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3.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4.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5.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6.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7.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8.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2.xml" ContentType="application/vnd.openxmlformats-officedocument.presentationml.tags+xml"/>
  <Override PartName="/ppt/notesSlides/notesSlide15.xml" ContentType="application/vnd.openxmlformats-officedocument.presentationml.notesSlide+xml"/>
  <Override PartName="/ppt/tags/tag3.xml" ContentType="application/vnd.openxmlformats-officedocument.presentationml.tags+xml"/>
  <Override PartName="/ppt/notesSlides/notesSlide16.xml" ContentType="application/vnd.openxmlformats-officedocument.presentationml.notesSlide+xml"/>
  <Override PartName="/ppt/tags/tag4.xml" ContentType="application/vnd.openxmlformats-officedocument.presentationml.tags+xml"/>
  <Override PartName="/ppt/notesSlides/notesSlide17.xml" ContentType="application/vnd.openxmlformats-officedocument.presentationml.notesSlide+xml"/>
  <Override PartName="/ppt/tags/tag5.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0.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41.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42.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43.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44.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45.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tags/tag6.xml" ContentType="application/vnd.openxmlformats-officedocument.presentationml.tags+xml"/>
  <Override PartName="/ppt/notesSlides/notesSlide95.xml" ContentType="application/vnd.openxmlformats-officedocument.presentationml.notesSlide+xml"/>
  <Override PartName="/ppt/tags/tag7.xml" ContentType="application/vnd.openxmlformats-officedocument.presentationml.tags+xml"/>
  <Override PartName="/ppt/notesSlides/notesSlide96.xml" ContentType="application/vnd.openxmlformats-officedocument.presentationml.notesSlide+xml"/>
  <Override PartName="/ppt/tags/tag8.xml" ContentType="application/vnd.openxmlformats-officedocument.presentationml.tags+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tags/tag9.xml" ContentType="application/vnd.openxmlformats-officedocument.presentationml.tags+xml"/>
  <Override PartName="/ppt/notesSlides/notesSlide102.xml" ContentType="application/vnd.openxmlformats-officedocument.presentationml.notesSlide+xml"/>
  <Override PartName="/ppt/tags/tag10.xml" ContentType="application/vnd.openxmlformats-officedocument.presentationml.tags+xml"/>
  <Override PartName="/ppt/notesSlides/notesSlide103.xml" ContentType="application/vnd.openxmlformats-officedocument.presentationml.notesSlide+xml"/>
  <Override PartName="/ppt/tags/tag11.xml" ContentType="application/vnd.openxmlformats-officedocument.presentationml.tags+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tags/tag12.xml" ContentType="application/vnd.openxmlformats-officedocument.presentationml.tags+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drawings/drawing1.xml" ContentType="application/vnd.openxmlformats-officedocument.drawingml.chartshapes+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139.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0" r:id="rId1"/>
    <p:sldMasterId id="2147483684" r:id="rId2"/>
    <p:sldMasterId id="2147483690" r:id="rId3"/>
    <p:sldMasterId id="2147483695" r:id="rId4"/>
    <p:sldMasterId id="2147483699" r:id="rId5"/>
    <p:sldMasterId id="2147483702" r:id="rId6"/>
    <p:sldMasterId id="2147483714" r:id="rId7"/>
    <p:sldMasterId id="2147483726" r:id="rId8"/>
    <p:sldMasterId id="2147483731" r:id="rId9"/>
  </p:sldMasterIdLst>
  <p:notesMasterIdLst>
    <p:notesMasterId r:id="rId229"/>
  </p:notesMasterIdLst>
  <p:handoutMasterIdLst>
    <p:handoutMasterId r:id="rId230"/>
  </p:handoutMasterIdLst>
  <p:sldIdLst>
    <p:sldId id="7250" r:id="rId10"/>
    <p:sldId id="8488" r:id="rId11"/>
    <p:sldId id="257" r:id="rId12"/>
    <p:sldId id="7107" r:id="rId13"/>
    <p:sldId id="305" r:id="rId14"/>
    <p:sldId id="293" r:id="rId15"/>
    <p:sldId id="7108" r:id="rId16"/>
    <p:sldId id="7111" r:id="rId17"/>
    <p:sldId id="8494" r:id="rId18"/>
    <p:sldId id="2147471143" r:id="rId19"/>
    <p:sldId id="2147471050" r:id="rId20"/>
    <p:sldId id="2147470932" r:id="rId21"/>
    <p:sldId id="2147470933" r:id="rId22"/>
    <p:sldId id="2147471060" r:id="rId23"/>
    <p:sldId id="2147471138" r:id="rId24"/>
    <p:sldId id="310" r:id="rId25"/>
    <p:sldId id="7113" r:id="rId26"/>
    <p:sldId id="7114" r:id="rId27"/>
    <p:sldId id="330" r:id="rId28"/>
    <p:sldId id="7592" r:id="rId29"/>
    <p:sldId id="8487" r:id="rId30"/>
    <p:sldId id="2147471146" r:id="rId31"/>
    <p:sldId id="7602" r:id="rId32"/>
    <p:sldId id="7590" r:id="rId33"/>
    <p:sldId id="295" r:id="rId34"/>
    <p:sldId id="8489" r:id="rId35"/>
    <p:sldId id="2147471154" r:id="rId36"/>
    <p:sldId id="2147471141" r:id="rId37"/>
    <p:sldId id="8498" r:id="rId38"/>
    <p:sldId id="8499" r:id="rId39"/>
    <p:sldId id="8501" r:id="rId40"/>
    <p:sldId id="8505" r:id="rId41"/>
    <p:sldId id="8500" r:id="rId42"/>
    <p:sldId id="8838" r:id="rId43"/>
    <p:sldId id="8827" r:id="rId44"/>
    <p:sldId id="8633" r:id="rId45"/>
    <p:sldId id="7794" r:id="rId46"/>
    <p:sldId id="8634" r:id="rId47"/>
    <p:sldId id="8635" r:id="rId48"/>
    <p:sldId id="8745" r:id="rId49"/>
    <p:sldId id="8647" r:id="rId50"/>
    <p:sldId id="8744" r:id="rId51"/>
    <p:sldId id="8586" r:id="rId52"/>
    <p:sldId id="8648" r:id="rId53"/>
    <p:sldId id="8729" r:id="rId54"/>
    <p:sldId id="8748" r:id="rId55"/>
    <p:sldId id="7981" r:id="rId56"/>
    <p:sldId id="7939" r:id="rId57"/>
    <p:sldId id="8651" r:id="rId58"/>
    <p:sldId id="8754" r:id="rId59"/>
    <p:sldId id="8755" r:id="rId60"/>
    <p:sldId id="8756" r:id="rId61"/>
    <p:sldId id="8757" r:id="rId62"/>
    <p:sldId id="8758" r:id="rId63"/>
    <p:sldId id="8760" r:id="rId64"/>
    <p:sldId id="8759" r:id="rId65"/>
    <p:sldId id="8761" r:id="rId66"/>
    <p:sldId id="8763" r:id="rId67"/>
    <p:sldId id="8764" r:id="rId68"/>
    <p:sldId id="8765" r:id="rId69"/>
    <p:sldId id="8766" r:id="rId70"/>
    <p:sldId id="8768" r:id="rId71"/>
    <p:sldId id="8770" r:id="rId72"/>
    <p:sldId id="8769" r:id="rId73"/>
    <p:sldId id="8800" r:id="rId74"/>
    <p:sldId id="8811" r:id="rId75"/>
    <p:sldId id="8814" r:id="rId76"/>
    <p:sldId id="2147471059" r:id="rId77"/>
    <p:sldId id="2147471147" r:id="rId78"/>
    <p:sldId id="2147471055" r:id="rId79"/>
    <p:sldId id="8834" r:id="rId80"/>
    <p:sldId id="271" r:id="rId81"/>
    <p:sldId id="275" r:id="rId82"/>
    <p:sldId id="8835" r:id="rId83"/>
    <p:sldId id="8828" r:id="rId84"/>
    <p:sldId id="2147471022" r:id="rId85"/>
    <p:sldId id="2147471024" r:id="rId86"/>
    <p:sldId id="2147471034" r:id="rId87"/>
    <p:sldId id="2147471040" r:id="rId88"/>
    <p:sldId id="2147471046" r:id="rId89"/>
    <p:sldId id="2147470977" r:id="rId90"/>
    <p:sldId id="2147470975" r:id="rId91"/>
    <p:sldId id="2147471056" r:id="rId92"/>
    <p:sldId id="8839" r:id="rId93"/>
    <p:sldId id="8830" r:id="rId94"/>
    <p:sldId id="666" r:id="rId95"/>
    <p:sldId id="667" r:id="rId96"/>
    <p:sldId id="725" r:id="rId97"/>
    <p:sldId id="635" r:id="rId98"/>
    <p:sldId id="673" r:id="rId99"/>
    <p:sldId id="724" r:id="rId100"/>
    <p:sldId id="674" r:id="rId101"/>
    <p:sldId id="675" r:id="rId102"/>
    <p:sldId id="676" r:id="rId103"/>
    <p:sldId id="677" r:id="rId104"/>
    <p:sldId id="2147471062" r:id="rId105"/>
    <p:sldId id="646" r:id="rId106"/>
    <p:sldId id="678" r:id="rId107"/>
    <p:sldId id="680" r:id="rId108"/>
    <p:sldId id="679" r:id="rId109"/>
    <p:sldId id="645" r:id="rId110"/>
    <p:sldId id="2147471057" r:id="rId111"/>
    <p:sldId id="2147471053" r:id="rId112"/>
    <p:sldId id="2147471099" r:id="rId113"/>
    <p:sldId id="2147471100" r:id="rId114"/>
    <p:sldId id="2147471144" r:id="rId115"/>
    <p:sldId id="8831" r:id="rId116"/>
    <p:sldId id="1184" r:id="rId117"/>
    <p:sldId id="1182" r:id="rId118"/>
    <p:sldId id="1189" r:id="rId119"/>
    <p:sldId id="885" r:id="rId120"/>
    <p:sldId id="887" r:id="rId121"/>
    <p:sldId id="888" r:id="rId122"/>
    <p:sldId id="886" r:id="rId123"/>
    <p:sldId id="1196" r:id="rId124"/>
    <p:sldId id="892" r:id="rId125"/>
    <p:sldId id="2147470861" r:id="rId126"/>
    <p:sldId id="808" r:id="rId127"/>
    <p:sldId id="1202" r:id="rId128"/>
    <p:sldId id="2147471101" r:id="rId129"/>
    <p:sldId id="2147471145" r:id="rId130"/>
    <p:sldId id="8840" r:id="rId131"/>
    <p:sldId id="8832" r:id="rId132"/>
    <p:sldId id="1168" r:id="rId133"/>
    <p:sldId id="1169" r:id="rId134"/>
    <p:sldId id="1204" r:id="rId135"/>
    <p:sldId id="6301" r:id="rId136"/>
    <p:sldId id="2147471103" r:id="rId137"/>
    <p:sldId id="7118" r:id="rId138"/>
    <p:sldId id="7119" r:id="rId139"/>
    <p:sldId id="1177" r:id="rId140"/>
    <p:sldId id="1216" r:id="rId141"/>
    <p:sldId id="1206" r:id="rId142"/>
    <p:sldId id="2147471102" r:id="rId143"/>
    <p:sldId id="2147471111" r:id="rId144"/>
    <p:sldId id="8833" r:id="rId145"/>
    <p:sldId id="2147471155" r:id="rId146"/>
    <p:sldId id="2147471134" r:id="rId147"/>
    <p:sldId id="2147471112" r:id="rId148"/>
    <p:sldId id="2147471114" r:id="rId149"/>
    <p:sldId id="2147471113" r:id="rId150"/>
    <p:sldId id="2147471116" r:id="rId151"/>
    <p:sldId id="2147471117" r:id="rId152"/>
    <p:sldId id="2147471120" r:id="rId153"/>
    <p:sldId id="2147471123" r:id="rId154"/>
    <p:sldId id="2147471121" r:id="rId155"/>
    <p:sldId id="2147471125" r:id="rId156"/>
    <p:sldId id="2147471118" r:id="rId157"/>
    <p:sldId id="2147471126" r:id="rId158"/>
    <p:sldId id="2147471107" r:id="rId159"/>
    <p:sldId id="2147471127" r:id="rId160"/>
    <p:sldId id="2147471128" r:id="rId161"/>
    <p:sldId id="2147471129" r:id="rId162"/>
    <p:sldId id="2147471130" r:id="rId163"/>
    <p:sldId id="2147471124" r:id="rId164"/>
    <p:sldId id="2147471122" r:id="rId165"/>
    <p:sldId id="2147471119" r:id="rId166"/>
    <p:sldId id="2147471135" r:id="rId167"/>
    <p:sldId id="2147471136" r:id="rId168"/>
    <p:sldId id="2147471137" r:id="rId169"/>
    <p:sldId id="7116" r:id="rId170"/>
    <p:sldId id="313" r:id="rId171"/>
    <p:sldId id="7568" r:id="rId172"/>
    <p:sldId id="829" r:id="rId173"/>
    <p:sldId id="8646" r:id="rId174"/>
    <p:sldId id="8747" r:id="rId175"/>
    <p:sldId id="1026" r:id="rId176"/>
    <p:sldId id="7922" r:id="rId177"/>
    <p:sldId id="8773" r:id="rId178"/>
    <p:sldId id="8772" r:id="rId179"/>
    <p:sldId id="8776" r:id="rId180"/>
    <p:sldId id="8775" r:id="rId181"/>
    <p:sldId id="8777" r:id="rId182"/>
    <p:sldId id="8774" r:id="rId183"/>
    <p:sldId id="8778" r:id="rId184"/>
    <p:sldId id="8779" r:id="rId185"/>
    <p:sldId id="8780" r:id="rId186"/>
    <p:sldId id="8782" r:id="rId187"/>
    <p:sldId id="8786" r:id="rId188"/>
    <p:sldId id="8787" r:id="rId189"/>
    <p:sldId id="8788" r:id="rId190"/>
    <p:sldId id="8789" r:id="rId191"/>
    <p:sldId id="8790" r:id="rId192"/>
    <p:sldId id="8791" r:id="rId193"/>
    <p:sldId id="8752" r:id="rId194"/>
    <p:sldId id="8820" r:id="rId195"/>
    <p:sldId id="8801" r:id="rId196"/>
    <p:sldId id="8803" r:id="rId197"/>
    <p:sldId id="8804" r:id="rId198"/>
    <p:sldId id="8805" r:id="rId199"/>
    <p:sldId id="8806" r:id="rId200"/>
    <p:sldId id="8808" r:id="rId201"/>
    <p:sldId id="8810" r:id="rId202"/>
    <p:sldId id="8809" r:id="rId203"/>
    <p:sldId id="8771" r:id="rId204"/>
    <p:sldId id="8812" r:id="rId205"/>
    <p:sldId id="8753" r:id="rId206"/>
    <p:sldId id="8732" r:id="rId207"/>
    <p:sldId id="8826" r:id="rId208"/>
    <p:sldId id="8767" r:id="rId209"/>
    <p:sldId id="8821" r:id="rId210"/>
    <p:sldId id="8822" r:id="rId211"/>
    <p:sldId id="8823" r:id="rId212"/>
    <p:sldId id="8783" r:id="rId213"/>
    <p:sldId id="8784" r:id="rId214"/>
    <p:sldId id="8785" r:id="rId215"/>
    <p:sldId id="8792" r:id="rId216"/>
    <p:sldId id="8793" r:id="rId217"/>
    <p:sldId id="8794" r:id="rId218"/>
    <p:sldId id="8795" r:id="rId219"/>
    <p:sldId id="8797" r:id="rId220"/>
    <p:sldId id="8798" r:id="rId221"/>
    <p:sldId id="8799" r:id="rId222"/>
    <p:sldId id="8825" r:id="rId223"/>
    <p:sldId id="8824" r:id="rId224"/>
    <p:sldId id="8736" r:id="rId225"/>
    <p:sldId id="8734" r:id="rId226"/>
    <p:sldId id="8735" r:id="rId227"/>
    <p:sldId id="8737" r:id="rId22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RAM Bender - Introduction" id="{C95CA9F4-C014-4D42-A27D-6FB6206EF324}">
          <p14:sldIdLst>
            <p14:sldId id="7250"/>
            <p14:sldId id="8488"/>
            <p14:sldId id="257"/>
            <p14:sldId id="7107"/>
            <p14:sldId id="305"/>
            <p14:sldId id="293"/>
            <p14:sldId id="7108"/>
            <p14:sldId id="7111"/>
            <p14:sldId id="8494"/>
            <p14:sldId id="2147471143"/>
            <p14:sldId id="2147471050"/>
            <p14:sldId id="2147470932"/>
            <p14:sldId id="2147470933"/>
            <p14:sldId id="2147471060"/>
            <p14:sldId id="2147471138"/>
            <p14:sldId id="310"/>
            <p14:sldId id="7113"/>
            <p14:sldId id="7114"/>
            <p14:sldId id="330"/>
            <p14:sldId id="7592"/>
            <p14:sldId id="8487"/>
            <p14:sldId id="2147471146"/>
            <p14:sldId id="7602"/>
            <p14:sldId id="7590"/>
            <p14:sldId id="295"/>
            <p14:sldId id="8489"/>
            <p14:sldId id="2147471154"/>
          </p14:sldIdLst>
        </p14:section>
        <p14:section name="Research Enabled by DRAM Bender" id="{D003F835-209E-4045-8792-BF924EF77031}">
          <p14:sldIdLst>
            <p14:sldId id="2147471141"/>
            <p14:sldId id="8498"/>
            <p14:sldId id="8499"/>
            <p14:sldId id="8501"/>
            <p14:sldId id="8505"/>
            <p14:sldId id="8500"/>
            <p14:sldId id="8838"/>
            <p14:sldId id="8827"/>
            <p14:sldId id="8633"/>
            <p14:sldId id="7794"/>
            <p14:sldId id="8634"/>
            <p14:sldId id="8635"/>
            <p14:sldId id="8745"/>
            <p14:sldId id="8647"/>
            <p14:sldId id="8744"/>
            <p14:sldId id="8586"/>
            <p14:sldId id="8648"/>
            <p14:sldId id="8729"/>
            <p14:sldId id="8748"/>
            <p14:sldId id="7981"/>
            <p14:sldId id="7939"/>
            <p14:sldId id="8651"/>
            <p14:sldId id="8754"/>
            <p14:sldId id="8755"/>
            <p14:sldId id="8756"/>
            <p14:sldId id="8757"/>
            <p14:sldId id="8758"/>
            <p14:sldId id="8760"/>
            <p14:sldId id="8759"/>
            <p14:sldId id="8761"/>
            <p14:sldId id="8763"/>
            <p14:sldId id="8764"/>
            <p14:sldId id="8765"/>
            <p14:sldId id="8766"/>
            <p14:sldId id="8768"/>
            <p14:sldId id="8770"/>
            <p14:sldId id="8769"/>
            <p14:sldId id="8800"/>
            <p14:sldId id="8811"/>
            <p14:sldId id="8814"/>
            <p14:sldId id="2147471059"/>
            <p14:sldId id="2147471147"/>
            <p14:sldId id="2147471055"/>
            <p14:sldId id="8834"/>
            <p14:sldId id="271"/>
            <p14:sldId id="275"/>
            <p14:sldId id="8835"/>
            <p14:sldId id="8828"/>
            <p14:sldId id="2147471022"/>
            <p14:sldId id="2147471024"/>
            <p14:sldId id="2147471034"/>
            <p14:sldId id="2147471040"/>
            <p14:sldId id="2147471046"/>
            <p14:sldId id="2147470977"/>
            <p14:sldId id="2147470975"/>
            <p14:sldId id="2147471056"/>
            <p14:sldId id="8839"/>
            <p14:sldId id="8830"/>
            <p14:sldId id="666"/>
            <p14:sldId id="667"/>
            <p14:sldId id="725"/>
            <p14:sldId id="635"/>
            <p14:sldId id="673"/>
            <p14:sldId id="724"/>
            <p14:sldId id="674"/>
            <p14:sldId id="675"/>
            <p14:sldId id="676"/>
            <p14:sldId id="677"/>
            <p14:sldId id="2147471062"/>
            <p14:sldId id="646"/>
            <p14:sldId id="678"/>
            <p14:sldId id="680"/>
            <p14:sldId id="679"/>
            <p14:sldId id="645"/>
            <p14:sldId id="2147471057"/>
            <p14:sldId id="2147471053"/>
            <p14:sldId id="2147471099"/>
            <p14:sldId id="2147471100"/>
            <p14:sldId id="2147471144"/>
            <p14:sldId id="8831"/>
            <p14:sldId id="1184"/>
            <p14:sldId id="1182"/>
            <p14:sldId id="1189"/>
            <p14:sldId id="885"/>
            <p14:sldId id="887"/>
            <p14:sldId id="888"/>
            <p14:sldId id="886"/>
            <p14:sldId id="1196"/>
            <p14:sldId id="892"/>
            <p14:sldId id="2147470861"/>
            <p14:sldId id="808"/>
            <p14:sldId id="1202"/>
            <p14:sldId id="2147471101"/>
            <p14:sldId id="2147471145"/>
            <p14:sldId id="8840"/>
            <p14:sldId id="8832"/>
            <p14:sldId id="1168"/>
            <p14:sldId id="1169"/>
            <p14:sldId id="1204"/>
            <p14:sldId id="6301"/>
            <p14:sldId id="2147471103"/>
            <p14:sldId id="7118"/>
            <p14:sldId id="7119"/>
            <p14:sldId id="1177"/>
            <p14:sldId id="1216"/>
            <p14:sldId id="1206"/>
            <p14:sldId id="2147471102"/>
            <p14:sldId id="2147471111"/>
            <p14:sldId id="8833"/>
            <p14:sldId id="2147471155"/>
          </p14:sldIdLst>
        </p14:section>
        <p14:section name="DRAM Bender Demo" id="{9EB52A45-A20B-8A40-9E34-5B07453F955B}">
          <p14:sldIdLst>
            <p14:sldId id="2147471134"/>
            <p14:sldId id="2147471112"/>
            <p14:sldId id="2147471114"/>
            <p14:sldId id="2147471113"/>
            <p14:sldId id="2147471116"/>
            <p14:sldId id="2147471117"/>
            <p14:sldId id="2147471120"/>
            <p14:sldId id="2147471123"/>
            <p14:sldId id="2147471121"/>
            <p14:sldId id="2147471125"/>
            <p14:sldId id="2147471118"/>
            <p14:sldId id="2147471126"/>
            <p14:sldId id="2147471107"/>
            <p14:sldId id="2147471127"/>
            <p14:sldId id="2147471128"/>
            <p14:sldId id="2147471129"/>
            <p14:sldId id="2147471130"/>
            <p14:sldId id="2147471124"/>
            <p14:sldId id="2147471122"/>
            <p14:sldId id="2147471119"/>
          </p14:sldIdLst>
        </p14:section>
        <p14:section name="Conclusion" id="{27F7406E-2AB5-DA4F-A366-1B523E7C700F}">
          <p14:sldIdLst>
            <p14:sldId id="2147471135"/>
            <p14:sldId id="2147471136"/>
            <p14:sldId id="2147471137"/>
          </p14:sldIdLst>
        </p14:section>
        <p14:section name="Backup" id="{B26A5833-4D16-564A-B6D9-00B2F1216211}">
          <p14:sldIdLst>
            <p14:sldId id="7116"/>
            <p14:sldId id="313"/>
            <p14:sldId id="7568"/>
            <p14:sldId id="829"/>
            <p14:sldId id="8646"/>
            <p14:sldId id="8747"/>
            <p14:sldId id="1026"/>
            <p14:sldId id="7922"/>
            <p14:sldId id="8773"/>
            <p14:sldId id="8772"/>
            <p14:sldId id="8776"/>
            <p14:sldId id="8775"/>
            <p14:sldId id="8777"/>
            <p14:sldId id="8774"/>
            <p14:sldId id="8778"/>
            <p14:sldId id="8779"/>
            <p14:sldId id="8780"/>
            <p14:sldId id="8782"/>
            <p14:sldId id="8786"/>
            <p14:sldId id="8787"/>
            <p14:sldId id="8788"/>
            <p14:sldId id="8789"/>
            <p14:sldId id="8790"/>
            <p14:sldId id="8791"/>
            <p14:sldId id="8752"/>
            <p14:sldId id="8820"/>
            <p14:sldId id="8801"/>
            <p14:sldId id="8803"/>
            <p14:sldId id="8804"/>
            <p14:sldId id="8805"/>
            <p14:sldId id="8806"/>
            <p14:sldId id="8808"/>
            <p14:sldId id="8810"/>
            <p14:sldId id="8809"/>
            <p14:sldId id="8771"/>
            <p14:sldId id="8812"/>
            <p14:sldId id="8753"/>
            <p14:sldId id="8732"/>
            <p14:sldId id="8826"/>
            <p14:sldId id="8767"/>
            <p14:sldId id="8821"/>
            <p14:sldId id="8822"/>
            <p14:sldId id="8823"/>
            <p14:sldId id="8783"/>
            <p14:sldId id="8784"/>
            <p14:sldId id="8785"/>
            <p14:sldId id="8792"/>
            <p14:sldId id="8793"/>
            <p14:sldId id="8794"/>
            <p14:sldId id="8795"/>
            <p14:sldId id="8797"/>
            <p14:sldId id="8798"/>
            <p14:sldId id="8799"/>
            <p14:sldId id="8825"/>
            <p14:sldId id="8824"/>
            <p14:sldId id="8736"/>
            <p14:sldId id="8734"/>
            <p14:sldId id="8735"/>
            <p14:sldId id="873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565768-B9C7-452C-840C-CF80B6EBBAF4}" name="Olgun  Ataberk" initials="OA" userId="S::aolgun@ethz.ch::af774e6e-6259-4f74-8c0e-70a4d8a16922"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taberk Olgun" initials="AO" lastIdx="2" clrIdx="0">
    <p:extLst>
      <p:ext uri="{19B8F6BF-5375-455C-9EA6-DF929625EA0E}">
        <p15:presenceInfo xmlns:p15="http://schemas.microsoft.com/office/powerpoint/2012/main" userId="S::aolgun@etu.edu.tr::acd4a36d-8e2b-4bf9-9640-24bbf4f0f28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533"/>
    <a:srgbClr val="54A84C"/>
    <a:srgbClr val="00B050"/>
    <a:srgbClr val="0000FF"/>
    <a:srgbClr val="FFFFFF"/>
    <a:srgbClr val="FF001B"/>
    <a:srgbClr val="F8CBAD"/>
    <a:srgbClr val="7F7F7F"/>
    <a:srgbClr val="FF0000"/>
    <a:srgbClr val="CB73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Orta Stil 2 - Vurgu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284" autoAdjust="0"/>
    <p:restoredTop sz="84732" autoAdjust="0"/>
  </p:normalViewPr>
  <p:slideViewPr>
    <p:cSldViewPr snapToGrid="0">
      <p:cViewPr varScale="1">
        <p:scale>
          <a:sx n="163" d="100"/>
          <a:sy n="163" d="100"/>
        </p:scale>
        <p:origin x="1928" y="184"/>
      </p:cViewPr>
      <p:guideLst/>
    </p:cSldViewPr>
  </p:slideViewPr>
  <p:outlineViewPr>
    <p:cViewPr>
      <p:scale>
        <a:sx n="33" d="100"/>
        <a:sy n="33" d="100"/>
      </p:scale>
      <p:origin x="0" y="-4840"/>
    </p:cViewPr>
  </p:outlineViewPr>
  <p:notesTextViewPr>
    <p:cViewPr>
      <p:scale>
        <a:sx n="135" d="100"/>
        <a:sy n="135" d="100"/>
      </p:scale>
      <p:origin x="0" y="0"/>
    </p:cViewPr>
  </p:notesTextViewPr>
  <p:sorterViewPr>
    <p:cViewPr>
      <p:scale>
        <a:sx n="1" d="1"/>
        <a:sy n="1" d="1"/>
      </p:scale>
      <p:origin x="0" y="0"/>
    </p:cViewPr>
  </p:sorterViewPr>
  <p:notesViewPr>
    <p:cSldViewPr snapToGrid="0">
      <p:cViewPr varScale="1">
        <p:scale>
          <a:sx n="87" d="100"/>
          <a:sy n="87" d="100"/>
        </p:scale>
        <p:origin x="3840" y="66"/>
      </p:cViewPr>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08.xml"/><Relationship Id="rId21" Type="http://schemas.openxmlformats.org/officeDocument/2006/relationships/slide" Target="slides/slide12.xml"/><Relationship Id="rId42" Type="http://schemas.openxmlformats.org/officeDocument/2006/relationships/slide" Target="slides/slide33.xml"/><Relationship Id="rId63" Type="http://schemas.openxmlformats.org/officeDocument/2006/relationships/slide" Target="slides/slide54.xml"/><Relationship Id="rId84" Type="http://schemas.openxmlformats.org/officeDocument/2006/relationships/slide" Target="slides/slide75.xml"/><Relationship Id="rId138" Type="http://schemas.openxmlformats.org/officeDocument/2006/relationships/slide" Target="slides/slide129.xml"/><Relationship Id="rId159" Type="http://schemas.openxmlformats.org/officeDocument/2006/relationships/slide" Target="slides/slide150.xml"/><Relationship Id="rId170" Type="http://schemas.openxmlformats.org/officeDocument/2006/relationships/slide" Target="slides/slide161.xml"/><Relationship Id="rId191" Type="http://schemas.openxmlformats.org/officeDocument/2006/relationships/slide" Target="slides/slide182.xml"/><Relationship Id="rId205" Type="http://schemas.openxmlformats.org/officeDocument/2006/relationships/slide" Target="slides/slide196.xml"/><Relationship Id="rId226" Type="http://schemas.openxmlformats.org/officeDocument/2006/relationships/slide" Target="slides/slide217.xml"/><Relationship Id="rId107" Type="http://schemas.openxmlformats.org/officeDocument/2006/relationships/slide" Target="slides/slide98.xml"/><Relationship Id="rId11" Type="http://schemas.openxmlformats.org/officeDocument/2006/relationships/slide" Target="slides/slide2.xml"/><Relationship Id="rId32" Type="http://schemas.openxmlformats.org/officeDocument/2006/relationships/slide" Target="slides/slide23.xml"/><Relationship Id="rId53" Type="http://schemas.openxmlformats.org/officeDocument/2006/relationships/slide" Target="slides/slide44.xml"/><Relationship Id="rId74" Type="http://schemas.openxmlformats.org/officeDocument/2006/relationships/slide" Target="slides/slide65.xml"/><Relationship Id="rId128" Type="http://schemas.openxmlformats.org/officeDocument/2006/relationships/slide" Target="slides/slide119.xml"/><Relationship Id="rId149" Type="http://schemas.openxmlformats.org/officeDocument/2006/relationships/slide" Target="slides/slide140.xml"/><Relationship Id="rId5" Type="http://schemas.openxmlformats.org/officeDocument/2006/relationships/slideMaster" Target="slideMasters/slideMaster5.xml"/><Relationship Id="rId95" Type="http://schemas.openxmlformats.org/officeDocument/2006/relationships/slide" Target="slides/slide86.xml"/><Relationship Id="rId160" Type="http://schemas.openxmlformats.org/officeDocument/2006/relationships/slide" Target="slides/slide151.xml"/><Relationship Id="rId181" Type="http://schemas.openxmlformats.org/officeDocument/2006/relationships/slide" Target="slides/slide172.xml"/><Relationship Id="rId216" Type="http://schemas.openxmlformats.org/officeDocument/2006/relationships/slide" Target="slides/slide207.xml"/><Relationship Id="rId22" Type="http://schemas.openxmlformats.org/officeDocument/2006/relationships/slide" Target="slides/slide13.xml"/><Relationship Id="rId43" Type="http://schemas.openxmlformats.org/officeDocument/2006/relationships/slide" Target="slides/slide34.xml"/><Relationship Id="rId64" Type="http://schemas.openxmlformats.org/officeDocument/2006/relationships/slide" Target="slides/slide55.xml"/><Relationship Id="rId118" Type="http://schemas.openxmlformats.org/officeDocument/2006/relationships/slide" Target="slides/slide109.xml"/><Relationship Id="rId139" Type="http://schemas.openxmlformats.org/officeDocument/2006/relationships/slide" Target="slides/slide130.xml"/><Relationship Id="rId85" Type="http://schemas.openxmlformats.org/officeDocument/2006/relationships/slide" Target="slides/slide76.xml"/><Relationship Id="rId150" Type="http://schemas.openxmlformats.org/officeDocument/2006/relationships/slide" Target="slides/slide141.xml"/><Relationship Id="rId171" Type="http://schemas.openxmlformats.org/officeDocument/2006/relationships/slide" Target="slides/slide162.xml"/><Relationship Id="rId192" Type="http://schemas.openxmlformats.org/officeDocument/2006/relationships/slide" Target="slides/slide183.xml"/><Relationship Id="rId206" Type="http://schemas.openxmlformats.org/officeDocument/2006/relationships/slide" Target="slides/slide197.xml"/><Relationship Id="rId227" Type="http://schemas.openxmlformats.org/officeDocument/2006/relationships/slide" Target="slides/slide218.xml"/><Relationship Id="rId12" Type="http://schemas.openxmlformats.org/officeDocument/2006/relationships/slide" Target="slides/slide3.xml"/><Relationship Id="rId33" Type="http://schemas.openxmlformats.org/officeDocument/2006/relationships/slide" Target="slides/slide24.xml"/><Relationship Id="rId108" Type="http://schemas.openxmlformats.org/officeDocument/2006/relationships/slide" Target="slides/slide99.xml"/><Relationship Id="rId129" Type="http://schemas.openxmlformats.org/officeDocument/2006/relationships/slide" Target="slides/slide120.xml"/><Relationship Id="rId54" Type="http://schemas.openxmlformats.org/officeDocument/2006/relationships/slide" Target="slides/slide45.xml"/><Relationship Id="rId75" Type="http://schemas.openxmlformats.org/officeDocument/2006/relationships/slide" Target="slides/slide66.xml"/><Relationship Id="rId96" Type="http://schemas.openxmlformats.org/officeDocument/2006/relationships/slide" Target="slides/slide87.xml"/><Relationship Id="rId140" Type="http://schemas.openxmlformats.org/officeDocument/2006/relationships/slide" Target="slides/slide131.xml"/><Relationship Id="rId161" Type="http://schemas.openxmlformats.org/officeDocument/2006/relationships/slide" Target="slides/slide152.xml"/><Relationship Id="rId182" Type="http://schemas.openxmlformats.org/officeDocument/2006/relationships/slide" Target="slides/slide173.xml"/><Relationship Id="rId217" Type="http://schemas.openxmlformats.org/officeDocument/2006/relationships/slide" Target="slides/slide208.xml"/><Relationship Id="rId6" Type="http://schemas.openxmlformats.org/officeDocument/2006/relationships/slideMaster" Target="slideMasters/slideMaster6.xml"/><Relationship Id="rId23" Type="http://schemas.openxmlformats.org/officeDocument/2006/relationships/slide" Target="slides/slide14.xml"/><Relationship Id="rId119" Type="http://schemas.openxmlformats.org/officeDocument/2006/relationships/slide" Target="slides/slide110.xml"/><Relationship Id="rId44" Type="http://schemas.openxmlformats.org/officeDocument/2006/relationships/slide" Target="slides/slide35.xml"/><Relationship Id="rId65" Type="http://schemas.openxmlformats.org/officeDocument/2006/relationships/slide" Target="slides/slide56.xml"/><Relationship Id="rId86" Type="http://schemas.openxmlformats.org/officeDocument/2006/relationships/slide" Target="slides/slide77.xml"/><Relationship Id="rId130" Type="http://schemas.openxmlformats.org/officeDocument/2006/relationships/slide" Target="slides/slide121.xml"/><Relationship Id="rId151" Type="http://schemas.openxmlformats.org/officeDocument/2006/relationships/slide" Target="slides/slide142.xml"/><Relationship Id="rId172" Type="http://schemas.openxmlformats.org/officeDocument/2006/relationships/slide" Target="slides/slide163.xml"/><Relationship Id="rId193" Type="http://schemas.openxmlformats.org/officeDocument/2006/relationships/slide" Target="slides/slide184.xml"/><Relationship Id="rId207" Type="http://schemas.openxmlformats.org/officeDocument/2006/relationships/slide" Target="slides/slide198.xml"/><Relationship Id="rId228" Type="http://schemas.openxmlformats.org/officeDocument/2006/relationships/slide" Target="slides/slide219.xml"/><Relationship Id="rId13" Type="http://schemas.openxmlformats.org/officeDocument/2006/relationships/slide" Target="slides/slide4.xml"/><Relationship Id="rId109" Type="http://schemas.openxmlformats.org/officeDocument/2006/relationships/slide" Target="slides/slide100.xml"/><Relationship Id="rId34" Type="http://schemas.openxmlformats.org/officeDocument/2006/relationships/slide" Target="slides/slide25.xml"/><Relationship Id="rId55" Type="http://schemas.openxmlformats.org/officeDocument/2006/relationships/slide" Target="slides/slide46.xml"/><Relationship Id="rId76" Type="http://schemas.openxmlformats.org/officeDocument/2006/relationships/slide" Target="slides/slide67.xml"/><Relationship Id="rId97" Type="http://schemas.openxmlformats.org/officeDocument/2006/relationships/slide" Target="slides/slide88.xml"/><Relationship Id="rId120" Type="http://schemas.openxmlformats.org/officeDocument/2006/relationships/slide" Target="slides/slide111.xml"/><Relationship Id="rId141" Type="http://schemas.openxmlformats.org/officeDocument/2006/relationships/slide" Target="slides/slide132.xml"/><Relationship Id="rId7" Type="http://schemas.openxmlformats.org/officeDocument/2006/relationships/slideMaster" Target="slideMasters/slideMaster7.xml"/><Relationship Id="rId162" Type="http://schemas.openxmlformats.org/officeDocument/2006/relationships/slide" Target="slides/slide153.xml"/><Relationship Id="rId183" Type="http://schemas.openxmlformats.org/officeDocument/2006/relationships/slide" Target="slides/slide174.xml"/><Relationship Id="rId218" Type="http://schemas.openxmlformats.org/officeDocument/2006/relationships/slide" Target="slides/slide209.xml"/><Relationship Id="rId24" Type="http://schemas.openxmlformats.org/officeDocument/2006/relationships/slide" Target="slides/slide15.xml"/><Relationship Id="rId45" Type="http://schemas.openxmlformats.org/officeDocument/2006/relationships/slide" Target="slides/slide36.xml"/><Relationship Id="rId66" Type="http://schemas.openxmlformats.org/officeDocument/2006/relationships/slide" Target="slides/slide57.xml"/><Relationship Id="rId87" Type="http://schemas.openxmlformats.org/officeDocument/2006/relationships/slide" Target="slides/slide78.xml"/><Relationship Id="rId110" Type="http://schemas.openxmlformats.org/officeDocument/2006/relationships/slide" Target="slides/slide101.xml"/><Relationship Id="rId131" Type="http://schemas.openxmlformats.org/officeDocument/2006/relationships/slide" Target="slides/slide122.xml"/><Relationship Id="rId152" Type="http://schemas.openxmlformats.org/officeDocument/2006/relationships/slide" Target="slides/slide143.xml"/><Relationship Id="rId173" Type="http://schemas.openxmlformats.org/officeDocument/2006/relationships/slide" Target="slides/slide164.xml"/><Relationship Id="rId194" Type="http://schemas.openxmlformats.org/officeDocument/2006/relationships/slide" Target="slides/slide185.xml"/><Relationship Id="rId208" Type="http://schemas.openxmlformats.org/officeDocument/2006/relationships/slide" Target="slides/slide199.xml"/><Relationship Id="rId229" Type="http://schemas.openxmlformats.org/officeDocument/2006/relationships/notesMaster" Target="notesMasters/notesMaster1.xml"/><Relationship Id="rId14" Type="http://schemas.openxmlformats.org/officeDocument/2006/relationships/slide" Target="slides/slide5.xml"/><Relationship Id="rId35" Type="http://schemas.openxmlformats.org/officeDocument/2006/relationships/slide" Target="slides/slide26.xml"/><Relationship Id="rId56" Type="http://schemas.openxmlformats.org/officeDocument/2006/relationships/slide" Target="slides/slide47.xml"/><Relationship Id="rId77" Type="http://schemas.openxmlformats.org/officeDocument/2006/relationships/slide" Target="slides/slide68.xml"/><Relationship Id="rId100" Type="http://schemas.openxmlformats.org/officeDocument/2006/relationships/slide" Target="slides/slide91.xml"/><Relationship Id="rId8" Type="http://schemas.openxmlformats.org/officeDocument/2006/relationships/slideMaster" Target="slideMasters/slideMaster8.xml"/><Relationship Id="rId98" Type="http://schemas.openxmlformats.org/officeDocument/2006/relationships/slide" Target="slides/slide89.xml"/><Relationship Id="rId121" Type="http://schemas.openxmlformats.org/officeDocument/2006/relationships/slide" Target="slides/slide112.xml"/><Relationship Id="rId142" Type="http://schemas.openxmlformats.org/officeDocument/2006/relationships/slide" Target="slides/slide133.xml"/><Relationship Id="rId163" Type="http://schemas.openxmlformats.org/officeDocument/2006/relationships/slide" Target="slides/slide154.xml"/><Relationship Id="rId184" Type="http://schemas.openxmlformats.org/officeDocument/2006/relationships/slide" Target="slides/slide175.xml"/><Relationship Id="rId219" Type="http://schemas.openxmlformats.org/officeDocument/2006/relationships/slide" Target="slides/slide210.xml"/><Relationship Id="rId230" Type="http://schemas.openxmlformats.org/officeDocument/2006/relationships/handoutMaster" Target="handoutMasters/handoutMaster1.xml"/><Relationship Id="rId25" Type="http://schemas.openxmlformats.org/officeDocument/2006/relationships/slide" Target="slides/slide16.xml"/><Relationship Id="rId46" Type="http://schemas.openxmlformats.org/officeDocument/2006/relationships/slide" Target="slides/slide37.xml"/><Relationship Id="rId67" Type="http://schemas.openxmlformats.org/officeDocument/2006/relationships/slide" Target="slides/slide58.xml"/><Relationship Id="rId20" Type="http://schemas.openxmlformats.org/officeDocument/2006/relationships/slide" Target="slides/slide11.xml"/><Relationship Id="rId41" Type="http://schemas.openxmlformats.org/officeDocument/2006/relationships/slide" Target="slides/slide32.xml"/><Relationship Id="rId62" Type="http://schemas.openxmlformats.org/officeDocument/2006/relationships/slide" Target="slides/slide53.xml"/><Relationship Id="rId83" Type="http://schemas.openxmlformats.org/officeDocument/2006/relationships/slide" Target="slides/slide74.xml"/><Relationship Id="rId88" Type="http://schemas.openxmlformats.org/officeDocument/2006/relationships/slide" Target="slides/slide79.xml"/><Relationship Id="rId111" Type="http://schemas.openxmlformats.org/officeDocument/2006/relationships/slide" Target="slides/slide102.xml"/><Relationship Id="rId132" Type="http://schemas.openxmlformats.org/officeDocument/2006/relationships/slide" Target="slides/slide123.xml"/><Relationship Id="rId153" Type="http://schemas.openxmlformats.org/officeDocument/2006/relationships/slide" Target="slides/slide144.xml"/><Relationship Id="rId174" Type="http://schemas.openxmlformats.org/officeDocument/2006/relationships/slide" Target="slides/slide165.xml"/><Relationship Id="rId179" Type="http://schemas.openxmlformats.org/officeDocument/2006/relationships/slide" Target="slides/slide170.xml"/><Relationship Id="rId195" Type="http://schemas.openxmlformats.org/officeDocument/2006/relationships/slide" Target="slides/slide186.xml"/><Relationship Id="rId209" Type="http://schemas.openxmlformats.org/officeDocument/2006/relationships/slide" Target="slides/slide200.xml"/><Relationship Id="rId190" Type="http://schemas.openxmlformats.org/officeDocument/2006/relationships/slide" Target="slides/slide181.xml"/><Relationship Id="rId204" Type="http://schemas.openxmlformats.org/officeDocument/2006/relationships/slide" Target="slides/slide195.xml"/><Relationship Id="rId220" Type="http://schemas.openxmlformats.org/officeDocument/2006/relationships/slide" Target="slides/slide211.xml"/><Relationship Id="rId225" Type="http://schemas.openxmlformats.org/officeDocument/2006/relationships/slide" Target="slides/slide216.xml"/><Relationship Id="rId15" Type="http://schemas.openxmlformats.org/officeDocument/2006/relationships/slide" Target="slides/slide6.xml"/><Relationship Id="rId36" Type="http://schemas.openxmlformats.org/officeDocument/2006/relationships/slide" Target="slides/slide27.xml"/><Relationship Id="rId57" Type="http://schemas.openxmlformats.org/officeDocument/2006/relationships/slide" Target="slides/slide48.xml"/><Relationship Id="rId106" Type="http://schemas.openxmlformats.org/officeDocument/2006/relationships/slide" Target="slides/slide97.xml"/><Relationship Id="rId127" Type="http://schemas.openxmlformats.org/officeDocument/2006/relationships/slide" Target="slides/slide118.xml"/><Relationship Id="rId10" Type="http://schemas.openxmlformats.org/officeDocument/2006/relationships/slide" Target="slides/slide1.xml"/><Relationship Id="rId31" Type="http://schemas.openxmlformats.org/officeDocument/2006/relationships/slide" Target="slides/slide22.xml"/><Relationship Id="rId52" Type="http://schemas.openxmlformats.org/officeDocument/2006/relationships/slide" Target="slides/slide43.xml"/><Relationship Id="rId73" Type="http://schemas.openxmlformats.org/officeDocument/2006/relationships/slide" Target="slides/slide64.xml"/><Relationship Id="rId78" Type="http://schemas.openxmlformats.org/officeDocument/2006/relationships/slide" Target="slides/slide69.xml"/><Relationship Id="rId94" Type="http://schemas.openxmlformats.org/officeDocument/2006/relationships/slide" Target="slides/slide85.xml"/><Relationship Id="rId99" Type="http://schemas.openxmlformats.org/officeDocument/2006/relationships/slide" Target="slides/slide90.xml"/><Relationship Id="rId101" Type="http://schemas.openxmlformats.org/officeDocument/2006/relationships/slide" Target="slides/slide92.xml"/><Relationship Id="rId122" Type="http://schemas.openxmlformats.org/officeDocument/2006/relationships/slide" Target="slides/slide113.xml"/><Relationship Id="rId143" Type="http://schemas.openxmlformats.org/officeDocument/2006/relationships/slide" Target="slides/slide134.xml"/><Relationship Id="rId148" Type="http://schemas.openxmlformats.org/officeDocument/2006/relationships/slide" Target="slides/slide139.xml"/><Relationship Id="rId164" Type="http://schemas.openxmlformats.org/officeDocument/2006/relationships/slide" Target="slides/slide155.xml"/><Relationship Id="rId169" Type="http://schemas.openxmlformats.org/officeDocument/2006/relationships/slide" Target="slides/slide160.xml"/><Relationship Id="rId185" Type="http://schemas.openxmlformats.org/officeDocument/2006/relationships/slide" Target="slides/slide176.xml"/><Relationship Id="rId4" Type="http://schemas.openxmlformats.org/officeDocument/2006/relationships/slideMaster" Target="slideMasters/slideMaster4.xml"/><Relationship Id="rId9" Type="http://schemas.openxmlformats.org/officeDocument/2006/relationships/slideMaster" Target="slideMasters/slideMaster9.xml"/><Relationship Id="rId180" Type="http://schemas.openxmlformats.org/officeDocument/2006/relationships/slide" Target="slides/slide171.xml"/><Relationship Id="rId210" Type="http://schemas.openxmlformats.org/officeDocument/2006/relationships/slide" Target="slides/slide201.xml"/><Relationship Id="rId215" Type="http://schemas.openxmlformats.org/officeDocument/2006/relationships/slide" Target="slides/slide206.xml"/><Relationship Id="rId236" Type="http://schemas.microsoft.com/office/2018/10/relationships/authors" Target="authors.xml"/><Relationship Id="rId26" Type="http://schemas.openxmlformats.org/officeDocument/2006/relationships/slide" Target="slides/slide17.xml"/><Relationship Id="rId231" Type="http://schemas.openxmlformats.org/officeDocument/2006/relationships/commentAuthors" Target="commentAuthors.xml"/><Relationship Id="rId47" Type="http://schemas.openxmlformats.org/officeDocument/2006/relationships/slide" Target="slides/slide38.xml"/><Relationship Id="rId68" Type="http://schemas.openxmlformats.org/officeDocument/2006/relationships/slide" Target="slides/slide59.xml"/><Relationship Id="rId89" Type="http://schemas.openxmlformats.org/officeDocument/2006/relationships/slide" Target="slides/slide80.xml"/><Relationship Id="rId112" Type="http://schemas.openxmlformats.org/officeDocument/2006/relationships/slide" Target="slides/slide103.xml"/><Relationship Id="rId133" Type="http://schemas.openxmlformats.org/officeDocument/2006/relationships/slide" Target="slides/slide124.xml"/><Relationship Id="rId154" Type="http://schemas.openxmlformats.org/officeDocument/2006/relationships/slide" Target="slides/slide145.xml"/><Relationship Id="rId175" Type="http://schemas.openxmlformats.org/officeDocument/2006/relationships/slide" Target="slides/slide166.xml"/><Relationship Id="rId196" Type="http://schemas.openxmlformats.org/officeDocument/2006/relationships/slide" Target="slides/slide187.xml"/><Relationship Id="rId200" Type="http://schemas.openxmlformats.org/officeDocument/2006/relationships/slide" Target="slides/slide191.xml"/><Relationship Id="rId16" Type="http://schemas.openxmlformats.org/officeDocument/2006/relationships/slide" Target="slides/slide7.xml"/><Relationship Id="rId221" Type="http://schemas.openxmlformats.org/officeDocument/2006/relationships/slide" Target="slides/slide212.xml"/><Relationship Id="rId37" Type="http://schemas.openxmlformats.org/officeDocument/2006/relationships/slide" Target="slides/slide28.xml"/><Relationship Id="rId58" Type="http://schemas.openxmlformats.org/officeDocument/2006/relationships/slide" Target="slides/slide49.xml"/><Relationship Id="rId79" Type="http://schemas.openxmlformats.org/officeDocument/2006/relationships/slide" Target="slides/slide70.xml"/><Relationship Id="rId102" Type="http://schemas.openxmlformats.org/officeDocument/2006/relationships/slide" Target="slides/slide93.xml"/><Relationship Id="rId123" Type="http://schemas.openxmlformats.org/officeDocument/2006/relationships/slide" Target="slides/slide114.xml"/><Relationship Id="rId144" Type="http://schemas.openxmlformats.org/officeDocument/2006/relationships/slide" Target="slides/slide135.xml"/><Relationship Id="rId90" Type="http://schemas.openxmlformats.org/officeDocument/2006/relationships/slide" Target="slides/slide81.xml"/><Relationship Id="rId165" Type="http://schemas.openxmlformats.org/officeDocument/2006/relationships/slide" Target="slides/slide156.xml"/><Relationship Id="rId186" Type="http://schemas.openxmlformats.org/officeDocument/2006/relationships/slide" Target="slides/slide177.xml"/><Relationship Id="rId211" Type="http://schemas.openxmlformats.org/officeDocument/2006/relationships/slide" Target="slides/slide202.xml"/><Relationship Id="rId232" Type="http://schemas.openxmlformats.org/officeDocument/2006/relationships/presProps" Target="presProps.xml"/><Relationship Id="rId27" Type="http://schemas.openxmlformats.org/officeDocument/2006/relationships/slide" Target="slides/slide18.xml"/><Relationship Id="rId48" Type="http://schemas.openxmlformats.org/officeDocument/2006/relationships/slide" Target="slides/slide39.xml"/><Relationship Id="rId69" Type="http://schemas.openxmlformats.org/officeDocument/2006/relationships/slide" Target="slides/slide60.xml"/><Relationship Id="rId113" Type="http://schemas.openxmlformats.org/officeDocument/2006/relationships/slide" Target="slides/slide104.xml"/><Relationship Id="rId134" Type="http://schemas.openxmlformats.org/officeDocument/2006/relationships/slide" Target="slides/slide125.xml"/><Relationship Id="rId80" Type="http://schemas.openxmlformats.org/officeDocument/2006/relationships/slide" Target="slides/slide71.xml"/><Relationship Id="rId155" Type="http://schemas.openxmlformats.org/officeDocument/2006/relationships/slide" Target="slides/slide146.xml"/><Relationship Id="rId176" Type="http://schemas.openxmlformats.org/officeDocument/2006/relationships/slide" Target="slides/slide167.xml"/><Relationship Id="rId197" Type="http://schemas.openxmlformats.org/officeDocument/2006/relationships/slide" Target="slides/slide188.xml"/><Relationship Id="rId201" Type="http://schemas.openxmlformats.org/officeDocument/2006/relationships/slide" Target="slides/slide192.xml"/><Relationship Id="rId222" Type="http://schemas.openxmlformats.org/officeDocument/2006/relationships/slide" Target="slides/slide213.xml"/><Relationship Id="rId17" Type="http://schemas.openxmlformats.org/officeDocument/2006/relationships/slide" Target="slides/slide8.xml"/><Relationship Id="rId38" Type="http://schemas.openxmlformats.org/officeDocument/2006/relationships/slide" Target="slides/slide29.xml"/><Relationship Id="rId59" Type="http://schemas.openxmlformats.org/officeDocument/2006/relationships/slide" Target="slides/slide50.xml"/><Relationship Id="rId103" Type="http://schemas.openxmlformats.org/officeDocument/2006/relationships/slide" Target="slides/slide94.xml"/><Relationship Id="rId124" Type="http://schemas.openxmlformats.org/officeDocument/2006/relationships/slide" Target="slides/slide115.xml"/><Relationship Id="rId70" Type="http://schemas.openxmlformats.org/officeDocument/2006/relationships/slide" Target="slides/slide61.xml"/><Relationship Id="rId91" Type="http://schemas.openxmlformats.org/officeDocument/2006/relationships/slide" Target="slides/slide82.xml"/><Relationship Id="rId145" Type="http://schemas.openxmlformats.org/officeDocument/2006/relationships/slide" Target="slides/slide136.xml"/><Relationship Id="rId166" Type="http://schemas.openxmlformats.org/officeDocument/2006/relationships/slide" Target="slides/slide157.xml"/><Relationship Id="rId187" Type="http://schemas.openxmlformats.org/officeDocument/2006/relationships/slide" Target="slides/slide178.xml"/><Relationship Id="rId1" Type="http://schemas.openxmlformats.org/officeDocument/2006/relationships/slideMaster" Target="slideMasters/slideMaster1.xml"/><Relationship Id="rId212" Type="http://schemas.openxmlformats.org/officeDocument/2006/relationships/slide" Target="slides/slide203.xml"/><Relationship Id="rId233" Type="http://schemas.openxmlformats.org/officeDocument/2006/relationships/viewProps" Target="viewProps.xml"/><Relationship Id="rId28" Type="http://schemas.openxmlformats.org/officeDocument/2006/relationships/slide" Target="slides/slide19.xml"/><Relationship Id="rId49" Type="http://schemas.openxmlformats.org/officeDocument/2006/relationships/slide" Target="slides/slide40.xml"/><Relationship Id="rId114" Type="http://schemas.openxmlformats.org/officeDocument/2006/relationships/slide" Target="slides/slide105.xml"/><Relationship Id="rId60" Type="http://schemas.openxmlformats.org/officeDocument/2006/relationships/slide" Target="slides/slide51.xml"/><Relationship Id="rId81" Type="http://schemas.openxmlformats.org/officeDocument/2006/relationships/slide" Target="slides/slide72.xml"/><Relationship Id="rId135" Type="http://schemas.openxmlformats.org/officeDocument/2006/relationships/slide" Target="slides/slide126.xml"/><Relationship Id="rId156" Type="http://schemas.openxmlformats.org/officeDocument/2006/relationships/slide" Target="slides/slide147.xml"/><Relationship Id="rId177" Type="http://schemas.openxmlformats.org/officeDocument/2006/relationships/slide" Target="slides/slide168.xml"/><Relationship Id="rId198" Type="http://schemas.openxmlformats.org/officeDocument/2006/relationships/slide" Target="slides/slide189.xml"/><Relationship Id="rId202" Type="http://schemas.openxmlformats.org/officeDocument/2006/relationships/slide" Target="slides/slide193.xml"/><Relationship Id="rId223" Type="http://schemas.openxmlformats.org/officeDocument/2006/relationships/slide" Target="slides/slide214.xml"/><Relationship Id="rId18" Type="http://schemas.openxmlformats.org/officeDocument/2006/relationships/slide" Target="slides/slide9.xml"/><Relationship Id="rId39" Type="http://schemas.openxmlformats.org/officeDocument/2006/relationships/slide" Target="slides/slide30.xml"/><Relationship Id="rId50" Type="http://schemas.openxmlformats.org/officeDocument/2006/relationships/slide" Target="slides/slide41.xml"/><Relationship Id="rId104" Type="http://schemas.openxmlformats.org/officeDocument/2006/relationships/slide" Target="slides/slide95.xml"/><Relationship Id="rId125" Type="http://schemas.openxmlformats.org/officeDocument/2006/relationships/slide" Target="slides/slide116.xml"/><Relationship Id="rId146" Type="http://schemas.openxmlformats.org/officeDocument/2006/relationships/slide" Target="slides/slide137.xml"/><Relationship Id="rId167" Type="http://schemas.openxmlformats.org/officeDocument/2006/relationships/slide" Target="slides/slide158.xml"/><Relationship Id="rId188" Type="http://schemas.openxmlformats.org/officeDocument/2006/relationships/slide" Target="slides/slide179.xml"/><Relationship Id="rId71" Type="http://schemas.openxmlformats.org/officeDocument/2006/relationships/slide" Target="slides/slide62.xml"/><Relationship Id="rId92" Type="http://schemas.openxmlformats.org/officeDocument/2006/relationships/slide" Target="slides/slide83.xml"/><Relationship Id="rId213" Type="http://schemas.openxmlformats.org/officeDocument/2006/relationships/slide" Target="slides/slide204.xml"/><Relationship Id="rId234" Type="http://schemas.openxmlformats.org/officeDocument/2006/relationships/theme" Target="theme/theme1.xml"/><Relationship Id="rId2" Type="http://schemas.openxmlformats.org/officeDocument/2006/relationships/slideMaster" Target="slideMasters/slideMaster2.xml"/><Relationship Id="rId29" Type="http://schemas.openxmlformats.org/officeDocument/2006/relationships/slide" Target="slides/slide20.xml"/><Relationship Id="rId40" Type="http://schemas.openxmlformats.org/officeDocument/2006/relationships/slide" Target="slides/slide31.xml"/><Relationship Id="rId115" Type="http://schemas.openxmlformats.org/officeDocument/2006/relationships/slide" Target="slides/slide106.xml"/><Relationship Id="rId136" Type="http://schemas.openxmlformats.org/officeDocument/2006/relationships/slide" Target="slides/slide127.xml"/><Relationship Id="rId157" Type="http://schemas.openxmlformats.org/officeDocument/2006/relationships/slide" Target="slides/slide148.xml"/><Relationship Id="rId178" Type="http://schemas.openxmlformats.org/officeDocument/2006/relationships/slide" Target="slides/slide169.xml"/><Relationship Id="rId61" Type="http://schemas.openxmlformats.org/officeDocument/2006/relationships/slide" Target="slides/slide52.xml"/><Relationship Id="rId82" Type="http://schemas.openxmlformats.org/officeDocument/2006/relationships/slide" Target="slides/slide73.xml"/><Relationship Id="rId199" Type="http://schemas.openxmlformats.org/officeDocument/2006/relationships/slide" Target="slides/slide190.xml"/><Relationship Id="rId203" Type="http://schemas.openxmlformats.org/officeDocument/2006/relationships/slide" Target="slides/slide194.xml"/><Relationship Id="rId19" Type="http://schemas.openxmlformats.org/officeDocument/2006/relationships/slide" Target="slides/slide10.xml"/><Relationship Id="rId224" Type="http://schemas.openxmlformats.org/officeDocument/2006/relationships/slide" Target="slides/slide215.xml"/><Relationship Id="rId30" Type="http://schemas.openxmlformats.org/officeDocument/2006/relationships/slide" Target="slides/slide21.xml"/><Relationship Id="rId105" Type="http://schemas.openxmlformats.org/officeDocument/2006/relationships/slide" Target="slides/slide96.xml"/><Relationship Id="rId126" Type="http://schemas.openxmlformats.org/officeDocument/2006/relationships/slide" Target="slides/slide117.xml"/><Relationship Id="rId147" Type="http://schemas.openxmlformats.org/officeDocument/2006/relationships/slide" Target="slides/slide138.xml"/><Relationship Id="rId168" Type="http://schemas.openxmlformats.org/officeDocument/2006/relationships/slide" Target="slides/slide159.xml"/><Relationship Id="rId51" Type="http://schemas.openxmlformats.org/officeDocument/2006/relationships/slide" Target="slides/slide42.xml"/><Relationship Id="rId72" Type="http://schemas.openxmlformats.org/officeDocument/2006/relationships/slide" Target="slides/slide63.xml"/><Relationship Id="rId93" Type="http://schemas.openxmlformats.org/officeDocument/2006/relationships/slide" Target="slides/slide84.xml"/><Relationship Id="rId189" Type="http://schemas.openxmlformats.org/officeDocument/2006/relationships/slide" Target="slides/slide180.xml"/><Relationship Id="rId3" Type="http://schemas.openxmlformats.org/officeDocument/2006/relationships/slideMaster" Target="slideMasters/slideMaster3.xml"/><Relationship Id="rId214" Type="http://schemas.openxmlformats.org/officeDocument/2006/relationships/slide" Target="slides/slide205.xml"/><Relationship Id="rId235" Type="http://schemas.openxmlformats.org/officeDocument/2006/relationships/tableStyles" Target="tableStyles.xml"/><Relationship Id="rId116" Type="http://schemas.openxmlformats.org/officeDocument/2006/relationships/slide" Target="slides/slide107.xml"/><Relationship Id="rId137" Type="http://schemas.openxmlformats.org/officeDocument/2006/relationships/slide" Target="slides/slide128.xml"/><Relationship Id="rId158" Type="http://schemas.openxmlformats.org/officeDocument/2006/relationships/slide" Target="slides/slide149.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chartUserShapes" Target="../drawings/drawing1.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Sheet1!$B$1</c:f>
              <c:strCache>
                <c:ptCount val="1"/>
                <c:pt idx="0">
                  <c:v>Y-Values</c:v>
                </c:pt>
              </c:strCache>
            </c:strRef>
          </c:tx>
          <c:spPr>
            <a:ln w="19050" cap="rnd">
              <a:noFill/>
              <a:round/>
            </a:ln>
            <a:effectLst/>
          </c:spPr>
          <c:marker>
            <c:symbol val="circle"/>
            <c:size val="5"/>
            <c:spPr>
              <a:solidFill>
                <a:schemeClr val="accent2">
                  <a:lumMod val="75000"/>
                </a:schemeClr>
              </a:solidFill>
              <a:ln w="63500">
                <a:solidFill>
                  <a:schemeClr val="accent2">
                    <a:lumMod val="75000"/>
                  </a:schemeClr>
                </a:solidFill>
                <a:round/>
              </a:ln>
              <a:effectLst/>
            </c:spPr>
          </c:marker>
          <c:xVal>
            <c:numRef>
              <c:f>Sheet1!$A$2:$A$6</c:f>
              <c:numCache>
                <c:formatCode>General</c:formatCode>
                <c:ptCount val="5"/>
                <c:pt idx="0">
                  <c:v>1</c:v>
                </c:pt>
              </c:numCache>
            </c:numRef>
          </c:xVal>
          <c:yVal>
            <c:numRef>
              <c:f>Sheet1!$B$2:$B$6</c:f>
              <c:numCache>
                <c:formatCode>General</c:formatCode>
                <c:ptCount val="5"/>
                <c:pt idx="0">
                  <c:v>37630</c:v>
                </c:pt>
              </c:numCache>
            </c:numRef>
          </c:yVal>
          <c:smooth val="0"/>
          <c:extLst>
            <c:ext xmlns:c16="http://schemas.microsoft.com/office/drawing/2014/chart" uri="{C3380CC4-5D6E-409C-BE32-E72D297353CC}">
              <c16:uniqueId val="{00000000-A749-4112-B355-02501BAE8961}"/>
            </c:ext>
          </c:extLst>
        </c:ser>
        <c:dLbls>
          <c:showLegendKey val="0"/>
          <c:showVal val="0"/>
          <c:showCatName val="0"/>
          <c:showSerName val="0"/>
          <c:showPercent val="0"/>
          <c:showBubbleSize val="0"/>
        </c:dLbls>
        <c:axId val="1169876239"/>
        <c:axId val="1169983935"/>
      </c:scatterChart>
      <c:valAx>
        <c:axId val="1169876239"/>
        <c:scaling>
          <c:orientation val="minMax"/>
          <c:max val="5.5"/>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Trebuchet MS" panose="020B0603020202020204" pitchFamily="34" charset="0"/>
                <a:ea typeface="+mn-ea"/>
                <a:cs typeface="+mn-cs"/>
              </a:defRPr>
            </a:pPr>
            <a:endParaRPr lang="en-US"/>
          </a:p>
        </c:txPr>
        <c:crossAx val="1169983935"/>
        <c:crosses val="autoZero"/>
        <c:crossBetween val="midCat"/>
        <c:majorUnit val="1"/>
      </c:valAx>
      <c:valAx>
        <c:axId val="1169983935"/>
        <c:scaling>
          <c:orientation val="minMax"/>
          <c:max val="39000"/>
          <c:min val="375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Trebuchet MS" panose="020B0603020202020204" pitchFamily="34" charset="0"/>
                <a:ea typeface="+mn-ea"/>
                <a:cs typeface="+mn-cs"/>
              </a:defRPr>
            </a:pPr>
            <a:endParaRPr lang="en-US"/>
          </a:p>
        </c:txPr>
        <c:crossAx val="1169876239"/>
        <c:crosses val="autoZero"/>
        <c:crossBetween val="midCat"/>
        <c:majorUnit val="500"/>
      </c:valAx>
      <c:spPr>
        <a:noFill/>
        <a:ln w="12700">
          <a:solidFill>
            <a:schemeClr val="tx1"/>
          </a:solid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Sheet1!$B$1</c:f>
              <c:strCache>
                <c:ptCount val="1"/>
                <c:pt idx="0">
                  <c:v>Y-Values</c:v>
                </c:pt>
              </c:strCache>
            </c:strRef>
          </c:tx>
          <c:spPr>
            <a:ln w="19050" cap="rnd">
              <a:noFill/>
              <a:round/>
            </a:ln>
            <a:effectLst/>
          </c:spPr>
          <c:marker>
            <c:symbol val="circle"/>
            <c:size val="5"/>
            <c:spPr>
              <a:solidFill>
                <a:schemeClr val="accent2">
                  <a:lumMod val="75000"/>
                </a:schemeClr>
              </a:solidFill>
              <a:ln w="63500">
                <a:solidFill>
                  <a:schemeClr val="accent2">
                    <a:lumMod val="75000"/>
                  </a:schemeClr>
                </a:solidFill>
                <a:round/>
              </a:ln>
              <a:effectLst/>
            </c:spPr>
          </c:marker>
          <c:xVal>
            <c:numRef>
              <c:f>Sheet1!$A$2:$A$6</c:f>
              <c:numCache>
                <c:formatCode>General</c:formatCode>
                <c:ptCount val="5"/>
                <c:pt idx="0">
                  <c:v>1</c:v>
                </c:pt>
                <c:pt idx="1">
                  <c:v>2</c:v>
                </c:pt>
                <c:pt idx="2">
                  <c:v>3</c:v>
                </c:pt>
                <c:pt idx="3">
                  <c:v>4</c:v>
                </c:pt>
                <c:pt idx="4">
                  <c:v>5</c:v>
                </c:pt>
              </c:numCache>
            </c:numRef>
          </c:xVal>
          <c:yVal>
            <c:numRef>
              <c:f>Sheet1!$B$2:$B$6</c:f>
              <c:numCache>
                <c:formatCode>General</c:formatCode>
                <c:ptCount val="5"/>
                <c:pt idx="0">
                  <c:v>37630</c:v>
                </c:pt>
                <c:pt idx="1">
                  <c:v>38704</c:v>
                </c:pt>
                <c:pt idx="2">
                  <c:v>38346</c:v>
                </c:pt>
                <c:pt idx="3">
                  <c:v>37630</c:v>
                </c:pt>
                <c:pt idx="4">
                  <c:v>38704</c:v>
                </c:pt>
              </c:numCache>
            </c:numRef>
          </c:yVal>
          <c:smooth val="0"/>
          <c:extLst>
            <c:ext xmlns:c16="http://schemas.microsoft.com/office/drawing/2014/chart" uri="{C3380CC4-5D6E-409C-BE32-E72D297353CC}">
              <c16:uniqueId val="{00000000-A749-4112-B355-02501BAE8961}"/>
            </c:ext>
          </c:extLst>
        </c:ser>
        <c:dLbls>
          <c:showLegendKey val="0"/>
          <c:showVal val="0"/>
          <c:showCatName val="0"/>
          <c:showSerName val="0"/>
          <c:showPercent val="0"/>
          <c:showBubbleSize val="0"/>
        </c:dLbls>
        <c:axId val="1169876239"/>
        <c:axId val="1169983935"/>
      </c:scatterChart>
      <c:valAx>
        <c:axId val="1169876239"/>
        <c:scaling>
          <c:orientation val="minMax"/>
          <c:max val="5.5"/>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Trebuchet MS" panose="020B0603020202020204" pitchFamily="34" charset="0"/>
                <a:ea typeface="+mn-ea"/>
                <a:cs typeface="+mn-cs"/>
              </a:defRPr>
            </a:pPr>
            <a:endParaRPr lang="en-US"/>
          </a:p>
        </c:txPr>
        <c:crossAx val="1169983935"/>
        <c:crosses val="autoZero"/>
        <c:crossBetween val="midCat"/>
        <c:majorUnit val="1"/>
      </c:valAx>
      <c:valAx>
        <c:axId val="116998393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Trebuchet MS" panose="020B0603020202020204" pitchFamily="34" charset="0"/>
                <a:ea typeface="+mn-ea"/>
                <a:cs typeface="+mn-cs"/>
              </a:defRPr>
            </a:pPr>
            <a:endParaRPr lang="en-US"/>
          </a:p>
        </c:txPr>
        <c:crossAx val="1169876239"/>
        <c:crosses val="autoZero"/>
        <c:crossBetween val="midCat"/>
        <c:majorUnit val="500"/>
      </c:valAx>
      <c:spPr>
        <a:noFill/>
        <a:ln w="12700">
          <a:solidFill>
            <a:schemeClr val="tx1"/>
          </a:solid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Sheet1!$B$1</c:f>
              <c:strCache>
                <c:ptCount val="1"/>
                <c:pt idx="0">
                  <c:v>Y-Values</c:v>
                </c:pt>
              </c:strCache>
            </c:strRef>
          </c:tx>
          <c:spPr>
            <a:ln w="19050" cap="rnd">
              <a:noFill/>
              <a:round/>
            </a:ln>
            <a:effectLst/>
          </c:spPr>
          <c:marker>
            <c:symbol val="circle"/>
            <c:size val="5"/>
            <c:spPr>
              <a:solidFill>
                <a:schemeClr val="accent2">
                  <a:lumMod val="75000"/>
                </a:schemeClr>
              </a:solidFill>
              <a:ln w="12700">
                <a:solidFill>
                  <a:schemeClr val="tx1"/>
                </a:solidFill>
                <a:round/>
              </a:ln>
              <a:effectLst/>
            </c:spPr>
          </c:marker>
          <c:xVal>
            <c:numRef>
              <c:f>Sheet1!$A$2:$A$1001</c:f>
              <c:numCache>
                <c:formatCode>General</c:formatCode>
                <c:ptCount val="100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pt idx="136">
                  <c:v>137</c:v>
                </c:pt>
                <c:pt idx="137">
                  <c:v>138</c:v>
                </c:pt>
                <c:pt idx="138">
                  <c:v>139</c:v>
                </c:pt>
                <c:pt idx="139">
                  <c:v>140</c:v>
                </c:pt>
                <c:pt idx="140">
                  <c:v>141</c:v>
                </c:pt>
                <c:pt idx="141">
                  <c:v>142</c:v>
                </c:pt>
                <c:pt idx="142">
                  <c:v>143</c:v>
                </c:pt>
                <c:pt idx="143">
                  <c:v>144</c:v>
                </c:pt>
                <c:pt idx="144">
                  <c:v>145</c:v>
                </c:pt>
                <c:pt idx="145">
                  <c:v>146</c:v>
                </c:pt>
                <c:pt idx="146">
                  <c:v>147</c:v>
                </c:pt>
                <c:pt idx="147">
                  <c:v>148</c:v>
                </c:pt>
                <c:pt idx="148">
                  <c:v>149</c:v>
                </c:pt>
                <c:pt idx="149">
                  <c:v>150</c:v>
                </c:pt>
                <c:pt idx="150">
                  <c:v>151</c:v>
                </c:pt>
                <c:pt idx="151">
                  <c:v>152</c:v>
                </c:pt>
                <c:pt idx="152">
                  <c:v>153</c:v>
                </c:pt>
                <c:pt idx="153">
                  <c:v>154</c:v>
                </c:pt>
                <c:pt idx="154">
                  <c:v>155</c:v>
                </c:pt>
                <c:pt idx="155">
                  <c:v>156</c:v>
                </c:pt>
                <c:pt idx="156">
                  <c:v>157</c:v>
                </c:pt>
                <c:pt idx="157">
                  <c:v>158</c:v>
                </c:pt>
                <c:pt idx="158">
                  <c:v>159</c:v>
                </c:pt>
                <c:pt idx="159">
                  <c:v>160</c:v>
                </c:pt>
                <c:pt idx="160">
                  <c:v>161</c:v>
                </c:pt>
                <c:pt idx="161">
                  <c:v>162</c:v>
                </c:pt>
                <c:pt idx="162">
                  <c:v>163</c:v>
                </c:pt>
                <c:pt idx="163">
                  <c:v>164</c:v>
                </c:pt>
                <c:pt idx="164">
                  <c:v>165</c:v>
                </c:pt>
                <c:pt idx="165">
                  <c:v>166</c:v>
                </c:pt>
                <c:pt idx="166">
                  <c:v>167</c:v>
                </c:pt>
                <c:pt idx="167">
                  <c:v>168</c:v>
                </c:pt>
                <c:pt idx="168">
                  <c:v>169</c:v>
                </c:pt>
                <c:pt idx="169">
                  <c:v>170</c:v>
                </c:pt>
                <c:pt idx="170">
                  <c:v>171</c:v>
                </c:pt>
                <c:pt idx="171">
                  <c:v>172</c:v>
                </c:pt>
                <c:pt idx="172">
                  <c:v>173</c:v>
                </c:pt>
                <c:pt idx="173">
                  <c:v>174</c:v>
                </c:pt>
                <c:pt idx="174">
                  <c:v>175</c:v>
                </c:pt>
                <c:pt idx="175">
                  <c:v>176</c:v>
                </c:pt>
                <c:pt idx="176">
                  <c:v>177</c:v>
                </c:pt>
                <c:pt idx="177">
                  <c:v>178</c:v>
                </c:pt>
                <c:pt idx="178">
                  <c:v>179</c:v>
                </c:pt>
                <c:pt idx="179">
                  <c:v>180</c:v>
                </c:pt>
                <c:pt idx="180">
                  <c:v>181</c:v>
                </c:pt>
                <c:pt idx="181">
                  <c:v>182</c:v>
                </c:pt>
                <c:pt idx="182">
                  <c:v>183</c:v>
                </c:pt>
                <c:pt idx="183">
                  <c:v>184</c:v>
                </c:pt>
                <c:pt idx="184">
                  <c:v>185</c:v>
                </c:pt>
                <c:pt idx="185">
                  <c:v>186</c:v>
                </c:pt>
                <c:pt idx="186">
                  <c:v>187</c:v>
                </c:pt>
                <c:pt idx="187">
                  <c:v>188</c:v>
                </c:pt>
                <c:pt idx="188">
                  <c:v>189</c:v>
                </c:pt>
                <c:pt idx="189">
                  <c:v>190</c:v>
                </c:pt>
                <c:pt idx="190">
                  <c:v>191</c:v>
                </c:pt>
                <c:pt idx="191">
                  <c:v>192</c:v>
                </c:pt>
                <c:pt idx="192">
                  <c:v>193</c:v>
                </c:pt>
                <c:pt idx="193">
                  <c:v>194</c:v>
                </c:pt>
                <c:pt idx="194">
                  <c:v>195</c:v>
                </c:pt>
                <c:pt idx="195">
                  <c:v>196</c:v>
                </c:pt>
                <c:pt idx="196">
                  <c:v>197</c:v>
                </c:pt>
                <c:pt idx="197">
                  <c:v>198</c:v>
                </c:pt>
                <c:pt idx="198">
                  <c:v>199</c:v>
                </c:pt>
                <c:pt idx="199">
                  <c:v>200</c:v>
                </c:pt>
                <c:pt idx="200">
                  <c:v>201</c:v>
                </c:pt>
                <c:pt idx="201">
                  <c:v>202</c:v>
                </c:pt>
                <c:pt idx="202">
                  <c:v>203</c:v>
                </c:pt>
                <c:pt idx="203">
                  <c:v>204</c:v>
                </c:pt>
                <c:pt idx="204">
                  <c:v>205</c:v>
                </c:pt>
                <c:pt idx="205">
                  <c:v>206</c:v>
                </c:pt>
                <c:pt idx="206">
                  <c:v>207</c:v>
                </c:pt>
                <c:pt idx="207">
                  <c:v>208</c:v>
                </c:pt>
                <c:pt idx="208">
                  <c:v>209</c:v>
                </c:pt>
                <c:pt idx="209">
                  <c:v>210</c:v>
                </c:pt>
                <c:pt idx="210">
                  <c:v>211</c:v>
                </c:pt>
                <c:pt idx="211">
                  <c:v>212</c:v>
                </c:pt>
                <c:pt idx="212">
                  <c:v>213</c:v>
                </c:pt>
                <c:pt idx="213">
                  <c:v>214</c:v>
                </c:pt>
                <c:pt idx="214">
                  <c:v>215</c:v>
                </c:pt>
                <c:pt idx="215">
                  <c:v>216</c:v>
                </c:pt>
                <c:pt idx="216">
                  <c:v>217</c:v>
                </c:pt>
                <c:pt idx="217">
                  <c:v>218</c:v>
                </c:pt>
                <c:pt idx="218">
                  <c:v>219</c:v>
                </c:pt>
                <c:pt idx="219">
                  <c:v>220</c:v>
                </c:pt>
                <c:pt idx="220">
                  <c:v>221</c:v>
                </c:pt>
                <c:pt idx="221">
                  <c:v>222</c:v>
                </c:pt>
                <c:pt idx="222">
                  <c:v>223</c:v>
                </c:pt>
                <c:pt idx="223">
                  <c:v>224</c:v>
                </c:pt>
                <c:pt idx="224">
                  <c:v>225</c:v>
                </c:pt>
                <c:pt idx="225">
                  <c:v>226</c:v>
                </c:pt>
                <c:pt idx="226">
                  <c:v>227</c:v>
                </c:pt>
                <c:pt idx="227">
                  <c:v>228</c:v>
                </c:pt>
                <c:pt idx="228">
                  <c:v>229</c:v>
                </c:pt>
                <c:pt idx="229">
                  <c:v>230</c:v>
                </c:pt>
                <c:pt idx="230">
                  <c:v>231</c:v>
                </c:pt>
                <c:pt idx="231">
                  <c:v>232</c:v>
                </c:pt>
                <c:pt idx="232">
                  <c:v>233</c:v>
                </c:pt>
                <c:pt idx="233">
                  <c:v>234</c:v>
                </c:pt>
                <c:pt idx="234">
                  <c:v>235</c:v>
                </c:pt>
                <c:pt idx="235">
                  <c:v>236</c:v>
                </c:pt>
                <c:pt idx="236">
                  <c:v>237</c:v>
                </c:pt>
                <c:pt idx="237">
                  <c:v>238</c:v>
                </c:pt>
                <c:pt idx="238">
                  <c:v>239</c:v>
                </c:pt>
                <c:pt idx="239">
                  <c:v>240</c:v>
                </c:pt>
                <c:pt idx="240">
                  <c:v>241</c:v>
                </c:pt>
                <c:pt idx="241">
                  <c:v>242</c:v>
                </c:pt>
                <c:pt idx="242">
                  <c:v>243</c:v>
                </c:pt>
                <c:pt idx="243">
                  <c:v>244</c:v>
                </c:pt>
                <c:pt idx="244">
                  <c:v>245</c:v>
                </c:pt>
                <c:pt idx="245">
                  <c:v>246</c:v>
                </c:pt>
                <c:pt idx="246">
                  <c:v>247</c:v>
                </c:pt>
                <c:pt idx="247">
                  <c:v>248</c:v>
                </c:pt>
                <c:pt idx="248">
                  <c:v>249</c:v>
                </c:pt>
                <c:pt idx="249">
                  <c:v>250</c:v>
                </c:pt>
                <c:pt idx="250">
                  <c:v>251</c:v>
                </c:pt>
                <c:pt idx="251">
                  <c:v>252</c:v>
                </c:pt>
                <c:pt idx="252">
                  <c:v>253</c:v>
                </c:pt>
                <c:pt idx="253">
                  <c:v>254</c:v>
                </c:pt>
                <c:pt idx="254">
                  <c:v>255</c:v>
                </c:pt>
                <c:pt idx="255">
                  <c:v>256</c:v>
                </c:pt>
                <c:pt idx="256">
                  <c:v>257</c:v>
                </c:pt>
                <c:pt idx="257">
                  <c:v>258</c:v>
                </c:pt>
                <c:pt idx="258">
                  <c:v>259</c:v>
                </c:pt>
                <c:pt idx="259">
                  <c:v>260</c:v>
                </c:pt>
                <c:pt idx="260">
                  <c:v>261</c:v>
                </c:pt>
                <c:pt idx="261">
                  <c:v>262</c:v>
                </c:pt>
                <c:pt idx="262">
                  <c:v>263</c:v>
                </c:pt>
                <c:pt idx="263">
                  <c:v>264</c:v>
                </c:pt>
                <c:pt idx="264">
                  <c:v>265</c:v>
                </c:pt>
                <c:pt idx="265">
                  <c:v>266</c:v>
                </c:pt>
                <c:pt idx="266">
                  <c:v>267</c:v>
                </c:pt>
                <c:pt idx="267">
                  <c:v>268</c:v>
                </c:pt>
                <c:pt idx="268">
                  <c:v>269</c:v>
                </c:pt>
                <c:pt idx="269">
                  <c:v>270</c:v>
                </c:pt>
                <c:pt idx="270">
                  <c:v>271</c:v>
                </c:pt>
                <c:pt idx="271">
                  <c:v>272</c:v>
                </c:pt>
                <c:pt idx="272">
                  <c:v>273</c:v>
                </c:pt>
                <c:pt idx="273">
                  <c:v>274</c:v>
                </c:pt>
                <c:pt idx="274">
                  <c:v>275</c:v>
                </c:pt>
                <c:pt idx="275">
                  <c:v>276</c:v>
                </c:pt>
                <c:pt idx="276">
                  <c:v>277</c:v>
                </c:pt>
                <c:pt idx="277">
                  <c:v>278</c:v>
                </c:pt>
                <c:pt idx="278">
                  <c:v>279</c:v>
                </c:pt>
                <c:pt idx="279">
                  <c:v>280</c:v>
                </c:pt>
                <c:pt idx="280">
                  <c:v>281</c:v>
                </c:pt>
                <c:pt idx="281">
                  <c:v>282</c:v>
                </c:pt>
                <c:pt idx="282">
                  <c:v>283</c:v>
                </c:pt>
                <c:pt idx="283">
                  <c:v>284</c:v>
                </c:pt>
                <c:pt idx="284">
                  <c:v>285</c:v>
                </c:pt>
                <c:pt idx="285">
                  <c:v>286</c:v>
                </c:pt>
                <c:pt idx="286">
                  <c:v>287</c:v>
                </c:pt>
                <c:pt idx="287">
                  <c:v>288</c:v>
                </c:pt>
                <c:pt idx="288">
                  <c:v>289</c:v>
                </c:pt>
                <c:pt idx="289">
                  <c:v>290</c:v>
                </c:pt>
                <c:pt idx="290">
                  <c:v>291</c:v>
                </c:pt>
                <c:pt idx="291">
                  <c:v>292</c:v>
                </c:pt>
                <c:pt idx="292">
                  <c:v>293</c:v>
                </c:pt>
                <c:pt idx="293">
                  <c:v>294</c:v>
                </c:pt>
                <c:pt idx="294">
                  <c:v>295</c:v>
                </c:pt>
                <c:pt idx="295">
                  <c:v>296</c:v>
                </c:pt>
                <c:pt idx="296">
                  <c:v>297</c:v>
                </c:pt>
                <c:pt idx="297">
                  <c:v>298</c:v>
                </c:pt>
                <c:pt idx="298">
                  <c:v>299</c:v>
                </c:pt>
                <c:pt idx="299">
                  <c:v>300</c:v>
                </c:pt>
                <c:pt idx="300">
                  <c:v>301</c:v>
                </c:pt>
                <c:pt idx="301">
                  <c:v>302</c:v>
                </c:pt>
                <c:pt idx="302">
                  <c:v>303</c:v>
                </c:pt>
                <c:pt idx="303">
                  <c:v>304</c:v>
                </c:pt>
                <c:pt idx="304">
                  <c:v>305</c:v>
                </c:pt>
                <c:pt idx="305">
                  <c:v>306</c:v>
                </c:pt>
                <c:pt idx="306">
                  <c:v>307</c:v>
                </c:pt>
                <c:pt idx="307">
                  <c:v>308</c:v>
                </c:pt>
                <c:pt idx="308">
                  <c:v>309</c:v>
                </c:pt>
                <c:pt idx="309">
                  <c:v>310</c:v>
                </c:pt>
                <c:pt idx="310">
                  <c:v>311</c:v>
                </c:pt>
                <c:pt idx="311">
                  <c:v>312</c:v>
                </c:pt>
                <c:pt idx="312">
                  <c:v>313</c:v>
                </c:pt>
                <c:pt idx="313">
                  <c:v>314</c:v>
                </c:pt>
                <c:pt idx="314">
                  <c:v>315</c:v>
                </c:pt>
                <c:pt idx="315">
                  <c:v>316</c:v>
                </c:pt>
                <c:pt idx="316">
                  <c:v>317</c:v>
                </c:pt>
                <c:pt idx="317">
                  <c:v>318</c:v>
                </c:pt>
                <c:pt idx="318">
                  <c:v>319</c:v>
                </c:pt>
                <c:pt idx="319">
                  <c:v>320</c:v>
                </c:pt>
                <c:pt idx="320">
                  <c:v>321</c:v>
                </c:pt>
                <c:pt idx="321">
                  <c:v>322</c:v>
                </c:pt>
                <c:pt idx="322">
                  <c:v>323</c:v>
                </c:pt>
                <c:pt idx="323">
                  <c:v>324</c:v>
                </c:pt>
                <c:pt idx="324">
                  <c:v>325</c:v>
                </c:pt>
                <c:pt idx="325">
                  <c:v>326</c:v>
                </c:pt>
                <c:pt idx="326">
                  <c:v>327</c:v>
                </c:pt>
                <c:pt idx="327">
                  <c:v>328</c:v>
                </c:pt>
                <c:pt idx="328">
                  <c:v>329</c:v>
                </c:pt>
                <c:pt idx="329">
                  <c:v>330</c:v>
                </c:pt>
                <c:pt idx="330">
                  <c:v>331</c:v>
                </c:pt>
                <c:pt idx="331">
                  <c:v>332</c:v>
                </c:pt>
                <c:pt idx="332">
                  <c:v>333</c:v>
                </c:pt>
                <c:pt idx="333">
                  <c:v>334</c:v>
                </c:pt>
                <c:pt idx="334">
                  <c:v>335</c:v>
                </c:pt>
                <c:pt idx="335">
                  <c:v>336</c:v>
                </c:pt>
                <c:pt idx="336">
                  <c:v>337</c:v>
                </c:pt>
                <c:pt idx="337">
                  <c:v>338</c:v>
                </c:pt>
                <c:pt idx="338">
                  <c:v>339</c:v>
                </c:pt>
                <c:pt idx="339">
                  <c:v>340</c:v>
                </c:pt>
                <c:pt idx="340">
                  <c:v>341</c:v>
                </c:pt>
                <c:pt idx="341">
                  <c:v>342</c:v>
                </c:pt>
                <c:pt idx="342">
                  <c:v>343</c:v>
                </c:pt>
                <c:pt idx="343">
                  <c:v>344</c:v>
                </c:pt>
                <c:pt idx="344">
                  <c:v>345</c:v>
                </c:pt>
                <c:pt idx="345">
                  <c:v>346</c:v>
                </c:pt>
                <c:pt idx="346">
                  <c:v>347</c:v>
                </c:pt>
                <c:pt idx="347">
                  <c:v>348</c:v>
                </c:pt>
                <c:pt idx="348">
                  <c:v>349</c:v>
                </c:pt>
                <c:pt idx="349">
                  <c:v>350</c:v>
                </c:pt>
                <c:pt idx="350">
                  <c:v>351</c:v>
                </c:pt>
                <c:pt idx="351">
                  <c:v>352</c:v>
                </c:pt>
                <c:pt idx="352">
                  <c:v>353</c:v>
                </c:pt>
                <c:pt idx="353">
                  <c:v>354</c:v>
                </c:pt>
                <c:pt idx="354">
                  <c:v>355</c:v>
                </c:pt>
                <c:pt idx="355">
                  <c:v>356</c:v>
                </c:pt>
                <c:pt idx="356">
                  <c:v>357</c:v>
                </c:pt>
                <c:pt idx="357">
                  <c:v>358</c:v>
                </c:pt>
                <c:pt idx="358">
                  <c:v>359</c:v>
                </c:pt>
                <c:pt idx="359">
                  <c:v>360</c:v>
                </c:pt>
                <c:pt idx="360">
                  <c:v>361</c:v>
                </c:pt>
                <c:pt idx="361">
                  <c:v>362</c:v>
                </c:pt>
                <c:pt idx="362">
                  <c:v>363</c:v>
                </c:pt>
                <c:pt idx="363">
                  <c:v>364</c:v>
                </c:pt>
                <c:pt idx="364">
                  <c:v>365</c:v>
                </c:pt>
                <c:pt idx="365">
                  <c:v>366</c:v>
                </c:pt>
                <c:pt idx="366">
                  <c:v>367</c:v>
                </c:pt>
                <c:pt idx="367">
                  <c:v>368</c:v>
                </c:pt>
                <c:pt idx="368">
                  <c:v>369</c:v>
                </c:pt>
                <c:pt idx="369">
                  <c:v>370</c:v>
                </c:pt>
                <c:pt idx="370">
                  <c:v>371</c:v>
                </c:pt>
                <c:pt idx="371">
                  <c:v>372</c:v>
                </c:pt>
                <c:pt idx="372">
                  <c:v>373</c:v>
                </c:pt>
                <c:pt idx="373">
                  <c:v>374</c:v>
                </c:pt>
                <c:pt idx="374">
                  <c:v>375</c:v>
                </c:pt>
                <c:pt idx="375">
                  <c:v>376</c:v>
                </c:pt>
                <c:pt idx="376">
                  <c:v>377</c:v>
                </c:pt>
                <c:pt idx="377">
                  <c:v>378</c:v>
                </c:pt>
                <c:pt idx="378">
                  <c:v>379</c:v>
                </c:pt>
                <c:pt idx="379">
                  <c:v>380</c:v>
                </c:pt>
                <c:pt idx="380">
                  <c:v>381</c:v>
                </c:pt>
                <c:pt idx="381">
                  <c:v>382</c:v>
                </c:pt>
                <c:pt idx="382">
                  <c:v>383</c:v>
                </c:pt>
                <c:pt idx="383">
                  <c:v>384</c:v>
                </c:pt>
                <c:pt idx="384">
                  <c:v>385</c:v>
                </c:pt>
                <c:pt idx="385">
                  <c:v>386</c:v>
                </c:pt>
                <c:pt idx="386">
                  <c:v>387</c:v>
                </c:pt>
                <c:pt idx="387">
                  <c:v>388</c:v>
                </c:pt>
                <c:pt idx="388">
                  <c:v>389</c:v>
                </c:pt>
                <c:pt idx="389">
                  <c:v>390</c:v>
                </c:pt>
                <c:pt idx="390">
                  <c:v>391</c:v>
                </c:pt>
                <c:pt idx="391">
                  <c:v>392</c:v>
                </c:pt>
                <c:pt idx="392">
                  <c:v>393</c:v>
                </c:pt>
                <c:pt idx="393">
                  <c:v>394</c:v>
                </c:pt>
                <c:pt idx="394">
                  <c:v>395</c:v>
                </c:pt>
                <c:pt idx="395">
                  <c:v>396</c:v>
                </c:pt>
                <c:pt idx="396">
                  <c:v>397</c:v>
                </c:pt>
                <c:pt idx="397">
                  <c:v>398</c:v>
                </c:pt>
                <c:pt idx="398">
                  <c:v>399</c:v>
                </c:pt>
                <c:pt idx="399">
                  <c:v>400</c:v>
                </c:pt>
                <c:pt idx="400">
                  <c:v>401</c:v>
                </c:pt>
                <c:pt idx="401">
                  <c:v>402</c:v>
                </c:pt>
                <c:pt idx="402">
                  <c:v>403</c:v>
                </c:pt>
                <c:pt idx="403">
                  <c:v>404</c:v>
                </c:pt>
                <c:pt idx="404">
                  <c:v>405</c:v>
                </c:pt>
                <c:pt idx="405">
                  <c:v>406</c:v>
                </c:pt>
                <c:pt idx="406">
                  <c:v>407</c:v>
                </c:pt>
                <c:pt idx="407">
                  <c:v>408</c:v>
                </c:pt>
                <c:pt idx="408">
                  <c:v>409</c:v>
                </c:pt>
                <c:pt idx="409">
                  <c:v>410</c:v>
                </c:pt>
                <c:pt idx="410">
                  <c:v>411</c:v>
                </c:pt>
                <c:pt idx="411">
                  <c:v>412</c:v>
                </c:pt>
                <c:pt idx="412">
                  <c:v>413</c:v>
                </c:pt>
                <c:pt idx="413">
                  <c:v>414</c:v>
                </c:pt>
                <c:pt idx="414">
                  <c:v>415</c:v>
                </c:pt>
                <c:pt idx="415">
                  <c:v>416</c:v>
                </c:pt>
                <c:pt idx="416">
                  <c:v>417</c:v>
                </c:pt>
                <c:pt idx="417">
                  <c:v>418</c:v>
                </c:pt>
                <c:pt idx="418">
                  <c:v>419</c:v>
                </c:pt>
                <c:pt idx="419">
                  <c:v>420</c:v>
                </c:pt>
                <c:pt idx="420">
                  <c:v>421</c:v>
                </c:pt>
                <c:pt idx="421">
                  <c:v>422</c:v>
                </c:pt>
                <c:pt idx="422">
                  <c:v>423</c:v>
                </c:pt>
                <c:pt idx="423">
                  <c:v>424</c:v>
                </c:pt>
                <c:pt idx="424">
                  <c:v>425</c:v>
                </c:pt>
                <c:pt idx="425">
                  <c:v>426</c:v>
                </c:pt>
                <c:pt idx="426">
                  <c:v>427</c:v>
                </c:pt>
                <c:pt idx="427">
                  <c:v>428</c:v>
                </c:pt>
                <c:pt idx="428">
                  <c:v>429</c:v>
                </c:pt>
                <c:pt idx="429">
                  <c:v>430</c:v>
                </c:pt>
                <c:pt idx="430">
                  <c:v>431</c:v>
                </c:pt>
                <c:pt idx="431">
                  <c:v>432</c:v>
                </c:pt>
                <c:pt idx="432">
                  <c:v>433</c:v>
                </c:pt>
                <c:pt idx="433">
                  <c:v>434</c:v>
                </c:pt>
                <c:pt idx="434">
                  <c:v>435</c:v>
                </c:pt>
                <c:pt idx="435">
                  <c:v>436</c:v>
                </c:pt>
                <c:pt idx="436">
                  <c:v>437</c:v>
                </c:pt>
                <c:pt idx="437">
                  <c:v>438</c:v>
                </c:pt>
                <c:pt idx="438">
                  <c:v>439</c:v>
                </c:pt>
                <c:pt idx="439">
                  <c:v>440</c:v>
                </c:pt>
                <c:pt idx="440">
                  <c:v>441</c:v>
                </c:pt>
                <c:pt idx="441">
                  <c:v>442</c:v>
                </c:pt>
                <c:pt idx="442">
                  <c:v>443</c:v>
                </c:pt>
                <c:pt idx="443">
                  <c:v>444</c:v>
                </c:pt>
                <c:pt idx="444">
                  <c:v>445</c:v>
                </c:pt>
                <c:pt idx="445">
                  <c:v>446</c:v>
                </c:pt>
                <c:pt idx="446">
                  <c:v>447</c:v>
                </c:pt>
                <c:pt idx="447">
                  <c:v>448</c:v>
                </c:pt>
                <c:pt idx="448">
                  <c:v>449</c:v>
                </c:pt>
                <c:pt idx="449">
                  <c:v>450</c:v>
                </c:pt>
                <c:pt idx="450">
                  <c:v>451</c:v>
                </c:pt>
                <c:pt idx="451">
                  <c:v>452</c:v>
                </c:pt>
                <c:pt idx="452">
                  <c:v>453</c:v>
                </c:pt>
                <c:pt idx="453">
                  <c:v>454</c:v>
                </c:pt>
                <c:pt idx="454">
                  <c:v>455</c:v>
                </c:pt>
                <c:pt idx="455">
                  <c:v>456</c:v>
                </c:pt>
                <c:pt idx="456">
                  <c:v>457</c:v>
                </c:pt>
                <c:pt idx="457">
                  <c:v>458</c:v>
                </c:pt>
                <c:pt idx="458">
                  <c:v>459</c:v>
                </c:pt>
                <c:pt idx="459">
                  <c:v>460</c:v>
                </c:pt>
                <c:pt idx="460">
                  <c:v>461</c:v>
                </c:pt>
                <c:pt idx="461">
                  <c:v>462</c:v>
                </c:pt>
                <c:pt idx="462">
                  <c:v>463</c:v>
                </c:pt>
                <c:pt idx="463">
                  <c:v>464</c:v>
                </c:pt>
                <c:pt idx="464">
                  <c:v>465</c:v>
                </c:pt>
                <c:pt idx="465">
                  <c:v>466</c:v>
                </c:pt>
                <c:pt idx="466">
                  <c:v>467</c:v>
                </c:pt>
                <c:pt idx="467">
                  <c:v>468</c:v>
                </c:pt>
                <c:pt idx="468">
                  <c:v>469</c:v>
                </c:pt>
                <c:pt idx="469">
                  <c:v>470</c:v>
                </c:pt>
                <c:pt idx="470">
                  <c:v>471</c:v>
                </c:pt>
                <c:pt idx="471">
                  <c:v>472</c:v>
                </c:pt>
                <c:pt idx="472">
                  <c:v>473</c:v>
                </c:pt>
                <c:pt idx="473">
                  <c:v>474</c:v>
                </c:pt>
                <c:pt idx="474">
                  <c:v>475</c:v>
                </c:pt>
                <c:pt idx="475">
                  <c:v>476</c:v>
                </c:pt>
                <c:pt idx="476">
                  <c:v>477</c:v>
                </c:pt>
                <c:pt idx="477">
                  <c:v>478</c:v>
                </c:pt>
                <c:pt idx="478">
                  <c:v>479</c:v>
                </c:pt>
                <c:pt idx="479">
                  <c:v>480</c:v>
                </c:pt>
                <c:pt idx="480">
                  <c:v>481</c:v>
                </c:pt>
                <c:pt idx="481">
                  <c:v>482</c:v>
                </c:pt>
                <c:pt idx="482">
                  <c:v>483</c:v>
                </c:pt>
                <c:pt idx="483">
                  <c:v>484</c:v>
                </c:pt>
                <c:pt idx="484">
                  <c:v>485</c:v>
                </c:pt>
                <c:pt idx="485">
                  <c:v>486</c:v>
                </c:pt>
                <c:pt idx="486">
                  <c:v>487</c:v>
                </c:pt>
                <c:pt idx="487">
                  <c:v>488</c:v>
                </c:pt>
                <c:pt idx="488">
                  <c:v>489</c:v>
                </c:pt>
                <c:pt idx="489">
                  <c:v>490</c:v>
                </c:pt>
                <c:pt idx="490">
                  <c:v>491</c:v>
                </c:pt>
                <c:pt idx="491">
                  <c:v>492</c:v>
                </c:pt>
                <c:pt idx="492">
                  <c:v>493</c:v>
                </c:pt>
                <c:pt idx="493">
                  <c:v>494</c:v>
                </c:pt>
                <c:pt idx="494">
                  <c:v>495</c:v>
                </c:pt>
                <c:pt idx="495">
                  <c:v>496</c:v>
                </c:pt>
                <c:pt idx="496">
                  <c:v>497</c:v>
                </c:pt>
                <c:pt idx="497">
                  <c:v>498</c:v>
                </c:pt>
                <c:pt idx="498">
                  <c:v>499</c:v>
                </c:pt>
                <c:pt idx="499">
                  <c:v>500</c:v>
                </c:pt>
                <c:pt idx="500">
                  <c:v>501</c:v>
                </c:pt>
                <c:pt idx="501">
                  <c:v>502</c:v>
                </c:pt>
                <c:pt idx="502">
                  <c:v>503</c:v>
                </c:pt>
                <c:pt idx="503">
                  <c:v>504</c:v>
                </c:pt>
                <c:pt idx="504">
                  <c:v>505</c:v>
                </c:pt>
                <c:pt idx="505">
                  <c:v>506</c:v>
                </c:pt>
                <c:pt idx="506">
                  <c:v>507</c:v>
                </c:pt>
                <c:pt idx="507">
                  <c:v>508</c:v>
                </c:pt>
                <c:pt idx="508">
                  <c:v>509</c:v>
                </c:pt>
                <c:pt idx="509">
                  <c:v>510</c:v>
                </c:pt>
                <c:pt idx="510">
                  <c:v>511</c:v>
                </c:pt>
                <c:pt idx="511">
                  <c:v>512</c:v>
                </c:pt>
                <c:pt idx="512">
                  <c:v>513</c:v>
                </c:pt>
                <c:pt idx="513">
                  <c:v>514</c:v>
                </c:pt>
                <c:pt idx="514">
                  <c:v>515</c:v>
                </c:pt>
                <c:pt idx="515">
                  <c:v>516</c:v>
                </c:pt>
                <c:pt idx="516">
                  <c:v>517</c:v>
                </c:pt>
                <c:pt idx="517">
                  <c:v>518</c:v>
                </c:pt>
                <c:pt idx="518">
                  <c:v>519</c:v>
                </c:pt>
                <c:pt idx="519">
                  <c:v>520</c:v>
                </c:pt>
                <c:pt idx="520">
                  <c:v>521</c:v>
                </c:pt>
                <c:pt idx="521">
                  <c:v>522</c:v>
                </c:pt>
                <c:pt idx="522">
                  <c:v>523</c:v>
                </c:pt>
                <c:pt idx="523">
                  <c:v>524</c:v>
                </c:pt>
                <c:pt idx="524">
                  <c:v>525</c:v>
                </c:pt>
                <c:pt idx="525">
                  <c:v>526</c:v>
                </c:pt>
                <c:pt idx="526">
                  <c:v>527</c:v>
                </c:pt>
                <c:pt idx="527">
                  <c:v>528</c:v>
                </c:pt>
                <c:pt idx="528">
                  <c:v>529</c:v>
                </c:pt>
                <c:pt idx="529">
                  <c:v>530</c:v>
                </c:pt>
                <c:pt idx="530">
                  <c:v>531</c:v>
                </c:pt>
                <c:pt idx="531">
                  <c:v>532</c:v>
                </c:pt>
                <c:pt idx="532">
                  <c:v>533</c:v>
                </c:pt>
                <c:pt idx="533">
                  <c:v>534</c:v>
                </c:pt>
                <c:pt idx="534">
                  <c:v>535</c:v>
                </c:pt>
                <c:pt idx="535">
                  <c:v>536</c:v>
                </c:pt>
                <c:pt idx="536">
                  <c:v>537</c:v>
                </c:pt>
                <c:pt idx="537">
                  <c:v>538</c:v>
                </c:pt>
                <c:pt idx="538">
                  <c:v>539</c:v>
                </c:pt>
                <c:pt idx="539">
                  <c:v>540</c:v>
                </c:pt>
                <c:pt idx="540">
                  <c:v>541</c:v>
                </c:pt>
                <c:pt idx="541">
                  <c:v>542</c:v>
                </c:pt>
                <c:pt idx="542">
                  <c:v>543</c:v>
                </c:pt>
                <c:pt idx="543">
                  <c:v>544</c:v>
                </c:pt>
                <c:pt idx="544">
                  <c:v>545</c:v>
                </c:pt>
                <c:pt idx="545">
                  <c:v>546</c:v>
                </c:pt>
                <c:pt idx="546">
                  <c:v>547</c:v>
                </c:pt>
                <c:pt idx="547">
                  <c:v>548</c:v>
                </c:pt>
                <c:pt idx="548">
                  <c:v>549</c:v>
                </c:pt>
                <c:pt idx="549">
                  <c:v>550</c:v>
                </c:pt>
                <c:pt idx="550">
                  <c:v>551</c:v>
                </c:pt>
                <c:pt idx="551">
                  <c:v>552</c:v>
                </c:pt>
                <c:pt idx="552">
                  <c:v>553</c:v>
                </c:pt>
                <c:pt idx="553">
                  <c:v>554</c:v>
                </c:pt>
                <c:pt idx="554">
                  <c:v>555</c:v>
                </c:pt>
                <c:pt idx="555">
                  <c:v>556</c:v>
                </c:pt>
                <c:pt idx="556">
                  <c:v>557</c:v>
                </c:pt>
                <c:pt idx="557">
                  <c:v>558</c:v>
                </c:pt>
                <c:pt idx="558">
                  <c:v>559</c:v>
                </c:pt>
                <c:pt idx="559">
                  <c:v>560</c:v>
                </c:pt>
                <c:pt idx="560">
                  <c:v>561</c:v>
                </c:pt>
                <c:pt idx="561">
                  <c:v>562</c:v>
                </c:pt>
                <c:pt idx="562">
                  <c:v>563</c:v>
                </c:pt>
                <c:pt idx="563">
                  <c:v>564</c:v>
                </c:pt>
                <c:pt idx="564">
                  <c:v>565</c:v>
                </c:pt>
                <c:pt idx="565">
                  <c:v>566</c:v>
                </c:pt>
                <c:pt idx="566">
                  <c:v>567</c:v>
                </c:pt>
                <c:pt idx="567">
                  <c:v>568</c:v>
                </c:pt>
                <c:pt idx="568">
                  <c:v>569</c:v>
                </c:pt>
                <c:pt idx="569">
                  <c:v>570</c:v>
                </c:pt>
                <c:pt idx="570">
                  <c:v>571</c:v>
                </c:pt>
                <c:pt idx="571">
                  <c:v>572</c:v>
                </c:pt>
                <c:pt idx="572">
                  <c:v>573</c:v>
                </c:pt>
                <c:pt idx="573">
                  <c:v>574</c:v>
                </c:pt>
                <c:pt idx="574">
                  <c:v>575</c:v>
                </c:pt>
                <c:pt idx="575">
                  <c:v>576</c:v>
                </c:pt>
                <c:pt idx="576">
                  <c:v>577</c:v>
                </c:pt>
                <c:pt idx="577">
                  <c:v>578</c:v>
                </c:pt>
                <c:pt idx="578">
                  <c:v>579</c:v>
                </c:pt>
                <c:pt idx="579">
                  <c:v>580</c:v>
                </c:pt>
                <c:pt idx="580">
                  <c:v>581</c:v>
                </c:pt>
                <c:pt idx="581">
                  <c:v>582</c:v>
                </c:pt>
                <c:pt idx="582">
                  <c:v>583</c:v>
                </c:pt>
                <c:pt idx="583">
                  <c:v>584</c:v>
                </c:pt>
                <c:pt idx="584">
                  <c:v>585</c:v>
                </c:pt>
                <c:pt idx="585">
                  <c:v>586</c:v>
                </c:pt>
                <c:pt idx="586">
                  <c:v>587</c:v>
                </c:pt>
                <c:pt idx="587">
                  <c:v>588</c:v>
                </c:pt>
                <c:pt idx="588">
                  <c:v>589</c:v>
                </c:pt>
                <c:pt idx="589">
                  <c:v>590</c:v>
                </c:pt>
                <c:pt idx="590">
                  <c:v>591</c:v>
                </c:pt>
                <c:pt idx="591">
                  <c:v>592</c:v>
                </c:pt>
                <c:pt idx="592">
                  <c:v>593</c:v>
                </c:pt>
                <c:pt idx="593">
                  <c:v>594</c:v>
                </c:pt>
                <c:pt idx="594">
                  <c:v>595</c:v>
                </c:pt>
                <c:pt idx="595">
                  <c:v>596</c:v>
                </c:pt>
                <c:pt idx="596">
                  <c:v>597</c:v>
                </c:pt>
                <c:pt idx="597">
                  <c:v>598</c:v>
                </c:pt>
                <c:pt idx="598">
                  <c:v>599</c:v>
                </c:pt>
                <c:pt idx="599">
                  <c:v>600</c:v>
                </c:pt>
                <c:pt idx="600">
                  <c:v>601</c:v>
                </c:pt>
                <c:pt idx="601">
                  <c:v>602</c:v>
                </c:pt>
                <c:pt idx="602">
                  <c:v>603</c:v>
                </c:pt>
                <c:pt idx="603">
                  <c:v>604</c:v>
                </c:pt>
                <c:pt idx="604">
                  <c:v>605</c:v>
                </c:pt>
                <c:pt idx="605">
                  <c:v>606</c:v>
                </c:pt>
                <c:pt idx="606">
                  <c:v>607</c:v>
                </c:pt>
                <c:pt idx="607">
                  <c:v>608</c:v>
                </c:pt>
                <c:pt idx="608">
                  <c:v>609</c:v>
                </c:pt>
                <c:pt idx="609">
                  <c:v>610</c:v>
                </c:pt>
                <c:pt idx="610">
                  <c:v>611</c:v>
                </c:pt>
                <c:pt idx="611">
                  <c:v>612</c:v>
                </c:pt>
                <c:pt idx="612">
                  <c:v>613</c:v>
                </c:pt>
                <c:pt idx="613">
                  <c:v>614</c:v>
                </c:pt>
                <c:pt idx="614">
                  <c:v>615</c:v>
                </c:pt>
                <c:pt idx="615">
                  <c:v>616</c:v>
                </c:pt>
                <c:pt idx="616">
                  <c:v>617</c:v>
                </c:pt>
                <c:pt idx="617">
                  <c:v>618</c:v>
                </c:pt>
                <c:pt idx="618">
                  <c:v>619</c:v>
                </c:pt>
                <c:pt idx="619">
                  <c:v>620</c:v>
                </c:pt>
                <c:pt idx="620">
                  <c:v>621</c:v>
                </c:pt>
                <c:pt idx="621">
                  <c:v>622</c:v>
                </c:pt>
                <c:pt idx="622">
                  <c:v>623</c:v>
                </c:pt>
                <c:pt idx="623">
                  <c:v>624</c:v>
                </c:pt>
                <c:pt idx="624">
                  <c:v>625</c:v>
                </c:pt>
                <c:pt idx="625">
                  <c:v>626</c:v>
                </c:pt>
                <c:pt idx="626">
                  <c:v>627</c:v>
                </c:pt>
                <c:pt idx="627">
                  <c:v>628</c:v>
                </c:pt>
                <c:pt idx="628">
                  <c:v>629</c:v>
                </c:pt>
                <c:pt idx="629">
                  <c:v>630</c:v>
                </c:pt>
                <c:pt idx="630">
                  <c:v>631</c:v>
                </c:pt>
                <c:pt idx="631">
                  <c:v>632</c:v>
                </c:pt>
                <c:pt idx="632">
                  <c:v>633</c:v>
                </c:pt>
                <c:pt idx="633">
                  <c:v>634</c:v>
                </c:pt>
                <c:pt idx="634">
                  <c:v>635</c:v>
                </c:pt>
                <c:pt idx="635">
                  <c:v>636</c:v>
                </c:pt>
                <c:pt idx="636">
                  <c:v>637</c:v>
                </c:pt>
                <c:pt idx="637">
                  <c:v>638</c:v>
                </c:pt>
                <c:pt idx="638">
                  <c:v>639</c:v>
                </c:pt>
                <c:pt idx="639">
                  <c:v>640</c:v>
                </c:pt>
                <c:pt idx="640">
                  <c:v>641</c:v>
                </c:pt>
                <c:pt idx="641">
                  <c:v>642</c:v>
                </c:pt>
                <c:pt idx="642">
                  <c:v>643</c:v>
                </c:pt>
                <c:pt idx="643">
                  <c:v>644</c:v>
                </c:pt>
                <c:pt idx="644">
                  <c:v>645</c:v>
                </c:pt>
                <c:pt idx="645">
                  <c:v>646</c:v>
                </c:pt>
                <c:pt idx="646">
                  <c:v>647</c:v>
                </c:pt>
                <c:pt idx="647">
                  <c:v>648</c:v>
                </c:pt>
                <c:pt idx="648">
                  <c:v>649</c:v>
                </c:pt>
                <c:pt idx="649">
                  <c:v>650</c:v>
                </c:pt>
                <c:pt idx="650">
                  <c:v>651</c:v>
                </c:pt>
                <c:pt idx="651">
                  <c:v>652</c:v>
                </c:pt>
                <c:pt idx="652">
                  <c:v>653</c:v>
                </c:pt>
                <c:pt idx="653">
                  <c:v>654</c:v>
                </c:pt>
                <c:pt idx="654">
                  <c:v>655</c:v>
                </c:pt>
                <c:pt idx="655">
                  <c:v>656</c:v>
                </c:pt>
                <c:pt idx="656">
                  <c:v>657</c:v>
                </c:pt>
                <c:pt idx="657">
                  <c:v>658</c:v>
                </c:pt>
                <c:pt idx="658">
                  <c:v>659</c:v>
                </c:pt>
                <c:pt idx="659">
                  <c:v>660</c:v>
                </c:pt>
                <c:pt idx="660">
                  <c:v>661</c:v>
                </c:pt>
                <c:pt idx="661">
                  <c:v>662</c:v>
                </c:pt>
                <c:pt idx="662">
                  <c:v>663</c:v>
                </c:pt>
                <c:pt idx="663">
                  <c:v>664</c:v>
                </c:pt>
                <c:pt idx="664">
                  <c:v>665</c:v>
                </c:pt>
                <c:pt idx="665">
                  <c:v>666</c:v>
                </c:pt>
                <c:pt idx="666">
                  <c:v>667</c:v>
                </c:pt>
                <c:pt idx="667">
                  <c:v>668</c:v>
                </c:pt>
                <c:pt idx="668">
                  <c:v>669</c:v>
                </c:pt>
                <c:pt idx="669">
                  <c:v>670</c:v>
                </c:pt>
                <c:pt idx="670">
                  <c:v>671</c:v>
                </c:pt>
                <c:pt idx="671">
                  <c:v>672</c:v>
                </c:pt>
                <c:pt idx="672">
                  <c:v>673</c:v>
                </c:pt>
                <c:pt idx="673">
                  <c:v>674</c:v>
                </c:pt>
                <c:pt idx="674">
                  <c:v>675</c:v>
                </c:pt>
                <c:pt idx="675">
                  <c:v>676</c:v>
                </c:pt>
                <c:pt idx="676">
                  <c:v>677</c:v>
                </c:pt>
                <c:pt idx="677">
                  <c:v>678</c:v>
                </c:pt>
                <c:pt idx="678">
                  <c:v>679</c:v>
                </c:pt>
                <c:pt idx="679">
                  <c:v>680</c:v>
                </c:pt>
                <c:pt idx="680">
                  <c:v>681</c:v>
                </c:pt>
                <c:pt idx="681">
                  <c:v>682</c:v>
                </c:pt>
                <c:pt idx="682">
                  <c:v>683</c:v>
                </c:pt>
                <c:pt idx="683">
                  <c:v>684</c:v>
                </c:pt>
                <c:pt idx="684">
                  <c:v>685</c:v>
                </c:pt>
                <c:pt idx="685">
                  <c:v>686</c:v>
                </c:pt>
                <c:pt idx="686">
                  <c:v>687</c:v>
                </c:pt>
                <c:pt idx="687">
                  <c:v>688</c:v>
                </c:pt>
                <c:pt idx="688">
                  <c:v>689</c:v>
                </c:pt>
                <c:pt idx="689">
                  <c:v>690</c:v>
                </c:pt>
                <c:pt idx="690">
                  <c:v>691</c:v>
                </c:pt>
                <c:pt idx="691">
                  <c:v>692</c:v>
                </c:pt>
                <c:pt idx="692">
                  <c:v>693</c:v>
                </c:pt>
                <c:pt idx="693">
                  <c:v>694</c:v>
                </c:pt>
                <c:pt idx="694">
                  <c:v>695</c:v>
                </c:pt>
                <c:pt idx="695">
                  <c:v>696</c:v>
                </c:pt>
                <c:pt idx="696">
                  <c:v>697</c:v>
                </c:pt>
                <c:pt idx="697">
                  <c:v>698</c:v>
                </c:pt>
                <c:pt idx="698">
                  <c:v>699</c:v>
                </c:pt>
                <c:pt idx="699">
                  <c:v>700</c:v>
                </c:pt>
                <c:pt idx="700">
                  <c:v>701</c:v>
                </c:pt>
                <c:pt idx="701">
                  <c:v>702</c:v>
                </c:pt>
                <c:pt idx="702">
                  <c:v>703</c:v>
                </c:pt>
                <c:pt idx="703">
                  <c:v>704</c:v>
                </c:pt>
                <c:pt idx="704">
                  <c:v>705</c:v>
                </c:pt>
                <c:pt idx="705">
                  <c:v>706</c:v>
                </c:pt>
                <c:pt idx="706">
                  <c:v>707</c:v>
                </c:pt>
                <c:pt idx="707">
                  <c:v>708</c:v>
                </c:pt>
                <c:pt idx="708">
                  <c:v>709</c:v>
                </c:pt>
                <c:pt idx="709">
                  <c:v>710</c:v>
                </c:pt>
                <c:pt idx="710">
                  <c:v>711</c:v>
                </c:pt>
                <c:pt idx="711">
                  <c:v>712</c:v>
                </c:pt>
                <c:pt idx="712">
                  <c:v>713</c:v>
                </c:pt>
                <c:pt idx="713">
                  <c:v>714</c:v>
                </c:pt>
                <c:pt idx="714">
                  <c:v>715</c:v>
                </c:pt>
                <c:pt idx="715">
                  <c:v>716</c:v>
                </c:pt>
                <c:pt idx="716">
                  <c:v>717</c:v>
                </c:pt>
                <c:pt idx="717">
                  <c:v>718</c:v>
                </c:pt>
                <c:pt idx="718">
                  <c:v>719</c:v>
                </c:pt>
                <c:pt idx="719">
                  <c:v>720</c:v>
                </c:pt>
                <c:pt idx="720">
                  <c:v>721</c:v>
                </c:pt>
                <c:pt idx="721">
                  <c:v>722</c:v>
                </c:pt>
                <c:pt idx="722">
                  <c:v>723</c:v>
                </c:pt>
                <c:pt idx="723">
                  <c:v>724</c:v>
                </c:pt>
                <c:pt idx="724">
                  <c:v>725</c:v>
                </c:pt>
                <c:pt idx="725">
                  <c:v>726</c:v>
                </c:pt>
                <c:pt idx="726">
                  <c:v>727</c:v>
                </c:pt>
                <c:pt idx="727">
                  <c:v>728</c:v>
                </c:pt>
                <c:pt idx="728">
                  <c:v>729</c:v>
                </c:pt>
                <c:pt idx="729">
                  <c:v>730</c:v>
                </c:pt>
                <c:pt idx="730">
                  <c:v>731</c:v>
                </c:pt>
                <c:pt idx="731">
                  <c:v>732</c:v>
                </c:pt>
                <c:pt idx="732">
                  <c:v>733</c:v>
                </c:pt>
                <c:pt idx="733">
                  <c:v>734</c:v>
                </c:pt>
                <c:pt idx="734">
                  <c:v>735</c:v>
                </c:pt>
                <c:pt idx="735">
                  <c:v>736</c:v>
                </c:pt>
                <c:pt idx="736">
                  <c:v>737</c:v>
                </c:pt>
                <c:pt idx="737">
                  <c:v>738</c:v>
                </c:pt>
                <c:pt idx="738">
                  <c:v>739</c:v>
                </c:pt>
                <c:pt idx="739">
                  <c:v>740</c:v>
                </c:pt>
                <c:pt idx="740">
                  <c:v>741</c:v>
                </c:pt>
                <c:pt idx="741">
                  <c:v>742</c:v>
                </c:pt>
                <c:pt idx="742">
                  <c:v>743</c:v>
                </c:pt>
                <c:pt idx="743">
                  <c:v>744</c:v>
                </c:pt>
                <c:pt idx="744">
                  <c:v>745</c:v>
                </c:pt>
                <c:pt idx="745">
                  <c:v>746</c:v>
                </c:pt>
                <c:pt idx="746">
                  <c:v>747</c:v>
                </c:pt>
                <c:pt idx="747">
                  <c:v>748</c:v>
                </c:pt>
                <c:pt idx="748">
                  <c:v>749</c:v>
                </c:pt>
                <c:pt idx="749">
                  <c:v>750</c:v>
                </c:pt>
                <c:pt idx="750">
                  <c:v>751</c:v>
                </c:pt>
                <c:pt idx="751">
                  <c:v>752</c:v>
                </c:pt>
                <c:pt idx="752">
                  <c:v>753</c:v>
                </c:pt>
                <c:pt idx="753">
                  <c:v>754</c:v>
                </c:pt>
                <c:pt idx="754">
                  <c:v>755</c:v>
                </c:pt>
                <c:pt idx="755">
                  <c:v>756</c:v>
                </c:pt>
                <c:pt idx="756">
                  <c:v>757</c:v>
                </c:pt>
                <c:pt idx="757">
                  <c:v>758</c:v>
                </c:pt>
                <c:pt idx="758">
                  <c:v>759</c:v>
                </c:pt>
                <c:pt idx="759">
                  <c:v>760</c:v>
                </c:pt>
                <c:pt idx="760">
                  <c:v>761</c:v>
                </c:pt>
                <c:pt idx="761">
                  <c:v>762</c:v>
                </c:pt>
                <c:pt idx="762">
                  <c:v>763</c:v>
                </c:pt>
                <c:pt idx="763">
                  <c:v>764</c:v>
                </c:pt>
                <c:pt idx="764">
                  <c:v>765</c:v>
                </c:pt>
                <c:pt idx="765">
                  <c:v>766</c:v>
                </c:pt>
                <c:pt idx="766">
                  <c:v>767</c:v>
                </c:pt>
                <c:pt idx="767">
                  <c:v>768</c:v>
                </c:pt>
                <c:pt idx="768">
                  <c:v>769</c:v>
                </c:pt>
                <c:pt idx="769">
                  <c:v>770</c:v>
                </c:pt>
                <c:pt idx="770">
                  <c:v>771</c:v>
                </c:pt>
                <c:pt idx="771">
                  <c:v>772</c:v>
                </c:pt>
                <c:pt idx="772">
                  <c:v>773</c:v>
                </c:pt>
                <c:pt idx="773">
                  <c:v>774</c:v>
                </c:pt>
                <c:pt idx="774">
                  <c:v>775</c:v>
                </c:pt>
                <c:pt idx="775">
                  <c:v>776</c:v>
                </c:pt>
                <c:pt idx="776">
                  <c:v>777</c:v>
                </c:pt>
                <c:pt idx="777">
                  <c:v>778</c:v>
                </c:pt>
                <c:pt idx="778">
                  <c:v>779</c:v>
                </c:pt>
                <c:pt idx="779">
                  <c:v>780</c:v>
                </c:pt>
                <c:pt idx="780">
                  <c:v>781</c:v>
                </c:pt>
                <c:pt idx="781">
                  <c:v>782</c:v>
                </c:pt>
                <c:pt idx="782">
                  <c:v>783</c:v>
                </c:pt>
                <c:pt idx="783">
                  <c:v>784</c:v>
                </c:pt>
                <c:pt idx="784">
                  <c:v>785</c:v>
                </c:pt>
                <c:pt idx="785">
                  <c:v>786</c:v>
                </c:pt>
                <c:pt idx="786">
                  <c:v>787</c:v>
                </c:pt>
                <c:pt idx="787">
                  <c:v>788</c:v>
                </c:pt>
                <c:pt idx="788">
                  <c:v>789</c:v>
                </c:pt>
                <c:pt idx="789">
                  <c:v>790</c:v>
                </c:pt>
                <c:pt idx="790">
                  <c:v>791</c:v>
                </c:pt>
                <c:pt idx="791">
                  <c:v>792</c:v>
                </c:pt>
                <c:pt idx="792">
                  <c:v>793</c:v>
                </c:pt>
                <c:pt idx="793">
                  <c:v>794</c:v>
                </c:pt>
                <c:pt idx="794">
                  <c:v>795</c:v>
                </c:pt>
                <c:pt idx="795">
                  <c:v>796</c:v>
                </c:pt>
                <c:pt idx="796">
                  <c:v>797</c:v>
                </c:pt>
                <c:pt idx="797">
                  <c:v>798</c:v>
                </c:pt>
                <c:pt idx="798">
                  <c:v>799</c:v>
                </c:pt>
                <c:pt idx="799">
                  <c:v>800</c:v>
                </c:pt>
                <c:pt idx="800">
                  <c:v>801</c:v>
                </c:pt>
                <c:pt idx="801">
                  <c:v>802</c:v>
                </c:pt>
                <c:pt idx="802">
                  <c:v>803</c:v>
                </c:pt>
                <c:pt idx="803">
                  <c:v>804</c:v>
                </c:pt>
                <c:pt idx="804">
                  <c:v>805</c:v>
                </c:pt>
                <c:pt idx="805">
                  <c:v>806</c:v>
                </c:pt>
                <c:pt idx="806">
                  <c:v>807</c:v>
                </c:pt>
                <c:pt idx="807">
                  <c:v>808</c:v>
                </c:pt>
                <c:pt idx="808">
                  <c:v>809</c:v>
                </c:pt>
                <c:pt idx="809">
                  <c:v>810</c:v>
                </c:pt>
                <c:pt idx="810">
                  <c:v>811</c:v>
                </c:pt>
                <c:pt idx="811">
                  <c:v>812</c:v>
                </c:pt>
                <c:pt idx="812">
                  <c:v>813</c:v>
                </c:pt>
                <c:pt idx="813">
                  <c:v>814</c:v>
                </c:pt>
                <c:pt idx="814">
                  <c:v>815</c:v>
                </c:pt>
                <c:pt idx="815">
                  <c:v>816</c:v>
                </c:pt>
                <c:pt idx="816">
                  <c:v>817</c:v>
                </c:pt>
                <c:pt idx="817">
                  <c:v>818</c:v>
                </c:pt>
                <c:pt idx="818">
                  <c:v>819</c:v>
                </c:pt>
                <c:pt idx="819">
                  <c:v>820</c:v>
                </c:pt>
                <c:pt idx="820">
                  <c:v>821</c:v>
                </c:pt>
                <c:pt idx="821">
                  <c:v>822</c:v>
                </c:pt>
                <c:pt idx="822">
                  <c:v>823</c:v>
                </c:pt>
                <c:pt idx="823">
                  <c:v>824</c:v>
                </c:pt>
                <c:pt idx="824">
                  <c:v>825</c:v>
                </c:pt>
                <c:pt idx="825">
                  <c:v>826</c:v>
                </c:pt>
                <c:pt idx="826">
                  <c:v>827</c:v>
                </c:pt>
                <c:pt idx="827">
                  <c:v>828</c:v>
                </c:pt>
                <c:pt idx="828">
                  <c:v>829</c:v>
                </c:pt>
                <c:pt idx="829">
                  <c:v>830</c:v>
                </c:pt>
                <c:pt idx="830">
                  <c:v>831</c:v>
                </c:pt>
                <c:pt idx="831">
                  <c:v>832</c:v>
                </c:pt>
                <c:pt idx="832">
                  <c:v>833</c:v>
                </c:pt>
                <c:pt idx="833">
                  <c:v>834</c:v>
                </c:pt>
                <c:pt idx="834">
                  <c:v>835</c:v>
                </c:pt>
                <c:pt idx="835">
                  <c:v>836</c:v>
                </c:pt>
                <c:pt idx="836">
                  <c:v>837</c:v>
                </c:pt>
                <c:pt idx="837">
                  <c:v>838</c:v>
                </c:pt>
                <c:pt idx="838">
                  <c:v>839</c:v>
                </c:pt>
                <c:pt idx="839">
                  <c:v>840</c:v>
                </c:pt>
                <c:pt idx="840">
                  <c:v>841</c:v>
                </c:pt>
                <c:pt idx="841">
                  <c:v>842</c:v>
                </c:pt>
                <c:pt idx="842">
                  <c:v>843</c:v>
                </c:pt>
                <c:pt idx="843">
                  <c:v>844</c:v>
                </c:pt>
                <c:pt idx="844">
                  <c:v>845</c:v>
                </c:pt>
                <c:pt idx="845">
                  <c:v>846</c:v>
                </c:pt>
                <c:pt idx="846">
                  <c:v>847</c:v>
                </c:pt>
                <c:pt idx="847">
                  <c:v>848</c:v>
                </c:pt>
                <c:pt idx="848">
                  <c:v>849</c:v>
                </c:pt>
                <c:pt idx="849">
                  <c:v>850</c:v>
                </c:pt>
                <c:pt idx="850">
                  <c:v>851</c:v>
                </c:pt>
                <c:pt idx="851">
                  <c:v>852</c:v>
                </c:pt>
                <c:pt idx="852">
                  <c:v>853</c:v>
                </c:pt>
                <c:pt idx="853">
                  <c:v>854</c:v>
                </c:pt>
                <c:pt idx="854">
                  <c:v>855</c:v>
                </c:pt>
                <c:pt idx="855">
                  <c:v>856</c:v>
                </c:pt>
                <c:pt idx="856">
                  <c:v>857</c:v>
                </c:pt>
                <c:pt idx="857">
                  <c:v>858</c:v>
                </c:pt>
                <c:pt idx="858">
                  <c:v>859</c:v>
                </c:pt>
                <c:pt idx="859">
                  <c:v>860</c:v>
                </c:pt>
                <c:pt idx="860">
                  <c:v>861</c:v>
                </c:pt>
                <c:pt idx="861">
                  <c:v>862</c:v>
                </c:pt>
                <c:pt idx="862">
                  <c:v>863</c:v>
                </c:pt>
                <c:pt idx="863">
                  <c:v>864</c:v>
                </c:pt>
                <c:pt idx="864">
                  <c:v>865</c:v>
                </c:pt>
                <c:pt idx="865">
                  <c:v>866</c:v>
                </c:pt>
                <c:pt idx="866">
                  <c:v>867</c:v>
                </c:pt>
                <c:pt idx="867">
                  <c:v>868</c:v>
                </c:pt>
                <c:pt idx="868">
                  <c:v>869</c:v>
                </c:pt>
                <c:pt idx="869">
                  <c:v>870</c:v>
                </c:pt>
                <c:pt idx="870">
                  <c:v>871</c:v>
                </c:pt>
                <c:pt idx="871">
                  <c:v>872</c:v>
                </c:pt>
                <c:pt idx="872">
                  <c:v>873</c:v>
                </c:pt>
                <c:pt idx="873">
                  <c:v>874</c:v>
                </c:pt>
                <c:pt idx="874">
                  <c:v>875</c:v>
                </c:pt>
                <c:pt idx="875">
                  <c:v>876</c:v>
                </c:pt>
                <c:pt idx="876">
                  <c:v>877</c:v>
                </c:pt>
                <c:pt idx="877">
                  <c:v>878</c:v>
                </c:pt>
                <c:pt idx="878">
                  <c:v>879</c:v>
                </c:pt>
                <c:pt idx="879">
                  <c:v>880</c:v>
                </c:pt>
                <c:pt idx="880">
                  <c:v>881</c:v>
                </c:pt>
                <c:pt idx="881">
                  <c:v>882</c:v>
                </c:pt>
                <c:pt idx="882">
                  <c:v>883</c:v>
                </c:pt>
                <c:pt idx="883">
                  <c:v>884</c:v>
                </c:pt>
                <c:pt idx="884">
                  <c:v>885</c:v>
                </c:pt>
                <c:pt idx="885">
                  <c:v>886</c:v>
                </c:pt>
                <c:pt idx="886">
                  <c:v>887</c:v>
                </c:pt>
                <c:pt idx="887">
                  <c:v>888</c:v>
                </c:pt>
                <c:pt idx="888">
                  <c:v>889</c:v>
                </c:pt>
                <c:pt idx="889">
                  <c:v>890</c:v>
                </c:pt>
                <c:pt idx="890">
                  <c:v>891</c:v>
                </c:pt>
                <c:pt idx="891">
                  <c:v>892</c:v>
                </c:pt>
                <c:pt idx="892">
                  <c:v>893</c:v>
                </c:pt>
                <c:pt idx="893">
                  <c:v>894</c:v>
                </c:pt>
                <c:pt idx="894">
                  <c:v>895</c:v>
                </c:pt>
                <c:pt idx="895">
                  <c:v>896</c:v>
                </c:pt>
                <c:pt idx="896">
                  <c:v>897</c:v>
                </c:pt>
                <c:pt idx="897">
                  <c:v>898</c:v>
                </c:pt>
                <c:pt idx="898">
                  <c:v>899</c:v>
                </c:pt>
                <c:pt idx="899">
                  <c:v>900</c:v>
                </c:pt>
                <c:pt idx="900">
                  <c:v>901</c:v>
                </c:pt>
                <c:pt idx="901">
                  <c:v>902</c:v>
                </c:pt>
                <c:pt idx="902">
                  <c:v>903</c:v>
                </c:pt>
                <c:pt idx="903">
                  <c:v>904</c:v>
                </c:pt>
                <c:pt idx="904">
                  <c:v>905</c:v>
                </c:pt>
                <c:pt idx="905">
                  <c:v>906</c:v>
                </c:pt>
                <c:pt idx="906">
                  <c:v>907</c:v>
                </c:pt>
                <c:pt idx="907">
                  <c:v>908</c:v>
                </c:pt>
                <c:pt idx="908">
                  <c:v>909</c:v>
                </c:pt>
                <c:pt idx="909">
                  <c:v>910</c:v>
                </c:pt>
                <c:pt idx="910">
                  <c:v>911</c:v>
                </c:pt>
                <c:pt idx="911">
                  <c:v>912</c:v>
                </c:pt>
                <c:pt idx="912">
                  <c:v>913</c:v>
                </c:pt>
                <c:pt idx="913">
                  <c:v>914</c:v>
                </c:pt>
                <c:pt idx="914">
                  <c:v>915</c:v>
                </c:pt>
                <c:pt idx="915">
                  <c:v>916</c:v>
                </c:pt>
                <c:pt idx="916">
                  <c:v>917</c:v>
                </c:pt>
                <c:pt idx="917">
                  <c:v>918</c:v>
                </c:pt>
                <c:pt idx="918">
                  <c:v>919</c:v>
                </c:pt>
                <c:pt idx="919">
                  <c:v>920</c:v>
                </c:pt>
                <c:pt idx="920">
                  <c:v>921</c:v>
                </c:pt>
                <c:pt idx="921">
                  <c:v>922</c:v>
                </c:pt>
                <c:pt idx="922">
                  <c:v>923</c:v>
                </c:pt>
                <c:pt idx="923">
                  <c:v>924</c:v>
                </c:pt>
                <c:pt idx="924">
                  <c:v>925</c:v>
                </c:pt>
                <c:pt idx="925">
                  <c:v>926</c:v>
                </c:pt>
                <c:pt idx="926">
                  <c:v>927</c:v>
                </c:pt>
                <c:pt idx="927">
                  <c:v>928</c:v>
                </c:pt>
                <c:pt idx="928">
                  <c:v>929</c:v>
                </c:pt>
                <c:pt idx="929">
                  <c:v>930</c:v>
                </c:pt>
                <c:pt idx="930">
                  <c:v>931</c:v>
                </c:pt>
                <c:pt idx="931">
                  <c:v>932</c:v>
                </c:pt>
                <c:pt idx="932">
                  <c:v>933</c:v>
                </c:pt>
                <c:pt idx="933">
                  <c:v>934</c:v>
                </c:pt>
                <c:pt idx="934">
                  <c:v>935</c:v>
                </c:pt>
                <c:pt idx="935">
                  <c:v>936</c:v>
                </c:pt>
                <c:pt idx="936">
                  <c:v>937</c:v>
                </c:pt>
                <c:pt idx="937">
                  <c:v>938</c:v>
                </c:pt>
                <c:pt idx="938">
                  <c:v>939</c:v>
                </c:pt>
                <c:pt idx="939">
                  <c:v>940</c:v>
                </c:pt>
                <c:pt idx="940">
                  <c:v>941</c:v>
                </c:pt>
                <c:pt idx="941">
                  <c:v>942</c:v>
                </c:pt>
                <c:pt idx="942">
                  <c:v>943</c:v>
                </c:pt>
                <c:pt idx="943">
                  <c:v>944</c:v>
                </c:pt>
                <c:pt idx="944">
                  <c:v>945</c:v>
                </c:pt>
                <c:pt idx="945">
                  <c:v>946</c:v>
                </c:pt>
                <c:pt idx="946">
                  <c:v>947</c:v>
                </c:pt>
                <c:pt idx="947">
                  <c:v>948</c:v>
                </c:pt>
                <c:pt idx="948">
                  <c:v>949</c:v>
                </c:pt>
                <c:pt idx="949">
                  <c:v>950</c:v>
                </c:pt>
                <c:pt idx="950">
                  <c:v>951</c:v>
                </c:pt>
                <c:pt idx="951">
                  <c:v>952</c:v>
                </c:pt>
                <c:pt idx="952">
                  <c:v>953</c:v>
                </c:pt>
                <c:pt idx="953">
                  <c:v>954</c:v>
                </c:pt>
                <c:pt idx="954">
                  <c:v>955</c:v>
                </c:pt>
                <c:pt idx="955">
                  <c:v>956</c:v>
                </c:pt>
                <c:pt idx="956">
                  <c:v>957</c:v>
                </c:pt>
                <c:pt idx="957">
                  <c:v>958</c:v>
                </c:pt>
                <c:pt idx="958">
                  <c:v>959</c:v>
                </c:pt>
                <c:pt idx="959">
                  <c:v>960</c:v>
                </c:pt>
                <c:pt idx="960">
                  <c:v>961</c:v>
                </c:pt>
                <c:pt idx="961">
                  <c:v>962</c:v>
                </c:pt>
                <c:pt idx="962">
                  <c:v>963</c:v>
                </c:pt>
                <c:pt idx="963">
                  <c:v>964</c:v>
                </c:pt>
                <c:pt idx="964">
                  <c:v>965</c:v>
                </c:pt>
                <c:pt idx="965">
                  <c:v>966</c:v>
                </c:pt>
                <c:pt idx="966">
                  <c:v>967</c:v>
                </c:pt>
                <c:pt idx="967">
                  <c:v>968</c:v>
                </c:pt>
                <c:pt idx="968">
                  <c:v>969</c:v>
                </c:pt>
                <c:pt idx="969">
                  <c:v>970</c:v>
                </c:pt>
                <c:pt idx="970">
                  <c:v>971</c:v>
                </c:pt>
                <c:pt idx="971">
                  <c:v>972</c:v>
                </c:pt>
                <c:pt idx="972">
                  <c:v>973</c:v>
                </c:pt>
                <c:pt idx="973">
                  <c:v>974</c:v>
                </c:pt>
                <c:pt idx="974">
                  <c:v>975</c:v>
                </c:pt>
                <c:pt idx="975">
                  <c:v>976</c:v>
                </c:pt>
                <c:pt idx="976">
                  <c:v>977</c:v>
                </c:pt>
                <c:pt idx="977">
                  <c:v>978</c:v>
                </c:pt>
                <c:pt idx="978">
                  <c:v>979</c:v>
                </c:pt>
                <c:pt idx="979">
                  <c:v>980</c:v>
                </c:pt>
                <c:pt idx="980">
                  <c:v>981</c:v>
                </c:pt>
                <c:pt idx="981">
                  <c:v>982</c:v>
                </c:pt>
                <c:pt idx="982">
                  <c:v>983</c:v>
                </c:pt>
                <c:pt idx="983">
                  <c:v>984</c:v>
                </c:pt>
                <c:pt idx="984">
                  <c:v>985</c:v>
                </c:pt>
                <c:pt idx="985">
                  <c:v>986</c:v>
                </c:pt>
                <c:pt idx="986">
                  <c:v>987</c:v>
                </c:pt>
                <c:pt idx="987">
                  <c:v>988</c:v>
                </c:pt>
                <c:pt idx="988">
                  <c:v>989</c:v>
                </c:pt>
                <c:pt idx="989">
                  <c:v>990</c:v>
                </c:pt>
                <c:pt idx="990">
                  <c:v>991</c:v>
                </c:pt>
                <c:pt idx="991">
                  <c:v>992</c:v>
                </c:pt>
                <c:pt idx="992">
                  <c:v>993</c:v>
                </c:pt>
                <c:pt idx="993">
                  <c:v>994</c:v>
                </c:pt>
                <c:pt idx="994">
                  <c:v>995</c:v>
                </c:pt>
                <c:pt idx="995">
                  <c:v>996</c:v>
                </c:pt>
                <c:pt idx="996">
                  <c:v>997</c:v>
                </c:pt>
                <c:pt idx="997">
                  <c:v>998</c:v>
                </c:pt>
                <c:pt idx="998">
                  <c:v>999</c:v>
                </c:pt>
                <c:pt idx="999">
                  <c:v>1000</c:v>
                </c:pt>
              </c:numCache>
            </c:numRef>
          </c:xVal>
          <c:yVal>
            <c:numRef>
              <c:f>Sheet1!$B$2:$B$1001</c:f>
              <c:numCache>
                <c:formatCode>General</c:formatCode>
                <c:ptCount val="1000"/>
                <c:pt idx="0">
                  <c:v>37630</c:v>
                </c:pt>
                <c:pt idx="1">
                  <c:v>38704</c:v>
                </c:pt>
                <c:pt idx="2">
                  <c:v>38346</c:v>
                </c:pt>
                <c:pt idx="3">
                  <c:v>37630</c:v>
                </c:pt>
                <c:pt idx="4">
                  <c:v>38704</c:v>
                </c:pt>
                <c:pt idx="5">
                  <c:v>38346</c:v>
                </c:pt>
                <c:pt idx="6">
                  <c:v>39062</c:v>
                </c:pt>
                <c:pt idx="7">
                  <c:v>38704</c:v>
                </c:pt>
                <c:pt idx="8">
                  <c:v>37630</c:v>
                </c:pt>
                <c:pt idx="9">
                  <c:v>38704</c:v>
                </c:pt>
                <c:pt idx="10">
                  <c:v>37272</c:v>
                </c:pt>
                <c:pt idx="11">
                  <c:v>37988</c:v>
                </c:pt>
                <c:pt idx="12">
                  <c:v>37272</c:v>
                </c:pt>
                <c:pt idx="13">
                  <c:v>38346</c:v>
                </c:pt>
                <c:pt idx="14">
                  <c:v>37630</c:v>
                </c:pt>
                <c:pt idx="15">
                  <c:v>37988</c:v>
                </c:pt>
                <c:pt idx="16">
                  <c:v>37272</c:v>
                </c:pt>
                <c:pt idx="17">
                  <c:v>38346</c:v>
                </c:pt>
                <c:pt idx="18">
                  <c:v>37630</c:v>
                </c:pt>
                <c:pt idx="19">
                  <c:v>37988</c:v>
                </c:pt>
                <c:pt idx="20">
                  <c:v>39062</c:v>
                </c:pt>
                <c:pt idx="21">
                  <c:v>38704</c:v>
                </c:pt>
                <c:pt idx="22">
                  <c:v>38346</c:v>
                </c:pt>
                <c:pt idx="23">
                  <c:v>37630</c:v>
                </c:pt>
                <c:pt idx="24">
                  <c:v>38346</c:v>
                </c:pt>
                <c:pt idx="25">
                  <c:v>38346</c:v>
                </c:pt>
                <c:pt idx="26">
                  <c:v>37988</c:v>
                </c:pt>
                <c:pt idx="27">
                  <c:v>37630</c:v>
                </c:pt>
                <c:pt idx="28">
                  <c:v>38346</c:v>
                </c:pt>
                <c:pt idx="29">
                  <c:v>38346</c:v>
                </c:pt>
                <c:pt idx="30">
                  <c:v>38704</c:v>
                </c:pt>
                <c:pt idx="31">
                  <c:v>37988</c:v>
                </c:pt>
                <c:pt idx="32">
                  <c:v>38346</c:v>
                </c:pt>
                <c:pt idx="33">
                  <c:v>37630</c:v>
                </c:pt>
                <c:pt idx="34">
                  <c:v>38346</c:v>
                </c:pt>
                <c:pt idx="35">
                  <c:v>37630</c:v>
                </c:pt>
                <c:pt idx="36">
                  <c:v>39062</c:v>
                </c:pt>
                <c:pt idx="37">
                  <c:v>37988</c:v>
                </c:pt>
                <c:pt idx="38">
                  <c:v>39778</c:v>
                </c:pt>
                <c:pt idx="39">
                  <c:v>38346</c:v>
                </c:pt>
                <c:pt idx="40">
                  <c:v>37988</c:v>
                </c:pt>
                <c:pt idx="41">
                  <c:v>37630</c:v>
                </c:pt>
                <c:pt idx="42">
                  <c:v>38346</c:v>
                </c:pt>
                <c:pt idx="43">
                  <c:v>38346</c:v>
                </c:pt>
                <c:pt idx="44">
                  <c:v>39420</c:v>
                </c:pt>
                <c:pt idx="45">
                  <c:v>36914</c:v>
                </c:pt>
                <c:pt idx="46">
                  <c:v>37630</c:v>
                </c:pt>
                <c:pt idx="47">
                  <c:v>37630</c:v>
                </c:pt>
                <c:pt idx="48">
                  <c:v>37988</c:v>
                </c:pt>
                <c:pt idx="49">
                  <c:v>37630</c:v>
                </c:pt>
                <c:pt idx="50">
                  <c:v>37988</c:v>
                </c:pt>
                <c:pt idx="51">
                  <c:v>36914</c:v>
                </c:pt>
                <c:pt idx="52">
                  <c:v>37272</c:v>
                </c:pt>
                <c:pt idx="53">
                  <c:v>37988</c:v>
                </c:pt>
                <c:pt idx="54">
                  <c:v>37630</c:v>
                </c:pt>
                <c:pt idx="55">
                  <c:v>37272</c:v>
                </c:pt>
                <c:pt idx="56">
                  <c:v>37988</c:v>
                </c:pt>
                <c:pt idx="57">
                  <c:v>37630</c:v>
                </c:pt>
                <c:pt idx="58">
                  <c:v>38346</c:v>
                </c:pt>
                <c:pt idx="59">
                  <c:v>37630</c:v>
                </c:pt>
                <c:pt idx="60">
                  <c:v>38346</c:v>
                </c:pt>
                <c:pt idx="61">
                  <c:v>39062</c:v>
                </c:pt>
                <c:pt idx="62">
                  <c:v>38346</c:v>
                </c:pt>
                <c:pt idx="63">
                  <c:v>38346</c:v>
                </c:pt>
                <c:pt idx="64">
                  <c:v>37988</c:v>
                </c:pt>
                <c:pt idx="65">
                  <c:v>37988</c:v>
                </c:pt>
                <c:pt idx="66">
                  <c:v>37988</c:v>
                </c:pt>
                <c:pt idx="67">
                  <c:v>37988</c:v>
                </c:pt>
                <c:pt idx="68">
                  <c:v>37272</c:v>
                </c:pt>
                <c:pt idx="69">
                  <c:v>37630</c:v>
                </c:pt>
                <c:pt idx="70">
                  <c:v>37988</c:v>
                </c:pt>
                <c:pt idx="71">
                  <c:v>38704</c:v>
                </c:pt>
                <c:pt idx="72">
                  <c:v>38704</c:v>
                </c:pt>
                <c:pt idx="73">
                  <c:v>38346</c:v>
                </c:pt>
                <c:pt idx="74">
                  <c:v>38346</c:v>
                </c:pt>
                <c:pt idx="75">
                  <c:v>36914</c:v>
                </c:pt>
                <c:pt idx="76">
                  <c:v>39062</c:v>
                </c:pt>
                <c:pt idx="77">
                  <c:v>37988</c:v>
                </c:pt>
                <c:pt idx="78">
                  <c:v>36556</c:v>
                </c:pt>
                <c:pt idx="79">
                  <c:v>37272</c:v>
                </c:pt>
                <c:pt idx="80">
                  <c:v>38346</c:v>
                </c:pt>
                <c:pt idx="81">
                  <c:v>39062</c:v>
                </c:pt>
                <c:pt idx="82">
                  <c:v>38704</c:v>
                </c:pt>
                <c:pt idx="83">
                  <c:v>38346</c:v>
                </c:pt>
                <c:pt idx="84">
                  <c:v>38704</c:v>
                </c:pt>
                <c:pt idx="85">
                  <c:v>37988</c:v>
                </c:pt>
                <c:pt idx="86">
                  <c:v>38704</c:v>
                </c:pt>
                <c:pt idx="87">
                  <c:v>38346</c:v>
                </c:pt>
                <c:pt idx="88">
                  <c:v>38704</c:v>
                </c:pt>
                <c:pt idx="89">
                  <c:v>37988</c:v>
                </c:pt>
                <c:pt idx="90">
                  <c:v>37988</c:v>
                </c:pt>
                <c:pt idx="91">
                  <c:v>37988</c:v>
                </c:pt>
                <c:pt idx="92">
                  <c:v>39062</c:v>
                </c:pt>
                <c:pt idx="93">
                  <c:v>38704</c:v>
                </c:pt>
                <c:pt idx="94">
                  <c:v>37988</c:v>
                </c:pt>
                <c:pt idx="95">
                  <c:v>39062</c:v>
                </c:pt>
                <c:pt idx="96">
                  <c:v>37630</c:v>
                </c:pt>
                <c:pt idx="97">
                  <c:v>38346</c:v>
                </c:pt>
                <c:pt idx="98">
                  <c:v>39062</c:v>
                </c:pt>
                <c:pt idx="99">
                  <c:v>39062</c:v>
                </c:pt>
                <c:pt idx="100">
                  <c:v>38346</c:v>
                </c:pt>
                <c:pt idx="101">
                  <c:v>38704</c:v>
                </c:pt>
                <c:pt idx="102">
                  <c:v>39062</c:v>
                </c:pt>
                <c:pt idx="103">
                  <c:v>38346</c:v>
                </c:pt>
                <c:pt idx="104">
                  <c:v>38704</c:v>
                </c:pt>
                <c:pt idx="105">
                  <c:v>37988</c:v>
                </c:pt>
                <c:pt idx="106">
                  <c:v>37988</c:v>
                </c:pt>
                <c:pt idx="107">
                  <c:v>37988</c:v>
                </c:pt>
                <c:pt idx="108">
                  <c:v>38704</c:v>
                </c:pt>
                <c:pt idx="109">
                  <c:v>38346</c:v>
                </c:pt>
                <c:pt idx="110">
                  <c:v>37272</c:v>
                </c:pt>
                <c:pt idx="111">
                  <c:v>37988</c:v>
                </c:pt>
                <c:pt idx="112">
                  <c:v>39420</c:v>
                </c:pt>
                <c:pt idx="113">
                  <c:v>37630</c:v>
                </c:pt>
                <c:pt idx="114">
                  <c:v>37988</c:v>
                </c:pt>
                <c:pt idx="115">
                  <c:v>37988</c:v>
                </c:pt>
                <c:pt idx="116">
                  <c:v>38346</c:v>
                </c:pt>
                <c:pt idx="117">
                  <c:v>37272</c:v>
                </c:pt>
                <c:pt idx="118">
                  <c:v>38704</c:v>
                </c:pt>
                <c:pt idx="119">
                  <c:v>39062</c:v>
                </c:pt>
                <c:pt idx="120">
                  <c:v>39062</c:v>
                </c:pt>
                <c:pt idx="121">
                  <c:v>38346</c:v>
                </c:pt>
                <c:pt idx="122">
                  <c:v>39062</c:v>
                </c:pt>
                <c:pt idx="123">
                  <c:v>37272</c:v>
                </c:pt>
                <c:pt idx="124">
                  <c:v>37272</c:v>
                </c:pt>
                <c:pt idx="125">
                  <c:v>39420</c:v>
                </c:pt>
                <c:pt idx="126">
                  <c:v>38704</c:v>
                </c:pt>
                <c:pt idx="127">
                  <c:v>37988</c:v>
                </c:pt>
                <c:pt idx="128">
                  <c:v>37988</c:v>
                </c:pt>
                <c:pt idx="129">
                  <c:v>37988</c:v>
                </c:pt>
                <c:pt idx="130">
                  <c:v>36914</c:v>
                </c:pt>
                <c:pt idx="131">
                  <c:v>38346</c:v>
                </c:pt>
                <c:pt idx="132">
                  <c:v>38346</c:v>
                </c:pt>
                <c:pt idx="133">
                  <c:v>38346</c:v>
                </c:pt>
                <c:pt idx="134">
                  <c:v>37988</c:v>
                </c:pt>
                <c:pt idx="135">
                  <c:v>37988</c:v>
                </c:pt>
                <c:pt idx="136">
                  <c:v>37272</c:v>
                </c:pt>
                <c:pt idx="137">
                  <c:v>37988</c:v>
                </c:pt>
                <c:pt idx="138">
                  <c:v>39420</c:v>
                </c:pt>
                <c:pt idx="139">
                  <c:v>37988</c:v>
                </c:pt>
                <c:pt idx="140">
                  <c:v>37988</c:v>
                </c:pt>
                <c:pt idx="141">
                  <c:v>37988</c:v>
                </c:pt>
                <c:pt idx="142">
                  <c:v>37630</c:v>
                </c:pt>
                <c:pt idx="143">
                  <c:v>37272</c:v>
                </c:pt>
                <c:pt idx="144">
                  <c:v>38346</c:v>
                </c:pt>
                <c:pt idx="145">
                  <c:v>37630</c:v>
                </c:pt>
                <c:pt idx="146">
                  <c:v>38704</c:v>
                </c:pt>
                <c:pt idx="147">
                  <c:v>38346</c:v>
                </c:pt>
                <c:pt idx="148">
                  <c:v>37630</c:v>
                </c:pt>
                <c:pt idx="149">
                  <c:v>38704</c:v>
                </c:pt>
                <c:pt idx="150">
                  <c:v>38346</c:v>
                </c:pt>
                <c:pt idx="151">
                  <c:v>37630</c:v>
                </c:pt>
                <c:pt idx="152">
                  <c:v>38704</c:v>
                </c:pt>
                <c:pt idx="153">
                  <c:v>37630</c:v>
                </c:pt>
                <c:pt idx="154">
                  <c:v>37630</c:v>
                </c:pt>
                <c:pt idx="155">
                  <c:v>37988</c:v>
                </c:pt>
                <c:pt idx="156">
                  <c:v>37630</c:v>
                </c:pt>
                <c:pt idx="157">
                  <c:v>37988</c:v>
                </c:pt>
                <c:pt idx="158">
                  <c:v>37988</c:v>
                </c:pt>
                <c:pt idx="159">
                  <c:v>36914</c:v>
                </c:pt>
                <c:pt idx="160">
                  <c:v>38346</c:v>
                </c:pt>
                <c:pt idx="161">
                  <c:v>37630</c:v>
                </c:pt>
                <c:pt idx="162">
                  <c:v>38346</c:v>
                </c:pt>
                <c:pt idx="163">
                  <c:v>37988</c:v>
                </c:pt>
                <c:pt idx="164">
                  <c:v>37988</c:v>
                </c:pt>
                <c:pt idx="165">
                  <c:v>37988</c:v>
                </c:pt>
                <c:pt idx="166">
                  <c:v>37630</c:v>
                </c:pt>
                <c:pt idx="167">
                  <c:v>38704</c:v>
                </c:pt>
                <c:pt idx="168">
                  <c:v>37988</c:v>
                </c:pt>
                <c:pt idx="169">
                  <c:v>37272</c:v>
                </c:pt>
                <c:pt idx="170">
                  <c:v>37988</c:v>
                </c:pt>
                <c:pt idx="171">
                  <c:v>37988</c:v>
                </c:pt>
                <c:pt idx="172">
                  <c:v>37630</c:v>
                </c:pt>
                <c:pt idx="173">
                  <c:v>37988</c:v>
                </c:pt>
                <c:pt idx="174">
                  <c:v>37988</c:v>
                </c:pt>
                <c:pt idx="175">
                  <c:v>37988</c:v>
                </c:pt>
                <c:pt idx="176">
                  <c:v>37630</c:v>
                </c:pt>
                <c:pt idx="177">
                  <c:v>37988</c:v>
                </c:pt>
                <c:pt idx="178">
                  <c:v>37272</c:v>
                </c:pt>
                <c:pt idx="179">
                  <c:v>38346</c:v>
                </c:pt>
                <c:pt idx="180">
                  <c:v>38346</c:v>
                </c:pt>
                <c:pt idx="181">
                  <c:v>38346</c:v>
                </c:pt>
                <c:pt idx="182">
                  <c:v>38346</c:v>
                </c:pt>
                <c:pt idx="183">
                  <c:v>38704</c:v>
                </c:pt>
                <c:pt idx="184">
                  <c:v>34408</c:v>
                </c:pt>
                <c:pt idx="185">
                  <c:v>37988</c:v>
                </c:pt>
                <c:pt idx="186">
                  <c:v>36914</c:v>
                </c:pt>
                <c:pt idx="187">
                  <c:v>38346</c:v>
                </c:pt>
                <c:pt idx="188">
                  <c:v>38346</c:v>
                </c:pt>
                <c:pt idx="189">
                  <c:v>36914</c:v>
                </c:pt>
                <c:pt idx="190">
                  <c:v>37272</c:v>
                </c:pt>
                <c:pt idx="191">
                  <c:v>37630</c:v>
                </c:pt>
                <c:pt idx="192">
                  <c:v>38346</c:v>
                </c:pt>
                <c:pt idx="193">
                  <c:v>38346</c:v>
                </c:pt>
                <c:pt idx="194">
                  <c:v>39062</c:v>
                </c:pt>
                <c:pt idx="195">
                  <c:v>37630</c:v>
                </c:pt>
                <c:pt idx="196">
                  <c:v>37272</c:v>
                </c:pt>
                <c:pt idx="197">
                  <c:v>38346</c:v>
                </c:pt>
                <c:pt idx="198">
                  <c:v>37988</c:v>
                </c:pt>
                <c:pt idx="199">
                  <c:v>38704</c:v>
                </c:pt>
                <c:pt idx="200">
                  <c:v>37630</c:v>
                </c:pt>
                <c:pt idx="201">
                  <c:v>38704</c:v>
                </c:pt>
                <c:pt idx="202">
                  <c:v>34766</c:v>
                </c:pt>
                <c:pt idx="203">
                  <c:v>37988</c:v>
                </c:pt>
                <c:pt idx="204">
                  <c:v>36914</c:v>
                </c:pt>
                <c:pt idx="205">
                  <c:v>39062</c:v>
                </c:pt>
                <c:pt idx="206">
                  <c:v>37272</c:v>
                </c:pt>
                <c:pt idx="207">
                  <c:v>37630</c:v>
                </c:pt>
                <c:pt idx="208">
                  <c:v>38704</c:v>
                </c:pt>
                <c:pt idx="209">
                  <c:v>37988</c:v>
                </c:pt>
                <c:pt idx="210">
                  <c:v>39062</c:v>
                </c:pt>
                <c:pt idx="211">
                  <c:v>37988</c:v>
                </c:pt>
                <c:pt idx="212">
                  <c:v>36914</c:v>
                </c:pt>
                <c:pt idx="213">
                  <c:v>38346</c:v>
                </c:pt>
                <c:pt idx="214">
                  <c:v>38346</c:v>
                </c:pt>
                <c:pt idx="215">
                  <c:v>37272</c:v>
                </c:pt>
                <c:pt idx="216">
                  <c:v>38704</c:v>
                </c:pt>
                <c:pt idx="217">
                  <c:v>37272</c:v>
                </c:pt>
                <c:pt idx="218">
                  <c:v>39062</c:v>
                </c:pt>
                <c:pt idx="219">
                  <c:v>38346</c:v>
                </c:pt>
                <c:pt idx="220">
                  <c:v>37630</c:v>
                </c:pt>
                <c:pt idx="221">
                  <c:v>37988</c:v>
                </c:pt>
                <c:pt idx="222">
                  <c:v>37988</c:v>
                </c:pt>
                <c:pt idx="223">
                  <c:v>38346</c:v>
                </c:pt>
                <c:pt idx="224">
                  <c:v>36914</c:v>
                </c:pt>
                <c:pt idx="225">
                  <c:v>38346</c:v>
                </c:pt>
                <c:pt idx="226">
                  <c:v>37272</c:v>
                </c:pt>
                <c:pt idx="227">
                  <c:v>38704</c:v>
                </c:pt>
                <c:pt idx="228">
                  <c:v>37988</c:v>
                </c:pt>
                <c:pt idx="229">
                  <c:v>37272</c:v>
                </c:pt>
                <c:pt idx="230">
                  <c:v>36914</c:v>
                </c:pt>
                <c:pt idx="231">
                  <c:v>37630</c:v>
                </c:pt>
                <c:pt idx="232">
                  <c:v>37988</c:v>
                </c:pt>
                <c:pt idx="233">
                  <c:v>38704</c:v>
                </c:pt>
                <c:pt idx="234">
                  <c:v>38704</c:v>
                </c:pt>
                <c:pt idx="235">
                  <c:v>37988</c:v>
                </c:pt>
                <c:pt idx="236">
                  <c:v>37988</c:v>
                </c:pt>
                <c:pt idx="237">
                  <c:v>38346</c:v>
                </c:pt>
                <c:pt idx="238">
                  <c:v>37272</c:v>
                </c:pt>
                <c:pt idx="239">
                  <c:v>37630</c:v>
                </c:pt>
                <c:pt idx="240">
                  <c:v>38346</c:v>
                </c:pt>
                <c:pt idx="241">
                  <c:v>38346</c:v>
                </c:pt>
                <c:pt idx="242">
                  <c:v>37272</c:v>
                </c:pt>
                <c:pt idx="243">
                  <c:v>37988</c:v>
                </c:pt>
                <c:pt idx="244">
                  <c:v>37630</c:v>
                </c:pt>
                <c:pt idx="245">
                  <c:v>37272</c:v>
                </c:pt>
                <c:pt idx="246">
                  <c:v>37630</c:v>
                </c:pt>
                <c:pt idx="247">
                  <c:v>37988</c:v>
                </c:pt>
                <c:pt idx="248">
                  <c:v>38346</c:v>
                </c:pt>
                <c:pt idx="249">
                  <c:v>37630</c:v>
                </c:pt>
                <c:pt idx="250">
                  <c:v>36914</c:v>
                </c:pt>
                <c:pt idx="251">
                  <c:v>37988</c:v>
                </c:pt>
                <c:pt idx="252">
                  <c:v>36914</c:v>
                </c:pt>
                <c:pt idx="253">
                  <c:v>38346</c:v>
                </c:pt>
                <c:pt idx="254">
                  <c:v>38346</c:v>
                </c:pt>
                <c:pt idx="255">
                  <c:v>34766</c:v>
                </c:pt>
                <c:pt idx="256">
                  <c:v>37630</c:v>
                </c:pt>
                <c:pt idx="257">
                  <c:v>36556</c:v>
                </c:pt>
                <c:pt idx="258">
                  <c:v>37988</c:v>
                </c:pt>
                <c:pt idx="259">
                  <c:v>38704</c:v>
                </c:pt>
                <c:pt idx="260">
                  <c:v>37988</c:v>
                </c:pt>
                <c:pt idx="261">
                  <c:v>38346</c:v>
                </c:pt>
                <c:pt idx="262">
                  <c:v>37988</c:v>
                </c:pt>
                <c:pt idx="263">
                  <c:v>38346</c:v>
                </c:pt>
                <c:pt idx="264">
                  <c:v>37272</c:v>
                </c:pt>
                <c:pt idx="265">
                  <c:v>37988</c:v>
                </c:pt>
                <c:pt idx="266">
                  <c:v>37988</c:v>
                </c:pt>
                <c:pt idx="267">
                  <c:v>37988</c:v>
                </c:pt>
                <c:pt idx="268">
                  <c:v>38704</c:v>
                </c:pt>
                <c:pt idx="269">
                  <c:v>38346</c:v>
                </c:pt>
                <c:pt idx="270">
                  <c:v>37272</c:v>
                </c:pt>
                <c:pt idx="271">
                  <c:v>37988</c:v>
                </c:pt>
                <c:pt idx="272">
                  <c:v>37630</c:v>
                </c:pt>
                <c:pt idx="273">
                  <c:v>37988</c:v>
                </c:pt>
                <c:pt idx="274">
                  <c:v>39062</c:v>
                </c:pt>
                <c:pt idx="275">
                  <c:v>38346</c:v>
                </c:pt>
                <c:pt idx="276">
                  <c:v>34408</c:v>
                </c:pt>
                <c:pt idx="277">
                  <c:v>37630</c:v>
                </c:pt>
                <c:pt idx="278">
                  <c:v>38704</c:v>
                </c:pt>
                <c:pt idx="279">
                  <c:v>37630</c:v>
                </c:pt>
                <c:pt idx="280">
                  <c:v>37272</c:v>
                </c:pt>
                <c:pt idx="281">
                  <c:v>37988</c:v>
                </c:pt>
                <c:pt idx="282">
                  <c:v>37272</c:v>
                </c:pt>
                <c:pt idx="283">
                  <c:v>37630</c:v>
                </c:pt>
                <c:pt idx="284">
                  <c:v>37988</c:v>
                </c:pt>
                <c:pt idx="285">
                  <c:v>37630</c:v>
                </c:pt>
                <c:pt idx="286">
                  <c:v>38346</c:v>
                </c:pt>
                <c:pt idx="287">
                  <c:v>38346</c:v>
                </c:pt>
                <c:pt idx="288">
                  <c:v>37988</c:v>
                </c:pt>
                <c:pt idx="289">
                  <c:v>37988</c:v>
                </c:pt>
                <c:pt idx="290">
                  <c:v>37630</c:v>
                </c:pt>
                <c:pt idx="291">
                  <c:v>37988</c:v>
                </c:pt>
                <c:pt idx="292">
                  <c:v>37988</c:v>
                </c:pt>
                <c:pt idx="293">
                  <c:v>37630</c:v>
                </c:pt>
                <c:pt idx="294">
                  <c:v>37630</c:v>
                </c:pt>
                <c:pt idx="295">
                  <c:v>38346</c:v>
                </c:pt>
                <c:pt idx="296">
                  <c:v>39062</c:v>
                </c:pt>
                <c:pt idx="297">
                  <c:v>37272</c:v>
                </c:pt>
                <c:pt idx="298">
                  <c:v>37630</c:v>
                </c:pt>
                <c:pt idx="299">
                  <c:v>37988</c:v>
                </c:pt>
                <c:pt idx="300">
                  <c:v>38346</c:v>
                </c:pt>
                <c:pt idx="301">
                  <c:v>38346</c:v>
                </c:pt>
                <c:pt idx="302">
                  <c:v>37988</c:v>
                </c:pt>
                <c:pt idx="303">
                  <c:v>38346</c:v>
                </c:pt>
                <c:pt idx="304">
                  <c:v>37630</c:v>
                </c:pt>
                <c:pt idx="305">
                  <c:v>37272</c:v>
                </c:pt>
                <c:pt idx="306">
                  <c:v>37988</c:v>
                </c:pt>
                <c:pt idx="307">
                  <c:v>38704</c:v>
                </c:pt>
                <c:pt idx="308">
                  <c:v>36914</c:v>
                </c:pt>
                <c:pt idx="309">
                  <c:v>37630</c:v>
                </c:pt>
                <c:pt idx="310">
                  <c:v>37988</c:v>
                </c:pt>
                <c:pt idx="311">
                  <c:v>39062</c:v>
                </c:pt>
                <c:pt idx="312">
                  <c:v>37272</c:v>
                </c:pt>
                <c:pt idx="313">
                  <c:v>37630</c:v>
                </c:pt>
                <c:pt idx="314">
                  <c:v>38346</c:v>
                </c:pt>
                <c:pt idx="315">
                  <c:v>38704</c:v>
                </c:pt>
                <c:pt idx="316">
                  <c:v>37630</c:v>
                </c:pt>
                <c:pt idx="317">
                  <c:v>38346</c:v>
                </c:pt>
                <c:pt idx="318">
                  <c:v>37988</c:v>
                </c:pt>
                <c:pt idx="319">
                  <c:v>37630</c:v>
                </c:pt>
                <c:pt idx="320">
                  <c:v>38346</c:v>
                </c:pt>
                <c:pt idx="321">
                  <c:v>37630</c:v>
                </c:pt>
                <c:pt idx="322">
                  <c:v>37988</c:v>
                </c:pt>
                <c:pt idx="323">
                  <c:v>37630</c:v>
                </c:pt>
                <c:pt idx="324">
                  <c:v>37988</c:v>
                </c:pt>
                <c:pt idx="325">
                  <c:v>36914</c:v>
                </c:pt>
                <c:pt idx="326">
                  <c:v>37630</c:v>
                </c:pt>
                <c:pt idx="327">
                  <c:v>37988</c:v>
                </c:pt>
                <c:pt idx="328">
                  <c:v>38704</c:v>
                </c:pt>
                <c:pt idx="329">
                  <c:v>37988</c:v>
                </c:pt>
                <c:pt idx="330">
                  <c:v>37630</c:v>
                </c:pt>
                <c:pt idx="331">
                  <c:v>37630</c:v>
                </c:pt>
                <c:pt idx="332">
                  <c:v>36914</c:v>
                </c:pt>
                <c:pt idx="333">
                  <c:v>39062</c:v>
                </c:pt>
                <c:pt idx="334">
                  <c:v>37988</c:v>
                </c:pt>
                <c:pt idx="335">
                  <c:v>39062</c:v>
                </c:pt>
                <c:pt idx="336">
                  <c:v>37630</c:v>
                </c:pt>
                <c:pt idx="337">
                  <c:v>37988</c:v>
                </c:pt>
                <c:pt idx="338">
                  <c:v>38346</c:v>
                </c:pt>
                <c:pt idx="339">
                  <c:v>38346</c:v>
                </c:pt>
                <c:pt idx="340">
                  <c:v>37630</c:v>
                </c:pt>
                <c:pt idx="341">
                  <c:v>36914</c:v>
                </c:pt>
                <c:pt idx="342">
                  <c:v>37630</c:v>
                </c:pt>
                <c:pt idx="343">
                  <c:v>37988</c:v>
                </c:pt>
                <c:pt idx="344">
                  <c:v>38346</c:v>
                </c:pt>
                <c:pt idx="345">
                  <c:v>37630</c:v>
                </c:pt>
                <c:pt idx="346">
                  <c:v>38346</c:v>
                </c:pt>
                <c:pt idx="347">
                  <c:v>37988</c:v>
                </c:pt>
                <c:pt idx="348">
                  <c:v>37630</c:v>
                </c:pt>
                <c:pt idx="349">
                  <c:v>38704</c:v>
                </c:pt>
                <c:pt idx="350">
                  <c:v>38346</c:v>
                </c:pt>
                <c:pt idx="351">
                  <c:v>38346</c:v>
                </c:pt>
                <c:pt idx="352">
                  <c:v>37272</c:v>
                </c:pt>
                <c:pt idx="353">
                  <c:v>38346</c:v>
                </c:pt>
                <c:pt idx="354">
                  <c:v>37988</c:v>
                </c:pt>
                <c:pt idx="355">
                  <c:v>38346</c:v>
                </c:pt>
                <c:pt idx="356">
                  <c:v>37988</c:v>
                </c:pt>
                <c:pt idx="357">
                  <c:v>38346</c:v>
                </c:pt>
                <c:pt idx="358">
                  <c:v>38346</c:v>
                </c:pt>
                <c:pt idx="359">
                  <c:v>38704</c:v>
                </c:pt>
                <c:pt idx="360">
                  <c:v>38346</c:v>
                </c:pt>
                <c:pt idx="361">
                  <c:v>37988</c:v>
                </c:pt>
                <c:pt idx="362">
                  <c:v>38346</c:v>
                </c:pt>
                <c:pt idx="363">
                  <c:v>37988</c:v>
                </c:pt>
                <c:pt idx="364">
                  <c:v>37272</c:v>
                </c:pt>
                <c:pt idx="365">
                  <c:v>37988</c:v>
                </c:pt>
                <c:pt idx="366">
                  <c:v>37272</c:v>
                </c:pt>
                <c:pt idx="367">
                  <c:v>38704</c:v>
                </c:pt>
                <c:pt idx="368">
                  <c:v>37630</c:v>
                </c:pt>
                <c:pt idx="369">
                  <c:v>37272</c:v>
                </c:pt>
                <c:pt idx="370">
                  <c:v>38346</c:v>
                </c:pt>
                <c:pt idx="371">
                  <c:v>37272</c:v>
                </c:pt>
                <c:pt idx="372">
                  <c:v>36914</c:v>
                </c:pt>
                <c:pt idx="373">
                  <c:v>36556</c:v>
                </c:pt>
                <c:pt idx="374">
                  <c:v>38704</c:v>
                </c:pt>
                <c:pt idx="375">
                  <c:v>38704</c:v>
                </c:pt>
                <c:pt idx="376">
                  <c:v>38346</c:v>
                </c:pt>
                <c:pt idx="377">
                  <c:v>37988</c:v>
                </c:pt>
                <c:pt idx="378">
                  <c:v>38704</c:v>
                </c:pt>
                <c:pt idx="379">
                  <c:v>38346</c:v>
                </c:pt>
                <c:pt idx="380">
                  <c:v>37630</c:v>
                </c:pt>
                <c:pt idx="381">
                  <c:v>37988</c:v>
                </c:pt>
                <c:pt idx="382">
                  <c:v>37630</c:v>
                </c:pt>
                <c:pt idx="383">
                  <c:v>37988</c:v>
                </c:pt>
                <c:pt idx="384">
                  <c:v>38704</c:v>
                </c:pt>
                <c:pt idx="385">
                  <c:v>36556</c:v>
                </c:pt>
                <c:pt idx="386">
                  <c:v>38346</c:v>
                </c:pt>
                <c:pt idx="387">
                  <c:v>38346</c:v>
                </c:pt>
                <c:pt idx="388">
                  <c:v>37630</c:v>
                </c:pt>
                <c:pt idx="389">
                  <c:v>38346</c:v>
                </c:pt>
                <c:pt idx="390">
                  <c:v>38346</c:v>
                </c:pt>
                <c:pt idx="391">
                  <c:v>37988</c:v>
                </c:pt>
                <c:pt idx="392">
                  <c:v>37630</c:v>
                </c:pt>
                <c:pt idx="393">
                  <c:v>37630</c:v>
                </c:pt>
                <c:pt idx="394">
                  <c:v>37272</c:v>
                </c:pt>
                <c:pt idx="395">
                  <c:v>38346</c:v>
                </c:pt>
                <c:pt idx="396">
                  <c:v>37988</c:v>
                </c:pt>
                <c:pt idx="397">
                  <c:v>37630</c:v>
                </c:pt>
                <c:pt idx="398">
                  <c:v>37630</c:v>
                </c:pt>
                <c:pt idx="399">
                  <c:v>37988</c:v>
                </c:pt>
                <c:pt idx="400">
                  <c:v>37630</c:v>
                </c:pt>
                <c:pt idx="401">
                  <c:v>37988</c:v>
                </c:pt>
                <c:pt idx="402">
                  <c:v>37272</c:v>
                </c:pt>
                <c:pt idx="403">
                  <c:v>36914</c:v>
                </c:pt>
                <c:pt idx="404">
                  <c:v>37988</c:v>
                </c:pt>
                <c:pt idx="405">
                  <c:v>37988</c:v>
                </c:pt>
                <c:pt idx="406">
                  <c:v>36198</c:v>
                </c:pt>
                <c:pt idx="407">
                  <c:v>39062</c:v>
                </c:pt>
                <c:pt idx="408">
                  <c:v>38346</c:v>
                </c:pt>
                <c:pt idx="409">
                  <c:v>37988</c:v>
                </c:pt>
                <c:pt idx="410">
                  <c:v>38704</c:v>
                </c:pt>
                <c:pt idx="411">
                  <c:v>37630</c:v>
                </c:pt>
                <c:pt idx="412">
                  <c:v>36914</c:v>
                </c:pt>
                <c:pt idx="413">
                  <c:v>38346</c:v>
                </c:pt>
                <c:pt idx="414">
                  <c:v>38346</c:v>
                </c:pt>
                <c:pt idx="415">
                  <c:v>37988</c:v>
                </c:pt>
                <c:pt idx="416">
                  <c:v>36556</c:v>
                </c:pt>
                <c:pt idx="417">
                  <c:v>38346</c:v>
                </c:pt>
                <c:pt idx="418">
                  <c:v>38346</c:v>
                </c:pt>
                <c:pt idx="419">
                  <c:v>39062</c:v>
                </c:pt>
                <c:pt idx="420">
                  <c:v>37272</c:v>
                </c:pt>
                <c:pt idx="421">
                  <c:v>36914</c:v>
                </c:pt>
                <c:pt idx="422">
                  <c:v>37988</c:v>
                </c:pt>
                <c:pt idx="423">
                  <c:v>37630</c:v>
                </c:pt>
                <c:pt idx="424">
                  <c:v>37988</c:v>
                </c:pt>
                <c:pt idx="425">
                  <c:v>38704</c:v>
                </c:pt>
                <c:pt idx="426">
                  <c:v>38704</c:v>
                </c:pt>
                <c:pt idx="427">
                  <c:v>37272</c:v>
                </c:pt>
                <c:pt idx="428">
                  <c:v>37630</c:v>
                </c:pt>
                <c:pt idx="429">
                  <c:v>37630</c:v>
                </c:pt>
                <c:pt idx="430">
                  <c:v>37988</c:v>
                </c:pt>
                <c:pt idx="431">
                  <c:v>38346</c:v>
                </c:pt>
                <c:pt idx="432">
                  <c:v>36556</c:v>
                </c:pt>
                <c:pt idx="433">
                  <c:v>38346</c:v>
                </c:pt>
                <c:pt idx="434">
                  <c:v>37630</c:v>
                </c:pt>
                <c:pt idx="435">
                  <c:v>38346</c:v>
                </c:pt>
                <c:pt idx="436">
                  <c:v>37272</c:v>
                </c:pt>
                <c:pt idx="437">
                  <c:v>37988</c:v>
                </c:pt>
                <c:pt idx="438">
                  <c:v>37630</c:v>
                </c:pt>
                <c:pt idx="439">
                  <c:v>37630</c:v>
                </c:pt>
                <c:pt idx="440">
                  <c:v>39062</c:v>
                </c:pt>
                <c:pt idx="441">
                  <c:v>38346</c:v>
                </c:pt>
                <c:pt idx="442">
                  <c:v>36914</c:v>
                </c:pt>
                <c:pt idx="443">
                  <c:v>38704</c:v>
                </c:pt>
                <c:pt idx="444">
                  <c:v>39062</c:v>
                </c:pt>
                <c:pt idx="445">
                  <c:v>37988</c:v>
                </c:pt>
                <c:pt idx="446">
                  <c:v>38346</c:v>
                </c:pt>
                <c:pt idx="447">
                  <c:v>37630</c:v>
                </c:pt>
                <c:pt idx="448">
                  <c:v>38346</c:v>
                </c:pt>
                <c:pt idx="449">
                  <c:v>37630</c:v>
                </c:pt>
                <c:pt idx="450">
                  <c:v>37272</c:v>
                </c:pt>
                <c:pt idx="451">
                  <c:v>37988</c:v>
                </c:pt>
                <c:pt idx="452">
                  <c:v>37988</c:v>
                </c:pt>
                <c:pt idx="453">
                  <c:v>36556</c:v>
                </c:pt>
                <c:pt idx="454">
                  <c:v>38704</c:v>
                </c:pt>
                <c:pt idx="455">
                  <c:v>37630</c:v>
                </c:pt>
                <c:pt idx="456">
                  <c:v>38704</c:v>
                </c:pt>
                <c:pt idx="457">
                  <c:v>37630</c:v>
                </c:pt>
                <c:pt idx="458">
                  <c:v>37630</c:v>
                </c:pt>
                <c:pt idx="459">
                  <c:v>37630</c:v>
                </c:pt>
                <c:pt idx="460">
                  <c:v>38346</c:v>
                </c:pt>
                <c:pt idx="461">
                  <c:v>36198</c:v>
                </c:pt>
                <c:pt idx="462">
                  <c:v>38704</c:v>
                </c:pt>
                <c:pt idx="463">
                  <c:v>37630</c:v>
                </c:pt>
                <c:pt idx="464">
                  <c:v>37272</c:v>
                </c:pt>
                <c:pt idx="465">
                  <c:v>37988</c:v>
                </c:pt>
                <c:pt idx="466">
                  <c:v>38346</c:v>
                </c:pt>
                <c:pt idx="467">
                  <c:v>37988</c:v>
                </c:pt>
                <c:pt idx="468">
                  <c:v>37272</c:v>
                </c:pt>
                <c:pt idx="469">
                  <c:v>37630</c:v>
                </c:pt>
                <c:pt idx="470">
                  <c:v>38346</c:v>
                </c:pt>
                <c:pt idx="471">
                  <c:v>37272</c:v>
                </c:pt>
                <c:pt idx="472">
                  <c:v>36914</c:v>
                </c:pt>
                <c:pt idx="473">
                  <c:v>38346</c:v>
                </c:pt>
                <c:pt idx="474">
                  <c:v>38346</c:v>
                </c:pt>
                <c:pt idx="475">
                  <c:v>37630</c:v>
                </c:pt>
                <c:pt idx="476">
                  <c:v>37988</c:v>
                </c:pt>
                <c:pt idx="477">
                  <c:v>37630</c:v>
                </c:pt>
                <c:pt idx="478">
                  <c:v>37988</c:v>
                </c:pt>
                <c:pt idx="479">
                  <c:v>37630</c:v>
                </c:pt>
                <c:pt idx="480">
                  <c:v>37988</c:v>
                </c:pt>
                <c:pt idx="481">
                  <c:v>38346</c:v>
                </c:pt>
                <c:pt idx="482">
                  <c:v>38346</c:v>
                </c:pt>
                <c:pt idx="483">
                  <c:v>37988</c:v>
                </c:pt>
                <c:pt idx="484">
                  <c:v>36914</c:v>
                </c:pt>
                <c:pt idx="485">
                  <c:v>37988</c:v>
                </c:pt>
                <c:pt idx="486">
                  <c:v>38346</c:v>
                </c:pt>
                <c:pt idx="487">
                  <c:v>38346</c:v>
                </c:pt>
                <c:pt idx="488">
                  <c:v>34766</c:v>
                </c:pt>
                <c:pt idx="489">
                  <c:v>38346</c:v>
                </c:pt>
                <c:pt idx="490">
                  <c:v>37630</c:v>
                </c:pt>
                <c:pt idx="491">
                  <c:v>37630</c:v>
                </c:pt>
                <c:pt idx="492">
                  <c:v>37988</c:v>
                </c:pt>
                <c:pt idx="493">
                  <c:v>38346</c:v>
                </c:pt>
                <c:pt idx="494">
                  <c:v>36914</c:v>
                </c:pt>
                <c:pt idx="495">
                  <c:v>39062</c:v>
                </c:pt>
                <c:pt idx="496">
                  <c:v>37988</c:v>
                </c:pt>
                <c:pt idx="497">
                  <c:v>37988</c:v>
                </c:pt>
                <c:pt idx="498">
                  <c:v>37272</c:v>
                </c:pt>
                <c:pt idx="499">
                  <c:v>38346</c:v>
                </c:pt>
                <c:pt idx="500">
                  <c:v>37630</c:v>
                </c:pt>
                <c:pt idx="501">
                  <c:v>38346</c:v>
                </c:pt>
                <c:pt idx="502">
                  <c:v>37272</c:v>
                </c:pt>
                <c:pt idx="503">
                  <c:v>35482</c:v>
                </c:pt>
                <c:pt idx="504">
                  <c:v>36914</c:v>
                </c:pt>
                <c:pt idx="505">
                  <c:v>37988</c:v>
                </c:pt>
                <c:pt idx="506">
                  <c:v>35482</c:v>
                </c:pt>
                <c:pt idx="507">
                  <c:v>38346</c:v>
                </c:pt>
                <c:pt idx="508">
                  <c:v>37988</c:v>
                </c:pt>
                <c:pt idx="509">
                  <c:v>38346</c:v>
                </c:pt>
                <c:pt idx="510">
                  <c:v>38346</c:v>
                </c:pt>
                <c:pt idx="511">
                  <c:v>36198</c:v>
                </c:pt>
                <c:pt idx="512">
                  <c:v>37630</c:v>
                </c:pt>
                <c:pt idx="513">
                  <c:v>38704</c:v>
                </c:pt>
                <c:pt idx="514">
                  <c:v>36914</c:v>
                </c:pt>
                <c:pt idx="515">
                  <c:v>38346</c:v>
                </c:pt>
                <c:pt idx="516">
                  <c:v>38704</c:v>
                </c:pt>
                <c:pt idx="517">
                  <c:v>37272</c:v>
                </c:pt>
                <c:pt idx="518">
                  <c:v>38704</c:v>
                </c:pt>
                <c:pt idx="519">
                  <c:v>37988</c:v>
                </c:pt>
                <c:pt idx="520">
                  <c:v>38704</c:v>
                </c:pt>
                <c:pt idx="521">
                  <c:v>37630</c:v>
                </c:pt>
                <c:pt idx="522">
                  <c:v>37630</c:v>
                </c:pt>
                <c:pt idx="523">
                  <c:v>37630</c:v>
                </c:pt>
                <c:pt idx="524">
                  <c:v>38346</c:v>
                </c:pt>
                <c:pt idx="525">
                  <c:v>37988</c:v>
                </c:pt>
                <c:pt idx="526">
                  <c:v>37988</c:v>
                </c:pt>
                <c:pt idx="527">
                  <c:v>37630</c:v>
                </c:pt>
                <c:pt idx="528">
                  <c:v>37272</c:v>
                </c:pt>
                <c:pt idx="529">
                  <c:v>37272</c:v>
                </c:pt>
                <c:pt idx="530">
                  <c:v>37988</c:v>
                </c:pt>
                <c:pt idx="531">
                  <c:v>38346</c:v>
                </c:pt>
                <c:pt idx="532">
                  <c:v>38346</c:v>
                </c:pt>
                <c:pt idx="533">
                  <c:v>38704</c:v>
                </c:pt>
                <c:pt idx="534">
                  <c:v>37630</c:v>
                </c:pt>
                <c:pt idx="535">
                  <c:v>38704</c:v>
                </c:pt>
                <c:pt idx="536">
                  <c:v>37988</c:v>
                </c:pt>
                <c:pt idx="537">
                  <c:v>38346</c:v>
                </c:pt>
                <c:pt idx="538">
                  <c:v>37272</c:v>
                </c:pt>
                <c:pt idx="539">
                  <c:v>37988</c:v>
                </c:pt>
                <c:pt idx="540">
                  <c:v>38704</c:v>
                </c:pt>
                <c:pt idx="541">
                  <c:v>37630</c:v>
                </c:pt>
                <c:pt idx="542">
                  <c:v>37630</c:v>
                </c:pt>
                <c:pt idx="543">
                  <c:v>37988</c:v>
                </c:pt>
                <c:pt idx="544">
                  <c:v>38704</c:v>
                </c:pt>
                <c:pt idx="545">
                  <c:v>39420</c:v>
                </c:pt>
                <c:pt idx="546">
                  <c:v>37988</c:v>
                </c:pt>
                <c:pt idx="547">
                  <c:v>37272</c:v>
                </c:pt>
                <c:pt idx="548">
                  <c:v>38346</c:v>
                </c:pt>
                <c:pt idx="549">
                  <c:v>37988</c:v>
                </c:pt>
                <c:pt idx="550">
                  <c:v>36914</c:v>
                </c:pt>
                <c:pt idx="551">
                  <c:v>37988</c:v>
                </c:pt>
                <c:pt idx="552">
                  <c:v>38704</c:v>
                </c:pt>
                <c:pt idx="553">
                  <c:v>38346</c:v>
                </c:pt>
                <c:pt idx="554">
                  <c:v>37630</c:v>
                </c:pt>
                <c:pt idx="555">
                  <c:v>38704</c:v>
                </c:pt>
                <c:pt idx="556">
                  <c:v>37272</c:v>
                </c:pt>
                <c:pt idx="557">
                  <c:v>37988</c:v>
                </c:pt>
                <c:pt idx="558">
                  <c:v>38346</c:v>
                </c:pt>
                <c:pt idx="559">
                  <c:v>38346</c:v>
                </c:pt>
                <c:pt idx="560">
                  <c:v>37988</c:v>
                </c:pt>
                <c:pt idx="561">
                  <c:v>36914</c:v>
                </c:pt>
                <c:pt idx="562">
                  <c:v>37988</c:v>
                </c:pt>
                <c:pt idx="563">
                  <c:v>37988</c:v>
                </c:pt>
                <c:pt idx="564">
                  <c:v>37272</c:v>
                </c:pt>
                <c:pt idx="565">
                  <c:v>36914</c:v>
                </c:pt>
                <c:pt idx="566">
                  <c:v>38346</c:v>
                </c:pt>
                <c:pt idx="567">
                  <c:v>37630</c:v>
                </c:pt>
                <c:pt idx="568">
                  <c:v>37272</c:v>
                </c:pt>
                <c:pt idx="569">
                  <c:v>37988</c:v>
                </c:pt>
                <c:pt idx="570">
                  <c:v>38346</c:v>
                </c:pt>
                <c:pt idx="571">
                  <c:v>37988</c:v>
                </c:pt>
                <c:pt idx="572">
                  <c:v>37630</c:v>
                </c:pt>
                <c:pt idx="573">
                  <c:v>36198</c:v>
                </c:pt>
                <c:pt idx="574">
                  <c:v>38346</c:v>
                </c:pt>
                <c:pt idx="575">
                  <c:v>36914</c:v>
                </c:pt>
                <c:pt idx="576">
                  <c:v>38704</c:v>
                </c:pt>
                <c:pt idx="577">
                  <c:v>37988</c:v>
                </c:pt>
                <c:pt idx="578">
                  <c:v>38704</c:v>
                </c:pt>
                <c:pt idx="579">
                  <c:v>38346</c:v>
                </c:pt>
                <c:pt idx="580">
                  <c:v>37988</c:v>
                </c:pt>
                <c:pt idx="581">
                  <c:v>36914</c:v>
                </c:pt>
                <c:pt idx="582">
                  <c:v>36914</c:v>
                </c:pt>
                <c:pt idx="583">
                  <c:v>38346</c:v>
                </c:pt>
                <c:pt idx="584">
                  <c:v>37988</c:v>
                </c:pt>
                <c:pt idx="585">
                  <c:v>37272</c:v>
                </c:pt>
                <c:pt idx="586">
                  <c:v>38346</c:v>
                </c:pt>
                <c:pt idx="587">
                  <c:v>37630</c:v>
                </c:pt>
                <c:pt idx="588">
                  <c:v>38346</c:v>
                </c:pt>
                <c:pt idx="589">
                  <c:v>37988</c:v>
                </c:pt>
                <c:pt idx="590">
                  <c:v>37630</c:v>
                </c:pt>
                <c:pt idx="591">
                  <c:v>37988</c:v>
                </c:pt>
                <c:pt idx="592">
                  <c:v>37630</c:v>
                </c:pt>
                <c:pt idx="593">
                  <c:v>37272</c:v>
                </c:pt>
                <c:pt idx="594">
                  <c:v>37988</c:v>
                </c:pt>
                <c:pt idx="595">
                  <c:v>37272</c:v>
                </c:pt>
                <c:pt idx="596">
                  <c:v>37630</c:v>
                </c:pt>
                <c:pt idx="597">
                  <c:v>38704</c:v>
                </c:pt>
                <c:pt idx="598">
                  <c:v>37988</c:v>
                </c:pt>
                <c:pt idx="599">
                  <c:v>38346</c:v>
                </c:pt>
                <c:pt idx="600">
                  <c:v>38704</c:v>
                </c:pt>
                <c:pt idx="601">
                  <c:v>38704</c:v>
                </c:pt>
                <c:pt idx="602">
                  <c:v>36914</c:v>
                </c:pt>
                <c:pt idx="603">
                  <c:v>37272</c:v>
                </c:pt>
                <c:pt idx="604">
                  <c:v>37630</c:v>
                </c:pt>
                <c:pt idx="605">
                  <c:v>37630</c:v>
                </c:pt>
                <c:pt idx="606">
                  <c:v>37988</c:v>
                </c:pt>
                <c:pt idx="607">
                  <c:v>37630</c:v>
                </c:pt>
                <c:pt idx="608">
                  <c:v>36914</c:v>
                </c:pt>
                <c:pt idx="609">
                  <c:v>37630</c:v>
                </c:pt>
                <c:pt idx="610">
                  <c:v>38346</c:v>
                </c:pt>
                <c:pt idx="611">
                  <c:v>37988</c:v>
                </c:pt>
                <c:pt idx="612">
                  <c:v>37988</c:v>
                </c:pt>
                <c:pt idx="613">
                  <c:v>38346</c:v>
                </c:pt>
                <c:pt idx="614">
                  <c:v>37988</c:v>
                </c:pt>
                <c:pt idx="615">
                  <c:v>38346</c:v>
                </c:pt>
                <c:pt idx="616">
                  <c:v>37630</c:v>
                </c:pt>
                <c:pt idx="617">
                  <c:v>37988</c:v>
                </c:pt>
                <c:pt idx="618">
                  <c:v>37630</c:v>
                </c:pt>
                <c:pt idx="619">
                  <c:v>37272</c:v>
                </c:pt>
                <c:pt idx="620">
                  <c:v>37630</c:v>
                </c:pt>
                <c:pt idx="621">
                  <c:v>36914</c:v>
                </c:pt>
                <c:pt idx="622">
                  <c:v>38346</c:v>
                </c:pt>
                <c:pt idx="623">
                  <c:v>37988</c:v>
                </c:pt>
                <c:pt idx="624">
                  <c:v>38346</c:v>
                </c:pt>
                <c:pt idx="625">
                  <c:v>37988</c:v>
                </c:pt>
                <c:pt idx="626">
                  <c:v>37630</c:v>
                </c:pt>
                <c:pt idx="627">
                  <c:v>38346</c:v>
                </c:pt>
                <c:pt idx="628">
                  <c:v>37630</c:v>
                </c:pt>
                <c:pt idx="629">
                  <c:v>37988</c:v>
                </c:pt>
                <c:pt idx="630">
                  <c:v>37272</c:v>
                </c:pt>
                <c:pt idx="631">
                  <c:v>38704</c:v>
                </c:pt>
                <c:pt idx="632">
                  <c:v>36198</c:v>
                </c:pt>
                <c:pt idx="633">
                  <c:v>37988</c:v>
                </c:pt>
                <c:pt idx="634">
                  <c:v>37630</c:v>
                </c:pt>
                <c:pt idx="635">
                  <c:v>37988</c:v>
                </c:pt>
                <c:pt idx="636">
                  <c:v>39062</c:v>
                </c:pt>
                <c:pt idx="637">
                  <c:v>37988</c:v>
                </c:pt>
                <c:pt idx="638">
                  <c:v>37272</c:v>
                </c:pt>
                <c:pt idx="639">
                  <c:v>37988</c:v>
                </c:pt>
                <c:pt idx="640">
                  <c:v>37988</c:v>
                </c:pt>
                <c:pt idx="641">
                  <c:v>38346</c:v>
                </c:pt>
                <c:pt idx="642">
                  <c:v>38346</c:v>
                </c:pt>
                <c:pt idx="643">
                  <c:v>36914</c:v>
                </c:pt>
                <c:pt idx="644">
                  <c:v>37630</c:v>
                </c:pt>
                <c:pt idx="645">
                  <c:v>37272</c:v>
                </c:pt>
                <c:pt idx="646">
                  <c:v>37272</c:v>
                </c:pt>
                <c:pt idx="647">
                  <c:v>37630</c:v>
                </c:pt>
                <c:pt idx="648">
                  <c:v>36556</c:v>
                </c:pt>
                <c:pt idx="649">
                  <c:v>37988</c:v>
                </c:pt>
                <c:pt idx="650">
                  <c:v>37630</c:v>
                </c:pt>
                <c:pt idx="651">
                  <c:v>37988</c:v>
                </c:pt>
                <c:pt idx="652">
                  <c:v>36914</c:v>
                </c:pt>
                <c:pt idx="653">
                  <c:v>39062</c:v>
                </c:pt>
                <c:pt idx="654">
                  <c:v>37988</c:v>
                </c:pt>
                <c:pt idx="655">
                  <c:v>37988</c:v>
                </c:pt>
                <c:pt idx="656">
                  <c:v>37988</c:v>
                </c:pt>
                <c:pt idx="657">
                  <c:v>38346</c:v>
                </c:pt>
                <c:pt idx="658">
                  <c:v>38346</c:v>
                </c:pt>
                <c:pt idx="659">
                  <c:v>37988</c:v>
                </c:pt>
                <c:pt idx="660">
                  <c:v>37630</c:v>
                </c:pt>
                <c:pt idx="661">
                  <c:v>38346</c:v>
                </c:pt>
                <c:pt idx="662">
                  <c:v>39062</c:v>
                </c:pt>
                <c:pt idx="663">
                  <c:v>36914</c:v>
                </c:pt>
                <c:pt idx="664">
                  <c:v>37630</c:v>
                </c:pt>
                <c:pt idx="665">
                  <c:v>37988</c:v>
                </c:pt>
                <c:pt idx="666">
                  <c:v>39062</c:v>
                </c:pt>
                <c:pt idx="667">
                  <c:v>37272</c:v>
                </c:pt>
                <c:pt idx="668">
                  <c:v>37272</c:v>
                </c:pt>
                <c:pt idx="669">
                  <c:v>37272</c:v>
                </c:pt>
                <c:pt idx="670">
                  <c:v>37272</c:v>
                </c:pt>
                <c:pt idx="671">
                  <c:v>37988</c:v>
                </c:pt>
                <c:pt idx="672">
                  <c:v>37988</c:v>
                </c:pt>
                <c:pt idx="673">
                  <c:v>37630</c:v>
                </c:pt>
                <c:pt idx="674">
                  <c:v>37988</c:v>
                </c:pt>
                <c:pt idx="675">
                  <c:v>36556</c:v>
                </c:pt>
                <c:pt idx="676">
                  <c:v>39062</c:v>
                </c:pt>
                <c:pt idx="677">
                  <c:v>38346</c:v>
                </c:pt>
                <c:pt idx="678">
                  <c:v>38704</c:v>
                </c:pt>
                <c:pt idx="679">
                  <c:v>38346</c:v>
                </c:pt>
                <c:pt idx="680">
                  <c:v>38346</c:v>
                </c:pt>
                <c:pt idx="681">
                  <c:v>37630</c:v>
                </c:pt>
                <c:pt idx="682">
                  <c:v>38704</c:v>
                </c:pt>
                <c:pt idx="683">
                  <c:v>37630</c:v>
                </c:pt>
                <c:pt idx="684">
                  <c:v>37630</c:v>
                </c:pt>
                <c:pt idx="685">
                  <c:v>38346</c:v>
                </c:pt>
                <c:pt idx="686">
                  <c:v>36198</c:v>
                </c:pt>
                <c:pt idx="687">
                  <c:v>37988</c:v>
                </c:pt>
                <c:pt idx="688">
                  <c:v>37630</c:v>
                </c:pt>
                <c:pt idx="689">
                  <c:v>37988</c:v>
                </c:pt>
                <c:pt idx="690">
                  <c:v>37272</c:v>
                </c:pt>
                <c:pt idx="691">
                  <c:v>38346</c:v>
                </c:pt>
                <c:pt idx="692">
                  <c:v>36914</c:v>
                </c:pt>
                <c:pt idx="693">
                  <c:v>36556</c:v>
                </c:pt>
                <c:pt idx="694">
                  <c:v>37630</c:v>
                </c:pt>
                <c:pt idx="695">
                  <c:v>38346</c:v>
                </c:pt>
                <c:pt idx="696">
                  <c:v>37630</c:v>
                </c:pt>
                <c:pt idx="697">
                  <c:v>36914</c:v>
                </c:pt>
                <c:pt idx="698">
                  <c:v>37988</c:v>
                </c:pt>
                <c:pt idx="699">
                  <c:v>39062</c:v>
                </c:pt>
                <c:pt idx="700">
                  <c:v>37272</c:v>
                </c:pt>
                <c:pt idx="701">
                  <c:v>37630</c:v>
                </c:pt>
                <c:pt idx="702">
                  <c:v>37272</c:v>
                </c:pt>
                <c:pt idx="703">
                  <c:v>38704</c:v>
                </c:pt>
                <c:pt idx="704">
                  <c:v>37630</c:v>
                </c:pt>
                <c:pt idx="705">
                  <c:v>36556</c:v>
                </c:pt>
                <c:pt idx="706">
                  <c:v>37630</c:v>
                </c:pt>
                <c:pt idx="707">
                  <c:v>36914</c:v>
                </c:pt>
                <c:pt idx="708">
                  <c:v>37630</c:v>
                </c:pt>
                <c:pt idx="709">
                  <c:v>38346</c:v>
                </c:pt>
                <c:pt idx="710">
                  <c:v>37988</c:v>
                </c:pt>
                <c:pt idx="711">
                  <c:v>38346</c:v>
                </c:pt>
                <c:pt idx="712">
                  <c:v>38346</c:v>
                </c:pt>
                <c:pt idx="713">
                  <c:v>36914</c:v>
                </c:pt>
                <c:pt idx="714">
                  <c:v>36556</c:v>
                </c:pt>
                <c:pt idx="715">
                  <c:v>37630</c:v>
                </c:pt>
                <c:pt idx="716">
                  <c:v>37988</c:v>
                </c:pt>
                <c:pt idx="717">
                  <c:v>37272</c:v>
                </c:pt>
                <c:pt idx="718">
                  <c:v>37630</c:v>
                </c:pt>
                <c:pt idx="719">
                  <c:v>37630</c:v>
                </c:pt>
                <c:pt idx="720">
                  <c:v>36914</c:v>
                </c:pt>
                <c:pt idx="721">
                  <c:v>37988</c:v>
                </c:pt>
                <c:pt idx="722">
                  <c:v>38346</c:v>
                </c:pt>
                <c:pt idx="723">
                  <c:v>37988</c:v>
                </c:pt>
                <c:pt idx="724">
                  <c:v>37988</c:v>
                </c:pt>
                <c:pt idx="725">
                  <c:v>38346</c:v>
                </c:pt>
                <c:pt idx="726">
                  <c:v>37272</c:v>
                </c:pt>
                <c:pt idx="727">
                  <c:v>37630</c:v>
                </c:pt>
                <c:pt idx="728">
                  <c:v>38346</c:v>
                </c:pt>
                <c:pt idx="729">
                  <c:v>37630</c:v>
                </c:pt>
                <c:pt idx="730">
                  <c:v>36198</c:v>
                </c:pt>
                <c:pt idx="731">
                  <c:v>37988</c:v>
                </c:pt>
                <c:pt idx="732">
                  <c:v>37272</c:v>
                </c:pt>
                <c:pt idx="733">
                  <c:v>36556</c:v>
                </c:pt>
                <c:pt idx="734">
                  <c:v>37630</c:v>
                </c:pt>
                <c:pt idx="735">
                  <c:v>37272</c:v>
                </c:pt>
                <c:pt idx="736">
                  <c:v>37630</c:v>
                </c:pt>
                <c:pt idx="737">
                  <c:v>37988</c:v>
                </c:pt>
                <c:pt idx="738">
                  <c:v>37630</c:v>
                </c:pt>
                <c:pt idx="739">
                  <c:v>37988</c:v>
                </c:pt>
                <c:pt idx="740">
                  <c:v>36914</c:v>
                </c:pt>
                <c:pt idx="741">
                  <c:v>36914</c:v>
                </c:pt>
                <c:pt idx="742">
                  <c:v>38704</c:v>
                </c:pt>
                <c:pt idx="743">
                  <c:v>38704</c:v>
                </c:pt>
                <c:pt idx="744">
                  <c:v>37630</c:v>
                </c:pt>
                <c:pt idx="745">
                  <c:v>37630</c:v>
                </c:pt>
                <c:pt idx="746">
                  <c:v>36556</c:v>
                </c:pt>
                <c:pt idx="747">
                  <c:v>37630</c:v>
                </c:pt>
                <c:pt idx="748">
                  <c:v>38346</c:v>
                </c:pt>
                <c:pt idx="749">
                  <c:v>37630</c:v>
                </c:pt>
                <c:pt idx="750">
                  <c:v>37630</c:v>
                </c:pt>
                <c:pt idx="751">
                  <c:v>37272</c:v>
                </c:pt>
                <c:pt idx="752">
                  <c:v>36556</c:v>
                </c:pt>
                <c:pt idx="753">
                  <c:v>37988</c:v>
                </c:pt>
                <c:pt idx="754">
                  <c:v>37630</c:v>
                </c:pt>
                <c:pt idx="755">
                  <c:v>36914</c:v>
                </c:pt>
                <c:pt idx="756">
                  <c:v>37988</c:v>
                </c:pt>
                <c:pt idx="757">
                  <c:v>37988</c:v>
                </c:pt>
                <c:pt idx="758">
                  <c:v>37272</c:v>
                </c:pt>
                <c:pt idx="759">
                  <c:v>36914</c:v>
                </c:pt>
                <c:pt idx="760">
                  <c:v>38346</c:v>
                </c:pt>
                <c:pt idx="761">
                  <c:v>36914</c:v>
                </c:pt>
                <c:pt idx="762">
                  <c:v>37630</c:v>
                </c:pt>
                <c:pt idx="763">
                  <c:v>37272</c:v>
                </c:pt>
                <c:pt idx="764">
                  <c:v>37630</c:v>
                </c:pt>
                <c:pt idx="765">
                  <c:v>37272</c:v>
                </c:pt>
                <c:pt idx="766">
                  <c:v>38704</c:v>
                </c:pt>
                <c:pt idx="767">
                  <c:v>37988</c:v>
                </c:pt>
                <c:pt idx="768">
                  <c:v>38346</c:v>
                </c:pt>
                <c:pt idx="769">
                  <c:v>37272</c:v>
                </c:pt>
                <c:pt idx="770">
                  <c:v>37988</c:v>
                </c:pt>
                <c:pt idx="771">
                  <c:v>37988</c:v>
                </c:pt>
                <c:pt idx="772">
                  <c:v>38346</c:v>
                </c:pt>
                <c:pt idx="773">
                  <c:v>36914</c:v>
                </c:pt>
                <c:pt idx="774">
                  <c:v>38346</c:v>
                </c:pt>
                <c:pt idx="775">
                  <c:v>37272</c:v>
                </c:pt>
                <c:pt idx="776">
                  <c:v>37988</c:v>
                </c:pt>
                <c:pt idx="777">
                  <c:v>37630</c:v>
                </c:pt>
                <c:pt idx="778">
                  <c:v>37988</c:v>
                </c:pt>
                <c:pt idx="779">
                  <c:v>38346</c:v>
                </c:pt>
                <c:pt idx="780">
                  <c:v>36914</c:v>
                </c:pt>
                <c:pt idx="781">
                  <c:v>38346</c:v>
                </c:pt>
                <c:pt idx="782">
                  <c:v>37630</c:v>
                </c:pt>
                <c:pt idx="783">
                  <c:v>37988</c:v>
                </c:pt>
                <c:pt idx="784">
                  <c:v>37272</c:v>
                </c:pt>
                <c:pt idx="785">
                  <c:v>36914</c:v>
                </c:pt>
                <c:pt idx="786">
                  <c:v>37988</c:v>
                </c:pt>
                <c:pt idx="787">
                  <c:v>37988</c:v>
                </c:pt>
                <c:pt idx="788">
                  <c:v>37988</c:v>
                </c:pt>
                <c:pt idx="789">
                  <c:v>37630</c:v>
                </c:pt>
                <c:pt idx="790">
                  <c:v>37630</c:v>
                </c:pt>
                <c:pt idx="791">
                  <c:v>38346</c:v>
                </c:pt>
                <c:pt idx="792">
                  <c:v>37630</c:v>
                </c:pt>
                <c:pt idx="793">
                  <c:v>38704</c:v>
                </c:pt>
                <c:pt idx="794">
                  <c:v>36198</c:v>
                </c:pt>
                <c:pt idx="795">
                  <c:v>37630</c:v>
                </c:pt>
                <c:pt idx="796">
                  <c:v>38704</c:v>
                </c:pt>
                <c:pt idx="797">
                  <c:v>37988</c:v>
                </c:pt>
                <c:pt idx="798">
                  <c:v>37272</c:v>
                </c:pt>
                <c:pt idx="799">
                  <c:v>38704</c:v>
                </c:pt>
                <c:pt idx="800">
                  <c:v>37630</c:v>
                </c:pt>
                <c:pt idx="801">
                  <c:v>36556</c:v>
                </c:pt>
                <c:pt idx="802">
                  <c:v>37630</c:v>
                </c:pt>
                <c:pt idx="803">
                  <c:v>37988</c:v>
                </c:pt>
                <c:pt idx="804">
                  <c:v>38704</c:v>
                </c:pt>
                <c:pt idx="805">
                  <c:v>37988</c:v>
                </c:pt>
                <c:pt idx="806">
                  <c:v>36914</c:v>
                </c:pt>
                <c:pt idx="807">
                  <c:v>37988</c:v>
                </c:pt>
                <c:pt idx="808">
                  <c:v>36914</c:v>
                </c:pt>
                <c:pt idx="809">
                  <c:v>38346</c:v>
                </c:pt>
                <c:pt idx="810">
                  <c:v>36914</c:v>
                </c:pt>
                <c:pt idx="811">
                  <c:v>37988</c:v>
                </c:pt>
                <c:pt idx="812">
                  <c:v>37630</c:v>
                </c:pt>
                <c:pt idx="813">
                  <c:v>37988</c:v>
                </c:pt>
                <c:pt idx="814">
                  <c:v>38704</c:v>
                </c:pt>
                <c:pt idx="815">
                  <c:v>36914</c:v>
                </c:pt>
                <c:pt idx="816">
                  <c:v>37630</c:v>
                </c:pt>
                <c:pt idx="817">
                  <c:v>37630</c:v>
                </c:pt>
                <c:pt idx="818">
                  <c:v>36914</c:v>
                </c:pt>
                <c:pt idx="819">
                  <c:v>36914</c:v>
                </c:pt>
                <c:pt idx="820">
                  <c:v>36914</c:v>
                </c:pt>
                <c:pt idx="821">
                  <c:v>38346</c:v>
                </c:pt>
                <c:pt idx="822">
                  <c:v>38704</c:v>
                </c:pt>
                <c:pt idx="823">
                  <c:v>38346</c:v>
                </c:pt>
                <c:pt idx="824">
                  <c:v>37630</c:v>
                </c:pt>
                <c:pt idx="825">
                  <c:v>37272</c:v>
                </c:pt>
                <c:pt idx="826">
                  <c:v>37988</c:v>
                </c:pt>
                <c:pt idx="827">
                  <c:v>38346</c:v>
                </c:pt>
                <c:pt idx="828">
                  <c:v>37988</c:v>
                </c:pt>
                <c:pt idx="829">
                  <c:v>37630</c:v>
                </c:pt>
                <c:pt idx="830">
                  <c:v>37272</c:v>
                </c:pt>
                <c:pt idx="831">
                  <c:v>36914</c:v>
                </c:pt>
                <c:pt idx="832">
                  <c:v>38346</c:v>
                </c:pt>
                <c:pt idx="833">
                  <c:v>37630</c:v>
                </c:pt>
                <c:pt idx="834">
                  <c:v>38346</c:v>
                </c:pt>
                <c:pt idx="835">
                  <c:v>37630</c:v>
                </c:pt>
                <c:pt idx="836">
                  <c:v>37630</c:v>
                </c:pt>
                <c:pt idx="837">
                  <c:v>36556</c:v>
                </c:pt>
                <c:pt idx="838">
                  <c:v>37988</c:v>
                </c:pt>
                <c:pt idx="839">
                  <c:v>36914</c:v>
                </c:pt>
                <c:pt idx="840">
                  <c:v>37630</c:v>
                </c:pt>
                <c:pt idx="841">
                  <c:v>36914</c:v>
                </c:pt>
                <c:pt idx="842">
                  <c:v>37988</c:v>
                </c:pt>
                <c:pt idx="843">
                  <c:v>37630</c:v>
                </c:pt>
                <c:pt idx="844">
                  <c:v>37630</c:v>
                </c:pt>
                <c:pt idx="845">
                  <c:v>37272</c:v>
                </c:pt>
                <c:pt idx="846">
                  <c:v>37630</c:v>
                </c:pt>
                <c:pt idx="847">
                  <c:v>37272</c:v>
                </c:pt>
                <c:pt idx="848">
                  <c:v>37988</c:v>
                </c:pt>
                <c:pt idx="849">
                  <c:v>38704</c:v>
                </c:pt>
                <c:pt idx="850">
                  <c:v>37988</c:v>
                </c:pt>
                <c:pt idx="851">
                  <c:v>37272</c:v>
                </c:pt>
                <c:pt idx="852">
                  <c:v>38346</c:v>
                </c:pt>
                <c:pt idx="853">
                  <c:v>37272</c:v>
                </c:pt>
                <c:pt idx="854">
                  <c:v>38346</c:v>
                </c:pt>
                <c:pt idx="855">
                  <c:v>37988</c:v>
                </c:pt>
                <c:pt idx="856">
                  <c:v>37988</c:v>
                </c:pt>
                <c:pt idx="857">
                  <c:v>37272</c:v>
                </c:pt>
                <c:pt idx="858">
                  <c:v>37988</c:v>
                </c:pt>
                <c:pt idx="859">
                  <c:v>37272</c:v>
                </c:pt>
                <c:pt idx="860">
                  <c:v>37630</c:v>
                </c:pt>
                <c:pt idx="861">
                  <c:v>37272</c:v>
                </c:pt>
                <c:pt idx="862">
                  <c:v>37630</c:v>
                </c:pt>
                <c:pt idx="863">
                  <c:v>38346</c:v>
                </c:pt>
                <c:pt idx="864">
                  <c:v>36914</c:v>
                </c:pt>
                <c:pt idx="865">
                  <c:v>37630</c:v>
                </c:pt>
                <c:pt idx="866">
                  <c:v>37630</c:v>
                </c:pt>
                <c:pt idx="867">
                  <c:v>37988</c:v>
                </c:pt>
                <c:pt idx="868">
                  <c:v>37630</c:v>
                </c:pt>
                <c:pt idx="869">
                  <c:v>37988</c:v>
                </c:pt>
                <c:pt idx="870">
                  <c:v>38346</c:v>
                </c:pt>
                <c:pt idx="871">
                  <c:v>37630</c:v>
                </c:pt>
                <c:pt idx="872">
                  <c:v>37988</c:v>
                </c:pt>
                <c:pt idx="873">
                  <c:v>38346</c:v>
                </c:pt>
                <c:pt idx="874">
                  <c:v>38704</c:v>
                </c:pt>
                <c:pt idx="875">
                  <c:v>36914</c:v>
                </c:pt>
                <c:pt idx="876">
                  <c:v>36198</c:v>
                </c:pt>
                <c:pt idx="877">
                  <c:v>38346</c:v>
                </c:pt>
                <c:pt idx="878">
                  <c:v>37988</c:v>
                </c:pt>
                <c:pt idx="879">
                  <c:v>36914</c:v>
                </c:pt>
                <c:pt idx="880">
                  <c:v>37630</c:v>
                </c:pt>
                <c:pt idx="881">
                  <c:v>37630</c:v>
                </c:pt>
                <c:pt idx="882">
                  <c:v>38704</c:v>
                </c:pt>
                <c:pt idx="883">
                  <c:v>38704</c:v>
                </c:pt>
                <c:pt idx="884">
                  <c:v>37630</c:v>
                </c:pt>
                <c:pt idx="885">
                  <c:v>38704</c:v>
                </c:pt>
                <c:pt idx="886">
                  <c:v>37988</c:v>
                </c:pt>
                <c:pt idx="887">
                  <c:v>37988</c:v>
                </c:pt>
                <c:pt idx="888">
                  <c:v>37988</c:v>
                </c:pt>
                <c:pt idx="889">
                  <c:v>37988</c:v>
                </c:pt>
                <c:pt idx="890">
                  <c:v>37630</c:v>
                </c:pt>
                <c:pt idx="891">
                  <c:v>37630</c:v>
                </c:pt>
                <c:pt idx="892">
                  <c:v>38346</c:v>
                </c:pt>
                <c:pt idx="893">
                  <c:v>37988</c:v>
                </c:pt>
                <c:pt idx="894">
                  <c:v>37272</c:v>
                </c:pt>
                <c:pt idx="895">
                  <c:v>38346</c:v>
                </c:pt>
                <c:pt idx="896">
                  <c:v>37988</c:v>
                </c:pt>
                <c:pt idx="897">
                  <c:v>37272</c:v>
                </c:pt>
                <c:pt idx="898">
                  <c:v>38346</c:v>
                </c:pt>
                <c:pt idx="899">
                  <c:v>37272</c:v>
                </c:pt>
                <c:pt idx="900">
                  <c:v>37988</c:v>
                </c:pt>
                <c:pt idx="901">
                  <c:v>36556</c:v>
                </c:pt>
                <c:pt idx="902">
                  <c:v>37630</c:v>
                </c:pt>
                <c:pt idx="903">
                  <c:v>37272</c:v>
                </c:pt>
                <c:pt idx="904">
                  <c:v>37988</c:v>
                </c:pt>
                <c:pt idx="905">
                  <c:v>38704</c:v>
                </c:pt>
                <c:pt idx="906">
                  <c:v>38346</c:v>
                </c:pt>
                <c:pt idx="907">
                  <c:v>38346</c:v>
                </c:pt>
                <c:pt idx="908">
                  <c:v>37272</c:v>
                </c:pt>
                <c:pt idx="909">
                  <c:v>37988</c:v>
                </c:pt>
                <c:pt idx="910">
                  <c:v>36198</c:v>
                </c:pt>
                <c:pt idx="911">
                  <c:v>37630</c:v>
                </c:pt>
                <c:pt idx="912">
                  <c:v>37630</c:v>
                </c:pt>
                <c:pt idx="913">
                  <c:v>38704</c:v>
                </c:pt>
                <c:pt idx="914">
                  <c:v>38346</c:v>
                </c:pt>
                <c:pt idx="915">
                  <c:v>37272</c:v>
                </c:pt>
                <c:pt idx="916">
                  <c:v>38346</c:v>
                </c:pt>
                <c:pt idx="917">
                  <c:v>36914</c:v>
                </c:pt>
                <c:pt idx="918">
                  <c:v>37272</c:v>
                </c:pt>
                <c:pt idx="919">
                  <c:v>38704</c:v>
                </c:pt>
                <c:pt idx="920">
                  <c:v>38346</c:v>
                </c:pt>
                <c:pt idx="921">
                  <c:v>37272</c:v>
                </c:pt>
                <c:pt idx="922">
                  <c:v>36556</c:v>
                </c:pt>
                <c:pt idx="923">
                  <c:v>37630</c:v>
                </c:pt>
                <c:pt idx="924">
                  <c:v>37988</c:v>
                </c:pt>
                <c:pt idx="925">
                  <c:v>37630</c:v>
                </c:pt>
                <c:pt idx="926">
                  <c:v>37630</c:v>
                </c:pt>
                <c:pt idx="927">
                  <c:v>36914</c:v>
                </c:pt>
                <c:pt idx="928">
                  <c:v>36914</c:v>
                </c:pt>
                <c:pt idx="929">
                  <c:v>38346</c:v>
                </c:pt>
                <c:pt idx="930">
                  <c:v>37272</c:v>
                </c:pt>
                <c:pt idx="931">
                  <c:v>37272</c:v>
                </c:pt>
                <c:pt idx="932">
                  <c:v>37630</c:v>
                </c:pt>
                <c:pt idx="933">
                  <c:v>36914</c:v>
                </c:pt>
                <c:pt idx="934">
                  <c:v>36914</c:v>
                </c:pt>
                <c:pt idx="935">
                  <c:v>38704</c:v>
                </c:pt>
                <c:pt idx="936">
                  <c:v>37988</c:v>
                </c:pt>
                <c:pt idx="937">
                  <c:v>37272</c:v>
                </c:pt>
                <c:pt idx="938">
                  <c:v>37630</c:v>
                </c:pt>
                <c:pt idx="939">
                  <c:v>38346</c:v>
                </c:pt>
                <c:pt idx="940">
                  <c:v>38346</c:v>
                </c:pt>
                <c:pt idx="941">
                  <c:v>37988</c:v>
                </c:pt>
                <c:pt idx="942">
                  <c:v>37630</c:v>
                </c:pt>
                <c:pt idx="943">
                  <c:v>37988</c:v>
                </c:pt>
                <c:pt idx="944">
                  <c:v>38346</c:v>
                </c:pt>
                <c:pt idx="945">
                  <c:v>37630</c:v>
                </c:pt>
                <c:pt idx="946">
                  <c:v>36914</c:v>
                </c:pt>
                <c:pt idx="947">
                  <c:v>37630</c:v>
                </c:pt>
                <c:pt idx="948">
                  <c:v>38346</c:v>
                </c:pt>
                <c:pt idx="949">
                  <c:v>37272</c:v>
                </c:pt>
                <c:pt idx="950">
                  <c:v>37630</c:v>
                </c:pt>
                <c:pt idx="951">
                  <c:v>37988</c:v>
                </c:pt>
                <c:pt idx="952">
                  <c:v>37630</c:v>
                </c:pt>
                <c:pt idx="953">
                  <c:v>37630</c:v>
                </c:pt>
                <c:pt idx="954">
                  <c:v>37988</c:v>
                </c:pt>
                <c:pt idx="955">
                  <c:v>37630</c:v>
                </c:pt>
                <c:pt idx="956">
                  <c:v>38346</c:v>
                </c:pt>
                <c:pt idx="957">
                  <c:v>37988</c:v>
                </c:pt>
                <c:pt idx="958">
                  <c:v>37630</c:v>
                </c:pt>
                <c:pt idx="959">
                  <c:v>38704</c:v>
                </c:pt>
                <c:pt idx="960">
                  <c:v>38346</c:v>
                </c:pt>
                <c:pt idx="961">
                  <c:v>38346</c:v>
                </c:pt>
                <c:pt idx="962">
                  <c:v>38346</c:v>
                </c:pt>
                <c:pt idx="963">
                  <c:v>37272</c:v>
                </c:pt>
                <c:pt idx="964">
                  <c:v>37630</c:v>
                </c:pt>
                <c:pt idx="965">
                  <c:v>38346</c:v>
                </c:pt>
                <c:pt idx="966">
                  <c:v>38346</c:v>
                </c:pt>
                <c:pt idx="967">
                  <c:v>36914</c:v>
                </c:pt>
                <c:pt idx="968">
                  <c:v>37988</c:v>
                </c:pt>
                <c:pt idx="969">
                  <c:v>37272</c:v>
                </c:pt>
                <c:pt idx="970">
                  <c:v>37630</c:v>
                </c:pt>
                <c:pt idx="971">
                  <c:v>37272</c:v>
                </c:pt>
                <c:pt idx="972">
                  <c:v>37630</c:v>
                </c:pt>
                <c:pt idx="973">
                  <c:v>37988</c:v>
                </c:pt>
                <c:pt idx="974">
                  <c:v>38346</c:v>
                </c:pt>
                <c:pt idx="975">
                  <c:v>36914</c:v>
                </c:pt>
                <c:pt idx="976">
                  <c:v>37988</c:v>
                </c:pt>
                <c:pt idx="977">
                  <c:v>38704</c:v>
                </c:pt>
                <c:pt idx="978">
                  <c:v>37988</c:v>
                </c:pt>
                <c:pt idx="979">
                  <c:v>37988</c:v>
                </c:pt>
                <c:pt idx="980">
                  <c:v>37272</c:v>
                </c:pt>
                <c:pt idx="981">
                  <c:v>38346</c:v>
                </c:pt>
                <c:pt idx="982">
                  <c:v>37272</c:v>
                </c:pt>
                <c:pt idx="983">
                  <c:v>36914</c:v>
                </c:pt>
                <c:pt idx="984">
                  <c:v>37988</c:v>
                </c:pt>
                <c:pt idx="985">
                  <c:v>37988</c:v>
                </c:pt>
                <c:pt idx="986">
                  <c:v>37630</c:v>
                </c:pt>
                <c:pt idx="987">
                  <c:v>37630</c:v>
                </c:pt>
                <c:pt idx="988">
                  <c:v>37272</c:v>
                </c:pt>
                <c:pt idx="989">
                  <c:v>36914</c:v>
                </c:pt>
                <c:pt idx="990">
                  <c:v>37988</c:v>
                </c:pt>
                <c:pt idx="991">
                  <c:v>37272</c:v>
                </c:pt>
                <c:pt idx="992">
                  <c:v>38346</c:v>
                </c:pt>
                <c:pt idx="993">
                  <c:v>37988</c:v>
                </c:pt>
                <c:pt idx="994">
                  <c:v>36556</c:v>
                </c:pt>
                <c:pt idx="995">
                  <c:v>38346</c:v>
                </c:pt>
                <c:pt idx="996">
                  <c:v>39062</c:v>
                </c:pt>
                <c:pt idx="997">
                  <c:v>38346</c:v>
                </c:pt>
                <c:pt idx="998">
                  <c:v>37272</c:v>
                </c:pt>
                <c:pt idx="999">
                  <c:v>37272</c:v>
                </c:pt>
              </c:numCache>
            </c:numRef>
          </c:yVal>
          <c:smooth val="0"/>
          <c:extLst>
            <c:ext xmlns:c16="http://schemas.microsoft.com/office/drawing/2014/chart" uri="{C3380CC4-5D6E-409C-BE32-E72D297353CC}">
              <c16:uniqueId val="{00000000-E474-4D46-8E38-AE31F280EE53}"/>
            </c:ext>
          </c:extLst>
        </c:ser>
        <c:dLbls>
          <c:showLegendKey val="0"/>
          <c:showVal val="0"/>
          <c:showCatName val="0"/>
          <c:showSerName val="0"/>
          <c:showPercent val="0"/>
          <c:showBubbleSize val="0"/>
        </c:dLbls>
        <c:axId val="1169876239"/>
        <c:axId val="1169983935"/>
      </c:scatterChart>
      <c:valAx>
        <c:axId val="1169876239"/>
        <c:scaling>
          <c:orientation val="minMax"/>
          <c:max val="1001"/>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Trebuchet MS" panose="020B0603020202020204" pitchFamily="34" charset="0"/>
                <a:ea typeface="+mn-ea"/>
                <a:cs typeface="+mn-cs"/>
              </a:defRPr>
            </a:pPr>
            <a:endParaRPr lang="en-US"/>
          </a:p>
        </c:txPr>
        <c:crossAx val="1169983935"/>
        <c:crosses val="autoZero"/>
        <c:crossBetween val="midCat"/>
        <c:majorUnit val="200"/>
      </c:valAx>
      <c:valAx>
        <c:axId val="1169983935"/>
        <c:scaling>
          <c:orientation val="minMax"/>
          <c:max val="40000"/>
          <c:min val="320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Trebuchet MS" panose="020B0603020202020204" pitchFamily="34" charset="0"/>
                <a:ea typeface="+mn-ea"/>
                <a:cs typeface="+mn-cs"/>
              </a:defRPr>
            </a:pPr>
            <a:endParaRPr lang="en-US"/>
          </a:p>
        </c:txPr>
        <c:crossAx val="1169876239"/>
        <c:crosses val="autoZero"/>
        <c:crossBetween val="midCat"/>
        <c:majorUnit val="2000"/>
      </c:valAx>
      <c:spPr>
        <a:noFill/>
        <a:ln w="12700">
          <a:solidFill>
            <a:schemeClr val="tx1"/>
          </a:solid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Sheet1!$B$1</c:f>
              <c:strCache>
                <c:ptCount val="1"/>
                <c:pt idx="0">
                  <c:v>Y-Values</c:v>
                </c:pt>
              </c:strCache>
            </c:strRef>
          </c:tx>
          <c:spPr>
            <a:ln w="25400" cap="rnd">
              <a:noFill/>
              <a:round/>
            </a:ln>
            <a:effectLst/>
          </c:spPr>
          <c:marker>
            <c:symbol val="circle"/>
            <c:size val="5"/>
            <c:spPr>
              <a:solidFill>
                <a:schemeClr val="accent2">
                  <a:lumMod val="75000"/>
                </a:schemeClr>
              </a:solidFill>
              <a:ln w="12700">
                <a:solidFill>
                  <a:schemeClr val="tx1"/>
                </a:solidFill>
                <a:round/>
              </a:ln>
              <a:effectLst/>
            </c:spPr>
          </c:marker>
          <c:errBars>
            <c:errDir val="y"/>
            <c:errBarType val="both"/>
            <c:errValType val="cust"/>
            <c:noEndCap val="0"/>
            <c:plus>
              <c:numRef>
                <c:f>Sheet1!$D$2:$D$101</c:f>
                <c:numCache>
                  <c:formatCode>General</c:formatCode>
                  <c:ptCount val="100"/>
                  <c:pt idx="0">
                    <c:v>1553.3620000000001</c:v>
                  </c:pt>
                </c:numCache>
              </c:numRef>
            </c:plus>
            <c:minus>
              <c:numRef>
                <c:f>Sheet1!$C$2:$C$101</c:f>
                <c:numCache>
                  <c:formatCode>General</c:formatCode>
                  <c:ptCount val="100"/>
                  <c:pt idx="0">
                    <c:v>4174.6379999999899</c:v>
                  </c:pt>
                </c:numCache>
              </c:numRef>
            </c:minus>
            <c:spPr>
              <a:noFill/>
              <a:ln w="31750" cap="flat" cmpd="sng" algn="ctr">
                <a:solidFill>
                  <a:schemeClr val="accent2">
                    <a:lumMod val="75000"/>
                  </a:schemeClr>
                </a:solidFill>
                <a:round/>
              </a:ln>
              <a:effectLst/>
            </c:spPr>
          </c:errBars>
          <c:errBars>
            <c:errDir val="x"/>
            <c:errBarType val="both"/>
            <c:errValType val="fixedVal"/>
            <c:noEndCap val="0"/>
            <c:val val="0"/>
            <c:spPr>
              <a:noFill/>
              <a:ln w="9525" cap="flat" cmpd="sng" algn="ctr">
                <a:solidFill>
                  <a:schemeClr val="tx1">
                    <a:lumMod val="65000"/>
                    <a:lumOff val="35000"/>
                  </a:schemeClr>
                </a:solidFill>
                <a:round/>
              </a:ln>
              <a:effectLst/>
            </c:spPr>
          </c:errBars>
          <c:xVal>
            <c:numRef>
              <c:f>Sheet1!$A$2:$A$101</c:f>
              <c:numCache>
                <c:formatCode>General</c:formatCode>
                <c:ptCount val="100"/>
                <c:pt idx="0">
                  <c:v>1</c:v>
                </c:pt>
              </c:numCache>
            </c:numRef>
          </c:xVal>
          <c:yVal>
            <c:numRef>
              <c:f>Sheet1!$B$2:$B$101</c:f>
              <c:numCache>
                <c:formatCode>General</c:formatCode>
                <c:ptCount val="100"/>
                <c:pt idx="0">
                  <c:v>37866.637999999999</c:v>
                </c:pt>
              </c:numCache>
            </c:numRef>
          </c:yVal>
          <c:smooth val="0"/>
          <c:extLst>
            <c:ext xmlns:c16="http://schemas.microsoft.com/office/drawing/2014/chart" uri="{C3380CC4-5D6E-409C-BE32-E72D297353CC}">
              <c16:uniqueId val="{00000000-FDCC-4533-8AB7-61A14F38335C}"/>
            </c:ext>
          </c:extLst>
        </c:ser>
        <c:dLbls>
          <c:showLegendKey val="0"/>
          <c:showVal val="0"/>
          <c:showCatName val="0"/>
          <c:showSerName val="0"/>
          <c:showPercent val="0"/>
          <c:showBubbleSize val="0"/>
        </c:dLbls>
        <c:axId val="1169876239"/>
        <c:axId val="1169983935"/>
      </c:scatterChart>
      <c:valAx>
        <c:axId val="1169876239"/>
        <c:scaling>
          <c:orientation val="minMax"/>
          <c:max val="1.2"/>
          <c:min val="0.9"/>
        </c:scaling>
        <c:delete val="0"/>
        <c:axPos val="b"/>
        <c:majorGridlines>
          <c:spPr>
            <a:ln w="9525" cap="flat" cmpd="sng" algn="ctr">
              <a:solidFill>
                <a:schemeClr val="tx1">
                  <a:lumMod val="15000"/>
                  <a:lumOff val="85000"/>
                </a:schemeClr>
              </a:solidFill>
              <a:round/>
            </a:ln>
            <a:effectLst/>
          </c:spPr>
        </c:majorGridlines>
        <c:numFmt formatCode="0\K;\-0\K" sourceLinked="0"/>
        <c:majorTickMark val="none"/>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Trebuchet MS" panose="020B0603020202020204" pitchFamily="34" charset="0"/>
                <a:ea typeface="+mn-ea"/>
                <a:cs typeface="+mn-cs"/>
              </a:defRPr>
            </a:pPr>
            <a:endParaRPr lang="en-US"/>
          </a:p>
        </c:txPr>
        <c:crossAx val="1169983935"/>
        <c:crosses val="autoZero"/>
        <c:crossBetween val="midCat"/>
        <c:majorUnit val="0.1"/>
      </c:valAx>
      <c:valAx>
        <c:axId val="1169983935"/>
        <c:scaling>
          <c:orientation val="minMax"/>
          <c:min val="320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Trebuchet MS" panose="020B0603020202020204" pitchFamily="34" charset="0"/>
                <a:ea typeface="+mn-ea"/>
                <a:cs typeface="+mn-cs"/>
              </a:defRPr>
            </a:pPr>
            <a:endParaRPr lang="en-US"/>
          </a:p>
        </c:txPr>
        <c:crossAx val="1169876239"/>
        <c:crosses val="autoZero"/>
        <c:crossBetween val="midCat"/>
        <c:majorUnit val="2000"/>
      </c:valAx>
      <c:spPr>
        <a:noFill/>
        <a:ln w="12700">
          <a:solidFill>
            <a:schemeClr val="tx1"/>
          </a:solid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Sheet1!$B$1</c:f>
              <c:strCache>
                <c:ptCount val="1"/>
                <c:pt idx="0">
                  <c:v>Y-Values</c:v>
                </c:pt>
              </c:strCache>
            </c:strRef>
          </c:tx>
          <c:spPr>
            <a:ln w="25400" cap="rnd">
              <a:noFill/>
              <a:round/>
            </a:ln>
            <a:effectLst/>
          </c:spPr>
          <c:marker>
            <c:symbol val="circle"/>
            <c:size val="5"/>
            <c:spPr>
              <a:solidFill>
                <a:schemeClr val="accent2">
                  <a:lumMod val="75000"/>
                </a:schemeClr>
              </a:solidFill>
              <a:ln w="12700">
                <a:solidFill>
                  <a:schemeClr val="tx1"/>
                </a:solidFill>
                <a:round/>
              </a:ln>
              <a:effectLst/>
            </c:spPr>
          </c:marker>
          <c:errBars>
            <c:errDir val="y"/>
            <c:errBarType val="both"/>
            <c:errValType val="cust"/>
            <c:noEndCap val="0"/>
            <c:plus>
              <c:numRef>
                <c:f>Sheet1!$D$2:$D$101</c:f>
                <c:numCache>
                  <c:formatCode>General</c:formatCode>
                  <c:ptCount val="100"/>
                  <c:pt idx="0">
                    <c:v>1553.3620000000001</c:v>
                  </c:pt>
                  <c:pt idx="1">
                    <c:v>1911.3620000000001</c:v>
                  </c:pt>
                  <c:pt idx="2">
                    <c:v>1709.80799999999</c:v>
                  </c:pt>
                  <c:pt idx="3">
                    <c:v>1590.59399999999</c:v>
                  </c:pt>
                  <c:pt idx="4">
                    <c:v>1730.5719999999999</c:v>
                  </c:pt>
                  <c:pt idx="5">
                    <c:v>1793.222</c:v>
                  </c:pt>
                  <c:pt idx="6">
                    <c:v>1801.8139999999901</c:v>
                  </c:pt>
                  <c:pt idx="7">
                    <c:v>1629.616</c:v>
                  </c:pt>
                  <c:pt idx="8">
                    <c:v>1610.2839999999901</c:v>
                  </c:pt>
                  <c:pt idx="9">
                    <c:v>1618.16</c:v>
                  </c:pt>
                  <c:pt idx="10">
                    <c:v>1602.05</c:v>
                  </c:pt>
                  <c:pt idx="11">
                    <c:v>1632.838</c:v>
                  </c:pt>
                  <c:pt idx="12">
                    <c:v>1637.13399999999</c:v>
                  </c:pt>
                  <c:pt idx="13">
                    <c:v>1937.4959999999901</c:v>
                  </c:pt>
                  <c:pt idx="14">
                    <c:v>1759.5699999999899</c:v>
                  </c:pt>
                  <c:pt idx="15">
                    <c:v>1617.444</c:v>
                  </c:pt>
                  <c:pt idx="16">
                    <c:v>1914.5840000000001</c:v>
                  </c:pt>
                  <c:pt idx="17">
                    <c:v>1528.3019999999999</c:v>
                  </c:pt>
                  <c:pt idx="18">
                    <c:v>1429.4939999999899</c:v>
                  </c:pt>
                  <c:pt idx="19">
                    <c:v>2144.4199999999901</c:v>
                  </c:pt>
                  <c:pt idx="20">
                    <c:v>2063.5120000000002</c:v>
                  </c:pt>
                  <c:pt idx="21">
                    <c:v>1771.38399999999</c:v>
                  </c:pt>
                  <c:pt idx="22">
                    <c:v>2069.2399999999898</c:v>
                  </c:pt>
                  <c:pt idx="23">
                    <c:v>1462.43</c:v>
                  </c:pt>
                  <c:pt idx="24">
                    <c:v>1462.0719999999999</c:v>
                  </c:pt>
                  <c:pt idx="25">
                    <c:v>1455.6279999999899</c:v>
                  </c:pt>
                  <c:pt idx="26">
                    <c:v>1425.1979999999901</c:v>
                  </c:pt>
                  <c:pt idx="27">
                    <c:v>1186.76999999999</c:v>
                  </c:pt>
                  <c:pt idx="28">
                    <c:v>1568.3979999999999</c:v>
                  </c:pt>
                  <c:pt idx="29">
                    <c:v>1580.21199999999</c:v>
                  </c:pt>
                  <c:pt idx="30">
                    <c:v>1620.6659999999899</c:v>
                  </c:pt>
                  <c:pt idx="31">
                    <c:v>1246.1979999999901</c:v>
                  </c:pt>
                  <c:pt idx="32">
                    <c:v>1566.6079999999999</c:v>
                  </c:pt>
                  <c:pt idx="33">
                    <c:v>1502.88399999999</c:v>
                  </c:pt>
                  <c:pt idx="34">
                    <c:v>1448.4680000000001</c:v>
                  </c:pt>
                  <c:pt idx="35">
                    <c:v>1131.6379999999899</c:v>
                  </c:pt>
                  <c:pt idx="36">
                    <c:v>1578.0639999999901</c:v>
                  </c:pt>
                  <c:pt idx="37">
                    <c:v>1970.0740000000001</c:v>
                  </c:pt>
                  <c:pt idx="38">
                    <c:v>1569.114</c:v>
                  </c:pt>
                  <c:pt idx="39">
                    <c:v>1571.62</c:v>
                  </c:pt>
                  <c:pt idx="40">
                    <c:v>1279.8499999999899</c:v>
                  </c:pt>
                  <c:pt idx="41">
                    <c:v>1575.55799999999</c:v>
                  </c:pt>
                  <c:pt idx="42">
                    <c:v>1542.2639999999999</c:v>
                  </c:pt>
                  <c:pt idx="43">
                    <c:v>1575.9159999999899</c:v>
                  </c:pt>
                  <c:pt idx="44">
                    <c:v>1215.4100000000001</c:v>
                  </c:pt>
                  <c:pt idx="45">
                    <c:v>1527.944</c:v>
                  </c:pt>
                  <c:pt idx="46">
                    <c:v>1484.62599999999</c:v>
                  </c:pt>
                  <c:pt idx="47">
                    <c:v>1512.192</c:v>
                  </c:pt>
                  <c:pt idx="48">
                    <c:v>1494.65</c:v>
                  </c:pt>
                  <c:pt idx="49">
                    <c:v>1547.2759999999901</c:v>
                  </c:pt>
                  <c:pt idx="50">
                    <c:v>1498.588</c:v>
                  </c:pt>
                  <c:pt idx="51">
                    <c:v>1492.144</c:v>
                  </c:pt>
                  <c:pt idx="52">
                    <c:v>1500.7359999999901</c:v>
                  </c:pt>
                  <c:pt idx="53">
                    <c:v>1822.578</c:v>
                  </c:pt>
                  <c:pt idx="54">
                    <c:v>1135.2180000000001</c:v>
                  </c:pt>
                  <c:pt idx="55">
                    <c:v>1525.796</c:v>
                  </c:pt>
                  <c:pt idx="56">
                    <c:v>1512.192</c:v>
                  </c:pt>
                  <c:pt idx="57">
                    <c:v>1513.624</c:v>
                  </c:pt>
                  <c:pt idx="58">
                    <c:v>1527.586</c:v>
                  </c:pt>
                  <c:pt idx="59">
                    <c:v>1517.5619999999899</c:v>
                  </c:pt>
                  <c:pt idx="60">
                    <c:v>1837.972</c:v>
                  </c:pt>
                  <c:pt idx="61">
                    <c:v>1115.88599999999</c:v>
                  </c:pt>
                  <c:pt idx="62">
                    <c:v>1455.9859999999901</c:v>
                  </c:pt>
                  <c:pt idx="63">
                    <c:v>1078.296</c:v>
                  </c:pt>
                  <c:pt idx="64">
                    <c:v>1448.826</c:v>
                  </c:pt>
                  <c:pt idx="65">
                    <c:v>1501.45199999999</c:v>
                  </c:pt>
                  <c:pt idx="66">
                    <c:v>1585.5820000000001</c:v>
                  </c:pt>
                  <c:pt idx="67">
                    <c:v>1181.758</c:v>
                  </c:pt>
                  <c:pt idx="68">
                    <c:v>1252.64199999999</c:v>
                  </c:pt>
                  <c:pt idx="69">
                    <c:v>1186.41199999999</c:v>
                  </c:pt>
                  <c:pt idx="70">
                    <c:v>1189.2759999999901</c:v>
                  </c:pt>
                  <c:pt idx="71">
                    <c:v>1509.6859999999999</c:v>
                  </c:pt>
                  <c:pt idx="72">
                    <c:v>1505.74799999999</c:v>
                  </c:pt>
                  <c:pt idx="73">
                    <c:v>1215.0519999999999</c:v>
                  </c:pt>
                  <c:pt idx="74">
                    <c:v>1477.8240000000001</c:v>
                  </c:pt>
                  <c:pt idx="75">
                    <c:v>1507.538</c:v>
                  </c:pt>
                  <c:pt idx="76">
                    <c:v>1489.6379999999899</c:v>
                  </c:pt>
                  <c:pt idx="77">
                    <c:v>1482.4780000000001</c:v>
                  </c:pt>
                  <c:pt idx="78">
                    <c:v>1443.4559999999899</c:v>
                  </c:pt>
                  <c:pt idx="79">
                    <c:v>1449.184</c:v>
                  </c:pt>
                  <c:pt idx="80">
                    <c:v>1430.56799999999</c:v>
                  </c:pt>
                  <c:pt idx="81">
                    <c:v>1469.232</c:v>
                  </c:pt>
                  <c:pt idx="82">
                    <c:v>1489.6379999999899</c:v>
                  </c:pt>
                  <c:pt idx="83">
                    <c:v>1540.4739999999999</c:v>
                  </c:pt>
                  <c:pt idx="84">
                    <c:v>1531.5239999999901</c:v>
                  </c:pt>
                  <c:pt idx="85">
                    <c:v>1550.85599999999</c:v>
                  </c:pt>
                  <c:pt idx="86">
                    <c:v>1586.6559999999999</c:v>
                  </c:pt>
                  <c:pt idx="87">
                    <c:v>1646.0840000000001</c:v>
                  </c:pt>
                  <c:pt idx="88">
                    <c:v>1611</c:v>
                  </c:pt>
                  <c:pt idx="89">
                    <c:v>1589.8779999999899</c:v>
                  </c:pt>
                  <c:pt idx="90">
                    <c:v>1222.21199999999</c:v>
                  </c:pt>
                  <c:pt idx="91">
                    <c:v>1520.4259999999899</c:v>
                  </c:pt>
                  <c:pt idx="92">
                    <c:v>1535.8199999999899</c:v>
                  </c:pt>
                  <c:pt idx="93">
                    <c:v>1522.932</c:v>
                  </c:pt>
                  <c:pt idx="94">
                    <c:v>1497.1559999999999</c:v>
                  </c:pt>
                  <c:pt idx="95">
                    <c:v>1491.7860000000001</c:v>
                  </c:pt>
                  <c:pt idx="96">
                    <c:v>1512.55</c:v>
                  </c:pt>
                  <c:pt idx="97">
                    <c:v>1463.5039999999999</c:v>
                  </c:pt>
                  <c:pt idx="98">
                    <c:v>1498.23</c:v>
                  </c:pt>
                  <c:pt idx="99">
                    <c:v>1140.9459999999999</c:v>
                  </c:pt>
                </c:numCache>
              </c:numRef>
            </c:plus>
            <c:minus>
              <c:numRef>
                <c:f>Sheet1!$C$2:$C$101</c:f>
                <c:numCache>
                  <c:formatCode>General</c:formatCode>
                  <c:ptCount val="100"/>
                  <c:pt idx="0">
                    <c:v>4174.6379999999899</c:v>
                  </c:pt>
                  <c:pt idx="1">
                    <c:v>3816.6379999999899</c:v>
                  </c:pt>
                  <c:pt idx="2">
                    <c:v>4018.192</c:v>
                  </c:pt>
                  <c:pt idx="3">
                    <c:v>4137.4059999999999</c:v>
                  </c:pt>
                  <c:pt idx="4">
                    <c:v>3639.4279999999999</c:v>
                  </c:pt>
                  <c:pt idx="5">
                    <c:v>3934.7779999999898</c:v>
                  </c:pt>
                  <c:pt idx="6">
                    <c:v>3926.1860000000001</c:v>
                  </c:pt>
                  <c:pt idx="7">
                    <c:v>3382.38399999999</c:v>
                  </c:pt>
                  <c:pt idx="8">
                    <c:v>3759.7159999999999</c:v>
                  </c:pt>
                  <c:pt idx="9">
                    <c:v>4109.8399999999901</c:v>
                  </c:pt>
                  <c:pt idx="10">
                    <c:v>4125.9499999999898</c:v>
                  </c:pt>
                  <c:pt idx="11">
                    <c:v>3737.1619999999898</c:v>
                  </c:pt>
                  <c:pt idx="12">
                    <c:v>3732.866</c:v>
                  </c:pt>
                  <c:pt idx="13">
                    <c:v>3790.5039999999999</c:v>
                  </c:pt>
                  <c:pt idx="14">
                    <c:v>3968.43</c:v>
                  </c:pt>
                  <c:pt idx="15">
                    <c:v>3752.55599999999</c:v>
                  </c:pt>
                  <c:pt idx="16">
                    <c:v>4171.4159999999902</c:v>
                  </c:pt>
                  <c:pt idx="17">
                    <c:v>3841.6979999999899</c:v>
                  </c:pt>
                  <c:pt idx="18">
                    <c:v>3224.5059999999999</c:v>
                  </c:pt>
                  <c:pt idx="19">
                    <c:v>3225.58</c:v>
                  </c:pt>
                  <c:pt idx="20">
                    <c:v>4022.4879999999898</c:v>
                  </c:pt>
                  <c:pt idx="21">
                    <c:v>4314.616</c:v>
                  </c:pt>
                  <c:pt idx="22">
                    <c:v>4016.76</c:v>
                  </c:pt>
                  <c:pt idx="23">
                    <c:v>3549.5699999999902</c:v>
                  </c:pt>
                  <c:pt idx="24">
                    <c:v>3549.9279999999999</c:v>
                  </c:pt>
                  <c:pt idx="25">
                    <c:v>3556.3719999999998</c:v>
                  </c:pt>
                  <c:pt idx="26">
                    <c:v>3944.8020000000001</c:v>
                  </c:pt>
                  <c:pt idx="27">
                    <c:v>1677.23</c:v>
                  </c:pt>
                  <c:pt idx="28">
                    <c:v>2011.6019999999901</c:v>
                  </c:pt>
                  <c:pt idx="29">
                    <c:v>1999.788</c:v>
                  </c:pt>
                  <c:pt idx="30">
                    <c:v>1601.3340000000001</c:v>
                  </c:pt>
                  <c:pt idx="31">
                    <c:v>1975.8019999999999</c:v>
                  </c:pt>
                  <c:pt idx="32">
                    <c:v>2013.39199999999</c:v>
                  </c:pt>
                  <c:pt idx="33">
                    <c:v>1361.116</c:v>
                  </c:pt>
                  <c:pt idx="34">
                    <c:v>1773.5319999999899</c:v>
                  </c:pt>
                  <c:pt idx="35">
                    <c:v>2090.3620000000001</c:v>
                  </c:pt>
                  <c:pt idx="36">
                    <c:v>2001.9359999999999</c:v>
                  </c:pt>
                  <c:pt idx="37">
                    <c:v>1609.9259999999899</c:v>
                  </c:pt>
                  <c:pt idx="38">
                    <c:v>1652.88599999999</c:v>
                  </c:pt>
                  <c:pt idx="39">
                    <c:v>2008.3799999999901</c:v>
                  </c:pt>
                  <c:pt idx="40">
                    <c:v>1942.15</c:v>
                  </c:pt>
                  <c:pt idx="41">
                    <c:v>1646.442</c:v>
                  </c:pt>
                  <c:pt idx="42">
                    <c:v>1679.7359999999901</c:v>
                  </c:pt>
                  <c:pt idx="43">
                    <c:v>2362.0839999999998</c:v>
                  </c:pt>
                  <c:pt idx="44">
                    <c:v>1648.5899999999899</c:v>
                  </c:pt>
                  <c:pt idx="45">
                    <c:v>1694.05599999999</c:v>
                  </c:pt>
                  <c:pt idx="46">
                    <c:v>1737.374</c:v>
                  </c:pt>
                  <c:pt idx="47">
                    <c:v>1351.80799999999</c:v>
                  </c:pt>
                  <c:pt idx="48">
                    <c:v>2085.3499999999899</c:v>
                  </c:pt>
                  <c:pt idx="49">
                    <c:v>2032.7239999999999</c:v>
                  </c:pt>
                  <c:pt idx="50">
                    <c:v>1723.41199999999</c:v>
                  </c:pt>
                  <c:pt idx="51">
                    <c:v>1729.85599999999</c:v>
                  </c:pt>
                  <c:pt idx="52">
                    <c:v>1721.2639999999999</c:v>
                  </c:pt>
                  <c:pt idx="53">
                    <c:v>1399.42199999999</c:v>
                  </c:pt>
                  <c:pt idx="54">
                    <c:v>1370.7819999999899</c:v>
                  </c:pt>
                  <c:pt idx="55">
                    <c:v>1696.2039999999899</c:v>
                  </c:pt>
                  <c:pt idx="56">
                    <c:v>1709.80799999999</c:v>
                  </c:pt>
                  <c:pt idx="57">
                    <c:v>1708.37599999999</c:v>
                  </c:pt>
                  <c:pt idx="58">
                    <c:v>1694.41399999999</c:v>
                  </c:pt>
                  <c:pt idx="59">
                    <c:v>1704.4380000000001</c:v>
                  </c:pt>
                  <c:pt idx="60">
                    <c:v>1742.02799999999</c:v>
                  </c:pt>
                  <c:pt idx="61">
                    <c:v>2106.114</c:v>
                  </c:pt>
                  <c:pt idx="62">
                    <c:v>1766.0139999999999</c:v>
                  </c:pt>
                  <c:pt idx="63">
                    <c:v>2143.7039999999902</c:v>
                  </c:pt>
                  <c:pt idx="64">
                    <c:v>1773.17399999999</c:v>
                  </c:pt>
                  <c:pt idx="65">
                    <c:v>1720.548</c:v>
                  </c:pt>
                  <c:pt idx="66">
                    <c:v>1994.4179999999899</c:v>
                  </c:pt>
                  <c:pt idx="67">
                    <c:v>1682.24199999999</c:v>
                  </c:pt>
                  <c:pt idx="68">
                    <c:v>1611.3579999999999</c:v>
                  </c:pt>
                  <c:pt idx="69">
                    <c:v>2035.588</c:v>
                  </c:pt>
                  <c:pt idx="70">
                    <c:v>2032.7239999999999</c:v>
                  </c:pt>
                  <c:pt idx="71">
                    <c:v>1712.3139999999901</c:v>
                  </c:pt>
                  <c:pt idx="72">
                    <c:v>2074.252</c:v>
                  </c:pt>
                  <c:pt idx="73">
                    <c:v>1648.9479999999901</c:v>
                  </c:pt>
                  <c:pt idx="74">
                    <c:v>1744.1759999999899</c:v>
                  </c:pt>
                  <c:pt idx="75">
                    <c:v>1714.46199999999</c:v>
                  </c:pt>
                  <c:pt idx="76">
                    <c:v>1732.3620000000001</c:v>
                  </c:pt>
                  <c:pt idx="77">
                    <c:v>1739.5219999999899</c:v>
                  </c:pt>
                  <c:pt idx="78">
                    <c:v>1420.5440000000001</c:v>
                  </c:pt>
                  <c:pt idx="79">
                    <c:v>1772.81599999999</c:v>
                  </c:pt>
                  <c:pt idx="80">
                    <c:v>1791.432</c:v>
                  </c:pt>
                  <c:pt idx="81">
                    <c:v>1752.76799999999</c:v>
                  </c:pt>
                  <c:pt idx="82">
                    <c:v>1732.3620000000001</c:v>
                  </c:pt>
                  <c:pt idx="83">
                    <c:v>1681.5259999999901</c:v>
                  </c:pt>
                  <c:pt idx="84">
                    <c:v>1690.4760000000001</c:v>
                  </c:pt>
                  <c:pt idx="85">
                    <c:v>1671.144</c:v>
                  </c:pt>
                  <c:pt idx="86">
                    <c:v>1635.34399999999</c:v>
                  </c:pt>
                  <c:pt idx="87">
                    <c:v>1933.9159999999899</c:v>
                  </c:pt>
                  <c:pt idx="88">
                    <c:v>1969</c:v>
                  </c:pt>
                  <c:pt idx="89">
                    <c:v>1990.1220000000001</c:v>
                  </c:pt>
                  <c:pt idx="90">
                    <c:v>1641.788</c:v>
                  </c:pt>
                  <c:pt idx="91">
                    <c:v>1701.5740000000001</c:v>
                  </c:pt>
                  <c:pt idx="92">
                    <c:v>1686.18</c:v>
                  </c:pt>
                  <c:pt idx="93">
                    <c:v>1699.06799999999</c:v>
                  </c:pt>
                  <c:pt idx="94">
                    <c:v>1724.84399999999</c:v>
                  </c:pt>
                  <c:pt idx="95">
                    <c:v>1730.2139999999999</c:v>
                  </c:pt>
                  <c:pt idx="96">
                    <c:v>1709.44999999999</c:v>
                  </c:pt>
                  <c:pt idx="97">
                    <c:v>1758.4959999999901</c:v>
                  </c:pt>
                  <c:pt idx="98">
                    <c:v>1723.76999999999</c:v>
                  </c:pt>
                  <c:pt idx="99">
                    <c:v>1723.0539999999901</c:v>
                  </c:pt>
                </c:numCache>
              </c:numRef>
            </c:minus>
            <c:spPr>
              <a:noFill/>
              <a:ln w="12700" cap="flat" cmpd="sng" algn="ctr">
                <a:solidFill>
                  <a:schemeClr val="accent2">
                    <a:lumMod val="75000"/>
                  </a:schemeClr>
                </a:solidFill>
                <a:round/>
              </a:ln>
              <a:effectLst/>
            </c:spPr>
          </c:errBars>
          <c:errBars>
            <c:errDir val="x"/>
            <c:errBarType val="both"/>
            <c:errValType val="fixedVal"/>
            <c:noEndCap val="0"/>
            <c:val val="0"/>
            <c:spPr>
              <a:noFill/>
              <a:ln w="9525" cap="flat" cmpd="sng" algn="ctr">
                <a:solidFill>
                  <a:schemeClr val="tx1">
                    <a:lumMod val="65000"/>
                    <a:lumOff val="35000"/>
                  </a:schemeClr>
                </a:solidFill>
                <a:round/>
              </a:ln>
              <a:effectLst/>
            </c:spPr>
          </c:errBars>
          <c:xVal>
            <c:numRef>
              <c:f>Sheet1!$A$2:$A$101</c:f>
              <c:numCache>
                <c:formatCode>General</c:formatCode>
                <c:ptCount val="10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numCache>
            </c:numRef>
          </c:xVal>
          <c:yVal>
            <c:numRef>
              <c:f>Sheet1!$B$2:$B$101</c:f>
              <c:numCache>
                <c:formatCode>General</c:formatCode>
                <c:ptCount val="100"/>
                <c:pt idx="0">
                  <c:v>37866.637999999999</c:v>
                </c:pt>
                <c:pt idx="1">
                  <c:v>37866.637999999999</c:v>
                </c:pt>
                <c:pt idx="2">
                  <c:v>37710.192000000003</c:v>
                </c:pt>
                <c:pt idx="3">
                  <c:v>37829.406000000003</c:v>
                </c:pt>
                <c:pt idx="4">
                  <c:v>37689.428</c:v>
                </c:pt>
                <c:pt idx="5">
                  <c:v>37626.777999999998</c:v>
                </c:pt>
                <c:pt idx="6">
                  <c:v>37618.186000000002</c:v>
                </c:pt>
                <c:pt idx="7">
                  <c:v>37790.383999999998</c:v>
                </c:pt>
                <c:pt idx="8">
                  <c:v>37809.716</c:v>
                </c:pt>
                <c:pt idx="9">
                  <c:v>37801.839999999997</c:v>
                </c:pt>
                <c:pt idx="10">
                  <c:v>37817.949999999997</c:v>
                </c:pt>
                <c:pt idx="11">
                  <c:v>37787.161999999997</c:v>
                </c:pt>
                <c:pt idx="12">
                  <c:v>37782.866000000002</c:v>
                </c:pt>
                <c:pt idx="13">
                  <c:v>37482.504000000001</c:v>
                </c:pt>
                <c:pt idx="14">
                  <c:v>37660.43</c:v>
                </c:pt>
                <c:pt idx="15">
                  <c:v>37802.555999999997</c:v>
                </c:pt>
                <c:pt idx="16">
                  <c:v>37505.415999999997</c:v>
                </c:pt>
                <c:pt idx="17">
                  <c:v>37533.697999999997</c:v>
                </c:pt>
                <c:pt idx="18">
                  <c:v>37632.506000000001</c:v>
                </c:pt>
                <c:pt idx="19">
                  <c:v>37633.58</c:v>
                </c:pt>
                <c:pt idx="20">
                  <c:v>37714.487999999998</c:v>
                </c:pt>
                <c:pt idx="21">
                  <c:v>37648.616000000002</c:v>
                </c:pt>
                <c:pt idx="22">
                  <c:v>37708.76</c:v>
                </c:pt>
                <c:pt idx="23">
                  <c:v>37599.57</c:v>
                </c:pt>
                <c:pt idx="24">
                  <c:v>37599.928</c:v>
                </c:pt>
                <c:pt idx="25">
                  <c:v>37606.372000000003</c:v>
                </c:pt>
                <c:pt idx="26">
                  <c:v>37636.802000000003</c:v>
                </c:pt>
                <c:pt idx="27">
                  <c:v>35727.230000000003</c:v>
                </c:pt>
                <c:pt idx="28">
                  <c:v>35703.601999999999</c:v>
                </c:pt>
                <c:pt idx="29">
                  <c:v>35691.788</c:v>
                </c:pt>
                <c:pt idx="30">
                  <c:v>35651.334000000003</c:v>
                </c:pt>
                <c:pt idx="31">
                  <c:v>35667.802000000003</c:v>
                </c:pt>
                <c:pt idx="32">
                  <c:v>35705.392</c:v>
                </c:pt>
                <c:pt idx="33">
                  <c:v>35769.116000000002</c:v>
                </c:pt>
                <c:pt idx="34">
                  <c:v>35823.531999999999</c:v>
                </c:pt>
                <c:pt idx="35">
                  <c:v>35782.362000000001</c:v>
                </c:pt>
                <c:pt idx="36">
                  <c:v>35693.936000000002</c:v>
                </c:pt>
                <c:pt idx="37">
                  <c:v>35659.925999999999</c:v>
                </c:pt>
                <c:pt idx="38">
                  <c:v>35702.885999999999</c:v>
                </c:pt>
                <c:pt idx="39">
                  <c:v>35700.379999999997</c:v>
                </c:pt>
                <c:pt idx="40">
                  <c:v>35634.15</c:v>
                </c:pt>
                <c:pt idx="41">
                  <c:v>35696.442000000003</c:v>
                </c:pt>
                <c:pt idx="42">
                  <c:v>35729.735999999997</c:v>
                </c:pt>
                <c:pt idx="43">
                  <c:v>35696.084000000003</c:v>
                </c:pt>
                <c:pt idx="44">
                  <c:v>35698.589999999997</c:v>
                </c:pt>
                <c:pt idx="45">
                  <c:v>35744.055999999997</c:v>
                </c:pt>
                <c:pt idx="46">
                  <c:v>35787.374000000003</c:v>
                </c:pt>
                <c:pt idx="47">
                  <c:v>35759.807999999997</c:v>
                </c:pt>
                <c:pt idx="48">
                  <c:v>35777.35</c:v>
                </c:pt>
                <c:pt idx="49">
                  <c:v>35724.724000000002</c:v>
                </c:pt>
                <c:pt idx="50">
                  <c:v>35773.411999999997</c:v>
                </c:pt>
                <c:pt idx="51">
                  <c:v>35779.856</c:v>
                </c:pt>
                <c:pt idx="52">
                  <c:v>35771.264000000003</c:v>
                </c:pt>
                <c:pt idx="53">
                  <c:v>35807.421999999999</c:v>
                </c:pt>
                <c:pt idx="54">
                  <c:v>35778.781999999999</c:v>
                </c:pt>
                <c:pt idx="55">
                  <c:v>35746.203999999998</c:v>
                </c:pt>
                <c:pt idx="56">
                  <c:v>35759.807999999997</c:v>
                </c:pt>
                <c:pt idx="57">
                  <c:v>35758.375999999997</c:v>
                </c:pt>
                <c:pt idx="58">
                  <c:v>35744.413999999997</c:v>
                </c:pt>
                <c:pt idx="59">
                  <c:v>35754.438000000002</c:v>
                </c:pt>
                <c:pt idx="60">
                  <c:v>35792.027999999998</c:v>
                </c:pt>
                <c:pt idx="61">
                  <c:v>35798.114000000001</c:v>
                </c:pt>
                <c:pt idx="62">
                  <c:v>35816.014000000003</c:v>
                </c:pt>
                <c:pt idx="63">
                  <c:v>35835.703999999998</c:v>
                </c:pt>
                <c:pt idx="64">
                  <c:v>35823.173999999999</c:v>
                </c:pt>
                <c:pt idx="65">
                  <c:v>35770.548000000003</c:v>
                </c:pt>
                <c:pt idx="66">
                  <c:v>35686.417999999998</c:v>
                </c:pt>
                <c:pt idx="67">
                  <c:v>35732.241999999998</c:v>
                </c:pt>
                <c:pt idx="68">
                  <c:v>35661.358</c:v>
                </c:pt>
                <c:pt idx="69">
                  <c:v>35727.588000000003</c:v>
                </c:pt>
                <c:pt idx="70">
                  <c:v>35724.724000000002</c:v>
                </c:pt>
                <c:pt idx="71">
                  <c:v>35762.313999999998</c:v>
                </c:pt>
                <c:pt idx="72">
                  <c:v>35766.252</c:v>
                </c:pt>
                <c:pt idx="73">
                  <c:v>35698.947999999997</c:v>
                </c:pt>
                <c:pt idx="74">
                  <c:v>35794.175999999999</c:v>
                </c:pt>
                <c:pt idx="75">
                  <c:v>35764.462</c:v>
                </c:pt>
                <c:pt idx="76">
                  <c:v>35782.362000000001</c:v>
                </c:pt>
                <c:pt idx="77">
                  <c:v>35789.521999999997</c:v>
                </c:pt>
                <c:pt idx="78">
                  <c:v>35828.544000000002</c:v>
                </c:pt>
                <c:pt idx="79">
                  <c:v>35822.815999999999</c:v>
                </c:pt>
                <c:pt idx="80">
                  <c:v>35841.432000000001</c:v>
                </c:pt>
                <c:pt idx="81">
                  <c:v>35802.767999999996</c:v>
                </c:pt>
                <c:pt idx="82">
                  <c:v>35782.362000000001</c:v>
                </c:pt>
                <c:pt idx="83">
                  <c:v>35731.525999999998</c:v>
                </c:pt>
                <c:pt idx="84">
                  <c:v>35740.476000000002</c:v>
                </c:pt>
                <c:pt idx="85">
                  <c:v>35721.144</c:v>
                </c:pt>
                <c:pt idx="86">
                  <c:v>35685.343999999997</c:v>
                </c:pt>
                <c:pt idx="87">
                  <c:v>35625.915999999997</c:v>
                </c:pt>
                <c:pt idx="88">
                  <c:v>35661</c:v>
                </c:pt>
                <c:pt idx="89">
                  <c:v>35682.122000000003</c:v>
                </c:pt>
                <c:pt idx="90">
                  <c:v>35691.788</c:v>
                </c:pt>
                <c:pt idx="91">
                  <c:v>35751.574000000001</c:v>
                </c:pt>
                <c:pt idx="92">
                  <c:v>35736.18</c:v>
                </c:pt>
                <c:pt idx="93">
                  <c:v>35749.067999999999</c:v>
                </c:pt>
                <c:pt idx="94">
                  <c:v>35774.843999999997</c:v>
                </c:pt>
                <c:pt idx="95">
                  <c:v>35780.214</c:v>
                </c:pt>
                <c:pt idx="96">
                  <c:v>35759.449999999997</c:v>
                </c:pt>
                <c:pt idx="97">
                  <c:v>35808.495999999999</c:v>
                </c:pt>
                <c:pt idx="98">
                  <c:v>35773.769999999997</c:v>
                </c:pt>
                <c:pt idx="99">
                  <c:v>35773.053999999996</c:v>
                </c:pt>
              </c:numCache>
            </c:numRef>
          </c:yVal>
          <c:smooth val="0"/>
          <c:extLst>
            <c:ext xmlns:c16="http://schemas.microsoft.com/office/drawing/2014/chart" uri="{C3380CC4-5D6E-409C-BE32-E72D297353CC}">
              <c16:uniqueId val="{00000000-FDCC-4533-8AB7-61A14F38335C}"/>
            </c:ext>
          </c:extLst>
        </c:ser>
        <c:dLbls>
          <c:showLegendKey val="0"/>
          <c:showVal val="0"/>
          <c:showCatName val="0"/>
          <c:showSerName val="0"/>
          <c:showPercent val="0"/>
          <c:showBubbleSize val="0"/>
        </c:dLbls>
        <c:axId val="1169876239"/>
        <c:axId val="1169983935"/>
      </c:scatterChart>
      <c:valAx>
        <c:axId val="1169876239"/>
        <c:scaling>
          <c:orientation val="minMax"/>
          <c:max val="101"/>
          <c:min val="0"/>
        </c:scaling>
        <c:delete val="0"/>
        <c:axPos val="b"/>
        <c:majorGridlines>
          <c:spPr>
            <a:ln w="9525" cap="flat" cmpd="sng" algn="ctr">
              <a:solidFill>
                <a:schemeClr val="tx1">
                  <a:lumMod val="15000"/>
                  <a:lumOff val="85000"/>
                </a:schemeClr>
              </a:solidFill>
              <a:round/>
            </a:ln>
            <a:effectLst/>
          </c:spPr>
        </c:majorGridlines>
        <c:numFmt formatCode="0\K;\-0\K" sourceLinked="0"/>
        <c:majorTickMark val="none"/>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Trebuchet MS" panose="020B0603020202020204" pitchFamily="34" charset="0"/>
                <a:ea typeface="+mn-ea"/>
                <a:cs typeface="+mn-cs"/>
              </a:defRPr>
            </a:pPr>
            <a:endParaRPr lang="en-US"/>
          </a:p>
        </c:txPr>
        <c:crossAx val="1169983935"/>
        <c:crosses val="autoZero"/>
        <c:crossBetween val="midCat"/>
        <c:majorUnit val="20"/>
      </c:valAx>
      <c:valAx>
        <c:axId val="1169983935"/>
        <c:scaling>
          <c:orientation val="minMax"/>
          <c:max val="40000"/>
          <c:min val="320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Trebuchet MS" panose="020B0603020202020204" pitchFamily="34" charset="0"/>
                <a:ea typeface="+mn-ea"/>
                <a:cs typeface="+mn-cs"/>
              </a:defRPr>
            </a:pPr>
            <a:endParaRPr lang="en-US"/>
          </a:p>
        </c:txPr>
        <c:crossAx val="1169876239"/>
        <c:crosses val="autoZero"/>
        <c:crossBetween val="midCat"/>
        <c:majorUnit val="2000"/>
      </c:valAx>
      <c:spPr>
        <a:noFill/>
        <a:ln w="12700">
          <a:solidFill>
            <a:schemeClr val="tx1"/>
          </a:solid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Sheet1!$B$1</c:f>
              <c:strCache>
                <c:ptCount val="1"/>
                <c:pt idx="0">
                  <c:v>Y-Values</c:v>
                </c:pt>
              </c:strCache>
            </c:strRef>
          </c:tx>
          <c:spPr>
            <a:ln w="25400" cap="rnd">
              <a:noFill/>
              <a:round/>
            </a:ln>
            <a:effectLst/>
          </c:spPr>
          <c:marker>
            <c:symbol val="circle"/>
            <c:size val="5"/>
            <c:spPr>
              <a:solidFill>
                <a:schemeClr val="accent2">
                  <a:lumMod val="75000"/>
                </a:schemeClr>
              </a:solidFill>
              <a:ln w="12700">
                <a:solidFill>
                  <a:schemeClr val="tx1"/>
                </a:solidFill>
                <a:round/>
              </a:ln>
              <a:effectLst/>
            </c:spPr>
          </c:marker>
          <c:errBars>
            <c:errDir val="y"/>
            <c:errBarType val="both"/>
            <c:errValType val="cust"/>
            <c:noEndCap val="0"/>
            <c:plus>
              <c:numRef>
                <c:f>Sheet1!$D$2:$D$101</c:f>
                <c:numCache>
                  <c:formatCode>General</c:formatCode>
                  <c:ptCount val="100"/>
                  <c:pt idx="0">
                    <c:v>1553.3620000000001</c:v>
                  </c:pt>
                  <c:pt idx="1">
                    <c:v>1911.3620000000001</c:v>
                  </c:pt>
                  <c:pt idx="2">
                    <c:v>1709.80799999999</c:v>
                  </c:pt>
                  <c:pt idx="3">
                    <c:v>1590.59399999999</c:v>
                  </c:pt>
                  <c:pt idx="4">
                    <c:v>1730.5719999999999</c:v>
                  </c:pt>
                  <c:pt idx="5">
                    <c:v>1793.222</c:v>
                  </c:pt>
                  <c:pt idx="6">
                    <c:v>1801.8139999999901</c:v>
                  </c:pt>
                  <c:pt idx="7">
                    <c:v>1629.616</c:v>
                  </c:pt>
                  <c:pt idx="8">
                    <c:v>1610.2839999999901</c:v>
                  </c:pt>
                  <c:pt idx="9">
                    <c:v>1618.16</c:v>
                  </c:pt>
                  <c:pt idx="10">
                    <c:v>1602.05</c:v>
                  </c:pt>
                  <c:pt idx="11">
                    <c:v>1632.838</c:v>
                  </c:pt>
                  <c:pt idx="12">
                    <c:v>1637.13399999999</c:v>
                  </c:pt>
                  <c:pt idx="13">
                    <c:v>1937.4959999999901</c:v>
                  </c:pt>
                  <c:pt idx="14">
                    <c:v>1759.5699999999899</c:v>
                  </c:pt>
                  <c:pt idx="15">
                    <c:v>1617.444</c:v>
                  </c:pt>
                  <c:pt idx="16">
                    <c:v>1914.5840000000001</c:v>
                  </c:pt>
                  <c:pt idx="17">
                    <c:v>1528.3019999999999</c:v>
                  </c:pt>
                  <c:pt idx="18">
                    <c:v>1429.4939999999899</c:v>
                  </c:pt>
                  <c:pt idx="19">
                    <c:v>2144.4199999999901</c:v>
                  </c:pt>
                  <c:pt idx="20">
                    <c:v>2063.5120000000002</c:v>
                  </c:pt>
                  <c:pt idx="21">
                    <c:v>1771.38399999999</c:v>
                  </c:pt>
                  <c:pt idx="22">
                    <c:v>2069.2399999999898</c:v>
                  </c:pt>
                  <c:pt idx="23">
                    <c:v>1462.43</c:v>
                  </c:pt>
                  <c:pt idx="24">
                    <c:v>1462.0719999999999</c:v>
                  </c:pt>
                  <c:pt idx="25">
                    <c:v>1455.6279999999899</c:v>
                  </c:pt>
                  <c:pt idx="26">
                    <c:v>1425.1979999999901</c:v>
                  </c:pt>
                  <c:pt idx="27">
                    <c:v>1186.76999999999</c:v>
                  </c:pt>
                  <c:pt idx="28">
                    <c:v>1568.3979999999999</c:v>
                  </c:pt>
                  <c:pt idx="29">
                    <c:v>1580.21199999999</c:v>
                  </c:pt>
                  <c:pt idx="30">
                    <c:v>1620.6659999999899</c:v>
                  </c:pt>
                  <c:pt idx="31">
                    <c:v>1246.1979999999901</c:v>
                  </c:pt>
                  <c:pt idx="32">
                    <c:v>1566.6079999999999</c:v>
                  </c:pt>
                  <c:pt idx="33">
                    <c:v>1502.88399999999</c:v>
                  </c:pt>
                  <c:pt idx="34">
                    <c:v>1448.4680000000001</c:v>
                  </c:pt>
                  <c:pt idx="35">
                    <c:v>1131.6379999999899</c:v>
                  </c:pt>
                  <c:pt idx="36">
                    <c:v>1578.0639999999901</c:v>
                  </c:pt>
                  <c:pt idx="37">
                    <c:v>1970.0740000000001</c:v>
                  </c:pt>
                  <c:pt idx="38">
                    <c:v>1569.114</c:v>
                  </c:pt>
                  <c:pt idx="39">
                    <c:v>1571.62</c:v>
                  </c:pt>
                  <c:pt idx="40">
                    <c:v>1279.8499999999899</c:v>
                  </c:pt>
                  <c:pt idx="41">
                    <c:v>1575.55799999999</c:v>
                  </c:pt>
                  <c:pt idx="42">
                    <c:v>1542.2639999999999</c:v>
                  </c:pt>
                  <c:pt idx="43">
                    <c:v>1575.9159999999899</c:v>
                  </c:pt>
                  <c:pt idx="44">
                    <c:v>1215.4100000000001</c:v>
                  </c:pt>
                  <c:pt idx="45">
                    <c:v>1527.944</c:v>
                  </c:pt>
                  <c:pt idx="46">
                    <c:v>1484.62599999999</c:v>
                  </c:pt>
                  <c:pt idx="47">
                    <c:v>1512.192</c:v>
                  </c:pt>
                  <c:pt idx="48">
                    <c:v>1494.65</c:v>
                  </c:pt>
                  <c:pt idx="49">
                    <c:v>1547.2759999999901</c:v>
                  </c:pt>
                  <c:pt idx="50">
                    <c:v>1498.588</c:v>
                  </c:pt>
                  <c:pt idx="51">
                    <c:v>1492.144</c:v>
                  </c:pt>
                  <c:pt idx="52">
                    <c:v>1500.7359999999901</c:v>
                  </c:pt>
                  <c:pt idx="53">
                    <c:v>1822.578</c:v>
                  </c:pt>
                  <c:pt idx="54">
                    <c:v>1135.2180000000001</c:v>
                  </c:pt>
                  <c:pt idx="55">
                    <c:v>1525.796</c:v>
                  </c:pt>
                  <c:pt idx="56">
                    <c:v>1512.192</c:v>
                  </c:pt>
                  <c:pt idx="57">
                    <c:v>1513.624</c:v>
                  </c:pt>
                  <c:pt idx="58">
                    <c:v>1527.586</c:v>
                  </c:pt>
                  <c:pt idx="59">
                    <c:v>1517.5619999999899</c:v>
                  </c:pt>
                  <c:pt idx="60">
                    <c:v>1837.972</c:v>
                  </c:pt>
                  <c:pt idx="61">
                    <c:v>1115.88599999999</c:v>
                  </c:pt>
                  <c:pt idx="62">
                    <c:v>1455.9859999999901</c:v>
                  </c:pt>
                  <c:pt idx="63">
                    <c:v>1078.296</c:v>
                  </c:pt>
                  <c:pt idx="64">
                    <c:v>1448.826</c:v>
                  </c:pt>
                  <c:pt idx="65">
                    <c:v>1501.45199999999</c:v>
                  </c:pt>
                  <c:pt idx="66">
                    <c:v>1585.5820000000001</c:v>
                  </c:pt>
                  <c:pt idx="67">
                    <c:v>1181.758</c:v>
                  </c:pt>
                  <c:pt idx="68">
                    <c:v>1252.64199999999</c:v>
                  </c:pt>
                  <c:pt idx="69">
                    <c:v>1186.41199999999</c:v>
                  </c:pt>
                  <c:pt idx="70">
                    <c:v>1189.2759999999901</c:v>
                  </c:pt>
                  <c:pt idx="71">
                    <c:v>1509.6859999999999</c:v>
                  </c:pt>
                  <c:pt idx="72">
                    <c:v>1505.74799999999</c:v>
                  </c:pt>
                  <c:pt idx="73">
                    <c:v>1215.0519999999999</c:v>
                  </c:pt>
                  <c:pt idx="74">
                    <c:v>1477.8240000000001</c:v>
                  </c:pt>
                  <c:pt idx="75">
                    <c:v>1507.538</c:v>
                  </c:pt>
                  <c:pt idx="76">
                    <c:v>1489.6379999999899</c:v>
                  </c:pt>
                  <c:pt idx="77">
                    <c:v>1482.4780000000001</c:v>
                  </c:pt>
                  <c:pt idx="78">
                    <c:v>1443.4559999999899</c:v>
                  </c:pt>
                  <c:pt idx="79">
                    <c:v>1449.184</c:v>
                  </c:pt>
                  <c:pt idx="80">
                    <c:v>1430.56799999999</c:v>
                  </c:pt>
                  <c:pt idx="81">
                    <c:v>1469.232</c:v>
                  </c:pt>
                  <c:pt idx="82">
                    <c:v>1489.6379999999899</c:v>
                  </c:pt>
                  <c:pt idx="83">
                    <c:v>1540.4739999999999</c:v>
                  </c:pt>
                  <c:pt idx="84">
                    <c:v>1531.5239999999901</c:v>
                  </c:pt>
                  <c:pt idx="85">
                    <c:v>1550.85599999999</c:v>
                  </c:pt>
                  <c:pt idx="86">
                    <c:v>1586.6559999999999</c:v>
                  </c:pt>
                  <c:pt idx="87">
                    <c:v>1646.0840000000001</c:v>
                  </c:pt>
                  <c:pt idx="88">
                    <c:v>1611</c:v>
                  </c:pt>
                  <c:pt idx="89">
                    <c:v>1589.8779999999899</c:v>
                  </c:pt>
                  <c:pt idx="90">
                    <c:v>1222.21199999999</c:v>
                  </c:pt>
                  <c:pt idx="91">
                    <c:v>1520.4259999999899</c:v>
                  </c:pt>
                  <c:pt idx="92">
                    <c:v>1535.8199999999899</c:v>
                  </c:pt>
                  <c:pt idx="93">
                    <c:v>1522.932</c:v>
                  </c:pt>
                  <c:pt idx="94">
                    <c:v>1497.1559999999999</c:v>
                  </c:pt>
                  <c:pt idx="95">
                    <c:v>1491.7860000000001</c:v>
                  </c:pt>
                  <c:pt idx="96">
                    <c:v>1512.55</c:v>
                  </c:pt>
                  <c:pt idx="97">
                    <c:v>1463.5039999999999</c:v>
                  </c:pt>
                  <c:pt idx="98">
                    <c:v>1498.23</c:v>
                  </c:pt>
                  <c:pt idx="99">
                    <c:v>1140.9459999999999</c:v>
                  </c:pt>
                </c:numCache>
              </c:numRef>
            </c:plus>
            <c:minus>
              <c:numRef>
                <c:f>Sheet1!$C$2:$C$101</c:f>
                <c:numCache>
                  <c:formatCode>General</c:formatCode>
                  <c:ptCount val="100"/>
                  <c:pt idx="0">
                    <c:v>4174.6379999999899</c:v>
                  </c:pt>
                  <c:pt idx="1">
                    <c:v>3816.6379999999899</c:v>
                  </c:pt>
                  <c:pt idx="2">
                    <c:v>4018.192</c:v>
                  </c:pt>
                  <c:pt idx="3">
                    <c:v>4137.4059999999999</c:v>
                  </c:pt>
                  <c:pt idx="4">
                    <c:v>3639.4279999999999</c:v>
                  </c:pt>
                  <c:pt idx="5">
                    <c:v>3934.7779999999898</c:v>
                  </c:pt>
                  <c:pt idx="6">
                    <c:v>3926.1860000000001</c:v>
                  </c:pt>
                  <c:pt idx="7">
                    <c:v>3382.38399999999</c:v>
                  </c:pt>
                  <c:pt idx="8">
                    <c:v>3759.7159999999999</c:v>
                  </c:pt>
                  <c:pt idx="9">
                    <c:v>4109.8399999999901</c:v>
                  </c:pt>
                  <c:pt idx="10">
                    <c:v>4125.9499999999898</c:v>
                  </c:pt>
                  <c:pt idx="11">
                    <c:v>3737.1619999999898</c:v>
                  </c:pt>
                  <c:pt idx="12">
                    <c:v>3732.866</c:v>
                  </c:pt>
                  <c:pt idx="13">
                    <c:v>3790.5039999999999</c:v>
                  </c:pt>
                  <c:pt idx="14">
                    <c:v>3968.43</c:v>
                  </c:pt>
                  <c:pt idx="15">
                    <c:v>3752.55599999999</c:v>
                  </c:pt>
                  <c:pt idx="16">
                    <c:v>4171.4159999999902</c:v>
                  </c:pt>
                  <c:pt idx="17">
                    <c:v>3841.6979999999899</c:v>
                  </c:pt>
                  <c:pt idx="18">
                    <c:v>3224.5059999999999</c:v>
                  </c:pt>
                  <c:pt idx="19">
                    <c:v>3225.58</c:v>
                  </c:pt>
                  <c:pt idx="20">
                    <c:v>4022.4879999999898</c:v>
                  </c:pt>
                  <c:pt idx="21">
                    <c:v>4314.616</c:v>
                  </c:pt>
                  <c:pt idx="22">
                    <c:v>4016.76</c:v>
                  </c:pt>
                  <c:pt idx="23">
                    <c:v>3549.5699999999902</c:v>
                  </c:pt>
                  <c:pt idx="24">
                    <c:v>3549.9279999999999</c:v>
                  </c:pt>
                  <c:pt idx="25">
                    <c:v>3556.3719999999998</c:v>
                  </c:pt>
                  <c:pt idx="26">
                    <c:v>3944.8020000000001</c:v>
                  </c:pt>
                  <c:pt idx="27">
                    <c:v>1677.23</c:v>
                  </c:pt>
                  <c:pt idx="28">
                    <c:v>2011.6019999999901</c:v>
                  </c:pt>
                  <c:pt idx="29">
                    <c:v>1999.788</c:v>
                  </c:pt>
                  <c:pt idx="30">
                    <c:v>1601.3340000000001</c:v>
                  </c:pt>
                  <c:pt idx="31">
                    <c:v>1975.8019999999999</c:v>
                  </c:pt>
                  <c:pt idx="32">
                    <c:v>2013.39199999999</c:v>
                  </c:pt>
                  <c:pt idx="33">
                    <c:v>1361.116</c:v>
                  </c:pt>
                  <c:pt idx="34">
                    <c:v>1773.5319999999899</c:v>
                  </c:pt>
                  <c:pt idx="35">
                    <c:v>2090.3620000000001</c:v>
                  </c:pt>
                  <c:pt idx="36">
                    <c:v>2001.9359999999999</c:v>
                  </c:pt>
                  <c:pt idx="37">
                    <c:v>1609.9259999999899</c:v>
                  </c:pt>
                  <c:pt idx="38">
                    <c:v>1652.88599999999</c:v>
                  </c:pt>
                  <c:pt idx="39">
                    <c:v>2008.3799999999901</c:v>
                  </c:pt>
                  <c:pt idx="40">
                    <c:v>1942.15</c:v>
                  </c:pt>
                  <c:pt idx="41">
                    <c:v>1646.442</c:v>
                  </c:pt>
                  <c:pt idx="42">
                    <c:v>1679.7359999999901</c:v>
                  </c:pt>
                  <c:pt idx="43">
                    <c:v>2362.0839999999998</c:v>
                  </c:pt>
                  <c:pt idx="44">
                    <c:v>1648.5899999999899</c:v>
                  </c:pt>
                  <c:pt idx="45">
                    <c:v>1694.05599999999</c:v>
                  </c:pt>
                  <c:pt idx="46">
                    <c:v>1737.374</c:v>
                  </c:pt>
                  <c:pt idx="47">
                    <c:v>1351.80799999999</c:v>
                  </c:pt>
                  <c:pt idx="48">
                    <c:v>2085.3499999999899</c:v>
                  </c:pt>
                  <c:pt idx="49">
                    <c:v>2032.7239999999999</c:v>
                  </c:pt>
                  <c:pt idx="50">
                    <c:v>1723.41199999999</c:v>
                  </c:pt>
                  <c:pt idx="51">
                    <c:v>1729.85599999999</c:v>
                  </c:pt>
                  <c:pt idx="52">
                    <c:v>1721.2639999999999</c:v>
                  </c:pt>
                  <c:pt idx="53">
                    <c:v>1399.42199999999</c:v>
                  </c:pt>
                  <c:pt idx="54">
                    <c:v>1370.7819999999899</c:v>
                  </c:pt>
                  <c:pt idx="55">
                    <c:v>1696.2039999999899</c:v>
                  </c:pt>
                  <c:pt idx="56">
                    <c:v>1709.80799999999</c:v>
                  </c:pt>
                  <c:pt idx="57">
                    <c:v>1708.37599999999</c:v>
                  </c:pt>
                  <c:pt idx="58">
                    <c:v>1694.41399999999</c:v>
                  </c:pt>
                  <c:pt idx="59">
                    <c:v>1704.4380000000001</c:v>
                  </c:pt>
                  <c:pt idx="60">
                    <c:v>1742.02799999999</c:v>
                  </c:pt>
                  <c:pt idx="61">
                    <c:v>2106.114</c:v>
                  </c:pt>
                  <c:pt idx="62">
                    <c:v>1766.0139999999999</c:v>
                  </c:pt>
                  <c:pt idx="63">
                    <c:v>2143.7039999999902</c:v>
                  </c:pt>
                  <c:pt idx="64">
                    <c:v>1773.17399999999</c:v>
                  </c:pt>
                  <c:pt idx="65">
                    <c:v>1720.548</c:v>
                  </c:pt>
                  <c:pt idx="66">
                    <c:v>1994.4179999999899</c:v>
                  </c:pt>
                  <c:pt idx="67">
                    <c:v>1682.24199999999</c:v>
                  </c:pt>
                  <c:pt idx="68">
                    <c:v>1611.3579999999999</c:v>
                  </c:pt>
                  <c:pt idx="69">
                    <c:v>2035.588</c:v>
                  </c:pt>
                  <c:pt idx="70">
                    <c:v>2032.7239999999999</c:v>
                  </c:pt>
                  <c:pt idx="71">
                    <c:v>1712.3139999999901</c:v>
                  </c:pt>
                  <c:pt idx="72">
                    <c:v>2074.252</c:v>
                  </c:pt>
                  <c:pt idx="73">
                    <c:v>1648.9479999999901</c:v>
                  </c:pt>
                  <c:pt idx="74">
                    <c:v>1744.1759999999899</c:v>
                  </c:pt>
                  <c:pt idx="75">
                    <c:v>1714.46199999999</c:v>
                  </c:pt>
                  <c:pt idx="76">
                    <c:v>1732.3620000000001</c:v>
                  </c:pt>
                  <c:pt idx="77">
                    <c:v>1739.5219999999899</c:v>
                  </c:pt>
                  <c:pt idx="78">
                    <c:v>1420.5440000000001</c:v>
                  </c:pt>
                  <c:pt idx="79">
                    <c:v>1772.81599999999</c:v>
                  </c:pt>
                  <c:pt idx="80">
                    <c:v>1791.432</c:v>
                  </c:pt>
                  <c:pt idx="81">
                    <c:v>1752.76799999999</c:v>
                  </c:pt>
                  <c:pt idx="82">
                    <c:v>1732.3620000000001</c:v>
                  </c:pt>
                  <c:pt idx="83">
                    <c:v>1681.5259999999901</c:v>
                  </c:pt>
                  <c:pt idx="84">
                    <c:v>1690.4760000000001</c:v>
                  </c:pt>
                  <c:pt idx="85">
                    <c:v>1671.144</c:v>
                  </c:pt>
                  <c:pt idx="86">
                    <c:v>1635.34399999999</c:v>
                  </c:pt>
                  <c:pt idx="87">
                    <c:v>1933.9159999999899</c:v>
                  </c:pt>
                  <c:pt idx="88">
                    <c:v>1969</c:v>
                  </c:pt>
                  <c:pt idx="89">
                    <c:v>1990.1220000000001</c:v>
                  </c:pt>
                  <c:pt idx="90">
                    <c:v>1641.788</c:v>
                  </c:pt>
                  <c:pt idx="91">
                    <c:v>1701.5740000000001</c:v>
                  </c:pt>
                  <c:pt idx="92">
                    <c:v>1686.18</c:v>
                  </c:pt>
                  <c:pt idx="93">
                    <c:v>1699.06799999999</c:v>
                  </c:pt>
                  <c:pt idx="94">
                    <c:v>1724.84399999999</c:v>
                  </c:pt>
                  <c:pt idx="95">
                    <c:v>1730.2139999999999</c:v>
                  </c:pt>
                  <c:pt idx="96">
                    <c:v>1709.44999999999</c:v>
                  </c:pt>
                  <c:pt idx="97">
                    <c:v>1758.4959999999901</c:v>
                  </c:pt>
                  <c:pt idx="98">
                    <c:v>1723.76999999999</c:v>
                  </c:pt>
                  <c:pt idx="99">
                    <c:v>1723.0539999999901</c:v>
                  </c:pt>
                </c:numCache>
              </c:numRef>
            </c:minus>
            <c:spPr>
              <a:noFill/>
              <a:ln w="12700" cap="flat" cmpd="sng" algn="ctr">
                <a:solidFill>
                  <a:schemeClr val="accent2">
                    <a:lumMod val="75000"/>
                  </a:schemeClr>
                </a:solidFill>
                <a:round/>
              </a:ln>
              <a:effectLst/>
            </c:spPr>
          </c:errBars>
          <c:errBars>
            <c:errDir val="x"/>
            <c:errBarType val="both"/>
            <c:errValType val="fixedVal"/>
            <c:noEndCap val="0"/>
            <c:val val="0"/>
            <c:spPr>
              <a:noFill/>
              <a:ln w="9525" cap="flat" cmpd="sng" algn="ctr">
                <a:solidFill>
                  <a:schemeClr val="tx1">
                    <a:lumMod val="65000"/>
                    <a:lumOff val="35000"/>
                  </a:schemeClr>
                </a:solidFill>
                <a:round/>
              </a:ln>
              <a:effectLst/>
            </c:spPr>
          </c:errBars>
          <c:xVal>
            <c:numRef>
              <c:f>Sheet1!$A$2:$A$101</c:f>
              <c:numCache>
                <c:formatCode>General</c:formatCode>
                <c:ptCount val="10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numCache>
            </c:numRef>
          </c:xVal>
          <c:yVal>
            <c:numRef>
              <c:f>Sheet1!$B$2:$B$101</c:f>
              <c:numCache>
                <c:formatCode>General</c:formatCode>
                <c:ptCount val="100"/>
                <c:pt idx="0">
                  <c:v>37866.637999999999</c:v>
                </c:pt>
                <c:pt idx="1">
                  <c:v>37866.637999999999</c:v>
                </c:pt>
                <c:pt idx="2">
                  <c:v>37710.192000000003</c:v>
                </c:pt>
                <c:pt idx="3">
                  <c:v>37829.406000000003</c:v>
                </c:pt>
                <c:pt idx="4">
                  <c:v>37689.428</c:v>
                </c:pt>
                <c:pt idx="5">
                  <c:v>37626.777999999998</c:v>
                </c:pt>
                <c:pt idx="6">
                  <c:v>37618.186000000002</c:v>
                </c:pt>
                <c:pt idx="7">
                  <c:v>37790.383999999998</c:v>
                </c:pt>
                <c:pt idx="8">
                  <c:v>37809.716</c:v>
                </c:pt>
                <c:pt idx="9">
                  <c:v>37801.839999999997</c:v>
                </c:pt>
                <c:pt idx="10">
                  <c:v>37817.949999999997</c:v>
                </c:pt>
                <c:pt idx="11">
                  <c:v>37787.161999999997</c:v>
                </c:pt>
                <c:pt idx="12">
                  <c:v>37782.866000000002</c:v>
                </c:pt>
                <c:pt idx="13">
                  <c:v>37482.504000000001</c:v>
                </c:pt>
                <c:pt idx="14">
                  <c:v>37660.43</c:v>
                </c:pt>
                <c:pt idx="15">
                  <c:v>37802.555999999997</c:v>
                </c:pt>
                <c:pt idx="16">
                  <c:v>37505.415999999997</c:v>
                </c:pt>
                <c:pt idx="17">
                  <c:v>37533.697999999997</c:v>
                </c:pt>
                <c:pt idx="18">
                  <c:v>37632.506000000001</c:v>
                </c:pt>
                <c:pt idx="19">
                  <c:v>37633.58</c:v>
                </c:pt>
                <c:pt idx="20">
                  <c:v>37714.487999999998</c:v>
                </c:pt>
                <c:pt idx="21">
                  <c:v>37648.616000000002</c:v>
                </c:pt>
                <c:pt idx="22">
                  <c:v>37708.76</c:v>
                </c:pt>
                <c:pt idx="23">
                  <c:v>37599.57</c:v>
                </c:pt>
                <c:pt idx="24">
                  <c:v>37599.928</c:v>
                </c:pt>
                <c:pt idx="25">
                  <c:v>37606.372000000003</c:v>
                </c:pt>
                <c:pt idx="26">
                  <c:v>37636.802000000003</c:v>
                </c:pt>
                <c:pt idx="27">
                  <c:v>35727.230000000003</c:v>
                </c:pt>
                <c:pt idx="28">
                  <c:v>35703.601999999999</c:v>
                </c:pt>
                <c:pt idx="29">
                  <c:v>35691.788</c:v>
                </c:pt>
                <c:pt idx="30">
                  <c:v>35651.334000000003</c:v>
                </c:pt>
                <c:pt idx="31">
                  <c:v>35667.802000000003</c:v>
                </c:pt>
                <c:pt idx="32">
                  <c:v>35705.392</c:v>
                </c:pt>
                <c:pt idx="33">
                  <c:v>35769.116000000002</c:v>
                </c:pt>
                <c:pt idx="34">
                  <c:v>35823.531999999999</c:v>
                </c:pt>
                <c:pt idx="35">
                  <c:v>35782.362000000001</c:v>
                </c:pt>
                <c:pt idx="36">
                  <c:v>35693.936000000002</c:v>
                </c:pt>
                <c:pt idx="37">
                  <c:v>35659.925999999999</c:v>
                </c:pt>
                <c:pt idx="38">
                  <c:v>35702.885999999999</c:v>
                </c:pt>
                <c:pt idx="39">
                  <c:v>35700.379999999997</c:v>
                </c:pt>
                <c:pt idx="40">
                  <c:v>35634.15</c:v>
                </c:pt>
                <c:pt idx="41">
                  <c:v>35696.442000000003</c:v>
                </c:pt>
                <c:pt idx="42">
                  <c:v>35729.735999999997</c:v>
                </c:pt>
                <c:pt idx="43">
                  <c:v>35696.084000000003</c:v>
                </c:pt>
                <c:pt idx="44">
                  <c:v>35698.589999999997</c:v>
                </c:pt>
                <c:pt idx="45">
                  <c:v>35744.055999999997</c:v>
                </c:pt>
                <c:pt idx="46">
                  <c:v>35787.374000000003</c:v>
                </c:pt>
                <c:pt idx="47">
                  <c:v>35759.807999999997</c:v>
                </c:pt>
                <c:pt idx="48">
                  <c:v>35777.35</c:v>
                </c:pt>
                <c:pt idx="49">
                  <c:v>35724.724000000002</c:v>
                </c:pt>
                <c:pt idx="50">
                  <c:v>35773.411999999997</c:v>
                </c:pt>
                <c:pt idx="51">
                  <c:v>35779.856</c:v>
                </c:pt>
                <c:pt idx="52">
                  <c:v>35771.264000000003</c:v>
                </c:pt>
                <c:pt idx="53">
                  <c:v>35807.421999999999</c:v>
                </c:pt>
                <c:pt idx="54">
                  <c:v>35778.781999999999</c:v>
                </c:pt>
                <c:pt idx="55">
                  <c:v>35746.203999999998</c:v>
                </c:pt>
                <c:pt idx="56">
                  <c:v>35759.807999999997</c:v>
                </c:pt>
                <c:pt idx="57">
                  <c:v>35758.375999999997</c:v>
                </c:pt>
                <c:pt idx="58">
                  <c:v>35744.413999999997</c:v>
                </c:pt>
                <c:pt idx="59">
                  <c:v>35754.438000000002</c:v>
                </c:pt>
                <c:pt idx="60">
                  <c:v>35792.027999999998</c:v>
                </c:pt>
                <c:pt idx="61">
                  <c:v>35798.114000000001</c:v>
                </c:pt>
                <c:pt idx="62">
                  <c:v>35816.014000000003</c:v>
                </c:pt>
                <c:pt idx="63">
                  <c:v>35835.703999999998</c:v>
                </c:pt>
                <c:pt idx="64">
                  <c:v>35823.173999999999</c:v>
                </c:pt>
                <c:pt idx="65">
                  <c:v>35770.548000000003</c:v>
                </c:pt>
                <c:pt idx="66">
                  <c:v>35686.417999999998</c:v>
                </c:pt>
                <c:pt idx="67">
                  <c:v>35732.241999999998</c:v>
                </c:pt>
                <c:pt idx="68">
                  <c:v>35661.358</c:v>
                </c:pt>
                <c:pt idx="69">
                  <c:v>35727.588000000003</c:v>
                </c:pt>
                <c:pt idx="70">
                  <c:v>35724.724000000002</c:v>
                </c:pt>
                <c:pt idx="71">
                  <c:v>35762.313999999998</c:v>
                </c:pt>
                <c:pt idx="72">
                  <c:v>35766.252</c:v>
                </c:pt>
                <c:pt idx="73">
                  <c:v>35698.947999999997</c:v>
                </c:pt>
                <c:pt idx="74">
                  <c:v>35794.175999999999</c:v>
                </c:pt>
                <c:pt idx="75">
                  <c:v>35764.462</c:v>
                </c:pt>
                <c:pt idx="76">
                  <c:v>35782.362000000001</c:v>
                </c:pt>
                <c:pt idx="77">
                  <c:v>35789.521999999997</c:v>
                </c:pt>
                <c:pt idx="78">
                  <c:v>35828.544000000002</c:v>
                </c:pt>
                <c:pt idx="79">
                  <c:v>35822.815999999999</c:v>
                </c:pt>
                <c:pt idx="80">
                  <c:v>35841.432000000001</c:v>
                </c:pt>
                <c:pt idx="81">
                  <c:v>35802.767999999996</c:v>
                </c:pt>
                <c:pt idx="82">
                  <c:v>35782.362000000001</c:v>
                </c:pt>
                <c:pt idx="83">
                  <c:v>35731.525999999998</c:v>
                </c:pt>
                <c:pt idx="84">
                  <c:v>35740.476000000002</c:v>
                </c:pt>
                <c:pt idx="85">
                  <c:v>35721.144</c:v>
                </c:pt>
                <c:pt idx="86">
                  <c:v>35685.343999999997</c:v>
                </c:pt>
                <c:pt idx="87">
                  <c:v>35625.915999999997</c:v>
                </c:pt>
                <c:pt idx="88">
                  <c:v>35661</c:v>
                </c:pt>
                <c:pt idx="89">
                  <c:v>35682.122000000003</c:v>
                </c:pt>
                <c:pt idx="90">
                  <c:v>35691.788</c:v>
                </c:pt>
                <c:pt idx="91">
                  <c:v>35751.574000000001</c:v>
                </c:pt>
                <c:pt idx="92">
                  <c:v>35736.18</c:v>
                </c:pt>
                <c:pt idx="93">
                  <c:v>35749.067999999999</c:v>
                </c:pt>
                <c:pt idx="94">
                  <c:v>35774.843999999997</c:v>
                </c:pt>
                <c:pt idx="95">
                  <c:v>35780.214</c:v>
                </c:pt>
                <c:pt idx="96">
                  <c:v>35759.449999999997</c:v>
                </c:pt>
                <c:pt idx="97">
                  <c:v>35808.495999999999</c:v>
                </c:pt>
                <c:pt idx="98">
                  <c:v>35773.769999999997</c:v>
                </c:pt>
                <c:pt idx="99">
                  <c:v>35773.053999999996</c:v>
                </c:pt>
              </c:numCache>
            </c:numRef>
          </c:yVal>
          <c:smooth val="0"/>
          <c:extLst>
            <c:ext xmlns:c16="http://schemas.microsoft.com/office/drawing/2014/chart" uri="{C3380CC4-5D6E-409C-BE32-E72D297353CC}">
              <c16:uniqueId val="{00000000-FDCC-4533-8AB7-61A14F38335C}"/>
            </c:ext>
          </c:extLst>
        </c:ser>
        <c:dLbls>
          <c:showLegendKey val="0"/>
          <c:showVal val="0"/>
          <c:showCatName val="0"/>
          <c:showSerName val="0"/>
          <c:showPercent val="0"/>
          <c:showBubbleSize val="0"/>
        </c:dLbls>
        <c:axId val="1169876239"/>
        <c:axId val="1169983935"/>
      </c:scatterChart>
      <c:valAx>
        <c:axId val="1169876239"/>
        <c:scaling>
          <c:orientation val="minMax"/>
          <c:max val="101"/>
          <c:min val="0"/>
        </c:scaling>
        <c:delete val="0"/>
        <c:axPos val="b"/>
        <c:majorGridlines>
          <c:spPr>
            <a:ln w="9525" cap="flat" cmpd="sng" algn="ctr">
              <a:solidFill>
                <a:schemeClr val="tx1">
                  <a:lumMod val="15000"/>
                  <a:lumOff val="85000"/>
                </a:schemeClr>
              </a:solidFill>
              <a:round/>
            </a:ln>
            <a:effectLst/>
          </c:spPr>
        </c:majorGridlines>
        <c:numFmt formatCode="0\K;\-0\K" sourceLinked="0"/>
        <c:majorTickMark val="none"/>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Trebuchet MS" panose="020B0603020202020204" pitchFamily="34" charset="0"/>
                <a:ea typeface="+mn-ea"/>
                <a:cs typeface="+mn-cs"/>
              </a:defRPr>
            </a:pPr>
            <a:endParaRPr lang="en-US"/>
          </a:p>
        </c:txPr>
        <c:crossAx val="1169983935"/>
        <c:crosses val="autoZero"/>
        <c:crossBetween val="midCat"/>
        <c:majorUnit val="20"/>
      </c:valAx>
      <c:valAx>
        <c:axId val="1169983935"/>
        <c:scaling>
          <c:orientation val="minMax"/>
          <c:max val="40000"/>
          <c:min val="320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Trebuchet MS" panose="020B0603020202020204" pitchFamily="34" charset="0"/>
                <a:ea typeface="+mn-ea"/>
                <a:cs typeface="+mn-cs"/>
              </a:defRPr>
            </a:pPr>
            <a:endParaRPr lang="en-US"/>
          </a:p>
        </c:txPr>
        <c:crossAx val="1169876239"/>
        <c:crosses val="autoZero"/>
        <c:crossBetween val="midCat"/>
        <c:majorUnit val="2000"/>
      </c:valAx>
      <c:spPr>
        <a:noFill/>
        <a:ln w="12700">
          <a:solidFill>
            <a:schemeClr val="tx1"/>
          </a:solid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Sheet1!$B$1</c:f>
              <c:strCache>
                <c:ptCount val="1"/>
                <c:pt idx="0">
                  <c:v>Y-Values</c:v>
                </c:pt>
              </c:strCache>
            </c:strRef>
          </c:tx>
          <c:spPr>
            <a:ln w="25400" cap="rnd">
              <a:noFill/>
              <a:round/>
            </a:ln>
            <a:effectLst/>
          </c:spPr>
          <c:marker>
            <c:symbol val="circle"/>
            <c:size val="5"/>
            <c:spPr>
              <a:solidFill>
                <a:schemeClr val="accent2">
                  <a:lumMod val="75000"/>
                </a:schemeClr>
              </a:solidFill>
              <a:ln w="12700">
                <a:solidFill>
                  <a:schemeClr val="tx1"/>
                </a:solidFill>
                <a:round/>
              </a:ln>
              <a:effectLst/>
            </c:spPr>
          </c:marker>
          <c:errBars>
            <c:errDir val="y"/>
            <c:errBarType val="both"/>
            <c:errValType val="cust"/>
            <c:noEndCap val="0"/>
            <c:plus>
              <c:numRef>
                <c:f>Sheet1!$D$2:$D$101</c:f>
                <c:numCache>
                  <c:formatCode>General</c:formatCode>
                  <c:ptCount val="100"/>
                  <c:pt idx="0">
                    <c:v>1553.3620000000001</c:v>
                  </c:pt>
                  <c:pt idx="1">
                    <c:v>1911.3620000000001</c:v>
                  </c:pt>
                  <c:pt idx="2">
                    <c:v>1709.80799999999</c:v>
                  </c:pt>
                  <c:pt idx="3">
                    <c:v>1590.59399999999</c:v>
                  </c:pt>
                  <c:pt idx="4">
                    <c:v>1730.5719999999999</c:v>
                  </c:pt>
                  <c:pt idx="5">
                    <c:v>1793.222</c:v>
                  </c:pt>
                  <c:pt idx="6">
                    <c:v>1801.8139999999901</c:v>
                  </c:pt>
                  <c:pt idx="7">
                    <c:v>1629.616</c:v>
                  </c:pt>
                  <c:pt idx="8">
                    <c:v>1610.2839999999901</c:v>
                  </c:pt>
                  <c:pt idx="9">
                    <c:v>1618.16</c:v>
                  </c:pt>
                  <c:pt idx="10">
                    <c:v>1602.05</c:v>
                  </c:pt>
                  <c:pt idx="11">
                    <c:v>1632.838</c:v>
                  </c:pt>
                  <c:pt idx="12">
                    <c:v>1637.13399999999</c:v>
                  </c:pt>
                  <c:pt idx="13">
                    <c:v>1937.4959999999901</c:v>
                  </c:pt>
                  <c:pt idx="14">
                    <c:v>1759.5699999999899</c:v>
                  </c:pt>
                  <c:pt idx="15">
                    <c:v>1617.444</c:v>
                  </c:pt>
                  <c:pt idx="16">
                    <c:v>1914.5840000000001</c:v>
                  </c:pt>
                  <c:pt idx="17">
                    <c:v>1528.3019999999999</c:v>
                  </c:pt>
                  <c:pt idx="18">
                    <c:v>1429.4939999999899</c:v>
                  </c:pt>
                  <c:pt idx="19">
                    <c:v>2144.4199999999901</c:v>
                  </c:pt>
                  <c:pt idx="20">
                    <c:v>2063.5120000000002</c:v>
                  </c:pt>
                  <c:pt idx="21">
                    <c:v>1771.38399999999</c:v>
                  </c:pt>
                  <c:pt idx="22">
                    <c:v>2069.2399999999898</c:v>
                  </c:pt>
                  <c:pt idx="23">
                    <c:v>1462.43</c:v>
                  </c:pt>
                  <c:pt idx="24">
                    <c:v>1462.0719999999999</c:v>
                  </c:pt>
                  <c:pt idx="25">
                    <c:v>1455.6279999999899</c:v>
                  </c:pt>
                  <c:pt idx="26">
                    <c:v>1425.1979999999901</c:v>
                  </c:pt>
                  <c:pt idx="27">
                    <c:v>1186.76999999999</c:v>
                  </c:pt>
                  <c:pt idx="28">
                    <c:v>1568.3979999999999</c:v>
                  </c:pt>
                  <c:pt idx="29">
                    <c:v>1580.21199999999</c:v>
                  </c:pt>
                  <c:pt idx="30">
                    <c:v>1620.6659999999899</c:v>
                  </c:pt>
                  <c:pt idx="31">
                    <c:v>1246.1979999999901</c:v>
                  </c:pt>
                  <c:pt idx="32">
                    <c:v>1566.6079999999999</c:v>
                  </c:pt>
                  <c:pt idx="33">
                    <c:v>1502.88399999999</c:v>
                  </c:pt>
                  <c:pt idx="34">
                    <c:v>1448.4680000000001</c:v>
                  </c:pt>
                  <c:pt idx="35">
                    <c:v>1131.6379999999899</c:v>
                  </c:pt>
                  <c:pt idx="36">
                    <c:v>1578.0639999999901</c:v>
                  </c:pt>
                  <c:pt idx="37">
                    <c:v>1970.0740000000001</c:v>
                  </c:pt>
                  <c:pt idx="38">
                    <c:v>1569.114</c:v>
                  </c:pt>
                  <c:pt idx="39">
                    <c:v>1571.62</c:v>
                  </c:pt>
                  <c:pt idx="40">
                    <c:v>1279.8499999999899</c:v>
                  </c:pt>
                  <c:pt idx="41">
                    <c:v>1575.55799999999</c:v>
                  </c:pt>
                  <c:pt idx="42">
                    <c:v>1542.2639999999999</c:v>
                  </c:pt>
                  <c:pt idx="43">
                    <c:v>1575.9159999999899</c:v>
                  </c:pt>
                  <c:pt idx="44">
                    <c:v>1215.4100000000001</c:v>
                  </c:pt>
                  <c:pt idx="45">
                    <c:v>1527.944</c:v>
                  </c:pt>
                  <c:pt idx="46">
                    <c:v>1484.62599999999</c:v>
                  </c:pt>
                  <c:pt idx="47">
                    <c:v>1512.192</c:v>
                  </c:pt>
                  <c:pt idx="48">
                    <c:v>1494.65</c:v>
                  </c:pt>
                  <c:pt idx="49">
                    <c:v>1547.2759999999901</c:v>
                  </c:pt>
                  <c:pt idx="50">
                    <c:v>1498.588</c:v>
                  </c:pt>
                  <c:pt idx="51">
                    <c:v>1492.144</c:v>
                  </c:pt>
                  <c:pt idx="52">
                    <c:v>1500.7359999999901</c:v>
                  </c:pt>
                  <c:pt idx="53">
                    <c:v>1822.578</c:v>
                  </c:pt>
                  <c:pt idx="54">
                    <c:v>1135.2180000000001</c:v>
                  </c:pt>
                  <c:pt idx="55">
                    <c:v>1525.796</c:v>
                  </c:pt>
                  <c:pt idx="56">
                    <c:v>1512.192</c:v>
                  </c:pt>
                  <c:pt idx="57">
                    <c:v>1513.624</c:v>
                  </c:pt>
                  <c:pt idx="58">
                    <c:v>1527.586</c:v>
                  </c:pt>
                  <c:pt idx="59">
                    <c:v>1517.5619999999899</c:v>
                  </c:pt>
                  <c:pt idx="60">
                    <c:v>1837.972</c:v>
                  </c:pt>
                  <c:pt idx="61">
                    <c:v>1115.88599999999</c:v>
                  </c:pt>
                  <c:pt idx="62">
                    <c:v>1455.9859999999901</c:v>
                  </c:pt>
                  <c:pt idx="63">
                    <c:v>1078.296</c:v>
                  </c:pt>
                  <c:pt idx="64">
                    <c:v>1448.826</c:v>
                  </c:pt>
                  <c:pt idx="65">
                    <c:v>1501.45199999999</c:v>
                  </c:pt>
                  <c:pt idx="66">
                    <c:v>1585.5820000000001</c:v>
                  </c:pt>
                  <c:pt idx="67">
                    <c:v>1181.758</c:v>
                  </c:pt>
                  <c:pt idx="68">
                    <c:v>1252.64199999999</c:v>
                  </c:pt>
                  <c:pt idx="69">
                    <c:v>1186.41199999999</c:v>
                  </c:pt>
                  <c:pt idx="70">
                    <c:v>1189.2759999999901</c:v>
                  </c:pt>
                  <c:pt idx="71">
                    <c:v>1509.6859999999999</c:v>
                  </c:pt>
                  <c:pt idx="72">
                    <c:v>1505.74799999999</c:v>
                  </c:pt>
                  <c:pt idx="73">
                    <c:v>1215.0519999999999</c:v>
                  </c:pt>
                  <c:pt idx="74">
                    <c:v>1477.8240000000001</c:v>
                  </c:pt>
                  <c:pt idx="75">
                    <c:v>1507.538</c:v>
                  </c:pt>
                  <c:pt idx="76">
                    <c:v>1489.6379999999899</c:v>
                  </c:pt>
                  <c:pt idx="77">
                    <c:v>1482.4780000000001</c:v>
                  </c:pt>
                  <c:pt idx="78">
                    <c:v>1443.4559999999899</c:v>
                  </c:pt>
                  <c:pt idx="79">
                    <c:v>1449.184</c:v>
                  </c:pt>
                  <c:pt idx="80">
                    <c:v>1430.56799999999</c:v>
                  </c:pt>
                  <c:pt idx="81">
                    <c:v>1469.232</c:v>
                  </c:pt>
                  <c:pt idx="82">
                    <c:v>1489.6379999999899</c:v>
                  </c:pt>
                  <c:pt idx="83">
                    <c:v>1540.4739999999999</c:v>
                  </c:pt>
                  <c:pt idx="84">
                    <c:v>1531.5239999999901</c:v>
                  </c:pt>
                  <c:pt idx="85">
                    <c:v>1550.85599999999</c:v>
                  </c:pt>
                  <c:pt idx="86">
                    <c:v>1586.6559999999999</c:v>
                  </c:pt>
                  <c:pt idx="87">
                    <c:v>1646.0840000000001</c:v>
                  </c:pt>
                  <c:pt idx="88">
                    <c:v>1611</c:v>
                  </c:pt>
                  <c:pt idx="89">
                    <c:v>1589.8779999999899</c:v>
                  </c:pt>
                  <c:pt idx="90">
                    <c:v>1222.21199999999</c:v>
                  </c:pt>
                  <c:pt idx="91">
                    <c:v>1520.4259999999899</c:v>
                  </c:pt>
                  <c:pt idx="92">
                    <c:v>1535.8199999999899</c:v>
                  </c:pt>
                  <c:pt idx="93">
                    <c:v>1522.932</c:v>
                  </c:pt>
                  <c:pt idx="94">
                    <c:v>1497.1559999999999</c:v>
                  </c:pt>
                  <c:pt idx="95">
                    <c:v>1491.7860000000001</c:v>
                  </c:pt>
                  <c:pt idx="96">
                    <c:v>1512.55</c:v>
                  </c:pt>
                  <c:pt idx="97">
                    <c:v>1463.5039999999999</c:v>
                  </c:pt>
                  <c:pt idx="98">
                    <c:v>1498.23</c:v>
                  </c:pt>
                  <c:pt idx="99">
                    <c:v>1140.9459999999999</c:v>
                  </c:pt>
                </c:numCache>
              </c:numRef>
            </c:plus>
            <c:minus>
              <c:numRef>
                <c:f>Sheet1!$C$2:$C$101</c:f>
                <c:numCache>
                  <c:formatCode>General</c:formatCode>
                  <c:ptCount val="100"/>
                  <c:pt idx="0">
                    <c:v>4174.6379999999899</c:v>
                  </c:pt>
                  <c:pt idx="1">
                    <c:v>3816.6379999999899</c:v>
                  </c:pt>
                  <c:pt idx="2">
                    <c:v>4018.192</c:v>
                  </c:pt>
                  <c:pt idx="3">
                    <c:v>4137.4059999999999</c:v>
                  </c:pt>
                  <c:pt idx="4">
                    <c:v>3639.4279999999999</c:v>
                  </c:pt>
                  <c:pt idx="5">
                    <c:v>3934.7779999999898</c:v>
                  </c:pt>
                  <c:pt idx="6">
                    <c:v>3926.1860000000001</c:v>
                  </c:pt>
                  <c:pt idx="7">
                    <c:v>3382.38399999999</c:v>
                  </c:pt>
                  <c:pt idx="8">
                    <c:v>3759.7159999999999</c:v>
                  </c:pt>
                  <c:pt idx="9">
                    <c:v>4109.8399999999901</c:v>
                  </c:pt>
                  <c:pt idx="10">
                    <c:v>4125.9499999999898</c:v>
                  </c:pt>
                  <c:pt idx="11">
                    <c:v>3737.1619999999898</c:v>
                  </c:pt>
                  <c:pt idx="12">
                    <c:v>3732.866</c:v>
                  </c:pt>
                  <c:pt idx="13">
                    <c:v>3790.5039999999999</c:v>
                  </c:pt>
                  <c:pt idx="14">
                    <c:v>3968.43</c:v>
                  </c:pt>
                  <c:pt idx="15">
                    <c:v>3752.55599999999</c:v>
                  </c:pt>
                  <c:pt idx="16">
                    <c:v>4171.4159999999902</c:v>
                  </c:pt>
                  <c:pt idx="17">
                    <c:v>3841.6979999999899</c:v>
                  </c:pt>
                  <c:pt idx="18">
                    <c:v>3224.5059999999999</c:v>
                  </c:pt>
                  <c:pt idx="19">
                    <c:v>3225.58</c:v>
                  </c:pt>
                  <c:pt idx="20">
                    <c:v>4022.4879999999898</c:v>
                  </c:pt>
                  <c:pt idx="21">
                    <c:v>4314.616</c:v>
                  </c:pt>
                  <c:pt idx="22">
                    <c:v>4016.76</c:v>
                  </c:pt>
                  <c:pt idx="23">
                    <c:v>3549.5699999999902</c:v>
                  </c:pt>
                  <c:pt idx="24">
                    <c:v>3549.9279999999999</c:v>
                  </c:pt>
                  <c:pt idx="25">
                    <c:v>3556.3719999999998</c:v>
                  </c:pt>
                  <c:pt idx="26">
                    <c:v>3944.8020000000001</c:v>
                  </c:pt>
                  <c:pt idx="27">
                    <c:v>1677.23</c:v>
                  </c:pt>
                  <c:pt idx="28">
                    <c:v>2011.6019999999901</c:v>
                  </c:pt>
                  <c:pt idx="29">
                    <c:v>1999.788</c:v>
                  </c:pt>
                  <c:pt idx="30">
                    <c:v>1601.3340000000001</c:v>
                  </c:pt>
                  <c:pt idx="31">
                    <c:v>1975.8019999999999</c:v>
                  </c:pt>
                  <c:pt idx="32">
                    <c:v>2013.39199999999</c:v>
                  </c:pt>
                  <c:pt idx="33">
                    <c:v>1361.116</c:v>
                  </c:pt>
                  <c:pt idx="34">
                    <c:v>1773.5319999999899</c:v>
                  </c:pt>
                  <c:pt idx="35">
                    <c:v>2090.3620000000001</c:v>
                  </c:pt>
                  <c:pt idx="36">
                    <c:v>2001.9359999999999</c:v>
                  </c:pt>
                  <c:pt idx="37">
                    <c:v>1609.9259999999899</c:v>
                  </c:pt>
                  <c:pt idx="38">
                    <c:v>1652.88599999999</c:v>
                  </c:pt>
                  <c:pt idx="39">
                    <c:v>2008.3799999999901</c:v>
                  </c:pt>
                  <c:pt idx="40">
                    <c:v>1942.15</c:v>
                  </c:pt>
                  <c:pt idx="41">
                    <c:v>1646.442</c:v>
                  </c:pt>
                  <c:pt idx="42">
                    <c:v>1679.7359999999901</c:v>
                  </c:pt>
                  <c:pt idx="43">
                    <c:v>2362.0839999999998</c:v>
                  </c:pt>
                  <c:pt idx="44">
                    <c:v>1648.5899999999899</c:v>
                  </c:pt>
                  <c:pt idx="45">
                    <c:v>1694.05599999999</c:v>
                  </c:pt>
                  <c:pt idx="46">
                    <c:v>1737.374</c:v>
                  </c:pt>
                  <c:pt idx="47">
                    <c:v>1351.80799999999</c:v>
                  </c:pt>
                  <c:pt idx="48">
                    <c:v>2085.3499999999899</c:v>
                  </c:pt>
                  <c:pt idx="49">
                    <c:v>2032.7239999999999</c:v>
                  </c:pt>
                  <c:pt idx="50">
                    <c:v>1723.41199999999</c:v>
                  </c:pt>
                  <c:pt idx="51">
                    <c:v>1729.85599999999</c:v>
                  </c:pt>
                  <c:pt idx="52">
                    <c:v>1721.2639999999999</c:v>
                  </c:pt>
                  <c:pt idx="53">
                    <c:v>1399.42199999999</c:v>
                  </c:pt>
                  <c:pt idx="54">
                    <c:v>1370.7819999999899</c:v>
                  </c:pt>
                  <c:pt idx="55">
                    <c:v>1696.2039999999899</c:v>
                  </c:pt>
                  <c:pt idx="56">
                    <c:v>1709.80799999999</c:v>
                  </c:pt>
                  <c:pt idx="57">
                    <c:v>1708.37599999999</c:v>
                  </c:pt>
                  <c:pt idx="58">
                    <c:v>1694.41399999999</c:v>
                  </c:pt>
                  <c:pt idx="59">
                    <c:v>1704.4380000000001</c:v>
                  </c:pt>
                  <c:pt idx="60">
                    <c:v>1742.02799999999</c:v>
                  </c:pt>
                  <c:pt idx="61">
                    <c:v>2106.114</c:v>
                  </c:pt>
                  <c:pt idx="62">
                    <c:v>1766.0139999999999</c:v>
                  </c:pt>
                  <c:pt idx="63">
                    <c:v>2143.7039999999902</c:v>
                  </c:pt>
                  <c:pt idx="64">
                    <c:v>1773.17399999999</c:v>
                  </c:pt>
                  <c:pt idx="65">
                    <c:v>1720.548</c:v>
                  </c:pt>
                  <c:pt idx="66">
                    <c:v>1994.4179999999899</c:v>
                  </c:pt>
                  <c:pt idx="67">
                    <c:v>1682.24199999999</c:v>
                  </c:pt>
                  <c:pt idx="68">
                    <c:v>1611.3579999999999</c:v>
                  </c:pt>
                  <c:pt idx="69">
                    <c:v>2035.588</c:v>
                  </c:pt>
                  <c:pt idx="70">
                    <c:v>2032.7239999999999</c:v>
                  </c:pt>
                  <c:pt idx="71">
                    <c:v>1712.3139999999901</c:v>
                  </c:pt>
                  <c:pt idx="72">
                    <c:v>2074.252</c:v>
                  </c:pt>
                  <c:pt idx="73">
                    <c:v>1648.9479999999901</c:v>
                  </c:pt>
                  <c:pt idx="74">
                    <c:v>1744.1759999999899</c:v>
                  </c:pt>
                  <c:pt idx="75">
                    <c:v>1714.46199999999</c:v>
                  </c:pt>
                  <c:pt idx="76">
                    <c:v>1732.3620000000001</c:v>
                  </c:pt>
                  <c:pt idx="77">
                    <c:v>1739.5219999999899</c:v>
                  </c:pt>
                  <c:pt idx="78">
                    <c:v>1420.5440000000001</c:v>
                  </c:pt>
                  <c:pt idx="79">
                    <c:v>1772.81599999999</c:v>
                  </c:pt>
                  <c:pt idx="80">
                    <c:v>1791.432</c:v>
                  </c:pt>
                  <c:pt idx="81">
                    <c:v>1752.76799999999</c:v>
                  </c:pt>
                  <c:pt idx="82">
                    <c:v>1732.3620000000001</c:v>
                  </c:pt>
                  <c:pt idx="83">
                    <c:v>1681.5259999999901</c:v>
                  </c:pt>
                  <c:pt idx="84">
                    <c:v>1690.4760000000001</c:v>
                  </c:pt>
                  <c:pt idx="85">
                    <c:v>1671.144</c:v>
                  </c:pt>
                  <c:pt idx="86">
                    <c:v>1635.34399999999</c:v>
                  </c:pt>
                  <c:pt idx="87">
                    <c:v>1933.9159999999899</c:v>
                  </c:pt>
                  <c:pt idx="88">
                    <c:v>1969</c:v>
                  </c:pt>
                  <c:pt idx="89">
                    <c:v>1990.1220000000001</c:v>
                  </c:pt>
                  <c:pt idx="90">
                    <c:v>1641.788</c:v>
                  </c:pt>
                  <c:pt idx="91">
                    <c:v>1701.5740000000001</c:v>
                  </c:pt>
                  <c:pt idx="92">
                    <c:v>1686.18</c:v>
                  </c:pt>
                  <c:pt idx="93">
                    <c:v>1699.06799999999</c:v>
                  </c:pt>
                  <c:pt idx="94">
                    <c:v>1724.84399999999</c:v>
                  </c:pt>
                  <c:pt idx="95">
                    <c:v>1730.2139999999999</c:v>
                  </c:pt>
                  <c:pt idx="96">
                    <c:v>1709.44999999999</c:v>
                  </c:pt>
                  <c:pt idx="97">
                    <c:v>1758.4959999999901</c:v>
                  </c:pt>
                  <c:pt idx="98">
                    <c:v>1723.76999999999</c:v>
                  </c:pt>
                  <c:pt idx="99">
                    <c:v>1723.0539999999901</c:v>
                  </c:pt>
                </c:numCache>
              </c:numRef>
            </c:minus>
            <c:spPr>
              <a:noFill/>
              <a:ln w="12700" cap="flat" cmpd="sng" algn="ctr">
                <a:solidFill>
                  <a:schemeClr val="accent2">
                    <a:lumMod val="75000"/>
                  </a:schemeClr>
                </a:solidFill>
                <a:round/>
              </a:ln>
              <a:effectLst/>
            </c:spPr>
          </c:errBars>
          <c:errBars>
            <c:errDir val="x"/>
            <c:errBarType val="both"/>
            <c:errValType val="fixedVal"/>
            <c:noEndCap val="0"/>
            <c:val val="0"/>
            <c:spPr>
              <a:noFill/>
              <a:ln w="9525" cap="flat" cmpd="sng" algn="ctr">
                <a:solidFill>
                  <a:schemeClr val="tx1">
                    <a:lumMod val="65000"/>
                    <a:lumOff val="35000"/>
                  </a:schemeClr>
                </a:solidFill>
                <a:round/>
              </a:ln>
              <a:effectLst/>
            </c:spPr>
          </c:errBars>
          <c:xVal>
            <c:numRef>
              <c:f>Sheet1!$A$2:$A$101</c:f>
              <c:numCache>
                <c:formatCode>General</c:formatCode>
                <c:ptCount val="10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numCache>
            </c:numRef>
          </c:xVal>
          <c:yVal>
            <c:numRef>
              <c:f>Sheet1!$B$2:$B$101</c:f>
              <c:numCache>
                <c:formatCode>General</c:formatCode>
                <c:ptCount val="100"/>
                <c:pt idx="0">
                  <c:v>37866.637999999999</c:v>
                </c:pt>
                <c:pt idx="1">
                  <c:v>37866.637999999999</c:v>
                </c:pt>
                <c:pt idx="2">
                  <c:v>37710.192000000003</c:v>
                </c:pt>
                <c:pt idx="3">
                  <c:v>37829.406000000003</c:v>
                </c:pt>
                <c:pt idx="4">
                  <c:v>37689.428</c:v>
                </c:pt>
                <c:pt idx="5">
                  <c:v>37626.777999999998</c:v>
                </c:pt>
                <c:pt idx="6">
                  <c:v>37618.186000000002</c:v>
                </c:pt>
                <c:pt idx="7">
                  <c:v>37790.383999999998</c:v>
                </c:pt>
                <c:pt idx="8">
                  <c:v>37809.716</c:v>
                </c:pt>
                <c:pt idx="9">
                  <c:v>37801.839999999997</c:v>
                </c:pt>
                <c:pt idx="10">
                  <c:v>37817.949999999997</c:v>
                </c:pt>
                <c:pt idx="11">
                  <c:v>37787.161999999997</c:v>
                </c:pt>
                <c:pt idx="12">
                  <c:v>37782.866000000002</c:v>
                </c:pt>
                <c:pt idx="13">
                  <c:v>37482.504000000001</c:v>
                </c:pt>
                <c:pt idx="14">
                  <c:v>37660.43</c:v>
                </c:pt>
                <c:pt idx="15">
                  <c:v>37802.555999999997</c:v>
                </c:pt>
                <c:pt idx="16">
                  <c:v>37505.415999999997</c:v>
                </c:pt>
                <c:pt idx="17">
                  <c:v>37533.697999999997</c:v>
                </c:pt>
                <c:pt idx="18">
                  <c:v>37632.506000000001</c:v>
                </c:pt>
                <c:pt idx="19">
                  <c:v>37633.58</c:v>
                </c:pt>
                <c:pt idx="20">
                  <c:v>37714.487999999998</c:v>
                </c:pt>
                <c:pt idx="21">
                  <c:v>37648.616000000002</c:v>
                </c:pt>
                <c:pt idx="22">
                  <c:v>37708.76</c:v>
                </c:pt>
                <c:pt idx="23">
                  <c:v>37599.57</c:v>
                </c:pt>
                <c:pt idx="24">
                  <c:v>37599.928</c:v>
                </c:pt>
                <c:pt idx="25">
                  <c:v>37606.372000000003</c:v>
                </c:pt>
                <c:pt idx="26">
                  <c:v>37636.802000000003</c:v>
                </c:pt>
                <c:pt idx="27">
                  <c:v>35727.230000000003</c:v>
                </c:pt>
                <c:pt idx="28">
                  <c:v>35703.601999999999</c:v>
                </c:pt>
                <c:pt idx="29">
                  <c:v>35691.788</c:v>
                </c:pt>
                <c:pt idx="30">
                  <c:v>35651.334000000003</c:v>
                </c:pt>
                <c:pt idx="31">
                  <c:v>35667.802000000003</c:v>
                </c:pt>
                <c:pt idx="32">
                  <c:v>35705.392</c:v>
                </c:pt>
                <c:pt idx="33">
                  <c:v>35769.116000000002</c:v>
                </c:pt>
                <c:pt idx="34">
                  <c:v>35823.531999999999</c:v>
                </c:pt>
                <c:pt idx="35">
                  <c:v>35782.362000000001</c:v>
                </c:pt>
                <c:pt idx="36">
                  <c:v>35693.936000000002</c:v>
                </c:pt>
                <c:pt idx="37">
                  <c:v>35659.925999999999</c:v>
                </c:pt>
                <c:pt idx="38">
                  <c:v>35702.885999999999</c:v>
                </c:pt>
                <c:pt idx="39">
                  <c:v>35700.379999999997</c:v>
                </c:pt>
                <c:pt idx="40">
                  <c:v>35634.15</c:v>
                </c:pt>
                <c:pt idx="41">
                  <c:v>35696.442000000003</c:v>
                </c:pt>
                <c:pt idx="42">
                  <c:v>35729.735999999997</c:v>
                </c:pt>
                <c:pt idx="43">
                  <c:v>35696.084000000003</c:v>
                </c:pt>
                <c:pt idx="44">
                  <c:v>35698.589999999997</c:v>
                </c:pt>
                <c:pt idx="45">
                  <c:v>35744.055999999997</c:v>
                </c:pt>
                <c:pt idx="46">
                  <c:v>35787.374000000003</c:v>
                </c:pt>
                <c:pt idx="47">
                  <c:v>35759.807999999997</c:v>
                </c:pt>
                <c:pt idx="48">
                  <c:v>35777.35</c:v>
                </c:pt>
                <c:pt idx="49">
                  <c:v>35724.724000000002</c:v>
                </c:pt>
                <c:pt idx="50">
                  <c:v>35773.411999999997</c:v>
                </c:pt>
                <c:pt idx="51">
                  <c:v>35779.856</c:v>
                </c:pt>
                <c:pt idx="52">
                  <c:v>35771.264000000003</c:v>
                </c:pt>
                <c:pt idx="53">
                  <c:v>35807.421999999999</c:v>
                </c:pt>
                <c:pt idx="54">
                  <c:v>35778.781999999999</c:v>
                </c:pt>
                <c:pt idx="55">
                  <c:v>35746.203999999998</c:v>
                </c:pt>
                <c:pt idx="56">
                  <c:v>35759.807999999997</c:v>
                </c:pt>
                <c:pt idx="57">
                  <c:v>35758.375999999997</c:v>
                </c:pt>
                <c:pt idx="58">
                  <c:v>35744.413999999997</c:v>
                </c:pt>
                <c:pt idx="59">
                  <c:v>35754.438000000002</c:v>
                </c:pt>
                <c:pt idx="60">
                  <c:v>35792.027999999998</c:v>
                </c:pt>
                <c:pt idx="61">
                  <c:v>35798.114000000001</c:v>
                </c:pt>
                <c:pt idx="62">
                  <c:v>35816.014000000003</c:v>
                </c:pt>
                <c:pt idx="63">
                  <c:v>35835.703999999998</c:v>
                </c:pt>
                <c:pt idx="64">
                  <c:v>35823.173999999999</c:v>
                </c:pt>
                <c:pt idx="65">
                  <c:v>35770.548000000003</c:v>
                </c:pt>
                <c:pt idx="66">
                  <c:v>35686.417999999998</c:v>
                </c:pt>
                <c:pt idx="67">
                  <c:v>35732.241999999998</c:v>
                </c:pt>
                <c:pt idx="68">
                  <c:v>35661.358</c:v>
                </c:pt>
                <c:pt idx="69">
                  <c:v>35727.588000000003</c:v>
                </c:pt>
                <c:pt idx="70">
                  <c:v>35724.724000000002</c:v>
                </c:pt>
                <c:pt idx="71">
                  <c:v>35762.313999999998</c:v>
                </c:pt>
                <c:pt idx="72">
                  <c:v>35766.252</c:v>
                </c:pt>
                <c:pt idx="73">
                  <c:v>35698.947999999997</c:v>
                </c:pt>
                <c:pt idx="74">
                  <c:v>35794.175999999999</c:v>
                </c:pt>
                <c:pt idx="75">
                  <c:v>35764.462</c:v>
                </c:pt>
                <c:pt idx="76">
                  <c:v>35782.362000000001</c:v>
                </c:pt>
                <c:pt idx="77">
                  <c:v>35789.521999999997</c:v>
                </c:pt>
                <c:pt idx="78">
                  <c:v>35828.544000000002</c:v>
                </c:pt>
                <c:pt idx="79">
                  <c:v>35822.815999999999</c:v>
                </c:pt>
                <c:pt idx="80">
                  <c:v>35841.432000000001</c:v>
                </c:pt>
                <c:pt idx="81">
                  <c:v>35802.767999999996</c:v>
                </c:pt>
                <c:pt idx="82">
                  <c:v>35782.362000000001</c:v>
                </c:pt>
                <c:pt idx="83">
                  <c:v>35731.525999999998</c:v>
                </c:pt>
                <c:pt idx="84">
                  <c:v>35740.476000000002</c:v>
                </c:pt>
                <c:pt idx="85">
                  <c:v>35721.144</c:v>
                </c:pt>
                <c:pt idx="86">
                  <c:v>35685.343999999997</c:v>
                </c:pt>
                <c:pt idx="87">
                  <c:v>35625.915999999997</c:v>
                </c:pt>
                <c:pt idx="88">
                  <c:v>35661</c:v>
                </c:pt>
                <c:pt idx="89">
                  <c:v>35682.122000000003</c:v>
                </c:pt>
                <c:pt idx="90">
                  <c:v>35691.788</c:v>
                </c:pt>
                <c:pt idx="91">
                  <c:v>35751.574000000001</c:v>
                </c:pt>
                <c:pt idx="92">
                  <c:v>35736.18</c:v>
                </c:pt>
                <c:pt idx="93">
                  <c:v>35749.067999999999</c:v>
                </c:pt>
                <c:pt idx="94">
                  <c:v>35774.843999999997</c:v>
                </c:pt>
                <c:pt idx="95">
                  <c:v>35780.214</c:v>
                </c:pt>
                <c:pt idx="96">
                  <c:v>35759.449999999997</c:v>
                </c:pt>
                <c:pt idx="97">
                  <c:v>35808.495999999999</c:v>
                </c:pt>
                <c:pt idx="98">
                  <c:v>35773.769999999997</c:v>
                </c:pt>
                <c:pt idx="99">
                  <c:v>35773.053999999996</c:v>
                </c:pt>
              </c:numCache>
            </c:numRef>
          </c:yVal>
          <c:smooth val="0"/>
          <c:extLst>
            <c:ext xmlns:c16="http://schemas.microsoft.com/office/drawing/2014/chart" uri="{C3380CC4-5D6E-409C-BE32-E72D297353CC}">
              <c16:uniqueId val="{00000000-FDCC-4533-8AB7-61A14F38335C}"/>
            </c:ext>
          </c:extLst>
        </c:ser>
        <c:dLbls>
          <c:showLegendKey val="0"/>
          <c:showVal val="0"/>
          <c:showCatName val="0"/>
          <c:showSerName val="0"/>
          <c:showPercent val="0"/>
          <c:showBubbleSize val="0"/>
        </c:dLbls>
        <c:axId val="1169876239"/>
        <c:axId val="1169983935"/>
      </c:scatterChart>
      <c:valAx>
        <c:axId val="1169876239"/>
        <c:scaling>
          <c:orientation val="minMax"/>
          <c:max val="101"/>
          <c:min val="0"/>
        </c:scaling>
        <c:delete val="0"/>
        <c:axPos val="b"/>
        <c:majorGridlines>
          <c:spPr>
            <a:ln w="9525" cap="flat" cmpd="sng" algn="ctr">
              <a:solidFill>
                <a:schemeClr val="tx1">
                  <a:lumMod val="15000"/>
                  <a:lumOff val="85000"/>
                </a:schemeClr>
              </a:solidFill>
              <a:round/>
            </a:ln>
            <a:effectLst/>
          </c:spPr>
        </c:majorGridlines>
        <c:numFmt formatCode="0\K;\-0\K" sourceLinked="0"/>
        <c:majorTickMark val="none"/>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Trebuchet MS" panose="020B0603020202020204" pitchFamily="34" charset="0"/>
                <a:ea typeface="+mn-ea"/>
                <a:cs typeface="+mn-cs"/>
              </a:defRPr>
            </a:pPr>
            <a:endParaRPr lang="en-US"/>
          </a:p>
        </c:txPr>
        <c:crossAx val="1169983935"/>
        <c:crosses val="autoZero"/>
        <c:crossBetween val="midCat"/>
        <c:majorUnit val="20"/>
      </c:valAx>
      <c:valAx>
        <c:axId val="1169983935"/>
        <c:scaling>
          <c:orientation val="minMax"/>
          <c:max val="40000"/>
          <c:min val="320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Trebuchet MS" panose="020B0603020202020204" pitchFamily="34" charset="0"/>
                <a:ea typeface="+mn-ea"/>
                <a:cs typeface="+mn-cs"/>
              </a:defRPr>
            </a:pPr>
            <a:endParaRPr lang="en-US"/>
          </a:p>
        </c:txPr>
        <c:crossAx val="1169876239"/>
        <c:crosses val="autoZero"/>
        <c:crossBetween val="midCat"/>
        <c:majorUnit val="2000"/>
      </c:valAx>
      <c:spPr>
        <a:noFill/>
        <a:ln w="12700">
          <a:solidFill>
            <a:schemeClr val="tx1"/>
          </a:solid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108278652668417"/>
          <c:y val="8.1536330782635516E-2"/>
          <c:w val="0.86149365704286962"/>
          <c:h val="0.55788076821073884"/>
        </c:manualLayout>
      </c:layout>
      <c:barChart>
        <c:barDir val="bar"/>
        <c:grouping val="clustered"/>
        <c:varyColors val="0"/>
        <c:ser>
          <c:idx val="0"/>
          <c:order val="0"/>
          <c:tx>
            <c:strRef>
              <c:f>Sheet1!$B$1</c:f>
              <c:strCache>
                <c:ptCount val="1"/>
                <c:pt idx="0">
                  <c:v>2020</c:v>
                </c:pt>
              </c:strCache>
            </c:strRef>
          </c:tx>
          <c:spPr>
            <a:solidFill>
              <a:schemeClr val="accent2">
                <a:lumMod val="75000"/>
              </a:schemeClr>
            </a:solidFill>
            <a:ln w="19050">
              <a:solidFill>
                <a:schemeClr val="tx1"/>
              </a:solidFill>
            </a:ln>
            <a:effectLst/>
          </c:spPr>
          <c:invertIfNegative val="0"/>
          <c:dPt>
            <c:idx val="0"/>
            <c:invertIfNegative val="0"/>
            <c:bubble3D val="0"/>
            <c:spPr>
              <a:solidFill>
                <a:schemeClr val="tx1">
                  <a:lumMod val="75000"/>
                  <a:lumOff val="25000"/>
                </a:schemeClr>
              </a:solidFill>
              <a:ln w="19050">
                <a:solidFill>
                  <a:schemeClr val="tx1"/>
                </a:solidFill>
              </a:ln>
              <a:effectLst/>
            </c:spPr>
            <c:extLst>
              <c:ext xmlns:c16="http://schemas.microsoft.com/office/drawing/2014/chart" uri="{C3380CC4-5D6E-409C-BE32-E72D297353CC}">
                <c16:uniqueId val="{00000001-945B-A245-BDE3-3CB1458EE2D7}"/>
              </c:ext>
            </c:extLst>
          </c:dPt>
          <c:cat>
            <c:strRef>
              <c:f>Sheet1!$A$2</c:f>
              <c:strCache>
                <c:ptCount val="1"/>
                <c:pt idx="0">
                  <c:v>The Min. ACT Count to Observe Bit Flips</c:v>
                </c:pt>
              </c:strCache>
            </c:strRef>
          </c:cat>
          <c:val>
            <c:numRef>
              <c:f>Sheet1!$B$2</c:f>
              <c:numCache>
                <c:formatCode>General</c:formatCode>
                <c:ptCount val="1"/>
                <c:pt idx="0">
                  <c:v>9.6</c:v>
                </c:pt>
              </c:numCache>
            </c:numRef>
          </c:val>
          <c:extLst>
            <c:ext xmlns:c16="http://schemas.microsoft.com/office/drawing/2014/chart" uri="{C3380CC4-5D6E-409C-BE32-E72D297353CC}">
              <c16:uniqueId val="{00000002-945B-A245-BDE3-3CB1458EE2D7}"/>
            </c:ext>
          </c:extLst>
        </c:ser>
        <c:ser>
          <c:idx val="1"/>
          <c:order val="1"/>
          <c:tx>
            <c:strRef>
              <c:f>Sheet1!$C$1</c:f>
              <c:strCache>
                <c:ptCount val="1"/>
                <c:pt idx="0">
                  <c:v>2014</c:v>
                </c:pt>
              </c:strCache>
            </c:strRef>
          </c:tx>
          <c:spPr>
            <a:solidFill>
              <a:srgbClr val="C00000"/>
            </a:solidFill>
            <a:ln w="19050">
              <a:solidFill>
                <a:schemeClr val="tx1"/>
              </a:solidFill>
            </a:ln>
            <a:effectLst/>
          </c:spPr>
          <c:invertIfNegative val="0"/>
          <c:cat>
            <c:strRef>
              <c:f>Sheet1!$A$2</c:f>
              <c:strCache>
                <c:ptCount val="1"/>
                <c:pt idx="0">
                  <c:v>The Min. ACT Count to Observe Bit Flips</c:v>
                </c:pt>
              </c:strCache>
            </c:strRef>
          </c:cat>
          <c:val>
            <c:numRef>
              <c:f>Sheet1!$C$2</c:f>
              <c:numCache>
                <c:formatCode>General</c:formatCode>
                <c:ptCount val="1"/>
                <c:pt idx="0">
                  <c:v>139.19999999999999</c:v>
                </c:pt>
              </c:numCache>
            </c:numRef>
          </c:val>
          <c:extLst>
            <c:ext xmlns:c16="http://schemas.microsoft.com/office/drawing/2014/chart" uri="{C3380CC4-5D6E-409C-BE32-E72D297353CC}">
              <c16:uniqueId val="{00000003-945B-A245-BDE3-3CB1458EE2D7}"/>
            </c:ext>
          </c:extLst>
        </c:ser>
        <c:dLbls>
          <c:showLegendKey val="0"/>
          <c:showVal val="0"/>
          <c:showCatName val="0"/>
          <c:showSerName val="0"/>
          <c:showPercent val="0"/>
          <c:showBubbleSize val="0"/>
        </c:dLbls>
        <c:gapWidth val="26"/>
        <c:axId val="1754165519"/>
        <c:axId val="1509368063"/>
      </c:barChart>
      <c:catAx>
        <c:axId val="1754165519"/>
        <c:scaling>
          <c:orientation val="minMax"/>
        </c:scaling>
        <c:delete val="1"/>
        <c:axPos val="l"/>
        <c:numFmt formatCode="General" sourceLinked="1"/>
        <c:majorTickMark val="out"/>
        <c:minorTickMark val="none"/>
        <c:tickLblPos val="nextTo"/>
        <c:crossAx val="1509368063"/>
        <c:crosses val="autoZero"/>
        <c:auto val="1"/>
        <c:lblAlgn val="ctr"/>
        <c:lblOffset val="100"/>
        <c:noMultiLvlLbl val="0"/>
      </c:catAx>
      <c:valAx>
        <c:axId val="1509368063"/>
        <c:scaling>
          <c:orientation val="minMax"/>
          <c:max val="150"/>
          <c:min val="0"/>
        </c:scaling>
        <c:delete val="0"/>
        <c:axPos val="b"/>
        <c:majorGridlines>
          <c:spPr>
            <a:ln w="9525" cap="flat" cmpd="sng" algn="ctr">
              <a:solidFill>
                <a:schemeClr val="tx1">
                  <a:lumMod val="15000"/>
                  <a:lumOff val="85000"/>
                </a:schemeClr>
              </a:solidFill>
              <a:round/>
            </a:ln>
            <a:effectLst/>
          </c:spPr>
        </c:majorGridlines>
        <c:numFmt formatCode="0\K;\-0\K" sourceLinked="0"/>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Trebuchet MS" panose="020B0703020202090204" pitchFamily="34" charset="0"/>
                <a:ea typeface="+mn-ea"/>
                <a:cs typeface="+mn-cs"/>
              </a:defRPr>
            </a:pPr>
            <a:endParaRPr lang="en-US"/>
          </a:p>
        </c:txPr>
        <c:crossAx val="1754165519"/>
        <c:crosses val="autoZero"/>
        <c:crossBetween val="between"/>
        <c:minorUnit val="10"/>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Cambria" panose="02040503050406030204" pitchFamily="18" charset="0"/>
        </a:defRPr>
      </a:pPr>
      <a:endParaRPr lang="en-US"/>
    </a:p>
  </c:txPr>
  <c:externalData r:id="rId3">
    <c:autoUpdate val="0"/>
  </c:externalData>
  <c:userShapes r:id="rId4"/>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Sheet1!$B$1</c:f>
              <c:strCache>
                <c:ptCount val="1"/>
                <c:pt idx="0">
                  <c:v>Y-Values</c:v>
                </c:pt>
              </c:strCache>
            </c:strRef>
          </c:tx>
          <c:spPr>
            <a:ln w="19050" cap="rnd">
              <a:noFill/>
              <a:round/>
            </a:ln>
            <a:effectLst/>
          </c:spPr>
          <c:marker>
            <c:symbol val="circle"/>
            <c:size val="5"/>
            <c:spPr>
              <a:solidFill>
                <a:schemeClr val="accent2">
                  <a:lumMod val="75000"/>
                </a:schemeClr>
              </a:solidFill>
              <a:ln w="12700">
                <a:solidFill>
                  <a:schemeClr val="tx1"/>
                </a:solidFill>
                <a:round/>
              </a:ln>
              <a:effectLst/>
            </c:spPr>
          </c:marker>
          <c:xVal>
            <c:numRef>
              <c:f>Sheet1!$A$2:$A$1001</c:f>
              <c:numCache>
                <c:formatCode>General</c:formatCode>
                <c:ptCount val="100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pt idx="136">
                  <c:v>137</c:v>
                </c:pt>
                <c:pt idx="137">
                  <c:v>138</c:v>
                </c:pt>
                <c:pt idx="138">
                  <c:v>139</c:v>
                </c:pt>
                <c:pt idx="139">
                  <c:v>140</c:v>
                </c:pt>
                <c:pt idx="140">
                  <c:v>141</c:v>
                </c:pt>
                <c:pt idx="141">
                  <c:v>142</c:v>
                </c:pt>
                <c:pt idx="142">
                  <c:v>143</c:v>
                </c:pt>
                <c:pt idx="143">
                  <c:v>144</c:v>
                </c:pt>
                <c:pt idx="144">
                  <c:v>145</c:v>
                </c:pt>
                <c:pt idx="145">
                  <c:v>146</c:v>
                </c:pt>
                <c:pt idx="146">
                  <c:v>147</c:v>
                </c:pt>
                <c:pt idx="147">
                  <c:v>148</c:v>
                </c:pt>
                <c:pt idx="148">
                  <c:v>149</c:v>
                </c:pt>
                <c:pt idx="149">
                  <c:v>150</c:v>
                </c:pt>
                <c:pt idx="150">
                  <c:v>151</c:v>
                </c:pt>
                <c:pt idx="151">
                  <c:v>152</c:v>
                </c:pt>
                <c:pt idx="152">
                  <c:v>153</c:v>
                </c:pt>
                <c:pt idx="153">
                  <c:v>154</c:v>
                </c:pt>
                <c:pt idx="154">
                  <c:v>155</c:v>
                </c:pt>
                <c:pt idx="155">
                  <c:v>156</c:v>
                </c:pt>
                <c:pt idx="156">
                  <c:v>157</c:v>
                </c:pt>
                <c:pt idx="157">
                  <c:v>158</c:v>
                </c:pt>
                <c:pt idx="158">
                  <c:v>159</c:v>
                </c:pt>
                <c:pt idx="159">
                  <c:v>160</c:v>
                </c:pt>
                <c:pt idx="160">
                  <c:v>161</c:v>
                </c:pt>
                <c:pt idx="161">
                  <c:v>162</c:v>
                </c:pt>
                <c:pt idx="162">
                  <c:v>163</c:v>
                </c:pt>
                <c:pt idx="163">
                  <c:v>164</c:v>
                </c:pt>
                <c:pt idx="164">
                  <c:v>165</c:v>
                </c:pt>
                <c:pt idx="165">
                  <c:v>166</c:v>
                </c:pt>
                <c:pt idx="166">
                  <c:v>167</c:v>
                </c:pt>
                <c:pt idx="167">
                  <c:v>168</c:v>
                </c:pt>
                <c:pt idx="168">
                  <c:v>169</c:v>
                </c:pt>
                <c:pt idx="169">
                  <c:v>170</c:v>
                </c:pt>
                <c:pt idx="170">
                  <c:v>171</c:v>
                </c:pt>
                <c:pt idx="171">
                  <c:v>172</c:v>
                </c:pt>
                <c:pt idx="172">
                  <c:v>173</c:v>
                </c:pt>
                <c:pt idx="173">
                  <c:v>174</c:v>
                </c:pt>
                <c:pt idx="174">
                  <c:v>175</c:v>
                </c:pt>
                <c:pt idx="175">
                  <c:v>176</c:v>
                </c:pt>
                <c:pt idx="176">
                  <c:v>177</c:v>
                </c:pt>
                <c:pt idx="177">
                  <c:v>178</c:v>
                </c:pt>
                <c:pt idx="178">
                  <c:v>179</c:v>
                </c:pt>
                <c:pt idx="179">
                  <c:v>180</c:v>
                </c:pt>
                <c:pt idx="180">
                  <c:v>181</c:v>
                </c:pt>
                <c:pt idx="181">
                  <c:v>182</c:v>
                </c:pt>
                <c:pt idx="182">
                  <c:v>183</c:v>
                </c:pt>
                <c:pt idx="183">
                  <c:v>184</c:v>
                </c:pt>
                <c:pt idx="184">
                  <c:v>185</c:v>
                </c:pt>
                <c:pt idx="185">
                  <c:v>186</c:v>
                </c:pt>
                <c:pt idx="186">
                  <c:v>187</c:v>
                </c:pt>
                <c:pt idx="187">
                  <c:v>188</c:v>
                </c:pt>
                <c:pt idx="188">
                  <c:v>189</c:v>
                </c:pt>
                <c:pt idx="189">
                  <c:v>190</c:v>
                </c:pt>
                <c:pt idx="190">
                  <c:v>191</c:v>
                </c:pt>
                <c:pt idx="191">
                  <c:v>192</c:v>
                </c:pt>
                <c:pt idx="192">
                  <c:v>193</c:v>
                </c:pt>
                <c:pt idx="193">
                  <c:v>194</c:v>
                </c:pt>
                <c:pt idx="194">
                  <c:v>195</c:v>
                </c:pt>
                <c:pt idx="195">
                  <c:v>196</c:v>
                </c:pt>
                <c:pt idx="196">
                  <c:v>197</c:v>
                </c:pt>
                <c:pt idx="197">
                  <c:v>198</c:v>
                </c:pt>
                <c:pt idx="198">
                  <c:v>199</c:v>
                </c:pt>
                <c:pt idx="199">
                  <c:v>200</c:v>
                </c:pt>
                <c:pt idx="200">
                  <c:v>201</c:v>
                </c:pt>
                <c:pt idx="201">
                  <c:v>202</c:v>
                </c:pt>
                <c:pt idx="202">
                  <c:v>203</c:v>
                </c:pt>
                <c:pt idx="203">
                  <c:v>204</c:v>
                </c:pt>
                <c:pt idx="204">
                  <c:v>205</c:v>
                </c:pt>
                <c:pt idx="205">
                  <c:v>206</c:v>
                </c:pt>
                <c:pt idx="206">
                  <c:v>207</c:v>
                </c:pt>
                <c:pt idx="207">
                  <c:v>208</c:v>
                </c:pt>
                <c:pt idx="208">
                  <c:v>209</c:v>
                </c:pt>
                <c:pt idx="209">
                  <c:v>210</c:v>
                </c:pt>
                <c:pt idx="210">
                  <c:v>211</c:v>
                </c:pt>
                <c:pt idx="211">
                  <c:v>212</c:v>
                </c:pt>
                <c:pt idx="212">
                  <c:v>213</c:v>
                </c:pt>
                <c:pt idx="213">
                  <c:v>214</c:v>
                </c:pt>
                <c:pt idx="214">
                  <c:v>215</c:v>
                </c:pt>
                <c:pt idx="215">
                  <c:v>216</c:v>
                </c:pt>
                <c:pt idx="216">
                  <c:v>217</c:v>
                </c:pt>
                <c:pt idx="217">
                  <c:v>218</c:v>
                </c:pt>
                <c:pt idx="218">
                  <c:v>219</c:v>
                </c:pt>
                <c:pt idx="219">
                  <c:v>220</c:v>
                </c:pt>
                <c:pt idx="220">
                  <c:v>221</c:v>
                </c:pt>
                <c:pt idx="221">
                  <c:v>222</c:v>
                </c:pt>
                <c:pt idx="222">
                  <c:v>223</c:v>
                </c:pt>
                <c:pt idx="223">
                  <c:v>224</c:v>
                </c:pt>
                <c:pt idx="224">
                  <c:v>225</c:v>
                </c:pt>
                <c:pt idx="225">
                  <c:v>226</c:v>
                </c:pt>
                <c:pt idx="226">
                  <c:v>227</c:v>
                </c:pt>
                <c:pt idx="227">
                  <c:v>228</c:v>
                </c:pt>
                <c:pt idx="228">
                  <c:v>229</c:v>
                </c:pt>
                <c:pt idx="229">
                  <c:v>230</c:v>
                </c:pt>
                <c:pt idx="230">
                  <c:v>231</c:v>
                </c:pt>
                <c:pt idx="231">
                  <c:v>232</c:v>
                </c:pt>
                <c:pt idx="232">
                  <c:v>233</c:v>
                </c:pt>
                <c:pt idx="233">
                  <c:v>234</c:v>
                </c:pt>
                <c:pt idx="234">
                  <c:v>235</c:v>
                </c:pt>
                <c:pt idx="235">
                  <c:v>236</c:v>
                </c:pt>
                <c:pt idx="236">
                  <c:v>237</c:v>
                </c:pt>
                <c:pt idx="237">
                  <c:v>238</c:v>
                </c:pt>
                <c:pt idx="238">
                  <c:v>239</c:v>
                </c:pt>
                <c:pt idx="239">
                  <c:v>240</c:v>
                </c:pt>
                <c:pt idx="240">
                  <c:v>241</c:v>
                </c:pt>
                <c:pt idx="241">
                  <c:v>242</c:v>
                </c:pt>
                <c:pt idx="242">
                  <c:v>243</c:v>
                </c:pt>
                <c:pt idx="243">
                  <c:v>244</c:v>
                </c:pt>
                <c:pt idx="244">
                  <c:v>245</c:v>
                </c:pt>
                <c:pt idx="245">
                  <c:v>246</c:v>
                </c:pt>
                <c:pt idx="246">
                  <c:v>247</c:v>
                </c:pt>
                <c:pt idx="247">
                  <c:v>248</c:v>
                </c:pt>
                <c:pt idx="248">
                  <c:v>249</c:v>
                </c:pt>
                <c:pt idx="249">
                  <c:v>250</c:v>
                </c:pt>
                <c:pt idx="250">
                  <c:v>251</c:v>
                </c:pt>
                <c:pt idx="251">
                  <c:v>252</c:v>
                </c:pt>
                <c:pt idx="252">
                  <c:v>253</c:v>
                </c:pt>
                <c:pt idx="253">
                  <c:v>254</c:v>
                </c:pt>
                <c:pt idx="254">
                  <c:v>255</c:v>
                </c:pt>
                <c:pt idx="255">
                  <c:v>256</c:v>
                </c:pt>
                <c:pt idx="256">
                  <c:v>257</c:v>
                </c:pt>
                <c:pt idx="257">
                  <c:v>258</c:v>
                </c:pt>
                <c:pt idx="258">
                  <c:v>259</c:v>
                </c:pt>
                <c:pt idx="259">
                  <c:v>260</c:v>
                </c:pt>
                <c:pt idx="260">
                  <c:v>261</c:v>
                </c:pt>
                <c:pt idx="261">
                  <c:v>262</c:v>
                </c:pt>
                <c:pt idx="262">
                  <c:v>263</c:v>
                </c:pt>
                <c:pt idx="263">
                  <c:v>264</c:v>
                </c:pt>
                <c:pt idx="264">
                  <c:v>265</c:v>
                </c:pt>
                <c:pt idx="265">
                  <c:v>266</c:v>
                </c:pt>
                <c:pt idx="266">
                  <c:v>267</c:v>
                </c:pt>
                <c:pt idx="267">
                  <c:v>268</c:v>
                </c:pt>
                <c:pt idx="268">
                  <c:v>269</c:v>
                </c:pt>
                <c:pt idx="269">
                  <c:v>270</c:v>
                </c:pt>
                <c:pt idx="270">
                  <c:v>271</c:v>
                </c:pt>
                <c:pt idx="271">
                  <c:v>272</c:v>
                </c:pt>
                <c:pt idx="272">
                  <c:v>273</c:v>
                </c:pt>
                <c:pt idx="273">
                  <c:v>274</c:v>
                </c:pt>
                <c:pt idx="274">
                  <c:v>275</c:v>
                </c:pt>
                <c:pt idx="275">
                  <c:v>276</c:v>
                </c:pt>
                <c:pt idx="276">
                  <c:v>277</c:v>
                </c:pt>
                <c:pt idx="277">
                  <c:v>278</c:v>
                </c:pt>
                <c:pt idx="278">
                  <c:v>279</c:v>
                </c:pt>
                <c:pt idx="279">
                  <c:v>280</c:v>
                </c:pt>
                <c:pt idx="280">
                  <c:v>281</c:v>
                </c:pt>
                <c:pt idx="281">
                  <c:v>282</c:v>
                </c:pt>
                <c:pt idx="282">
                  <c:v>283</c:v>
                </c:pt>
                <c:pt idx="283">
                  <c:v>284</c:v>
                </c:pt>
                <c:pt idx="284">
                  <c:v>285</c:v>
                </c:pt>
                <c:pt idx="285">
                  <c:v>286</c:v>
                </c:pt>
                <c:pt idx="286">
                  <c:v>287</c:v>
                </c:pt>
                <c:pt idx="287">
                  <c:v>288</c:v>
                </c:pt>
                <c:pt idx="288">
                  <c:v>289</c:v>
                </c:pt>
                <c:pt idx="289">
                  <c:v>290</c:v>
                </c:pt>
                <c:pt idx="290">
                  <c:v>291</c:v>
                </c:pt>
                <c:pt idx="291">
                  <c:v>292</c:v>
                </c:pt>
                <c:pt idx="292">
                  <c:v>293</c:v>
                </c:pt>
                <c:pt idx="293">
                  <c:v>294</c:v>
                </c:pt>
                <c:pt idx="294">
                  <c:v>295</c:v>
                </c:pt>
                <c:pt idx="295">
                  <c:v>296</c:v>
                </c:pt>
                <c:pt idx="296">
                  <c:v>297</c:v>
                </c:pt>
                <c:pt idx="297">
                  <c:v>298</c:v>
                </c:pt>
                <c:pt idx="298">
                  <c:v>299</c:v>
                </c:pt>
                <c:pt idx="299">
                  <c:v>300</c:v>
                </c:pt>
                <c:pt idx="300">
                  <c:v>301</c:v>
                </c:pt>
                <c:pt idx="301">
                  <c:v>302</c:v>
                </c:pt>
                <c:pt idx="302">
                  <c:v>303</c:v>
                </c:pt>
                <c:pt idx="303">
                  <c:v>304</c:v>
                </c:pt>
                <c:pt idx="304">
                  <c:v>305</c:v>
                </c:pt>
                <c:pt idx="305">
                  <c:v>306</c:v>
                </c:pt>
                <c:pt idx="306">
                  <c:v>307</c:v>
                </c:pt>
                <c:pt idx="307">
                  <c:v>308</c:v>
                </c:pt>
                <c:pt idx="308">
                  <c:v>309</c:v>
                </c:pt>
                <c:pt idx="309">
                  <c:v>310</c:v>
                </c:pt>
                <c:pt idx="310">
                  <c:v>311</c:v>
                </c:pt>
                <c:pt idx="311">
                  <c:v>312</c:v>
                </c:pt>
                <c:pt idx="312">
                  <c:v>313</c:v>
                </c:pt>
                <c:pt idx="313">
                  <c:v>314</c:v>
                </c:pt>
                <c:pt idx="314">
                  <c:v>315</c:v>
                </c:pt>
                <c:pt idx="315">
                  <c:v>316</c:v>
                </c:pt>
                <c:pt idx="316">
                  <c:v>317</c:v>
                </c:pt>
                <c:pt idx="317">
                  <c:v>318</c:v>
                </c:pt>
                <c:pt idx="318">
                  <c:v>319</c:v>
                </c:pt>
                <c:pt idx="319">
                  <c:v>320</c:v>
                </c:pt>
                <c:pt idx="320">
                  <c:v>321</c:v>
                </c:pt>
                <c:pt idx="321">
                  <c:v>322</c:v>
                </c:pt>
                <c:pt idx="322">
                  <c:v>323</c:v>
                </c:pt>
                <c:pt idx="323">
                  <c:v>324</c:v>
                </c:pt>
                <c:pt idx="324">
                  <c:v>325</c:v>
                </c:pt>
                <c:pt idx="325">
                  <c:v>326</c:v>
                </c:pt>
                <c:pt idx="326">
                  <c:v>327</c:v>
                </c:pt>
                <c:pt idx="327">
                  <c:v>328</c:v>
                </c:pt>
                <c:pt idx="328">
                  <c:v>329</c:v>
                </c:pt>
                <c:pt idx="329">
                  <c:v>330</c:v>
                </c:pt>
                <c:pt idx="330">
                  <c:v>331</c:v>
                </c:pt>
                <c:pt idx="331">
                  <c:v>332</c:v>
                </c:pt>
                <c:pt idx="332">
                  <c:v>333</c:v>
                </c:pt>
                <c:pt idx="333">
                  <c:v>334</c:v>
                </c:pt>
                <c:pt idx="334">
                  <c:v>335</c:v>
                </c:pt>
                <c:pt idx="335">
                  <c:v>336</c:v>
                </c:pt>
                <c:pt idx="336">
                  <c:v>337</c:v>
                </c:pt>
                <c:pt idx="337">
                  <c:v>338</c:v>
                </c:pt>
                <c:pt idx="338">
                  <c:v>339</c:v>
                </c:pt>
                <c:pt idx="339">
                  <c:v>340</c:v>
                </c:pt>
                <c:pt idx="340">
                  <c:v>341</c:v>
                </c:pt>
                <c:pt idx="341">
                  <c:v>342</c:v>
                </c:pt>
                <c:pt idx="342">
                  <c:v>343</c:v>
                </c:pt>
                <c:pt idx="343">
                  <c:v>344</c:v>
                </c:pt>
                <c:pt idx="344">
                  <c:v>345</c:v>
                </c:pt>
                <c:pt idx="345">
                  <c:v>346</c:v>
                </c:pt>
                <c:pt idx="346">
                  <c:v>347</c:v>
                </c:pt>
                <c:pt idx="347">
                  <c:v>348</c:v>
                </c:pt>
                <c:pt idx="348">
                  <c:v>349</c:v>
                </c:pt>
                <c:pt idx="349">
                  <c:v>350</c:v>
                </c:pt>
                <c:pt idx="350">
                  <c:v>351</c:v>
                </c:pt>
                <c:pt idx="351">
                  <c:v>352</c:v>
                </c:pt>
                <c:pt idx="352">
                  <c:v>353</c:v>
                </c:pt>
                <c:pt idx="353">
                  <c:v>354</c:v>
                </c:pt>
                <c:pt idx="354">
                  <c:v>355</c:v>
                </c:pt>
                <c:pt idx="355">
                  <c:v>356</c:v>
                </c:pt>
                <c:pt idx="356">
                  <c:v>357</c:v>
                </c:pt>
                <c:pt idx="357">
                  <c:v>358</c:v>
                </c:pt>
                <c:pt idx="358">
                  <c:v>359</c:v>
                </c:pt>
                <c:pt idx="359">
                  <c:v>360</c:v>
                </c:pt>
                <c:pt idx="360">
                  <c:v>361</c:v>
                </c:pt>
                <c:pt idx="361">
                  <c:v>362</c:v>
                </c:pt>
                <c:pt idx="362">
                  <c:v>363</c:v>
                </c:pt>
                <c:pt idx="363">
                  <c:v>364</c:v>
                </c:pt>
                <c:pt idx="364">
                  <c:v>365</c:v>
                </c:pt>
                <c:pt idx="365">
                  <c:v>366</c:v>
                </c:pt>
                <c:pt idx="366">
                  <c:v>367</c:v>
                </c:pt>
                <c:pt idx="367">
                  <c:v>368</c:v>
                </c:pt>
                <c:pt idx="368">
                  <c:v>369</c:v>
                </c:pt>
                <c:pt idx="369">
                  <c:v>370</c:v>
                </c:pt>
                <c:pt idx="370">
                  <c:v>371</c:v>
                </c:pt>
                <c:pt idx="371">
                  <c:v>372</c:v>
                </c:pt>
                <c:pt idx="372">
                  <c:v>373</c:v>
                </c:pt>
                <c:pt idx="373">
                  <c:v>374</c:v>
                </c:pt>
                <c:pt idx="374">
                  <c:v>375</c:v>
                </c:pt>
                <c:pt idx="375">
                  <c:v>376</c:v>
                </c:pt>
                <c:pt idx="376">
                  <c:v>377</c:v>
                </c:pt>
                <c:pt idx="377">
                  <c:v>378</c:v>
                </c:pt>
                <c:pt idx="378">
                  <c:v>379</c:v>
                </c:pt>
                <c:pt idx="379">
                  <c:v>380</c:v>
                </c:pt>
                <c:pt idx="380">
                  <c:v>381</c:v>
                </c:pt>
                <c:pt idx="381">
                  <c:v>382</c:v>
                </c:pt>
                <c:pt idx="382">
                  <c:v>383</c:v>
                </c:pt>
                <c:pt idx="383">
                  <c:v>384</c:v>
                </c:pt>
                <c:pt idx="384">
                  <c:v>385</c:v>
                </c:pt>
                <c:pt idx="385">
                  <c:v>386</c:v>
                </c:pt>
                <c:pt idx="386">
                  <c:v>387</c:v>
                </c:pt>
                <c:pt idx="387">
                  <c:v>388</c:v>
                </c:pt>
                <c:pt idx="388">
                  <c:v>389</c:v>
                </c:pt>
                <c:pt idx="389">
                  <c:v>390</c:v>
                </c:pt>
                <c:pt idx="390">
                  <c:v>391</c:v>
                </c:pt>
                <c:pt idx="391">
                  <c:v>392</c:v>
                </c:pt>
                <c:pt idx="392">
                  <c:v>393</c:v>
                </c:pt>
                <c:pt idx="393">
                  <c:v>394</c:v>
                </c:pt>
                <c:pt idx="394">
                  <c:v>395</c:v>
                </c:pt>
                <c:pt idx="395">
                  <c:v>396</c:v>
                </c:pt>
                <c:pt idx="396">
                  <c:v>397</c:v>
                </c:pt>
                <c:pt idx="397">
                  <c:v>398</c:v>
                </c:pt>
                <c:pt idx="398">
                  <c:v>399</c:v>
                </c:pt>
                <c:pt idx="399">
                  <c:v>400</c:v>
                </c:pt>
                <c:pt idx="400">
                  <c:v>401</c:v>
                </c:pt>
                <c:pt idx="401">
                  <c:v>402</c:v>
                </c:pt>
                <c:pt idx="402">
                  <c:v>403</c:v>
                </c:pt>
                <c:pt idx="403">
                  <c:v>404</c:v>
                </c:pt>
                <c:pt idx="404">
                  <c:v>405</c:v>
                </c:pt>
                <c:pt idx="405">
                  <c:v>406</c:v>
                </c:pt>
                <c:pt idx="406">
                  <c:v>407</c:v>
                </c:pt>
                <c:pt idx="407">
                  <c:v>408</c:v>
                </c:pt>
                <c:pt idx="408">
                  <c:v>409</c:v>
                </c:pt>
                <c:pt idx="409">
                  <c:v>410</c:v>
                </c:pt>
                <c:pt idx="410">
                  <c:v>411</c:v>
                </c:pt>
                <c:pt idx="411">
                  <c:v>412</c:v>
                </c:pt>
                <c:pt idx="412">
                  <c:v>413</c:v>
                </c:pt>
                <c:pt idx="413">
                  <c:v>414</c:v>
                </c:pt>
                <c:pt idx="414">
                  <c:v>415</c:v>
                </c:pt>
                <c:pt idx="415">
                  <c:v>416</c:v>
                </c:pt>
                <c:pt idx="416">
                  <c:v>417</c:v>
                </c:pt>
                <c:pt idx="417">
                  <c:v>418</c:v>
                </c:pt>
                <c:pt idx="418">
                  <c:v>419</c:v>
                </c:pt>
                <c:pt idx="419">
                  <c:v>420</c:v>
                </c:pt>
                <c:pt idx="420">
                  <c:v>421</c:v>
                </c:pt>
                <c:pt idx="421">
                  <c:v>422</c:v>
                </c:pt>
                <c:pt idx="422">
                  <c:v>423</c:v>
                </c:pt>
                <c:pt idx="423">
                  <c:v>424</c:v>
                </c:pt>
                <c:pt idx="424">
                  <c:v>425</c:v>
                </c:pt>
                <c:pt idx="425">
                  <c:v>426</c:v>
                </c:pt>
                <c:pt idx="426">
                  <c:v>427</c:v>
                </c:pt>
                <c:pt idx="427">
                  <c:v>428</c:v>
                </c:pt>
                <c:pt idx="428">
                  <c:v>429</c:v>
                </c:pt>
                <c:pt idx="429">
                  <c:v>430</c:v>
                </c:pt>
                <c:pt idx="430">
                  <c:v>431</c:v>
                </c:pt>
                <c:pt idx="431">
                  <c:v>432</c:v>
                </c:pt>
                <c:pt idx="432">
                  <c:v>433</c:v>
                </c:pt>
                <c:pt idx="433">
                  <c:v>434</c:v>
                </c:pt>
                <c:pt idx="434">
                  <c:v>435</c:v>
                </c:pt>
                <c:pt idx="435">
                  <c:v>436</c:v>
                </c:pt>
                <c:pt idx="436">
                  <c:v>437</c:v>
                </c:pt>
                <c:pt idx="437">
                  <c:v>438</c:v>
                </c:pt>
                <c:pt idx="438">
                  <c:v>439</c:v>
                </c:pt>
                <c:pt idx="439">
                  <c:v>440</c:v>
                </c:pt>
                <c:pt idx="440">
                  <c:v>441</c:v>
                </c:pt>
                <c:pt idx="441">
                  <c:v>442</c:v>
                </c:pt>
                <c:pt idx="442">
                  <c:v>443</c:v>
                </c:pt>
                <c:pt idx="443">
                  <c:v>444</c:v>
                </c:pt>
                <c:pt idx="444">
                  <c:v>445</c:v>
                </c:pt>
                <c:pt idx="445">
                  <c:v>446</c:v>
                </c:pt>
                <c:pt idx="446">
                  <c:v>447</c:v>
                </c:pt>
                <c:pt idx="447">
                  <c:v>448</c:v>
                </c:pt>
                <c:pt idx="448">
                  <c:v>449</c:v>
                </c:pt>
                <c:pt idx="449">
                  <c:v>450</c:v>
                </c:pt>
                <c:pt idx="450">
                  <c:v>451</c:v>
                </c:pt>
                <c:pt idx="451">
                  <c:v>452</c:v>
                </c:pt>
                <c:pt idx="452">
                  <c:v>453</c:v>
                </c:pt>
                <c:pt idx="453">
                  <c:v>454</c:v>
                </c:pt>
                <c:pt idx="454">
                  <c:v>455</c:v>
                </c:pt>
                <c:pt idx="455">
                  <c:v>456</c:v>
                </c:pt>
                <c:pt idx="456">
                  <c:v>457</c:v>
                </c:pt>
                <c:pt idx="457">
                  <c:v>458</c:v>
                </c:pt>
                <c:pt idx="458">
                  <c:v>459</c:v>
                </c:pt>
                <c:pt idx="459">
                  <c:v>460</c:v>
                </c:pt>
                <c:pt idx="460">
                  <c:v>461</c:v>
                </c:pt>
                <c:pt idx="461">
                  <c:v>462</c:v>
                </c:pt>
                <c:pt idx="462">
                  <c:v>463</c:v>
                </c:pt>
                <c:pt idx="463">
                  <c:v>464</c:v>
                </c:pt>
                <c:pt idx="464">
                  <c:v>465</c:v>
                </c:pt>
                <c:pt idx="465">
                  <c:v>466</c:v>
                </c:pt>
                <c:pt idx="466">
                  <c:v>467</c:v>
                </c:pt>
                <c:pt idx="467">
                  <c:v>468</c:v>
                </c:pt>
                <c:pt idx="468">
                  <c:v>469</c:v>
                </c:pt>
                <c:pt idx="469">
                  <c:v>470</c:v>
                </c:pt>
                <c:pt idx="470">
                  <c:v>471</c:v>
                </c:pt>
                <c:pt idx="471">
                  <c:v>472</c:v>
                </c:pt>
                <c:pt idx="472">
                  <c:v>473</c:v>
                </c:pt>
                <c:pt idx="473">
                  <c:v>474</c:v>
                </c:pt>
                <c:pt idx="474">
                  <c:v>475</c:v>
                </c:pt>
                <c:pt idx="475">
                  <c:v>476</c:v>
                </c:pt>
                <c:pt idx="476">
                  <c:v>477</c:v>
                </c:pt>
                <c:pt idx="477">
                  <c:v>478</c:v>
                </c:pt>
                <c:pt idx="478">
                  <c:v>479</c:v>
                </c:pt>
                <c:pt idx="479">
                  <c:v>480</c:v>
                </c:pt>
                <c:pt idx="480">
                  <c:v>481</c:v>
                </c:pt>
                <c:pt idx="481">
                  <c:v>482</c:v>
                </c:pt>
                <c:pt idx="482">
                  <c:v>483</c:v>
                </c:pt>
                <c:pt idx="483">
                  <c:v>484</c:v>
                </c:pt>
                <c:pt idx="484">
                  <c:v>485</c:v>
                </c:pt>
                <c:pt idx="485">
                  <c:v>486</c:v>
                </c:pt>
                <c:pt idx="486">
                  <c:v>487</c:v>
                </c:pt>
                <c:pt idx="487">
                  <c:v>488</c:v>
                </c:pt>
                <c:pt idx="488">
                  <c:v>489</c:v>
                </c:pt>
                <c:pt idx="489">
                  <c:v>490</c:v>
                </c:pt>
                <c:pt idx="490">
                  <c:v>491</c:v>
                </c:pt>
                <c:pt idx="491">
                  <c:v>492</c:v>
                </c:pt>
                <c:pt idx="492">
                  <c:v>493</c:v>
                </c:pt>
                <c:pt idx="493">
                  <c:v>494</c:v>
                </c:pt>
                <c:pt idx="494">
                  <c:v>495</c:v>
                </c:pt>
                <c:pt idx="495">
                  <c:v>496</c:v>
                </c:pt>
                <c:pt idx="496">
                  <c:v>497</c:v>
                </c:pt>
                <c:pt idx="497">
                  <c:v>498</c:v>
                </c:pt>
                <c:pt idx="498">
                  <c:v>499</c:v>
                </c:pt>
                <c:pt idx="499">
                  <c:v>500</c:v>
                </c:pt>
                <c:pt idx="500">
                  <c:v>501</c:v>
                </c:pt>
                <c:pt idx="501">
                  <c:v>502</c:v>
                </c:pt>
                <c:pt idx="502">
                  <c:v>503</c:v>
                </c:pt>
                <c:pt idx="503">
                  <c:v>504</c:v>
                </c:pt>
                <c:pt idx="504">
                  <c:v>505</c:v>
                </c:pt>
                <c:pt idx="505">
                  <c:v>506</c:v>
                </c:pt>
                <c:pt idx="506">
                  <c:v>507</c:v>
                </c:pt>
                <c:pt idx="507">
                  <c:v>508</c:v>
                </c:pt>
                <c:pt idx="508">
                  <c:v>509</c:v>
                </c:pt>
                <c:pt idx="509">
                  <c:v>510</c:v>
                </c:pt>
                <c:pt idx="510">
                  <c:v>511</c:v>
                </c:pt>
                <c:pt idx="511">
                  <c:v>512</c:v>
                </c:pt>
                <c:pt idx="512">
                  <c:v>513</c:v>
                </c:pt>
                <c:pt idx="513">
                  <c:v>514</c:v>
                </c:pt>
                <c:pt idx="514">
                  <c:v>515</c:v>
                </c:pt>
                <c:pt idx="515">
                  <c:v>516</c:v>
                </c:pt>
                <c:pt idx="516">
                  <c:v>517</c:v>
                </c:pt>
                <c:pt idx="517">
                  <c:v>518</c:v>
                </c:pt>
                <c:pt idx="518">
                  <c:v>519</c:v>
                </c:pt>
                <c:pt idx="519">
                  <c:v>520</c:v>
                </c:pt>
                <c:pt idx="520">
                  <c:v>521</c:v>
                </c:pt>
                <c:pt idx="521">
                  <c:v>522</c:v>
                </c:pt>
                <c:pt idx="522">
                  <c:v>523</c:v>
                </c:pt>
                <c:pt idx="523">
                  <c:v>524</c:v>
                </c:pt>
                <c:pt idx="524">
                  <c:v>525</c:v>
                </c:pt>
                <c:pt idx="525">
                  <c:v>526</c:v>
                </c:pt>
                <c:pt idx="526">
                  <c:v>527</c:v>
                </c:pt>
                <c:pt idx="527">
                  <c:v>528</c:v>
                </c:pt>
                <c:pt idx="528">
                  <c:v>529</c:v>
                </c:pt>
                <c:pt idx="529">
                  <c:v>530</c:v>
                </c:pt>
                <c:pt idx="530">
                  <c:v>531</c:v>
                </c:pt>
                <c:pt idx="531">
                  <c:v>532</c:v>
                </c:pt>
                <c:pt idx="532">
                  <c:v>533</c:v>
                </c:pt>
                <c:pt idx="533">
                  <c:v>534</c:v>
                </c:pt>
                <c:pt idx="534">
                  <c:v>535</c:v>
                </c:pt>
                <c:pt idx="535">
                  <c:v>536</c:v>
                </c:pt>
                <c:pt idx="536">
                  <c:v>537</c:v>
                </c:pt>
                <c:pt idx="537">
                  <c:v>538</c:v>
                </c:pt>
                <c:pt idx="538">
                  <c:v>539</c:v>
                </c:pt>
                <c:pt idx="539">
                  <c:v>540</c:v>
                </c:pt>
                <c:pt idx="540">
                  <c:v>541</c:v>
                </c:pt>
                <c:pt idx="541">
                  <c:v>542</c:v>
                </c:pt>
                <c:pt idx="542">
                  <c:v>543</c:v>
                </c:pt>
                <c:pt idx="543">
                  <c:v>544</c:v>
                </c:pt>
                <c:pt idx="544">
                  <c:v>545</c:v>
                </c:pt>
                <c:pt idx="545">
                  <c:v>546</c:v>
                </c:pt>
                <c:pt idx="546">
                  <c:v>547</c:v>
                </c:pt>
                <c:pt idx="547">
                  <c:v>548</c:v>
                </c:pt>
                <c:pt idx="548">
                  <c:v>549</c:v>
                </c:pt>
                <c:pt idx="549">
                  <c:v>550</c:v>
                </c:pt>
                <c:pt idx="550">
                  <c:v>551</c:v>
                </c:pt>
                <c:pt idx="551">
                  <c:v>552</c:v>
                </c:pt>
                <c:pt idx="552">
                  <c:v>553</c:v>
                </c:pt>
                <c:pt idx="553">
                  <c:v>554</c:v>
                </c:pt>
                <c:pt idx="554">
                  <c:v>555</c:v>
                </c:pt>
                <c:pt idx="555">
                  <c:v>556</c:v>
                </c:pt>
                <c:pt idx="556">
                  <c:v>557</c:v>
                </c:pt>
                <c:pt idx="557">
                  <c:v>558</c:v>
                </c:pt>
                <c:pt idx="558">
                  <c:v>559</c:v>
                </c:pt>
                <c:pt idx="559">
                  <c:v>560</c:v>
                </c:pt>
                <c:pt idx="560">
                  <c:v>561</c:v>
                </c:pt>
                <c:pt idx="561">
                  <c:v>562</c:v>
                </c:pt>
                <c:pt idx="562">
                  <c:v>563</c:v>
                </c:pt>
                <c:pt idx="563">
                  <c:v>564</c:v>
                </c:pt>
                <c:pt idx="564">
                  <c:v>565</c:v>
                </c:pt>
                <c:pt idx="565">
                  <c:v>566</c:v>
                </c:pt>
                <c:pt idx="566">
                  <c:v>567</c:v>
                </c:pt>
                <c:pt idx="567">
                  <c:v>568</c:v>
                </c:pt>
                <c:pt idx="568">
                  <c:v>569</c:v>
                </c:pt>
                <c:pt idx="569">
                  <c:v>570</c:v>
                </c:pt>
                <c:pt idx="570">
                  <c:v>571</c:v>
                </c:pt>
                <c:pt idx="571">
                  <c:v>572</c:v>
                </c:pt>
                <c:pt idx="572">
                  <c:v>573</c:v>
                </c:pt>
                <c:pt idx="573">
                  <c:v>574</c:v>
                </c:pt>
                <c:pt idx="574">
                  <c:v>575</c:v>
                </c:pt>
                <c:pt idx="575">
                  <c:v>576</c:v>
                </c:pt>
                <c:pt idx="576">
                  <c:v>577</c:v>
                </c:pt>
                <c:pt idx="577">
                  <c:v>578</c:v>
                </c:pt>
                <c:pt idx="578">
                  <c:v>579</c:v>
                </c:pt>
                <c:pt idx="579">
                  <c:v>580</c:v>
                </c:pt>
                <c:pt idx="580">
                  <c:v>581</c:v>
                </c:pt>
                <c:pt idx="581">
                  <c:v>582</c:v>
                </c:pt>
                <c:pt idx="582">
                  <c:v>583</c:v>
                </c:pt>
                <c:pt idx="583">
                  <c:v>584</c:v>
                </c:pt>
                <c:pt idx="584">
                  <c:v>585</c:v>
                </c:pt>
                <c:pt idx="585">
                  <c:v>586</c:v>
                </c:pt>
                <c:pt idx="586">
                  <c:v>587</c:v>
                </c:pt>
                <c:pt idx="587">
                  <c:v>588</c:v>
                </c:pt>
                <c:pt idx="588">
                  <c:v>589</c:v>
                </c:pt>
                <c:pt idx="589">
                  <c:v>590</c:v>
                </c:pt>
                <c:pt idx="590">
                  <c:v>591</c:v>
                </c:pt>
                <c:pt idx="591">
                  <c:v>592</c:v>
                </c:pt>
                <c:pt idx="592">
                  <c:v>593</c:v>
                </c:pt>
                <c:pt idx="593">
                  <c:v>594</c:v>
                </c:pt>
                <c:pt idx="594">
                  <c:v>595</c:v>
                </c:pt>
                <c:pt idx="595">
                  <c:v>596</c:v>
                </c:pt>
                <c:pt idx="596">
                  <c:v>597</c:v>
                </c:pt>
                <c:pt idx="597">
                  <c:v>598</c:v>
                </c:pt>
                <c:pt idx="598">
                  <c:v>599</c:v>
                </c:pt>
                <c:pt idx="599">
                  <c:v>600</c:v>
                </c:pt>
                <c:pt idx="600">
                  <c:v>601</c:v>
                </c:pt>
                <c:pt idx="601">
                  <c:v>602</c:v>
                </c:pt>
                <c:pt idx="602">
                  <c:v>603</c:v>
                </c:pt>
                <c:pt idx="603">
                  <c:v>604</c:v>
                </c:pt>
                <c:pt idx="604">
                  <c:v>605</c:v>
                </c:pt>
                <c:pt idx="605">
                  <c:v>606</c:v>
                </c:pt>
                <c:pt idx="606">
                  <c:v>607</c:v>
                </c:pt>
                <c:pt idx="607">
                  <c:v>608</c:v>
                </c:pt>
                <c:pt idx="608">
                  <c:v>609</c:v>
                </c:pt>
                <c:pt idx="609">
                  <c:v>610</c:v>
                </c:pt>
                <c:pt idx="610">
                  <c:v>611</c:v>
                </c:pt>
                <c:pt idx="611">
                  <c:v>612</c:v>
                </c:pt>
                <c:pt idx="612">
                  <c:v>613</c:v>
                </c:pt>
                <c:pt idx="613">
                  <c:v>614</c:v>
                </c:pt>
                <c:pt idx="614">
                  <c:v>615</c:v>
                </c:pt>
                <c:pt idx="615">
                  <c:v>616</c:v>
                </c:pt>
                <c:pt idx="616">
                  <c:v>617</c:v>
                </c:pt>
                <c:pt idx="617">
                  <c:v>618</c:v>
                </c:pt>
                <c:pt idx="618">
                  <c:v>619</c:v>
                </c:pt>
                <c:pt idx="619">
                  <c:v>620</c:v>
                </c:pt>
                <c:pt idx="620">
                  <c:v>621</c:v>
                </c:pt>
                <c:pt idx="621">
                  <c:v>622</c:v>
                </c:pt>
                <c:pt idx="622">
                  <c:v>623</c:v>
                </c:pt>
                <c:pt idx="623">
                  <c:v>624</c:v>
                </c:pt>
                <c:pt idx="624">
                  <c:v>625</c:v>
                </c:pt>
                <c:pt idx="625">
                  <c:v>626</c:v>
                </c:pt>
                <c:pt idx="626">
                  <c:v>627</c:v>
                </c:pt>
                <c:pt idx="627">
                  <c:v>628</c:v>
                </c:pt>
                <c:pt idx="628">
                  <c:v>629</c:v>
                </c:pt>
                <c:pt idx="629">
                  <c:v>630</c:v>
                </c:pt>
                <c:pt idx="630">
                  <c:v>631</c:v>
                </c:pt>
                <c:pt idx="631">
                  <c:v>632</c:v>
                </c:pt>
                <c:pt idx="632">
                  <c:v>633</c:v>
                </c:pt>
                <c:pt idx="633">
                  <c:v>634</c:v>
                </c:pt>
                <c:pt idx="634">
                  <c:v>635</c:v>
                </c:pt>
                <c:pt idx="635">
                  <c:v>636</c:v>
                </c:pt>
                <c:pt idx="636">
                  <c:v>637</c:v>
                </c:pt>
                <c:pt idx="637">
                  <c:v>638</c:v>
                </c:pt>
                <c:pt idx="638">
                  <c:v>639</c:v>
                </c:pt>
                <c:pt idx="639">
                  <c:v>640</c:v>
                </c:pt>
                <c:pt idx="640">
                  <c:v>641</c:v>
                </c:pt>
                <c:pt idx="641">
                  <c:v>642</c:v>
                </c:pt>
                <c:pt idx="642">
                  <c:v>643</c:v>
                </c:pt>
                <c:pt idx="643">
                  <c:v>644</c:v>
                </c:pt>
                <c:pt idx="644">
                  <c:v>645</c:v>
                </c:pt>
                <c:pt idx="645">
                  <c:v>646</c:v>
                </c:pt>
                <c:pt idx="646">
                  <c:v>647</c:v>
                </c:pt>
                <c:pt idx="647">
                  <c:v>648</c:v>
                </c:pt>
                <c:pt idx="648">
                  <c:v>649</c:v>
                </c:pt>
                <c:pt idx="649">
                  <c:v>650</c:v>
                </c:pt>
                <c:pt idx="650">
                  <c:v>651</c:v>
                </c:pt>
                <c:pt idx="651">
                  <c:v>652</c:v>
                </c:pt>
                <c:pt idx="652">
                  <c:v>653</c:v>
                </c:pt>
                <c:pt idx="653">
                  <c:v>654</c:v>
                </c:pt>
                <c:pt idx="654">
                  <c:v>655</c:v>
                </c:pt>
                <c:pt idx="655">
                  <c:v>656</c:v>
                </c:pt>
                <c:pt idx="656">
                  <c:v>657</c:v>
                </c:pt>
                <c:pt idx="657">
                  <c:v>658</c:v>
                </c:pt>
                <c:pt idx="658">
                  <c:v>659</c:v>
                </c:pt>
                <c:pt idx="659">
                  <c:v>660</c:v>
                </c:pt>
                <c:pt idx="660">
                  <c:v>661</c:v>
                </c:pt>
                <c:pt idx="661">
                  <c:v>662</c:v>
                </c:pt>
                <c:pt idx="662">
                  <c:v>663</c:v>
                </c:pt>
                <c:pt idx="663">
                  <c:v>664</c:v>
                </c:pt>
                <c:pt idx="664">
                  <c:v>665</c:v>
                </c:pt>
                <c:pt idx="665">
                  <c:v>666</c:v>
                </c:pt>
                <c:pt idx="666">
                  <c:v>667</c:v>
                </c:pt>
                <c:pt idx="667">
                  <c:v>668</c:v>
                </c:pt>
                <c:pt idx="668">
                  <c:v>669</c:v>
                </c:pt>
                <c:pt idx="669">
                  <c:v>670</c:v>
                </c:pt>
                <c:pt idx="670">
                  <c:v>671</c:v>
                </c:pt>
                <c:pt idx="671">
                  <c:v>672</c:v>
                </c:pt>
                <c:pt idx="672">
                  <c:v>673</c:v>
                </c:pt>
                <c:pt idx="673">
                  <c:v>674</c:v>
                </c:pt>
                <c:pt idx="674">
                  <c:v>675</c:v>
                </c:pt>
                <c:pt idx="675">
                  <c:v>676</c:v>
                </c:pt>
                <c:pt idx="676">
                  <c:v>677</c:v>
                </c:pt>
                <c:pt idx="677">
                  <c:v>678</c:v>
                </c:pt>
                <c:pt idx="678">
                  <c:v>679</c:v>
                </c:pt>
                <c:pt idx="679">
                  <c:v>680</c:v>
                </c:pt>
                <c:pt idx="680">
                  <c:v>681</c:v>
                </c:pt>
                <c:pt idx="681">
                  <c:v>682</c:v>
                </c:pt>
                <c:pt idx="682">
                  <c:v>683</c:v>
                </c:pt>
                <c:pt idx="683">
                  <c:v>684</c:v>
                </c:pt>
                <c:pt idx="684">
                  <c:v>685</c:v>
                </c:pt>
                <c:pt idx="685">
                  <c:v>686</c:v>
                </c:pt>
                <c:pt idx="686">
                  <c:v>687</c:v>
                </c:pt>
                <c:pt idx="687">
                  <c:v>688</c:v>
                </c:pt>
                <c:pt idx="688">
                  <c:v>689</c:v>
                </c:pt>
                <c:pt idx="689">
                  <c:v>690</c:v>
                </c:pt>
                <c:pt idx="690">
                  <c:v>691</c:v>
                </c:pt>
                <c:pt idx="691">
                  <c:v>692</c:v>
                </c:pt>
                <c:pt idx="692">
                  <c:v>693</c:v>
                </c:pt>
                <c:pt idx="693">
                  <c:v>694</c:v>
                </c:pt>
                <c:pt idx="694">
                  <c:v>695</c:v>
                </c:pt>
                <c:pt idx="695">
                  <c:v>696</c:v>
                </c:pt>
                <c:pt idx="696">
                  <c:v>697</c:v>
                </c:pt>
                <c:pt idx="697">
                  <c:v>698</c:v>
                </c:pt>
                <c:pt idx="698">
                  <c:v>699</c:v>
                </c:pt>
                <c:pt idx="699">
                  <c:v>700</c:v>
                </c:pt>
                <c:pt idx="700">
                  <c:v>701</c:v>
                </c:pt>
                <c:pt idx="701">
                  <c:v>702</c:v>
                </c:pt>
                <c:pt idx="702">
                  <c:v>703</c:v>
                </c:pt>
                <c:pt idx="703">
                  <c:v>704</c:v>
                </c:pt>
                <c:pt idx="704">
                  <c:v>705</c:v>
                </c:pt>
                <c:pt idx="705">
                  <c:v>706</c:v>
                </c:pt>
                <c:pt idx="706">
                  <c:v>707</c:v>
                </c:pt>
                <c:pt idx="707">
                  <c:v>708</c:v>
                </c:pt>
                <c:pt idx="708">
                  <c:v>709</c:v>
                </c:pt>
                <c:pt idx="709">
                  <c:v>710</c:v>
                </c:pt>
                <c:pt idx="710">
                  <c:v>711</c:v>
                </c:pt>
                <c:pt idx="711">
                  <c:v>712</c:v>
                </c:pt>
                <c:pt idx="712">
                  <c:v>713</c:v>
                </c:pt>
                <c:pt idx="713">
                  <c:v>714</c:v>
                </c:pt>
                <c:pt idx="714">
                  <c:v>715</c:v>
                </c:pt>
                <c:pt idx="715">
                  <c:v>716</c:v>
                </c:pt>
                <c:pt idx="716">
                  <c:v>717</c:v>
                </c:pt>
                <c:pt idx="717">
                  <c:v>718</c:v>
                </c:pt>
                <c:pt idx="718">
                  <c:v>719</c:v>
                </c:pt>
                <c:pt idx="719">
                  <c:v>720</c:v>
                </c:pt>
                <c:pt idx="720">
                  <c:v>721</c:v>
                </c:pt>
                <c:pt idx="721">
                  <c:v>722</c:v>
                </c:pt>
                <c:pt idx="722">
                  <c:v>723</c:v>
                </c:pt>
                <c:pt idx="723">
                  <c:v>724</c:v>
                </c:pt>
                <c:pt idx="724">
                  <c:v>725</c:v>
                </c:pt>
                <c:pt idx="725">
                  <c:v>726</c:v>
                </c:pt>
                <c:pt idx="726">
                  <c:v>727</c:v>
                </c:pt>
                <c:pt idx="727">
                  <c:v>728</c:v>
                </c:pt>
                <c:pt idx="728">
                  <c:v>729</c:v>
                </c:pt>
                <c:pt idx="729">
                  <c:v>730</c:v>
                </c:pt>
                <c:pt idx="730">
                  <c:v>731</c:v>
                </c:pt>
                <c:pt idx="731">
                  <c:v>732</c:v>
                </c:pt>
                <c:pt idx="732">
                  <c:v>733</c:v>
                </c:pt>
                <c:pt idx="733">
                  <c:v>734</c:v>
                </c:pt>
                <c:pt idx="734">
                  <c:v>735</c:v>
                </c:pt>
                <c:pt idx="735">
                  <c:v>736</c:v>
                </c:pt>
                <c:pt idx="736">
                  <c:v>737</c:v>
                </c:pt>
                <c:pt idx="737">
                  <c:v>738</c:v>
                </c:pt>
                <c:pt idx="738">
                  <c:v>739</c:v>
                </c:pt>
                <c:pt idx="739">
                  <c:v>740</c:v>
                </c:pt>
                <c:pt idx="740">
                  <c:v>741</c:v>
                </c:pt>
                <c:pt idx="741">
                  <c:v>742</c:v>
                </c:pt>
                <c:pt idx="742">
                  <c:v>743</c:v>
                </c:pt>
                <c:pt idx="743">
                  <c:v>744</c:v>
                </c:pt>
                <c:pt idx="744">
                  <c:v>745</c:v>
                </c:pt>
                <c:pt idx="745">
                  <c:v>746</c:v>
                </c:pt>
                <c:pt idx="746">
                  <c:v>747</c:v>
                </c:pt>
                <c:pt idx="747">
                  <c:v>748</c:v>
                </c:pt>
                <c:pt idx="748">
                  <c:v>749</c:v>
                </c:pt>
                <c:pt idx="749">
                  <c:v>750</c:v>
                </c:pt>
                <c:pt idx="750">
                  <c:v>751</c:v>
                </c:pt>
                <c:pt idx="751">
                  <c:v>752</c:v>
                </c:pt>
                <c:pt idx="752">
                  <c:v>753</c:v>
                </c:pt>
                <c:pt idx="753">
                  <c:v>754</c:v>
                </c:pt>
                <c:pt idx="754">
                  <c:v>755</c:v>
                </c:pt>
                <c:pt idx="755">
                  <c:v>756</c:v>
                </c:pt>
                <c:pt idx="756">
                  <c:v>757</c:v>
                </c:pt>
                <c:pt idx="757">
                  <c:v>758</c:v>
                </c:pt>
                <c:pt idx="758">
                  <c:v>759</c:v>
                </c:pt>
                <c:pt idx="759">
                  <c:v>760</c:v>
                </c:pt>
                <c:pt idx="760">
                  <c:v>761</c:v>
                </c:pt>
                <c:pt idx="761">
                  <c:v>762</c:v>
                </c:pt>
                <c:pt idx="762">
                  <c:v>763</c:v>
                </c:pt>
                <c:pt idx="763">
                  <c:v>764</c:v>
                </c:pt>
                <c:pt idx="764">
                  <c:v>765</c:v>
                </c:pt>
                <c:pt idx="765">
                  <c:v>766</c:v>
                </c:pt>
                <c:pt idx="766">
                  <c:v>767</c:v>
                </c:pt>
                <c:pt idx="767">
                  <c:v>768</c:v>
                </c:pt>
                <c:pt idx="768">
                  <c:v>769</c:v>
                </c:pt>
                <c:pt idx="769">
                  <c:v>770</c:v>
                </c:pt>
                <c:pt idx="770">
                  <c:v>771</c:v>
                </c:pt>
                <c:pt idx="771">
                  <c:v>772</c:v>
                </c:pt>
                <c:pt idx="772">
                  <c:v>773</c:v>
                </c:pt>
                <c:pt idx="773">
                  <c:v>774</c:v>
                </c:pt>
                <c:pt idx="774">
                  <c:v>775</c:v>
                </c:pt>
                <c:pt idx="775">
                  <c:v>776</c:v>
                </c:pt>
                <c:pt idx="776">
                  <c:v>777</c:v>
                </c:pt>
                <c:pt idx="777">
                  <c:v>778</c:v>
                </c:pt>
                <c:pt idx="778">
                  <c:v>779</c:v>
                </c:pt>
                <c:pt idx="779">
                  <c:v>780</c:v>
                </c:pt>
                <c:pt idx="780">
                  <c:v>781</c:v>
                </c:pt>
                <c:pt idx="781">
                  <c:v>782</c:v>
                </c:pt>
                <c:pt idx="782">
                  <c:v>783</c:v>
                </c:pt>
                <c:pt idx="783">
                  <c:v>784</c:v>
                </c:pt>
                <c:pt idx="784">
                  <c:v>785</c:v>
                </c:pt>
                <c:pt idx="785">
                  <c:v>786</c:v>
                </c:pt>
                <c:pt idx="786">
                  <c:v>787</c:v>
                </c:pt>
                <c:pt idx="787">
                  <c:v>788</c:v>
                </c:pt>
                <c:pt idx="788">
                  <c:v>789</c:v>
                </c:pt>
                <c:pt idx="789">
                  <c:v>790</c:v>
                </c:pt>
                <c:pt idx="790">
                  <c:v>791</c:v>
                </c:pt>
                <c:pt idx="791">
                  <c:v>792</c:v>
                </c:pt>
                <c:pt idx="792">
                  <c:v>793</c:v>
                </c:pt>
                <c:pt idx="793">
                  <c:v>794</c:v>
                </c:pt>
                <c:pt idx="794">
                  <c:v>795</c:v>
                </c:pt>
                <c:pt idx="795">
                  <c:v>796</c:v>
                </c:pt>
                <c:pt idx="796">
                  <c:v>797</c:v>
                </c:pt>
                <c:pt idx="797">
                  <c:v>798</c:v>
                </c:pt>
                <c:pt idx="798">
                  <c:v>799</c:v>
                </c:pt>
                <c:pt idx="799">
                  <c:v>800</c:v>
                </c:pt>
                <c:pt idx="800">
                  <c:v>801</c:v>
                </c:pt>
                <c:pt idx="801">
                  <c:v>802</c:v>
                </c:pt>
                <c:pt idx="802">
                  <c:v>803</c:v>
                </c:pt>
                <c:pt idx="803">
                  <c:v>804</c:v>
                </c:pt>
                <c:pt idx="804">
                  <c:v>805</c:v>
                </c:pt>
                <c:pt idx="805">
                  <c:v>806</c:v>
                </c:pt>
                <c:pt idx="806">
                  <c:v>807</c:v>
                </c:pt>
                <c:pt idx="807">
                  <c:v>808</c:v>
                </c:pt>
                <c:pt idx="808">
                  <c:v>809</c:v>
                </c:pt>
                <c:pt idx="809">
                  <c:v>810</c:v>
                </c:pt>
                <c:pt idx="810">
                  <c:v>811</c:v>
                </c:pt>
                <c:pt idx="811">
                  <c:v>812</c:v>
                </c:pt>
                <c:pt idx="812">
                  <c:v>813</c:v>
                </c:pt>
                <c:pt idx="813">
                  <c:v>814</c:v>
                </c:pt>
                <c:pt idx="814">
                  <c:v>815</c:v>
                </c:pt>
                <c:pt idx="815">
                  <c:v>816</c:v>
                </c:pt>
                <c:pt idx="816">
                  <c:v>817</c:v>
                </c:pt>
                <c:pt idx="817">
                  <c:v>818</c:v>
                </c:pt>
                <c:pt idx="818">
                  <c:v>819</c:v>
                </c:pt>
                <c:pt idx="819">
                  <c:v>820</c:v>
                </c:pt>
                <c:pt idx="820">
                  <c:v>821</c:v>
                </c:pt>
                <c:pt idx="821">
                  <c:v>822</c:v>
                </c:pt>
                <c:pt idx="822">
                  <c:v>823</c:v>
                </c:pt>
                <c:pt idx="823">
                  <c:v>824</c:v>
                </c:pt>
                <c:pt idx="824">
                  <c:v>825</c:v>
                </c:pt>
                <c:pt idx="825">
                  <c:v>826</c:v>
                </c:pt>
                <c:pt idx="826">
                  <c:v>827</c:v>
                </c:pt>
                <c:pt idx="827">
                  <c:v>828</c:v>
                </c:pt>
                <c:pt idx="828">
                  <c:v>829</c:v>
                </c:pt>
                <c:pt idx="829">
                  <c:v>830</c:v>
                </c:pt>
                <c:pt idx="830">
                  <c:v>831</c:v>
                </c:pt>
                <c:pt idx="831">
                  <c:v>832</c:v>
                </c:pt>
                <c:pt idx="832">
                  <c:v>833</c:v>
                </c:pt>
                <c:pt idx="833">
                  <c:v>834</c:v>
                </c:pt>
                <c:pt idx="834">
                  <c:v>835</c:v>
                </c:pt>
                <c:pt idx="835">
                  <c:v>836</c:v>
                </c:pt>
                <c:pt idx="836">
                  <c:v>837</c:v>
                </c:pt>
                <c:pt idx="837">
                  <c:v>838</c:v>
                </c:pt>
                <c:pt idx="838">
                  <c:v>839</c:v>
                </c:pt>
                <c:pt idx="839">
                  <c:v>840</c:v>
                </c:pt>
                <c:pt idx="840">
                  <c:v>841</c:v>
                </c:pt>
                <c:pt idx="841">
                  <c:v>842</c:v>
                </c:pt>
                <c:pt idx="842">
                  <c:v>843</c:v>
                </c:pt>
                <c:pt idx="843">
                  <c:v>844</c:v>
                </c:pt>
                <c:pt idx="844">
                  <c:v>845</c:v>
                </c:pt>
                <c:pt idx="845">
                  <c:v>846</c:v>
                </c:pt>
                <c:pt idx="846">
                  <c:v>847</c:v>
                </c:pt>
                <c:pt idx="847">
                  <c:v>848</c:v>
                </c:pt>
                <c:pt idx="848">
                  <c:v>849</c:v>
                </c:pt>
                <c:pt idx="849">
                  <c:v>850</c:v>
                </c:pt>
                <c:pt idx="850">
                  <c:v>851</c:v>
                </c:pt>
                <c:pt idx="851">
                  <c:v>852</c:v>
                </c:pt>
                <c:pt idx="852">
                  <c:v>853</c:v>
                </c:pt>
                <c:pt idx="853">
                  <c:v>854</c:v>
                </c:pt>
                <c:pt idx="854">
                  <c:v>855</c:v>
                </c:pt>
                <c:pt idx="855">
                  <c:v>856</c:v>
                </c:pt>
                <c:pt idx="856">
                  <c:v>857</c:v>
                </c:pt>
                <c:pt idx="857">
                  <c:v>858</c:v>
                </c:pt>
                <c:pt idx="858">
                  <c:v>859</c:v>
                </c:pt>
                <c:pt idx="859">
                  <c:v>860</c:v>
                </c:pt>
                <c:pt idx="860">
                  <c:v>861</c:v>
                </c:pt>
                <c:pt idx="861">
                  <c:v>862</c:v>
                </c:pt>
                <c:pt idx="862">
                  <c:v>863</c:v>
                </c:pt>
                <c:pt idx="863">
                  <c:v>864</c:v>
                </c:pt>
                <c:pt idx="864">
                  <c:v>865</c:v>
                </c:pt>
                <c:pt idx="865">
                  <c:v>866</c:v>
                </c:pt>
                <c:pt idx="866">
                  <c:v>867</c:v>
                </c:pt>
                <c:pt idx="867">
                  <c:v>868</c:v>
                </c:pt>
                <c:pt idx="868">
                  <c:v>869</c:v>
                </c:pt>
                <c:pt idx="869">
                  <c:v>870</c:v>
                </c:pt>
                <c:pt idx="870">
                  <c:v>871</c:v>
                </c:pt>
                <c:pt idx="871">
                  <c:v>872</c:v>
                </c:pt>
                <c:pt idx="872">
                  <c:v>873</c:v>
                </c:pt>
                <c:pt idx="873">
                  <c:v>874</c:v>
                </c:pt>
                <c:pt idx="874">
                  <c:v>875</c:v>
                </c:pt>
                <c:pt idx="875">
                  <c:v>876</c:v>
                </c:pt>
                <c:pt idx="876">
                  <c:v>877</c:v>
                </c:pt>
                <c:pt idx="877">
                  <c:v>878</c:v>
                </c:pt>
                <c:pt idx="878">
                  <c:v>879</c:v>
                </c:pt>
                <c:pt idx="879">
                  <c:v>880</c:v>
                </c:pt>
                <c:pt idx="880">
                  <c:v>881</c:v>
                </c:pt>
                <c:pt idx="881">
                  <c:v>882</c:v>
                </c:pt>
                <c:pt idx="882">
                  <c:v>883</c:v>
                </c:pt>
                <c:pt idx="883">
                  <c:v>884</c:v>
                </c:pt>
                <c:pt idx="884">
                  <c:v>885</c:v>
                </c:pt>
                <c:pt idx="885">
                  <c:v>886</c:v>
                </c:pt>
                <c:pt idx="886">
                  <c:v>887</c:v>
                </c:pt>
                <c:pt idx="887">
                  <c:v>888</c:v>
                </c:pt>
                <c:pt idx="888">
                  <c:v>889</c:v>
                </c:pt>
                <c:pt idx="889">
                  <c:v>890</c:v>
                </c:pt>
                <c:pt idx="890">
                  <c:v>891</c:v>
                </c:pt>
                <c:pt idx="891">
                  <c:v>892</c:v>
                </c:pt>
                <c:pt idx="892">
                  <c:v>893</c:v>
                </c:pt>
                <c:pt idx="893">
                  <c:v>894</c:v>
                </c:pt>
                <c:pt idx="894">
                  <c:v>895</c:v>
                </c:pt>
                <c:pt idx="895">
                  <c:v>896</c:v>
                </c:pt>
                <c:pt idx="896">
                  <c:v>897</c:v>
                </c:pt>
                <c:pt idx="897">
                  <c:v>898</c:v>
                </c:pt>
                <c:pt idx="898">
                  <c:v>899</c:v>
                </c:pt>
                <c:pt idx="899">
                  <c:v>900</c:v>
                </c:pt>
                <c:pt idx="900">
                  <c:v>901</c:v>
                </c:pt>
                <c:pt idx="901">
                  <c:v>902</c:v>
                </c:pt>
                <c:pt idx="902">
                  <c:v>903</c:v>
                </c:pt>
                <c:pt idx="903">
                  <c:v>904</c:v>
                </c:pt>
                <c:pt idx="904">
                  <c:v>905</c:v>
                </c:pt>
                <c:pt idx="905">
                  <c:v>906</c:v>
                </c:pt>
                <c:pt idx="906">
                  <c:v>907</c:v>
                </c:pt>
                <c:pt idx="907">
                  <c:v>908</c:v>
                </c:pt>
                <c:pt idx="908">
                  <c:v>909</c:v>
                </c:pt>
                <c:pt idx="909">
                  <c:v>910</c:v>
                </c:pt>
                <c:pt idx="910">
                  <c:v>911</c:v>
                </c:pt>
                <c:pt idx="911">
                  <c:v>912</c:v>
                </c:pt>
                <c:pt idx="912">
                  <c:v>913</c:v>
                </c:pt>
                <c:pt idx="913">
                  <c:v>914</c:v>
                </c:pt>
                <c:pt idx="914">
                  <c:v>915</c:v>
                </c:pt>
                <c:pt idx="915">
                  <c:v>916</c:v>
                </c:pt>
                <c:pt idx="916">
                  <c:v>917</c:v>
                </c:pt>
                <c:pt idx="917">
                  <c:v>918</c:v>
                </c:pt>
                <c:pt idx="918">
                  <c:v>919</c:v>
                </c:pt>
                <c:pt idx="919">
                  <c:v>920</c:v>
                </c:pt>
                <c:pt idx="920">
                  <c:v>921</c:v>
                </c:pt>
                <c:pt idx="921">
                  <c:v>922</c:v>
                </c:pt>
                <c:pt idx="922">
                  <c:v>923</c:v>
                </c:pt>
                <c:pt idx="923">
                  <c:v>924</c:v>
                </c:pt>
                <c:pt idx="924">
                  <c:v>925</c:v>
                </c:pt>
                <c:pt idx="925">
                  <c:v>926</c:v>
                </c:pt>
                <c:pt idx="926">
                  <c:v>927</c:v>
                </c:pt>
                <c:pt idx="927">
                  <c:v>928</c:v>
                </c:pt>
                <c:pt idx="928">
                  <c:v>929</c:v>
                </c:pt>
                <c:pt idx="929">
                  <c:v>930</c:v>
                </c:pt>
                <c:pt idx="930">
                  <c:v>931</c:v>
                </c:pt>
                <c:pt idx="931">
                  <c:v>932</c:v>
                </c:pt>
                <c:pt idx="932">
                  <c:v>933</c:v>
                </c:pt>
                <c:pt idx="933">
                  <c:v>934</c:v>
                </c:pt>
                <c:pt idx="934">
                  <c:v>935</c:v>
                </c:pt>
                <c:pt idx="935">
                  <c:v>936</c:v>
                </c:pt>
                <c:pt idx="936">
                  <c:v>937</c:v>
                </c:pt>
                <c:pt idx="937">
                  <c:v>938</c:v>
                </c:pt>
                <c:pt idx="938">
                  <c:v>939</c:v>
                </c:pt>
                <c:pt idx="939">
                  <c:v>940</c:v>
                </c:pt>
                <c:pt idx="940">
                  <c:v>941</c:v>
                </c:pt>
                <c:pt idx="941">
                  <c:v>942</c:v>
                </c:pt>
                <c:pt idx="942">
                  <c:v>943</c:v>
                </c:pt>
                <c:pt idx="943">
                  <c:v>944</c:v>
                </c:pt>
                <c:pt idx="944">
                  <c:v>945</c:v>
                </c:pt>
                <c:pt idx="945">
                  <c:v>946</c:v>
                </c:pt>
                <c:pt idx="946">
                  <c:v>947</c:v>
                </c:pt>
                <c:pt idx="947">
                  <c:v>948</c:v>
                </c:pt>
                <c:pt idx="948">
                  <c:v>949</c:v>
                </c:pt>
                <c:pt idx="949">
                  <c:v>950</c:v>
                </c:pt>
                <c:pt idx="950">
                  <c:v>951</c:v>
                </c:pt>
                <c:pt idx="951">
                  <c:v>952</c:v>
                </c:pt>
                <c:pt idx="952">
                  <c:v>953</c:v>
                </c:pt>
                <c:pt idx="953">
                  <c:v>954</c:v>
                </c:pt>
                <c:pt idx="954">
                  <c:v>955</c:v>
                </c:pt>
                <c:pt idx="955">
                  <c:v>956</c:v>
                </c:pt>
                <c:pt idx="956">
                  <c:v>957</c:v>
                </c:pt>
                <c:pt idx="957">
                  <c:v>958</c:v>
                </c:pt>
                <c:pt idx="958">
                  <c:v>959</c:v>
                </c:pt>
                <c:pt idx="959">
                  <c:v>960</c:v>
                </c:pt>
                <c:pt idx="960">
                  <c:v>961</c:v>
                </c:pt>
                <c:pt idx="961">
                  <c:v>962</c:v>
                </c:pt>
                <c:pt idx="962">
                  <c:v>963</c:v>
                </c:pt>
                <c:pt idx="963">
                  <c:v>964</c:v>
                </c:pt>
                <c:pt idx="964">
                  <c:v>965</c:v>
                </c:pt>
                <c:pt idx="965">
                  <c:v>966</c:v>
                </c:pt>
                <c:pt idx="966">
                  <c:v>967</c:v>
                </c:pt>
                <c:pt idx="967">
                  <c:v>968</c:v>
                </c:pt>
                <c:pt idx="968">
                  <c:v>969</c:v>
                </c:pt>
                <c:pt idx="969">
                  <c:v>970</c:v>
                </c:pt>
                <c:pt idx="970">
                  <c:v>971</c:v>
                </c:pt>
                <c:pt idx="971">
                  <c:v>972</c:v>
                </c:pt>
                <c:pt idx="972">
                  <c:v>973</c:v>
                </c:pt>
                <c:pt idx="973">
                  <c:v>974</c:v>
                </c:pt>
                <c:pt idx="974">
                  <c:v>975</c:v>
                </c:pt>
                <c:pt idx="975">
                  <c:v>976</c:v>
                </c:pt>
                <c:pt idx="976">
                  <c:v>977</c:v>
                </c:pt>
                <c:pt idx="977">
                  <c:v>978</c:v>
                </c:pt>
                <c:pt idx="978">
                  <c:v>979</c:v>
                </c:pt>
                <c:pt idx="979">
                  <c:v>980</c:v>
                </c:pt>
                <c:pt idx="980">
                  <c:v>981</c:v>
                </c:pt>
                <c:pt idx="981">
                  <c:v>982</c:v>
                </c:pt>
                <c:pt idx="982">
                  <c:v>983</c:v>
                </c:pt>
                <c:pt idx="983">
                  <c:v>984</c:v>
                </c:pt>
                <c:pt idx="984">
                  <c:v>985</c:v>
                </c:pt>
                <c:pt idx="985">
                  <c:v>986</c:v>
                </c:pt>
                <c:pt idx="986">
                  <c:v>987</c:v>
                </c:pt>
                <c:pt idx="987">
                  <c:v>988</c:v>
                </c:pt>
                <c:pt idx="988">
                  <c:v>989</c:v>
                </c:pt>
                <c:pt idx="989">
                  <c:v>990</c:v>
                </c:pt>
                <c:pt idx="990">
                  <c:v>991</c:v>
                </c:pt>
                <c:pt idx="991">
                  <c:v>992</c:v>
                </c:pt>
                <c:pt idx="992">
                  <c:v>993</c:v>
                </c:pt>
                <c:pt idx="993">
                  <c:v>994</c:v>
                </c:pt>
                <c:pt idx="994">
                  <c:v>995</c:v>
                </c:pt>
                <c:pt idx="995">
                  <c:v>996</c:v>
                </c:pt>
                <c:pt idx="996">
                  <c:v>997</c:v>
                </c:pt>
                <c:pt idx="997">
                  <c:v>998</c:v>
                </c:pt>
                <c:pt idx="998">
                  <c:v>999</c:v>
                </c:pt>
                <c:pt idx="999">
                  <c:v>1000</c:v>
                </c:pt>
              </c:numCache>
            </c:numRef>
          </c:xVal>
          <c:yVal>
            <c:numRef>
              <c:f>Sheet1!$B$2:$B$1001</c:f>
              <c:numCache>
                <c:formatCode>General</c:formatCode>
                <c:ptCount val="1000"/>
                <c:pt idx="0">
                  <c:v>37630</c:v>
                </c:pt>
                <c:pt idx="1">
                  <c:v>38704</c:v>
                </c:pt>
                <c:pt idx="2">
                  <c:v>38346</c:v>
                </c:pt>
                <c:pt idx="3">
                  <c:v>37630</c:v>
                </c:pt>
                <c:pt idx="4">
                  <c:v>38704</c:v>
                </c:pt>
                <c:pt idx="5">
                  <c:v>38346</c:v>
                </c:pt>
                <c:pt idx="6">
                  <c:v>39062</c:v>
                </c:pt>
                <c:pt idx="7">
                  <c:v>38704</c:v>
                </c:pt>
                <c:pt idx="8">
                  <c:v>37630</c:v>
                </c:pt>
                <c:pt idx="9">
                  <c:v>38704</c:v>
                </c:pt>
                <c:pt idx="10">
                  <c:v>37272</c:v>
                </c:pt>
                <c:pt idx="11">
                  <c:v>37988</c:v>
                </c:pt>
                <c:pt idx="12">
                  <c:v>37272</c:v>
                </c:pt>
                <c:pt idx="13">
                  <c:v>38346</c:v>
                </c:pt>
                <c:pt idx="14">
                  <c:v>37630</c:v>
                </c:pt>
                <c:pt idx="15">
                  <c:v>37988</c:v>
                </c:pt>
                <c:pt idx="16">
                  <c:v>37272</c:v>
                </c:pt>
                <c:pt idx="17">
                  <c:v>38346</c:v>
                </c:pt>
                <c:pt idx="18">
                  <c:v>37630</c:v>
                </c:pt>
                <c:pt idx="19">
                  <c:v>37988</c:v>
                </c:pt>
                <c:pt idx="20">
                  <c:v>39062</c:v>
                </c:pt>
                <c:pt idx="21">
                  <c:v>38704</c:v>
                </c:pt>
                <c:pt idx="22">
                  <c:v>38346</c:v>
                </c:pt>
                <c:pt idx="23">
                  <c:v>37630</c:v>
                </c:pt>
                <c:pt idx="24">
                  <c:v>38346</c:v>
                </c:pt>
                <c:pt idx="25">
                  <c:v>38346</c:v>
                </c:pt>
                <c:pt idx="26">
                  <c:v>37988</c:v>
                </c:pt>
                <c:pt idx="27">
                  <c:v>37630</c:v>
                </c:pt>
                <c:pt idx="28">
                  <c:v>38346</c:v>
                </c:pt>
                <c:pt idx="29">
                  <c:v>38346</c:v>
                </c:pt>
                <c:pt idx="30">
                  <c:v>38704</c:v>
                </c:pt>
                <c:pt idx="31">
                  <c:v>37988</c:v>
                </c:pt>
                <c:pt idx="32">
                  <c:v>38346</c:v>
                </c:pt>
                <c:pt idx="33">
                  <c:v>37630</c:v>
                </c:pt>
                <c:pt idx="34">
                  <c:v>38346</c:v>
                </c:pt>
                <c:pt idx="35">
                  <c:v>37630</c:v>
                </c:pt>
                <c:pt idx="36">
                  <c:v>39062</c:v>
                </c:pt>
                <c:pt idx="37">
                  <c:v>37988</c:v>
                </c:pt>
                <c:pt idx="38">
                  <c:v>39778</c:v>
                </c:pt>
                <c:pt idx="39">
                  <c:v>38346</c:v>
                </c:pt>
                <c:pt idx="40">
                  <c:v>37988</c:v>
                </c:pt>
                <c:pt idx="41">
                  <c:v>37630</c:v>
                </c:pt>
                <c:pt idx="42">
                  <c:v>38346</c:v>
                </c:pt>
                <c:pt idx="43">
                  <c:v>38346</c:v>
                </c:pt>
                <c:pt idx="44">
                  <c:v>39420</c:v>
                </c:pt>
                <c:pt idx="45">
                  <c:v>36914</c:v>
                </c:pt>
                <c:pt idx="46">
                  <c:v>37630</c:v>
                </c:pt>
                <c:pt idx="47">
                  <c:v>37630</c:v>
                </c:pt>
                <c:pt idx="48">
                  <c:v>37988</c:v>
                </c:pt>
                <c:pt idx="49">
                  <c:v>37630</c:v>
                </c:pt>
                <c:pt idx="50">
                  <c:v>37988</c:v>
                </c:pt>
                <c:pt idx="51">
                  <c:v>36914</c:v>
                </c:pt>
                <c:pt idx="52">
                  <c:v>37272</c:v>
                </c:pt>
                <c:pt idx="53">
                  <c:v>37988</c:v>
                </c:pt>
                <c:pt idx="54">
                  <c:v>37630</c:v>
                </c:pt>
                <c:pt idx="55">
                  <c:v>37272</c:v>
                </c:pt>
                <c:pt idx="56">
                  <c:v>37988</c:v>
                </c:pt>
                <c:pt idx="57">
                  <c:v>37630</c:v>
                </c:pt>
                <c:pt idx="58">
                  <c:v>38346</c:v>
                </c:pt>
                <c:pt idx="59">
                  <c:v>37630</c:v>
                </c:pt>
                <c:pt idx="60">
                  <c:v>38346</c:v>
                </c:pt>
                <c:pt idx="61">
                  <c:v>39062</c:v>
                </c:pt>
                <c:pt idx="62">
                  <c:v>38346</c:v>
                </c:pt>
                <c:pt idx="63">
                  <c:v>38346</c:v>
                </c:pt>
                <c:pt idx="64">
                  <c:v>37988</c:v>
                </c:pt>
                <c:pt idx="65">
                  <c:v>37988</c:v>
                </c:pt>
                <c:pt idx="66">
                  <c:v>37988</c:v>
                </c:pt>
                <c:pt idx="67">
                  <c:v>37988</c:v>
                </c:pt>
                <c:pt idx="68">
                  <c:v>37272</c:v>
                </c:pt>
                <c:pt idx="69">
                  <c:v>37630</c:v>
                </c:pt>
                <c:pt idx="70">
                  <c:v>37988</c:v>
                </c:pt>
                <c:pt idx="71">
                  <c:v>38704</c:v>
                </c:pt>
                <c:pt idx="72">
                  <c:v>38704</c:v>
                </c:pt>
                <c:pt idx="73">
                  <c:v>38346</c:v>
                </c:pt>
                <c:pt idx="74">
                  <c:v>38346</c:v>
                </c:pt>
                <c:pt idx="75">
                  <c:v>36914</c:v>
                </c:pt>
                <c:pt idx="76">
                  <c:v>39062</c:v>
                </c:pt>
                <c:pt idx="77">
                  <c:v>37988</c:v>
                </c:pt>
                <c:pt idx="78">
                  <c:v>36556</c:v>
                </c:pt>
                <c:pt idx="79">
                  <c:v>37272</c:v>
                </c:pt>
                <c:pt idx="80">
                  <c:v>38346</c:v>
                </c:pt>
                <c:pt idx="81">
                  <c:v>39062</c:v>
                </c:pt>
                <c:pt idx="82">
                  <c:v>38704</c:v>
                </c:pt>
                <c:pt idx="83">
                  <c:v>38346</c:v>
                </c:pt>
                <c:pt idx="84">
                  <c:v>38704</c:v>
                </c:pt>
                <c:pt idx="85">
                  <c:v>37988</c:v>
                </c:pt>
                <c:pt idx="86">
                  <c:v>38704</c:v>
                </c:pt>
                <c:pt idx="87">
                  <c:v>38346</c:v>
                </c:pt>
                <c:pt idx="88">
                  <c:v>38704</c:v>
                </c:pt>
                <c:pt idx="89">
                  <c:v>37988</c:v>
                </c:pt>
                <c:pt idx="90">
                  <c:v>37988</c:v>
                </c:pt>
                <c:pt idx="91">
                  <c:v>37988</c:v>
                </c:pt>
                <c:pt idx="92">
                  <c:v>39062</c:v>
                </c:pt>
                <c:pt idx="93">
                  <c:v>38704</c:v>
                </c:pt>
                <c:pt idx="94">
                  <c:v>37988</c:v>
                </c:pt>
                <c:pt idx="95">
                  <c:v>39062</c:v>
                </c:pt>
                <c:pt idx="96">
                  <c:v>37630</c:v>
                </c:pt>
                <c:pt idx="97">
                  <c:v>38346</c:v>
                </c:pt>
                <c:pt idx="98">
                  <c:v>39062</c:v>
                </c:pt>
                <c:pt idx="99">
                  <c:v>39062</c:v>
                </c:pt>
                <c:pt idx="100">
                  <c:v>38346</c:v>
                </c:pt>
                <c:pt idx="101">
                  <c:v>38704</c:v>
                </c:pt>
                <c:pt idx="102">
                  <c:v>39062</c:v>
                </c:pt>
                <c:pt idx="103">
                  <c:v>38346</c:v>
                </c:pt>
                <c:pt idx="104">
                  <c:v>38704</c:v>
                </c:pt>
                <c:pt idx="105">
                  <c:v>37988</c:v>
                </c:pt>
                <c:pt idx="106">
                  <c:v>37988</c:v>
                </c:pt>
                <c:pt idx="107">
                  <c:v>37988</c:v>
                </c:pt>
                <c:pt idx="108">
                  <c:v>38704</c:v>
                </c:pt>
                <c:pt idx="109">
                  <c:v>38346</c:v>
                </c:pt>
                <c:pt idx="110">
                  <c:v>37272</c:v>
                </c:pt>
                <c:pt idx="111">
                  <c:v>37988</c:v>
                </c:pt>
                <c:pt idx="112">
                  <c:v>39420</c:v>
                </c:pt>
                <c:pt idx="113">
                  <c:v>37630</c:v>
                </c:pt>
                <c:pt idx="114">
                  <c:v>37988</c:v>
                </c:pt>
                <c:pt idx="115">
                  <c:v>37988</c:v>
                </c:pt>
                <c:pt idx="116">
                  <c:v>38346</c:v>
                </c:pt>
                <c:pt idx="117">
                  <c:v>37272</c:v>
                </c:pt>
                <c:pt idx="118">
                  <c:v>38704</c:v>
                </c:pt>
                <c:pt idx="119">
                  <c:v>39062</c:v>
                </c:pt>
                <c:pt idx="120">
                  <c:v>39062</c:v>
                </c:pt>
                <c:pt idx="121">
                  <c:v>38346</c:v>
                </c:pt>
                <c:pt idx="122">
                  <c:v>39062</c:v>
                </c:pt>
                <c:pt idx="123">
                  <c:v>37272</c:v>
                </c:pt>
                <c:pt idx="124">
                  <c:v>37272</c:v>
                </c:pt>
                <c:pt idx="125">
                  <c:v>39420</c:v>
                </c:pt>
                <c:pt idx="126">
                  <c:v>38704</c:v>
                </c:pt>
                <c:pt idx="127">
                  <c:v>37988</c:v>
                </c:pt>
                <c:pt idx="128">
                  <c:v>37988</c:v>
                </c:pt>
                <c:pt idx="129">
                  <c:v>37988</c:v>
                </c:pt>
                <c:pt idx="130">
                  <c:v>36914</c:v>
                </c:pt>
                <c:pt idx="131">
                  <c:v>38346</c:v>
                </c:pt>
                <c:pt idx="132">
                  <c:v>38346</c:v>
                </c:pt>
                <c:pt idx="133">
                  <c:v>38346</c:v>
                </c:pt>
                <c:pt idx="134">
                  <c:v>37988</c:v>
                </c:pt>
                <c:pt idx="135">
                  <c:v>37988</c:v>
                </c:pt>
                <c:pt idx="136">
                  <c:v>37272</c:v>
                </c:pt>
                <c:pt idx="137">
                  <c:v>37988</c:v>
                </c:pt>
                <c:pt idx="138">
                  <c:v>39420</c:v>
                </c:pt>
                <c:pt idx="139">
                  <c:v>37988</c:v>
                </c:pt>
                <c:pt idx="140">
                  <c:v>37988</c:v>
                </c:pt>
                <c:pt idx="141">
                  <c:v>37988</c:v>
                </c:pt>
                <c:pt idx="142">
                  <c:v>37630</c:v>
                </c:pt>
                <c:pt idx="143">
                  <c:v>37272</c:v>
                </c:pt>
                <c:pt idx="144">
                  <c:v>38346</c:v>
                </c:pt>
                <c:pt idx="145">
                  <c:v>37630</c:v>
                </c:pt>
                <c:pt idx="146">
                  <c:v>38704</c:v>
                </c:pt>
                <c:pt idx="147">
                  <c:v>38346</c:v>
                </c:pt>
                <c:pt idx="148">
                  <c:v>37630</c:v>
                </c:pt>
                <c:pt idx="149">
                  <c:v>38704</c:v>
                </c:pt>
                <c:pt idx="150">
                  <c:v>38346</c:v>
                </c:pt>
                <c:pt idx="151">
                  <c:v>37630</c:v>
                </c:pt>
                <c:pt idx="152">
                  <c:v>38704</c:v>
                </c:pt>
                <c:pt idx="153">
                  <c:v>37630</c:v>
                </c:pt>
                <c:pt idx="154">
                  <c:v>37630</c:v>
                </c:pt>
                <c:pt idx="155">
                  <c:v>37988</c:v>
                </c:pt>
                <c:pt idx="156">
                  <c:v>37630</c:v>
                </c:pt>
                <c:pt idx="157">
                  <c:v>37988</c:v>
                </c:pt>
                <c:pt idx="158">
                  <c:v>37988</c:v>
                </c:pt>
                <c:pt idx="159">
                  <c:v>36914</c:v>
                </c:pt>
                <c:pt idx="160">
                  <c:v>38346</c:v>
                </c:pt>
                <c:pt idx="161">
                  <c:v>37630</c:v>
                </c:pt>
                <c:pt idx="162">
                  <c:v>38346</c:v>
                </c:pt>
                <c:pt idx="163">
                  <c:v>37988</c:v>
                </c:pt>
                <c:pt idx="164">
                  <c:v>37988</c:v>
                </c:pt>
                <c:pt idx="165">
                  <c:v>37988</c:v>
                </c:pt>
                <c:pt idx="166">
                  <c:v>37630</c:v>
                </c:pt>
                <c:pt idx="167">
                  <c:v>38704</c:v>
                </c:pt>
                <c:pt idx="168">
                  <c:v>37988</c:v>
                </c:pt>
                <c:pt idx="169">
                  <c:v>37272</c:v>
                </c:pt>
                <c:pt idx="170">
                  <c:v>37988</c:v>
                </c:pt>
                <c:pt idx="171">
                  <c:v>37988</c:v>
                </c:pt>
                <c:pt idx="172">
                  <c:v>37630</c:v>
                </c:pt>
                <c:pt idx="173">
                  <c:v>37988</c:v>
                </c:pt>
                <c:pt idx="174">
                  <c:v>37988</c:v>
                </c:pt>
                <c:pt idx="175">
                  <c:v>37988</c:v>
                </c:pt>
                <c:pt idx="176">
                  <c:v>37630</c:v>
                </c:pt>
                <c:pt idx="177">
                  <c:v>37988</c:v>
                </c:pt>
                <c:pt idx="178">
                  <c:v>37272</c:v>
                </c:pt>
                <c:pt idx="179">
                  <c:v>38346</c:v>
                </c:pt>
                <c:pt idx="180">
                  <c:v>38346</c:v>
                </c:pt>
                <c:pt idx="181">
                  <c:v>38346</c:v>
                </c:pt>
                <c:pt idx="182">
                  <c:v>38346</c:v>
                </c:pt>
                <c:pt idx="183">
                  <c:v>38704</c:v>
                </c:pt>
                <c:pt idx="184">
                  <c:v>34408</c:v>
                </c:pt>
                <c:pt idx="185">
                  <c:v>37988</c:v>
                </c:pt>
                <c:pt idx="186">
                  <c:v>36914</c:v>
                </c:pt>
                <c:pt idx="187">
                  <c:v>38346</c:v>
                </c:pt>
                <c:pt idx="188">
                  <c:v>38346</c:v>
                </c:pt>
                <c:pt idx="189">
                  <c:v>36914</c:v>
                </c:pt>
                <c:pt idx="190">
                  <c:v>37272</c:v>
                </c:pt>
                <c:pt idx="191">
                  <c:v>37630</c:v>
                </c:pt>
                <c:pt idx="192">
                  <c:v>38346</c:v>
                </c:pt>
                <c:pt idx="193">
                  <c:v>38346</c:v>
                </c:pt>
                <c:pt idx="194">
                  <c:v>39062</c:v>
                </c:pt>
                <c:pt idx="195">
                  <c:v>37630</c:v>
                </c:pt>
                <c:pt idx="196">
                  <c:v>37272</c:v>
                </c:pt>
                <c:pt idx="197">
                  <c:v>38346</c:v>
                </c:pt>
                <c:pt idx="198">
                  <c:v>37988</c:v>
                </c:pt>
                <c:pt idx="199">
                  <c:v>38704</c:v>
                </c:pt>
                <c:pt idx="200">
                  <c:v>37630</c:v>
                </c:pt>
                <c:pt idx="201">
                  <c:v>38704</c:v>
                </c:pt>
                <c:pt idx="202">
                  <c:v>34766</c:v>
                </c:pt>
                <c:pt idx="203">
                  <c:v>37988</c:v>
                </c:pt>
                <c:pt idx="204">
                  <c:v>36914</c:v>
                </c:pt>
                <c:pt idx="205">
                  <c:v>39062</c:v>
                </c:pt>
                <c:pt idx="206">
                  <c:v>37272</c:v>
                </c:pt>
                <c:pt idx="207">
                  <c:v>37630</c:v>
                </c:pt>
                <c:pt idx="208">
                  <c:v>38704</c:v>
                </c:pt>
                <c:pt idx="209">
                  <c:v>37988</c:v>
                </c:pt>
                <c:pt idx="210">
                  <c:v>39062</c:v>
                </c:pt>
                <c:pt idx="211">
                  <c:v>37988</c:v>
                </c:pt>
                <c:pt idx="212">
                  <c:v>36914</c:v>
                </c:pt>
                <c:pt idx="213">
                  <c:v>38346</c:v>
                </c:pt>
                <c:pt idx="214">
                  <c:v>38346</c:v>
                </c:pt>
                <c:pt idx="215">
                  <c:v>37272</c:v>
                </c:pt>
                <c:pt idx="216">
                  <c:v>38704</c:v>
                </c:pt>
                <c:pt idx="217">
                  <c:v>37272</c:v>
                </c:pt>
                <c:pt idx="218">
                  <c:v>39062</c:v>
                </c:pt>
                <c:pt idx="219">
                  <c:v>38346</c:v>
                </c:pt>
                <c:pt idx="220">
                  <c:v>37630</c:v>
                </c:pt>
                <c:pt idx="221">
                  <c:v>37988</c:v>
                </c:pt>
                <c:pt idx="222">
                  <c:v>37988</c:v>
                </c:pt>
                <c:pt idx="223">
                  <c:v>38346</c:v>
                </c:pt>
                <c:pt idx="224">
                  <c:v>36914</c:v>
                </c:pt>
                <c:pt idx="225">
                  <c:v>38346</c:v>
                </c:pt>
                <c:pt idx="226">
                  <c:v>37272</c:v>
                </c:pt>
                <c:pt idx="227">
                  <c:v>38704</c:v>
                </c:pt>
                <c:pt idx="228">
                  <c:v>37988</c:v>
                </c:pt>
                <c:pt idx="229">
                  <c:v>37272</c:v>
                </c:pt>
                <c:pt idx="230">
                  <c:v>36914</c:v>
                </c:pt>
                <c:pt idx="231">
                  <c:v>37630</c:v>
                </c:pt>
                <c:pt idx="232">
                  <c:v>37988</c:v>
                </c:pt>
                <c:pt idx="233">
                  <c:v>38704</c:v>
                </c:pt>
                <c:pt idx="234">
                  <c:v>38704</c:v>
                </c:pt>
                <c:pt idx="235">
                  <c:v>37988</c:v>
                </c:pt>
                <c:pt idx="236">
                  <c:v>37988</c:v>
                </c:pt>
                <c:pt idx="237">
                  <c:v>38346</c:v>
                </c:pt>
                <c:pt idx="238">
                  <c:v>37272</c:v>
                </c:pt>
                <c:pt idx="239">
                  <c:v>37630</c:v>
                </c:pt>
                <c:pt idx="240">
                  <c:v>38346</c:v>
                </c:pt>
                <c:pt idx="241">
                  <c:v>38346</c:v>
                </c:pt>
                <c:pt idx="242">
                  <c:v>37272</c:v>
                </c:pt>
                <c:pt idx="243">
                  <c:v>37988</c:v>
                </c:pt>
                <c:pt idx="244">
                  <c:v>37630</c:v>
                </c:pt>
                <c:pt idx="245">
                  <c:v>37272</c:v>
                </c:pt>
                <c:pt idx="246">
                  <c:v>37630</c:v>
                </c:pt>
                <c:pt idx="247">
                  <c:v>37988</c:v>
                </c:pt>
                <c:pt idx="248">
                  <c:v>38346</c:v>
                </c:pt>
                <c:pt idx="249">
                  <c:v>37630</c:v>
                </c:pt>
                <c:pt idx="250">
                  <c:v>36914</c:v>
                </c:pt>
                <c:pt idx="251">
                  <c:v>37988</c:v>
                </c:pt>
                <c:pt idx="252">
                  <c:v>36914</c:v>
                </c:pt>
                <c:pt idx="253">
                  <c:v>38346</c:v>
                </c:pt>
                <c:pt idx="254">
                  <c:v>38346</c:v>
                </c:pt>
                <c:pt idx="255">
                  <c:v>34766</c:v>
                </c:pt>
                <c:pt idx="256">
                  <c:v>37630</c:v>
                </c:pt>
                <c:pt idx="257">
                  <c:v>36556</c:v>
                </c:pt>
                <c:pt idx="258">
                  <c:v>37988</c:v>
                </c:pt>
                <c:pt idx="259">
                  <c:v>38704</c:v>
                </c:pt>
                <c:pt idx="260">
                  <c:v>37988</c:v>
                </c:pt>
                <c:pt idx="261">
                  <c:v>38346</c:v>
                </c:pt>
                <c:pt idx="262">
                  <c:v>37988</c:v>
                </c:pt>
                <c:pt idx="263">
                  <c:v>38346</c:v>
                </c:pt>
                <c:pt idx="264">
                  <c:v>37272</c:v>
                </c:pt>
                <c:pt idx="265">
                  <c:v>37988</c:v>
                </c:pt>
                <c:pt idx="266">
                  <c:v>37988</c:v>
                </c:pt>
                <c:pt idx="267">
                  <c:v>37988</c:v>
                </c:pt>
                <c:pt idx="268">
                  <c:v>38704</c:v>
                </c:pt>
                <c:pt idx="269">
                  <c:v>38346</c:v>
                </c:pt>
                <c:pt idx="270">
                  <c:v>37272</c:v>
                </c:pt>
                <c:pt idx="271">
                  <c:v>37988</c:v>
                </c:pt>
                <c:pt idx="272">
                  <c:v>37630</c:v>
                </c:pt>
                <c:pt idx="273">
                  <c:v>37988</c:v>
                </c:pt>
                <c:pt idx="274">
                  <c:v>39062</c:v>
                </c:pt>
                <c:pt idx="275">
                  <c:v>38346</c:v>
                </c:pt>
                <c:pt idx="276">
                  <c:v>34408</c:v>
                </c:pt>
                <c:pt idx="277">
                  <c:v>37630</c:v>
                </c:pt>
                <c:pt idx="278">
                  <c:v>38704</c:v>
                </c:pt>
                <c:pt idx="279">
                  <c:v>37630</c:v>
                </c:pt>
                <c:pt idx="280">
                  <c:v>37272</c:v>
                </c:pt>
                <c:pt idx="281">
                  <c:v>37988</c:v>
                </c:pt>
                <c:pt idx="282">
                  <c:v>37272</c:v>
                </c:pt>
                <c:pt idx="283">
                  <c:v>37630</c:v>
                </c:pt>
                <c:pt idx="284">
                  <c:v>37988</c:v>
                </c:pt>
                <c:pt idx="285">
                  <c:v>37630</c:v>
                </c:pt>
                <c:pt idx="286">
                  <c:v>38346</c:v>
                </c:pt>
                <c:pt idx="287">
                  <c:v>38346</c:v>
                </c:pt>
                <c:pt idx="288">
                  <c:v>37988</c:v>
                </c:pt>
                <c:pt idx="289">
                  <c:v>37988</c:v>
                </c:pt>
                <c:pt idx="290">
                  <c:v>37630</c:v>
                </c:pt>
                <c:pt idx="291">
                  <c:v>37988</c:v>
                </c:pt>
                <c:pt idx="292">
                  <c:v>37988</c:v>
                </c:pt>
                <c:pt idx="293">
                  <c:v>37630</c:v>
                </c:pt>
                <c:pt idx="294">
                  <c:v>37630</c:v>
                </c:pt>
                <c:pt idx="295">
                  <c:v>38346</c:v>
                </c:pt>
                <c:pt idx="296">
                  <c:v>39062</c:v>
                </c:pt>
                <c:pt idx="297">
                  <c:v>37272</c:v>
                </c:pt>
                <c:pt idx="298">
                  <c:v>37630</c:v>
                </c:pt>
                <c:pt idx="299">
                  <c:v>37988</c:v>
                </c:pt>
                <c:pt idx="300">
                  <c:v>38346</c:v>
                </c:pt>
                <c:pt idx="301">
                  <c:v>38346</c:v>
                </c:pt>
                <c:pt idx="302">
                  <c:v>37988</c:v>
                </c:pt>
                <c:pt idx="303">
                  <c:v>38346</c:v>
                </c:pt>
                <c:pt idx="304">
                  <c:v>37630</c:v>
                </c:pt>
                <c:pt idx="305">
                  <c:v>37272</c:v>
                </c:pt>
                <c:pt idx="306">
                  <c:v>37988</c:v>
                </c:pt>
                <c:pt idx="307">
                  <c:v>38704</c:v>
                </c:pt>
                <c:pt idx="308">
                  <c:v>36914</c:v>
                </c:pt>
                <c:pt idx="309">
                  <c:v>37630</c:v>
                </c:pt>
                <c:pt idx="310">
                  <c:v>37988</c:v>
                </c:pt>
                <c:pt idx="311">
                  <c:v>39062</c:v>
                </c:pt>
                <c:pt idx="312">
                  <c:v>37272</c:v>
                </c:pt>
                <c:pt idx="313">
                  <c:v>37630</c:v>
                </c:pt>
                <c:pt idx="314">
                  <c:v>38346</c:v>
                </c:pt>
                <c:pt idx="315">
                  <c:v>38704</c:v>
                </c:pt>
                <c:pt idx="316">
                  <c:v>37630</c:v>
                </c:pt>
                <c:pt idx="317">
                  <c:v>38346</c:v>
                </c:pt>
                <c:pt idx="318">
                  <c:v>37988</c:v>
                </c:pt>
                <c:pt idx="319">
                  <c:v>37630</c:v>
                </c:pt>
                <c:pt idx="320">
                  <c:v>38346</c:v>
                </c:pt>
                <c:pt idx="321">
                  <c:v>37630</c:v>
                </c:pt>
                <c:pt idx="322">
                  <c:v>37988</c:v>
                </c:pt>
                <c:pt idx="323">
                  <c:v>37630</c:v>
                </c:pt>
                <c:pt idx="324">
                  <c:v>37988</c:v>
                </c:pt>
                <c:pt idx="325">
                  <c:v>36914</c:v>
                </c:pt>
                <c:pt idx="326">
                  <c:v>37630</c:v>
                </c:pt>
                <c:pt idx="327">
                  <c:v>37988</c:v>
                </c:pt>
                <c:pt idx="328">
                  <c:v>38704</c:v>
                </c:pt>
                <c:pt idx="329">
                  <c:v>37988</c:v>
                </c:pt>
                <c:pt idx="330">
                  <c:v>37630</c:v>
                </c:pt>
                <c:pt idx="331">
                  <c:v>37630</c:v>
                </c:pt>
                <c:pt idx="332">
                  <c:v>36914</c:v>
                </c:pt>
                <c:pt idx="333">
                  <c:v>39062</c:v>
                </c:pt>
                <c:pt idx="334">
                  <c:v>37988</c:v>
                </c:pt>
                <c:pt idx="335">
                  <c:v>39062</c:v>
                </c:pt>
                <c:pt idx="336">
                  <c:v>37630</c:v>
                </c:pt>
                <c:pt idx="337">
                  <c:v>37988</c:v>
                </c:pt>
                <c:pt idx="338">
                  <c:v>38346</c:v>
                </c:pt>
                <c:pt idx="339">
                  <c:v>38346</c:v>
                </c:pt>
                <c:pt idx="340">
                  <c:v>37630</c:v>
                </c:pt>
                <c:pt idx="341">
                  <c:v>36914</c:v>
                </c:pt>
                <c:pt idx="342">
                  <c:v>37630</c:v>
                </c:pt>
                <c:pt idx="343">
                  <c:v>37988</c:v>
                </c:pt>
                <c:pt idx="344">
                  <c:v>38346</c:v>
                </c:pt>
                <c:pt idx="345">
                  <c:v>37630</c:v>
                </c:pt>
                <c:pt idx="346">
                  <c:v>38346</c:v>
                </c:pt>
                <c:pt idx="347">
                  <c:v>37988</c:v>
                </c:pt>
                <c:pt idx="348">
                  <c:v>37630</c:v>
                </c:pt>
                <c:pt idx="349">
                  <c:v>38704</c:v>
                </c:pt>
                <c:pt idx="350">
                  <c:v>38346</c:v>
                </c:pt>
                <c:pt idx="351">
                  <c:v>38346</c:v>
                </c:pt>
                <c:pt idx="352">
                  <c:v>37272</c:v>
                </c:pt>
                <c:pt idx="353">
                  <c:v>38346</c:v>
                </c:pt>
                <c:pt idx="354">
                  <c:v>37988</c:v>
                </c:pt>
                <c:pt idx="355">
                  <c:v>38346</c:v>
                </c:pt>
                <c:pt idx="356">
                  <c:v>37988</c:v>
                </c:pt>
                <c:pt idx="357">
                  <c:v>38346</c:v>
                </c:pt>
                <c:pt idx="358">
                  <c:v>38346</c:v>
                </c:pt>
                <c:pt idx="359">
                  <c:v>38704</c:v>
                </c:pt>
                <c:pt idx="360">
                  <c:v>38346</c:v>
                </c:pt>
                <c:pt idx="361">
                  <c:v>37988</c:v>
                </c:pt>
                <c:pt idx="362">
                  <c:v>38346</c:v>
                </c:pt>
                <c:pt idx="363">
                  <c:v>37988</c:v>
                </c:pt>
                <c:pt idx="364">
                  <c:v>37272</c:v>
                </c:pt>
                <c:pt idx="365">
                  <c:v>37988</c:v>
                </c:pt>
                <c:pt idx="366">
                  <c:v>37272</c:v>
                </c:pt>
                <c:pt idx="367">
                  <c:v>38704</c:v>
                </c:pt>
                <c:pt idx="368">
                  <c:v>37630</c:v>
                </c:pt>
                <c:pt idx="369">
                  <c:v>37272</c:v>
                </c:pt>
                <c:pt idx="370">
                  <c:v>38346</c:v>
                </c:pt>
                <c:pt idx="371">
                  <c:v>37272</c:v>
                </c:pt>
                <c:pt idx="372">
                  <c:v>36914</c:v>
                </c:pt>
                <c:pt idx="373">
                  <c:v>36556</c:v>
                </c:pt>
                <c:pt idx="374">
                  <c:v>38704</c:v>
                </c:pt>
                <c:pt idx="375">
                  <c:v>38704</c:v>
                </c:pt>
                <c:pt idx="376">
                  <c:v>38346</c:v>
                </c:pt>
                <c:pt idx="377">
                  <c:v>37988</c:v>
                </c:pt>
                <c:pt idx="378">
                  <c:v>38704</c:v>
                </c:pt>
                <c:pt idx="379">
                  <c:v>38346</c:v>
                </c:pt>
                <c:pt idx="380">
                  <c:v>37630</c:v>
                </c:pt>
                <c:pt idx="381">
                  <c:v>37988</c:v>
                </c:pt>
                <c:pt idx="382">
                  <c:v>37630</c:v>
                </c:pt>
                <c:pt idx="383">
                  <c:v>37988</c:v>
                </c:pt>
                <c:pt idx="384">
                  <c:v>38704</c:v>
                </c:pt>
                <c:pt idx="385">
                  <c:v>36556</c:v>
                </c:pt>
                <c:pt idx="386">
                  <c:v>38346</c:v>
                </c:pt>
                <c:pt idx="387">
                  <c:v>38346</c:v>
                </c:pt>
                <c:pt idx="388">
                  <c:v>37630</c:v>
                </c:pt>
                <c:pt idx="389">
                  <c:v>38346</c:v>
                </c:pt>
                <c:pt idx="390">
                  <c:v>38346</c:v>
                </c:pt>
                <c:pt idx="391">
                  <c:v>37988</c:v>
                </c:pt>
                <c:pt idx="392">
                  <c:v>37630</c:v>
                </c:pt>
                <c:pt idx="393">
                  <c:v>37630</c:v>
                </c:pt>
                <c:pt idx="394">
                  <c:v>37272</c:v>
                </c:pt>
                <c:pt idx="395">
                  <c:v>38346</c:v>
                </c:pt>
                <c:pt idx="396">
                  <c:v>37988</c:v>
                </c:pt>
                <c:pt idx="397">
                  <c:v>37630</c:v>
                </c:pt>
                <c:pt idx="398">
                  <c:v>37630</c:v>
                </c:pt>
                <c:pt idx="399">
                  <c:v>37988</c:v>
                </c:pt>
                <c:pt idx="400">
                  <c:v>37630</c:v>
                </c:pt>
                <c:pt idx="401">
                  <c:v>37988</c:v>
                </c:pt>
                <c:pt idx="402">
                  <c:v>37272</c:v>
                </c:pt>
                <c:pt idx="403">
                  <c:v>36914</c:v>
                </c:pt>
                <c:pt idx="404">
                  <c:v>37988</c:v>
                </c:pt>
                <c:pt idx="405">
                  <c:v>37988</c:v>
                </c:pt>
                <c:pt idx="406">
                  <c:v>36198</c:v>
                </c:pt>
                <c:pt idx="407">
                  <c:v>39062</c:v>
                </c:pt>
                <c:pt idx="408">
                  <c:v>38346</c:v>
                </c:pt>
                <c:pt idx="409">
                  <c:v>37988</c:v>
                </c:pt>
                <c:pt idx="410">
                  <c:v>38704</c:v>
                </c:pt>
                <c:pt idx="411">
                  <c:v>37630</c:v>
                </c:pt>
                <c:pt idx="412">
                  <c:v>36914</c:v>
                </c:pt>
                <c:pt idx="413">
                  <c:v>38346</c:v>
                </c:pt>
                <c:pt idx="414">
                  <c:v>38346</c:v>
                </c:pt>
                <c:pt idx="415">
                  <c:v>37988</c:v>
                </c:pt>
                <c:pt idx="416">
                  <c:v>36556</c:v>
                </c:pt>
                <c:pt idx="417">
                  <c:v>38346</c:v>
                </c:pt>
                <c:pt idx="418">
                  <c:v>38346</c:v>
                </c:pt>
                <c:pt idx="419">
                  <c:v>39062</c:v>
                </c:pt>
                <c:pt idx="420">
                  <c:v>37272</c:v>
                </c:pt>
                <c:pt idx="421">
                  <c:v>36914</c:v>
                </c:pt>
                <c:pt idx="422">
                  <c:v>37988</c:v>
                </c:pt>
                <c:pt idx="423">
                  <c:v>37630</c:v>
                </c:pt>
                <c:pt idx="424">
                  <c:v>37988</c:v>
                </c:pt>
                <c:pt idx="425">
                  <c:v>38704</c:v>
                </c:pt>
                <c:pt idx="426">
                  <c:v>38704</c:v>
                </c:pt>
                <c:pt idx="427">
                  <c:v>37272</c:v>
                </c:pt>
                <c:pt idx="428">
                  <c:v>37630</c:v>
                </c:pt>
                <c:pt idx="429">
                  <c:v>37630</c:v>
                </c:pt>
                <c:pt idx="430">
                  <c:v>37988</c:v>
                </c:pt>
                <c:pt idx="431">
                  <c:v>38346</c:v>
                </c:pt>
                <c:pt idx="432">
                  <c:v>36556</c:v>
                </c:pt>
                <c:pt idx="433">
                  <c:v>38346</c:v>
                </c:pt>
                <c:pt idx="434">
                  <c:v>37630</c:v>
                </c:pt>
                <c:pt idx="435">
                  <c:v>38346</c:v>
                </c:pt>
                <c:pt idx="436">
                  <c:v>37272</c:v>
                </c:pt>
                <c:pt idx="437">
                  <c:v>37988</c:v>
                </c:pt>
                <c:pt idx="438">
                  <c:v>37630</c:v>
                </c:pt>
                <c:pt idx="439">
                  <c:v>37630</c:v>
                </c:pt>
                <c:pt idx="440">
                  <c:v>39062</c:v>
                </c:pt>
                <c:pt idx="441">
                  <c:v>38346</c:v>
                </c:pt>
                <c:pt idx="442">
                  <c:v>36914</c:v>
                </c:pt>
                <c:pt idx="443">
                  <c:v>38704</c:v>
                </c:pt>
                <c:pt idx="444">
                  <c:v>39062</c:v>
                </c:pt>
                <c:pt idx="445">
                  <c:v>37988</c:v>
                </c:pt>
                <c:pt idx="446">
                  <c:v>38346</c:v>
                </c:pt>
                <c:pt idx="447">
                  <c:v>37630</c:v>
                </c:pt>
                <c:pt idx="448">
                  <c:v>38346</c:v>
                </c:pt>
                <c:pt idx="449">
                  <c:v>37630</c:v>
                </c:pt>
                <c:pt idx="450">
                  <c:v>37272</c:v>
                </c:pt>
                <c:pt idx="451">
                  <c:v>37988</c:v>
                </c:pt>
                <c:pt idx="452">
                  <c:v>37988</c:v>
                </c:pt>
                <c:pt idx="453">
                  <c:v>36556</c:v>
                </c:pt>
                <c:pt idx="454">
                  <c:v>38704</c:v>
                </c:pt>
                <c:pt idx="455">
                  <c:v>37630</c:v>
                </c:pt>
                <c:pt idx="456">
                  <c:v>38704</c:v>
                </c:pt>
                <c:pt idx="457">
                  <c:v>37630</c:v>
                </c:pt>
                <c:pt idx="458">
                  <c:v>37630</c:v>
                </c:pt>
                <c:pt idx="459">
                  <c:v>37630</c:v>
                </c:pt>
                <c:pt idx="460">
                  <c:v>38346</c:v>
                </c:pt>
                <c:pt idx="461">
                  <c:v>36198</c:v>
                </c:pt>
                <c:pt idx="462">
                  <c:v>38704</c:v>
                </c:pt>
                <c:pt idx="463">
                  <c:v>37630</c:v>
                </c:pt>
                <c:pt idx="464">
                  <c:v>37272</c:v>
                </c:pt>
                <c:pt idx="465">
                  <c:v>37988</c:v>
                </c:pt>
                <c:pt idx="466">
                  <c:v>38346</c:v>
                </c:pt>
                <c:pt idx="467">
                  <c:v>37988</c:v>
                </c:pt>
                <c:pt idx="468">
                  <c:v>37272</c:v>
                </c:pt>
                <c:pt idx="469">
                  <c:v>37630</c:v>
                </c:pt>
                <c:pt idx="470">
                  <c:v>38346</c:v>
                </c:pt>
                <c:pt idx="471">
                  <c:v>37272</c:v>
                </c:pt>
                <c:pt idx="472">
                  <c:v>36914</c:v>
                </c:pt>
                <c:pt idx="473">
                  <c:v>38346</c:v>
                </c:pt>
                <c:pt idx="474">
                  <c:v>38346</c:v>
                </c:pt>
                <c:pt idx="475">
                  <c:v>37630</c:v>
                </c:pt>
                <c:pt idx="476">
                  <c:v>37988</c:v>
                </c:pt>
                <c:pt idx="477">
                  <c:v>37630</c:v>
                </c:pt>
                <c:pt idx="478">
                  <c:v>37988</c:v>
                </c:pt>
                <c:pt idx="479">
                  <c:v>37630</c:v>
                </c:pt>
                <c:pt idx="480">
                  <c:v>37988</c:v>
                </c:pt>
                <c:pt idx="481">
                  <c:v>38346</c:v>
                </c:pt>
                <c:pt idx="482">
                  <c:v>38346</c:v>
                </c:pt>
                <c:pt idx="483">
                  <c:v>37988</c:v>
                </c:pt>
                <c:pt idx="484">
                  <c:v>36914</c:v>
                </c:pt>
                <c:pt idx="485">
                  <c:v>37988</c:v>
                </c:pt>
                <c:pt idx="486">
                  <c:v>38346</c:v>
                </c:pt>
                <c:pt idx="487">
                  <c:v>38346</c:v>
                </c:pt>
                <c:pt idx="488">
                  <c:v>34766</c:v>
                </c:pt>
                <c:pt idx="489">
                  <c:v>38346</c:v>
                </c:pt>
                <c:pt idx="490">
                  <c:v>37630</c:v>
                </c:pt>
                <c:pt idx="491">
                  <c:v>37630</c:v>
                </c:pt>
                <c:pt idx="492">
                  <c:v>37988</c:v>
                </c:pt>
                <c:pt idx="493">
                  <c:v>38346</c:v>
                </c:pt>
                <c:pt idx="494">
                  <c:v>36914</c:v>
                </c:pt>
                <c:pt idx="495">
                  <c:v>39062</c:v>
                </c:pt>
                <c:pt idx="496">
                  <c:v>37988</c:v>
                </c:pt>
                <c:pt idx="497">
                  <c:v>37988</c:v>
                </c:pt>
                <c:pt idx="498">
                  <c:v>37272</c:v>
                </c:pt>
                <c:pt idx="499">
                  <c:v>38346</c:v>
                </c:pt>
                <c:pt idx="500">
                  <c:v>37630</c:v>
                </c:pt>
                <c:pt idx="501">
                  <c:v>38346</c:v>
                </c:pt>
                <c:pt idx="502">
                  <c:v>37272</c:v>
                </c:pt>
                <c:pt idx="503">
                  <c:v>35482</c:v>
                </c:pt>
                <c:pt idx="504">
                  <c:v>36914</c:v>
                </c:pt>
                <c:pt idx="505">
                  <c:v>37988</c:v>
                </c:pt>
                <c:pt idx="506">
                  <c:v>35482</c:v>
                </c:pt>
                <c:pt idx="507">
                  <c:v>38346</c:v>
                </c:pt>
                <c:pt idx="508">
                  <c:v>37988</c:v>
                </c:pt>
                <c:pt idx="509">
                  <c:v>38346</c:v>
                </c:pt>
                <c:pt idx="510">
                  <c:v>38346</c:v>
                </c:pt>
                <c:pt idx="511">
                  <c:v>36198</c:v>
                </c:pt>
                <c:pt idx="512">
                  <c:v>37630</c:v>
                </c:pt>
                <c:pt idx="513">
                  <c:v>38704</c:v>
                </c:pt>
                <c:pt idx="514">
                  <c:v>36914</c:v>
                </c:pt>
                <c:pt idx="515">
                  <c:v>38346</c:v>
                </c:pt>
                <c:pt idx="516">
                  <c:v>38704</c:v>
                </c:pt>
                <c:pt idx="517">
                  <c:v>37272</c:v>
                </c:pt>
                <c:pt idx="518">
                  <c:v>38704</c:v>
                </c:pt>
                <c:pt idx="519">
                  <c:v>37988</c:v>
                </c:pt>
                <c:pt idx="520">
                  <c:v>38704</c:v>
                </c:pt>
                <c:pt idx="521">
                  <c:v>37630</c:v>
                </c:pt>
                <c:pt idx="522">
                  <c:v>37630</c:v>
                </c:pt>
                <c:pt idx="523">
                  <c:v>37630</c:v>
                </c:pt>
                <c:pt idx="524">
                  <c:v>38346</c:v>
                </c:pt>
                <c:pt idx="525">
                  <c:v>37988</c:v>
                </c:pt>
                <c:pt idx="526">
                  <c:v>37988</c:v>
                </c:pt>
                <c:pt idx="527">
                  <c:v>37630</c:v>
                </c:pt>
                <c:pt idx="528">
                  <c:v>37272</c:v>
                </c:pt>
                <c:pt idx="529">
                  <c:v>37272</c:v>
                </c:pt>
                <c:pt idx="530">
                  <c:v>37988</c:v>
                </c:pt>
                <c:pt idx="531">
                  <c:v>38346</c:v>
                </c:pt>
                <c:pt idx="532">
                  <c:v>38346</c:v>
                </c:pt>
                <c:pt idx="533">
                  <c:v>38704</c:v>
                </c:pt>
                <c:pt idx="534">
                  <c:v>37630</c:v>
                </c:pt>
                <c:pt idx="535">
                  <c:v>38704</c:v>
                </c:pt>
                <c:pt idx="536">
                  <c:v>37988</c:v>
                </c:pt>
                <c:pt idx="537">
                  <c:v>38346</c:v>
                </c:pt>
                <c:pt idx="538">
                  <c:v>37272</c:v>
                </c:pt>
                <c:pt idx="539">
                  <c:v>37988</c:v>
                </c:pt>
                <c:pt idx="540">
                  <c:v>38704</c:v>
                </c:pt>
                <c:pt idx="541">
                  <c:v>37630</c:v>
                </c:pt>
                <c:pt idx="542">
                  <c:v>37630</c:v>
                </c:pt>
                <c:pt idx="543">
                  <c:v>37988</c:v>
                </c:pt>
                <c:pt idx="544">
                  <c:v>38704</c:v>
                </c:pt>
                <c:pt idx="545">
                  <c:v>39420</c:v>
                </c:pt>
                <c:pt idx="546">
                  <c:v>37988</c:v>
                </c:pt>
                <c:pt idx="547">
                  <c:v>37272</c:v>
                </c:pt>
                <c:pt idx="548">
                  <c:v>38346</c:v>
                </c:pt>
                <c:pt idx="549">
                  <c:v>37988</c:v>
                </c:pt>
                <c:pt idx="550">
                  <c:v>36914</c:v>
                </c:pt>
                <c:pt idx="551">
                  <c:v>37988</c:v>
                </c:pt>
                <c:pt idx="552">
                  <c:v>38704</c:v>
                </c:pt>
                <c:pt idx="553">
                  <c:v>38346</c:v>
                </c:pt>
                <c:pt idx="554">
                  <c:v>37630</c:v>
                </c:pt>
                <c:pt idx="555">
                  <c:v>38704</c:v>
                </c:pt>
                <c:pt idx="556">
                  <c:v>37272</c:v>
                </c:pt>
                <c:pt idx="557">
                  <c:v>37988</c:v>
                </c:pt>
                <c:pt idx="558">
                  <c:v>38346</c:v>
                </c:pt>
                <c:pt idx="559">
                  <c:v>38346</c:v>
                </c:pt>
                <c:pt idx="560">
                  <c:v>37988</c:v>
                </c:pt>
                <c:pt idx="561">
                  <c:v>36914</c:v>
                </c:pt>
                <c:pt idx="562">
                  <c:v>37988</c:v>
                </c:pt>
                <c:pt idx="563">
                  <c:v>37988</c:v>
                </c:pt>
                <c:pt idx="564">
                  <c:v>37272</c:v>
                </c:pt>
                <c:pt idx="565">
                  <c:v>36914</c:v>
                </c:pt>
                <c:pt idx="566">
                  <c:v>38346</c:v>
                </c:pt>
                <c:pt idx="567">
                  <c:v>37630</c:v>
                </c:pt>
                <c:pt idx="568">
                  <c:v>37272</c:v>
                </c:pt>
                <c:pt idx="569">
                  <c:v>37988</c:v>
                </c:pt>
                <c:pt idx="570">
                  <c:v>38346</c:v>
                </c:pt>
                <c:pt idx="571">
                  <c:v>37988</c:v>
                </c:pt>
                <c:pt idx="572">
                  <c:v>37630</c:v>
                </c:pt>
                <c:pt idx="573">
                  <c:v>36198</c:v>
                </c:pt>
                <c:pt idx="574">
                  <c:v>38346</c:v>
                </c:pt>
                <c:pt idx="575">
                  <c:v>36914</c:v>
                </c:pt>
                <c:pt idx="576">
                  <c:v>38704</c:v>
                </c:pt>
                <c:pt idx="577">
                  <c:v>37988</c:v>
                </c:pt>
                <c:pt idx="578">
                  <c:v>38704</c:v>
                </c:pt>
                <c:pt idx="579">
                  <c:v>38346</c:v>
                </c:pt>
                <c:pt idx="580">
                  <c:v>37988</c:v>
                </c:pt>
                <c:pt idx="581">
                  <c:v>36914</c:v>
                </c:pt>
                <c:pt idx="582">
                  <c:v>36914</c:v>
                </c:pt>
                <c:pt idx="583">
                  <c:v>38346</c:v>
                </c:pt>
                <c:pt idx="584">
                  <c:v>37988</c:v>
                </c:pt>
                <c:pt idx="585">
                  <c:v>37272</c:v>
                </c:pt>
                <c:pt idx="586">
                  <c:v>38346</c:v>
                </c:pt>
                <c:pt idx="587">
                  <c:v>37630</c:v>
                </c:pt>
                <c:pt idx="588">
                  <c:v>38346</c:v>
                </c:pt>
                <c:pt idx="589">
                  <c:v>37988</c:v>
                </c:pt>
                <c:pt idx="590">
                  <c:v>37630</c:v>
                </c:pt>
                <c:pt idx="591">
                  <c:v>37988</c:v>
                </c:pt>
                <c:pt idx="592">
                  <c:v>37630</c:v>
                </c:pt>
                <c:pt idx="593">
                  <c:v>37272</c:v>
                </c:pt>
                <c:pt idx="594">
                  <c:v>37988</c:v>
                </c:pt>
                <c:pt idx="595">
                  <c:v>37272</c:v>
                </c:pt>
                <c:pt idx="596">
                  <c:v>37630</c:v>
                </c:pt>
                <c:pt idx="597">
                  <c:v>38704</c:v>
                </c:pt>
                <c:pt idx="598">
                  <c:v>37988</c:v>
                </c:pt>
                <c:pt idx="599">
                  <c:v>38346</c:v>
                </c:pt>
                <c:pt idx="600">
                  <c:v>38704</c:v>
                </c:pt>
                <c:pt idx="601">
                  <c:v>38704</c:v>
                </c:pt>
                <c:pt idx="602">
                  <c:v>36914</c:v>
                </c:pt>
                <c:pt idx="603">
                  <c:v>37272</c:v>
                </c:pt>
                <c:pt idx="604">
                  <c:v>37630</c:v>
                </c:pt>
                <c:pt idx="605">
                  <c:v>37630</c:v>
                </c:pt>
                <c:pt idx="606">
                  <c:v>37988</c:v>
                </c:pt>
                <c:pt idx="607">
                  <c:v>37630</c:v>
                </c:pt>
                <c:pt idx="608">
                  <c:v>36914</c:v>
                </c:pt>
                <c:pt idx="609">
                  <c:v>37630</c:v>
                </c:pt>
                <c:pt idx="610">
                  <c:v>38346</c:v>
                </c:pt>
                <c:pt idx="611">
                  <c:v>37988</c:v>
                </c:pt>
                <c:pt idx="612">
                  <c:v>37988</c:v>
                </c:pt>
                <c:pt idx="613">
                  <c:v>38346</c:v>
                </c:pt>
                <c:pt idx="614">
                  <c:v>37988</c:v>
                </c:pt>
                <c:pt idx="615">
                  <c:v>38346</c:v>
                </c:pt>
                <c:pt idx="616">
                  <c:v>37630</c:v>
                </c:pt>
                <c:pt idx="617">
                  <c:v>37988</c:v>
                </c:pt>
                <c:pt idx="618">
                  <c:v>37630</c:v>
                </c:pt>
                <c:pt idx="619">
                  <c:v>37272</c:v>
                </c:pt>
                <c:pt idx="620">
                  <c:v>37630</c:v>
                </c:pt>
                <c:pt idx="621">
                  <c:v>36914</c:v>
                </c:pt>
                <c:pt idx="622">
                  <c:v>38346</c:v>
                </c:pt>
                <c:pt idx="623">
                  <c:v>37988</c:v>
                </c:pt>
                <c:pt idx="624">
                  <c:v>38346</c:v>
                </c:pt>
                <c:pt idx="625">
                  <c:v>37988</c:v>
                </c:pt>
                <c:pt idx="626">
                  <c:v>37630</c:v>
                </c:pt>
                <c:pt idx="627">
                  <c:v>38346</c:v>
                </c:pt>
                <c:pt idx="628">
                  <c:v>37630</c:v>
                </c:pt>
                <c:pt idx="629">
                  <c:v>37988</c:v>
                </c:pt>
                <c:pt idx="630">
                  <c:v>37272</c:v>
                </c:pt>
                <c:pt idx="631">
                  <c:v>38704</c:v>
                </c:pt>
                <c:pt idx="632">
                  <c:v>36198</c:v>
                </c:pt>
                <c:pt idx="633">
                  <c:v>37988</c:v>
                </c:pt>
                <c:pt idx="634">
                  <c:v>37630</c:v>
                </c:pt>
                <c:pt idx="635">
                  <c:v>37988</c:v>
                </c:pt>
                <c:pt idx="636">
                  <c:v>39062</c:v>
                </c:pt>
                <c:pt idx="637">
                  <c:v>37988</c:v>
                </c:pt>
                <c:pt idx="638">
                  <c:v>37272</c:v>
                </c:pt>
                <c:pt idx="639">
                  <c:v>37988</c:v>
                </c:pt>
                <c:pt idx="640">
                  <c:v>37988</c:v>
                </c:pt>
                <c:pt idx="641">
                  <c:v>38346</c:v>
                </c:pt>
                <c:pt idx="642">
                  <c:v>38346</c:v>
                </c:pt>
                <c:pt idx="643">
                  <c:v>36914</c:v>
                </c:pt>
                <c:pt idx="644">
                  <c:v>37630</c:v>
                </c:pt>
                <c:pt idx="645">
                  <c:v>37272</c:v>
                </c:pt>
                <c:pt idx="646">
                  <c:v>37272</c:v>
                </c:pt>
                <c:pt idx="647">
                  <c:v>37630</c:v>
                </c:pt>
                <c:pt idx="648">
                  <c:v>36556</c:v>
                </c:pt>
                <c:pt idx="649">
                  <c:v>37988</c:v>
                </c:pt>
                <c:pt idx="650">
                  <c:v>37630</c:v>
                </c:pt>
                <c:pt idx="651">
                  <c:v>37988</c:v>
                </c:pt>
                <c:pt idx="652">
                  <c:v>36914</c:v>
                </c:pt>
                <c:pt idx="653">
                  <c:v>39062</c:v>
                </c:pt>
                <c:pt idx="654">
                  <c:v>37988</c:v>
                </c:pt>
                <c:pt idx="655">
                  <c:v>37988</c:v>
                </c:pt>
                <c:pt idx="656">
                  <c:v>37988</c:v>
                </c:pt>
                <c:pt idx="657">
                  <c:v>38346</c:v>
                </c:pt>
                <c:pt idx="658">
                  <c:v>38346</c:v>
                </c:pt>
                <c:pt idx="659">
                  <c:v>37988</c:v>
                </c:pt>
                <c:pt idx="660">
                  <c:v>37630</c:v>
                </c:pt>
                <c:pt idx="661">
                  <c:v>38346</c:v>
                </c:pt>
                <c:pt idx="662">
                  <c:v>39062</c:v>
                </c:pt>
                <c:pt idx="663">
                  <c:v>36914</c:v>
                </c:pt>
                <c:pt idx="664">
                  <c:v>37630</c:v>
                </c:pt>
                <c:pt idx="665">
                  <c:v>37988</c:v>
                </c:pt>
                <c:pt idx="666">
                  <c:v>39062</c:v>
                </c:pt>
                <c:pt idx="667">
                  <c:v>37272</c:v>
                </c:pt>
                <c:pt idx="668">
                  <c:v>37272</c:v>
                </c:pt>
                <c:pt idx="669">
                  <c:v>37272</c:v>
                </c:pt>
                <c:pt idx="670">
                  <c:v>37272</c:v>
                </c:pt>
                <c:pt idx="671">
                  <c:v>37988</c:v>
                </c:pt>
                <c:pt idx="672">
                  <c:v>37988</c:v>
                </c:pt>
                <c:pt idx="673">
                  <c:v>37630</c:v>
                </c:pt>
                <c:pt idx="674">
                  <c:v>37988</c:v>
                </c:pt>
                <c:pt idx="675">
                  <c:v>36556</c:v>
                </c:pt>
                <c:pt idx="676">
                  <c:v>39062</c:v>
                </c:pt>
                <c:pt idx="677">
                  <c:v>38346</c:v>
                </c:pt>
                <c:pt idx="678">
                  <c:v>38704</c:v>
                </c:pt>
                <c:pt idx="679">
                  <c:v>38346</c:v>
                </c:pt>
                <c:pt idx="680">
                  <c:v>38346</c:v>
                </c:pt>
                <c:pt idx="681">
                  <c:v>37630</c:v>
                </c:pt>
                <c:pt idx="682">
                  <c:v>38704</c:v>
                </c:pt>
                <c:pt idx="683">
                  <c:v>37630</c:v>
                </c:pt>
                <c:pt idx="684">
                  <c:v>37630</c:v>
                </c:pt>
                <c:pt idx="685">
                  <c:v>38346</c:v>
                </c:pt>
                <c:pt idx="686">
                  <c:v>36198</c:v>
                </c:pt>
                <c:pt idx="687">
                  <c:v>37988</c:v>
                </c:pt>
                <c:pt idx="688">
                  <c:v>37630</c:v>
                </c:pt>
                <c:pt idx="689">
                  <c:v>37988</c:v>
                </c:pt>
                <c:pt idx="690">
                  <c:v>37272</c:v>
                </c:pt>
                <c:pt idx="691">
                  <c:v>38346</c:v>
                </c:pt>
                <c:pt idx="692">
                  <c:v>36914</c:v>
                </c:pt>
                <c:pt idx="693">
                  <c:v>36556</c:v>
                </c:pt>
                <c:pt idx="694">
                  <c:v>37630</c:v>
                </c:pt>
                <c:pt idx="695">
                  <c:v>38346</c:v>
                </c:pt>
                <c:pt idx="696">
                  <c:v>37630</c:v>
                </c:pt>
                <c:pt idx="697">
                  <c:v>36914</c:v>
                </c:pt>
                <c:pt idx="698">
                  <c:v>37988</c:v>
                </c:pt>
                <c:pt idx="699">
                  <c:v>39062</c:v>
                </c:pt>
                <c:pt idx="700">
                  <c:v>37272</c:v>
                </c:pt>
                <c:pt idx="701">
                  <c:v>37630</c:v>
                </c:pt>
                <c:pt idx="702">
                  <c:v>37272</c:v>
                </c:pt>
                <c:pt idx="703">
                  <c:v>38704</c:v>
                </c:pt>
                <c:pt idx="704">
                  <c:v>37630</c:v>
                </c:pt>
                <c:pt idx="705">
                  <c:v>36556</c:v>
                </c:pt>
                <c:pt idx="706">
                  <c:v>37630</c:v>
                </c:pt>
                <c:pt idx="707">
                  <c:v>36914</c:v>
                </c:pt>
                <c:pt idx="708">
                  <c:v>37630</c:v>
                </c:pt>
                <c:pt idx="709">
                  <c:v>38346</c:v>
                </c:pt>
                <c:pt idx="710">
                  <c:v>37988</c:v>
                </c:pt>
                <c:pt idx="711">
                  <c:v>38346</c:v>
                </c:pt>
                <c:pt idx="712">
                  <c:v>38346</c:v>
                </c:pt>
                <c:pt idx="713">
                  <c:v>36914</c:v>
                </c:pt>
                <c:pt idx="714">
                  <c:v>36556</c:v>
                </c:pt>
                <c:pt idx="715">
                  <c:v>37630</c:v>
                </c:pt>
                <c:pt idx="716">
                  <c:v>37988</c:v>
                </c:pt>
                <c:pt idx="717">
                  <c:v>37272</c:v>
                </c:pt>
                <c:pt idx="718">
                  <c:v>37630</c:v>
                </c:pt>
                <c:pt idx="719">
                  <c:v>37630</c:v>
                </c:pt>
                <c:pt idx="720">
                  <c:v>36914</c:v>
                </c:pt>
                <c:pt idx="721">
                  <c:v>37988</c:v>
                </c:pt>
                <c:pt idx="722">
                  <c:v>38346</c:v>
                </c:pt>
                <c:pt idx="723">
                  <c:v>37988</c:v>
                </c:pt>
                <c:pt idx="724">
                  <c:v>37988</c:v>
                </c:pt>
                <c:pt idx="725">
                  <c:v>38346</c:v>
                </c:pt>
                <c:pt idx="726">
                  <c:v>37272</c:v>
                </c:pt>
                <c:pt idx="727">
                  <c:v>37630</c:v>
                </c:pt>
                <c:pt idx="728">
                  <c:v>38346</c:v>
                </c:pt>
                <c:pt idx="729">
                  <c:v>37630</c:v>
                </c:pt>
                <c:pt idx="730">
                  <c:v>36198</c:v>
                </c:pt>
                <c:pt idx="731">
                  <c:v>37988</c:v>
                </c:pt>
                <c:pt idx="732">
                  <c:v>37272</c:v>
                </c:pt>
                <c:pt idx="733">
                  <c:v>36556</c:v>
                </c:pt>
                <c:pt idx="734">
                  <c:v>37630</c:v>
                </c:pt>
                <c:pt idx="735">
                  <c:v>37272</c:v>
                </c:pt>
                <c:pt idx="736">
                  <c:v>37630</c:v>
                </c:pt>
                <c:pt idx="737">
                  <c:v>37988</c:v>
                </c:pt>
                <c:pt idx="738">
                  <c:v>37630</c:v>
                </c:pt>
                <c:pt idx="739">
                  <c:v>37988</c:v>
                </c:pt>
                <c:pt idx="740">
                  <c:v>36914</c:v>
                </c:pt>
                <c:pt idx="741">
                  <c:v>36914</c:v>
                </c:pt>
                <c:pt idx="742">
                  <c:v>38704</c:v>
                </c:pt>
                <c:pt idx="743">
                  <c:v>38704</c:v>
                </c:pt>
                <c:pt idx="744">
                  <c:v>37630</c:v>
                </c:pt>
                <c:pt idx="745">
                  <c:v>37630</c:v>
                </c:pt>
                <c:pt idx="746">
                  <c:v>36556</c:v>
                </c:pt>
                <c:pt idx="747">
                  <c:v>37630</c:v>
                </c:pt>
                <c:pt idx="748">
                  <c:v>38346</c:v>
                </c:pt>
                <c:pt idx="749">
                  <c:v>37630</c:v>
                </c:pt>
                <c:pt idx="750">
                  <c:v>37630</c:v>
                </c:pt>
                <c:pt idx="751">
                  <c:v>37272</c:v>
                </c:pt>
                <c:pt idx="752">
                  <c:v>36556</c:v>
                </c:pt>
                <c:pt idx="753">
                  <c:v>37988</c:v>
                </c:pt>
                <c:pt idx="754">
                  <c:v>37630</c:v>
                </c:pt>
                <c:pt idx="755">
                  <c:v>36914</c:v>
                </c:pt>
                <c:pt idx="756">
                  <c:v>37988</c:v>
                </c:pt>
                <c:pt idx="757">
                  <c:v>37988</c:v>
                </c:pt>
                <c:pt idx="758">
                  <c:v>37272</c:v>
                </c:pt>
                <c:pt idx="759">
                  <c:v>36914</c:v>
                </c:pt>
                <c:pt idx="760">
                  <c:v>38346</c:v>
                </c:pt>
                <c:pt idx="761">
                  <c:v>36914</c:v>
                </c:pt>
                <c:pt idx="762">
                  <c:v>37630</c:v>
                </c:pt>
                <c:pt idx="763">
                  <c:v>37272</c:v>
                </c:pt>
                <c:pt idx="764">
                  <c:v>37630</c:v>
                </c:pt>
                <c:pt idx="765">
                  <c:v>37272</c:v>
                </c:pt>
                <c:pt idx="766">
                  <c:v>38704</c:v>
                </c:pt>
                <c:pt idx="767">
                  <c:v>37988</c:v>
                </c:pt>
                <c:pt idx="768">
                  <c:v>38346</c:v>
                </c:pt>
                <c:pt idx="769">
                  <c:v>37272</c:v>
                </c:pt>
                <c:pt idx="770">
                  <c:v>37988</c:v>
                </c:pt>
                <c:pt idx="771">
                  <c:v>37988</c:v>
                </c:pt>
                <c:pt idx="772">
                  <c:v>38346</c:v>
                </c:pt>
                <c:pt idx="773">
                  <c:v>36914</c:v>
                </c:pt>
                <c:pt idx="774">
                  <c:v>38346</c:v>
                </c:pt>
                <c:pt idx="775">
                  <c:v>37272</c:v>
                </c:pt>
                <c:pt idx="776">
                  <c:v>37988</c:v>
                </c:pt>
                <c:pt idx="777">
                  <c:v>37630</c:v>
                </c:pt>
                <c:pt idx="778">
                  <c:v>37988</c:v>
                </c:pt>
                <c:pt idx="779">
                  <c:v>38346</c:v>
                </c:pt>
                <c:pt idx="780">
                  <c:v>36914</c:v>
                </c:pt>
                <c:pt idx="781">
                  <c:v>38346</c:v>
                </c:pt>
                <c:pt idx="782">
                  <c:v>37630</c:v>
                </c:pt>
                <c:pt idx="783">
                  <c:v>37988</c:v>
                </c:pt>
                <c:pt idx="784">
                  <c:v>37272</c:v>
                </c:pt>
                <c:pt idx="785">
                  <c:v>36914</c:v>
                </c:pt>
                <c:pt idx="786">
                  <c:v>37988</c:v>
                </c:pt>
                <c:pt idx="787">
                  <c:v>37988</c:v>
                </c:pt>
                <c:pt idx="788">
                  <c:v>37988</c:v>
                </c:pt>
                <c:pt idx="789">
                  <c:v>37630</c:v>
                </c:pt>
                <c:pt idx="790">
                  <c:v>37630</c:v>
                </c:pt>
                <c:pt idx="791">
                  <c:v>38346</c:v>
                </c:pt>
                <c:pt idx="792">
                  <c:v>37630</c:v>
                </c:pt>
                <c:pt idx="793">
                  <c:v>38704</c:v>
                </c:pt>
                <c:pt idx="794">
                  <c:v>36198</c:v>
                </c:pt>
                <c:pt idx="795">
                  <c:v>37630</c:v>
                </c:pt>
                <c:pt idx="796">
                  <c:v>38704</c:v>
                </c:pt>
                <c:pt idx="797">
                  <c:v>37988</c:v>
                </c:pt>
                <c:pt idx="798">
                  <c:v>37272</c:v>
                </c:pt>
                <c:pt idx="799">
                  <c:v>38704</c:v>
                </c:pt>
                <c:pt idx="800">
                  <c:v>37630</c:v>
                </c:pt>
                <c:pt idx="801">
                  <c:v>36556</c:v>
                </c:pt>
                <c:pt idx="802">
                  <c:v>37630</c:v>
                </c:pt>
                <c:pt idx="803">
                  <c:v>37988</c:v>
                </c:pt>
                <c:pt idx="804">
                  <c:v>38704</c:v>
                </c:pt>
                <c:pt idx="805">
                  <c:v>37988</c:v>
                </c:pt>
                <c:pt idx="806">
                  <c:v>36914</c:v>
                </c:pt>
                <c:pt idx="807">
                  <c:v>37988</c:v>
                </c:pt>
                <c:pt idx="808">
                  <c:v>36914</c:v>
                </c:pt>
                <c:pt idx="809">
                  <c:v>38346</c:v>
                </c:pt>
                <c:pt idx="810">
                  <c:v>36914</c:v>
                </c:pt>
                <c:pt idx="811">
                  <c:v>37988</c:v>
                </c:pt>
                <c:pt idx="812">
                  <c:v>37630</c:v>
                </c:pt>
                <c:pt idx="813">
                  <c:v>37988</c:v>
                </c:pt>
                <c:pt idx="814">
                  <c:v>38704</c:v>
                </c:pt>
                <c:pt idx="815">
                  <c:v>36914</c:v>
                </c:pt>
                <c:pt idx="816">
                  <c:v>37630</c:v>
                </c:pt>
                <c:pt idx="817">
                  <c:v>37630</c:v>
                </c:pt>
                <c:pt idx="818">
                  <c:v>36914</c:v>
                </c:pt>
                <c:pt idx="819">
                  <c:v>36914</c:v>
                </c:pt>
                <c:pt idx="820">
                  <c:v>36914</c:v>
                </c:pt>
                <c:pt idx="821">
                  <c:v>38346</c:v>
                </c:pt>
                <c:pt idx="822">
                  <c:v>38704</c:v>
                </c:pt>
                <c:pt idx="823">
                  <c:v>38346</c:v>
                </c:pt>
                <c:pt idx="824">
                  <c:v>37630</c:v>
                </c:pt>
                <c:pt idx="825">
                  <c:v>37272</c:v>
                </c:pt>
                <c:pt idx="826">
                  <c:v>37988</c:v>
                </c:pt>
                <c:pt idx="827">
                  <c:v>38346</c:v>
                </c:pt>
                <c:pt idx="828">
                  <c:v>37988</c:v>
                </c:pt>
                <c:pt idx="829">
                  <c:v>37630</c:v>
                </c:pt>
                <c:pt idx="830">
                  <c:v>37272</c:v>
                </c:pt>
                <c:pt idx="831">
                  <c:v>36914</c:v>
                </c:pt>
                <c:pt idx="832">
                  <c:v>38346</c:v>
                </c:pt>
                <c:pt idx="833">
                  <c:v>37630</c:v>
                </c:pt>
                <c:pt idx="834">
                  <c:v>38346</c:v>
                </c:pt>
                <c:pt idx="835">
                  <c:v>37630</c:v>
                </c:pt>
                <c:pt idx="836">
                  <c:v>37630</c:v>
                </c:pt>
                <c:pt idx="837">
                  <c:v>36556</c:v>
                </c:pt>
                <c:pt idx="838">
                  <c:v>37988</c:v>
                </c:pt>
                <c:pt idx="839">
                  <c:v>36914</c:v>
                </c:pt>
                <c:pt idx="840">
                  <c:v>37630</c:v>
                </c:pt>
                <c:pt idx="841">
                  <c:v>36914</c:v>
                </c:pt>
                <c:pt idx="842">
                  <c:v>37988</c:v>
                </c:pt>
                <c:pt idx="843">
                  <c:v>37630</c:v>
                </c:pt>
                <c:pt idx="844">
                  <c:v>37630</c:v>
                </c:pt>
                <c:pt idx="845">
                  <c:v>37272</c:v>
                </c:pt>
                <c:pt idx="846">
                  <c:v>37630</c:v>
                </c:pt>
                <c:pt idx="847">
                  <c:v>37272</c:v>
                </c:pt>
                <c:pt idx="848">
                  <c:v>37988</c:v>
                </c:pt>
                <c:pt idx="849">
                  <c:v>38704</c:v>
                </c:pt>
                <c:pt idx="850">
                  <c:v>37988</c:v>
                </c:pt>
                <c:pt idx="851">
                  <c:v>37272</c:v>
                </c:pt>
                <c:pt idx="852">
                  <c:v>38346</c:v>
                </c:pt>
                <c:pt idx="853">
                  <c:v>37272</c:v>
                </c:pt>
                <c:pt idx="854">
                  <c:v>38346</c:v>
                </c:pt>
                <c:pt idx="855">
                  <c:v>37988</c:v>
                </c:pt>
                <c:pt idx="856">
                  <c:v>37988</c:v>
                </c:pt>
                <c:pt idx="857">
                  <c:v>37272</c:v>
                </c:pt>
                <c:pt idx="858">
                  <c:v>37988</c:v>
                </c:pt>
                <c:pt idx="859">
                  <c:v>37272</c:v>
                </c:pt>
                <c:pt idx="860">
                  <c:v>37630</c:v>
                </c:pt>
                <c:pt idx="861">
                  <c:v>37272</c:v>
                </c:pt>
                <c:pt idx="862">
                  <c:v>37630</c:v>
                </c:pt>
                <c:pt idx="863">
                  <c:v>38346</c:v>
                </c:pt>
                <c:pt idx="864">
                  <c:v>36914</c:v>
                </c:pt>
                <c:pt idx="865">
                  <c:v>37630</c:v>
                </c:pt>
                <c:pt idx="866">
                  <c:v>37630</c:v>
                </c:pt>
                <c:pt idx="867">
                  <c:v>37988</c:v>
                </c:pt>
                <c:pt idx="868">
                  <c:v>37630</c:v>
                </c:pt>
                <c:pt idx="869">
                  <c:v>37988</c:v>
                </c:pt>
                <c:pt idx="870">
                  <c:v>38346</c:v>
                </c:pt>
                <c:pt idx="871">
                  <c:v>37630</c:v>
                </c:pt>
                <c:pt idx="872">
                  <c:v>37988</c:v>
                </c:pt>
                <c:pt idx="873">
                  <c:v>38346</c:v>
                </c:pt>
                <c:pt idx="874">
                  <c:v>38704</c:v>
                </c:pt>
                <c:pt idx="875">
                  <c:v>36914</c:v>
                </c:pt>
                <c:pt idx="876">
                  <c:v>36198</c:v>
                </c:pt>
                <c:pt idx="877">
                  <c:v>38346</c:v>
                </c:pt>
                <c:pt idx="878">
                  <c:v>37988</c:v>
                </c:pt>
                <c:pt idx="879">
                  <c:v>36914</c:v>
                </c:pt>
                <c:pt idx="880">
                  <c:v>37630</c:v>
                </c:pt>
                <c:pt idx="881">
                  <c:v>37630</c:v>
                </c:pt>
                <c:pt idx="882">
                  <c:v>38704</c:v>
                </c:pt>
                <c:pt idx="883">
                  <c:v>38704</c:v>
                </c:pt>
                <c:pt idx="884">
                  <c:v>37630</c:v>
                </c:pt>
                <c:pt idx="885">
                  <c:v>38704</c:v>
                </c:pt>
                <c:pt idx="886">
                  <c:v>37988</c:v>
                </c:pt>
                <c:pt idx="887">
                  <c:v>37988</c:v>
                </c:pt>
                <c:pt idx="888">
                  <c:v>37988</c:v>
                </c:pt>
                <c:pt idx="889">
                  <c:v>37988</c:v>
                </c:pt>
                <c:pt idx="890">
                  <c:v>37630</c:v>
                </c:pt>
                <c:pt idx="891">
                  <c:v>37630</c:v>
                </c:pt>
                <c:pt idx="892">
                  <c:v>38346</c:v>
                </c:pt>
                <c:pt idx="893">
                  <c:v>37988</c:v>
                </c:pt>
                <c:pt idx="894">
                  <c:v>37272</c:v>
                </c:pt>
                <c:pt idx="895">
                  <c:v>38346</c:v>
                </c:pt>
                <c:pt idx="896">
                  <c:v>37988</c:v>
                </c:pt>
                <c:pt idx="897">
                  <c:v>37272</c:v>
                </c:pt>
                <c:pt idx="898">
                  <c:v>38346</c:v>
                </c:pt>
                <c:pt idx="899">
                  <c:v>37272</c:v>
                </c:pt>
                <c:pt idx="900">
                  <c:v>37988</c:v>
                </c:pt>
                <c:pt idx="901">
                  <c:v>36556</c:v>
                </c:pt>
                <c:pt idx="902">
                  <c:v>37630</c:v>
                </c:pt>
                <c:pt idx="903">
                  <c:v>37272</c:v>
                </c:pt>
                <c:pt idx="904">
                  <c:v>37988</c:v>
                </c:pt>
                <c:pt idx="905">
                  <c:v>38704</c:v>
                </c:pt>
                <c:pt idx="906">
                  <c:v>38346</c:v>
                </c:pt>
                <c:pt idx="907">
                  <c:v>38346</c:v>
                </c:pt>
                <c:pt idx="908">
                  <c:v>37272</c:v>
                </c:pt>
                <c:pt idx="909">
                  <c:v>37988</c:v>
                </c:pt>
                <c:pt idx="910">
                  <c:v>36198</c:v>
                </c:pt>
                <c:pt idx="911">
                  <c:v>37630</c:v>
                </c:pt>
                <c:pt idx="912">
                  <c:v>37630</c:v>
                </c:pt>
                <c:pt idx="913">
                  <c:v>38704</c:v>
                </c:pt>
                <c:pt idx="914">
                  <c:v>38346</c:v>
                </c:pt>
                <c:pt idx="915">
                  <c:v>37272</c:v>
                </c:pt>
                <c:pt idx="916">
                  <c:v>38346</c:v>
                </c:pt>
                <c:pt idx="917">
                  <c:v>36914</c:v>
                </c:pt>
                <c:pt idx="918">
                  <c:v>37272</c:v>
                </c:pt>
                <c:pt idx="919">
                  <c:v>38704</c:v>
                </c:pt>
                <c:pt idx="920">
                  <c:v>38346</c:v>
                </c:pt>
                <c:pt idx="921">
                  <c:v>37272</c:v>
                </c:pt>
                <c:pt idx="922">
                  <c:v>36556</c:v>
                </c:pt>
                <c:pt idx="923">
                  <c:v>37630</c:v>
                </c:pt>
                <c:pt idx="924">
                  <c:v>37988</c:v>
                </c:pt>
                <c:pt idx="925">
                  <c:v>37630</c:v>
                </c:pt>
                <c:pt idx="926">
                  <c:v>37630</c:v>
                </c:pt>
                <c:pt idx="927">
                  <c:v>36914</c:v>
                </c:pt>
                <c:pt idx="928">
                  <c:v>36914</c:v>
                </c:pt>
                <c:pt idx="929">
                  <c:v>38346</c:v>
                </c:pt>
                <c:pt idx="930">
                  <c:v>37272</c:v>
                </c:pt>
                <c:pt idx="931">
                  <c:v>37272</c:v>
                </c:pt>
                <c:pt idx="932">
                  <c:v>37630</c:v>
                </c:pt>
                <c:pt idx="933">
                  <c:v>36914</c:v>
                </c:pt>
                <c:pt idx="934">
                  <c:v>36914</c:v>
                </c:pt>
                <c:pt idx="935">
                  <c:v>38704</c:v>
                </c:pt>
                <c:pt idx="936">
                  <c:v>37988</c:v>
                </c:pt>
                <c:pt idx="937">
                  <c:v>37272</c:v>
                </c:pt>
                <c:pt idx="938">
                  <c:v>37630</c:v>
                </c:pt>
                <c:pt idx="939">
                  <c:v>38346</c:v>
                </c:pt>
                <c:pt idx="940">
                  <c:v>38346</c:v>
                </c:pt>
                <c:pt idx="941">
                  <c:v>37988</c:v>
                </c:pt>
                <c:pt idx="942">
                  <c:v>37630</c:v>
                </c:pt>
                <c:pt idx="943">
                  <c:v>37988</c:v>
                </c:pt>
                <c:pt idx="944">
                  <c:v>38346</c:v>
                </c:pt>
                <c:pt idx="945">
                  <c:v>37630</c:v>
                </c:pt>
                <c:pt idx="946">
                  <c:v>36914</c:v>
                </c:pt>
                <c:pt idx="947">
                  <c:v>37630</c:v>
                </c:pt>
                <c:pt idx="948">
                  <c:v>38346</c:v>
                </c:pt>
                <c:pt idx="949">
                  <c:v>37272</c:v>
                </c:pt>
                <c:pt idx="950">
                  <c:v>37630</c:v>
                </c:pt>
                <c:pt idx="951">
                  <c:v>37988</c:v>
                </c:pt>
                <c:pt idx="952">
                  <c:v>37630</c:v>
                </c:pt>
                <c:pt idx="953">
                  <c:v>37630</c:v>
                </c:pt>
                <c:pt idx="954">
                  <c:v>37988</c:v>
                </c:pt>
                <c:pt idx="955">
                  <c:v>37630</c:v>
                </c:pt>
                <c:pt idx="956">
                  <c:v>38346</c:v>
                </c:pt>
                <c:pt idx="957">
                  <c:v>37988</c:v>
                </c:pt>
                <c:pt idx="958">
                  <c:v>37630</c:v>
                </c:pt>
                <c:pt idx="959">
                  <c:v>38704</c:v>
                </c:pt>
                <c:pt idx="960">
                  <c:v>38346</c:v>
                </c:pt>
                <c:pt idx="961">
                  <c:v>38346</c:v>
                </c:pt>
                <c:pt idx="962">
                  <c:v>38346</c:v>
                </c:pt>
                <c:pt idx="963">
                  <c:v>37272</c:v>
                </c:pt>
                <c:pt idx="964">
                  <c:v>37630</c:v>
                </c:pt>
                <c:pt idx="965">
                  <c:v>38346</c:v>
                </c:pt>
                <c:pt idx="966">
                  <c:v>38346</c:v>
                </c:pt>
                <c:pt idx="967">
                  <c:v>36914</c:v>
                </c:pt>
                <c:pt idx="968">
                  <c:v>37988</c:v>
                </c:pt>
                <c:pt idx="969">
                  <c:v>37272</c:v>
                </c:pt>
                <c:pt idx="970">
                  <c:v>37630</c:v>
                </c:pt>
                <c:pt idx="971">
                  <c:v>37272</c:v>
                </c:pt>
                <c:pt idx="972">
                  <c:v>37630</c:v>
                </c:pt>
                <c:pt idx="973">
                  <c:v>37988</c:v>
                </c:pt>
                <c:pt idx="974">
                  <c:v>38346</c:v>
                </c:pt>
                <c:pt idx="975">
                  <c:v>36914</c:v>
                </c:pt>
                <c:pt idx="976">
                  <c:v>37988</c:v>
                </c:pt>
                <c:pt idx="977">
                  <c:v>38704</c:v>
                </c:pt>
                <c:pt idx="978">
                  <c:v>37988</c:v>
                </c:pt>
                <c:pt idx="979">
                  <c:v>37988</c:v>
                </c:pt>
                <c:pt idx="980">
                  <c:v>37272</c:v>
                </c:pt>
                <c:pt idx="981">
                  <c:v>38346</c:v>
                </c:pt>
                <c:pt idx="982">
                  <c:v>37272</c:v>
                </c:pt>
                <c:pt idx="983">
                  <c:v>36914</c:v>
                </c:pt>
                <c:pt idx="984">
                  <c:v>37988</c:v>
                </c:pt>
                <c:pt idx="985">
                  <c:v>37988</c:v>
                </c:pt>
                <c:pt idx="986">
                  <c:v>37630</c:v>
                </c:pt>
                <c:pt idx="987">
                  <c:v>37630</c:v>
                </c:pt>
                <c:pt idx="988">
                  <c:v>37272</c:v>
                </c:pt>
                <c:pt idx="989">
                  <c:v>36914</c:v>
                </c:pt>
                <c:pt idx="990">
                  <c:v>37988</c:v>
                </c:pt>
                <c:pt idx="991">
                  <c:v>37272</c:v>
                </c:pt>
                <c:pt idx="992">
                  <c:v>38346</c:v>
                </c:pt>
                <c:pt idx="993">
                  <c:v>37988</c:v>
                </c:pt>
                <c:pt idx="994">
                  <c:v>36556</c:v>
                </c:pt>
                <c:pt idx="995">
                  <c:v>38346</c:v>
                </c:pt>
                <c:pt idx="996">
                  <c:v>39062</c:v>
                </c:pt>
                <c:pt idx="997">
                  <c:v>38346</c:v>
                </c:pt>
                <c:pt idx="998">
                  <c:v>37272</c:v>
                </c:pt>
                <c:pt idx="999">
                  <c:v>37272</c:v>
                </c:pt>
              </c:numCache>
            </c:numRef>
          </c:yVal>
          <c:smooth val="0"/>
          <c:extLst>
            <c:ext xmlns:c16="http://schemas.microsoft.com/office/drawing/2014/chart" uri="{C3380CC4-5D6E-409C-BE32-E72D297353CC}">
              <c16:uniqueId val="{00000000-DA65-4BB0-8E2C-4B76A4A2B4DC}"/>
            </c:ext>
          </c:extLst>
        </c:ser>
        <c:dLbls>
          <c:showLegendKey val="0"/>
          <c:showVal val="0"/>
          <c:showCatName val="0"/>
          <c:showSerName val="0"/>
          <c:showPercent val="0"/>
          <c:showBubbleSize val="0"/>
        </c:dLbls>
        <c:axId val="1169876239"/>
        <c:axId val="1169983935"/>
      </c:scatterChart>
      <c:valAx>
        <c:axId val="1169876239"/>
        <c:scaling>
          <c:orientation val="minMax"/>
          <c:max val="1001"/>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Trebuchet MS" panose="020B0603020202020204" pitchFamily="34" charset="0"/>
                <a:ea typeface="+mn-ea"/>
                <a:cs typeface="+mn-cs"/>
              </a:defRPr>
            </a:pPr>
            <a:endParaRPr lang="en-US"/>
          </a:p>
        </c:txPr>
        <c:crossAx val="1169983935"/>
        <c:crosses val="autoZero"/>
        <c:crossBetween val="midCat"/>
        <c:majorUnit val="200"/>
      </c:valAx>
      <c:valAx>
        <c:axId val="1169983935"/>
        <c:scaling>
          <c:orientation val="minMax"/>
          <c:max val="40000"/>
          <c:min val="320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Trebuchet MS" panose="020B0603020202020204" pitchFamily="34" charset="0"/>
                <a:ea typeface="+mn-ea"/>
                <a:cs typeface="+mn-cs"/>
              </a:defRPr>
            </a:pPr>
            <a:endParaRPr lang="en-US"/>
          </a:p>
        </c:txPr>
        <c:crossAx val="1169876239"/>
        <c:crosses val="autoZero"/>
        <c:crossBetween val="midCat"/>
        <c:majorUnit val="2000"/>
      </c:valAx>
      <c:spPr>
        <a:noFill/>
        <a:ln w="12700">
          <a:solidFill>
            <a:schemeClr val="tx1"/>
          </a:solid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Sheet1!$B$1</c:f>
              <c:strCache>
                <c:ptCount val="1"/>
                <c:pt idx="0">
                  <c:v>Y-Values</c:v>
                </c:pt>
              </c:strCache>
            </c:strRef>
          </c:tx>
          <c:spPr>
            <a:ln w="19050" cap="rnd">
              <a:noFill/>
              <a:round/>
            </a:ln>
            <a:effectLst/>
          </c:spPr>
          <c:marker>
            <c:symbol val="circle"/>
            <c:size val="5"/>
            <c:spPr>
              <a:solidFill>
                <a:schemeClr val="accent2">
                  <a:lumMod val="75000"/>
                </a:schemeClr>
              </a:solidFill>
              <a:ln w="12700">
                <a:solidFill>
                  <a:schemeClr val="tx1"/>
                </a:solidFill>
                <a:round/>
              </a:ln>
              <a:effectLst/>
            </c:spPr>
          </c:marker>
          <c:xVal>
            <c:numRef>
              <c:f>Sheet1!$A$2:$A$1001</c:f>
              <c:numCache>
                <c:formatCode>General</c:formatCode>
                <c:ptCount val="100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pt idx="136">
                  <c:v>137</c:v>
                </c:pt>
                <c:pt idx="137">
                  <c:v>138</c:v>
                </c:pt>
                <c:pt idx="138">
                  <c:v>139</c:v>
                </c:pt>
                <c:pt idx="139">
                  <c:v>140</c:v>
                </c:pt>
                <c:pt idx="140">
                  <c:v>141</c:v>
                </c:pt>
                <c:pt idx="141">
                  <c:v>142</c:v>
                </c:pt>
                <c:pt idx="142">
                  <c:v>143</c:v>
                </c:pt>
                <c:pt idx="143">
                  <c:v>144</c:v>
                </c:pt>
                <c:pt idx="144">
                  <c:v>145</c:v>
                </c:pt>
                <c:pt idx="145">
                  <c:v>146</c:v>
                </c:pt>
                <c:pt idx="146">
                  <c:v>147</c:v>
                </c:pt>
                <c:pt idx="147">
                  <c:v>148</c:v>
                </c:pt>
                <c:pt idx="148">
                  <c:v>149</c:v>
                </c:pt>
                <c:pt idx="149">
                  <c:v>150</c:v>
                </c:pt>
                <c:pt idx="150">
                  <c:v>151</c:v>
                </c:pt>
                <c:pt idx="151">
                  <c:v>152</c:v>
                </c:pt>
                <c:pt idx="152">
                  <c:v>153</c:v>
                </c:pt>
                <c:pt idx="153">
                  <c:v>154</c:v>
                </c:pt>
                <c:pt idx="154">
                  <c:v>155</c:v>
                </c:pt>
                <c:pt idx="155">
                  <c:v>156</c:v>
                </c:pt>
                <c:pt idx="156">
                  <c:v>157</c:v>
                </c:pt>
                <c:pt idx="157">
                  <c:v>158</c:v>
                </c:pt>
                <c:pt idx="158">
                  <c:v>159</c:v>
                </c:pt>
                <c:pt idx="159">
                  <c:v>160</c:v>
                </c:pt>
                <c:pt idx="160">
                  <c:v>161</c:v>
                </c:pt>
                <c:pt idx="161">
                  <c:v>162</c:v>
                </c:pt>
                <c:pt idx="162">
                  <c:v>163</c:v>
                </c:pt>
                <c:pt idx="163">
                  <c:v>164</c:v>
                </c:pt>
                <c:pt idx="164">
                  <c:v>165</c:v>
                </c:pt>
                <c:pt idx="165">
                  <c:v>166</c:v>
                </c:pt>
                <c:pt idx="166">
                  <c:v>167</c:v>
                </c:pt>
                <c:pt idx="167">
                  <c:v>168</c:v>
                </c:pt>
                <c:pt idx="168">
                  <c:v>169</c:v>
                </c:pt>
                <c:pt idx="169">
                  <c:v>170</c:v>
                </c:pt>
                <c:pt idx="170">
                  <c:v>171</c:v>
                </c:pt>
                <c:pt idx="171">
                  <c:v>172</c:v>
                </c:pt>
                <c:pt idx="172">
                  <c:v>173</c:v>
                </c:pt>
                <c:pt idx="173">
                  <c:v>174</c:v>
                </c:pt>
                <c:pt idx="174">
                  <c:v>175</c:v>
                </c:pt>
                <c:pt idx="175">
                  <c:v>176</c:v>
                </c:pt>
                <c:pt idx="176">
                  <c:v>177</c:v>
                </c:pt>
                <c:pt idx="177">
                  <c:v>178</c:v>
                </c:pt>
                <c:pt idx="178">
                  <c:v>179</c:v>
                </c:pt>
                <c:pt idx="179">
                  <c:v>180</c:v>
                </c:pt>
                <c:pt idx="180">
                  <c:v>181</c:v>
                </c:pt>
                <c:pt idx="181">
                  <c:v>182</c:v>
                </c:pt>
                <c:pt idx="182">
                  <c:v>183</c:v>
                </c:pt>
                <c:pt idx="183">
                  <c:v>184</c:v>
                </c:pt>
                <c:pt idx="184">
                  <c:v>185</c:v>
                </c:pt>
                <c:pt idx="185">
                  <c:v>186</c:v>
                </c:pt>
                <c:pt idx="186">
                  <c:v>187</c:v>
                </c:pt>
                <c:pt idx="187">
                  <c:v>188</c:v>
                </c:pt>
                <c:pt idx="188">
                  <c:v>189</c:v>
                </c:pt>
                <c:pt idx="189">
                  <c:v>190</c:v>
                </c:pt>
                <c:pt idx="190">
                  <c:v>191</c:v>
                </c:pt>
                <c:pt idx="191">
                  <c:v>192</c:v>
                </c:pt>
                <c:pt idx="192">
                  <c:v>193</c:v>
                </c:pt>
                <c:pt idx="193">
                  <c:v>194</c:v>
                </c:pt>
                <c:pt idx="194">
                  <c:v>195</c:v>
                </c:pt>
                <c:pt idx="195">
                  <c:v>196</c:v>
                </c:pt>
                <c:pt idx="196">
                  <c:v>197</c:v>
                </c:pt>
                <c:pt idx="197">
                  <c:v>198</c:v>
                </c:pt>
                <c:pt idx="198">
                  <c:v>199</c:v>
                </c:pt>
                <c:pt idx="199">
                  <c:v>200</c:v>
                </c:pt>
                <c:pt idx="200">
                  <c:v>201</c:v>
                </c:pt>
                <c:pt idx="201">
                  <c:v>202</c:v>
                </c:pt>
                <c:pt idx="202">
                  <c:v>203</c:v>
                </c:pt>
                <c:pt idx="203">
                  <c:v>204</c:v>
                </c:pt>
                <c:pt idx="204">
                  <c:v>205</c:v>
                </c:pt>
                <c:pt idx="205">
                  <c:v>206</c:v>
                </c:pt>
                <c:pt idx="206">
                  <c:v>207</c:v>
                </c:pt>
                <c:pt idx="207">
                  <c:v>208</c:v>
                </c:pt>
                <c:pt idx="208">
                  <c:v>209</c:v>
                </c:pt>
                <c:pt idx="209">
                  <c:v>210</c:v>
                </c:pt>
                <c:pt idx="210">
                  <c:v>211</c:v>
                </c:pt>
                <c:pt idx="211">
                  <c:v>212</c:v>
                </c:pt>
                <c:pt idx="212">
                  <c:v>213</c:v>
                </c:pt>
                <c:pt idx="213">
                  <c:v>214</c:v>
                </c:pt>
                <c:pt idx="214">
                  <c:v>215</c:v>
                </c:pt>
                <c:pt idx="215">
                  <c:v>216</c:v>
                </c:pt>
                <c:pt idx="216">
                  <c:v>217</c:v>
                </c:pt>
                <c:pt idx="217">
                  <c:v>218</c:v>
                </c:pt>
                <c:pt idx="218">
                  <c:v>219</c:v>
                </c:pt>
                <c:pt idx="219">
                  <c:v>220</c:v>
                </c:pt>
                <c:pt idx="220">
                  <c:v>221</c:v>
                </c:pt>
                <c:pt idx="221">
                  <c:v>222</c:v>
                </c:pt>
                <c:pt idx="222">
                  <c:v>223</c:v>
                </c:pt>
                <c:pt idx="223">
                  <c:v>224</c:v>
                </c:pt>
                <c:pt idx="224">
                  <c:v>225</c:v>
                </c:pt>
                <c:pt idx="225">
                  <c:v>226</c:v>
                </c:pt>
                <c:pt idx="226">
                  <c:v>227</c:v>
                </c:pt>
                <c:pt idx="227">
                  <c:v>228</c:v>
                </c:pt>
                <c:pt idx="228">
                  <c:v>229</c:v>
                </c:pt>
                <c:pt idx="229">
                  <c:v>230</c:v>
                </c:pt>
                <c:pt idx="230">
                  <c:v>231</c:v>
                </c:pt>
                <c:pt idx="231">
                  <c:v>232</c:v>
                </c:pt>
                <c:pt idx="232">
                  <c:v>233</c:v>
                </c:pt>
                <c:pt idx="233">
                  <c:v>234</c:v>
                </c:pt>
                <c:pt idx="234">
                  <c:v>235</c:v>
                </c:pt>
                <c:pt idx="235">
                  <c:v>236</c:v>
                </c:pt>
                <c:pt idx="236">
                  <c:v>237</c:v>
                </c:pt>
                <c:pt idx="237">
                  <c:v>238</c:v>
                </c:pt>
                <c:pt idx="238">
                  <c:v>239</c:v>
                </c:pt>
                <c:pt idx="239">
                  <c:v>240</c:v>
                </c:pt>
                <c:pt idx="240">
                  <c:v>241</c:v>
                </c:pt>
                <c:pt idx="241">
                  <c:v>242</c:v>
                </c:pt>
                <c:pt idx="242">
                  <c:v>243</c:v>
                </c:pt>
                <c:pt idx="243">
                  <c:v>244</c:v>
                </c:pt>
                <c:pt idx="244">
                  <c:v>245</c:v>
                </c:pt>
                <c:pt idx="245">
                  <c:v>246</c:v>
                </c:pt>
                <c:pt idx="246">
                  <c:v>247</c:v>
                </c:pt>
                <c:pt idx="247">
                  <c:v>248</c:v>
                </c:pt>
                <c:pt idx="248">
                  <c:v>249</c:v>
                </c:pt>
                <c:pt idx="249">
                  <c:v>250</c:v>
                </c:pt>
                <c:pt idx="250">
                  <c:v>251</c:v>
                </c:pt>
                <c:pt idx="251">
                  <c:v>252</c:v>
                </c:pt>
                <c:pt idx="252">
                  <c:v>253</c:v>
                </c:pt>
                <c:pt idx="253">
                  <c:v>254</c:v>
                </c:pt>
                <c:pt idx="254">
                  <c:v>255</c:v>
                </c:pt>
                <c:pt idx="255">
                  <c:v>256</c:v>
                </c:pt>
                <c:pt idx="256">
                  <c:v>257</c:v>
                </c:pt>
                <c:pt idx="257">
                  <c:v>258</c:v>
                </c:pt>
                <c:pt idx="258">
                  <c:v>259</c:v>
                </c:pt>
                <c:pt idx="259">
                  <c:v>260</c:v>
                </c:pt>
                <c:pt idx="260">
                  <c:v>261</c:v>
                </c:pt>
                <c:pt idx="261">
                  <c:v>262</c:v>
                </c:pt>
                <c:pt idx="262">
                  <c:v>263</c:v>
                </c:pt>
                <c:pt idx="263">
                  <c:v>264</c:v>
                </c:pt>
                <c:pt idx="264">
                  <c:v>265</c:v>
                </c:pt>
                <c:pt idx="265">
                  <c:v>266</c:v>
                </c:pt>
                <c:pt idx="266">
                  <c:v>267</c:v>
                </c:pt>
                <c:pt idx="267">
                  <c:v>268</c:v>
                </c:pt>
                <c:pt idx="268">
                  <c:v>269</c:v>
                </c:pt>
                <c:pt idx="269">
                  <c:v>270</c:v>
                </c:pt>
                <c:pt idx="270">
                  <c:v>271</c:v>
                </c:pt>
                <c:pt idx="271">
                  <c:v>272</c:v>
                </c:pt>
                <c:pt idx="272">
                  <c:v>273</c:v>
                </c:pt>
                <c:pt idx="273">
                  <c:v>274</c:v>
                </c:pt>
                <c:pt idx="274">
                  <c:v>275</c:v>
                </c:pt>
                <c:pt idx="275">
                  <c:v>276</c:v>
                </c:pt>
                <c:pt idx="276">
                  <c:v>277</c:v>
                </c:pt>
                <c:pt idx="277">
                  <c:v>278</c:v>
                </c:pt>
                <c:pt idx="278">
                  <c:v>279</c:v>
                </c:pt>
                <c:pt idx="279">
                  <c:v>280</c:v>
                </c:pt>
                <c:pt idx="280">
                  <c:v>281</c:v>
                </c:pt>
                <c:pt idx="281">
                  <c:v>282</c:v>
                </c:pt>
                <c:pt idx="282">
                  <c:v>283</c:v>
                </c:pt>
                <c:pt idx="283">
                  <c:v>284</c:v>
                </c:pt>
                <c:pt idx="284">
                  <c:v>285</c:v>
                </c:pt>
                <c:pt idx="285">
                  <c:v>286</c:v>
                </c:pt>
                <c:pt idx="286">
                  <c:v>287</c:v>
                </c:pt>
                <c:pt idx="287">
                  <c:v>288</c:v>
                </c:pt>
                <c:pt idx="288">
                  <c:v>289</c:v>
                </c:pt>
                <c:pt idx="289">
                  <c:v>290</c:v>
                </c:pt>
                <c:pt idx="290">
                  <c:v>291</c:v>
                </c:pt>
                <c:pt idx="291">
                  <c:v>292</c:v>
                </c:pt>
                <c:pt idx="292">
                  <c:v>293</c:v>
                </c:pt>
                <c:pt idx="293">
                  <c:v>294</c:v>
                </c:pt>
                <c:pt idx="294">
                  <c:v>295</c:v>
                </c:pt>
                <c:pt idx="295">
                  <c:v>296</c:v>
                </c:pt>
                <c:pt idx="296">
                  <c:v>297</c:v>
                </c:pt>
                <c:pt idx="297">
                  <c:v>298</c:v>
                </c:pt>
                <c:pt idx="298">
                  <c:v>299</c:v>
                </c:pt>
                <c:pt idx="299">
                  <c:v>300</c:v>
                </c:pt>
                <c:pt idx="300">
                  <c:v>301</c:v>
                </c:pt>
                <c:pt idx="301">
                  <c:v>302</c:v>
                </c:pt>
                <c:pt idx="302">
                  <c:v>303</c:v>
                </c:pt>
                <c:pt idx="303">
                  <c:v>304</c:v>
                </c:pt>
                <c:pt idx="304">
                  <c:v>305</c:v>
                </c:pt>
                <c:pt idx="305">
                  <c:v>306</c:v>
                </c:pt>
                <c:pt idx="306">
                  <c:v>307</c:v>
                </c:pt>
                <c:pt idx="307">
                  <c:v>308</c:v>
                </c:pt>
                <c:pt idx="308">
                  <c:v>309</c:v>
                </c:pt>
                <c:pt idx="309">
                  <c:v>310</c:v>
                </c:pt>
                <c:pt idx="310">
                  <c:v>311</c:v>
                </c:pt>
                <c:pt idx="311">
                  <c:v>312</c:v>
                </c:pt>
                <c:pt idx="312">
                  <c:v>313</c:v>
                </c:pt>
                <c:pt idx="313">
                  <c:v>314</c:v>
                </c:pt>
                <c:pt idx="314">
                  <c:v>315</c:v>
                </c:pt>
                <c:pt idx="315">
                  <c:v>316</c:v>
                </c:pt>
                <c:pt idx="316">
                  <c:v>317</c:v>
                </c:pt>
                <c:pt idx="317">
                  <c:v>318</c:v>
                </c:pt>
                <c:pt idx="318">
                  <c:v>319</c:v>
                </c:pt>
                <c:pt idx="319">
                  <c:v>320</c:v>
                </c:pt>
                <c:pt idx="320">
                  <c:v>321</c:v>
                </c:pt>
                <c:pt idx="321">
                  <c:v>322</c:v>
                </c:pt>
                <c:pt idx="322">
                  <c:v>323</c:v>
                </c:pt>
                <c:pt idx="323">
                  <c:v>324</c:v>
                </c:pt>
                <c:pt idx="324">
                  <c:v>325</c:v>
                </c:pt>
                <c:pt idx="325">
                  <c:v>326</c:v>
                </c:pt>
                <c:pt idx="326">
                  <c:v>327</c:v>
                </c:pt>
                <c:pt idx="327">
                  <c:v>328</c:v>
                </c:pt>
                <c:pt idx="328">
                  <c:v>329</c:v>
                </c:pt>
                <c:pt idx="329">
                  <c:v>330</c:v>
                </c:pt>
                <c:pt idx="330">
                  <c:v>331</c:v>
                </c:pt>
                <c:pt idx="331">
                  <c:v>332</c:v>
                </c:pt>
                <c:pt idx="332">
                  <c:v>333</c:v>
                </c:pt>
                <c:pt idx="333">
                  <c:v>334</c:v>
                </c:pt>
                <c:pt idx="334">
                  <c:v>335</c:v>
                </c:pt>
                <c:pt idx="335">
                  <c:v>336</c:v>
                </c:pt>
                <c:pt idx="336">
                  <c:v>337</c:v>
                </c:pt>
                <c:pt idx="337">
                  <c:v>338</c:v>
                </c:pt>
                <c:pt idx="338">
                  <c:v>339</c:v>
                </c:pt>
                <c:pt idx="339">
                  <c:v>340</c:v>
                </c:pt>
                <c:pt idx="340">
                  <c:v>341</c:v>
                </c:pt>
                <c:pt idx="341">
                  <c:v>342</c:v>
                </c:pt>
                <c:pt idx="342">
                  <c:v>343</c:v>
                </c:pt>
                <c:pt idx="343">
                  <c:v>344</c:v>
                </c:pt>
                <c:pt idx="344">
                  <c:v>345</c:v>
                </c:pt>
                <c:pt idx="345">
                  <c:v>346</c:v>
                </c:pt>
                <c:pt idx="346">
                  <c:v>347</c:v>
                </c:pt>
                <c:pt idx="347">
                  <c:v>348</c:v>
                </c:pt>
                <c:pt idx="348">
                  <c:v>349</c:v>
                </c:pt>
                <c:pt idx="349">
                  <c:v>350</c:v>
                </c:pt>
                <c:pt idx="350">
                  <c:v>351</c:v>
                </c:pt>
                <c:pt idx="351">
                  <c:v>352</c:v>
                </c:pt>
                <c:pt idx="352">
                  <c:v>353</c:v>
                </c:pt>
                <c:pt idx="353">
                  <c:v>354</c:v>
                </c:pt>
                <c:pt idx="354">
                  <c:v>355</c:v>
                </c:pt>
                <c:pt idx="355">
                  <c:v>356</c:v>
                </c:pt>
                <c:pt idx="356">
                  <c:v>357</c:v>
                </c:pt>
                <c:pt idx="357">
                  <c:v>358</c:v>
                </c:pt>
                <c:pt idx="358">
                  <c:v>359</c:v>
                </c:pt>
                <c:pt idx="359">
                  <c:v>360</c:v>
                </c:pt>
                <c:pt idx="360">
                  <c:v>361</c:v>
                </c:pt>
                <c:pt idx="361">
                  <c:v>362</c:v>
                </c:pt>
                <c:pt idx="362">
                  <c:v>363</c:v>
                </c:pt>
                <c:pt idx="363">
                  <c:v>364</c:v>
                </c:pt>
                <c:pt idx="364">
                  <c:v>365</c:v>
                </c:pt>
                <c:pt idx="365">
                  <c:v>366</c:v>
                </c:pt>
                <c:pt idx="366">
                  <c:v>367</c:v>
                </c:pt>
                <c:pt idx="367">
                  <c:v>368</c:v>
                </c:pt>
                <c:pt idx="368">
                  <c:v>369</c:v>
                </c:pt>
                <c:pt idx="369">
                  <c:v>370</c:v>
                </c:pt>
                <c:pt idx="370">
                  <c:v>371</c:v>
                </c:pt>
                <c:pt idx="371">
                  <c:v>372</c:v>
                </c:pt>
                <c:pt idx="372">
                  <c:v>373</c:v>
                </c:pt>
                <c:pt idx="373">
                  <c:v>374</c:v>
                </c:pt>
                <c:pt idx="374">
                  <c:v>375</c:v>
                </c:pt>
                <c:pt idx="375">
                  <c:v>376</c:v>
                </c:pt>
                <c:pt idx="376">
                  <c:v>377</c:v>
                </c:pt>
                <c:pt idx="377">
                  <c:v>378</c:v>
                </c:pt>
                <c:pt idx="378">
                  <c:v>379</c:v>
                </c:pt>
                <c:pt idx="379">
                  <c:v>380</c:v>
                </c:pt>
                <c:pt idx="380">
                  <c:v>381</c:v>
                </c:pt>
                <c:pt idx="381">
                  <c:v>382</c:v>
                </c:pt>
                <c:pt idx="382">
                  <c:v>383</c:v>
                </c:pt>
                <c:pt idx="383">
                  <c:v>384</c:v>
                </c:pt>
                <c:pt idx="384">
                  <c:v>385</c:v>
                </c:pt>
                <c:pt idx="385">
                  <c:v>386</c:v>
                </c:pt>
                <c:pt idx="386">
                  <c:v>387</c:v>
                </c:pt>
                <c:pt idx="387">
                  <c:v>388</c:v>
                </c:pt>
                <c:pt idx="388">
                  <c:v>389</c:v>
                </c:pt>
                <c:pt idx="389">
                  <c:v>390</c:v>
                </c:pt>
                <c:pt idx="390">
                  <c:v>391</c:v>
                </c:pt>
                <c:pt idx="391">
                  <c:v>392</c:v>
                </c:pt>
                <c:pt idx="392">
                  <c:v>393</c:v>
                </c:pt>
                <c:pt idx="393">
                  <c:v>394</c:v>
                </c:pt>
                <c:pt idx="394">
                  <c:v>395</c:v>
                </c:pt>
                <c:pt idx="395">
                  <c:v>396</c:v>
                </c:pt>
                <c:pt idx="396">
                  <c:v>397</c:v>
                </c:pt>
                <c:pt idx="397">
                  <c:v>398</c:v>
                </c:pt>
                <c:pt idx="398">
                  <c:v>399</c:v>
                </c:pt>
                <c:pt idx="399">
                  <c:v>400</c:v>
                </c:pt>
                <c:pt idx="400">
                  <c:v>401</c:v>
                </c:pt>
                <c:pt idx="401">
                  <c:v>402</c:v>
                </c:pt>
                <c:pt idx="402">
                  <c:v>403</c:v>
                </c:pt>
                <c:pt idx="403">
                  <c:v>404</c:v>
                </c:pt>
                <c:pt idx="404">
                  <c:v>405</c:v>
                </c:pt>
                <c:pt idx="405">
                  <c:v>406</c:v>
                </c:pt>
                <c:pt idx="406">
                  <c:v>407</c:v>
                </c:pt>
                <c:pt idx="407">
                  <c:v>408</c:v>
                </c:pt>
                <c:pt idx="408">
                  <c:v>409</c:v>
                </c:pt>
                <c:pt idx="409">
                  <c:v>410</c:v>
                </c:pt>
                <c:pt idx="410">
                  <c:v>411</c:v>
                </c:pt>
                <c:pt idx="411">
                  <c:v>412</c:v>
                </c:pt>
                <c:pt idx="412">
                  <c:v>413</c:v>
                </c:pt>
                <c:pt idx="413">
                  <c:v>414</c:v>
                </c:pt>
                <c:pt idx="414">
                  <c:v>415</c:v>
                </c:pt>
                <c:pt idx="415">
                  <c:v>416</c:v>
                </c:pt>
                <c:pt idx="416">
                  <c:v>417</c:v>
                </c:pt>
                <c:pt idx="417">
                  <c:v>418</c:v>
                </c:pt>
                <c:pt idx="418">
                  <c:v>419</c:v>
                </c:pt>
                <c:pt idx="419">
                  <c:v>420</c:v>
                </c:pt>
                <c:pt idx="420">
                  <c:v>421</c:v>
                </c:pt>
                <c:pt idx="421">
                  <c:v>422</c:v>
                </c:pt>
                <c:pt idx="422">
                  <c:v>423</c:v>
                </c:pt>
                <c:pt idx="423">
                  <c:v>424</c:v>
                </c:pt>
                <c:pt idx="424">
                  <c:v>425</c:v>
                </c:pt>
                <c:pt idx="425">
                  <c:v>426</c:v>
                </c:pt>
                <c:pt idx="426">
                  <c:v>427</c:v>
                </c:pt>
                <c:pt idx="427">
                  <c:v>428</c:v>
                </c:pt>
                <c:pt idx="428">
                  <c:v>429</c:v>
                </c:pt>
                <c:pt idx="429">
                  <c:v>430</c:v>
                </c:pt>
                <c:pt idx="430">
                  <c:v>431</c:v>
                </c:pt>
                <c:pt idx="431">
                  <c:v>432</c:v>
                </c:pt>
                <c:pt idx="432">
                  <c:v>433</c:v>
                </c:pt>
                <c:pt idx="433">
                  <c:v>434</c:v>
                </c:pt>
                <c:pt idx="434">
                  <c:v>435</c:v>
                </c:pt>
                <c:pt idx="435">
                  <c:v>436</c:v>
                </c:pt>
                <c:pt idx="436">
                  <c:v>437</c:v>
                </c:pt>
                <c:pt idx="437">
                  <c:v>438</c:v>
                </c:pt>
                <c:pt idx="438">
                  <c:v>439</c:v>
                </c:pt>
                <c:pt idx="439">
                  <c:v>440</c:v>
                </c:pt>
                <c:pt idx="440">
                  <c:v>441</c:v>
                </c:pt>
                <c:pt idx="441">
                  <c:v>442</c:v>
                </c:pt>
                <c:pt idx="442">
                  <c:v>443</c:v>
                </c:pt>
                <c:pt idx="443">
                  <c:v>444</c:v>
                </c:pt>
                <c:pt idx="444">
                  <c:v>445</c:v>
                </c:pt>
                <c:pt idx="445">
                  <c:v>446</c:v>
                </c:pt>
                <c:pt idx="446">
                  <c:v>447</c:v>
                </c:pt>
                <c:pt idx="447">
                  <c:v>448</c:v>
                </c:pt>
                <c:pt idx="448">
                  <c:v>449</c:v>
                </c:pt>
                <c:pt idx="449">
                  <c:v>450</c:v>
                </c:pt>
                <c:pt idx="450">
                  <c:v>451</c:v>
                </c:pt>
                <c:pt idx="451">
                  <c:v>452</c:v>
                </c:pt>
                <c:pt idx="452">
                  <c:v>453</c:v>
                </c:pt>
                <c:pt idx="453">
                  <c:v>454</c:v>
                </c:pt>
                <c:pt idx="454">
                  <c:v>455</c:v>
                </c:pt>
                <c:pt idx="455">
                  <c:v>456</c:v>
                </c:pt>
                <c:pt idx="456">
                  <c:v>457</c:v>
                </c:pt>
                <c:pt idx="457">
                  <c:v>458</c:v>
                </c:pt>
                <c:pt idx="458">
                  <c:v>459</c:v>
                </c:pt>
                <c:pt idx="459">
                  <c:v>460</c:v>
                </c:pt>
                <c:pt idx="460">
                  <c:v>461</c:v>
                </c:pt>
                <c:pt idx="461">
                  <c:v>462</c:v>
                </c:pt>
                <c:pt idx="462">
                  <c:v>463</c:v>
                </c:pt>
                <c:pt idx="463">
                  <c:v>464</c:v>
                </c:pt>
                <c:pt idx="464">
                  <c:v>465</c:v>
                </c:pt>
                <c:pt idx="465">
                  <c:v>466</c:v>
                </c:pt>
                <c:pt idx="466">
                  <c:v>467</c:v>
                </c:pt>
                <c:pt idx="467">
                  <c:v>468</c:v>
                </c:pt>
                <c:pt idx="468">
                  <c:v>469</c:v>
                </c:pt>
                <c:pt idx="469">
                  <c:v>470</c:v>
                </c:pt>
                <c:pt idx="470">
                  <c:v>471</c:v>
                </c:pt>
                <c:pt idx="471">
                  <c:v>472</c:v>
                </c:pt>
                <c:pt idx="472">
                  <c:v>473</c:v>
                </c:pt>
                <c:pt idx="473">
                  <c:v>474</c:v>
                </c:pt>
                <c:pt idx="474">
                  <c:v>475</c:v>
                </c:pt>
                <c:pt idx="475">
                  <c:v>476</c:v>
                </c:pt>
                <c:pt idx="476">
                  <c:v>477</c:v>
                </c:pt>
                <c:pt idx="477">
                  <c:v>478</c:v>
                </c:pt>
                <c:pt idx="478">
                  <c:v>479</c:v>
                </c:pt>
                <c:pt idx="479">
                  <c:v>480</c:v>
                </c:pt>
                <c:pt idx="480">
                  <c:v>481</c:v>
                </c:pt>
                <c:pt idx="481">
                  <c:v>482</c:v>
                </c:pt>
                <c:pt idx="482">
                  <c:v>483</c:v>
                </c:pt>
                <c:pt idx="483">
                  <c:v>484</c:v>
                </c:pt>
                <c:pt idx="484">
                  <c:v>485</c:v>
                </c:pt>
                <c:pt idx="485">
                  <c:v>486</c:v>
                </c:pt>
                <c:pt idx="486">
                  <c:v>487</c:v>
                </c:pt>
                <c:pt idx="487">
                  <c:v>488</c:v>
                </c:pt>
                <c:pt idx="488">
                  <c:v>489</c:v>
                </c:pt>
                <c:pt idx="489">
                  <c:v>490</c:v>
                </c:pt>
                <c:pt idx="490">
                  <c:v>491</c:v>
                </c:pt>
                <c:pt idx="491">
                  <c:v>492</c:v>
                </c:pt>
                <c:pt idx="492">
                  <c:v>493</c:v>
                </c:pt>
                <c:pt idx="493">
                  <c:v>494</c:v>
                </c:pt>
                <c:pt idx="494">
                  <c:v>495</c:v>
                </c:pt>
                <c:pt idx="495">
                  <c:v>496</c:v>
                </c:pt>
                <c:pt idx="496">
                  <c:v>497</c:v>
                </c:pt>
                <c:pt idx="497">
                  <c:v>498</c:v>
                </c:pt>
                <c:pt idx="498">
                  <c:v>499</c:v>
                </c:pt>
                <c:pt idx="499">
                  <c:v>500</c:v>
                </c:pt>
                <c:pt idx="500">
                  <c:v>501</c:v>
                </c:pt>
                <c:pt idx="501">
                  <c:v>502</c:v>
                </c:pt>
                <c:pt idx="502">
                  <c:v>503</c:v>
                </c:pt>
                <c:pt idx="503">
                  <c:v>504</c:v>
                </c:pt>
                <c:pt idx="504">
                  <c:v>505</c:v>
                </c:pt>
                <c:pt idx="505">
                  <c:v>506</c:v>
                </c:pt>
                <c:pt idx="506">
                  <c:v>507</c:v>
                </c:pt>
                <c:pt idx="507">
                  <c:v>508</c:v>
                </c:pt>
                <c:pt idx="508">
                  <c:v>509</c:v>
                </c:pt>
                <c:pt idx="509">
                  <c:v>510</c:v>
                </c:pt>
                <c:pt idx="510">
                  <c:v>511</c:v>
                </c:pt>
                <c:pt idx="511">
                  <c:v>512</c:v>
                </c:pt>
                <c:pt idx="512">
                  <c:v>513</c:v>
                </c:pt>
                <c:pt idx="513">
                  <c:v>514</c:v>
                </c:pt>
                <c:pt idx="514">
                  <c:v>515</c:v>
                </c:pt>
                <c:pt idx="515">
                  <c:v>516</c:v>
                </c:pt>
                <c:pt idx="516">
                  <c:v>517</c:v>
                </c:pt>
                <c:pt idx="517">
                  <c:v>518</c:v>
                </c:pt>
                <c:pt idx="518">
                  <c:v>519</c:v>
                </c:pt>
                <c:pt idx="519">
                  <c:v>520</c:v>
                </c:pt>
                <c:pt idx="520">
                  <c:v>521</c:v>
                </c:pt>
                <c:pt idx="521">
                  <c:v>522</c:v>
                </c:pt>
                <c:pt idx="522">
                  <c:v>523</c:v>
                </c:pt>
                <c:pt idx="523">
                  <c:v>524</c:v>
                </c:pt>
                <c:pt idx="524">
                  <c:v>525</c:v>
                </c:pt>
                <c:pt idx="525">
                  <c:v>526</c:v>
                </c:pt>
                <c:pt idx="526">
                  <c:v>527</c:v>
                </c:pt>
                <c:pt idx="527">
                  <c:v>528</c:v>
                </c:pt>
                <c:pt idx="528">
                  <c:v>529</c:v>
                </c:pt>
                <c:pt idx="529">
                  <c:v>530</c:v>
                </c:pt>
                <c:pt idx="530">
                  <c:v>531</c:v>
                </c:pt>
                <c:pt idx="531">
                  <c:v>532</c:v>
                </c:pt>
                <c:pt idx="532">
                  <c:v>533</c:v>
                </c:pt>
                <c:pt idx="533">
                  <c:v>534</c:v>
                </c:pt>
                <c:pt idx="534">
                  <c:v>535</c:v>
                </c:pt>
                <c:pt idx="535">
                  <c:v>536</c:v>
                </c:pt>
                <c:pt idx="536">
                  <c:v>537</c:v>
                </c:pt>
                <c:pt idx="537">
                  <c:v>538</c:v>
                </c:pt>
                <c:pt idx="538">
                  <c:v>539</c:v>
                </c:pt>
                <c:pt idx="539">
                  <c:v>540</c:v>
                </c:pt>
                <c:pt idx="540">
                  <c:v>541</c:v>
                </c:pt>
                <c:pt idx="541">
                  <c:v>542</c:v>
                </c:pt>
                <c:pt idx="542">
                  <c:v>543</c:v>
                </c:pt>
                <c:pt idx="543">
                  <c:v>544</c:v>
                </c:pt>
                <c:pt idx="544">
                  <c:v>545</c:v>
                </c:pt>
                <c:pt idx="545">
                  <c:v>546</c:v>
                </c:pt>
                <c:pt idx="546">
                  <c:v>547</c:v>
                </c:pt>
                <c:pt idx="547">
                  <c:v>548</c:v>
                </c:pt>
                <c:pt idx="548">
                  <c:v>549</c:v>
                </c:pt>
                <c:pt idx="549">
                  <c:v>550</c:v>
                </c:pt>
                <c:pt idx="550">
                  <c:v>551</c:v>
                </c:pt>
                <c:pt idx="551">
                  <c:v>552</c:v>
                </c:pt>
                <c:pt idx="552">
                  <c:v>553</c:v>
                </c:pt>
                <c:pt idx="553">
                  <c:v>554</c:v>
                </c:pt>
                <c:pt idx="554">
                  <c:v>555</c:v>
                </c:pt>
                <c:pt idx="555">
                  <c:v>556</c:v>
                </c:pt>
                <c:pt idx="556">
                  <c:v>557</c:v>
                </c:pt>
                <c:pt idx="557">
                  <c:v>558</c:v>
                </c:pt>
                <c:pt idx="558">
                  <c:v>559</c:v>
                </c:pt>
                <c:pt idx="559">
                  <c:v>560</c:v>
                </c:pt>
                <c:pt idx="560">
                  <c:v>561</c:v>
                </c:pt>
                <c:pt idx="561">
                  <c:v>562</c:v>
                </c:pt>
                <c:pt idx="562">
                  <c:v>563</c:v>
                </c:pt>
                <c:pt idx="563">
                  <c:v>564</c:v>
                </c:pt>
                <c:pt idx="564">
                  <c:v>565</c:v>
                </c:pt>
                <c:pt idx="565">
                  <c:v>566</c:v>
                </c:pt>
                <c:pt idx="566">
                  <c:v>567</c:v>
                </c:pt>
                <c:pt idx="567">
                  <c:v>568</c:v>
                </c:pt>
                <c:pt idx="568">
                  <c:v>569</c:v>
                </c:pt>
                <c:pt idx="569">
                  <c:v>570</c:v>
                </c:pt>
                <c:pt idx="570">
                  <c:v>571</c:v>
                </c:pt>
                <c:pt idx="571">
                  <c:v>572</c:v>
                </c:pt>
                <c:pt idx="572">
                  <c:v>573</c:v>
                </c:pt>
                <c:pt idx="573">
                  <c:v>574</c:v>
                </c:pt>
                <c:pt idx="574">
                  <c:v>575</c:v>
                </c:pt>
                <c:pt idx="575">
                  <c:v>576</c:v>
                </c:pt>
                <c:pt idx="576">
                  <c:v>577</c:v>
                </c:pt>
                <c:pt idx="577">
                  <c:v>578</c:v>
                </c:pt>
                <c:pt idx="578">
                  <c:v>579</c:v>
                </c:pt>
                <c:pt idx="579">
                  <c:v>580</c:v>
                </c:pt>
                <c:pt idx="580">
                  <c:v>581</c:v>
                </c:pt>
                <c:pt idx="581">
                  <c:v>582</c:v>
                </c:pt>
                <c:pt idx="582">
                  <c:v>583</c:v>
                </c:pt>
                <c:pt idx="583">
                  <c:v>584</c:v>
                </c:pt>
                <c:pt idx="584">
                  <c:v>585</c:v>
                </c:pt>
                <c:pt idx="585">
                  <c:v>586</c:v>
                </c:pt>
                <c:pt idx="586">
                  <c:v>587</c:v>
                </c:pt>
                <c:pt idx="587">
                  <c:v>588</c:v>
                </c:pt>
                <c:pt idx="588">
                  <c:v>589</c:v>
                </c:pt>
                <c:pt idx="589">
                  <c:v>590</c:v>
                </c:pt>
                <c:pt idx="590">
                  <c:v>591</c:v>
                </c:pt>
                <c:pt idx="591">
                  <c:v>592</c:v>
                </c:pt>
                <c:pt idx="592">
                  <c:v>593</c:v>
                </c:pt>
                <c:pt idx="593">
                  <c:v>594</c:v>
                </c:pt>
                <c:pt idx="594">
                  <c:v>595</c:v>
                </c:pt>
                <c:pt idx="595">
                  <c:v>596</c:v>
                </c:pt>
                <c:pt idx="596">
                  <c:v>597</c:v>
                </c:pt>
                <c:pt idx="597">
                  <c:v>598</c:v>
                </c:pt>
                <c:pt idx="598">
                  <c:v>599</c:v>
                </c:pt>
                <c:pt idx="599">
                  <c:v>600</c:v>
                </c:pt>
                <c:pt idx="600">
                  <c:v>601</c:v>
                </c:pt>
                <c:pt idx="601">
                  <c:v>602</c:v>
                </c:pt>
                <c:pt idx="602">
                  <c:v>603</c:v>
                </c:pt>
                <c:pt idx="603">
                  <c:v>604</c:v>
                </c:pt>
                <c:pt idx="604">
                  <c:v>605</c:v>
                </c:pt>
                <c:pt idx="605">
                  <c:v>606</c:v>
                </c:pt>
                <c:pt idx="606">
                  <c:v>607</c:v>
                </c:pt>
                <c:pt idx="607">
                  <c:v>608</c:v>
                </c:pt>
                <c:pt idx="608">
                  <c:v>609</c:v>
                </c:pt>
                <c:pt idx="609">
                  <c:v>610</c:v>
                </c:pt>
                <c:pt idx="610">
                  <c:v>611</c:v>
                </c:pt>
                <c:pt idx="611">
                  <c:v>612</c:v>
                </c:pt>
                <c:pt idx="612">
                  <c:v>613</c:v>
                </c:pt>
                <c:pt idx="613">
                  <c:v>614</c:v>
                </c:pt>
                <c:pt idx="614">
                  <c:v>615</c:v>
                </c:pt>
                <c:pt idx="615">
                  <c:v>616</c:v>
                </c:pt>
                <c:pt idx="616">
                  <c:v>617</c:v>
                </c:pt>
                <c:pt idx="617">
                  <c:v>618</c:v>
                </c:pt>
                <c:pt idx="618">
                  <c:v>619</c:v>
                </c:pt>
                <c:pt idx="619">
                  <c:v>620</c:v>
                </c:pt>
                <c:pt idx="620">
                  <c:v>621</c:v>
                </c:pt>
                <c:pt idx="621">
                  <c:v>622</c:v>
                </c:pt>
                <c:pt idx="622">
                  <c:v>623</c:v>
                </c:pt>
                <c:pt idx="623">
                  <c:v>624</c:v>
                </c:pt>
                <c:pt idx="624">
                  <c:v>625</c:v>
                </c:pt>
                <c:pt idx="625">
                  <c:v>626</c:v>
                </c:pt>
                <c:pt idx="626">
                  <c:v>627</c:v>
                </c:pt>
                <c:pt idx="627">
                  <c:v>628</c:v>
                </c:pt>
                <c:pt idx="628">
                  <c:v>629</c:v>
                </c:pt>
                <c:pt idx="629">
                  <c:v>630</c:v>
                </c:pt>
                <c:pt idx="630">
                  <c:v>631</c:v>
                </c:pt>
                <c:pt idx="631">
                  <c:v>632</c:v>
                </c:pt>
                <c:pt idx="632">
                  <c:v>633</c:v>
                </c:pt>
                <c:pt idx="633">
                  <c:v>634</c:v>
                </c:pt>
                <c:pt idx="634">
                  <c:v>635</c:v>
                </c:pt>
                <c:pt idx="635">
                  <c:v>636</c:v>
                </c:pt>
                <c:pt idx="636">
                  <c:v>637</c:v>
                </c:pt>
                <c:pt idx="637">
                  <c:v>638</c:v>
                </c:pt>
                <c:pt idx="638">
                  <c:v>639</c:v>
                </c:pt>
                <c:pt idx="639">
                  <c:v>640</c:v>
                </c:pt>
                <c:pt idx="640">
                  <c:v>641</c:v>
                </c:pt>
                <c:pt idx="641">
                  <c:v>642</c:v>
                </c:pt>
                <c:pt idx="642">
                  <c:v>643</c:v>
                </c:pt>
                <c:pt idx="643">
                  <c:v>644</c:v>
                </c:pt>
                <c:pt idx="644">
                  <c:v>645</c:v>
                </c:pt>
                <c:pt idx="645">
                  <c:v>646</c:v>
                </c:pt>
                <c:pt idx="646">
                  <c:v>647</c:v>
                </c:pt>
                <c:pt idx="647">
                  <c:v>648</c:v>
                </c:pt>
                <c:pt idx="648">
                  <c:v>649</c:v>
                </c:pt>
                <c:pt idx="649">
                  <c:v>650</c:v>
                </c:pt>
                <c:pt idx="650">
                  <c:v>651</c:v>
                </c:pt>
                <c:pt idx="651">
                  <c:v>652</c:v>
                </c:pt>
                <c:pt idx="652">
                  <c:v>653</c:v>
                </c:pt>
                <c:pt idx="653">
                  <c:v>654</c:v>
                </c:pt>
                <c:pt idx="654">
                  <c:v>655</c:v>
                </c:pt>
                <c:pt idx="655">
                  <c:v>656</c:v>
                </c:pt>
                <c:pt idx="656">
                  <c:v>657</c:v>
                </c:pt>
                <c:pt idx="657">
                  <c:v>658</c:v>
                </c:pt>
                <c:pt idx="658">
                  <c:v>659</c:v>
                </c:pt>
                <c:pt idx="659">
                  <c:v>660</c:v>
                </c:pt>
                <c:pt idx="660">
                  <c:v>661</c:v>
                </c:pt>
                <c:pt idx="661">
                  <c:v>662</c:v>
                </c:pt>
                <c:pt idx="662">
                  <c:v>663</c:v>
                </c:pt>
                <c:pt idx="663">
                  <c:v>664</c:v>
                </c:pt>
                <c:pt idx="664">
                  <c:v>665</c:v>
                </c:pt>
                <c:pt idx="665">
                  <c:v>666</c:v>
                </c:pt>
                <c:pt idx="666">
                  <c:v>667</c:v>
                </c:pt>
                <c:pt idx="667">
                  <c:v>668</c:v>
                </c:pt>
                <c:pt idx="668">
                  <c:v>669</c:v>
                </c:pt>
                <c:pt idx="669">
                  <c:v>670</c:v>
                </c:pt>
                <c:pt idx="670">
                  <c:v>671</c:v>
                </c:pt>
                <c:pt idx="671">
                  <c:v>672</c:v>
                </c:pt>
                <c:pt idx="672">
                  <c:v>673</c:v>
                </c:pt>
                <c:pt idx="673">
                  <c:v>674</c:v>
                </c:pt>
                <c:pt idx="674">
                  <c:v>675</c:v>
                </c:pt>
                <c:pt idx="675">
                  <c:v>676</c:v>
                </c:pt>
                <c:pt idx="676">
                  <c:v>677</c:v>
                </c:pt>
                <c:pt idx="677">
                  <c:v>678</c:v>
                </c:pt>
                <c:pt idx="678">
                  <c:v>679</c:v>
                </c:pt>
                <c:pt idx="679">
                  <c:v>680</c:v>
                </c:pt>
                <c:pt idx="680">
                  <c:v>681</c:v>
                </c:pt>
                <c:pt idx="681">
                  <c:v>682</c:v>
                </c:pt>
                <c:pt idx="682">
                  <c:v>683</c:v>
                </c:pt>
                <c:pt idx="683">
                  <c:v>684</c:v>
                </c:pt>
                <c:pt idx="684">
                  <c:v>685</c:v>
                </c:pt>
                <c:pt idx="685">
                  <c:v>686</c:v>
                </c:pt>
                <c:pt idx="686">
                  <c:v>687</c:v>
                </c:pt>
                <c:pt idx="687">
                  <c:v>688</c:v>
                </c:pt>
                <c:pt idx="688">
                  <c:v>689</c:v>
                </c:pt>
                <c:pt idx="689">
                  <c:v>690</c:v>
                </c:pt>
                <c:pt idx="690">
                  <c:v>691</c:v>
                </c:pt>
                <c:pt idx="691">
                  <c:v>692</c:v>
                </c:pt>
                <c:pt idx="692">
                  <c:v>693</c:v>
                </c:pt>
                <c:pt idx="693">
                  <c:v>694</c:v>
                </c:pt>
                <c:pt idx="694">
                  <c:v>695</c:v>
                </c:pt>
                <c:pt idx="695">
                  <c:v>696</c:v>
                </c:pt>
                <c:pt idx="696">
                  <c:v>697</c:v>
                </c:pt>
                <c:pt idx="697">
                  <c:v>698</c:v>
                </c:pt>
                <c:pt idx="698">
                  <c:v>699</c:v>
                </c:pt>
                <c:pt idx="699">
                  <c:v>700</c:v>
                </c:pt>
                <c:pt idx="700">
                  <c:v>701</c:v>
                </c:pt>
                <c:pt idx="701">
                  <c:v>702</c:v>
                </c:pt>
                <c:pt idx="702">
                  <c:v>703</c:v>
                </c:pt>
                <c:pt idx="703">
                  <c:v>704</c:v>
                </c:pt>
                <c:pt idx="704">
                  <c:v>705</c:v>
                </c:pt>
                <c:pt idx="705">
                  <c:v>706</c:v>
                </c:pt>
                <c:pt idx="706">
                  <c:v>707</c:v>
                </c:pt>
                <c:pt idx="707">
                  <c:v>708</c:v>
                </c:pt>
                <c:pt idx="708">
                  <c:v>709</c:v>
                </c:pt>
                <c:pt idx="709">
                  <c:v>710</c:v>
                </c:pt>
                <c:pt idx="710">
                  <c:v>711</c:v>
                </c:pt>
                <c:pt idx="711">
                  <c:v>712</c:v>
                </c:pt>
                <c:pt idx="712">
                  <c:v>713</c:v>
                </c:pt>
                <c:pt idx="713">
                  <c:v>714</c:v>
                </c:pt>
                <c:pt idx="714">
                  <c:v>715</c:v>
                </c:pt>
                <c:pt idx="715">
                  <c:v>716</c:v>
                </c:pt>
                <c:pt idx="716">
                  <c:v>717</c:v>
                </c:pt>
                <c:pt idx="717">
                  <c:v>718</c:v>
                </c:pt>
                <c:pt idx="718">
                  <c:v>719</c:v>
                </c:pt>
                <c:pt idx="719">
                  <c:v>720</c:v>
                </c:pt>
                <c:pt idx="720">
                  <c:v>721</c:v>
                </c:pt>
                <c:pt idx="721">
                  <c:v>722</c:v>
                </c:pt>
                <c:pt idx="722">
                  <c:v>723</c:v>
                </c:pt>
                <c:pt idx="723">
                  <c:v>724</c:v>
                </c:pt>
                <c:pt idx="724">
                  <c:v>725</c:v>
                </c:pt>
                <c:pt idx="725">
                  <c:v>726</c:v>
                </c:pt>
                <c:pt idx="726">
                  <c:v>727</c:v>
                </c:pt>
                <c:pt idx="727">
                  <c:v>728</c:v>
                </c:pt>
                <c:pt idx="728">
                  <c:v>729</c:v>
                </c:pt>
                <c:pt idx="729">
                  <c:v>730</c:v>
                </c:pt>
                <c:pt idx="730">
                  <c:v>731</c:v>
                </c:pt>
                <c:pt idx="731">
                  <c:v>732</c:v>
                </c:pt>
                <c:pt idx="732">
                  <c:v>733</c:v>
                </c:pt>
                <c:pt idx="733">
                  <c:v>734</c:v>
                </c:pt>
                <c:pt idx="734">
                  <c:v>735</c:v>
                </c:pt>
                <c:pt idx="735">
                  <c:v>736</c:v>
                </c:pt>
                <c:pt idx="736">
                  <c:v>737</c:v>
                </c:pt>
                <c:pt idx="737">
                  <c:v>738</c:v>
                </c:pt>
                <c:pt idx="738">
                  <c:v>739</c:v>
                </c:pt>
                <c:pt idx="739">
                  <c:v>740</c:v>
                </c:pt>
                <c:pt idx="740">
                  <c:v>741</c:v>
                </c:pt>
                <c:pt idx="741">
                  <c:v>742</c:v>
                </c:pt>
                <c:pt idx="742">
                  <c:v>743</c:v>
                </c:pt>
                <c:pt idx="743">
                  <c:v>744</c:v>
                </c:pt>
                <c:pt idx="744">
                  <c:v>745</c:v>
                </c:pt>
                <c:pt idx="745">
                  <c:v>746</c:v>
                </c:pt>
                <c:pt idx="746">
                  <c:v>747</c:v>
                </c:pt>
                <c:pt idx="747">
                  <c:v>748</c:v>
                </c:pt>
                <c:pt idx="748">
                  <c:v>749</c:v>
                </c:pt>
                <c:pt idx="749">
                  <c:v>750</c:v>
                </c:pt>
                <c:pt idx="750">
                  <c:v>751</c:v>
                </c:pt>
                <c:pt idx="751">
                  <c:v>752</c:v>
                </c:pt>
                <c:pt idx="752">
                  <c:v>753</c:v>
                </c:pt>
                <c:pt idx="753">
                  <c:v>754</c:v>
                </c:pt>
                <c:pt idx="754">
                  <c:v>755</c:v>
                </c:pt>
                <c:pt idx="755">
                  <c:v>756</c:v>
                </c:pt>
                <c:pt idx="756">
                  <c:v>757</c:v>
                </c:pt>
                <c:pt idx="757">
                  <c:v>758</c:v>
                </c:pt>
                <c:pt idx="758">
                  <c:v>759</c:v>
                </c:pt>
                <c:pt idx="759">
                  <c:v>760</c:v>
                </c:pt>
                <c:pt idx="760">
                  <c:v>761</c:v>
                </c:pt>
                <c:pt idx="761">
                  <c:v>762</c:v>
                </c:pt>
                <c:pt idx="762">
                  <c:v>763</c:v>
                </c:pt>
                <c:pt idx="763">
                  <c:v>764</c:v>
                </c:pt>
                <c:pt idx="764">
                  <c:v>765</c:v>
                </c:pt>
                <c:pt idx="765">
                  <c:v>766</c:v>
                </c:pt>
                <c:pt idx="766">
                  <c:v>767</c:v>
                </c:pt>
                <c:pt idx="767">
                  <c:v>768</c:v>
                </c:pt>
                <c:pt idx="768">
                  <c:v>769</c:v>
                </c:pt>
                <c:pt idx="769">
                  <c:v>770</c:v>
                </c:pt>
                <c:pt idx="770">
                  <c:v>771</c:v>
                </c:pt>
                <c:pt idx="771">
                  <c:v>772</c:v>
                </c:pt>
                <c:pt idx="772">
                  <c:v>773</c:v>
                </c:pt>
                <c:pt idx="773">
                  <c:v>774</c:v>
                </c:pt>
                <c:pt idx="774">
                  <c:v>775</c:v>
                </c:pt>
                <c:pt idx="775">
                  <c:v>776</c:v>
                </c:pt>
                <c:pt idx="776">
                  <c:v>777</c:v>
                </c:pt>
                <c:pt idx="777">
                  <c:v>778</c:v>
                </c:pt>
                <c:pt idx="778">
                  <c:v>779</c:v>
                </c:pt>
                <c:pt idx="779">
                  <c:v>780</c:v>
                </c:pt>
                <c:pt idx="780">
                  <c:v>781</c:v>
                </c:pt>
                <c:pt idx="781">
                  <c:v>782</c:v>
                </c:pt>
                <c:pt idx="782">
                  <c:v>783</c:v>
                </c:pt>
                <c:pt idx="783">
                  <c:v>784</c:v>
                </c:pt>
                <c:pt idx="784">
                  <c:v>785</c:v>
                </c:pt>
                <c:pt idx="785">
                  <c:v>786</c:v>
                </c:pt>
                <c:pt idx="786">
                  <c:v>787</c:v>
                </c:pt>
                <c:pt idx="787">
                  <c:v>788</c:v>
                </c:pt>
                <c:pt idx="788">
                  <c:v>789</c:v>
                </c:pt>
                <c:pt idx="789">
                  <c:v>790</c:v>
                </c:pt>
                <c:pt idx="790">
                  <c:v>791</c:v>
                </c:pt>
                <c:pt idx="791">
                  <c:v>792</c:v>
                </c:pt>
                <c:pt idx="792">
                  <c:v>793</c:v>
                </c:pt>
                <c:pt idx="793">
                  <c:v>794</c:v>
                </c:pt>
                <c:pt idx="794">
                  <c:v>795</c:v>
                </c:pt>
                <c:pt idx="795">
                  <c:v>796</c:v>
                </c:pt>
                <c:pt idx="796">
                  <c:v>797</c:v>
                </c:pt>
                <c:pt idx="797">
                  <c:v>798</c:v>
                </c:pt>
                <c:pt idx="798">
                  <c:v>799</c:v>
                </c:pt>
                <c:pt idx="799">
                  <c:v>800</c:v>
                </c:pt>
                <c:pt idx="800">
                  <c:v>801</c:v>
                </c:pt>
                <c:pt idx="801">
                  <c:v>802</c:v>
                </c:pt>
                <c:pt idx="802">
                  <c:v>803</c:v>
                </c:pt>
                <c:pt idx="803">
                  <c:v>804</c:v>
                </c:pt>
                <c:pt idx="804">
                  <c:v>805</c:v>
                </c:pt>
                <c:pt idx="805">
                  <c:v>806</c:v>
                </c:pt>
                <c:pt idx="806">
                  <c:v>807</c:v>
                </c:pt>
                <c:pt idx="807">
                  <c:v>808</c:v>
                </c:pt>
                <c:pt idx="808">
                  <c:v>809</c:v>
                </c:pt>
                <c:pt idx="809">
                  <c:v>810</c:v>
                </c:pt>
                <c:pt idx="810">
                  <c:v>811</c:v>
                </c:pt>
                <c:pt idx="811">
                  <c:v>812</c:v>
                </c:pt>
                <c:pt idx="812">
                  <c:v>813</c:v>
                </c:pt>
                <c:pt idx="813">
                  <c:v>814</c:v>
                </c:pt>
                <c:pt idx="814">
                  <c:v>815</c:v>
                </c:pt>
                <c:pt idx="815">
                  <c:v>816</c:v>
                </c:pt>
                <c:pt idx="816">
                  <c:v>817</c:v>
                </c:pt>
                <c:pt idx="817">
                  <c:v>818</c:v>
                </c:pt>
                <c:pt idx="818">
                  <c:v>819</c:v>
                </c:pt>
                <c:pt idx="819">
                  <c:v>820</c:v>
                </c:pt>
                <c:pt idx="820">
                  <c:v>821</c:v>
                </c:pt>
                <c:pt idx="821">
                  <c:v>822</c:v>
                </c:pt>
                <c:pt idx="822">
                  <c:v>823</c:v>
                </c:pt>
                <c:pt idx="823">
                  <c:v>824</c:v>
                </c:pt>
                <c:pt idx="824">
                  <c:v>825</c:v>
                </c:pt>
                <c:pt idx="825">
                  <c:v>826</c:v>
                </c:pt>
                <c:pt idx="826">
                  <c:v>827</c:v>
                </c:pt>
                <c:pt idx="827">
                  <c:v>828</c:v>
                </c:pt>
                <c:pt idx="828">
                  <c:v>829</c:v>
                </c:pt>
                <c:pt idx="829">
                  <c:v>830</c:v>
                </c:pt>
                <c:pt idx="830">
                  <c:v>831</c:v>
                </c:pt>
                <c:pt idx="831">
                  <c:v>832</c:v>
                </c:pt>
                <c:pt idx="832">
                  <c:v>833</c:v>
                </c:pt>
                <c:pt idx="833">
                  <c:v>834</c:v>
                </c:pt>
                <c:pt idx="834">
                  <c:v>835</c:v>
                </c:pt>
                <c:pt idx="835">
                  <c:v>836</c:v>
                </c:pt>
                <c:pt idx="836">
                  <c:v>837</c:v>
                </c:pt>
                <c:pt idx="837">
                  <c:v>838</c:v>
                </c:pt>
                <c:pt idx="838">
                  <c:v>839</c:v>
                </c:pt>
                <c:pt idx="839">
                  <c:v>840</c:v>
                </c:pt>
                <c:pt idx="840">
                  <c:v>841</c:v>
                </c:pt>
                <c:pt idx="841">
                  <c:v>842</c:v>
                </c:pt>
                <c:pt idx="842">
                  <c:v>843</c:v>
                </c:pt>
                <c:pt idx="843">
                  <c:v>844</c:v>
                </c:pt>
                <c:pt idx="844">
                  <c:v>845</c:v>
                </c:pt>
                <c:pt idx="845">
                  <c:v>846</c:v>
                </c:pt>
                <c:pt idx="846">
                  <c:v>847</c:v>
                </c:pt>
                <c:pt idx="847">
                  <c:v>848</c:v>
                </c:pt>
                <c:pt idx="848">
                  <c:v>849</c:v>
                </c:pt>
                <c:pt idx="849">
                  <c:v>850</c:v>
                </c:pt>
                <c:pt idx="850">
                  <c:v>851</c:v>
                </c:pt>
                <c:pt idx="851">
                  <c:v>852</c:v>
                </c:pt>
                <c:pt idx="852">
                  <c:v>853</c:v>
                </c:pt>
                <c:pt idx="853">
                  <c:v>854</c:v>
                </c:pt>
                <c:pt idx="854">
                  <c:v>855</c:v>
                </c:pt>
                <c:pt idx="855">
                  <c:v>856</c:v>
                </c:pt>
                <c:pt idx="856">
                  <c:v>857</c:v>
                </c:pt>
                <c:pt idx="857">
                  <c:v>858</c:v>
                </c:pt>
                <c:pt idx="858">
                  <c:v>859</c:v>
                </c:pt>
                <c:pt idx="859">
                  <c:v>860</c:v>
                </c:pt>
                <c:pt idx="860">
                  <c:v>861</c:v>
                </c:pt>
                <c:pt idx="861">
                  <c:v>862</c:v>
                </c:pt>
                <c:pt idx="862">
                  <c:v>863</c:v>
                </c:pt>
                <c:pt idx="863">
                  <c:v>864</c:v>
                </c:pt>
                <c:pt idx="864">
                  <c:v>865</c:v>
                </c:pt>
                <c:pt idx="865">
                  <c:v>866</c:v>
                </c:pt>
                <c:pt idx="866">
                  <c:v>867</c:v>
                </c:pt>
                <c:pt idx="867">
                  <c:v>868</c:v>
                </c:pt>
                <c:pt idx="868">
                  <c:v>869</c:v>
                </c:pt>
                <c:pt idx="869">
                  <c:v>870</c:v>
                </c:pt>
                <c:pt idx="870">
                  <c:v>871</c:v>
                </c:pt>
                <c:pt idx="871">
                  <c:v>872</c:v>
                </c:pt>
                <c:pt idx="872">
                  <c:v>873</c:v>
                </c:pt>
                <c:pt idx="873">
                  <c:v>874</c:v>
                </c:pt>
                <c:pt idx="874">
                  <c:v>875</c:v>
                </c:pt>
                <c:pt idx="875">
                  <c:v>876</c:v>
                </c:pt>
                <c:pt idx="876">
                  <c:v>877</c:v>
                </c:pt>
                <c:pt idx="877">
                  <c:v>878</c:v>
                </c:pt>
                <c:pt idx="878">
                  <c:v>879</c:v>
                </c:pt>
                <c:pt idx="879">
                  <c:v>880</c:v>
                </c:pt>
                <c:pt idx="880">
                  <c:v>881</c:v>
                </c:pt>
                <c:pt idx="881">
                  <c:v>882</c:v>
                </c:pt>
                <c:pt idx="882">
                  <c:v>883</c:v>
                </c:pt>
                <c:pt idx="883">
                  <c:v>884</c:v>
                </c:pt>
                <c:pt idx="884">
                  <c:v>885</c:v>
                </c:pt>
                <c:pt idx="885">
                  <c:v>886</c:v>
                </c:pt>
                <c:pt idx="886">
                  <c:v>887</c:v>
                </c:pt>
                <c:pt idx="887">
                  <c:v>888</c:v>
                </c:pt>
                <c:pt idx="888">
                  <c:v>889</c:v>
                </c:pt>
                <c:pt idx="889">
                  <c:v>890</c:v>
                </c:pt>
                <c:pt idx="890">
                  <c:v>891</c:v>
                </c:pt>
                <c:pt idx="891">
                  <c:v>892</c:v>
                </c:pt>
                <c:pt idx="892">
                  <c:v>893</c:v>
                </c:pt>
                <c:pt idx="893">
                  <c:v>894</c:v>
                </c:pt>
                <c:pt idx="894">
                  <c:v>895</c:v>
                </c:pt>
                <c:pt idx="895">
                  <c:v>896</c:v>
                </c:pt>
                <c:pt idx="896">
                  <c:v>897</c:v>
                </c:pt>
                <c:pt idx="897">
                  <c:v>898</c:v>
                </c:pt>
                <c:pt idx="898">
                  <c:v>899</c:v>
                </c:pt>
                <c:pt idx="899">
                  <c:v>900</c:v>
                </c:pt>
                <c:pt idx="900">
                  <c:v>901</c:v>
                </c:pt>
                <c:pt idx="901">
                  <c:v>902</c:v>
                </c:pt>
                <c:pt idx="902">
                  <c:v>903</c:v>
                </c:pt>
                <c:pt idx="903">
                  <c:v>904</c:v>
                </c:pt>
                <c:pt idx="904">
                  <c:v>905</c:v>
                </c:pt>
                <c:pt idx="905">
                  <c:v>906</c:v>
                </c:pt>
                <c:pt idx="906">
                  <c:v>907</c:v>
                </c:pt>
                <c:pt idx="907">
                  <c:v>908</c:v>
                </c:pt>
                <c:pt idx="908">
                  <c:v>909</c:v>
                </c:pt>
                <c:pt idx="909">
                  <c:v>910</c:v>
                </c:pt>
                <c:pt idx="910">
                  <c:v>911</c:v>
                </c:pt>
                <c:pt idx="911">
                  <c:v>912</c:v>
                </c:pt>
                <c:pt idx="912">
                  <c:v>913</c:v>
                </c:pt>
                <c:pt idx="913">
                  <c:v>914</c:v>
                </c:pt>
                <c:pt idx="914">
                  <c:v>915</c:v>
                </c:pt>
                <c:pt idx="915">
                  <c:v>916</c:v>
                </c:pt>
                <c:pt idx="916">
                  <c:v>917</c:v>
                </c:pt>
                <c:pt idx="917">
                  <c:v>918</c:v>
                </c:pt>
                <c:pt idx="918">
                  <c:v>919</c:v>
                </c:pt>
                <c:pt idx="919">
                  <c:v>920</c:v>
                </c:pt>
                <c:pt idx="920">
                  <c:v>921</c:v>
                </c:pt>
                <c:pt idx="921">
                  <c:v>922</c:v>
                </c:pt>
                <c:pt idx="922">
                  <c:v>923</c:v>
                </c:pt>
                <c:pt idx="923">
                  <c:v>924</c:v>
                </c:pt>
                <c:pt idx="924">
                  <c:v>925</c:v>
                </c:pt>
                <c:pt idx="925">
                  <c:v>926</c:v>
                </c:pt>
                <c:pt idx="926">
                  <c:v>927</c:v>
                </c:pt>
                <c:pt idx="927">
                  <c:v>928</c:v>
                </c:pt>
                <c:pt idx="928">
                  <c:v>929</c:v>
                </c:pt>
                <c:pt idx="929">
                  <c:v>930</c:v>
                </c:pt>
                <c:pt idx="930">
                  <c:v>931</c:v>
                </c:pt>
                <c:pt idx="931">
                  <c:v>932</c:v>
                </c:pt>
                <c:pt idx="932">
                  <c:v>933</c:v>
                </c:pt>
                <c:pt idx="933">
                  <c:v>934</c:v>
                </c:pt>
                <c:pt idx="934">
                  <c:v>935</c:v>
                </c:pt>
                <c:pt idx="935">
                  <c:v>936</c:v>
                </c:pt>
                <c:pt idx="936">
                  <c:v>937</c:v>
                </c:pt>
                <c:pt idx="937">
                  <c:v>938</c:v>
                </c:pt>
                <c:pt idx="938">
                  <c:v>939</c:v>
                </c:pt>
                <c:pt idx="939">
                  <c:v>940</c:v>
                </c:pt>
                <c:pt idx="940">
                  <c:v>941</c:v>
                </c:pt>
                <c:pt idx="941">
                  <c:v>942</c:v>
                </c:pt>
                <c:pt idx="942">
                  <c:v>943</c:v>
                </c:pt>
                <c:pt idx="943">
                  <c:v>944</c:v>
                </c:pt>
                <c:pt idx="944">
                  <c:v>945</c:v>
                </c:pt>
                <c:pt idx="945">
                  <c:v>946</c:v>
                </c:pt>
                <c:pt idx="946">
                  <c:v>947</c:v>
                </c:pt>
                <c:pt idx="947">
                  <c:v>948</c:v>
                </c:pt>
                <c:pt idx="948">
                  <c:v>949</c:v>
                </c:pt>
                <c:pt idx="949">
                  <c:v>950</c:v>
                </c:pt>
                <c:pt idx="950">
                  <c:v>951</c:v>
                </c:pt>
                <c:pt idx="951">
                  <c:v>952</c:v>
                </c:pt>
                <c:pt idx="952">
                  <c:v>953</c:v>
                </c:pt>
                <c:pt idx="953">
                  <c:v>954</c:v>
                </c:pt>
                <c:pt idx="954">
                  <c:v>955</c:v>
                </c:pt>
                <c:pt idx="955">
                  <c:v>956</c:v>
                </c:pt>
                <c:pt idx="956">
                  <c:v>957</c:v>
                </c:pt>
                <c:pt idx="957">
                  <c:v>958</c:v>
                </c:pt>
                <c:pt idx="958">
                  <c:v>959</c:v>
                </c:pt>
                <c:pt idx="959">
                  <c:v>960</c:v>
                </c:pt>
                <c:pt idx="960">
                  <c:v>961</c:v>
                </c:pt>
                <c:pt idx="961">
                  <c:v>962</c:v>
                </c:pt>
                <c:pt idx="962">
                  <c:v>963</c:v>
                </c:pt>
                <c:pt idx="963">
                  <c:v>964</c:v>
                </c:pt>
                <c:pt idx="964">
                  <c:v>965</c:v>
                </c:pt>
                <c:pt idx="965">
                  <c:v>966</c:v>
                </c:pt>
                <c:pt idx="966">
                  <c:v>967</c:v>
                </c:pt>
                <c:pt idx="967">
                  <c:v>968</c:v>
                </c:pt>
                <c:pt idx="968">
                  <c:v>969</c:v>
                </c:pt>
                <c:pt idx="969">
                  <c:v>970</c:v>
                </c:pt>
                <c:pt idx="970">
                  <c:v>971</c:v>
                </c:pt>
                <c:pt idx="971">
                  <c:v>972</c:v>
                </c:pt>
                <c:pt idx="972">
                  <c:v>973</c:v>
                </c:pt>
                <c:pt idx="973">
                  <c:v>974</c:v>
                </c:pt>
                <c:pt idx="974">
                  <c:v>975</c:v>
                </c:pt>
                <c:pt idx="975">
                  <c:v>976</c:v>
                </c:pt>
                <c:pt idx="976">
                  <c:v>977</c:v>
                </c:pt>
                <c:pt idx="977">
                  <c:v>978</c:v>
                </c:pt>
                <c:pt idx="978">
                  <c:v>979</c:v>
                </c:pt>
                <c:pt idx="979">
                  <c:v>980</c:v>
                </c:pt>
                <c:pt idx="980">
                  <c:v>981</c:v>
                </c:pt>
                <c:pt idx="981">
                  <c:v>982</c:v>
                </c:pt>
                <c:pt idx="982">
                  <c:v>983</c:v>
                </c:pt>
                <c:pt idx="983">
                  <c:v>984</c:v>
                </c:pt>
                <c:pt idx="984">
                  <c:v>985</c:v>
                </c:pt>
                <c:pt idx="985">
                  <c:v>986</c:v>
                </c:pt>
                <c:pt idx="986">
                  <c:v>987</c:v>
                </c:pt>
                <c:pt idx="987">
                  <c:v>988</c:v>
                </c:pt>
                <c:pt idx="988">
                  <c:v>989</c:v>
                </c:pt>
                <c:pt idx="989">
                  <c:v>990</c:v>
                </c:pt>
                <c:pt idx="990">
                  <c:v>991</c:v>
                </c:pt>
                <c:pt idx="991">
                  <c:v>992</c:v>
                </c:pt>
                <c:pt idx="992">
                  <c:v>993</c:v>
                </c:pt>
                <c:pt idx="993">
                  <c:v>994</c:v>
                </c:pt>
                <c:pt idx="994">
                  <c:v>995</c:v>
                </c:pt>
                <c:pt idx="995">
                  <c:v>996</c:v>
                </c:pt>
                <c:pt idx="996">
                  <c:v>997</c:v>
                </c:pt>
                <c:pt idx="997">
                  <c:v>998</c:v>
                </c:pt>
                <c:pt idx="998">
                  <c:v>999</c:v>
                </c:pt>
                <c:pt idx="999">
                  <c:v>1000</c:v>
                </c:pt>
              </c:numCache>
            </c:numRef>
          </c:xVal>
          <c:yVal>
            <c:numRef>
              <c:f>Sheet1!$B$2:$B$1001</c:f>
              <c:numCache>
                <c:formatCode>General</c:formatCode>
                <c:ptCount val="1000"/>
                <c:pt idx="17">
                  <c:v>38346</c:v>
                </c:pt>
                <c:pt idx="312">
                  <c:v>37272</c:v>
                </c:pt>
                <c:pt idx="591">
                  <c:v>37988</c:v>
                </c:pt>
                <c:pt idx="686">
                  <c:v>36198</c:v>
                </c:pt>
                <c:pt idx="899">
                  <c:v>37272</c:v>
                </c:pt>
              </c:numCache>
            </c:numRef>
          </c:yVal>
          <c:smooth val="0"/>
          <c:extLst>
            <c:ext xmlns:c16="http://schemas.microsoft.com/office/drawing/2014/chart" uri="{C3380CC4-5D6E-409C-BE32-E72D297353CC}">
              <c16:uniqueId val="{00000000-DA65-4BB0-8E2C-4B76A4A2B4DC}"/>
            </c:ext>
          </c:extLst>
        </c:ser>
        <c:dLbls>
          <c:showLegendKey val="0"/>
          <c:showVal val="0"/>
          <c:showCatName val="0"/>
          <c:showSerName val="0"/>
          <c:showPercent val="0"/>
          <c:showBubbleSize val="0"/>
        </c:dLbls>
        <c:axId val="1169876239"/>
        <c:axId val="1169983935"/>
      </c:scatterChart>
      <c:valAx>
        <c:axId val="1169876239"/>
        <c:scaling>
          <c:orientation val="minMax"/>
          <c:max val="1001"/>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Trebuchet MS" panose="020B0603020202020204" pitchFamily="34" charset="0"/>
                <a:ea typeface="+mn-ea"/>
                <a:cs typeface="+mn-cs"/>
              </a:defRPr>
            </a:pPr>
            <a:endParaRPr lang="en-US"/>
          </a:p>
        </c:txPr>
        <c:crossAx val="1169983935"/>
        <c:crosses val="autoZero"/>
        <c:crossBetween val="midCat"/>
        <c:majorUnit val="200"/>
      </c:valAx>
      <c:valAx>
        <c:axId val="1169983935"/>
        <c:scaling>
          <c:orientation val="minMax"/>
          <c:max val="40000"/>
          <c:min val="320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Trebuchet MS" panose="020B0603020202020204" pitchFamily="34" charset="0"/>
                <a:ea typeface="+mn-ea"/>
                <a:cs typeface="+mn-cs"/>
              </a:defRPr>
            </a:pPr>
            <a:endParaRPr lang="en-US"/>
          </a:p>
        </c:txPr>
        <c:crossAx val="1169876239"/>
        <c:crosses val="autoZero"/>
        <c:crossBetween val="midCat"/>
        <c:majorUnit val="2000"/>
      </c:valAx>
      <c:spPr>
        <a:noFill/>
        <a:ln w="12700">
          <a:solidFill>
            <a:schemeClr val="tx1"/>
          </a:solid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0.16752</cdr:x>
      <cdr:y>0.41756</cdr:y>
    </cdr:from>
    <cdr:to>
      <cdr:x>0.91467</cdr:x>
      <cdr:y>0.56369</cdr:y>
    </cdr:to>
    <cdr:grpSp>
      <cdr:nvGrpSpPr>
        <cdr:cNvPr id="2" name="Group 1">
          <a:extLst xmlns:a="http://schemas.openxmlformats.org/drawingml/2006/main">
            <a:ext uri="{FF2B5EF4-FFF2-40B4-BE49-F238E27FC236}">
              <a16:creationId xmlns:a16="http://schemas.microsoft.com/office/drawing/2014/main" id="{BE86B0E8-1993-A74C-B05D-48CA2A51169E}"/>
            </a:ext>
          </a:extLst>
        </cdr:cNvPr>
        <cdr:cNvGrpSpPr/>
      </cdr:nvGrpSpPr>
      <cdr:grpSpPr>
        <a:xfrm xmlns:a="http://schemas.openxmlformats.org/drawingml/2006/main">
          <a:off x="1531803" y="1082903"/>
          <a:ext cx="6831939" cy="378974"/>
          <a:chOff x="5211177" y="-935040"/>
          <a:chExt cx="3367055" cy="206123"/>
        </a:xfrm>
      </cdr:grpSpPr>
      <cdr:cxnSp macro="">
        <cdr:nvCxnSpPr>
          <cdr:cNvPr id="7" name="Straight Arrow Connector 6">
            <a:extLst xmlns:a="http://schemas.openxmlformats.org/drawingml/2006/main">
              <a:ext uri="{FF2B5EF4-FFF2-40B4-BE49-F238E27FC236}">
                <a16:creationId xmlns:a16="http://schemas.microsoft.com/office/drawing/2014/main" id="{E14E8D98-2FA7-9A48-ABDF-B0E9FFA5C572}"/>
              </a:ext>
            </a:extLst>
          </cdr:cNvPr>
          <cdr:cNvCxnSpPr>
            <a:cxnSpLocks xmlns:a="http://schemas.openxmlformats.org/drawingml/2006/main"/>
          </cdr:cNvCxnSpPr>
        </cdr:nvCxnSpPr>
        <cdr:spPr>
          <a:xfrm xmlns:a="http://schemas.openxmlformats.org/drawingml/2006/main" flipH="1">
            <a:off x="5211177" y="-728917"/>
            <a:ext cx="3342817" cy="0"/>
          </a:xfrm>
          <a:prstGeom xmlns:a="http://schemas.openxmlformats.org/drawingml/2006/main" prst="straightConnector1">
            <a:avLst/>
          </a:prstGeom>
          <a:ln xmlns:a="http://schemas.openxmlformats.org/drawingml/2006/main" w="76200">
            <a:solidFill>
              <a:srgbClr val="C00000"/>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sp macro="" textlink="">
        <cdr:nvSpPr>
          <cdr:cNvPr id="8" name="TextBox 12">
            <a:extLst xmlns:a="http://schemas.openxmlformats.org/drawingml/2006/main">
              <a:ext uri="{FF2B5EF4-FFF2-40B4-BE49-F238E27FC236}">
                <a16:creationId xmlns:a16="http://schemas.microsoft.com/office/drawing/2014/main" id="{39E1B207-FADD-674A-9FCB-D6D907713E1E}"/>
              </a:ext>
            </a:extLst>
          </cdr:cNvPr>
          <cdr:cNvSpPr txBox="1"/>
        </cdr:nvSpPr>
        <cdr:spPr>
          <a:xfrm xmlns:a="http://schemas.openxmlformats.org/drawingml/2006/main">
            <a:off x="6241656" y="-935040"/>
            <a:ext cx="2336576" cy="18412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sz="1600" dirty="0">
                <a:solidFill>
                  <a:srgbClr val="C00000"/>
                </a:solidFill>
                <a:latin typeface="Quire Sans" panose="020B0502040400020003" pitchFamily="34" charset="0"/>
              </a:rPr>
              <a:t>More than </a:t>
            </a:r>
            <a:r>
              <a:rPr lang="en-US" sz="1600" dirty="0">
                <a:solidFill>
                  <a:srgbClr val="C00000"/>
                </a:solidFill>
                <a:latin typeface="Trebuchet MS" panose="020B0703020202090204" pitchFamily="34" charset="0"/>
              </a:rPr>
              <a:t>10</a:t>
            </a:r>
            <a:r>
              <a:rPr lang="en-US" sz="1600" dirty="0">
                <a:solidFill>
                  <a:srgbClr val="C00000"/>
                </a:solidFill>
                <a:latin typeface="Quire Sans" panose="020B0502040400020003" pitchFamily="34" charset="0"/>
              </a:rPr>
              <a:t>X reduction</a:t>
            </a:r>
          </a:p>
        </cdr:txBody>
      </cdr:sp>
    </cdr:grpSp>
  </cdr:relSizeAnchor>
  <cdr:relSizeAnchor xmlns:cdr="http://schemas.openxmlformats.org/drawingml/2006/chartDrawing">
    <cdr:from>
      <cdr:x>0.02686</cdr:x>
      <cdr:y>0</cdr:y>
    </cdr:from>
    <cdr:to>
      <cdr:x>0.10086</cdr:x>
      <cdr:y>0.82017</cdr:y>
    </cdr:to>
    <cdr:grpSp>
      <cdr:nvGrpSpPr>
        <cdr:cNvPr id="3" name="Group 2">
          <a:extLst xmlns:a="http://schemas.openxmlformats.org/drawingml/2006/main">
            <a:ext uri="{FF2B5EF4-FFF2-40B4-BE49-F238E27FC236}">
              <a16:creationId xmlns:a16="http://schemas.microsoft.com/office/drawing/2014/main" id="{CC5C8849-97B0-5E49-A0F0-332300B17F26}"/>
            </a:ext>
          </a:extLst>
        </cdr:cNvPr>
        <cdr:cNvGrpSpPr/>
      </cdr:nvGrpSpPr>
      <cdr:grpSpPr>
        <a:xfrm xmlns:a="http://schemas.openxmlformats.org/drawingml/2006/main">
          <a:off x="245608" y="0"/>
          <a:ext cx="676656" cy="2127034"/>
          <a:chOff x="3466062" y="-4872162"/>
          <a:chExt cx="333338" cy="4752097"/>
        </a:xfrm>
      </cdr:grpSpPr>
      <cdr:sp macro="" textlink="">
        <cdr:nvSpPr>
          <cdr:cNvPr id="4" name="TextBox 14">
            <a:extLst xmlns:a="http://schemas.openxmlformats.org/drawingml/2006/main">
              <a:ext uri="{FF2B5EF4-FFF2-40B4-BE49-F238E27FC236}">
                <a16:creationId xmlns:a16="http://schemas.microsoft.com/office/drawing/2014/main" id="{42F8BF43-CB7A-A14A-B9A4-1F80F4E4F365}"/>
              </a:ext>
            </a:extLst>
          </cdr:cNvPr>
          <cdr:cNvSpPr txBox="1"/>
        </cdr:nvSpPr>
        <cdr:spPr>
          <a:xfrm xmlns:a="http://schemas.openxmlformats.org/drawingml/2006/main" rot="16200000">
            <a:off x="3453922" y="-3244022"/>
            <a:ext cx="539338" cy="151619"/>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1400" dirty="0">
                <a:latin typeface="Trebuchet MS" panose="020B0703020202090204" pitchFamily="34" charset="0"/>
              </a:rPr>
              <a:t>2020</a:t>
            </a:r>
          </a:p>
        </cdr:txBody>
      </cdr:sp>
      <cdr:sp macro="" textlink="">
        <cdr:nvSpPr>
          <cdr:cNvPr id="5" name="TextBox 15">
            <a:extLst xmlns:a="http://schemas.openxmlformats.org/drawingml/2006/main">
              <a:ext uri="{FF2B5EF4-FFF2-40B4-BE49-F238E27FC236}">
                <a16:creationId xmlns:a16="http://schemas.microsoft.com/office/drawing/2014/main" id="{8C60B7FF-140B-A04C-9A35-94CD4CC5B356}"/>
              </a:ext>
            </a:extLst>
          </cdr:cNvPr>
          <cdr:cNvSpPr txBox="1"/>
        </cdr:nvSpPr>
        <cdr:spPr>
          <a:xfrm xmlns:a="http://schemas.openxmlformats.org/drawingml/2006/main" rot="16200000">
            <a:off x="3089350" y="-2050955"/>
            <a:ext cx="1257766" cy="151619"/>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1400" dirty="0">
                <a:latin typeface="Trebuchet MS" panose="020B0703020202090204" pitchFamily="34" charset="0"/>
              </a:rPr>
              <a:t>2013</a:t>
            </a:r>
          </a:p>
        </cdr:txBody>
      </cdr:sp>
      <cdr:sp macro="" textlink="">
        <cdr:nvSpPr>
          <cdr:cNvPr id="6" name="TextBox 16">
            <a:extLst xmlns:a="http://schemas.openxmlformats.org/drawingml/2006/main">
              <a:ext uri="{FF2B5EF4-FFF2-40B4-BE49-F238E27FC236}">
                <a16:creationId xmlns:a16="http://schemas.microsoft.com/office/drawing/2014/main" id="{24503FF1-836F-DF43-8EB5-9714E270FCEB}"/>
              </a:ext>
            </a:extLst>
          </cdr:cNvPr>
          <cdr:cNvSpPr txBox="1"/>
        </cdr:nvSpPr>
        <cdr:spPr>
          <a:xfrm xmlns:a="http://schemas.openxmlformats.org/drawingml/2006/main" rot="16200000">
            <a:off x="1180984" y="-2587084"/>
            <a:ext cx="4752097" cy="181941"/>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1800" dirty="0">
                <a:latin typeface="Quire Sans" panose="020B0502040400020003" pitchFamily="34" charset="0"/>
              </a:rPr>
              <a:t>Manufacture Year</a:t>
            </a:r>
          </a:p>
        </cdr:txBody>
      </cdr:sp>
    </cdr:grpSp>
  </cdr:relSizeAnchor>
  <cdr:relSizeAnchor xmlns:cdr="http://schemas.openxmlformats.org/drawingml/2006/chartDrawing">
    <cdr:from>
      <cdr:x>0.09757</cdr:x>
      <cdr:y>0.76157</cdr:y>
    </cdr:from>
    <cdr:to>
      <cdr:x>0.90242</cdr:x>
      <cdr:y>0.90398</cdr:y>
    </cdr:to>
    <cdr:sp macro="" textlink="">
      <cdr:nvSpPr>
        <cdr:cNvPr id="10" name="TextBox 16">
          <a:extLst xmlns:a="http://schemas.openxmlformats.org/drawingml/2006/main">
            <a:ext uri="{FF2B5EF4-FFF2-40B4-BE49-F238E27FC236}">
              <a16:creationId xmlns:a16="http://schemas.microsoft.com/office/drawing/2014/main" id="{5133D1B7-58C4-6C59-A91F-EFF72FAB742C}"/>
            </a:ext>
          </a:extLst>
        </cdr:cNvPr>
        <cdr:cNvSpPr txBox="1"/>
      </cdr:nvSpPr>
      <cdr:spPr>
        <a:xfrm xmlns:a="http://schemas.openxmlformats.org/drawingml/2006/main">
          <a:off x="892180" y="1975060"/>
          <a:ext cx="7359548" cy="369327"/>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800" dirty="0">
              <a:solidFill>
                <a:schemeClr val="tx1"/>
              </a:solidFill>
              <a:latin typeface="Quire Sans" panose="020B0502040400020003" pitchFamily="34" charset="0"/>
            </a:rPr>
            <a:t>Read Disturbance Threshold</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id="{77DA08E8-53C0-41C1-B14E-9595836993A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a16="http://schemas.microsoft.com/office/drawing/2014/main" id="{30143DBD-F10E-492C-ADF8-342A939EC05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FB9D07D-4A00-4F92-AF55-18EA03C4412A}" type="datetimeFigureOut">
              <a:rPr lang="tr-TR" smtClean="0"/>
              <a:t>6.07.2026</a:t>
            </a:fld>
            <a:endParaRPr lang="tr-TR"/>
          </a:p>
        </p:txBody>
      </p:sp>
      <p:sp>
        <p:nvSpPr>
          <p:cNvPr id="4" name="Alt Bilgi Yer Tutucusu 3">
            <a:extLst>
              <a:ext uri="{FF2B5EF4-FFF2-40B4-BE49-F238E27FC236}">
                <a16:creationId xmlns:a16="http://schemas.microsoft.com/office/drawing/2014/main" id="{76D6159E-3F4F-4721-B75C-D4A1DC23694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a16="http://schemas.microsoft.com/office/drawing/2014/main" id="{A8C30C48-0F14-4D5C-A4D0-95BC221427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768118C-437E-4328-ACDE-5D7FE2C38D98}" type="slidenum">
              <a:rPr lang="tr-TR" smtClean="0"/>
              <a:t>‹#›</a:t>
            </a:fld>
            <a:endParaRPr lang="tr-TR"/>
          </a:p>
        </p:txBody>
      </p:sp>
    </p:spTree>
    <p:extLst>
      <p:ext uri="{BB962C8B-B14F-4D97-AF65-F5344CB8AC3E}">
        <p14:creationId xmlns:p14="http://schemas.microsoft.com/office/powerpoint/2010/main" val="42554811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8B997D-A77B-4492-B8BA-B7DF74E65B62}" type="datetimeFigureOut">
              <a:rPr lang="tr-TR" smtClean="0"/>
              <a:t>6.07.2026</a:t>
            </a:fld>
            <a:endParaRPr lang="tr-TR"/>
          </a:p>
        </p:txBody>
      </p:sp>
      <p:sp>
        <p:nvSpPr>
          <p:cNvPr id="4" name="Slayt Resmi Yer Tutucusu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575381-7527-4E0E-A355-7550D954D08C}" type="slidenum">
              <a:rPr lang="tr-TR" smtClean="0"/>
              <a:t>‹#›</a:t>
            </a:fld>
            <a:endParaRPr lang="tr-TR"/>
          </a:p>
        </p:txBody>
      </p:sp>
    </p:spTree>
    <p:extLst>
      <p:ext uri="{BB962C8B-B14F-4D97-AF65-F5344CB8AC3E}">
        <p14:creationId xmlns:p14="http://schemas.microsoft.com/office/powerpoint/2010/main" val="954138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6145" name="Rectangle 7">
            <a:extLst>
              <a:ext uri="{FF2B5EF4-FFF2-40B4-BE49-F238E27FC236}">
                <a16:creationId xmlns:a16="http://schemas.microsoft.com/office/drawing/2014/main" id="{4970873D-26C9-4F4E-BB94-4E1EC127E8F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defTabSz="911225">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defTabSz="911225">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defTabSz="911225">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defTabSz="911225">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9112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9112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9112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9112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r" defTabSz="911225" rtl="0" eaLnBrk="1" fontAlgn="auto" latinLnBrk="0" hangingPunct="1">
              <a:lnSpc>
                <a:spcPct val="100000"/>
              </a:lnSpc>
              <a:spcBef>
                <a:spcPct val="0"/>
              </a:spcBef>
              <a:spcAft>
                <a:spcPts val="0"/>
              </a:spcAft>
              <a:buClrTx/>
              <a:buSzTx/>
              <a:buFontTx/>
              <a:buNone/>
              <a:tabLst/>
              <a:defRPr/>
            </a:pPr>
            <a:fld id="{24E82DFE-E98A-254F-BFEC-3824591F8463}"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34" charset="-128"/>
                <a:cs typeface="+mn-cs"/>
              </a:rPr>
              <a:pPr marL="0" marR="0" lvl="0" indent="0" algn="r" defTabSz="911225" rtl="0" eaLnBrk="1" fontAlgn="auto" latinLnBrk="0" hangingPunct="1">
                <a:lnSpc>
                  <a:spcPct val="100000"/>
                </a:lnSpc>
                <a:spcBef>
                  <a:spcPct val="0"/>
                </a:spcBef>
                <a:spcAft>
                  <a:spcPts val="0"/>
                </a:spcAft>
                <a:buClrTx/>
                <a:buSzTx/>
                <a:buFontTx/>
                <a:buNone/>
                <a:tabLst/>
                <a:defRPr/>
              </a:pPr>
              <a:t>1</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646146" name="Rectangle 2">
            <a:extLst>
              <a:ext uri="{FF2B5EF4-FFF2-40B4-BE49-F238E27FC236}">
                <a16:creationId xmlns:a16="http://schemas.microsoft.com/office/drawing/2014/main" id="{C2A0FF1F-825F-734E-90D6-E0ED72CA90C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6147" name="Rectangle 3">
            <a:extLst>
              <a:ext uri="{FF2B5EF4-FFF2-40B4-BE49-F238E27FC236}">
                <a16:creationId xmlns:a16="http://schemas.microsoft.com/office/drawing/2014/main" id="{9CF49887-C12A-984F-8FC8-8B47E5DE79B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a:bodyPr>
          <a:lstStyle/>
          <a:p>
            <a:pPr eaLnBrk="1" hangingPunct="1">
              <a:spcBef>
                <a:spcPct val="0"/>
              </a:spcBef>
            </a:pPr>
            <a:endParaRPr lang="en-US" altLang="en-US"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2260183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68522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en-US" b="1" dirty="0"/>
          </a:p>
        </p:txBody>
      </p:sp>
      <p:sp>
        <p:nvSpPr>
          <p:cNvPr id="4" name="Slayt Numarası Yer Tutucusu 3"/>
          <p:cNvSpPr>
            <a:spLocks noGrp="1"/>
          </p:cNvSpPr>
          <p:nvPr>
            <p:ph type="sldNum" sz="quarter" idx="5"/>
          </p:nvPr>
        </p:nvSpPr>
        <p:spPr/>
        <p:txBody>
          <a:bodyPr/>
          <a:lstStyle/>
          <a:p>
            <a:fld id="{BC575381-7527-4E0E-A355-7550D954D08C}" type="slidenum">
              <a:rPr lang="tr-TR" smtClean="0"/>
              <a:t>3</a:t>
            </a:fld>
            <a:endParaRPr lang="tr-TR"/>
          </a:p>
        </p:txBody>
      </p:sp>
    </p:spTree>
    <p:extLst>
      <p:ext uri="{BB962C8B-B14F-4D97-AF65-F5344CB8AC3E}">
        <p14:creationId xmlns:p14="http://schemas.microsoft.com/office/powerpoint/2010/main" val="39968345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C575381-7527-4E0E-A355-7550D954D08C}"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813526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25D08837-A1FD-4E03-BA4E-F004DDDA85FA}" type="slidenum">
              <a:rPr lang="en-CH" smtClean="0"/>
              <a:t>6</a:t>
            </a:fld>
            <a:endParaRPr lang="en-CH"/>
          </a:p>
        </p:txBody>
      </p:sp>
    </p:spTree>
    <p:extLst>
      <p:ext uri="{BB962C8B-B14F-4D97-AF65-F5344CB8AC3E}">
        <p14:creationId xmlns:p14="http://schemas.microsoft.com/office/powerpoint/2010/main" val="42684932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7</a:t>
            </a:fld>
            <a:endParaRPr lang="tr-TR"/>
          </a:p>
        </p:txBody>
      </p:sp>
    </p:spTree>
    <p:extLst>
      <p:ext uri="{BB962C8B-B14F-4D97-AF65-F5344CB8AC3E}">
        <p14:creationId xmlns:p14="http://schemas.microsoft.com/office/powerpoint/2010/main" val="39861897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8</a:t>
            </a:fld>
            <a:endParaRPr lang="tr-TR"/>
          </a:p>
        </p:txBody>
      </p:sp>
    </p:spTree>
    <p:extLst>
      <p:ext uri="{BB962C8B-B14F-4D97-AF65-F5344CB8AC3E}">
        <p14:creationId xmlns:p14="http://schemas.microsoft.com/office/powerpoint/2010/main" val="13605115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in our lab, we have many machines to test many DRAM modules and chips</a:t>
            </a:r>
            <a:endParaRPr lang="en-CH" dirty="0"/>
          </a:p>
        </p:txBody>
      </p:sp>
      <p:sp>
        <p:nvSpPr>
          <p:cNvPr id="4" name="Slide Number Placeholder 3"/>
          <p:cNvSpPr>
            <a:spLocks noGrp="1"/>
          </p:cNvSpPr>
          <p:nvPr>
            <p:ph type="sldNum" sz="quarter" idx="5"/>
          </p:nvPr>
        </p:nvSpPr>
        <p:spPr/>
        <p:txBody>
          <a:bodyPr/>
          <a:lstStyle/>
          <a:p>
            <a:fld id="{9215BD74-A3FE-8D41-A5F8-7391B7541C41}" type="slidenum">
              <a:rPr lang="en-US" smtClean="0"/>
              <a:t>11</a:t>
            </a:fld>
            <a:endParaRPr lang="en-US"/>
          </a:p>
        </p:txBody>
      </p:sp>
    </p:spTree>
    <p:extLst>
      <p:ext uri="{BB962C8B-B14F-4D97-AF65-F5344CB8AC3E}">
        <p14:creationId xmlns:p14="http://schemas.microsoft.com/office/powerpoint/2010/main" val="40221824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in our lab, we have many machines to test many DRAM modules and chips</a:t>
            </a:r>
            <a:endParaRPr lang="en-CH" dirty="0"/>
          </a:p>
        </p:txBody>
      </p:sp>
      <p:sp>
        <p:nvSpPr>
          <p:cNvPr id="4" name="Slide Number Placeholder 3"/>
          <p:cNvSpPr>
            <a:spLocks noGrp="1"/>
          </p:cNvSpPr>
          <p:nvPr>
            <p:ph type="sldNum" sz="quarter" idx="5"/>
          </p:nvPr>
        </p:nvSpPr>
        <p:spPr/>
        <p:txBody>
          <a:bodyPr/>
          <a:lstStyle/>
          <a:p>
            <a:fld id="{9215BD74-A3FE-8D41-A5F8-7391B7541C41}" type="slidenum">
              <a:rPr lang="en-US" smtClean="0"/>
              <a:t>12</a:t>
            </a:fld>
            <a:endParaRPr lang="en-US"/>
          </a:p>
        </p:txBody>
      </p:sp>
    </p:spTree>
    <p:extLst>
      <p:ext uri="{BB962C8B-B14F-4D97-AF65-F5344CB8AC3E}">
        <p14:creationId xmlns:p14="http://schemas.microsoft.com/office/powerpoint/2010/main" val="40221824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C575381-7527-4E0E-A355-7550D954D08C}" type="slidenum">
              <a:rPr lang="tr-TR" smtClean="0"/>
              <a:t>14</a:t>
            </a:fld>
            <a:endParaRPr lang="tr-TR"/>
          </a:p>
        </p:txBody>
      </p:sp>
    </p:spTree>
    <p:extLst>
      <p:ext uri="{BB962C8B-B14F-4D97-AF65-F5344CB8AC3E}">
        <p14:creationId xmlns:p14="http://schemas.microsoft.com/office/powerpoint/2010/main" val="38635091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the ease of use also comes with flexibility</a:t>
            </a:r>
            <a:endParaRPr lang="en-TR" dirty="0"/>
          </a:p>
        </p:txBody>
      </p:sp>
      <p:sp>
        <p:nvSpPr>
          <p:cNvPr id="4" name="Slide Number Placeholder 3"/>
          <p:cNvSpPr>
            <a:spLocks noGrp="1"/>
          </p:cNvSpPr>
          <p:nvPr>
            <p:ph type="sldNum" sz="quarter" idx="5"/>
          </p:nvPr>
        </p:nvSpPr>
        <p:spPr/>
        <p:txBody>
          <a:bodyPr/>
          <a:lstStyle/>
          <a:p>
            <a:fld id="{25D08837-A1FD-4E03-BA4E-F004DDDA85FA}" type="slidenum">
              <a:rPr lang="en-CH" smtClean="0"/>
              <a:t>16</a:t>
            </a:fld>
            <a:endParaRPr lang="en-CH"/>
          </a:p>
        </p:txBody>
      </p:sp>
    </p:spTree>
    <p:extLst>
      <p:ext uri="{BB962C8B-B14F-4D97-AF65-F5344CB8AC3E}">
        <p14:creationId xmlns:p14="http://schemas.microsoft.com/office/powerpoint/2010/main" val="1561997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17</a:t>
            </a:fld>
            <a:endParaRPr lang="tr-TR"/>
          </a:p>
        </p:txBody>
      </p:sp>
    </p:spTree>
    <p:extLst>
      <p:ext uri="{BB962C8B-B14F-4D97-AF65-F5344CB8AC3E}">
        <p14:creationId xmlns:p14="http://schemas.microsoft.com/office/powerpoint/2010/main" val="3735845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b="1" dirty="0"/>
          </a:p>
          <a:p>
            <a:endParaRPr lang="en-CH" b="0" dirty="0"/>
          </a:p>
        </p:txBody>
      </p:sp>
      <p:sp>
        <p:nvSpPr>
          <p:cNvPr id="4" name="Slide Number Placeholder 3"/>
          <p:cNvSpPr>
            <a:spLocks noGrp="1"/>
          </p:cNvSpPr>
          <p:nvPr>
            <p:ph type="sldNum" sz="quarter" idx="5"/>
          </p:nvPr>
        </p:nvSpPr>
        <p:spPr/>
        <p:txBody>
          <a:bodyPr/>
          <a:lstStyle/>
          <a:p>
            <a:fld id="{5BC3F745-936E-E64C-822F-C311E85D7265}" type="slidenum">
              <a:rPr lang="en-CH" smtClean="0"/>
              <a:t>18</a:t>
            </a:fld>
            <a:endParaRPr lang="en-CH"/>
          </a:p>
        </p:txBody>
      </p:sp>
    </p:spTree>
    <p:extLst>
      <p:ext uri="{BB962C8B-B14F-4D97-AF65-F5344CB8AC3E}">
        <p14:creationId xmlns:p14="http://schemas.microsoft.com/office/powerpoint/2010/main" val="11835796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b="1" dirty="0"/>
          </a:p>
          <a:p>
            <a:endParaRPr lang="en-CH" b="0" dirty="0"/>
          </a:p>
        </p:txBody>
      </p:sp>
      <p:sp>
        <p:nvSpPr>
          <p:cNvPr id="4" name="Slide Number Placeholder 3"/>
          <p:cNvSpPr>
            <a:spLocks noGrp="1"/>
          </p:cNvSpPr>
          <p:nvPr>
            <p:ph type="sldNum" sz="quarter" idx="5"/>
          </p:nvPr>
        </p:nvSpPr>
        <p:spPr/>
        <p:txBody>
          <a:bodyPr/>
          <a:lstStyle/>
          <a:p>
            <a:fld id="{5BC3F745-936E-E64C-822F-C311E85D7265}" type="slidenum">
              <a:rPr lang="en-CH" smtClean="0"/>
              <a:t>19</a:t>
            </a:fld>
            <a:endParaRPr lang="en-CH"/>
          </a:p>
        </p:txBody>
      </p:sp>
    </p:spTree>
    <p:extLst>
      <p:ext uri="{BB962C8B-B14F-4D97-AF65-F5344CB8AC3E}">
        <p14:creationId xmlns:p14="http://schemas.microsoft.com/office/powerpoint/2010/main" val="32547978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D08837-A1FD-4E03-BA4E-F004DDDA85FA}"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367533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38ED5F-9E87-A249-4BC0-B21B608F3F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1E5D47-1D7F-E852-59F3-9E3A8C990D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9BB9B7-EAF6-76E8-5ECE-CA0779983E7B}"/>
              </a:ext>
            </a:extLst>
          </p:cNvPr>
          <p:cNvSpPr>
            <a:spLocks noGrp="1"/>
          </p:cNvSpPr>
          <p:nvPr>
            <p:ph type="body" idx="1"/>
          </p:nvPr>
        </p:nvSpPr>
        <p:spPr/>
        <p:txBody>
          <a:bodyPr/>
          <a:lstStyle/>
          <a:p>
            <a:endParaRPr lang="en-CH" dirty="0"/>
          </a:p>
        </p:txBody>
      </p:sp>
      <p:sp>
        <p:nvSpPr>
          <p:cNvPr id="4" name="Slide Number Placeholder 3">
            <a:extLst>
              <a:ext uri="{FF2B5EF4-FFF2-40B4-BE49-F238E27FC236}">
                <a16:creationId xmlns:a16="http://schemas.microsoft.com/office/drawing/2014/main" id="{95157027-BE02-B3DE-7B6A-906CB4273FD9}"/>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D08837-A1FD-4E03-BA4E-F004DDDA85FA}"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705102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SoftMC has also contributed to research from other research groups.</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D08837-A1FD-4E03-BA4E-F004DDDA85FA}"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021877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In summary, SoftMC is the first publicly-available DRAM characterization infrastructure</a:t>
            </a:r>
          </a:p>
          <a:p>
            <a:r>
              <a:rPr lang="en-US" dirty="0"/>
              <a:t>[CLICK] It is flexible and easy to use</a:t>
            </a:r>
          </a:p>
          <a:p>
            <a:r>
              <a:rPr lang="en-US" dirty="0"/>
              <a:t>[CLICK] The source code of SoftMC is available on GitHub</a:t>
            </a:r>
          </a:p>
          <a:p>
            <a:endParaRPr lang="en-US" dirty="0"/>
          </a:p>
          <a:p>
            <a:r>
              <a:rPr lang="en-US" dirty="0"/>
              <a:t>[CLICK] SoftMC enables many new studies, ideas, and methodologies in the design of future memory systems</a:t>
            </a:r>
            <a:endParaRPr lang="en-CH" dirty="0"/>
          </a:p>
        </p:txBody>
      </p:sp>
      <p:sp>
        <p:nvSpPr>
          <p:cNvPr id="4" name="Slide Number Placeholder 3"/>
          <p:cNvSpPr>
            <a:spLocks noGrp="1"/>
          </p:cNvSpPr>
          <p:nvPr>
            <p:ph type="sldNum" sz="quarter" idx="5"/>
          </p:nvPr>
        </p:nvSpPr>
        <p:spPr/>
        <p:txBody>
          <a:bodyPr/>
          <a:lstStyle/>
          <a:p>
            <a:fld id="{25D08837-A1FD-4E03-BA4E-F004DDDA85FA}" type="slidenum">
              <a:rPr lang="en-CH" smtClean="0"/>
              <a:t>25</a:t>
            </a:fld>
            <a:endParaRPr lang="en-CH"/>
          </a:p>
        </p:txBody>
      </p:sp>
    </p:spTree>
    <p:extLst>
      <p:ext uri="{BB962C8B-B14F-4D97-AF65-F5344CB8AC3E}">
        <p14:creationId xmlns:p14="http://schemas.microsoft.com/office/powerpoint/2010/main" val="6215515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68522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4AFBA8-C6A0-D03D-1E8A-6F2319CAC014}"/>
            </a:ext>
          </a:extLst>
        </p:cNvPr>
        <p:cNvGrpSpPr/>
        <p:nvPr/>
      </p:nvGrpSpPr>
      <p:grpSpPr>
        <a:xfrm>
          <a:off x="0" y="0"/>
          <a:ext cx="0" cy="0"/>
          <a:chOff x="0" y="0"/>
          <a:chExt cx="0" cy="0"/>
        </a:xfrm>
      </p:grpSpPr>
      <p:sp>
        <p:nvSpPr>
          <p:cNvPr id="646145" name="Rectangle 7">
            <a:extLst>
              <a:ext uri="{FF2B5EF4-FFF2-40B4-BE49-F238E27FC236}">
                <a16:creationId xmlns:a16="http://schemas.microsoft.com/office/drawing/2014/main" id="{0A02AFA7-02FA-2685-E782-D54A6616E64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defTabSz="911225">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defTabSz="911225">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defTabSz="911225">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defTabSz="911225">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9112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9112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9112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9112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r" defTabSz="911225" rtl="0" eaLnBrk="1" fontAlgn="auto" latinLnBrk="0" hangingPunct="1">
              <a:lnSpc>
                <a:spcPct val="100000"/>
              </a:lnSpc>
              <a:spcBef>
                <a:spcPct val="0"/>
              </a:spcBef>
              <a:spcAft>
                <a:spcPts val="0"/>
              </a:spcAft>
              <a:buClrTx/>
              <a:buSzTx/>
              <a:buFontTx/>
              <a:buNone/>
              <a:tabLst/>
              <a:defRPr/>
            </a:pPr>
            <a:fld id="{24E82DFE-E98A-254F-BFEC-3824591F8463}"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34" charset="-128"/>
                <a:cs typeface="+mn-cs"/>
              </a:rPr>
              <a:pPr marL="0" marR="0" lvl="0" indent="0" algn="r" defTabSz="911225" rtl="0" eaLnBrk="1" fontAlgn="auto" latinLnBrk="0" hangingPunct="1">
                <a:lnSpc>
                  <a:spcPct val="100000"/>
                </a:lnSpc>
                <a:spcBef>
                  <a:spcPct val="0"/>
                </a:spcBef>
                <a:spcAft>
                  <a:spcPts val="0"/>
                </a:spcAft>
                <a:buClrTx/>
                <a:buSzTx/>
                <a:buFontTx/>
                <a:buNone/>
                <a:tabLst/>
                <a:defRPr/>
              </a:pPr>
              <a:t>27</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646146" name="Rectangle 2">
            <a:extLst>
              <a:ext uri="{FF2B5EF4-FFF2-40B4-BE49-F238E27FC236}">
                <a16:creationId xmlns:a16="http://schemas.microsoft.com/office/drawing/2014/main" id="{428D860F-8237-DF34-6539-8893794815C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6147" name="Rectangle 3">
            <a:extLst>
              <a:ext uri="{FF2B5EF4-FFF2-40B4-BE49-F238E27FC236}">
                <a16:creationId xmlns:a16="http://schemas.microsoft.com/office/drawing/2014/main" id="{52089157-2B31-21C5-17F6-000872B5435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a:bodyPr>
          <a:lstStyle/>
          <a:p>
            <a:pPr eaLnBrk="1" hangingPunct="1">
              <a:spcBef>
                <a:spcPct val="0"/>
              </a:spcBef>
            </a:pPr>
            <a:endParaRPr lang="en-US" altLang="en-US"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0584710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CA9855-83F0-71EC-E894-5F758543DAB3}"/>
            </a:ext>
          </a:extLst>
        </p:cNvPr>
        <p:cNvGrpSpPr/>
        <p:nvPr/>
      </p:nvGrpSpPr>
      <p:grpSpPr>
        <a:xfrm>
          <a:off x="0" y="0"/>
          <a:ext cx="0" cy="0"/>
          <a:chOff x="0" y="0"/>
          <a:chExt cx="0" cy="0"/>
        </a:xfrm>
      </p:grpSpPr>
      <p:sp>
        <p:nvSpPr>
          <p:cNvPr id="646145" name="Rectangle 7">
            <a:extLst>
              <a:ext uri="{FF2B5EF4-FFF2-40B4-BE49-F238E27FC236}">
                <a16:creationId xmlns:a16="http://schemas.microsoft.com/office/drawing/2014/main" id="{328EC638-A2D7-105D-D5F9-CA9A3872B31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defTabSz="911225">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defTabSz="911225">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defTabSz="911225">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defTabSz="911225">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9112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9112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9112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9112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r" defTabSz="911225" rtl="0" eaLnBrk="1" fontAlgn="auto" latinLnBrk="0" hangingPunct="1">
              <a:lnSpc>
                <a:spcPct val="100000"/>
              </a:lnSpc>
              <a:spcBef>
                <a:spcPct val="0"/>
              </a:spcBef>
              <a:spcAft>
                <a:spcPts val="0"/>
              </a:spcAft>
              <a:buClrTx/>
              <a:buSzTx/>
              <a:buFontTx/>
              <a:buNone/>
              <a:tabLst/>
              <a:defRPr/>
            </a:pPr>
            <a:fld id="{24E82DFE-E98A-254F-BFEC-3824591F8463}"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34" charset="-128"/>
                <a:cs typeface="+mn-cs"/>
              </a:rPr>
              <a:pPr marL="0" marR="0" lvl="0" indent="0" algn="r" defTabSz="911225" rtl="0" eaLnBrk="1" fontAlgn="auto" latinLnBrk="0" hangingPunct="1">
                <a:lnSpc>
                  <a:spcPct val="100000"/>
                </a:lnSpc>
                <a:spcBef>
                  <a:spcPct val="0"/>
                </a:spcBef>
                <a:spcAft>
                  <a:spcPts val="0"/>
                </a:spcAft>
                <a:buClrTx/>
                <a:buSzTx/>
                <a:buFontTx/>
                <a:buNone/>
                <a:tabLst/>
                <a:defRPr/>
              </a:pPr>
              <a:t>28</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646146" name="Rectangle 2">
            <a:extLst>
              <a:ext uri="{FF2B5EF4-FFF2-40B4-BE49-F238E27FC236}">
                <a16:creationId xmlns:a16="http://schemas.microsoft.com/office/drawing/2014/main" id="{10C87FC8-8D78-10D3-9814-A9BBC4154EE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6147" name="Rectangle 3">
            <a:extLst>
              <a:ext uri="{FF2B5EF4-FFF2-40B4-BE49-F238E27FC236}">
                <a16:creationId xmlns:a16="http://schemas.microsoft.com/office/drawing/2014/main" id="{71FD2A4E-CCE7-79E4-E1BD-F6AE258EB7C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a:bodyPr>
          <a:lstStyle/>
          <a:p>
            <a:pPr eaLnBrk="1" hangingPunct="1">
              <a:spcBef>
                <a:spcPct val="0"/>
              </a:spcBef>
            </a:pPr>
            <a:endParaRPr lang="en-US" altLang="en-US"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72765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to Profs. </a:t>
            </a:r>
            <a:r>
              <a:rPr lang="en-US" dirty="0" err="1"/>
              <a:t>Shaahin</a:t>
            </a:r>
            <a:r>
              <a:rPr lang="en-US" dirty="0"/>
              <a:t> </a:t>
            </a:r>
            <a:r>
              <a:rPr lang="en-US" dirty="0" err="1"/>
              <a:t>Angizi</a:t>
            </a:r>
            <a:r>
              <a:rPr lang="en-US" dirty="0"/>
              <a:t> in NJIT and Jung Ho Ahn in SNU works and also Prof. Shinya </a:t>
            </a:r>
            <a:r>
              <a:rPr lang="en-US" dirty="0" err="1"/>
              <a:t>Takamaeda</a:t>
            </a:r>
            <a:r>
              <a:rPr lang="en-US" dirty="0"/>
              <a:t>-Yamazaki in the University of Tokyo</a:t>
            </a:r>
          </a:p>
          <a:p>
            <a:endParaRPr lang="en-US" dirty="0"/>
          </a:p>
          <a:p>
            <a:r>
              <a:rPr lang="en-US" dirty="0"/>
              <a:t>We have one speaker each from </a:t>
            </a:r>
            <a:r>
              <a:rPr lang="en-US" dirty="0" err="1"/>
              <a:t>Shaahin</a:t>
            </a:r>
            <a:r>
              <a:rPr lang="en-US" dirty="0"/>
              <a:t> </a:t>
            </a:r>
            <a:r>
              <a:rPr lang="en-US" dirty="0" err="1"/>
              <a:t>Angizi</a:t>
            </a:r>
            <a:r>
              <a:rPr lang="en-US" dirty="0"/>
              <a:t> and Jung Ho Ahn’s groups </a:t>
            </a:r>
            <a:r>
              <a:rPr lang="en-US" dirty="0" err="1"/>
              <a:t>Ranyang</a:t>
            </a:r>
            <a:r>
              <a:rPr lang="en-US" dirty="0"/>
              <a:t> Zhou and </a:t>
            </a:r>
            <a:r>
              <a:rPr lang="en-US" dirty="0" err="1"/>
              <a:t>Hwayong</a:t>
            </a:r>
            <a:r>
              <a:rPr lang="en-US" dirty="0"/>
              <a:t> Nam and we are excited to listen to them talk about their experience with DRAM Bender today</a:t>
            </a:r>
          </a:p>
        </p:txBody>
      </p:sp>
      <p:sp>
        <p:nvSpPr>
          <p:cNvPr id="4" name="Slide Number Placeholder 3"/>
          <p:cNvSpPr>
            <a:spLocks noGrp="1"/>
          </p:cNvSpPr>
          <p:nvPr>
            <p:ph type="sldNum" sz="quarter" idx="5"/>
          </p:nvPr>
        </p:nvSpPr>
        <p:spPr/>
        <p:txBody>
          <a:bodyPr/>
          <a:lstStyle/>
          <a:p>
            <a:fld id="{BC575381-7527-4E0E-A355-7550D954D08C}" type="slidenum">
              <a:rPr lang="tr-TR" smtClean="0"/>
              <a:t>29</a:t>
            </a:fld>
            <a:endParaRPr lang="tr-TR"/>
          </a:p>
        </p:txBody>
      </p:sp>
    </p:spTree>
    <p:extLst>
      <p:ext uri="{BB962C8B-B14F-4D97-AF65-F5344CB8AC3E}">
        <p14:creationId xmlns:p14="http://schemas.microsoft.com/office/powerpoint/2010/main" val="28137771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This is a typical DRAM-based computing system with a CPU </a:t>
            </a:r>
            <a:r>
              <a:rPr lang="en-US" b="1" dirty="0"/>
              <a:t>[CLICK] </a:t>
            </a:r>
            <a:r>
              <a:rPr lang="en-US" b="0" dirty="0"/>
              <a:t>and a DRAM module with multiple DRAM chips.</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81448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DRAM chip contains multiple banks </a:t>
            </a:r>
          </a:p>
          <a:p>
            <a:r>
              <a:rPr lang="en-US" dirty="0"/>
              <a:t>Each bank is composed of many subarrays [CLICK]</a:t>
            </a:r>
          </a:p>
          <a:p>
            <a:r>
              <a:rPr lang="en-US" dirty="0"/>
              <a:t>And within each subarray, there is a two dimensional array of DRAM cells. [CLICK]</a:t>
            </a:r>
          </a:p>
          <a:p>
            <a:r>
              <a:rPr lang="en-US" dirty="0"/>
              <a:t>These cells are organized into rows that are selected using </a:t>
            </a:r>
            <a:r>
              <a:rPr lang="en-US" dirty="0" err="1"/>
              <a:t>wordlines</a:t>
            </a:r>
            <a:r>
              <a:rPr lang="en-US" dirty="0"/>
              <a:t> [CLICK]</a:t>
            </a:r>
          </a:p>
          <a:p>
            <a:r>
              <a:rPr lang="en-US" dirty="0"/>
              <a:t>And the cells are connected to a row buffer via </a:t>
            </a:r>
            <a:r>
              <a:rPr lang="en-US" dirty="0" err="1"/>
              <a:t>bitlines</a:t>
            </a:r>
            <a:r>
              <a:rPr lang="en-US" dirty="0"/>
              <a:t> [CLICK]  </a:t>
            </a:r>
          </a:p>
          <a:p>
            <a:endParaRPr lang="en-US" dirty="0"/>
          </a:p>
          <a:p>
            <a:r>
              <a:rPr lang="en-US" dirty="0"/>
              <a:t>To access data in a row, you need to activate the row and too many repeated activations can lead to</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529AF4-9733-4245-A38E-6E2258071B12}"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alt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99634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read disturbance bitflips.</a:t>
            </a:r>
            <a:br>
              <a:rPr lang="en-US" dirty="0"/>
            </a:br>
            <a:br>
              <a:rPr lang="en-US" dirty="0"/>
            </a:br>
            <a:r>
              <a:rPr lang="en-US" dirty="0"/>
              <a:t>Read disturbance bitflips have significant system-level implications because they break memory isolation. </a:t>
            </a:r>
          </a:p>
          <a:p>
            <a:endParaRPr lang="en-US" dirty="0"/>
          </a:p>
          <a:p>
            <a:r>
              <a:rPr lang="en-US" b="1" dirty="0"/>
              <a:t>[CLICK]</a:t>
            </a:r>
            <a:r>
              <a:rPr lang="en-US" dirty="0"/>
              <a:t> A prominent example of read disturbance is </a:t>
            </a:r>
            <a:r>
              <a:rPr lang="en-US" dirty="0" err="1"/>
              <a:t>RowHammer</a:t>
            </a:r>
            <a:r>
              <a:rPr lang="en-US" dirty="0"/>
              <a:t>.</a:t>
            </a:r>
          </a:p>
          <a:p>
            <a:endParaRPr lang="en-US" dirty="0"/>
          </a:p>
          <a:p>
            <a:r>
              <a:rPr lang="en-GB" b="1" dirty="0"/>
              <a:t>[CLICKx9]</a:t>
            </a:r>
            <a:r>
              <a:rPr lang="en-GB" dirty="0"/>
              <a:t> Repeatedly activating and closing a DRAM row many times causes </a:t>
            </a:r>
            <a:r>
              <a:rPr lang="en-GB" dirty="0" err="1"/>
              <a:t>RowHammer</a:t>
            </a:r>
            <a:r>
              <a:rPr lang="en-GB" dirty="0"/>
              <a:t> bitflips in adjacent rows</a:t>
            </a:r>
          </a:p>
          <a:p>
            <a:endParaRPr lang="en-GB" dirty="0"/>
          </a:p>
          <a:p>
            <a:r>
              <a:rPr lang="en-GB" dirty="0"/>
              <a:t>We call the repeatedly activated row the aggressor row and the rows that have bitflips victim rows.</a:t>
            </a:r>
          </a:p>
          <a:p>
            <a:endParaRPr lang="en-GB" dirty="0"/>
          </a:p>
          <a:p>
            <a:r>
              <a:rPr lang="en-GB" dirty="0"/>
              <a:t>That’s </a:t>
            </a:r>
            <a:r>
              <a:rPr lang="en-GB" dirty="0" err="1"/>
              <a:t>RowHammer</a:t>
            </a:r>
            <a:r>
              <a:rPr lang="en-GB" dirty="0"/>
              <a:t>…</a:t>
            </a:r>
          </a:p>
          <a:p>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34C1FA8-7F30-4F1F-B2F6-2EBFCCE1E968}"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38</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179987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but there is also </a:t>
            </a:r>
            <a:r>
              <a:rPr lang="en-US" dirty="0" err="1"/>
              <a:t>RowPress</a:t>
            </a:r>
            <a:r>
              <a:rPr lang="en-US" dirty="0"/>
              <a:t>. </a:t>
            </a:r>
          </a:p>
          <a:p>
            <a:endParaRPr lang="en-US" dirty="0"/>
          </a:p>
          <a:p>
            <a:r>
              <a:rPr lang="en-US" b="1" dirty="0"/>
              <a:t>[Click]</a:t>
            </a:r>
          </a:p>
          <a:p>
            <a:endParaRPr lang="en-US" dirty="0"/>
          </a:p>
          <a:p>
            <a:r>
              <a:rPr lang="en-US" dirty="0" err="1"/>
              <a:t>RowPress</a:t>
            </a:r>
            <a:r>
              <a:rPr lang="en-US" dirty="0"/>
              <a:t> induces bitflips by keeping the aggressor row open for a very long time. </a:t>
            </a:r>
          </a:p>
          <a:p>
            <a:endParaRPr lang="en-US" dirty="0"/>
          </a:p>
          <a:p>
            <a:r>
              <a:rPr lang="en-US" dirty="0"/>
              <a:t>Why do these bitflips occur?</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34C1FA8-7F30-4F1F-B2F6-2EBFCCE1E968}"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39</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16485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4DD3E4-965B-4936-6C09-EAEEEFFA54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E1051F-C90F-79FD-079F-E26A852ABE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DFFCB6-424A-16E1-3D64-04440EB0BF42}"/>
              </a:ext>
            </a:extLst>
          </p:cNvPr>
          <p:cNvSpPr>
            <a:spLocks noGrp="1"/>
          </p:cNvSpPr>
          <p:nvPr>
            <p:ph type="body" idx="1"/>
          </p:nvPr>
        </p:nvSpPr>
        <p:spPr/>
        <p:txBody>
          <a:bodyPr/>
          <a:lstStyle/>
          <a:p>
            <a:r>
              <a:rPr lang="en-US" dirty="0"/>
              <a:t>Each cell </a:t>
            </a:r>
            <a:r>
              <a:rPr lang="en-US" b="1" dirty="0"/>
              <a:t>encodes</a:t>
            </a:r>
            <a:r>
              <a:rPr lang="en-US" b="1" baseline="0" dirty="0"/>
              <a:t> </a:t>
            </a:r>
            <a:r>
              <a:rPr lang="en-US" baseline="0" dirty="0"/>
              <a:t>data in </a:t>
            </a:r>
            <a:r>
              <a:rPr lang="en-US" b="1" baseline="0" dirty="0"/>
              <a:t>fundamentally leaky </a:t>
            </a:r>
            <a:r>
              <a:rPr lang="en-US" b="0" baseline="0" dirty="0"/>
              <a:t>capacitors </a:t>
            </a:r>
            <a:r>
              <a:rPr lang="en-US" b="1" baseline="0" dirty="0"/>
              <a:t>[CLICK] </a:t>
            </a:r>
            <a:r>
              <a:rPr lang="en-US" b="0" baseline="0" dirty="0"/>
              <a:t>Here is a </a:t>
            </a:r>
            <a:r>
              <a:rPr lang="en-US" b="1" baseline="0" dirty="0"/>
              <a:t>simplified diagram </a:t>
            </a:r>
            <a:r>
              <a:rPr lang="en-US" b="0" baseline="0" dirty="0"/>
              <a:t>of a DRAM cell, where the capacitor in red stores the data and the access transistor gates access to the data</a:t>
            </a:r>
          </a:p>
          <a:p>
            <a:r>
              <a:rPr lang="en-US" b="1" baseline="0" dirty="0"/>
              <a:t>[CLICK]</a:t>
            </a:r>
          </a:p>
          <a:p>
            <a:r>
              <a:rPr lang="en-US" b="0" baseline="0" dirty="0"/>
              <a:t>There are a </a:t>
            </a:r>
            <a:r>
              <a:rPr lang="en-US" b="1" baseline="0" dirty="0"/>
              <a:t>number of leakage paths </a:t>
            </a:r>
            <a:r>
              <a:rPr lang="en-US" b="0" baseline="0" dirty="0"/>
              <a:t>by which charge can </a:t>
            </a:r>
            <a:r>
              <a:rPr lang="en-US" b="1" baseline="0" dirty="0"/>
              <a:t>enter or exit the capacitor</a:t>
            </a:r>
            <a:r>
              <a:rPr lang="en-US" b="0" baseline="0" dirty="0"/>
              <a:t>.</a:t>
            </a:r>
          </a:p>
          <a:p>
            <a:r>
              <a:rPr lang="en-US" b="1" baseline="0" dirty="0"/>
              <a:t>[CLICK]</a:t>
            </a:r>
          </a:p>
          <a:p>
            <a:r>
              <a:rPr lang="en-US" b="0" baseline="0" dirty="0"/>
              <a:t>The </a:t>
            </a:r>
            <a:r>
              <a:rPr lang="en-US" b="1" baseline="0" dirty="0"/>
              <a:t>important thing to note </a:t>
            </a:r>
            <a:r>
              <a:rPr lang="en-US" b="0" baseline="0" dirty="0"/>
              <a:t>is that stored data can be corrupted if too much charge leaks</a:t>
            </a:r>
          </a:p>
          <a:p>
            <a:r>
              <a:rPr lang="en-US" b="0" baseline="0" dirty="0"/>
              <a:t>Which is the </a:t>
            </a:r>
            <a:r>
              <a:rPr lang="en-US" b="1" baseline="0" dirty="0"/>
              <a:t>same as saying </a:t>
            </a:r>
            <a:r>
              <a:rPr lang="en-US" b="0" baseline="0" dirty="0"/>
              <a:t>if the </a:t>
            </a:r>
            <a:r>
              <a:rPr lang="en-US" b="1" baseline="0" dirty="0"/>
              <a:t>capacitor voltage degrades </a:t>
            </a:r>
            <a:r>
              <a:rPr lang="en-US" b="0" baseline="0" dirty="0"/>
              <a:t>too much</a:t>
            </a:r>
          </a:p>
          <a:p>
            <a:r>
              <a:rPr lang="en-US" b="1" baseline="0" dirty="0"/>
              <a:t>[END]</a:t>
            </a:r>
            <a:endParaRPr lang="en-US" b="1" dirty="0"/>
          </a:p>
        </p:txBody>
      </p:sp>
      <p:sp>
        <p:nvSpPr>
          <p:cNvPr id="4" name="Slide Number Placeholder 3">
            <a:extLst>
              <a:ext uri="{FF2B5EF4-FFF2-40B4-BE49-F238E27FC236}">
                <a16:creationId xmlns:a16="http://schemas.microsoft.com/office/drawing/2014/main" id="{C1CC4381-A9DC-C1A5-A529-55227E6D0607}"/>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6537499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9A901B-0B09-FA2E-7402-2D78FBF0C0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FC1939-B8AF-7CAF-8310-C9637AC780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2A8F99-F4E2-2CDD-BAE2-07804F938915}"/>
              </a:ext>
            </a:extLst>
          </p:cNvPr>
          <p:cNvSpPr>
            <a:spLocks noGrp="1"/>
          </p:cNvSpPr>
          <p:nvPr>
            <p:ph type="body" idx="1"/>
          </p:nvPr>
        </p:nvSpPr>
        <p:spPr/>
        <p:txBody>
          <a:bodyPr/>
          <a:lstStyle/>
          <a:p>
            <a:r>
              <a:rPr lang="en-US" dirty="0"/>
              <a:t>Here,</a:t>
            </a:r>
            <a:r>
              <a:rPr lang="en-US" baseline="0" dirty="0"/>
              <a:t> we have a </a:t>
            </a:r>
            <a:r>
              <a:rPr lang="en-US" b="1" baseline="0" dirty="0"/>
              <a:t>simplified diagram </a:t>
            </a:r>
            <a:r>
              <a:rPr lang="en-US" baseline="0" dirty="0"/>
              <a:t>of the </a:t>
            </a:r>
            <a:r>
              <a:rPr lang="en-US" b="1" baseline="0" dirty="0"/>
              <a:t>capacitor voltage over time</a:t>
            </a:r>
          </a:p>
          <a:p>
            <a:r>
              <a:rPr lang="en-US" b="0" baseline="0" dirty="0"/>
              <a:t>We see that the </a:t>
            </a:r>
            <a:r>
              <a:rPr lang="en-US" b="1" baseline="0" dirty="0"/>
              <a:t>voltage decreases </a:t>
            </a:r>
            <a:r>
              <a:rPr lang="en-US" b="0" baseline="0" dirty="0"/>
              <a:t>over time in an </a:t>
            </a:r>
            <a:r>
              <a:rPr lang="en-US" b="1" baseline="0" dirty="0"/>
              <a:t>exponential decay</a:t>
            </a:r>
            <a:r>
              <a:rPr lang="en-US" b="0" baseline="0" dirty="0"/>
              <a:t>.</a:t>
            </a:r>
          </a:p>
          <a:p>
            <a:r>
              <a:rPr lang="en-US" b="0" baseline="0" dirty="0"/>
              <a:t>There’s a threshold </a:t>
            </a:r>
            <a:r>
              <a:rPr lang="en-US" b="0" baseline="0" dirty="0" err="1"/>
              <a:t>Vmin</a:t>
            </a:r>
            <a:r>
              <a:rPr lang="en-US" b="0" baseline="0" dirty="0"/>
              <a:t> under which we can no longer guarantee that we will correctly read the data that was originally stored in the cell.</a:t>
            </a:r>
          </a:p>
          <a:p>
            <a:r>
              <a:rPr lang="en-US" b="1" baseline="0" dirty="0"/>
              <a:t>[CLICK]</a:t>
            </a:r>
          </a:p>
          <a:p>
            <a:r>
              <a:rPr lang="en-US" b="0" baseline="0" dirty="0"/>
              <a:t>As long as a cell’s voltage remains above this line, we consider this a retention success.</a:t>
            </a:r>
          </a:p>
          <a:p>
            <a:r>
              <a:rPr lang="en-US" b="1" baseline="0" dirty="0"/>
              <a:t>[CLICK]</a:t>
            </a:r>
          </a:p>
          <a:p>
            <a:r>
              <a:rPr lang="en-US" b="0" baseline="0" dirty="0"/>
              <a:t>However, as soon as the voltage drops below </a:t>
            </a:r>
            <a:r>
              <a:rPr lang="en-US" b="0" baseline="0" dirty="0" err="1"/>
              <a:t>Vmin</a:t>
            </a:r>
            <a:r>
              <a:rPr lang="en-US" b="0" baseline="0" dirty="0"/>
              <a:t>, we consider this a retention failure</a:t>
            </a:r>
          </a:p>
          <a:p>
            <a:endParaRPr lang="en-US" b="1" baseline="0" dirty="0"/>
          </a:p>
          <a:p>
            <a:r>
              <a:rPr lang="en-US" b="0" baseline="0" dirty="0"/>
              <a:t>In order to prevent charge leakage failures, also known as retention failures, </a:t>
            </a:r>
            <a:r>
              <a:rPr lang="en-US" b="1" baseline="0" dirty="0"/>
              <a:t>[CLICK]</a:t>
            </a:r>
            <a:r>
              <a:rPr lang="en-US" b="0" baseline="0" dirty="0"/>
              <a:t> we issue periodic refresh operations to restore the charge in the cell. </a:t>
            </a:r>
            <a:r>
              <a:rPr lang="en-US" b="1" baseline="0" dirty="0"/>
              <a:t>[CLICK]</a:t>
            </a:r>
            <a:r>
              <a:rPr lang="en-US" b="0" baseline="0" dirty="0"/>
              <a:t> The interval between refresh commands are referred to as the refresh window. </a:t>
            </a:r>
          </a:p>
          <a:p>
            <a:endParaRPr lang="en-US" b="1" baseline="0" dirty="0"/>
          </a:p>
          <a:p>
            <a:endParaRPr lang="en-US" b="0" baseline="0" dirty="0"/>
          </a:p>
          <a:p>
            <a:endParaRPr lang="en-US" b="0" dirty="0"/>
          </a:p>
        </p:txBody>
      </p:sp>
      <p:sp>
        <p:nvSpPr>
          <p:cNvPr id="4" name="Slide Number Placeholder 3">
            <a:extLst>
              <a:ext uri="{FF2B5EF4-FFF2-40B4-BE49-F238E27FC236}">
                <a16:creationId xmlns:a16="http://schemas.microsoft.com/office/drawing/2014/main" id="{5356F379-1F19-D221-87E7-236CA3A26D0B}"/>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931367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FF5B8D-E428-2D8B-1502-DDBF177CA7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48B819-12EC-C6FC-75BB-36A7063EA8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8B5560-0198-1094-0AD5-3F3615A59240}"/>
              </a:ext>
            </a:extLst>
          </p:cNvPr>
          <p:cNvSpPr>
            <a:spLocks noGrp="1"/>
          </p:cNvSpPr>
          <p:nvPr>
            <p:ph type="body" idx="1"/>
          </p:nvPr>
        </p:nvSpPr>
        <p:spPr/>
        <p:txBody>
          <a:bodyPr/>
          <a:lstStyle/>
          <a:p>
            <a:r>
              <a:rPr lang="en-US" b="0" dirty="0"/>
              <a:t>Now lets take a look at this diagram in the context of a read disturbance access pattern. </a:t>
            </a:r>
          </a:p>
          <a:p>
            <a:endParaRPr lang="en-US" b="0" dirty="0"/>
          </a:p>
          <a:p>
            <a:r>
              <a:rPr lang="en-US" b="1" dirty="0"/>
              <a:t>[CLICK]</a:t>
            </a:r>
            <a:r>
              <a:rPr lang="en-US" b="0" dirty="0"/>
              <a:t> If enough activations are issued to a nearby row within a refresh window, the charge leakage rate can be accelerated such that we end up with a bitflip. </a:t>
            </a:r>
          </a:p>
          <a:p>
            <a:endParaRPr lang="en-US" b="0" dirty="0"/>
          </a:p>
          <a:p>
            <a:endParaRPr lang="en-US" b="0" dirty="0"/>
          </a:p>
        </p:txBody>
      </p:sp>
      <p:sp>
        <p:nvSpPr>
          <p:cNvPr id="4" name="Slide Number Placeholder 3">
            <a:extLst>
              <a:ext uri="{FF2B5EF4-FFF2-40B4-BE49-F238E27FC236}">
                <a16:creationId xmlns:a16="http://schemas.microsoft.com/office/drawing/2014/main" id="{B0B43F8D-A829-18E8-B16E-F620056FE531}"/>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652944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r>
              <a:rPr lang="en-US" b="1" dirty="0"/>
              <a:t>CLICKx6 as you talk</a:t>
            </a:r>
            <a:r>
              <a:rPr lang="en-US" dirty="0"/>
              <a:t>] Prior works proposed many techniques</a:t>
            </a:r>
            <a:r>
              <a:rPr lang="en-US" b="1" dirty="0"/>
              <a:t> </a:t>
            </a:r>
            <a:r>
              <a:rPr lang="en-US" b="0" dirty="0"/>
              <a:t>to </a:t>
            </a:r>
            <a:r>
              <a:rPr lang="en-US" b="1" dirty="0"/>
              <a:t>mitigate </a:t>
            </a:r>
            <a:r>
              <a:rPr lang="en-US" b="0" dirty="0"/>
              <a:t>read disturbance bitflips and maintain system robustness and security.</a:t>
            </a:r>
          </a:p>
          <a:p>
            <a:endParaRPr lang="en-US" b="0" dirty="0"/>
          </a:p>
          <a:p>
            <a:r>
              <a:rPr lang="en-US" b="1" dirty="0"/>
              <a:t>[CLICK]</a:t>
            </a:r>
            <a:r>
              <a:rPr lang="en-US" b="0" dirty="0"/>
              <a:t> Many different techniques are valuable as each technique comes with a different reliability, performance, energy, and area tradeoff.</a:t>
            </a:r>
            <a:endParaRPr lang="en-CH"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C575381-7527-4E0E-A355-7550D954D08C}" type="slidenum">
              <a:rPr kumimoji="0" lang="tr-TR" sz="1200" b="0" i="0" u="none" strike="noStrike" kern="1200" cap="none" spc="0" normalizeH="0" baseline="0" noProof="0" smtClean="0">
                <a:ln>
                  <a:noFill/>
                </a:ln>
                <a:solidFill>
                  <a:prstClr val="black"/>
                </a:solidFill>
                <a:effectLst/>
                <a:uLnTx/>
                <a:uFillTx/>
                <a:latin typeface="Quire Sans" panose="020B05020404000200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tr-TR" sz="1200" b="0" i="0" u="none" strike="noStrike" kern="1200" cap="none" spc="0" normalizeH="0" baseline="0" noProof="0">
              <a:ln>
                <a:noFill/>
              </a:ln>
              <a:solidFill>
                <a:prstClr val="black"/>
              </a:solidFill>
              <a:effectLst/>
              <a:uLnTx/>
              <a:uFillTx/>
              <a:latin typeface="Quire Sans" panose="020B0502040400020003" pitchFamily="34" charset="0"/>
              <a:ea typeface="+mn-ea"/>
              <a:cs typeface="+mn-cs"/>
            </a:endParaRPr>
          </a:p>
        </p:txBody>
      </p:sp>
    </p:spTree>
    <p:extLst>
      <p:ext uri="{BB962C8B-B14F-4D97-AF65-F5344CB8AC3E}">
        <p14:creationId xmlns:p14="http://schemas.microsoft.com/office/powerpoint/2010/main" val="92486901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Regardless, a *common* operation pattern across many different solutions is that they take *an action* before a bitflip manifests. For example, refreshing a victim row.</a:t>
            </a:r>
          </a:p>
          <a:p>
            <a:endParaRPr lang="en-US" dirty="0"/>
          </a:p>
          <a:p>
            <a:r>
              <a:rPr lang="en-US" b="1" dirty="0"/>
              <a:t>[CLICK] </a:t>
            </a:r>
            <a:r>
              <a:rPr lang="en-US" b="0" dirty="0"/>
              <a:t>To do so, they *must accurately quantify* the amount of disturbance a row can withstand before it experiences a bitflip. </a:t>
            </a:r>
            <a:r>
              <a:rPr lang="en-US" b="1" dirty="0"/>
              <a:t>[CLICK]</a:t>
            </a:r>
            <a:r>
              <a:rPr lang="en-US" b="0" dirty="0"/>
              <a:t> This is typically quantified by time-intensive testing for read disturbance failures.</a:t>
            </a:r>
          </a:p>
          <a:p>
            <a:endParaRPr lang="en-US" b="0" dirty="0"/>
          </a:p>
          <a:p>
            <a:r>
              <a:rPr lang="en-US" b="1" dirty="0"/>
              <a:t>[CLICK]</a:t>
            </a:r>
            <a:r>
              <a:rPr lang="en-US" b="0" dirty="0"/>
              <a:t> The read disturbance threshold, or RDT for short, quantifies the amount of disturbance a row can withstand before it experiences a bitflip. This metric is typically expressed in terms of an activation count.</a:t>
            </a:r>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DF2200-637A-42DD-BD93-B45C1CFA40DE}" type="slidenum">
              <a:rPr kumimoji="0" lang="en-US" sz="1200" b="0" i="0" u="none" strike="noStrike" kern="1200" cap="none" spc="0" normalizeH="0" baseline="0" noProof="0" smtClean="0">
                <a:ln>
                  <a:noFill/>
                </a:ln>
                <a:solidFill>
                  <a:prstClr val="black"/>
                </a:solidFill>
                <a:effectLst/>
                <a:uLnTx/>
                <a:uFillTx/>
                <a:latin typeface="Quire Sans" panose="020B05020404000200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dirty="0">
              <a:ln>
                <a:noFill/>
              </a:ln>
              <a:solidFill>
                <a:prstClr val="black"/>
              </a:solidFill>
              <a:effectLst/>
              <a:uLnTx/>
              <a:uFillTx/>
              <a:latin typeface="Quire Sans" panose="020B0502040400020003" pitchFamily="34" charset="0"/>
              <a:ea typeface="+mn-ea"/>
              <a:cs typeface="+mn-cs"/>
            </a:endParaRPr>
          </a:p>
        </p:txBody>
      </p:sp>
    </p:spTree>
    <p:extLst>
      <p:ext uri="{BB962C8B-B14F-4D97-AF65-F5344CB8AC3E}">
        <p14:creationId xmlns:p14="http://schemas.microsoft.com/office/powerpoint/2010/main" val="401580687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 will try to illustrate  </a:t>
            </a:r>
            <a:r>
              <a:rPr lang="en-US" b="1" dirty="0"/>
              <a:t>[CLICK]</a:t>
            </a:r>
            <a:r>
              <a:rPr lang="en-US" dirty="0"/>
              <a:t> why it is important to *accurately identify RDT*.</a:t>
            </a:r>
          </a:p>
          <a:p>
            <a:endParaRPr lang="en-US" dirty="0"/>
          </a:p>
          <a:p>
            <a:r>
              <a:rPr lang="en-US" b="1" dirty="0"/>
              <a:t>[CLICK] </a:t>
            </a:r>
            <a:r>
              <a:rPr lang="en-US" b="0" dirty="0"/>
              <a:t>The x-axis shows increasing RDT values in arbitrary units</a:t>
            </a:r>
          </a:p>
          <a:p>
            <a:r>
              <a:rPr lang="en-US" b="1" dirty="0"/>
              <a:t>[CLICK]</a:t>
            </a:r>
            <a:r>
              <a:rPr lang="en-US" b="0" dirty="0"/>
              <a:t> and the y-axis shows performance and energy overheads in arbitrary units.</a:t>
            </a:r>
          </a:p>
          <a:p>
            <a:endParaRPr lang="en-US" b="0" dirty="0"/>
          </a:p>
          <a:p>
            <a:r>
              <a:rPr lang="en-US" b="1" dirty="0"/>
              <a:t>[CLICK]</a:t>
            </a:r>
            <a:r>
              <a:rPr lang="en-US" b="0" dirty="0"/>
              <a:t> This is a curve you’d expect to see: as the RDT becomes smaller, read disturbance solutions induce more performance and energy overheads, for example by more frequently performing time- and energy-intensive preventive refresh operations.</a:t>
            </a:r>
          </a:p>
          <a:p>
            <a:endParaRPr lang="en-US" b="0" dirty="0"/>
          </a:p>
          <a:p>
            <a:r>
              <a:rPr lang="en-US" b="1" dirty="0"/>
              <a:t>[CLICK] </a:t>
            </a:r>
            <a:r>
              <a:rPr lang="en-US" b="0" dirty="0"/>
              <a:t>If you have this ground truth RDT value for the row, you want to configure your solution with that exact RDT value, why?</a:t>
            </a:r>
          </a:p>
          <a:p>
            <a:endParaRPr lang="en-US" b="0" dirty="0"/>
          </a:p>
          <a:p>
            <a:r>
              <a:rPr lang="en-US" b="1" dirty="0"/>
              <a:t>[CLICK] </a:t>
            </a:r>
            <a:r>
              <a:rPr lang="en-US" b="0" dirty="0"/>
              <a:t>because if you configure it with a higher value you cannot mitigate bitflips and your system is no longer secure</a:t>
            </a:r>
          </a:p>
          <a:p>
            <a:endParaRPr lang="en-US" b="0" dirty="0"/>
          </a:p>
          <a:p>
            <a:r>
              <a:rPr lang="en-US" b="1" dirty="0"/>
              <a:t>[CLICK]</a:t>
            </a:r>
            <a:r>
              <a:rPr lang="en-US" b="0" dirty="0"/>
              <a:t> and if you are overly conservative you incur unnecessary performance and energy overheads</a:t>
            </a:r>
          </a:p>
          <a:p>
            <a:endParaRPr lang="en-US" b="0" dirty="0"/>
          </a:p>
          <a:p>
            <a:r>
              <a:rPr lang="en-US" b="1" dirty="0"/>
              <a:t>[CLICK]</a:t>
            </a:r>
            <a:r>
              <a:rPr lang="en-US" b="0" dirty="0"/>
              <a:t> In summary, we must accurately identify RDT to securely prevent bitflips at low overhead</a:t>
            </a:r>
            <a:endParaRPr lang="en-US" b="1" dirty="0"/>
          </a:p>
          <a:p>
            <a:endParaRPr lang="en-US" b="0" dirty="0"/>
          </a:p>
          <a:p>
            <a:endParaRPr lang="en-US" b="1" dirty="0"/>
          </a:p>
          <a:p>
            <a:endParaRPr lang="en-US" b="1" dirty="0"/>
          </a:p>
          <a:p>
            <a:endParaRPr lang="en-US" b="1"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DF2200-637A-42DD-BD93-B45C1CFA40DE}" type="slidenum">
              <a:rPr kumimoji="0" lang="en-US" sz="1200" b="0" i="0" u="none" strike="noStrike" kern="1200" cap="none" spc="0" normalizeH="0" baseline="0" noProof="0" smtClean="0">
                <a:ln>
                  <a:noFill/>
                </a:ln>
                <a:solidFill>
                  <a:prstClr val="black"/>
                </a:solidFill>
                <a:effectLst/>
                <a:uLnTx/>
                <a:uFillTx/>
                <a:latin typeface="Quire Sans" panose="020B05020404000200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dirty="0">
              <a:ln>
                <a:noFill/>
              </a:ln>
              <a:solidFill>
                <a:prstClr val="black"/>
              </a:solidFill>
              <a:effectLst/>
              <a:uLnTx/>
              <a:uFillTx/>
              <a:latin typeface="Quire Sans" panose="020B0502040400020003" pitchFamily="34" charset="0"/>
              <a:ea typeface="+mn-ea"/>
              <a:cs typeface="+mn-cs"/>
            </a:endParaRPr>
          </a:p>
        </p:txBody>
      </p:sp>
    </p:spTree>
    <p:extLst>
      <p:ext uri="{BB962C8B-B14F-4D97-AF65-F5344CB8AC3E}">
        <p14:creationId xmlns:p14="http://schemas.microsoft.com/office/powerpoint/2010/main" val="162948721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Moreover [</a:t>
            </a:r>
            <a:r>
              <a:rPr lang="en-US" b="1" dirty="0"/>
              <a:t>CLICKx2</a:t>
            </a:r>
            <a:r>
              <a:rPr lang="en-US" dirty="0"/>
              <a:t>], prior works assume that the ground truth read disturbance threshold </a:t>
            </a:r>
            <a:r>
              <a:rPr lang="en-US" b="1" dirty="0"/>
              <a:t>can be identified</a:t>
            </a:r>
          </a:p>
          <a:p>
            <a:endParaRPr lang="en-US" dirty="0"/>
          </a:p>
          <a:p>
            <a:r>
              <a:rPr lang="en-US" dirty="0"/>
              <a:t>In our work, we challenge this assumption…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DF2200-637A-42DD-BD93-B45C1CFA40DE}" type="slidenum">
              <a:rPr kumimoji="0" lang="en-US" sz="1200" b="0" i="0" u="none" strike="noStrike" kern="1200" cap="none" spc="0" normalizeH="0" baseline="0" noProof="0" smtClean="0">
                <a:ln>
                  <a:noFill/>
                </a:ln>
                <a:solidFill>
                  <a:prstClr val="black"/>
                </a:solidFill>
                <a:effectLst/>
                <a:uLnTx/>
                <a:uFillTx/>
                <a:latin typeface="Quire Sans" panose="020B05020404000200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dirty="0">
              <a:ln>
                <a:noFill/>
              </a:ln>
              <a:solidFill>
                <a:prstClr val="black"/>
              </a:solidFill>
              <a:effectLst/>
              <a:uLnTx/>
              <a:uFillTx/>
              <a:latin typeface="Quire Sans" panose="020B0502040400020003" pitchFamily="34" charset="0"/>
              <a:ea typeface="+mn-ea"/>
              <a:cs typeface="+mn-cs"/>
            </a:endParaRPr>
          </a:p>
        </p:txBody>
      </p:sp>
    </p:spTree>
    <p:extLst>
      <p:ext uri="{BB962C8B-B14F-4D97-AF65-F5344CB8AC3E}">
        <p14:creationId xmlns:p14="http://schemas.microsoft.com/office/powerpoint/2010/main" val="411927143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goal is twofold:</a:t>
            </a:r>
          </a:p>
          <a:p>
            <a:endParaRPr lang="en-US" dirty="0"/>
          </a:p>
          <a:p>
            <a:r>
              <a:rPr lang="en-US" dirty="0"/>
              <a:t>First we’d like to answer two research questions: </a:t>
            </a:r>
            <a:r>
              <a:rPr lang="en-US" b="1" dirty="0"/>
              <a:t>[CLICK]</a:t>
            </a:r>
            <a:r>
              <a:rPr lang="en-US" dirty="0"/>
              <a:t> Does the read disturbance threshold change over time? </a:t>
            </a:r>
            <a:r>
              <a:rPr lang="en-US" b="1" dirty="0"/>
              <a:t>[CLICK]</a:t>
            </a:r>
            <a:r>
              <a:rPr lang="en-US" dirty="0"/>
              <a:t> If so, how reliably and efficiently can we measure it?</a:t>
            </a:r>
          </a:p>
          <a:p>
            <a:endParaRPr lang="en-US" dirty="0"/>
          </a:p>
          <a:p>
            <a:r>
              <a:rPr lang="en-US" dirty="0"/>
              <a:t>[</a:t>
            </a:r>
            <a:r>
              <a:rPr lang="en-US" b="1" dirty="0"/>
              <a:t>CLICK</a:t>
            </a:r>
            <a:r>
              <a:rPr lang="en-US" dirty="0"/>
              <a:t>] Second, we’d like to analyze implications of temporal variation of read disturbance threshold for read disturbance solutions.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DF2200-637A-42DD-BD93-B45C1CFA40DE}" type="slidenum">
              <a:rPr kumimoji="0" lang="en-US" sz="1200" b="0" i="0" u="none" strike="noStrike" kern="1200" cap="none" spc="0" normalizeH="0" baseline="0" noProof="0" smtClean="0">
                <a:ln>
                  <a:noFill/>
                </a:ln>
                <a:solidFill>
                  <a:prstClr val="black"/>
                </a:solidFill>
                <a:effectLst/>
                <a:uLnTx/>
                <a:uFillTx/>
                <a:latin typeface="Quire Sans" panose="020B05020404000200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dirty="0">
              <a:ln>
                <a:noFill/>
              </a:ln>
              <a:solidFill>
                <a:prstClr val="black"/>
              </a:solidFill>
              <a:effectLst/>
              <a:uLnTx/>
              <a:uFillTx/>
              <a:latin typeface="Quire Sans" panose="020B0502040400020003" pitchFamily="34" charset="0"/>
              <a:ea typeface="+mn-ea"/>
              <a:cs typeface="+mn-cs"/>
            </a:endParaRPr>
          </a:p>
        </p:txBody>
      </p:sp>
    </p:spTree>
    <p:extLst>
      <p:ext uri="{BB962C8B-B14F-4D97-AF65-F5344CB8AC3E}">
        <p14:creationId xmlns:p14="http://schemas.microsoft.com/office/powerpoint/2010/main" val="306331956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DC4A5E-BE26-B179-4B9D-0F98FA5805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A9AD45-8D92-F804-B2A5-8D625898D6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6017A4-04B6-5199-63DA-7F9D2244842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We use DRAM Bender to test DDR4 DRAM modules </a:t>
            </a:r>
            <a:r>
              <a:rPr lang="en-US" b="1" dirty="0"/>
              <a:t>[CLICK]</a:t>
            </a:r>
          </a:p>
          <a:p>
            <a:r>
              <a:rPr lang="en-US" dirty="0"/>
              <a:t>This infrastructure provides us with fine-grained control over DRAM commands, timing parameters, and temperature</a:t>
            </a:r>
          </a:p>
        </p:txBody>
      </p:sp>
      <p:sp>
        <p:nvSpPr>
          <p:cNvPr id="4" name="Slide Number Placeholder 3">
            <a:extLst>
              <a:ext uri="{FF2B5EF4-FFF2-40B4-BE49-F238E27FC236}">
                <a16:creationId xmlns:a16="http://schemas.microsoft.com/office/drawing/2014/main" id="{ED3BCDC5-5689-84E2-5C9B-D8C7A7D15523}"/>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8495142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This is another version of the same infrastructure we use to test HBM2 DRAM chips.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C575381-7527-4E0E-A355-7550D954D08C}"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49</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833423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test many DRAM chips from three major DRAM manufacturers spanning</a:t>
            </a:r>
          </a:p>
          <a:p>
            <a:r>
              <a:rPr lang="en-US" b="1" dirty="0"/>
              <a:t>[CLICK]</a:t>
            </a:r>
            <a:r>
              <a:rPr lang="en-US" dirty="0"/>
              <a:t> various die density and die revisions and chip organizations.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DF2200-637A-42DD-BD93-B45C1CFA40DE}" type="slidenum">
              <a:rPr kumimoji="0" lang="en-US" sz="1200" b="0" i="0" u="none" strike="noStrike" kern="1200" cap="none" spc="0" normalizeH="0" baseline="0" noProof="0" smtClean="0">
                <a:ln>
                  <a:noFill/>
                </a:ln>
                <a:solidFill>
                  <a:prstClr val="black"/>
                </a:solidFill>
                <a:effectLst/>
                <a:uLnTx/>
                <a:uFillTx/>
                <a:latin typeface="Quire Sans" panose="020B05020404000200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dirty="0">
              <a:ln>
                <a:noFill/>
              </a:ln>
              <a:solidFill>
                <a:prstClr val="black"/>
              </a:solidFill>
              <a:effectLst/>
              <a:uLnTx/>
              <a:uFillTx/>
              <a:latin typeface="Quire Sans" panose="020B0502040400020003" pitchFamily="34" charset="0"/>
              <a:ea typeface="+mn-ea"/>
              <a:cs typeface="+mn-cs"/>
            </a:endParaRPr>
          </a:p>
        </p:txBody>
      </p:sp>
    </p:spTree>
    <p:extLst>
      <p:ext uri="{BB962C8B-B14F-4D97-AF65-F5344CB8AC3E}">
        <p14:creationId xmlns:p14="http://schemas.microsoft.com/office/powerpoint/2010/main" val="61547147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starting with this takeaway message.</a:t>
            </a:r>
          </a:p>
          <a:p>
            <a:r>
              <a:rPr lang="en-US" dirty="0"/>
              <a:t>We find that the read disturbance threshold of a row changes randomly and unpredictably over time. </a:t>
            </a:r>
          </a:p>
          <a:p>
            <a:r>
              <a:rPr lang="en-US" dirty="0"/>
              <a:t>This makes accurately identifying RDT very challenging.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DF2200-637A-42DD-BD93-B45C1CFA40DE}" type="slidenum">
              <a:rPr kumimoji="0" lang="en-US" sz="1200" b="0" i="0" u="none" strike="noStrike" kern="1200" cap="none" spc="0" normalizeH="0" baseline="0" noProof="0" smtClean="0">
                <a:ln>
                  <a:noFill/>
                </a:ln>
                <a:solidFill>
                  <a:prstClr val="black"/>
                </a:solidFill>
                <a:effectLst/>
                <a:uLnTx/>
                <a:uFillTx/>
                <a:latin typeface="Quire Sans" panose="020B05020404000200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dirty="0">
              <a:ln>
                <a:noFill/>
              </a:ln>
              <a:solidFill>
                <a:prstClr val="black"/>
              </a:solidFill>
              <a:effectLst/>
              <a:uLnTx/>
              <a:uFillTx/>
              <a:latin typeface="Quire Sans" panose="020B0502040400020003" pitchFamily="34" charset="0"/>
              <a:ea typeface="+mn-ea"/>
              <a:cs typeface="+mn-cs"/>
            </a:endParaRPr>
          </a:p>
        </p:txBody>
      </p:sp>
    </p:spTree>
    <p:extLst>
      <p:ext uri="{BB962C8B-B14F-4D97-AF65-F5344CB8AC3E}">
        <p14:creationId xmlns:p14="http://schemas.microsoft.com/office/powerpoint/2010/main" val="208923850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[CLICKx2] </a:t>
            </a:r>
            <a:r>
              <a:rPr lang="en-US" b="0" dirty="0"/>
              <a:t>We plot the read disturbance threshold values observed</a:t>
            </a:r>
          </a:p>
          <a:p>
            <a:r>
              <a:rPr lang="en-US" b="1" dirty="0"/>
              <a:t>[CLICK]</a:t>
            </a:r>
            <a:r>
              <a:rPr lang="en-US" b="0" dirty="0"/>
              <a:t> across many read disturbance threshold measurements (or samples, or observations) for one DRAM row</a:t>
            </a:r>
          </a:p>
          <a:p>
            <a:endParaRPr lang="en-US" b="0" dirty="0"/>
          </a:p>
          <a:p>
            <a:r>
              <a:rPr lang="en-US" b="1" dirty="0"/>
              <a:t>[CLICK] </a:t>
            </a:r>
            <a:r>
              <a:rPr lang="en-US" b="0" dirty="0"/>
              <a:t>Here is an example point in the plot describing a measurement </a:t>
            </a:r>
            <a:r>
              <a:rPr lang="en-US" b="1" dirty="0"/>
              <a:t>[CLICK]</a:t>
            </a:r>
            <a:r>
              <a:rPr lang="en-US" b="0" dirty="0"/>
              <a:t> that yields a read disturbance threshold value of 37K hammers</a:t>
            </a:r>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DF2200-637A-42DD-BD93-B45C1CFA40DE}" type="slidenum">
              <a:rPr kumimoji="0" lang="en-US" sz="1200" b="0" i="0" u="none" strike="noStrike" kern="1200" cap="none" spc="0" normalizeH="0" baseline="0" noProof="0" smtClean="0">
                <a:ln>
                  <a:noFill/>
                </a:ln>
                <a:solidFill>
                  <a:prstClr val="black"/>
                </a:solidFill>
                <a:effectLst/>
                <a:uLnTx/>
                <a:uFillTx/>
                <a:latin typeface="Quire Sans" panose="020B05020404000200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dirty="0">
              <a:ln>
                <a:noFill/>
              </a:ln>
              <a:solidFill>
                <a:prstClr val="black"/>
              </a:solidFill>
              <a:effectLst/>
              <a:uLnTx/>
              <a:uFillTx/>
              <a:latin typeface="Quire Sans" panose="020B0502040400020003" pitchFamily="34" charset="0"/>
              <a:ea typeface="+mn-ea"/>
              <a:cs typeface="+mn-cs"/>
            </a:endParaRPr>
          </a:p>
        </p:txBody>
      </p:sp>
    </p:spTree>
    <p:extLst>
      <p:ext uri="{BB962C8B-B14F-4D97-AF65-F5344CB8AC3E}">
        <p14:creationId xmlns:p14="http://schemas.microsoft.com/office/powerpoint/2010/main" val="327907048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74245D-F28B-1E51-3A04-8C94DDB64A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D557B9-1088-744F-A4A4-CA8D7F8E91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F01053-FED7-94F6-F597-4A65FD6C5510}"/>
              </a:ext>
            </a:extLst>
          </p:cNvPr>
          <p:cNvSpPr>
            <a:spLocks noGrp="1"/>
          </p:cNvSpPr>
          <p:nvPr>
            <p:ph type="body" idx="1"/>
          </p:nvPr>
        </p:nvSpPr>
        <p:spPr/>
        <p:txBody>
          <a:bodyPr/>
          <a:lstStyle/>
          <a:p>
            <a:r>
              <a:rPr lang="en-US" dirty="0"/>
              <a:t>Here are the RDT values across 5 measurements</a:t>
            </a:r>
          </a:p>
        </p:txBody>
      </p:sp>
      <p:sp>
        <p:nvSpPr>
          <p:cNvPr id="4" name="Slide Number Placeholder 3">
            <a:extLst>
              <a:ext uri="{FF2B5EF4-FFF2-40B4-BE49-F238E27FC236}">
                <a16:creationId xmlns:a16="http://schemas.microsoft.com/office/drawing/2014/main" id="{64983F49-4F1E-56A5-92F6-DA09BDD01D5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DF2200-637A-42DD-BD93-B45C1CFA40DE}" type="slidenum">
              <a:rPr kumimoji="0" lang="en-US" sz="1200" b="0" i="0" u="none" strike="noStrike" kern="1200" cap="none" spc="0" normalizeH="0" baseline="0" noProof="0" smtClean="0">
                <a:ln>
                  <a:noFill/>
                </a:ln>
                <a:solidFill>
                  <a:prstClr val="black"/>
                </a:solidFill>
                <a:effectLst/>
                <a:uLnTx/>
                <a:uFillTx/>
                <a:latin typeface="Quire Sans" panose="020B05020404000200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dirty="0">
              <a:ln>
                <a:noFill/>
              </a:ln>
              <a:solidFill>
                <a:prstClr val="black"/>
              </a:solidFill>
              <a:effectLst/>
              <a:uLnTx/>
              <a:uFillTx/>
              <a:latin typeface="Quire Sans" panose="020B0502040400020003" pitchFamily="34" charset="0"/>
              <a:ea typeface="+mn-ea"/>
              <a:cs typeface="+mn-cs"/>
            </a:endParaRPr>
          </a:p>
        </p:txBody>
      </p:sp>
    </p:spTree>
    <p:extLst>
      <p:ext uri="{BB962C8B-B14F-4D97-AF65-F5344CB8AC3E}">
        <p14:creationId xmlns:p14="http://schemas.microsoft.com/office/powerpoint/2010/main" val="287067994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across 1000. To expand the x-axis further and still make sense out of the plot…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DF2200-637A-42DD-BD93-B45C1CFA40DE}" type="slidenum">
              <a:rPr kumimoji="0" lang="en-US" sz="1200" b="0" i="0" u="none" strike="noStrike" kern="1200" cap="none" spc="0" normalizeH="0" baseline="0" noProof="0" smtClean="0">
                <a:ln>
                  <a:noFill/>
                </a:ln>
                <a:solidFill>
                  <a:prstClr val="black"/>
                </a:solidFill>
                <a:effectLst/>
                <a:uLnTx/>
                <a:uFillTx/>
                <a:latin typeface="Quire Sans" panose="020B05020404000200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dirty="0">
              <a:ln>
                <a:noFill/>
              </a:ln>
              <a:solidFill>
                <a:prstClr val="black"/>
              </a:solidFill>
              <a:effectLst/>
              <a:uLnTx/>
              <a:uFillTx/>
              <a:latin typeface="Quire Sans" panose="020B0502040400020003" pitchFamily="34" charset="0"/>
              <a:ea typeface="+mn-ea"/>
              <a:cs typeface="+mn-cs"/>
            </a:endParaRPr>
          </a:p>
        </p:txBody>
      </p:sp>
    </p:spTree>
    <p:extLst>
      <p:ext uri="{BB962C8B-B14F-4D97-AF65-F5344CB8AC3E}">
        <p14:creationId xmlns:p14="http://schemas.microsoft.com/office/powerpoint/2010/main" val="19738568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ADAFE3-FAF4-4A8D-4A05-F3E30111C6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A37AE8-AD19-C4C8-E7AC-4947E8EF10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CCA273-2605-432E-EB0C-CBC42E289ADB}"/>
              </a:ext>
            </a:extLst>
          </p:cNvPr>
          <p:cNvSpPr>
            <a:spLocks noGrp="1"/>
          </p:cNvSpPr>
          <p:nvPr>
            <p:ph type="body" idx="1"/>
          </p:nvPr>
        </p:nvSpPr>
        <p:spPr/>
        <p:txBody>
          <a:bodyPr/>
          <a:lstStyle/>
          <a:p>
            <a:r>
              <a:rPr lang="en-US" dirty="0"/>
              <a:t>We “compress” a series of 1000 measurements into this form: circle shows the average across 1000 measurements and error bars show the range of values</a:t>
            </a:r>
          </a:p>
        </p:txBody>
      </p:sp>
      <p:sp>
        <p:nvSpPr>
          <p:cNvPr id="4" name="Slide Number Placeholder 3">
            <a:extLst>
              <a:ext uri="{FF2B5EF4-FFF2-40B4-BE49-F238E27FC236}">
                <a16:creationId xmlns:a16="http://schemas.microsoft.com/office/drawing/2014/main" id="{B772496B-36F8-9153-2CE9-81B19B2DF44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DF2200-637A-42DD-BD93-B45C1CFA40DE}" type="slidenum">
              <a:rPr kumimoji="0" lang="en-US" sz="1200" b="0" i="0" u="none" strike="noStrike" kern="1200" cap="none" spc="0" normalizeH="0" baseline="0" noProof="0" smtClean="0">
                <a:ln>
                  <a:noFill/>
                </a:ln>
                <a:solidFill>
                  <a:prstClr val="black"/>
                </a:solidFill>
                <a:effectLst/>
                <a:uLnTx/>
                <a:uFillTx/>
                <a:latin typeface="Quire Sans" panose="020B05020404000200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dirty="0">
              <a:ln>
                <a:noFill/>
              </a:ln>
              <a:solidFill>
                <a:prstClr val="black"/>
              </a:solidFill>
              <a:effectLst/>
              <a:uLnTx/>
              <a:uFillTx/>
              <a:latin typeface="Quire Sans" panose="020B0502040400020003" pitchFamily="34" charset="0"/>
              <a:ea typeface="+mn-ea"/>
              <a:cs typeface="+mn-cs"/>
            </a:endParaRPr>
          </a:p>
        </p:txBody>
      </p:sp>
    </p:spTree>
    <p:extLst>
      <p:ext uri="{BB962C8B-B14F-4D97-AF65-F5344CB8AC3E}">
        <p14:creationId xmlns:p14="http://schemas.microsoft.com/office/powerpoint/2010/main" val="210257105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here is RDT across one hundred thousand measurements for one DRAM row.</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DF2200-637A-42DD-BD93-B45C1CFA40DE}" type="slidenum">
              <a:rPr kumimoji="0" lang="en-US" sz="1200" b="0" i="0" u="none" strike="noStrike" kern="1200" cap="none" spc="0" normalizeH="0" baseline="0" noProof="0" smtClean="0">
                <a:ln>
                  <a:noFill/>
                </a:ln>
                <a:solidFill>
                  <a:prstClr val="black"/>
                </a:solidFill>
                <a:effectLst/>
                <a:uLnTx/>
                <a:uFillTx/>
                <a:latin typeface="Quire Sans" panose="020B05020404000200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dirty="0">
              <a:ln>
                <a:noFill/>
              </a:ln>
              <a:solidFill>
                <a:prstClr val="black"/>
              </a:solidFill>
              <a:effectLst/>
              <a:uLnTx/>
              <a:uFillTx/>
              <a:latin typeface="Quire Sans" panose="020B0502040400020003" pitchFamily="34" charset="0"/>
              <a:ea typeface="+mn-ea"/>
              <a:cs typeface="+mn-cs"/>
            </a:endParaRPr>
          </a:p>
        </p:txBody>
      </p:sp>
    </p:spTree>
    <p:extLst>
      <p:ext uri="{BB962C8B-B14F-4D97-AF65-F5344CB8AC3E}">
        <p14:creationId xmlns:p14="http://schemas.microsoft.com/office/powerpoint/2010/main" val="306905613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DA3270-8F6A-959C-7E5E-FEA46F5F10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01E7AE-D63F-60F4-8B41-1E69DFFF3B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4FD925-DA65-BC55-E09E-E5C5C83AA96B}"/>
              </a:ext>
            </a:extLst>
          </p:cNvPr>
          <p:cNvSpPr>
            <a:spLocks noGrp="1"/>
          </p:cNvSpPr>
          <p:nvPr>
            <p:ph type="body" idx="1"/>
          </p:nvPr>
        </p:nvSpPr>
        <p:spPr/>
        <p:txBody>
          <a:bodyPr/>
          <a:lstStyle/>
          <a:p>
            <a:r>
              <a:rPr lang="en-US" dirty="0"/>
              <a:t>We observe that for this series of RDT measurements, the minimum RDT appears at around 17 thousand measurements.</a:t>
            </a:r>
          </a:p>
        </p:txBody>
      </p:sp>
      <p:sp>
        <p:nvSpPr>
          <p:cNvPr id="4" name="Slide Number Placeholder 3">
            <a:extLst>
              <a:ext uri="{FF2B5EF4-FFF2-40B4-BE49-F238E27FC236}">
                <a16:creationId xmlns:a16="http://schemas.microsoft.com/office/drawing/2014/main" id="{14CCD697-0F39-3D79-AF69-01FCCB4F640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DF2200-637A-42DD-BD93-B45C1CFA40DE}" type="slidenum">
              <a:rPr kumimoji="0" lang="en-US" sz="1200" b="0" i="0" u="none" strike="noStrike" kern="1200" cap="none" spc="0" normalizeH="0" baseline="0" noProof="0" smtClean="0">
                <a:ln>
                  <a:noFill/>
                </a:ln>
                <a:solidFill>
                  <a:prstClr val="black"/>
                </a:solidFill>
                <a:effectLst/>
                <a:uLnTx/>
                <a:uFillTx/>
                <a:latin typeface="Quire Sans" panose="020B05020404000200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dirty="0">
              <a:ln>
                <a:noFill/>
              </a:ln>
              <a:solidFill>
                <a:prstClr val="black"/>
              </a:solidFill>
              <a:effectLst/>
              <a:uLnTx/>
              <a:uFillTx/>
              <a:latin typeface="Quire Sans" panose="020B0502040400020003" pitchFamily="34" charset="0"/>
              <a:ea typeface="+mn-ea"/>
              <a:cs typeface="+mn-cs"/>
            </a:endParaRPr>
          </a:p>
        </p:txBody>
      </p:sp>
    </p:spTree>
    <p:extLst>
      <p:ext uri="{BB962C8B-B14F-4D97-AF65-F5344CB8AC3E}">
        <p14:creationId xmlns:p14="http://schemas.microsoft.com/office/powerpoint/2010/main" val="181239998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E8251E-F475-82E7-A319-E3C9DE38F5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3EBFE6-8FB9-3CAF-558F-6869D5297E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A202E5-9255-A6CD-CDF4-E30110C32E64}"/>
              </a:ext>
            </a:extLst>
          </p:cNvPr>
          <p:cNvSpPr>
            <a:spLocks noGrp="1"/>
          </p:cNvSpPr>
          <p:nvPr>
            <p:ph type="body" idx="1"/>
          </p:nvPr>
        </p:nvSpPr>
        <p:spPr/>
        <p:txBody>
          <a:bodyPr/>
          <a:lstStyle/>
          <a:p>
            <a:r>
              <a:rPr lang="en-US" dirty="0"/>
              <a:t>This is a key result that demonstrates the variable read disturbance phenomenon</a:t>
            </a:r>
          </a:p>
        </p:txBody>
      </p:sp>
      <p:sp>
        <p:nvSpPr>
          <p:cNvPr id="4" name="Slide Number Placeholder 3">
            <a:extLst>
              <a:ext uri="{FF2B5EF4-FFF2-40B4-BE49-F238E27FC236}">
                <a16:creationId xmlns:a16="http://schemas.microsoft.com/office/drawing/2014/main" id="{4FC7DD5B-CBBD-94ED-AD66-914EC93C0E6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DF2200-637A-42DD-BD93-B45C1CFA40DE}" type="slidenum">
              <a:rPr kumimoji="0" lang="en-US" sz="1200" b="0" i="0" u="none" strike="noStrike" kern="1200" cap="none" spc="0" normalizeH="0" baseline="0" noProof="0" smtClean="0">
                <a:ln>
                  <a:noFill/>
                </a:ln>
                <a:solidFill>
                  <a:prstClr val="black"/>
                </a:solidFill>
                <a:effectLst/>
                <a:uLnTx/>
                <a:uFillTx/>
                <a:latin typeface="Quire Sans" panose="020B05020404000200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dirty="0">
              <a:ln>
                <a:noFill/>
              </a:ln>
              <a:solidFill>
                <a:prstClr val="black"/>
              </a:solidFill>
              <a:effectLst/>
              <a:uLnTx/>
              <a:uFillTx/>
              <a:latin typeface="Quire Sans" panose="020B0502040400020003" pitchFamily="34" charset="0"/>
              <a:ea typeface="+mn-ea"/>
              <a:cs typeface="+mn-cs"/>
            </a:endParaRPr>
          </a:p>
        </p:txBody>
      </p:sp>
    </p:spTree>
    <p:extLst>
      <p:ext uri="{BB962C8B-B14F-4D97-AF65-F5344CB8AC3E}">
        <p14:creationId xmlns:p14="http://schemas.microsoft.com/office/powerpoint/2010/main" val="173519580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Here we show data for one tested row each from 6 tested chips </a:t>
            </a:r>
            <a:r>
              <a:rPr lang="en-US" b="1" dirty="0"/>
              <a:t>[CLICK].</a:t>
            </a:r>
          </a:p>
          <a:p>
            <a:endParaRPr lang="en-US" b="1" dirty="0"/>
          </a:p>
          <a:p>
            <a:r>
              <a:rPr lang="en-US" b="0" dirty="0"/>
              <a:t> This observation is consistent across all tested chips…</a:t>
            </a:r>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DF2200-637A-42DD-BD93-B45C1CFA40DE}" type="slidenum">
              <a:rPr kumimoji="0" lang="en-US" sz="1200" b="0" i="0" u="none" strike="noStrike" kern="1200" cap="none" spc="0" normalizeH="0" baseline="0" noProof="0" smtClean="0">
                <a:ln>
                  <a:noFill/>
                </a:ln>
                <a:solidFill>
                  <a:prstClr val="black"/>
                </a:solidFill>
                <a:effectLst/>
                <a:uLnTx/>
                <a:uFillTx/>
                <a:latin typeface="Quire Sans" panose="020B05020404000200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dirty="0">
              <a:ln>
                <a:noFill/>
              </a:ln>
              <a:solidFill>
                <a:prstClr val="black"/>
              </a:solidFill>
              <a:effectLst/>
              <a:uLnTx/>
              <a:uFillTx/>
              <a:latin typeface="Quire Sans" panose="020B0502040400020003" pitchFamily="34" charset="0"/>
              <a:ea typeface="+mn-ea"/>
              <a:cs typeface="+mn-cs"/>
            </a:endParaRPr>
          </a:p>
        </p:txBody>
      </p:sp>
    </p:spTree>
    <p:extLst>
      <p:ext uri="{BB962C8B-B14F-4D97-AF65-F5344CB8AC3E}">
        <p14:creationId xmlns:p14="http://schemas.microsoft.com/office/powerpoint/2010/main" val="78993324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DF2200-637A-42DD-BD93-B45C1CFA40DE}" type="slidenum">
              <a:rPr kumimoji="0" lang="en-US" sz="1200" b="0" i="0" u="none" strike="noStrike" kern="1200" cap="none" spc="0" normalizeH="0" baseline="0" noProof="0" smtClean="0">
                <a:ln>
                  <a:noFill/>
                </a:ln>
                <a:solidFill>
                  <a:prstClr val="black"/>
                </a:solidFill>
                <a:effectLst/>
                <a:uLnTx/>
                <a:uFillTx/>
                <a:latin typeface="Quire Sans" panose="020B05020404000200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dirty="0">
              <a:ln>
                <a:noFill/>
              </a:ln>
              <a:solidFill>
                <a:prstClr val="black"/>
              </a:solidFill>
              <a:effectLst/>
              <a:uLnTx/>
              <a:uFillTx/>
              <a:latin typeface="Quire Sans" panose="020B0502040400020003" pitchFamily="34" charset="0"/>
              <a:ea typeface="+mn-ea"/>
              <a:cs typeface="+mn-cs"/>
            </a:endParaRPr>
          </a:p>
        </p:txBody>
      </p:sp>
    </p:spTree>
    <p:extLst>
      <p:ext uri="{BB962C8B-B14F-4D97-AF65-F5344CB8AC3E}">
        <p14:creationId xmlns:p14="http://schemas.microsoft.com/office/powerpoint/2010/main" val="307011310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analyze the predictability of the next RDT value given past RDT measurements and we find that it is likely unpredictable.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DF2200-637A-42DD-BD93-B45C1CFA40DE}" type="slidenum">
              <a:rPr kumimoji="0" lang="en-US" sz="1200" b="0" i="0" u="none" strike="noStrike" kern="1200" cap="none" spc="0" normalizeH="0" baseline="0" noProof="0" smtClean="0">
                <a:ln>
                  <a:noFill/>
                </a:ln>
                <a:solidFill>
                  <a:prstClr val="black"/>
                </a:solidFill>
                <a:effectLst/>
                <a:uLnTx/>
                <a:uFillTx/>
                <a:latin typeface="Quire Sans" panose="020B05020404000200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dirty="0">
              <a:ln>
                <a:noFill/>
              </a:ln>
              <a:solidFill>
                <a:prstClr val="black"/>
              </a:solidFill>
              <a:effectLst/>
              <a:uLnTx/>
              <a:uFillTx/>
              <a:latin typeface="Quire Sans" panose="020B0502040400020003" pitchFamily="34" charset="0"/>
              <a:ea typeface="+mn-ea"/>
              <a:cs typeface="+mn-cs"/>
            </a:endParaRPr>
          </a:p>
        </p:txBody>
      </p:sp>
    </p:spTree>
    <p:extLst>
      <p:ext uri="{BB962C8B-B14F-4D97-AF65-F5344CB8AC3E}">
        <p14:creationId xmlns:p14="http://schemas.microsoft.com/office/powerpoint/2010/main" val="426013485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A12E52-50AD-0FBE-2FA0-45CD4D55E9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089EFF-B6F6-DB92-AE72-E2FA2679D4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1C5A53-12C9-90DA-581E-AB16CFDDE610}"/>
              </a:ext>
            </a:extLst>
          </p:cNvPr>
          <p:cNvSpPr>
            <a:spLocks noGrp="1"/>
          </p:cNvSpPr>
          <p:nvPr>
            <p:ph type="body" idx="1"/>
          </p:nvPr>
        </p:nvSpPr>
        <p:spPr/>
        <p:txBody>
          <a:bodyPr/>
          <a:lstStyle/>
          <a:p>
            <a:r>
              <a:rPr lang="en-US" dirty="0"/>
              <a:t>For more details on our methodology, please check the paper</a:t>
            </a:r>
          </a:p>
        </p:txBody>
      </p:sp>
      <p:sp>
        <p:nvSpPr>
          <p:cNvPr id="4" name="Slide Number Placeholder 3">
            <a:extLst>
              <a:ext uri="{FF2B5EF4-FFF2-40B4-BE49-F238E27FC236}">
                <a16:creationId xmlns:a16="http://schemas.microsoft.com/office/drawing/2014/main" id="{B23BA08A-9FAD-4930-E30D-65FE9BAC19C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DF2200-637A-42DD-BD93-B45C1CFA40DE}" type="slidenum">
              <a:rPr kumimoji="0" lang="en-US" sz="1200" b="0" i="0" u="none" strike="noStrike" kern="1200" cap="none" spc="0" normalizeH="0" baseline="0" noProof="0" smtClean="0">
                <a:ln>
                  <a:noFill/>
                </a:ln>
                <a:solidFill>
                  <a:prstClr val="black"/>
                </a:solidFill>
                <a:effectLst/>
                <a:uLnTx/>
                <a:uFillTx/>
                <a:latin typeface="Quire Sans" panose="020B05020404000200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dirty="0">
              <a:ln>
                <a:noFill/>
              </a:ln>
              <a:solidFill>
                <a:prstClr val="black"/>
              </a:solidFill>
              <a:effectLst/>
              <a:uLnTx/>
              <a:uFillTx/>
              <a:latin typeface="Quire Sans" panose="020B0502040400020003" pitchFamily="34" charset="0"/>
              <a:ea typeface="+mn-ea"/>
              <a:cs typeface="+mn-cs"/>
            </a:endParaRPr>
          </a:p>
        </p:txBody>
      </p:sp>
    </p:spTree>
    <p:extLst>
      <p:ext uri="{BB962C8B-B14F-4D97-AF65-F5344CB8AC3E}">
        <p14:creationId xmlns:p14="http://schemas.microsoft.com/office/powerpoint/2010/main" val="38192757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perform a more in-depth analysis of VRD by varying many test parameters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DF2200-637A-42DD-BD93-B45C1CFA40DE}" type="slidenum">
              <a:rPr kumimoji="0" lang="en-US" sz="1200" b="0" i="0" u="none" strike="noStrike" kern="1200" cap="none" spc="0" normalizeH="0" baseline="0" noProof="0" smtClean="0">
                <a:ln>
                  <a:noFill/>
                </a:ln>
                <a:solidFill>
                  <a:prstClr val="black"/>
                </a:solidFill>
                <a:effectLst/>
                <a:uLnTx/>
                <a:uFillTx/>
                <a:latin typeface="Quire Sans" panose="020B05020404000200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dirty="0">
              <a:ln>
                <a:noFill/>
              </a:ln>
              <a:solidFill>
                <a:prstClr val="black"/>
              </a:solidFill>
              <a:effectLst/>
              <a:uLnTx/>
              <a:uFillTx/>
              <a:latin typeface="Quire Sans" panose="020B0502040400020003" pitchFamily="34" charset="0"/>
              <a:ea typeface="+mn-ea"/>
              <a:cs typeface="+mn-cs"/>
            </a:endParaRPr>
          </a:p>
        </p:txBody>
      </p:sp>
    </p:spTree>
    <p:extLst>
      <p:ext uri="{BB962C8B-B14F-4D97-AF65-F5344CB8AC3E}">
        <p14:creationId xmlns:p14="http://schemas.microsoft.com/office/powerpoint/2010/main" val="228414883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this leads to 3 key takeaways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DF2200-637A-42DD-BD93-B45C1CFA40DE}" type="slidenum">
              <a:rPr kumimoji="0" lang="en-US" sz="1200" b="0" i="0" u="none" strike="noStrike" kern="1200" cap="none" spc="0" normalizeH="0" baseline="0" noProof="0" smtClean="0">
                <a:ln>
                  <a:noFill/>
                </a:ln>
                <a:solidFill>
                  <a:prstClr val="black"/>
                </a:solidFill>
                <a:effectLst/>
                <a:uLnTx/>
                <a:uFillTx/>
                <a:latin typeface="Quire Sans" panose="020B05020404000200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dirty="0">
              <a:ln>
                <a:noFill/>
              </a:ln>
              <a:solidFill>
                <a:prstClr val="black"/>
              </a:solidFill>
              <a:effectLst/>
              <a:uLnTx/>
              <a:uFillTx/>
              <a:latin typeface="Quire Sans" panose="020B0502040400020003" pitchFamily="34" charset="0"/>
              <a:ea typeface="+mn-ea"/>
              <a:cs typeface="+mn-cs"/>
            </a:endParaRPr>
          </a:p>
        </p:txBody>
      </p:sp>
    </p:spTree>
    <p:extLst>
      <p:ext uri="{BB962C8B-B14F-4D97-AF65-F5344CB8AC3E}">
        <p14:creationId xmlns:p14="http://schemas.microsoft.com/office/powerpoint/2010/main" val="186132537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Security guarantees provided by read disturbance mitigation techniques or solutions rely on an accurately identified RDT</a:t>
            </a:r>
          </a:p>
          <a:p>
            <a:endParaRPr lang="en-US" dirty="0"/>
          </a:p>
          <a:p>
            <a:r>
              <a:rPr lang="en-US" b="1" dirty="0"/>
              <a:t>[CLICK]</a:t>
            </a:r>
            <a:r>
              <a:rPr lang="en-US" b="0" dirty="0"/>
              <a:t> Our results show that accurate identification of RDT is extremely challenging</a:t>
            </a:r>
          </a:p>
          <a:p>
            <a:endParaRPr lang="en-US" b="0" dirty="0"/>
          </a:p>
          <a:p>
            <a:r>
              <a:rPr lang="en-US" b="1" dirty="0"/>
              <a:t>[CLICK]</a:t>
            </a:r>
            <a:r>
              <a:rPr lang="en-US" b="0" dirty="0"/>
              <a:t> We evaluate a short-term solution: combining a </a:t>
            </a:r>
            <a:r>
              <a:rPr lang="en-US" b="0" dirty="0" err="1"/>
              <a:t>guardband</a:t>
            </a:r>
            <a:r>
              <a:rPr lang="en-US" b="0" dirty="0"/>
              <a:t> for RDT and error-correcting codes. </a:t>
            </a:r>
            <a:r>
              <a:rPr lang="en-US" b="1" dirty="0"/>
              <a:t>[CLICK]</a:t>
            </a:r>
            <a:r>
              <a:rPr lang="en-US" b="0" dirty="0"/>
              <a:t> Given our limited empirical bitflip dataset, we show that this combined solution could prevent VRD-induced bitflips at performance cost.</a:t>
            </a:r>
          </a:p>
          <a:p>
            <a:endParaRPr lang="en-US" b="0" dirty="0"/>
          </a:p>
          <a:p>
            <a:r>
              <a:rPr lang="en-US" b="1" dirty="0"/>
              <a:t>[CLICK]</a:t>
            </a:r>
            <a:r>
              <a:rPr lang="en-US" b="0" dirty="0"/>
              <a:t> Our results call for future work on online read disturbance profiling and runtime configurable read disturbance mitigations</a:t>
            </a:r>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DF2200-637A-42DD-BD93-B45C1CFA40DE}" type="slidenum">
              <a:rPr kumimoji="0" lang="en-US" sz="1200" b="0" i="0" u="none" strike="noStrike" kern="1200" cap="none" spc="0" normalizeH="0" baseline="0" noProof="0" smtClean="0">
                <a:ln>
                  <a:noFill/>
                </a:ln>
                <a:solidFill>
                  <a:prstClr val="black"/>
                </a:solidFill>
                <a:effectLst/>
                <a:uLnTx/>
                <a:uFillTx/>
                <a:latin typeface="Quire Sans" panose="020B05020404000200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dirty="0">
              <a:ln>
                <a:noFill/>
              </a:ln>
              <a:solidFill>
                <a:prstClr val="black"/>
              </a:solidFill>
              <a:effectLst/>
              <a:uLnTx/>
              <a:uFillTx/>
              <a:latin typeface="Quire Sans" panose="020B0502040400020003" pitchFamily="34" charset="0"/>
              <a:ea typeface="+mn-ea"/>
              <a:cs typeface="+mn-cs"/>
            </a:endParaRPr>
          </a:p>
        </p:txBody>
      </p:sp>
    </p:spTree>
    <p:extLst>
      <p:ext uri="{BB962C8B-B14F-4D97-AF65-F5344CB8AC3E}">
        <p14:creationId xmlns:p14="http://schemas.microsoft.com/office/powerpoint/2010/main" val="401444745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evaluate combining </a:t>
            </a:r>
            <a:r>
              <a:rPr lang="en-US" dirty="0" err="1"/>
              <a:t>guardbands</a:t>
            </a:r>
            <a:r>
              <a:rPr lang="en-US" dirty="0"/>
              <a:t> with ECC as a solution for VRD. We find that </a:t>
            </a:r>
            <a:r>
              <a:rPr lang="en-US" dirty="0" err="1"/>
              <a:t>guardbands</a:t>
            </a:r>
            <a:r>
              <a:rPr lang="en-US" dirty="0"/>
              <a:t> greater than or equal to 20% yield only 1 unique bitflip in a row</a:t>
            </a:r>
          </a:p>
          <a:p>
            <a:endParaRPr lang="en-US" dirty="0"/>
          </a:p>
          <a:p>
            <a:r>
              <a:rPr lang="en-US" b="1" dirty="0"/>
              <a:t>[CLICK]</a:t>
            </a:r>
            <a:r>
              <a:rPr lang="en-US" b="0" dirty="0"/>
              <a:t> The bitflip patterns *we* observe could be prevented with larger than or equal to 20% </a:t>
            </a:r>
            <a:r>
              <a:rPr lang="en-US" b="0" dirty="0" err="1"/>
              <a:t>guardband</a:t>
            </a:r>
            <a:r>
              <a:rPr lang="en-US" b="0" dirty="0"/>
              <a:t> combined with widely-used ECC schemes.</a:t>
            </a:r>
          </a:p>
          <a:p>
            <a:endParaRPr lang="en-US" b="0" dirty="0"/>
          </a:p>
          <a:p>
            <a:r>
              <a:rPr lang="en-US" b="1" dirty="0"/>
              <a:t>[CLICK]</a:t>
            </a:r>
            <a:r>
              <a:rPr lang="en-US" b="0" dirty="0"/>
              <a:t> But more detailed analysis likely following a large-scale study is needed to make a definitive conclusion about the effectiveness of </a:t>
            </a:r>
            <a:r>
              <a:rPr lang="en-US" b="0" dirty="0" err="1"/>
              <a:t>guardbands</a:t>
            </a:r>
            <a:r>
              <a:rPr lang="en-US" b="0" dirty="0"/>
              <a:t> and ECC.</a:t>
            </a:r>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DF2200-637A-42DD-BD93-B45C1CFA40DE}" type="slidenum">
              <a:rPr kumimoji="0" lang="en-US" sz="1200" b="0" i="0" u="none" strike="noStrike" kern="1200" cap="none" spc="0" normalizeH="0" baseline="0" noProof="0" smtClean="0">
                <a:ln>
                  <a:noFill/>
                </a:ln>
                <a:solidFill>
                  <a:prstClr val="black"/>
                </a:solidFill>
                <a:effectLst/>
                <a:uLnTx/>
                <a:uFillTx/>
                <a:latin typeface="Quire Sans" panose="020B05020404000200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dirty="0">
              <a:ln>
                <a:noFill/>
              </a:ln>
              <a:solidFill>
                <a:prstClr val="black"/>
              </a:solidFill>
              <a:effectLst/>
              <a:uLnTx/>
              <a:uFillTx/>
              <a:latin typeface="Quire Sans" panose="020B0502040400020003" pitchFamily="34" charset="0"/>
              <a:ea typeface="+mn-ea"/>
              <a:cs typeface="+mn-cs"/>
            </a:endParaRPr>
          </a:p>
        </p:txBody>
      </p:sp>
    </p:spTree>
    <p:extLst>
      <p:ext uri="{BB962C8B-B14F-4D97-AF65-F5344CB8AC3E}">
        <p14:creationId xmlns:p14="http://schemas.microsoft.com/office/powerpoint/2010/main" val="223956988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extended version of our conference paper is on </a:t>
            </a:r>
            <a:r>
              <a:rPr lang="en-US" dirty="0" err="1"/>
              <a:t>arXiv</a:t>
            </a:r>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DF2200-637A-42DD-BD93-B45C1CFA40DE}" type="slidenum">
              <a:rPr kumimoji="0" lang="en-US" sz="1200" b="0" i="0" u="none" strike="noStrike" kern="1200" cap="none" spc="0" normalizeH="0" baseline="0" noProof="0" smtClean="0">
                <a:ln>
                  <a:noFill/>
                </a:ln>
                <a:solidFill>
                  <a:prstClr val="black"/>
                </a:solidFill>
                <a:effectLst/>
                <a:uLnTx/>
                <a:uFillTx/>
                <a:latin typeface="Quire Sans" panose="020B05020404000200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dirty="0">
              <a:ln>
                <a:noFill/>
              </a:ln>
              <a:solidFill>
                <a:prstClr val="black"/>
              </a:solidFill>
              <a:effectLst/>
              <a:uLnTx/>
              <a:uFillTx/>
              <a:latin typeface="Quire Sans" panose="020B0502040400020003" pitchFamily="34" charset="0"/>
              <a:ea typeface="+mn-ea"/>
              <a:cs typeface="+mn-cs"/>
            </a:endParaRPr>
          </a:p>
        </p:txBody>
      </p:sp>
    </p:spTree>
    <p:extLst>
      <p:ext uri="{BB962C8B-B14F-4D97-AF65-F5344CB8AC3E}">
        <p14:creationId xmlns:p14="http://schemas.microsoft.com/office/powerpoint/2010/main" val="376757874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214DC7-C322-2488-D512-F8770BA12F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C27CBF-EA51-7FCD-0392-C85D084AE6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97AAB4-D52C-4E4B-6769-B6069AF8B3DC}"/>
              </a:ext>
            </a:extLst>
          </p:cNvPr>
          <p:cNvSpPr>
            <a:spLocks noGrp="1"/>
          </p:cNvSpPr>
          <p:nvPr>
            <p:ph type="body" idx="1"/>
          </p:nvPr>
        </p:nvSpPr>
        <p:spPr/>
        <p:txBody>
          <a:bodyPr/>
          <a:lstStyle/>
          <a:p>
            <a:endParaRPr lang="en-CH" dirty="0"/>
          </a:p>
        </p:txBody>
      </p:sp>
      <p:sp>
        <p:nvSpPr>
          <p:cNvPr id="4" name="Slide Number Placeholder 3">
            <a:extLst>
              <a:ext uri="{FF2B5EF4-FFF2-40B4-BE49-F238E27FC236}">
                <a16:creationId xmlns:a16="http://schemas.microsoft.com/office/drawing/2014/main" id="{C0D1B2D8-D33E-4081-047E-DB07E326AFCE}"/>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C575381-7527-4E0E-A355-7550D954D08C}"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70</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746824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RowPress on a real system with a recent Intel processor and a Samsung DDR4 module with TRR </a:t>
            </a:r>
            <a:r>
              <a:rPr lang="en-US" dirty="0" err="1"/>
              <a:t>rowhammer</a:t>
            </a:r>
            <a:r>
              <a:rPr lang="en-US" dirty="0"/>
              <a:t> mitigation. The key idea of our RowPress program is to keep a DRAM row open for a longer period by keeping accessing different cache blocks in the row.</a:t>
            </a:r>
          </a:p>
          <a:p>
            <a:endParaRPr lang="en-US" dirty="0">
              <a:cs typeface="Calibri"/>
            </a:endParaRPr>
          </a:p>
          <a:p>
            <a:r>
              <a:rPr lang="en-US" dirty="0">
                <a:cs typeface="Calibri"/>
              </a:rPr>
              <a:t>Here is the key part of our program, where we can change the number of cache blocks read per aggressor row activation. If we only read 1 cache block, then the program does the same as </a:t>
            </a:r>
            <a:r>
              <a:rPr lang="en-US" dirty="0" err="1">
                <a:cs typeface="Calibri"/>
              </a:rPr>
              <a:t>RowHammer</a:t>
            </a:r>
            <a:endParaRPr lang="en-US" dirty="0">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34C1FA8-7F30-4F1F-B2F6-2EBFCCE1E968}"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72</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8172991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run the program on 1500 arbitrarily selected victim rows, and we show the total number of bitflips we observe on the left, and the number of rows with bitflips on the right.</a:t>
            </a:r>
          </a:p>
          <a:p>
            <a:endParaRPr lang="en-US" dirty="0"/>
          </a:p>
          <a:p>
            <a:r>
              <a:rPr lang="en-US" dirty="0"/>
              <a:t>Leveraging RowPress, our program induces bitflips when </a:t>
            </a:r>
            <a:r>
              <a:rPr lang="en-US" dirty="0" err="1"/>
              <a:t>RowHammer</a:t>
            </a:r>
            <a:r>
              <a:rPr lang="en-US" dirty="0"/>
              <a:t> cannot</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34C1FA8-7F30-4F1F-B2F6-2EBFCCE1E968}"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73</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6390019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075AF2-F83D-A46E-B8B9-91F34DAA5F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3A15EF-F322-17E5-EF33-DC68DFA4FF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AE2633-223D-BF49-7123-3EC5E1C777D2}"/>
              </a:ext>
            </a:extLst>
          </p:cNvPr>
          <p:cNvSpPr>
            <a:spLocks noGrp="1"/>
          </p:cNvSpPr>
          <p:nvPr>
            <p:ph type="body" idx="1"/>
          </p:nvPr>
        </p:nvSpPr>
        <p:spPr/>
        <p:txBody>
          <a:bodyPr/>
          <a:lstStyle/>
          <a:p>
            <a:r>
              <a:rPr lang="en-US" dirty="0"/>
              <a:t>We have more results in the paper, and our work is fully open-source and artifact evaluated.</a:t>
            </a:r>
            <a:endParaRPr lang="en-CH" dirty="0"/>
          </a:p>
        </p:txBody>
      </p:sp>
      <p:sp>
        <p:nvSpPr>
          <p:cNvPr id="4" name="Slide Number Placeholder 3">
            <a:extLst>
              <a:ext uri="{FF2B5EF4-FFF2-40B4-BE49-F238E27FC236}">
                <a16:creationId xmlns:a16="http://schemas.microsoft.com/office/drawing/2014/main" id="{998D7065-F4F9-3FE0-72C2-DC7751277AF3}"/>
              </a:ext>
            </a:extLst>
          </p:cNvPr>
          <p:cNvSpPr>
            <a:spLocks noGrp="1"/>
          </p:cNvSpPr>
          <p:nvPr>
            <p:ph type="sldNum" sz="quarter" idx="5"/>
          </p:nvPr>
        </p:nvSpPr>
        <p:spPr/>
        <p:txBody>
          <a:bodyPr/>
          <a:lstStyle/>
          <a:p>
            <a:fld id="{834C1FA8-7F30-4F1F-B2F6-2EBFCCE1E968}" type="slidenum">
              <a:rPr lang="en-CH" smtClean="0"/>
              <a:t>74</a:t>
            </a:fld>
            <a:endParaRPr lang="en-CH"/>
          </a:p>
        </p:txBody>
      </p:sp>
    </p:spTree>
    <p:extLst>
      <p:ext uri="{BB962C8B-B14F-4D97-AF65-F5344CB8AC3E}">
        <p14:creationId xmlns:p14="http://schemas.microsoft.com/office/powerpoint/2010/main" val="181182305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4652B7-2A07-6E72-701A-A7643AF23E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8A7666-105C-FD8C-3E5E-C03AB4429A5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70891F-0B06-3D0E-A3DE-B8250FA7C4D4}"/>
              </a:ext>
            </a:extLst>
          </p:cNvPr>
          <p:cNvSpPr>
            <a:spLocks noGrp="1"/>
          </p:cNvSpPr>
          <p:nvPr>
            <p:ph type="body" idx="1"/>
          </p:nvPr>
        </p:nvSpPr>
        <p:spPr/>
        <p:txBody>
          <a:bodyPr/>
          <a:lstStyle/>
          <a:p>
            <a:r>
              <a:rPr lang="en-US" dirty="0"/>
              <a:t>In </a:t>
            </a:r>
            <a:r>
              <a:rPr lang="en-US" dirty="0" err="1"/>
              <a:t>ColumnDisturb</a:t>
            </a:r>
            <a:r>
              <a:rPr lang="en-US" dirty="0"/>
              <a:t>, we ask:</a:t>
            </a:r>
          </a:p>
          <a:p>
            <a:br>
              <a:rPr lang="en-US" dirty="0"/>
            </a:br>
            <a:r>
              <a:rPr lang="en-US" dirty="0"/>
              <a:t>What if there is a much worse read disturbance phenomenon that affects thousands of rows, through the </a:t>
            </a:r>
            <a:r>
              <a:rPr lang="en-US" dirty="0" err="1"/>
              <a:t>bitlines</a:t>
            </a:r>
            <a:endParaRPr lang="en-US" dirty="0"/>
          </a:p>
        </p:txBody>
      </p:sp>
      <p:sp>
        <p:nvSpPr>
          <p:cNvPr id="4" name="Slide Number Placeholder 3">
            <a:extLst>
              <a:ext uri="{FF2B5EF4-FFF2-40B4-BE49-F238E27FC236}">
                <a16:creationId xmlns:a16="http://schemas.microsoft.com/office/drawing/2014/main" id="{0B54E493-3C8A-CE1F-DAA2-7619D4F86645}"/>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1498635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Turns out, there is one: which we call </a:t>
            </a:r>
            <a:r>
              <a:rPr lang="en-US" dirty="0" err="1"/>
              <a:t>ColumnDisturb</a:t>
            </a:r>
            <a:endParaRPr lang="en-US" dirty="0"/>
          </a:p>
          <a:p>
            <a:endParaRPr lang="en-US" dirty="0"/>
          </a:p>
          <a:p>
            <a:r>
              <a:rPr lang="en-US" dirty="0"/>
              <a:t>[CLICK] We observe that by repeatedly opening or keeping a DRAM row open, it is possible to disturb many DRAM cells on the same DRAM column</a:t>
            </a:r>
          </a:p>
          <a:p>
            <a:endParaRPr lang="en-US" dirty="0"/>
          </a:p>
          <a:p>
            <a:r>
              <a:rPr lang="en-US" dirty="0"/>
              <a:t>[CLICK] With </a:t>
            </a:r>
            <a:r>
              <a:rPr lang="en-US" dirty="0" err="1"/>
              <a:t>ColumnDisturb</a:t>
            </a:r>
            <a:r>
              <a:rPr lang="en-US" dirty="0"/>
              <a:t>, the activation of a single row concurrently affects DRAM cells across as many as three DRAM subarrays: which translates to up to 3072 DRAM rows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4793914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DEEFF9-D73D-1947-081A-FBE744D722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738797-ED3B-01EF-C515-8EE577CD0B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97CA80-AA70-6739-B150-70EE984FE312}"/>
              </a:ext>
            </a:extLst>
          </p:cNvPr>
          <p:cNvSpPr>
            <a:spLocks noGrp="1"/>
          </p:cNvSpPr>
          <p:nvPr>
            <p:ph type="body" idx="1"/>
          </p:nvPr>
        </p:nvSpPr>
        <p:spPr/>
        <p:txBody>
          <a:bodyPr/>
          <a:lstStyle/>
          <a:p>
            <a:r>
              <a:rPr lang="en-US" dirty="0"/>
              <a:t>We have five key takeaways from major characterization experiments</a:t>
            </a:r>
          </a:p>
          <a:p>
            <a:endParaRPr lang="en-US" dirty="0"/>
          </a:p>
        </p:txBody>
      </p:sp>
      <p:sp>
        <p:nvSpPr>
          <p:cNvPr id="4" name="Slide Number Placeholder 3">
            <a:extLst>
              <a:ext uri="{FF2B5EF4-FFF2-40B4-BE49-F238E27FC236}">
                <a16:creationId xmlns:a16="http://schemas.microsoft.com/office/drawing/2014/main" id="{C1F0415B-7068-A2CC-2F6F-233265D274FD}"/>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3521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8C971B-C310-B5D9-5C2D-855AFCA4DB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58F004-9F38-FA3D-4F05-A96F09A499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BC4C60-6661-4F4F-900B-28646DA1654B}"/>
              </a:ext>
            </a:extLst>
          </p:cNvPr>
          <p:cNvSpPr>
            <a:spLocks noGrp="1"/>
          </p:cNvSpPr>
          <p:nvPr>
            <p:ph type="body" idx="1"/>
          </p:nvPr>
        </p:nvSpPr>
        <p:spPr/>
        <p:txBody>
          <a:bodyPr/>
          <a:lstStyle/>
          <a:p>
            <a:r>
              <a:rPr lang="en-US" dirty="0"/>
              <a:t>First, </a:t>
            </a:r>
            <a:r>
              <a:rPr lang="en-US" dirty="0" err="1"/>
              <a:t>ColumnDisturb</a:t>
            </a:r>
            <a:r>
              <a:rPr lang="en-US" dirty="0"/>
              <a:t> is a widespread read disturbance phenomenon and becomes worse as DRAM technology scales down to smaller node sizes</a:t>
            </a:r>
          </a:p>
          <a:p>
            <a:endParaRPr lang="en-US" dirty="0"/>
          </a:p>
        </p:txBody>
      </p:sp>
      <p:sp>
        <p:nvSpPr>
          <p:cNvPr id="4" name="Slide Number Placeholder 3">
            <a:extLst>
              <a:ext uri="{FF2B5EF4-FFF2-40B4-BE49-F238E27FC236}">
                <a16:creationId xmlns:a16="http://schemas.microsoft.com/office/drawing/2014/main" id="{12DCB4DC-BA80-C27E-E035-2ABCD45CE7E1}"/>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0842145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26BB28-16A9-C2A9-0813-284AD67277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ACE2F6-7E01-F3B8-EB45-6CD9743AB3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7B709C-79F1-1EF0-BD6B-FE84C5A8A56B}"/>
              </a:ext>
            </a:extLst>
          </p:cNvPr>
          <p:cNvSpPr>
            <a:spLocks noGrp="1"/>
          </p:cNvSpPr>
          <p:nvPr>
            <p:ph type="body" idx="1"/>
          </p:nvPr>
        </p:nvSpPr>
        <p:spPr/>
        <p:txBody>
          <a:bodyPr/>
          <a:lstStyle/>
          <a:p>
            <a:r>
              <a:rPr lang="en-US" dirty="0"/>
              <a:t>Here we show the first result that lead us to first takeaway: y-axis shows the time to induce first bitflip in a subarray</a:t>
            </a:r>
          </a:p>
          <a:p>
            <a:endParaRPr lang="en-US" dirty="0"/>
          </a:p>
          <a:p>
            <a:r>
              <a:rPr lang="en-US" b="1" dirty="0"/>
              <a:t>[CLICK] </a:t>
            </a:r>
            <a:r>
              <a:rPr lang="en-US" dirty="0"/>
              <a:t>X-axis shows the DRAM die revision and density and each subplot is dedicated to different manufacturer</a:t>
            </a:r>
          </a:p>
          <a:p>
            <a:endParaRPr lang="en-US" dirty="0"/>
          </a:p>
          <a:p>
            <a:r>
              <a:rPr lang="en-US" b="1" dirty="0"/>
              <a:t>[CLICK] </a:t>
            </a:r>
            <a:r>
              <a:rPr lang="en-US" dirty="0"/>
              <a:t>Here is the result and as you can see all tested DRAM chips experience </a:t>
            </a:r>
            <a:r>
              <a:rPr lang="en-US" dirty="0" err="1"/>
              <a:t>ColumnDisturb</a:t>
            </a:r>
            <a:r>
              <a:rPr lang="en-US" dirty="0"/>
              <a:t> bitflips</a:t>
            </a:r>
          </a:p>
          <a:p>
            <a:endParaRPr lang="en-US" dirty="0"/>
          </a:p>
          <a:p>
            <a:r>
              <a:rPr lang="en-US" b="1" dirty="0"/>
              <a:t>[CLICK] </a:t>
            </a:r>
            <a:r>
              <a:rPr lang="en-US" dirty="0"/>
              <a:t>We conclude that all tested 216 DDR4 chips are vulnerable to </a:t>
            </a:r>
            <a:r>
              <a:rPr lang="en-US" dirty="0" err="1"/>
              <a:t>ColumnDisturb</a:t>
            </a:r>
            <a:endParaRPr lang="en-US" dirty="0"/>
          </a:p>
        </p:txBody>
      </p:sp>
      <p:sp>
        <p:nvSpPr>
          <p:cNvPr id="4" name="Slide Number Placeholder 3">
            <a:extLst>
              <a:ext uri="{FF2B5EF4-FFF2-40B4-BE49-F238E27FC236}">
                <a16:creationId xmlns:a16="http://schemas.microsoft.com/office/drawing/2014/main" id="{08581864-84F4-86CE-3D7D-B289DE5D2A18}"/>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3978520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the second observation,</a:t>
            </a:r>
          </a:p>
          <a:p>
            <a:endParaRPr lang="en-US" dirty="0"/>
          </a:p>
          <a:p>
            <a:r>
              <a:rPr lang="en-US" b="1" dirty="0"/>
              <a:t>[CLICK] </a:t>
            </a:r>
            <a:r>
              <a:rPr lang="en-US" dirty="0"/>
              <a:t>Let’s first focus on one manufacturer: </a:t>
            </a:r>
            <a:r>
              <a:rPr lang="en-US" dirty="0" err="1"/>
              <a:t>Sk</a:t>
            </a:r>
            <a:r>
              <a:rPr lang="en-US" dirty="0"/>
              <a:t> </a:t>
            </a:r>
            <a:r>
              <a:rPr lang="en-US" dirty="0" err="1"/>
              <a:t>hynix</a:t>
            </a:r>
            <a:endParaRPr lang="en-US" dirty="0"/>
          </a:p>
          <a:p>
            <a:endParaRPr lang="en-US" dirty="0"/>
          </a:p>
          <a:p>
            <a:r>
              <a:rPr lang="en-US" b="1" dirty="0"/>
              <a:t>[CLICK] </a:t>
            </a:r>
            <a:r>
              <a:rPr lang="en-US" dirty="0"/>
              <a:t>We observe that from A-die to D-die, the minimum time to observe first bitflips reduces by up to 5.1x, note that 8Gb D-die chips are newer than 8Gb A-die chips</a:t>
            </a:r>
          </a:p>
          <a:p>
            <a:r>
              <a:rPr lang="en-US" dirty="0"/>
              <a:t>And a similar reduction in 16Gb A-die to C-die</a:t>
            </a:r>
          </a:p>
          <a:p>
            <a:endParaRPr lang="en-US" dirty="0"/>
          </a:p>
          <a:p>
            <a:r>
              <a:rPr lang="en-US" b="1" dirty="0"/>
              <a:t>[CLICK] </a:t>
            </a:r>
            <a:r>
              <a:rPr lang="en-US" dirty="0"/>
              <a:t>We conclude that newer chips tend to be more vulnerable to </a:t>
            </a:r>
            <a:r>
              <a:rPr lang="en-US" dirty="0" err="1"/>
              <a:t>ColumnDisturb</a:t>
            </a:r>
            <a:r>
              <a:rPr lang="en-US" dirty="0"/>
              <a:t> bitflips</a:t>
            </a:r>
          </a:p>
          <a:p>
            <a:r>
              <a:rPr lang="en-US" b="1" dirty="0"/>
              <a:t>[CLICK] </a:t>
            </a:r>
            <a:r>
              <a:rPr lang="en-US" dirty="0"/>
              <a:t>And this observation is consistent across all tested manufacturers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0841572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[CLICK] </a:t>
            </a:r>
            <a:r>
              <a:rPr lang="en-US" dirty="0"/>
              <a:t>Another observation we made is based on the lowest time to induce the first bitflip in a subarray for each manufacturer, highlighted as red.</a:t>
            </a:r>
          </a:p>
          <a:p>
            <a:endParaRPr lang="en-US" dirty="0"/>
          </a:p>
          <a:p>
            <a:r>
              <a:rPr lang="en-US" b="1" dirty="0"/>
              <a:t>[CLICK] </a:t>
            </a:r>
            <a:r>
              <a:rPr lang="en-US" dirty="0"/>
              <a:t>In some Micron chips, specifically 16Gb F-die chips experience </a:t>
            </a:r>
            <a:r>
              <a:rPr lang="en-US" dirty="0" err="1"/>
              <a:t>ColumnDisturb</a:t>
            </a:r>
            <a:r>
              <a:rPr lang="en-US" dirty="0"/>
              <a:t> bitflips within the nominal refresh window under nominal operating conditions, note that these 16Gb F-die chips are the newest one across all tested chips according to datasheet release date and manufacturing time.</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0871975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TR"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4875091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TR"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7063308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1FA935-BBE5-BC45-93FB-2CABE2AD613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163959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028178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TR" b="1" dirty="0"/>
          </a:p>
        </p:txBody>
      </p:sp>
      <p:sp>
        <p:nvSpPr>
          <p:cNvPr id="4" name="Slide Number Placeholder 3"/>
          <p:cNvSpPr>
            <a:spLocks noGrp="1"/>
          </p:cNvSpPr>
          <p:nvPr>
            <p:ph type="sldNum" sz="quarter" idx="5"/>
          </p:nvPr>
        </p:nvSpPr>
        <p:spPr/>
        <p:txBody>
          <a:bodyPr/>
          <a:lstStyle/>
          <a:p>
            <a:fld id="{35E676A0-33B1-4B4B-B1AA-B0B917FCAA93}" type="slidenum">
              <a:rPr lang="en-US" smtClean="0"/>
              <a:t>90</a:t>
            </a:fld>
            <a:endParaRPr lang="en-US"/>
          </a:p>
        </p:txBody>
      </p:sp>
    </p:spTree>
    <p:extLst>
      <p:ext uri="{BB962C8B-B14F-4D97-AF65-F5344CB8AC3E}">
        <p14:creationId xmlns:p14="http://schemas.microsoft.com/office/powerpoint/2010/main" val="259056846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2035710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Made up of two stages</a:t>
            </a:r>
            <a:endParaRPr lang="en-TR"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5043283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TR"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0446778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TR"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664637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TR"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508126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 and you can use Quadruple Activation for true random number generation</a:t>
            </a:r>
            <a:endParaRPr lang="en-TR"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722750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true random numbers are critical to many cryptographic applications, scientific simulations, and even machine learning applications</a:t>
            </a:r>
            <a:endParaRPr lang="en-TR"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71002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TR"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107447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TR"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6860340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TR"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2888171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TR"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551914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Moving onto the throughput results</a:t>
            </a:r>
          </a:p>
          <a:p>
            <a:endParaRPr lang="en-US" dirty="0"/>
          </a:p>
          <a:p>
            <a:r>
              <a:rPr lang="en-US" dirty="0"/>
              <a:t>Here on the y-axis we have the TRNG throughput normalized to the state-of-the-art DRAM-based TRNG</a:t>
            </a:r>
          </a:p>
          <a:p>
            <a:r>
              <a:rPr lang="en-US" dirty="0"/>
              <a:t>[CLICK] which is four row activation</a:t>
            </a:r>
          </a:p>
          <a:p>
            <a:endParaRPr lang="en-US" dirty="0"/>
          </a:p>
          <a:p>
            <a:r>
              <a:rPr lang="en-US" dirty="0"/>
              <a:t>[CLICK] Here is the result</a:t>
            </a:r>
          </a:p>
          <a:p>
            <a:r>
              <a:rPr lang="en-US" dirty="0"/>
              <a:t>[CLICK] And we observe that SiMRA-TRNG achieves up to 2 times higher throughput than the state-of-the-art</a:t>
            </a:r>
          </a:p>
          <a:p>
            <a:endParaRPr lang="en-US" dirty="0"/>
          </a:p>
          <a:p>
            <a:r>
              <a:rPr lang="en-US" dirty="0"/>
              <a:t>[CLICK] We conclude that SiMRA-based TRNG designs outperforms the state-of-the-art DRAM-based TRNG</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081944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5C435B-A0CD-F0F5-5A13-18B4626D3F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90B405-281C-4778-6947-8EDBD9324A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42E943A-4584-2D2E-AAAE-8E79624040A7}"/>
              </a:ext>
            </a:extLst>
          </p:cNvPr>
          <p:cNvSpPr>
            <a:spLocks noGrp="1"/>
          </p:cNvSpPr>
          <p:nvPr>
            <p:ph type="body" idx="1"/>
          </p:nvPr>
        </p:nvSpPr>
        <p:spPr/>
        <p:txBody>
          <a:bodyPr/>
          <a:lstStyle/>
          <a:p>
            <a:r>
              <a:rPr lang="en-US" dirty="0"/>
              <a:t>[CLICK]In this study, we experimentally demonstrate that off-the-shelf DRAM chips </a:t>
            </a:r>
          </a:p>
          <a:p>
            <a:r>
              <a:rPr lang="en-US" dirty="0"/>
              <a:t>[CLICK] Can simultaneously activating up to 48 DRAM rows in two neighboring subarrays</a:t>
            </a:r>
          </a:p>
          <a:p>
            <a:r>
              <a:rPr lang="en-US" dirty="0"/>
              <a:t>[CLICK] Can performing NOT operation with up to 32 output operands</a:t>
            </a:r>
          </a:p>
          <a:p>
            <a:r>
              <a:rPr lang="en-US" dirty="0"/>
              <a:t>[CLICK] Can performing up to 16-input AND, NAND, OR, and NOR operations</a:t>
            </a:r>
          </a:p>
        </p:txBody>
      </p:sp>
      <p:sp>
        <p:nvSpPr>
          <p:cNvPr id="4" name="Slide Number Placeholder 3">
            <a:extLst>
              <a:ext uri="{FF2B5EF4-FFF2-40B4-BE49-F238E27FC236}">
                <a16:creationId xmlns:a16="http://schemas.microsoft.com/office/drawing/2014/main" id="{897087A8-9148-E124-5FF5-6AF013C4F086}"/>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680079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47ABCC-5C63-615A-BEB9-0D36A5FC55C3}"/>
            </a:ext>
          </a:extLst>
        </p:cNvPr>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id="{27C80589-5940-0B47-3183-E9DE657EAB0C}"/>
              </a:ext>
            </a:extLst>
          </p:cNvPr>
          <p:cNvSpPr>
            <a:spLocks noGrp="1" noRot="1" noChangeAspect="1"/>
          </p:cNvSpPr>
          <p:nvPr>
            <p:ph type="sldImg"/>
          </p:nvPr>
        </p:nvSpPr>
        <p:spPr/>
      </p:sp>
      <p:sp>
        <p:nvSpPr>
          <p:cNvPr id="3" name="Not Yer Tutucusu 2">
            <a:extLst>
              <a:ext uri="{FF2B5EF4-FFF2-40B4-BE49-F238E27FC236}">
                <a16:creationId xmlns:a16="http://schemas.microsoft.com/office/drawing/2014/main" id="{C5E762A3-7B65-F634-0AC8-D5F74B7E5077}"/>
              </a:ext>
            </a:extLst>
          </p:cNvPr>
          <p:cNvSpPr>
            <a:spLocks noGrp="1"/>
          </p:cNvSpPr>
          <p:nvPr>
            <p:ph type="body" idx="1"/>
          </p:nvPr>
        </p:nvSpPr>
        <p:spPr/>
        <p:txBody>
          <a:bodyPr/>
          <a:lstStyle/>
          <a:p>
            <a:r>
              <a:rPr lang="en-US" b="0" i="0" dirty="0">
                <a:solidFill>
                  <a:srgbClr val="222222"/>
                </a:solidFill>
                <a:effectLst/>
                <a:latin typeface="Arial" panose="020B0604020202020204" pitchFamily="34" charset="0"/>
              </a:rPr>
              <a:t>We observe when Row A and B in neighboring subarrays are activated with violated timing parameters</a:t>
            </a:r>
          </a:p>
          <a:p>
            <a:r>
              <a:rPr lang="en-US" b="0" i="0" dirty="0">
                <a:solidFill>
                  <a:srgbClr val="222222"/>
                </a:solidFill>
                <a:effectLst/>
                <a:latin typeface="Arial" panose="020B0604020202020204" pitchFamily="34" charset="0"/>
              </a:rPr>
              <a:t>[CLICK] Off-the-shelf DRAM chips have two distinct sets of simultaneous activation patterns in two neighboring subarrays</a:t>
            </a:r>
          </a:p>
          <a:p>
            <a:r>
              <a:rPr lang="en-US" b="0" i="0" dirty="0">
                <a:solidFill>
                  <a:srgbClr val="222222"/>
                </a:solidFill>
                <a:effectLst/>
                <a:latin typeface="Arial" panose="020B0604020202020204" pitchFamily="34" charset="0"/>
              </a:rPr>
              <a:t>[CLICK] First pattern is exactly the same number rows in each subarray are activated. </a:t>
            </a:r>
          </a:p>
          <a:p>
            <a:r>
              <a:rPr lang="en-US" b="0" i="0" dirty="0">
                <a:solidFill>
                  <a:srgbClr val="222222"/>
                </a:solidFill>
                <a:effectLst/>
                <a:latin typeface="Arial" panose="020B0604020202020204" pitchFamily="34" charset="0"/>
              </a:rPr>
              <a:t>[CLICK] We observe that we can activate up to 16 rows in neighboring subarrays, in other words a total of 32 rows</a:t>
            </a:r>
          </a:p>
          <a:p>
            <a:r>
              <a:rPr lang="en-US" b="0" i="0" dirty="0">
                <a:solidFill>
                  <a:srgbClr val="222222"/>
                </a:solidFill>
                <a:effectLst/>
                <a:latin typeface="Arial" panose="020B0604020202020204" pitchFamily="34" charset="0"/>
              </a:rPr>
              <a:t>[CLICK] Second pattern is twice as many rows in one subarray compared to its neighbor subarray are activated</a:t>
            </a:r>
          </a:p>
          <a:p>
            <a:r>
              <a:rPr lang="en-US" b="0" i="0" dirty="0">
                <a:solidFill>
                  <a:srgbClr val="222222"/>
                </a:solidFill>
                <a:effectLst/>
                <a:latin typeface="Arial" panose="020B0604020202020204" pitchFamily="34" charset="0"/>
              </a:rPr>
              <a:t>[CLICK] We observe that we can activate up to 16 rows in one subarray while activating up to 32 rows in its neighbor subarray, a total of 48 rows</a:t>
            </a:r>
            <a:endParaRPr lang="en-US" dirty="0"/>
          </a:p>
        </p:txBody>
      </p:sp>
      <p:sp>
        <p:nvSpPr>
          <p:cNvPr id="4" name="Slayt Numarası Yer Tutucusu 3">
            <a:extLst>
              <a:ext uri="{FF2B5EF4-FFF2-40B4-BE49-F238E27FC236}">
                <a16:creationId xmlns:a16="http://schemas.microsoft.com/office/drawing/2014/main" id="{0FC2F664-7898-865C-9204-AFF7F1D8E63B}"/>
              </a:ext>
            </a:extLst>
          </p:cNvPr>
          <p:cNvSpPr>
            <a:spLocks noGrp="1"/>
          </p:cNvSpPr>
          <p:nvPr>
            <p:ph type="sldNum" sz="quarter" idx="5"/>
          </p:nvPr>
        </p:nvSpPr>
        <p:spPr/>
        <p:txBody>
          <a:bodyPr/>
          <a:lstStyle/>
          <a:p>
            <a:fld id="{9215BD74-A3FE-8D41-A5F8-7391B7541C41}" type="slidenum">
              <a:rPr lang="en-US" smtClean="0"/>
              <a:t>109</a:t>
            </a:fld>
            <a:endParaRPr lang="en-US"/>
          </a:p>
        </p:txBody>
      </p:sp>
    </p:spTree>
    <p:extLst>
      <p:ext uri="{BB962C8B-B14F-4D97-AF65-F5344CB8AC3E}">
        <p14:creationId xmlns:p14="http://schemas.microsoft.com/office/powerpoint/2010/main" val="1685066155"/>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2C53B7-8840-87C2-6988-A3B917B3C068}"/>
            </a:ext>
          </a:extLst>
        </p:cNvPr>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id="{DF29480D-51CC-B41C-ED4C-4E99BC6ABE7F}"/>
              </a:ext>
            </a:extLst>
          </p:cNvPr>
          <p:cNvSpPr>
            <a:spLocks noGrp="1" noRot="1" noChangeAspect="1"/>
          </p:cNvSpPr>
          <p:nvPr>
            <p:ph type="sldImg"/>
          </p:nvPr>
        </p:nvSpPr>
        <p:spPr/>
      </p:sp>
      <p:sp>
        <p:nvSpPr>
          <p:cNvPr id="3" name="Not Yer Tutucusu 2">
            <a:extLst>
              <a:ext uri="{FF2B5EF4-FFF2-40B4-BE49-F238E27FC236}">
                <a16:creationId xmlns:a16="http://schemas.microsoft.com/office/drawing/2014/main" id="{7AA4F806-4ED1-CCE6-41D0-84A2303B40F1}"/>
              </a:ext>
            </a:extLst>
          </p:cNvPr>
          <p:cNvSpPr>
            <a:spLocks noGrp="1"/>
          </p:cNvSpPr>
          <p:nvPr>
            <p:ph type="body" idx="1"/>
          </p:nvPr>
        </p:nvSpPr>
        <p:spPr/>
        <p:txBody>
          <a:bodyPr/>
          <a:lstStyle/>
          <a:p>
            <a:r>
              <a:rPr lang="en-US" dirty="0"/>
              <a:t>Our key idea is to leverage the connection between neighboring subarrays, </a:t>
            </a:r>
          </a:p>
          <a:p>
            <a:r>
              <a:rPr lang="en-US" dirty="0"/>
              <a:t>[CLICK] the NOT gate in the sense amplifier.</a:t>
            </a:r>
          </a:p>
          <a:p>
            <a:r>
              <a:rPr lang="en-US" dirty="0"/>
              <a:t>[CLICK] By simultaneously activating rows in neighboring subarrays, we can connect these rows through a NOT gate </a:t>
            </a:r>
          </a:p>
          <a:p>
            <a:r>
              <a:rPr lang="en-US" dirty="0"/>
              <a:t>[CLICK] As an example, source and destination in neighboring subarrays and if we first activate </a:t>
            </a:r>
            <a:r>
              <a:rPr lang="en-US" dirty="0" err="1"/>
              <a:t>src</a:t>
            </a:r>
            <a:endParaRPr lang="en-US" dirty="0"/>
          </a:p>
          <a:p>
            <a:r>
              <a:rPr lang="en-US" dirty="0"/>
              <a:t>[CLICK] and then activate destination, this result in sense amplifier to drive the negated </a:t>
            </a:r>
            <a:r>
              <a:rPr lang="en-US" dirty="0" err="1"/>
              <a:t>src</a:t>
            </a:r>
            <a:r>
              <a:rPr lang="en-US" dirty="0"/>
              <a:t> value to the </a:t>
            </a:r>
            <a:r>
              <a:rPr lang="en-US" dirty="0" err="1"/>
              <a:t>dst</a:t>
            </a:r>
            <a:endParaRPr lang="en-US" dirty="0"/>
          </a:p>
        </p:txBody>
      </p:sp>
      <p:sp>
        <p:nvSpPr>
          <p:cNvPr id="4" name="Slayt Numarası Yer Tutucusu 3">
            <a:extLst>
              <a:ext uri="{FF2B5EF4-FFF2-40B4-BE49-F238E27FC236}">
                <a16:creationId xmlns:a16="http://schemas.microsoft.com/office/drawing/2014/main" id="{5E0FB812-F800-064A-0240-BC9BAADD5236}"/>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8883162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see how we can perform NOT operation in real DRAM chips at a lower abstraction-level</a:t>
            </a:r>
          </a:p>
          <a:p>
            <a:r>
              <a:rPr lang="en-US" dirty="0"/>
              <a:t>[CLICK] As an example, we have source and destination cells, both store GROUND (low voltage) and </a:t>
            </a:r>
            <a:r>
              <a:rPr lang="en-US" dirty="0" err="1"/>
              <a:t>bitlines</a:t>
            </a:r>
            <a:r>
              <a:rPr lang="en-US" dirty="0"/>
              <a:t> are </a:t>
            </a:r>
            <a:r>
              <a:rPr lang="en-US" dirty="0" err="1"/>
              <a:t>precharged</a:t>
            </a:r>
            <a:r>
              <a:rPr lang="en-US" dirty="0"/>
              <a:t> to </a:t>
            </a:r>
            <a:r>
              <a:rPr lang="en-US" dirty="0" err="1"/>
              <a:t>vdd</a:t>
            </a:r>
            <a:r>
              <a:rPr lang="en-US" dirty="0"/>
              <a:t> over two</a:t>
            </a:r>
          </a:p>
          <a:p>
            <a:r>
              <a:rPr lang="en-US" dirty="0"/>
              <a:t>[CLICK] We first issue an activation to the source, which asserts the source </a:t>
            </a:r>
            <a:r>
              <a:rPr lang="en-US" dirty="0" err="1"/>
              <a:t>wordline</a:t>
            </a:r>
            <a:r>
              <a:rPr lang="en-US" dirty="0"/>
              <a:t> and starts charge sharing process between source and its </a:t>
            </a:r>
            <a:r>
              <a:rPr lang="en-US" dirty="0" err="1"/>
              <a:t>bitline</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5132089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wait for nominal timing parameters, which assures sense amplifier amplifies the difference and</a:t>
            </a:r>
          </a:p>
          <a:p>
            <a:r>
              <a:rPr lang="en-US" dirty="0"/>
              <a:t>[CLICK] drives ground to the source’s </a:t>
            </a:r>
            <a:r>
              <a:rPr lang="en-US" dirty="0" err="1"/>
              <a:t>bitline</a:t>
            </a:r>
            <a:r>
              <a:rPr lang="en-US" dirty="0"/>
              <a:t> and VDD to the destination’s </a:t>
            </a:r>
            <a:r>
              <a:rPr lang="en-US" dirty="0" err="1"/>
              <a:t>bitline</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6728931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then issue back-to-back </a:t>
            </a:r>
            <a:r>
              <a:rPr lang="en-US" dirty="0" err="1"/>
              <a:t>precharge</a:t>
            </a:r>
            <a:r>
              <a:rPr lang="en-US" dirty="0"/>
              <a:t> and activation commands with violated timing parameters. This operation leads to </a:t>
            </a:r>
          </a:p>
          <a:p>
            <a:r>
              <a:rPr lang="en-US" dirty="0"/>
              <a:t>[CLICK] connecting destination cell to its </a:t>
            </a:r>
            <a:r>
              <a:rPr lang="en-US" dirty="0" err="1"/>
              <a:t>bitline</a:t>
            </a:r>
            <a:r>
              <a:rPr lang="en-US" dirty="0"/>
              <a:t> </a:t>
            </a:r>
          </a:p>
          <a:p>
            <a:r>
              <a:rPr lang="en-US" dirty="0"/>
              <a:t>[CLICK] keeping the sense amplifier enabled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keeping the destination’s </a:t>
            </a:r>
            <a:r>
              <a:rPr lang="en-US" dirty="0" err="1"/>
              <a:t>bitline</a:t>
            </a:r>
            <a:r>
              <a:rPr lang="en-US" dirty="0"/>
              <a:t> to VDD</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3784793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Eventually, as sense amplifier is enabled and </a:t>
            </a:r>
            <a:r>
              <a:rPr lang="en-US" dirty="0" err="1"/>
              <a:t>bitline</a:t>
            </a:r>
            <a:r>
              <a:rPr lang="en-US" dirty="0"/>
              <a:t> is still VDD, the negated value of the source, which is VDD, is written to </a:t>
            </a:r>
            <a:r>
              <a:rPr lang="en-US" dirty="0" err="1"/>
              <a:t>dst</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7756401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376C3B-CA8B-09F3-28CB-143B9FFB14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F8DB64-4A10-0BB6-75BF-544C51239A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ED025C-E140-922A-58AE-4C38781FBC8C}"/>
              </a:ext>
            </a:extLst>
          </p:cNvPr>
          <p:cNvSpPr>
            <a:spLocks noGrp="1"/>
          </p:cNvSpPr>
          <p:nvPr>
            <p:ph type="body" idx="1"/>
          </p:nvPr>
        </p:nvSpPr>
        <p:spPr/>
        <p:txBody>
          <a:bodyPr/>
          <a:lstStyle/>
          <a:p>
            <a:r>
              <a:rPr lang="en-US" dirty="0"/>
              <a:t>This is a quite crowded picture but the key takeaway is that NOT in COTS DRAM chips can be done with very high success rates: most </a:t>
            </a:r>
            <a:r>
              <a:rPr lang="en-US" dirty="0" err="1"/>
              <a:t>bitlines</a:t>
            </a:r>
            <a:r>
              <a:rPr lang="en-US" dirty="0"/>
              <a:t> can reliably perform NOT operations</a:t>
            </a:r>
          </a:p>
        </p:txBody>
      </p:sp>
      <p:sp>
        <p:nvSpPr>
          <p:cNvPr id="4" name="Slide Number Placeholder 3">
            <a:extLst>
              <a:ext uri="{FF2B5EF4-FFF2-40B4-BE49-F238E27FC236}">
                <a16:creationId xmlns:a16="http://schemas.microsoft.com/office/drawing/2014/main" id="{BA903A98-3E53-1413-0EF3-4F9A645D47FD}"/>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8079628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33DB2C-B4AC-BBDE-302C-E28E1ADD4521}"/>
            </a:ext>
          </a:extLst>
        </p:cNvPr>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id="{BFBAFE11-6CC3-EE26-6BD4-8F1F76EF78C1}"/>
              </a:ext>
            </a:extLst>
          </p:cNvPr>
          <p:cNvSpPr>
            <a:spLocks noGrp="1" noRot="1" noChangeAspect="1"/>
          </p:cNvSpPr>
          <p:nvPr>
            <p:ph type="sldImg"/>
          </p:nvPr>
        </p:nvSpPr>
        <p:spPr/>
      </p:sp>
      <p:sp>
        <p:nvSpPr>
          <p:cNvPr id="3" name="Not Yer Tutucusu 2">
            <a:extLst>
              <a:ext uri="{FF2B5EF4-FFF2-40B4-BE49-F238E27FC236}">
                <a16:creationId xmlns:a16="http://schemas.microsoft.com/office/drawing/2014/main" id="{21A917EE-C874-54A3-F071-14A06ED3EC60}"/>
              </a:ext>
            </a:extLst>
          </p:cNvPr>
          <p:cNvSpPr>
            <a:spLocks noGrp="1"/>
          </p:cNvSpPr>
          <p:nvPr>
            <p:ph type="body" idx="1"/>
          </p:nvPr>
        </p:nvSpPr>
        <p:spPr/>
        <p:txBody>
          <a:bodyPr/>
          <a:lstStyle/>
          <a:p>
            <a:r>
              <a:rPr lang="en-US" dirty="0"/>
              <a:t>… and you can build on the phenomena that enables NOT across the sense amplifier to perform bitwise NAND, NOR, AND, and </a:t>
            </a:r>
            <a:r>
              <a:rPr lang="en-US"/>
              <a:t>OR operations.</a:t>
            </a:r>
            <a:endParaRPr lang="en-US" dirty="0"/>
          </a:p>
        </p:txBody>
      </p:sp>
      <p:sp>
        <p:nvSpPr>
          <p:cNvPr id="4" name="Slayt Numarası Yer Tutucusu 3">
            <a:extLst>
              <a:ext uri="{FF2B5EF4-FFF2-40B4-BE49-F238E27FC236}">
                <a16:creationId xmlns:a16="http://schemas.microsoft.com/office/drawing/2014/main" id="{2005252E-A5A8-1828-7EFC-C6729B7E2606}"/>
              </a:ext>
            </a:extLst>
          </p:cNvPr>
          <p:cNvSpPr>
            <a:spLocks noGrp="1"/>
          </p:cNvSpPr>
          <p:nvPr>
            <p:ph type="sldNum" sz="quarter" idx="5"/>
          </p:nvPr>
        </p:nvSpPr>
        <p:spPr/>
        <p:txBody>
          <a:bodyPr/>
          <a:lstStyle/>
          <a:p>
            <a:fld id="{9215BD74-A3FE-8D41-A5F8-7391B7541C41}" type="slidenum">
              <a:rPr lang="en-US" smtClean="0"/>
              <a:t>116</a:t>
            </a:fld>
            <a:endParaRPr lang="en-US"/>
          </a:p>
        </p:txBody>
      </p:sp>
    </p:spTree>
    <p:extLst>
      <p:ext uri="{BB962C8B-B14F-4D97-AF65-F5344CB8AC3E}">
        <p14:creationId xmlns:p14="http://schemas.microsoft.com/office/powerpoint/2010/main" val="2478171552"/>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65BE0A-81D6-F772-5431-269979CAA719}"/>
            </a:ext>
          </a:extLst>
        </p:cNvPr>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id="{58B699F5-E12C-931B-CF02-5460DFFAC358}"/>
              </a:ext>
            </a:extLst>
          </p:cNvPr>
          <p:cNvSpPr>
            <a:spLocks noGrp="1" noRot="1" noChangeAspect="1"/>
          </p:cNvSpPr>
          <p:nvPr>
            <p:ph type="sldImg"/>
          </p:nvPr>
        </p:nvSpPr>
        <p:spPr/>
      </p:sp>
      <p:sp>
        <p:nvSpPr>
          <p:cNvPr id="3" name="Not Yer Tutucusu 2">
            <a:extLst>
              <a:ext uri="{FF2B5EF4-FFF2-40B4-BE49-F238E27FC236}">
                <a16:creationId xmlns:a16="http://schemas.microsoft.com/office/drawing/2014/main" id="{CBC3695A-9263-A226-276E-428FB6615A46}"/>
              </a:ext>
            </a:extLst>
          </p:cNvPr>
          <p:cNvSpPr>
            <a:spLocks noGrp="1"/>
          </p:cNvSpPr>
          <p:nvPr>
            <p:ph type="body" idx="1"/>
          </p:nvPr>
        </p:nvSpPr>
        <p:spPr/>
        <p:txBody>
          <a:bodyPr/>
          <a:lstStyle/>
          <a:p>
            <a:endParaRPr lang="en-US" dirty="0"/>
          </a:p>
        </p:txBody>
      </p:sp>
      <p:sp>
        <p:nvSpPr>
          <p:cNvPr id="4" name="Slayt Numarası Yer Tutucusu 3">
            <a:extLst>
              <a:ext uri="{FF2B5EF4-FFF2-40B4-BE49-F238E27FC236}">
                <a16:creationId xmlns:a16="http://schemas.microsoft.com/office/drawing/2014/main" id="{A4E91A2E-FDAA-23D8-1382-20BA4A69A3C9}"/>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2204279"/>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6840753"/>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A9DD6D-BDEC-19D5-7612-CD3826D4EE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74020E-BA66-E6C0-C3CA-376A05201F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654A44-0FF6-3C9E-5158-92D00B30A483}"/>
              </a:ext>
            </a:extLst>
          </p:cNvPr>
          <p:cNvSpPr>
            <a:spLocks noGrp="1"/>
          </p:cNvSpPr>
          <p:nvPr>
            <p:ph type="body" idx="1"/>
          </p:nvPr>
        </p:nvSpPr>
        <p:spPr/>
        <p:txBody>
          <a:bodyPr/>
          <a:lstStyle/>
          <a:p>
            <a:endParaRPr lang="en-CH" dirty="0"/>
          </a:p>
        </p:txBody>
      </p:sp>
      <p:sp>
        <p:nvSpPr>
          <p:cNvPr id="4" name="Slide Number Placeholder 3">
            <a:extLst>
              <a:ext uri="{FF2B5EF4-FFF2-40B4-BE49-F238E27FC236}">
                <a16:creationId xmlns:a16="http://schemas.microsoft.com/office/drawing/2014/main" id="{BE499E00-C87F-8163-8DE6-FCB3C2C01D62}"/>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75623816"/>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28950" y="857250"/>
            <a:ext cx="3086100" cy="2314575"/>
          </a:xfrm>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81549496"/>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28950" y="857250"/>
            <a:ext cx="3086100" cy="2314575"/>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protect their DRAM chips against RowHammer, DRAM vendors currently implement proprietary RowHammer mitigation mechanisms typically called Target Row Refresh or (TRR)</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The key idea of TRR is to refresh nearby rows upon detecting an aggressor row</a:t>
            </a:r>
          </a:p>
          <a:p>
            <a:endParaRPr lang="en-US" dirty="0"/>
          </a:p>
          <a:p>
            <a:r>
              <a:rPr lang="en-US" dirty="0"/>
              <a:t>[CLICK] We demonstrate how TRR operates at a high-level.</a:t>
            </a:r>
          </a:p>
          <a:p>
            <a:r>
              <a:rPr lang="en-US" dirty="0"/>
              <a:t>[CLICK] The TRR mechanism detects [CLICK] an aggressor row as a result of [CLICK] repeatedly activating and precharging the same row. [CLICK]</a:t>
            </a:r>
          </a:p>
          <a:p>
            <a:r>
              <a:rPr lang="en-US" dirty="0"/>
              <a:t>[CLICK] To protect the neighbor victim rows from experiencing RowHammer bit flips, [CLICK] TRR refreshes the victim rows by performing TRR-induced refresh operations. TRR refreshes victim rows by piggybacking TRR-induced refreshes to the REFRESH commands that the memory controller periodically issues.</a:t>
            </a:r>
          </a:p>
          <a:p>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8430798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28950" y="857250"/>
            <a:ext cx="3086100" cy="2314575"/>
          </a:xfrm>
        </p:spPr>
      </p:sp>
      <p:sp>
        <p:nvSpPr>
          <p:cNvPr id="3" name="Notes Placeholder 2"/>
          <p:cNvSpPr>
            <a:spLocks noGrp="1"/>
          </p:cNvSpPr>
          <p:nvPr>
            <p:ph type="body" idx="1"/>
          </p:nvPr>
        </p:nvSpPr>
        <p:spPr/>
        <p:txBody>
          <a:bodyPr/>
          <a:lstStyle/>
          <a:p>
            <a:r>
              <a:rPr lang="en-US" dirty="0"/>
              <a:t>Our goal is to study in-DRAM TRR mechanisms to [CLICK] understand how they operate, [CLICK] asses their security, [CLICK] and secure DRAM completely against RowHammer</a:t>
            </a:r>
            <a:endParaRPr lang="en-CH" dirty="0"/>
          </a:p>
        </p:txBody>
      </p:sp>
      <p:sp>
        <p:nvSpPr>
          <p:cNvPr id="4" name="Slide Number Placeholder 3"/>
          <p:cNvSpPr>
            <a:spLocks noGrp="1"/>
          </p:cNvSpPr>
          <p:nvPr>
            <p:ph type="sldNum" sz="quarter" idx="5"/>
          </p:nvPr>
        </p:nvSpPr>
        <p:spPr/>
        <p:txBody>
          <a:bodyPr/>
          <a:lstStyle/>
          <a:p>
            <a:fld id="{EF7F79D3-8C36-4CB5-B03B-F440DA7B71AF}" type="slidenum">
              <a:rPr lang="en-US" smtClean="0"/>
              <a:t>126</a:t>
            </a:fld>
            <a:endParaRPr lang="en-US"/>
          </a:p>
        </p:txBody>
      </p:sp>
    </p:spTree>
    <p:extLst>
      <p:ext uri="{BB962C8B-B14F-4D97-AF65-F5344CB8AC3E}">
        <p14:creationId xmlns:p14="http://schemas.microsoft.com/office/powerpoint/2010/main" val="398379966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TR" b="0"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C575381-7527-4E0E-A355-7550D954D08C}"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127</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26916165"/>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Our experiment first</a:t>
            </a:r>
          </a:p>
          <a:p>
            <a:endParaRPr lang="en-TR" dirty="0"/>
          </a:p>
          <a:p>
            <a:r>
              <a:rPr lang="en-TR" b="1" dirty="0"/>
              <a:t>[CLICK]</a:t>
            </a:r>
            <a:r>
              <a:rPr lang="en-TR" b="0" dirty="0"/>
              <a:t> finds a DRAM row R with a retention time of T. This means that the row will harbor retention failures if we do not refresh its content for T units of time.</a:t>
            </a:r>
          </a:p>
          <a:p>
            <a:endParaRPr lang="en-TR" b="1" dirty="0"/>
          </a:p>
          <a:p>
            <a:r>
              <a:rPr lang="en-TR" b="1" dirty="0"/>
              <a:t>[CLICK] </a:t>
            </a:r>
            <a:r>
              <a:rPr lang="en-TR" b="0" dirty="0"/>
              <a:t>On the bottom we show a timeline of actions taken by us and the currently-hypothetical on-die mitigation mechanism. Initially, the row R is refreshed, so it can retain data correctly until time is T.</a:t>
            </a:r>
            <a:endParaRPr lang="en-TR" b="1" dirty="0"/>
          </a:p>
          <a:p>
            <a:endParaRPr lang="en-TR" b="1" dirty="0"/>
          </a:p>
          <a:p>
            <a:r>
              <a:rPr lang="en-TR" b="1" dirty="0"/>
              <a:t>[CLICK]</a:t>
            </a:r>
            <a:r>
              <a:rPr lang="en-TR" b="0" dirty="0"/>
              <a:t> We wait for half T.</a:t>
            </a:r>
          </a:p>
          <a:p>
            <a:endParaRPr lang="en-TR" b="0" dirty="0"/>
          </a:p>
          <a:p>
            <a:r>
              <a:rPr lang="en-TR" b="1" dirty="0"/>
              <a:t>[CLICK] </a:t>
            </a:r>
            <a:r>
              <a:rPr lang="en-TR" b="0" dirty="0"/>
              <a:t>We activate and precharge R+1 (which is adjacent to R) once.</a:t>
            </a:r>
          </a:p>
          <a:p>
            <a:endParaRPr lang="en-TR" b="0" dirty="0"/>
          </a:p>
          <a:p>
            <a:r>
              <a:rPr lang="en-TR" b="1" dirty="0"/>
              <a:t>[CLICK] </a:t>
            </a:r>
            <a:r>
              <a:rPr lang="en-TR" b="0" dirty="0"/>
              <a:t>Let’s now look at what a hypothetical on-die mitigation would do</a:t>
            </a:r>
          </a:p>
          <a:p>
            <a:endParaRPr lang="en-TR" b="0" dirty="0"/>
          </a:p>
          <a:p>
            <a:r>
              <a:rPr lang="en-TR" b="1" dirty="0"/>
              <a:t>[CLICK] </a:t>
            </a:r>
            <a:r>
              <a:rPr lang="en-TR" b="0" dirty="0"/>
              <a:t>It will sample the hammering of R+1 as an aggressor row activation</a:t>
            </a:r>
          </a:p>
          <a:p>
            <a:endParaRPr lang="en-TR" b="0" dirty="0"/>
          </a:p>
          <a:p>
            <a:r>
              <a:rPr lang="en-TR" b="1" dirty="0"/>
              <a:t>[CLICK] </a:t>
            </a:r>
            <a:r>
              <a:rPr lang="en-TR" b="0" dirty="0"/>
              <a:t>after which we issue a periodic refresh command (to trigger the mitigation)</a:t>
            </a:r>
          </a:p>
          <a:p>
            <a:endParaRPr lang="en-TR" b="0" dirty="0"/>
          </a:p>
          <a:p>
            <a:r>
              <a:rPr lang="en-TR" b="1" dirty="0"/>
              <a:t>[CLICK] </a:t>
            </a:r>
            <a:r>
              <a:rPr lang="en-TR" b="0" dirty="0"/>
              <a:t>If the mitigation sampled R+1 as an aggressor row, it will refresh R as the victim row</a:t>
            </a:r>
          </a:p>
          <a:p>
            <a:endParaRPr lang="en-TR" b="0" dirty="0"/>
          </a:p>
          <a:p>
            <a:r>
              <a:rPr lang="en-TR" b="1" dirty="0"/>
              <a:t>[CLICK] </a:t>
            </a:r>
            <a:r>
              <a:rPr lang="en-TR" b="0" dirty="0"/>
              <a:t>We then wait for half T, read out row R and check for bitflips in row R.</a:t>
            </a:r>
          </a:p>
          <a:p>
            <a:endParaRPr lang="en-US" b="0" dirty="0"/>
          </a:p>
          <a:p>
            <a:endParaRPr lang="en-TR" b="1"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C575381-7527-4E0E-A355-7550D954D08C}"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128</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2321522"/>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Row R will not experience any bitflips</a:t>
            </a:r>
          </a:p>
          <a:p>
            <a:r>
              <a:rPr lang="en-US" dirty="0"/>
              <a:t>O</a:t>
            </a:r>
            <a:r>
              <a:rPr lang="en-TR" dirty="0"/>
              <a:t>nly if on-DRAM-die mitigation exists and has refreshed R at half T</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C575381-7527-4E0E-A355-7550D954D08C}"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129</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0506475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Otherwise, row R will experience retention bitflips because it was not refreshred for T units of time.</a:t>
            </a: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C575381-7527-4E0E-A355-7550D954D08C}"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130</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78809522"/>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implement U-TRR and conduct the DRAM experiments, we use SoftMC, an FPGA-based DRAM testing infrastructure.</a:t>
            </a:r>
          </a:p>
          <a:p>
            <a:r>
              <a:rPr lang="en-US" dirty="0"/>
              <a:t>We modified SoftMC to support DDR4 modules.</a:t>
            </a:r>
          </a:p>
          <a:p>
            <a:r>
              <a:rPr lang="en-US" dirty="0"/>
              <a:t>[CLICK] We used SoftMC because it provides fine-grained control over DRAM commands, timing parameters, and temperature.</a:t>
            </a:r>
          </a:p>
          <a:p>
            <a:endParaRPr lang="en-US" dirty="0"/>
          </a:p>
          <a:p>
            <a:r>
              <a:rPr lang="en-US" dirty="0"/>
              <a:t>[CLICK] In our study, we analyzed 15 DDR4 DRAM modules from each of the three major DRAM vendors. </a:t>
            </a:r>
          </a:p>
          <a:p>
            <a:r>
              <a:rPr lang="en-US" dirty="0"/>
              <a:t>[CLICK] In the paper, we have a table that provides detailed information about the tested modules and here is a glimpse of the table</a:t>
            </a:r>
          </a:p>
        </p:txBody>
      </p:sp>
      <p:sp>
        <p:nvSpPr>
          <p:cNvPr id="4" name="Slide Number Placeholder 3"/>
          <p:cNvSpPr>
            <a:spLocks noGrp="1"/>
          </p:cNvSpPr>
          <p:nvPr>
            <p:ph type="sldNum" sz="quarter" idx="5"/>
          </p:nvPr>
        </p:nvSpPr>
        <p:spPr/>
        <p:txBody>
          <a:bodyPr/>
          <a:lstStyle/>
          <a:p>
            <a:fld id="{EF7F79D3-8C36-4CB5-B03B-F440DA7B71AF}" type="slidenum">
              <a:rPr lang="en-US" smtClean="0"/>
              <a:t>131</a:t>
            </a:fld>
            <a:endParaRPr lang="en-US"/>
          </a:p>
        </p:txBody>
      </p:sp>
    </p:spTree>
    <p:extLst>
      <p:ext uri="{BB962C8B-B14F-4D97-AF65-F5344CB8AC3E}">
        <p14:creationId xmlns:p14="http://schemas.microsoft.com/office/powerpoint/2010/main" val="2316702018"/>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Leveraging the understanding we develop using U-TRR, we craft new RowHammer access patterns that circumvent the TRR mechanisms of three major DRAM vendors.</a:t>
            </a:r>
          </a:p>
          <a:p>
            <a:endParaRPr lang="en-US" dirty="0"/>
          </a:p>
          <a:p>
            <a:r>
              <a:rPr lang="en-US" dirty="0"/>
              <a:t>[CLICK] We evaluate the effectiveness of these patterns on 45 DDR4 DRAM modules, and we find that the new RowHammer access patterns cause a large number of RowHammer bit flips. </a:t>
            </a:r>
          </a:p>
        </p:txBody>
      </p:sp>
      <p:sp>
        <p:nvSpPr>
          <p:cNvPr id="4" name="Slide Number Placeholder 3"/>
          <p:cNvSpPr>
            <a:spLocks noGrp="1"/>
          </p:cNvSpPr>
          <p:nvPr>
            <p:ph type="sldNum" sz="quarter" idx="5"/>
          </p:nvPr>
        </p:nvSpPr>
        <p:spPr/>
        <p:txBody>
          <a:bodyPr/>
          <a:lstStyle/>
          <a:p>
            <a:fld id="{EF7F79D3-8C36-4CB5-B03B-F440DA7B71AF}" type="slidenum">
              <a:rPr lang="en-US" smtClean="0"/>
              <a:t>132</a:t>
            </a:fld>
            <a:endParaRPr lang="en-US"/>
          </a:p>
        </p:txBody>
      </p:sp>
    </p:spTree>
    <p:extLst>
      <p:ext uri="{BB962C8B-B14F-4D97-AF65-F5344CB8AC3E}">
        <p14:creationId xmlns:p14="http://schemas.microsoft.com/office/powerpoint/2010/main" val="3573152897"/>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look at the effectiveness of our new RowHammer access patterns at DRAM row granularity.</a:t>
            </a:r>
          </a:p>
          <a:p>
            <a:endParaRPr lang="en-US" dirty="0"/>
          </a:p>
          <a:p>
            <a:r>
              <a:rPr lang="en-US" dirty="0"/>
              <a:t>[CLICK] The plot shows, for each of the 45 modules we test, the fraction of rows that experience at least one RowHammer bit flip compared to all rows in a DRAM bank.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We find that </a:t>
            </a:r>
            <a:r>
              <a:rPr lang="en-US" sz="1200" dirty="0">
                <a:solidFill>
                  <a:srgbClr val="009900"/>
                </a:solidFill>
              </a:rPr>
              <a:t>all 45 modules </a:t>
            </a:r>
            <a:r>
              <a:rPr lang="en-US" sz="1200" dirty="0">
                <a:solidFill>
                  <a:schemeClr val="tx1">
                    <a:lumMod val="65000"/>
                    <a:lumOff val="35000"/>
                  </a:schemeClr>
                </a:solidFill>
              </a:rPr>
              <a:t>we tested are </a:t>
            </a:r>
            <a:r>
              <a:rPr lang="en-US" sz="1200" dirty="0">
                <a:solidFill>
                  <a:srgbClr val="C00000"/>
                </a:solidFill>
              </a:rPr>
              <a:t>vulnerable</a:t>
            </a:r>
            <a:r>
              <a:rPr lang="en-US" sz="1200" dirty="0">
                <a:solidFill>
                  <a:schemeClr val="tx1">
                    <a:lumMod val="65000"/>
                    <a:lumOff val="35000"/>
                  </a:schemeClr>
                </a:solidFill>
              </a:rPr>
              <a:t> to our new RowHammer access patterns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lumMod val="65000"/>
                    <a:lumOff val="35000"/>
                  </a:schemeClr>
                </a:solidFill>
              </a:rPr>
              <a:t>[CLICK] Further, in 20 of the modules, our RowHammer access patterns cause bit flips in almost all</a:t>
            </a:r>
            <a:r>
              <a:rPr lang="en-US" sz="1200" dirty="0">
                <a:solidFill>
                  <a:srgbClr val="009900"/>
                </a:solidFill>
              </a:rPr>
              <a:t> of the rows</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But why are some modules less vulnerable? We find that it is because of three main reasons. </a:t>
            </a:r>
          </a:p>
          <a:p>
            <a:r>
              <a:rPr lang="en-US" dirty="0"/>
              <a:t>[CLICK] First, some modules are fundamentally less vulnerable to RowHammer, in the sense that rows in those modules can tolerate a higher number of hammers before experiencing RowHammer bit flips. </a:t>
            </a:r>
          </a:p>
          <a:p>
            <a:r>
              <a:rPr lang="en-US" dirty="0"/>
              <a:t>[CLICK] Second, some modules implement a different TRR mechanism that our custom access patterns are not as effective. We believe understanding more those different TRR mechanisms can help crafting more effective rowhammer access patterns.</a:t>
            </a:r>
          </a:p>
          <a:p>
            <a:r>
              <a:rPr lang="en-US" dirty="0"/>
              <a:t>[CLICK] Third, some modules of Vendor C implement a unique row organization that appears to mitigate RowHammer at DRAM circuit level.</a:t>
            </a:r>
          </a:p>
        </p:txBody>
      </p:sp>
      <p:sp>
        <p:nvSpPr>
          <p:cNvPr id="4" name="Slide Number Placeholder 3"/>
          <p:cNvSpPr>
            <a:spLocks noGrp="1"/>
          </p:cNvSpPr>
          <p:nvPr>
            <p:ph type="sldNum" sz="quarter" idx="5"/>
          </p:nvPr>
        </p:nvSpPr>
        <p:spPr/>
        <p:txBody>
          <a:bodyPr/>
          <a:lstStyle/>
          <a:p>
            <a:fld id="{EF7F79D3-8C36-4CB5-B03B-F440DA7B71AF}" type="slidenum">
              <a:rPr lang="en-US" smtClean="0"/>
              <a:t>133</a:t>
            </a:fld>
            <a:endParaRPr lang="en-US"/>
          </a:p>
        </p:txBody>
      </p:sp>
    </p:spTree>
    <p:extLst>
      <p:ext uri="{BB962C8B-B14F-4D97-AF65-F5344CB8AC3E}">
        <p14:creationId xmlns:p14="http://schemas.microsoft.com/office/powerpoint/2010/main" val="1927337625"/>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not spoil it for you</a:t>
            </a:r>
          </a:p>
        </p:txBody>
      </p:sp>
      <p:sp>
        <p:nvSpPr>
          <p:cNvPr id="4" name="Slide Number Placeholder 3"/>
          <p:cNvSpPr>
            <a:spLocks noGrp="1"/>
          </p:cNvSpPr>
          <p:nvPr>
            <p:ph type="sldNum" sz="quarter" idx="5"/>
          </p:nvPr>
        </p:nvSpPr>
        <p:spPr/>
        <p:txBody>
          <a:bodyPr/>
          <a:lstStyle/>
          <a:p>
            <a:fld id="{BC575381-7527-4E0E-A355-7550D954D08C}" type="slidenum">
              <a:rPr lang="tr-TR" smtClean="0"/>
              <a:t>135</a:t>
            </a:fld>
            <a:endParaRPr lang="tr-TR"/>
          </a:p>
        </p:txBody>
      </p:sp>
    </p:spTree>
    <p:extLst>
      <p:ext uri="{BB962C8B-B14F-4D97-AF65-F5344CB8AC3E}">
        <p14:creationId xmlns:p14="http://schemas.microsoft.com/office/powerpoint/2010/main" val="1765560228"/>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C575381-7527-4E0E-A355-7550D954D08C}" type="slidenum">
              <a:rPr lang="tr-TR" smtClean="0"/>
              <a:t>136</a:t>
            </a:fld>
            <a:endParaRPr lang="tr-TR"/>
          </a:p>
        </p:txBody>
      </p:sp>
    </p:spTree>
    <p:extLst>
      <p:ext uri="{BB962C8B-B14F-4D97-AF65-F5344CB8AC3E}">
        <p14:creationId xmlns:p14="http://schemas.microsoft.com/office/powerpoint/2010/main" val="1982649039"/>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B8A046-2AC1-2E51-3A08-6708B6BE1389}"/>
            </a:ext>
          </a:extLst>
        </p:cNvPr>
        <p:cNvGrpSpPr/>
        <p:nvPr/>
      </p:nvGrpSpPr>
      <p:grpSpPr>
        <a:xfrm>
          <a:off x="0" y="0"/>
          <a:ext cx="0" cy="0"/>
          <a:chOff x="0" y="0"/>
          <a:chExt cx="0" cy="0"/>
        </a:xfrm>
      </p:grpSpPr>
      <p:sp>
        <p:nvSpPr>
          <p:cNvPr id="646145" name="Rectangle 7">
            <a:extLst>
              <a:ext uri="{FF2B5EF4-FFF2-40B4-BE49-F238E27FC236}">
                <a16:creationId xmlns:a16="http://schemas.microsoft.com/office/drawing/2014/main" id="{84C339BC-B7CE-A2DB-378A-6ED09D8FBE7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defTabSz="911225">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defTabSz="911225">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defTabSz="911225">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defTabSz="911225">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9112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9112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9112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9112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r" defTabSz="911225" rtl="0" eaLnBrk="1" fontAlgn="auto" latinLnBrk="0" hangingPunct="1">
              <a:lnSpc>
                <a:spcPct val="100000"/>
              </a:lnSpc>
              <a:spcBef>
                <a:spcPct val="0"/>
              </a:spcBef>
              <a:spcAft>
                <a:spcPts val="0"/>
              </a:spcAft>
              <a:buClrTx/>
              <a:buSzTx/>
              <a:buFontTx/>
              <a:buNone/>
              <a:tabLst/>
              <a:defRPr/>
            </a:pPr>
            <a:fld id="{24E82DFE-E98A-254F-BFEC-3824591F8463}"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34" charset="-128"/>
                <a:cs typeface="+mn-cs"/>
              </a:rPr>
              <a:pPr marL="0" marR="0" lvl="0" indent="0" algn="r" defTabSz="911225" rtl="0" eaLnBrk="1" fontAlgn="auto" latinLnBrk="0" hangingPunct="1">
                <a:lnSpc>
                  <a:spcPct val="100000"/>
                </a:lnSpc>
                <a:spcBef>
                  <a:spcPct val="0"/>
                </a:spcBef>
                <a:spcAft>
                  <a:spcPts val="0"/>
                </a:spcAft>
                <a:buClrTx/>
                <a:buSzTx/>
                <a:buFontTx/>
                <a:buNone/>
                <a:tabLst/>
                <a:defRPr/>
              </a:pPr>
              <a:t>137</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646146" name="Rectangle 2">
            <a:extLst>
              <a:ext uri="{FF2B5EF4-FFF2-40B4-BE49-F238E27FC236}">
                <a16:creationId xmlns:a16="http://schemas.microsoft.com/office/drawing/2014/main" id="{69B1F5CE-02A4-5390-BEAE-BB6ADFBCCC6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6147" name="Rectangle 3">
            <a:extLst>
              <a:ext uri="{FF2B5EF4-FFF2-40B4-BE49-F238E27FC236}">
                <a16:creationId xmlns:a16="http://schemas.microsoft.com/office/drawing/2014/main" id="{954CC447-0946-A41F-C649-FCD63BF5D70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a:bodyPr>
          <a:lstStyle/>
          <a:p>
            <a:pPr eaLnBrk="1" hangingPunct="1">
              <a:spcBef>
                <a:spcPct val="0"/>
              </a:spcBef>
            </a:pPr>
            <a:endParaRPr lang="en-US" altLang="en-US"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113183073"/>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23A92C-1988-4BCD-D81A-A6B2EFC2F6A9}"/>
            </a:ext>
          </a:extLst>
        </p:cNvPr>
        <p:cNvGrpSpPr/>
        <p:nvPr/>
      </p:nvGrpSpPr>
      <p:grpSpPr>
        <a:xfrm>
          <a:off x="0" y="0"/>
          <a:ext cx="0" cy="0"/>
          <a:chOff x="0" y="0"/>
          <a:chExt cx="0" cy="0"/>
        </a:xfrm>
      </p:grpSpPr>
      <p:sp>
        <p:nvSpPr>
          <p:cNvPr id="646145" name="Rectangle 7">
            <a:extLst>
              <a:ext uri="{FF2B5EF4-FFF2-40B4-BE49-F238E27FC236}">
                <a16:creationId xmlns:a16="http://schemas.microsoft.com/office/drawing/2014/main" id="{D34D81ED-232F-62A3-1189-5439313B0D8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defTabSz="911225">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defTabSz="911225">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defTabSz="911225">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defTabSz="911225">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9112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9112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9112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9112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r" defTabSz="911225" rtl="0" eaLnBrk="1" fontAlgn="auto" latinLnBrk="0" hangingPunct="1">
              <a:lnSpc>
                <a:spcPct val="100000"/>
              </a:lnSpc>
              <a:spcBef>
                <a:spcPct val="0"/>
              </a:spcBef>
              <a:spcAft>
                <a:spcPts val="0"/>
              </a:spcAft>
              <a:buClrTx/>
              <a:buSzTx/>
              <a:buFontTx/>
              <a:buNone/>
              <a:tabLst/>
              <a:defRPr/>
            </a:pPr>
            <a:fld id="{24E82DFE-E98A-254F-BFEC-3824591F8463}"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34" charset="-128"/>
                <a:cs typeface="+mn-cs"/>
              </a:rPr>
              <a:pPr marL="0" marR="0" lvl="0" indent="0" algn="r" defTabSz="911225" rtl="0" eaLnBrk="1" fontAlgn="auto" latinLnBrk="0" hangingPunct="1">
                <a:lnSpc>
                  <a:spcPct val="100000"/>
                </a:lnSpc>
                <a:spcBef>
                  <a:spcPct val="0"/>
                </a:spcBef>
                <a:spcAft>
                  <a:spcPts val="0"/>
                </a:spcAft>
                <a:buClrTx/>
                <a:buSzTx/>
                <a:buFontTx/>
                <a:buNone/>
                <a:tabLst/>
                <a:defRPr/>
              </a:pPr>
              <a:t>138</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646146" name="Rectangle 2">
            <a:extLst>
              <a:ext uri="{FF2B5EF4-FFF2-40B4-BE49-F238E27FC236}">
                <a16:creationId xmlns:a16="http://schemas.microsoft.com/office/drawing/2014/main" id="{F5D82791-B48E-D2C8-C4F2-21FF8DD0C0E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6147" name="Rectangle 3">
            <a:extLst>
              <a:ext uri="{FF2B5EF4-FFF2-40B4-BE49-F238E27FC236}">
                <a16:creationId xmlns:a16="http://schemas.microsoft.com/office/drawing/2014/main" id="{8490F659-3F7C-041F-C359-64D78E35B95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a:bodyPr>
          <a:lstStyle/>
          <a:p>
            <a:pPr eaLnBrk="1" hangingPunct="1">
              <a:spcBef>
                <a:spcPct val="0"/>
              </a:spcBef>
            </a:pPr>
            <a:endParaRPr lang="en-US" altLang="en-US"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563483032"/>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C575381-7527-4E0E-A355-7550D954D08C}" type="slidenum">
              <a:rPr lang="tr-TR" smtClean="0"/>
              <a:t>140</a:t>
            </a:fld>
            <a:endParaRPr lang="tr-TR"/>
          </a:p>
        </p:txBody>
      </p:sp>
    </p:spTree>
    <p:extLst>
      <p:ext uri="{BB962C8B-B14F-4D97-AF65-F5344CB8AC3E}">
        <p14:creationId xmlns:p14="http://schemas.microsoft.com/office/powerpoint/2010/main" val="3589062246"/>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8FA615-2F38-FC63-DD25-CF96A99D4C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DE7C4F-8D89-D5A7-E233-80E1D2D5A3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2DE6D0-5027-CCF5-DB66-C0ECDC0A892D}"/>
              </a:ext>
            </a:extLst>
          </p:cNvPr>
          <p:cNvSpPr>
            <a:spLocks noGrp="1"/>
          </p:cNvSpPr>
          <p:nvPr>
            <p:ph type="body" idx="1"/>
          </p:nvPr>
        </p:nvSpPr>
        <p:spPr/>
        <p:txBody>
          <a:bodyPr/>
          <a:lstStyle/>
          <a:p>
            <a:r>
              <a:rPr lang="en-US" dirty="0"/>
              <a:t>Lines 581-588</a:t>
            </a:r>
          </a:p>
        </p:txBody>
      </p:sp>
      <p:sp>
        <p:nvSpPr>
          <p:cNvPr id="4" name="Slide Number Placeholder 3">
            <a:extLst>
              <a:ext uri="{FF2B5EF4-FFF2-40B4-BE49-F238E27FC236}">
                <a16:creationId xmlns:a16="http://schemas.microsoft.com/office/drawing/2014/main" id="{D9E8E902-B758-CA0D-4A99-55435E1064C4}"/>
              </a:ext>
            </a:extLst>
          </p:cNvPr>
          <p:cNvSpPr>
            <a:spLocks noGrp="1"/>
          </p:cNvSpPr>
          <p:nvPr>
            <p:ph type="sldNum" sz="quarter" idx="5"/>
          </p:nvPr>
        </p:nvSpPr>
        <p:spPr/>
        <p:txBody>
          <a:bodyPr/>
          <a:lstStyle/>
          <a:p>
            <a:fld id="{BC575381-7527-4E0E-A355-7550D954D08C}" type="slidenum">
              <a:rPr lang="tr-TR" smtClean="0"/>
              <a:t>142</a:t>
            </a:fld>
            <a:endParaRPr lang="tr-TR"/>
          </a:p>
        </p:txBody>
      </p:sp>
    </p:spTree>
    <p:extLst>
      <p:ext uri="{BB962C8B-B14F-4D97-AF65-F5344CB8AC3E}">
        <p14:creationId xmlns:p14="http://schemas.microsoft.com/office/powerpoint/2010/main" val="1078953880"/>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195215-E23C-02FB-F684-5F882079C1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829254-9B09-411E-C106-9A21D3FB64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E982C3-3EDC-DF98-CA8A-12A37EA9850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EE0742A-9473-0C2C-9911-2E5AD0B2DE67}"/>
              </a:ext>
            </a:extLst>
          </p:cNvPr>
          <p:cNvSpPr>
            <a:spLocks noGrp="1"/>
          </p:cNvSpPr>
          <p:nvPr>
            <p:ph type="sldNum" sz="quarter" idx="5"/>
          </p:nvPr>
        </p:nvSpPr>
        <p:spPr/>
        <p:txBody>
          <a:bodyPr/>
          <a:lstStyle/>
          <a:p>
            <a:fld id="{BC575381-7527-4E0E-A355-7550D954D08C}" type="slidenum">
              <a:rPr lang="tr-TR" smtClean="0"/>
              <a:t>143</a:t>
            </a:fld>
            <a:endParaRPr lang="tr-TR"/>
          </a:p>
        </p:txBody>
      </p:sp>
    </p:spTree>
    <p:extLst>
      <p:ext uri="{BB962C8B-B14F-4D97-AF65-F5344CB8AC3E}">
        <p14:creationId xmlns:p14="http://schemas.microsoft.com/office/powerpoint/2010/main" val="412509518"/>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create our programs with these instructions</a:t>
            </a:r>
          </a:p>
        </p:txBody>
      </p:sp>
      <p:sp>
        <p:nvSpPr>
          <p:cNvPr id="4" name="Slide Number Placeholder 3"/>
          <p:cNvSpPr>
            <a:spLocks noGrp="1"/>
          </p:cNvSpPr>
          <p:nvPr>
            <p:ph type="sldNum" sz="quarter" idx="5"/>
          </p:nvPr>
        </p:nvSpPr>
        <p:spPr/>
        <p:txBody>
          <a:bodyPr/>
          <a:lstStyle/>
          <a:p>
            <a:fld id="{BC575381-7527-4E0E-A355-7550D954D08C}" type="slidenum">
              <a:rPr lang="tr-TR" smtClean="0"/>
              <a:t>145</a:t>
            </a:fld>
            <a:endParaRPr lang="tr-TR"/>
          </a:p>
        </p:txBody>
      </p:sp>
    </p:spTree>
    <p:extLst>
      <p:ext uri="{BB962C8B-B14F-4D97-AF65-F5344CB8AC3E}">
        <p14:creationId xmlns:p14="http://schemas.microsoft.com/office/powerpoint/2010/main" val="2823248872"/>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7F18AC-B6A5-D04D-B0AD-1DB3ED808D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220A8E-FE90-233E-917D-61D56AA7EB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944F5B-8D2F-E18C-3130-7FA2E4D44185}"/>
              </a:ext>
            </a:extLst>
          </p:cNvPr>
          <p:cNvSpPr>
            <a:spLocks noGrp="1"/>
          </p:cNvSpPr>
          <p:nvPr>
            <p:ph type="body" idx="1"/>
          </p:nvPr>
        </p:nvSpPr>
        <p:spPr/>
        <p:txBody>
          <a:bodyPr/>
          <a:lstStyle/>
          <a:p>
            <a:r>
              <a:rPr lang="en-US" dirty="0"/>
              <a:t>Go over the program now</a:t>
            </a:r>
          </a:p>
          <a:p>
            <a:endParaRPr lang="en-US" dirty="0"/>
          </a:p>
        </p:txBody>
      </p:sp>
      <p:sp>
        <p:nvSpPr>
          <p:cNvPr id="4" name="Slide Number Placeholder 3">
            <a:extLst>
              <a:ext uri="{FF2B5EF4-FFF2-40B4-BE49-F238E27FC236}">
                <a16:creationId xmlns:a16="http://schemas.microsoft.com/office/drawing/2014/main" id="{421E3F3C-21E1-9C3E-F148-0AA2AED080A3}"/>
              </a:ext>
            </a:extLst>
          </p:cNvPr>
          <p:cNvSpPr>
            <a:spLocks noGrp="1"/>
          </p:cNvSpPr>
          <p:nvPr>
            <p:ph type="sldNum" sz="quarter" idx="5"/>
          </p:nvPr>
        </p:nvSpPr>
        <p:spPr/>
        <p:txBody>
          <a:bodyPr/>
          <a:lstStyle/>
          <a:p>
            <a:fld id="{BC575381-7527-4E0E-A355-7550D954D08C}" type="slidenum">
              <a:rPr lang="tr-TR" smtClean="0"/>
              <a:t>146</a:t>
            </a:fld>
            <a:endParaRPr lang="tr-TR"/>
          </a:p>
        </p:txBody>
      </p:sp>
    </p:spTree>
    <p:extLst>
      <p:ext uri="{BB962C8B-B14F-4D97-AF65-F5344CB8AC3E}">
        <p14:creationId xmlns:p14="http://schemas.microsoft.com/office/powerpoint/2010/main" val="768563827"/>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Lines 98-400</a:t>
            </a:r>
          </a:p>
          <a:p>
            <a:endParaRPr lang="en-US" dirty="0"/>
          </a:p>
        </p:txBody>
      </p:sp>
      <p:sp>
        <p:nvSpPr>
          <p:cNvPr id="4" name="Slide Number Placeholder 3"/>
          <p:cNvSpPr>
            <a:spLocks noGrp="1"/>
          </p:cNvSpPr>
          <p:nvPr>
            <p:ph type="sldNum" sz="quarter" idx="5"/>
          </p:nvPr>
        </p:nvSpPr>
        <p:spPr/>
        <p:txBody>
          <a:bodyPr/>
          <a:lstStyle/>
          <a:p>
            <a:fld id="{BC575381-7527-4E0E-A355-7550D954D08C}" type="slidenum">
              <a:rPr lang="tr-TR" smtClean="0"/>
              <a:t>147</a:t>
            </a:fld>
            <a:endParaRPr lang="tr-TR"/>
          </a:p>
        </p:txBody>
      </p:sp>
    </p:spTree>
    <p:extLst>
      <p:ext uri="{BB962C8B-B14F-4D97-AF65-F5344CB8AC3E}">
        <p14:creationId xmlns:p14="http://schemas.microsoft.com/office/powerpoint/2010/main" val="2505278899"/>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B398A1-7915-714C-68DB-AB7A28D7A9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974400-5C02-BEF9-EEAF-E50721A03E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32D8A4-762B-6782-107D-CD23421F619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A8F270A-A655-EE19-8338-6BF00469AD00}"/>
              </a:ext>
            </a:extLst>
          </p:cNvPr>
          <p:cNvSpPr>
            <a:spLocks noGrp="1"/>
          </p:cNvSpPr>
          <p:nvPr>
            <p:ph type="sldNum" sz="quarter" idx="5"/>
          </p:nvPr>
        </p:nvSpPr>
        <p:spPr/>
        <p:txBody>
          <a:bodyPr/>
          <a:lstStyle/>
          <a:p>
            <a:fld id="{BC575381-7527-4E0E-A355-7550D954D08C}" type="slidenum">
              <a:rPr lang="tr-TR" smtClean="0"/>
              <a:t>148</a:t>
            </a:fld>
            <a:endParaRPr lang="tr-TR"/>
          </a:p>
        </p:txBody>
      </p:sp>
    </p:spTree>
    <p:extLst>
      <p:ext uri="{BB962C8B-B14F-4D97-AF65-F5344CB8AC3E}">
        <p14:creationId xmlns:p14="http://schemas.microsoft.com/office/powerpoint/2010/main" val="2096411912"/>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not describe in detail. I will show you what executing a program means.</a:t>
            </a:r>
          </a:p>
        </p:txBody>
      </p:sp>
      <p:sp>
        <p:nvSpPr>
          <p:cNvPr id="4" name="Slide Number Placeholder 3"/>
          <p:cNvSpPr>
            <a:spLocks noGrp="1"/>
          </p:cNvSpPr>
          <p:nvPr>
            <p:ph type="sldNum" sz="quarter" idx="5"/>
          </p:nvPr>
        </p:nvSpPr>
        <p:spPr/>
        <p:txBody>
          <a:bodyPr/>
          <a:lstStyle/>
          <a:p>
            <a:fld id="{BC575381-7527-4E0E-A355-7550D954D08C}" type="slidenum">
              <a:rPr lang="tr-TR" smtClean="0"/>
              <a:t>149</a:t>
            </a:fld>
            <a:endParaRPr lang="tr-TR"/>
          </a:p>
        </p:txBody>
      </p:sp>
    </p:spTree>
    <p:extLst>
      <p:ext uri="{BB962C8B-B14F-4D97-AF65-F5344CB8AC3E}">
        <p14:creationId xmlns:p14="http://schemas.microsoft.com/office/powerpoint/2010/main" val="1533214796"/>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C575381-7527-4E0E-A355-7550D954D08C}" type="slidenum">
              <a:rPr lang="tr-TR" smtClean="0"/>
              <a:t>154</a:t>
            </a:fld>
            <a:endParaRPr lang="tr-TR"/>
          </a:p>
        </p:txBody>
      </p:sp>
    </p:spTree>
    <p:extLst>
      <p:ext uri="{BB962C8B-B14F-4D97-AF65-F5344CB8AC3E}">
        <p14:creationId xmlns:p14="http://schemas.microsoft.com/office/powerpoint/2010/main" val="1376730422"/>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CD4C67-1BBF-6BFD-11C8-2B66327EC8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FF5863-82D1-96A7-FCCC-18771CCC7D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FD2FA6-8674-0B7F-76F7-DFD958EA966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91AB4D5-E315-8B9D-3600-119FA77C9E54}"/>
              </a:ext>
            </a:extLst>
          </p:cNvPr>
          <p:cNvSpPr>
            <a:spLocks noGrp="1"/>
          </p:cNvSpPr>
          <p:nvPr>
            <p:ph type="sldNum" sz="quarter" idx="5"/>
          </p:nvPr>
        </p:nvSpPr>
        <p:spPr/>
        <p:txBody>
          <a:bodyPr/>
          <a:lstStyle/>
          <a:p>
            <a:fld id="{BC575381-7527-4E0E-A355-7550D954D08C}" type="slidenum">
              <a:rPr lang="tr-TR" smtClean="0"/>
              <a:t>155</a:t>
            </a:fld>
            <a:endParaRPr lang="tr-TR"/>
          </a:p>
        </p:txBody>
      </p:sp>
    </p:spTree>
    <p:extLst>
      <p:ext uri="{BB962C8B-B14F-4D97-AF65-F5344CB8AC3E}">
        <p14:creationId xmlns:p14="http://schemas.microsoft.com/office/powerpoint/2010/main" val="993689499"/>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42E78A-6989-DA31-9F73-DA1F157BC7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F1F2FB-F0A8-F70B-2A28-9E76341C97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982F07-926F-225F-15FE-BFA147DD7A8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8E80621-EC26-378E-2B90-5D39F0095884}"/>
              </a:ext>
            </a:extLst>
          </p:cNvPr>
          <p:cNvSpPr>
            <a:spLocks noGrp="1"/>
          </p:cNvSpPr>
          <p:nvPr>
            <p:ph type="sldNum" sz="quarter" idx="5"/>
          </p:nvPr>
        </p:nvSpPr>
        <p:spPr/>
        <p:txBody>
          <a:bodyPr/>
          <a:lstStyle/>
          <a:p>
            <a:fld id="{BC575381-7527-4E0E-A355-7550D954D08C}" type="slidenum">
              <a:rPr lang="tr-TR" smtClean="0"/>
              <a:t>157</a:t>
            </a:fld>
            <a:endParaRPr lang="tr-TR"/>
          </a:p>
        </p:txBody>
      </p:sp>
    </p:spTree>
    <p:extLst>
      <p:ext uri="{BB962C8B-B14F-4D97-AF65-F5344CB8AC3E}">
        <p14:creationId xmlns:p14="http://schemas.microsoft.com/office/powerpoint/2010/main" val="251972236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86A424-3ED4-4425-C571-34425B10DFEE}"/>
            </a:ext>
          </a:extLst>
        </p:cNvPr>
        <p:cNvGrpSpPr/>
        <p:nvPr/>
      </p:nvGrpSpPr>
      <p:grpSpPr>
        <a:xfrm>
          <a:off x="0" y="0"/>
          <a:ext cx="0" cy="0"/>
          <a:chOff x="0" y="0"/>
          <a:chExt cx="0" cy="0"/>
        </a:xfrm>
      </p:grpSpPr>
      <p:sp>
        <p:nvSpPr>
          <p:cNvPr id="646145" name="Rectangle 7">
            <a:extLst>
              <a:ext uri="{FF2B5EF4-FFF2-40B4-BE49-F238E27FC236}">
                <a16:creationId xmlns:a16="http://schemas.microsoft.com/office/drawing/2014/main" id="{134BC19F-F328-D944-1C4E-C9E8C238869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defTabSz="911225">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defTabSz="911225">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defTabSz="911225">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defTabSz="911225">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9112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9112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9112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9112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r" defTabSz="911225" rtl="0" eaLnBrk="1" fontAlgn="auto" latinLnBrk="0" hangingPunct="1">
              <a:lnSpc>
                <a:spcPct val="100000"/>
              </a:lnSpc>
              <a:spcBef>
                <a:spcPct val="0"/>
              </a:spcBef>
              <a:spcAft>
                <a:spcPts val="0"/>
              </a:spcAft>
              <a:buClrTx/>
              <a:buSzTx/>
              <a:buFontTx/>
              <a:buNone/>
              <a:tabLst/>
              <a:defRPr/>
            </a:pPr>
            <a:fld id="{24E82DFE-E98A-254F-BFEC-3824591F8463}"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34" charset="-128"/>
                <a:cs typeface="+mn-cs"/>
              </a:rPr>
              <a:pPr marL="0" marR="0" lvl="0" indent="0" algn="r" defTabSz="911225" rtl="0" eaLnBrk="1" fontAlgn="auto" latinLnBrk="0" hangingPunct="1">
                <a:lnSpc>
                  <a:spcPct val="100000"/>
                </a:lnSpc>
                <a:spcBef>
                  <a:spcPct val="0"/>
                </a:spcBef>
                <a:spcAft>
                  <a:spcPts val="0"/>
                </a:spcAft>
                <a:buClrTx/>
                <a:buSzTx/>
                <a:buFontTx/>
                <a:buNone/>
                <a:tabLst/>
                <a:defRPr/>
              </a:pPr>
              <a:t>158</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646146" name="Rectangle 2">
            <a:extLst>
              <a:ext uri="{FF2B5EF4-FFF2-40B4-BE49-F238E27FC236}">
                <a16:creationId xmlns:a16="http://schemas.microsoft.com/office/drawing/2014/main" id="{CED06F43-4DD8-ACA1-8CEF-1171FCF609F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6147" name="Rectangle 3">
            <a:extLst>
              <a:ext uri="{FF2B5EF4-FFF2-40B4-BE49-F238E27FC236}">
                <a16:creationId xmlns:a16="http://schemas.microsoft.com/office/drawing/2014/main" id="{3DE9519A-7B8D-565A-2DDA-9648C3C2128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a:bodyPr>
          <a:lstStyle/>
          <a:p>
            <a:pPr eaLnBrk="1" hangingPunct="1">
              <a:spcBef>
                <a:spcPct val="0"/>
              </a:spcBef>
            </a:pPr>
            <a:endParaRPr lang="en-US" altLang="en-US"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995569829"/>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4FB313-839F-1B2B-4F24-9DD0C8A584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6FB110-A79A-93FC-6AB7-4BC309C643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DADE2D-460D-22E4-D14A-64E1EB600F0C}"/>
              </a:ext>
            </a:extLst>
          </p:cNvPr>
          <p:cNvSpPr>
            <a:spLocks noGrp="1"/>
          </p:cNvSpPr>
          <p:nvPr>
            <p:ph type="body" idx="1"/>
          </p:nvPr>
        </p:nvSpPr>
        <p:spPr/>
        <p:txBody>
          <a:bodyPr/>
          <a:lstStyle/>
          <a:p>
            <a:r>
              <a:rPr lang="en-US" dirty="0"/>
              <a:t>[CLICK] In summary, SoftMC is the first publicly-available DRAM characterization infrastructure</a:t>
            </a:r>
          </a:p>
          <a:p>
            <a:r>
              <a:rPr lang="en-US" dirty="0"/>
              <a:t>[CLICK] It is flexible and easy to use</a:t>
            </a:r>
          </a:p>
          <a:p>
            <a:r>
              <a:rPr lang="en-US" dirty="0"/>
              <a:t>[CLICK] The source code of SoftMC is available on GitHub</a:t>
            </a:r>
          </a:p>
          <a:p>
            <a:endParaRPr lang="en-US" dirty="0"/>
          </a:p>
          <a:p>
            <a:r>
              <a:rPr lang="en-US" dirty="0"/>
              <a:t>[CLICK] SoftMC enables many new studies, ideas, and methodologies in the design of future memory systems</a:t>
            </a:r>
            <a:endParaRPr lang="en-CH" dirty="0"/>
          </a:p>
        </p:txBody>
      </p:sp>
      <p:sp>
        <p:nvSpPr>
          <p:cNvPr id="4" name="Slide Number Placeholder 3">
            <a:extLst>
              <a:ext uri="{FF2B5EF4-FFF2-40B4-BE49-F238E27FC236}">
                <a16:creationId xmlns:a16="http://schemas.microsoft.com/office/drawing/2014/main" id="{27A8A40C-F435-EF16-42BE-D027BB02477F}"/>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D08837-A1FD-4E03-BA4E-F004DDDA85FA}"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159</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4390770"/>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E380AC-1AF7-29A3-20DB-A25FE88F76F0}"/>
            </a:ext>
          </a:extLst>
        </p:cNvPr>
        <p:cNvGrpSpPr/>
        <p:nvPr/>
      </p:nvGrpSpPr>
      <p:grpSpPr>
        <a:xfrm>
          <a:off x="0" y="0"/>
          <a:ext cx="0" cy="0"/>
          <a:chOff x="0" y="0"/>
          <a:chExt cx="0" cy="0"/>
        </a:xfrm>
      </p:grpSpPr>
      <p:sp>
        <p:nvSpPr>
          <p:cNvPr id="646145" name="Rectangle 7">
            <a:extLst>
              <a:ext uri="{FF2B5EF4-FFF2-40B4-BE49-F238E27FC236}">
                <a16:creationId xmlns:a16="http://schemas.microsoft.com/office/drawing/2014/main" id="{64A57FC7-2CC8-4B36-BE85-7A6963EE682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defTabSz="911225">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defTabSz="911225">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defTabSz="911225">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defTabSz="911225">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9112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9112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9112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91122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r" defTabSz="911225" rtl="0" eaLnBrk="1" fontAlgn="auto" latinLnBrk="0" hangingPunct="1">
              <a:lnSpc>
                <a:spcPct val="100000"/>
              </a:lnSpc>
              <a:spcBef>
                <a:spcPct val="0"/>
              </a:spcBef>
              <a:spcAft>
                <a:spcPts val="0"/>
              </a:spcAft>
              <a:buClrTx/>
              <a:buSzTx/>
              <a:buFontTx/>
              <a:buNone/>
              <a:tabLst/>
              <a:defRPr/>
            </a:pPr>
            <a:fld id="{24E82DFE-E98A-254F-BFEC-3824591F8463}"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34" charset="-128"/>
                <a:cs typeface="+mn-cs"/>
              </a:rPr>
              <a:pPr marL="0" marR="0" lvl="0" indent="0" algn="r" defTabSz="911225" rtl="0" eaLnBrk="1" fontAlgn="auto" latinLnBrk="0" hangingPunct="1">
                <a:lnSpc>
                  <a:spcPct val="100000"/>
                </a:lnSpc>
                <a:spcBef>
                  <a:spcPct val="0"/>
                </a:spcBef>
                <a:spcAft>
                  <a:spcPts val="0"/>
                </a:spcAft>
                <a:buClrTx/>
                <a:buSzTx/>
                <a:buFontTx/>
                <a:buNone/>
                <a:tabLst/>
                <a:defRPr/>
              </a:pPr>
              <a:t>160</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646146" name="Rectangle 2">
            <a:extLst>
              <a:ext uri="{FF2B5EF4-FFF2-40B4-BE49-F238E27FC236}">
                <a16:creationId xmlns:a16="http://schemas.microsoft.com/office/drawing/2014/main" id="{1617DB21-72EC-86F8-FBA9-CCBBA2417B7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6147" name="Rectangle 3">
            <a:extLst>
              <a:ext uri="{FF2B5EF4-FFF2-40B4-BE49-F238E27FC236}">
                <a16:creationId xmlns:a16="http://schemas.microsoft.com/office/drawing/2014/main" id="{74C1653D-E52A-1BFB-7174-C5CE8327945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a:bodyPr>
          <a:lstStyle/>
          <a:p>
            <a:pPr eaLnBrk="1" hangingPunct="1">
              <a:spcBef>
                <a:spcPct val="0"/>
              </a:spcBef>
            </a:pPr>
            <a:endParaRPr lang="en-US" altLang="en-US"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627599128"/>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have more results in the paper, and our work is fully open-source and artifact evaluated.</a:t>
            </a:r>
            <a:endParaRPr lang="en-CH" dirty="0"/>
          </a:p>
        </p:txBody>
      </p:sp>
      <p:sp>
        <p:nvSpPr>
          <p:cNvPr id="4" name="Slide Number Placeholder 3"/>
          <p:cNvSpPr>
            <a:spLocks noGrp="1"/>
          </p:cNvSpPr>
          <p:nvPr>
            <p:ph type="sldNum" sz="quarter" idx="5"/>
          </p:nvPr>
        </p:nvSpPr>
        <p:spPr/>
        <p:txBody>
          <a:bodyPr/>
          <a:lstStyle/>
          <a:p>
            <a:fld id="{834C1FA8-7F30-4F1F-B2F6-2EBFCCE1E968}" type="slidenum">
              <a:rPr lang="en-CH" smtClean="0"/>
              <a:t>162</a:t>
            </a:fld>
            <a:endParaRPr lang="en-CH"/>
          </a:p>
        </p:txBody>
      </p:sp>
    </p:spTree>
    <p:extLst>
      <p:ext uri="{BB962C8B-B14F-4D97-AF65-F5344CB8AC3E}">
        <p14:creationId xmlns:p14="http://schemas.microsoft.com/office/powerpoint/2010/main" val="1110158912"/>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163</a:t>
            </a:fld>
            <a:endParaRPr lang="tr-TR"/>
          </a:p>
        </p:txBody>
      </p:sp>
    </p:spTree>
    <p:extLst>
      <p:ext uri="{BB962C8B-B14F-4D97-AF65-F5344CB8AC3E}">
        <p14:creationId xmlns:p14="http://schemas.microsoft.com/office/powerpoint/2010/main" val="1467436713"/>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[CLICK] </a:t>
            </a:r>
            <a:r>
              <a:rPr lang="en-US" b="0" dirty="0"/>
              <a:t>Our work tries</a:t>
            </a:r>
            <a:r>
              <a:rPr lang="en-US" b="1" dirty="0"/>
              <a:t> </a:t>
            </a:r>
            <a:r>
              <a:rPr lang="en-US" b="0" dirty="0"/>
              <a:t>to answer a key question about the read disturbance threshold: “How accurately and efficiently can we measure the read disturbance threshold of each DRAM row?”</a:t>
            </a:r>
          </a:p>
          <a:p>
            <a:endParaRPr lang="en-US" b="0" dirty="0"/>
          </a:p>
          <a:p>
            <a:r>
              <a:rPr lang="en-US" b="1" dirty="0"/>
              <a:t>[CLICK]</a:t>
            </a:r>
            <a:r>
              <a:rPr lang="en-US" b="0" dirty="0"/>
              <a:t> We record more than a hundred million read disturbance threshold measurements across many rows in many DRAM chips</a:t>
            </a:r>
          </a:p>
          <a:p>
            <a:endParaRPr lang="en-US" b="0" dirty="0"/>
          </a:p>
          <a:p>
            <a:r>
              <a:rPr lang="en-US" b="1" dirty="0"/>
              <a:t>[CLICK] </a:t>
            </a:r>
            <a:r>
              <a:rPr lang="en-US" b="0" dirty="0"/>
              <a:t>We find that the read disturbance threshold of a DRAM row varies significantly and unpredictably over time. </a:t>
            </a:r>
          </a:p>
          <a:p>
            <a:r>
              <a:rPr lang="en-US" b="1" dirty="0"/>
              <a:t>[CLICK]</a:t>
            </a:r>
            <a:r>
              <a:rPr lang="en-US" b="0" dirty="0"/>
              <a:t> The largest RDT observed for a DRAM row can be 3.5 times the smallest observed for the same row, and</a:t>
            </a:r>
          </a:p>
          <a:p>
            <a:r>
              <a:rPr lang="en-US" b="1" dirty="0"/>
              <a:t>[CLICK] </a:t>
            </a:r>
            <a:r>
              <a:rPr lang="en-US" b="0" dirty="0"/>
              <a:t>a row’s smallest RDT may appear after 94 thousand measurements</a:t>
            </a:r>
            <a:br>
              <a:rPr lang="en-US" b="0" dirty="0"/>
            </a:br>
            <a:r>
              <a:rPr lang="en-US" b="0" dirty="0"/>
              <a:t>We call this new phenomenon Variable Read Disturbance.</a:t>
            </a:r>
          </a:p>
          <a:p>
            <a:endParaRPr lang="en-US" b="0" dirty="0"/>
          </a:p>
          <a:p>
            <a:r>
              <a:rPr lang="en-US" b="1" dirty="0"/>
              <a:t>[CLICK] </a:t>
            </a:r>
            <a:r>
              <a:rPr lang="en-US" b="0" dirty="0"/>
              <a:t>Variable read disturbance has implications for system security and robustness because the RDT of a row cannot be quickly and accurately identified.</a:t>
            </a:r>
          </a:p>
          <a:p>
            <a:endParaRPr lang="en-US" b="0" dirty="0"/>
          </a:p>
          <a:p>
            <a:r>
              <a:rPr lang="en-US" b="1" dirty="0"/>
              <a:t>[CLICK]</a:t>
            </a:r>
            <a:r>
              <a:rPr lang="en-US" b="0" dirty="0"/>
              <a:t> We evaluate using </a:t>
            </a:r>
            <a:r>
              <a:rPr lang="en-US" b="0" dirty="0" err="1"/>
              <a:t>guardbands</a:t>
            </a:r>
            <a:r>
              <a:rPr lang="en-US" b="0" dirty="0"/>
              <a:t> for RDT and error-correcting codes as a solution for VRD-induced bitflips: **Given our limited dataset of bitflip locations** we find that relatively large </a:t>
            </a:r>
            <a:r>
              <a:rPr lang="en-US" b="0" dirty="0" err="1"/>
              <a:t>guardbands</a:t>
            </a:r>
            <a:r>
              <a:rPr lang="en-US" b="0" dirty="0"/>
              <a:t> and ECC could prevent VRD-induced bitflips at significant performance cost.</a:t>
            </a:r>
          </a:p>
          <a:p>
            <a:r>
              <a:rPr lang="en-US" b="1" dirty="0"/>
              <a:t>[CLICK]</a:t>
            </a:r>
            <a:r>
              <a:rPr lang="en-US" b="0" dirty="0"/>
              <a:t> But more data and analyses are needed to make a definitive conclusion</a:t>
            </a:r>
          </a:p>
          <a:p>
            <a:r>
              <a:rPr lang="en-US" b="1" dirty="0"/>
              <a:t>[CLICK] </a:t>
            </a:r>
            <a:r>
              <a:rPr lang="en-US" b="0" dirty="0"/>
              <a:t>Our results call for future work on understanding and efficiently mitigating VRD.</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DF2200-637A-42DD-BD93-B45C1CFA40DE}" type="slidenum">
              <a:rPr kumimoji="0" lang="en-US" sz="1200" b="0" i="0" u="none" strike="noStrike" kern="1200" cap="none" spc="0" normalizeH="0" baseline="0" noProof="0" smtClean="0">
                <a:ln>
                  <a:noFill/>
                </a:ln>
                <a:solidFill>
                  <a:prstClr val="black"/>
                </a:solidFill>
                <a:effectLst/>
                <a:uLnTx/>
                <a:uFillTx/>
                <a:latin typeface="Quire Sans" panose="020B05020404000200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164</a:t>
            </a:fld>
            <a:endParaRPr kumimoji="0" lang="en-US" sz="1200" b="0" i="0" u="none" strike="noStrike" kern="1200" cap="none" spc="0" normalizeH="0" baseline="0" noProof="0" dirty="0">
              <a:ln>
                <a:noFill/>
              </a:ln>
              <a:solidFill>
                <a:prstClr val="black"/>
              </a:solidFill>
              <a:effectLst/>
              <a:uLnTx/>
              <a:uFillTx/>
              <a:latin typeface="Quire Sans" panose="020B0502040400020003" pitchFamily="34" charset="0"/>
              <a:ea typeface="+mn-ea"/>
              <a:cs typeface="+mn-cs"/>
            </a:endParaRPr>
          </a:p>
        </p:txBody>
      </p:sp>
    </p:spTree>
    <p:extLst>
      <p:ext uri="{BB962C8B-B14F-4D97-AF65-F5344CB8AC3E}">
        <p14:creationId xmlns:p14="http://schemas.microsoft.com/office/powerpoint/2010/main" val="2132537304"/>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outline for the rest of the talk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DF2200-637A-42DD-BD93-B45C1CFA40DE}" type="slidenum">
              <a:rPr kumimoji="0" lang="en-US" sz="1200" b="0" i="0" u="none" strike="noStrike" kern="1200" cap="none" spc="0" normalizeH="0" baseline="0" noProof="0" smtClean="0">
                <a:ln>
                  <a:noFill/>
                </a:ln>
                <a:solidFill>
                  <a:prstClr val="black"/>
                </a:solidFill>
                <a:effectLst/>
                <a:uLnTx/>
                <a:uFillTx/>
                <a:latin typeface="Quire Sans" panose="020B05020404000200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165</a:t>
            </a:fld>
            <a:endParaRPr kumimoji="0" lang="en-US" sz="1200" b="0" i="0" u="none" strike="noStrike" kern="1200" cap="none" spc="0" normalizeH="0" baseline="0" noProof="0" dirty="0">
              <a:ln>
                <a:noFill/>
              </a:ln>
              <a:solidFill>
                <a:prstClr val="black"/>
              </a:solidFill>
              <a:effectLst/>
              <a:uLnTx/>
              <a:uFillTx/>
              <a:latin typeface="Quire Sans" panose="020B0502040400020003" pitchFamily="34" charset="0"/>
              <a:ea typeface="+mn-ea"/>
              <a:cs typeface="+mn-cs"/>
            </a:endParaRPr>
          </a:p>
        </p:txBody>
      </p:sp>
    </p:spTree>
    <p:extLst>
      <p:ext uri="{BB962C8B-B14F-4D97-AF65-F5344CB8AC3E}">
        <p14:creationId xmlns:p14="http://schemas.microsoft.com/office/powerpoint/2010/main" val="1650446740"/>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continue by motivating our study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DF2200-637A-42DD-BD93-B45C1CFA40DE}" type="slidenum">
              <a:rPr kumimoji="0" lang="en-US" sz="1200" b="0" i="0" u="none" strike="noStrike" kern="1200" cap="none" spc="0" normalizeH="0" baseline="0" noProof="0" smtClean="0">
                <a:ln>
                  <a:noFill/>
                </a:ln>
                <a:solidFill>
                  <a:prstClr val="black"/>
                </a:solidFill>
                <a:effectLst/>
                <a:uLnTx/>
                <a:uFillTx/>
                <a:latin typeface="Quire Sans" panose="020B05020404000200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166</a:t>
            </a:fld>
            <a:endParaRPr kumimoji="0" lang="en-US" sz="1200" b="0" i="0" u="none" strike="noStrike" kern="1200" cap="none" spc="0" normalizeH="0" baseline="0" noProof="0" dirty="0">
              <a:ln>
                <a:noFill/>
              </a:ln>
              <a:solidFill>
                <a:prstClr val="black"/>
              </a:solidFill>
              <a:effectLst/>
              <a:uLnTx/>
              <a:uFillTx/>
              <a:latin typeface="Quire Sans" panose="020B0502040400020003" pitchFamily="34" charset="0"/>
              <a:ea typeface="+mn-ea"/>
              <a:cs typeface="+mn-cs"/>
            </a:endParaRPr>
          </a:p>
        </p:txBody>
      </p:sp>
    </p:spTree>
    <p:extLst>
      <p:ext uri="{BB962C8B-B14F-4D97-AF65-F5344CB8AC3E}">
        <p14:creationId xmlns:p14="http://schemas.microsoft.com/office/powerpoint/2010/main" val="1638482802"/>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Read disturbance bitflips happen in more DRAM cells with fewer activations as DRAM technology scales to smaller sizes to satisfy our memory requirements.</a:t>
            </a:r>
          </a:p>
          <a:p>
            <a:endParaRPr lang="en-US" b="0" dirty="0"/>
          </a:p>
          <a:p>
            <a:r>
              <a:rPr lang="en-US" b="1" dirty="0"/>
              <a:t>[CLICK]</a:t>
            </a:r>
            <a:r>
              <a:rPr lang="en-US" b="0" dirty="0"/>
              <a:t> We see more than 10X reduction in the read disturbance threshold between chips manufactured approximately 7 years apart.</a:t>
            </a:r>
          </a:p>
          <a:p>
            <a:endParaRPr lang="en-US" b="0" dirty="0"/>
          </a:p>
          <a:p>
            <a:r>
              <a:rPr lang="en-US" b="1" dirty="0"/>
              <a:t>[CLICK]</a:t>
            </a:r>
            <a:r>
              <a:rPr lang="en-US" b="0" dirty="0"/>
              <a:t> Thus, DRAM chips become more vulnerable to read disturbance with technology scaling.</a:t>
            </a:r>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Quire Sans" panose="020B05020404000200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167</a:t>
            </a:fld>
            <a:endParaRPr kumimoji="0" lang="en-US" sz="1200" b="0" i="0" u="none" strike="noStrike" kern="1200" cap="none" spc="0" normalizeH="0" baseline="0" noProof="0">
              <a:ln>
                <a:noFill/>
              </a:ln>
              <a:solidFill>
                <a:prstClr val="black"/>
              </a:solidFill>
              <a:effectLst/>
              <a:uLnTx/>
              <a:uFillTx/>
              <a:latin typeface="Quire Sans" panose="020B0502040400020003" pitchFamily="34" charset="0"/>
              <a:ea typeface="+mn-ea"/>
              <a:cs typeface="+mn-cs"/>
            </a:endParaRPr>
          </a:p>
        </p:txBody>
      </p:sp>
    </p:spTree>
    <p:extLst>
      <p:ext uri="{BB962C8B-B14F-4D97-AF65-F5344CB8AC3E}">
        <p14:creationId xmlns:p14="http://schemas.microsoft.com/office/powerpoint/2010/main" val="3353716351"/>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97B1DB-0CC1-59B9-AA34-57375D33BC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4AB530-2691-85BE-3D6C-8033F3B5D4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BF021D-6CF3-8E23-A205-8D06CABA5AFB}"/>
              </a:ext>
            </a:extLst>
          </p:cNvPr>
          <p:cNvSpPr>
            <a:spLocks noGrp="1"/>
          </p:cNvSpPr>
          <p:nvPr>
            <p:ph type="body" idx="1"/>
          </p:nvPr>
        </p:nvSpPr>
        <p:spPr/>
        <p:txBody>
          <a:bodyPr/>
          <a:lstStyle/>
          <a:p>
            <a:r>
              <a:rPr lang="en-US" dirty="0"/>
              <a:t>Reducing read disturbance thresholds, or, worsening read disturbance </a:t>
            </a:r>
            <a:r>
              <a:rPr lang="en-US" b="1" dirty="0"/>
              <a:t>[CLICK]</a:t>
            </a:r>
            <a:r>
              <a:rPr lang="en-US" b="0" dirty="0"/>
              <a:t> causes existing mitigations to become more aggressive, </a:t>
            </a:r>
            <a:r>
              <a:rPr lang="en-US" b="1" dirty="0"/>
              <a:t>[CLICK] </a:t>
            </a:r>
            <a:r>
              <a:rPr lang="en-US" b="0" dirty="0"/>
              <a:t>and in turn, induce higher overheads</a:t>
            </a:r>
            <a:endParaRPr lang="en-US" b="1" dirty="0"/>
          </a:p>
        </p:txBody>
      </p:sp>
      <p:sp>
        <p:nvSpPr>
          <p:cNvPr id="4" name="Slide Number Placeholder 3">
            <a:extLst>
              <a:ext uri="{FF2B5EF4-FFF2-40B4-BE49-F238E27FC236}">
                <a16:creationId xmlns:a16="http://schemas.microsoft.com/office/drawing/2014/main" id="{1EDD9D61-C659-4242-822D-6D84B1C7D40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Quire Sans" panose="020B05020404000200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168</a:t>
            </a:fld>
            <a:endParaRPr kumimoji="0" lang="en-US" sz="1200" b="0" i="0" u="none" strike="noStrike" kern="1200" cap="none" spc="0" normalizeH="0" baseline="0" noProof="0">
              <a:ln>
                <a:noFill/>
              </a:ln>
              <a:solidFill>
                <a:prstClr val="black"/>
              </a:solidFill>
              <a:effectLst/>
              <a:uLnTx/>
              <a:uFillTx/>
              <a:latin typeface="Quire Sans" panose="020B0502040400020003" pitchFamily="34" charset="0"/>
              <a:ea typeface="+mn-ea"/>
              <a:cs typeface="+mn-cs"/>
            </a:endParaRPr>
          </a:p>
        </p:txBody>
      </p:sp>
    </p:spTree>
    <p:extLst>
      <p:ext uri="{BB962C8B-B14F-4D97-AF65-F5344CB8AC3E}">
        <p14:creationId xmlns:p14="http://schemas.microsoft.com/office/powerpoint/2010/main" val="1640506799"/>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7AF2A6-9583-F59C-792E-E933D4463D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EF3283-D9DA-A612-C993-1AA682A38C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186B13-D578-A817-EC63-0AE5BF681000}"/>
              </a:ext>
            </a:extLst>
          </p:cNvPr>
          <p:cNvSpPr>
            <a:spLocks noGrp="1"/>
          </p:cNvSpPr>
          <p:nvPr>
            <p:ph type="body" idx="1"/>
          </p:nvPr>
        </p:nvSpPr>
        <p:spPr/>
        <p:txBody>
          <a:bodyPr/>
          <a:lstStyle/>
          <a:p>
            <a:r>
              <a:rPr lang="en-US" dirty="0"/>
              <a:t> First, all tested DRAM rows exhibit variable read disturbance, to *varying* degrees</a:t>
            </a:r>
          </a:p>
        </p:txBody>
      </p:sp>
      <p:sp>
        <p:nvSpPr>
          <p:cNvPr id="4" name="Slide Number Placeholder 3">
            <a:extLst>
              <a:ext uri="{FF2B5EF4-FFF2-40B4-BE49-F238E27FC236}">
                <a16:creationId xmlns:a16="http://schemas.microsoft.com/office/drawing/2014/main" id="{F508D011-CD35-328A-FCC4-C8A211F7E00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DF2200-637A-42DD-BD93-B45C1CFA40DE}" type="slidenum">
              <a:rPr kumimoji="0" lang="en-US" sz="1200" b="0" i="0" u="none" strike="noStrike" kern="1200" cap="none" spc="0" normalizeH="0" baseline="0" noProof="0" smtClean="0">
                <a:ln>
                  <a:noFill/>
                </a:ln>
                <a:solidFill>
                  <a:prstClr val="black"/>
                </a:solidFill>
                <a:effectLst/>
                <a:uLnTx/>
                <a:uFillTx/>
                <a:latin typeface="Quire Sans" panose="020B05020404000200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169</a:t>
            </a:fld>
            <a:endParaRPr kumimoji="0" lang="en-US" sz="1200" b="0" i="0" u="none" strike="noStrike" kern="1200" cap="none" spc="0" normalizeH="0" baseline="0" noProof="0" dirty="0">
              <a:ln>
                <a:noFill/>
              </a:ln>
              <a:solidFill>
                <a:prstClr val="black"/>
              </a:solidFill>
              <a:effectLst/>
              <a:uLnTx/>
              <a:uFillTx/>
              <a:latin typeface="Quire Sans" panose="020B0502040400020003" pitchFamily="34" charset="0"/>
              <a:ea typeface="+mn-ea"/>
              <a:cs typeface="+mn-cs"/>
            </a:endParaRPr>
          </a:p>
        </p:txBody>
      </p:sp>
    </p:spTree>
    <p:extLst>
      <p:ext uri="{BB962C8B-B14F-4D97-AF65-F5344CB8AC3E}">
        <p14:creationId xmlns:p14="http://schemas.microsoft.com/office/powerpoint/2010/main" val="1844988819"/>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we show the coefficient of variation in the distribution of 1000 read disturbance threshold measurements for each tested row.</a:t>
            </a:r>
          </a:p>
          <a:p>
            <a:endParaRPr lang="en-US" dirty="0"/>
          </a:p>
          <a:p>
            <a:r>
              <a:rPr lang="en-US" b="1" dirty="0"/>
              <a:t>[CLICK]</a:t>
            </a:r>
            <a:r>
              <a:rPr lang="en-US" b="0" dirty="0"/>
              <a:t> The circled tiny pink dot stands for the DRAM row with the smallest coefficient of variation in its RDT distribution. Another way to look at this is that this row’s RDT values are very close to each other.</a:t>
            </a:r>
          </a:p>
          <a:p>
            <a:endParaRPr lang="en-US" b="0" dirty="0"/>
          </a:p>
          <a:p>
            <a:r>
              <a:rPr lang="en-US" b="1" dirty="0"/>
              <a:t>[CLICK]</a:t>
            </a:r>
            <a:r>
              <a:rPr lang="en-US" b="0" dirty="0"/>
              <a:t> We show the rows sorted in increasing coefficient of variation on the x-axis</a:t>
            </a:r>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DF2200-637A-42DD-BD93-B45C1CFA40DE}" type="slidenum">
              <a:rPr kumimoji="0" lang="en-US" sz="1200" b="0" i="0" u="none" strike="noStrike" kern="1200" cap="none" spc="0" normalizeH="0" baseline="0" noProof="0" smtClean="0">
                <a:ln>
                  <a:noFill/>
                </a:ln>
                <a:solidFill>
                  <a:prstClr val="black"/>
                </a:solidFill>
                <a:effectLst/>
                <a:uLnTx/>
                <a:uFillTx/>
                <a:latin typeface="Quire Sans" panose="020B05020404000200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170</a:t>
            </a:fld>
            <a:endParaRPr kumimoji="0" lang="en-US" sz="1200" b="0" i="0" u="none" strike="noStrike" kern="1200" cap="none" spc="0" normalizeH="0" baseline="0" noProof="0" dirty="0">
              <a:ln>
                <a:noFill/>
              </a:ln>
              <a:solidFill>
                <a:prstClr val="black"/>
              </a:solidFill>
              <a:effectLst/>
              <a:uLnTx/>
              <a:uFillTx/>
              <a:latin typeface="Quire Sans" panose="020B0502040400020003" pitchFamily="34" charset="0"/>
              <a:ea typeface="+mn-ea"/>
              <a:cs typeface="+mn-cs"/>
            </a:endParaRPr>
          </a:p>
        </p:txBody>
      </p:sp>
    </p:spTree>
    <p:extLst>
      <p:ext uri="{BB962C8B-B14F-4D97-AF65-F5344CB8AC3E}">
        <p14:creationId xmlns:p14="http://schemas.microsoft.com/office/powerpoint/2010/main" val="1566854182"/>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6D2787-311D-4F03-3C1A-CF69A1E3D7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0E1086-A127-5E04-3179-4948D1E26A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40FAA2-8516-2009-5ED5-4581134A5AAB}"/>
              </a:ext>
            </a:extLst>
          </p:cNvPr>
          <p:cNvSpPr>
            <a:spLocks noGrp="1"/>
          </p:cNvSpPr>
          <p:nvPr>
            <p:ph type="body" idx="1"/>
          </p:nvPr>
        </p:nvSpPr>
        <p:spPr/>
        <p:txBody>
          <a:bodyPr/>
          <a:lstStyle/>
          <a:p>
            <a:r>
              <a:rPr lang="en-US" dirty="0"/>
              <a:t>We observe that all tested rows exhibit VRD: no row has 0 variation in its RDT measurements</a:t>
            </a:r>
          </a:p>
          <a:p>
            <a:endParaRPr lang="en-US" dirty="0"/>
          </a:p>
          <a:p>
            <a:r>
              <a:rPr lang="en-US" b="1" dirty="0"/>
              <a:t>[CLICKx2]</a:t>
            </a:r>
            <a:r>
              <a:rPr lang="en-US" b="0" dirty="0"/>
              <a:t> We highlight two points in this plot: the median row, and the row with the greatest variance in its read disturbance threshold distribution</a:t>
            </a:r>
            <a:endParaRPr lang="en-US" b="1" dirty="0"/>
          </a:p>
        </p:txBody>
      </p:sp>
      <p:sp>
        <p:nvSpPr>
          <p:cNvPr id="4" name="Slide Number Placeholder 3">
            <a:extLst>
              <a:ext uri="{FF2B5EF4-FFF2-40B4-BE49-F238E27FC236}">
                <a16:creationId xmlns:a16="http://schemas.microsoft.com/office/drawing/2014/main" id="{E7D51F47-1023-B48B-B62D-83008789259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DF2200-637A-42DD-BD93-B45C1CFA40DE}" type="slidenum">
              <a:rPr kumimoji="0" lang="en-US" sz="1200" b="0" i="0" u="none" strike="noStrike" kern="1200" cap="none" spc="0" normalizeH="0" baseline="0" noProof="0" smtClean="0">
                <a:ln>
                  <a:noFill/>
                </a:ln>
                <a:solidFill>
                  <a:prstClr val="black"/>
                </a:solidFill>
                <a:effectLst/>
                <a:uLnTx/>
                <a:uFillTx/>
                <a:latin typeface="Quire Sans" panose="020B05020404000200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171</a:t>
            </a:fld>
            <a:endParaRPr kumimoji="0" lang="en-US" sz="1200" b="0" i="0" u="none" strike="noStrike" kern="1200" cap="none" spc="0" normalizeH="0" baseline="0" noProof="0" dirty="0">
              <a:ln>
                <a:noFill/>
              </a:ln>
              <a:solidFill>
                <a:prstClr val="black"/>
              </a:solidFill>
              <a:effectLst/>
              <a:uLnTx/>
              <a:uFillTx/>
              <a:latin typeface="Quire Sans" panose="020B0502040400020003" pitchFamily="34" charset="0"/>
              <a:ea typeface="+mn-ea"/>
              <a:cs typeface="+mn-cs"/>
            </a:endParaRPr>
          </a:p>
        </p:txBody>
      </p:sp>
    </p:spTree>
    <p:extLst>
      <p:ext uri="{BB962C8B-B14F-4D97-AF65-F5344CB8AC3E}">
        <p14:creationId xmlns:p14="http://schemas.microsoft.com/office/powerpoint/2010/main" val="983868885"/>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C6C05E-30AF-043B-72C8-9418EFE177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C2C83C-62EA-8FD1-3DB2-3EB7C52E67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12A4CD-32A4-CBDB-C3CE-2EC44B9ACAEB}"/>
              </a:ext>
            </a:extLst>
          </p:cNvPr>
          <p:cNvSpPr>
            <a:spLocks noGrp="1"/>
          </p:cNvSpPr>
          <p:nvPr>
            <p:ph type="body" idx="1"/>
          </p:nvPr>
        </p:nvSpPr>
        <p:spPr/>
        <p:txBody>
          <a:bodyPr/>
          <a:lstStyle/>
          <a:p>
            <a:r>
              <a:rPr lang="en-US" dirty="0"/>
              <a:t>Here is a look at those two rows. We see their RDT values across 1000 successive measurements on the x-axis</a:t>
            </a:r>
          </a:p>
          <a:p>
            <a:endParaRPr lang="en-US" dirty="0"/>
          </a:p>
          <a:p>
            <a:r>
              <a:rPr lang="en-US" b="1" dirty="0"/>
              <a:t>[CLICK]</a:t>
            </a:r>
            <a:r>
              <a:rPr lang="en-US" b="0" dirty="0"/>
              <a:t> For the median row, we see that the maximum observed RDT is 1.2 times higher than the minimum</a:t>
            </a:r>
          </a:p>
          <a:p>
            <a:endParaRPr lang="en-US" b="0" dirty="0"/>
          </a:p>
          <a:p>
            <a:r>
              <a:rPr lang="en-US" b="1" dirty="0"/>
              <a:t>[CLICK]</a:t>
            </a:r>
            <a:r>
              <a:rPr lang="en-US" b="0" dirty="0"/>
              <a:t> and we observe that the variation in RDT can reach a high factor: it is 3.5 times for the row with the greatest RDT variation</a:t>
            </a:r>
            <a:endParaRPr lang="en-US" b="1" dirty="0"/>
          </a:p>
        </p:txBody>
      </p:sp>
      <p:sp>
        <p:nvSpPr>
          <p:cNvPr id="4" name="Slide Number Placeholder 3">
            <a:extLst>
              <a:ext uri="{FF2B5EF4-FFF2-40B4-BE49-F238E27FC236}">
                <a16:creationId xmlns:a16="http://schemas.microsoft.com/office/drawing/2014/main" id="{4BDE9B89-C49E-30C9-36C8-2214319084D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DF2200-637A-42DD-BD93-B45C1CFA40DE}" type="slidenum">
              <a:rPr kumimoji="0" lang="en-US" sz="1200" b="0" i="0" u="none" strike="noStrike" kern="1200" cap="none" spc="0" normalizeH="0" baseline="0" noProof="0" smtClean="0">
                <a:ln>
                  <a:noFill/>
                </a:ln>
                <a:solidFill>
                  <a:prstClr val="black"/>
                </a:solidFill>
                <a:effectLst/>
                <a:uLnTx/>
                <a:uFillTx/>
                <a:latin typeface="Quire Sans" panose="020B05020404000200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172</a:t>
            </a:fld>
            <a:endParaRPr kumimoji="0" lang="en-US" sz="1200" b="0" i="0" u="none" strike="noStrike" kern="1200" cap="none" spc="0" normalizeH="0" baseline="0" noProof="0" dirty="0">
              <a:ln>
                <a:noFill/>
              </a:ln>
              <a:solidFill>
                <a:prstClr val="black"/>
              </a:solidFill>
              <a:effectLst/>
              <a:uLnTx/>
              <a:uFillTx/>
              <a:latin typeface="Quire Sans" panose="020B0502040400020003" pitchFamily="34" charset="0"/>
              <a:ea typeface="+mn-ea"/>
              <a:cs typeface="+mn-cs"/>
            </a:endParaRPr>
          </a:p>
        </p:txBody>
      </p:sp>
    </p:spTree>
    <p:extLst>
      <p:ext uri="{BB962C8B-B14F-4D97-AF65-F5344CB8AC3E}">
        <p14:creationId xmlns:p14="http://schemas.microsoft.com/office/powerpoint/2010/main" val="1086919540"/>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F0204D-4D45-C71D-8AE5-95D574A88F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820006-DAC7-2FBD-BF12-76B8A586DE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0F9AEA-90FD-0549-9D1C-224603401309}"/>
              </a:ext>
            </a:extLst>
          </p:cNvPr>
          <p:cNvSpPr>
            <a:spLocks noGrp="1"/>
          </p:cNvSpPr>
          <p:nvPr>
            <p:ph type="body" idx="1"/>
          </p:nvPr>
        </p:nvSpPr>
        <p:spPr/>
        <p:txBody>
          <a:bodyPr/>
          <a:lstStyle/>
          <a:p>
            <a:r>
              <a:rPr lang="en-US" dirty="0"/>
              <a:t>Now moving onto the second takeaway: Relatively few measurements are unlikely to yield the minimum read disturbance threshold of a row</a:t>
            </a:r>
          </a:p>
        </p:txBody>
      </p:sp>
      <p:sp>
        <p:nvSpPr>
          <p:cNvPr id="4" name="Slide Number Placeholder 3">
            <a:extLst>
              <a:ext uri="{FF2B5EF4-FFF2-40B4-BE49-F238E27FC236}">
                <a16:creationId xmlns:a16="http://schemas.microsoft.com/office/drawing/2014/main" id="{D5AF9EFB-7D9B-E565-02E5-67E95A081FF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DF2200-637A-42DD-BD93-B45C1CFA40DE}" type="slidenum">
              <a:rPr kumimoji="0" lang="en-US" sz="1200" b="0" i="0" u="none" strike="noStrike" kern="1200" cap="none" spc="0" normalizeH="0" baseline="0" noProof="0" smtClean="0">
                <a:ln>
                  <a:noFill/>
                </a:ln>
                <a:solidFill>
                  <a:prstClr val="black"/>
                </a:solidFill>
                <a:effectLst/>
                <a:uLnTx/>
                <a:uFillTx/>
                <a:latin typeface="Quire Sans" panose="020B05020404000200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173</a:t>
            </a:fld>
            <a:endParaRPr kumimoji="0" lang="en-US" sz="1200" b="0" i="0" u="none" strike="noStrike" kern="1200" cap="none" spc="0" normalizeH="0" baseline="0" noProof="0" dirty="0">
              <a:ln>
                <a:noFill/>
              </a:ln>
              <a:solidFill>
                <a:prstClr val="black"/>
              </a:solidFill>
              <a:effectLst/>
              <a:uLnTx/>
              <a:uFillTx/>
              <a:latin typeface="Quire Sans" panose="020B0502040400020003" pitchFamily="34" charset="0"/>
              <a:ea typeface="+mn-ea"/>
              <a:cs typeface="+mn-cs"/>
            </a:endParaRPr>
          </a:p>
        </p:txBody>
      </p:sp>
    </p:spTree>
    <p:extLst>
      <p:ext uri="{BB962C8B-B14F-4D97-AF65-F5344CB8AC3E}">
        <p14:creationId xmlns:p14="http://schemas.microsoft.com/office/powerpoint/2010/main" val="573555486"/>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try to answer this question: how likely is it for us to find the minimum observed RDT across 1000 measurements, using</a:t>
            </a:r>
          </a:p>
          <a:p>
            <a:r>
              <a:rPr lang="en-US" b="1" dirty="0"/>
              <a:t>[CLICK]</a:t>
            </a:r>
            <a:r>
              <a:rPr lang="en-US" dirty="0"/>
              <a:t> only N measurements where N is smaller than 1000? </a:t>
            </a:r>
            <a:r>
              <a:rPr lang="en-US" b="1" dirty="0"/>
              <a:t>[CLICK]</a:t>
            </a:r>
            <a:r>
              <a:rPr lang="en-US" dirty="0"/>
              <a:t> </a:t>
            </a:r>
          </a:p>
          <a:p>
            <a:r>
              <a:rPr lang="en-US" dirty="0"/>
              <a:t>We use monte </a:t>
            </a:r>
            <a:r>
              <a:rPr lang="en-US" dirty="0" err="1"/>
              <a:t>carlo</a:t>
            </a:r>
            <a:r>
              <a:rPr lang="en-US" dirty="0"/>
              <a:t> simulations and </a:t>
            </a:r>
            <a:r>
              <a:rPr lang="en-US" b="1" dirty="0"/>
              <a:t>[CLICK]</a:t>
            </a:r>
            <a:r>
              <a:rPr lang="en-US" b="0" dirty="0"/>
              <a:t> plot the probability of identifying the minimum RDT value over varying N </a:t>
            </a:r>
            <a:r>
              <a:rPr lang="en-US" b="1" dirty="0"/>
              <a:t>[CLICK]</a:t>
            </a:r>
            <a:r>
              <a:rPr lang="en-US" b="0" dirty="0"/>
              <a:t> for all tested rows</a:t>
            </a:r>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DF2200-637A-42DD-BD93-B45C1CFA40DE}" type="slidenum">
              <a:rPr kumimoji="0" lang="en-US" sz="1200" b="0" i="0" u="none" strike="noStrike" kern="1200" cap="none" spc="0" normalizeH="0" baseline="0" noProof="0" smtClean="0">
                <a:ln>
                  <a:noFill/>
                </a:ln>
                <a:solidFill>
                  <a:prstClr val="black"/>
                </a:solidFill>
                <a:effectLst/>
                <a:uLnTx/>
                <a:uFillTx/>
                <a:latin typeface="Quire Sans" panose="020B05020404000200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174</a:t>
            </a:fld>
            <a:endParaRPr kumimoji="0" lang="en-US" sz="1200" b="0" i="0" u="none" strike="noStrike" kern="1200" cap="none" spc="0" normalizeH="0" baseline="0" noProof="0" dirty="0">
              <a:ln>
                <a:noFill/>
              </a:ln>
              <a:solidFill>
                <a:prstClr val="black"/>
              </a:solidFill>
              <a:effectLst/>
              <a:uLnTx/>
              <a:uFillTx/>
              <a:latin typeface="Quire Sans" panose="020B0502040400020003" pitchFamily="34" charset="0"/>
              <a:ea typeface="+mn-ea"/>
              <a:cs typeface="+mn-cs"/>
            </a:endParaRPr>
          </a:p>
        </p:txBody>
      </p:sp>
    </p:spTree>
    <p:extLst>
      <p:ext uri="{BB962C8B-B14F-4D97-AF65-F5344CB8AC3E}">
        <p14:creationId xmlns:p14="http://schemas.microsoft.com/office/powerpoint/2010/main" val="1919426872"/>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[CLICK]</a:t>
            </a:r>
            <a:r>
              <a:rPr lang="en-US" b="0" dirty="0"/>
              <a:t> N = 1 measurement has a very low probability of yielding the minimum RDT across 1000 measurements, only 0.2%... and</a:t>
            </a:r>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DF2200-637A-42DD-BD93-B45C1CFA40DE}" type="slidenum">
              <a:rPr kumimoji="0" lang="en-US" sz="1200" b="0" i="0" u="none" strike="noStrike" kern="1200" cap="none" spc="0" normalizeH="0" baseline="0" noProof="0" smtClean="0">
                <a:ln>
                  <a:noFill/>
                </a:ln>
                <a:solidFill>
                  <a:prstClr val="black"/>
                </a:solidFill>
                <a:effectLst/>
                <a:uLnTx/>
                <a:uFillTx/>
                <a:latin typeface="Quire Sans" panose="020B05020404000200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175</a:t>
            </a:fld>
            <a:endParaRPr kumimoji="0" lang="en-US" sz="1200" b="0" i="0" u="none" strike="noStrike" kern="1200" cap="none" spc="0" normalizeH="0" baseline="0" noProof="0" dirty="0">
              <a:ln>
                <a:noFill/>
              </a:ln>
              <a:solidFill>
                <a:prstClr val="black"/>
              </a:solidFill>
              <a:effectLst/>
              <a:uLnTx/>
              <a:uFillTx/>
              <a:latin typeface="Quire Sans" panose="020B0502040400020003" pitchFamily="34" charset="0"/>
              <a:ea typeface="+mn-ea"/>
              <a:cs typeface="+mn-cs"/>
            </a:endParaRPr>
          </a:p>
        </p:txBody>
      </p:sp>
    </p:spTree>
    <p:extLst>
      <p:ext uri="{BB962C8B-B14F-4D97-AF65-F5344CB8AC3E}">
        <p14:creationId xmlns:p14="http://schemas.microsoft.com/office/powerpoint/2010/main" val="495245097"/>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(SLOWLY) we observe that the probability increases with N</a:t>
            </a:r>
          </a:p>
          <a:p>
            <a:endParaRPr lang="en-US" dirty="0"/>
          </a:p>
          <a:p>
            <a:r>
              <a:rPr lang="en-US" dirty="0"/>
              <a:t>goes up to 75% for the median row - but does not reach 100% -, for N = 500 measurements</a:t>
            </a:r>
          </a:p>
          <a:p>
            <a:endParaRPr lang="en-US" dirty="0"/>
          </a:p>
          <a:p>
            <a:r>
              <a:rPr lang="en-US" dirty="0"/>
              <a:t>====</a:t>
            </a:r>
          </a:p>
          <a:p>
            <a:endParaRPr lang="en-US" dirty="0"/>
          </a:p>
          <a:p>
            <a:r>
              <a:rPr lang="en-US" dirty="0"/>
              <a:t>TODO: spend more time here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DF2200-637A-42DD-BD93-B45C1CFA40DE}" type="slidenum">
              <a:rPr kumimoji="0" lang="en-US" sz="1200" b="0" i="0" u="none" strike="noStrike" kern="1200" cap="none" spc="0" normalizeH="0" baseline="0" noProof="0" smtClean="0">
                <a:ln>
                  <a:noFill/>
                </a:ln>
                <a:solidFill>
                  <a:prstClr val="black"/>
                </a:solidFill>
                <a:effectLst/>
                <a:uLnTx/>
                <a:uFillTx/>
                <a:latin typeface="Quire Sans" panose="020B05020404000200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176</a:t>
            </a:fld>
            <a:endParaRPr kumimoji="0" lang="en-US" sz="1200" b="0" i="0" u="none" strike="noStrike" kern="1200" cap="none" spc="0" normalizeH="0" baseline="0" noProof="0" dirty="0">
              <a:ln>
                <a:noFill/>
              </a:ln>
              <a:solidFill>
                <a:prstClr val="black"/>
              </a:solidFill>
              <a:effectLst/>
              <a:uLnTx/>
              <a:uFillTx/>
              <a:latin typeface="Quire Sans" panose="020B0502040400020003" pitchFamily="34" charset="0"/>
              <a:ea typeface="+mn-ea"/>
              <a:cs typeface="+mn-cs"/>
            </a:endParaRPr>
          </a:p>
        </p:txBody>
      </p:sp>
    </p:spTree>
    <p:extLst>
      <p:ext uri="{BB962C8B-B14F-4D97-AF65-F5344CB8AC3E}">
        <p14:creationId xmlns:p14="http://schemas.microsoft.com/office/powerpoint/2010/main" val="3638044823"/>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gain more insight into VRD, we devise another metric called the expected value of the minimum RDT to quantify how higher of an RDT value we expect to find with N smaller than 1000 measurements.</a:t>
            </a:r>
          </a:p>
          <a:p>
            <a:endParaRPr lang="en-US" dirty="0"/>
          </a:p>
          <a:p>
            <a:r>
              <a:rPr lang="en-US" b="1" dirty="0"/>
              <a:t>[CLICK] </a:t>
            </a:r>
            <a:r>
              <a:rPr lang="en-US" b="0" dirty="0"/>
              <a:t>I’ll describe this pictorially.</a:t>
            </a:r>
            <a:r>
              <a:rPr lang="en-US" b="1" dirty="0"/>
              <a:t> [CLICK] </a:t>
            </a:r>
            <a:r>
              <a:rPr lang="en-US" b="0" dirty="0"/>
              <a:t>This line depicts the minimum RDT value across 1000 measurements</a:t>
            </a:r>
          </a:p>
          <a:p>
            <a:endParaRPr lang="en-US"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DF2200-637A-42DD-BD93-B45C1CFA40DE}" type="slidenum">
              <a:rPr kumimoji="0" lang="en-US" sz="1200" b="0" i="0" u="none" strike="noStrike" kern="1200" cap="none" spc="0" normalizeH="0" baseline="0" noProof="0" smtClean="0">
                <a:ln>
                  <a:noFill/>
                </a:ln>
                <a:solidFill>
                  <a:prstClr val="black"/>
                </a:solidFill>
                <a:effectLst/>
                <a:uLnTx/>
                <a:uFillTx/>
                <a:latin typeface="Quire Sans" panose="020B05020404000200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177</a:t>
            </a:fld>
            <a:endParaRPr kumimoji="0" lang="en-US" sz="1200" b="0" i="0" u="none" strike="noStrike" kern="1200" cap="none" spc="0" normalizeH="0" baseline="0" noProof="0" dirty="0">
              <a:ln>
                <a:noFill/>
              </a:ln>
              <a:solidFill>
                <a:prstClr val="black"/>
              </a:solidFill>
              <a:effectLst/>
              <a:uLnTx/>
              <a:uFillTx/>
              <a:latin typeface="Quire Sans" panose="020B0502040400020003" pitchFamily="34" charset="0"/>
              <a:ea typeface="+mn-ea"/>
              <a:cs typeface="+mn-cs"/>
            </a:endParaRPr>
          </a:p>
        </p:txBody>
      </p:sp>
    </p:spTree>
    <p:extLst>
      <p:ext uri="{BB962C8B-B14F-4D97-AF65-F5344CB8AC3E}">
        <p14:creationId xmlns:p14="http://schemas.microsoft.com/office/powerpoint/2010/main" val="3846164542"/>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Here are 5 random samples from the set of 1000 measurements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a:t>
            </a:r>
            <a:r>
              <a:rPr lang="en-US" b="0" dirty="0"/>
              <a:t> and the minimum across those 5 samples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a:t>
            </a:r>
            <a:r>
              <a:rPr lang="en-US" b="0" dirty="0"/>
              <a:t> this metric quantifies the distance between the two minimums </a:t>
            </a:r>
            <a:endParaRPr lang="en-US" b="1"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DF2200-637A-42DD-BD93-B45C1CFA40DE}" type="slidenum">
              <a:rPr kumimoji="0" lang="en-US" sz="1200" b="0" i="0" u="none" strike="noStrike" kern="1200" cap="none" spc="0" normalizeH="0" baseline="0" noProof="0" smtClean="0">
                <a:ln>
                  <a:noFill/>
                </a:ln>
                <a:solidFill>
                  <a:prstClr val="black"/>
                </a:solidFill>
                <a:effectLst/>
                <a:uLnTx/>
                <a:uFillTx/>
                <a:latin typeface="Quire Sans" panose="020B05020404000200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178</a:t>
            </a:fld>
            <a:endParaRPr kumimoji="0" lang="en-US" sz="1200" b="0" i="0" u="none" strike="noStrike" kern="1200" cap="none" spc="0" normalizeH="0" baseline="0" noProof="0" dirty="0">
              <a:ln>
                <a:noFill/>
              </a:ln>
              <a:solidFill>
                <a:prstClr val="black"/>
              </a:solidFill>
              <a:effectLst/>
              <a:uLnTx/>
              <a:uFillTx/>
              <a:latin typeface="Quire Sans" panose="020B0502040400020003" pitchFamily="34" charset="0"/>
              <a:ea typeface="+mn-ea"/>
              <a:cs typeface="+mn-cs"/>
            </a:endParaRPr>
          </a:p>
        </p:txBody>
      </p:sp>
    </p:spTree>
    <p:extLst>
      <p:ext uri="{BB962C8B-B14F-4D97-AF65-F5344CB8AC3E}">
        <p14:creationId xmlns:p14="http://schemas.microsoft.com/office/powerpoint/2010/main" val="927356064"/>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plot the new metric on the </a:t>
            </a:r>
            <a:r>
              <a:rPr lang="en-US" b="1" dirty="0"/>
              <a:t>[CLICK]</a:t>
            </a:r>
            <a:r>
              <a:rPr lang="en-US" dirty="0"/>
              <a:t> y-axis and the probability of finding the minimum RDT on x-axis.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DF2200-637A-42DD-BD93-B45C1CFA40DE}" type="slidenum">
              <a:rPr kumimoji="0" lang="en-US" sz="1200" b="0" i="0" u="none" strike="noStrike" kern="1200" cap="none" spc="0" normalizeH="0" baseline="0" noProof="0" smtClean="0">
                <a:ln>
                  <a:noFill/>
                </a:ln>
                <a:solidFill>
                  <a:prstClr val="black"/>
                </a:solidFill>
                <a:effectLst/>
                <a:uLnTx/>
                <a:uFillTx/>
                <a:latin typeface="Quire Sans" panose="020B05020404000200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179</a:t>
            </a:fld>
            <a:endParaRPr kumimoji="0" lang="en-US" sz="1200" b="0" i="0" u="none" strike="noStrike" kern="1200" cap="none" spc="0" normalizeH="0" baseline="0" noProof="0" dirty="0">
              <a:ln>
                <a:noFill/>
              </a:ln>
              <a:solidFill>
                <a:prstClr val="black"/>
              </a:solidFill>
              <a:effectLst/>
              <a:uLnTx/>
              <a:uFillTx/>
              <a:latin typeface="Quire Sans" panose="020B0502040400020003" pitchFamily="34" charset="0"/>
              <a:ea typeface="+mn-ea"/>
              <a:cs typeface="+mn-cs"/>
            </a:endParaRPr>
          </a:p>
        </p:txBody>
      </p:sp>
    </p:spTree>
    <p:extLst>
      <p:ext uri="{BB962C8B-B14F-4D97-AF65-F5344CB8AC3E}">
        <p14:creationId xmlns:p14="http://schemas.microsoft.com/office/powerpoint/2010/main" val="2684839058"/>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point on this </a:t>
            </a:r>
            <a:r>
              <a:rPr lang="en-US" b="0" dirty="0"/>
              <a:t>plot stands for one row </a:t>
            </a:r>
            <a:r>
              <a:rPr lang="en-US" b="1" dirty="0"/>
              <a:t>[CLICK]</a:t>
            </a:r>
            <a:r>
              <a:rPr lang="en-US" b="0" dirty="0"/>
              <a:t>.  [CLICK] This point shows you that there is a row where we expect to find an RDT value using one measurement 3.21 times greater than the one we would find if we were to test for 1000 times</a:t>
            </a:r>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DF2200-637A-42DD-BD93-B45C1CFA40DE}" type="slidenum">
              <a:rPr kumimoji="0" lang="en-US" sz="1200" b="0" i="0" u="none" strike="noStrike" kern="1200" cap="none" spc="0" normalizeH="0" baseline="0" noProof="0" smtClean="0">
                <a:ln>
                  <a:noFill/>
                </a:ln>
                <a:solidFill>
                  <a:prstClr val="black"/>
                </a:solidFill>
                <a:effectLst/>
                <a:uLnTx/>
                <a:uFillTx/>
                <a:latin typeface="Quire Sans" panose="020B05020404000200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a:t>
            </a:fld>
            <a:endParaRPr kumimoji="0" lang="en-US" sz="1200" b="0" i="0" u="none" strike="noStrike" kern="1200" cap="none" spc="0" normalizeH="0" baseline="0" noProof="0" dirty="0">
              <a:ln>
                <a:noFill/>
              </a:ln>
              <a:solidFill>
                <a:prstClr val="black"/>
              </a:solidFill>
              <a:effectLst/>
              <a:uLnTx/>
              <a:uFillTx/>
              <a:latin typeface="Quire Sans" panose="020B0502040400020003" pitchFamily="34" charset="0"/>
              <a:ea typeface="+mn-ea"/>
              <a:cs typeface="+mn-cs"/>
            </a:endParaRPr>
          </a:p>
        </p:txBody>
      </p:sp>
    </p:spTree>
    <p:extLst>
      <p:ext uri="{BB962C8B-B14F-4D97-AF65-F5344CB8AC3E}">
        <p14:creationId xmlns:p14="http://schemas.microsoft.com/office/powerpoint/2010/main" val="583486782"/>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good way to interpret this plot is that we want to have small y-axis values. Small y-axis values indicate *tighter* RDT distributions and you want RDT distributions as tight as possible.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DF2200-637A-42DD-BD93-B45C1CFA40DE}" type="slidenum">
              <a:rPr kumimoji="0" lang="en-US" sz="1200" b="0" i="0" u="none" strike="noStrike" kern="1200" cap="none" spc="0" normalizeH="0" baseline="0" noProof="0" smtClean="0">
                <a:ln>
                  <a:noFill/>
                </a:ln>
                <a:solidFill>
                  <a:prstClr val="black"/>
                </a:solidFill>
                <a:effectLst/>
                <a:uLnTx/>
                <a:uFillTx/>
                <a:latin typeface="Quire Sans" panose="020B05020404000200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181</a:t>
            </a:fld>
            <a:endParaRPr kumimoji="0" lang="en-US" sz="1200" b="0" i="0" u="none" strike="noStrike" kern="1200" cap="none" spc="0" normalizeH="0" baseline="0" noProof="0" dirty="0">
              <a:ln>
                <a:noFill/>
              </a:ln>
              <a:solidFill>
                <a:prstClr val="black"/>
              </a:solidFill>
              <a:effectLst/>
              <a:uLnTx/>
              <a:uFillTx/>
              <a:latin typeface="Quire Sans" panose="020B0502040400020003" pitchFamily="34" charset="0"/>
              <a:ea typeface="+mn-ea"/>
              <a:cs typeface="+mn-cs"/>
            </a:endParaRPr>
          </a:p>
        </p:txBody>
      </p:sp>
    </p:spTree>
    <p:extLst>
      <p:ext uri="{BB962C8B-B14F-4D97-AF65-F5344CB8AC3E}">
        <p14:creationId xmlns:p14="http://schemas.microsoft.com/office/powerpoint/2010/main" val="3277560100"/>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full plot.</a:t>
            </a:r>
          </a:p>
          <a:p>
            <a:endParaRPr lang="en-US" dirty="0"/>
          </a:p>
          <a:p>
            <a:r>
              <a:rPr lang="en-US" b="1" dirty="0"/>
              <a:t>[CLICK] </a:t>
            </a:r>
            <a:r>
              <a:rPr lang="en-US" b="0" dirty="0"/>
              <a:t>Now we highlight the rows with smaller than 0.1% probability of finding the minimum RDT: for these rows the minimum RDT appears only once in the series of 1000 measurements</a:t>
            </a:r>
          </a:p>
          <a:p>
            <a:r>
              <a:rPr lang="en-US" b="1" dirty="0"/>
              <a:t>[CLICK] </a:t>
            </a:r>
            <a:r>
              <a:rPr lang="en-US" b="0" dirty="0"/>
              <a:t>They can have up to 1.9 times expected normalized value of the minimum RDT</a:t>
            </a:r>
          </a:p>
          <a:p>
            <a:endParaRPr lang="en-US" b="0" dirty="0"/>
          </a:p>
          <a:p>
            <a:r>
              <a:rPr lang="en-US" b="1" dirty="0"/>
              <a:t>[CLICK]</a:t>
            </a:r>
            <a:r>
              <a:rPr lang="en-US" b="0" dirty="0"/>
              <a:t> We conclude that the minimum RDT across 1000 measurements is significantly smaller than the one expected to be found by N = 1 measurement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DF2200-637A-42DD-BD93-B45C1CFA40DE}" type="slidenum">
              <a:rPr kumimoji="0" lang="en-US" sz="1200" b="0" i="0" u="none" strike="noStrike" kern="1200" cap="none" spc="0" normalizeH="0" baseline="0" noProof="0" smtClean="0">
                <a:ln>
                  <a:noFill/>
                </a:ln>
                <a:solidFill>
                  <a:prstClr val="black"/>
                </a:solidFill>
                <a:effectLst/>
                <a:uLnTx/>
                <a:uFillTx/>
                <a:latin typeface="Quire Sans" panose="020B05020404000200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182</a:t>
            </a:fld>
            <a:endParaRPr kumimoji="0" lang="en-US" sz="1200" b="0" i="0" u="none" strike="noStrike" kern="1200" cap="none" spc="0" normalizeH="0" baseline="0" noProof="0" dirty="0">
              <a:ln>
                <a:noFill/>
              </a:ln>
              <a:solidFill>
                <a:prstClr val="black"/>
              </a:solidFill>
              <a:effectLst/>
              <a:uLnTx/>
              <a:uFillTx/>
              <a:latin typeface="Quire Sans" panose="020B0502040400020003" pitchFamily="34" charset="0"/>
              <a:ea typeface="+mn-ea"/>
              <a:cs typeface="+mn-cs"/>
            </a:endParaRPr>
          </a:p>
        </p:txBody>
      </p:sp>
    </p:spTree>
    <p:extLst>
      <p:ext uri="{BB962C8B-B14F-4D97-AF65-F5344CB8AC3E}">
        <p14:creationId xmlns:p14="http://schemas.microsoft.com/office/powerpoint/2010/main" val="3838862613"/>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710723-20EC-EA90-BE6B-443CCB2B58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73811C-E27D-E349-643D-8874E1A8F3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CED63F-DB8E-53B3-819D-AAA889BBE4B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With increasing N, we expect to identify an RDT value closer to the minimum value across 1000 measurements</a:t>
            </a:r>
          </a:p>
        </p:txBody>
      </p:sp>
      <p:sp>
        <p:nvSpPr>
          <p:cNvPr id="4" name="Slide Number Placeholder 3">
            <a:extLst>
              <a:ext uri="{FF2B5EF4-FFF2-40B4-BE49-F238E27FC236}">
                <a16:creationId xmlns:a16="http://schemas.microsoft.com/office/drawing/2014/main" id="{C205FB22-9DDE-BB8E-2DD8-A58DD6C7E53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DF2200-637A-42DD-BD93-B45C1CFA40DE}" type="slidenum">
              <a:rPr kumimoji="0" lang="en-US" sz="1200" b="0" i="0" u="none" strike="noStrike" kern="1200" cap="none" spc="0" normalizeH="0" baseline="0" noProof="0" smtClean="0">
                <a:ln>
                  <a:noFill/>
                </a:ln>
                <a:solidFill>
                  <a:prstClr val="black"/>
                </a:solidFill>
                <a:effectLst/>
                <a:uLnTx/>
                <a:uFillTx/>
                <a:latin typeface="Quire Sans" panose="020B05020404000200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183</a:t>
            </a:fld>
            <a:endParaRPr kumimoji="0" lang="en-US" sz="1200" b="0" i="0" u="none" strike="noStrike" kern="1200" cap="none" spc="0" normalizeH="0" baseline="0" noProof="0" dirty="0">
              <a:ln>
                <a:noFill/>
              </a:ln>
              <a:solidFill>
                <a:prstClr val="black"/>
              </a:solidFill>
              <a:effectLst/>
              <a:uLnTx/>
              <a:uFillTx/>
              <a:latin typeface="Quire Sans" panose="020B0502040400020003" pitchFamily="34" charset="0"/>
              <a:ea typeface="+mn-ea"/>
              <a:cs typeface="+mn-cs"/>
            </a:endParaRPr>
          </a:p>
        </p:txBody>
      </p:sp>
    </p:spTree>
    <p:extLst>
      <p:ext uri="{BB962C8B-B14F-4D97-AF65-F5344CB8AC3E}">
        <p14:creationId xmlns:p14="http://schemas.microsoft.com/office/powerpoint/2010/main" val="1982172086"/>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F8DA93-D810-9C3B-D25D-4D9756146A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ADE103-3F32-6B28-2A8E-05F854556E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E1CB994-CDB8-E5AD-CCE2-AFC6DE169D9E}"/>
              </a:ext>
            </a:extLst>
          </p:cNvPr>
          <p:cNvSpPr>
            <a:spLocks noGrp="1"/>
          </p:cNvSpPr>
          <p:nvPr>
            <p:ph type="body" idx="1"/>
          </p:nvPr>
        </p:nvSpPr>
        <p:spPr/>
        <p:txBody>
          <a:bodyPr/>
          <a:lstStyle/>
          <a:p>
            <a:r>
              <a:rPr lang="en-US" dirty="0"/>
              <a:t>Finally, data patterns, temperature, and aggressor row on time all affect VRD and you can find the detailed analyses in the paper, but I am not going to cover these details in the presentation.</a:t>
            </a:r>
          </a:p>
        </p:txBody>
      </p:sp>
      <p:sp>
        <p:nvSpPr>
          <p:cNvPr id="4" name="Slide Number Placeholder 3">
            <a:extLst>
              <a:ext uri="{FF2B5EF4-FFF2-40B4-BE49-F238E27FC236}">
                <a16:creationId xmlns:a16="http://schemas.microsoft.com/office/drawing/2014/main" id="{BA61F7C6-0C70-D2F8-D576-F03D0215150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DF2200-637A-42DD-BD93-B45C1CFA40DE}" type="slidenum">
              <a:rPr kumimoji="0" lang="en-US" sz="1200" b="0" i="0" u="none" strike="noStrike" kern="1200" cap="none" spc="0" normalizeH="0" baseline="0" noProof="0" smtClean="0">
                <a:ln>
                  <a:noFill/>
                </a:ln>
                <a:solidFill>
                  <a:prstClr val="black"/>
                </a:solidFill>
                <a:effectLst/>
                <a:uLnTx/>
                <a:uFillTx/>
                <a:latin typeface="Quire Sans" panose="020B05020404000200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184</a:t>
            </a:fld>
            <a:endParaRPr kumimoji="0" lang="en-US" sz="1200" b="0" i="0" u="none" strike="noStrike" kern="1200" cap="none" spc="0" normalizeH="0" baseline="0" noProof="0" dirty="0">
              <a:ln>
                <a:noFill/>
              </a:ln>
              <a:solidFill>
                <a:prstClr val="black"/>
              </a:solidFill>
              <a:effectLst/>
              <a:uLnTx/>
              <a:uFillTx/>
              <a:latin typeface="Quire Sans" panose="020B0502040400020003" pitchFamily="34" charset="0"/>
              <a:ea typeface="+mn-ea"/>
              <a:cs typeface="+mn-cs"/>
            </a:endParaRPr>
          </a:p>
        </p:txBody>
      </p:sp>
    </p:spTree>
    <p:extLst>
      <p:ext uri="{BB962C8B-B14F-4D97-AF65-F5344CB8AC3E}">
        <p14:creationId xmlns:p14="http://schemas.microsoft.com/office/powerpoint/2010/main" val="217558363"/>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observations I presented have implications for system security and robustness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DF2200-637A-42DD-BD93-B45C1CFA40DE}" type="slidenum">
              <a:rPr kumimoji="0" lang="en-US" sz="1200" b="0" i="0" u="none" strike="noStrike" kern="1200" cap="none" spc="0" normalizeH="0" baseline="0" noProof="0" smtClean="0">
                <a:ln>
                  <a:noFill/>
                </a:ln>
                <a:solidFill>
                  <a:prstClr val="black"/>
                </a:solidFill>
                <a:effectLst/>
                <a:uLnTx/>
                <a:uFillTx/>
                <a:latin typeface="Quire Sans" panose="020B05020404000200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185</a:t>
            </a:fld>
            <a:endParaRPr kumimoji="0" lang="en-US" sz="1200" b="0" i="0" u="none" strike="noStrike" kern="1200" cap="none" spc="0" normalizeH="0" baseline="0" noProof="0" dirty="0">
              <a:ln>
                <a:noFill/>
              </a:ln>
              <a:solidFill>
                <a:prstClr val="black"/>
              </a:solidFill>
              <a:effectLst/>
              <a:uLnTx/>
              <a:uFillTx/>
              <a:latin typeface="Quire Sans" panose="020B0502040400020003" pitchFamily="34" charset="0"/>
              <a:ea typeface="+mn-ea"/>
              <a:cs typeface="+mn-cs"/>
            </a:endParaRPr>
          </a:p>
        </p:txBody>
      </p:sp>
    </p:spTree>
    <p:extLst>
      <p:ext uri="{BB962C8B-B14F-4D97-AF65-F5344CB8AC3E}">
        <p14:creationId xmlns:p14="http://schemas.microsoft.com/office/powerpoint/2010/main" val="2615749537"/>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7F4054-D205-30D1-4311-D5774D0626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C56BC6-9FE5-4CFB-3D5A-A06677C58D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D493CC-9965-CFB8-19C5-525B1DD27BEF}"/>
              </a:ext>
            </a:extLst>
          </p:cNvPr>
          <p:cNvSpPr>
            <a:spLocks noGrp="1"/>
          </p:cNvSpPr>
          <p:nvPr>
            <p:ph type="body" idx="1"/>
          </p:nvPr>
        </p:nvSpPr>
        <p:spPr/>
        <p:txBody>
          <a:bodyPr/>
          <a:lstStyle/>
          <a:p>
            <a:r>
              <a:rPr lang="en-US" dirty="0"/>
              <a:t>I’d like to stress an important caveat. The results I presented in the last slide and that I am going to present next are based on only a limited number of read disturbance threshold measurements.</a:t>
            </a:r>
          </a:p>
          <a:p>
            <a:endParaRPr lang="en-US" dirty="0"/>
          </a:p>
          <a:p>
            <a:r>
              <a:rPr lang="en-US" b="1" dirty="0"/>
              <a:t>[CLICK]</a:t>
            </a:r>
            <a:r>
              <a:rPr lang="en-US" b="0" dirty="0"/>
              <a:t> More RDT measurements could yield worse results</a:t>
            </a:r>
          </a:p>
          <a:p>
            <a:endParaRPr lang="en-US" b="0" dirty="0"/>
          </a:p>
          <a:p>
            <a:r>
              <a:rPr lang="en-US" b="1" dirty="0"/>
              <a:t>[CLICK]</a:t>
            </a:r>
            <a:r>
              <a:rPr lang="en-US" b="0" dirty="0"/>
              <a:t> and it is good to think about what millions of or billions of or more RDT measurements would yield.</a:t>
            </a:r>
            <a:endParaRPr lang="en-US" b="1" dirty="0"/>
          </a:p>
        </p:txBody>
      </p:sp>
      <p:sp>
        <p:nvSpPr>
          <p:cNvPr id="4" name="Slide Number Placeholder 3">
            <a:extLst>
              <a:ext uri="{FF2B5EF4-FFF2-40B4-BE49-F238E27FC236}">
                <a16:creationId xmlns:a16="http://schemas.microsoft.com/office/drawing/2014/main" id="{E90F9782-4F42-30B5-C7A0-6465450D54E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DF2200-637A-42DD-BD93-B45C1CFA40DE}" type="slidenum">
              <a:rPr kumimoji="0" lang="en-US" sz="1200" b="0" i="0" u="none" strike="noStrike" kern="1200" cap="none" spc="0" normalizeH="0" baseline="0" noProof="0" smtClean="0">
                <a:ln>
                  <a:noFill/>
                </a:ln>
                <a:solidFill>
                  <a:prstClr val="black"/>
                </a:solidFill>
                <a:effectLst/>
                <a:uLnTx/>
                <a:uFillTx/>
                <a:latin typeface="Quire Sans" panose="020B05020404000200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186</a:t>
            </a:fld>
            <a:endParaRPr kumimoji="0" lang="en-US" sz="1200" b="0" i="0" u="none" strike="noStrike" kern="1200" cap="none" spc="0" normalizeH="0" baseline="0" noProof="0" dirty="0">
              <a:ln>
                <a:noFill/>
              </a:ln>
              <a:solidFill>
                <a:prstClr val="black"/>
              </a:solidFill>
              <a:effectLst/>
              <a:uLnTx/>
              <a:uFillTx/>
              <a:latin typeface="Quire Sans" panose="020B0502040400020003" pitchFamily="34" charset="0"/>
              <a:ea typeface="+mn-ea"/>
              <a:cs typeface="+mn-cs"/>
            </a:endParaRPr>
          </a:p>
        </p:txBody>
      </p:sp>
    </p:spTree>
    <p:extLst>
      <p:ext uri="{BB962C8B-B14F-4D97-AF65-F5344CB8AC3E}">
        <p14:creationId xmlns:p14="http://schemas.microsoft.com/office/powerpoint/2010/main" val="4054531966"/>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D8BFF9-9C59-DF95-8559-0B5E3C1147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82CA26-DFA0-A761-F5F3-059941E07C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E7E6C0-C887-FD06-6589-FD1EF5ACF626}"/>
              </a:ext>
            </a:extLst>
          </p:cNvPr>
          <p:cNvSpPr>
            <a:spLocks noGrp="1"/>
          </p:cNvSpPr>
          <p:nvPr>
            <p:ph type="body" idx="1"/>
          </p:nvPr>
        </p:nvSpPr>
        <p:spPr/>
        <p:txBody>
          <a:bodyPr/>
          <a:lstStyle/>
          <a:p>
            <a:r>
              <a:rPr lang="en-US" dirty="0"/>
              <a:t>That, was a summary. I will do a deep dive by explaining why it’s challenging to accurately identify the minimum RDT</a:t>
            </a:r>
          </a:p>
          <a:p>
            <a:endParaRPr lang="en-US" dirty="0"/>
          </a:p>
          <a:p>
            <a:r>
              <a:rPr lang="en-US" b="1" dirty="0"/>
              <a:t>[CLICK] </a:t>
            </a:r>
            <a:r>
              <a:rPr lang="en-US" b="0" dirty="0"/>
              <a:t>The variation in RDT can reach 3.5X and it may not be bounded.</a:t>
            </a:r>
          </a:p>
          <a:p>
            <a:endParaRPr lang="en-US" b="0" dirty="0"/>
          </a:p>
          <a:p>
            <a:r>
              <a:rPr lang="en-US" b="1" dirty="0"/>
              <a:t>[CLICK]</a:t>
            </a:r>
            <a:r>
              <a:rPr lang="en-US" b="0" dirty="0"/>
              <a:t> RDT distribution is affected by many parameters and comprehensive RDT testing is time intensive</a:t>
            </a:r>
          </a:p>
          <a:p>
            <a:endParaRPr lang="en-US" b="0" dirty="0"/>
          </a:p>
          <a:p>
            <a:r>
              <a:rPr lang="en-US" b="1" dirty="0"/>
              <a:t>[CLICK]</a:t>
            </a:r>
            <a:r>
              <a:rPr lang="en-US" b="0" dirty="0"/>
              <a:t> Measuring the RDT of each row in a bank of 256K rows *only once* can take 39 minutes</a:t>
            </a:r>
            <a:endParaRPr lang="en-US" b="1" dirty="0"/>
          </a:p>
        </p:txBody>
      </p:sp>
      <p:sp>
        <p:nvSpPr>
          <p:cNvPr id="4" name="Slide Number Placeholder 3">
            <a:extLst>
              <a:ext uri="{FF2B5EF4-FFF2-40B4-BE49-F238E27FC236}">
                <a16:creationId xmlns:a16="http://schemas.microsoft.com/office/drawing/2014/main" id="{FED672C1-FA8F-7121-E0E6-E0E44D40360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DF2200-637A-42DD-BD93-B45C1CFA40DE}" type="slidenum">
              <a:rPr kumimoji="0" lang="en-US" sz="1200" b="0" i="0" u="none" strike="noStrike" kern="1200" cap="none" spc="0" normalizeH="0" baseline="0" noProof="0" smtClean="0">
                <a:ln>
                  <a:noFill/>
                </a:ln>
                <a:solidFill>
                  <a:prstClr val="black"/>
                </a:solidFill>
                <a:effectLst/>
                <a:uLnTx/>
                <a:uFillTx/>
                <a:latin typeface="Quire Sans" panose="020B05020404000200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187</a:t>
            </a:fld>
            <a:endParaRPr kumimoji="0" lang="en-US" sz="1200" b="0" i="0" u="none" strike="noStrike" kern="1200" cap="none" spc="0" normalizeH="0" baseline="0" noProof="0" dirty="0">
              <a:ln>
                <a:noFill/>
              </a:ln>
              <a:solidFill>
                <a:prstClr val="black"/>
              </a:solidFill>
              <a:effectLst/>
              <a:uLnTx/>
              <a:uFillTx/>
              <a:latin typeface="Quire Sans" panose="020B0502040400020003" pitchFamily="34" charset="0"/>
              <a:ea typeface="+mn-ea"/>
              <a:cs typeface="+mn-cs"/>
            </a:endParaRPr>
          </a:p>
        </p:txBody>
      </p:sp>
    </p:spTree>
    <p:extLst>
      <p:ext uri="{BB962C8B-B14F-4D97-AF65-F5344CB8AC3E}">
        <p14:creationId xmlns:p14="http://schemas.microsoft.com/office/powerpoint/2010/main" val="2629372306"/>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0013CE-E1B5-B0A7-6DD3-7F7E5ADE9C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F045E1-20DC-B933-24F3-B71FA4005E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CA86F2-78A8-BA5C-736D-FA34CC09DB2C}"/>
              </a:ext>
            </a:extLst>
          </p:cNvPr>
          <p:cNvSpPr>
            <a:spLocks noGrp="1"/>
          </p:cNvSpPr>
          <p:nvPr>
            <p:ph type="body" idx="1"/>
          </p:nvPr>
        </p:nvSpPr>
        <p:spPr/>
        <p:txBody>
          <a:bodyPr/>
          <a:lstStyle/>
          <a:p>
            <a:r>
              <a:rPr lang="en-US" dirty="0"/>
              <a:t>In fact, we show that comprehensive read disturbance threshold testing for a DRAM chip can take tens of hours to complete if you want to measure RDT multiple times</a:t>
            </a:r>
          </a:p>
        </p:txBody>
      </p:sp>
      <p:sp>
        <p:nvSpPr>
          <p:cNvPr id="4" name="Slide Number Placeholder 3">
            <a:extLst>
              <a:ext uri="{FF2B5EF4-FFF2-40B4-BE49-F238E27FC236}">
                <a16:creationId xmlns:a16="http://schemas.microsoft.com/office/drawing/2014/main" id="{0D357EF0-E2CB-D9BF-79C7-F5CB6BBD219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DF2200-637A-42DD-BD93-B45C1CFA40DE}" type="slidenum">
              <a:rPr kumimoji="0" lang="en-US" sz="1200" b="0" i="0" u="none" strike="noStrike" kern="1200" cap="none" spc="0" normalizeH="0" baseline="0" noProof="0" smtClean="0">
                <a:ln>
                  <a:noFill/>
                </a:ln>
                <a:solidFill>
                  <a:prstClr val="black"/>
                </a:solidFill>
                <a:effectLst/>
                <a:uLnTx/>
                <a:uFillTx/>
                <a:latin typeface="Quire Sans" panose="020B05020404000200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188</a:t>
            </a:fld>
            <a:endParaRPr kumimoji="0" lang="en-US" sz="1200" b="0" i="0" u="none" strike="noStrike" kern="1200" cap="none" spc="0" normalizeH="0" baseline="0" noProof="0" dirty="0">
              <a:ln>
                <a:noFill/>
              </a:ln>
              <a:solidFill>
                <a:prstClr val="black"/>
              </a:solidFill>
              <a:effectLst/>
              <a:uLnTx/>
              <a:uFillTx/>
              <a:latin typeface="Quire Sans" panose="020B0502040400020003" pitchFamily="34" charset="0"/>
              <a:ea typeface="+mn-ea"/>
              <a:cs typeface="+mn-cs"/>
            </a:endParaRPr>
          </a:p>
        </p:txBody>
      </p:sp>
    </p:spTree>
    <p:extLst>
      <p:ext uri="{BB962C8B-B14F-4D97-AF65-F5344CB8AC3E}">
        <p14:creationId xmlns:p14="http://schemas.microsoft.com/office/powerpoint/2010/main" val="945961279"/>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A74975-331C-4904-6E93-B780A594C5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A17671-149D-984F-FA0D-BAD2E9AC30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DF694B-93D6-2E8E-6A33-A924247BAABA}"/>
              </a:ext>
            </a:extLst>
          </p:cNvPr>
          <p:cNvSpPr>
            <a:spLocks noGrp="1"/>
          </p:cNvSpPr>
          <p:nvPr>
            <p:ph type="body" idx="1"/>
          </p:nvPr>
        </p:nvSpPr>
        <p:spPr/>
        <p:txBody>
          <a:bodyPr/>
          <a:lstStyle/>
          <a:p>
            <a:r>
              <a:rPr lang="en-US" dirty="0"/>
              <a:t>I refer you to our paper for more details on that</a:t>
            </a:r>
          </a:p>
        </p:txBody>
      </p:sp>
      <p:sp>
        <p:nvSpPr>
          <p:cNvPr id="4" name="Slide Number Placeholder 3">
            <a:extLst>
              <a:ext uri="{FF2B5EF4-FFF2-40B4-BE49-F238E27FC236}">
                <a16:creationId xmlns:a16="http://schemas.microsoft.com/office/drawing/2014/main" id="{11E370E0-60D7-333A-704E-5B7C182689B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DF2200-637A-42DD-BD93-B45C1CFA40DE}" type="slidenum">
              <a:rPr kumimoji="0" lang="en-US" sz="1200" b="0" i="0" u="none" strike="noStrike" kern="1200" cap="none" spc="0" normalizeH="0" baseline="0" noProof="0" smtClean="0">
                <a:ln>
                  <a:noFill/>
                </a:ln>
                <a:solidFill>
                  <a:prstClr val="black"/>
                </a:solidFill>
                <a:effectLst/>
                <a:uLnTx/>
                <a:uFillTx/>
                <a:latin typeface="Quire Sans" panose="020B05020404000200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189</a:t>
            </a:fld>
            <a:endParaRPr kumimoji="0" lang="en-US" sz="1200" b="0" i="0" u="none" strike="noStrike" kern="1200" cap="none" spc="0" normalizeH="0" baseline="0" noProof="0" dirty="0">
              <a:ln>
                <a:noFill/>
              </a:ln>
              <a:solidFill>
                <a:prstClr val="black"/>
              </a:solidFill>
              <a:effectLst/>
              <a:uLnTx/>
              <a:uFillTx/>
              <a:latin typeface="Quire Sans" panose="020B0502040400020003" pitchFamily="34" charset="0"/>
              <a:ea typeface="+mn-ea"/>
              <a:cs typeface="+mn-cs"/>
            </a:endParaRPr>
          </a:p>
        </p:txBody>
      </p:sp>
    </p:spTree>
    <p:extLst>
      <p:ext uri="{BB962C8B-B14F-4D97-AF65-F5344CB8AC3E}">
        <p14:creationId xmlns:p14="http://schemas.microsoft.com/office/powerpoint/2010/main" val="1782848917"/>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27A9D6-81A6-7CBC-1552-1D9E9390EF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ABC328-901C-62BE-2C09-CAB754D8B6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60A02B-5C05-D6F9-E219-BD41630D6D6D}"/>
              </a:ext>
            </a:extLst>
          </p:cNvPr>
          <p:cNvSpPr>
            <a:spLocks noGrp="1"/>
          </p:cNvSpPr>
          <p:nvPr>
            <p:ph type="body" idx="1"/>
          </p:nvPr>
        </p:nvSpPr>
        <p:spPr/>
        <p:txBody>
          <a:bodyPr/>
          <a:lstStyle/>
          <a:p>
            <a:r>
              <a:rPr lang="en-US" dirty="0"/>
              <a:t>Because it is so time consuming to comprehensively test for read disturbance bitflips, a system designer might measure RDT a few times, </a:t>
            </a:r>
            <a:br>
              <a:rPr lang="en-US" dirty="0"/>
            </a:br>
            <a:r>
              <a:rPr lang="en-US" dirty="0"/>
              <a:t>take the minimum across those few measurements, and apply a </a:t>
            </a:r>
            <a:r>
              <a:rPr lang="en-US" dirty="0" err="1"/>
              <a:t>guardband</a:t>
            </a:r>
            <a:r>
              <a:rPr lang="en-US" dirty="0"/>
              <a:t> to it with the hope of covering a not yet observed minimum RDT value</a:t>
            </a:r>
          </a:p>
          <a:p>
            <a:endParaRPr lang="en-US" dirty="0"/>
          </a:p>
          <a:p>
            <a:r>
              <a:rPr lang="en-US" b="1" dirty="0"/>
              <a:t>[CLICK]</a:t>
            </a:r>
            <a:r>
              <a:rPr lang="en-US" dirty="0"/>
              <a:t> This plot shows you the probability that N measurements displayed on the x-axis + the </a:t>
            </a:r>
            <a:r>
              <a:rPr lang="en-US" dirty="0" err="1"/>
              <a:t>guardband</a:t>
            </a:r>
            <a:r>
              <a:rPr lang="en-US" dirty="0"/>
              <a:t> shown above will cover the minimum RDT value across 1,000 measurements.</a:t>
            </a:r>
          </a:p>
          <a:p>
            <a:endParaRPr lang="en-US" dirty="0"/>
          </a:p>
        </p:txBody>
      </p:sp>
      <p:sp>
        <p:nvSpPr>
          <p:cNvPr id="4" name="Slide Number Placeholder 3">
            <a:extLst>
              <a:ext uri="{FF2B5EF4-FFF2-40B4-BE49-F238E27FC236}">
                <a16:creationId xmlns:a16="http://schemas.microsoft.com/office/drawing/2014/main" id="{2E64633D-4F8F-42B8-AFD7-EC273349170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DF2200-637A-42DD-BD93-B45C1CFA40DE}" type="slidenum">
              <a:rPr kumimoji="0" lang="en-US" sz="1200" b="0" i="0" u="none" strike="noStrike" kern="1200" cap="none" spc="0" normalizeH="0" baseline="0" noProof="0" smtClean="0">
                <a:ln>
                  <a:noFill/>
                </a:ln>
                <a:solidFill>
                  <a:prstClr val="black"/>
                </a:solidFill>
                <a:effectLst/>
                <a:uLnTx/>
                <a:uFillTx/>
                <a:latin typeface="Quire Sans" panose="020B05020404000200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190</a:t>
            </a:fld>
            <a:endParaRPr kumimoji="0" lang="en-US" sz="1200" b="0" i="0" u="none" strike="noStrike" kern="1200" cap="none" spc="0" normalizeH="0" baseline="0" noProof="0" dirty="0">
              <a:ln>
                <a:noFill/>
              </a:ln>
              <a:solidFill>
                <a:prstClr val="black"/>
              </a:solidFill>
              <a:effectLst/>
              <a:uLnTx/>
              <a:uFillTx/>
              <a:latin typeface="Quire Sans" panose="020B0502040400020003" pitchFamily="34" charset="0"/>
              <a:ea typeface="+mn-ea"/>
              <a:cs typeface="+mn-cs"/>
            </a:endParaRPr>
          </a:p>
        </p:txBody>
      </p:sp>
    </p:spTree>
    <p:extLst>
      <p:ext uri="{BB962C8B-B14F-4D97-AF65-F5344CB8AC3E}">
        <p14:creationId xmlns:p14="http://schemas.microsoft.com/office/powerpoint/2010/main" val="4123882628"/>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9DD05C-6C48-DD28-3C76-D5915C3B06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24D049-2557-6967-2FF8-D28DE50B52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01D121-488B-B7CF-FA20-8811E29B7751}"/>
              </a:ext>
            </a:extLst>
          </p:cNvPr>
          <p:cNvSpPr>
            <a:spLocks noGrp="1"/>
          </p:cNvSpPr>
          <p:nvPr>
            <p:ph type="body" idx="1"/>
          </p:nvPr>
        </p:nvSpPr>
        <p:spPr/>
        <p:txBody>
          <a:bodyPr/>
          <a:lstStyle/>
          <a:p>
            <a:r>
              <a:rPr lang="en-US" dirty="0"/>
              <a:t>We show both the average value across all tested rows using circles and the minimum across all tested rows using bars.</a:t>
            </a:r>
          </a:p>
          <a:p>
            <a:endParaRPr lang="en-US" dirty="0"/>
          </a:p>
          <a:p>
            <a:r>
              <a:rPr lang="en-US" dirty="0"/>
              <a:t>What that pink bar means is there is a row where you *don’t* expect to find the minimum read disturbance threshold across 1K measurements with 100% probability, even with 500 measurements.</a:t>
            </a:r>
          </a:p>
          <a:p>
            <a:endParaRPr lang="en-US" dirty="0"/>
          </a:p>
          <a:p>
            <a:r>
              <a:rPr lang="en-US" b="1" dirty="0"/>
              <a:t>[CLICK]</a:t>
            </a:r>
            <a:r>
              <a:rPr lang="en-US" b="0" dirty="0"/>
              <a:t> Here is the full plot.</a:t>
            </a:r>
          </a:p>
        </p:txBody>
      </p:sp>
      <p:sp>
        <p:nvSpPr>
          <p:cNvPr id="4" name="Slide Number Placeholder 3">
            <a:extLst>
              <a:ext uri="{FF2B5EF4-FFF2-40B4-BE49-F238E27FC236}">
                <a16:creationId xmlns:a16="http://schemas.microsoft.com/office/drawing/2014/main" id="{4E9A1B9A-16AB-B9D1-FC5F-562571280CA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DF2200-637A-42DD-BD93-B45C1CFA40DE}" type="slidenum">
              <a:rPr kumimoji="0" lang="en-US" sz="1200" b="0" i="0" u="none" strike="noStrike" kern="1200" cap="none" spc="0" normalizeH="0" baseline="0" noProof="0" smtClean="0">
                <a:ln>
                  <a:noFill/>
                </a:ln>
                <a:solidFill>
                  <a:prstClr val="black"/>
                </a:solidFill>
                <a:effectLst/>
                <a:uLnTx/>
                <a:uFillTx/>
                <a:latin typeface="Quire Sans" panose="020B05020404000200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191</a:t>
            </a:fld>
            <a:endParaRPr kumimoji="0" lang="en-US" sz="1200" b="0" i="0" u="none" strike="noStrike" kern="1200" cap="none" spc="0" normalizeH="0" baseline="0" noProof="0" dirty="0">
              <a:ln>
                <a:noFill/>
              </a:ln>
              <a:solidFill>
                <a:prstClr val="black"/>
              </a:solidFill>
              <a:effectLst/>
              <a:uLnTx/>
              <a:uFillTx/>
              <a:latin typeface="Quire Sans" panose="020B0502040400020003" pitchFamily="34" charset="0"/>
              <a:ea typeface="+mn-ea"/>
              <a:cs typeface="+mn-cs"/>
            </a:endParaRPr>
          </a:p>
        </p:txBody>
      </p:sp>
    </p:spTree>
    <p:extLst>
      <p:ext uri="{BB962C8B-B14F-4D97-AF65-F5344CB8AC3E}">
        <p14:creationId xmlns:p14="http://schemas.microsoft.com/office/powerpoint/2010/main" val="3366752261"/>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DB0440-3C6C-BCC8-2A07-E84AED7579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0BA333-5216-1470-0361-B0FE9A55E7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583047-9C42-989C-F458-F08247504697}"/>
              </a:ext>
            </a:extLst>
          </p:cNvPr>
          <p:cNvSpPr>
            <a:spLocks noGrp="1"/>
          </p:cNvSpPr>
          <p:nvPr>
            <p:ph type="body" idx="1"/>
          </p:nvPr>
        </p:nvSpPr>
        <p:spPr/>
        <p:txBody>
          <a:bodyPr/>
          <a:lstStyle/>
          <a:p>
            <a:r>
              <a:rPr lang="en-US" dirty="0"/>
              <a:t>We observe that a large </a:t>
            </a:r>
            <a:r>
              <a:rPr lang="en-US" dirty="0" err="1"/>
              <a:t>guardband</a:t>
            </a:r>
            <a:r>
              <a:rPr lang="en-US" dirty="0"/>
              <a:t> does not guarantee that the minimum RDT is always identified and conclude that </a:t>
            </a:r>
            <a:r>
              <a:rPr lang="en-US" dirty="0" err="1"/>
              <a:t>guardbands</a:t>
            </a:r>
            <a:r>
              <a:rPr lang="en-US" dirty="0"/>
              <a:t> alone are likely not effective.</a:t>
            </a:r>
          </a:p>
        </p:txBody>
      </p:sp>
      <p:sp>
        <p:nvSpPr>
          <p:cNvPr id="4" name="Slide Number Placeholder 3">
            <a:extLst>
              <a:ext uri="{FF2B5EF4-FFF2-40B4-BE49-F238E27FC236}">
                <a16:creationId xmlns:a16="http://schemas.microsoft.com/office/drawing/2014/main" id="{4AB8DB94-A38F-C8D3-6143-6EEB95E9D21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DF2200-637A-42DD-BD93-B45C1CFA40DE}" type="slidenum">
              <a:rPr kumimoji="0" lang="en-US" sz="1200" b="0" i="0" u="none" strike="noStrike" kern="1200" cap="none" spc="0" normalizeH="0" baseline="0" noProof="0" smtClean="0">
                <a:ln>
                  <a:noFill/>
                </a:ln>
                <a:solidFill>
                  <a:prstClr val="black"/>
                </a:solidFill>
                <a:effectLst/>
                <a:uLnTx/>
                <a:uFillTx/>
                <a:latin typeface="Quire Sans" panose="020B05020404000200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192</a:t>
            </a:fld>
            <a:endParaRPr kumimoji="0" lang="en-US" sz="1200" b="0" i="0" u="none" strike="noStrike" kern="1200" cap="none" spc="0" normalizeH="0" baseline="0" noProof="0" dirty="0">
              <a:ln>
                <a:noFill/>
              </a:ln>
              <a:solidFill>
                <a:prstClr val="black"/>
              </a:solidFill>
              <a:effectLst/>
              <a:uLnTx/>
              <a:uFillTx/>
              <a:latin typeface="Quire Sans" panose="020B0502040400020003" pitchFamily="34" charset="0"/>
              <a:ea typeface="+mn-ea"/>
              <a:cs typeface="+mn-cs"/>
            </a:endParaRPr>
          </a:p>
        </p:txBody>
      </p:sp>
    </p:spTree>
    <p:extLst>
      <p:ext uri="{BB962C8B-B14F-4D97-AF65-F5344CB8AC3E}">
        <p14:creationId xmlns:p14="http://schemas.microsoft.com/office/powerpoint/2010/main" val="2111747851"/>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9A0C50-429A-587C-1644-FEBB21846C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1703F2-D5B6-82EE-3374-853BA7059C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2110DD-1908-8398-6679-490370F3E608}"/>
              </a:ext>
            </a:extLst>
          </p:cNvPr>
          <p:cNvSpPr>
            <a:spLocks noGrp="1"/>
          </p:cNvSpPr>
          <p:nvPr>
            <p:ph type="body" idx="1"/>
          </p:nvPr>
        </p:nvSpPr>
        <p:spPr/>
        <p:txBody>
          <a:bodyPr/>
          <a:lstStyle/>
          <a:p>
            <a:r>
              <a:rPr lang="en-US" dirty="0"/>
              <a:t>Moreover, large </a:t>
            </a:r>
            <a:r>
              <a:rPr lang="en-US" dirty="0" err="1"/>
              <a:t>guardbands</a:t>
            </a:r>
            <a:r>
              <a:rPr lang="en-US" dirty="0"/>
              <a:t> can </a:t>
            </a:r>
            <a:r>
              <a:rPr lang="en-US" b="1" dirty="0"/>
              <a:t>[CLICK] </a:t>
            </a:r>
            <a:r>
              <a:rPr lang="en-US" b="0" dirty="0"/>
              <a:t>introduce significant performance overhead.</a:t>
            </a:r>
          </a:p>
          <a:p>
            <a:endParaRPr lang="en-US" b="0" dirty="0"/>
          </a:p>
          <a:p>
            <a:r>
              <a:rPr lang="en-US" b="1" dirty="0"/>
              <a:t>[CLICK]</a:t>
            </a:r>
            <a:r>
              <a:rPr lang="en-US" b="0" dirty="0"/>
              <a:t> Thereby we do not recommend relying solely on </a:t>
            </a:r>
            <a:r>
              <a:rPr lang="en-US" b="0" dirty="0" err="1"/>
              <a:t>guardbands</a:t>
            </a:r>
            <a:r>
              <a:rPr lang="en-US" b="0" dirty="0"/>
              <a:t>.</a:t>
            </a:r>
            <a:endParaRPr lang="en-US" b="1" dirty="0"/>
          </a:p>
        </p:txBody>
      </p:sp>
      <p:sp>
        <p:nvSpPr>
          <p:cNvPr id="4" name="Slide Number Placeholder 3">
            <a:extLst>
              <a:ext uri="{FF2B5EF4-FFF2-40B4-BE49-F238E27FC236}">
                <a16:creationId xmlns:a16="http://schemas.microsoft.com/office/drawing/2014/main" id="{47E8C7A3-FB6D-6B5D-E8CB-9EC6C7E7D8B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DF2200-637A-42DD-BD93-B45C1CFA40DE}" type="slidenum">
              <a:rPr kumimoji="0" lang="en-US" sz="1200" b="0" i="0" u="none" strike="noStrike" kern="1200" cap="none" spc="0" normalizeH="0" baseline="0" noProof="0" smtClean="0">
                <a:ln>
                  <a:noFill/>
                </a:ln>
                <a:solidFill>
                  <a:prstClr val="black"/>
                </a:solidFill>
                <a:effectLst/>
                <a:uLnTx/>
                <a:uFillTx/>
                <a:latin typeface="Quire Sans" panose="020B05020404000200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193</a:t>
            </a:fld>
            <a:endParaRPr kumimoji="0" lang="en-US" sz="1200" b="0" i="0" u="none" strike="noStrike" kern="1200" cap="none" spc="0" normalizeH="0" baseline="0" noProof="0" dirty="0">
              <a:ln>
                <a:noFill/>
              </a:ln>
              <a:solidFill>
                <a:prstClr val="black"/>
              </a:solidFill>
              <a:effectLst/>
              <a:uLnTx/>
              <a:uFillTx/>
              <a:latin typeface="Quire Sans" panose="020B0502040400020003" pitchFamily="34" charset="0"/>
              <a:ea typeface="+mn-ea"/>
              <a:cs typeface="+mn-cs"/>
            </a:endParaRPr>
          </a:p>
        </p:txBody>
      </p:sp>
    </p:spTree>
    <p:extLst>
      <p:ext uri="{BB962C8B-B14F-4D97-AF65-F5344CB8AC3E}">
        <p14:creationId xmlns:p14="http://schemas.microsoft.com/office/powerpoint/2010/main" val="549089166"/>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46E082-74E5-DDC9-0D2C-D603ADCC04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8EA7E9-E1E1-AD59-33DF-173A7B3566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5D16F8-AE50-9B22-1F06-7BB1C24B1255}"/>
              </a:ext>
            </a:extLst>
          </p:cNvPr>
          <p:cNvSpPr>
            <a:spLocks noGrp="1"/>
          </p:cNvSpPr>
          <p:nvPr>
            <p:ph type="body" idx="1"/>
          </p:nvPr>
        </p:nvSpPr>
        <p:spPr/>
        <p:txBody>
          <a:bodyPr/>
          <a:lstStyle/>
          <a:p>
            <a:r>
              <a:rPr lang="en-US" dirty="0"/>
              <a:t>We evaluate error-correcting codes as a complementary technique to using a </a:t>
            </a:r>
            <a:r>
              <a:rPr lang="en-US" dirty="0" err="1"/>
              <a:t>guardband</a:t>
            </a:r>
            <a:r>
              <a:rPr lang="en-US" dirty="0"/>
              <a:t> for RDT</a:t>
            </a:r>
          </a:p>
          <a:p>
            <a:endParaRPr lang="en-US" dirty="0"/>
          </a:p>
          <a:p>
            <a:r>
              <a:rPr lang="en-US" b="1" dirty="0"/>
              <a:t>[CLICK]</a:t>
            </a:r>
            <a:r>
              <a:rPr lang="en-US" dirty="0"/>
              <a:t> The plot shows you a histogram of the number of unique bitflips in a row when we use a 10% RDT </a:t>
            </a:r>
            <a:r>
              <a:rPr lang="en-US" dirty="0" err="1"/>
              <a:t>guardband</a:t>
            </a:r>
            <a:r>
              <a:rPr lang="en-US" dirty="0"/>
              <a:t>. </a:t>
            </a:r>
          </a:p>
          <a:p>
            <a:endParaRPr lang="en-US" dirty="0"/>
          </a:p>
          <a:p>
            <a:r>
              <a:rPr lang="en-US" b="1" dirty="0"/>
              <a:t>[CLICK] </a:t>
            </a:r>
            <a:r>
              <a:rPr lang="en-US" b="0" dirty="0"/>
              <a:t>The bitflip rate we observe suggests that widely-used ECC schemes combined with 10% </a:t>
            </a:r>
            <a:r>
              <a:rPr lang="en-US" b="0" dirty="0" err="1"/>
              <a:t>guardband</a:t>
            </a:r>
            <a:r>
              <a:rPr lang="en-US" b="0" dirty="0"/>
              <a:t> for RDT is likely unsafe, depending on how the bitflips are located.</a:t>
            </a:r>
            <a:endParaRPr lang="en-US" b="1" dirty="0"/>
          </a:p>
        </p:txBody>
      </p:sp>
      <p:sp>
        <p:nvSpPr>
          <p:cNvPr id="4" name="Slide Number Placeholder 3">
            <a:extLst>
              <a:ext uri="{FF2B5EF4-FFF2-40B4-BE49-F238E27FC236}">
                <a16:creationId xmlns:a16="http://schemas.microsoft.com/office/drawing/2014/main" id="{740B4947-7887-FAC0-DB0D-867CF1B33FE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DF2200-637A-42DD-BD93-B45C1CFA40DE}" type="slidenum">
              <a:rPr kumimoji="0" lang="en-US" sz="1200" b="0" i="0" u="none" strike="noStrike" kern="1200" cap="none" spc="0" normalizeH="0" baseline="0" noProof="0" smtClean="0">
                <a:ln>
                  <a:noFill/>
                </a:ln>
                <a:solidFill>
                  <a:prstClr val="black"/>
                </a:solidFill>
                <a:effectLst/>
                <a:uLnTx/>
                <a:uFillTx/>
                <a:latin typeface="Quire Sans" panose="020B05020404000200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194</a:t>
            </a:fld>
            <a:endParaRPr kumimoji="0" lang="en-US" sz="1200" b="0" i="0" u="none" strike="noStrike" kern="1200" cap="none" spc="0" normalizeH="0" baseline="0" noProof="0" dirty="0">
              <a:ln>
                <a:noFill/>
              </a:ln>
              <a:solidFill>
                <a:prstClr val="black"/>
              </a:solidFill>
              <a:effectLst/>
              <a:uLnTx/>
              <a:uFillTx/>
              <a:latin typeface="Quire Sans" panose="020B0502040400020003" pitchFamily="34" charset="0"/>
              <a:ea typeface="+mn-ea"/>
              <a:cs typeface="+mn-cs"/>
            </a:endParaRPr>
          </a:p>
        </p:txBody>
      </p:sp>
    </p:spTree>
    <p:extLst>
      <p:ext uri="{BB962C8B-B14F-4D97-AF65-F5344CB8AC3E}">
        <p14:creationId xmlns:p14="http://schemas.microsoft.com/office/powerpoint/2010/main" val="1686694758"/>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90C7BC-6C54-0EB7-0EBD-FBEA8CA125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A9FE9E-242A-E821-3C3B-B6949EE66C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765B21-5DEE-77BA-1785-AFB6D24ADCE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There are many more things in the paper that I cannot talk about now</a:t>
            </a:r>
            <a:endParaRPr lang="en-US" b="1" dirty="0"/>
          </a:p>
          <a:p>
            <a:endParaRPr lang="en-US" dirty="0"/>
          </a:p>
          <a:p>
            <a:r>
              <a:rPr lang="en-US" dirty="0"/>
              <a:t>In the interest of time, I’ll refer you to…</a:t>
            </a:r>
          </a:p>
        </p:txBody>
      </p:sp>
      <p:sp>
        <p:nvSpPr>
          <p:cNvPr id="4" name="Slide Number Placeholder 3">
            <a:extLst>
              <a:ext uri="{FF2B5EF4-FFF2-40B4-BE49-F238E27FC236}">
                <a16:creationId xmlns:a16="http://schemas.microsoft.com/office/drawing/2014/main" id="{05AD4CC5-4F3B-AEBE-C417-CA620A193FD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DF2200-637A-42DD-BD93-B45C1CFA40DE}" type="slidenum">
              <a:rPr kumimoji="0" lang="en-US" sz="1200" b="0" i="0" u="none" strike="noStrike" kern="1200" cap="none" spc="0" normalizeH="0" baseline="0" noProof="0" smtClean="0">
                <a:ln>
                  <a:noFill/>
                </a:ln>
                <a:solidFill>
                  <a:prstClr val="black"/>
                </a:solidFill>
                <a:effectLst/>
                <a:uLnTx/>
                <a:uFillTx/>
                <a:latin typeface="Quire Sans" panose="020B05020404000200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195</a:t>
            </a:fld>
            <a:endParaRPr kumimoji="0" lang="en-US" sz="1200" b="0" i="0" u="none" strike="noStrike" kern="1200" cap="none" spc="0" normalizeH="0" baseline="0" noProof="0" dirty="0">
              <a:ln>
                <a:noFill/>
              </a:ln>
              <a:solidFill>
                <a:prstClr val="black"/>
              </a:solidFill>
              <a:effectLst/>
              <a:uLnTx/>
              <a:uFillTx/>
              <a:latin typeface="Quire Sans" panose="020B0502040400020003" pitchFamily="34" charset="0"/>
              <a:ea typeface="+mn-ea"/>
              <a:cs typeface="+mn-cs"/>
            </a:endParaRPr>
          </a:p>
        </p:txBody>
      </p:sp>
    </p:spTree>
    <p:extLst>
      <p:ext uri="{BB962C8B-B14F-4D97-AF65-F5344CB8AC3E}">
        <p14:creationId xmlns:p14="http://schemas.microsoft.com/office/powerpoint/2010/main" val="1271456463"/>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AB3C5A-4923-4B77-4071-3777B23BE1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B78171-4F52-7EFD-CB5E-26388A9D85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D97FC4-6C46-C337-5ED5-D2F8C55960DF}"/>
              </a:ext>
            </a:extLst>
          </p:cNvPr>
          <p:cNvSpPr>
            <a:spLocks noGrp="1"/>
          </p:cNvSpPr>
          <p:nvPr>
            <p:ph type="body" idx="1"/>
          </p:nvPr>
        </p:nvSpPr>
        <p:spPr/>
        <p:txBody>
          <a:bodyPr/>
          <a:lstStyle/>
          <a:p>
            <a:r>
              <a:rPr lang="en-US" dirty="0"/>
              <a:t>… our paper for those details</a:t>
            </a:r>
          </a:p>
        </p:txBody>
      </p:sp>
      <p:sp>
        <p:nvSpPr>
          <p:cNvPr id="4" name="Slide Number Placeholder 3">
            <a:extLst>
              <a:ext uri="{FF2B5EF4-FFF2-40B4-BE49-F238E27FC236}">
                <a16:creationId xmlns:a16="http://schemas.microsoft.com/office/drawing/2014/main" id="{5E103855-864D-61A8-D036-73E3CDF787C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DF2200-637A-42DD-BD93-B45C1CFA40DE}" type="slidenum">
              <a:rPr kumimoji="0" lang="en-US" sz="1200" b="0" i="0" u="none" strike="noStrike" kern="1200" cap="none" spc="0" normalizeH="0" baseline="0" noProof="0" smtClean="0">
                <a:ln>
                  <a:noFill/>
                </a:ln>
                <a:solidFill>
                  <a:prstClr val="black"/>
                </a:solidFill>
                <a:effectLst/>
                <a:uLnTx/>
                <a:uFillTx/>
                <a:latin typeface="Quire Sans" panose="020B05020404000200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196</a:t>
            </a:fld>
            <a:endParaRPr kumimoji="0" lang="en-US" sz="1200" b="0" i="0" u="none" strike="noStrike" kern="1200" cap="none" spc="0" normalizeH="0" baseline="0" noProof="0" dirty="0">
              <a:ln>
                <a:noFill/>
              </a:ln>
              <a:solidFill>
                <a:prstClr val="black"/>
              </a:solidFill>
              <a:effectLst/>
              <a:uLnTx/>
              <a:uFillTx/>
              <a:latin typeface="Quire Sans" panose="020B0502040400020003" pitchFamily="34" charset="0"/>
              <a:ea typeface="+mn-ea"/>
              <a:cs typeface="+mn-cs"/>
            </a:endParaRPr>
          </a:p>
        </p:txBody>
      </p:sp>
    </p:spTree>
    <p:extLst>
      <p:ext uri="{BB962C8B-B14F-4D97-AF65-F5344CB8AC3E}">
        <p14:creationId xmlns:p14="http://schemas.microsoft.com/office/powerpoint/2010/main" val="3825273894"/>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48FED6-D77A-30FF-C3D6-B8D2A3A553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A306EE-D1B1-4CFC-F21E-9E37E09C7C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514665-A631-ECB8-A623-28C79F713218}"/>
              </a:ext>
            </a:extLst>
          </p:cNvPr>
          <p:cNvSpPr>
            <a:spLocks noGrp="1"/>
          </p:cNvSpPr>
          <p:nvPr>
            <p:ph type="body" idx="1"/>
          </p:nvPr>
        </p:nvSpPr>
        <p:spPr/>
        <p:txBody>
          <a:bodyPr/>
          <a:lstStyle/>
          <a:p>
            <a:r>
              <a:rPr lang="en-US" dirty="0"/>
              <a:t>I’ll quickly conclude my talk</a:t>
            </a:r>
          </a:p>
        </p:txBody>
      </p:sp>
      <p:sp>
        <p:nvSpPr>
          <p:cNvPr id="4" name="Slide Number Placeholder 3">
            <a:extLst>
              <a:ext uri="{FF2B5EF4-FFF2-40B4-BE49-F238E27FC236}">
                <a16:creationId xmlns:a16="http://schemas.microsoft.com/office/drawing/2014/main" id="{F216866D-5BE1-5661-2948-0DE078C3868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DF2200-637A-42DD-BD93-B45C1CFA40DE}" type="slidenum">
              <a:rPr kumimoji="0" lang="en-US" sz="1200" b="0" i="0" u="none" strike="noStrike" kern="1200" cap="none" spc="0" normalizeH="0" baseline="0" noProof="0" smtClean="0">
                <a:ln>
                  <a:noFill/>
                </a:ln>
                <a:solidFill>
                  <a:prstClr val="black"/>
                </a:solidFill>
                <a:effectLst/>
                <a:uLnTx/>
                <a:uFillTx/>
                <a:latin typeface="Quire Sans" panose="020B05020404000200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197</a:t>
            </a:fld>
            <a:endParaRPr kumimoji="0" lang="en-US" sz="1200" b="0" i="0" u="none" strike="noStrike" kern="1200" cap="none" spc="0" normalizeH="0" baseline="0" noProof="0" dirty="0">
              <a:ln>
                <a:noFill/>
              </a:ln>
              <a:solidFill>
                <a:prstClr val="black"/>
              </a:solidFill>
              <a:effectLst/>
              <a:uLnTx/>
              <a:uFillTx/>
              <a:latin typeface="Quire Sans" panose="020B0502040400020003" pitchFamily="34" charset="0"/>
              <a:ea typeface="+mn-ea"/>
              <a:cs typeface="+mn-cs"/>
            </a:endParaRPr>
          </a:p>
        </p:txBody>
      </p:sp>
    </p:spTree>
    <p:extLst>
      <p:ext uri="{BB962C8B-B14F-4D97-AF65-F5344CB8AC3E}">
        <p14:creationId xmlns:p14="http://schemas.microsoft.com/office/powerpoint/2010/main" val="1621607491"/>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A3AEA7-F0A6-185C-D45D-5187D0F9A7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4A2BB6-232A-A6B8-FE50-16892481ED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A2FA24-BB8A-F33A-6CD9-8FA1A54FC9F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2C94480-542C-0BC6-4C91-3143BFDE5E8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DF2200-637A-42DD-BD93-B45C1CFA40DE}" type="slidenum">
              <a:rPr kumimoji="0" lang="en-US" sz="1200" b="0" i="0" u="none" strike="noStrike" kern="1200" cap="none" spc="0" normalizeH="0" baseline="0" noProof="0" smtClean="0">
                <a:ln>
                  <a:noFill/>
                </a:ln>
                <a:solidFill>
                  <a:prstClr val="black"/>
                </a:solidFill>
                <a:effectLst/>
                <a:uLnTx/>
                <a:uFillTx/>
                <a:latin typeface="Quire Sans" panose="020B05020404000200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199</a:t>
            </a:fld>
            <a:endParaRPr kumimoji="0" lang="en-US" sz="1200" b="0" i="0" u="none" strike="noStrike" kern="1200" cap="none" spc="0" normalizeH="0" baseline="0" noProof="0" dirty="0">
              <a:ln>
                <a:noFill/>
              </a:ln>
              <a:solidFill>
                <a:prstClr val="black"/>
              </a:solidFill>
              <a:effectLst/>
              <a:uLnTx/>
              <a:uFillTx/>
              <a:latin typeface="Quire Sans" panose="020B0502040400020003" pitchFamily="34" charset="0"/>
              <a:ea typeface="+mn-ea"/>
              <a:cs typeface="+mn-cs"/>
            </a:endParaRPr>
          </a:p>
        </p:txBody>
      </p:sp>
    </p:spTree>
    <p:extLst>
      <p:ext uri="{BB962C8B-B14F-4D97-AF65-F5344CB8AC3E}">
        <p14:creationId xmlns:p14="http://schemas.microsoft.com/office/powerpoint/2010/main" val="3732548576"/>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FC518C-780B-AE9D-E60B-E092253EBC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3D2114-E261-D20E-FE7B-24CF04B746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E6B1E7-39C5-39FB-EE7B-CB83F6E5334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EC7EAD1-D526-6847-F07D-3BC9258758A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DF2200-637A-42DD-BD93-B45C1CFA40DE}" type="slidenum">
              <a:rPr kumimoji="0" lang="en-US" sz="1200" b="0" i="0" u="none" strike="noStrike" kern="1200" cap="none" spc="0" normalizeH="0" baseline="0" noProof="0" smtClean="0">
                <a:ln>
                  <a:noFill/>
                </a:ln>
                <a:solidFill>
                  <a:prstClr val="black"/>
                </a:solidFill>
                <a:effectLst/>
                <a:uLnTx/>
                <a:uFillTx/>
                <a:latin typeface="Quire Sans" panose="020B05020404000200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200</a:t>
            </a:fld>
            <a:endParaRPr kumimoji="0" lang="en-US" sz="1200" b="0" i="0" u="none" strike="noStrike" kern="1200" cap="none" spc="0" normalizeH="0" baseline="0" noProof="0" dirty="0">
              <a:ln>
                <a:noFill/>
              </a:ln>
              <a:solidFill>
                <a:prstClr val="black"/>
              </a:solidFill>
              <a:effectLst/>
              <a:uLnTx/>
              <a:uFillTx/>
              <a:latin typeface="Quire Sans" panose="020B0502040400020003" pitchFamily="34" charset="0"/>
              <a:ea typeface="+mn-ea"/>
              <a:cs typeface="+mn-cs"/>
            </a:endParaRPr>
          </a:p>
        </p:txBody>
      </p:sp>
    </p:spTree>
    <p:extLst>
      <p:ext uri="{BB962C8B-B14F-4D97-AF65-F5344CB8AC3E}">
        <p14:creationId xmlns:p14="http://schemas.microsoft.com/office/powerpoint/2010/main" val="1259067548"/>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6BC6C1-93E4-4F32-9ECD-93BC1FC0E5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C36638-5826-E8E3-4467-FD7BF0AB8A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4D6BCE-1FD5-E46F-BA86-C539F4855628}"/>
              </a:ext>
            </a:extLst>
          </p:cNvPr>
          <p:cNvSpPr>
            <a:spLocks noGrp="1"/>
          </p:cNvSpPr>
          <p:nvPr>
            <p:ph type="body" idx="1"/>
          </p:nvPr>
        </p:nvSpPr>
        <p:spPr/>
        <p:txBody>
          <a:bodyPr/>
          <a:lstStyle/>
          <a:p>
            <a:r>
              <a:rPr lang="en-US" dirty="0"/>
              <a:t>We plot the expected normalized value of the minimum RDT </a:t>
            </a:r>
            <a:r>
              <a:rPr lang="en-US" b="1" dirty="0"/>
              <a:t>[CLICK]</a:t>
            </a:r>
            <a:r>
              <a:rPr lang="en-US" dirty="0"/>
              <a:t> for three die revision and die density combinations</a:t>
            </a:r>
          </a:p>
          <a:p>
            <a:r>
              <a:rPr lang="en-US" b="1" dirty="0"/>
              <a:t>[CLICK]</a:t>
            </a:r>
            <a:r>
              <a:rPr lang="en-US" b="0" dirty="0"/>
              <a:t> We observe that the RDT distribution worsens: that is, we expect to find a larger RDT with N &lt; 1000 measurements, with increasing die density</a:t>
            </a:r>
            <a:endParaRPr lang="en-US" b="1" dirty="0"/>
          </a:p>
        </p:txBody>
      </p:sp>
      <p:sp>
        <p:nvSpPr>
          <p:cNvPr id="4" name="Slide Number Placeholder 3">
            <a:extLst>
              <a:ext uri="{FF2B5EF4-FFF2-40B4-BE49-F238E27FC236}">
                <a16:creationId xmlns:a16="http://schemas.microsoft.com/office/drawing/2014/main" id="{BC806E28-E889-8297-CEF0-7065A09535C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DF2200-637A-42DD-BD93-B45C1CFA40DE}" type="slidenum">
              <a:rPr kumimoji="0" lang="en-US" sz="1200" b="0" i="0" u="none" strike="noStrike" kern="1200" cap="none" spc="0" normalizeH="0" baseline="0" noProof="0" smtClean="0">
                <a:ln>
                  <a:noFill/>
                </a:ln>
                <a:solidFill>
                  <a:prstClr val="black"/>
                </a:solidFill>
                <a:effectLst/>
                <a:uLnTx/>
                <a:uFillTx/>
                <a:latin typeface="Quire Sans" panose="020B05020404000200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207</a:t>
            </a:fld>
            <a:endParaRPr kumimoji="0" lang="en-US" sz="1200" b="0" i="0" u="none" strike="noStrike" kern="1200" cap="none" spc="0" normalizeH="0" baseline="0" noProof="0" dirty="0">
              <a:ln>
                <a:noFill/>
              </a:ln>
              <a:solidFill>
                <a:prstClr val="black"/>
              </a:solidFill>
              <a:effectLst/>
              <a:uLnTx/>
              <a:uFillTx/>
              <a:latin typeface="Quire Sans" panose="020B0502040400020003" pitchFamily="34" charset="0"/>
              <a:ea typeface="+mn-ea"/>
              <a:cs typeface="+mn-cs"/>
            </a:endParaRPr>
          </a:p>
        </p:txBody>
      </p:sp>
    </p:spTree>
    <p:extLst>
      <p:ext uri="{BB962C8B-B14F-4D97-AF65-F5344CB8AC3E}">
        <p14:creationId xmlns:p14="http://schemas.microsoft.com/office/powerpoint/2010/main" val="2930104074"/>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D949CD-5335-B3A4-3DD5-A96BEE219D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B86DEB-C4D3-3EDE-D2DE-795F47D945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63B62C-A7A8-15A5-46A2-4E78DF033D47}"/>
              </a:ext>
            </a:extLst>
          </p:cNvPr>
          <p:cNvSpPr>
            <a:spLocks noGrp="1"/>
          </p:cNvSpPr>
          <p:nvPr>
            <p:ph type="body" idx="1"/>
          </p:nvPr>
        </p:nvSpPr>
        <p:spPr/>
        <p:txBody>
          <a:bodyPr/>
          <a:lstStyle/>
          <a:p>
            <a:r>
              <a:rPr lang="en-US" b="1" dirty="0"/>
              <a:t>[CLICK]</a:t>
            </a:r>
            <a:r>
              <a:rPr lang="en-US" b="0" dirty="0"/>
              <a:t> We consistently make this observation across all tested modules</a:t>
            </a:r>
            <a:endParaRPr lang="en-US" b="1" dirty="0"/>
          </a:p>
        </p:txBody>
      </p:sp>
      <p:sp>
        <p:nvSpPr>
          <p:cNvPr id="4" name="Slide Number Placeholder 3">
            <a:extLst>
              <a:ext uri="{FF2B5EF4-FFF2-40B4-BE49-F238E27FC236}">
                <a16:creationId xmlns:a16="http://schemas.microsoft.com/office/drawing/2014/main" id="{199B50C7-35F8-5E06-DC91-6F72BAD242F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DF2200-637A-42DD-BD93-B45C1CFA40DE}" type="slidenum">
              <a:rPr kumimoji="0" lang="en-US" sz="1200" b="0" i="0" u="none" strike="noStrike" kern="1200" cap="none" spc="0" normalizeH="0" baseline="0" noProof="0" smtClean="0">
                <a:ln>
                  <a:noFill/>
                </a:ln>
                <a:solidFill>
                  <a:prstClr val="black"/>
                </a:solidFill>
                <a:effectLst/>
                <a:uLnTx/>
                <a:uFillTx/>
                <a:latin typeface="Quire Sans" panose="020B05020404000200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208</a:t>
            </a:fld>
            <a:endParaRPr kumimoji="0" lang="en-US" sz="1200" b="0" i="0" u="none" strike="noStrike" kern="1200" cap="none" spc="0" normalizeH="0" baseline="0" noProof="0" dirty="0">
              <a:ln>
                <a:noFill/>
              </a:ln>
              <a:solidFill>
                <a:prstClr val="black"/>
              </a:solidFill>
              <a:effectLst/>
              <a:uLnTx/>
              <a:uFillTx/>
              <a:latin typeface="Quire Sans" panose="020B0502040400020003" pitchFamily="34" charset="0"/>
              <a:ea typeface="+mn-ea"/>
              <a:cs typeface="+mn-cs"/>
            </a:endParaRPr>
          </a:p>
        </p:txBody>
      </p:sp>
    </p:spTree>
    <p:extLst>
      <p:ext uri="{BB962C8B-B14F-4D97-AF65-F5344CB8AC3E}">
        <p14:creationId xmlns:p14="http://schemas.microsoft.com/office/powerpoint/2010/main" val="4240825083"/>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612657-43DC-99E7-9FFC-A458CCF7C7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89BBB7-1B7A-4F01-1AA6-E0C54EACFF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DCE69F-9098-B790-3D76-3F7CA7EFA89B}"/>
              </a:ext>
            </a:extLst>
          </p:cNvPr>
          <p:cNvSpPr>
            <a:spLocks noGrp="1"/>
          </p:cNvSpPr>
          <p:nvPr>
            <p:ph type="body" idx="1"/>
          </p:nvPr>
        </p:nvSpPr>
        <p:spPr/>
        <p:txBody>
          <a:bodyPr/>
          <a:lstStyle/>
          <a:p>
            <a:r>
              <a:rPr lang="en-US" dirty="0"/>
              <a:t>Here we show the expected normalized value of the minimum RDT for four tested data patterns</a:t>
            </a:r>
          </a:p>
        </p:txBody>
      </p:sp>
      <p:sp>
        <p:nvSpPr>
          <p:cNvPr id="4" name="Slide Number Placeholder 3">
            <a:extLst>
              <a:ext uri="{FF2B5EF4-FFF2-40B4-BE49-F238E27FC236}">
                <a16:creationId xmlns:a16="http://schemas.microsoft.com/office/drawing/2014/main" id="{BF3D613E-9B52-B4FF-5FD3-891603FDD9F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DF2200-637A-42DD-BD93-B45C1CFA40DE}" type="slidenum">
              <a:rPr kumimoji="0" lang="en-US" sz="1200" b="0" i="0" u="none" strike="noStrike" kern="1200" cap="none" spc="0" normalizeH="0" baseline="0" noProof="0" smtClean="0">
                <a:ln>
                  <a:noFill/>
                </a:ln>
                <a:solidFill>
                  <a:prstClr val="black"/>
                </a:solidFill>
                <a:effectLst/>
                <a:uLnTx/>
                <a:uFillTx/>
                <a:latin typeface="Quire Sans" panose="020B05020404000200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209</a:t>
            </a:fld>
            <a:endParaRPr kumimoji="0" lang="en-US" sz="1200" b="0" i="0" u="none" strike="noStrike" kern="1200" cap="none" spc="0" normalizeH="0" baseline="0" noProof="0" dirty="0">
              <a:ln>
                <a:noFill/>
              </a:ln>
              <a:solidFill>
                <a:prstClr val="black"/>
              </a:solidFill>
              <a:effectLst/>
              <a:uLnTx/>
              <a:uFillTx/>
              <a:latin typeface="Quire Sans" panose="020B0502040400020003" pitchFamily="34" charset="0"/>
              <a:ea typeface="+mn-ea"/>
              <a:cs typeface="+mn-cs"/>
            </a:endParaRPr>
          </a:p>
        </p:txBody>
      </p:sp>
    </p:spTree>
    <p:extLst>
      <p:ext uri="{BB962C8B-B14F-4D97-AF65-F5344CB8AC3E}">
        <p14:creationId xmlns:p14="http://schemas.microsoft.com/office/powerpoint/2010/main" val="3326846356"/>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AB81AE-91F9-DEDC-4B10-E57267B09E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4E5171-EB08-95AF-5D7B-98D59AD2BD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56C144-E72E-87AE-7B34-39F519F774CF}"/>
              </a:ext>
            </a:extLst>
          </p:cNvPr>
          <p:cNvSpPr>
            <a:spLocks noGrp="1"/>
          </p:cNvSpPr>
          <p:nvPr>
            <p:ph type="body" idx="1"/>
          </p:nvPr>
        </p:nvSpPr>
        <p:spPr/>
        <p:txBody>
          <a:bodyPr/>
          <a:lstStyle/>
          <a:p>
            <a:r>
              <a:rPr lang="en-US" dirty="0"/>
              <a:t>We observe that the RDT distribution </a:t>
            </a:r>
            <a:r>
              <a:rPr lang="en-US" b="1" dirty="0"/>
              <a:t>[CLICK]</a:t>
            </a:r>
            <a:r>
              <a:rPr lang="en-US" dirty="0"/>
              <a:t> changes with the data pattern. Here we show the y-axis values for the median rows to quantify the change.</a:t>
            </a:r>
          </a:p>
        </p:txBody>
      </p:sp>
      <p:sp>
        <p:nvSpPr>
          <p:cNvPr id="4" name="Slide Number Placeholder 3">
            <a:extLst>
              <a:ext uri="{FF2B5EF4-FFF2-40B4-BE49-F238E27FC236}">
                <a16:creationId xmlns:a16="http://schemas.microsoft.com/office/drawing/2014/main" id="{29104078-EF41-9068-381E-E083BCE300A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DF2200-637A-42DD-BD93-B45C1CFA40DE}" type="slidenum">
              <a:rPr kumimoji="0" lang="en-US" sz="1200" b="0" i="0" u="none" strike="noStrike" kern="1200" cap="none" spc="0" normalizeH="0" baseline="0" noProof="0" smtClean="0">
                <a:ln>
                  <a:noFill/>
                </a:ln>
                <a:solidFill>
                  <a:prstClr val="black"/>
                </a:solidFill>
                <a:effectLst/>
                <a:uLnTx/>
                <a:uFillTx/>
                <a:latin typeface="Quire Sans" panose="020B05020404000200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210</a:t>
            </a:fld>
            <a:endParaRPr kumimoji="0" lang="en-US" sz="1200" b="0" i="0" u="none" strike="noStrike" kern="1200" cap="none" spc="0" normalizeH="0" baseline="0" noProof="0" dirty="0">
              <a:ln>
                <a:noFill/>
              </a:ln>
              <a:solidFill>
                <a:prstClr val="black"/>
              </a:solidFill>
              <a:effectLst/>
              <a:uLnTx/>
              <a:uFillTx/>
              <a:latin typeface="Quire Sans" panose="020B0502040400020003" pitchFamily="34" charset="0"/>
              <a:ea typeface="+mn-ea"/>
              <a:cs typeface="+mn-cs"/>
            </a:endParaRPr>
          </a:p>
        </p:txBody>
      </p:sp>
    </p:spTree>
    <p:extLst>
      <p:ext uri="{BB962C8B-B14F-4D97-AF65-F5344CB8AC3E}">
        <p14:creationId xmlns:p14="http://schemas.microsoft.com/office/powerpoint/2010/main" val="3542814923"/>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03A8E1-A4F0-5FFC-FB6A-DEE92E2197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ABF175-4E37-581E-E7A7-89200A98C7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8EFE63-043C-D2FE-DC01-DBAA57806A9E}"/>
              </a:ext>
            </a:extLst>
          </p:cNvPr>
          <p:cNvSpPr>
            <a:spLocks noGrp="1"/>
          </p:cNvSpPr>
          <p:nvPr>
            <p:ph type="body" idx="1"/>
          </p:nvPr>
        </p:nvSpPr>
        <p:spPr/>
        <p:txBody>
          <a:bodyPr/>
          <a:lstStyle/>
          <a:p>
            <a:r>
              <a:rPr lang="en-US" dirty="0"/>
              <a:t>We look at the effect of data pattern across all tested modules. We observe that  </a:t>
            </a:r>
            <a:r>
              <a:rPr lang="en-US" b="1" dirty="0"/>
              <a:t>[CLICK]</a:t>
            </a:r>
            <a:r>
              <a:rPr lang="en-US" dirty="0"/>
              <a:t> no single data pattern causes the worst RDT distribution across all tested DRAM chips</a:t>
            </a:r>
          </a:p>
        </p:txBody>
      </p:sp>
      <p:sp>
        <p:nvSpPr>
          <p:cNvPr id="4" name="Slide Number Placeholder 3">
            <a:extLst>
              <a:ext uri="{FF2B5EF4-FFF2-40B4-BE49-F238E27FC236}">
                <a16:creationId xmlns:a16="http://schemas.microsoft.com/office/drawing/2014/main" id="{775FBDE2-2C6F-7564-44C4-F89DC619580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DF2200-637A-42DD-BD93-B45C1CFA40DE}" type="slidenum">
              <a:rPr kumimoji="0" lang="en-US" sz="1200" b="0" i="0" u="none" strike="noStrike" kern="1200" cap="none" spc="0" normalizeH="0" baseline="0" noProof="0" smtClean="0">
                <a:ln>
                  <a:noFill/>
                </a:ln>
                <a:solidFill>
                  <a:prstClr val="black"/>
                </a:solidFill>
                <a:effectLst/>
                <a:uLnTx/>
                <a:uFillTx/>
                <a:latin typeface="Quire Sans" panose="020B05020404000200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211</a:t>
            </a:fld>
            <a:endParaRPr kumimoji="0" lang="en-US" sz="1200" b="0" i="0" u="none" strike="noStrike" kern="1200" cap="none" spc="0" normalizeH="0" baseline="0" noProof="0" dirty="0">
              <a:ln>
                <a:noFill/>
              </a:ln>
              <a:solidFill>
                <a:prstClr val="black"/>
              </a:solidFill>
              <a:effectLst/>
              <a:uLnTx/>
              <a:uFillTx/>
              <a:latin typeface="Quire Sans" panose="020B0502040400020003" pitchFamily="34" charset="0"/>
              <a:ea typeface="+mn-ea"/>
              <a:cs typeface="+mn-cs"/>
            </a:endParaRPr>
          </a:p>
        </p:txBody>
      </p:sp>
    </p:spTree>
    <p:extLst>
      <p:ext uri="{BB962C8B-B14F-4D97-AF65-F5344CB8AC3E}">
        <p14:creationId xmlns:p14="http://schemas.microsoft.com/office/powerpoint/2010/main" val="3202239090"/>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2BB0A1-4DF8-6E59-8AA2-E484125B5B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F316D9-47A1-F07A-6C23-4D5C64B922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D17E38-D60C-4A36-99FE-E61E7A6C1085}"/>
              </a:ext>
            </a:extLst>
          </p:cNvPr>
          <p:cNvSpPr>
            <a:spLocks noGrp="1"/>
          </p:cNvSpPr>
          <p:nvPr>
            <p:ph type="body" idx="1"/>
          </p:nvPr>
        </p:nvSpPr>
        <p:spPr/>
        <p:txBody>
          <a:bodyPr/>
          <a:lstStyle/>
          <a:p>
            <a:r>
              <a:rPr lang="en-US" dirty="0"/>
              <a:t>This shows the effect of aggressor row on time.</a:t>
            </a:r>
          </a:p>
          <a:p>
            <a:endParaRPr lang="en-US" dirty="0"/>
          </a:p>
          <a:p>
            <a:r>
              <a:rPr lang="en-US" b="1" dirty="0"/>
              <a:t>[CLICK]</a:t>
            </a:r>
            <a:r>
              <a:rPr lang="en-US" b="0" dirty="0"/>
              <a:t> We see that the RDT distribution changes with aggressor row on time</a:t>
            </a:r>
          </a:p>
          <a:p>
            <a:endParaRPr lang="en-US" b="0" dirty="0"/>
          </a:p>
          <a:p>
            <a:r>
              <a:rPr lang="en-US" b="1" dirty="0"/>
              <a:t>[CLICK]</a:t>
            </a:r>
            <a:r>
              <a:rPr lang="en-US" b="0" dirty="0"/>
              <a:t> It can become better or worse with increasing row on time</a:t>
            </a:r>
            <a:endParaRPr lang="en-US" b="1" dirty="0"/>
          </a:p>
        </p:txBody>
      </p:sp>
      <p:sp>
        <p:nvSpPr>
          <p:cNvPr id="4" name="Slide Number Placeholder 3">
            <a:extLst>
              <a:ext uri="{FF2B5EF4-FFF2-40B4-BE49-F238E27FC236}">
                <a16:creationId xmlns:a16="http://schemas.microsoft.com/office/drawing/2014/main" id="{D2EA563F-0EB7-A85E-5276-3B9B9129B78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DF2200-637A-42DD-BD93-B45C1CFA40DE}" type="slidenum">
              <a:rPr kumimoji="0" lang="en-US" sz="1200" b="0" i="0" u="none" strike="noStrike" kern="1200" cap="none" spc="0" normalizeH="0" baseline="0" noProof="0" smtClean="0">
                <a:ln>
                  <a:noFill/>
                </a:ln>
                <a:solidFill>
                  <a:prstClr val="black"/>
                </a:solidFill>
                <a:effectLst/>
                <a:uLnTx/>
                <a:uFillTx/>
                <a:latin typeface="Quire Sans" panose="020B05020404000200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212</a:t>
            </a:fld>
            <a:endParaRPr kumimoji="0" lang="en-US" sz="1200" b="0" i="0" u="none" strike="noStrike" kern="1200" cap="none" spc="0" normalizeH="0" baseline="0" noProof="0" dirty="0">
              <a:ln>
                <a:noFill/>
              </a:ln>
              <a:solidFill>
                <a:prstClr val="black"/>
              </a:solidFill>
              <a:effectLst/>
              <a:uLnTx/>
              <a:uFillTx/>
              <a:latin typeface="Quire Sans" panose="020B0502040400020003" pitchFamily="34" charset="0"/>
              <a:ea typeface="+mn-ea"/>
              <a:cs typeface="+mn-cs"/>
            </a:endParaRPr>
          </a:p>
        </p:txBody>
      </p:sp>
    </p:spTree>
    <p:extLst>
      <p:ext uri="{BB962C8B-B14F-4D97-AF65-F5344CB8AC3E}">
        <p14:creationId xmlns:p14="http://schemas.microsoft.com/office/powerpoint/2010/main" val="3514034711"/>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6F342B-7761-9D5C-391E-46FE5A6563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54A49D-E76B-667F-D64A-497D395EC5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3696E7-5974-D5E7-36E4-EE1B8F1828D0}"/>
              </a:ext>
            </a:extLst>
          </p:cNvPr>
          <p:cNvSpPr>
            <a:spLocks noGrp="1"/>
          </p:cNvSpPr>
          <p:nvPr>
            <p:ph type="body" idx="1"/>
          </p:nvPr>
        </p:nvSpPr>
        <p:spPr/>
        <p:txBody>
          <a:bodyPr/>
          <a:lstStyle/>
          <a:p>
            <a:r>
              <a:rPr lang="en-US" dirty="0"/>
              <a:t>We look at the effect of temperature</a:t>
            </a:r>
          </a:p>
          <a:p>
            <a:endParaRPr lang="en-US" dirty="0"/>
          </a:p>
          <a:p>
            <a:r>
              <a:rPr lang="en-US" b="1" dirty="0"/>
              <a:t>[CLICK]</a:t>
            </a:r>
            <a:r>
              <a:rPr lang="en-US" b="0" dirty="0"/>
              <a:t> and we see that the RDT distribution tends to change with temperature</a:t>
            </a:r>
            <a:endParaRPr lang="en-US" b="1" dirty="0"/>
          </a:p>
        </p:txBody>
      </p:sp>
      <p:sp>
        <p:nvSpPr>
          <p:cNvPr id="4" name="Slide Number Placeholder 3">
            <a:extLst>
              <a:ext uri="{FF2B5EF4-FFF2-40B4-BE49-F238E27FC236}">
                <a16:creationId xmlns:a16="http://schemas.microsoft.com/office/drawing/2014/main" id="{DD00B0F6-82A6-76E1-AC4A-C78B477CDE7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DF2200-637A-42DD-BD93-B45C1CFA40DE}" type="slidenum">
              <a:rPr kumimoji="0" lang="en-US" sz="1200" b="0" i="0" u="none" strike="noStrike" kern="1200" cap="none" spc="0" normalizeH="0" baseline="0" noProof="0" smtClean="0">
                <a:ln>
                  <a:noFill/>
                </a:ln>
                <a:solidFill>
                  <a:prstClr val="black"/>
                </a:solidFill>
                <a:effectLst/>
                <a:uLnTx/>
                <a:uFillTx/>
                <a:latin typeface="Quire Sans" panose="020B05020404000200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213</a:t>
            </a:fld>
            <a:endParaRPr kumimoji="0" lang="en-US" sz="1200" b="0" i="0" u="none" strike="noStrike" kern="1200" cap="none" spc="0" normalizeH="0" baseline="0" noProof="0" dirty="0">
              <a:ln>
                <a:noFill/>
              </a:ln>
              <a:solidFill>
                <a:prstClr val="black"/>
              </a:solidFill>
              <a:effectLst/>
              <a:uLnTx/>
              <a:uFillTx/>
              <a:latin typeface="Quire Sans" panose="020B0502040400020003" pitchFamily="34" charset="0"/>
              <a:ea typeface="+mn-ea"/>
              <a:cs typeface="+mn-cs"/>
            </a:endParaRPr>
          </a:p>
        </p:txBody>
      </p:sp>
    </p:spTree>
    <p:extLst>
      <p:ext uri="{BB962C8B-B14F-4D97-AF65-F5344CB8AC3E}">
        <p14:creationId xmlns:p14="http://schemas.microsoft.com/office/powerpoint/2010/main" val="451441155"/>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F86A80-67B7-A895-A424-260B91F9C5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A06054-B214-3536-E1AB-CB3154766DB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93036B-EE88-EF29-8C1A-7645501942BA}"/>
              </a:ext>
            </a:extLst>
          </p:cNvPr>
          <p:cNvSpPr>
            <a:spLocks noGrp="1"/>
          </p:cNvSpPr>
          <p:nvPr>
            <p:ph type="body" idx="1"/>
          </p:nvPr>
        </p:nvSpPr>
        <p:spPr/>
        <p:txBody>
          <a:bodyPr/>
          <a:lstStyle/>
          <a:p>
            <a:r>
              <a:rPr lang="en-US" dirty="0"/>
              <a:t>To access a cell we use activate and </a:t>
            </a:r>
            <a:r>
              <a:rPr lang="en-US" dirty="0" err="1"/>
              <a:t>precharge</a:t>
            </a:r>
            <a:r>
              <a:rPr lang="en-US" dirty="0"/>
              <a:t> operations.</a:t>
            </a:r>
          </a:p>
          <a:p>
            <a:endParaRPr lang="en-US" dirty="0"/>
          </a:p>
          <a:p>
            <a:r>
              <a:rPr lang="en-US" b="1" dirty="0"/>
              <a:t>[CLICK]</a:t>
            </a:r>
            <a:r>
              <a:rPr lang="en-US" b="0" dirty="0"/>
              <a:t> If we want to access data in Row 1, </a:t>
            </a:r>
            <a:r>
              <a:rPr lang="en-US" b="1" dirty="0"/>
              <a:t>[CLICK]</a:t>
            </a:r>
            <a:r>
              <a:rPr lang="en-US" b="0" dirty="0"/>
              <a:t> we must</a:t>
            </a:r>
            <a:r>
              <a:rPr lang="en-US" b="1" dirty="0"/>
              <a:t> </a:t>
            </a:r>
            <a:r>
              <a:rPr lang="en-US" b="0" dirty="0"/>
              <a:t>first activate Row 1, or open it</a:t>
            </a:r>
            <a:endParaRPr lang="en-US" b="1" dirty="0"/>
          </a:p>
        </p:txBody>
      </p:sp>
      <p:sp>
        <p:nvSpPr>
          <p:cNvPr id="4" name="Slide Number Placeholder 3">
            <a:extLst>
              <a:ext uri="{FF2B5EF4-FFF2-40B4-BE49-F238E27FC236}">
                <a16:creationId xmlns:a16="http://schemas.microsoft.com/office/drawing/2014/main" id="{2051C56F-37CD-ED65-10CD-F0A7BDB288B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DF2200-637A-42DD-BD93-B45C1CFA40DE}" type="slidenum">
              <a:rPr kumimoji="0" lang="en-US" sz="1200" b="0" i="0" u="none" strike="noStrike" kern="1200" cap="none" spc="0" normalizeH="0" baseline="0" noProof="0" smtClean="0">
                <a:ln>
                  <a:noFill/>
                </a:ln>
                <a:solidFill>
                  <a:prstClr val="black"/>
                </a:solidFill>
                <a:effectLst/>
                <a:uLnTx/>
                <a:uFillTx/>
                <a:latin typeface="Quire Sans" panose="020B05020404000200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216</a:t>
            </a:fld>
            <a:endParaRPr kumimoji="0" lang="en-US" sz="1200" b="0" i="0" u="none" strike="noStrike" kern="1200" cap="none" spc="0" normalizeH="0" baseline="0" noProof="0" dirty="0">
              <a:ln>
                <a:noFill/>
              </a:ln>
              <a:solidFill>
                <a:prstClr val="black"/>
              </a:solidFill>
              <a:effectLst/>
              <a:uLnTx/>
              <a:uFillTx/>
              <a:latin typeface="Quire Sans" panose="020B0502040400020003" pitchFamily="34" charset="0"/>
              <a:ea typeface="+mn-ea"/>
              <a:cs typeface="+mn-cs"/>
            </a:endParaRPr>
          </a:p>
        </p:txBody>
      </p:sp>
    </p:spTree>
    <p:extLst>
      <p:ext uri="{BB962C8B-B14F-4D97-AF65-F5344CB8AC3E}">
        <p14:creationId xmlns:p14="http://schemas.microsoft.com/office/powerpoint/2010/main" val="1214729065"/>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47DF15-77ED-D394-C62A-2610D10160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4E9ACF-F55E-8D81-B1FA-38167865EA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4E9B03-89BC-A747-4A3A-1904E076E871}"/>
              </a:ext>
            </a:extLst>
          </p:cNvPr>
          <p:cNvSpPr>
            <a:spLocks noGrp="1"/>
          </p:cNvSpPr>
          <p:nvPr>
            <p:ph type="body" idx="1"/>
          </p:nvPr>
        </p:nvSpPr>
        <p:spPr/>
        <p:txBody>
          <a:bodyPr/>
          <a:lstStyle/>
          <a:p>
            <a:r>
              <a:rPr lang="en-US" dirty="0"/>
              <a:t>We do that </a:t>
            </a:r>
            <a:r>
              <a:rPr lang="en-US" b="1" dirty="0"/>
              <a:t>[CLICK]</a:t>
            </a:r>
            <a:r>
              <a:rPr lang="en-US" b="0" dirty="0"/>
              <a:t> using an ACTIVATE </a:t>
            </a:r>
            <a:r>
              <a:rPr lang="en-US" b="1" dirty="0"/>
              <a:t>[CLICK]</a:t>
            </a:r>
            <a:r>
              <a:rPr lang="en-US" b="0" dirty="0"/>
              <a:t> command.</a:t>
            </a:r>
            <a:endParaRPr lang="en-US" b="1" dirty="0"/>
          </a:p>
        </p:txBody>
      </p:sp>
      <p:sp>
        <p:nvSpPr>
          <p:cNvPr id="4" name="Slide Number Placeholder 3">
            <a:extLst>
              <a:ext uri="{FF2B5EF4-FFF2-40B4-BE49-F238E27FC236}">
                <a16:creationId xmlns:a16="http://schemas.microsoft.com/office/drawing/2014/main" id="{EA7BA72F-F39F-500A-E793-A97F2FC01E3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DF2200-637A-42DD-BD93-B45C1CFA40DE}" type="slidenum">
              <a:rPr kumimoji="0" lang="en-US" sz="1200" b="0" i="0" u="none" strike="noStrike" kern="1200" cap="none" spc="0" normalizeH="0" baseline="0" noProof="0" smtClean="0">
                <a:ln>
                  <a:noFill/>
                </a:ln>
                <a:solidFill>
                  <a:prstClr val="black"/>
                </a:solidFill>
                <a:effectLst/>
                <a:uLnTx/>
                <a:uFillTx/>
                <a:latin typeface="Quire Sans" panose="020B05020404000200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217</a:t>
            </a:fld>
            <a:endParaRPr kumimoji="0" lang="en-US" sz="1200" b="0" i="0" u="none" strike="noStrike" kern="1200" cap="none" spc="0" normalizeH="0" baseline="0" noProof="0" dirty="0">
              <a:ln>
                <a:noFill/>
              </a:ln>
              <a:solidFill>
                <a:prstClr val="black"/>
              </a:solidFill>
              <a:effectLst/>
              <a:uLnTx/>
              <a:uFillTx/>
              <a:latin typeface="Quire Sans" panose="020B0502040400020003" pitchFamily="34" charset="0"/>
              <a:ea typeface="+mn-ea"/>
              <a:cs typeface="+mn-cs"/>
            </a:endParaRPr>
          </a:p>
        </p:txBody>
      </p:sp>
    </p:spTree>
    <p:extLst>
      <p:ext uri="{BB962C8B-B14F-4D97-AF65-F5344CB8AC3E}">
        <p14:creationId xmlns:p14="http://schemas.microsoft.com/office/powerpoint/2010/main" val="104852544"/>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61DB82-1905-C2E1-4BEF-5DF5C1FEA3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A0CC03-BAD9-DDCD-54EB-17BD0144D2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E7FCEB-70F9-D564-729F-FFC62AB5C2AB}"/>
              </a:ext>
            </a:extLst>
          </p:cNvPr>
          <p:cNvSpPr>
            <a:spLocks noGrp="1"/>
          </p:cNvSpPr>
          <p:nvPr>
            <p:ph type="body" idx="1"/>
          </p:nvPr>
        </p:nvSpPr>
        <p:spPr/>
        <p:txBody>
          <a:bodyPr/>
          <a:lstStyle/>
          <a:p>
            <a:r>
              <a:rPr lang="en-US" dirty="0"/>
              <a:t>If, in this opened state, we </a:t>
            </a:r>
            <a:r>
              <a:rPr lang="en-US" b="1" dirty="0"/>
              <a:t>[CLICK]</a:t>
            </a:r>
            <a:r>
              <a:rPr lang="en-US" dirty="0"/>
              <a:t> want to access data in Row 3, </a:t>
            </a:r>
            <a:r>
              <a:rPr lang="en-US" b="1" dirty="0"/>
              <a:t>[CLICK]</a:t>
            </a:r>
            <a:r>
              <a:rPr lang="en-US" dirty="0"/>
              <a:t> we close the open row </a:t>
            </a:r>
            <a:r>
              <a:rPr lang="en-US" b="1" dirty="0"/>
              <a:t>[CLICK] </a:t>
            </a:r>
            <a:r>
              <a:rPr lang="en-US" dirty="0"/>
              <a:t>using the </a:t>
            </a:r>
            <a:r>
              <a:rPr lang="en-US" dirty="0" err="1"/>
              <a:t>PREcharge</a:t>
            </a:r>
            <a:r>
              <a:rPr lang="en-US" dirty="0"/>
              <a:t> command</a:t>
            </a:r>
            <a:r>
              <a:rPr lang="en-US" b="1" dirty="0"/>
              <a:t>.</a:t>
            </a:r>
          </a:p>
        </p:txBody>
      </p:sp>
      <p:sp>
        <p:nvSpPr>
          <p:cNvPr id="4" name="Slide Number Placeholder 3">
            <a:extLst>
              <a:ext uri="{FF2B5EF4-FFF2-40B4-BE49-F238E27FC236}">
                <a16:creationId xmlns:a16="http://schemas.microsoft.com/office/drawing/2014/main" id="{265E77AB-1BBB-9498-40B7-8219CED8BB5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DF2200-637A-42DD-BD93-B45C1CFA40DE}" type="slidenum">
              <a:rPr kumimoji="0" lang="en-US" sz="1200" b="0" i="0" u="none" strike="noStrike" kern="1200" cap="none" spc="0" normalizeH="0" baseline="0" noProof="0" smtClean="0">
                <a:ln>
                  <a:noFill/>
                </a:ln>
                <a:solidFill>
                  <a:prstClr val="black"/>
                </a:solidFill>
                <a:effectLst/>
                <a:uLnTx/>
                <a:uFillTx/>
                <a:latin typeface="Quire Sans" panose="020B05020404000200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218</a:t>
            </a:fld>
            <a:endParaRPr kumimoji="0" lang="en-US" sz="1200" b="0" i="0" u="none" strike="noStrike" kern="1200" cap="none" spc="0" normalizeH="0" baseline="0" noProof="0" dirty="0">
              <a:ln>
                <a:noFill/>
              </a:ln>
              <a:solidFill>
                <a:prstClr val="black"/>
              </a:solidFill>
              <a:effectLst/>
              <a:uLnTx/>
              <a:uFillTx/>
              <a:latin typeface="Quire Sans" panose="020B0502040400020003" pitchFamily="34" charset="0"/>
              <a:ea typeface="+mn-ea"/>
              <a:cs typeface="+mn-cs"/>
            </a:endParaRPr>
          </a:p>
        </p:txBody>
      </p:sp>
    </p:spTree>
    <p:extLst>
      <p:ext uri="{BB962C8B-B14F-4D97-AF65-F5344CB8AC3E}">
        <p14:creationId xmlns:p14="http://schemas.microsoft.com/office/powerpoint/2010/main" val="2606336740"/>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7C70D3-8E97-E4A0-8CB9-7641AE18D1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3E7D7F-03D6-7B65-C896-C522D2B2CB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3CD840-B36C-194C-C2CE-E9EE6196EDBA}"/>
              </a:ext>
            </a:extLst>
          </p:cNvPr>
          <p:cNvSpPr>
            <a:spLocks noGrp="1"/>
          </p:cNvSpPr>
          <p:nvPr>
            <p:ph type="body" idx="1"/>
          </p:nvPr>
        </p:nvSpPr>
        <p:spPr/>
        <p:txBody>
          <a:bodyPr/>
          <a:lstStyle/>
          <a:p>
            <a:r>
              <a:rPr lang="en-US" b="1" dirty="0"/>
              <a:t>[CLICK]</a:t>
            </a:r>
            <a:r>
              <a:rPr lang="en-US" b="0" dirty="0"/>
              <a:t> Now we can activate Row 3 and access data in Row 3</a:t>
            </a:r>
            <a:r>
              <a:rPr lang="en-US" b="1" dirty="0"/>
              <a:t>. </a:t>
            </a:r>
          </a:p>
          <a:p>
            <a:endParaRPr lang="en-US" b="1" dirty="0"/>
          </a:p>
          <a:p>
            <a:r>
              <a:rPr lang="en-US" dirty="0"/>
              <a:t>Repeatedly performing activate and </a:t>
            </a:r>
            <a:r>
              <a:rPr lang="en-US" dirty="0" err="1"/>
              <a:t>precharge</a:t>
            </a:r>
            <a:r>
              <a:rPr lang="en-US" dirty="0"/>
              <a:t> operations can lead to…</a:t>
            </a:r>
          </a:p>
        </p:txBody>
      </p:sp>
      <p:sp>
        <p:nvSpPr>
          <p:cNvPr id="4" name="Slide Number Placeholder 3">
            <a:extLst>
              <a:ext uri="{FF2B5EF4-FFF2-40B4-BE49-F238E27FC236}">
                <a16:creationId xmlns:a16="http://schemas.microsoft.com/office/drawing/2014/main" id="{C3F336FF-0CEF-0D35-6CA0-D2EAEB14D2E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DF2200-637A-42DD-BD93-B45C1CFA40DE}" type="slidenum">
              <a:rPr kumimoji="0" lang="en-US" sz="1200" b="0" i="0" u="none" strike="noStrike" kern="1200" cap="none" spc="0" normalizeH="0" baseline="0" noProof="0" smtClean="0">
                <a:ln>
                  <a:noFill/>
                </a:ln>
                <a:solidFill>
                  <a:prstClr val="black"/>
                </a:solidFill>
                <a:effectLst/>
                <a:uLnTx/>
                <a:uFillTx/>
                <a:latin typeface="Quire Sans" panose="020B05020404000200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219</a:t>
            </a:fld>
            <a:endParaRPr kumimoji="0" lang="en-US" sz="1200" b="0" i="0" u="none" strike="noStrike" kern="1200" cap="none" spc="0" normalizeH="0" baseline="0" noProof="0" dirty="0">
              <a:ln>
                <a:noFill/>
              </a:ln>
              <a:solidFill>
                <a:prstClr val="black"/>
              </a:solidFill>
              <a:effectLst/>
              <a:uLnTx/>
              <a:uFillTx/>
              <a:latin typeface="Quire Sans" panose="020B0502040400020003" pitchFamily="34" charset="0"/>
              <a:ea typeface="+mn-ea"/>
              <a:cs typeface="+mn-cs"/>
            </a:endParaRPr>
          </a:p>
        </p:txBody>
      </p:sp>
    </p:spTree>
    <p:extLst>
      <p:ext uri="{BB962C8B-B14F-4D97-AF65-F5344CB8AC3E}">
        <p14:creationId xmlns:p14="http://schemas.microsoft.com/office/powerpoint/2010/main" val="19712292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Master" Target="../slideMasters/slideMaster4.xml"/><Relationship Id="rId4" Type="http://schemas.openxmlformats.org/officeDocument/2006/relationships/image" Target="../media/image4.jpe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6.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6.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6.jpeg"/><Relationship Id="rId1" Type="http://schemas.openxmlformats.org/officeDocument/2006/relationships/slideMaster" Target="../slideMasters/slideMaster7.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7.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31056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38B7E-9D90-9B48-A8F0-5C08F12D53F9}"/>
              </a:ext>
            </a:extLst>
          </p:cNvPr>
          <p:cNvSpPr>
            <a:spLocks noGrp="1"/>
          </p:cNvSpPr>
          <p:nvPr>
            <p:ph type="title"/>
          </p:nvPr>
        </p:nvSpPr>
        <p:spPr>
          <a:xfrm>
            <a:off x="0" y="3370062"/>
            <a:ext cx="9144000" cy="1325563"/>
          </a:xfrm>
          <a:prstGeom prst="rect">
            <a:avLst/>
          </a:prstGeom>
        </p:spPr>
        <p:txBody>
          <a:bodyPr/>
          <a:lstStyle>
            <a:lvl1pPr>
              <a:defRPr sz="6600" b="1" i="1" baseline="0">
                <a:latin typeface="Cambria" panose="02040503050406030204" pitchFamily="18" charset="0"/>
              </a:defRPr>
            </a:lvl1pPr>
          </a:lstStyle>
          <a:p>
            <a:r>
              <a:rPr lang="en-US" dirty="0"/>
              <a:t>Click to edit Master title style</a:t>
            </a:r>
            <a:endParaRPr lang="en-TR" dirty="0"/>
          </a:p>
        </p:txBody>
      </p:sp>
      <p:sp>
        <p:nvSpPr>
          <p:cNvPr id="3" name="Rectangle 2">
            <a:extLst>
              <a:ext uri="{FF2B5EF4-FFF2-40B4-BE49-F238E27FC236}">
                <a16:creationId xmlns:a16="http://schemas.microsoft.com/office/drawing/2014/main" id="{2217C05B-AE6B-CA40-92B3-312C96F8E5F4}"/>
              </a:ext>
            </a:extLst>
          </p:cNvPr>
          <p:cNvSpPr/>
          <p:nvPr userDrawn="1"/>
        </p:nvSpPr>
        <p:spPr>
          <a:xfrm>
            <a:off x="0" y="4697080"/>
            <a:ext cx="9144000" cy="1437501"/>
          </a:xfrm>
          <a:prstGeom prst="rect">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185319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B6FA48C-FC23-4C73-AC9B-B702C151A810}"/>
              </a:ext>
            </a:extLst>
          </p:cNvPr>
          <p:cNvSpPr/>
          <p:nvPr userDrawn="1"/>
        </p:nvSpPr>
        <p:spPr>
          <a:xfrm>
            <a:off x="0" y="0"/>
            <a:ext cx="9144000" cy="860412"/>
          </a:xfrm>
          <a:prstGeom prst="rect">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75991" y="11100"/>
            <a:ext cx="8987621" cy="761258"/>
          </a:xfrm>
          <a:prstGeom prst="rect">
            <a:avLst/>
          </a:prstGeom>
        </p:spPr>
        <p:txBody>
          <a:bodyPr anchor="ctr"/>
          <a:lstStyle>
            <a:lvl1pPr>
              <a:lnSpc>
                <a:spcPct val="100000"/>
              </a:lnSpc>
              <a:spcAft>
                <a:spcPts val="600"/>
              </a:spcAft>
              <a:defRPr sz="4400" b="1" baseline="0">
                <a:solidFill>
                  <a:schemeClr val="bg1"/>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75034"/>
            <a:ext cx="8987622" cy="543504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47146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print"/>
          <a:stretch>
            <a:fillRect/>
          </a:stretch>
        </p:blipFill>
        <p:spPr>
          <a:xfrm>
            <a:off x="75991" y="6524699"/>
            <a:ext cx="977147" cy="282728"/>
          </a:xfrm>
          <a:prstGeom prst="rect">
            <a:avLst/>
          </a:prstGeom>
        </p:spPr>
      </p:pic>
      <p:sp>
        <p:nvSpPr>
          <p:cNvPr id="5" name="Rectangle 4">
            <a:extLst>
              <a:ext uri="{FF2B5EF4-FFF2-40B4-BE49-F238E27FC236}">
                <a16:creationId xmlns:a16="http://schemas.microsoft.com/office/drawing/2014/main" id="{688180C1-8B68-AC4C-94FA-42ACC1C193E9}"/>
              </a:ext>
            </a:extLst>
          </p:cNvPr>
          <p:cNvSpPr/>
          <p:nvPr userDrawn="1"/>
        </p:nvSpPr>
        <p:spPr>
          <a:xfrm>
            <a:off x="1073731" y="6449551"/>
            <a:ext cx="779781" cy="3433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Tree>
    <p:extLst>
      <p:ext uri="{BB962C8B-B14F-4D97-AF65-F5344CB8AC3E}">
        <p14:creationId xmlns:p14="http://schemas.microsoft.com/office/powerpoint/2010/main" val="65460449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solidFill>
                  <a:schemeClr val="accent5">
                    <a:lumMod val="75000"/>
                  </a:schemeClr>
                </a:solidFill>
                <a:latin typeface="+mj-lt"/>
                <a:cs typeface="Quire Sans" panose="020B0502040400020003" pitchFamily="34" charset="0"/>
              </a:defRPr>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atin typeface="Quire Sans" panose="020B0502040400020003" pitchFamily="34" charset="0"/>
                <a:cs typeface="Quire Sans" panose="020B0502040400020003" pitchFamily="34" charset="0"/>
              </a:defRPr>
            </a:lvl1pPr>
            <a:lvl2pPr marL="342884" indent="0" algn="ctr">
              <a:buNone/>
              <a:defRPr sz="1500"/>
            </a:lvl2pPr>
            <a:lvl3pPr marL="685766" indent="0" algn="ctr">
              <a:buNone/>
              <a:defRPr sz="1350"/>
            </a:lvl3pPr>
            <a:lvl4pPr marL="1028649" indent="0" algn="ctr">
              <a:buNone/>
              <a:defRPr sz="1200"/>
            </a:lvl4pPr>
            <a:lvl5pPr marL="1371532" indent="0" algn="ctr">
              <a:buNone/>
              <a:defRPr sz="1200"/>
            </a:lvl5pPr>
            <a:lvl6pPr marL="1714415" indent="0" algn="ctr">
              <a:buNone/>
              <a:defRPr sz="1200"/>
            </a:lvl6pPr>
            <a:lvl7pPr marL="2057297" indent="0" algn="ctr">
              <a:buNone/>
              <a:defRPr sz="1200"/>
            </a:lvl7pPr>
            <a:lvl8pPr marL="2400180" indent="0" algn="ctr">
              <a:buNone/>
              <a:defRPr sz="1200"/>
            </a:lvl8pPr>
            <a:lvl9pPr marL="2743064" indent="0" algn="ctr">
              <a:buNone/>
              <a:defRPr sz="1200"/>
            </a:lvl9pPr>
          </a:lstStyle>
          <a:p>
            <a:r>
              <a:rPr lang="en-US" dirty="0"/>
              <a:t>Click to edit Master subtitle style</a:t>
            </a:r>
          </a:p>
        </p:txBody>
      </p:sp>
    </p:spTree>
    <p:extLst>
      <p:ext uri="{BB962C8B-B14F-4D97-AF65-F5344CB8AC3E}">
        <p14:creationId xmlns:p14="http://schemas.microsoft.com/office/powerpoint/2010/main" val="21585596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9"/>
            <a:ext cx="7886700" cy="2852737"/>
          </a:xfrm>
        </p:spPr>
        <p:txBody>
          <a:bodyPr anchor="b"/>
          <a:lstStyle>
            <a:lvl1pPr>
              <a:defRPr sz="4500">
                <a:solidFill>
                  <a:schemeClr val="accent5">
                    <a:lumMod val="75000"/>
                  </a:schemeClr>
                </a:solidFill>
                <a:latin typeface="+mj-lt"/>
                <a:cs typeface="Quire Sans" panose="020B0502040400020003" pitchFamily="34" charset="0"/>
              </a:defRPr>
            </a:lvl1pPr>
          </a:lstStyle>
          <a:p>
            <a:r>
              <a:rPr lang="en-US" dirty="0"/>
              <a:t>Click to edit Master title style</a:t>
            </a:r>
          </a:p>
        </p:txBody>
      </p:sp>
      <p:sp>
        <p:nvSpPr>
          <p:cNvPr id="3" name="Text Placeholder 2"/>
          <p:cNvSpPr>
            <a:spLocks noGrp="1"/>
          </p:cNvSpPr>
          <p:nvPr>
            <p:ph type="body" idx="1"/>
          </p:nvPr>
        </p:nvSpPr>
        <p:spPr>
          <a:xfrm>
            <a:off x="623888" y="4589474"/>
            <a:ext cx="7886700" cy="1500187"/>
          </a:xfrm>
        </p:spPr>
        <p:txBody>
          <a:bodyPr/>
          <a:lstStyle>
            <a:lvl1pPr marL="0" indent="0">
              <a:buNone/>
              <a:defRPr sz="1800">
                <a:solidFill>
                  <a:schemeClr val="tx1">
                    <a:tint val="75000"/>
                  </a:schemeClr>
                </a:solidFill>
                <a:latin typeface="Quire Sans" panose="020B0502040400020003" pitchFamily="34" charset="0"/>
                <a:cs typeface="Quire Sans" panose="020B0502040400020003" pitchFamily="34" charset="0"/>
              </a:defRPr>
            </a:lvl1pPr>
            <a:lvl2pPr marL="342884" indent="0">
              <a:buNone/>
              <a:defRPr sz="1500">
                <a:solidFill>
                  <a:schemeClr val="tx1">
                    <a:tint val="75000"/>
                  </a:schemeClr>
                </a:solidFill>
              </a:defRPr>
            </a:lvl2pPr>
            <a:lvl3pPr marL="685766" indent="0">
              <a:buNone/>
              <a:defRPr sz="1350">
                <a:solidFill>
                  <a:schemeClr val="tx1">
                    <a:tint val="75000"/>
                  </a:schemeClr>
                </a:solidFill>
              </a:defRPr>
            </a:lvl3pPr>
            <a:lvl4pPr marL="1028649" indent="0">
              <a:buNone/>
              <a:defRPr sz="1200">
                <a:solidFill>
                  <a:schemeClr val="tx1">
                    <a:tint val="75000"/>
                  </a:schemeClr>
                </a:solidFill>
              </a:defRPr>
            </a:lvl4pPr>
            <a:lvl5pPr marL="1371532" indent="0">
              <a:buNone/>
              <a:defRPr sz="1200">
                <a:solidFill>
                  <a:schemeClr val="tx1">
                    <a:tint val="75000"/>
                  </a:schemeClr>
                </a:solidFill>
              </a:defRPr>
            </a:lvl5pPr>
            <a:lvl6pPr marL="1714415" indent="0">
              <a:buNone/>
              <a:defRPr sz="1200">
                <a:solidFill>
                  <a:schemeClr val="tx1">
                    <a:tint val="75000"/>
                  </a:schemeClr>
                </a:solidFill>
              </a:defRPr>
            </a:lvl6pPr>
            <a:lvl7pPr marL="2057297" indent="0">
              <a:buNone/>
              <a:defRPr sz="1200">
                <a:solidFill>
                  <a:schemeClr val="tx1">
                    <a:tint val="75000"/>
                  </a:schemeClr>
                </a:solidFill>
              </a:defRPr>
            </a:lvl7pPr>
            <a:lvl8pPr marL="2400180" indent="0">
              <a:buNone/>
              <a:defRPr sz="1200">
                <a:solidFill>
                  <a:schemeClr val="tx1">
                    <a:tint val="75000"/>
                  </a:schemeClr>
                </a:solidFill>
              </a:defRPr>
            </a:lvl8pPr>
            <a:lvl9pPr marL="2743064" indent="0">
              <a:buNone/>
              <a:defRPr sz="12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99173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5488" y="78848"/>
            <a:ext cx="8815517" cy="753812"/>
          </a:xfrm>
        </p:spPr>
        <p:txBody>
          <a:bodyPr/>
          <a:lstStyle>
            <a:lvl1pPr>
              <a:defRPr b="1">
                <a:solidFill>
                  <a:schemeClr val="accent5">
                    <a:lumMod val="75000"/>
                  </a:schemeClr>
                </a:solidFill>
                <a:latin typeface="+mj-lt"/>
                <a:cs typeface="Quire Sans" panose="020B0502040400020003" pitchFamily="34" charset="0"/>
              </a:defRPr>
            </a:lvl1pPr>
          </a:lstStyle>
          <a:p>
            <a:r>
              <a:rPr lang="en-US" dirty="0"/>
              <a:t>Click to edit Master title style</a:t>
            </a:r>
          </a:p>
        </p:txBody>
      </p:sp>
      <p:sp>
        <p:nvSpPr>
          <p:cNvPr id="3" name="Content Placeholder 2"/>
          <p:cNvSpPr>
            <a:spLocks noGrp="1"/>
          </p:cNvSpPr>
          <p:nvPr>
            <p:ph idx="1"/>
          </p:nvPr>
        </p:nvSpPr>
        <p:spPr>
          <a:xfrm>
            <a:off x="155488" y="982979"/>
            <a:ext cx="8815517" cy="5346259"/>
          </a:xfrm>
        </p:spPr>
        <p:txBody>
          <a:bodyPr>
            <a:normAutofit/>
          </a:bodyPr>
          <a:lstStyle>
            <a:lvl1pPr>
              <a:defRPr sz="2800">
                <a:latin typeface="+mn-lt"/>
                <a:cs typeface="Quire Sans" panose="020B0502040400020003" pitchFamily="34" charset="0"/>
              </a:defRPr>
            </a:lvl1pPr>
            <a:lvl2pPr>
              <a:defRPr sz="2400">
                <a:latin typeface="+mn-lt"/>
                <a:cs typeface="Quire Sans" panose="020B0502040400020003" pitchFamily="34" charset="0"/>
              </a:defRPr>
            </a:lvl2pPr>
            <a:lvl3pPr>
              <a:defRPr sz="1800">
                <a:latin typeface="+mn-lt"/>
                <a:cs typeface="Quire Sans" panose="020B0502040400020003" pitchFamily="34" charset="0"/>
              </a:defRPr>
            </a:lvl3pPr>
            <a:lvl4pPr>
              <a:defRPr sz="1600">
                <a:latin typeface="+mn-lt"/>
                <a:cs typeface="Quire Sans" panose="020B0502040400020003" pitchFamily="34" charset="0"/>
              </a:defRPr>
            </a:lvl4pPr>
            <a:lvl5pPr>
              <a:defRPr sz="1600">
                <a:latin typeface="+mn-lt"/>
                <a:cs typeface="Quire Sans" panose="020B05020404000200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7">
            <a:extLst>
              <a:ext uri="{FF2B5EF4-FFF2-40B4-BE49-F238E27FC236}">
                <a16:creationId xmlns:a16="http://schemas.microsoft.com/office/drawing/2014/main" id="{0E1FD7A5-C69D-412C-8DA5-5AA06BC4E515}"/>
              </a:ext>
            </a:extLst>
          </p:cNvPr>
          <p:cNvSpPr>
            <a:spLocks noGrp="1"/>
          </p:cNvSpPr>
          <p:nvPr>
            <p:ph type="sldNum" sz="quarter" idx="12"/>
          </p:nvPr>
        </p:nvSpPr>
        <p:spPr>
          <a:xfrm>
            <a:off x="6913605" y="6329238"/>
            <a:ext cx="2057400" cy="528761"/>
          </a:xfrm>
          <a:prstGeom prst="rect">
            <a:avLst/>
          </a:prstGeom>
        </p:spPr>
        <p:txBody>
          <a:bodyPr/>
          <a:lstStyle>
            <a:lvl1pPr algn="r">
              <a:defRPr sz="2400" b="1">
                <a:solidFill>
                  <a:schemeClr val="accent1">
                    <a:lumMod val="75000"/>
                  </a:schemeClr>
                </a:solidFill>
                <a:latin typeface="Trebuchet MS" panose="020B0703020202090204" pitchFamily="34" charset="0"/>
                <a:cs typeface="Quire Sans" panose="020B0502040400020003" pitchFamily="34" charset="0"/>
              </a:defRPr>
            </a:lvl1pPr>
          </a:lstStyle>
          <a:p>
            <a:fld id="{C19D2B53-EDAE-4B41-B849-8916FA40BCB6}" type="slidenum">
              <a:rPr lang="en-US" smtClean="0"/>
              <a:pPr/>
              <a:t>‹#›</a:t>
            </a:fld>
            <a:endParaRPr lang="en-US" dirty="0"/>
          </a:p>
        </p:txBody>
      </p:sp>
      <p:pic>
        <p:nvPicPr>
          <p:cNvPr id="5" name="Graphic 4">
            <a:extLst>
              <a:ext uri="{FF2B5EF4-FFF2-40B4-BE49-F238E27FC236}">
                <a16:creationId xmlns:a16="http://schemas.microsoft.com/office/drawing/2014/main" id="{1FE239BD-A8A4-43DB-B353-D4FADB3F97C5}"/>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55488" y="6467844"/>
            <a:ext cx="1307552" cy="251549"/>
          </a:xfrm>
          <a:prstGeom prst="rect">
            <a:avLst/>
          </a:prstGeom>
        </p:spPr>
      </p:pic>
    </p:spTree>
    <p:extLst>
      <p:ext uri="{BB962C8B-B14F-4D97-AF65-F5344CB8AC3E}">
        <p14:creationId xmlns:p14="http://schemas.microsoft.com/office/powerpoint/2010/main" val="29434477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F77D2451-9D72-4A45-A1BA-585E5FC3C46D}"/>
              </a:ext>
            </a:extLst>
          </p:cNvPr>
          <p:cNvSpPr txBox="1">
            <a:spLocks/>
          </p:cNvSpPr>
          <p:nvPr userDrawn="1"/>
        </p:nvSpPr>
        <p:spPr>
          <a:xfrm>
            <a:off x="155488" y="70610"/>
            <a:ext cx="8815517" cy="753812"/>
          </a:xfrm>
          <a:prstGeom prst="rect">
            <a:avLst/>
          </a:prstGeom>
        </p:spPr>
        <p:txBody>
          <a:bodyPr vert="horz" lIns="91440" tIns="45720" rIns="91440" bIns="45720" rtlCol="0" anchor="ctr">
            <a:normAutofit/>
          </a:bodyPr>
          <a:lstStyle>
            <a:lvl1pPr algn="l" defTabSz="685766" rtl="0" eaLnBrk="1" latinLnBrk="0" hangingPunct="1">
              <a:lnSpc>
                <a:spcPct val="90000"/>
              </a:lnSpc>
              <a:spcBef>
                <a:spcPct val="0"/>
              </a:spcBef>
              <a:buNone/>
              <a:defRPr sz="4000" b="1" kern="1200">
                <a:solidFill>
                  <a:schemeClr val="bg1"/>
                </a:solidFill>
                <a:latin typeface="Trebuchet MS" panose="020B0603020202020204" pitchFamily="34" charset="0"/>
                <a:ea typeface="Verdana" panose="020B0604030504040204" pitchFamily="34" charset="0"/>
                <a:cs typeface="Courier New" panose="02070309020205020404" pitchFamily="49" charset="0"/>
              </a:defRPr>
            </a:lvl1pPr>
          </a:lstStyle>
          <a:p>
            <a:r>
              <a:rPr lang="en-US" dirty="0">
                <a:solidFill>
                  <a:schemeClr val="accent5">
                    <a:lumMod val="75000"/>
                  </a:schemeClr>
                </a:solidFill>
                <a:latin typeface="+mj-lt"/>
                <a:cs typeface="Quire Sans" panose="020B0502040400020003" pitchFamily="34" charset="0"/>
              </a:rPr>
              <a:t>Click to edit Master title style</a:t>
            </a:r>
          </a:p>
        </p:txBody>
      </p:sp>
      <p:sp>
        <p:nvSpPr>
          <p:cNvPr id="10" name="Slide Number Placeholder 7">
            <a:extLst>
              <a:ext uri="{FF2B5EF4-FFF2-40B4-BE49-F238E27FC236}">
                <a16:creationId xmlns:a16="http://schemas.microsoft.com/office/drawing/2014/main" id="{17A3CC0F-C9D8-429D-AE24-ECD6172B1725}"/>
              </a:ext>
            </a:extLst>
          </p:cNvPr>
          <p:cNvSpPr>
            <a:spLocks noGrp="1"/>
          </p:cNvSpPr>
          <p:nvPr>
            <p:ph type="sldNum" sz="quarter" idx="12"/>
          </p:nvPr>
        </p:nvSpPr>
        <p:spPr>
          <a:xfrm>
            <a:off x="6913605" y="6329238"/>
            <a:ext cx="2057400" cy="528761"/>
          </a:xfrm>
          <a:prstGeom prst="rect">
            <a:avLst/>
          </a:prstGeom>
        </p:spPr>
        <p:txBody>
          <a:bodyPr/>
          <a:lstStyle>
            <a:lvl1pPr algn="r">
              <a:defRPr sz="2400" b="1">
                <a:solidFill>
                  <a:schemeClr val="accent1">
                    <a:lumMod val="75000"/>
                  </a:schemeClr>
                </a:solidFill>
                <a:latin typeface="Trebuchet MS" panose="020B0703020202090204" pitchFamily="34" charset="0"/>
                <a:cs typeface="Quire Sans" panose="020B0502040400020003" pitchFamily="34" charset="0"/>
              </a:defRPr>
            </a:lvl1pPr>
          </a:lstStyle>
          <a:p>
            <a:fld id="{C19D2B53-EDAE-4B41-B849-8916FA40BCB6}" type="slidenum">
              <a:rPr lang="en-US" smtClean="0"/>
              <a:pPr/>
              <a:t>‹#›</a:t>
            </a:fld>
            <a:endParaRPr lang="en-US" dirty="0"/>
          </a:p>
        </p:txBody>
      </p:sp>
      <p:pic>
        <p:nvPicPr>
          <p:cNvPr id="4" name="Graphic 3">
            <a:extLst>
              <a:ext uri="{FF2B5EF4-FFF2-40B4-BE49-F238E27FC236}">
                <a16:creationId xmlns:a16="http://schemas.microsoft.com/office/drawing/2014/main" id="{C31754A4-B376-431B-A0BC-8A7EB43B7657}"/>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55488" y="6467844"/>
            <a:ext cx="1307552" cy="251549"/>
          </a:xfrm>
          <a:prstGeom prst="rect">
            <a:avLst/>
          </a:prstGeom>
        </p:spPr>
      </p:pic>
    </p:spTree>
    <p:extLst>
      <p:ext uri="{BB962C8B-B14F-4D97-AF65-F5344CB8AC3E}">
        <p14:creationId xmlns:p14="http://schemas.microsoft.com/office/powerpoint/2010/main" val="28250821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9" name="Slide Number Placeholder 7">
            <a:extLst>
              <a:ext uri="{FF2B5EF4-FFF2-40B4-BE49-F238E27FC236}">
                <a16:creationId xmlns:a16="http://schemas.microsoft.com/office/drawing/2014/main" id="{D52620CB-F40B-4377-AE03-D77EEA0FDDFD}"/>
              </a:ext>
            </a:extLst>
          </p:cNvPr>
          <p:cNvSpPr>
            <a:spLocks noGrp="1"/>
          </p:cNvSpPr>
          <p:nvPr>
            <p:ph type="sldNum" sz="quarter" idx="12"/>
          </p:nvPr>
        </p:nvSpPr>
        <p:spPr>
          <a:xfrm>
            <a:off x="6913605" y="6329238"/>
            <a:ext cx="2057400" cy="528761"/>
          </a:xfrm>
          <a:prstGeom prst="rect">
            <a:avLst/>
          </a:prstGeom>
        </p:spPr>
        <p:txBody>
          <a:bodyPr/>
          <a:lstStyle>
            <a:lvl1pPr algn="r">
              <a:defRPr sz="2400" b="1">
                <a:solidFill>
                  <a:schemeClr val="accent1">
                    <a:lumMod val="75000"/>
                  </a:schemeClr>
                </a:solidFill>
                <a:latin typeface="Trebuchet MS" panose="020B0703020202090204" pitchFamily="34" charset="0"/>
                <a:cs typeface="Quire Sans" panose="020B0502040400020003" pitchFamily="34" charset="0"/>
              </a:defRPr>
            </a:lvl1pPr>
          </a:lstStyle>
          <a:p>
            <a:fld id="{C19D2B53-EDAE-4B41-B849-8916FA40BCB6}" type="slidenum">
              <a:rPr lang="en-US" smtClean="0"/>
              <a:pPr/>
              <a:t>‹#›</a:t>
            </a:fld>
            <a:endParaRPr lang="en-US" dirty="0"/>
          </a:p>
        </p:txBody>
      </p:sp>
      <p:pic>
        <p:nvPicPr>
          <p:cNvPr id="3" name="Graphic 2">
            <a:extLst>
              <a:ext uri="{FF2B5EF4-FFF2-40B4-BE49-F238E27FC236}">
                <a16:creationId xmlns:a16="http://schemas.microsoft.com/office/drawing/2014/main" id="{A4401882-3B48-42E2-9E56-FC35D490348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55488" y="6467844"/>
            <a:ext cx="1307552" cy="251549"/>
          </a:xfrm>
          <a:prstGeom prst="rect">
            <a:avLst/>
          </a:prstGeom>
        </p:spPr>
      </p:pic>
    </p:spTree>
    <p:extLst>
      <p:ext uri="{BB962C8B-B14F-4D97-AF65-F5344CB8AC3E}">
        <p14:creationId xmlns:p14="http://schemas.microsoft.com/office/powerpoint/2010/main" val="19370737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7631325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1212319-B146-2CD0-1397-D8CCD9BA432A}"/>
              </a:ext>
            </a:extLst>
          </p:cNvPr>
          <p:cNvSpPr/>
          <p:nvPr userDrawn="1"/>
        </p:nvSpPr>
        <p:spPr>
          <a:xfrm>
            <a:off x="0" y="0"/>
            <a:ext cx="9144000" cy="770467"/>
          </a:xfrm>
          <a:prstGeom prst="rect">
            <a:avLst/>
          </a:prstGeom>
          <a:solidFill>
            <a:srgbClr val="E8E2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 name="Title 1"/>
          <p:cNvSpPr>
            <a:spLocks noGrp="1"/>
          </p:cNvSpPr>
          <p:nvPr>
            <p:ph type="title"/>
          </p:nvPr>
        </p:nvSpPr>
        <p:spPr>
          <a:xfrm>
            <a:off x="0" y="0"/>
            <a:ext cx="9143999" cy="770467"/>
          </a:xfrm>
          <a:prstGeom prst="rect">
            <a:avLst/>
          </a:prstGeom>
        </p:spPr>
        <p:txBody>
          <a:bodyPr anchor="ctr"/>
          <a:lstStyle>
            <a:lvl1pPr>
              <a:lnSpc>
                <a:spcPct val="100000"/>
              </a:lnSpc>
              <a:spcAft>
                <a:spcPts val="600"/>
              </a:spcAft>
              <a:defRPr sz="4400" b="1">
                <a:solidFill>
                  <a:schemeClr val="accent5"/>
                </a:solidFill>
                <a:latin typeface="+mj-lt"/>
                <a:cs typeface="Segoe UI" panose="020B0502040204020203" pitchFamily="34" charset="0"/>
              </a:defRPr>
            </a:lvl1pPr>
          </a:lstStyle>
          <a:p>
            <a:r>
              <a:rPr lang="en-US" dirty="0"/>
              <a:t>Click to edit Master title style</a:t>
            </a:r>
          </a:p>
        </p:txBody>
      </p:sp>
      <p:sp>
        <p:nvSpPr>
          <p:cNvPr id="3" name="Content Placeholder 2"/>
          <p:cNvSpPr>
            <a:spLocks noGrp="1"/>
          </p:cNvSpPr>
          <p:nvPr>
            <p:ph idx="1" hasCustomPrompt="1"/>
          </p:nvPr>
        </p:nvSpPr>
        <p:spPr>
          <a:xfrm>
            <a:off x="0" y="770468"/>
            <a:ext cx="9143999" cy="5585248"/>
          </a:xfrm>
          <a:prstGeom prst="rect">
            <a:avLst/>
          </a:prstGeom>
        </p:spPr>
        <p:txBody>
          <a:bodyPr/>
          <a:lstStyle>
            <a:lvl1pPr marL="177800" indent="-177800">
              <a:buFont typeface="Arial" panose="020B0604020202020204" pitchFamily="34" charset="0"/>
              <a:buChar char="•"/>
              <a:tabLst/>
              <a:defRPr sz="2400">
                <a:latin typeface="+mn-lt"/>
              </a:defRPr>
            </a:lvl1pPr>
            <a:lvl2pPr marL="133350" indent="-133350">
              <a:buFont typeface="Wingdings" panose="05000000000000000000" pitchFamily="2" charset="2"/>
              <a:buChar char="§"/>
              <a:tabLst/>
              <a:defRPr sz="2000">
                <a:latin typeface="Cambria" panose="02040503050406030204" pitchFamily="18" charset="0"/>
              </a:defRPr>
            </a:lvl2pPr>
            <a:lvl3pPr marL="533400" indent="-177800">
              <a:buFont typeface="Arial" panose="020B0604020202020204" pitchFamily="34" charset="0"/>
              <a:buChar char="•"/>
              <a:tabLst/>
              <a:defRPr sz="2400">
                <a:latin typeface="+mn-lt"/>
              </a:defRPr>
            </a:lvl3pPr>
            <a:lvl4pPr marL="895350" indent="-177800">
              <a:buFont typeface="Arial" panose="020B0604020202020204" pitchFamily="34" charset="0"/>
              <a:buChar char="•"/>
              <a:defRPr sz="2400">
                <a:latin typeface="+mn-lt"/>
              </a:defRPr>
            </a:lvl4pPr>
            <a:lvl5pPr marL="1257300" indent="-182563">
              <a:buFont typeface="Arial" panose="020B0604020202020204" pitchFamily="34" charset="0"/>
              <a:buChar char="•"/>
              <a:defRPr sz="2400">
                <a:latin typeface="+mn-lt"/>
              </a:defRPr>
            </a:lvl5pPr>
          </a:lstStyle>
          <a:p>
            <a:pPr lvl="0"/>
            <a:r>
              <a:rPr lang="en-US" dirty="0"/>
              <a:t>Edit Master text styles</a:t>
            </a:r>
          </a:p>
          <a:p>
            <a:pPr lvl="2"/>
            <a:r>
              <a:rPr lang="en-US" dirty="0"/>
              <a:t>Second Level</a:t>
            </a:r>
          </a:p>
          <a:p>
            <a:pPr lvl="3"/>
            <a:r>
              <a:rPr lang="en-US" dirty="0"/>
              <a:t>Third Level</a:t>
            </a:r>
          </a:p>
          <a:p>
            <a:pPr lvl="4"/>
            <a:r>
              <a:rPr lang="en-US" dirty="0"/>
              <a:t>Fourth Level</a:t>
            </a:r>
          </a:p>
        </p:txBody>
      </p:sp>
      <p:sp>
        <p:nvSpPr>
          <p:cNvPr id="8" name="Slide Number Placeholder 5"/>
          <p:cNvSpPr txBox="1">
            <a:spLocks/>
          </p:cNvSpPr>
          <p:nvPr userDrawn="1"/>
        </p:nvSpPr>
        <p:spPr>
          <a:xfrm>
            <a:off x="8153400" y="6457019"/>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solidFill>
                  <a:schemeClr val="accent5"/>
                </a:solidFill>
                <a:latin typeface="+mj-lt"/>
              </a:rPr>
              <a:pPr/>
              <a:t>‹#›</a:t>
            </a:fld>
            <a:endParaRPr lang="en-US">
              <a:solidFill>
                <a:schemeClr val="accent5"/>
              </a:solidFill>
              <a:latin typeface="+mj-lt"/>
            </a:endParaRPr>
          </a:p>
        </p:txBody>
      </p:sp>
      <p:pic>
        <p:nvPicPr>
          <p:cNvPr id="9" name="Picture 8" descr="safari.png"/>
          <p:cNvPicPr>
            <a:picLocks noChangeAspect="1"/>
          </p:cNvPicPr>
          <p:nvPr userDrawn="1"/>
        </p:nvPicPr>
        <p:blipFill>
          <a:blip r:embed="rId2" cstate="print"/>
          <a:stretch>
            <a:fillRect/>
          </a:stretch>
        </p:blipFill>
        <p:spPr>
          <a:xfrm>
            <a:off x="75991" y="6499732"/>
            <a:ext cx="1080120" cy="312522"/>
          </a:xfrm>
          <a:prstGeom prst="rect">
            <a:avLst/>
          </a:prstGeom>
        </p:spPr>
      </p:pic>
      <p:cxnSp>
        <p:nvCxnSpPr>
          <p:cNvPr id="6" name="Düz Bağlayıcı 5">
            <a:extLst>
              <a:ext uri="{FF2B5EF4-FFF2-40B4-BE49-F238E27FC236}">
                <a16:creationId xmlns:a16="http://schemas.microsoft.com/office/drawing/2014/main" id="{4DFC8092-9662-4B88-E70B-04F5060311BD}"/>
              </a:ext>
            </a:extLst>
          </p:cNvPr>
          <p:cNvCxnSpPr/>
          <p:nvPr userDrawn="1"/>
        </p:nvCxnSpPr>
        <p:spPr>
          <a:xfrm>
            <a:off x="0" y="770467"/>
            <a:ext cx="9144000" cy="0"/>
          </a:xfrm>
          <a:prstGeom prst="line">
            <a:avLst/>
          </a:prstGeom>
          <a:ln w="44450">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47198174"/>
      </p:ext>
    </p:extLst>
  </p:cSld>
  <p:clrMapOvr>
    <a:masterClrMapping/>
  </p:clrMapOvr>
  <p:extLst>
    <p:ext uri="{DCECCB84-F9BA-43D5-87BE-67443E8EF086}">
      <p15:sldGuideLst xmlns:p15="http://schemas.microsoft.com/office/powerpoint/2012/main">
        <p15:guide id="1" orient="horz" pos="4247">
          <p15:clr>
            <a:srgbClr val="FBAE40"/>
          </p15:clr>
        </p15:guide>
        <p15:guide id="2" pos="288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8" name="Slide Number Placeholder 5"/>
          <p:cNvSpPr txBox="1">
            <a:spLocks/>
          </p:cNvSpPr>
          <p:nvPr userDrawn="1"/>
        </p:nvSpPr>
        <p:spPr>
          <a:xfrm>
            <a:off x="8153400" y="6457019"/>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solidFill>
                  <a:schemeClr val="accent5"/>
                </a:solidFill>
                <a:latin typeface="+mj-lt"/>
              </a:rPr>
              <a:pPr/>
              <a:t>‹#›</a:t>
            </a:fld>
            <a:endParaRPr lang="en-US">
              <a:solidFill>
                <a:schemeClr val="accent5"/>
              </a:solidFill>
              <a:latin typeface="+mj-lt"/>
            </a:endParaRPr>
          </a:p>
        </p:txBody>
      </p:sp>
      <p:pic>
        <p:nvPicPr>
          <p:cNvPr id="9" name="Picture 8" descr="safari.png"/>
          <p:cNvPicPr>
            <a:picLocks noChangeAspect="1"/>
          </p:cNvPicPr>
          <p:nvPr userDrawn="1"/>
        </p:nvPicPr>
        <p:blipFill>
          <a:blip r:embed="rId2" cstate="print"/>
          <a:stretch>
            <a:fillRect/>
          </a:stretch>
        </p:blipFill>
        <p:spPr>
          <a:xfrm>
            <a:off x="75991" y="6499732"/>
            <a:ext cx="1080120" cy="312522"/>
          </a:xfrm>
          <a:prstGeom prst="rect">
            <a:avLst/>
          </a:prstGeom>
        </p:spPr>
      </p:pic>
    </p:spTree>
    <p:extLst>
      <p:ext uri="{BB962C8B-B14F-4D97-AF65-F5344CB8AC3E}">
        <p14:creationId xmlns:p14="http://schemas.microsoft.com/office/powerpoint/2010/main" val="4150604936"/>
      </p:ext>
    </p:extLst>
  </p:cSld>
  <p:clrMapOvr>
    <a:masterClrMapping/>
  </p:clrMapOvr>
  <p:extLst>
    <p:ext uri="{DCECCB84-F9BA-43D5-87BE-67443E8EF086}">
      <p15:sldGuideLst xmlns:p15="http://schemas.microsoft.com/office/powerpoint/2012/main">
        <p15:guide id="1" orient="horz" pos="4247">
          <p15:clr>
            <a:srgbClr val="FBAE40"/>
          </p15:clr>
        </p15:guide>
        <p15:guide id="2" pos="288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Outlin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314242E-D8C9-7320-2109-C9456A365623}"/>
              </a:ext>
            </a:extLst>
          </p:cNvPr>
          <p:cNvSpPr/>
          <p:nvPr userDrawn="1"/>
        </p:nvSpPr>
        <p:spPr>
          <a:xfrm>
            <a:off x="0" y="0"/>
            <a:ext cx="9144000" cy="770467"/>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4" name="Title 1">
            <a:extLst>
              <a:ext uri="{FF2B5EF4-FFF2-40B4-BE49-F238E27FC236}">
                <a16:creationId xmlns:a16="http://schemas.microsoft.com/office/drawing/2014/main" id="{1105E3DA-A12D-CD46-AD81-D1AD162ECF99}"/>
              </a:ext>
            </a:extLst>
          </p:cNvPr>
          <p:cNvSpPr>
            <a:spLocks noGrp="1"/>
          </p:cNvSpPr>
          <p:nvPr>
            <p:ph type="title"/>
          </p:nvPr>
        </p:nvSpPr>
        <p:spPr>
          <a:xfrm>
            <a:off x="75991" y="0"/>
            <a:ext cx="8987621" cy="770467"/>
          </a:xfrm>
          <a:prstGeom prst="rect">
            <a:avLst/>
          </a:prstGeom>
        </p:spPr>
        <p:txBody>
          <a:bodyPr anchor="ctr"/>
          <a:lstStyle>
            <a:lvl1pPr>
              <a:lnSpc>
                <a:spcPct val="100000"/>
              </a:lnSpc>
              <a:spcAft>
                <a:spcPts val="600"/>
              </a:spcAft>
              <a:defRPr sz="4400" b="1">
                <a:solidFill>
                  <a:schemeClr val="accent5">
                    <a:lumMod val="75000"/>
                  </a:schemeClr>
                </a:solidFill>
                <a:latin typeface="+mj-lt"/>
                <a:cs typeface="Segoe UI" panose="020B0502040204020203" pitchFamily="34" charset="0"/>
              </a:defRPr>
            </a:lvl1pPr>
          </a:lstStyle>
          <a:p>
            <a:r>
              <a:rPr lang="en-US"/>
              <a:t>Click to edit Master title style</a:t>
            </a:r>
          </a:p>
        </p:txBody>
      </p:sp>
      <p:sp>
        <p:nvSpPr>
          <p:cNvPr id="5" name="Slide Number Placeholder 5">
            <a:extLst>
              <a:ext uri="{FF2B5EF4-FFF2-40B4-BE49-F238E27FC236}">
                <a16:creationId xmlns:a16="http://schemas.microsoft.com/office/drawing/2014/main" id="{0E32C220-66DF-0292-BC74-F7D7AB3B60D9}"/>
              </a:ext>
            </a:extLst>
          </p:cNvPr>
          <p:cNvSpPr txBox="1">
            <a:spLocks/>
          </p:cNvSpPr>
          <p:nvPr userDrawn="1"/>
        </p:nvSpPr>
        <p:spPr>
          <a:xfrm>
            <a:off x="8153400" y="6457019"/>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solidFill>
                  <a:schemeClr val="accent5"/>
                </a:solidFill>
                <a:latin typeface="+mj-lt"/>
              </a:rPr>
              <a:pPr/>
              <a:t>‹#›</a:t>
            </a:fld>
            <a:endParaRPr lang="en-US">
              <a:solidFill>
                <a:schemeClr val="accent5"/>
              </a:solidFill>
              <a:latin typeface="+mj-lt"/>
            </a:endParaRPr>
          </a:p>
        </p:txBody>
      </p:sp>
      <p:pic>
        <p:nvPicPr>
          <p:cNvPr id="6" name="Picture 5" descr="safari.png">
            <a:extLst>
              <a:ext uri="{FF2B5EF4-FFF2-40B4-BE49-F238E27FC236}">
                <a16:creationId xmlns:a16="http://schemas.microsoft.com/office/drawing/2014/main" id="{53097FC4-A74D-A22A-4B64-10CAEEE5CAB3}"/>
              </a:ext>
            </a:extLst>
          </p:cNvPr>
          <p:cNvPicPr>
            <a:picLocks noChangeAspect="1"/>
          </p:cNvPicPr>
          <p:nvPr userDrawn="1"/>
        </p:nvPicPr>
        <p:blipFill>
          <a:blip r:embed="rId2" cstate="print"/>
          <a:stretch>
            <a:fillRect/>
          </a:stretch>
        </p:blipFill>
        <p:spPr>
          <a:xfrm>
            <a:off x="75991" y="6499732"/>
            <a:ext cx="1080120" cy="312522"/>
          </a:xfrm>
          <a:prstGeom prst="rect">
            <a:avLst/>
          </a:prstGeom>
        </p:spPr>
      </p:pic>
      <p:sp>
        <p:nvSpPr>
          <p:cNvPr id="14" name="Rectangle 13">
            <a:extLst>
              <a:ext uri="{FF2B5EF4-FFF2-40B4-BE49-F238E27FC236}">
                <a16:creationId xmlns:a16="http://schemas.microsoft.com/office/drawing/2014/main" id="{0D519217-67E0-AAD3-E218-4BC540433D92}"/>
              </a:ext>
            </a:extLst>
          </p:cNvPr>
          <p:cNvSpPr/>
          <p:nvPr userDrawn="1"/>
        </p:nvSpPr>
        <p:spPr>
          <a:xfrm>
            <a:off x="0" y="1158240"/>
            <a:ext cx="9144000" cy="770467"/>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5" name="Title 1">
            <a:extLst>
              <a:ext uri="{FF2B5EF4-FFF2-40B4-BE49-F238E27FC236}">
                <a16:creationId xmlns:a16="http://schemas.microsoft.com/office/drawing/2014/main" id="{4C50D708-B568-B869-49C4-BC4A7113C56A}"/>
              </a:ext>
            </a:extLst>
          </p:cNvPr>
          <p:cNvSpPr txBox="1">
            <a:spLocks/>
          </p:cNvSpPr>
          <p:nvPr userDrawn="1"/>
        </p:nvSpPr>
        <p:spPr>
          <a:xfrm>
            <a:off x="75991" y="1158240"/>
            <a:ext cx="8987621" cy="770467"/>
          </a:xfrm>
          <a:prstGeom prst="rect">
            <a:avLst/>
          </a:prstGeom>
        </p:spPr>
        <p:txBody>
          <a:bodyPr anchor="ctr"/>
          <a:lstStyle>
            <a:lvl1pPr algn="l" defTabSz="914400" rtl="0" eaLnBrk="1" latinLnBrk="0" hangingPunct="1">
              <a:lnSpc>
                <a:spcPct val="100000"/>
              </a:lnSpc>
              <a:spcBef>
                <a:spcPct val="0"/>
              </a:spcBef>
              <a:spcAft>
                <a:spcPts val="600"/>
              </a:spcAft>
              <a:buNone/>
              <a:defRPr sz="4400" b="1" kern="1200">
                <a:solidFill>
                  <a:schemeClr val="accent5">
                    <a:lumMod val="75000"/>
                  </a:schemeClr>
                </a:solidFill>
                <a:latin typeface="+mj-lt"/>
                <a:ea typeface="+mj-ea"/>
                <a:cs typeface="Segoe UI" panose="020B0502040204020203" pitchFamily="34" charset="0"/>
              </a:defRPr>
            </a:lvl1pPr>
          </a:lstStyle>
          <a:p>
            <a:r>
              <a:rPr lang="en-US"/>
              <a:t>Click to edit Master title style</a:t>
            </a:r>
          </a:p>
        </p:txBody>
      </p:sp>
      <p:sp>
        <p:nvSpPr>
          <p:cNvPr id="16" name="Rectangle 15">
            <a:extLst>
              <a:ext uri="{FF2B5EF4-FFF2-40B4-BE49-F238E27FC236}">
                <a16:creationId xmlns:a16="http://schemas.microsoft.com/office/drawing/2014/main" id="{5B3FEC81-3384-4E6E-3104-9F3A8EC2FE69}"/>
              </a:ext>
            </a:extLst>
          </p:cNvPr>
          <p:cNvSpPr/>
          <p:nvPr userDrawn="1"/>
        </p:nvSpPr>
        <p:spPr>
          <a:xfrm>
            <a:off x="0" y="2316480"/>
            <a:ext cx="9144000" cy="770467"/>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7" name="Title 1">
            <a:extLst>
              <a:ext uri="{FF2B5EF4-FFF2-40B4-BE49-F238E27FC236}">
                <a16:creationId xmlns:a16="http://schemas.microsoft.com/office/drawing/2014/main" id="{9F7A017E-9316-7EE2-9B04-99DCE0614AE6}"/>
              </a:ext>
            </a:extLst>
          </p:cNvPr>
          <p:cNvSpPr txBox="1">
            <a:spLocks/>
          </p:cNvSpPr>
          <p:nvPr userDrawn="1"/>
        </p:nvSpPr>
        <p:spPr>
          <a:xfrm>
            <a:off x="75991" y="2316480"/>
            <a:ext cx="8987621" cy="770467"/>
          </a:xfrm>
          <a:prstGeom prst="rect">
            <a:avLst/>
          </a:prstGeom>
        </p:spPr>
        <p:txBody>
          <a:bodyPr anchor="ctr"/>
          <a:lstStyle>
            <a:lvl1pPr algn="l" defTabSz="914400" rtl="0" eaLnBrk="1" latinLnBrk="0" hangingPunct="1">
              <a:lnSpc>
                <a:spcPct val="100000"/>
              </a:lnSpc>
              <a:spcBef>
                <a:spcPct val="0"/>
              </a:spcBef>
              <a:spcAft>
                <a:spcPts val="600"/>
              </a:spcAft>
              <a:buNone/>
              <a:defRPr sz="4400" b="1" kern="1200">
                <a:solidFill>
                  <a:schemeClr val="accent5">
                    <a:lumMod val="75000"/>
                  </a:schemeClr>
                </a:solidFill>
                <a:latin typeface="+mj-lt"/>
                <a:ea typeface="+mj-ea"/>
                <a:cs typeface="Segoe UI" panose="020B0502040204020203" pitchFamily="34" charset="0"/>
              </a:defRPr>
            </a:lvl1pPr>
          </a:lstStyle>
          <a:p>
            <a:r>
              <a:rPr lang="en-US"/>
              <a:t>Click to edit Master title style</a:t>
            </a:r>
          </a:p>
        </p:txBody>
      </p:sp>
      <p:sp>
        <p:nvSpPr>
          <p:cNvPr id="18" name="Rectangle 17">
            <a:extLst>
              <a:ext uri="{FF2B5EF4-FFF2-40B4-BE49-F238E27FC236}">
                <a16:creationId xmlns:a16="http://schemas.microsoft.com/office/drawing/2014/main" id="{32C290DD-9A5E-AED3-B4F9-DABBBFDF73D5}"/>
              </a:ext>
            </a:extLst>
          </p:cNvPr>
          <p:cNvSpPr/>
          <p:nvPr userDrawn="1"/>
        </p:nvSpPr>
        <p:spPr>
          <a:xfrm>
            <a:off x="0" y="3474720"/>
            <a:ext cx="9144000" cy="770467"/>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9" name="Title 1">
            <a:extLst>
              <a:ext uri="{FF2B5EF4-FFF2-40B4-BE49-F238E27FC236}">
                <a16:creationId xmlns:a16="http://schemas.microsoft.com/office/drawing/2014/main" id="{C14951FB-8655-70A6-37C7-242E68037FB8}"/>
              </a:ext>
            </a:extLst>
          </p:cNvPr>
          <p:cNvSpPr txBox="1">
            <a:spLocks/>
          </p:cNvSpPr>
          <p:nvPr userDrawn="1"/>
        </p:nvSpPr>
        <p:spPr>
          <a:xfrm>
            <a:off x="75991" y="3474720"/>
            <a:ext cx="8987621" cy="770467"/>
          </a:xfrm>
          <a:prstGeom prst="rect">
            <a:avLst/>
          </a:prstGeom>
        </p:spPr>
        <p:txBody>
          <a:bodyPr anchor="ctr"/>
          <a:lstStyle>
            <a:lvl1pPr algn="l" defTabSz="914400" rtl="0" eaLnBrk="1" latinLnBrk="0" hangingPunct="1">
              <a:lnSpc>
                <a:spcPct val="100000"/>
              </a:lnSpc>
              <a:spcBef>
                <a:spcPct val="0"/>
              </a:spcBef>
              <a:spcAft>
                <a:spcPts val="600"/>
              </a:spcAft>
              <a:buNone/>
              <a:defRPr sz="4400" b="1" kern="1200">
                <a:solidFill>
                  <a:schemeClr val="accent5">
                    <a:lumMod val="75000"/>
                  </a:schemeClr>
                </a:solidFill>
                <a:latin typeface="+mj-lt"/>
                <a:ea typeface="+mj-ea"/>
                <a:cs typeface="Segoe UI" panose="020B0502040204020203" pitchFamily="34" charset="0"/>
              </a:defRPr>
            </a:lvl1pPr>
          </a:lstStyle>
          <a:p>
            <a:r>
              <a:rPr lang="en-US"/>
              <a:t>Click to edit Master title style</a:t>
            </a:r>
          </a:p>
        </p:txBody>
      </p:sp>
      <p:sp>
        <p:nvSpPr>
          <p:cNvPr id="20" name="Rectangle 19">
            <a:extLst>
              <a:ext uri="{FF2B5EF4-FFF2-40B4-BE49-F238E27FC236}">
                <a16:creationId xmlns:a16="http://schemas.microsoft.com/office/drawing/2014/main" id="{B05B1C1E-19AD-5C6D-8580-95ABD4A1E8D8}"/>
              </a:ext>
            </a:extLst>
          </p:cNvPr>
          <p:cNvSpPr/>
          <p:nvPr userDrawn="1"/>
        </p:nvSpPr>
        <p:spPr>
          <a:xfrm>
            <a:off x="0" y="4521539"/>
            <a:ext cx="9144000" cy="770467"/>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1" name="Title 1">
            <a:extLst>
              <a:ext uri="{FF2B5EF4-FFF2-40B4-BE49-F238E27FC236}">
                <a16:creationId xmlns:a16="http://schemas.microsoft.com/office/drawing/2014/main" id="{71D84487-F582-FD28-168C-709F1576FE8E}"/>
              </a:ext>
            </a:extLst>
          </p:cNvPr>
          <p:cNvSpPr txBox="1">
            <a:spLocks/>
          </p:cNvSpPr>
          <p:nvPr userDrawn="1"/>
        </p:nvSpPr>
        <p:spPr>
          <a:xfrm>
            <a:off x="75991" y="4521539"/>
            <a:ext cx="8987621" cy="770467"/>
          </a:xfrm>
          <a:prstGeom prst="rect">
            <a:avLst/>
          </a:prstGeom>
        </p:spPr>
        <p:txBody>
          <a:bodyPr anchor="ctr"/>
          <a:lstStyle>
            <a:lvl1pPr algn="l" defTabSz="914400" rtl="0" eaLnBrk="1" latinLnBrk="0" hangingPunct="1">
              <a:lnSpc>
                <a:spcPct val="100000"/>
              </a:lnSpc>
              <a:spcBef>
                <a:spcPct val="0"/>
              </a:spcBef>
              <a:spcAft>
                <a:spcPts val="600"/>
              </a:spcAft>
              <a:buNone/>
              <a:defRPr sz="4400" b="1" kern="1200">
                <a:solidFill>
                  <a:schemeClr val="accent5">
                    <a:lumMod val="75000"/>
                  </a:schemeClr>
                </a:solidFill>
                <a:latin typeface="+mj-lt"/>
                <a:ea typeface="+mj-ea"/>
                <a:cs typeface="Segoe UI" panose="020B0502040204020203" pitchFamily="34" charset="0"/>
              </a:defRPr>
            </a:lvl1pPr>
          </a:lstStyle>
          <a:p>
            <a:r>
              <a:rPr lang="en-US"/>
              <a:t>Click to edit Master title style</a:t>
            </a:r>
          </a:p>
        </p:txBody>
      </p:sp>
      <p:sp>
        <p:nvSpPr>
          <p:cNvPr id="22" name="Rectangle 21">
            <a:extLst>
              <a:ext uri="{FF2B5EF4-FFF2-40B4-BE49-F238E27FC236}">
                <a16:creationId xmlns:a16="http://schemas.microsoft.com/office/drawing/2014/main" id="{07DB81E5-7CC8-C59B-C59B-494B1782B330}"/>
              </a:ext>
            </a:extLst>
          </p:cNvPr>
          <p:cNvSpPr/>
          <p:nvPr userDrawn="1"/>
        </p:nvSpPr>
        <p:spPr>
          <a:xfrm>
            <a:off x="0" y="5568358"/>
            <a:ext cx="9144000" cy="770467"/>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3" name="Title 1">
            <a:extLst>
              <a:ext uri="{FF2B5EF4-FFF2-40B4-BE49-F238E27FC236}">
                <a16:creationId xmlns:a16="http://schemas.microsoft.com/office/drawing/2014/main" id="{90D92AFC-42D6-97E2-3E82-4B5BB5B1887A}"/>
              </a:ext>
            </a:extLst>
          </p:cNvPr>
          <p:cNvSpPr txBox="1">
            <a:spLocks/>
          </p:cNvSpPr>
          <p:nvPr userDrawn="1"/>
        </p:nvSpPr>
        <p:spPr>
          <a:xfrm>
            <a:off x="75991" y="5568358"/>
            <a:ext cx="8987621" cy="770467"/>
          </a:xfrm>
          <a:prstGeom prst="rect">
            <a:avLst/>
          </a:prstGeom>
        </p:spPr>
        <p:txBody>
          <a:bodyPr anchor="ctr"/>
          <a:lstStyle>
            <a:lvl1pPr algn="l" defTabSz="914400" rtl="0" eaLnBrk="1" latinLnBrk="0" hangingPunct="1">
              <a:lnSpc>
                <a:spcPct val="100000"/>
              </a:lnSpc>
              <a:spcBef>
                <a:spcPct val="0"/>
              </a:spcBef>
              <a:spcAft>
                <a:spcPts val="600"/>
              </a:spcAft>
              <a:buNone/>
              <a:defRPr sz="4400" b="1" kern="1200">
                <a:solidFill>
                  <a:schemeClr val="accent5">
                    <a:lumMod val="75000"/>
                  </a:schemeClr>
                </a:solidFill>
                <a:latin typeface="+mj-lt"/>
                <a:ea typeface="+mj-ea"/>
                <a:cs typeface="Segoe UI"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2296107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131714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38B7E-9D90-9B48-A8F0-5C08F12D53F9}"/>
              </a:ext>
            </a:extLst>
          </p:cNvPr>
          <p:cNvSpPr>
            <a:spLocks noGrp="1"/>
          </p:cNvSpPr>
          <p:nvPr>
            <p:ph type="title"/>
          </p:nvPr>
        </p:nvSpPr>
        <p:spPr>
          <a:xfrm>
            <a:off x="0" y="3370062"/>
            <a:ext cx="9144000" cy="1325563"/>
          </a:xfrm>
          <a:prstGeom prst="rect">
            <a:avLst/>
          </a:prstGeom>
        </p:spPr>
        <p:txBody>
          <a:bodyPr/>
          <a:lstStyle>
            <a:lvl1pPr>
              <a:defRPr sz="6600" b="1" i="1" baseline="0">
                <a:latin typeface="Cambria" panose="02040503050406030204" pitchFamily="18" charset="0"/>
              </a:defRPr>
            </a:lvl1pPr>
          </a:lstStyle>
          <a:p>
            <a:r>
              <a:rPr lang="en-US" dirty="0"/>
              <a:t>Click to edit Master title style</a:t>
            </a:r>
            <a:endParaRPr lang="en-TR" dirty="0"/>
          </a:p>
        </p:txBody>
      </p:sp>
      <p:sp>
        <p:nvSpPr>
          <p:cNvPr id="3" name="Rectangle 2">
            <a:extLst>
              <a:ext uri="{FF2B5EF4-FFF2-40B4-BE49-F238E27FC236}">
                <a16:creationId xmlns:a16="http://schemas.microsoft.com/office/drawing/2014/main" id="{2217C05B-AE6B-CA40-92B3-312C96F8E5F4}"/>
              </a:ext>
            </a:extLst>
          </p:cNvPr>
          <p:cNvSpPr/>
          <p:nvPr userDrawn="1"/>
        </p:nvSpPr>
        <p:spPr>
          <a:xfrm>
            <a:off x="0" y="4697080"/>
            <a:ext cx="9144000" cy="1437501"/>
          </a:xfrm>
          <a:prstGeom prst="rect">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9891327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B6FA48C-FC23-4C73-AC9B-B702C151A810}"/>
              </a:ext>
            </a:extLst>
          </p:cNvPr>
          <p:cNvSpPr/>
          <p:nvPr userDrawn="1"/>
        </p:nvSpPr>
        <p:spPr>
          <a:xfrm>
            <a:off x="0" y="0"/>
            <a:ext cx="9144000" cy="860412"/>
          </a:xfrm>
          <a:prstGeom prst="rect">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75991" y="11100"/>
            <a:ext cx="8987621" cy="761258"/>
          </a:xfrm>
          <a:prstGeom prst="rect">
            <a:avLst/>
          </a:prstGeom>
        </p:spPr>
        <p:txBody>
          <a:bodyPr anchor="ctr"/>
          <a:lstStyle>
            <a:lvl1pPr>
              <a:lnSpc>
                <a:spcPct val="100000"/>
              </a:lnSpc>
              <a:spcAft>
                <a:spcPts val="600"/>
              </a:spcAft>
              <a:defRPr sz="4400" b="1" baseline="0">
                <a:solidFill>
                  <a:schemeClr val="bg1"/>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75034"/>
            <a:ext cx="8987622" cy="543504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47146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print"/>
          <a:stretch>
            <a:fillRect/>
          </a:stretch>
        </p:blipFill>
        <p:spPr>
          <a:xfrm>
            <a:off x="75991" y="6524699"/>
            <a:ext cx="977147" cy="282728"/>
          </a:xfrm>
          <a:prstGeom prst="rect">
            <a:avLst/>
          </a:prstGeom>
        </p:spPr>
      </p:pic>
      <p:pic>
        <p:nvPicPr>
          <p:cNvPr id="10" name="Picture 2">
            <a:extLst>
              <a:ext uri="{FF2B5EF4-FFF2-40B4-BE49-F238E27FC236}">
                <a16:creationId xmlns:a16="http://schemas.microsoft.com/office/drawing/2014/main" id="{22204A7A-FB0E-A441-B9F5-28F279051F9D}"/>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114921" y="6449551"/>
            <a:ext cx="1867175" cy="382836"/>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688180C1-8B68-AC4C-94FA-42ACC1C193E9}"/>
              </a:ext>
            </a:extLst>
          </p:cNvPr>
          <p:cNvSpPr/>
          <p:nvPr userDrawn="1"/>
        </p:nvSpPr>
        <p:spPr>
          <a:xfrm>
            <a:off x="1073731" y="6449551"/>
            <a:ext cx="779781" cy="3433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pic>
        <p:nvPicPr>
          <p:cNvPr id="11" name="Picture 2">
            <a:extLst>
              <a:ext uri="{FF2B5EF4-FFF2-40B4-BE49-F238E27FC236}">
                <a16:creationId xmlns:a16="http://schemas.microsoft.com/office/drawing/2014/main" id="{111B3916-F58F-6644-9FA8-ED642158E897}"/>
              </a:ext>
            </a:extLst>
          </p:cNvPr>
          <p:cNvPicPr>
            <a:picLocks noChangeAspect="1" noChangeArrowheads="1"/>
          </p:cNvPicPr>
          <p:nvPr userDrawn="1"/>
        </p:nvPicPr>
        <p:blipFill rotWithShape="1">
          <a:blip r:embed="rId4" cstate="print">
            <a:extLst>
              <a:ext uri="{28A0092B-C50C-407E-A947-70E740481C1C}">
                <a14:useLocalDpi xmlns:a14="http://schemas.microsoft.com/office/drawing/2010/main" val="0"/>
              </a:ext>
            </a:extLst>
          </a:blip>
          <a:srcRect r="60005"/>
          <a:stretch/>
        </p:blipFill>
        <p:spPr bwMode="auto">
          <a:xfrm>
            <a:off x="1263518" y="6510185"/>
            <a:ext cx="589994" cy="3024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7459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4835703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75991" y="911224"/>
            <a:ext cx="8987622" cy="5318753"/>
          </a:xfrm>
          <a:prstGeom prst="rect">
            <a:avLst/>
          </a:prstGeom>
        </p:spPr>
        <p:txBody>
          <a:bodyPr/>
          <a:lstStyle>
            <a:lvl1pPr>
              <a:defRPr sz="2800">
                <a:latin typeface="Cambria" panose="02040503050406030204" pitchFamily="18" charset="0"/>
              </a:defRPr>
            </a:lvl1pPr>
            <a:lvl2pPr marL="685800" indent="-228600">
              <a:buFont typeface="Cambria" panose="02040503050406030204" pitchFamily="18" charset="0"/>
              <a:buChar char="-"/>
              <a:defRPr sz="2400">
                <a:latin typeface="Cambria" panose="02040503050406030204" pitchFamily="18" charset="0"/>
              </a:defRPr>
            </a:lvl2pPr>
            <a:lvl3pPr>
              <a:defRPr sz="2000">
                <a:latin typeface="Cambria" panose="02040503050406030204" pitchFamily="18" charset="0"/>
              </a:defRPr>
            </a:lvl3pPr>
            <a:lvl4pPr>
              <a:defRPr sz="2000">
                <a:latin typeface="Cambria" panose="02040503050406030204" pitchFamily="18" charset="0"/>
              </a:defRPr>
            </a:lvl4pPr>
            <a:lvl5pPr>
              <a:defRPr sz="2000">
                <a:latin typeface="Cambria" panose="02040503050406030204" pitchFamily="18"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0" y="79447"/>
            <a:ext cx="8987622" cy="740193"/>
          </a:xfrm>
          <a:prstGeom prst="rect">
            <a:avLst/>
          </a:prstGeom>
        </p:spPr>
        <p:txBody>
          <a:bodyPr/>
          <a:lstStyle>
            <a:lvl1pPr>
              <a:defRPr sz="4000" b="1">
                <a:solidFill>
                  <a:schemeClr val="tx1"/>
                </a:solidFill>
                <a:latin typeface="Cambria" panose="02040503050406030204" pitchFamily="18" charset="0"/>
              </a:defRPr>
            </a:lvl1pPr>
          </a:lstStyle>
          <a:p>
            <a:r>
              <a:rPr lang="en-US"/>
              <a:t>Click to edit Master title style</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1112490193"/>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pic>
        <p:nvPicPr>
          <p:cNvPr id="7" name="Graphic 6">
            <a:extLst>
              <a:ext uri="{FF2B5EF4-FFF2-40B4-BE49-F238E27FC236}">
                <a16:creationId xmlns:a16="http://schemas.microsoft.com/office/drawing/2014/main" id="{BB1F2B07-B85D-4032-9BF3-4A168EF59FB1}"/>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3318" y="6629400"/>
            <a:ext cx="861689" cy="198098"/>
          </a:xfrm>
          <a:prstGeom prst="rect">
            <a:avLst/>
          </a:prstGeom>
        </p:spPr>
      </p:pic>
    </p:spTree>
    <p:extLst>
      <p:ext uri="{BB962C8B-B14F-4D97-AF65-F5344CB8AC3E}">
        <p14:creationId xmlns:p14="http://schemas.microsoft.com/office/powerpoint/2010/main" val="34556707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4544345-E5DE-4E3E-945C-52D006461350}"/>
              </a:ext>
            </a:extLst>
          </p:cNvPr>
          <p:cNvSpPr/>
          <p:nvPr userDrawn="1"/>
        </p:nvSpPr>
        <p:spPr>
          <a:xfrm>
            <a:off x="0" y="0"/>
            <a:ext cx="9144000" cy="76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 name="Title 1"/>
          <p:cNvSpPr>
            <a:spLocks noGrp="1"/>
          </p:cNvSpPr>
          <p:nvPr>
            <p:ph type="title"/>
          </p:nvPr>
        </p:nvSpPr>
        <p:spPr>
          <a:xfrm>
            <a:off x="152400" y="0"/>
            <a:ext cx="8991600" cy="762000"/>
          </a:xfrm>
          <a:noFill/>
        </p:spPr>
        <p:txBody>
          <a:bodyPr/>
          <a:lstStyle>
            <a:lvl1pPr algn="l">
              <a:defRPr b="1">
                <a:solidFill>
                  <a:schemeClr val="accent5">
                    <a:lumMod val="40000"/>
                    <a:lumOff val="60000"/>
                  </a:schemeClr>
                </a:solidFill>
              </a:defRPr>
            </a:lvl1pPr>
          </a:lstStyle>
          <a:p>
            <a:r>
              <a:rPr lang="en-US" dirty="0"/>
              <a:t>Click to edit Master title style</a:t>
            </a:r>
          </a:p>
        </p:txBody>
      </p:sp>
      <p:sp>
        <p:nvSpPr>
          <p:cNvPr id="3" name="Content Placeholder 2"/>
          <p:cNvSpPr>
            <a:spLocks noGrp="1"/>
          </p:cNvSpPr>
          <p:nvPr>
            <p:ph idx="1"/>
          </p:nvPr>
        </p:nvSpPr>
        <p:spPr>
          <a:xfrm>
            <a:off x="152400" y="1143000"/>
            <a:ext cx="8839200" cy="495299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7/6/26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Slide Number Placeholder 5">
            <a:extLst>
              <a:ext uri="{FF2B5EF4-FFF2-40B4-BE49-F238E27FC236}">
                <a16:creationId xmlns:a16="http://schemas.microsoft.com/office/drawing/2014/main" id="{837DF481-5AC7-4454-ABD2-5F888C479294}"/>
              </a:ext>
            </a:extLst>
          </p:cNvPr>
          <p:cNvSpPr txBox="1">
            <a:spLocks/>
          </p:cNvSpPr>
          <p:nvPr userDrawn="1"/>
        </p:nvSpPr>
        <p:spPr>
          <a:xfrm>
            <a:off x="8229600" y="6355717"/>
            <a:ext cx="685800" cy="365125"/>
          </a:xfrm>
          <a:prstGeom prst="rect">
            <a:avLst/>
          </a:prstGeom>
        </p:spPr>
        <p:txBody>
          <a:bodyPr vert="horz" lIns="68580" tIns="34290" rIns="68580" bIns="3429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1500" smtClean="0"/>
              <a:pPr/>
              <a:t>‹#›</a:t>
            </a:fld>
            <a:endParaRPr lang="en-US" sz="1500" dirty="0"/>
          </a:p>
        </p:txBody>
      </p:sp>
      <p:pic>
        <p:nvPicPr>
          <p:cNvPr id="10" name="Graphic 9">
            <a:extLst>
              <a:ext uri="{FF2B5EF4-FFF2-40B4-BE49-F238E27FC236}">
                <a16:creationId xmlns:a16="http://schemas.microsoft.com/office/drawing/2014/main" id="{A9660ADE-2500-47B1-8D64-CD76FD566440}"/>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3318" y="6629400"/>
            <a:ext cx="861689" cy="198098"/>
          </a:xfrm>
          <a:prstGeom prst="rect">
            <a:avLst/>
          </a:prstGeom>
        </p:spPr>
      </p:pic>
    </p:spTree>
    <p:extLst>
      <p:ext uri="{BB962C8B-B14F-4D97-AF65-F5344CB8AC3E}">
        <p14:creationId xmlns:p14="http://schemas.microsoft.com/office/powerpoint/2010/main" val="295039293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206535653"/>
      </p:ext>
    </p:extLst>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494826296"/>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4180022"/>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869645065"/>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485181393"/>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47219379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461123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080123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4262137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58CE3EE-5F6D-30D9-6691-6C24B7F56349}"/>
              </a:ext>
            </a:extLst>
          </p:cNvPr>
          <p:cNvSpPr/>
          <p:nvPr userDrawn="1"/>
        </p:nvSpPr>
        <p:spPr>
          <a:xfrm>
            <a:off x="0" y="0"/>
            <a:ext cx="9144000" cy="3555564"/>
          </a:xfrm>
          <a:prstGeom prst="rect">
            <a:avLst/>
          </a:prstGeom>
          <a:solidFill>
            <a:srgbClr val="59595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 name="Title 1"/>
          <p:cNvSpPr>
            <a:spLocks noGrp="1"/>
          </p:cNvSpPr>
          <p:nvPr>
            <p:ph type="ctrTitle"/>
          </p:nvPr>
        </p:nvSpPr>
        <p:spPr>
          <a:xfrm>
            <a:off x="685800" y="1122363"/>
            <a:ext cx="7772400" cy="2254188"/>
          </a:xfrm>
        </p:spPr>
        <p:txBody>
          <a:bodyPr anchor="b"/>
          <a:lstStyle>
            <a:lvl1pPr algn="ctr">
              <a:defRPr sz="6000" b="1">
                <a:solidFill>
                  <a:schemeClr val="bg1"/>
                </a:solidFill>
                <a:latin typeface="Cambria" panose="02040503050406030204" pitchFamily="18" charset="0"/>
                <a:ea typeface="Cambria" panose="02040503050406030204" pitchFamily="18" charset="0"/>
              </a:defRPr>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solidFill>
                  <a:schemeClr val="tx1">
                    <a:lumMod val="50000"/>
                    <a:lumOff val="50000"/>
                  </a:schemeClr>
                </a:solidFill>
                <a:latin typeface="Cambria" panose="02040503050406030204" pitchFamily="18" charset="0"/>
                <a:ea typeface="Cambria" panose="020405030504060302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36209CE-1A85-4944-AF2D-3BF692221AD4}" type="datetime8">
              <a:rPr lang="en-CH" smtClean="0"/>
              <a:t>7/6/26 6:47 AM</a:t>
            </a:fld>
            <a:endParaRPr lang="en-CH"/>
          </a:p>
        </p:txBody>
      </p:sp>
      <p:sp>
        <p:nvSpPr>
          <p:cNvPr id="5" name="Footer Placeholder 4"/>
          <p:cNvSpPr>
            <a:spLocks noGrp="1"/>
          </p:cNvSpPr>
          <p:nvPr>
            <p:ph type="ftr" sz="quarter" idx="11"/>
          </p:nvPr>
        </p:nvSpPr>
        <p:spPr/>
        <p:txBody>
          <a:bodyPr/>
          <a:lstStyle/>
          <a:p>
            <a:endParaRPr lang="en-CH"/>
          </a:p>
        </p:txBody>
      </p:sp>
      <p:pic>
        <p:nvPicPr>
          <p:cNvPr id="9" name="Google Shape;57;p13" descr="http://www.euroc-project.eu/fileadmin/imgEuroc/eurocConsortiumLogos/ethLogo.png">
            <a:extLst>
              <a:ext uri="{FF2B5EF4-FFF2-40B4-BE49-F238E27FC236}">
                <a16:creationId xmlns:a16="http://schemas.microsoft.com/office/drawing/2014/main" id="{C2A20B87-3B56-2955-EC83-54FDE8CC0813}"/>
              </a:ext>
            </a:extLst>
          </p:cNvPr>
          <p:cNvPicPr preferRelativeResize="0"/>
          <p:nvPr userDrawn="1"/>
        </p:nvPicPr>
        <p:blipFill rotWithShape="1">
          <a:blip r:embed="rId2">
            <a:alphaModFix/>
          </a:blip>
          <a:srcRect/>
          <a:stretch/>
        </p:blipFill>
        <p:spPr>
          <a:xfrm>
            <a:off x="6060689" y="5974307"/>
            <a:ext cx="2397511" cy="492491"/>
          </a:xfrm>
          <a:prstGeom prst="rect">
            <a:avLst/>
          </a:prstGeom>
          <a:noFill/>
          <a:ln>
            <a:noFill/>
          </a:ln>
        </p:spPr>
      </p:pic>
      <p:pic>
        <p:nvPicPr>
          <p:cNvPr id="10" name="Graphic 9">
            <a:extLst>
              <a:ext uri="{FF2B5EF4-FFF2-40B4-BE49-F238E27FC236}">
                <a16:creationId xmlns:a16="http://schemas.microsoft.com/office/drawing/2014/main" id="{D84F6266-43B5-7F47-0360-AB4CFC563877}"/>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4251" y="5943937"/>
            <a:ext cx="2875694" cy="553229"/>
          </a:xfrm>
          <a:prstGeom prst="rect">
            <a:avLst/>
          </a:prstGeom>
        </p:spPr>
      </p:pic>
    </p:spTree>
    <p:extLst>
      <p:ext uri="{BB962C8B-B14F-4D97-AF65-F5344CB8AC3E}">
        <p14:creationId xmlns:p14="http://schemas.microsoft.com/office/powerpoint/2010/main" val="241290558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4B5CA0-49E7-FE9B-EE5B-1C5C5EB456E2}"/>
              </a:ext>
            </a:extLst>
          </p:cNvPr>
          <p:cNvSpPr/>
          <p:nvPr userDrawn="1"/>
        </p:nvSpPr>
        <p:spPr>
          <a:xfrm>
            <a:off x="0" y="1"/>
            <a:ext cx="9144000" cy="625434"/>
          </a:xfrm>
          <a:prstGeom prst="rect">
            <a:avLst/>
          </a:prstGeom>
          <a:solidFill>
            <a:srgbClr val="59595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 name="Title 1"/>
          <p:cNvSpPr>
            <a:spLocks noGrp="1"/>
          </p:cNvSpPr>
          <p:nvPr>
            <p:ph type="title"/>
          </p:nvPr>
        </p:nvSpPr>
        <p:spPr>
          <a:xfrm>
            <a:off x="118506" y="85582"/>
            <a:ext cx="8863692" cy="454271"/>
          </a:xfrm>
        </p:spPr>
        <p:txBody>
          <a:bodyPr>
            <a:noAutofit/>
          </a:bodyPr>
          <a:lstStyle>
            <a:lvl1pPr>
              <a:defRPr sz="3600" b="1">
                <a:solidFill>
                  <a:schemeClr val="bg1"/>
                </a:solidFill>
                <a:latin typeface="Cambria" panose="02040503050406030204" pitchFamily="18" charset="0"/>
                <a:ea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121970" y="720436"/>
            <a:ext cx="8863692" cy="5632864"/>
          </a:xfrm>
        </p:spPr>
        <p:txBody>
          <a:bodyPr>
            <a:normAutofit/>
          </a:bodyPr>
          <a:lstStyle>
            <a:lvl1pPr>
              <a:defRPr sz="2400">
                <a:latin typeface="Cambria" panose="02040503050406030204" pitchFamily="18" charset="0"/>
                <a:ea typeface="Cambria" panose="02040503050406030204" pitchFamily="18" charset="0"/>
              </a:defRPr>
            </a:lvl1pPr>
            <a:lvl2pPr>
              <a:defRPr sz="2000">
                <a:latin typeface="Cambria" panose="02040503050406030204" pitchFamily="18" charset="0"/>
                <a:ea typeface="Cambria" panose="02040503050406030204" pitchFamily="18" charset="0"/>
              </a:defRPr>
            </a:lvl2pPr>
            <a:lvl3pPr>
              <a:defRPr sz="1800">
                <a:latin typeface="Cambria" panose="02040503050406030204" pitchFamily="18" charset="0"/>
                <a:ea typeface="Cambria" panose="02040503050406030204" pitchFamily="18" charset="0"/>
              </a:defRPr>
            </a:lvl3pPr>
            <a:lvl4pPr>
              <a:defRPr sz="1600">
                <a:latin typeface="Cambria" panose="02040503050406030204" pitchFamily="18" charset="0"/>
                <a:ea typeface="Cambria" panose="02040503050406030204" pitchFamily="18" charset="0"/>
              </a:defRPr>
            </a:lvl4pPr>
            <a:lvl5pPr>
              <a:defRPr sz="1600">
                <a:latin typeface="Cambria" panose="02040503050406030204" pitchFamily="18" charset="0"/>
                <a:ea typeface="Cambria" panose="02040503050406030204" pitchFamily="18" charset="0"/>
              </a:defRPr>
            </a:lvl5pPr>
          </a:lstStyle>
          <a:p>
            <a:pPr lvl="0"/>
            <a:r>
              <a:rPr lang="en-US"/>
              <a:t>Click to edit Master text styles</a:t>
            </a:r>
          </a:p>
          <a:p>
            <a:pPr lvl="1"/>
            <a:r>
              <a:rPr lang="en-US"/>
              <a:t>Second level</a:t>
            </a:r>
          </a:p>
        </p:txBody>
      </p:sp>
      <p:sp>
        <p:nvSpPr>
          <p:cNvPr id="6" name="Slide Number Placeholder 5"/>
          <p:cNvSpPr>
            <a:spLocks noGrp="1"/>
          </p:cNvSpPr>
          <p:nvPr>
            <p:ph type="sldNum" sz="quarter" idx="12"/>
          </p:nvPr>
        </p:nvSpPr>
        <p:spPr>
          <a:xfrm>
            <a:off x="6924798" y="6468965"/>
            <a:ext cx="2057400" cy="244594"/>
          </a:xfrm>
        </p:spPr>
        <p:txBody>
          <a:bodyPr/>
          <a:lstStyle>
            <a:lvl1pPr>
              <a:defRPr sz="1800" b="1">
                <a:latin typeface="Cambria" panose="02040503050406030204" pitchFamily="18" charset="0"/>
                <a:ea typeface="Cambria" panose="02040503050406030204" pitchFamily="18" charset="0"/>
              </a:defRPr>
            </a:lvl1pPr>
          </a:lstStyle>
          <a:p>
            <a:fld id="{7E31B401-36E9-4C00-B8DC-84A96D356336}" type="slidenum">
              <a:rPr lang="en-CH" smtClean="0"/>
              <a:pPr/>
              <a:t>‹#›</a:t>
            </a:fld>
            <a:endParaRPr lang="en-CH"/>
          </a:p>
        </p:txBody>
      </p:sp>
      <p:pic>
        <p:nvPicPr>
          <p:cNvPr id="8" name="Graphic 7">
            <a:extLst>
              <a:ext uri="{FF2B5EF4-FFF2-40B4-BE49-F238E27FC236}">
                <a16:creationId xmlns:a16="http://schemas.microsoft.com/office/drawing/2014/main" id="{45171DDF-1964-DD27-3DA3-56A73B8E617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21970" y="6468965"/>
            <a:ext cx="1271401" cy="244594"/>
          </a:xfrm>
          <a:prstGeom prst="rect">
            <a:avLst/>
          </a:prstGeom>
        </p:spPr>
      </p:pic>
    </p:spTree>
    <p:extLst>
      <p:ext uri="{BB962C8B-B14F-4D97-AF65-F5344CB8AC3E}">
        <p14:creationId xmlns:p14="http://schemas.microsoft.com/office/powerpoint/2010/main" val="287968758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9632C73-1967-4EAC-BB8B-1E68029824D9}" type="datetime8">
              <a:rPr lang="en-CH" smtClean="0"/>
              <a:t>7/6/26 6:47 AM</a:t>
            </a:fld>
            <a:endParaRPr lang="en-CH"/>
          </a:p>
        </p:txBody>
      </p:sp>
      <p:sp>
        <p:nvSpPr>
          <p:cNvPr id="5" name="Footer Placeholder 4"/>
          <p:cNvSpPr>
            <a:spLocks noGrp="1"/>
          </p:cNvSpPr>
          <p:nvPr>
            <p:ph type="ftr" sz="quarter" idx="11"/>
          </p:nvPr>
        </p:nvSpPr>
        <p:spPr/>
        <p:txBody>
          <a:bodyPr/>
          <a:lstStyle/>
          <a:p>
            <a:endParaRPr lang="en-CH"/>
          </a:p>
        </p:txBody>
      </p:sp>
      <p:sp>
        <p:nvSpPr>
          <p:cNvPr id="6" name="Slide Number Placeholder 5"/>
          <p:cNvSpPr>
            <a:spLocks noGrp="1"/>
          </p:cNvSpPr>
          <p:nvPr>
            <p:ph type="sldNum" sz="quarter" idx="12"/>
          </p:nvPr>
        </p:nvSpPr>
        <p:spPr/>
        <p:txBody>
          <a:bodyPr/>
          <a:lstStyle/>
          <a:p>
            <a:fld id="{7E31B401-36E9-4C00-B8DC-84A96D356336}" type="slidenum">
              <a:rPr lang="en-CH" smtClean="0"/>
              <a:t>‹#›</a:t>
            </a:fld>
            <a:endParaRPr lang="en-CH"/>
          </a:p>
        </p:txBody>
      </p:sp>
    </p:spTree>
    <p:extLst>
      <p:ext uri="{BB962C8B-B14F-4D97-AF65-F5344CB8AC3E}">
        <p14:creationId xmlns:p14="http://schemas.microsoft.com/office/powerpoint/2010/main" val="299457211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E23D230-9951-4ADB-9190-620D8099CA49}" type="datetime8">
              <a:rPr lang="en-CH" smtClean="0"/>
              <a:t>7/6/26 6:47 AM</a:t>
            </a:fld>
            <a:endParaRPr lang="en-CH"/>
          </a:p>
        </p:txBody>
      </p:sp>
      <p:sp>
        <p:nvSpPr>
          <p:cNvPr id="6" name="Footer Placeholder 5"/>
          <p:cNvSpPr>
            <a:spLocks noGrp="1"/>
          </p:cNvSpPr>
          <p:nvPr>
            <p:ph type="ftr" sz="quarter" idx="11"/>
          </p:nvPr>
        </p:nvSpPr>
        <p:spPr/>
        <p:txBody>
          <a:bodyPr/>
          <a:lstStyle/>
          <a:p>
            <a:endParaRPr lang="en-CH"/>
          </a:p>
        </p:txBody>
      </p:sp>
      <p:sp>
        <p:nvSpPr>
          <p:cNvPr id="7" name="Slide Number Placeholder 6"/>
          <p:cNvSpPr>
            <a:spLocks noGrp="1"/>
          </p:cNvSpPr>
          <p:nvPr>
            <p:ph type="sldNum" sz="quarter" idx="12"/>
          </p:nvPr>
        </p:nvSpPr>
        <p:spPr/>
        <p:txBody>
          <a:bodyPr/>
          <a:lstStyle/>
          <a:p>
            <a:fld id="{7E31B401-36E9-4C00-B8DC-84A96D356336}" type="slidenum">
              <a:rPr lang="en-CH" smtClean="0"/>
              <a:t>‹#›</a:t>
            </a:fld>
            <a:endParaRPr lang="en-CH"/>
          </a:p>
        </p:txBody>
      </p:sp>
    </p:spTree>
    <p:extLst>
      <p:ext uri="{BB962C8B-B14F-4D97-AF65-F5344CB8AC3E}">
        <p14:creationId xmlns:p14="http://schemas.microsoft.com/office/powerpoint/2010/main" val="362138624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AD683A7-697F-46FA-98DC-F423254CCD3F}" type="datetime8">
              <a:rPr lang="en-CH" smtClean="0"/>
              <a:t>7/6/26 6:47 AM</a:t>
            </a:fld>
            <a:endParaRPr lang="en-CH"/>
          </a:p>
        </p:txBody>
      </p:sp>
      <p:sp>
        <p:nvSpPr>
          <p:cNvPr id="8" name="Footer Placeholder 7"/>
          <p:cNvSpPr>
            <a:spLocks noGrp="1"/>
          </p:cNvSpPr>
          <p:nvPr>
            <p:ph type="ftr" sz="quarter" idx="11"/>
          </p:nvPr>
        </p:nvSpPr>
        <p:spPr/>
        <p:txBody>
          <a:bodyPr/>
          <a:lstStyle/>
          <a:p>
            <a:endParaRPr lang="en-CH"/>
          </a:p>
        </p:txBody>
      </p:sp>
      <p:sp>
        <p:nvSpPr>
          <p:cNvPr id="9" name="Slide Number Placeholder 8"/>
          <p:cNvSpPr>
            <a:spLocks noGrp="1"/>
          </p:cNvSpPr>
          <p:nvPr>
            <p:ph type="sldNum" sz="quarter" idx="12"/>
          </p:nvPr>
        </p:nvSpPr>
        <p:spPr/>
        <p:txBody>
          <a:bodyPr/>
          <a:lstStyle/>
          <a:p>
            <a:fld id="{7E31B401-36E9-4C00-B8DC-84A96D356336}" type="slidenum">
              <a:rPr lang="en-CH" smtClean="0"/>
              <a:t>‹#›</a:t>
            </a:fld>
            <a:endParaRPr lang="en-CH"/>
          </a:p>
        </p:txBody>
      </p:sp>
    </p:spTree>
    <p:extLst>
      <p:ext uri="{BB962C8B-B14F-4D97-AF65-F5344CB8AC3E}">
        <p14:creationId xmlns:p14="http://schemas.microsoft.com/office/powerpoint/2010/main" val="390060797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71EA57-F84E-4C8D-9043-16E7ABE43D97}" type="datetime8">
              <a:rPr lang="en-CH" smtClean="0"/>
              <a:t>7/6/26 6:47 AM</a:t>
            </a:fld>
            <a:endParaRPr lang="en-CH"/>
          </a:p>
        </p:txBody>
      </p:sp>
      <p:sp>
        <p:nvSpPr>
          <p:cNvPr id="4" name="Footer Placeholder 3"/>
          <p:cNvSpPr>
            <a:spLocks noGrp="1"/>
          </p:cNvSpPr>
          <p:nvPr>
            <p:ph type="ftr" sz="quarter" idx="11"/>
          </p:nvPr>
        </p:nvSpPr>
        <p:spPr/>
        <p:txBody>
          <a:bodyPr/>
          <a:lstStyle/>
          <a:p>
            <a:endParaRPr lang="en-CH"/>
          </a:p>
        </p:txBody>
      </p:sp>
      <p:sp>
        <p:nvSpPr>
          <p:cNvPr id="5" name="Slide Number Placeholder 4"/>
          <p:cNvSpPr>
            <a:spLocks noGrp="1"/>
          </p:cNvSpPr>
          <p:nvPr>
            <p:ph type="sldNum" sz="quarter" idx="12"/>
          </p:nvPr>
        </p:nvSpPr>
        <p:spPr/>
        <p:txBody>
          <a:bodyPr/>
          <a:lstStyle/>
          <a:p>
            <a:fld id="{7E31B401-36E9-4C00-B8DC-84A96D356336}" type="slidenum">
              <a:rPr lang="en-CH" smtClean="0"/>
              <a:t>‹#›</a:t>
            </a:fld>
            <a:endParaRPr lang="en-CH"/>
          </a:p>
        </p:txBody>
      </p:sp>
    </p:spTree>
    <p:extLst>
      <p:ext uri="{BB962C8B-B14F-4D97-AF65-F5344CB8AC3E}">
        <p14:creationId xmlns:p14="http://schemas.microsoft.com/office/powerpoint/2010/main" val="159211213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59B479-0152-4A89-9AF8-2B2A8894E312}" type="datetime8">
              <a:rPr lang="en-CH" smtClean="0"/>
              <a:t>7/6/26 6:47 AM</a:t>
            </a:fld>
            <a:endParaRPr lang="en-CH"/>
          </a:p>
        </p:txBody>
      </p:sp>
      <p:sp>
        <p:nvSpPr>
          <p:cNvPr id="3" name="Footer Placeholder 2"/>
          <p:cNvSpPr>
            <a:spLocks noGrp="1"/>
          </p:cNvSpPr>
          <p:nvPr>
            <p:ph type="ftr" sz="quarter" idx="11"/>
          </p:nvPr>
        </p:nvSpPr>
        <p:spPr/>
        <p:txBody>
          <a:bodyPr/>
          <a:lstStyle/>
          <a:p>
            <a:endParaRPr lang="en-CH"/>
          </a:p>
        </p:txBody>
      </p:sp>
      <p:sp>
        <p:nvSpPr>
          <p:cNvPr id="4" name="Slide Number Placeholder 3"/>
          <p:cNvSpPr>
            <a:spLocks noGrp="1"/>
          </p:cNvSpPr>
          <p:nvPr>
            <p:ph type="sldNum" sz="quarter" idx="12"/>
          </p:nvPr>
        </p:nvSpPr>
        <p:spPr/>
        <p:txBody>
          <a:bodyPr/>
          <a:lstStyle/>
          <a:p>
            <a:fld id="{7E31B401-36E9-4C00-B8DC-84A96D356336}" type="slidenum">
              <a:rPr lang="en-CH" smtClean="0"/>
              <a:t>‹#›</a:t>
            </a:fld>
            <a:endParaRPr lang="en-CH"/>
          </a:p>
        </p:txBody>
      </p:sp>
    </p:spTree>
    <p:extLst>
      <p:ext uri="{BB962C8B-B14F-4D97-AF65-F5344CB8AC3E}">
        <p14:creationId xmlns:p14="http://schemas.microsoft.com/office/powerpoint/2010/main" val="404953653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0D531A3-C014-4028-9B34-AC5DE262CA7B}" type="datetime8">
              <a:rPr lang="en-CH" smtClean="0"/>
              <a:t>7/6/26 6:47 AM</a:t>
            </a:fld>
            <a:endParaRPr lang="en-CH"/>
          </a:p>
        </p:txBody>
      </p:sp>
      <p:sp>
        <p:nvSpPr>
          <p:cNvPr id="6" name="Footer Placeholder 5"/>
          <p:cNvSpPr>
            <a:spLocks noGrp="1"/>
          </p:cNvSpPr>
          <p:nvPr>
            <p:ph type="ftr" sz="quarter" idx="11"/>
          </p:nvPr>
        </p:nvSpPr>
        <p:spPr/>
        <p:txBody>
          <a:bodyPr/>
          <a:lstStyle/>
          <a:p>
            <a:endParaRPr lang="en-CH"/>
          </a:p>
        </p:txBody>
      </p:sp>
      <p:sp>
        <p:nvSpPr>
          <p:cNvPr id="7" name="Slide Number Placeholder 6"/>
          <p:cNvSpPr>
            <a:spLocks noGrp="1"/>
          </p:cNvSpPr>
          <p:nvPr>
            <p:ph type="sldNum" sz="quarter" idx="12"/>
          </p:nvPr>
        </p:nvSpPr>
        <p:spPr/>
        <p:txBody>
          <a:bodyPr/>
          <a:lstStyle/>
          <a:p>
            <a:fld id="{7E31B401-36E9-4C00-B8DC-84A96D356336}" type="slidenum">
              <a:rPr lang="en-CH" smtClean="0"/>
              <a:t>‹#›</a:t>
            </a:fld>
            <a:endParaRPr lang="en-CH"/>
          </a:p>
        </p:txBody>
      </p:sp>
    </p:spTree>
    <p:extLst>
      <p:ext uri="{BB962C8B-B14F-4D97-AF65-F5344CB8AC3E}">
        <p14:creationId xmlns:p14="http://schemas.microsoft.com/office/powerpoint/2010/main" val="139597535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C24F234-6D75-469E-A6FC-633B39A6B6F8}" type="datetime8">
              <a:rPr lang="en-CH" smtClean="0"/>
              <a:t>7/6/26 6:47 AM</a:t>
            </a:fld>
            <a:endParaRPr lang="en-CH"/>
          </a:p>
        </p:txBody>
      </p:sp>
      <p:sp>
        <p:nvSpPr>
          <p:cNvPr id="6" name="Footer Placeholder 5"/>
          <p:cNvSpPr>
            <a:spLocks noGrp="1"/>
          </p:cNvSpPr>
          <p:nvPr>
            <p:ph type="ftr" sz="quarter" idx="11"/>
          </p:nvPr>
        </p:nvSpPr>
        <p:spPr/>
        <p:txBody>
          <a:bodyPr/>
          <a:lstStyle/>
          <a:p>
            <a:endParaRPr lang="en-CH"/>
          </a:p>
        </p:txBody>
      </p:sp>
      <p:sp>
        <p:nvSpPr>
          <p:cNvPr id="7" name="Slide Number Placeholder 6"/>
          <p:cNvSpPr>
            <a:spLocks noGrp="1"/>
          </p:cNvSpPr>
          <p:nvPr>
            <p:ph type="sldNum" sz="quarter" idx="12"/>
          </p:nvPr>
        </p:nvSpPr>
        <p:spPr/>
        <p:txBody>
          <a:bodyPr/>
          <a:lstStyle/>
          <a:p>
            <a:fld id="{7E31B401-36E9-4C00-B8DC-84A96D356336}" type="slidenum">
              <a:rPr lang="en-CH" smtClean="0"/>
              <a:t>‹#›</a:t>
            </a:fld>
            <a:endParaRPr lang="en-CH"/>
          </a:p>
        </p:txBody>
      </p:sp>
    </p:spTree>
    <p:extLst>
      <p:ext uri="{BB962C8B-B14F-4D97-AF65-F5344CB8AC3E}">
        <p14:creationId xmlns:p14="http://schemas.microsoft.com/office/powerpoint/2010/main" val="199603686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D0AB80E-0F00-4820-9A77-0072E43F0E7C}" type="datetime8">
              <a:rPr lang="en-CH" smtClean="0"/>
              <a:t>7/6/26 6:47 AM</a:t>
            </a:fld>
            <a:endParaRPr lang="en-CH"/>
          </a:p>
        </p:txBody>
      </p:sp>
      <p:sp>
        <p:nvSpPr>
          <p:cNvPr id="5" name="Footer Placeholder 4"/>
          <p:cNvSpPr>
            <a:spLocks noGrp="1"/>
          </p:cNvSpPr>
          <p:nvPr>
            <p:ph type="ftr" sz="quarter" idx="11"/>
          </p:nvPr>
        </p:nvSpPr>
        <p:spPr/>
        <p:txBody>
          <a:bodyPr/>
          <a:lstStyle/>
          <a:p>
            <a:endParaRPr lang="en-CH"/>
          </a:p>
        </p:txBody>
      </p:sp>
      <p:sp>
        <p:nvSpPr>
          <p:cNvPr id="6" name="Slide Number Placeholder 5"/>
          <p:cNvSpPr>
            <a:spLocks noGrp="1"/>
          </p:cNvSpPr>
          <p:nvPr>
            <p:ph type="sldNum" sz="quarter" idx="12"/>
          </p:nvPr>
        </p:nvSpPr>
        <p:spPr/>
        <p:txBody>
          <a:bodyPr/>
          <a:lstStyle/>
          <a:p>
            <a:fld id="{7E31B401-36E9-4C00-B8DC-84A96D356336}" type="slidenum">
              <a:rPr lang="en-CH" smtClean="0"/>
              <a:t>‹#›</a:t>
            </a:fld>
            <a:endParaRPr lang="en-CH"/>
          </a:p>
        </p:txBody>
      </p:sp>
    </p:spTree>
    <p:extLst>
      <p:ext uri="{BB962C8B-B14F-4D97-AF65-F5344CB8AC3E}">
        <p14:creationId xmlns:p14="http://schemas.microsoft.com/office/powerpoint/2010/main" val="203959594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F099CA8-2656-4802-9210-8A5AA313BAAC}" type="datetime8">
              <a:rPr lang="en-CH" smtClean="0"/>
              <a:t>7/6/26 6:47 AM</a:t>
            </a:fld>
            <a:endParaRPr lang="en-CH"/>
          </a:p>
        </p:txBody>
      </p:sp>
      <p:sp>
        <p:nvSpPr>
          <p:cNvPr id="5" name="Footer Placeholder 4"/>
          <p:cNvSpPr>
            <a:spLocks noGrp="1"/>
          </p:cNvSpPr>
          <p:nvPr>
            <p:ph type="ftr" sz="quarter" idx="11"/>
          </p:nvPr>
        </p:nvSpPr>
        <p:spPr/>
        <p:txBody>
          <a:bodyPr/>
          <a:lstStyle/>
          <a:p>
            <a:endParaRPr lang="en-CH"/>
          </a:p>
        </p:txBody>
      </p:sp>
      <p:sp>
        <p:nvSpPr>
          <p:cNvPr id="6" name="Slide Number Placeholder 5"/>
          <p:cNvSpPr>
            <a:spLocks noGrp="1"/>
          </p:cNvSpPr>
          <p:nvPr>
            <p:ph type="sldNum" sz="quarter" idx="12"/>
          </p:nvPr>
        </p:nvSpPr>
        <p:spPr/>
        <p:txBody>
          <a:bodyPr/>
          <a:lstStyle/>
          <a:p>
            <a:fld id="{7E31B401-36E9-4C00-B8DC-84A96D356336}" type="slidenum">
              <a:rPr lang="en-CH" smtClean="0"/>
              <a:t>‹#›</a:t>
            </a:fld>
            <a:endParaRPr lang="en-CH"/>
          </a:p>
        </p:txBody>
      </p:sp>
    </p:spTree>
    <p:extLst>
      <p:ext uri="{BB962C8B-B14F-4D97-AF65-F5344CB8AC3E}">
        <p14:creationId xmlns:p14="http://schemas.microsoft.com/office/powerpoint/2010/main" val="333101789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17345831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38B7E-9D90-9B48-A8F0-5C08F12D53F9}"/>
              </a:ext>
            </a:extLst>
          </p:cNvPr>
          <p:cNvSpPr>
            <a:spLocks noGrp="1"/>
          </p:cNvSpPr>
          <p:nvPr>
            <p:ph type="title"/>
          </p:nvPr>
        </p:nvSpPr>
        <p:spPr>
          <a:xfrm>
            <a:off x="0" y="3370062"/>
            <a:ext cx="9144000" cy="1325563"/>
          </a:xfrm>
          <a:prstGeom prst="rect">
            <a:avLst/>
          </a:prstGeom>
        </p:spPr>
        <p:txBody>
          <a:bodyPr/>
          <a:lstStyle>
            <a:lvl1pPr>
              <a:defRPr sz="6600" b="1" i="1" baseline="0">
                <a:latin typeface="Cambria" panose="02040503050406030204" pitchFamily="18" charset="0"/>
              </a:defRPr>
            </a:lvl1pPr>
          </a:lstStyle>
          <a:p>
            <a:r>
              <a:rPr lang="en-US" dirty="0"/>
              <a:t>Click to edit Master title style</a:t>
            </a:r>
            <a:endParaRPr lang="en-TR" dirty="0"/>
          </a:p>
        </p:txBody>
      </p:sp>
      <p:sp>
        <p:nvSpPr>
          <p:cNvPr id="3" name="Rectangle 2">
            <a:extLst>
              <a:ext uri="{FF2B5EF4-FFF2-40B4-BE49-F238E27FC236}">
                <a16:creationId xmlns:a16="http://schemas.microsoft.com/office/drawing/2014/main" id="{2217C05B-AE6B-CA40-92B3-312C96F8E5F4}"/>
              </a:ext>
            </a:extLst>
          </p:cNvPr>
          <p:cNvSpPr/>
          <p:nvPr userDrawn="1"/>
        </p:nvSpPr>
        <p:spPr>
          <a:xfrm>
            <a:off x="0" y="4697080"/>
            <a:ext cx="9144000" cy="1437501"/>
          </a:xfrm>
          <a:prstGeom prst="rect">
            <a:avLst/>
          </a:prstGeom>
          <a:solidFill>
            <a:srgbClr val="0070C0"/>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91542102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B6FA48C-FC23-4C73-AC9B-B702C151A810}"/>
              </a:ext>
            </a:extLst>
          </p:cNvPr>
          <p:cNvSpPr/>
          <p:nvPr userDrawn="1"/>
        </p:nvSpPr>
        <p:spPr>
          <a:xfrm>
            <a:off x="0" y="0"/>
            <a:ext cx="9144000" cy="860412"/>
          </a:xfrm>
          <a:prstGeom prst="rect">
            <a:avLst/>
          </a:prstGeom>
          <a:solidFill>
            <a:srgbClr val="0070C0"/>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75991" y="11100"/>
            <a:ext cx="8987621" cy="761258"/>
          </a:xfrm>
          <a:prstGeom prst="rect">
            <a:avLst/>
          </a:prstGeom>
        </p:spPr>
        <p:txBody>
          <a:bodyPr anchor="ctr"/>
          <a:lstStyle>
            <a:lvl1pPr>
              <a:lnSpc>
                <a:spcPct val="100000"/>
              </a:lnSpc>
              <a:spcAft>
                <a:spcPts val="600"/>
              </a:spcAft>
              <a:defRPr sz="4000" b="1" baseline="0">
                <a:solidFill>
                  <a:schemeClr val="bg1"/>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75034"/>
            <a:ext cx="8987622" cy="543504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47146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print"/>
          <a:stretch>
            <a:fillRect/>
          </a:stretch>
        </p:blipFill>
        <p:spPr>
          <a:xfrm>
            <a:off x="75991" y="6524699"/>
            <a:ext cx="977147" cy="282728"/>
          </a:xfrm>
          <a:prstGeom prst="rect">
            <a:avLst/>
          </a:prstGeom>
        </p:spPr>
      </p:pic>
      <p:sp>
        <p:nvSpPr>
          <p:cNvPr id="5" name="Rectangle 4">
            <a:extLst>
              <a:ext uri="{FF2B5EF4-FFF2-40B4-BE49-F238E27FC236}">
                <a16:creationId xmlns:a16="http://schemas.microsoft.com/office/drawing/2014/main" id="{688180C1-8B68-AC4C-94FA-42ACC1C193E9}"/>
              </a:ext>
            </a:extLst>
          </p:cNvPr>
          <p:cNvSpPr/>
          <p:nvPr userDrawn="1"/>
        </p:nvSpPr>
        <p:spPr>
          <a:xfrm>
            <a:off x="1073731" y="6449551"/>
            <a:ext cx="779781" cy="3433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Tree>
    <p:extLst>
      <p:ext uri="{BB962C8B-B14F-4D97-AF65-F5344CB8AC3E}">
        <p14:creationId xmlns:p14="http://schemas.microsoft.com/office/powerpoint/2010/main" val="2846554768"/>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50573"/>
            <a:ext cx="6915118" cy="1141619"/>
          </a:xfrm>
          <a:prstGeom prst="rect">
            <a:avLst/>
          </a:prstGeom>
        </p:spPr>
        <p:txBody>
          <a:bodyPr anchor="ctr"/>
          <a:lstStyle>
            <a:lvl1pPr>
              <a:lnSpc>
                <a:spcPct val="100000"/>
              </a:lnSpc>
              <a:spcAft>
                <a:spcPts val="600"/>
              </a:spcAft>
              <a:defRPr sz="3200" b="1">
                <a:solidFill>
                  <a:schemeClr val="tx2">
                    <a:lumMod val="75000"/>
                  </a:schemeClr>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1215342"/>
            <a:ext cx="8987622" cy="514037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
        <p:nvSpPr>
          <p:cNvPr id="6" name="Picture Placeholder 5">
            <a:extLst>
              <a:ext uri="{FF2B5EF4-FFF2-40B4-BE49-F238E27FC236}">
                <a16:creationId xmlns:a16="http://schemas.microsoft.com/office/drawing/2014/main" id="{DA7A8B87-AFDB-FD4D-ACE1-4633C0FC8DD3}"/>
              </a:ext>
            </a:extLst>
          </p:cNvPr>
          <p:cNvSpPr>
            <a:spLocks noGrp="1"/>
          </p:cNvSpPr>
          <p:nvPr>
            <p:ph type="pic" sz="quarter" idx="10" hasCustomPrompt="1"/>
          </p:nvPr>
        </p:nvSpPr>
        <p:spPr>
          <a:xfrm>
            <a:off x="7026274" y="-1"/>
            <a:ext cx="2117725" cy="1203767"/>
          </a:xfrm>
          <a:prstGeom prst="rect">
            <a:avLst/>
          </a:prstGeom>
        </p:spPr>
        <p:txBody>
          <a:bodyPr anchor="ctr"/>
          <a:lstStyle>
            <a:lvl1pPr marL="0" indent="0" algn="ctr">
              <a:buNone/>
              <a:defRPr/>
            </a:lvl1pPr>
          </a:lstStyle>
          <a:p>
            <a:r>
              <a:rPr lang="en-US" dirty="0"/>
              <a:t>Webcam Here</a:t>
            </a:r>
          </a:p>
        </p:txBody>
      </p:sp>
    </p:spTree>
    <p:extLst>
      <p:ext uri="{BB962C8B-B14F-4D97-AF65-F5344CB8AC3E}">
        <p14:creationId xmlns:p14="http://schemas.microsoft.com/office/powerpoint/2010/main" val="352710204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1796954198"/>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93170662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1101251715"/>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27187169"/>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79973598"/>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525762539"/>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58369992"/>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27975709"/>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2596617880"/>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2367058511"/>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410476338"/>
      </p:ext>
    </p:extLst>
  </p:cSld>
  <p:clrMapOvr>
    <a:masterClrMapping/>
  </p:clrMapOvr>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theme" Target="../theme/theme2.xml"/><Relationship Id="rId5" Type="http://schemas.openxmlformats.org/officeDocument/2006/relationships/slideLayout" Target="../slideLayouts/slideLayout8.xml"/><Relationship Id="rId4" Type="http://schemas.openxmlformats.org/officeDocument/2006/relationships/slideLayout" Target="../slideLayouts/slideLayout7.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slideLayout" Target="../slideLayouts/slideLayout10.xml"/><Relationship Id="rId1" Type="http://schemas.openxmlformats.org/officeDocument/2006/relationships/slideLayout" Target="../slideLayouts/slideLayout9.xml"/><Relationship Id="rId5" Type="http://schemas.openxmlformats.org/officeDocument/2006/relationships/theme" Target="../theme/theme3.xml"/><Relationship Id="rId4" Type="http://schemas.openxmlformats.org/officeDocument/2006/relationships/slideLayout" Target="../slideLayouts/slideLayout12.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17.xml"/><Relationship Id="rId1" Type="http://schemas.openxmlformats.org/officeDocument/2006/relationships/slideLayout" Target="../slideLayouts/slideLayout1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6.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36.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theme" Target="../theme/theme7.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42.xml"/><Relationship Id="rId2" Type="http://schemas.openxmlformats.org/officeDocument/2006/relationships/slideLayout" Target="../slideLayouts/slideLayout41.xml"/><Relationship Id="rId1" Type="http://schemas.openxmlformats.org/officeDocument/2006/relationships/slideLayout" Target="../slideLayouts/slideLayout40.xml"/><Relationship Id="rId5" Type="http://schemas.openxmlformats.org/officeDocument/2006/relationships/theme" Target="../theme/theme8.xml"/><Relationship Id="rId4" Type="http://schemas.openxmlformats.org/officeDocument/2006/relationships/slideLayout" Target="../slideLayouts/slideLayout43.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image" Target="../media/image1.png"/><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theme" Target="../theme/theme9.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29577614"/>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2663" y="365126"/>
            <a:ext cx="8638674" cy="753812"/>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252663" y="1335505"/>
            <a:ext cx="8638674" cy="483669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3" hidden="1">
            <a:extLst>
              <a:ext uri="{FF2B5EF4-FFF2-40B4-BE49-F238E27FC236}">
                <a16:creationId xmlns:a16="http://schemas.microsoft.com/office/drawing/2014/main" id="{7777A21B-5E9D-45BB-84A5-530574EDE4F4}"/>
              </a:ext>
            </a:extLst>
          </p:cNvPr>
          <p:cNvSpPr/>
          <p:nvPr userDrawn="1"/>
        </p:nvSpPr>
        <p:spPr>
          <a:xfrm>
            <a:off x="8386618" y="5132173"/>
            <a:ext cx="757382" cy="1725827"/>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Quire Sans" panose="020B0502040400020003" pitchFamily="34" charset="0"/>
              </a:rPr>
              <a:t>Video</a:t>
            </a:r>
          </a:p>
        </p:txBody>
      </p:sp>
    </p:spTree>
    <p:extLst>
      <p:ext uri="{BB962C8B-B14F-4D97-AF65-F5344CB8AC3E}">
        <p14:creationId xmlns:p14="http://schemas.microsoft.com/office/powerpoint/2010/main" val="9646366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Lst>
  <p:hf hdr="0" ftr="0" dt="0"/>
  <p:txStyles>
    <p:titleStyle>
      <a:lvl1pPr algn="l" defTabSz="685766" rtl="0" eaLnBrk="1" latinLnBrk="0" hangingPunct="1">
        <a:lnSpc>
          <a:spcPct val="90000"/>
        </a:lnSpc>
        <a:spcBef>
          <a:spcPct val="0"/>
        </a:spcBef>
        <a:buNone/>
        <a:defRPr sz="4000" b="1" kern="1200">
          <a:solidFill>
            <a:schemeClr val="accent5">
              <a:lumMod val="75000"/>
            </a:schemeClr>
          </a:solidFill>
          <a:latin typeface="+mj-lt"/>
          <a:ea typeface="Verdana" panose="020B0604030504040204" pitchFamily="34" charset="0"/>
          <a:cs typeface="Verdana" panose="020B0604030504040204" pitchFamily="34" charset="0"/>
        </a:defRPr>
      </a:lvl1pPr>
    </p:titleStyle>
    <p:bodyStyle>
      <a:lvl1pPr marL="171442" indent="-171442" algn="l" defTabSz="685766"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Verdana" panose="020B0604030504040204" pitchFamily="34" charset="0"/>
          <a:cs typeface="Quire Sans" panose="020B0502040400020003" pitchFamily="34" charset="0"/>
        </a:defRPr>
      </a:lvl1pPr>
      <a:lvl2pPr marL="514325" indent="-171442" algn="l" defTabSz="685766"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Verdana" panose="020B0604030504040204" pitchFamily="34" charset="0"/>
          <a:cs typeface="Quire Sans" panose="020B0502040400020003" pitchFamily="34" charset="0"/>
        </a:defRPr>
      </a:lvl2pPr>
      <a:lvl3pPr marL="857207" indent="-171442" algn="l" defTabSz="685766"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Verdana" panose="020B0604030504040204" pitchFamily="34" charset="0"/>
          <a:cs typeface="Quire Sans" panose="020B0502040400020003" pitchFamily="34" charset="0"/>
        </a:defRPr>
      </a:lvl3pPr>
      <a:lvl4pPr marL="1200090"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Verdana" panose="020B0604030504040204" pitchFamily="34" charset="0"/>
          <a:cs typeface="Quire Sans" panose="020B0502040400020003" pitchFamily="34" charset="0"/>
        </a:defRPr>
      </a:lvl4pPr>
      <a:lvl5pPr marL="1542974"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Verdana" panose="020B0604030504040204" pitchFamily="34" charset="0"/>
          <a:cs typeface="Quire Sans" panose="020B0502040400020003" pitchFamily="34" charset="0"/>
        </a:defRPr>
      </a:lvl5pPr>
      <a:lvl6pPr marL="1885856"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66" rtl="0" eaLnBrk="1" latinLnBrk="0" hangingPunct="1">
        <a:defRPr sz="1350" kern="1200">
          <a:solidFill>
            <a:schemeClr val="tx1"/>
          </a:solidFill>
          <a:latin typeface="+mn-lt"/>
          <a:ea typeface="+mn-ea"/>
          <a:cs typeface="+mn-cs"/>
        </a:defRPr>
      </a:lvl1pPr>
      <a:lvl2pPr marL="342884" algn="l" defTabSz="685766" rtl="0" eaLnBrk="1" latinLnBrk="0" hangingPunct="1">
        <a:defRPr sz="1350" kern="1200">
          <a:solidFill>
            <a:schemeClr val="tx1"/>
          </a:solidFill>
          <a:latin typeface="+mn-lt"/>
          <a:ea typeface="+mn-ea"/>
          <a:cs typeface="+mn-cs"/>
        </a:defRPr>
      </a:lvl2pPr>
      <a:lvl3pPr marL="685766" algn="l" defTabSz="685766" rtl="0" eaLnBrk="1" latinLnBrk="0" hangingPunct="1">
        <a:defRPr sz="1350" kern="1200">
          <a:solidFill>
            <a:schemeClr val="tx1"/>
          </a:solidFill>
          <a:latin typeface="+mn-lt"/>
          <a:ea typeface="+mn-ea"/>
          <a:cs typeface="+mn-cs"/>
        </a:defRPr>
      </a:lvl3pPr>
      <a:lvl4pPr marL="1028649" algn="l" defTabSz="685766" rtl="0" eaLnBrk="1" latinLnBrk="0" hangingPunct="1">
        <a:defRPr sz="1350" kern="1200">
          <a:solidFill>
            <a:schemeClr val="tx1"/>
          </a:solidFill>
          <a:latin typeface="+mn-lt"/>
          <a:ea typeface="+mn-ea"/>
          <a:cs typeface="+mn-cs"/>
        </a:defRPr>
      </a:lvl4pPr>
      <a:lvl5pPr marL="1371532" algn="l" defTabSz="685766" rtl="0" eaLnBrk="1" latinLnBrk="0" hangingPunct="1">
        <a:defRPr sz="1350" kern="1200">
          <a:solidFill>
            <a:schemeClr val="tx1"/>
          </a:solidFill>
          <a:latin typeface="+mn-lt"/>
          <a:ea typeface="+mn-ea"/>
          <a:cs typeface="+mn-cs"/>
        </a:defRPr>
      </a:lvl5pPr>
      <a:lvl6pPr marL="1714415" algn="l" defTabSz="685766" rtl="0" eaLnBrk="1" latinLnBrk="0" hangingPunct="1">
        <a:defRPr sz="1350" kern="1200">
          <a:solidFill>
            <a:schemeClr val="tx1"/>
          </a:solidFill>
          <a:latin typeface="+mn-lt"/>
          <a:ea typeface="+mn-ea"/>
          <a:cs typeface="+mn-cs"/>
        </a:defRPr>
      </a:lvl6pPr>
      <a:lvl7pPr marL="2057297" algn="l" defTabSz="685766" rtl="0" eaLnBrk="1" latinLnBrk="0" hangingPunct="1">
        <a:defRPr sz="1350" kern="1200">
          <a:solidFill>
            <a:schemeClr val="tx1"/>
          </a:solidFill>
          <a:latin typeface="+mn-lt"/>
          <a:ea typeface="+mn-ea"/>
          <a:cs typeface="+mn-cs"/>
        </a:defRPr>
      </a:lvl7pPr>
      <a:lvl8pPr marL="2400180" algn="l" defTabSz="685766" rtl="0" eaLnBrk="1" latinLnBrk="0" hangingPunct="1">
        <a:defRPr sz="1350" kern="1200">
          <a:solidFill>
            <a:schemeClr val="tx1"/>
          </a:solidFill>
          <a:latin typeface="+mn-lt"/>
          <a:ea typeface="+mn-ea"/>
          <a:cs typeface="+mn-cs"/>
        </a:defRPr>
      </a:lvl8pPr>
      <a:lvl9pPr marL="2743064" algn="l" defTabSz="685766"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30538739"/>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87098440"/>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53336575"/>
      </p:ext>
    </p:extLst>
  </p:cSld>
  <p:clrMap bg1="lt1" tx1="dk1" bg2="lt2" tx2="dk2" accent1="accent1" accent2="accent2" accent3="accent3" accent4="accent4" accent5="accent5" accent6="accent6" hlink="hlink" folHlink="folHlink"/>
  <p:sldLayoutIdLst>
    <p:sldLayoutId id="2147483700" r:id="rId1"/>
    <p:sldLayoutId id="2147483701"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1260698041"/>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FB10B93-6328-44B1-93FA-9A53D4CFD2E6}" type="datetime8">
              <a:rPr lang="en-CH" smtClean="0"/>
              <a:t>7/6/26 6:47 AM</a:t>
            </a:fld>
            <a:endParaRPr lang="en-CH"/>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H"/>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31B401-36E9-4C00-B8DC-84A96D356336}" type="slidenum">
              <a:rPr lang="en-CH" smtClean="0"/>
              <a:t>‹#›</a:t>
            </a:fld>
            <a:endParaRPr lang="en-CH"/>
          </a:p>
        </p:txBody>
      </p:sp>
    </p:spTree>
    <p:extLst>
      <p:ext uri="{BB962C8B-B14F-4D97-AF65-F5344CB8AC3E}">
        <p14:creationId xmlns:p14="http://schemas.microsoft.com/office/powerpoint/2010/main" val="3751330204"/>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26776671"/>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718816601"/>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44.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8.emf"/></Relationships>
</file>

<file path=ppt/slides/_rels/slide3.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svg"/><Relationship Id="rId7" Type="http://schemas.openxmlformats.org/officeDocument/2006/relationships/image" Target="../media/image13.sv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12.svg"/><Relationship Id="rId5" Type="http://schemas.openxmlformats.org/officeDocument/2006/relationships/image" Target="../media/image11.svg"/><Relationship Id="rId4" Type="http://schemas.openxmlformats.org/officeDocument/2006/relationships/image" Target="../media/image10.sv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3.xml"/><Relationship Id="rId1" Type="http://schemas.openxmlformats.org/officeDocument/2006/relationships/tags" Target="../tags/tag1.xml"/></Relationships>
</file>

<file path=ppt/slides/_rels/slide7.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7.png"/><Relationship Id="rId7"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24.png"/></Relationships>
</file>

<file path=ppt/slides/_rels/slide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29.JPG"/></Relationships>
</file>

<file path=ppt/slides/_rels/slide13.xml.rels><?xml version="1.0" encoding="UTF-8" standalone="yes"?>
<Relationships xmlns="http://schemas.openxmlformats.org/package/2006/relationships"><Relationship Id="rId3" Type="http://schemas.openxmlformats.org/officeDocument/2006/relationships/hyperlink" Target="https://arxiv.org/pdf/2606.13725" TargetMode="External"/><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33.jpeg"/><Relationship Id="rId4" Type="http://schemas.openxmlformats.org/officeDocument/2006/relationships/image" Target="../media/image32.jpeg"/></Relationships>
</file>

<file path=ppt/slides/_rels/slide1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3.xml"/><Relationship Id="rId5" Type="http://schemas.openxmlformats.org/officeDocument/2006/relationships/image" Target="../media/image37.jpeg"/><Relationship Id="rId4" Type="http://schemas.openxmlformats.org/officeDocument/2006/relationships/image" Target="../media/image36.png"/></Relationships>
</file>

<file path=ppt/slides/_rels/slide1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40.svg"/><Relationship Id="rId5" Type="http://schemas.openxmlformats.org/officeDocument/2006/relationships/hyperlink" Target="https://arxiv.org/abs/2209.05566.pdf" TargetMode="External"/><Relationship Id="rId4" Type="http://schemas.openxmlformats.org/officeDocument/2006/relationships/hyperlink" Target="https://arxiv.org/abs/2211.05838" TargetMode="External"/></Relationships>
</file>

<file path=ppt/slides/_rels/slide20.xml.rels><?xml version="1.0" encoding="UTF-8" standalone="yes"?>
<Relationships xmlns="http://schemas.openxmlformats.org/package/2006/relationships"><Relationship Id="rId8" Type="http://schemas.openxmlformats.org/officeDocument/2006/relationships/hyperlink" Target="https://ieeexplore.ieee.org/abstract/document/11022861" TargetMode="External"/><Relationship Id="rId3" Type="http://schemas.openxmlformats.org/officeDocument/2006/relationships/notesSlide" Target="../notesSlides/notesSlide15.xml"/><Relationship Id="rId7" Type="http://schemas.openxmlformats.org/officeDocument/2006/relationships/hyperlink" Target="https://ieeexplore.ieee.org/document/11068883" TargetMode="External"/><Relationship Id="rId12" Type="http://schemas.openxmlformats.org/officeDocument/2006/relationships/hyperlink" Target="https://arxiv.org/pdf/2405.06081" TargetMode="External"/><Relationship Id="rId2" Type="http://schemas.openxmlformats.org/officeDocument/2006/relationships/slideLayout" Target="../slideLayouts/slideLayout3.xml"/><Relationship Id="rId1" Type="http://schemas.openxmlformats.org/officeDocument/2006/relationships/tags" Target="../tags/tag2.xml"/><Relationship Id="rId6" Type="http://schemas.openxmlformats.org/officeDocument/2006/relationships/hyperlink" Target="https://dl.acm.org/doi/full/10.1145/3695053.3731030" TargetMode="External"/><Relationship Id="rId11" Type="http://schemas.openxmlformats.org/officeDocument/2006/relationships/hyperlink" Target="https://arxiv.org/pdf/2310.14665" TargetMode="External"/><Relationship Id="rId5" Type="http://schemas.openxmlformats.org/officeDocument/2006/relationships/hyperlink" Target="https://dl.acm.org/doi/full/10.1145/3725843.3756022" TargetMode="External"/><Relationship Id="rId10" Type="http://schemas.openxmlformats.org/officeDocument/2006/relationships/hyperlink" Target="https://ieeexplore.ieee.org/abstract/document/10946724" TargetMode="External"/><Relationship Id="rId4" Type="http://schemas.openxmlformats.org/officeDocument/2006/relationships/hyperlink" Target="https://arxiv.org/abs/2510.20269" TargetMode="External"/><Relationship Id="rId9" Type="http://schemas.openxmlformats.org/officeDocument/2006/relationships/hyperlink" Target="https://arxiv.org/abs/2502.13075" TargetMode="External"/></Relationships>
</file>

<file path=ppt/slides/_rels/slide21.xml.rels><?xml version="1.0" encoding="UTF-8" standalone="yes"?>
<Relationships xmlns="http://schemas.openxmlformats.org/package/2006/relationships"><Relationship Id="rId8" Type="http://schemas.openxmlformats.org/officeDocument/2006/relationships/hyperlink" Target="https://arxiv.org/pdf/2305.17918" TargetMode="External"/><Relationship Id="rId13" Type="http://schemas.openxmlformats.org/officeDocument/2006/relationships/hyperlink" Target="https://people.inf.ethz.ch/omutlu/pub/U-TRR-uncovering-RowHammer-protection-mechanisms_micro21.pdf" TargetMode="External"/><Relationship Id="rId18" Type="http://schemas.openxmlformats.org/officeDocument/2006/relationships/hyperlink" Target="https://people.inf.ethz.ch/omutlu/pub/drange-dram-latency-based-true-random-number-generator_hpca19.pdf" TargetMode="External"/><Relationship Id="rId3" Type="http://schemas.openxmlformats.org/officeDocument/2006/relationships/notesSlide" Target="../notesSlides/notesSlide16.xml"/><Relationship Id="rId7" Type="http://schemas.openxmlformats.org/officeDocument/2006/relationships/hyperlink" Target="https://arxiv.org/pdf/2306.17061.pdf" TargetMode="External"/><Relationship Id="rId12" Type="http://schemas.openxmlformats.org/officeDocument/2006/relationships/hyperlink" Target="https://people.inf.ethz.ch/omutlu/pub/ADeeperLookIntoRowhammer_micro21.pdf" TargetMode="External"/><Relationship Id="rId17" Type="http://schemas.openxmlformats.org/officeDocument/2006/relationships/hyperlink" Target="https://people.inf.ethz.ch/omutlu/pub/rowhammer-TRRespass_ieee_security_privacy20.pdf" TargetMode="External"/><Relationship Id="rId2" Type="http://schemas.openxmlformats.org/officeDocument/2006/relationships/slideLayout" Target="../slideLayouts/slideLayout3.xml"/><Relationship Id="rId16" Type="http://schemas.openxmlformats.org/officeDocument/2006/relationships/hyperlink" Target="https://people.inf.ethz.ch/omutlu/pub/Revisiting-RowHammer_isca20.pdf" TargetMode="External"/><Relationship Id="rId1" Type="http://schemas.openxmlformats.org/officeDocument/2006/relationships/tags" Target="../tags/tag3.xml"/><Relationship Id="rId6" Type="http://schemas.openxmlformats.org/officeDocument/2006/relationships/hyperlink" Target="https://arxiv.org/pdf/2402.18736" TargetMode="External"/><Relationship Id="rId11" Type="http://schemas.openxmlformats.org/officeDocument/2006/relationships/hyperlink" Target="https://people.inf.ethz.ch/omutlu/pub/RowHammerUnderReducedWordlineVoltage_dsn22.pdf" TargetMode="External"/><Relationship Id="rId5" Type="http://schemas.openxmlformats.org/officeDocument/2006/relationships/hyperlink" Target="https://arxiv.org/pdf/2402.18652" TargetMode="External"/><Relationship Id="rId15" Type="http://schemas.openxmlformats.org/officeDocument/2006/relationships/hyperlink" Target="https://people.inf.ethz.ch/omutlu/pub/CODIC-DRAM-internal-timing-control-substrate_isca21.pdf" TargetMode="External"/><Relationship Id="rId10" Type="http://schemas.openxmlformats.org/officeDocument/2006/relationships/hyperlink" Target="https://arxiv.org/pdf/2209.10198.pdf" TargetMode="External"/><Relationship Id="rId4" Type="http://schemas.openxmlformats.org/officeDocument/2006/relationships/hyperlink" Target="https://arxiv.org/pdf/2406.13080" TargetMode="External"/><Relationship Id="rId9" Type="http://schemas.openxmlformats.org/officeDocument/2006/relationships/hyperlink" Target="https://arxiv.org/pdf/2210.04084.pdf" TargetMode="External"/><Relationship Id="rId14" Type="http://schemas.openxmlformats.org/officeDocument/2006/relationships/hyperlink" Target="https://people.inf.ethz.ch/omutlu/pub/QUAC-TRNG-DRAM_isca21.pdf" TargetMode="External"/></Relationships>
</file>

<file path=ppt/slides/_rels/slide22.xml.rels><?xml version="1.0" encoding="UTF-8" standalone="yes"?>
<Relationships xmlns="http://schemas.openxmlformats.org/package/2006/relationships"><Relationship Id="rId8" Type="http://schemas.openxmlformats.org/officeDocument/2006/relationships/hyperlink" Target="https://people.inf.ethz.ch/omutlu/pub/error-mitigation-for-intermittent-dram-failures_sigmetrics14.pdf" TargetMode="External"/><Relationship Id="rId3" Type="http://schemas.openxmlformats.org/officeDocument/2006/relationships/hyperlink" Target="https://people.inf.ethz.ch/omutlu/pub/VAMPIRE-DRAM-power-characterization-and-modeling_sigmetrics18_pomacs18-twocolumn.pdf" TargetMode="External"/><Relationship Id="rId7" Type="http://schemas.openxmlformats.org/officeDocument/2006/relationships/hyperlink" Target="https://people.inf.ethz.ch/omutlu/pub/dram-row-hammer_isca14.pdf" TargetMode="External"/><Relationship Id="rId2" Type="http://schemas.openxmlformats.org/officeDocument/2006/relationships/hyperlink" Target="https://people.inf.ethz.ch/omutlu/pub/EDEN-efficient-DNN-inference-with-approximate-memory_micro19.pdf" TargetMode="External"/><Relationship Id="rId1" Type="http://schemas.openxmlformats.org/officeDocument/2006/relationships/slideLayout" Target="../slideLayouts/slideLayout3.xml"/><Relationship Id="rId6" Type="http://schemas.openxmlformats.org/officeDocument/2006/relationships/hyperlink" Target="https://people.inf.ethz.ch/omutlu/pub/understanding-latency-variation-in-DRAM-chips_sigmetrics16.pdf" TargetMode="External"/><Relationship Id="rId5" Type="http://schemas.openxmlformats.org/officeDocument/2006/relationships/hyperlink" Target="https://people.inf.ethz.ch/omutlu/pub/MEMCON-system-level-data-dependent-DRAM-failure-detection-mitigation_micro17.pdf" TargetMode="External"/><Relationship Id="rId4" Type="http://schemas.openxmlformats.org/officeDocument/2006/relationships/hyperlink" Target="https://people.inf.ethz.ch/omutlu/pub/Voltron-reduced-voltage-DRAM-sigmetrics17-paper.pdf" TargetMode="External"/><Relationship Id="rId9" Type="http://schemas.openxmlformats.org/officeDocument/2006/relationships/hyperlink" Target="https://people.inf.ethz.ch/omutlu/pub/dram-retention-time-characterization_isca13.pdf" TargetMode="External"/></Relationships>
</file>

<file path=ppt/slides/_rels/slide23.xml.rels><?xml version="1.0" encoding="UTF-8" standalone="yes"?>
<Relationships xmlns="http://schemas.openxmlformats.org/package/2006/relationships"><Relationship Id="rId8" Type="http://schemas.openxmlformats.org/officeDocument/2006/relationships/hyperlink" Target="https://ieeexplore.ieee.org/abstract/document/10993193" TargetMode="External"/><Relationship Id="rId13" Type="http://schemas.openxmlformats.org/officeDocument/2006/relationships/hyperlink" Target="https://www.google.com/url?sa=t&amp;rct=j&amp;q=&amp;esrc=s&amp;source=web&amp;cd=&amp;cad=rja&amp;uact=8&amp;ved=2ahUKEwiIgr61zNCAAxWB87sIHacODqcQFnoECBMQAQ&amp;url=https%3A%2F%2Fparallel.princeton.edu%2Fpapers%2Fmicro22-gao.pdf&amp;usg=AOvVaw0YAsQpCMXHRvk4bitsTedq&amp;opi=89978449" TargetMode="External"/><Relationship Id="rId18" Type="http://schemas.openxmlformats.org/officeDocument/2006/relationships/hyperlink" Target="https://ieeexplore.ieee.org/abstract/document/8736949" TargetMode="External"/><Relationship Id="rId3" Type="http://schemas.openxmlformats.org/officeDocument/2006/relationships/notesSlide" Target="../notesSlides/notesSlide17.xml"/><Relationship Id="rId7" Type="http://schemas.openxmlformats.org/officeDocument/2006/relationships/hyperlink" Target="https://dl.acm.org/doi/abs/10.1145/3669940.3707242" TargetMode="External"/><Relationship Id="rId12" Type="http://schemas.openxmlformats.org/officeDocument/2006/relationships/hyperlink" Target="https://arxiv.org/pdf/2306.03366.pdf" TargetMode="External"/><Relationship Id="rId17" Type="http://schemas.openxmlformats.org/officeDocument/2006/relationships/hyperlink" Target="https://dl.acm.org/doi/10.1145/3352460.3358260" TargetMode="External"/><Relationship Id="rId2" Type="http://schemas.openxmlformats.org/officeDocument/2006/relationships/slideLayout" Target="../slideLayouts/slideLayout3.xml"/><Relationship Id="rId16" Type="http://schemas.openxmlformats.org/officeDocument/2006/relationships/hyperlink" Target="https://ieeexplore.ieee.org/document/9300125" TargetMode="External"/><Relationship Id="rId1" Type="http://schemas.openxmlformats.org/officeDocument/2006/relationships/tags" Target="../tags/tag4.xml"/><Relationship Id="rId6" Type="http://schemas.openxmlformats.org/officeDocument/2006/relationships/hyperlink" Target="https://arxiv.org/abs/2507.02206" TargetMode="External"/><Relationship Id="rId11" Type="http://schemas.openxmlformats.org/officeDocument/2006/relationships/hyperlink" Target="https://www.research-collection.ethz.ch/bitstream/handle/20.500.11850/617284/dramsec2023-final29.pdf?sequence=2&amp;isAllowed=y" TargetMode="External"/><Relationship Id="rId5" Type="http://schemas.openxmlformats.org/officeDocument/2006/relationships/hyperlink" Target="https://ieeexplore.ieee.org/abstract/document/11063327" TargetMode="External"/><Relationship Id="rId15" Type="http://schemas.openxmlformats.org/officeDocument/2006/relationships/hyperlink" Target="https://ieeexplore.ieee.org/document/9465436" TargetMode="External"/><Relationship Id="rId10" Type="http://schemas.openxmlformats.org/officeDocument/2006/relationships/hyperlink" Target="https://ieeexplore.ieee.org/abstract/document/10546892" TargetMode="External"/><Relationship Id="rId19" Type="http://schemas.openxmlformats.org/officeDocument/2006/relationships/hyperlink" Target="https://ieeexplore.ieee.org/document/8662060" TargetMode="External"/><Relationship Id="rId4" Type="http://schemas.openxmlformats.org/officeDocument/2006/relationships/hyperlink" Target="https://www.sciencedirect.com/science/article/pii/S1383762126000287" TargetMode="External"/><Relationship Id="rId9" Type="http://schemas.openxmlformats.org/officeDocument/2006/relationships/hyperlink" Target="https://arxiv.org/abs/2405.02499" TargetMode="External"/><Relationship Id="rId14" Type="http://schemas.openxmlformats.org/officeDocument/2006/relationships/hyperlink" Target="https://www.mdpi.com/2076-3417/12/9/4332"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arxiv.org/pdf/2211.05838.pdf" TargetMode="External"/><Relationship Id="rId7" Type="http://schemas.openxmlformats.org/officeDocument/2006/relationships/image" Target="../media/image41.png"/><Relationship Id="rId2" Type="http://schemas.openxmlformats.org/officeDocument/2006/relationships/hyperlink" Target="https://github.com/CMU-SAFARI/DRAM-Bender" TargetMode="External"/><Relationship Id="rId1" Type="http://schemas.openxmlformats.org/officeDocument/2006/relationships/slideLayout" Target="../slideLayouts/slideLayout3.xml"/><Relationship Id="rId6" Type="http://schemas.openxmlformats.org/officeDocument/2006/relationships/hyperlink" Target="https://www.youtube.com/watch?v=FklVEsfdZCI" TargetMode="External"/><Relationship Id="rId5" Type="http://schemas.openxmlformats.org/officeDocument/2006/relationships/hyperlink" Target="https://arxiv.org/abs/2211.05838" TargetMode="External"/><Relationship Id="rId4" Type="http://schemas.openxmlformats.org/officeDocument/2006/relationships/hyperlink" Target="https://ieeexplore.ieee.org/xpl/RecentIssue.jsp?punumber=43" TargetMode="Externa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3.xml"/><Relationship Id="rId1" Type="http://schemas.openxmlformats.org/officeDocument/2006/relationships/tags" Target="../tags/tag5.xml"/><Relationship Id="rId6" Type="http://schemas.openxmlformats.org/officeDocument/2006/relationships/image" Target="../media/image43.svg"/><Relationship Id="rId5" Type="http://schemas.openxmlformats.org/officeDocument/2006/relationships/image" Target="../media/image18.svg"/><Relationship Id="rId4" Type="http://schemas.openxmlformats.org/officeDocument/2006/relationships/image" Target="../media/image42.png"/></Relationships>
</file>

<file path=ppt/slides/_rels/slide2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8.emf"/></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44.xml"/><Relationship Id="rId4" Type="http://schemas.openxmlformats.org/officeDocument/2006/relationships/image" Target="../media/image7.png"/></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44.xml"/><Relationship Id="rId4" Type="http://schemas.openxmlformats.org/officeDocument/2006/relationships/image" Target="../media/image7.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8" Type="http://schemas.openxmlformats.org/officeDocument/2006/relationships/hyperlink" Target="https://arxiv.org/pdf/2406.13080" TargetMode="External"/><Relationship Id="rId13" Type="http://schemas.openxmlformats.org/officeDocument/2006/relationships/hyperlink" Target="https://people.inf.ethz.ch/omutlu/pub/Revisiting-RowHammer_isca20.pdf" TargetMode="External"/><Relationship Id="rId18" Type="http://schemas.openxmlformats.org/officeDocument/2006/relationships/hyperlink" Target="https://people.inf.ethz.ch/omutlu/pub/dram-retention-time-characterization_isca13.pdf" TargetMode="External"/><Relationship Id="rId3" Type="http://schemas.openxmlformats.org/officeDocument/2006/relationships/hyperlink" Target="https://dl.acm.org/doi/full/10.1145/3695053.3731030" TargetMode="External"/><Relationship Id="rId21" Type="http://schemas.openxmlformats.org/officeDocument/2006/relationships/hyperlink" Target="https://www.research-collection.ethz.ch/bitstream/handle/20.500.11850/617284/dramsec2023-final29.pdf?sequence=2&amp;isAllowed=y" TargetMode="External"/><Relationship Id="rId7" Type="http://schemas.openxmlformats.org/officeDocument/2006/relationships/hyperlink" Target="https://arxiv.org/pdf/2310.14665" TargetMode="External"/><Relationship Id="rId12" Type="http://schemas.openxmlformats.org/officeDocument/2006/relationships/hyperlink" Target="https://people.inf.ethz.ch/omutlu/pub/ADeeperLookIntoRowhammer_micro21.pdf" TargetMode="External"/><Relationship Id="rId17" Type="http://schemas.openxmlformats.org/officeDocument/2006/relationships/hyperlink" Target="https://people.inf.ethz.ch/omutlu/pub/error-mitigation-for-intermittent-dram-failures_sigmetrics14.pdf" TargetMode="External"/><Relationship Id="rId2" Type="http://schemas.openxmlformats.org/officeDocument/2006/relationships/hyperlink" Target="https://dl.acm.org/doi/full/10.1145/3725843.3756022" TargetMode="External"/><Relationship Id="rId16" Type="http://schemas.openxmlformats.org/officeDocument/2006/relationships/hyperlink" Target="https://people.inf.ethz.ch/omutlu/pub/dram-row-hammer_isca14.pdf" TargetMode="External"/><Relationship Id="rId20" Type="http://schemas.openxmlformats.org/officeDocument/2006/relationships/hyperlink" Target="https://ieeexplore.ieee.org/abstract/document/10993193" TargetMode="External"/><Relationship Id="rId1" Type="http://schemas.openxmlformats.org/officeDocument/2006/relationships/slideLayout" Target="../slideLayouts/slideLayout3.xml"/><Relationship Id="rId6" Type="http://schemas.openxmlformats.org/officeDocument/2006/relationships/hyperlink" Target="https://ieeexplore.ieee.org/abstract/document/10946724" TargetMode="External"/><Relationship Id="rId11" Type="http://schemas.openxmlformats.org/officeDocument/2006/relationships/hyperlink" Target="https://people.inf.ethz.ch/omutlu/pub/RowHammerUnderReducedWordlineVoltage_dsn22.pdf" TargetMode="External"/><Relationship Id="rId5" Type="http://schemas.openxmlformats.org/officeDocument/2006/relationships/hyperlink" Target="https://arxiv.org/abs/2502.13075" TargetMode="External"/><Relationship Id="rId15" Type="http://schemas.openxmlformats.org/officeDocument/2006/relationships/hyperlink" Target="https://people.inf.ethz.ch/omutlu/pub/MEMCON-system-level-data-dependent-DRAM-failure-detection-mitigation_micro17.pdf" TargetMode="External"/><Relationship Id="rId23" Type="http://schemas.openxmlformats.org/officeDocument/2006/relationships/hyperlink" Target="https://ieeexplore.ieee.org/document/9465436" TargetMode="External"/><Relationship Id="rId10" Type="http://schemas.openxmlformats.org/officeDocument/2006/relationships/hyperlink" Target="https://arxiv.org/pdf/2306.17061.pdf" TargetMode="External"/><Relationship Id="rId19" Type="http://schemas.openxmlformats.org/officeDocument/2006/relationships/hyperlink" Target="https://dl.acm.org/doi/abs/10.1145/3669940.3707242" TargetMode="External"/><Relationship Id="rId4" Type="http://schemas.openxmlformats.org/officeDocument/2006/relationships/hyperlink" Target="https://ieeexplore.ieee.org/abstract/document/11022861" TargetMode="External"/><Relationship Id="rId9" Type="http://schemas.openxmlformats.org/officeDocument/2006/relationships/hyperlink" Target="https://arxiv.org/pdf/2402.18652" TargetMode="External"/><Relationship Id="rId14" Type="http://schemas.openxmlformats.org/officeDocument/2006/relationships/hyperlink" Target="https://people.inf.ethz.ch/omutlu/pub/EDEN-efficient-DNN-inference-with-approximate-memory_micro19.pdf" TargetMode="External"/><Relationship Id="rId22" Type="http://schemas.openxmlformats.org/officeDocument/2006/relationships/hyperlink" Target="https://www.mdpi.com/2076-3417/12/9/4332" TargetMode="External"/></Relationships>
</file>

<file path=ppt/slides/_rels/slide31.xml.rels><?xml version="1.0" encoding="UTF-8" standalone="yes"?>
<Relationships xmlns="http://schemas.openxmlformats.org/package/2006/relationships"><Relationship Id="rId8" Type="http://schemas.openxmlformats.org/officeDocument/2006/relationships/hyperlink" Target="https://people.inf.ethz.ch/omutlu/pub/drange-dram-latency-based-true-random-number-generator_hpca19.pdf" TargetMode="External"/><Relationship Id="rId13" Type="http://schemas.openxmlformats.org/officeDocument/2006/relationships/hyperlink" Target="https://www.google.com/url?sa=t&amp;rct=j&amp;q=&amp;esrc=s&amp;source=web&amp;cd=&amp;cad=rja&amp;uact=8&amp;ved=2ahUKEwiIgr61zNCAAxWB87sIHacODqcQFnoECBMQAQ&amp;url=https%3A%2F%2Fparallel.princeton.edu%2Fpapers%2Fmicro22-gao.pdf&amp;usg=AOvVaw0YAsQpCMXHRvk4bitsTedq&amp;opi=89978449" TargetMode="External"/><Relationship Id="rId3" Type="http://schemas.openxmlformats.org/officeDocument/2006/relationships/hyperlink" Target="https://arxiv.org/pdf/2405.06081" TargetMode="External"/><Relationship Id="rId7" Type="http://schemas.openxmlformats.org/officeDocument/2006/relationships/hyperlink" Target="https://people.inf.ethz.ch/omutlu/pub/QUAC-TRNG-DRAM_isca21.pdf" TargetMode="External"/><Relationship Id="rId12" Type="http://schemas.openxmlformats.org/officeDocument/2006/relationships/hyperlink" Target="https://ieeexplore.ieee.org/abstract/document/10546892" TargetMode="External"/><Relationship Id="rId17" Type="http://schemas.openxmlformats.org/officeDocument/2006/relationships/hyperlink" Target="https://ieeexplore.ieee.org/document/8662060" TargetMode="External"/><Relationship Id="rId2" Type="http://schemas.openxmlformats.org/officeDocument/2006/relationships/hyperlink" Target="https://arxiv.org/abs/2510.20269" TargetMode="External"/><Relationship Id="rId16" Type="http://schemas.openxmlformats.org/officeDocument/2006/relationships/hyperlink" Target="https://ieeexplore.ieee.org/abstract/document/8736949" TargetMode="External"/><Relationship Id="rId1" Type="http://schemas.openxmlformats.org/officeDocument/2006/relationships/slideLayout" Target="../slideLayouts/slideLayout3.xml"/><Relationship Id="rId6" Type="http://schemas.openxmlformats.org/officeDocument/2006/relationships/hyperlink" Target="https://people.inf.ethz.ch/omutlu/pub/CODIC-DRAM-internal-timing-control-substrate_isca21.pdf" TargetMode="External"/><Relationship Id="rId11" Type="http://schemas.openxmlformats.org/officeDocument/2006/relationships/hyperlink" Target="https://arxiv.org/abs/2507.02206" TargetMode="External"/><Relationship Id="rId5" Type="http://schemas.openxmlformats.org/officeDocument/2006/relationships/hyperlink" Target="https://arxiv.org/pdf/2209.10198.pdf" TargetMode="External"/><Relationship Id="rId15" Type="http://schemas.openxmlformats.org/officeDocument/2006/relationships/hyperlink" Target="https://dl.acm.org/doi/10.1145/3352460.3358260" TargetMode="External"/><Relationship Id="rId10" Type="http://schemas.openxmlformats.org/officeDocument/2006/relationships/hyperlink" Target="https://ieeexplore.ieee.org/abstract/document/11063327" TargetMode="External"/><Relationship Id="rId4" Type="http://schemas.openxmlformats.org/officeDocument/2006/relationships/hyperlink" Target="https://arxiv.org/pdf/2402.18736" TargetMode="External"/><Relationship Id="rId9" Type="http://schemas.openxmlformats.org/officeDocument/2006/relationships/hyperlink" Target="https://www.sciencedirect.com/science/article/pii/S1383762126000287" TargetMode="External"/><Relationship Id="rId14" Type="http://schemas.openxmlformats.org/officeDocument/2006/relationships/hyperlink" Target="https://ieeexplore.ieee.org/document/9300125" TargetMode="External"/></Relationships>
</file>

<file path=ppt/slides/_rels/slide32.xml.rels><?xml version="1.0" encoding="UTF-8" standalone="yes"?>
<Relationships xmlns="http://schemas.openxmlformats.org/package/2006/relationships"><Relationship Id="rId3" Type="http://schemas.openxmlformats.org/officeDocument/2006/relationships/hyperlink" Target="https://arxiv.org/pdf/2306.03366.pdf" TargetMode="External"/><Relationship Id="rId2" Type="http://schemas.openxmlformats.org/officeDocument/2006/relationships/hyperlink" Target="https://arxiv.org/abs/2405.02499" TargetMode="External"/><Relationship Id="rId1" Type="http://schemas.openxmlformats.org/officeDocument/2006/relationships/slideLayout" Target="../slideLayouts/slideLayout3.xml"/><Relationship Id="rId5" Type="http://schemas.openxmlformats.org/officeDocument/2006/relationships/hyperlink" Target="https://people.inf.ethz.ch/omutlu/pub/rowhammer-TRRespass_ieee_security_privacy20.pdf" TargetMode="External"/><Relationship Id="rId4" Type="http://schemas.openxmlformats.org/officeDocument/2006/relationships/hyperlink" Target="https://people.inf.ethz.ch/omutlu/pub/U-TRR-uncovering-RowHammer-protection-mechanisms_micro21.pdf" TargetMode="External"/></Relationships>
</file>

<file path=ppt/slides/_rels/slide33.xml.rels><?xml version="1.0" encoding="UTF-8" standalone="yes"?>
<Relationships xmlns="http://schemas.openxmlformats.org/package/2006/relationships"><Relationship Id="rId8" Type="http://schemas.openxmlformats.org/officeDocument/2006/relationships/hyperlink" Target="https://people.inf.ethz.ch/omutlu/pub/VAMPIRE-DRAM-power-characterization-and-modeling_sigmetrics18_pomacs18-twocolumn.pdf" TargetMode="External"/><Relationship Id="rId3" Type="http://schemas.openxmlformats.org/officeDocument/2006/relationships/image" Target="../media/image13.svg"/><Relationship Id="rId7" Type="http://schemas.openxmlformats.org/officeDocument/2006/relationships/image" Target="../media/image44.svg"/><Relationship Id="rId2" Type="http://schemas.openxmlformats.org/officeDocument/2006/relationships/image" Target="../media/image10.svg"/><Relationship Id="rId1" Type="http://schemas.openxmlformats.org/officeDocument/2006/relationships/slideLayout" Target="../slideLayouts/slideLayout3.xml"/><Relationship Id="rId6" Type="http://schemas.openxmlformats.org/officeDocument/2006/relationships/hyperlink" Target="https://people.inf.ethz.ch/omutlu/pub/understanding-latency-variation-in-DRAM-chips_sigmetrics16.pdf" TargetMode="External"/><Relationship Id="rId5" Type="http://schemas.openxmlformats.org/officeDocument/2006/relationships/hyperlink" Target="https://people.inf.ethz.ch/omutlu/pub/Voltron-reduced-voltage-DRAM-sigmetrics17-paper.pdf" TargetMode="External"/><Relationship Id="rId10" Type="http://schemas.openxmlformats.org/officeDocument/2006/relationships/image" Target="../media/image45.svg"/><Relationship Id="rId4" Type="http://schemas.openxmlformats.org/officeDocument/2006/relationships/image" Target="../media/image14.svg"/><Relationship Id="rId9" Type="http://schemas.openxmlformats.org/officeDocument/2006/relationships/hyperlink" Target="https://ieeexplore.ieee.org/document/11068883"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hyperlink" Target="https://www.hpca-conf.org/2025/" TargetMode="External"/><Relationship Id="rId2" Type="http://schemas.openxmlformats.org/officeDocument/2006/relationships/hyperlink" Target="https://arxiv.org/pdf/2502.13075" TargetMode="External"/><Relationship Id="rId1" Type="http://schemas.openxmlformats.org/officeDocument/2006/relationships/slideLayout" Target="../slideLayouts/slideLayout3.xml"/><Relationship Id="rId6" Type="http://schemas.openxmlformats.org/officeDocument/2006/relationships/image" Target="../media/image46.png"/><Relationship Id="rId5" Type="http://schemas.openxmlformats.org/officeDocument/2006/relationships/hyperlink" Target="https://people.inf.ethz.ch/omutlu/pub/VRD_hpca25-talk.pdf" TargetMode="External"/><Relationship Id="rId4" Type="http://schemas.openxmlformats.org/officeDocument/2006/relationships/hyperlink" Target="https://people.inf.ethz.ch/omutlu/pub/VRD_hpca25-talk.pptx"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3.xml"/><Relationship Id="rId1" Type="http://schemas.openxmlformats.org/officeDocument/2006/relationships/slideLayout" Target="../slideLayouts/slideLayout6.xml"/><Relationship Id="rId5" Type="http://schemas.microsoft.com/office/2007/relationships/hdphoto" Target="../media/hdphoto1.wdp"/><Relationship Id="rId4" Type="http://schemas.openxmlformats.org/officeDocument/2006/relationships/image" Target="../media/image48.png"/></Relationships>
</file>

<file path=ppt/slides/_rels/slide3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4.xml"/><Relationship Id="rId1" Type="http://schemas.openxmlformats.org/officeDocument/2006/relationships/slideLayout" Target="../slideLayouts/slideLayout6.xml"/><Relationship Id="rId4" Type="http://schemas.microsoft.com/office/2007/relationships/hdphoto" Target="../media/hdphoto1.wdp"/></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5.xml"/><Relationship Id="rId1" Type="http://schemas.openxmlformats.org/officeDocument/2006/relationships/slideLayout" Target="../slideLayouts/slideLayout6.xml"/><Relationship Id="rId5" Type="http://schemas.openxmlformats.org/officeDocument/2006/relationships/hyperlink" Target="https://github.com/CMU-SAFARI/DRAM-Bender" TargetMode="External"/><Relationship Id="rId4" Type="http://schemas.openxmlformats.org/officeDocument/2006/relationships/hyperlink" Target="https://arxiv.org/pdf/2211.05838.pdf" TargetMode="External"/></Relationships>
</file>

<file path=ppt/slides/_rels/slide4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6.xml"/><Relationship Id="rId1" Type="http://schemas.openxmlformats.org/officeDocument/2006/relationships/slideLayout" Target="../slideLayouts/slideLayout6.xml"/><Relationship Id="rId5" Type="http://schemas.openxmlformats.org/officeDocument/2006/relationships/hyperlink" Target="https://github.com/CMU-SAFARI/DRAM-Bender" TargetMode="External"/><Relationship Id="rId4" Type="http://schemas.openxmlformats.org/officeDocument/2006/relationships/hyperlink" Target="https://arxiv.org/pdf/2211.05838.pdf" TargetMode="External"/></Relationships>
</file>

<file path=ppt/slides/_rels/slide5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6.xml"/><Relationship Id="rId1" Type="http://schemas.openxmlformats.org/officeDocument/2006/relationships/slideLayout" Target="../slideLayouts/slideLayout6.xml"/><Relationship Id="rId4" Type="http://schemas.openxmlformats.org/officeDocument/2006/relationships/image" Target="../media/image53.png"/></Relationships>
</file>

<file path=ppt/slides/_rels/slide6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7.xml"/><Relationship Id="rId1" Type="http://schemas.openxmlformats.org/officeDocument/2006/relationships/slideLayout" Target="../slideLayouts/slideLayout6.xml"/><Relationship Id="rId6" Type="http://schemas.openxmlformats.org/officeDocument/2006/relationships/hyperlink" Target="https://arxiv.org/pdf/2502.13075" TargetMode="External"/><Relationship Id="rId5" Type="http://schemas.openxmlformats.org/officeDocument/2006/relationships/image" Target="../media/image54.png"/><Relationship Id="rId4" Type="http://schemas.openxmlformats.org/officeDocument/2006/relationships/image" Target="../media/image53.png"/></Relationships>
</file>

<file path=ppt/slides/_rels/slide6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8.xml"/><Relationship Id="rId1" Type="http://schemas.openxmlformats.org/officeDocument/2006/relationships/slideLayout" Target="../slideLayouts/slideLayout6.xml"/><Relationship Id="rId4" Type="http://schemas.openxmlformats.org/officeDocument/2006/relationships/image" Target="../media/image56.png"/></Relationships>
</file>

<file path=ppt/slides/_rels/slide6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9.xml"/><Relationship Id="rId1" Type="http://schemas.openxmlformats.org/officeDocument/2006/relationships/slideLayout" Target="../slideLayouts/slideLayout6.xml"/><Relationship Id="rId6" Type="http://schemas.openxmlformats.org/officeDocument/2006/relationships/hyperlink" Target="https://arxiv.org/pdf/2502.13075" TargetMode="External"/><Relationship Id="rId5" Type="http://schemas.openxmlformats.org/officeDocument/2006/relationships/image" Target="../media/image54.png"/><Relationship Id="rId4" Type="http://schemas.openxmlformats.org/officeDocument/2006/relationships/image" Target="../media/image56.png"/></Relationships>
</file>

<file path=ppt/slides/_rels/slide6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54.xml"/><Relationship Id="rId1" Type="http://schemas.openxmlformats.org/officeDocument/2006/relationships/slideLayout" Target="../slideLayouts/slideLayout6.xml"/><Relationship Id="rId4" Type="http://schemas.openxmlformats.org/officeDocument/2006/relationships/hyperlink" Target="https://arxiv.org/pdf/2502.13075" TargetMode="External"/></Relationships>
</file>

<file path=ppt/slides/_rels/slide68.xml.rels><?xml version="1.0" encoding="UTF-8" standalone="yes"?>
<Relationships xmlns="http://schemas.openxmlformats.org/package/2006/relationships"><Relationship Id="rId3" Type="http://schemas.openxmlformats.org/officeDocument/2006/relationships/hyperlink" Target="https://www.hpca-conf.org/2025/" TargetMode="External"/><Relationship Id="rId2" Type="http://schemas.openxmlformats.org/officeDocument/2006/relationships/hyperlink" Target="https://arxiv.org/pdf/2502.13075" TargetMode="External"/><Relationship Id="rId1" Type="http://schemas.openxmlformats.org/officeDocument/2006/relationships/slideLayout" Target="../slideLayouts/slideLayout3.xml"/><Relationship Id="rId6" Type="http://schemas.openxmlformats.org/officeDocument/2006/relationships/image" Target="../media/image46.png"/><Relationship Id="rId5" Type="http://schemas.openxmlformats.org/officeDocument/2006/relationships/hyperlink" Target="https://people.inf.ethz.ch/omutlu/pub/VRD_hpca25-talk.pdf" TargetMode="External"/><Relationship Id="rId4" Type="http://schemas.openxmlformats.org/officeDocument/2006/relationships/hyperlink" Target="https://people.inf.ethz.ch/omutlu/pub/VRD_hpca25-talk.pptx" TargetMode="External"/></Relationships>
</file>

<file path=ppt/slides/_rels/slide69.xml.rels><?xml version="1.0" encoding="UTF-8" standalone="yes"?>
<Relationships xmlns="http://schemas.openxmlformats.org/package/2006/relationships"><Relationship Id="rId3" Type="http://schemas.openxmlformats.org/officeDocument/2006/relationships/hyperlink" Target="https://arxiv.org/pdf/2603.12435v1" TargetMode="External"/><Relationship Id="rId2" Type="http://schemas.openxmlformats.org/officeDocument/2006/relationships/image" Target="../media/image59.png"/><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8" Type="http://schemas.openxmlformats.org/officeDocument/2006/relationships/hyperlink" Target="https://people.inf.ethz.ch/omutlu/pub/RowPress_isca23-lightning-talk.pdf" TargetMode="External"/><Relationship Id="rId3" Type="http://schemas.openxmlformats.org/officeDocument/2006/relationships/hyperlink" Target="https://people.inf.ethz.ch/omutlu/pub/RowPress_isca23.pdf" TargetMode="External"/><Relationship Id="rId7" Type="http://schemas.openxmlformats.org/officeDocument/2006/relationships/hyperlink" Target="https://people.inf.ethz.ch/omutlu/pub/RowPress_isca23-lightning-talk.pptx" TargetMode="External"/><Relationship Id="rId12" Type="http://schemas.openxmlformats.org/officeDocument/2006/relationships/image" Target="../media/image61.png"/><Relationship Id="rId2" Type="http://schemas.openxmlformats.org/officeDocument/2006/relationships/notesSlide" Target="../notesSlides/notesSlide55.xml"/><Relationship Id="rId1" Type="http://schemas.openxmlformats.org/officeDocument/2006/relationships/slideLayout" Target="../slideLayouts/slideLayout3.xml"/><Relationship Id="rId6" Type="http://schemas.openxmlformats.org/officeDocument/2006/relationships/hyperlink" Target="https://people.inf.ethz.ch/omutlu/pub/RowPress_isca23-talk.pdf" TargetMode="External"/><Relationship Id="rId11" Type="http://schemas.openxmlformats.org/officeDocument/2006/relationships/image" Target="../media/image60.png"/><Relationship Id="rId5" Type="http://schemas.openxmlformats.org/officeDocument/2006/relationships/hyperlink" Target="https://people.inf.ethz.ch/omutlu/pub/RowPress_isca23-talk.pptx" TargetMode="External"/><Relationship Id="rId10" Type="http://schemas.openxmlformats.org/officeDocument/2006/relationships/hyperlink" Target="https://github.com/CMU-SAFARI/RowPress" TargetMode="External"/><Relationship Id="rId4" Type="http://schemas.openxmlformats.org/officeDocument/2006/relationships/hyperlink" Target="http://iscaconf.org/isca2023/" TargetMode="External"/><Relationship Id="rId9" Type="http://schemas.openxmlformats.org/officeDocument/2006/relationships/hyperlink" Target="https://www.youtube.com/watch?v=R3VKbbbWMnY" TargetMode="Externa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6.xml"/><Relationship Id="rId1" Type="http://schemas.openxmlformats.org/officeDocument/2006/relationships/slideLayout" Target="../slideLayouts/slideLayout30.xml"/><Relationship Id="rId4" Type="http://schemas.openxmlformats.org/officeDocument/2006/relationships/image" Target="../media/image63.jpeg"/></Relationships>
</file>

<file path=ppt/slides/_rels/slide7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57.xml"/><Relationship Id="rId1" Type="http://schemas.openxmlformats.org/officeDocument/2006/relationships/slideLayout" Target="../slideLayouts/slideLayout30.xml"/></Relationships>
</file>

<file path=ppt/slides/_rels/slide74.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hyperlink" Target="https://github.com/CMU-SAFARI/RowPress" TargetMode="External"/><Relationship Id="rId7" Type="http://schemas.openxmlformats.org/officeDocument/2006/relationships/image" Target="../media/image68.png"/><Relationship Id="rId2" Type="http://schemas.openxmlformats.org/officeDocument/2006/relationships/notesSlide" Target="../notesSlides/notesSlide58.xml"/><Relationship Id="rId1" Type="http://schemas.openxmlformats.org/officeDocument/2006/relationships/slideLayout" Target="../slideLayouts/slideLayout3.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s>
</file>

<file path=ppt/slides/_rels/slide75.xml.rels><?xml version="1.0" encoding="UTF-8" standalone="yes"?>
<Relationships xmlns="http://schemas.openxmlformats.org/package/2006/relationships"><Relationship Id="rId3" Type="http://schemas.openxmlformats.org/officeDocument/2006/relationships/hyperlink" Target="http://www.microarch.org/micro58/" TargetMode="External"/><Relationship Id="rId2" Type="http://schemas.openxmlformats.org/officeDocument/2006/relationships/hyperlink" Target="https://arxiv.org/pdf/2510.14750" TargetMode="External"/><Relationship Id="rId1" Type="http://schemas.openxmlformats.org/officeDocument/2006/relationships/slideLayout" Target="../slideLayouts/slideLayout3.xml"/><Relationship Id="rId6" Type="http://schemas.openxmlformats.org/officeDocument/2006/relationships/image" Target="../media/image70.png"/><Relationship Id="rId5" Type="http://schemas.openxmlformats.org/officeDocument/2006/relationships/hyperlink" Target="https://people.inf.ethz.ch/omutlu/pub/columndisturb_micro25_talk.pdf" TargetMode="External"/><Relationship Id="rId4" Type="http://schemas.openxmlformats.org/officeDocument/2006/relationships/hyperlink" Target="https://people.inf.ethz.ch/omutlu/pub/columndisturb_micro25_talk.pptx" TargetMode="Externa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71.gif"/><Relationship Id="rId2" Type="http://schemas.openxmlformats.org/officeDocument/2006/relationships/notesSlide" Target="../notesSlides/notesSlide60.xml"/><Relationship Id="rId1" Type="http://schemas.openxmlformats.org/officeDocument/2006/relationships/slideLayout" Target="../slideLayouts/slideLayout11.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3" Type="http://schemas.openxmlformats.org/officeDocument/2006/relationships/hyperlink" Target="http://www.microarch.org/micro58/" TargetMode="External"/><Relationship Id="rId2" Type="http://schemas.openxmlformats.org/officeDocument/2006/relationships/hyperlink" Target="https://arxiv.org/pdf/2510.14750" TargetMode="External"/><Relationship Id="rId1" Type="http://schemas.openxmlformats.org/officeDocument/2006/relationships/slideLayout" Target="../slideLayouts/slideLayout3.xml"/><Relationship Id="rId6" Type="http://schemas.openxmlformats.org/officeDocument/2006/relationships/image" Target="../media/image70.png"/><Relationship Id="rId5" Type="http://schemas.openxmlformats.org/officeDocument/2006/relationships/hyperlink" Target="https://people.inf.ethz.ch/omutlu/pub/columndisturb_micro25_talk.pdf" TargetMode="External"/><Relationship Id="rId4" Type="http://schemas.openxmlformats.org/officeDocument/2006/relationships/hyperlink" Target="https://people.inf.ethz.ch/omutlu/pub/columndisturb_micro25_talk.pptx" TargetMode="Externa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8" Type="http://schemas.openxmlformats.org/officeDocument/2006/relationships/hyperlink" Target="https://www.youtube.com/watch?v=QtBrq0WVOmQ&amp;list=PL5Q2soXY2Zi8_VVChACnON4sfh2bJ5IrD&amp;index=132" TargetMode="External"/><Relationship Id="rId3" Type="http://schemas.openxmlformats.org/officeDocument/2006/relationships/hyperlink" Target="http://iscaconf.org/isca2021/" TargetMode="External"/><Relationship Id="rId7" Type="http://schemas.openxmlformats.org/officeDocument/2006/relationships/hyperlink" Target="https://people.inf.ethz.ch/omutlu/pub/QUAC-TRNG-DRAM_isca21-short-talk.pdf" TargetMode="External"/><Relationship Id="rId2" Type="http://schemas.openxmlformats.org/officeDocument/2006/relationships/hyperlink" Target="https://people.inf.ethz.ch/omutlu/pub/QUAC-TRNG-DRAM_isca21.pdf" TargetMode="External"/><Relationship Id="rId1" Type="http://schemas.openxmlformats.org/officeDocument/2006/relationships/slideLayout" Target="../slideLayouts/slideLayout3.xml"/><Relationship Id="rId6" Type="http://schemas.openxmlformats.org/officeDocument/2006/relationships/hyperlink" Target="https://people.inf.ethz.ch/omutlu/pub/QUAC-TRNG-DRAM_isca21-short-talk.pptx" TargetMode="External"/><Relationship Id="rId5" Type="http://schemas.openxmlformats.org/officeDocument/2006/relationships/hyperlink" Target="https://people.inf.ethz.ch/omutlu/pub/QUAC-TRNG-DRAM_isca21-talk.pdf" TargetMode="External"/><Relationship Id="rId10" Type="http://schemas.openxmlformats.org/officeDocument/2006/relationships/image" Target="../media/image73.png"/><Relationship Id="rId4" Type="http://schemas.openxmlformats.org/officeDocument/2006/relationships/hyperlink" Target="https://people.inf.ethz.ch/omutlu/pub/QUAC-TRNG-DRAM_isca21-talk.pptx" TargetMode="External"/><Relationship Id="rId9" Type="http://schemas.openxmlformats.org/officeDocument/2006/relationships/hyperlink" Target="https://www.youtube.com/watch?v=snvF3g3GfkI&amp;list=PL5Q2soXY2Zi_tOTAYm--dYByNPL7JhwR9&amp;index=6" TargetMode="Externa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5.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5.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5.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5.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5.xml"/></Relationships>
</file>

<file path=ppt/slides/_rels/slide91.xml.rels><?xml version="1.0" encoding="UTF-8" standalone="yes"?>
<Relationships xmlns="http://schemas.openxmlformats.org/package/2006/relationships"><Relationship Id="rId3" Type="http://schemas.openxmlformats.org/officeDocument/2006/relationships/image" Target="../media/image74.svg"/><Relationship Id="rId2" Type="http://schemas.openxmlformats.org/officeDocument/2006/relationships/notesSlide" Target="../notesSlides/notesSlide71.xml"/><Relationship Id="rId1" Type="http://schemas.openxmlformats.org/officeDocument/2006/relationships/slideLayout" Target="../slideLayouts/slideLayout15.xml"/><Relationship Id="rId5" Type="http://schemas.openxmlformats.org/officeDocument/2006/relationships/image" Target="../media/image76.svg"/><Relationship Id="rId4" Type="http://schemas.openxmlformats.org/officeDocument/2006/relationships/image" Target="../media/image75.svg"/></Relationships>
</file>

<file path=ppt/slides/_rels/slide92.xml.rels><?xml version="1.0" encoding="UTF-8" standalone="yes"?>
<Relationships xmlns="http://schemas.openxmlformats.org/package/2006/relationships"><Relationship Id="rId3" Type="http://schemas.openxmlformats.org/officeDocument/2006/relationships/image" Target="../media/image77.svg"/><Relationship Id="rId2" Type="http://schemas.openxmlformats.org/officeDocument/2006/relationships/notesSlide" Target="../notesSlides/notesSlide72.xml"/><Relationship Id="rId1" Type="http://schemas.openxmlformats.org/officeDocument/2006/relationships/slideLayout" Target="../slideLayouts/slideLayout15.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5.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5.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5.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5.xml"/></Relationships>
</file>

<file path=ppt/slides/_rels/slide97.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77.xml"/><Relationship Id="rId1" Type="http://schemas.openxmlformats.org/officeDocument/2006/relationships/slideLayout" Target="../slideLayouts/slideLayout15.xml"/><Relationship Id="rId5" Type="http://schemas.openxmlformats.org/officeDocument/2006/relationships/image" Target="../media/image80.jpeg"/><Relationship Id="rId4" Type="http://schemas.openxmlformats.org/officeDocument/2006/relationships/image" Target="../media/image79.png"/></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15.xml"/></Relationships>
</file>

<file path=ppt/slides/_rels/slide99.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79.xml"/><Relationship Id="rId1" Type="http://schemas.openxmlformats.org/officeDocument/2006/relationships/slideLayout" Target="../slideLayouts/slideLayout15.xml"/></Relationships>
</file>

<file path=ppt/slides/_rels/slide100.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80.xml"/><Relationship Id="rId1" Type="http://schemas.openxmlformats.org/officeDocument/2006/relationships/slideLayout" Target="../slideLayouts/slideLayout15.xml"/></Relationships>
</file>

<file path=ppt/slides/_rels/slide101.xml.rels><?xml version="1.0" encoding="UTF-8" standalone="yes"?>
<Relationships xmlns="http://schemas.openxmlformats.org/package/2006/relationships"><Relationship Id="rId3" Type="http://schemas.openxmlformats.org/officeDocument/2006/relationships/image" Target="../media/image81.emf"/><Relationship Id="rId2" Type="http://schemas.openxmlformats.org/officeDocument/2006/relationships/notesSlide" Target="../notesSlides/notesSlide81.xml"/><Relationship Id="rId1" Type="http://schemas.openxmlformats.org/officeDocument/2006/relationships/slideLayout" Target="../slideLayouts/slideLayout15.xml"/></Relationships>
</file>

<file path=ppt/slides/_rels/slide102.xml.rels><?xml version="1.0" encoding="UTF-8" standalone="yes"?>
<Relationships xmlns="http://schemas.openxmlformats.org/package/2006/relationships"><Relationship Id="rId8" Type="http://schemas.openxmlformats.org/officeDocument/2006/relationships/hyperlink" Target="https://www.youtube.com/watch?v=QtBrq0WVOmQ&amp;list=PL5Q2soXY2Zi8_VVChACnON4sfh2bJ5IrD&amp;index=132" TargetMode="External"/><Relationship Id="rId3" Type="http://schemas.openxmlformats.org/officeDocument/2006/relationships/hyperlink" Target="http://iscaconf.org/isca2021/" TargetMode="External"/><Relationship Id="rId7" Type="http://schemas.openxmlformats.org/officeDocument/2006/relationships/hyperlink" Target="https://people.inf.ethz.ch/omutlu/pub/QUAC-TRNG-DRAM_isca21-short-talk.pdf" TargetMode="External"/><Relationship Id="rId2" Type="http://schemas.openxmlformats.org/officeDocument/2006/relationships/hyperlink" Target="https://people.inf.ethz.ch/omutlu/pub/QUAC-TRNG-DRAM_isca21.pdf" TargetMode="External"/><Relationship Id="rId1" Type="http://schemas.openxmlformats.org/officeDocument/2006/relationships/slideLayout" Target="../slideLayouts/slideLayout3.xml"/><Relationship Id="rId6" Type="http://schemas.openxmlformats.org/officeDocument/2006/relationships/hyperlink" Target="https://people.inf.ethz.ch/omutlu/pub/QUAC-TRNG-DRAM_isca21-short-talk.pptx" TargetMode="External"/><Relationship Id="rId5" Type="http://schemas.openxmlformats.org/officeDocument/2006/relationships/hyperlink" Target="https://people.inf.ethz.ch/omutlu/pub/QUAC-TRNG-DRAM_isca21-talk.pdf" TargetMode="External"/><Relationship Id="rId10" Type="http://schemas.openxmlformats.org/officeDocument/2006/relationships/image" Target="../media/image73.png"/><Relationship Id="rId4" Type="http://schemas.openxmlformats.org/officeDocument/2006/relationships/hyperlink" Target="https://people.inf.ethz.ch/omutlu/pub/QUAC-TRNG-DRAM_isca21-talk.pptx" TargetMode="External"/><Relationship Id="rId9" Type="http://schemas.openxmlformats.org/officeDocument/2006/relationships/hyperlink" Target="https://www.youtube.com/watch?v=snvF3g3GfkI&amp;list=PL5Q2soXY2Zi_tOTAYm--dYByNPL7JhwR9&amp;index=6" TargetMode="External"/></Relationships>
</file>

<file path=ppt/slides/_rels/slide103.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arxiv.org/pdf/2510.20269" TargetMode="External"/><Relationship Id="rId1" Type="http://schemas.openxmlformats.org/officeDocument/2006/relationships/slideLayout" Target="../slideLayouts/slideLayout3.xml"/><Relationship Id="rId6" Type="http://schemas.openxmlformats.org/officeDocument/2006/relationships/image" Target="../media/image82.png"/><Relationship Id="rId5" Type="http://schemas.openxmlformats.org/officeDocument/2006/relationships/hyperlink" Target="https://people.inf.ethz.ch/omutlu/pub/simratrng_iccd25-talk.pdf" TargetMode="External"/><Relationship Id="rId4" Type="http://schemas.openxmlformats.org/officeDocument/2006/relationships/hyperlink" Target="https://people.inf.ethz.ch/omutlu/pub/simratrng_iccd25-talk.pptx" TargetMode="External"/></Relationships>
</file>

<file path=ppt/slides/_rels/slide104.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arxiv.org/pdf/2510.20269" TargetMode="External"/><Relationship Id="rId1" Type="http://schemas.openxmlformats.org/officeDocument/2006/relationships/slideLayout" Target="../slideLayouts/slideLayout3.xml"/><Relationship Id="rId6" Type="http://schemas.openxmlformats.org/officeDocument/2006/relationships/image" Target="../media/image82.png"/><Relationship Id="rId5" Type="http://schemas.openxmlformats.org/officeDocument/2006/relationships/hyperlink" Target="https://people.inf.ethz.ch/omutlu/pub/simratrng_iccd25-talk.pdf" TargetMode="External"/><Relationship Id="rId4" Type="http://schemas.openxmlformats.org/officeDocument/2006/relationships/hyperlink" Target="https://people.inf.ethz.ch/omutlu/pub/simratrng_iccd25-talk.pptx" TargetMode="External"/></Relationships>
</file>

<file path=ppt/slides/_rels/slide106.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3.xml"/></Relationships>
</file>

<file path=ppt/slides/_rels/slide107.xml.rels><?xml version="1.0" encoding="UTF-8" standalone="yes"?>
<Relationships xmlns="http://schemas.openxmlformats.org/package/2006/relationships"><Relationship Id="rId8" Type="http://schemas.openxmlformats.org/officeDocument/2006/relationships/image" Target="../media/image85.png"/><Relationship Id="rId3" Type="http://schemas.openxmlformats.org/officeDocument/2006/relationships/hyperlink" Target="https://www.hpca-conf.org/2024/" TargetMode="External"/><Relationship Id="rId7" Type="http://schemas.openxmlformats.org/officeDocument/2006/relationships/hyperlink" Target="https://github.com/CMU-SAFARI/FCDRAM/" TargetMode="External"/><Relationship Id="rId2" Type="http://schemas.openxmlformats.org/officeDocument/2006/relationships/hyperlink" Target="https://arxiv.org/pdf/2402.18736" TargetMode="External"/><Relationship Id="rId1" Type="http://schemas.openxmlformats.org/officeDocument/2006/relationships/slideLayout" Target="../slideLayouts/slideLayout3.xml"/><Relationship Id="rId6" Type="http://schemas.openxmlformats.org/officeDocument/2006/relationships/hyperlink" Target="https://arxiv.org/abs/2402.18736" TargetMode="External"/><Relationship Id="rId5" Type="http://schemas.openxmlformats.org/officeDocument/2006/relationships/hyperlink" Target="https://safari.ethz.ch/wp-content/uploads/fcdram_slides.pdf" TargetMode="External"/><Relationship Id="rId4" Type="http://schemas.openxmlformats.org/officeDocument/2006/relationships/hyperlink" Target="https://safari.ethz.ch/wp-content/uploads/fcdram_slides.pptx" TargetMode="Externa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7.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17.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7.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17.xml"/></Relationships>
</file>

<file path=ppt/slides/_rels/slide112.xml.rels><?xml version="1.0" encoding="UTF-8" standalone="yes"?>
<Relationships xmlns="http://schemas.openxmlformats.org/package/2006/relationships"><Relationship Id="rId3" Type="http://schemas.openxmlformats.org/officeDocument/2006/relationships/image" Target="../media/image86.svg"/><Relationship Id="rId2" Type="http://schemas.openxmlformats.org/officeDocument/2006/relationships/notesSlide" Target="../notesSlides/notesSlide87.xml"/><Relationship Id="rId1" Type="http://schemas.openxmlformats.org/officeDocument/2006/relationships/slideLayout" Target="../slideLayouts/slideLayout17.xml"/></Relationships>
</file>

<file path=ppt/slides/_rels/slide113.xml.rels><?xml version="1.0" encoding="UTF-8" standalone="yes"?>
<Relationships xmlns="http://schemas.openxmlformats.org/package/2006/relationships"><Relationship Id="rId3" Type="http://schemas.openxmlformats.org/officeDocument/2006/relationships/image" Target="../media/image86.svg"/><Relationship Id="rId2" Type="http://schemas.openxmlformats.org/officeDocument/2006/relationships/notesSlide" Target="../notesSlides/notesSlide88.xml"/><Relationship Id="rId1" Type="http://schemas.openxmlformats.org/officeDocument/2006/relationships/slideLayout" Target="../slideLayouts/slideLayout17.xml"/><Relationship Id="rId4" Type="http://schemas.openxmlformats.org/officeDocument/2006/relationships/image" Target="../media/image87.svg"/></Relationships>
</file>

<file path=ppt/slides/_rels/slide114.xml.rels><?xml version="1.0" encoding="UTF-8" standalone="yes"?>
<Relationships xmlns="http://schemas.openxmlformats.org/package/2006/relationships"><Relationship Id="rId3" Type="http://schemas.openxmlformats.org/officeDocument/2006/relationships/image" Target="../media/image86.svg"/><Relationship Id="rId2" Type="http://schemas.openxmlformats.org/officeDocument/2006/relationships/notesSlide" Target="../notesSlides/notesSlide89.xml"/><Relationship Id="rId1" Type="http://schemas.openxmlformats.org/officeDocument/2006/relationships/slideLayout" Target="../slideLayouts/slideLayout17.xml"/><Relationship Id="rId4" Type="http://schemas.openxmlformats.org/officeDocument/2006/relationships/image" Target="../media/image87.svg"/></Relationships>
</file>

<file path=ppt/slides/_rels/slide115.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90.xml"/><Relationship Id="rId1" Type="http://schemas.openxmlformats.org/officeDocument/2006/relationships/slideLayout" Target="../slideLayouts/slideLayout17.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17.xml"/></Relationships>
</file>

<file path=ppt/slides/_rels/slide117.xml.rels><?xml version="1.0" encoding="UTF-8" standalone="yes"?>
<Relationships xmlns="http://schemas.openxmlformats.org/package/2006/relationships"><Relationship Id="rId3" Type="http://schemas.openxmlformats.org/officeDocument/2006/relationships/image" Target="../media/image86.svg"/><Relationship Id="rId2" Type="http://schemas.openxmlformats.org/officeDocument/2006/relationships/notesSlide" Target="../notesSlides/notesSlide92.xml"/><Relationship Id="rId1" Type="http://schemas.openxmlformats.org/officeDocument/2006/relationships/slideLayout" Target="../slideLayouts/slideLayout17.xml"/><Relationship Id="rId4" Type="http://schemas.openxmlformats.org/officeDocument/2006/relationships/image" Target="../media/image87.svg"/></Relationships>
</file>

<file path=ppt/slides/_rels/slide118.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93.xml"/><Relationship Id="rId1" Type="http://schemas.openxmlformats.org/officeDocument/2006/relationships/slideLayout" Target="../slideLayouts/slideLayout17.xml"/></Relationships>
</file>

<file path=ppt/slides/_rels/slide119.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94.xml"/><Relationship Id="rId1" Type="http://schemas.openxmlformats.org/officeDocument/2006/relationships/slideLayout" Target="../slideLayouts/slideLayout17.xml"/></Relationships>
</file>

<file path=ppt/slides/_rels/slide120.xml.rels><?xml version="1.0" encoding="UTF-8" standalone="yes"?>
<Relationships xmlns="http://schemas.openxmlformats.org/package/2006/relationships"><Relationship Id="rId8" Type="http://schemas.openxmlformats.org/officeDocument/2006/relationships/image" Target="../media/image85.png"/><Relationship Id="rId3" Type="http://schemas.openxmlformats.org/officeDocument/2006/relationships/hyperlink" Target="https://www.hpca-conf.org/2024/" TargetMode="External"/><Relationship Id="rId7" Type="http://schemas.openxmlformats.org/officeDocument/2006/relationships/hyperlink" Target="https://github.com/CMU-SAFARI/FCDRAM/" TargetMode="External"/><Relationship Id="rId2" Type="http://schemas.openxmlformats.org/officeDocument/2006/relationships/hyperlink" Target="https://arxiv.org/pdf/2402.18736" TargetMode="External"/><Relationship Id="rId1" Type="http://schemas.openxmlformats.org/officeDocument/2006/relationships/slideLayout" Target="../slideLayouts/slideLayout3.xml"/><Relationship Id="rId6" Type="http://schemas.openxmlformats.org/officeDocument/2006/relationships/hyperlink" Target="https://arxiv.org/abs/2402.18736" TargetMode="External"/><Relationship Id="rId5" Type="http://schemas.openxmlformats.org/officeDocument/2006/relationships/hyperlink" Target="https://safari.ethz.ch/wp-content/uploads/fcdram_slides.pdf" TargetMode="External"/><Relationship Id="rId4" Type="http://schemas.openxmlformats.org/officeDocument/2006/relationships/hyperlink" Target="https://safari.ethz.ch/wp-content/uploads/fcdram_slides.pptx" TargetMode="External"/></Relationships>
</file>

<file path=ppt/slides/_rels/slide121.xml.rels><?xml version="1.0" encoding="UTF-8" standalone="yes"?>
<Relationships xmlns="http://schemas.openxmlformats.org/package/2006/relationships"><Relationship Id="rId3" Type="http://schemas.openxmlformats.org/officeDocument/2006/relationships/hyperlink" Target="https://events.safari.ethz.ch/ics26-mccsys/" TargetMode="External"/><Relationship Id="rId2" Type="http://schemas.openxmlformats.org/officeDocument/2006/relationships/image" Target="../media/image90.jpeg"/><Relationship Id="rId1" Type="http://schemas.openxmlformats.org/officeDocument/2006/relationships/slideLayout" Target="../slideLayouts/slideLayout17.xml"/><Relationship Id="rId5" Type="http://schemas.openxmlformats.org/officeDocument/2006/relationships/image" Target="../media/image92.png"/><Relationship Id="rId4" Type="http://schemas.openxmlformats.org/officeDocument/2006/relationships/image" Target="../media/image91.pn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3.xml.rels><?xml version="1.0" encoding="UTF-8" standalone="yes"?>
<Relationships xmlns="http://schemas.openxmlformats.org/package/2006/relationships"><Relationship Id="rId8" Type="http://schemas.openxmlformats.org/officeDocument/2006/relationships/hyperlink" Target="https://people.inf.ethz.ch/omutlu/pub/U-TRR-uncovering-RowHammer-protection-mechanisms_micro21-lightning-talk.pptx" TargetMode="External"/><Relationship Id="rId13" Type="http://schemas.openxmlformats.org/officeDocument/2006/relationships/image" Target="../media/image93.png"/><Relationship Id="rId3" Type="http://schemas.openxmlformats.org/officeDocument/2006/relationships/hyperlink" Target="http://www.microarch.org/micro54/" TargetMode="External"/><Relationship Id="rId7" Type="http://schemas.openxmlformats.org/officeDocument/2006/relationships/hyperlink" Target="https://people.inf.ethz.ch/omutlu/pub/U-TRR-uncovering-RowHammer-protection-mechanisms_micro21-short-talk.pdf" TargetMode="External"/><Relationship Id="rId12" Type="http://schemas.openxmlformats.org/officeDocument/2006/relationships/hyperlink" Target="https://arxiv.org/abs/2110.10603" TargetMode="External"/><Relationship Id="rId2" Type="http://schemas.openxmlformats.org/officeDocument/2006/relationships/hyperlink" Target="https://people.inf.ethz.ch/omutlu/pub/U-TRR-uncovering-RowHammer-protection-mechanisms_micro21.pdf" TargetMode="External"/><Relationship Id="rId1" Type="http://schemas.openxmlformats.org/officeDocument/2006/relationships/slideLayout" Target="../slideLayouts/slideLayout3.xml"/><Relationship Id="rId6" Type="http://schemas.openxmlformats.org/officeDocument/2006/relationships/hyperlink" Target="https://people.inf.ethz.ch/omutlu/pub/U-TRR-uncovering-RowHammer-protection-mechanisms_micro21-short-talk.pptx" TargetMode="External"/><Relationship Id="rId11" Type="http://schemas.openxmlformats.org/officeDocument/2006/relationships/hyperlink" Target="https://www.youtube.com/watch?v=HHxeuWVqq8w&amp;list=PL5Q2soXY2Zi--0LrXSQ9sST3N0k0bXp51&amp;index=5" TargetMode="External"/><Relationship Id="rId5" Type="http://schemas.openxmlformats.org/officeDocument/2006/relationships/hyperlink" Target="https://people.inf.ethz.ch/omutlu/pub/U-TRR-uncovering-RowHammer-protection-mechanisms_micro21-talk.pdf" TargetMode="External"/><Relationship Id="rId10" Type="http://schemas.openxmlformats.org/officeDocument/2006/relationships/hyperlink" Target="https://www.youtube.com/watch?v=YkBR9yeLHRs&amp;list=PL5Q2soXY2Zi--0LrXSQ9sST3N0k0bXp51&amp;index=11" TargetMode="External"/><Relationship Id="rId4" Type="http://schemas.openxmlformats.org/officeDocument/2006/relationships/hyperlink" Target="https://people.inf.ethz.ch/omutlu/pub/U-TRR-uncovering-RowHammer-protection-mechanisms_micro21-talk.pptx" TargetMode="External"/><Relationship Id="rId9" Type="http://schemas.openxmlformats.org/officeDocument/2006/relationships/hyperlink" Target="https://people.inf.ethz.ch/omutlu/pub/U-TRR-uncovering-RowHammer-protection-mechanisms_micro21-lightning-talk.pdf" TargetMode="External"/></Relationships>
</file>

<file path=ppt/slides/_rels/slide124.xml.rels><?xml version="1.0" encoding="UTF-8" standalone="yes"?>
<Relationships xmlns="http://schemas.openxmlformats.org/package/2006/relationships"><Relationship Id="rId3" Type="http://schemas.openxmlformats.org/officeDocument/2006/relationships/notesSlide" Target="../notesSlides/notesSlide95.xml"/><Relationship Id="rId2" Type="http://schemas.openxmlformats.org/officeDocument/2006/relationships/slideLayout" Target="../slideLayouts/slideLayout19.xml"/><Relationship Id="rId1" Type="http://schemas.openxmlformats.org/officeDocument/2006/relationships/tags" Target="../tags/tag6.xml"/></Relationships>
</file>

<file path=ppt/slides/_rels/slide125.xml.rels><?xml version="1.0" encoding="UTF-8" standalone="yes"?>
<Relationships xmlns="http://schemas.openxmlformats.org/package/2006/relationships"><Relationship Id="rId3" Type="http://schemas.openxmlformats.org/officeDocument/2006/relationships/notesSlide" Target="../notesSlides/notesSlide96.xml"/><Relationship Id="rId2" Type="http://schemas.openxmlformats.org/officeDocument/2006/relationships/slideLayout" Target="../slideLayouts/slideLayout19.xml"/><Relationship Id="rId1" Type="http://schemas.openxmlformats.org/officeDocument/2006/relationships/tags" Target="../tags/tag7.xml"/><Relationship Id="rId5" Type="http://schemas.openxmlformats.org/officeDocument/2006/relationships/image" Target="../media/image95.svg"/><Relationship Id="rId4" Type="http://schemas.openxmlformats.org/officeDocument/2006/relationships/image" Target="../media/image94.svg"/></Relationships>
</file>

<file path=ppt/slides/_rels/slide126.xml.rels><?xml version="1.0" encoding="UTF-8" standalone="yes"?>
<Relationships xmlns="http://schemas.openxmlformats.org/package/2006/relationships"><Relationship Id="rId3" Type="http://schemas.openxmlformats.org/officeDocument/2006/relationships/notesSlide" Target="../notesSlides/notesSlide97.xml"/><Relationship Id="rId2" Type="http://schemas.openxmlformats.org/officeDocument/2006/relationships/slideLayout" Target="../slideLayouts/slideLayout19.xml"/><Relationship Id="rId1" Type="http://schemas.openxmlformats.org/officeDocument/2006/relationships/tags" Target="../tags/tag8.xml"/></Relationships>
</file>

<file path=ppt/slides/_rels/slide127.xml.rels><?xml version="1.0" encoding="UTF-8" standalone="yes"?>
<Relationships xmlns="http://schemas.openxmlformats.org/package/2006/relationships"><Relationship Id="rId3" Type="http://schemas.openxmlformats.org/officeDocument/2006/relationships/hyperlink" Target="https://github.com/CMU-SAFARI/U-TRR" TargetMode="External"/><Relationship Id="rId2" Type="http://schemas.openxmlformats.org/officeDocument/2006/relationships/notesSlide" Target="../notesSlides/notesSlide98.xml"/><Relationship Id="rId1" Type="http://schemas.openxmlformats.org/officeDocument/2006/relationships/slideLayout" Target="../slideLayouts/slideLayout42.xml"/><Relationship Id="rId6" Type="http://schemas.openxmlformats.org/officeDocument/2006/relationships/image" Target="../media/image97.png"/><Relationship Id="rId5" Type="http://schemas.openxmlformats.org/officeDocument/2006/relationships/hyperlink" Target="https://people.inf.ethz.ch/omutlu/pub/U-TRR-uncovering-RowHammer-protection-mechanisms_micro21.pdf" TargetMode="External"/><Relationship Id="rId4" Type="http://schemas.openxmlformats.org/officeDocument/2006/relationships/image" Target="../media/image96.png"/></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4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4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42.xml"/></Relationships>
</file>

<file path=ppt/slides/_rels/slide131.xml.rels><?xml version="1.0" encoding="UTF-8" standalone="yes"?>
<Relationships xmlns="http://schemas.openxmlformats.org/package/2006/relationships"><Relationship Id="rId8" Type="http://schemas.openxmlformats.org/officeDocument/2006/relationships/image" Target="../media/image102.svg"/><Relationship Id="rId3" Type="http://schemas.openxmlformats.org/officeDocument/2006/relationships/notesSlide" Target="../notesSlides/notesSlide102.xml"/><Relationship Id="rId7" Type="http://schemas.openxmlformats.org/officeDocument/2006/relationships/image" Target="../media/image101.svg"/><Relationship Id="rId2" Type="http://schemas.openxmlformats.org/officeDocument/2006/relationships/slideLayout" Target="../slideLayouts/slideLayout19.xml"/><Relationship Id="rId1" Type="http://schemas.openxmlformats.org/officeDocument/2006/relationships/tags" Target="../tags/tag9.xml"/><Relationship Id="rId6" Type="http://schemas.openxmlformats.org/officeDocument/2006/relationships/image" Target="../media/image100.svg"/><Relationship Id="rId5" Type="http://schemas.openxmlformats.org/officeDocument/2006/relationships/image" Target="../media/image99.svg"/><Relationship Id="rId4" Type="http://schemas.openxmlformats.org/officeDocument/2006/relationships/image" Target="../media/image98.png"/><Relationship Id="rId9" Type="http://schemas.openxmlformats.org/officeDocument/2006/relationships/image" Target="../media/image103.png"/></Relationships>
</file>

<file path=ppt/slides/_rels/slide132.xml.rels><?xml version="1.0" encoding="UTF-8" standalone="yes"?>
<Relationships xmlns="http://schemas.openxmlformats.org/package/2006/relationships"><Relationship Id="rId3" Type="http://schemas.openxmlformats.org/officeDocument/2006/relationships/notesSlide" Target="../notesSlides/notesSlide103.xml"/><Relationship Id="rId2" Type="http://schemas.openxmlformats.org/officeDocument/2006/relationships/slideLayout" Target="../slideLayouts/slideLayout19.xml"/><Relationship Id="rId1" Type="http://schemas.openxmlformats.org/officeDocument/2006/relationships/tags" Target="../tags/tag10.xml"/></Relationships>
</file>

<file path=ppt/slides/_rels/slide133.xml.rels><?xml version="1.0" encoding="UTF-8" standalone="yes"?>
<Relationships xmlns="http://schemas.openxmlformats.org/package/2006/relationships"><Relationship Id="rId3" Type="http://schemas.openxmlformats.org/officeDocument/2006/relationships/notesSlide" Target="../notesSlides/notesSlide104.xml"/><Relationship Id="rId2" Type="http://schemas.openxmlformats.org/officeDocument/2006/relationships/slideLayout" Target="../slideLayouts/slideLayout19.xml"/><Relationship Id="rId1" Type="http://schemas.openxmlformats.org/officeDocument/2006/relationships/tags" Target="../tags/tag11.xml"/><Relationship Id="rId4" Type="http://schemas.openxmlformats.org/officeDocument/2006/relationships/image" Target="../media/image104.png"/></Relationships>
</file>

<file path=ppt/slides/_rels/slide134.xml.rels><?xml version="1.0" encoding="UTF-8" standalone="yes"?>
<Relationships xmlns="http://schemas.openxmlformats.org/package/2006/relationships"><Relationship Id="rId8" Type="http://schemas.openxmlformats.org/officeDocument/2006/relationships/hyperlink" Target="https://people.inf.ethz.ch/omutlu/pub/U-TRR-uncovering-RowHammer-protection-mechanisms_micro21-lightning-talk.pptx" TargetMode="External"/><Relationship Id="rId13" Type="http://schemas.openxmlformats.org/officeDocument/2006/relationships/image" Target="../media/image93.png"/><Relationship Id="rId3" Type="http://schemas.openxmlformats.org/officeDocument/2006/relationships/hyperlink" Target="http://www.microarch.org/micro54/" TargetMode="External"/><Relationship Id="rId7" Type="http://schemas.openxmlformats.org/officeDocument/2006/relationships/hyperlink" Target="https://people.inf.ethz.ch/omutlu/pub/U-TRR-uncovering-RowHammer-protection-mechanisms_micro21-short-talk.pdf" TargetMode="External"/><Relationship Id="rId12" Type="http://schemas.openxmlformats.org/officeDocument/2006/relationships/hyperlink" Target="https://arxiv.org/abs/2110.10603" TargetMode="External"/><Relationship Id="rId2" Type="http://schemas.openxmlformats.org/officeDocument/2006/relationships/hyperlink" Target="https://people.inf.ethz.ch/omutlu/pub/U-TRR-uncovering-RowHammer-protection-mechanisms_micro21.pdf" TargetMode="External"/><Relationship Id="rId1" Type="http://schemas.openxmlformats.org/officeDocument/2006/relationships/slideLayout" Target="../slideLayouts/slideLayout3.xml"/><Relationship Id="rId6" Type="http://schemas.openxmlformats.org/officeDocument/2006/relationships/hyperlink" Target="https://people.inf.ethz.ch/omutlu/pub/U-TRR-uncovering-RowHammer-protection-mechanisms_micro21-short-talk.pptx" TargetMode="External"/><Relationship Id="rId11" Type="http://schemas.openxmlformats.org/officeDocument/2006/relationships/hyperlink" Target="https://www.youtube.com/watch?v=HHxeuWVqq8w&amp;list=PL5Q2soXY2Zi--0LrXSQ9sST3N0k0bXp51&amp;index=5" TargetMode="External"/><Relationship Id="rId5" Type="http://schemas.openxmlformats.org/officeDocument/2006/relationships/hyperlink" Target="https://people.inf.ethz.ch/omutlu/pub/U-TRR-uncovering-RowHammer-protection-mechanisms_micro21-talk.pdf" TargetMode="External"/><Relationship Id="rId10" Type="http://schemas.openxmlformats.org/officeDocument/2006/relationships/hyperlink" Target="https://www.youtube.com/watch?v=YkBR9yeLHRs&amp;list=PL5Q2soXY2Zi--0LrXSQ9sST3N0k0bXp51&amp;index=11" TargetMode="External"/><Relationship Id="rId4" Type="http://schemas.openxmlformats.org/officeDocument/2006/relationships/hyperlink" Target="https://people.inf.ethz.ch/omutlu/pub/U-TRR-uncovering-RowHammer-protection-mechanisms_micro21-talk.pptx" TargetMode="External"/><Relationship Id="rId9" Type="http://schemas.openxmlformats.org/officeDocument/2006/relationships/hyperlink" Target="https://people.inf.ethz.ch/omutlu/pub/U-TRR-uncovering-RowHammer-protection-mechanisms_micro21-lightning-talk.pdf" TargetMode="External"/></Relationships>
</file>

<file path=ppt/slides/_rels/slide135.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105.xml"/><Relationship Id="rId1" Type="http://schemas.openxmlformats.org/officeDocument/2006/relationships/slideLayout" Target="../slideLayouts/slideLayout3.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3.xml"/></Relationships>
</file>

<file path=ppt/slides/_rels/slide1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7.xml"/><Relationship Id="rId1" Type="http://schemas.openxmlformats.org/officeDocument/2006/relationships/slideLayout" Target="../slideLayouts/slideLayout44.xml"/><Relationship Id="rId4" Type="http://schemas.openxmlformats.org/officeDocument/2006/relationships/image" Target="../media/image7.png"/></Relationships>
</file>

<file path=ppt/slides/_rels/slide1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8.xml"/><Relationship Id="rId1" Type="http://schemas.openxmlformats.org/officeDocument/2006/relationships/slideLayout" Target="../slideLayouts/slideLayout44.xml"/><Relationship Id="rId4" Type="http://schemas.openxmlformats.org/officeDocument/2006/relationships/image" Target="../media/image7.png"/></Relationships>
</file>

<file path=ppt/slides/_rels/slide139.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3.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3.xml"/></Relationships>
</file>

<file path=ppt/slides/_rels/slide141.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7.png"/><Relationship Id="rId1" Type="http://schemas.openxmlformats.org/officeDocument/2006/relationships/slideLayout" Target="../slideLayouts/slideLayout3.xml"/><Relationship Id="rId4" Type="http://schemas.openxmlformats.org/officeDocument/2006/relationships/image" Target="../media/image109.svg"/></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3.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3.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5.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112.xml"/><Relationship Id="rId1" Type="http://schemas.openxmlformats.org/officeDocument/2006/relationships/slideLayout" Target="../slideLayouts/slideLayout3.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3.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3.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3.xml"/></Relationships>
</file>

<file path=ppt/slides/_rels/slide149.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116.xml"/><Relationship Id="rId1" Type="http://schemas.openxmlformats.org/officeDocument/2006/relationships/slideLayout" Target="../slideLayouts/slideLayout3.xml"/></Relationships>
</file>

<file path=ppt/slides/_rels/slide150.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3.xml"/></Relationships>
</file>

<file path=ppt/slides/_rels/slide151.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3.xml"/></Relationships>
</file>

<file path=ppt/slides/_rels/slide152.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3.xml"/></Relationships>
</file>

<file path=ppt/slides/_rels/slide153.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3.xml"/></Relationships>
</file>

<file path=ppt/slides/_rels/slide154.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117.xml"/><Relationship Id="rId1" Type="http://schemas.openxmlformats.org/officeDocument/2006/relationships/slideLayout" Target="../slideLayouts/slideLayout3.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3.xml"/></Relationships>
</file>

<file path=ppt/slides/_rels/slide156.xml.rels><?xml version="1.0" encoding="UTF-8" standalone="yes"?>
<Relationships xmlns="http://schemas.openxmlformats.org/package/2006/relationships"><Relationship Id="rId3" Type="http://schemas.openxmlformats.org/officeDocument/2006/relationships/hyperlink" Target="https://docs.google.com/spreadsheets/d/18mPiKa1HBoO0OmzAbWRvo5OnIguL6A9tLEIwNeVfOe8" TargetMode="External"/><Relationship Id="rId2" Type="http://schemas.openxmlformats.org/officeDocument/2006/relationships/image" Target="../media/image112.png"/><Relationship Id="rId1" Type="http://schemas.openxmlformats.org/officeDocument/2006/relationships/slideLayout" Target="../slideLayouts/slideLayout3.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3.xml"/></Relationships>
</file>

<file path=ppt/slides/_rels/slide15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0.xml"/><Relationship Id="rId1" Type="http://schemas.openxmlformats.org/officeDocument/2006/relationships/slideLayout" Target="../slideLayouts/slideLayout44.xml"/><Relationship Id="rId4" Type="http://schemas.openxmlformats.org/officeDocument/2006/relationships/image" Target="../media/image7.png"/></Relationships>
</file>

<file path=ppt/slides/_rels/slide159.xml.rels><?xml version="1.0" encoding="UTF-8" standalone="yes"?>
<Relationships xmlns="http://schemas.openxmlformats.org/package/2006/relationships"><Relationship Id="rId3" Type="http://schemas.openxmlformats.org/officeDocument/2006/relationships/notesSlide" Target="../notesSlides/notesSlide121.xml"/><Relationship Id="rId2" Type="http://schemas.openxmlformats.org/officeDocument/2006/relationships/slideLayout" Target="../slideLayouts/slideLayout3.xml"/><Relationship Id="rId1" Type="http://schemas.openxmlformats.org/officeDocument/2006/relationships/tags" Target="../tags/tag12.xml"/><Relationship Id="rId6" Type="http://schemas.openxmlformats.org/officeDocument/2006/relationships/image" Target="../media/image43.svg"/><Relationship Id="rId5" Type="http://schemas.openxmlformats.org/officeDocument/2006/relationships/image" Target="../media/image18.svg"/><Relationship Id="rId4" Type="http://schemas.openxmlformats.org/officeDocument/2006/relationships/image" Target="../media/image42.png"/></Relationships>
</file>

<file path=ppt/slides/_rels/slide16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2.xml"/><Relationship Id="rId1" Type="http://schemas.openxmlformats.org/officeDocument/2006/relationships/slideLayout" Target="../slideLayouts/slideLayout44.xml"/><Relationship Id="rId4" Type="http://schemas.openxmlformats.org/officeDocument/2006/relationships/image" Target="../media/image7.png"/></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2.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hyperlink" Target="https://github.com/CMU-SAFARI/RowPress" TargetMode="External"/><Relationship Id="rId7" Type="http://schemas.openxmlformats.org/officeDocument/2006/relationships/image" Target="../media/image68.png"/><Relationship Id="rId2" Type="http://schemas.openxmlformats.org/officeDocument/2006/relationships/notesSlide" Target="../notesSlides/notesSlide123.xml"/><Relationship Id="rId1" Type="http://schemas.openxmlformats.org/officeDocument/2006/relationships/slideLayout" Target="../slideLayouts/slideLayout3.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s>
</file>

<file path=ppt/slides/_rels/slide163.xml.rels><?xml version="1.0" encoding="UTF-8" standalone="yes"?>
<Relationships xmlns="http://schemas.openxmlformats.org/package/2006/relationships"><Relationship Id="rId8" Type="http://schemas.openxmlformats.org/officeDocument/2006/relationships/hyperlink" Target="https://people.inf.ethz.ch/omutlu/pub/RowPress_isca23-lightning-talk.pdf" TargetMode="External"/><Relationship Id="rId3" Type="http://schemas.openxmlformats.org/officeDocument/2006/relationships/hyperlink" Target="https://people.inf.ethz.ch/omutlu/pub/RowPress_isca23.pdf" TargetMode="External"/><Relationship Id="rId7" Type="http://schemas.openxmlformats.org/officeDocument/2006/relationships/hyperlink" Target="https://people.inf.ethz.ch/omutlu/pub/RowPress_isca23-lightning-talk.pptx" TargetMode="External"/><Relationship Id="rId12" Type="http://schemas.openxmlformats.org/officeDocument/2006/relationships/image" Target="../media/image61.png"/><Relationship Id="rId2" Type="http://schemas.openxmlformats.org/officeDocument/2006/relationships/notesSlide" Target="../notesSlides/notesSlide124.xml"/><Relationship Id="rId1" Type="http://schemas.openxmlformats.org/officeDocument/2006/relationships/slideLayout" Target="../slideLayouts/slideLayout3.xml"/><Relationship Id="rId6" Type="http://schemas.openxmlformats.org/officeDocument/2006/relationships/hyperlink" Target="https://people.inf.ethz.ch/omutlu/pub/RowPress_isca23-talk.pdf" TargetMode="External"/><Relationship Id="rId11" Type="http://schemas.openxmlformats.org/officeDocument/2006/relationships/image" Target="../media/image60.png"/><Relationship Id="rId5" Type="http://schemas.openxmlformats.org/officeDocument/2006/relationships/hyperlink" Target="https://people.inf.ethz.ch/omutlu/pub/RowPress_isca23-talk.pptx" TargetMode="External"/><Relationship Id="rId10" Type="http://schemas.openxmlformats.org/officeDocument/2006/relationships/hyperlink" Target="https://github.com/CMU-SAFARI/RowPress" TargetMode="External"/><Relationship Id="rId4" Type="http://schemas.openxmlformats.org/officeDocument/2006/relationships/hyperlink" Target="http://iscaconf.org/isca2023/" TargetMode="External"/><Relationship Id="rId9" Type="http://schemas.openxmlformats.org/officeDocument/2006/relationships/hyperlink" Target="https://www.youtube.com/watch?v=R3VKbbbWMnY" TargetMode="Externa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3.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3.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3.xml"/></Relationships>
</file>

<file path=ppt/slides/_rels/slide167.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28.xml"/><Relationship Id="rId1" Type="http://schemas.openxmlformats.org/officeDocument/2006/relationships/slideLayout" Target="../slideLayouts/slideLayout3.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3.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3.xml"/></Relationships>
</file>

<file path=ppt/slides/_rels/slide170.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131.xml"/><Relationship Id="rId1" Type="http://schemas.openxmlformats.org/officeDocument/2006/relationships/slideLayout" Target="../slideLayouts/slideLayout3.xml"/></Relationships>
</file>

<file path=ppt/slides/_rels/slide171.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132.xml"/><Relationship Id="rId1" Type="http://schemas.openxmlformats.org/officeDocument/2006/relationships/slideLayout" Target="../slideLayouts/slideLayout3.xml"/></Relationships>
</file>

<file path=ppt/slides/_rels/slide172.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133.xml"/><Relationship Id="rId1" Type="http://schemas.openxmlformats.org/officeDocument/2006/relationships/slideLayout" Target="../slideLayouts/slideLayout3.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3.xml"/></Relationships>
</file>

<file path=ppt/slides/_rels/slide174.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135.xml"/><Relationship Id="rId1" Type="http://schemas.openxmlformats.org/officeDocument/2006/relationships/slideLayout" Target="../slideLayouts/slideLayout3.xml"/></Relationships>
</file>

<file path=ppt/slides/_rels/slide175.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136.xml"/><Relationship Id="rId1" Type="http://schemas.openxmlformats.org/officeDocument/2006/relationships/slideLayout" Target="../slideLayouts/slideLayout3.xml"/></Relationships>
</file>

<file path=ppt/slides/_rels/slide176.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137.xml"/><Relationship Id="rId1" Type="http://schemas.openxmlformats.org/officeDocument/2006/relationships/slideLayout" Target="../slideLayouts/slideLayout3.xml"/></Relationships>
</file>

<file path=ppt/slides/_rels/slide177.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38.xml"/><Relationship Id="rId1" Type="http://schemas.openxmlformats.org/officeDocument/2006/relationships/slideLayout" Target="../slideLayouts/slideLayout3.xml"/></Relationships>
</file>

<file path=ppt/slides/_rels/slide178.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39.xml"/><Relationship Id="rId1" Type="http://schemas.openxmlformats.org/officeDocument/2006/relationships/slideLayout" Target="../slideLayouts/slideLayout3.xml"/></Relationships>
</file>

<file path=ppt/slides/_rels/slide179.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140.xml"/><Relationship Id="rId1" Type="http://schemas.openxmlformats.org/officeDocument/2006/relationships/slideLayout" Target="../slideLayouts/slideLayout3.xml"/></Relationships>
</file>

<file path=ppt/slides/_rels/slide180.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141.xml"/><Relationship Id="rId1" Type="http://schemas.openxmlformats.org/officeDocument/2006/relationships/slideLayout" Target="../slideLayouts/slideLayout3.xml"/></Relationships>
</file>

<file path=ppt/slides/_rels/slide181.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142.xml"/><Relationship Id="rId1" Type="http://schemas.openxmlformats.org/officeDocument/2006/relationships/slideLayout" Target="../slideLayouts/slideLayout3.xml"/></Relationships>
</file>

<file path=ppt/slides/_rels/slide182.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143.xml"/><Relationship Id="rId1" Type="http://schemas.openxmlformats.org/officeDocument/2006/relationships/slideLayout" Target="../slideLayouts/slideLayout3.xml"/></Relationships>
</file>

<file path=ppt/slides/_rels/slide183.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144.xml"/><Relationship Id="rId1" Type="http://schemas.openxmlformats.org/officeDocument/2006/relationships/slideLayout" Target="../slideLayouts/slideLayout3.xml"/></Relationships>
</file>

<file path=ppt/slides/_rels/slide184.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3.xml"/></Relationships>
</file>

<file path=ppt/slides/_rels/slide185.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3.xml"/></Relationships>
</file>

<file path=ppt/slides/_rels/slide186.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6.xml"/></Relationships>
</file>

<file path=ppt/slides/_rels/slide187.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148.xml"/><Relationship Id="rId1" Type="http://schemas.openxmlformats.org/officeDocument/2006/relationships/slideLayout" Target="../slideLayouts/slideLayout6.xml"/></Relationships>
</file>

<file path=ppt/slides/_rels/slide188.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149.xml"/><Relationship Id="rId1" Type="http://schemas.openxmlformats.org/officeDocument/2006/relationships/slideLayout" Target="../slideLayouts/slideLayout6.xml"/></Relationships>
</file>

<file path=ppt/slides/_rels/slide189.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150.xml"/><Relationship Id="rId1" Type="http://schemas.openxmlformats.org/officeDocument/2006/relationships/slideLayout" Target="../slideLayouts/slideLayout6.xml"/><Relationship Id="rId5" Type="http://schemas.openxmlformats.org/officeDocument/2006/relationships/hyperlink" Target="https://arxiv.org/pdf/2502.13075" TargetMode="External"/><Relationship Id="rId4" Type="http://schemas.openxmlformats.org/officeDocument/2006/relationships/image" Target="../media/image54.png"/></Relationships>
</file>

<file path=ppt/slides/_rels/slide190.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151.xml"/><Relationship Id="rId1" Type="http://schemas.openxmlformats.org/officeDocument/2006/relationships/slideLayout" Target="../slideLayouts/slideLayout6.xml"/></Relationships>
</file>

<file path=ppt/slides/_rels/slide191.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152.xml"/><Relationship Id="rId1" Type="http://schemas.openxmlformats.org/officeDocument/2006/relationships/slideLayout" Target="../slideLayouts/slideLayout6.xml"/></Relationships>
</file>

<file path=ppt/slides/_rels/slide192.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153.xml"/><Relationship Id="rId1" Type="http://schemas.openxmlformats.org/officeDocument/2006/relationships/slideLayout" Target="../slideLayouts/slideLayout6.xml"/></Relationships>
</file>

<file path=ppt/slides/_rels/slide193.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154.xml"/><Relationship Id="rId1" Type="http://schemas.openxmlformats.org/officeDocument/2006/relationships/slideLayout" Target="../slideLayouts/slideLayout6.xml"/></Relationships>
</file>

<file path=ppt/slides/_rels/slide194.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155.xml"/><Relationship Id="rId1" Type="http://schemas.openxmlformats.org/officeDocument/2006/relationships/slideLayout" Target="../slideLayouts/slideLayout6.xml"/></Relationships>
</file>

<file path=ppt/slides/_rels/slide195.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6.xml"/></Relationships>
</file>

<file path=ppt/slides/_rels/slide19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57.xml"/><Relationship Id="rId1" Type="http://schemas.openxmlformats.org/officeDocument/2006/relationships/slideLayout" Target="../slideLayouts/slideLayout6.xml"/><Relationship Id="rId4" Type="http://schemas.openxmlformats.org/officeDocument/2006/relationships/hyperlink" Target="https://arxiv.org/pdf/2502.13075" TargetMode="External"/></Relationships>
</file>

<file path=ppt/slides/_rels/slide197.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6.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9.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6.xml"/></Relationships>
</file>

<file path=ppt/slides/_rels/slide200.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6.xml"/></Relationships>
</file>

<file path=ppt/slides/_rels/slide201.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6.xml"/></Relationships>
</file>

<file path=ppt/slides/_rels/slide202.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6.xml"/></Relationships>
</file>

<file path=ppt/slides/_rels/slide203.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6.xml"/></Relationships>
</file>

<file path=ppt/slides/_rels/slide204.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6.xml"/></Relationships>
</file>

<file path=ppt/slides/_rels/slide205.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6.xml"/></Relationships>
</file>

<file path=ppt/slides/_rels/slide206.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6.xml"/></Relationships>
</file>

<file path=ppt/slides/_rels/slide207.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161.xml"/><Relationship Id="rId1" Type="http://schemas.openxmlformats.org/officeDocument/2006/relationships/slideLayout" Target="../slideLayouts/slideLayout6.xml"/><Relationship Id="rId6" Type="http://schemas.openxmlformats.org/officeDocument/2006/relationships/image" Target="../media/image128.png"/><Relationship Id="rId5" Type="http://schemas.openxmlformats.org/officeDocument/2006/relationships/image" Target="../media/image127.png"/><Relationship Id="rId4" Type="http://schemas.openxmlformats.org/officeDocument/2006/relationships/image" Target="../media/image126.png"/></Relationships>
</file>

<file path=ppt/slides/_rels/slide208.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162.xml"/><Relationship Id="rId1" Type="http://schemas.openxmlformats.org/officeDocument/2006/relationships/slideLayout" Target="../slideLayouts/slideLayout6.xml"/></Relationships>
</file>

<file path=ppt/slides/_rels/slide209.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163.xml"/><Relationship Id="rId1" Type="http://schemas.openxmlformats.org/officeDocument/2006/relationships/slideLayout" Target="../slideLayouts/slideLayout6.xml"/><Relationship Id="rId4" Type="http://schemas.openxmlformats.org/officeDocument/2006/relationships/image" Target="../media/image131.png"/></Relationships>
</file>

<file path=ppt/slides/_rels/slide210.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164.xml"/><Relationship Id="rId1" Type="http://schemas.openxmlformats.org/officeDocument/2006/relationships/slideLayout" Target="../slideLayouts/slideLayout6.xml"/><Relationship Id="rId4" Type="http://schemas.openxmlformats.org/officeDocument/2006/relationships/image" Target="../media/image131.png"/></Relationships>
</file>

<file path=ppt/slides/_rels/slide211.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165.xml"/><Relationship Id="rId1" Type="http://schemas.openxmlformats.org/officeDocument/2006/relationships/slideLayout" Target="../slideLayouts/slideLayout6.xml"/><Relationship Id="rId5" Type="http://schemas.openxmlformats.org/officeDocument/2006/relationships/image" Target="../media/image131.png"/><Relationship Id="rId4" Type="http://schemas.openxmlformats.org/officeDocument/2006/relationships/image" Target="../media/image133.png"/></Relationships>
</file>

<file path=ppt/slides/_rels/slide212.xml.rels><?xml version="1.0" encoding="UTF-8" standalone="yes"?>
<Relationships xmlns="http://schemas.openxmlformats.org/package/2006/relationships"><Relationship Id="rId3" Type="http://schemas.openxmlformats.org/officeDocument/2006/relationships/image" Target="../media/image134.png"/><Relationship Id="rId7" Type="http://schemas.openxmlformats.org/officeDocument/2006/relationships/image" Target="../media/image138.png"/><Relationship Id="rId2" Type="http://schemas.openxmlformats.org/officeDocument/2006/relationships/notesSlide" Target="../notesSlides/notesSlide166.xml"/><Relationship Id="rId1" Type="http://schemas.openxmlformats.org/officeDocument/2006/relationships/slideLayout" Target="../slideLayouts/slideLayout6.xml"/><Relationship Id="rId6" Type="http://schemas.openxmlformats.org/officeDocument/2006/relationships/image" Target="../media/image137.png"/><Relationship Id="rId5" Type="http://schemas.openxmlformats.org/officeDocument/2006/relationships/image" Target="../media/image136.png"/><Relationship Id="rId4" Type="http://schemas.openxmlformats.org/officeDocument/2006/relationships/image" Target="../media/image135.png"/></Relationships>
</file>

<file path=ppt/slides/_rels/slide213.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notesSlide" Target="../notesSlides/notesSlide167.xml"/><Relationship Id="rId1" Type="http://schemas.openxmlformats.org/officeDocument/2006/relationships/slideLayout" Target="../slideLayouts/slideLayout6.xml"/></Relationships>
</file>

<file path=ppt/slides/_rels/slide214.xml.rels><?xml version="1.0" encoding="UTF-8" standalone="yes"?>
<Relationships xmlns="http://schemas.openxmlformats.org/package/2006/relationships"><Relationship Id="rId2" Type="http://schemas.openxmlformats.org/officeDocument/2006/relationships/image" Target="../media/image140.png"/><Relationship Id="rId1" Type="http://schemas.openxmlformats.org/officeDocument/2006/relationships/slideLayout" Target="../slideLayouts/slideLayout6.xml"/></Relationships>
</file>

<file path=ppt/slides/_rels/slide215.xml.rels><?xml version="1.0" encoding="UTF-8" standalone="yes"?>
<Relationships xmlns="http://schemas.openxmlformats.org/package/2006/relationships"><Relationship Id="rId2" Type="http://schemas.openxmlformats.org/officeDocument/2006/relationships/image" Target="../media/image141.png"/><Relationship Id="rId1" Type="http://schemas.openxmlformats.org/officeDocument/2006/relationships/slideLayout" Target="../slideLayouts/slideLayout6.xml"/></Relationships>
</file>

<file path=ppt/slides/_rels/slide216.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6.xml"/></Relationships>
</file>

<file path=ppt/slides/_rels/slide217.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6.xml"/></Relationships>
</file>

<file path=ppt/slides/_rels/slide218.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6.xml"/></Relationships>
</file>

<file path=ppt/slides/_rels/slide219.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B45B1E4-4A3E-4B44-B90F-77CA8B5BE6E4}"/>
              </a:ext>
            </a:extLst>
          </p:cNvPr>
          <p:cNvSpPr>
            <a:spLocks noGrp="1"/>
          </p:cNvSpPr>
          <p:nvPr>
            <p:ph type="ctrTitle"/>
          </p:nvPr>
        </p:nvSpPr>
        <p:spPr>
          <a:xfrm>
            <a:off x="381000" y="1143000"/>
            <a:ext cx="8382000" cy="2209800"/>
          </a:xfrm>
        </p:spPr>
        <p:txBody>
          <a:bodyPr anchor="ctr"/>
          <a:lstStyle/>
          <a:p>
            <a:pPr algn="ctr"/>
            <a:r>
              <a:rPr lang="en-US" altLang="en-US" sz="3200" b="1" dirty="0">
                <a:solidFill>
                  <a:srgbClr val="C00000"/>
                </a:solidFill>
                <a:ea typeface="ＭＳ Ｐゴシック" panose="020B0600070205080204" pitchFamily="34" charset="-128"/>
              </a:rPr>
              <a:t>The 3</a:t>
            </a:r>
            <a:r>
              <a:rPr lang="en-US" altLang="en-US" sz="3200" b="1" baseline="30000" dirty="0">
                <a:solidFill>
                  <a:srgbClr val="C00000"/>
                </a:solidFill>
                <a:ea typeface="ＭＳ Ｐゴシック" panose="020B0600070205080204" pitchFamily="34" charset="-128"/>
              </a:rPr>
              <a:t>rd</a:t>
            </a:r>
            <a:br>
              <a:rPr lang="en-US" altLang="en-US" b="1" dirty="0">
                <a:solidFill>
                  <a:srgbClr val="C00000"/>
                </a:solidFill>
                <a:ea typeface="ＭＳ Ｐゴシック" panose="020B0600070205080204" pitchFamily="34" charset="-128"/>
              </a:rPr>
            </a:br>
            <a:r>
              <a:rPr lang="en-US" altLang="en-US" sz="4000" b="1" dirty="0" err="1">
                <a:solidFill>
                  <a:srgbClr val="C00000"/>
                </a:solidFill>
                <a:ea typeface="ＭＳ Ｐゴシック" panose="020B0600070205080204" pitchFamily="34" charset="-128"/>
              </a:rPr>
              <a:t>Ramulator</a:t>
            </a:r>
            <a:r>
              <a:rPr lang="en-US" altLang="en-US" sz="4000" b="1" dirty="0">
                <a:solidFill>
                  <a:srgbClr val="C00000"/>
                </a:solidFill>
                <a:ea typeface="ＭＳ Ｐゴシック" panose="020B0600070205080204" pitchFamily="34" charset="-128"/>
              </a:rPr>
              <a:t> &amp; DRAM Bender Tutorial</a:t>
            </a:r>
            <a:br>
              <a:rPr lang="en-US" altLang="en-US" b="1" dirty="0">
                <a:solidFill>
                  <a:srgbClr val="C00000"/>
                </a:solidFill>
                <a:ea typeface="ＭＳ Ｐゴシック" panose="020B0600070205080204" pitchFamily="34" charset="-128"/>
              </a:rPr>
            </a:br>
            <a:r>
              <a:rPr lang="en-US" altLang="en-US" sz="4000" dirty="0">
                <a:solidFill>
                  <a:srgbClr val="006633"/>
                </a:solidFill>
                <a:ea typeface="ＭＳ Ｐゴシック" panose="020B0600070205080204" pitchFamily="34" charset="-128"/>
              </a:rPr>
              <a:t>DRAM Bender Overview</a:t>
            </a:r>
            <a:r>
              <a:rPr lang="en-US" altLang="en-US" dirty="0">
                <a:solidFill>
                  <a:srgbClr val="006633"/>
                </a:solidFill>
                <a:ea typeface="ＭＳ Ｐゴシック" panose="020B0600070205080204" pitchFamily="34" charset="-128"/>
              </a:rPr>
              <a:t> </a:t>
            </a:r>
            <a:endParaRPr lang="en-US" b="1" dirty="0">
              <a:solidFill>
                <a:srgbClr val="C00000"/>
              </a:solidFill>
            </a:endParaRPr>
          </a:p>
        </p:txBody>
      </p:sp>
      <p:pic>
        <p:nvPicPr>
          <p:cNvPr id="4" name="Picture 3" descr="safari.png">
            <a:extLst>
              <a:ext uri="{FF2B5EF4-FFF2-40B4-BE49-F238E27FC236}">
                <a16:creationId xmlns:a16="http://schemas.microsoft.com/office/drawing/2014/main" id="{6F338064-9249-C04B-BB1E-830D09E56900}"/>
              </a:ext>
            </a:extLst>
          </p:cNvPr>
          <p:cNvPicPr>
            <a:picLocks noChangeAspect="1"/>
          </p:cNvPicPr>
          <p:nvPr/>
        </p:nvPicPr>
        <p:blipFill>
          <a:blip r:embed="rId3" cstate="print"/>
          <a:stretch>
            <a:fillRect/>
          </a:stretch>
        </p:blipFill>
        <p:spPr>
          <a:xfrm>
            <a:off x="107023" y="6133800"/>
            <a:ext cx="2239579" cy="648000"/>
          </a:xfrm>
          <a:prstGeom prst="rect">
            <a:avLst/>
          </a:prstGeom>
        </p:spPr>
      </p:pic>
      <p:pic>
        <p:nvPicPr>
          <p:cNvPr id="5" name="Picture 2" descr="ETH Zurich short logo, black">
            <a:extLst>
              <a:ext uri="{FF2B5EF4-FFF2-40B4-BE49-F238E27FC236}">
                <a16:creationId xmlns:a16="http://schemas.microsoft.com/office/drawing/2014/main" id="{6BB9B15D-F9ED-6140-BDA2-30DF4E4A369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982" t="19970" r="7940" b="18111"/>
          <a:stretch/>
        </p:blipFill>
        <p:spPr bwMode="auto">
          <a:xfrm>
            <a:off x="6357969" y="6074246"/>
            <a:ext cx="2750535" cy="783754"/>
          </a:xfrm>
          <a:prstGeom prst="rect">
            <a:avLst/>
          </a:prstGeom>
          <a:noFill/>
          <a:extLst>
            <a:ext uri="{909E8E84-426E-40dd-AFC4-6F175D3DCCD1}">
              <a14:hiddenFill xmlns:a14="http://schemas.microsoft.com/office/drawing/2010/main" xmlns="">
                <a:solidFill>
                  <a:srgbClr val="FFFFFF"/>
                </a:solidFill>
              </a14:hiddenFill>
            </a:ext>
          </a:extLst>
        </p:spPr>
      </p:pic>
      <p:sp>
        <p:nvSpPr>
          <p:cNvPr id="7" name="Rectangle 5">
            <a:extLst>
              <a:ext uri="{FF2B5EF4-FFF2-40B4-BE49-F238E27FC236}">
                <a16:creationId xmlns:a16="http://schemas.microsoft.com/office/drawing/2014/main" id="{86957E2F-C1A4-A3BE-483B-9F1225948C0D}"/>
              </a:ext>
            </a:extLst>
          </p:cNvPr>
          <p:cNvSpPr txBox="1">
            <a:spLocks noChangeArrowheads="1"/>
          </p:cNvSpPr>
          <p:nvPr/>
        </p:nvSpPr>
        <p:spPr bwMode="auto">
          <a:xfrm>
            <a:off x="647700" y="4005063"/>
            <a:ext cx="7848600" cy="292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Clr>
                <a:schemeClr val="accent1"/>
              </a:buClr>
              <a:buSzPct val="65000"/>
              <a:buFont typeface="Wingdings" pitchFamily="2" charset="2"/>
              <a:buNone/>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ctr" defTabSz="914400" rtl="0" eaLnBrk="1" fontAlgn="base" latinLnBrk="0" hangingPunct="1">
              <a:lnSpc>
                <a:spcPct val="100000"/>
              </a:lnSpc>
              <a:spcBef>
                <a:spcPct val="20000"/>
              </a:spcBef>
              <a:spcAft>
                <a:spcPct val="0"/>
              </a:spcAft>
              <a:buClr>
                <a:srgbClr val="CC9900"/>
              </a:buClr>
              <a:buSzPct val="65000"/>
              <a:buFont typeface="Wingdings" pitchFamily="2" charset="2"/>
              <a:buNone/>
              <a:tabLst/>
              <a:defRPr/>
            </a:pPr>
            <a:r>
              <a:rPr kumimoji="0" lang="en-US" altLang="en-US" sz="3200" b="0" i="0" u="none" strike="noStrike" kern="0" cap="none" spc="0" normalizeH="0" baseline="0" noProof="0" dirty="0">
                <a:ln>
                  <a:noFill/>
                </a:ln>
                <a:solidFill>
                  <a:srgbClr val="003399"/>
                </a:solidFill>
                <a:effectLst/>
                <a:uLnTx/>
                <a:uFillTx/>
                <a:latin typeface="Tahoma"/>
                <a:ea typeface="ＭＳ Ｐゴシック" panose="020B0600070205080204" pitchFamily="34" charset="-128"/>
              </a:rPr>
              <a:t>Ataberk Olgun</a:t>
            </a:r>
          </a:p>
          <a:p>
            <a:pPr marL="0" marR="0" lvl="0" indent="0" algn="ctr" defTabSz="914400" rtl="0" eaLnBrk="1" fontAlgn="base" latinLnBrk="0" hangingPunct="1">
              <a:lnSpc>
                <a:spcPct val="100000"/>
              </a:lnSpc>
              <a:spcBef>
                <a:spcPct val="20000"/>
              </a:spcBef>
              <a:spcAft>
                <a:spcPct val="0"/>
              </a:spcAft>
              <a:buClr>
                <a:srgbClr val="CC9900"/>
              </a:buClr>
              <a:buSzPct val="65000"/>
              <a:buFont typeface="Wingdings" pitchFamily="2" charset="2"/>
              <a:buNone/>
              <a:tabLst/>
              <a:defRPr/>
            </a:pPr>
            <a:endParaRPr kumimoji="0" lang="en-US" altLang="en-US" sz="2800" b="0" i="0" u="none" strike="noStrike" kern="0" cap="none" spc="0" normalizeH="0" baseline="0" noProof="0" dirty="0">
              <a:ln>
                <a:noFill/>
              </a:ln>
              <a:solidFill>
                <a:srgbClr val="000000"/>
              </a:solidFill>
              <a:effectLst/>
              <a:uLnTx/>
              <a:uFillTx/>
              <a:latin typeface="Tahoma"/>
              <a:ea typeface="ＭＳ Ｐゴシック" panose="020B0600070205080204" pitchFamily="34" charset="-128"/>
            </a:endParaRPr>
          </a:p>
          <a:p>
            <a:pPr marL="0" marR="0" lvl="0" indent="0" algn="ctr" defTabSz="914400" rtl="0" eaLnBrk="1" fontAlgn="base" latinLnBrk="0" hangingPunct="1">
              <a:lnSpc>
                <a:spcPct val="100000"/>
              </a:lnSpc>
              <a:spcBef>
                <a:spcPct val="20000"/>
              </a:spcBef>
              <a:spcAft>
                <a:spcPct val="0"/>
              </a:spcAft>
              <a:buClr>
                <a:srgbClr val="CC9900"/>
              </a:buClr>
              <a:buSzPct val="65000"/>
              <a:buFont typeface="Wingdings" pitchFamily="2" charset="2"/>
              <a:buNone/>
              <a:tabLst/>
              <a:defRPr/>
            </a:pPr>
            <a:r>
              <a:rPr kumimoji="0" lang="en-US" altLang="en-US" sz="2800" b="0" i="0" u="none" strike="noStrike" kern="0" cap="none" spc="0" normalizeH="0" baseline="0" noProof="0" dirty="0">
                <a:ln>
                  <a:noFill/>
                </a:ln>
                <a:solidFill>
                  <a:srgbClr val="000000"/>
                </a:solidFill>
                <a:effectLst/>
                <a:uLnTx/>
                <a:uFillTx/>
                <a:latin typeface="Tahoma"/>
                <a:ea typeface="ＭＳ Ｐゴシック" panose="020B0600070205080204" pitchFamily="34" charset="-128"/>
              </a:rPr>
              <a:t>ICS 2026</a:t>
            </a:r>
          </a:p>
          <a:p>
            <a:pPr marL="0" marR="0" lvl="0" indent="0" algn="ctr" defTabSz="914400" rtl="0" eaLnBrk="1" fontAlgn="base" latinLnBrk="0" hangingPunct="1">
              <a:lnSpc>
                <a:spcPct val="100000"/>
              </a:lnSpc>
              <a:spcBef>
                <a:spcPct val="20000"/>
              </a:spcBef>
              <a:spcAft>
                <a:spcPct val="0"/>
              </a:spcAft>
              <a:buClr>
                <a:srgbClr val="CC9900"/>
              </a:buClr>
              <a:buSzPct val="65000"/>
              <a:buFont typeface="Wingdings" pitchFamily="2" charset="2"/>
              <a:buNone/>
              <a:tabLst/>
              <a:defRPr/>
            </a:pPr>
            <a:r>
              <a:rPr kumimoji="0" lang="en-US" altLang="en-US" sz="2800" b="0" i="0" u="none" strike="noStrike" kern="0" cap="none" spc="0" normalizeH="0" baseline="0" noProof="0" dirty="0">
                <a:ln>
                  <a:noFill/>
                </a:ln>
                <a:solidFill>
                  <a:srgbClr val="000000"/>
                </a:solidFill>
                <a:effectLst/>
                <a:uLnTx/>
                <a:uFillTx/>
                <a:latin typeface="Tahoma"/>
                <a:ea typeface="ＭＳ Ｐゴシック" panose="020B0600070205080204" pitchFamily="34" charset="-128"/>
              </a:rPr>
              <a:t>6 July 2026</a:t>
            </a:r>
            <a:endParaRPr kumimoji="0" lang="en-US" altLang="en-US" sz="2400" b="0" i="0" u="none" strike="noStrike" kern="0" cap="none" spc="0" normalizeH="0" baseline="0" noProof="0" dirty="0">
              <a:ln>
                <a:noFill/>
              </a:ln>
              <a:solidFill>
                <a:srgbClr val="000000"/>
              </a:solidFill>
              <a:effectLst/>
              <a:uLnTx/>
              <a:uFillTx/>
              <a:latin typeface="Tahoma"/>
              <a:ea typeface="ＭＳ Ｐゴシック" panose="020B0600070205080204" pitchFamily="34" charset="-128"/>
            </a:endParaRPr>
          </a:p>
          <a:p>
            <a:pPr marL="0" marR="0" lvl="0" indent="0" algn="ctr" defTabSz="914400" rtl="0" eaLnBrk="1" fontAlgn="base" latinLnBrk="0" hangingPunct="1">
              <a:lnSpc>
                <a:spcPct val="100000"/>
              </a:lnSpc>
              <a:spcBef>
                <a:spcPct val="20000"/>
              </a:spcBef>
              <a:spcAft>
                <a:spcPct val="0"/>
              </a:spcAft>
              <a:buClr>
                <a:srgbClr val="CC9900"/>
              </a:buClr>
              <a:buSzPct val="65000"/>
              <a:buFont typeface="Wingdings" pitchFamily="2" charset="2"/>
              <a:buNone/>
              <a:tabLst/>
              <a:defRPr/>
            </a:pPr>
            <a:endParaRPr kumimoji="0" lang="en-US" altLang="en-US" sz="2400" b="0" i="0" u="none" strike="noStrike" kern="0" cap="none" spc="0" normalizeH="0" baseline="0" noProof="0" dirty="0">
              <a:ln>
                <a:noFill/>
              </a:ln>
              <a:solidFill>
                <a:srgbClr val="000000"/>
              </a:solidFill>
              <a:effectLst/>
              <a:uLnTx/>
              <a:uFillTx/>
              <a:latin typeface="Tahoma"/>
              <a:ea typeface="ＭＳ Ｐゴシック" panose="020B0600070205080204" pitchFamily="34" charset="-128"/>
            </a:endParaRPr>
          </a:p>
          <a:p>
            <a:pPr marL="0" marR="0" lvl="0" indent="0" algn="ctr" defTabSz="914400" rtl="0" eaLnBrk="1" fontAlgn="base" latinLnBrk="0" hangingPunct="1">
              <a:lnSpc>
                <a:spcPct val="100000"/>
              </a:lnSpc>
              <a:spcBef>
                <a:spcPct val="20000"/>
              </a:spcBef>
              <a:spcAft>
                <a:spcPct val="0"/>
              </a:spcAft>
              <a:buClr>
                <a:srgbClr val="CC9900"/>
              </a:buClr>
              <a:buSzPct val="65000"/>
              <a:buFont typeface="Wingdings" pitchFamily="2" charset="2"/>
              <a:buNone/>
              <a:tabLst/>
              <a:defRPr/>
            </a:pPr>
            <a:endParaRPr kumimoji="0" lang="en-US" altLang="en-US" sz="2400" b="0" i="0" u="none" strike="noStrike" kern="0" cap="none" spc="0" normalizeH="0" baseline="0" noProof="0" dirty="0">
              <a:ln>
                <a:noFill/>
              </a:ln>
              <a:solidFill>
                <a:srgbClr val="000000"/>
              </a:solidFill>
              <a:effectLst/>
              <a:uLnTx/>
              <a:uFillTx/>
              <a:latin typeface="Tahoma"/>
              <a:ea typeface="ＭＳ Ｐゴシック" panose="020B0600070205080204" pitchFamily="34" charset="-128"/>
            </a:endParaRPr>
          </a:p>
          <a:p>
            <a:pPr marL="0" marR="0" lvl="0" indent="0" algn="ctr" defTabSz="914400" rtl="0" eaLnBrk="1" fontAlgn="base" latinLnBrk="0" hangingPunct="1">
              <a:lnSpc>
                <a:spcPct val="100000"/>
              </a:lnSpc>
              <a:spcBef>
                <a:spcPct val="20000"/>
              </a:spcBef>
              <a:spcAft>
                <a:spcPct val="0"/>
              </a:spcAft>
              <a:buClr>
                <a:srgbClr val="CC9900"/>
              </a:buClr>
              <a:buSzPct val="65000"/>
              <a:buFont typeface="Wingdings" pitchFamily="2" charset="2"/>
              <a:buNone/>
              <a:tabLst/>
              <a:defRPr/>
            </a:pPr>
            <a:endParaRPr kumimoji="0" lang="en-US" altLang="en-US" sz="2400" b="0" i="0" u="none" strike="noStrike" kern="0" cap="none" spc="0" normalizeH="0" baseline="0" noProof="0" dirty="0">
              <a:ln>
                <a:noFill/>
              </a:ln>
              <a:solidFill>
                <a:srgbClr val="000000"/>
              </a:solidFill>
              <a:effectLst/>
              <a:uLnTx/>
              <a:uFillTx/>
              <a:latin typeface="Tahoma"/>
              <a:ea typeface="ＭＳ Ｐゴシック" panose="020B0600070205080204" pitchFamily="34" charset="-128"/>
            </a:endParaRPr>
          </a:p>
        </p:txBody>
      </p:sp>
    </p:spTree>
    <p:extLst>
      <p:ext uri="{BB962C8B-B14F-4D97-AF65-F5344CB8AC3E}">
        <p14:creationId xmlns:p14="http://schemas.microsoft.com/office/powerpoint/2010/main" val="2661565097"/>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0"/>
            <a:ext cx="9144000" cy="3660259"/>
          </a:xfrm>
          <a:prstGeom prst="rect">
            <a:avLst/>
          </a:prstGeom>
          <a:solidFill>
            <a:schemeClr val="accent5"/>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606486"/>
            <a:ext cx="9144000" cy="2473836"/>
          </a:xfrm>
          <a:prstGeom prst="rect">
            <a:avLst/>
          </a:prstGeom>
          <a:noFill/>
        </p:spPr>
        <p:txBody>
          <a:bodyPr anchor="ctr">
            <a:noAutofit/>
          </a:bodyPr>
          <a:lstStyle/>
          <a:p>
            <a:pPr algn="ctr">
              <a:lnSpc>
                <a:spcPct val="100000"/>
              </a:lnSpc>
            </a:pPr>
            <a:r>
              <a:rPr lang="en-US" sz="5400" b="1" dirty="0">
                <a:solidFill>
                  <a:srgbClr val="FFFF00"/>
                </a:solidFill>
                <a:latin typeface="Cambria" panose="02040503050406030204" pitchFamily="18" charset="0"/>
              </a:rPr>
              <a:t>DRAM Bender</a:t>
            </a:r>
            <a:br>
              <a:rPr lang="en-US" b="1" dirty="0">
                <a:solidFill>
                  <a:schemeClr val="bg1"/>
                </a:solidFill>
                <a:latin typeface="Cambria" panose="02040503050406030204" pitchFamily="18" charset="0"/>
              </a:rPr>
            </a:br>
            <a:r>
              <a:rPr lang="en-US" sz="3600" b="1" dirty="0">
                <a:solidFill>
                  <a:schemeClr val="bg1"/>
                </a:solidFill>
                <a:latin typeface="Cambria" panose="02040503050406030204" pitchFamily="18" charset="0"/>
              </a:rPr>
              <a:t>An Extensible and Versatile </a:t>
            </a:r>
            <a:br>
              <a:rPr lang="en-US" sz="3600" b="1" dirty="0">
                <a:solidFill>
                  <a:schemeClr val="bg1"/>
                </a:solidFill>
                <a:latin typeface="Cambria" panose="02040503050406030204" pitchFamily="18" charset="0"/>
              </a:rPr>
            </a:br>
            <a:r>
              <a:rPr lang="en-US" sz="3600" b="1" dirty="0">
                <a:solidFill>
                  <a:schemeClr val="bg1"/>
                </a:solidFill>
                <a:latin typeface="Cambria" panose="02040503050406030204" pitchFamily="18" charset="0"/>
              </a:rPr>
              <a:t>FPGA-based Infrastructure to </a:t>
            </a:r>
            <a:br>
              <a:rPr lang="en-US" sz="3600" b="1" dirty="0">
                <a:solidFill>
                  <a:schemeClr val="bg1"/>
                </a:solidFill>
                <a:latin typeface="Cambria" panose="02040503050406030204" pitchFamily="18" charset="0"/>
              </a:rPr>
            </a:br>
            <a:r>
              <a:rPr lang="en-US" sz="3600" b="1" dirty="0">
                <a:solidFill>
                  <a:schemeClr val="bg1"/>
                </a:solidFill>
                <a:latin typeface="Cambria" panose="02040503050406030204" pitchFamily="18" charset="0"/>
              </a:rPr>
              <a:t>Easily Test State-of-the-art DRAM Chips</a:t>
            </a:r>
            <a:endParaRPr lang="en-US" sz="4800" b="1" dirty="0">
              <a:solidFill>
                <a:schemeClr val="bg1"/>
              </a:solidFill>
              <a:latin typeface="Cambria" panose="02040503050406030204" pitchFamily="18" charset="0"/>
              <a:cs typeface="Cambria"/>
            </a:endParaRPr>
          </a:p>
        </p:txBody>
      </p:sp>
      <p:pic>
        <p:nvPicPr>
          <p:cNvPr id="3" name="Graphic 2">
            <a:extLst>
              <a:ext uri="{FF2B5EF4-FFF2-40B4-BE49-F238E27FC236}">
                <a16:creationId xmlns:a16="http://schemas.microsoft.com/office/drawing/2014/main" id="{B7C26073-8D20-48E5-9751-3761552F8C0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23622" y="6184010"/>
            <a:ext cx="2176678" cy="418752"/>
          </a:xfrm>
          <a:prstGeom prst="rect">
            <a:avLst/>
          </a:prstGeom>
        </p:spPr>
      </p:pic>
      <p:pic>
        <p:nvPicPr>
          <p:cNvPr id="10" name="Picture 9">
            <a:extLst>
              <a:ext uri="{FF2B5EF4-FFF2-40B4-BE49-F238E27FC236}">
                <a16:creationId xmlns:a16="http://schemas.microsoft.com/office/drawing/2014/main" id="{3F493808-1C51-9F45-A6ED-874599368E75}"/>
              </a:ext>
            </a:extLst>
          </p:cNvPr>
          <p:cNvPicPr>
            <a:picLocks noChangeAspect="1"/>
          </p:cNvPicPr>
          <p:nvPr userDrawn="1"/>
        </p:nvPicPr>
        <p:blipFill rotWithShape="1">
          <a:blip r:embed="rId4"/>
          <a:srcRect l="11820" t="33599" r="12247" b="30996"/>
          <a:stretch/>
        </p:blipFill>
        <p:spPr>
          <a:xfrm>
            <a:off x="6257935" y="6184010"/>
            <a:ext cx="2657465" cy="457200"/>
          </a:xfrm>
          <a:prstGeom prst="rect">
            <a:avLst/>
          </a:prstGeom>
        </p:spPr>
      </p:pic>
      <p:sp>
        <p:nvSpPr>
          <p:cNvPr id="4" name="TextBox 3">
            <a:extLst>
              <a:ext uri="{FF2B5EF4-FFF2-40B4-BE49-F238E27FC236}">
                <a16:creationId xmlns:a16="http://schemas.microsoft.com/office/drawing/2014/main" id="{4369743A-17EF-7045-B5A4-5FE9D9782B9B}"/>
              </a:ext>
            </a:extLst>
          </p:cNvPr>
          <p:cNvSpPr txBox="1"/>
          <p:nvPr/>
        </p:nvSpPr>
        <p:spPr>
          <a:xfrm>
            <a:off x="481566" y="3770238"/>
            <a:ext cx="2459904" cy="1685783"/>
          </a:xfrm>
          <a:prstGeom prst="rect">
            <a:avLst/>
          </a:prstGeom>
          <a:noFill/>
        </p:spPr>
        <p:txBody>
          <a:bodyPr wrap="none" rtlCol="0">
            <a:spAutoFit/>
          </a:bodyPr>
          <a:lstStyle/>
          <a:p>
            <a:pPr marL="0" marR="0" lvl="0" indent="0" algn="ctr" defTabSz="457200" rtl="0" eaLnBrk="1" fontAlgn="auto" latinLnBrk="0" hangingPunct="1">
              <a:lnSpc>
                <a:spcPct val="150000"/>
              </a:lnSpc>
              <a:spcBef>
                <a:spcPts val="0"/>
              </a:spcBef>
              <a:spcAft>
                <a:spcPts val="0"/>
              </a:spcAft>
              <a:buClrTx/>
              <a:buSzTx/>
              <a:buFontTx/>
              <a:buNone/>
              <a:tabLst/>
              <a:defRPr/>
            </a:pPr>
            <a:r>
              <a:rPr kumimoji="0" lang="en-CH"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Ataberk Olgun</a:t>
            </a:r>
          </a:p>
          <a:p>
            <a:pPr marL="0" marR="0" lvl="0" indent="0" algn="ctr" defTabSz="457200" rtl="0" eaLnBrk="1" fontAlgn="auto" latinLnBrk="0" hangingPunct="1">
              <a:lnSpc>
                <a:spcPct val="150000"/>
              </a:lnSpc>
              <a:spcBef>
                <a:spcPts val="0"/>
              </a:spcBef>
              <a:spcAft>
                <a:spcPts val="0"/>
              </a:spcAft>
              <a:buClrTx/>
              <a:buSzTx/>
              <a:buFontTx/>
              <a:buNone/>
              <a:tabLst/>
              <a:defRPr/>
            </a:pPr>
            <a:r>
              <a:rPr kumimoji="0" lang="en-CH"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Yahya Can Tugrul</a:t>
            </a:r>
          </a:p>
          <a:p>
            <a:pPr marL="0" marR="0" lvl="0" indent="0" algn="ctr" defTabSz="457200" rtl="0" eaLnBrk="1" fontAlgn="auto" latinLnBrk="0" hangingPunct="1">
              <a:lnSpc>
                <a:spcPct val="150000"/>
              </a:lnSpc>
              <a:spcBef>
                <a:spcPts val="0"/>
              </a:spcBef>
              <a:spcAft>
                <a:spcPts val="0"/>
              </a:spcAft>
              <a:buClrTx/>
              <a:buSzTx/>
              <a:buFontTx/>
              <a:buNone/>
              <a:tabLst/>
              <a:defRPr/>
            </a:pPr>
            <a:r>
              <a:rPr kumimoji="0" lang="en-CH"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Minesh Patel</a:t>
            </a:r>
          </a:p>
        </p:txBody>
      </p:sp>
      <p:sp>
        <p:nvSpPr>
          <p:cNvPr id="19" name="TextBox 18">
            <a:extLst>
              <a:ext uri="{FF2B5EF4-FFF2-40B4-BE49-F238E27FC236}">
                <a16:creationId xmlns:a16="http://schemas.microsoft.com/office/drawing/2014/main" id="{2FFA292A-9B67-2440-8B43-A6179055E28B}"/>
              </a:ext>
            </a:extLst>
          </p:cNvPr>
          <p:cNvSpPr txBox="1"/>
          <p:nvPr/>
        </p:nvSpPr>
        <p:spPr>
          <a:xfrm>
            <a:off x="3657391" y="3770237"/>
            <a:ext cx="2020105" cy="1685783"/>
          </a:xfrm>
          <a:prstGeom prst="rect">
            <a:avLst/>
          </a:prstGeom>
          <a:noFill/>
        </p:spPr>
        <p:txBody>
          <a:bodyPr wrap="none" rtlCol="0">
            <a:spAutoFit/>
          </a:bodyPr>
          <a:lstStyle/>
          <a:p>
            <a:pPr marL="0" marR="0" lvl="0" indent="0" algn="ctr" defTabSz="457200" rtl="0" eaLnBrk="1" fontAlgn="auto" latinLnBrk="0" hangingPunct="1">
              <a:lnSpc>
                <a:spcPct val="150000"/>
              </a:lnSpc>
              <a:spcBef>
                <a:spcPts val="0"/>
              </a:spcBef>
              <a:spcAft>
                <a:spcPts val="0"/>
              </a:spcAft>
              <a:buClrTx/>
              <a:buSzTx/>
              <a:buFontTx/>
              <a:buNone/>
              <a:tabLst/>
              <a:defRPr/>
            </a:pPr>
            <a:r>
              <a:rPr kumimoji="0" lang="en-CH"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Hasan Hassan</a:t>
            </a:r>
          </a:p>
          <a:p>
            <a:pPr marL="0" marR="0" lvl="0" indent="0" algn="ctr" defTabSz="457200" rtl="0" eaLnBrk="1" fontAlgn="auto" latinLnBrk="0" hangingPunct="1">
              <a:lnSpc>
                <a:spcPct val="150000"/>
              </a:lnSpc>
              <a:spcBef>
                <a:spcPts val="0"/>
              </a:spcBef>
              <a:spcAft>
                <a:spcPts val="0"/>
              </a:spcAft>
              <a:buClrTx/>
              <a:buSzTx/>
              <a:buFontTx/>
              <a:buNone/>
              <a:tabLst/>
              <a:defRPr/>
            </a:pPr>
            <a:r>
              <a:rPr kumimoji="0" lang="en-CH"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Lois Orosa</a:t>
            </a:r>
          </a:p>
          <a:p>
            <a:pPr marL="0" marR="0" lvl="0" indent="0" algn="ctr" defTabSz="457200" rtl="0" eaLnBrk="1" fontAlgn="auto" latinLnBrk="0" hangingPunct="1">
              <a:lnSpc>
                <a:spcPct val="150000"/>
              </a:lnSpc>
              <a:spcBef>
                <a:spcPts val="0"/>
              </a:spcBef>
              <a:spcAft>
                <a:spcPts val="0"/>
              </a:spcAft>
              <a:buClrTx/>
              <a:buSzTx/>
              <a:buFontTx/>
              <a:buNone/>
              <a:tabLst/>
              <a:defRPr/>
            </a:pPr>
            <a:r>
              <a:rPr kumimoji="0" lang="en-CH"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Oguz Ergin</a:t>
            </a:r>
          </a:p>
        </p:txBody>
      </p:sp>
      <p:sp>
        <p:nvSpPr>
          <p:cNvPr id="20" name="TextBox 19">
            <a:extLst>
              <a:ext uri="{FF2B5EF4-FFF2-40B4-BE49-F238E27FC236}">
                <a16:creationId xmlns:a16="http://schemas.microsoft.com/office/drawing/2014/main" id="{B79A2403-8CA9-2D42-85F2-8B2BD25131EF}"/>
              </a:ext>
            </a:extLst>
          </p:cNvPr>
          <p:cNvSpPr txBox="1"/>
          <p:nvPr/>
        </p:nvSpPr>
        <p:spPr>
          <a:xfrm>
            <a:off x="6393416" y="3770237"/>
            <a:ext cx="2269018" cy="1685783"/>
          </a:xfrm>
          <a:prstGeom prst="rect">
            <a:avLst/>
          </a:prstGeom>
          <a:noFill/>
        </p:spPr>
        <p:txBody>
          <a:bodyPr wrap="none" rtlCol="0">
            <a:spAutoFit/>
          </a:bodyPr>
          <a:lstStyle/>
          <a:p>
            <a:pPr marL="0" marR="0" lvl="0" indent="0" algn="ctr" defTabSz="457200" rtl="0" eaLnBrk="1" fontAlgn="auto" latinLnBrk="0" hangingPunct="1">
              <a:lnSpc>
                <a:spcPct val="150000"/>
              </a:lnSpc>
              <a:spcBef>
                <a:spcPts val="0"/>
              </a:spcBef>
              <a:spcAft>
                <a:spcPts val="0"/>
              </a:spcAft>
              <a:buClrTx/>
              <a:buSzTx/>
              <a:buFontTx/>
              <a:buNone/>
              <a:tabLst/>
              <a:defRPr/>
            </a:pPr>
            <a:r>
              <a:rPr kumimoji="0" lang="en-CH"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 Giray Yaglikci</a:t>
            </a:r>
          </a:p>
          <a:p>
            <a:pPr marL="0" marR="0" lvl="0" indent="0" algn="ctr" defTabSz="457200" rtl="0" eaLnBrk="1" fontAlgn="auto" latinLnBrk="0" hangingPunct="1">
              <a:lnSpc>
                <a:spcPct val="150000"/>
              </a:lnSpc>
              <a:spcBef>
                <a:spcPts val="0"/>
              </a:spcBef>
              <a:spcAft>
                <a:spcPts val="0"/>
              </a:spcAft>
              <a:buClrTx/>
              <a:buSzTx/>
              <a:buFontTx/>
              <a:buNone/>
              <a:tabLst/>
              <a:defRPr/>
            </a:pPr>
            <a:r>
              <a:rPr kumimoji="0" lang="en-CH"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Haocong Luo</a:t>
            </a:r>
          </a:p>
          <a:p>
            <a:pPr marL="0" marR="0" lvl="0" indent="0" algn="ctr" defTabSz="457200" rtl="0" eaLnBrk="1" fontAlgn="auto" latinLnBrk="0" hangingPunct="1">
              <a:lnSpc>
                <a:spcPct val="150000"/>
              </a:lnSpc>
              <a:spcBef>
                <a:spcPts val="0"/>
              </a:spcBef>
              <a:spcAft>
                <a:spcPts val="0"/>
              </a:spcAft>
              <a:buClrTx/>
              <a:buSzTx/>
              <a:buFontTx/>
              <a:buNone/>
              <a:tabLst/>
              <a:defRPr/>
            </a:pPr>
            <a:r>
              <a:rPr kumimoji="0" lang="en-CH"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Onur Mutlu</a:t>
            </a:r>
          </a:p>
        </p:txBody>
      </p:sp>
    </p:spTree>
    <p:extLst>
      <p:ext uri="{BB962C8B-B14F-4D97-AF65-F5344CB8AC3E}">
        <p14:creationId xmlns:p14="http://schemas.microsoft.com/office/powerpoint/2010/main" val="42058639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30C55A8-F7CF-4984-A1C7-0D1BFCF0D12E}"/>
              </a:ext>
            </a:extLst>
          </p:cNvPr>
          <p:cNvSpPr>
            <a:spLocks noGrp="1"/>
          </p:cNvSpPr>
          <p:nvPr>
            <p:ph type="title"/>
          </p:nvPr>
        </p:nvSpPr>
        <p:spPr/>
        <p:txBody>
          <a:bodyPr>
            <a:noAutofit/>
          </a:bodyPr>
          <a:lstStyle/>
          <a:p>
            <a:r>
              <a:rPr lang="en-US" sz="3200" dirty="0"/>
              <a:t>Factors Affecting DRAM Reliability and Latency</a:t>
            </a:r>
            <a:endParaRPr lang="tr-TR" sz="3200" dirty="0"/>
          </a:p>
        </p:txBody>
      </p:sp>
      <p:sp>
        <p:nvSpPr>
          <p:cNvPr id="6" name="Rectangle: Diagonal Corners Snipped 3">
            <a:extLst>
              <a:ext uri="{FF2B5EF4-FFF2-40B4-BE49-F238E27FC236}">
                <a16:creationId xmlns:a16="http://schemas.microsoft.com/office/drawing/2014/main" id="{C077D486-E9B1-AB47-8748-08B50C2FFD07}"/>
              </a:ext>
            </a:extLst>
          </p:cNvPr>
          <p:cNvSpPr/>
          <p:nvPr/>
        </p:nvSpPr>
        <p:spPr>
          <a:xfrm>
            <a:off x="556946" y="5083014"/>
            <a:ext cx="8095252" cy="1058647"/>
          </a:xfrm>
          <a:prstGeom prst="snip2DiagRect">
            <a:avLst>
              <a:gd name="adj1" fmla="val 0"/>
              <a:gd name="adj2" fmla="val 34544"/>
            </a:avLst>
          </a:prstGeom>
          <a:solidFill>
            <a:schemeClr val="accent2">
              <a:lumMod val="40000"/>
              <a:lumOff val="60000"/>
            </a:schemeClr>
          </a:solidFill>
          <a:ln w="47625" cap="flat" cmpd="thinThick">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800" i="0" u="none" strike="noStrike" cap="none" normalizeH="0" baseline="0" dirty="0">
                <a:ln>
                  <a:noFill/>
                </a:ln>
                <a:solidFill>
                  <a:schemeClr val="tx1"/>
                </a:solidFill>
                <a:effectLst/>
                <a:latin typeface="Cambria" panose="02040503050406030204" pitchFamily="18" charset="0"/>
              </a:rPr>
              <a:t>We need to perform </a:t>
            </a:r>
            <a:r>
              <a:rPr kumimoji="0" lang="en-US" sz="2800" i="0" u="none" strike="noStrike" cap="none" normalizeH="0" baseline="0" dirty="0">
                <a:ln>
                  <a:noFill/>
                </a:ln>
                <a:solidFill>
                  <a:srgbClr val="0000FF"/>
                </a:solidFill>
                <a:effectLst/>
                <a:latin typeface="Cambria" panose="02040503050406030204" pitchFamily="18" charset="0"/>
              </a:rPr>
              <a:t>experimental studies </a:t>
            </a:r>
          </a:p>
          <a:p>
            <a:pPr marL="0" marR="0" indent="0" algn="ctr" defTabSz="914400" rtl="0" eaLnBrk="0" fontAlgn="base" latinLnBrk="0" hangingPunct="0">
              <a:lnSpc>
                <a:spcPct val="100000"/>
              </a:lnSpc>
              <a:spcBef>
                <a:spcPct val="0"/>
              </a:spcBef>
              <a:spcAft>
                <a:spcPct val="0"/>
              </a:spcAft>
              <a:buClrTx/>
              <a:buSzTx/>
              <a:buFontTx/>
              <a:buNone/>
              <a:tabLst/>
            </a:pPr>
            <a:r>
              <a:rPr kumimoji="0" lang="en-US" sz="2800" i="0" u="none" strike="noStrike" cap="none" normalizeH="0" baseline="0" dirty="0">
                <a:ln>
                  <a:noFill/>
                </a:ln>
                <a:solidFill>
                  <a:schemeClr val="tx1"/>
                </a:solidFill>
                <a:effectLst/>
                <a:latin typeface="Cambria" panose="02040503050406030204" pitchFamily="18" charset="0"/>
              </a:rPr>
              <a:t>of</a:t>
            </a:r>
            <a:r>
              <a:rPr kumimoji="0" lang="en-US" sz="2800" i="0" u="none" strike="noStrike" cap="none" normalizeH="0" baseline="0" dirty="0">
                <a:ln>
                  <a:noFill/>
                </a:ln>
                <a:effectLst/>
                <a:latin typeface="Cambria" panose="02040503050406030204" pitchFamily="18" charset="0"/>
              </a:rPr>
              <a:t> </a:t>
            </a:r>
            <a:r>
              <a:rPr kumimoji="0" lang="en-US" sz="2800" u="none" strike="noStrike" cap="none" normalizeH="0" baseline="0" dirty="0">
                <a:ln>
                  <a:noFill/>
                </a:ln>
                <a:solidFill>
                  <a:srgbClr val="0000FF"/>
                </a:solidFill>
                <a:effectLst/>
                <a:latin typeface="Cambria" panose="02040503050406030204" pitchFamily="18" charset="0"/>
              </a:rPr>
              <a:t>real</a:t>
            </a:r>
            <a:r>
              <a:rPr kumimoji="0" lang="en-US" sz="2800" i="0" u="none" strike="noStrike" cap="none" normalizeH="0" baseline="0" dirty="0">
                <a:ln>
                  <a:noFill/>
                </a:ln>
                <a:effectLst/>
                <a:latin typeface="Cambria" panose="02040503050406030204" pitchFamily="18" charset="0"/>
              </a:rPr>
              <a:t> </a:t>
            </a:r>
            <a:r>
              <a:rPr kumimoji="0" lang="en-US" sz="2800" i="0" u="none" strike="noStrike" cap="none" normalizeH="0" baseline="0" dirty="0">
                <a:ln>
                  <a:noFill/>
                </a:ln>
                <a:solidFill>
                  <a:schemeClr val="tx1"/>
                </a:solidFill>
                <a:effectLst/>
                <a:latin typeface="Cambria" panose="02040503050406030204" pitchFamily="18" charset="0"/>
              </a:rPr>
              <a:t>DRAM chips</a:t>
            </a:r>
          </a:p>
        </p:txBody>
      </p:sp>
      <p:sp>
        <p:nvSpPr>
          <p:cNvPr id="8" name="TextBox 7">
            <a:extLst>
              <a:ext uri="{FF2B5EF4-FFF2-40B4-BE49-F238E27FC236}">
                <a16:creationId xmlns:a16="http://schemas.microsoft.com/office/drawing/2014/main" id="{35206372-284E-164F-95B9-BF0DE82F0046}"/>
              </a:ext>
            </a:extLst>
          </p:cNvPr>
          <p:cNvSpPr txBox="1"/>
          <p:nvPr/>
        </p:nvSpPr>
        <p:spPr>
          <a:xfrm>
            <a:off x="175815" y="2810239"/>
            <a:ext cx="1781887" cy="707886"/>
          </a:xfrm>
          <a:prstGeom prst="rect">
            <a:avLst/>
          </a:prstGeom>
          <a:noFill/>
        </p:spPr>
        <p:txBody>
          <a:bodyPr wrap="square" rtlCol="0">
            <a:spAutoFit/>
          </a:bodyPr>
          <a:lstStyle/>
          <a:p>
            <a:pPr algn="ctr"/>
            <a:r>
              <a:rPr lang="en-US" sz="2000" i="1" dirty="0">
                <a:solidFill>
                  <a:schemeClr val="tx1">
                    <a:lumMod val="75000"/>
                    <a:lumOff val="25000"/>
                  </a:schemeClr>
                </a:solidFill>
                <a:latin typeface="Cambria" panose="02040503050406030204" pitchFamily="18" charset="0"/>
              </a:rPr>
              <a:t>DRAM timing violation</a:t>
            </a:r>
            <a:endParaRPr lang="en-CH" sz="2000" i="1" dirty="0">
              <a:solidFill>
                <a:schemeClr val="tx1">
                  <a:lumMod val="75000"/>
                  <a:lumOff val="25000"/>
                </a:schemeClr>
              </a:solidFill>
              <a:latin typeface="Cambria" panose="02040503050406030204" pitchFamily="18" charset="0"/>
            </a:endParaRPr>
          </a:p>
        </p:txBody>
      </p:sp>
      <p:sp>
        <p:nvSpPr>
          <p:cNvPr id="10" name="TextBox 9">
            <a:extLst>
              <a:ext uri="{FF2B5EF4-FFF2-40B4-BE49-F238E27FC236}">
                <a16:creationId xmlns:a16="http://schemas.microsoft.com/office/drawing/2014/main" id="{6CAEBC15-A437-0A46-A5F0-D17CD7AD5851}"/>
              </a:ext>
            </a:extLst>
          </p:cNvPr>
          <p:cNvSpPr txBox="1"/>
          <p:nvPr/>
        </p:nvSpPr>
        <p:spPr>
          <a:xfrm>
            <a:off x="1823872" y="2849120"/>
            <a:ext cx="1781887" cy="707886"/>
          </a:xfrm>
          <a:prstGeom prst="rect">
            <a:avLst/>
          </a:prstGeom>
          <a:noFill/>
        </p:spPr>
        <p:txBody>
          <a:bodyPr wrap="square" rtlCol="0">
            <a:spAutoFit/>
          </a:bodyPr>
          <a:lstStyle/>
          <a:p>
            <a:pPr algn="ctr"/>
            <a:r>
              <a:rPr lang="en-US" sz="2000" i="1" dirty="0">
                <a:solidFill>
                  <a:schemeClr val="tx1">
                    <a:lumMod val="75000"/>
                    <a:lumOff val="25000"/>
                  </a:schemeClr>
                </a:solidFill>
                <a:latin typeface="Cambria" panose="02040503050406030204" pitchFamily="18" charset="0"/>
              </a:rPr>
              <a:t>Inter-cell interference</a:t>
            </a:r>
            <a:endParaRPr lang="en-CH" sz="2000" i="1" dirty="0">
              <a:solidFill>
                <a:schemeClr val="tx1">
                  <a:lumMod val="75000"/>
                  <a:lumOff val="25000"/>
                </a:schemeClr>
              </a:solidFill>
              <a:latin typeface="Cambria" panose="02040503050406030204" pitchFamily="18" charset="0"/>
            </a:endParaRPr>
          </a:p>
        </p:txBody>
      </p:sp>
      <p:pic>
        <p:nvPicPr>
          <p:cNvPr id="11" name="Graphic 10" descr="Wireless with solid fill">
            <a:extLst>
              <a:ext uri="{FF2B5EF4-FFF2-40B4-BE49-F238E27FC236}">
                <a16:creationId xmlns:a16="http://schemas.microsoft.com/office/drawing/2014/main" id="{32BBCCD1-85AD-E443-AB17-88CDC72A1CF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886061" y="1161380"/>
            <a:ext cx="1613076" cy="1672622"/>
          </a:xfrm>
          <a:prstGeom prst="rect">
            <a:avLst/>
          </a:prstGeom>
        </p:spPr>
      </p:pic>
      <p:sp>
        <p:nvSpPr>
          <p:cNvPr id="13" name="TextBox 12">
            <a:extLst>
              <a:ext uri="{FF2B5EF4-FFF2-40B4-BE49-F238E27FC236}">
                <a16:creationId xmlns:a16="http://schemas.microsoft.com/office/drawing/2014/main" id="{D0DB4E3A-2E71-924B-8241-E5BD39507381}"/>
              </a:ext>
            </a:extLst>
          </p:cNvPr>
          <p:cNvSpPr txBox="1"/>
          <p:nvPr/>
        </p:nvSpPr>
        <p:spPr>
          <a:xfrm>
            <a:off x="6661417" y="2995569"/>
            <a:ext cx="1781887" cy="400110"/>
          </a:xfrm>
          <a:prstGeom prst="rect">
            <a:avLst/>
          </a:prstGeom>
          <a:noFill/>
        </p:spPr>
        <p:txBody>
          <a:bodyPr wrap="square" rtlCol="0">
            <a:spAutoFit/>
          </a:bodyPr>
          <a:lstStyle/>
          <a:p>
            <a:pPr algn="ctr"/>
            <a:r>
              <a:rPr lang="en-US" sz="2000" i="1" dirty="0">
                <a:solidFill>
                  <a:schemeClr val="tx1">
                    <a:lumMod val="75000"/>
                    <a:lumOff val="25000"/>
                  </a:schemeClr>
                </a:solidFill>
                <a:latin typeface="Cambria" panose="02040503050406030204" pitchFamily="18" charset="0"/>
              </a:rPr>
              <a:t>Voltage</a:t>
            </a:r>
            <a:endParaRPr lang="en-CH" sz="2000" i="1" dirty="0">
              <a:solidFill>
                <a:schemeClr val="tx1">
                  <a:lumMod val="75000"/>
                  <a:lumOff val="25000"/>
                </a:schemeClr>
              </a:solidFill>
              <a:latin typeface="Cambria" panose="02040503050406030204" pitchFamily="18" charset="0"/>
            </a:endParaRPr>
          </a:p>
        </p:txBody>
      </p:sp>
      <p:pic>
        <p:nvPicPr>
          <p:cNvPr id="14" name="Graphic 13" descr="High voltage with solid fill">
            <a:extLst>
              <a:ext uri="{FF2B5EF4-FFF2-40B4-BE49-F238E27FC236}">
                <a16:creationId xmlns:a16="http://schemas.microsoft.com/office/drawing/2014/main" id="{FCABA611-3B11-D84D-BEFA-37D1714BCDD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886240" y="1386481"/>
            <a:ext cx="1332242" cy="1381420"/>
          </a:xfrm>
          <a:prstGeom prst="rect">
            <a:avLst/>
          </a:prstGeom>
        </p:spPr>
      </p:pic>
      <p:sp>
        <p:nvSpPr>
          <p:cNvPr id="16" name="TextBox 15">
            <a:extLst>
              <a:ext uri="{FF2B5EF4-FFF2-40B4-BE49-F238E27FC236}">
                <a16:creationId xmlns:a16="http://schemas.microsoft.com/office/drawing/2014/main" id="{8173FCEA-49BD-AB4E-99ED-6317BDA15E53}"/>
              </a:ext>
            </a:extLst>
          </p:cNvPr>
          <p:cNvSpPr txBox="1"/>
          <p:nvPr/>
        </p:nvSpPr>
        <p:spPr>
          <a:xfrm>
            <a:off x="5298960" y="2999839"/>
            <a:ext cx="1781887" cy="400110"/>
          </a:xfrm>
          <a:prstGeom prst="rect">
            <a:avLst/>
          </a:prstGeom>
          <a:noFill/>
        </p:spPr>
        <p:txBody>
          <a:bodyPr wrap="square" rtlCol="0">
            <a:spAutoFit/>
          </a:bodyPr>
          <a:lstStyle/>
          <a:p>
            <a:pPr algn="ctr"/>
            <a:r>
              <a:rPr lang="en-US" sz="2000" i="1" dirty="0">
                <a:solidFill>
                  <a:schemeClr val="tx1">
                    <a:lumMod val="75000"/>
                    <a:lumOff val="25000"/>
                  </a:schemeClr>
                </a:solidFill>
                <a:latin typeface="Cambria" panose="02040503050406030204" pitchFamily="18" charset="0"/>
              </a:rPr>
              <a:t>Temperature</a:t>
            </a:r>
            <a:endParaRPr lang="en-CH" sz="2000" i="1" dirty="0">
              <a:solidFill>
                <a:schemeClr val="tx1">
                  <a:lumMod val="75000"/>
                  <a:lumOff val="25000"/>
                </a:schemeClr>
              </a:solidFill>
              <a:latin typeface="Cambria" panose="02040503050406030204" pitchFamily="18" charset="0"/>
            </a:endParaRPr>
          </a:p>
        </p:txBody>
      </p:sp>
      <p:pic>
        <p:nvPicPr>
          <p:cNvPr id="17" name="Graphic 16" descr="Thermometer with solid fill">
            <a:extLst>
              <a:ext uri="{FF2B5EF4-FFF2-40B4-BE49-F238E27FC236}">
                <a16:creationId xmlns:a16="http://schemas.microsoft.com/office/drawing/2014/main" id="{F289D6AC-DAF9-2242-9D89-AB0EBD6FBE1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495581" y="1320595"/>
            <a:ext cx="1353810" cy="1403786"/>
          </a:xfrm>
          <a:prstGeom prst="rect">
            <a:avLst/>
          </a:prstGeom>
        </p:spPr>
      </p:pic>
      <p:sp>
        <p:nvSpPr>
          <p:cNvPr id="19" name="TextBox 18">
            <a:extLst>
              <a:ext uri="{FF2B5EF4-FFF2-40B4-BE49-F238E27FC236}">
                <a16:creationId xmlns:a16="http://schemas.microsoft.com/office/drawing/2014/main" id="{FDC89DC5-AAD1-8E44-B5BA-15A291F23325}"/>
              </a:ext>
            </a:extLst>
          </p:cNvPr>
          <p:cNvSpPr txBox="1"/>
          <p:nvPr/>
        </p:nvSpPr>
        <p:spPr>
          <a:xfrm>
            <a:off x="3604344" y="2846741"/>
            <a:ext cx="1781887" cy="707886"/>
          </a:xfrm>
          <a:prstGeom prst="rect">
            <a:avLst/>
          </a:prstGeom>
          <a:noFill/>
        </p:spPr>
        <p:txBody>
          <a:bodyPr wrap="square" rtlCol="0">
            <a:spAutoFit/>
          </a:bodyPr>
          <a:lstStyle/>
          <a:p>
            <a:pPr algn="ctr"/>
            <a:r>
              <a:rPr lang="en-US" sz="2000" i="1" dirty="0">
                <a:solidFill>
                  <a:schemeClr val="tx1">
                    <a:lumMod val="75000"/>
                    <a:lumOff val="25000"/>
                  </a:schemeClr>
                </a:solidFill>
                <a:latin typeface="Cambria" panose="02040503050406030204" pitchFamily="18" charset="0"/>
              </a:rPr>
              <a:t>Manufacturing process</a:t>
            </a:r>
            <a:endParaRPr lang="en-CH" sz="2000" i="1" dirty="0">
              <a:solidFill>
                <a:schemeClr val="tx1">
                  <a:lumMod val="75000"/>
                  <a:lumOff val="25000"/>
                </a:schemeClr>
              </a:solidFill>
              <a:latin typeface="Cambria" panose="02040503050406030204" pitchFamily="18" charset="0"/>
            </a:endParaRPr>
          </a:p>
        </p:txBody>
      </p:sp>
      <p:pic>
        <p:nvPicPr>
          <p:cNvPr id="20" name="Graphic 19" descr="Continuous Improvement with solid fill">
            <a:extLst>
              <a:ext uri="{FF2B5EF4-FFF2-40B4-BE49-F238E27FC236}">
                <a16:creationId xmlns:a16="http://schemas.microsoft.com/office/drawing/2014/main" id="{4BC0A2C3-3FCE-404D-8D54-CC07BD2CBFA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535986" y="1080330"/>
            <a:ext cx="1922746" cy="1993722"/>
          </a:xfrm>
          <a:prstGeom prst="rect">
            <a:avLst/>
          </a:prstGeom>
        </p:spPr>
      </p:pic>
      <p:grpSp>
        <p:nvGrpSpPr>
          <p:cNvPr id="28" name="Group 27">
            <a:extLst>
              <a:ext uri="{FF2B5EF4-FFF2-40B4-BE49-F238E27FC236}">
                <a16:creationId xmlns:a16="http://schemas.microsoft.com/office/drawing/2014/main" id="{A35A5925-A8F4-BA4F-A60B-CC769014361E}"/>
              </a:ext>
            </a:extLst>
          </p:cNvPr>
          <p:cNvGrpSpPr/>
          <p:nvPr/>
        </p:nvGrpSpPr>
        <p:grpSpPr>
          <a:xfrm>
            <a:off x="313406" y="1223569"/>
            <a:ext cx="1535806" cy="1623172"/>
            <a:chOff x="611897" y="1849188"/>
            <a:chExt cx="999898" cy="1056778"/>
          </a:xfrm>
        </p:grpSpPr>
        <p:pic>
          <p:nvPicPr>
            <p:cNvPr id="7" name="Graphic 6" descr="Clock with solid fill">
              <a:extLst>
                <a:ext uri="{FF2B5EF4-FFF2-40B4-BE49-F238E27FC236}">
                  <a16:creationId xmlns:a16="http://schemas.microsoft.com/office/drawing/2014/main" id="{63F6A0E1-1D46-9F41-BBF1-DD2C0486C70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49229" y="1849188"/>
              <a:ext cx="962566" cy="998099"/>
            </a:xfrm>
            <a:prstGeom prst="rect">
              <a:avLst/>
            </a:prstGeom>
          </p:spPr>
        </p:pic>
        <p:pic>
          <p:nvPicPr>
            <p:cNvPr id="21" name="Graphic 20" descr="Badge Cross with solid fill">
              <a:extLst>
                <a:ext uri="{FF2B5EF4-FFF2-40B4-BE49-F238E27FC236}">
                  <a16:creationId xmlns:a16="http://schemas.microsoft.com/office/drawing/2014/main" id="{FDEAA812-97FC-0842-9A87-0E4DEAF6CB8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11897" y="2404945"/>
              <a:ext cx="483184" cy="501021"/>
            </a:xfrm>
            <a:prstGeom prst="rect">
              <a:avLst/>
            </a:prstGeom>
            <a:effectLst>
              <a:glow rad="63500">
                <a:schemeClr val="bg1"/>
              </a:glow>
            </a:effectLst>
          </p:spPr>
        </p:pic>
      </p:grpSp>
      <p:grpSp>
        <p:nvGrpSpPr>
          <p:cNvPr id="22" name="Group 21">
            <a:extLst>
              <a:ext uri="{FF2B5EF4-FFF2-40B4-BE49-F238E27FC236}">
                <a16:creationId xmlns:a16="http://schemas.microsoft.com/office/drawing/2014/main" id="{FE6EA672-D038-CE4C-AEF5-D5B57953C0AB}"/>
              </a:ext>
            </a:extLst>
          </p:cNvPr>
          <p:cNvGrpSpPr/>
          <p:nvPr/>
        </p:nvGrpSpPr>
        <p:grpSpPr>
          <a:xfrm>
            <a:off x="8306798" y="2032470"/>
            <a:ext cx="486348" cy="141022"/>
            <a:chOff x="11113948" y="2279358"/>
            <a:chExt cx="623941" cy="174478"/>
          </a:xfrm>
        </p:grpSpPr>
        <p:sp>
          <p:nvSpPr>
            <p:cNvPr id="23" name="Oval 22">
              <a:extLst>
                <a:ext uri="{FF2B5EF4-FFF2-40B4-BE49-F238E27FC236}">
                  <a16:creationId xmlns:a16="http://schemas.microsoft.com/office/drawing/2014/main" id="{88D87C20-EB2D-C24D-AE27-C771167C3F73}"/>
                </a:ext>
              </a:extLst>
            </p:cNvPr>
            <p:cNvSpPr>
              <a:spLocks noChangeAspect="1"/>
            </p:cNvSpPr>
            <p:nvPr/>
          </p:nvSpPr>
          <p:spPr>
            <a:xfrm>
              <a:off x="11113948" y="2279359"/>
              <a:ext cx="174477" cy="17447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1200">
                <a:latin typeface="Cambria" panose="02040503050406030204" pitchFamily="18" charset="0"/>
              </a:endParaRPr>
            </a:p>
          </p:txBody>
        </p:sp>
        <p:sp>
          <p:nvSpPr>
            <p:cNvPr id="24" name="Oval 23">
              <a:extLst>
                <a:ext uri="{FF2B5EF4-FFF2-40B4-BE49-F238E27FC236}">
                  <a16:creationId xmlns:a16="http://schemas.microsoft.com/office/drawing/2014/main" id="{60E8F6B1-EC32-4848-9F1F-2CA4EFDE71F5}"/>
                </a:ext>
              </a:extLst>
            </p:cNvPr>
            <p:cNvSpPr>
              <a:spLocks noChangeAspect="1"/>
            </p:cNvSpPr>
            <p:nvPr/>
          </p:nvSpPr>
          <p:spPr>
            <a:xfrm>
              <a:off x="11338680" y="2279358"/>
              <a:ext cx="174477" cy="17447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1200">
                <a:latin typeface="Cambria" panose="02040503050406030204" pitchFamily="18" charset="0"/>
              </a:endParaRPr>
            </a:p>
          </p:txBody>
        </p:sp>
        <p:sp>
          <p:nvSpPr>
            <p:cNvPr id="25" name="Oval 24">
              <a:extLst>
                <a:ext uri="{FF2B5EF4-FFF2-40B4-BE49-F238E27FC236}">
                  <a16:creationId xmlns:a16="http://schemas.microsoft.com/office/drawing/2014/main" id="{7216C0B7-A417-1944-AA20-DECE465963C3}"/>
                </a:ext>
              </a:extLst>
            </p:cNvPr>
            <p:cNvSpPr>
              <a:spLocks noChangeAspect="1"/>
            </p:cNvSpPr>
            <p:nvPr/>
          </p:nvSpPr>
          <p:spPr>
            <a:xfrm>
              <a:off x="11563412" y="2279358"/>
              <a:ext cx="174477" cy="17447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1200">
                <a:latin typeface="Cambria" panose="02040503050406030204" pitchFamily="18" charset="0"/>
              </a:endParaRPr>
            </a:p>
          </p:txBody>
        </p:sp>
      </p:grpSp>
      <p:sp>
        <p:nvSpPr>
          <p:cNvPr id="26" name="TextBox 25">
            <a:extLst>
              <a:ext uri="{FF2B5EF4-FFF2-40B4-BE49-F238E27FC236}">
                <a16:creationId xmlns:a16="http://schemas.microsoft.com/office/drawing/2014/main" id="{C08F8EDC-27CA-4F4E-BE5F-D3174577C52F}"/>
              </a:ext>
            </a:extLst>
          </p:cNvPr>
          <p:cNvSpPr txBox="1"/>
          <p:nvPr/>
        </p:nvSpPr>
        <p:spPr>
          <a:xfrm>
            <a:off x="0" y="3843629"/>
            <a:ext cx="9213218" cy="954107"/>
          </a:xfrm>
          <a:prstGeom prst="rect">
            <a:avLst/>
          </a:prstGeom>
          <a:noFill/>
        </p:spPr>
        <p:txBody>
          <a:bodyPr wrap="square" rtlCol="0">
            <a:spAutoFit/>
          </a:bodyPr>
          <a:lstStyle/>
          <a:p>
            <a:pPr algn="ctr"/>
            <a:r>
              <a:rPr lang="en-US" sz="2800" dirty="0">
                <a:latin typeface="Cambria" panose="02040503050406030204" pitchFamily="18" charset="0"/>
              </a:rPr>
              <a:t>Factors affecting DRAM reliability and latency </a:t>
            </a:r>
            <a:br>
              <a:rPr lang="en-US" sz="2800" dirty="0">
                <a:latin typeface="Cambria" panose="02040503050406030204" pitchFamily="18" charset="0"/>
              </a:rPr>
            </a:br>
            <a:r>
              <a:rPr lang="en-US" sz="2800" dirty="0">
                <a:solidFill>
                  <a:srgbClr val="C00000"/>
                </a:solidFill>
                <a:latin typeface="Cambria" panose="02040503050406030204" pitchFamily="18" charset="0"/>
              </a:rPr>
              <a:t>cannot</a:t>
            </a:r>
            <a:r>
              <a:rPr lang="en-US" sz="2800" dirty="0">
                <a:latin typeface="Cambria" panose="02040503050406030204" pitchFamily="18" charset="0"/>
              </a:rPr>
              <a:t> be properly </a:t>
            </a:r>
            <a:r>
              <a:rPr lang="en-US" sz="2800" b="1" dirty="0">
                <a:latin typeface="Cambria" panose="02040503050406030204" pitchFamily="18" charset="0"/>
              </a:rPr>
              <a:t>modeled</a:t>
            </a:r>
            <a:r>
              <a:rPr lang="en-US" sz="2800" dirty="0">
                <a:latin typeface="Cambria" panose="02040503050406030204" pitchFamily="18" charset="0"/>
              </a:rPr>
              <a:t> in simulation or analytically</a:t>
            </a:r>
            <a:endParaRPr lang="en-CH" sz="2800" dirty="0">
              <a:latin typeface="Cambria" panose="02040503050406030204" pitchFamily="18" charset="0"/>
            </a:endParaRPr>
          </a:p>
        </p:txBody>
      </p:sp>
    </p:spTree>
    <p:extLst>
      <p:ext uri="{BB962C8B-B14F-4D97-AF65-F5344CB8AC3E}">
        <p14:creationId xmlns:p14="http://schemas.microsoft.com/office/powerpoint/2010/main" val="2239758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D6ED8-E5C5-7A44-90B6-C2944C7BFB7B}"/>
              </a:ext>
            </a:extLst>
          </p:cNvPr>
          <p:cNvSpPr>
            <a:spLocks noGrp="1"/>
          </p:cNvSpPr>
          <p:nvPr>
            <p:ph type="title"/>
          </p:nvPr>
        </p:nvSpPr>
        <p:spPr/>
        <p:txBody>
          <a:bodyPr/>
          <a:lstStyle/>
          <a:p>
            <a:r>
              <a:rPr lang="en-CH" dirty="0"/>
              <a:t>DRAM Testing Infrastructure</a:t>
            </a:r>
          </a:p>
        </p:txBody>
      </p:sp>
      <p:sp>
        <p:nvSpPr>
          <p:cNvPr id="3" name="Content Placeholder 2">
            <a:extLst>
              <a:ext uri="{FF2B5EF4-FFF2-40B4-BE49-F238E27FC236}">
                <a16:creationId xmlns:a16="http://schemas.microsoft.com/office/drawing/2014/main" id="{F06242BA-51F7-7E46-A0CD-3A7D7A67FE95}"/>
              </a:ext>
            </a:extLst>
          </p:cNvPr>
          <p:cNvSpPr>
            <a:spLocks noGrp="1"/>
          </p:cNvSpPr>
          <p:nvPr>
            <p:ph idx="1"/>
          </p:nvPr>
        </p:nvSpPr>
        <p:spPr/>
        <p:txBody>
          <a:bodyPr/>
          <a:lstStyle/>
          <a:p>
            <a:pPr marL="0" indent="0">
              <a:buNone/>
            </a:pPr>
            <a:r>
              <a:rPr lang="en-CH" sz="2800" dirty="0">
                <a:solidFill>
                  <a:srgbClr val="00B050"/>
                </a:solidFill>
              </a:rPr>
              <a:t>Allow</a:t>
            </a:r>
            <a:r>
              <a:rPr lang="en-CH" sz="2800" dirty="0"/>
              <a:t> experimental studies of </a:t>
            </a:r>
            <a:r>
              <a:rPr lang="en-CH" sz="2800" dirty="0">
                <a:solidFill>
                  <a:srgbClr val="00B050"/>
                </a:solidFill>
              </a:rPr>
              <a:t>real</a:t>
            </a:r>
            <a:r>
              <a:rPr lang="en-CH" sz="2800" dirty="0"/>
              <a:t> </a:t>
            </a:r>
            <a:r>
              <a:rPr lang="en-CH" sz="2800" dirty="0">
                <a:solidFill>
                  <a:srgbClr val="00B050"/>
                </a:solidFill>
              </a:rPr>
              <a:t>DRAM</a:t>
            </a:r>
            <a:r>
              <a:rPr lang="en-CH" sz="2800" dirty="0"/>
              <a:t> chips</a:t>
            </a:r>
          </a:p>
          <a:p>
            <a:pPr marL="0" indent="0">
              <a:buNone/>
            </a:pPr>
            <a:endParaRPr lang="en-CH" sz="100" dirty="0"/>
          </a:p>
          <a:p>
            <a:pPr marL="0" indent="0">
              <a:buNone/>
            </a:pPr>
            <a:r>
              <a:rPr lang="en-CH" sz="2800" dirty="0"/>
              <a:t>Open-source FPGA-based </a:t>
            </a:r>
            <a:r>
              <a:rPr lang="en-CH" sz="2800"/>
              <a:t>testing infrastructure</a:t>
            </a:r>
            <a:endParaRPr lang="en-CH" sz="2800" dirty="0"/>
          </a:p>
          <a:p>
            <a:pPr>
              <a:buClr>
                <a:schemeClr val="tx1"/>
              </a:buClr>
            </a:pPr>
            <a:r>
              <a:rPr lang="en-CH" sz="2800" dirty="0">
                <a:solidFill>
                  <a:srgbClr val="00B050"/>
                </a:solidFill>
              </a:rPr>
              <a:t>Publicly-available:</a:t>
            </a:r>
            <a:r>
              <a:rPr lang="en-CH" sz="2800" dirty="0"/>
              <a:t> Start using today</a:t>
            </a:r>
          </a:p>
          <a:p>
            <a:pPr>
              <a:buClr>
                <a:schemeClr val="tx1"/>
              </a:buClr>
            </a:pPr>
            <a:r>
              <a:rPr lang="en-CH" sz="2800" dirty="0">
                <a:solidFill>
                  <a:srgbClr val="00B050"/>
                </a:solidFill>
              </a:rPr>
              <a:t>Relatively low cost:</a:t>
            </a:r>
            <a:r>
              <a:rPr lang="en-CH" sz="2800" dirty="0"/>
              <a:t> An FPGA board + DRAM modules</a:t>
            </a:r>
          </a:p>
          <a:p>
            <a:pPr marL="0" indent="0">
              <a:buNone/>
            </a:pPr>
            <a:endParaRPr lang="en-CH" sz="2800" dirty="0"/>
          </a:p>
          <a:p>
            <a:pPr marL="0" indent="0">
              <a:buNone/>
            </a:pPr>
            <a:endParaRPr lang="en-CH" sz="2800" dirty="0"/>
          </a:p>
        </p:txBody>
      </p:sp>
      <p:pic>
        <p:nvPicPr>
          <p:cNvPr id="6" name="Picture 5">
            <a:extLst>
              <a:ext uri="{FF2B5EF4-FFF2-40B4-BE49-F238E27FC236}">
                <a16:creationId xmlns:a16="http://schemas.microsoft.com/office/drawing/2014/main" id="{72E62CA2-32E6-984F-9BB6-3F90C3D255C0}"/>
              </a:ext>
            </a:extLst>
          </p:cNvPr>
          <p:cNvPicPr>
            <a:picLocks noChangeAspect="1"/>
          </p:cNvPicPr>
          <p:nvPr/>
        </p:nvPicPr>
        <p:blipFill>
          <a:blip r:embed="rId2"/>
          <a:stretch>
            <a:fillRect/>
          </a:stretch>
        </p:blipFill>
        <p:spPr>
          <a:xfrm>
            <a:off x="1233331" y="3812795"/>
            <a:ext cx="2400152" cy="2868474"/>
          </a:xfrm>
          <a:prstGeom prst="rect">
            <a:avLst/>
          </a:prstGeom>
        </p:spPr>
      </p:pic>
      <p:pic>
        <p:nvPicPr>
          <p:cNvPr id="7" name="Picture 6">
            <a:extLst>
              <a:ext uri="{FF2B5EF4-FFF2-40B4-BE49-F238E27FC236}">
                <a16:creationId xmlns:a16="http://schemas.microsoft.com/office/drawing/2014/main" id="{C24C57E9-EBC7-D541-A7E5-7D6345308704}"/>
              </a:ext>
            </a:extLst>
          </p:cNvPr>
          <p:cNvPicPr>
            <a:picLocks noChangeAspect="1"/>
          </p:cNvPicPr>
          <p:nvPr/>
        </p:nvPicPr>
        <p:blipFill>
          <a:blip r:embed="rId3"/>
          <a:stretch>
            <a:fillRect/>
          </a:stretch>
        </p:blipFill>
        <p:spPr>
          <a:xfrm>
            <a:off x="4850674" y="3894466"/>
            <a:ext cx="2995748" cy="2388276"/>
          </a:xfrm>
          <a:prstGeom prst="rect">
            <a:avLst/>
          </a:prstGeom>
        </p:spPr>
      </p:pic>
      <p:sp>
        <p:nvSpPr>
          <p:cNvPr id="8" name="TextBox 7">
            <a:extLst>
              <a:ext uri="{FF2B5EF4-FFF2-40B4-BE49-F238E27FC236}">
                <a16:creationId xmlns:a16="http://schemas.microsoft.com/office/drawing/2014/main" id="{27B31E7D-4FCE-E645-829C-8A3B72F3F8BA}"/>
              </a:ext>
            </a:extLst>
          </p:cNvPr>
          <p:cNvSpPr txBox="1"/>
          <p:nvPr/>
        </p:nvSpPr>
        <p:spPr>
          <a:xfrm>
            <a:off x="1715101" y="3182357"/>
            <a:ext cx="1436612" cy="584775"/>
          </a:xfrm>
          <a:prstGeom prst="rect">
            <a:avLst/>
          </a:prstGeom>
          <a:noFill/>
        </p:spPr>
        <p:txBody>
          <a:bodyPr wrap="none" rtlCol="0">
            <a:spAutoFit/>
          </a:bodyPr>
          <a:lstStyle/>
          <a:p>
            <a:pPr algn="l"/>
            <a:r>
              <a:rPr lang="en-CH" sz="3200" dirty="0">
                <a:solidFill>
                  <a:srgbClr val="0000FF"/>
                </a:solidFill>
                <a:latin typeface="Cambria" panose="02040503050406030204" pitchFamily="18" charset="0"/>
                <a:ea typeface="Cambria" panose="02040503050406030204" pitchFamily="18" charset="0"/>
              </a:rPr>
              <a:t>SoftMC</a:t>
            </a:r>
          </a:p>
        </p:txBody>
      </p:sp>
      <p:sp>
        <p:nvSpPr>
          <p:cNvPr id="9" name="TextBox 8">
            <a:extLst>
              <a:ext uri="{FF2B5EF4-FFF2-40B4-BE49-F238E27FC236}">
                <a16:creationId xmlns:a16="http://schemas.microsoft.com/office/drawing/2014/main" id="{7A289A42-05C0-AA44-A903-ED5C85AB5BB3}"/>
              </a:ext>
            </a:extLst>
          </p:cNvPr>
          <p:cNvSpPr txBox="1"/>
          <p:nvPr/>
        </p:nvSpPr>
        <p:spPr>
          <a:xfrm>
            <a:off x="5197583" y="3182357"/>
            <a:ext cx="2231316" cy="584775"/>
          </a:xfrm>
          <a:prstGeom prst="rect">
            <a:avLst/>
          </a:prstGeom>
          <a:noFill/>
        </p:spPr>
        <p:txBody>
          <a:bodyPr wrap="none" rtlCol="0">
            <a:spAutoFit/>
          </a:bodyPr>
          <a:lstStyle/>
          <a:p>
            <a:pPr algn="ctr"/>
            <a:r>
              <a:rPr lang="en-CH" sz="3200" dirty="0">
                <a:solidFill>
                  <a:srgbClr val="0000FF"/>
                </a:solidFill>
                <a:latin typeface="Cambria" panose="02040503050406030204" pitchFamily="18" charset="0"/>
                <a:ea typeface="Cambria" panose="02040503050406030204" pitchFamily="18" charset="0"/>
              </a:rPr>
              <a:t>Litex Tester</a:t>
            </a:r>
          </a:p>
        </p:txBody>
      </p:sp>
    </p:spTree>
    <p:extLst>
      <p:ext uri="{BB962C8B-B14F-4D97-AF65-F5344CB8AC3E}">
        <p14:creationId xmlns:p14="http://schemas.microsoft.com/office/powerpoint/2010/main" val="1210047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FAAF4-017A-D717-7F5F-3B2D361C482B}"/>
              </a:ext>
            </a:extLst>
          </p:cNvPr>
          <p:cNvSpPr>
            <a:spLocks noGrp="1"/>
          </p:cNvSpPr>
          <p:nvPr>
            <p:ph type="title"/>
          </p:nvPr>
        </p:nvSpPr>
        <p:spPr/>
        <p:txBody>
          <a:bodyPr>
            <a:normAutofit/>
          </a:bodyPr>
          <a:lstStyle/>
          <a:p>
            <a:r>
              <a:rPr lang="en-TR" sz="3900" dirty="0"/>
              <a:t>Limitations of </a:t>
            </a:r>
            <a:r>
              <a:rPr lang="en-TR" sz="3900"/>
              <a:t>Existing Infrastructure</a:t>
            </a:r>
            <a:endParaRPr lang="en-TR" sz="3900" dirty="0"/>
          </a:p>
        </p:txBody>
      </p:sp>
      <p:pic>
        <p:nvPicPr>
          <p:cNvPr id="4" name="Picture 3">
            <a:extLst>
              <a:ext uri="{FF2B5EF4-FFF2-40B4-BE49-F238E27FC236}">
                <a16:creationId xmlns:a16="http://schemas.microsoft.com/office/drawing/2014/main" id="{25333488-4D56-21F3-4424-52FBD3022D22}"/>
              </a:ext>
            </a:extLst>
          </p:cNvPr>
          <p:cNvPicPr>
            <a:picLocks noChangeAspect="1"/>
          </p:cNvPicPr>
          <p:nvPr/>
        </p:nvPicPr>
        <p:blipFill rotWithShape="1">
          <a:blip r:embed="rId3"/>
          <a:srcRect r="72395"/>
          <a:stretch/>
        </p:blipFill>
        <p:spPr>
          <a:xfrm>
            <a:off x="-81396" y="1076143"/>
            <a:ext cx="3627444" cy="1435022"/>
          </a:xfrm>
          <a:prstGeom prst="rect">
            <a:avLst/>
          </a:prstGeom>
        </p:spPr>
      </p:pic>
      <p:pic>
        <p:nvPicPr>
          <p:cNvPr id="5" name="Picture 4">
            <a:extLst>
              <a:ext uri="{FF2B5EF4-FFF2-40B4-BE49-F238E27FC236}">
                <a16:creationId xmlns:a16="http://schemas.microsoft.com/office/drawing/2014/main" id="{BD698D33-FA54-E089-DA35-FD02BA5636D7}"/>
              </a:ext>
            </a:extLst>
          </p:cNvPr>
          <p:cNvPicPr>
            <a:picLocks noChangeAspect="1"/>
          </p:cNvPicPr>
          <p:nvPr/>
        </p:nvPicPr>
        <p:blipFill rotWithShape="1">
          <a:blip r:embed="rId3"/>
          <a:srcRect l="27706" r="51309"/>
          <a:stretch/>
        </p:blipFill>
        <p:spPr>
          <a:xfrm>
            <a:off x="3393373" y="1076142"/>
            <a:ext cx="2757582" cy="1435024"/>
          </a:xfrm>
          <a:prstGeom prst="rect">
            <a:avLst/>
          </a:prstGeom>
        </p:spPr>
      </p:pic>
      <p:pic>
        <p:nvPicPr>
          <p:cNvPr id="6" name="Picture 5">
            <a:extLst>
              <a:ext uri="{FF2B5EF4-FFF2-40B4-BE49-F238E27FC236}">
                <a16:creationId xmlns:a16="http://schemas.microsoft.com/office/drawing/2014/main" id="{A7E1C4A5-CD83-F743-5A60-379CE6F25132}"/>
              </a:ext>
            </a:extLst>
          </p:cNvPr>
          <p:cNvPicPr>
            <a:picLocks noChangeAspect="1"/>
          </p:cNvPicPr>
          <p:nvPr/>
        </p:nvPicPr>
        <p:blipFill rotWithShape="1">
          <a:blip r:embed="rId3"/>
          <a:srcRect l="48629" r="40673"/>
          <a:stretch/>
        </p:blipFill>
        <p:spPr>
          <a:xfrm>
            <a:off x="6151735" y="1076141"/>
            <a:ext cx="1405824" cy="1435022"/>
          </a:xfrm>
          <a:prstGeom prst="rect">
            <a:avLst/>
          </a:prstGeom>
        </p:spPr>
      </p:pic>
      <p:pic>
        <p:nvPicPr>
          <p:cNvPr id="7" name="Picture 6">
            <a:extLst>
              <a:ext uri="{FF2B5EF4-FFF2-40B4-BE49-F238E27FC236}">
                <a16:creationId xmlns:a16="http://schemas.microsoft.com/office/drawing/2014/main" id="{2210497F-E963-FF21-EE6C-35955C53A870}"/>
              </a:ext>
            </a:extLst>
          </p:cNvPr>
          <p:cNvPicPr>
            <a:picLocks noChangeAspect="1"/>
          </p:cNvPicPr>
          <p:nvPr/>
        </p:nvPicPr>
        <p:blipFill rotWithShape="1">
          <a:blip r:embed="rId3"/>
          <a:srcRect l="58916" r="29152"/>
          <a:stretch/>
        </p:blipFill>
        <p:spPr>
          <a:xfrm>
            <a:off x="7546920" y="1076141"/>
            <a:ext cx="1568038" cy="1435022"/>
          </a:xfrm>
          <a:prstGeom prst="rect">
            <a:avLst/>
          </a:prstGeom>
        </p:spPr>
      </p:pic>
      <p:sp>
        <p:nvSpPr>
          <p:cNvPr id="9" name="Rectangle 8">
            <a:extLst>
              <a:ext uri="{FF2B5EF4-FFF2-40B4-BE49-F238E27FC236}">
                <a16:creationId xmlns:a16="http://schemas.microsoft.com/office/drawing/2014/main" id="{B1BFAF99-6265-291D-062E-7AF005C946F3}"/>
              </a:ext>
            </a:extLst>
          </p:cNvPr>
          <p:cNvSpPr/>
          <p:nvPr/>
        </p:nvSpPr>
        <p:spPr>
          <a:xfrm>
            <a:off x="-69573" y="3006463"/>
            <a:ext cx="9312965" cy="858862"/>
          </a:xfrm>
          <a:prstGeom prst="rect">
            <a:avLst/>
          </a:prstGeom>
          <a:solidFill>
            <a:schemeClr val="accent5">
              <a:lumMod val="20000"/>
              <a:lumOff val="80000"/>
              <a:alpha val="60000"/>
            </a:schemeClr>
          </a:solidFill>
          <a:ln w="38100">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TR" sz="2400" b="0" i="0" u="none" strike="noStrike" kern="1200" cap="none" spc="0" normalizeH="0" baseline="0" noProof="0" dirty="0">
                <a:ln>
                  <a:noFill/>
                </a:ln>
                <a:solidFill>
                  <a:prstClr val="black">
                    <a:lumMod val="95000"/>
                    <a:lumOff val="5000"/>
                  </a:prstClr>
                </a:solidFill>
                <a:effectLst/>
                <a:uLnTx/>
                <a:uFillTx/>
                <a:latin typeface="Cambria" panose="02040503050406030204" pitchFamily="18" charset="0"/>
                <a:ea typeface="+mn-ea"/>
                <a:cs typeface="+mn-cs"/>
              </a:rPr>
              <a:t>Impose restrictions on the </a:t>
            </a:r>
            <a:r>
              <a:rPr kumimoji="0" lang="en-TR" sz="2400" b="0" i="0" u="none" strike="noStrike" kern="1200" cap="none" spc="0" normalizeH="0" baseline="0" noProof="0">
                <a:ln>
                  <a:noFill/>
                </a:ln>
                <a:solidFill>
                  <a:prstClr val="black">
                    <a:lumMod val="95000"/>
                    <a:lumOff val="5000"/>
                  </a:prstClr>
                </a:solidFill>
                <a:effectLst/>
                <a:uLnTx/>
                <a:uFillTx/>
                <a:latin typeface="Cambria" panose="02040503050406030204" pitchFamily="18" charset="0"/>
                <a:ea typeface="+mn-ea"/>
                <a:cs typeface="+mn-cs"/>
              </a:rPr>
              <a:t>DDR4 interface</a:t>
            </a:r>
            <a:r>
              <a:rPr kumimoji="0" lang="en-US" sz="2400" b="0" i="0" u="none" strike="noStrike" kern="1200" cap="none" spc="0" normalizeH="0" baseline="0" noProof="0" dirty="0">
                <a:ln>
                  <a:noFill/>
                </a:ln>
                <a:solidFill>
                  <a:prstClr val="black">
                    <a:lumMod val="95000"/>
                    <a:lumOff val="5000"/>
                  </a:prstClr>
                </a:solidFill>
                <a:effectLst/>
                <a:uLnTx/>
                <a:uFillTx/>
                <a:latin typeface="Cambria" panose="02040503050406030204" pitchFamily="18" charset="0"/>
                <a:ea typeface="+mn-ea"/>
                <a:cs typeface="+mn-cs"/>
              </a:rPr>
              <a: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Restrictions limit various characterization experiments.</a:t>
            </a:r>
            <a:endParaRPr kumimoji="0" lang="en-TR" sz="2400" b="0" i="0" u="none" strike="noStrike" kern="1200" cap="none" spc="0" normalizeH="0" baseline="0" noProof="0" dirty="0">
              <a:ln>
                <a:noFill/>
              </a:ln>
              <a:solidFill>
                <a:srgbClr val="FF0000"/>
              </a:solidFill>
              <a:effectLst/>
              <a:uLnTx/>
              <a:uFillTx/>
              <a:latin typeface="Cambria" panose="02040503050406030204" pitchFamily="18" charset="0"/>
              <a:ea typeface="+mn-ea"/>
              <a:cs typeface="+mn-cs"/>
            </a:endParaRPr>
          </a:p>
        </p:txBody>
      </p:sp>
      <p:sp>
        <p:nvSpPr>
          <p:cNvPr id="10" name="Rectangle 9">
            <a:extLst>
              <a:ext uri="{FF2B5EF4-FFF2-40B4-BE49-F238E27FC236}">
                <a16:creationId xmlns:a16="http://schemas.microsoft.com/office/drawing/2014/main" id="{30C82A10-2DFF-5F2F-97D3-78E7F88B8A50}"/>
              </a:ext>
            </a:extLst>
          </p:cNvPr>
          <p:cNvSpPr/>
          <p:nvPr/>
        </p:nvSpPr>
        <p:spPr>
          <a:xfrm>
            <a:off x="-84483" y="4047119"/>
            <a:ext cx="9312965" cy="934179"/>
          </a:xfrm>
          <a:prstGeom prst="rect">
            <a:avLst/>
          </a:prstGeom>
          <a:solidFill>
            <a:schemeClr val="accent5">
              <a:lumMod val="20000"/>
              <a:lumOff val="80000"/>
              <a:alpha val="60000"/>
            </a:schemeClr>
          </a:solidFill>
          <a:ln w="38100">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TR" sz="2400" b="0"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Difficult to set </a:t>
            </a:r>
            <a:r>
              <a:rPr kumimoji="0" lang="en-TR" sz="2400" b="0" i="0" u="none" strike="noStrike" kern="1200" cap="none" spc="0" normalizeH="0" baseline="0" noProof="0">
                <a:ln>
                  <a:noFill/>
                </a:ln>
                <a:solidFill>
                  <a:srgbClr val="FF0000"/>
                </a:solidFill>
                <a:effectLst/>
                <a:uLnTx/>
                <a:uFillTx/>
                <a:latin typeface="Cambria" panose="02040503050406030204" pitchFamily="18" charset="0"/>
                <a:ea typeface="+mn-ea"/>
                <a:cs typeface="+mn-cs"/>
              </a:rPr>
              <a:t>up </a:t>
            </a:r>
            <a:r>
              <a:rPr kumimoji="0" lang="en-TR" sz="2400" b="0" i="0" u="none" strike="noStrike" kern="1200" cap="none" spc="0" normalizeH="0" baseline="0" noProof="0">
                <a:ln>
                  <a:noFill/>
                </a:ln>
                <a:solidFill>
                  <a:prstClr val="black">
                    <a:lumMod val="95000"/>
                    <a:lumOff val="5000"/>
                  </a:prstClr>
                </a:solidFill>
                <a:effectLst/>
                <a:uLnTx/>
                <a:uFillTx/>
                <a:latin typeface="Cambria" panose="02040503050406030204" pitchFamily="18" charset="0"/>
                <a:ea typeface="+mn-ea"/>
                <a:cs typeface="+mn-cs"/>
              </a:rPr>
              <a:t>(</a:t>
            </a:r>
            <a:r>
              <a:rPr kumimoji="0" lang="en-US" sz="2400" b="0" i="0" u="none" strike="noStrike" kern="1200" cap="none" spc="0" normalizeH="0" baseline="0" noProof="0" dirty="0">
                <a:ln>
                  <a:noFill/>
                </a:ln>
                <a:solidFill>
                  <a:prstClr val="black">
                    <a:lumMod val="95000"/>
                    <a:lumOff val="5000"/>
                  </a:prstClr>
                </a:solidFill>
                <a:effectLst/>
                <a:uLnTx/>
                <a:uFillTx/>
                <a:latin typeface="Cambria" panose="02040503050406030204" pitchFamily="18" charset="0"/>
                <a:ea typeface="+mn-ea"/>
                <a:cs typeface="+mn-cs"/>
              </a:rPr>
              <a:t>based on</a:t>
            </a:r>
            <a:r>
              <a:rPr kumimoji="0" lang="en-TR" sz="2400" b="0" i="0" u="none" strike="noStrike" kern="1200" cap="none" spc="0" normalizeH="0" baseline="0" noProof="0">
                <a:ln>
                  <a:noFill/>
                </a:ln>
                <a:solidFill>
                  <a:prstClr val="black">
                    <a:lumMod val="95000"/>
                    <a:lumOff val="5000"/>
                  </a:prstClr>
                </a:solidFill>
                <a:effectLst/>
                <a:uLnTx/>
                <a:uFillTx/>
                <a:latin typeface="Cambria" panose="02040503050406030204" pitchFamily="18" charset="0"/>
                <a:ea typeface="+mn-ea"/>
                <a:cs typeface="+mn-cs"/>
              </a:rPr>
              <a:t> </a:t>
            </a:r>
            <a:r>
              <a:rPr kumimoji="0" lang="en-TR" sz="2400" b="0" i="0" u="none" strike="noStrike" kern="1200" cap="none" spc="0" normalizeH="0" baseline="0" noProof="0" dirty="0">
                <a:ln>
                  <a:noFill/>
                </a:ln>
                <a:solidFill>
                  <a:prstClr val="black">
                    <a:lumMod val="95000"/>
                    <a:lumOff val="5000"/>
                  </a:prstClr>
                </a:solidFill>
                <a:effectLst/>
                <a:uLnTx/>
                <a:uFillTx/>
                <a:latin typeface="Cambria" panose="02040503050406030204" pitchFamily="18" charset="0"/>
                <a:ea typeface="+mn-ea"/>
                <a:cs typeface="+mn-cs"/>
              </a:rPr>
              <a:t>discontinued HW/SW</a:t>
            </a:r>
            <a:r>
              <a:rPr kumimoji="0" lang="en-TR" sz="2400" b="0" i="0" u="none" strike="noStrike" kern="1200" cap="none" spc="0" normalizeH="0" baseline="0" noProof="0">
                <a:ln>
                  <a:noFill/>
                </a:ln>
                <a:solidFill>
                  <a:prstClr val="black">
                    <a:lumMod val="95000"/>
                    <a:lumOff val="5000"/>
                  </a:prstClr>
                </a:solidFill>
                <a:effectLst/>
                <a:uLnTx/>
                <a:uFillTx/>
                <a:latin typeface="Cambria" panose="02040503050406030204" pitchFamily="18" charset="0"/>
                <a:ea typeface="+mn-ea"/>
                <a:cs typeface="+mn-cs"/>
              </a:rPr>
              <a:t>) </a:t>
            </a:r>
            <a:br>
              <a:rPr kumimoji="0" lang="en-US" sz="2400" b="0" i="0" u="none" strike="noStrike" kern="1200" cap="none" spc="0" normalizeH="0" baseline="0" noProof="0" dirty="0">
                <a:ln>
                  <a:noFill/>
                </a:ln>
                <a:solidFill>
                  <a:prstClr val="black">
                    <a:lumMod val="95000"/>
                    <a:lumOff val="5000"/>
                  </a:prstClr>
                </a:solidFill>
                <a:effectLst/>
                <a:uLnTx/>
                <a:uFillTx/>
                <a:latin typeface="Cambria" panose="02040503050406030204" pitchFamily="18" charset="0"/>
                <a:ea typeface="+mn-ea"/>
                <a:cs typeface="+mn-cs"/>
              </a:rPr>
            </a:br>
            <a:r>
              <a:rPr kumimoji="0" lang="en-TR" sz="2400" b="0" i="0" u="none" strike="noStrike" kern="1200" cap="none" spc="0" normalizeH="0" baseline="0" noProof="0">
                <a:ln>
                  <a:noFill/>
                </a:ln>
                <a:solidFill>
                  <a:prstClr val="black">
                    <a:lumMod val="95000"/>
                    <a:lumOff val="5000"/>
                  </a:prstClr>
                </a:solidFill>
                <a:effectLst/>
                <a:uLnTx/>
                <a:uFillTx/>
                <a:latin typeface="Cambria" panose="02040503050406030204" pitchFamily="18" charset="0"/>
                <a:ea typeface="+mn-ea"/>
                <a:cs typeface="+mn-cs"/>
              </a:rPr>
              <a:t>and </a:t>
            </a:r>
            <a:r>
              <a:rPr kumimoji="0" lang="en-TR" sz="2400" b="0"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use</a:t>
            </a:r>
            <a:r>
              <a:rPr kumimoji="0" lang="en-TR" sz="2400" b="0" i="0" u="none" strike="noStrike" kern="1200" cap="none" spc="0" normalizeH="0" baseline="0" noProof="0" dirty="0">
                <a:ln>
                  <a:noFill/>
                </a:ln>
                <a:solidFill>
                  <a:prstClr val="black">
                    <a:lumMod val="95000"/>
                    <a:lumOff val="5000"/>
                  </a:prstClr>
                </a:solidFill>
                <a:effectLst/>
                <a:uLnTx/>
                <a:uFillTx/>
                <a:latin typeface="Cambria" panose="02040503050406030204" pitchFamily="18" charset="0"/>
                <a:ea typeface="+mn-ea"/>
                <a:cs typeface="+mn-cs"/>
              </a:rPr>
              <a:t> (require developing HW)</a:t>
            </a:r>
          </a:p>
        </p:txBody>
      </p:sp>
      <p:sp>
        <p:nvSpPr>
          <p:cNvPr id="11" name="Rectangle 10">
            <a:extLst>
              <a:ext uri="{FF2B5EF4-FFF2-40B4-BE49-F238E27FC236}">
                <a16:creationId xmlns:a16="http://schemas.microsoft.com/office/drawing/2014/main" id="{C1C60D4C-C17C-0343-0345-EB8AC701CC53}"/>
              </a:ext>
            </a:extLst>
          </p:cNvPr>
          <p:cNvSpPr/>
          <p:nvPr/>
        </p:nvSpPr>
        <p:spPr>
          <a:xfrm>
            <a:off x="-84483" y="5163092"/>
            <a:ext cx="9312965" cy="934178"/>
          </a:xfrm>
          <a:prstGeom prst="rect">
            <a:avLst/>
          </a:prstGeom>
          <a:solidFill>
            <a:schemeClr val="accent5">
              <a:lumMod val="20000"/>
              <a:lumOff val="80000"/>
              <a:alpha val="60000"/>
            </a:schemeClr>
          </a:solidFill>
          <a:ln w="38100">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TR" sz="2400" b="0" i="0" u="none" strike="noStrike" kern="1200" cap="none" spc="0" normalizeH="0" baseline="0" noProof="0" dirty="0">
                <a:ln>
                  <a:noFill/>
                </a:ln>
                <a:solidFill>
                  <a:prstClr val="black">
                    <a:lumMod val="95000"/>
                    <a:lumOff val="5000"/>
                  </a:prstClr>
                </a:solidFill>
                <a:effectLst/>
                <a:uLnTx/>
                <a:uFillTx/>
                <a:latin typeface="Cambria" panose="02040503050406030204" pitchFamily="18" charset="0"/>
                <a:ea typeface="+mn-ea"/>
                <a:cs typeface="+mn-cs"/>
              </a:rPr>
              <a:t>Monolithic hardware </a:t>
            </a:r>
            <a:r>
              <a:rPr kumimoji="0" lang="en-TR" sz="2400" b="0" i="0" u="none" strike="noStrike" kern="1200" cap="none" spc="0" normalizeH="0" baseline="0" noProof="0">
                <a:ln>
                  <a:noFill/>
                </a:ln>
                <a:solidFill>
                  <a:prstClr val="black">
                    <a:lumMod val="95000"/>
                    <a:lumOff val="5000"/>
                  </a:prstClr>
                </a:solidFill>
                <a:effectLst/>
                <a:uLnTx/>
                <a:uFillTx/>
                <a:latin typeface="Cambria" panose="02040503050406030204" pitchFamily="18" charset="0"/>
                <a:ea typeface="+mn-ea"/>
                <a:cs typeface="+mn-cs"/>
              </a:rPr>
              <a:t>design </a:t>
            </a:r>
            <a:br>
              <a:rPr kumimoji="0" lang="en-US" sz="2400" b="0" i="0" u="none" strike="noStrike" kern="1200" cap="none" spc="0" normalizeH="0" baseline="0" noProof="0" dirty="0">
                <a:ln>
                  <a:noFill/>
                </a:ln>
                <a:solidFill>
                  <a:prstClr val="black">
                    <a:lumMod val="95000"/>
                    <a:lumOff val="5000"/>
                  </a:prstClr>
                </a:solidFill>
                <a:effectLst/>
                <a:uLnTx/>
                <a:uFillTx/>
                <a:latin typeface="Cambria" panose="02040503050406030204" pitchFamily="18" charset="0"/>
                <a:ea typeface="+mn-ea"/>
                <a:cs typeface="+mn-cs"/>
              </a:rPr>
            </a:br>
            <a:r>
              <a:rPr kumimoji="0" lang="en-TR" sz="2400" b="0" i="0" u="none" strike="noStrike" kern="1200" cap="none" spc="0" normalizeH="0" baseline="0" noProof="0">
                <a:ln>
                  <a:noFill/>
                </a:ln>
                <a:solidFill>
                  <a:prstClr val="black">
                    <a:lumMod val="95000"/>
                    <a:lumOff val="5000"/>
                  </a:prstClr>
                </a:solidFill>
                <a:effectLst/>
                <a:uLnTx/>
                <a:uFillTx/>
                <a:latin typeface="Cambria" panose="02040503050406030204" pitchFamily="18" charset="0"/>
                <a:ea typeface="+mn-ea"/>
                <a:cs typeface="+mn-cs"/>
              </a:rPr>
              <a:t>makes </a:t>
            </a:r>
            <a:r>
              <a:rPr kumimoji="0" lang="en-TR" sz="2400" b="0"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extensions (new standards</a:t>
            </a:r>
            <a:r>
              <a:rPr kumimoji="0" lang="en-TR" sz="2400" b="0" i="0" u="none" strike="noStrike" kern="1200" cap="none" spc="0" normalizeH="0" baseline="0" noProof="0">
                <a:ln>
                  <a:noFill/>
                </a:ln>
                <a:solidFill>
                  <a:srgbClr val="FF0000"/>
                </a:solidFill>
                <a:effectLst/>
                <a:uLnTx/>
                <a:uFillTx/>
                <a:latin typeface="Cambria" panose="02040503050406030204" pitchFamily="18" charset="0"/>
                <a:ea typeface="+mn-ea"/>
                <a:cs typeface="+mn-cs"/>
              </a:rPr>
              <a:t>, </a:t>
            </a:r>
            <a:r>
              <a:rPr kumimoji="0" lang="en-US" sz="2400" b="0"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prototypes</a:t>
            </a:r>
            <a:r>
              <a:rPr kumimoji="0" lang="en-TR" sz="2400" b="0" i="0" u="none" strike="noStrike" kern="1200" cap="none" spc="0" normalizeH="0" baseline="0" noProof="0">
                <a:ln>
                  <a:noFill/>
                </a:ln>
                <a:solidFill>
                  <a:srgbClr val="FF0000"/>
                </a:solidFill>
                <a:effectLst/>
                <a:uLnTx/>
                <a:uFillTx/>
                <a:latin typeface="Cambria" panose="02040503050406030204" pitchFamily="18" charset="0"/>
                <a:ea typeface="+mn-ea"/>
                <a:cs typeface="+mn-cs"/>
              </a:rPr>
              <a:t>) </a:t>
            </a:r>
            <a:r>
              <a:rPr kumimoji="0" lang="en-TR" sz="2400" b="0"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relatively difficult</a:t>
            </a:r>
          </a:p>
        </p:txBody>
      </p:sp>
    </p:spTree>
    <p:extLst>
      <p:ext uri="{BB962C8B-B14F-4D97-AF65-F5344CB8AC3E}">
        <p14:creationId xmlns:p14="http://schemas.microsoft.com/office/powerpoint/2010/main" val="3574200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DF943-B588-9D84-F40E-14A0EF8055F4}"/>
              </a:ext>
            </a:extLst>
          </p:cNvPr>
          <p:cNvSpPr>
            <a:spLocks noGrp="1"/>
          </p:cNvSpPr>
          <p:nvPr>
            <p:ph type="title"/>
          </p:nvPr>
        </p:nvSpPr>
        <p:spPr/>
        <p:txBody>
          <a:bodyPr>
            <a:noAutofit/>
          </a:bodyPr>
          <a:lstStyle/>
          <a:p>
            <a:r>
              <a:rPr lang="en-US" dirty="0"/>
              <a:t>DRAM Bender: Design Goals</a:t>
            </a:r>
            <a:endParaRPr lang="en-CH" dirty="0"/>
          </a:p>
        </p:txBody>
      </p:sp>
      <p:sp>
        <p:nvSpPr>
          <p:cNvPr id="4" name="Content Placeholder 2">
            <a:extLst>
              <a:ext uri="{FF2B5EF4-FFF2-40B4-BE49-F238E27FC236}">
                <a16:creationId xmlns:a16="http://schemas.microsoft.com/office/drawing/2014/main" id="{02F45C93-25B0-2AD3-107F-74376075F206}"/>
              </a:ext>
            </a:extLst>
          </p:cNvPr>
          <p:cNvSpPr>
            <a:spLocks noGrp="1"/>
          </p:cNvSpPr>
          <p:nvPr>
            <p:ph idx="1"/>
          </p:nvPr>
        </p:nvSpPr>
        <p:spPr>
          <a:xfrm>
            <a:off x="228600" y="1045030"/>
            <a:ext cx="8458200" cy="5286100"/>
          </a:xfrm>
        </p:spPr>
        <p:txBody>
          <a:bodyPr/>
          <a:lstStyle/>
          <a:p>
            <a:r>
              <a:rPr lang="en-US" sz="2800" dirty="0">
                <a:solidFill>
                  <a:srgbClr val="0000FF"/>
                </a:solidFill>
              </a:rPr>
              <a:t>Flexibility</a:t>
            </a:r>
          </a:p>
          <a:p>
            <a:pPr lvl="1"/>
            <a:r>
              <a:rPr lang="en-US" sz="2400" dirty="0"/>
              <a:t>Ability to test </a:t>
            </a:r>
            <a:r>
              <a:rPr lang="en-US" sz="2400" dirty="0">
                <a:solidFill>
                  <a:srgbClr val="00B050"/>
                </a:solidFill>
              </a:rPr>
              <a:t>any</a:t>
            </a:r>
            <a:r>
              <a:rPr lang="en-US" sz="2400" i="1" dirty="0">
                <a:solidFill>
                  <a:srgbClr val="00B050"/>
                </a:solidFill>
              </a:rPr>
              <a:t> </a:t>
            </a:r>
            <a:r>
              <a:rPr lang="en-US" sz="2400" dirty="0">
                <a:solidFill>
                  <a:srgbClr val="00B050"/>
                </a:solidFill>
              </a:rPr>
              <a:t>DRAM operation</a:t>
            </a:r>
          </a:p>
          <a:p>
            <a:pPr lvl="1">
              <a:spcAft>
                <a:spcPts val="1350"/>
              </a:spcAft>
            </a:pPr>
            <a:r>
              <a:rPr lang="en-US" sz="2400" dirty="0"/>
              <a:t>Ability to test </a:t>
            </a:r>
            <a:r>
              <a:rPr lang="en-US" sz="2400" dirty="0">
                <a:solidFill>
                  <a:srgbClr val="00B050"/>
                </a:solidFill>
              </a:rPr>
              <a:t>any combination </a:t>
            </a:r>
            <a:r>
              <a:rPr lang="en-US" sz="2400" dirty="0"/>
              <a:t>of DRAM operations </a:t>
            </a:r>
            <a:br>
              <a:rPr lang="en-US" sz="2400" dirty="0"/>
            </a:br>
            <a:r>
              <a:rPr lang="en-US" sz="2400" dirty="0"/>
              <a:t>and </a:t>
            </a:r>
            <a:r>
              <a:rPr lang="en-US" sz="2400" dirty="0">
                <a:solidFill>
                  <a:srgbClr val="00B050"/>
                </a:solidFill>
              </a:rPr>
              <a:t>custom timing parameters</a:t>
            </a:r>
            <a:endParaRPr lang="en-US" sz="1200" dirty="0">
              <a:solidFill>
                <a:srgbClr val="00B050"/>
              </a:solidFill>
            </a:endParaRPr>
          </a:p>
          <a:p>
            <a:r>
              <a:rPr lang="en-US" sz="2800" dirty="0">
                <a:solidFill>
                  <a:srgbClr val="0000FF"/>
                </a:solidFill>
              </a:rPr>
              <a:t>Ease of use</a:t>
            </a:r>
          </a:p>
          <a:p>
            <a:pPr lvl="1">
              <a:buClr>
                <a:schemeClr val="tx1"/>
              </a:buClr>
            </a:pPr>
            <a:r>
              <a:rPr lang="en-US" sz="2400" dirty="0">
                <a:solidFill>
                  <a:srgbClr val="00B050"/>
                </a:solidFill>
              </a:rPr>
              <a:t>Simple</a:t>
            </a:r>
            <a:r>
              <a:rPr lang="en-US" sz="2400" dirty="0"/>
              <a:t> programming interface (C++ and Python)</a:t>
            </a:r>
          </a:p>
          <a:p>
            <a:pPr lvl="1">
              <a:buClr>
                <a:schemeClr val="tx1"/>
              </a:buClr>
            </a:pPr>
            <a:r>
              <a:rPr lang="en-US" sz="2400" dirty="0">
                <a:solidFill>
                  <a:srgbClr val="00B050"/>
                </a:solidFill>
              </a:rPr>
              <a:t>Minimal</a:t>
            </a:r>
            <a:r>
              <a:rPr lang="en-US" sz="2400" dirty="0"/>
              <a:t> programming effort and time</a:t>
            </a:r>
          </a:p>
          <a:p>
            <a:pPr lvl="1">
              <a:buClr>
                <a:schemeClr val="tx1"/>
              </a:buClr>
            </a:pPr>
            <a:r>
              <a:rPr lang="en-US" sz="2400" dirty="0">
                <a:solidFill>
                  <a:srgbClr val="00B050"/>
                </a:solidFill>
              </a:rPr>
              <a:t>Accessible</a:t>
            </a:r>
            <a:r>
              <a:rPr lang="en-US" sz="2400" dirty="0"/>
              <a:t> to a wide range of users</a:t>
            </a:r>
          </a:p>
          <a:p>
            <a:pPr lvl="2">
              <a:spcAft>
                <a:spcPts val="1500"/>
              </a:spcAft>
            </a:pPr>
            <a:r>
              <a:rPr lang="en-US" i="1" dirty="0"/>
              <a:t>who may lack experience in hardware design</a:t>
            </a:r>
          </a:p>
          <a:p>
            <a:pPr>
              <a:spcBef>
                <a:spcPts val="0"/>
              </a:spcBef>
              <a:spcAft>
                <a:spcPts val="500"/>
              </a:spcAft>
            </a:pPr>
            <a:r>
              <a:rPr lang="en-US" sz="2800" dirty="0">
                <a:solidFill>
                  <a:srgbClr val="0000FF"/>
                </a:solidFill>
              </a:rPr>
              <a:t>Extensibility</a:t>
            </a:r>
          </a:p>
          <a:p>
            <a:pPr marL="684000" lvl="1">
              <a:lnSpc>
                <a:spcPct val="100000"/>
              </a:lnSpc>
              <a:spcBef>
                <a:spcPts val="0"/>
              </a:spcBef>
              <a:buClr>
                <a:schemeClr val="tx1"/>
              </a:buClr>
            </a:pPr>
            <a:r>
              <a:rPr lang="en-US" sz="2400" dirty="0">
                <a:solidFill>
                  <a:srgbClr val="00B050"/>
                </a:solidFill>
              </a:rPr>
              <a:t>Modular </a:t>
            </a:r>
            <a:r>
              <a:rPr lang="en-US" sz="2400" dirty="0"/>
              <a:t>design</a:t>
            </a:r>
          </a:p>
          <a:p>
            <a:pPr marL="684000" lvl="1">
              <a:lnSpc>
                <a:spcPct val="100000"/>
              </a:lnSpc>
              <a:buClr>
                <a:schemeClr val="tx1"/>
              </a:buClr>
            </a:pPr>
            <a:r>
              <a:rPr lang="en-US" sz="2400" dirty="0">
                <a:solidFill>
                  <a:srgbClr val="00B050"/>
                </a:solidFill>
              </a:rPr>
              <a:t>Well-defined</a:t>
            </a:r>
            <a:r>
              <a:rPr lang="en-US" sz="2400" dirty="0"/>
              <a:t> </a:t>
            </a:r>
            <a:r>
              <a:rPr lang="en-US" sz="2400" dirty="0">
                <a:solidFill>
                  <a:srgbClr val="00B050"/>
                </a:solidFill>
              </a:rPr>
              <a:t>interfaces</a:t>
            </a:r>
            <a:r>
              <a:rPr lang="en-US" sz="2400" dirty="0"/>
              <a:t> between hardware modules</a:t>
            </a:r>
          </a:p>
        </p:txBody>
      </p:sp>
    </p:spTree>
    <p:custDataLst>
      <p:tags r:id="rId1"/>
    </p:custDataLst>
    <p:extLst>
      <p:ext uri="{BB962C8B-B14F-4D97-AF65-F5344CB8AC3E}">
        <p14:creationId xmlns:p14="http://schemas.microsoft.com/office/powerpoint/2010/main" val="3552104516"/>
      </p:ext>
    </p:extLst>
  </p:cSld>
  <p:clrMapOvr>
    <a:masterClrMapping/>
  </p:clrMapOvr>
  <mc:AlternateContent xmlns:mc="http://schemas.openxmlformats.org/markup-compatibility/2006" xmlns:p14="http://schemas.microsoft.com/office/powerpoint/2010/main">
    <mc:Choice Requires="p14">
      <p:transition spd="slow" p14:dur="2000" advTm="36059"/>
    </mc:Choice>
    <mc:Fallback xmlns="">
      <p:transition spd="slow" advTm="3605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xEl>
                                              <p:pRg st="9" end="9"/>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10928-98FF-384A-BBA4-D28CD4678F35}"/>
              </a:ext>
            </a:extLst>
          </p:cNvPr>
          <p:cNvSpPr>
            <a:spLocks noGrp="1"/>
          </p:cNvSpPr>
          <p:nvPr>
            <p:ph type="title"/>
          </p:nvPr>
        </p:nvSpPr>
        <p:spPr/>
        <p:txBody>
          <a:bodyPr/>
          <a:lstStyle/>
          <a:p>
            <a:r>
              <a:rPr lang="en-CH" dirty="0"/>
              <a:t>DRAM Bender: Overview</a:t>
            </a:r>
          </a:p>
        </p:txBody>
      </p:sp>
      <p:sp>
        <p:nvSpPr>
          <p:cNvPr id="4" name="TextBox 3">
            <a:extLst>
              <a:ext uri="{FF2B5EF4-FFF2-40B4-BE49-F238E27FC236}">
                <a16:creationId xmlns:a16="http://schemas.microsoft.com/office/drawing/2014/main" id="{81555E85-7CF3-D547-996C-C2BAB1779883}"/>
              </a:ext>
            </a:extLst>
          </p:cNvPr>
          <p:cNvSpPr txBox="1"/>
          <p:nvPr/>
        </p:nvSpPr>
        <p:spPr>
          <a:xfrm>
            <a:off x="-99645" y="1017355"/>
            <a:ext cx="9338894" cy="954107"/>
          </a:xfrm>
          <a:prstGeom prst="rect">
            <a:avLst/>
          </a:prstGeom>
          <a:solidFill>
            <a:schemeClr val="accent2">
              <a:lumMod val="40000"/>
              <a:lumOff val="60000"/>
            </a:schemeClr>
          </a:solidFill>
          <a:ln w="38100">
            <a:solidFill>
              <a:schemeClr val="tx1"/>
            </a:solidFill>
          </a:ln>
        </p:spPr>
        <p:txBody>
          <a:bodyPr wrap="square" rtlCol="0">
            <a:spAutoFit/>
          </a:bodyPr>
          <a:lstStyle/>
          <a:p>
            <a:pPr marL="0" indent="0" algn="ctr">
              <a:lnSpc>
                <a:spcPct val="100000"/>
              </a:lnSpc>
              <a:buNone/>
            </a:pPr>
            <a:r>
              <a:rPr lang="en-US" sz="2800" dirty="0">
                <a:solidFill>
                  <a:srgbClr val="0000FF"/>
                </a:solidFill>
                <a:latin typeface="Cambria" panose="02040503050406030204" pitchFamily="18" charset="0"/>
              </a:rPr>
              <a:t>Publicly-available </a:t>
            </a:r>
            <a:r>
              <a:rPr lang="en-US" sz="2800" dirty="0">
                <a:latin typeface="Cambria" panose="02040503050406030204" pitchFamily="18" charset="0"/>
              </a:rPr>
              <a:t>FPGA-based </a:t>
            </a:r>
            <a:br>
              <a:rPr lang="en-US" sz="2800" dirty="0">
                <a:latin typeface="Cambria" panose="02040503050406030204" pitchFamily="18" charset="0"/>
              </a:rPr>
            </a:br>
            <a:r>
              <a:rPr lang="en-US" sz="2800" dirty="0">
                <a:latin typeface="Cambria" panose="02040503050406030204" pitchFamily="18" charset="0"/>
              </a:rPr>
              <a:t>DDR4/3 and HBM2 characterization infrastructure</a:t>
            </a:r>
          </a:p>
        </p:txBody>
      </p:sp>
      <p:sp>
        <p:nvSpPr>
          <p:cNvPr id="5" name="TextBox 4">
            <a:extLst>
              <a:ext uri="{FF2B5EF4-FFF2-40B4-BE49-F238E27FC236}">
                <a16:creationId xmlns:a16="http://schemas.microsoft.com/office/drawing/2014/main" id="{6DA5AC01-52F2-7341-A224-9649258B30A2}"/>
              </a:ext>
            </a:extLst>
          </p:cNvPr>
          <p:cNvSpPr txBox="1"/>
          <p:nvPr/>
        </p:nvSpPr>
        <p:spPr>
          <a:xfrm>
            <a:off x="-205153" y="2216458"/>
            <a:ext cx="9549910" cy="556049"/>
          </a:xfrm>
          <a:prstGeom prst="rect">
            <a:avLst/>
          </a:prstGeom>
          <a:solidFill>
            <a:srgbClr val="00B050"/>
          </a:solidFill>
          <a:ln w="38100">
            <a:solidFill>
              <a:schemeClr val="tx1"/>
            </a:solidFill>
          </a:ln>
        </p:spPr>
        <p:txBody>
          <a:bodyPr wrap="square" rtlCol="0">
            <a:noAutofit/>
          </a:bodyPr>
          <a:lstStyle/>
          <a:p>
            <a:pPr algn="ctr"/>
            <a:r>
              <a:rPr lang="en-US" sz="2800" dirty="0">
                <a:solidFill>
                  <a:schemeClr val="bg1"/>
                </a:solidFill>
                <a:latin typeface="Cambria" panose="02040503050406030204" pitchFamily="18" charset="0"/>
              </a:rPr>
              <a:t>Easily programmable using the C++ and Python APIs</a:t>
            </a:r>
            <a:endParaRPr lang="en-CH" sz="2800" dirty="0">
              <a:solidFill>
                <a:schemeClr val="bg1"/>
              </a:solidFill>
              <a:latin typeface="Cambria" panose="02040503050406030204" pitchFamily="18" charset="0"/>
            </a:endParaRPr>
          </a:p>
        </p:txBody>
      </p:sp>
      <p:pic>
        <p:nvPicPr>
          <p:cNvPr id="7" name="end">
            <a:extLst>
              <a:ext uri="{FF2B5EF4-FFF2-40B4-BE49-F238E27FC236}">
                <a16:creationId xmlns:a16="http://schemas.microsoft.com/office/drawing/2014/main" id="{48D26BBE-DB3C-6041-9AA7-1F8756B0193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585936" y="3113655"/>
            <a:ext cx="7854032" cy="3250799"/>
          </a:xfrm>
          <a:prstGeom prst="rect">
            <a:avLst/>
          </a:prstGeom>
        </p:spPr>
      </p:pic>
      <p:sp>
        <p:nvSpPr>
          <p:cNvPr id="8" name="TextBox 7">
            <a:extLst>
              <a:ext uri="{FF2B5EF4-FFF2-40B4-BE49-F238E27FC236}">
                <a16:creationId xmlns:a16="http://schemas.microsoft.com/office/drawing/2014/main" id="{C6B447A8-8326-954B-9D76-1C6FF96767D3}"/>
              </a:ext>
            </a:extLst>
          </p:cNvPr>
          <p:cNvSpPr txBox="1"/>
          <p:nvPr/>
        </p:nvSpPr>
        <p:spPr>
          <a:xfrm rot="5400000">
            <a:off x="7723875" y="5546924"/>
            <a:ext cx="1668377" cy="307777"/>
          </a:xfrm>
          <a:prstGeom prst="rect">
            <a:avLst/>
          </a:prstGeom>
          <a:noFill/>
        </p:spPr>
        <p:txBody>
          <a:bodyPr wrap="square" rtlCol="0">
            <a:spAutoFit/>
          </a:bodyPr>
          <a:lstStyle/>
          <a:p>
            <a:r>
              <a:rPr lang="en-US" sz="1400" i="1" dirty="0">
                <a:latin typeface="Cambria" panose="02040503050406030204" pitchFamily="18" charset="0"/>
              </a:rPr>
              <a:t>[</a:t>
            </a:r>
            <a:r>
              <a:rPr lang="en-US" sz="1400" i="1" dirty="0" err="1">
                <a:latin typeface="Cambria" panose="02040503050406030204" pitchFamily="18" charset="0"/>
              </a:rPr>
              <a:t>Yaglikci</a:t>
            </a:r>
            <a:r>
              <a:rPr lang="en-US" sz="1400" i="1" dirty="0">
                <a:latin typeface="Cambria" panose="02040503050406030204" pitchFamily="18" charset="0"/>
              </a:rPr>
              <a:t>+, DSN’22]</a:t>
            </a:r>
            <a:endParaRPr lang="en-CH" sz="1400" i="1" dirty="0">
              <a:latin typeface="Cambria" panose="02040503050406030204" pitchFamily="18" charset="0"/>
            </a:endParaRPr>
          </a:p>
        </p:txBody>
      </p:sp>
    </p:spTree>
    <p:extLst>
      <p:ext uri="{BB962C8B-B14F-4D97-AF65-F5344CB8AC3E}">
        <p14:creationId xmlns:p14="http://schemas.microsoft.com/office/powerpoint/2010/main" val="7976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10928-98FF-384A-BBA4-D28CD4678F35}"/>
              </a:ext>
            </a:extLst>
          </p:cNvPr>
          <p:cNvSpPr>
            <a:spLocks noGrp="1"/>
          </p:cNvSpPr>
          <p:nvPr>
            <p:ph type="title"/>
          </p:nvPr>
        </p:nvSpPr>
        <p:spPr/>
        <p:txBody>
          <a:bodyPr/>
          <a:lstStyle/>
          <a:p>
            <a:r>
              <a:rPr lang="en-CH" dirty="0"/>
              <a:t>DRAM Bender: Prototypes</a:t>
            </a:r>
          </a:p>
        </p:txBody>
      </p:sp>
      <p:pic>
        <p:nvPicPr>
          <p:cNvPr id="10" name="Picture 9">
            <a:extLst>
              <a:ext uri="{FF2B5EF4-FFF2-40B4-BE49-F238E27FC236}">
                <a16:creationId xmlns:a16="http://schemas.microsoft.com/office/drawing/2014/main" id="{CC700024-07D5-B941-8569-90364DF6D885}"/>
              </a:ext>
            </a:extLst>
          </p:cNvPr>
          <p:cNvPicPr>
            <a:picLocks noChangeAspect="1"/>
          </p:cNvPicPr>
          <p:nvPr/>
        </p:nvPicPr>
        <p:blipFill rotWithShape="1">
          <a:blip r:embed="rId3"/>
          <a:srcRect t="7836" r="72395"/>
          <a:stretch>
            <a:fillRect/>
          </a:stretch>
        </p:blipFill>
        <p:spPr>
          <a:xfrm>
            <a:off x="539831" y="962353"/>
            <a:ext cx="4032169" cy="1470142"/>
          </a:xfrm>
          <a:prstGeom prst="rect">
            <a:avLst/>
          </a:prstGeom>
        </p:spPr>
      </p:pic>
      <p:pic>
        <p:nvPicPr>
          <p:cNvPr id="11" name="Picture 10">
            <a:extLst>
              <a:ext uri="{FF2B5EF4-FFF2-40B4-BE49-F238E27FC236}">
                <a16:creationId xmlns:a16="http://schemas.microsoft.com/office/drawing/2014/main" id="{36395983-670E-0E46-A61E-CD70D7C50D28}"/>
              </a:ext>
            </a:extLst>
          </p:cNvPr>
          <p:cNvPicPr>
            <a:picLocks noChangeAspect="1"/>
          </p:cNvPicPr>
          <p:nvPr/>
        </p:nvPicPr>
        <p:blipFill rotWithShape="1">
          <a:blip r:embed="rId3"/>
          <a:srcRect l="70893" t="7836" r="498"/>
          <a:stretch>
            <a:fillRect/>
          </a:stretch>
        </p:blipFill>
        <p:spPr>
          <a:xfrm>
            <a:off x="4572000" y="962353"/>
            <a:ext cx="4179088" cy="1470142"/>
          </a:xfrm>
          <a:prstGeom prst="rect">
            <a:avLst/>
          </a:prstGeom>
        </p:spPr>
      </p:pic>
      <p:cxnSp>
        <p:nvCxnSpPr>
          <p:cNvPr id="8" name="Straight Connector 7">
            <a:extLst>
              <a:ext uri="{FF2B5EF4-FFF2-40B4-BE49-F238E27FC236}">
                <a16:creationId xmlns:a16="http://schemas.microsoft.com/office/drawing/2014/main" id="{29986514-30C5-EA4F-F56B-0EB3A659E7A1}"/>
              </a:ext>
            </a:extLst>
          </p:cNvPr>
          <p:cNvCxnSpPr/>
          <p:nvPr/>
        </p:nvCxnSpPr>
        <p:spPr>
          <a:xfrm>
            <a:off x="6822831" y="2130252"/>
            <a:ext cx="49739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909512A7-367C-E706-6245-59AFDF438A23}"/>
              </a:ext>
            </a:extLst>
          </p:cNvPr>
          <p:cNvSpPr txBox="1"/>
          <p:nvPr/>
        </p:nvSpPr>
        <p:spPr>
          <a:xfrm>
            <a:off x="6817807" y="2089203"/>
            <a:ext cx="530915" cy="400110"/>
          </a:xfrm>
          <a:prstGeom prst="rect">
            <a:avLst/>
          </a:prstGeom>
          <a:noFill/>
        </p:spPr>
        <p:txBody>
          <a:bodyPr wrap="none" rtlCol="0">
            <a:spAutoFit/>
          </a:bodyPr>
          <a:lstStyle/>
          <a:p>
            <a:pPr algn="l"/>
            <a:r>
              <a:rPr lang="en-US" sz="2000" b="1" dirty="0">
                <a:solidFill>
                  <a:srgbClr val="FF0000"/>
                </a:solidFill>
                <a:latin typeface="Cambria" panose="02040503050406030204" pitchFamily="18" charset="0"/>
                <a:ea typeface="Cambria" panose="02040503050406030204" pitchFamily="18" charset="0"/>
              </a:rPr>
              <a:t>Six</a:t>
            </a:r>
          </a:p>
        </p:txBody>
      </p:sp>
      <p:grpSp>
        <p:nvGrpSpPr>
          <p:cNvPr id="28" name="Group 27">
            <a:extLst>
              <a:ext uri="{FF2B5EF4-FFF2-40B4-BE49-F238E27FC236}">
                <a16:creationId xmlns:a16="http://schemas.microsoft.com/office/drawing/2014/main" id="{27CBD5BA-9AD1-B405-237F-8327EB9D9160}"/>
              </a:ext>
            </a:extLst>
          </p:cNvPr>
          <p:cNvGrpSpPr/>
          <p:nvPr/>
        </p:nvGrpSpPr>
        <p:grpSpPr>
          <a:xfrm>
            <a:off x="3069116" y="5054363"/>
            <a:ext cx="2819458" cy="1551282"/>
            <a:chOff x="2949213" y="5115489"/>
            <a:chExt cx="2819458" cy="1551282"/>
          </a:xfrm>
        </p:grpSpPr>
        <p:sp>
          <p:nvSpPr>
            <p:cNvPr id="26" name="TextBox 25">
              <a:extLst>
                <a:ext uri="{FF2B5EF4-FFF2-40B4-BE49-F238E27FC236}">
                  <a16:creationId xmlns:a16="http://schemas.microsoft.com/office/drawing/2014/main" id="{F8B2326B-B04F-52ED-30E5-BF563D49023E}"/>
                </a:ext>
              </a:extLst>
            </p:cNvPr>
            <p:cNvSpPr txBox="1"/>
            <p:nvPr/>
          </p:nvSpPr>
          <p:spPr>
            <a:xfrm>
              <a:off x="3030437" y="6297439"/>
              <a:ext cx="2657009" cy="369332"/>
            </a:xfrm>
            <a:prstGeom prst="rect">
              <a:avLst/>
            </a:prstGeom>
            <a:noFill/>
          </p:spPr>
          <p:txBody>
            <a:bodyPr wrap="none" rtlCol="0">
              <a:spAutoFit/>
            </a:bodyPr>
            <a:lstStyle/>
            <a:p>
              <a:pPr algn="l"/>
              <a:r>
                <a:rPr lang="en-US" dirty="0">
                  <a:latin typeface="Cambria" panose="02040503050406030204" pitchFamily="18" charset="0"/>
                  <a:ea typeface="Cambria" panose="02040503050406030204" pitchFamily="18" charset="0"/>
                </a:rPr>
                <a:t>AMD Alveo U200 (DDR4)</a:t>
              </a:r>
            </a:p>
          </p:txBody>
        </p:sp>
        <p:pic>
          <p:nvPicPr>
            <p:cNvPr id="27" name="Picture 26">
              <a:extLst>
                <a:ext uri="{FF2B5EF4-FFF2-40B4-BE49-F238E27FC236}">
                  <a16:creationId xmlns:a16="http://schemas.microsoft.com/office/drawing/2014/main" id="{CF1F9EE1-3D37-C2A5-98F4-628C3E2FFA69}"/>
                </a:ext>
              </a:extLst>
            </p:cNvPr>
            <p:cNvPicPr>
              <a:picLocks noChangeAspect="1"/>
            </p:cNvPicPr>
            <p:nvPr/>
          </p:nvPicPr>
          <p:blipFill>
            <a:blip r:embed="rId4"/>
            <a:srcRect l="808" r="1843" b="557"/>
            <a:stretch>
              <a:fillRect/>
            </a:stretch>
          </p:blipFill>
          <p:spPr>
            <a:xfrm>
              <a:off x="2949213" y="5115489"/>
              <a:ext cx="2819458" cy="1150328"/>
            </a:xfrm>
            <a:prstGeom prst="rect">
              <a:avLst/>
            </a:prstGeom>
            <a:ln w="28575">
              <a:solidFill>
                <a:schemeClr val="tx1"/>
              </a:solidFill>
            </a:ln>
          </p:spPr>
        </p:pic>
      </p:grpSp>
      <p:grpSp>
        <p:nvGrpSpPr>
          <p:cNvPr id="30" name="Group 29">
            <a:extLst>
              <a:ext uri="{FF2B5EF4-FFF2-40B4-BE49-F238E27FC236}">
                <a16:creationId xmlns:a16="http://schemas.microsoft.com/office/drawing/2014/main" id="{364DD8AC-0742-390A-0AAB-E99E9835859B}"/>
              </a:ext>
            </a:extLst>
          </p:cNvPr>
          <p:cNvGrpSpPr/>
          <p:nvPr/>
        </p:nvGrpSpPr>
        <p:grpSpPr>
          <a:xfrm>
            <a:off x="247131" y="5080656"/>
            <a:ext cx="2704523" cy="1485510"/>
            <a:chOff x="136333" y="5042937"/>
            <a:chExt cx="2704523" cy="1485510"/>
          </a:xfrm>
        </p:grpSpPr>
        <p:pic>
          <p:nvPicPr>
            <p:cNvPr id="12" name="Picture 11">
              <a:extLst>
                <a:ext uri="{FF2B5EF4-FFF2-40B4-BE49-F238E27FC236}">
                  <a16:creationId xmlns:a16="http://schemas.microsoft.com/office/drawing/2014/main" id="{25B58B15-A922-8647-B22B-B4A0CCC7894D}"/>
                </a:ext>
              </a:extLst>
            </p:cNvPr>
            <p:cNvPicPr>
              <a:picLocks noChangeAspect="1"/>
            </p:cNvPicPr>
            <p:nvPr/>
          </p:nvPicPr>
          <p:blipFill>
            <a:blip r:embed="rId5"/>
            <a:stretch>
              <a:fillRect/>
            </a:stretch>
          </p:blipFill>
          <p:spPr>
            <a:xfrm>
              <a:off x="372418" y="5042937"/>
              <a:ext cx="2232355" cy="1116178"/>
            </a:xfrm>
            <a:prstGeom prst="rect">
              <a:avLst/>
            </a:prstGeom>
            <a:ln w="28575">
              <a:solidFill>
                <a:schemeClr val="tx1"/>
              </a:solidFill>
            </a:ln>
          </p:spPr>
        </p:pic>
        <p:sp>
          <p:nvSpPr>
            <p:cNvPr id="29" name="TextBox 28">
              <a:extLst>
                <a:ext uri="{FF2B5EF4-FFF2-40B4-BE49-F238E27FC236}">
                  <a16:creationId xmlns:a16="http://schemas.microsoft.com/office/drawing/2014/main" id="{AAED41FA-0565-5FD4-ED3D-2F39A2C75808}"/>
                </a:ext>
              </a:extLst>
            </p:cNvPr>
            <p:cNvSpPr txBox="1"/>
            <p:nvPr/>
          </p:nvSpPr>
          <p:spPr>
            <a:xfrm>
              <a:off x="136333" y="6159115"/>
              <a:ext cx="2704523" cy="369332"/>
            </a:xfrm>
            <a:prstGeom prst="rect">
              <a:avLst/>
            </a:prstGeom>
            <a:noFill/>
          </p:spPr>
          <p:txBody>
            <a:bodyPr wrap="none" rtlCol="0">
              <a:spAutoFit/>
            </a:bodyPr>
            <a:lstStyle/>
            <a:p>
              <a:pPr algn="l"/>
              <a:r>
                <a:rPr lang="en-US" dirty="0" err="1">
                  <a:latin typeface="Cambria" panose="02040503050406030204" pitchFamily="18" charset="0"/>
                  <a:ea typeface="Cambria" panose="02040503050406030204" pitchFamily="18" charset="0"/>
                </a:rPr>
                <a:t>Bittware</a:t>
              </a:r>
              <a:r>
                <a:rPr lang="en-US" dirty="0">
                  <a:latin typeface="Cambria" panose="02040503050406030204" pitchFamily="18" charset="0"/>
                  <a:ea typeface="Cambria" panose="02040503050406030204" pitchFamily="18" charset="0"/>
                </a:rPr>
                <a:t> XUPP3R (DDR4)</a:t>
              </a:r>
            </a:p>
          </p:txBody>
        </p:sp>
      </p:grpSp>
      <p:grpSp>
        <p:nvGrpSpPr>
          <p:cNvPr id="32" name="Group 31">
            <a:extLst>
              <a:ext uri="{FF2B5EF4-FFF2-40B4-BE49-F238E27FC236}">
                <a16:creationId xmlns:a16="http://schemas.microsoft.com/office/drawing/2014/main" id="{139BEA06-59AD-7C7F-B6EF-856186135C52}"/>
              </a:ext>
            </a:extLst>
          </p:cNvPr>
          <p:cNvGrpSpPr/>
          <p:nvPr/>
        </p:nvGrpSpPr>
        <p:grpSpPr>
          <a:xfrm>
            <a:off x="534080" y="3107815"/>
            <a:ext cx="2391448" cy="1953646"/>
            <a:chOff x="592914" y="3429000"/>
            <a:chExt cx="2391448" cy="1953646"/>
          </a:xfrm>
        </p:grpSpPr>
        <p:pic>
          <p:nvPicPr>
            <p:cNvPr id="6" name="Picture 5">
              <a:extLst>
                <a:ext uri="{FF2B5EF4-FFF2-40B4-BE49-F238E27FC236}">
                  <a16:creationId xmlns:a16="http://schemas.microsoft.com/office/drawing/2014/main" id="{492168FF-FA29-6C44-8E50-EB8E81AC202A}"/>
                </a:ext>
              </a:extLst>
            </p:cNvPr>
            <p:cNvPicPr>
              <a:picLocks noChangeAspect="1"/>
            </p:cNvPicPr>
            <p:nvPr/>
          </p:nvPicPr>
          <p:blipFill>
            <a:blip r:embed="rId6"/>
            <a:stretch>
              <a:fillRect/>
            </a:stretch>
          </p:blipFill>
          <p:spPr>
            <a:xfrm>
              <a:off x="592914" y="3429000"/>
              <a:ext cx="2391448" cy="1319998"/>
            </a:xfrm>
            <a:prstGeom prst="rect">
              <a:avLst/>
            </a:prstGeom>
            <a:ln w="28575">
              <a:solidFill>
                <a:schemeClr val="tx1"/>
              </a:solidFill>
            </a:ln>
          </p:spPr>
        </p:pic>
        <p:sp>
          <p:nvSpPr>
            <p:cNvPr id="31" name="TextBox 30">
              <a:extLst>
                <a:ext uri="{FF2B5EF4-FFF2-40B4-BE49-F238E27FC236}">
                  <a16:creationId xmlns:a16="http://schemas.microsoft.com/office/drawing/2014/main" id="{35E3B9D0-2AB5-968E-0D8E-47F02E301079}"/>
                </a:ext>
              </a:extLst>
            </p:cNvPr>
            <p:cNvSpPr txBox="1"/>
            <p:nvPr/>
          </p:nvSpPr>
          <p:spPr>
            <a:xfrm>
              <a:off x="794648" y="4736315"/>
              <a:ext cx="1987980" cy="646331"/>
            </a:xfrm>
            <a:prstGeom prst="rect">
              <a:avLst/>
            </a:prstGeom>
            <a:noFill/>
          </p:spPr>
          <p:txBody>
            <a:bodyPr wrap="none" rtlCol="0">
              <a:spAutoFit/>
            </a:bodyPr>
            <a:lstStyle/>
            <a:p>
              <a:pPr algn="ctr"/>
              <a:r>
                <a:rPr lang="en-US" dirty="0" err="1">
                  <a:latin typeface="Cambria" panose="02040503050406030204" pitchFamily="18" charset="0"/>
                  <a:ea typeface="Cambria" panose="02040503050406030204" pitchFamily="18" charset="0"/>
                </a:rPr>
                <a:t>Bittware</a:t>
              </a:r>
              <a:r>
                <a:rPr lang="en-US" dirty="0">
                  <a:latin typeface="Cambria" panose="02040503050406030204" pitchFamily="18" charset="0"/>
                  <a:ea typeface="Cambria" panose="02040503050406030204" pitchFamily="18" charset="0"/>
                </a:rPr>
                <a:t> XUPVVH </a:t>
              </a:r>
              <a:br>
                <a:rPr lang="en-US" dirty="0">
                  <a:latin typeface="Cambria" panose="02040503050406030204" pitchFamily="18" charset="0"/>
                  <a:ea typeface="Cambria" panose="02040503050406030204" pitchFamily="18" charset="0"/>
                </a:rPr>
              </a:br>
              <a:r>
                <a:rPr lang="en-US" dirty="0">
                  <a:latin typeface="Cambria" panose="02040503050406030204" pitchFamily="18" charset="0"/>
                  <a:ea typeface="Cambria" panose="02040503050406030204" pitchFamily="18" charset="0"/>
                </a:rPr>
                <a:t>(DDR4 &amp; HBM2)</a:t>
              </a:r>
            </a:p>
          </p:txBody>
        </p:sp>
      </p:grpSp>
      <p:grpSp>
        <p:nvGrpSpPr>
          <p:cNvPr id="34" name="Group 33">
            <a:extLst>
              <a:ext uri="{FF2B5EF4-FFF2-40B4-BE49-F238E27FC236}">
                <a16:creationId xmlns:a16="http://schemas.microsoft.com/office/drawing/2014/main" id="{3FC04EC4-2930-1332-E711-9B753DBCCB94}"/>
              </a:ext>
            </a:extLst>
          </p:cNvPr>
          <p:cNvGrpSpPr/>
          <p:nvPr/>
        </p:nvGrpSpPr>
        <p:grpSpPr>
          <a:xfrm>
            <a:off x="3167242" y="3107815"/>
            <a:ext cx="2658035" cy="1704300"/>
            <a:chOff x="3110636" y="3194901"/>
            <a:chExt cx="2658035" cy="1704300"/>
          </a:xfrm>
        </p:grpSpPr>
        <p:pic>
          <p:nvPicPr>
            <p:cNvPr id="3" name="Picture 2">
              <a:extLst>
                <a:ext uri="{FF2B5EF4-FFF2-40B4-BE49-F238E27FC236}">
                  <a16:creationId xmlns:a16="http://schemas.microsoft.com/office/drawing/2014/main" id="{074A2818-9860-BF4A-9676-9E39611E43DA}"/>
                </a:ext>
              </a:extLst>
            </p:cNvPr>
            <p:cNvPicPr>
              <a:picLocks noChangeAspect="1"/>
            </p:cNvPicPr>
            <p:nvPr/>
          </p:nvPicPr>
          <p:blipFill>
            <a:blip r:embed="rId7"/>
            <a:stretch>
              <a:fillRect/>
            </a:stretch>
          </p:blipFill>
          <p:spPr>
            <a:xfrm>
              <a:off x="3295014" y="3194901"/>
              <a:ext cx="2289281" cy="1334968"/>
            </a:xfrm>
            <a:prstGeom prst="rect">
              <a:avLst/>
            </a:prstGeom>
            <a:ln w="28575">
              <a:solidFill>
                <a:schemeClr val="tx1"/>
              </a:solidFill>
            </a:ln>
          </p:spPr>
        </p:pic>
        <p:sp>
          <p:nvSpPr>
            <p:cNvPr id="33" name="TextBox 32">
              <a:extLst>
                <a:ext uri="{FF2B5EF4-FFF2-40B4-BE49-F238E27FC236}">
                  <a16:creationId xmlns:a16="http://schemas.microsoft.com/office/drawing/2014/main" id="{0ADE534C-9CBE-9DB2-8AF9-F3D6542DCFB4}"/>
                </a:ext>
              </a:extLst>
            </p:cNvPr>
            <p:cNvSpPr txBox="1"/>
            <p:nvPr/>
          </p:nvSpPr>
          <p:spPr>
            <a:xfrm>
              <a:off x="3110636" y="4529869"/>
              <a:ext cx="2658035" cy="369332"/>
            </a:xfrm>
            <a:prstGeom prst="rect">
              <a:avLst/>
            </a:prstGeom>
            <a:noFill/>
          </p:spPr>
          <p:txBody>
            <a:bodyPr wrap="none" rtlCol="0">
              <a:spAutoFit/>
            </a:bodyPr>
            <a:lstStyle/>
            <a:p>
              <a:pPr algn="ctr"/>
              <a:r>
                <a:rPr lang="en-US" dirty="0" err="1">
                  <a:latin typeface="Cambria" panose="02040503050406030204" pitchFamily="18" charset="0"/>
                  <a:ea typeface="Cambria" panose="02040503050406030204" pitchFamily="18" charset="0"/>
                </a:rPr>
                <a:t>Bittware</a:t>
              </a:r>
              <a:r>
                <a:rPr lang="en-US" dirty="0">
                  <a:latin typeface="Cambria" panose="02040503050406030204" pitchFamily="18" charset="0"/>
                  <a:ea typeface="Cambria" panose="02040503050406030204" pitchFamily="18" charset="0"/>
                </a:rPr>
                <a:t> XUSP3S (DDR4)</a:t>
              </a:r>
            </a:p>
          </p:txBody>
        </p:sp>
      </p:grpSp>
      <p:grpSp>
        <p:nvGrpSpPr>
          <p:cNvPr id="36" name="Group 35">
            <a:extLst>
              <a:ext uri="{FF2B5EF4-FFF2-40B4-BE49-F238E27FC236}">
                <a16:creationId xmlns:a16="http://schemas.microsoft.com/office/drawing/2014/main" id="{1D6D198A-BE06-9AE7-86A7-4AE3AA74F5C3}"/>
              </a:ext>
            </a:extLst>
          </p:cNvPr>
          <p:cNvGrpSpPr/>
          <p:nvPr/>
        </p:nvGrpSpPr>
        <p:grpSpPr>
          <a:xfrm>
            <a:off x="6268727" y="3100330"/>
            <a:ext cx="2391448" cy="1721602"/>
            <a:chOff x="6212121" y="3187416"/>
            <a:chExt cx="2391448" cy="1721602"/>
          </a:xfrm>
        </p:grpSpPr>
        <p:pic>
          <p:nvPicPr>
            <p:cNvPr id="13" name="Picture 12">
              <a:extLst>
                <a:ext uri="{FF2B5EF4-FFF2-40B4-BE49-F238E27FC236}">
                  <a16:creationId xmlns:a16="http://schemas.microsoft.com/office/drawing/2014/main" id="{9D1E6CE8-B2BF-F847-AE0C-CCAABC798C38}"/>
                </a:ext>
              </a:extLst>
            </p:cNvPr>
            <p:cNvPicPr>
              <a:picLocks noChangeAspect="1"/>
            </p:cNvPicPr>
            <p:nvPr/>
          </p:nvPicPr>
          <p:blipFill>
            <a:blip r:embed="rId8"/>
            <a:stretch>
              <a:fillRect/>
            </a:stretch>
          </p:blipFill>
          <p:spPr>
            <a:xfrm rot="5400000">
              <a:off x="6740361" y="2659176"/>
              <a:ext cx="1334968" cy="2391448"/>
            </a:xfrm>
            <a:prstGeom prst="rect">
              <a:avLst/>
            </a:prstGeom>
            <a:ln w="28575">
              <a:solidFill>
                <a:schemeClr val="tx1"/>
              </a:solidFill>
            </a:ln>
          </p:spPr>
        </p:pic>
        <p:sp>
          <p:nvSpPr>
            <p:cNvPr id="35" name="TextBox 34">
              <a:extLst>
                <a:ext uri="{FF2B5EF4-FFF2-40B4-BE49-F238E27FC236}">
                  <a16:creationId xmlns:a16="http://schemas.microsoft.com/office/drawing/2014/main" id="{5AD1A558-7F9C-7CBE-F342-A2A3310A3CA8}"/>
                </a:ext>
              </a:extLst>
            </p:cNvPr>
            <p:cNvSpPr txBox="1"/>
            <p:nvPr/>
          </p:nvSpPr>
          <p:spPr>
            <a:xfrm>
              <a:off x="6329120" y="4539686"/>
              <a:ext cx="2157450" cy="369332"/>
            </a:xfrm>
            <a:prstGeom prst="rect">
              <a:avLst/>
            </a:prstGeom>
            <a:noFill/>
          </p:spPr>
          <p:txBody>
            <a:bodyPr wrap="none" rtlCol="0">
              <a:spAutoFit/>
            </a:bodyPr>
            <a:lstStyle/>
            <a:p>
              <a:pPr algn="ctr"/>
              <a:r>
                <a:rPr lang="en-US" dirty="0">
                  <a:latin typeface="Cambria" panose="02040503050406030204" pitchFamily="18" charset="0"/>
                  <a:ea typeface="Cambria" panose="02040503050406030204" pitchFamily="18" charset="0"/>
                </a:rPr>
                <a:t>AMD ZC706 (DDR3)</a:t>
              </a:r>
            </a:p>
          </p:txBody>
        </p:sp>
      </p:grpSp>
      <p:sp>
        <p:nvSpPr>
          <p:cNvPr id="9" name="TextBox 8">
            <a:extLst>
              <a:ext uri="{FF2B5EF4-FFF2-40B4-BE49-F238E27FC236}">
                <a16:creationId xmlns:a16="http://schemas.microsoft.com/office/drawing/2014/main" id="{4CFB3B57-D70E-F648-AD14-0CFA8A08511F}"/>
              </a:ext>
            </a:extLst>
          </p:cNvPr>
          <p:cNvSpPr txBox="1"/>
          <p:nvPr/>
        </p:nvSpPr>
        <p:spPr>
          <a:xfrm>
            <a:off x="-99646" y="2440884"/>
            <a:ext cx="9338894" cy="523220"/>
          </a:xfrm>
          <a:prstGeom prst="rect">
            <a:avLst/>
          </a:prstGeom>
          <a:solidFill>
            <a:schemeClr val="accent2">
              <a:lumMod val="40000"/>
              <a:lumOff val="60000"/>
            </a:schemeClr>
          </a:solidFill>
          <a:ln w="38100">
            <a:solidFill>
              <a:schemeClr val="tx1"/>
            </a:solidFill>
          </a:ln>
        </p:spPr>
        <p:txBody>
          <a:bodyPr wrap="square" rtlCol="0">
            <a:spAutoFit/>
          </a:bodyPr>
          <a:lstStyle/>
          <a:p>
            <a:pPr marL="0" indent="0" algn="ctr">
              <a:lnSpc>
                <a:spcPct val="100000"/>
              </a:lnSpc>
              <a:buNone/>
            </a:pPr>
            <a:r>
              <a:rPr lang="en-US" sz="2800" dirty="0">
                <a:latin typeface="Cambria" panose="02040503050406030204" pitchFamily="18" charset="0"/>
              </a:rPr>
              <a:t>Six out of the box FPGA-based prototypes</a:t>
            </a:r>
          </a:p>
        </p:txBody>
      </p:sp>
      <p:grpSp>
        <p:nvGrpSpPr>
          <p:cNvPr id="38" name="Group 37">
            <a:extLst>
              <a:ext uri="{FF2B5EF4-FFF2-40B4-BE49-F238E27FC236}">
                <a16:creationId xmlns:a16="http://schemas.microsoft.com/office/drawing/2014/main" id="{BC46714C-9D87-7A8C-391F-3AB939042050}"/>
              </a:ext>
            </a:extLst>
          </p:cNvPr>
          <p:cNvGrpSpPr/>
          <p:nvPr/>
        </p:nvGrpSpPr>
        <p:grpSpPr>
          <a:xfrm>
            <a:off x="6192348" y="5030885"/>
            <a:ext cx="2612489" cy="1543138"/>
            <a:chOff x="6192348" y="5030885"/>
            <a:chExt cx="2612489" cy="1543138"/>
          </a:xfrm>
        </p:grpSpPr>
        <p:pic>
          <p:nvPicPr>
            <p:cNvPr id="1026" name="Picture 2">
              <a:extLst>
                <a:ext uri="{FF2B5EF4-FFF2-40B4-BE49-F238E27FC236}">
                  <a16:creationId xmlns:a16="http://schemas.microsoft.com/office/drawing/2014/main" id="{875EC46A-07DC-9256-F937-47649F25B95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192348" y="5030885"/>
              <a:ext cx="2612489" cy="1173806"/>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sp>
          <p:nvSpPr>
            <p:cNvPr id="37" name="TextBox 36">
              <a:extLst>
                <a:ext uri="{FF2B5EF4-FFF2-40B4-BE49-F238E27FC236}">
                  <a16:creationId xmlns:a16="http://schemas.microsoft.com/office/drawing/2014/main" id="{F58BD8B7-4EF7-3131-DFE0-16ACF44038BD}"/>
                </a:ext>
              </a:extLst>
            </p:cNvPr>
            <p:cNvSpPr txBox="1"/>
            <p:nvPr/>
          </p:nvSpPr>
          <p:spPr>
            <a:xfrm>
              <a:off x="6214512" y="6204691"/>
              <a:ext cx="2568845" cy="369332"/>
            </a:xfrm>
            <a:prstGeom prst="rect">
              <a:avLst/>
            </a:prstGeom>
            <a:noFill/>
          </p:spPr>
          <p:txBody>
            <a:bodyPr wrap="none" rtlCol="0">
              <a:spAutoFit/>
            </a:bodyPr>
            <a:lstStyle/>
            <a:p>
              <a:pPr algn="ctr"/>
              <a:r>
                <a:rPr lang="en-US" dirty="0">
                  <a:latin typeface="Cambria" panose="02040503050406030204" pitchFamily="18" charset="0"/>
                  <a:ea typeface="Cambria" panose="02040503050406030204" pitchFamily="18" charset="0"/>
                </a:rPr>
                <a:t>AMD Alveo U50 (HBM2)</a:t>
              </a:r>
            </a:p>
          </p:txBody>
        </p:sp>
      </p:grpSp>
    </p:spTree>
    <p:extLst>
      <p:ext uri="{BB962C8B-B14F-4D97-AF65-F5344CB8AC3E}">
        <p14:creationId xmlns:p14="http://schemas.microsoft.com/office/powerpoint/2010/main" val="20256794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B5C1FA-4A13-144E-F793-4365B50F2834}"/>
              </a:ext>
            </a:extLst>
          </p:cNvPr>
          <p:cNvSpPr>
            <a:spLocks noGrp="1"/>
          </p:cNvSpPr>
          <p:nvPr>
            <p:ph type="title"/>
          </p:nvPr>
        </p:nvSpPr>
        <p:spPr/>
        <p:txBody>
          <a:bodyPr/>
          <a:lstStyle/>
          <a:p>
            <a:r>
              <a:rPr lang="en-US" dirty="0"/>
              <a:t>DRAM Bender: Coming Soon (I)</a:t>
            </a:r>
          </a:p>
        </p:txBody>
      </p:sp>
      <p:sp>
        <p:nvSpPr>
          <p:cNvPr id="3" name="Content Placeholder 2">
            <a:extLst>
              <a:ext uri="{FF2B5EF4-FFF2-40B4-BE49-F238E27FC236}">
                <a16:creationId xmlns:a16="http://schemas.microsoft.com/office/drawing/2014/main" id="{42AEED2E-0401-93A2-B3F2-6A7153507C0B}"/>
              </a:ext>
            </a:extLst>
          </p:cNvPr>
          <p:cNvSpPr>
            <a:spLocks noGrp="1"/>
          </p:cNvSpPr>
          <p:nvPr>
            <p:ph idx="1"/>
          </p:nvPr>
        </p:nvSpPr>
        <p:spPr>
          <a:xfrm>
            <a:off x="75991" y="935064"/>
            <a:ext cx="8987622" cy="2882685"/>
          </a:xfrm>
        </p:spPr>
        <p:txBody>
          <a:bodyPr/>
          <a:lstStyle/>
          <a:p>
            <a:r>
              <a:rPr lang="en-US" dirty="0"/>
              <a:t>Support for AMD Alveo U55C HBM2 board</a:t>
            </a:r>
          </a:p>
          <a:p>
            <a:endParaRPr lang="en-US" sz="1200" dirty="0"/>
          </a:p>
          <a:p>
            <a:r>
              <a:rPr lang="en-US" dirty="0"/>
              <a:t>16 GB 2x8-HI HBM2</a:t>
            </a:r>
          </a:p>
          <a:p>
            <a:endParaRPr lang="en-US" sz="1200" dirty="0"/>
          </a:p>
          <a:p>
            <a:r>
              <a:rPr lang="en-US" dirty="0"/>
              <a:t>Enable HBM2 </a:t>
            </a:r>
            <a:r>
              <a:rPr lang="en-US" dirty="0">
                <a:solidFill>
                  <a:srgbClr val="FF0000"/>
                </a:solidFill>
              </a:rPr>
              <a:t>power </a:t>
            </a:r>
            <a:r>
              <a:rPr lang="en-US" dirty="0"/>
              <a:t>measurement</a:t>
            </a:r>
          </a:p>
        </p:txBody>
      </p:sp>
      <p:pic>
        <p:nvPicPr>
          <p:cNvPr id="2050" name="Picture 2" descr="U55C">
            <a:extLst>
              <a:ext uri="{FF2B5EF4-FFF2-40B4-BE49-F238E27FC236}">
                <a16:creationId xmlns:a16="http://schemas.microsoft.com/office/drawing/2014/main" id="{D31F7C9A-D9FC-35EB-3F43-8BBB6BEB003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966" t="6554" r="7062" b="35518"/>
          <a:stretch>
            <a:fillRect/>
          </a:stretch>
        </p:blipFill>
        <p:spPr bwMode="auto">
          <a:xfrm>
            <a:off x="2864603" y="3908131"/>
            <a:ext cx="3414793" cy="23279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4165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B2C050-57F2-0C66-BEA2-E5AFC60AF9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A19857-DCF3-41DE-ABE7-5E77C0ADA814}"/>
              </a:ext>
            </a:extLst>
          </p:cNvPr>
          <p:cNvSpPr>
            <a:spLocks noGrp="1"/>
          </p:cNvSpPr>
          <p:nvPr>
            <p:ph type="title"/>
          </p:nvPr>
        </p:nvSpPr>
        <p:spPr/>
        <p:txBody>
          <a:bodyPr/>
          <a:lstStyle/>
          <a:p>
            <a:r>
              <a:rPr lang="en-US" dirty="0"/>
              <a:t>DRAM Bender: Coming Soon (II)</a:t>
            </a:r>
          </a:p>
        </p:txBody>
      </p:sp>
      <p:sp>
        <p:nvSpPr>
          <p:cNvPr id="3" name="Content Placeholder 2">
            <a:extLst>
              <a:ext uri="{FF2B5EF4-FFF2-40B4-BE49-F238E27FC236}">
                <a16:creationId xmlns:a16="http://schemas.microsoft.com/office/drawing/2014/main" id="{41375820-53D8-31BC-F5A9-5B8C241D9D86}"/>
              </a:ext>
            </a:extLst>
          </p:cNvPr>
          <p:cNvSpPr>
            <a:spLocks noGrp="1"/>
          </p:cNvSpPr>
          <p:nvPr>
            <p:ph idx="1"/>
          </p:nvPr>
        </p:nvSpPr>
        <p:spPr>
          <a:xfrm>
            <a:off x="75991" y="935064"/>
            <a:ext cx="8987622" cy="2882685"/>
          </a:xfrm>
        </p:spPr>
        <p:txBody>
          <a:bodyPr/>
          <a:lstStyle/>
          <a:p>
            <a:r>
              <a:rPr lang="en-US" dirty="0"/>
              <a:t>Enable DDR4 </a:t>
            </a:r>
            <a:r>
              <a:rPr lang="en-US" dirty="0">
                <a:solidFill>
                  <a:srgbClr val="FF0000"/>
                </a:solidFill>
              </a:rPr>
              <a:t>power </a:t>
            </a:r>
            <a:r>
              <a:rPr lang="en-US" dirty="0"/>
              <a:t>measurement</a:t>
            </a:r>
          </a:p>
          <a:p>
            <a:endParaRPr lang="en-US" sz="1200" dirty="0"/>
          </a:p>
          <a:p>
            <a:r>
              <a:rPr lang="en-US" dirty="0"/>
              <a:t>Enable DDR4 </a:t>
            </a:r>
            <a:r>
              <a:rPr lang="en-US" dirty="0">
                <a:solidFill>
                  <a:srgbClr val="0000FF"/>
                </a:solidFill>
              </a:rPr>
              <a:t>over/</a:t>
            </a:r>
            <a:r>
              <a:rPr lang="en-US" dirty="0" err="1">
                <a:solidFill>
                  <a:srgbClr val="0000FF"/>
                </a:solidFill>
              </a:rPr>
              <a:t>undervolting</a:t>
            </a:r>
            <a:r>
              <a:rPr lang="en-US" dirty="0"/>
              <a:t> studies</a:t>
            </a:r>
          </a:p>
        </p:txBody>
      </p:sp>
      <p:pic>
        <p:nvPicPr>
          <p:cNvPr id="4" name="Picture 3">
            <a:extLst>
              <a:ext uri="{FF2B5EF4-FFF2-40B4-BE49-F238E27FC236}">
                <a16:creationId xmlns:a16="http://schemas.microsoft.com/office/drawing/2014/main" id="{C7812368-73E2-C633-E8FF-7B52A500D6D7}"/>
              </a:ext>
            </a:extLst>
          </p:cNvPr>
          <p:cNvPicPr>
            <a:picLocks noChangeAspect="1"/>
          </p:cNvPicPr>
          <p:nvPr/>
        </p:nvPicPr>
        <p:blipFill>
          <a:blip r:embed="rId2"/>
          <a:stretch>
            <a:fillRect/>
          </a:stretch>
        </p:blipFill>
        <p:spPr>
          <a:xfrm>
            <a:off x="715875" y="2859308"/>
            <a:ext cx="7707851" cy="3369552"/>
          </a:xfrm>
          <a:prstGeom prst="rect">
            <a:avLst/>
          </a:prstGeom>
        </p:spPr>
      </p:pic>
    </p:spTree>
    <p:extLst>
      <p:ext uri="{BB962C8B-B14F-4D97-AF65-F5344CB8AC3E}">
        <p14:creationId xmlns:p14="http://schemas.microsoft.com/office/powerpoint/2010/main" val="8190455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BB1899-B214-FE34-C02F-2EECCFD483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3FFA4E-8BEC-E1D4-79C5-F040F3CEA075}"/>
              </a:ext>
            </a:extLst>
          </p:cNvPr>
          <p:cNvSpPr>
            <a:spLocks noGrp="1"/>
          </p:cNvSpPr>
          <p:nvPr>
            <p:ph type="title"/>
          </p:nvPr>
        </p:nvSpPr>
        <p:spPr>
          <a:xfrm>
            <a:off x="0" y="0"/>
            <a:ext cx="9144000" cy="782706"/>
          </a:xfrm>
        </p:spPr>
        <p:txBody>
          <a:bodyPr/>
          <a:lstStyle/>
          <a:p>
            <a:r>
              <a:rPr lang="en-US" sz="3600" dirty="0"/>
              <a:t>Laboratory for Understanding Memory</a:t>
            </a:r>
          </a:p>
        </p:txBody>
      </p:sp>
      <p:pic>
        <p:nvPicPr>
          <p:cNvPr id="6" name="Picture 5">
            <a:extLst>
              <a:ext uri="{FF2B5EF4-FFF2-40B4-BE49-F238E27FC236}">
                <a16:creationId xmlns:a16="http://schemas.microsoft.com/office/drawing/2014/main" id="{59D2E897-01F0-F75E-E302-5692A8F4556F}"/>
              </a:ext>
            </a:extLst>
          </p:cNvPr>
          <p:cNvPicPr>
            <a:picLocks noChangeAspect="1"/>
          </p:cNvPicPr>
          <p:nvPr/>
        </p:nvPicPr>
        <p:blipFill>
          <a:blip r:embed="rId3"/>
          <a:stretch>
            <a:fillRect/>
          </a:stretch>
        </p:blipFill>
        <p:spPr>
          <a:xfrm>
            <a:off x="743952" y="915352"/>
            <a:ext cx="7656096" cy="5511392"/>
          </a:xfrm>
          <a:prstGeom prst="rect">
            <a:avLst/>
          </a:prstGeom>
        </p:spPr>
      </p:pic>
    </p:spTree>
    <p:extLst>
      <p:ext uri="{BB962C8B-B14F-4D97-AF65-F5344CB8AC3E}">
        <p14:creationId xmlns:p14="http://schemas.microsoft.com/office/powerpoint/2010/main" val="15574096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BB1899-B214-FE34-C02F-2EECCFD483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3FFA4E-8BEC-E1D4-79C5-F040F3CEA075}"/>
              </a:ext>
            </a:extLst>
          </p:cNvPr>
          <p:cNvSpPr>
            <a:spLocks noGrp="1"/>
          </p:cNvSpPr>
          <p:nvPr>
            <p:ph type="title"/>
          </p:nvPr>
        </p:nvSpPr>
        <p:spPr>
          <a:xfrm>
            <a:off x="0" y="0"/>
            <a:ext cx="9144000" cy="782706"/>
          </a:xfrm>
        </p:spPr>
        <p:txBody>
          <a:bodyPr/>
          <a:lstStyle/>
          <a:p>
            <a:r>
              <a:rPr lang="en-US" sz="3600" dirty="0"/>
              <a:t>Laboratory for Understanding Memory</a:t>
            </a:r>
          </a:p>
        </p:txBody>
      </p:sp>
      <p:pic>
        <p:nvPicPr>
          <p:cNvPr id="7" name="Picture 6" descr="A room with several shelves with electronics&#10;&#10;AI-generated content may be incorrect.">
            <a:extLst>
              <a:ext uri="{FF2B5EF4-FFF2-40B4-BE49-F238E27FC236}">
                <a16:creationId xmlns:a16="http://schemas.microsoft.com/office/drawing/2014/main" id="{AB114CAD-F41D-D95F-CEA5-639B74E3995C}"/>
              </a:ext>
            </a:extLst>
          </p:cNvPr>
          <p:cNvPicPr>
            <a:picLocks noChangeAspect="1"/>
          </p:cNvPicPr>
          <p:nvPr/>
        </p:nvPicPr>
        <p:blipFill>
          <a:blip r:embed="rId3"/>
          <a:stretch>
            <a:fillRect/>
          </a:stretch>
        </p:blipFill>
        <p:spPr>
          <a:xfrm>
            <a:off x="275358" y="1014807"/>
            <a:ext cx="3945977" cy="5261302"/>
          </a:xfrm>
          <a:prstGeom prst="rect">
            <a:avLst/>
          </a:prstGeom>
        </p:spPr>
      </p:pic>
      <p:pic>
        <p:nvPicPr>
          <p:cNvPr id="11" name="Picture 10" descr="A white shelves with black electronic devices&#10;&#10;AI-generated content may be incorrect.">
            <a:extLst>
              <a:ext uri="{FF2B5EF4-FFF2-40B4-BE49-F238E27FC236}">
                <a16:creationId xmlns:a16="http://schemas.microsoft.com/office/drawing/2014/main" id="{0FA24C23-05CB-03C0-7840-E0C957BF47D8}"/>
              </a:ext>
            </a:extLst>
          </p:cNvPr>
          <p:cNvPicPr>
            <a:picLocks noChangeAspect="1"/>
          </p:cNvPicPr>
          <p:nvPr/>
        </p:nvPicPr>
        <p:blipFill>
          <a:blip r:embed="rId4"/>
          <a:stretch>
            <a:fillRect/>
          </a:stretch>
        </p:blipFill>
        <p:spPr>
          <a:xfrm>
            <a:off x="4847358" y="1014807"/>
            <a:ext cx="3945977" cy="5261302"/>
          </a:xfrm>
          <a:prstGeom prst="rect">
            <a:avLst/>
          </a:prstGeom>
        </p:spPr>
      </p:pic>
    </p:spTree>
    <p:extLst>
      <p:ext uri="{BB962C8B-B14F-4D97-AF65-F5344CB8AC3E}">
        <p14:creationId xmlns:p14="http://schemas.microsoft.com/office/powerpoint/2010/main" val="7658116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D14C424-5C3A-5057-F942-068E4F9EEC43}"/>
              </a:ext>
            </a:extLst>
          </p:cNvPr>
          <p:cNvPicPr>
            <a:picLocks noChangeAspect="1"/>
          </p:cNvPicPr>
          <p:nvPr/>
        </p:nvPicPr>
        <p:blipFill>
          <a:blip r:embed="rId2"/>
          <a:stretch>
            <a:fillRect/>
          </a:stretch>
        </p:blipFill>
        <p:spPr>
          <a:xfrm>
            <a:off x="285835" y="1196752"/>
            <a:ext cx="8390621" cy="4896543"/>
          </a:xfrm>
          <a:prstGeom prst="rect">
            <a:avLst/>
          </a:prstGeom>
        </p:spPr>
      </p:pic>
      <p:sp>
        <p:nvSpPr>
          <p:cNvPr id="6" name="TextBox 5">
            <a:extLst>
              <a:ext uri="{FF2B5EF4-FFF2-40B4-BE49-F238E27FC236}">
                <a16:creationId xmlns:a16="http://schemas.microsoft.com/office/drawing/2014/main" id="{287B03B4-247C-6070-38ED-EBEBAD270353}"/>
              </a:ext>
            </a:extLst>
          </p:cNvPr>
          <p:cNvSpPr txBox="1"/>
          <p:nvPr/>
        </p:nvSpPr>
        <p:spPr>
          <a:xfrm>
            <a:off x="2844745" y="6417747"/>
            <a:ext cx="3450112" cy="369332"/>
          </a:xfrm>
          <a:prstGeom prst="rect">
            <a:avLst/>
          </a:prstGeom>
          <a:noFill/>
        </p:spPr>
        <p:txBody>
          <a:bodyPr wrap="none" rtlCol="0">
            <a:spAutoFit/>
          </a:bodyPr>
          <a:lstStyle/>
          <a:p>
            <a:pPr algn="ctr"/>
            <a:r>
              <a:rPr lang="en-US" b="1" dirty="0">
                <a:solidFill>
                  <a:srgbClr val="0000FF"/>
                </a:solidFill>
                <a:hlinkClick r:id="rId3">
                  <a:extLst>
                    <a:ext uri="{A12FA001-AC4F-418D-AE19-62706E023703}">
                      <ahyp:hlinkClr xmlns:ahyp="http://schemas.microsoft.com/office/drawing/2018/hyperlinkcolor" val="tx"/>
                    </a:ext>
                  </a:extLst>
                </a:hlinkClick>
              </a:rPr>
              <a:t>https://arxiv.org/pdf/2606.13725</a:t>
            </a:r>
            <a:r>
              <a:rPr lang="en-US" b="1" dirty="0">
                <a:solidFill>
                  <a:srgbClr val="0000FF"/>
                </a:solidFill>
              </a:rPr>
              <a:t> </a:t>
            </a:r>
          </a:p>
        </p:txBody>
      </p:sp>
      <p:sp>
        <p:nvSpPr>
          <p:cNvPr id="9" name="Title 1">
            <a:extLst>
              <a:ext uri="{FF2B5EF4-FFF2-40B4-BE49-F238E27FC236}">
                <a16:creationId xmlns:a16="http://schemas.microsoft.com/office/drawing/2014/main" id="{2E88BEBC-CEAD-126B-0D88-FC99B1272BA8}"/>
              </a:ext>
            </a:extLst>
          </p:cNvPr>
          <p:cNvSpPr>
            <a:spLocks noGrp="1"/>
          </p:cNvSpPr>
          <p:nvPr>
            <p:ph type="title"/>
          </p:nvPr>
        </p:nvSpPr>
        <p:spPr>
          <a:xfrm>
            <a:off x="0" y="0"/>
            <a:ext cx="9144000" cy="782706"/>
          </a:xfrm>
        </p:spPr>
        <p:txBody>
          <a:bodyPr/>
          <a:lstStyle/>
          <a:p>
            <a:r>
              <a:rPr lang="en-US" sz="3600" dirty="0"/>
              <a:t>Laboratory for Understanding Memory</a:t>
            </a:r>
          </a:p>
        </p:txBody>
      </p:sp>
    </p:spTree>
    <p:extLst>
      <p:ext uri="{BB962C8B-B14F-4D97-AF65-F5344CB8AC3E}">
        <p14:creationId xmlns:p14="http://schemas.microsoft.com/office/powerpoint/2010/main" val="37232838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4417D4-072E-A00D-678C-43FCB61F86E1}"/>
              </a:ext>
            </a:extLst>
          </p:cNvPr>
          <p:cNvSpPr>
            <a:spLocks noGrp="1"/>
          </p:cNvSpPr>
          <p:nvPr>
            <p:ph type="title"/>
          </p:nvPr>
        </p:nvSpPr>
        <p:spPr/>
        <p:txBody>
          <a:bodyPr/>
          <a:lstStyle/>
          <a:p>
            <a:r>
              <a:rPr lang="en-US" sz="4000" dirty="0"/>
              <a:t>People for Understanding Memory</a:t>
            </a:r>
          </a:p>
        </p:txBody>
      </p:sp>
      <p:pic>
        <p:nvPicPr>
          <p:cNvPr id="6" name="Content Placeholder 5">
            <a:extLst>
              <a:ext uri="{FF2B5EF4-FFF2-40B4-BE49-F238E27FC236}">
                <a16:creationId xmlns:a16="http://schemas.microsoft.com/office/drawing/2014/main" id="{8EFFE5D9-7384-DD09-FFDF-73D58734017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39805" y="1629969"/>
            <a:ext cx="2706534" cy="3608712"/>
          </a:xfrm>
          <a:prstGeom prst="rect">
            <a:avLst/>
          </a:prstGeom>
        </p:spPr>
      </p:pic>
      <p:pic>
        <p:nvPicPr>
          <p:cNvPr id="8" name="Picture 7">
            <a:extLst>
              <a:ext uri="{FF2B5EF4-FFF2-40B4-BE49-F238E27FC236}">
                <a16:creationId xmlns:a16="http://schemas.microsoft.com/office/drawing/2014/main" id="{1812F4FF-96A1-3F78-EC22-C8C24D122A1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18733" y="1629969"/>
            <a:ext cx="2706534" cy="3608713"/>
          </a:xfrm>
          <a:prstGeom prst="rect">
            <a:avLst/>
          </a:prstGeom>
        </p:spPr>
      </p:pic>
      <p:pic>
        <p:nvPicPr>
          <p:cNvPr id="10" name="Picture 9">
            <a:extLst>
              <a:ext uri="{FF2B5EF4-FFF2-40B4-BE49-F238E27FC236}">
                <a16:creationId xmlns:a16="http://schemas.microsoft.com/office/drawing/2014/main" id="{6754E771-9B83-F396-1231-87F8921D099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97661" y="1629969"/>
            <a:ext cx="2706534" cy="3608712"/>
          </a:xfrm>
          <a:prstGeom prst="rect">
            <a:avLst/>
          </a:prstGeom>
        </p:spPr>
      </p:pic>
      <p:sp>
        <p:nvSpPr>
          <p:cNvPr id="11" name="TextBox 10">
            <a:extLst>
              <a:ext uri="{FF2B5EF4-FFF2-40B4-BE49-F238E27FC236}">
                <a16:creationId xmlns:a16="http://schemas.microsoft.com/office/drawing/2014/main" id="{0FCBCA31-8A9F-4823-797F-EBF9DF035366}"/>
              </a:ext>
            </a:extLst>
          </p:cNvPr>
          <p:cNvSpPr txBox="1"/>
          <p:nvPr/>
        </p:nvSpPr>
        <p:spPr>
          <a:xfrm>
            <a:off x="433652" y="5343900"/>
            <a:ext cx="2318840" cy="369332"/>
          </a:xfrm>
          <a:prstGeom prst="rect">
            <a:avLst/>
          </a:prstGeom>
          <a:noFill/>
        </p:spPr>
        <p:txBody>
          <a:bodyPr wrap="none" rtlCol="0">
            <a:spAutoFit/>
          </a:bodyPr>
          <a:lstStyle/>
          <a:p>
            <a:pPr algn="l"/>
            <a:r>
              <a:rPr lang="en-US" dirty="0">
                <a:latin typeface="Cambria" panose="02040503050406030204" pitchFamily="18" charset="0"/>
                <a:ea typeface="Cambria" panose="02040503050406030204" pitchFamily="18" charset="0"/>
              </a:rPr>
              <a:t>Konstantinos </a:t>
            </a:r>
            <a:r>
              <a:rPr lang="en-US" dirty="0" err="1">
                <a:latin typeface="Cambria" panose="02040503050406030204" pitchFamily="18" charset="0"/>
                <a:ea typeface="Cambria" panose="02040503050406030204" pitchFamily="18" charset="0"/>
              </a:rPr>
              <a:t>Sgouras</a:t>
            </a:r>
            <a:endParaRPr lang="en-US" dirty="0">
              <a:latin typeface="Cambria" panose="02040503050406030204" pitchFamily="18" charset="0"/>
              <a:ea typeface="Cambria" panose="02040503050406030204" pitchFamily="18" charset="0"/>
            </a:endParaRPr>
          </a:p>
        </p:txBody>
      </p:sp>
      <p:sp>
        <p:nvSpPr>
          <p:cNvPr id="12" name="TextBox 11">
            <a:extLst>
              <a:ext uri="{FF2B5EF4-FFF2-40B4-BE49-F238E27FC236}">
                <a16:creationId xmlns:a16="http://schemas.microsoft.com/office/drawing/2014/main" id="{6DC40FA7-A30E-DF22-FF85-8735E80FFA5C}"/>
              </a:ext>
            </a:extLst>
          </p:cNvPr>
          <p:cNvSpPr txBox="1"/>
          <p:nvPr/>
        </p:nvSpPr>
        <p:spPr>
          <a:xfrm>
            <a:off x="3714617" y="5343900"/>
            <a:ext cx="1714765" cy="369332"/>
          </a:xfrm>
          <a:prstGeom prst="rect">
            <a:avLst/>
          </a:prstGeom>
          <a:noFill/>
        </p:spPr>
        <p:txBody>
          <a:bodyPr wrap="none" rtlCol="0">
            <a:spAutoFit/>
          </a:bodyPr>
          <a:lstStyle/>
          <a:p>
            <a:pPr algn="l"/>
            <a:r>
              <a:rPr lang="en-US" dirty="0">
                <a:latin typeface="Cambria" panose="02040503050406030204" pitchFamily="18" charset="0"/>
                <a:ea typeface="Cambria" panose="02040503050406030204" pitchFamily="18" charset="0"/>
              </a:rPr>
              <a:t>Ismail E. Yuksel</a:t>
            </a:r>
          </a:p>
        </p:txBody>
      </p:sp>
      <p:sp>
        <p:nvSpPr>
          <p:cNvPr id="13" name="TextBox 12">
            <a:extLst>
              <a:ext uri="{FF2B5EF4-FFF2-40B4-BE49-F238E27FC236}">
                <a16:creationId xmlns:a16="http://schemas.microsoft.com/office/drawing/2014/main" id="{B102E9DA-763B-2587-ABA7-1551BAB6033C}"/>
              </a:ext>
            </a:extLst>
          </p:cNvPr>
          <p:cNvSpPr txBox="1"/>
          <p:nvPr/>
        </p:nvSpPr>
        <p:spPr>
          <a:xfrm>
            <a:off x="6878308" y="5343900"/>
            <a:ext cx="1345240" cy="369332"/>
          </a:xfrm>
          <a:prstGeom prst="rect">
            <a:avLst/>
          </a:prstGeom>
          <a:noFill/>
        </p:spPr>
        <p:txBody>
          <a:bodyPr wrap="none" rtlCol="0">
            <a:spAutoFit/>
          </a:bodyPr>
          <a:lstStyle/>
          <a:p>
            <a:pPr algn="l"/>
            <a:r>
              <a:rPr lang="en-US" dirty="0">
                <a:latin typeface="Cambria" panose="02040503050406030204" pitchFamily="18" charset="0"/>
                <a:ea typeface="Cambria" panose="02040503050406030204" pitchFamily="18" charset="0"/>
              </a:rPr>
              <a:t>Umut Baser</a:t>
            </a:r>
          </a:p>
        </p:txBody>
      </p:sp>
    </p:spTree>
    <p:extLst>
      <p:ext uri="{BB962C8B-B14F-4D97-AF65-F5344CB8AC3E}">
        <p14:creationId xmlns:p14="http://schemas.microsoft.com/office/powerpoint/2010/main" val="36070556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64480-C580-5F1E-E349-F5D27CEA1F9A}"/>
              </a:ext>
            </a:extLst>
          </p:cNvPr>
          <p:cNvSpPr>
            <a:spLocks noGrp="1"/>
          </p:cNvSpPr>
          <p:nvPr>
            <p:ph type="title"/>
          </p:nvPr>
        </p:nvSpPr>
        <p:spPr/>
        <p:txBody>
          <a:bodyPr/>
          <a:lstStyle/>
          <a:p>
            <a:r>
              <a:rPr lang="en-US" sz="3800" dirty="0"/>
              <a:t>Other People that Understand Memory</a:t>
            </a:r>
          </a:p>
        </p:txBody>
      </p:sp>
      <p:sp>
        <p:nvSpPr>
          <p:cNvPr id="3" name="Content Placeholder 2">
            <a:extLst>
              <a:ext uri="{FF2B5EF4-FFF2-40B4-BE49-F238E27FC236}">
                <a16:creationId xmlns:a16="http://schemas.microsoft.com/office/drawing/2014/main" id="{0466A10C-A99B-D951-1278-933F2DB9DB89}"/>
              </a:ext>
            </a:extLst>
          </p:cNvPr>
          <p:cNvSpPr>
            <a:spLocks noGrp="1"/>
          </p:cNvSpPr>
          <p:nvPr>
            <p:ph idx="1"/>
          </p:nvPr>
        </p:nvSpPr>
        <p:spPr/>
        <p:txBody>
          <a:bodyPr/>
          <a:lstStyle/>
          <a:p>
            <a:r>
              <a:rPr lang="en-US" dirty="0" err="1"/>
              <a:t>Haocong</a:t>
            </a:r>
            <a:r>
              <a:rPr lang="en-US" dirty="0"/>
              <a:t> Luo</a:t>
            </a:r>
          </a:p>
          <a:p>
            <a:pPr marL="0" indent="0">
              <a:buNone/>
            </a:pPr>
            <a:endParaRPr lang="en-US" dirty="0"/>
          </a:p>
          <a:p>
            <a:r>
              <a:rPr lang="en-US" dirty="0" err="1"/>
              <a:t>Jikun</a:t>
            </a:r>
            <a:r>
              <a:rPr lang="en-US" dirty="0"/>
              <a:t> Wang</a:t>
            </a:r>
          </a:p>
          <a:p>
            <a:pPr marL="0" indent="0">
              <a:buNone/>
            </a:pPr>
            <a:endParaRPr lang="en-US" dirty="0"/>
          </a:p>
          <a:p>
            <a:r>
              <a:rPr lang="en-US" dirty="0"/>
              <a:t>Spyridon Galanopoulos</a:t>
            </a:r>
          </a:p>
          <a:p>
            <a:endParaRPr lang="en-US" dirty="0"/>
          </a:p>
          <a:p>
            <a:r>
              <a:rPr lang="en-US" dirty="0" err="1"/>
              <a:t>Orhun</a:t>
            </a:r>
            <a:r>
              <a:rPr lang="en-US" dirty="0"/>
              <a:t> </a:t>
            </a:r>
            <a:r>
              <a:rPr lang="en-US" dirty="0" err="1"/>
              <a:t>Ecemis</a:t>
            </a:r>
            <a:endParaRPr lang="en-US" dirty="0"/>
          </a:p>
        </p:txBody>
      </p:sp>
      <p:pic>
        <p:nvPicPr>
          <p:cNvPr id="1026" name="Picture 2" descr="Profile image">
            <a:extLst>
              <a:ext uri="{FF2B5EF4-FFF2-40B4-BE49-F238E27FC236}">
                <a16:creationId xmlns:a16="http://schemas.microsoft.com/office/drawing/2014/main" id="{5D8175B1-72DB-EA54-3058-E3A88295FE8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701" r="25801" b="34046"/>
          <a:stretch>
            <a:fillRect/>
          </a:stretch>
        </p:blipFill>
        <p:spPr bwMode="auto">
          <a:xfrm>
            <a:off x="5045138" y="3429000"/>
            <a:ext cx="1523403" cy="191391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8" name="Picture 4" descr="Profile image">
            <a:extLst>
              <a:ext uri="{FF2B5EF4-FFF2-40B4-BE49-F238E27FC236}">
                <a16:creationId xmlns:a16="http://schemas.microsoft.com/office/drawing/2014/main" id="{BA54F453-0BB7-0CC7-1B05-0A69762DAA0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77161" y="2092633"/>
            <a:ext cx="1666202" cy="1666202"/>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5" name="Picture 6">
            <a:extLst>
              <a:ext uri="{FF2B5EF4-FFF2-40B4-BE49-F238E27FC236}">
                <a16:creationId xmlns:a16="http://schemas.microsoft.com/office/drawing/2014/main" id="{10C5220D-FFD5-A038-6362-0E6B6E1B421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952" r="1952"/>
          <a:stretch/>
        </p:blipFill>
        <p:spPr bwMode="auto">
          <a:xfrm>
            <a:off x="5045138" y="824037"/>
            <a:ext cx="1735033" cy="1981321"/>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B0817CB5-9593-AE2B-EF5E-2B840B7A08A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06962" y="4483833"/>
            <a:ext cx="2006600" cy="200660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75591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33FF0B5E-547F-1D8D-B633-926FC1905DA1}"/>
              </a:ext>
            </a:extLst>
          </p:cNvPr>
          <p:cNvSpPr txBox="1">
            <a:spLocks/>
          </p:cNvSpPr>
          <p:nvPr/>
        </p:nvSpPr>
        <p:spPr>
          <a:xfrm>
            <a:off x="181310" y="1926133"/>
            <a:ext cx="8776982" cy="3877349"/>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mbria" panose="02040503050406030204" pitchFamily="18" charset="0"/>
                <a:ea typeface="Cambria" panose="02040503050406030204" pitchFamily="18"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Cambria" panose="02040503050406030204" pitchFamily="18"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mbria" panose="02040503050406030204" pitchFamily="18" charset="0"/>
                <a:ea typeface="Cambria" panose="02040503050406030204" pitchFamily="18"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mbria" panose="02040503050406030204" pitchFamily="18" charset="0"/>
                <a:ea typeface="Cambria" panose="02040503050406030204" pitchFamily="18"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mbria" panose="02040503050406030204" pitchFamily="18" charset="0"/>
                <a:ea typeface="Cambria" panose="02040503050406030204" pitchFamily="18"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85763" indent="-385763">
              <a:buFont typeface="+mj-lt"/>
              <a:buAutoNum type="arabicPeriod"/>
            </a:pPr>
            <a:r>
              <a:rPr lang="en-TR" sz="2775"/>
              <a:t>RowHammer</a:t>
            </a:r>
            <a:r>
              <a:rPr lang="en-US" sz="2775" dirty="0"/>
              <a:t>: Repeatedly activating two DRAM rows</a:t>
            </a:r>
            <a:endParaRPr lang="en-TR" sz="2775" dirty="0"/>
          </a:p>
          <a:p>
            <a:pPr marL="342900" lvl="1" indent="0">
              <a:buNone/>
            </a:pPr>
            <a:endParaRPr lang="en-TR" sz="2700" dirty="0"/>
          </a:p>
        </p:txBody>
      </p:sp>
      <p:sp>
        <p:nvSpPr>
          <p:cNvPr id="2" name="Title 1">
            <a:extLst>
              <a:ext uri="{FF2B5EF4-FFF2-40B4-BE49-F238E27FC236}">
                <a16:creationId xmlns:a16="http://schemas.microsoft.com/office/drawing/2014/main" id="{DE8E30B0-2698-50EA-C2BB-714871401E4E}"/>
              </a:ext>
            </a:extLst>
          </p:cNvPr>
          <p:cNvSpPr>
            <a:spLocks noGrp="1"/>
          </p:cNvSpPr>
          <p:nvPr>
            <p:ph type="title"/>
          </p:nvPr>
        </p:nvSpPr>
        <p:spPr/>
        <p:txBody>
          <a:bodyPr>
            <a:noAutofit/>
          </a:bodyPr>
          <a:lstStyle/>
          <a:p>
            <a:r>
              <a:rPr lang="en-US" dirty="0"/>
              <a:t>DRAM Bender: Ease of Use</a:t>
            </a:r>
            <a:endParaRPr lang="en-TR" dirty="0"/>
          </a:p>
        </p:txBody>
      </p:sp>
      <p:pic>
        <p:nvPicPr>
          <p:cNvPr id="4" name="Content Placeholder 3">
            <a:extLst>
              <a:ext uri="{FF2B5EF4-FFF2-40B4-BE49-F238E27FC236}">
                <a16:creationId xmlns:a16="http://schemas.microsoft.com/office/drawing/2014/main" id="{C9F0EB4B-552A-803E-D663-BDC7DE74508D}"/>
              </a:ext>
            </a:extLst>
          </p:cNvPr>
          <p:cNvPicPr>
            <a:picLocks noGrp="1" noChangeAspect="1"/>
          </p:cNvPicPr>
          <p:nvPr>
            <p:ph idx="1"/>
          </p:nvPr>
        </p:nvPicPr>
        <p:blipFill>
          <a:blip r:embed="rId3"/>
          <a:stretch>
            <a:fillRect/>
          </a:stretch>
        </p:blipFill>
        <p:spPr>
          <a:xfrm>
            <a:off x="1646765" y="2474794"/>
            <a:ext cx="5846072" cy="2411710"/>
          </a:xfrm>
          <a:prstGeom prst="rect">
            <a:avLst/>
          </a:prstGeom>
        </p:spPr>
      </p:pic>
      <p:sp>
        <p:nvSpPr>
          <p:cNvPr id="6" name="TextBox 5">
            <a:extLst>
              <a:ext uri="{FF2B5EF4-FFF2-40B4-BE49-F238E27FC236}">
                <a16:creationId xmlns:a16="http://schemas.microsoft.com/office/drawing/2014/main" id="{20FFB3A6-EB79-5C66-5E5B-8E98AF7AB5A3}"/>
              </a:ext>
            </a:extLst>
          </p:cNvPr>
          <p:cNvSpPr txBox="1"/>
          <p:nvPr/>
        </p:nvSpPr>
        <p:spPr>
          <a:xfrm>
            <a:off x="0" y="5645183"/>
            <a:ext cx="9144000" cy="523220"/>
          </a:xfrm>
          <a:prstGeom prst="rect">
            <a:avLst/>
          </a:prstGeom>
          <a:solidFill>
            <a:schemeClr val="accent6">
              <a:lumMod val="20000"/>
              <a:lumOff val="80000"/>
            </a:schemeClr>
          </a:solidFill>
        </p:spPr>
        <p:txBody>
          <a:bodyPr wrap="square" rtlCol="0">
            <a:spAutoFit/>
          </a:bodyPr>
          <a:lstStyle/>
          <a:p>
            <a:pPr algn="ctr"/>
            <a:r>
              <a:rPr lang="en-US" sz="2800" dirty="0">
                <a:solidFill>
                  <a:schemeClr val="accent6">
                    <a:lumMod val="50000"/>
                  </a:schemeClr>
                </a:solidFill>
                <a:latin typeface="Cambria" panose="02040503050406030204" pitchFamily="18" charset="0"/>
              </a:rPr>
              <a:t>Easy to devise new experiments to uncover new insights</a:t>
            </a:r>
            <a:endParaRPr lang="en-CH" sz="2800" dirty="0">
              <a:solidFill>
                <a:schemeClr val="accent6">
                  <a:lumMod val="50000"/>
                </a:schemeClr>
              </a:solidFill>
              <a:latin typeface="Cambria" panose="02040503050406030204" pitchFamily="18" charset="0"/>
            </a:endParaRPr>
          </a:p>
        </p:txBody>
      </p:sp>
      <p:sp>
        <p:nvSpPr>
          <p:cNvPr id="7" name="TextBox 6">
            <a:extLst>
              <a:ext uri="{FF2B5EF4-FFF2-40B4-BE49-F238E27FC236}">
                <a16:creationId xmlns:a16="http://schemas.microsoft.com/office/drawing/2014/main" id="{B9C38863-A14D-963F-38D7-AC7EF7D28CE3}"/>
              </a:ext>
            </a:extLst>
          </p:cNvPr>
          <p:cNvSpPr txBox="1"/>
          <p:nvPr/>
        </p:nvSpPr>
        <p:spPr>
          <a:xfrm>
            <a:off x="2703039" y="4849154"/>
            <a:ext cx="3733523" cy="369332"/>
          </a:xfrm>
          <a:prstGeom prst="rect">
            <a:avLst/>
          </a:prstGeom>
          <a:noFill/>
        </p:spPr>
        <p:txBody>
          <a:bodyPr wrap="none" rtlCol="0">
            <a:spAutoFit/>
          </a:bodyPr>
          <a:lstStyle/>
          <a:p>
            <a:pPr algn="ctr"/>
            <a:r>
              <a:rPr lang="en-US" i="1" dirty="0">
                <a:latin typeface="Cambria" panose="02040503050406030204" pitchFamily="18" charset="0"/>
              </a:rPr>
              <a:t>one</a:t>
            </a:r>
            <a:r>
              <a:rPr lang="en-TR" i="1">
                <a:latin typeface="Cambria" panose="02040503050406030204" pitchFamily="18" charset="0"/>
              </a:rPr>
              <a:t> </a:t>
            </a:r>
            <a:r>
              <a:rPr lang="en-TR" i="1" dirty="0">
                <a:latin typeface="Cambria" panose="02040503050406030204" pitchFamily="18" charset="0"/>
              </a:rPr>
              <a:t>iteration of </a:t>
            </a:r>
            <a:r>
              <a:rPr lang="en-TR" i="1">
                <a:latin typeface="Cambria" panose="02040503050406030204" pitchFamily="18" charset="0"/>
              </a:rPr>
              <a:t>the </a:t>
            </a:r>
            <a:r>
              <a:rPr lang="en-US" i="1" dirty="0" err="1">
                <a:latin typeface="Cambria" panose="02040503050406030204" pitchFamily="18" charset="0"/>
              </a:rPr>
              <a:t>RowHammer</a:t>
            </a:r>
            <a:r>
              <a:rPr lang="en-US" i="1" dirty="0">
                <a:latin typeface="Cambria" panose="02040503050406030204" pitchFamily="18" charset="0"/>
              </a:rPr>
              <a:t> test</a:t>
            </a:r>
            <a:endParaRPr lang="en-TR" i="1" dirty="0">
              <a:latin typeface="Cambria" panose="02040503050406030204" pitchFamily="18" charset="0"/>
            </a:endParaRPr>
          </a:p>
        </p:txBody>
      </p:sp>
      <p:sp>
        <p:nvSpPr>
          <p:cNvPr id="8" name="TextBox 7">
            <a:extLst>
              <a:ext uri="{FF2B5EF4-FFF2-40B4-BE49-F238E27FC236}">
                <a16:creationId xmlns:a16="http://schemas.microsoft.com/office/drawing/2014/main" id="{8431626E-9FE2-7047-B6A1-C4C322A326AE}"/>
              </a:ext>
            </a:extLst>
          </p:cNvPr>
          <p:cNvSpPr txBox="1"/>
          <p:nvPr/>
        </p:nvSpPr>
        <p:spPr>
          <a:xfrm>
            <a:off x="-202955" y="1212817"/>
            <a:ext cx="9549910" cy="556049"/>
          </a:xfrm>
          <a:prstGeom prst="rect">
            <a:avLst/>
          </a:prstGeom>
          <a:solidFill>
            <a:srgbClr val="00B050"/>
          </a:solidFill>
          <a:ln w="38100">
            <a:solidFill>
              <a:schemeClr val="tx1"/>
            </a:solidFill>
          </a:ln>
        </p:spPr>
        <p:txBody>
          <a:bodyPr wrap="square" rtlCol="0">
            <a:noAutofit/>
          </a:bodyPr>
          <a:lstStyle/>
          <a:p>
            <a:pPr algn="ctr"/>
            <a:r>
              <a:rPr lang="en-US" sz="2800" dirty="0">
                <a:solidFill>
                  <a:schemeClr val="bg1"/>
                </a:solidFill>
                <a:latin typeface="Cambria" panose="02040503050406030204" pitchFamily="18" charset="0"/>
              </a:rPr>
              <a:t>Easily programmable using the DRAM Bender C++ API</a:t>
            </a:r>
            <a:endParaRPr lang="en-CH" sz="2800" dirty="0">
              <a:solidFill>
                <a:schemeClr val="bg1"/>
              </a:solidFill>
              <a:latin typeface="Cambria" panose="02040503050406030204" pitchFamily="18" charset="0"/>
            </a:endParaRPr>
          </a:p>
        </p:txBody>
      </p:sp>
    </p:spTree>
    <p:extLst>
      <p:ext uri="{BB962C8B-B14F-4D97-AF65-F5344CB8AC3E}">
        <p14:creationId xmlns:p14="http://schemas.microsoft.com/office/powerpoint/2010/main" val="717785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99A0B-5B5D-5B44-A946-15A0BBB984AE}"/>
              </a:ext>
            </a:extLst>
          </p:cNvPr>
          <p:cNvSpPr>
            <a:spLocks noGrp="1"/>
          </p:cNvSpPr>
          <p:nvPr>
            <p:ph type="title"/>
          </p:nvPr>
        </p:nvSpPr>
        <p:spPr/>
        <p:txBody>
          <a:bodyPr/>
          <a:lstStyle/>
          <a:p>
            <a:r>
              <a:rPr lang="en-CH" dirty="0"/>
              <a:t>DRAM Bender: Three Case Studies</a:t>
            </a:r>
          </a:p>
        </p:txBody>
      </p:sp>
      <p:sp>
        <p:nvSpPr>
          <p:cNvPr id="3" name="Content Placeholder 2">
            <a:extLst>
              <a:ext uri="{FF2B5EF4-FFF2-40B4-BE49-F238E27FC236}">
                <a16:creationId xmlns:a16="http://schemas.microsoft.com/office/drawing/2014/main" id="{88DB74EE-60A6-CB43-9860-94C6B712BF39}"/>
              </a:ext>
            </a:extLst>
          </p:cNvPr>
          <p:cNvSpPr>
            <a:spLocks noGrp="1"/>
          </p:cNvSpPr>
          <p:nvPr>
            <p:ph idx="1"/>
          </p:nvPr>
        </p:nvSpPr>
        <p:spPr/>
        <p:txBody>
          <a:bodyPr/>
          <a:lstStyle/>
          <a:p>
            <a:pPr marL="514350" indent="-514350">
              <a:buFont typeface="+mj-lt"/>
              <a:buAutoNum type="arabicPeriod"/>
            </a:pPr>
            <a:r>
              <a:rPr lang="en-TR" sz="2800"/>
              <a:t>RowHammer: Interleaving Pattern of Activations</a:t>
            </a:r>
            <a:endParaRPr lang="en-US" sz="2400" dirty="0"/>
          </a:p>
          <a:p>
            <a:pPr lvl="1"/>
            <a:r>
              <a:rPr lang="en-US" sz="2400" dirty="0"/>
              <a:t>Interleaving pattern </a:t>
            </a:r>
            <a:r>
              <a:rPr lang="en-US" sz="2400" dirty="0">
                <a:solidFill>
                  <a:schemeClr val="accent6"/>
                </a:solidFill>
              </a:rPr>
              <a:t>significantly affects</a:t>
            </a:r>
            <a:br>
              <a:rPr lang="en-US" sz="2400" dirty="0"/>
            </a:br>
            <a:r>
              <a:rPr lang="en-US" sz="2400" dirty="0"/>
              <a:t>the </a:t>
            </a:r>
            <a:r>
              <a:rPr lang="en-US" sz="2400" dirty="0">
                <a:solidFill>
                  <a:schemeClr val="accent6"/>
                </a:solidFill>
              </a:rPr>
              <a:t>number</a:t>
            </a:r>
            <a:r>
              <a:rPr lang="en-US" sz="2400" dirty="0"/>
              <a:t> of </a:t>
            </a:r>
            <a:r>
              <a:rPr lang="en-US" sz="2400" dirty="0" err="1"/>
              <a:t>RowHammer</a:t>
            </a:r>
            <a:r>
              <a:rPr lang="en-US" sz="2400" dirty="0"/>
              <a:t> bitflips</a:t>
            </a:r>
          </a:p>
          <a:p>
            <a:pPr marL="0" indent="0">
              <a:buNone/>
            </a:pPr>
            <a:endParaRPr lang="en-TR" sz="400"/>
          </a:p>
          <a:p>
            <a:pPr marL="514350" indent="-514350">
              <a:buFont typeface="+mj-lt"/>
              <a:buAutoNum type="arabicPeriod" startAt="2"/>
            </a:pPr>
            <a:r>
              <a:rPr lang="en-TR" sz="2800"/>
              <a:t>RowHammer: Random Data Patterns</a:t>
            </a:r>
          </a:p>
          <a:p>
            <a:pPr lvl="1"/>
            <a:r>
              <a:rPr lang="en-TR" sz="2400"/>
              <a:t>Use </a:t>
            </a:r>
            <a:r>
              <a:rPr lang="en-TR" sz="2400">
                <a:solidFill>
                  <a:schemeClr val="accent6"/>
                </a:solidFill>
              </a:rPr>
              <a:t>512-bit random </a:t>
            </a:r>
            <a:r>
              <a:rPr lang="en-TR" sz="2400"/>
              <a:t>data </a:t>
            </a:r>
            <a:r>
              <a:rPr lang="en-TR" sz="2400">
                <a:solidFill>
                  <a:schemeClr val="accent6"/>
                </a:solidFill>
              </a:rPr>
              <a:t>patterns</a:t>
            </a:r>
          </a:p>
          <a:p>
            <a:pPr lvl="1">
              <a:buClr>
                <a:schemeClr val="tx1"/>
              </a:buClr>
            </a:pPr>
            <a:r>
              <a:rPr lang="en-TR" sz="2400">
                <a:solidFill>
                  <a:schemeClr val="accent6"/>
                </a:solidFill>
              </a:rPr>
              <a:t>Uncover more </a:t>
            </a:r>
            <a:r>
              <a:rPr lang="en-TR" sz="2400"/>
              <a:t>bitflips than </a:t>
            </a:r>
            <a:r>
              <a:rPr lang="en-TR" sz="2400">
                <a:solidFill>
                  <a:schemeClr val="accent6"/>
                </a:solidFill>
              </a:rPr>
              <a:t>8-bit </a:t>
            </a:r>
            <a:r>
              <a:rPr lang="en-TR" sz="2400"/>
              <a:t>SoftMC random patterns</a:t>
            </a:r>
            <a:endParaRPr lang="en-US" sz="2400" dirty="0"/>
          </a:p>
          <a:p>
            <a:pPr marL="0" indent="0">
              <a:buClr>
                <a:schemeClr val="tx1"/>
              </a:buClr>
              <a:buNone/>
            </a:pPr>
            <a:endParaRPr lang="en-TR" sz="400"/>
          </a:p>
          <a:p>
            <a:pPr marL="514350" indent="-514350">
              <a:buFont typeface="+mj-lt"/>
              <a:buAutoNum type="arabicPeriod" startAt="3"/>
            </a:pPr>
            <a:r>
              <a:rPr lang="en-TR" sz="2800"/>
              <a:t>In-DRAM Bitwise Operations</a:t>
            </a:r>
          </a:p>
          <a:p>
            <a:pPr lvl="1"/>
            <a:r>
              <a:rPr lang="en-TR" sz="2400"/>
              <a:t>Demonstrate in-DRAM </a:t>
            </a:r>
            <a:r>
              <a:rPr lang="en-TR" sz="2400">
                <a:solidFill>
                  <a:schemeClr val="accent6"/>
                </a:solidFill>
              </a:rPr>
              <a:t>bitwise AND/OR </a:t>
            </a:r>
            <a:r>
              <a:rPr lang="en-TR" sz="2400"/>
              <a:t>capability</a:t>
            </a:r>
            <a:br>
              <a:rPr lang="en-TR" sz="2400"/>
            </a:br>
            <a:r>
              <a:rPr lang="en-TR" sz="2400"/>
              <a:t>in </a:t>
            </a:r>
            <a:r>
              <a:rPr lang="en-TR" sz="2400">
                <a:solidFill>
                  <a:schemeClr val="accent6"/>
                </a:solidFill>
              </a:rPr>
              <a:t>real DDR4 chips</a:t>
            </a:r>
          </a:p>
          <a:p>
            <a:endParaRPr lang="en-CH" sz="2400" dirty="0"/>
          </a:p>
          <a:p>
            <a:pPr marL="0" indent="0">
              <a:buNone/>
            </a:pPr>
            <a:endParaRPr lang="en-CH" dirty="0"/>
          </a:p>
        </p:txBody>
      </p:sp>
      <p:sp>
        <p:nvSpPr>
          <p:cNvPr id="4" name="TextBox 3">
            <a:extLst>
              <a:ext uri="{FF2B5EF4-FFF2-40B4-BE49-F238E27FC236}">
                <a16:creationId xmlns:a16="http://schemas.microsoft.com/office/drawing/2014/main" id="{B77BCAC7-AF4B-4740-BDA0-C201AB92ED61}"/>
              </a:ext>
            </a:extLst>
          </p:cNvPr>
          <p:cNvSpPr txBox="1"/>
          <p:nvPr/>
        </p:nvSpPr>
        <p:spPr>
          <a:xfrm>
            <a:off x="-205154" y="5149093"/>
            <a:ext cx="9549910" cy="1277834"/>
          </a:xfrm>
          <a:prstGeom prst="rect">
            <a:avLst/>
          </a:prstGeom>
          <a:solidFill>
            <a:srgbClr val="F8CBAD"/>
          </a:solidFill>
          <a:ln w="38100">
            <a:solidFill>
              <a:schemeClr val="tx1"/>
            </a:solidFill>
          </a:ln>
        </p:spPr>
        <p:txBody>
          <a:bodyPr wrap="square" rtlCol="0">
            <a:noAutofit/>
          </a:bodyPr>
          <a:lstStyle/>
          <a:p>
            <a:pPr algn="ctr"/>
            <a:r>
              <a:rPr lang="en-CH" sz="3600" dirty="0">
                <a:latin typeface="Cambria" panose="02040503050406030204" pitchFamily="18" charset="0"/>
              </a:rPr>
              <a:t>DRAM Bender is flexible:</a:t>
            </a:r>
            <a:br>
              <a:rPr lang="en-CH" sz="3600" dirty="0">
                <a:latin typeface="Cambria" panose="02040503050406030204" pitchFamily="18" charset="0"/>
              </a:rPr>
            </a:br>
            <a:r>
              <a:rPr lang="en-CH" sz="3600" dirty="0">
                <a:solidFill>
                  <a:srgbClr val="0000FF"/>
                </a:solidFill>
                <a:latin typeface="Cambria" panose="02040503050406030204" pitchFamily="18" charset="0"/>
              </a:rPr>
              <a:t>supports many different types of experiments</a:t>
            </a:r>
          </a:p>
        </p:txBody>
      </p:sp>
    </p:spTree>
    <p:extLst>
      <p:ext uri="{BB962C8B-B14F-4D97-AF65-F5344CB8AC3E}">
        <p14:creationId xmlns:p14="http://schemas.microsoft.com/office/powerpoint/2010/main" val="20658223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3FBCB-2C2D-44B9-612D-B835A4A25E95}"/>
              </a:ext>
            </a:extLst>
          </p:cNvPr>
          <p:cNvSpPr>
            <a:spLocks noGrp="1"/>
          </p:cNvSpPr>
          <p:nvPr>
            <p:ph type="title"/>
          </p:nvPr>
        </p:nvSpPr>
        <p:spPr/>
        <p:txBody>
          <a:bodyPr/>
          <a:lstStyle/>
          <a:p>
            <a:r>
              <a:rPr lang="en-CH" dirty="0"/>
              <a:t>More in </a:t>
            </a:r>
            <a:r>
              <a:rPr lang="en-CH"/>
              <a:t>the </a:t>
            </a:r>
            <a:r>
              <a:rPr lang="en-US" dirty="0"/>
              <a:t>P</a:t>
            </a:r>
            <a:r>
              <a:rPr lang="en-CH"/>
              <a:t>aper</a:t>
            </a:r>
            <a:endParaRPr lang="en-CH" dirty="0"/>
          </a:p>
        </p:txBody>
      </p:sp>
      <p:sp>
        <p:nvSpPr>
          <p:cNvPr id="3" name="Content Placeholder 2">
            <a:extLst>
              <a:ext uri="{FF2B5EF4-FFF2-40B4-BE49-F238E27FC236}">
                <a16:creationId xmlns:a16="http://schemas.microsoft.com/office/drawing/2014/main" id="{82A54841-20AE-CE45-A0DC-3F1031CE9724}"/>
              </a:ext>
            </a:extLst>
          </p:cNvPr>
          <p:cNvSpPr>
            <a:spLocks noGrp="1"/>
          </p:cNvSpPr>
          <p:nvPr>
            <p:ph idx="1"/>
          </p:nvPr>
        </p:nvSpPr>
        <p:spPr/>
        <p:txBody>
          <a:bodyPr/>
          <a:lstStyle/>
          <a:p>
            <a:pPr>
              <a:lnSpc>
                <a:spcPct val="150000"/>
              </a:lnSpc>
            </a:pPr>
            <a:r>
              <a:rPr lang="en-CH" sz="3150" dirty="0"/>
              <a:t>DRAM Bender design details</a:t>
            </a:r>
          </a:p>
          <a:p>
            <a:pPr lvl="1">
              <a:lnSpc>
                <a:spcPct val="100000"/>
              </a:lnSpc>
            </a:pPr>
            <a:r>
              <a:rPr lang="en-CH" sz="2400" dirty="0"/>
              <a:t>DRAM Bender instruction set architecture</a:t>
            </a:r>
          </a:p>
          <a:p>
            <a:pPr lvl="1">
              <a:lnSpc>
                <a:spcPct val="100000"/>
              </a:lnSpc>
            </a:pPr>
            <a:r>
              <a:rPr lang="en-CH" sz="2400" dirty="0"/>
              <a:t>Hardware &amp; software modules </a:t>
            </a:r>
          </a:p>
          <a:p>
            <a:pPr lvl="1">
              <a:lnSpc>
                <a:spcPct val="100000"/>
              </a:lnSpc>
            </a:pPr>
            <a:r>
              <a:rPr lang="en-CH" sz="2400" dirty="0"/>
              <a:t>Prototype design</a:t>
            </a:r>
          </a:p>
          <a:p>
            <a:pPr lvl="1">
              <a:lnSpc>
                <a:spcPct val="100000"/>
              </a:lnSpc>
            </a:pPr>
            <a:r>
              <a:rPr lang="en-CH" sz="2400" dirty="0"/>
              <a:t>Temperature controller setup</a:t>
            </a:r>
          </a:p>
          <a:p>
            <a:pPr>
              <a:lnSpc>
                <a:spcPct val="150000"/>
              </a:lnSpc>
            </a:pPr>
            <a:r>
              <a:rPr lang="en-CH" sz="3150" dirty="0"/>
              <a:t>DRAM Bender application programming interface</a:t>
            </a:r>
          </a:p>
          <a:p>
            <a:pPr>
              <a:lnSpc>
                <a:spcPct val="150000"/>
              </a:lnSpc>
            </a:pPr>
            <a:r>
              <a:rPr lang="en-CH" sz="3150" dirty="0"/>
              <a:t>Detailed results for three case studies</a:t>
            </a:r>
          </a:p>
          <a:p>
            <a:pPr>
              <a:lnSpc>
                <a:spcPct val="150000"/>
              </a:lnSpc>
            </a:pPr>
            <a:r>
              <a:rPr lang="en-CH" sz="3150" dirty="0"/>
              <a:t>Future work &amp; improvements</a:t>
            </a:r>
          </a:p>
        </p:txBody>
      </p:sp>
    </p:spTree>
    <p:extLst>
      <p:ext uri="{BB962C8B-B14F-4D97-AF65-F5344CB8AC3E}">
        <p14:creationId xmlns:p14="http://schemas.microsoft.com/office/powerpoint/2010/main" val="6215602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3FBCB-2C2D-44B9-612D-B835A4A25E95}"/>
              </a:ext>
            </a:extLst>
          </p:cNvPr>
          <p:cNvSpPr>
            <a:spLocks noGrp="1"/>
          </p:cNvSpPr>
          <p:nvPr>
            <p:ph type="title"/>
          </p:nvPr>
        </p:nvSpPr>
        <p:spPr/>
        <p:txBody>
          <a:bodyPr/>
          <a:lstStyle/>
          <a:p>
            <a:r>
              <a:rPr lang="en-CH" dirty="0"/>
              <a:t>More in </a:t>
            </a:r>
            <a:r>
              <a:rPr lang="en-CH"/>
              <a:t>the </a:t>
            </a:r>
            <a:r>
              <a:rPr lang="en-US" dirty="0"/>
              <a:t>P</a:t>
            </a:r>
            <a:r>
              <a:rPr lang="en-CH"/>
              <a:t>aper</a:t>
            </a:r>
            <a:endParaRPr lang="en-CH" dirty="0"/>
          </a:p>
        </p:txBody>
      </p:sp>
      <p:pic>
        <p:nvPicPr>
          <p:cNvPr id="214" name="Content Placeholder 6">
            <a:extLst>
              <a:ext uri="{FF2B5EF4-FFF2-40B4-BE49-F238E27FC236}">
                <a16:creationId xmlns:a16="http://schemas.microsoft.com/office/drawing/2014/main" id="{82F4DD63-CF5D-FC5A-571C-B15A78309BF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1166" y="1027110"/>
            <a:ext cx="9226332" cy="2025922"/>
          </a:xfrm>
          <a:prstGeom prst="rect">
            <a:avLst/>
          </a:prstGeom>
        </p:spPr>
      </p:pic>
      <p:sp>
        <p:nvSpPr>
          <p:cNvPr id="215" name="TextBox 214">
            <a:extLst>
              <a:ext uri="{FF2B5EF4-FFF2-40B4-BE49-F238E27FC236}">
                <a16:creationId xmlns:a16="http://schemas.microsoft.com/office/drawing/2014/main" id="{904AE1A1-4423-6F87-441D-20920358511E}"/>
              </a:ext>
            </a:extLst>
          </p:cNvPr>
          <p:cNvSpPr txBox="1"/>
          <p:nvPr/>
        </p:nvSpPr>
        <p:spPr>
          <a:xfrm>
            <a:off x="1776469" y="5923340"/>
            <a:ext cx="5586662" cy="461665"/>
          </a:xfrm>
          <a:prstGeom prst="rect">
            <a:avLst/>
          </a:prstGeom>
          <a:noFill/>
        </p:spPr>
        <p:txBody>
          <a:bodyPr wrap="square">
            <a:spAutoFit/>
          </a:bodyPr>
          <a:lstStyle/>
          <a:p>
            <a:pPr algn="ctr"/>
            <a:r>
              <a:rPr lang="en-US" sz="2400" dirty="0">
                <a:solidFill>
                  <a:srgbClr val="0000FF"/>
                </a:solidFill>
                <a:latin typeface="Cambria" panose="02040503050406030204" pitchFamily="18" charset="0"/>
                <a:hlinkClick r:id="rId4"/>
              </a:rPr>
              <a:t>https://</a:t>
            </a:r>
            <a:r>
              <a:rPr lang="en-US" sz="2400" dirty="0" err="1">
                <a:solidFill>
                  <a:srgbClr val="0000FF"/>
                </a:solidFill>
                <a:latin typeface="Cambria" panose="02040503050406030204" pitchFamily="18" charset="0"/>
                <a:hlinkClick r:id="rId4"/>
              </a:rPr>
              <a:t>arxiv.org</a:t>
            </a:r>
            <a:r>
              <a:rPr lang="en-US" sz="2400" dirty="0">
                <a:solidFill>
                  <a:srgbClr val="0000FF"/>
                </a:solidFill>
                <a:latin typeface="Cambria" panose="02040503050406030204" pitchFamily="18" charset="0"/>
                <a:hlinkClick r:id="rId4"/>
              </a:rPr>
              <a:t>/abs/2211.05838</a:t>
            </a:r>
            <a:endParaRPr lang="en-US" sz="2400" dirty="0">
              <a:solidFill>
                <a:srgbClr val="0000FF"/>
              </a:solidFill>
              <a:latin typeface="Cambria" panose="02040503050406030204" pitchFamily="18" charset="0"/>
            </a:endParaRPr>
          </a:p>
        </p:txBody>
      </p:sp>
      <p:pic>
        <p:nvPicPr>
          <p:cNvPr id="216" name="Picture 215">
            <a:hlinkClick r:id="rId5"/>
            <a:extLst>
              <a:ext uri="{FF2B5EF4-FFF2-40B4-BE49-F238E27FC236}">
                <a16:creationId xmlns:a16="http://schemas.microsoft.com/office/drawing/2014/main" id="{412CABE1-72A1-E708-283F-01B0ABA3EBC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3225820" y="3078626"/>
            <a:ext cx="2687960" cy="2687960"/>
          </a:xfrm>
          <a:prstGeom prst="rect">
            <a:avLst/>
          </a:prstGeom>
        </p:spPr>
      </p:pic>
    </p:spTree>
    <p:extLst>
      <p:ext uri="{BB962C8B-B14F-4D97-AF65-F5344CB8AC3E}">
        <p14:creationId xmlns:p14="http://schemas.microsoft.com/office/powerpoint/2010/main" val="21048649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4CEA8-AC16-1FA3-125F-F5B4DC1990D0}"/>
              </a:ext>
            </a:extLst>
          </p:cNvPr>
          <p:cNvSpPr>
            <a:spLocks noGrp="1"/>
          </p:cNvSpPr>
          <p:nvPr>
            <p:ph type="title"/>
          </p:nvPr>
        </p:nvSpPr>
        <p:spPr/>
        <p:txBody>
          <a:bodyPr>
            <a:normAutofit fontScale="90000"/>
          </a:bodyPr>
          <a:lstStyle/>
          <a:p>
            <a:r>
              <a:rPr lang="en-US" dirty="0"/>
              <a:t>Research DRAM Bender Enabled (I)</a:t>
            </a:r>
            <a:endParaRPr lang="en-CH" dirty="0"/>
          </a:p>
        </p:txBody>
      </p:sp>
      <p:sp>
        <p:nvSpPr>
          <p:cNvPr id="3" name="Content Placeholder 2">
            <a:extLst>
              <a:ext uri="{FF2B5EF4-FFF2-40B4-BE49-F238E27FC236}">
                <a16:creationId xmlns:a16="http://schemas.microsoft.com/office/drawing/2014/main" id="{7DD84AC1-F8CC-D1B6-F842-F54A21342D59}"/>
              </a:ext>
            </a:extLst>
          </p:cNvPr>
          <p:cNvSpPr>
            <a:spLocks noGrp="1"/>
          </p:cNvSpPr>
          <p:nvPr>
            <p:ph idx="1"/>
          </p:nvPr>
        </p:nvSpPr>
        <p:spPr>
          <a:xfrm>
            <a:off x="181310" y="883928"/>
            <a:ext cx="8776982" cy="5459712"/>
          </a:xfrm>
        </p:spPr>
        <p:txBody>
          <a:bodyPr>
            <a:noAutofit/>
          </a:bodyPr>
          <a:lstStyle/>
          <a:p>
            <a:pPr marL="257175" indent="-257175">
              <a:buClr>
                <a:schemeClr val="tx1"/>
              </a:buClr>
              <a:buFont typeface="+mj-lt"/>
              <a:buAutoNum type="arabicParenR"/>
            </a:pPr>
            <a:r>
              <a:rPr lang="en-US" sz="1100" b="1" dirty="0"/>
              <a:t>[ICS’26] </a:t>
            </a:r>
            <a:r>
              <a:rPr lang="en-US" sz="1100" dirty="0"/>
              <a:t>Tokuda+, “Clutch: High Performance Vector-Scalar Comparison using DRAM via Chunked Temporal Coding” </a:t>
            </a:r>
          </a:p>
          <a:p>
            <a:pPr marL="257175" indent="-257175">
              <a:buClr>
                <a:schemeClr val="tx1"/>
              </a:buClr>
              <a:buFont typeface="+mj-lt"/>
              <a:buAutoNum type="arabicParenR"/>
            </a:pPr>
            <a:r>
              <a:rPr lang="en-US" sz="1100" b="1" dirty="0"/>
              <a:t>[ISCA’26] </a:t>
            </a:r>
            <a:r>
              <a:rPr lang="en-US" sz="1100" dirty="0"/>
              <a:t>Luo+, “</a:t>
            </a:r>
            <a:r>
              <a:rPr lang="en-US" sz="1100" dirty="0" err="1"/>
              <a:t>DejaVu</a:t>
            </a:r>
            <a:r>
              <a:rPr lang="en-US" sz="1100" dirty="0"/>
              <a:t>: Why You Should Write to Your DRAM Rows Twice”</a:t>
            </a:r>
          </a:p>
          <a:p>
            <a:pPr marL="257175" indent="-257175">
              <a:buClr>
                <a:schemeClr val="tx1"/>
              </a:buClr>
              <a:buFont typeface="+mj-lt"/>
              <a:buAutoNum type="arabicParenR"/>
            </a:pPr>
            <a:r>
              <a:rPr lang="en-US" sz="1100" b="1" dirty="0"/>
              <a:t>[ISCA’26] </a:t>
            </a:r>
            <a:r>
              <a:rPr lang="en-US" sz="1100" dirty="0"/>
              <a:t>Tokuda+, “Altering Processing-using-DRAM Operation Results Without Changing Operands: </a:t>
            </a:r>
            <a:br>
              <a:rPr lang="en-US" sz="1100" dirty="0"/>
            </a:br>
            <a:r>
              <a:rPr lang="en-US" sz="1100" dirty="0"/>
              <a:t>A Study of Real DRAM Chips and Implications for Future Systems”</a:t>
            </a:r>
          </a:p>
          <a:p>
            <a:pPr marL="257175" indent="-257175">
              <a:buClr>
                <a:schemeClr val="tx1"/>
              </a:buClr>
              <a:buFont typeface="+mj-lt"/>
              <a:buAutoNum type="arabicParenR"/>
            </a:pPr>
            <a:r>
              <a:rPr lang="en-US" sz="1100" b="1" dirty="0"/>
              <a:t>[DSN’26] </a:t>
            </a:r>
            <a:r>
              <a:rPr lang="en-US" sz="1100" dirty="0"/>
              <a:t>Wang+, “</a:t>
            </a:r>
            <a:r>
              <a:rPr lang="en-US" sz="1100" dirty="0" err="1"/>
              <a:t>ScaleDisturb</a:t>
            </a:r>
            <a:r>
              <a:rPr lang="en-US" sz="1100" dirty="0"/>
              <a:t>: Exploiting Temporal Asymmetry to Amplify Read Disturbance in Modern DRAM Chips”</a:t>
            </a:r>
          </a:p>
          <a:p>
            <a:pPr marL="257175" indent="-257175">
              <a:buClr>
                <a:schemeClr val="tx1"/>
              </a:buClr>
              <a:buFont typeface="+mj-lt"/>
              <a:buAutoNum type="arabicParenR"/>
            </a:pPr>
            <a:r>
              <a:rPr lang="en-US" sz="1100" b="1" dirty="0"/>
              <a:t>[DSN Disrupt’26] </a:t>
            </a:r>
            <a:r>
              <a:rPr lang="en-US" sz="1100" dirty="0"/>
              <a:t>Baser+, “In-DRAM Signature Generation Using Simultaneous Multiple-Row Activation: An Experimental Study of Off-The-Shelf DRAM Chips”</a:t>
            </a:r>
          </a:p>
          <a:p>
            <a:pPr marL="257175" indent="-257175">
              <a:buClr>
                <a:schemeClr val="tx1"/>
              </a:buClr>
              <a:buFont typeface="+mj-lt"/>
              <a:buAutoNum type="arabicParenR"/>
            </a:pPr>
            <a:r>
              <a:rPr lang="en-US" sz="1100" b="1" dirty="0"/>
              <a:t>[ICCD’25] </a:t>
            </a:r>
            <a:r>
              <a:rPr lang="en-US" sz="1100" dirty="0"/>
              <a:t>Yuksel+, “</a:t>
            </a:r>
            <a:r>
              <a:rPr lang="en-US" sz="1100" dirty="0">
                <a:hlinkClick r:id="rId4"/>
              </a:rPr>
              <a:t>In-DRAM True Random Number Generation Using Simultaneous Multiple-Row Activation: An Experimental Study of Real DRAM Chips</a:t>
            </a:r>
            <a:r>
              <a:rPr lang="en-US" sz="1100" dirty="0"/>
              <a:t>”</a:t>
            </a:r>
          </a:p>
          <a:p>
            <a:pPr marL="257175" indent="-257175">
              <a:buClr>
                <a:schemeClr val="tx1"/>
              </a:buClr>
              <a:buFont typeface="+mj-lt"/>
              <a:buAutoNum type="arabicParenR"/>
            </a:pPr>
            <a:r>
              <a:rPr lang="en-US" sz="1100" b="1" dirty="0"/>
              <a:t>[MICRO’25] </a:t>
            </a:r>
            <a:r>
              <a:rPr lang="en-US" sz="1100" dirty="0"/>
              <a:t>Yuksel+, “</a:t>
            </a:r>
            <a:r>
              <a:rPr lang="en-US" sz="1100" dirty="0">
                <a:hlinkClick r:id="rId5"/>
              </a:rPr>
              <a:t>ColumnDisturb: Understanding Column-based Read Disturbance in Real DRAM Chips and Implications for Future Systems</a:t>
            </a:r>
            <a:r>
              <a:rPr lang="en-US" sz="1100" dirty="0"/>
              <a:t>”</a:t>
            </a:r>
          </a:p>
          <a:p>
            <a:pPr marL="257175" indent="-257175">
              <a:buClr>
                <a:schemeClr val="tx1"/>
              </a:buClr>
              <a:buFont typeface="+mj-lt"/>
              <a:buAutoNum type="arabicParenR"/>
            </a:pPr>
            <a:r>
              <a:rPr lang="en-US" sz="1100" b="1" dirty="0"/>
              <a:t>[ISCA’25] </a:t>
            </a:r>
            <a:r>
              <a:rPr lang="en-US" sz="1100" dirty="0"/>
              <a:t>Yuksel+, “</a:t>
            </a:r>
            <a:r>
              <a:rPr lang="en-US" sz="1100" dirty="0" err="1">
                <a:hlinkClick r:id="rId6"/>
              </a:rPr>
              <a:t>PuDHammer</a:t>
            </a:r>
            <a:r>
              <a:rPr lang="en-US" sz="1100" dirty="0">
                <a:hlinkClick r:id="rId6"/>
              </a:rPr>
              <a:t>: Experimental Analysis of Read Disturbance Effects of Processing-using-DRAM in Real DRAM Chips</a:t>
            </a:r>
            <a:r>
              <a:rPr lang="en-US" sz="1100" dirty="0"/>
              <a:t>”</a:t>
            </a:r>
          </a:p>
          <a:p>
            <a:pPr marL="257175" indent="-257175">
              <a:buClr>
                <a:schemeClr val="tx1"/>
              </a:buClr>
              <a:buFont typeface="+mj-lt"/>
              <a:buAutoNum type="arabicParenR"/>
            </a:pPr>
            <a:r>
              <a:rPr lang="en-US" sz="1100" b="1" dirty="0"/>
              <a:t>[DSN’25] </a:t>
            </a:r>
            <a:r>
              <a:rPr lang="en-US" sz="1100" dirty="0"/>
              <a:t>Canpolat+, “</a:t>
            </a:r>
            <a:r>
              <a:rPr lang="en-US" sz="1100" dirty="0" err="1">
                <a:hlinkClick r:id="rId7"/>
              </a:rPr>
              <a:t>EasyDRAM</a:t>
            </a:r>
            <a:r>
              <a:rPr lang="en-US" sz="1100" dirty="0">
                <a:hlinkClick r:id="rId7"/>
              </a:rPr>
              <a:t>: An FPGA-based Infrastructure for Fast and Accurate End-to-End Evaluation of Emerging DRAM Techniques</a:t>
            </a:r>
            <a:r>
              <a:rPr lang="en-US" sz="1100" dirty="0"/>
              <a:t>”</a:t>
            </a:r>
            <a:endParaRPr lang="en-US" sz="1100" b="1" dirty="0"/>
          </a:p>
          <a:p>
            <a:pPr marL="257175" indent="-257175">
              <a:buClr>
                <a:schemeClr val="tx1"/>
              </a:buClr>
              <a:buFont typeface="+mj-lt"/>
              <a:buAutoNum type="arabicParenR"/>
            </a:pPr>
            <a:r>
              <a:rPr lang="en-US" sz="1100" b="1" dirty="0"/>
              <a:t>[VTS’25] </a:t>
            </a:r>
            <a:r>
              <a:rPr lang="en-US" sz="1100" dirty="0"/>
              <a:t>Luo+, “</a:t>
            </a:r>
            <a:r>
              <a:rPr lang="en-US" sz="1100" dirty="0">
                <a:hlinkClick r:id="rId8"/>
              </a:rPr>
              <a:t>Revisiting DRAM Read Disturbance: Identifying Inconsistencies Between Experimental Characterization and Device-Level Studies</a:t>
            </a:r>
            <a:r>
              <a:rPr lang="en-US" sz="1100" dirty="0"/>
              <a:t>”</a:t>
            </a:r>
          </a:p>
          <a:p>
            <a:pPr marL="257175" indent="-257175">
              <a:buClr>
                <a:schemeClr val="tx1"/>
              </a:buClr>
              <a:buFont typeface="+mj-lt"/>
              <a:buAutoNum type="arabicParenR"/>
            </a:pPr>
            <a:r>
              <a:rPr lang="en-US" sz="1100" b="1" dirty="0"/>
              <a:t>[HPCA’25] </a:t>
            </a:r>
            <a:r>
              <a:rPr lang="en-US" sz="1100" dirty="0"/>
              <a:t>Olgun+, “</a:t>
            </a:r>
            <a:r>
              <a:rPr lang="en-US" sz="1100" dirty="0">
                <a:hlinkClick r:id="rId9"/>
              </a:rPr>
              <a:t>Variable Read Disturbance: An Experimental Analysis of Temporal Variation in DRAM Read Disturbance</a:t>
            </a:r>
            <a:r>
              <a:rPr lang="en-US" sz="1100" dirty="0"/>
              <a:t>”</a:t>
            </a:r>
          </a:p>
          <a:p>
            <a:pPr marL="257175" indent="-257175">
              <a:buClr>
                <a:schemeClr val="tx1"/>
              </a:buClr>
              <a:buFont typeface="+mj-lt"/>
              <a:buAutoNum type="arabicParenR"/>
            </a:pPr>
            <a:r>
              <a:rPr lang="en-US" sz="1100" b="1" dirty="0"/>
              <a:t>[HPCA’25</a:t>
            </a:r>
            <a:r>
              <a:rPr lang="en-US" sz="1100" dirty="0"/>
              <a:t>] </a:t>
            </a:r>
            <a:r>
              <a:rPr lang="en-US" sz="1100" dirty="0" err="1"/>
              <a:t>Tugrul</a:t>
            </a:r>
            <a:r>
              <a:rPr lang="en-US" sz="1100" dirty="0"/>
              <a:t>+, “</a:t>
            </a:r>
            <a:r>
              <a:rPr lang="en-US" sz="1100" dirty="0">
                <a:hlinkClick r:id="rId10"/>
              </a:rPr>
              <a:t>Understanding RowHammer Under Reduced Refresh Latency: Experimental Analysis of Real DRAM Chips and Implications on Future Solutions</a:t>
            </a:r>
            <a:r>
              <a:rPr lang="en-US" sz="1100" dirty="0"/>
              <a:t>”</a:t>
            </a:r>
            <a:endParaRPr lang="en-US" sz="1100" b="1" dirty="0"/>
          </a:p>
          <a:p>
            <a:pPr marL="257175" indent="-257175">
              <a:buClr>
                <a:schemeClr val="tx1"/>
              </a:buClr>
              <a:buFont typeface="+mj-lt"/>
              <a:buAutoNum type="arabicParenR"/>
            </a:pPr>
            <a:r>
              <a:rPr lang="en-US" sz="1100" b="1" dirty="0"/>
              <a:t>[DSN’24] </a:t>
            </a:r>
            <a:r>
              <a:rPr lang="en-US" sz="1100" dirty="0"/>
              <a:t>Olgun+, “</a:t>
            </a:r>
            <a:r>
              <a:rPr lang="en-US" sz="1100" dirty="0">
                <a:hlinkClick r:id="rId11"/>
              </a:rPr>
              <a:t>Read Disturbance in High Bandwidth Memory: A Detailed Experimental Study on HBM2 DRAM Chips</a:t>
            </a:r>
            <a:r>
              <a:rPr lang="en-US" sz="1100" dirty="0"/>
              <a:t>”</a:t>
            </a:r>
          </a:p>
          <a:p>
            <a:pPr marL="257175" indent="-257175">
              <a:buClr>
                <a:schemeClr val="tx1"/>
              </a:buClr>
              <a:buFont typeface="+mj-lt"/>
              <a:buAutoNum type="arabicParenR"/>
            </a:pPr>
            <a:r>
              <a:rPr lang="en-US" sz="1100" b="1" dirty="0"/>
              <a:t>[DSN’24]</a:t>
            </a:r>
            <a:r>
              <a:rPr lang="en-US" sz="1100" dirty="0"/>
              <a:t> Yuksel+, “</a:t>
            </a:r>
            <a:r>
              <a:rPr lang="en-US" sz="1100" dirty="0">
                <a:hlinkClick r:id="rId12"/>
              </a:rPr>
              <a:t>Simultaneous Many-Row Activation in Off-the-Shelf DRAM Chips: </a:t>
            </a:r>
            <a:br>
              <a:rPr lang="en-US" sz="1100" dirty="0">
                <a:hlinkClick r:id="rId12"/>
              </a:rPr>
            </a:br>
            <a:r>
              <a:rPr lang="en-US" sz="1100" dirty="0">
                <a:hlinkClick r:id="rId12"/>
              </a:rPr>
              <a:t>Experimental Characterization and Analysis</a:t>
            </a:r>
            <a:r>
              <a:rPr lang="en-US" sz="1100" dirty="0"/>
              <a:t>”</a:t>
            </a:r>
          </a:p>
        </p:txBody>
      </p:sp>
    </p:spTree>
    <p:custDataLst>
      <p:tags r:id="rId1"/>
    </p:custDataLst>
    <p:extLst>
      <p:ext uri="{BB962C8B-B14F-4D97-AF65-F5344CB8AC3E}">
        <p14:creationId xmlns:p14="http://schemas.microsoft.com/office/powerpoint/2010/main" val="1595652616"/>
      </p:ext>
    </p:extLst>
  </p:cSld>
  <p:clrMapOvr>
    <a:masterClrMapping/>
  </p:clrMapOvr>
  <mc:AlternateContent xmlns:mc="http://schemas.openxmlformats.org/markup-compatibility/2006" xmlns:p14="http://schemas.microsoft.com/office/powerpoint/2010/main">
    <mc:Choice Requires="p14">
      <p:transition spd="slow" p14:dur="2000" advTm="21312"/>
    </mc:Choice>
    <mc:Fallback xmlns="">
      <p:transition spd="slow" advTm="21312"/>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D6AD25-0EEC-1E69-3AB2-AB48802D1B2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46CFC7D-8A02-086B-3444-B059C7A4A087}"/>
              </a:ext>
            </a:extLst>
          </p:cNvPr>
          <p:cNvSpPr>
            <a:spLocks noGrp="1"/>
          </p:cNvSpPr>
          <p:nvPr>
            <p:ph idx="1"/>
          </p:nvPr>
        </p:nvSpPr>
        <p:spPr>
          <a:xfrm>
            <a:off x="181310" y="993339"/>
            <a:ext cx="8776982" cy="5459712"/>
          </a:xfrm>
        </p:spPr>
        <p:txBody>
          <a:bodyPr>
            <a:noAutofit/>
          </a:bodyPr>
          <a:lstStyle/>
          <a:p>
            <a:pPr marL="257175" indent="-257175">
              <a:buClr>
                <a:schemeClr val="tx1"/>
              </a:buClr>
              <a:buFont typeface="+mj-lt"/>
              <a:buAutoNum type="arabicParenR" startAt="15"/>
            </a:pPr>
            <a:r>
              <a:rPr lang="en-US" sz="1100" b="1" dirty="0"/>
              <a:t>[DSN’24 Disrupt] </a:t>
            </a:r>
            <a:r>
              <a:rPr lang="en-US" sz="1100" dirty="0"/>
              <a:t>Luo+, “</a:t>
            </a:r>
            <a:r>
              <a:rPr lang="en-US" sz="1100" dirty="0">
                <a:hlinkClick r:id="rId4"/>
              </a:rPr>
              <a:t>An Experimental Characterization of Combined RowHammer </a:t>
            </a:r>
            <a:br>
              <a:rPr lang="en-US" sz="1100" dirty="0">
                <a:hlinkClick r:id="rId4"/>
              </a:rPr>
            </a:br>
            <a:r>
              <a:rPr lang="en-US" sz="1100" dirty="0">
                <a:hlinkClick r:id="rId4"/>
              </a:rPr>
              <a:t>and RowPress Read Disturbance in Modern DRAM Chips</a:t>
            </a:r>
            <a:r>
              <a:rPr lang="en-US" sz="1100" dirty="0"/>
              <a:t>”</a:t>
            </a:r>
            <a:r>
              <a:rPr lang="en-US" sz="1100" b="1" dirty="0"/>
              <a:t> </a:t>
            </a:r>
          </a:p>
          <a:p>
            <a:pPr marL="257175" indent="-257175">
              <a:buClr>
                <a:schemeClr val="tx1"/>
              </a:buClr>
              <a:buFont typeface="+mj-lt"/>
              <a:buAutoNum type="arabicParenR" startAt="15"/>
            </a:pPr>
            <a:r>
              <a:rPr lang="en-US" sz="1100" b="1" dirty="0"/>
              <a:t>[HPCA’24] </a:t>
            </a:r>
            <a:r>
              <a:rPr lang="en-US" sz="1100" dirty="0" err="1"/>
              <a:t>Yaglikci</a:t>
            </a:r>
            <a:r>
              <a:rPr lang="en-US" sz="1100" dirty="0"/>
              <a:t>+, ”</a:t>
            </a:r>
            <a:r>
              <a:rPr lang="en-US" sz="1100" dirty="0">
                <a:hlinkClick r:id="rId5"/>
              </a:rPr>
              <a:t>Spatial Variation-Aware Read Disturbance Defenses: Experimental Analysis of </a:t>
            </a:r>
            <a:br>
              <a:rPr lang="en-US" sz="1100" dirty="0">
                <a:hlinkClick r:id="rId5"/>
              </a:rPr>
            </a:br>
            <a:r>
              <a:rPr lang="en-US" sz="1100" dirty="0">
                <a:hlinkClick r:id="rId5"/>
              </a:rPr>
              <a:t>Real DRAM Chips and Implications on Future Solutions</a:t>
            </a:r>
            <a:r>
              <a:rPr lang="en-US" sz="1100" dirty="0"/>
              <a:t>”</a:t>
            </a:r>
          </a:p>
          <a:p>
            <a:pPr marL="257175" indent="-257175">
              <a:buClr>
                <a:schemeClr val="tx1"/>
              </a:buClr>
              <a:buFont typeface="+mj-lt"/>
              <a:buAutoNum type="arabicParenR" startAt="15"/>
            </a:pPr>
            <a:r>
              <a:rPr lang="en-US" sz="1100" b="1" dirty="0"/>
              <a:t>[HPCA’24] </a:t>
            </a:r>
            <a:r>
              <a:rPr lang="en-US" sz="1100" dirty="0"/>
              <a:t>Yuksel+, “</a:t>
            </a:r>
            <a:r>
              <a:rPr lang="en-US" sz="1100" dirty="0">
                <a:hlinkClick r:id="rId6"/>
              </a:rPr>
              <a:t>Functionally-Complete Boolean Logic in Real DRAM Chips: Experimental Characterization and Analysis</a:t>
            </a:r>
            <a:r>
              <a:rPr lang="en-US" sz="1100" dirty="0"/>
              <a:t>" </a:t>
            </a:r>
          </a:p>
          <a:p>
            <a:pPr marL="257175" indent="-257175">
              <a:buClr>
                <a:schemeClr val="tx1"/>
              </a:buClr>
              <a:buFont typeface="+mj-lt"/>
              <a:buAutoNum type="arabicParenR" startAt="15"/>
            </a:pPr>
            <a:r>
              <a:rPr lang="en-US" sz="1100" b="1" dirty="0"/>
              <a:t>[ISCA’23] </a:t>
            </a:r>
            <a:r>
              <a:rPr lang="en-US" sz="1100" dirty="0"/>
              <a:t>Luo+, “</a:t>
            </a:r>
            <a:r>
              <a:rPr lang="en-US" sz="1100" dirty="0">
                <a:hlinkClick r:id="rId7"/>
              </a:rPr>
              <a:t>RowPress: Amplifying Read Disturbance in Modern DRAM Chips</a:t>
            </a:r>
            <a:r>
              <a:rPr lang="en-US" sz="1100" dirty="0"/>
              <a:t>”</a:t>
            </a:r>
            <a:endParaRPr lang="en-US" sz="1100" b="1" dirty="0"/>
          </a:p>
          <a:p>
            <a:pPr marL="257175" indent="-257175">
              <a:buClr>
                <a:schemeClr val="tx1"/>
              </a:buClr>
              <a:buFont typeface="+mj-lt"/>
              <a:buAutoNum type="arabicParenR" startAt="15"/>
            </a:pPr>
            <a:r>
              <a:rPr lang="en-US" sz="1100" b="1" dirty="0"/>
              <a:t>[DSN’23 Disrupt] </a:t>
            </a:r>
            <a:r>
              <a:rPr lang="en-US" sz="1100" dirty="0"/>
              <a:t>Olgun+, ”</a:t>
            </a:r>
            <a:r>
              <a:rPr lang="en-US" sz="1100" dirty="0">
                <a:hlinkClick r:id="rId8"/>
              </a:rPr>
              <a:t>An Experimental Analysis of RowHammer on HBM2 DRAM Chips</a:t>
            </a:r>
            <a:r>
              <a:rPr lang="en-US" sz="1100" dirty="0"/>
              <a:t>”</a:t>
            </a:r>
          </a:p>
          <a:p>
            <a:pPr marL="257175" indent="-257175">
              <a:buClr>
                <a:schemeClr val="tx1"/>
              </a:buClr>
              <a:buFont typeface="+mj-lt"/>
              <a:buAutoNum type="arabicParenR" startAt="15"/>
            </a:pPr>
            <a:r>
              <a:rPr lang="en-US" sz="1100" b="1" dirty="0"/>
              <a:t>[</a:t>
            </a:r>
            <a:r>
              <a:rPr lang="en-US" sz="1100" b="1" dirty="0" err="1"/>
              <a:t>arXiv</a:t>
            </a:r>
            <a:r>
              <a:rPr lang="en-US" sz="1100" b="1" dirty="0"/>
              <a:t> Preprint, 2023]</a:t>
            </a:r>
            <a:r>
              <a:rPr lang="en-US" sz="1100" dirty="0"/>
              <a:t> Orosa+, ”</a:t>
            </a:r>
            <a:r>
              <a:rPr lang="en-US" sz="1100" dirty="0">
                <a:hlinkClick r:id="rId9"/>
              </a:rPr>
              <a:t>SpyHammer: Using RowHammer to Remotely Spy on Temperature</a:t>
            </a:r>
            <a:r>
              <a:rPr lang="en-US" sz="1100" dirty="0"/>
              <a:t>”</a:t>
            </a:r>
          </a:p>
          <a:p>
            <a:pPr marL="257175" indent="-257175">
              <a:buClr>
                <a:schemeClr val="tx1"/>
              </a:buClr>
              <a:buFont typeface="+mj-lt"/>
              <a:buAutoNum type="arabicParenR" startAt="15"/>
            </a:pPr>
            <a:r>
              <a:rPr lang="en-US" sz="1100" b="1" dirty="0"/>
              <a:t>[MICRO’22]</a:t>
            </a:r>
            <a:r>
              <a:rPr lang="en-US" sz="1100" b="1" dirty="0">
                <a:solidFill>
                  <a:schemeClr val="accent4">
                    <a:lumMod val="50000"/>
                  </a:schemeClr>
                </a:solidFill>
              </a:rPr>
              <a:t> </a:t>
            </a:r>
            <a:r>
              <a:rPr lang="en-US" sz="1100" dirty="0" err="1"/>
              <a:t>Yaglikci</a:t>
            </a:r>
            <a:r>
              <a:rPr lang="en-US" sz="1100" dirty="0"/>
              <a:t>+, “</a:t>
            </a:r>
            <a:r>
              <a:rPr lang="en-US" sz="1100" dirty="0">
                <a:hlinkClick r:id="rId10"/>
              </a:rPr>
              <a:t>HIRA: Hidden Row Activation for Reducing Refresh Latency of Off-the-Shelf DRAM Chips</a:t>
            </a:r>
            <a:r>
              <a:rPr lang="en-US" sz="1100" dirty="0"/>
              <a:t>”</a:t>
            </a:r>
            <a:endParaRPr lang="en-US" sz="1100" b="1" dirty="0"/>
          </a:p>
          <a:p>
            <a:pPr marL="257175" indent="-257175">
              <a:buClr>
                <a:schemeClr val="tx1"/>
              </a:buClr>
              <a:buFont typeface="+mj-lt"/>
              <a:buAutoNum type="arabicParenR" startAt="15"/>
            </a:pPr>
            <a:r>
              <a:rPr lang="en-US" sz="1100" b="1" dirty="0"/>
              <a:t>[DSN’22] </a:t>
            </a:r>
            <a:r>
              <a:rPr lang="en-US" sz="1100" dirty="0" err="1"/>
              <a:t>Yaglikci</a:t>
            </a:r>
            <a:r>
              <a:rPr lang="en-US" sz="1100" dirty="0"/>
              <a:t>+, “</a:t>
            </a:r>
            <a:r>
              <a:rPr lang="en-US" sz="1100" dirty="0">
                <a:hlinkClick r:id="rId11"/>
              </a:rPr>
              <a:t>Understanding RowHammer Under Reduced Wordline Voltage: </a:t>
            </a:r>
            <a:br>
              <a:rPr lang="en-US" sz="1100" dirty="0">
                <a:hlinkClick r:id="rId11"/>
              </a:rPr>
            </a:br>
            <a:r>
              <a:rPr lang="en-US" sz="1100" dirty="0">
                <a:hlinkClick r:id="rId11"/>
              </a:rPr>
              <a:t>An Experimental Study Using Real DRAM Devices</a:t>
            </a:r>
            <a:r>
              <a:rPr lang="en-US" sz="1100" dirty="0"/>
              <a:t>”</a:t>
            </a:r>
            <a:endParaRPr lang="en-US" sz="1100" b="1" dirty="0"/>
          </a:p>
          <a:p>
            <a:pPr marL="257175" indent="-257175">
              <a:buClr>
                <a:schemeClr val="tx1"/>
              </a:buClr>
              <a:buFont typeface="+mj-lt"/>
              <a:buAutoNum type="arabicParenR" startAt="15"/>
            </a:pPr>
            <a:r>
              <a:rPr lang="en-US" sz="1100" b="1" dirty="0"/>
              <a:t>[MICRO’21] </a:t>
            </a:r>
            <a:r>
              <a:rPr lang="en-US" sz="1100" dirty="0"/>
              <a:t>Orosa+, “</a:t>
            </a:r>
            <a:r>
              <a:rPr lang="en-US" sz="1100" dirty="0">
                <a:hlinkClick r:id="rId12"/>
              </a:rPr>
              <a:t>A Deeper Look into RowHammer’s Sensitivities: Experimental Analysis of </a:t>
            </a:r>
            <a:br>
              <a:rPr lang="en-US" sz="1100" dirty="0">
                <a:hlinkClick r:id="rId12"/>
              </a:rPr>
            </a:br>
            <a:r>
              <a:rPr lang="en-US" sz="1100" dirty="0">
                <a:hlinkClick r:id="rId12"/>
              </a:rPr>
              <a:t>Real DRAM Chips and Implications on Future Attacks and Defenses</a:t>
            </a:r>
            <a:r>
              <a:rPr lang="en-US" sz="1100" dirty="0"/>
              <a:t>”</a:t>
            </a:r>
            <a:endParaRPr lang="en-US" sz="1100" b="1" dirty="0"/>
          </a:p>
          <a:p>
            <a:pPr marL="257175" indent="-257175">
              <a:buClr>
                <a:schemeClr val="tx1"/>
              </a:buClr>
              <a:buFont typeface="+mj-lt"/>
              <a:buAutoNum type="arabicParenR" startAt="15"/>
            </a:pPr>
            <a:r>
              <a:rPr lang="en-US" sz="1100" b="1" dirty="0"/>
              <a:t>[MICRO’21] </a:t>
            </a:r>
            <a:r>
              <a:rPr lang="en-US" sz="1100" dirty="0"/>
              <a:t>Hassan+, “</a:t>
            </a:r>
            <a:r>
              <a:rPr lang="en-US" sz="1100" dirty="0">
                <a:hlinkClick r:id="rId13"/>
              </a:rPr>
              <a:t>Uncovering In-DRAM RowHammer Protection Mechanisms: </a:t>
            </a:r>
            <a:br>
              <a:rPr lang="en-US" sz="1100" dirty="0">
                <a:hlinkClick r:id="rId13"/>
              </a:rPr>
            </a:br>
            <a:r>
              <a:rPr lang="en-US" sz="1100" dirty="0">
                <a:hlinkClick r:id="rId13"/>
              </a:rPr>
              <a:t>A New Methodology, Custom RowHammer Patterns, and Implications</a:t>
            </a:r>
            <a:r>
              <a:rPr lang="en-US" sz="1100" dirty="0"/>
              <a:t>”</a:t>
            </a:r>
          </a:p>
          <a:p>
            <a:pPr marL="257175" indent="-257175">
              <a:buClr>
                <a:schemeClr val="tx1"/>
              </a:buClr>
              <a:buFont typeface="+mj-lt"/>
              <a:buAutoNum type="arabicParenR" startAt="15"/>
            </a:pPr>
            <a:r>
              <a:rPr lang="en-US" sz="1100" b="1" dirty="0"/>
              <a:t>[ISCA’21] </a:t>
            </a:r>
            <a:r>
              <a:rPr lang="en-US" sz="1100" dirty="0"/>
              <a:t>Olgun+, “</a:t>
            </a:r>
            <a:r>
              <a:rPr lang="en-US" sz="1100" dirty="0">
                <a:hlinkClick r:id="rId14"/>
              </a:rPr>
              <a:t>QUAC-TRNG: High-Throughput True Random Number Generation </a:t>
            </a:r>
            <a:br>
              <a:rPr lang="en-US" sz="1100" dirty="0">
                <a:hlinkClick r:id="rId14"/>
              </a:rPr>
            </a:br>
            <a:r>
              <a:rPr lang="en-US" sz="1100" dirty="0">
                <a:hlinkClick r:id="rId14"/>
              </a:rPr>
              <a:t>Using Quadruple Row Activation in Commodity DRAM Chips</a:t>
            </a:r>
            <a:r>
              <a:rPr lang="en-US" sz="1100" dirty="0"/>
              <a:t>”</a:t>
            </a:r>
            <a:endParaRPr lang="en-US" sz="1100" b="1" dirty="0"/>
          </a:p>
          <a:p>
            <a:pPr marL="257175" indent="-257175">
              <a:buClr>
                <a:schemeClr val="tx1"/>
              </a:buClr>
              <a:buFont typeface="+mj-lt"/>
              <a:buAutoNum type="arabicParenR" startAt="15"/>
            </a:pPr>
            <a:r>
              <a:rPr lang="en-US" sz="1100" b="1" dirty="0"/>
              <a:t>[ISCA’21]</a:t>
            </a:r>
            <a:r>
              <a:rPr lang="en-US" sz="1100" b="1" dirty="0">
                <a:solidFill>
                  <a:schemeClr val="accent6">
                    <a:lumMod val="50000"/>
                  </a:schemeClr>
                </a:solidFill>
              </a:rPr>
              <a:t> </a:t>
            </a:r>
            <a:r>
              <a:rPr lang="en-US" sz="1100" dirty="0"/>
              <a:t>Orosa+, “</a:t>
            </a:r>
            <a:r>
              <a:rPr lang="en-US" sz="1100" dirty="0">
                <a:hlinkClick r:id="rId15"/>
              </a:rPr>
              <a:t>CODIC: A Low-Cost Substrate for Enabling Custom In-DRAM Functionalities and Optimizations</a:t>
            </a:r>
            <a:r>
              <a:rPr lang="en-US" sz="1100" dirty="0"/>
              <a:t>”</a:t>
            </a:r>
          </a:p>
          <a:p>
            <a:pPr marL="257175" indent="-257175">
              <a:buClr>
                <a:schemeClr val="tx1"/>
              </a:buClr>
              <a:buFont typeface="+mj-lt"/>
              <a:buAutoNum type="arabicParenR" startAt="15"/>
            </a:pPr>
            <a:r>
              <a:rPr lang="en-US" sz="1100" b="1" dirty="0"/>
              <a:t>[ISCA’20] </a:t>
            </a:r>
            <a:r>
              <a:rPr lang="en-US" sz="1100" dirty="0"/>
              <a:t>Kim+, “</a:t>
            </a:r>
            <a:r>
              <a:rPr lang="en-US" sz="1100" dirty="0">
                <a:hlinkClick r:id="rId16"/>
              </a:rPr>
              <a:t>Revisiting RowHammer: An Experimental Analysis of Modern Devices and Mitigation Techniques</a:t>
            </a:r>
            <a:r>
              <a:rPr lang="en-US" sz="1100" dirty="0"/>
              <a:t>”</a:t>
            </a:r>
            <a:endParaRPr lang="en-US" sz="1100" b="1" dirty="0"/>
          </a:p>
          <a:p>
            <a:pPr marL="257175" indent="-257175">
              <a:buClr>
                <a:schemeClr val="tx1"/>
              </a:buClr>
              <a:buFont typeface="+mj-lt"/>
              <a:buAutoNum type="arabicParenR" startAt="15"/>
            </a:pPr>
            <a:r>
              <a:rPr lang="en-US" sz="1100" b="1" dirty="0"/>
              <a:t>[S&amp;P’20] </a:t>
            </a:r>
            <a:r>
              <a:rPr lang="en-US" sz="1100" dirty="0"/>
              <a:t>Frigo+, “</a:t>
            </a:r>
            <a:r>
              <a:rPr lang="en-US" sz="1100" dirty="0">
                <a:hlinkClick r:id="rId17"/>
              </a:rPr>
              <a:t>TRRespass: Exploiting the Many Sides of Target Row Refresh</a:t>
            </a:r>
            <a:r>
              <a:rPr lang="en-US" sz="1100" dirty="0"/>
              <a:t>”</a:t>
            </a:r>
            <a:endParaRPr lang="en-US" sz="1100" b="1" dirty="0"/>
          </a:p>
          <a:p>
            <a:pPr marL="257175" indent="-257175">
              <a:buClr>
                <a:schemeClr val="tx1"/>
              </a:buClr>
              <a:buFont typeface="+mj-lt"/>
              <a:buAutoNum type="arabicParenR" startAt="15"/>
            </a:pPr>
            <a:r>
              <a:rPr lang="en-US" sz="1100" b="1" dirty="0"/>
              <a:t>[HPCA’19] </a:t>
            </a:r>
            <a:r>
              <a:rPr lang="en-US" sz="1100" dirty="0"/>
              <a:t>Kim+, “</a:t>
            </a:r>
            <a:r>
              <a:rPr lang="en-US" sz="1100" dirty="0">
                <a:hlinkClick r:id="rId18"/>
              </a:rPr>
              <a:t>D-RaNGe: Using Commodity DRAM Devices to Generate True Random Numbers with Low Latency and High Throughput</a:t>
            </a:r>
            <a:r>
              <a:rPr lang="en-US" sz="1100" dirty="0"/>
              <a:t>”</a:t>
            </a:r>
            <a:endParaRPr lang="en-US" sz="1100" b="1" dirty="0"/>
          </a:p>
        </p:txBody>
      </p:sp>
      <p:sp>
        <p:nvSpPr>
          <p:cNvPr id="6" name="Title 1">
            <a:extLst>
              <a:ext uri="{FF2B5EF4-FFF2-40B4-BE49-F238E27FC236}">
                <a16:creationId xmlns:a16="http://schemas.microsoft.com/office/drawing/2014/main" id="{35BD4ED7-D52E-3CD1-FDE3-A2D7CF2E041B}"/>
              </a:ext>
            </a:extLst>
          </p:cNvPr>
          <p:cNvSpPr>
            <a:spLocks noGrp="1"/>
          </p:cNvSpPr>
          <p:nvPr>
            <p:ph type="title"/>
          </p:nvPr>
        </p:nvSpPr>
        <p:spPr>
          <a:xfrm>
            <a:off x="75991" y="11100"/>
            <a:ext cx="8987621" cy="761258"/>
          </a:xfrm>
        </p:spPr>
        <p:txBody>
          <a:bodyPr>
            <a:normAutofit fontScale="90000"/>
          </a:bodyPr>
          <a:lstStyle/>
          <a:p>
            <a:r>
              <a:rPr lang="en-US" dirty="0"/>
              <a:t>Research DRAM Bender Enabled (I)</a:t>
            </a:r>
            <a:endParaRPr lang="en-CH" dirty="0"/>
          </a:p>
        </p:txBody>
      </p:sp>
    </p:spTree>
    <p:custDataLst>
      <p:tags r:id="rId1"/>
    </p:custDataLst>
    <p:extLst>
      <p:ext uri="{BB962C8B-B14F-4D97-AF65-F5344CB8AC3E}">
        <p14:creationId xmlns:p14="http://schemas.microsoft.com/office/powerpoint/2010/main" val="3112362999"/>
      </p:ext>
    </p:extLst>
  </p:cSld>
  <p:clrMapOvr>
    <a:masterClrMapping/>
  </p:clrMapOvr>
  <mc:AlternateContent xmlns:mc="http://schemas.openxmlformats.org/markup-compatibility/2006" xmlns:p14="http://schemas.microsoft.com/office/powerpoint/2010/main">
    <mc:Choice Requires="p14">
      <p:transition spd="slow" p14:dur="2000" advTm="21312"/>
    </mc:Choice>
    <mc:Fallback xmlns="">
      <p:transition spd="slow" advTm="21312"/>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236205F-7657-1B9D-23BD-3A03D6934021}"/>
              </a:ext>
            </a:extLst>
          </p:cNvPr>
          <p:cNvSpPr>
            <a:spLocks noGrp="1"/>
          </p:cNvSpPr>
          <p:nvPr>
            <p:ph idx="1"/>
          </p:nvPr>
        </p:nvSpPr>
        <p:spPr/>
        <p:txBody>
          <a:bodyPr/>
          <a:lstStyle/>
          <a:p>
            <a:pPr marL="257175" indent="-257175">
              <a:buClr>
                <a:schemeClr val="tx1"/>
              </a:buClr>
              <a:buFont typeface="+mj-lt"/>
              <a:buAutoNum type="arabicParenR" startAt="30"/>
            </a:pPr>
            <a:r>
              <a:rPr lang="en-US" sz="1100" b="1" dirty="0"/>
              <a:t>[MICRO’19] </a:t>
            </a:r>
            <a:r>
              <a:rPr lang="en-US" sz="1100" dirty="0"/>
              <a:t>Koppula+, “</a:t>
            </a:r>
            <a:r>
              <a:rPr lang="en-US" sz="1100" dirty="0">
                <a:hlinkClick r:id="rId2"/>
              </a:rPr>
              <a:t>EDEN: Enabling Energy-Efficient, High-Performance Deep Neural Network Inference Using Approximate DRAM</a:t>
            </a:r>
            <a:r>
              <a:rPr lang="en-US" sz="1100" dirty="0"/>
              <a:t>”</a:t>
            </a:r>
            <a:endParaRPr lang="en-US" sz="1100" b="1" dirty="0"/>
          </a:p>
          <a:p>
            <a:pPr marL="257175" indent="-257175">
              <a:buClr>
                <a:schemeClr val="tx1"/>
              </a:buClr>
              <a:buFont typeface="+mj-lt"/>
              <a:buAutoNum type="arabicParenR" startAt="30"/>
            </a:pPr>
            <a:r>
              <a:rPr lang="en-US" sz="1100" b="1" dirty="0"/>
              <a:t>[SIGMETRICS’18] </a:t>
            </a:r>
            <a:r>
              <a:rPr lang="en-US" sz="1100" dirty="0"/>
              <a:t>Ghose+, “</a:t>
            </a:r>
            <a:r>
              <a:rPr lang="en-US" sz="1100" dirty="0">
                <a:hlinkClick r:id="rId3"/>
              </a:rPr>
              <a:t>What Your DRAM Power Models Are Not Telling You: Lessons from a Detailed Experimental Study</a:t>
            </a:r>
            <a:r>
              <a:rPr lang="en-US" sz="1100" dirty="0"/>
              <a:t>”</a:t>
            </a:r>
            <a:endParaRPr lang="en-US" sz="1100" b="1" dirty="0"/>
          </a:p>
          <a:p>
            <a:pPr marL="257175" indent="-257175">
              <a:buClr>
                <a:schemeClr val="tx1"/>
              </a:buClr>
              <a:buFont typeface="+mj-lt"/>
              <a:buAutoNum type="arabicParenR" startAt="30"/>
            </a:pPr>
            <a:r>
              <a:rPr lang="en-US" sz="1100" b="1" dirty="0"/>
              <a:t>[SIGMETRICS’17] </a:t>
            </a:r>
            <a:r>
              <a:rPr lang="en-US" sz="1100" dirty="0"/>
              <a:t>Chang+, “</a:t>
            </a:r>
            <a:r>
              <a:rPr lang="en-US" sz="1100" dirty="0">
                <a:hlinkClick r:id="rId4"/>
              </a:rPr>
              <a:t>Understanding Reduced-Voltage Operation in Modern DRAM Devices: </a:t>
            </a:r>
            <a:br>
              <a:rPr lang="en-US" sz="1100" dirty="0">
                <a:hlinkClick r:id="rId4"/>
              </a:rPr>
            </a:br>
            <a:r>
              <a:rPr lang="en-US" sz="1100" dirty="0">
                <a:hlinkClick r:id="rId4"/>
              </a:rPr>
              <a:t>Experimental Characterization, Analysis, and Mechanisms</a:t>
            </a:r>
            <a:r>
              <a:rPr lang="en-US" sz="1100" dirty="0"/>
              <a:t>”</a:t>
            </a:r>
            <a:endParaRPr lang="en-US" sz="1100" b="1" dirty="0"/>
          </a:p>
          <a:p>
            <a:pPr marL="257175" indent="-257175">
              <a:buClr>
                <a:schemeClr val="tx1"/>
              </a:buClr>
              <a:buFont typeface="+mj-lt"/>
              <a:buAutoNum type="arabicParenR" startAt="30"/>
            </a:pPr>
            <a:r>
              <a:rPr lang="en-US" sz="1100" b="1" dirty="0"/>
              <a:t>[MICRO’17] </a:t>
            </a:r>
            <a:r>
              <a:rPr lang="en-US" sz="1100" dirty="0"/>
              <a:t>Khan+, “</a:t>
            </a:r>
            <a:r>
              <a:rPr lang="en-US" sz="1100" dirty="0">
                <a:hlinkClick r:id="rId5"/>
              </a:rPr>
              <a:t>Detecting and Mitigating Data-Dependent DRAM Failures by Exploiting Current Memory Content</a:t>
            </a:r>
            <a:r>
              <a:rPr lang="en-US" sz="1100" dirty="0"/>
              <a:t>”</a:t>
            </a:r>
            <a:endParaRPr lang="en-US" sz="1100" b="1" dirty="0"/>
          </a:p>
          <a:p>
            <a:pPr marL="257175" indent="-257175">
              <a:buClr>
                <a:schemeClr val="tx1"/>
              </a:buClr>
              <a:buFont typeface="+mj-lt"/>
              <a:buAutoNum type="arabicParenR" startAt="30"/>
            </a:pPr>
            <a:r>
              <a:rPr lang="en-US" sz="1100" b="1" dirty="0"/>
              <a:t>[SIGMETRICS’16] </a:t>
            </a:r>
            <a:r>
              <a:rPr lang="en-US" sz="1100" dirty="0"/>
              <a:t>Chang+, “</a:t>
            </a:r>
            <a:r>
              <a:rPr lang="en-US" sz="1100" dirty="0">
                <a:hlinkClick r:id="rId6"/>
              </a:rPr>
              <a:t>Understanding Latency Variation in Modern DRAM Chips: </a:t>
            </a:r>
            <a:br>
              <a:rPr lang="en-US" sz="1100" dirty="0">
                <a:hlinkClick r:id="rId6"/>
              </a:rPr>
            </a:br>
            <a:r>
              <a:rPr lang="en-US" sz="1100" dirty="0">
                <a:hlinkClick r:id="rId6"/>
              </a:rPr>
              <a:t>Experimental Characterization, Analysis, and Optimization</a:t>
            </a:r>
            <a:r>
              <a:rPr lang="en-US" sz="1100" dirty="0"/>
              <a:t>”</a:t>
            </a:r>
          </a:p>
          <a:p>
            <a:pPr marL="257175" indent="-257175">
              <a:buClr>
                <a:schemeClr val="tx1"/>
              </a:buClr>
              <a:buFont typeface="+mj-lt"/>
              <a:buAutoNum type="arabicParenR" startAt="30"/>
            </a:pPr>
            <a:r>
              <a:rPr lang="en-US" sz="1100" b="1" dirty="0"/>
              <a:t>[ISCA’14] </a:t>
            </a:r>
            <a:r>
              <a:rPr lang="en-US" sz="1100" dirty="0"/>
              <a:t>Kim+, "</a:t>
            </a:r>
            <a:r>
              <a:rPr lang="en-US" sz="1100" dirty="0">
                <a:hlinkClick r:id="rId7"/>
              </a:rPr>
              <a:t>Flipping Bits in Memory Without Accessing Them: An Experimental Study of DRAM Disturbance Errors</a:t>
            </a:r>
            <a:r>
              <a:rPr lang="en-US" sz="1100" dirty="0"/>
              <a:t>"</a:t>
            </a:r>
          </a:p>
          <a:p>
            <a:pPr marL="257175" indent="-257175">
              <a:buClr>
                <a:schemeClr val="tx1"/>
              </a:buClr>
              <a:buFont typeface="+mj-lt"/>
              <a:buAutoNum type="arabicParenR" startAt="30"/>
            </a:pPr>
            <a:r>
              <a:rPr lang="en-US" sz="1100" b="1" dirty="0"/>
              <a:t>[SIGMETRICS’14] </a:t>
            </a:r>
            <a:r>
              <a:rPr lang="en-US" sz="1100" dirty="0"/>
              <a:t>Khan+, "</a:t>
            </a:r>
            <a:r>
              <a:rPr lang="en-US" sz="1100" dirty="0">
                <a:hlinkClick r:id="rId8"/>
              </a:rPr>
              <a:t>The Efficacy of Error Mitigation Techniques for DRAM Retention Failures: A Comparative Experimental Study</a:t>
            </a:r>
            <a:r>
              <a:rPr lang="en-US" sz="1100" dirty="0"/>
              <a:t>”</a:t>
            </a:r>
          </a:p>
          <a:p>
            <a:pPr marL="257175" indent="-257175">
              <a:buClr>
                <a:schemeClr val="tx1"/>
              </a:buClr>
              <a:buFont typeface="+mj-lt"/>
              <a:buAutoNum type="arabicParenR" startAt="30"/>
            </a:pPr>
            <a:r>
              <a:rPr lang="en-US" sz="1100" b="1" dirty="0"/>
              <a:t>[ISCA’13] </a:t>
            </a:r>
            <a:r>
              <a:rPr lang="en-US" sz="1100" dirty="0"/>
              <a:t>Liu+, "</a:t>
            </a:r>
            <a:r>
              <a:rPr lang="en-US" sz="1100" dirty="0">
                <a:hlinkClick r:id="rId9"/>
              </a:rPr>
              <a:t>An Experimental Study of Data Retention Behavior in Modern DRAM Devices: Implications for Retention Time Profiling Mechanisms</a:t>
            </a:r>
            <a:r>
              <a:rPr lang="en-US" sz="1100" dirty="0"/>
              <a:t>"</a:t>
            </a:r>
          </a:p>
          <a:p>
            <a:pPr marL="257175" indent="-257175">
              <a:buClr>
                <a:schemeClr val="tx1"/>
              </a:buClr>
              <a:buFont typeface="+mj-lt"/>
              <a:buAutoNum type="arabicParenR" startAt="30"/>
            </a:pPr>
            <a:endParaRPr lang="en-US" sz="1100" b="1" dirty="0"/>
          </a:p>
          <a:p>
            <a:endParaRPr lang="en-US" sz="1100" dirty="0"/>
          </a:p>
        </p:txBody>
      </p:sp>
      <p:sp>
        <p:nvSpPr>
          <p:cNvPr id="4" name="Title 1">
            <a:extLst>
              <a:ext uri="{FF2B5EF4-FFF2-40B4-BE49-F238E27FC236}">
                <a16:creationId xmlns:a16="http://schemas.microsoft.com/office/drawing/2014/main" id="{7DB57BD0-5C34-7CD7-3201-C34D2D176575}"/>
              </a:ext>
            </a:extLst>
          </p:cNvPr>
          <p:cNvSpPr>
            <a:spLocks noGrp="1"/>
          </p:cNvSpPr>
          <p:nvPr>
            <p:ph type="title"/>
          </p:nvPr>
        </p:nvSpPr>
        <p:spPr>
          <a:xfrm>
            <a:off x="75991" y="11100"/>
            <a:ext cx="8987621" cy="761258"/>
          </a:xfrm>
        </p:spPr>
        <p:txBody>
          <a:bodyPr>
            <a:normAutofit fontScale="90000"/>
          </a:bodyPr>
          <a:lstStyle/>
          <a:p>
            <a:r>
              <a:rPr lang="en-US" dirty="0"/>
              <a:t>Research DRAM Bender Enabled (I)</a:t>
            </a:r>
            <a:endParaRPr lang="en-CH" dirty="0"/>
          </a:p>
        </p:txBody>
      </p:sp>
    </p:spTree>
    <p:extLst>
      <p:ext uri="{BB962C8B-B14F-4D97-AF65-F5344CB8AC3E}">
        <p14:creationId xmlns:p14="http://schemas.microsoft.com/office/powerpoint/2010/main" val="16149427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4CEA8-AC16-1FA3-125F-F5B4DC1990D0}"/>
              </a:ext>
            </a:extLst>
          </p:cNvPr>
          <p:cNvSpPr>
            <a:spLocks noGrp="1"/>
          </p:cNvSpPr>
          <p:nvPr>
            <p:ph type="title"/>
          </p:nvPr>
        </p:nvSpPr>
        <p:spPr/>
        <p:txBody>
          <a:bodyPr>
            <a:noAutofit/>
          </a:bodyPr>
          <a:lstStyle/>
          <a:p>
            <a:r>
              <a:rPr lang="en-US" sz="3200" dirty="0"/>
              <a:t>Even More Research DRAM Bender Enabled</a:t>
            </a:r>
            <a:endParaRPr lang="en-CH" sz="3200" dirty="0"/>
          </a:p>
        </p:txBody>
      </p:sp>
      <p:sp>
        <p:nvSpPr>
          <p:cNvPr id="4" name="Content Placeholder 2">
            <a:extLst>
              <a:ext uri="{FF2B5EF4-FFF2-40B4-BE49-F238E27FC236}">
                <a16:creationId xmlns:a16="http://schemas.microsoft.com/office/drawing/2014/main" id="{362D7EC3-353D-334E-AF37-190BE423C657}"/>
              </a:ext>
            </a:extLst>
          </p:cNvPr>
          <p:cNvSpPr txBox="1">
            <a:spLocks/>
          </p:cNvSpPr>
          <p:nvPr/>
        </p:nvSpPr>
        <p:spPr>
          <a:xfrm>
            <a:off x="181310" y="993339"/>
            <a:ext cx="8776982" cy="5459712"/>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57175" marR="0" lvl="0" indent="-257175" algn="l" defTabSz="914400" rtl="0" eaLnBrk="1" fontAlgn="auto" latinLnBrk="0" hangingPunct="1">
              <a:lnSpc>
                <a:spcPct val="90000"/>
              </a:lnSpc>
              <a:spcBef>
                <a:spcPts val="1000"/>
              </a:spcBef>
              <a:spcAft>
                <a:spcPts val="0"/>
              </a:spcAft>
              <a:buClr>
                <a:prstClr val="black"/>
              </a:buClr>
              <a:buSzTx/>
              <a:buFont typeface="+mj-lt"/>
              <a:buAutoNum type="arabicParenR" startAt="38"/>
              <a:tabLst/>
              <a:defRPr/>
            </a:pPr>
            <a:r>
              <a:rPr lang="en-US" sz="1200" b="1" dirty="0">
                <a:solidFill>
                  <a:prstClr val="black"/>
                </a:solidFill>
              </a:rPr>
              <a:t>[IMW’26] </a:t>
            </a:r>
            <a:r>
              <a:rPr lang="en-US" sz="1200" dirty="0">
                <a:solidFill>
                  <a:prstClr val="black"/>
                </a:solidFill>
              </a:rPr>
              <a:t>Jiang+, “DRAM Operations under Cryogenic Temperatures: From Device Physics to DIMM Behavior” </a:t>
            </a:r>
          </a:p>
          <a:p>
            <a:pPr marL="257175" marR="0" lvl="0" indent="-257175" algn="l" defTabSz="914400" rtl="0" eaLnBrk="1" fontAlgn="auto" latinLnBrk="0" hangingPunct="1">
              <a:lnSpc>
                <a:spcPct val="90000"/>
              </a:lnSpc>
              <a:spcBef>
                <a:spcPts val="1000"/>
              </a:spcBef>
              <a:spcAft>
                <a:spcPts val="0"/>
              </a:spcAft>
              <a:buClr>
                <a:prstClr val="black"/>
              </a:buClr>
              <a:buSzTx/>
              <a:buFont typeface="+mj-lt"/>
              <a:buAutoNum type="arabicParenR" startAt="38"/>
              <a:tabLst/>
              <a:defRPr/>
            </a:pPr>
            <a:r>
              <a:rPr lang="en-US" sz="1200" b="1" dirty="0">
                <a:solidFill>
                  <a:prstClr val="black"/>
                </a:solidFill>
              </a:rPr>
              <a:t>[JSA’26] </a:t>
            </a:r>
            <a:r>
              <a:rPr lang="en-US" sz="1200" dirty="0">
                <a:solidFill>
                  <a:prstClr val="black"/>
                </a:solidFill>
              </a:rPr>
              <a:t>Garzon+, “</a:t>
            </a:r>
            <a:r>
              <a:rPr lang="en-US" sz="1200" dirty="0">
                <a:solidFill>
                  <a:prstClr val="black"/>
                </a:solidFill>
                <a:hlinkClick r:id="rId4"/>
              </a:rPr>
              <a:t>CADM: Content addressable commodity off-the-shelf DRAM-based genome classifier</a:t>
            </a:r>
            <a:r>
              <a:rPr lang="en-US" sz="1200" dirty="0">
                <a:solidFill>
                  <a:prstClr val="black"/>
                </a:solidFill>
              </a:rPr>
              <a:t>” </a:t>
            </a:r>
          </a:p>
          <a:p>
            <a:pPr marL="257175" marR="0" lvl="0" indent="-257175" algn="l" defTabSz="914400" rtl="0" eaLnBrk="1" fontAlgn="auto" latinLnBrk="0" hangingPunct="1">
              <a:lnSpc>
                <a:spcPct val="90000"/>
              </a:lnSpc>
              <a:spcBef>
                <a:spcPts val="1000"/>
              </a:spcBef>
              <a:spcAft>
                <a:spcPts val="0"/>
              </a:spcAft>
              <a:buClr>
                <a:prstClr val="black"/>
              </a:buClr>
              <a:buSzTx/>
              <a:buFont typeface="+mj-lt"/>
              <a:buAutoNum type="arabicParenR" startAt="38"/>
              <a:tabLst/>
              <a:defRPr/>
            </a:pPr>
            <a:r>
              <a:rPr lang="en-US" sz="1200" b="1" dirty="0">
                <a:solidFill>
                  <a:prstClr val="black"/>
                </a:solidFill>
              </a:rPr>
              <a:t> [IEEE CAL’25]</a:t>
            </a:r>
            <a:r>
              <a:rPr lang="en-US" sz="1200" dirty="0">
                <a:solidFill>
                  <a:prstClr val="black"/>
                </a:solidFill>
              </a:rPr>
              <a:t> Kubo+, “</a:t>
            </a:r>
            <a:r>
              <a:rPr lang="en-US" sz="1200" dirty="0" err="1">
                <a:solidFill>
                  <a:prstClr val="black"/>
                </a:solidFill>
                <a:hlinkClick r:id="rId5"/>
              </a:rPr>
              <a:t>PUDTune</a:t>
            </a:r>
            <a:r>
              <a:rPr lang="en-US" sz="1200" dirty="0">
                <a:solidFill>
                  <a:prstClr val="black"/>
                </a:solidFill>
                <a:hlinkClick r:id="rId5"/>
              </a:rPr>
              <a:t>: Multi-Level Charging for High-Precision Calibration in Processing-Using-DRAM</a:t>
            </a:r>
            <a:r>
              <a:rPr lang="en-US" sz="1200" dirty="0">
                <a:solidFill>
                  <a:prstClr val="black"/>
                </a:solidFill>
              </a:rPr>
              <a:t>”</a:t>
            </a:r>
          </a:p>
          <a:p>
            <a:pPr marL="257175" marR="0" lvl="0" indent="-257175" algn="l" defTabSz="914400" rtl="0" eaLnBrk="1" fontAlgn="auto" latinLnBrk="0" hangingPunct="1">
              <a:lnSpc>
                <a:spcPct val="90000"/>
              </a:lnSpc>
              <a:spcBef>
                <a:spcPts val="1000"/>
              </a:spcBef>
              <a:spcAft>
                <a:spcPts val="0"/>
              </a:spcAft>
              <a:buClr>
                <a:prstClr val="black"/>
              </a:buClr>
              <a:buSzTx/>
              <a:buFont typeface="+mj-lt"/>
              <a:buAutoNum type="arabicParenR" startAt="38"/>
              <a:tabLst/>
              <a:defRPr/>
            </a:pPr>
            <a:r>
              <a:rPr lang="en-US" sz="1200" b="1" dirty="0">
                <a:solidFill>
                  <a:prstClr val="black"/>
                </a:solidFill>
              </a:rPr>
              <a:t> [arXiv’25] </a:t>
            </a:r>
            <a:r>
              <a:rPr lang="en-US" sz="1200" dirty="0">
                <a:solidFill>
                  <a:prstClr val="black"/>
                </a:solidFill>
              </a:rPr>
              <a:t>Zhou+, “</a:t>
            </a:r>
            <a:r>
              <a:rPr lang="en-US" sz="1200" dirty="0">
                <a:solidFill>
                  <a:prstClr val="black"/>
                </a:solidFill>
                <a:hlinkClick r:id="rId6"/>
              </a:rPr>
              <a:t>EIM-TRNG: Obfuscating Deep Neural Network Weights with Encoding-in-Memory True Random Number Generator via RowHammer</a:t>
            </a:r>
            <a:r>
              <a:rPr lang="en-US" sz="1200" dirty="0">
                <a:solidFill>
                  <a:prstClr val="black"/>
                </a:solidFill>
              </a:rPr>
              <a:t>”</a:t>
            </a:r>
            <a:r>
              <a:rPr lang="en-US" sz="1200" b="1" dirty="0">
                <a:solidFill>
                  <a:prstClr val="black"/>
                </a:solidFill>
              </a:rPr>
              <a:t> </a:t>
            </a:r>
          </a:p>
          <a:p>
            <a:pPr marL="257175" marR="0" lvl="0" indent="-257175" algn="l" defTabSz="914400" rtl="0" eaLnBrk="1" fontAlgn="auto" latinLnBrk="0" hangingPunct="1">
              <a:lnSpc>
                <a:spcPct val="90000"/>
              </a:lnSpc>
              <a:spcBef>
                <a:spcPts val="1000"/>
              </a:spcBef>
              <a:spcAft>
                <a:spcPts val="0"/>
              </a:spcAft>
              <a:buClr>
                <a:prstClr val="black"/>
              </a:buClr>
              <a:buSzTx/>
              <a:buFont typeface="+mj-lt"/>
              <a:buAutoNum type="arabicParenR" startAt="38"/>
              <a:tabLst/>
              <a:defRPr/>
            </a:pPr>
            <a:r>
              <a:rPr lang="en-US" sz="1200" b="1" dirty="0">
                <a:solidFill>
                  <a:prstClr val="black"/>
                </a:solidFill>
              </a:rPr>
              <a:t> [ASPLOS’25] </a:t>
            </a:r>
            <a:r>
              <a:rPr lang="en-US" sz="1200" dirty="0">
                <a:solidFill>
                  <a:prstClr val="black"/>
                </a:solidFill>
              </a:rPr>
              <a:t>Baek+, “</a:t>
            </a:r>
            <a:r>
              <a:rPr lang="en-US" sz="1200" dirty="0">
                <a:solidFill>
                  <a:prstClr val="black"/>
                </a:solidFill>
                <a:hlinkClick r:id="rId7"/>
              </a:rPr>
              <a:t>Marionette: A RowHammer Attack via Row Coupling</a:t>
            </a:r>
            <a:r>
              <a:rPr lang="en-US" sz="1200" dirty="0">
                <a:solidFill>
                  <a:prstClr val="black"/>
                </a:solidFill>
              </a:rPr>
              <a:t>”</a:t>
            </a:r>
          </a:p>
          <a:p>
            <a:pPr marL="257175" marR="0" lvl="0" indent="-257175" algn="l" defTabSz="914400" rtl="0" eaLnBrk="1" fontAlgn="auto" latinLnBrk="0" hangingPunct="1">
              <a:lnSpc>
                <a:spcPct val="90000"/>
              </a:lnSpc>
              <a:spcBef>
                <a:spcPts val="1000"/>
              </a:spcBef>
              <a:spcAft>
                <a:spcPts val="0"/>
              </a:spcAft>
              <a:buClr>
                <a:prstClr val="black"/>
              </a:buClr>
              <a:buSzTx/>
              <a:buFont typeface="+mj-lt"/>
              <a:buAutoNum type="arabicParenR" startAt="38"/>
              <a:tabLst/>
              <a:defRPr/>
            </a:pP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[DATE’25] </a:t>
            </a:r>
            <a:r>
              <a:rPr kumimoji="0" lang="en-US" sz="120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Zhou+</a:t>
            </a: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120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r>
              <a:rPr kumimoji="0" lang="en-US" sz="1200" i="0" u="none" strike="noStrike" kern="1200" cap="none" spc="0" normalizeH="0" baseline="0" noProof="0" dirty="0">
                <a:ln>
                  <a:noFill/>
                </a:ln>
                <a:solidFill>
                  <a:prstClr val="black"/>
                </a:solidFill>
                <a:effectLst/>
                <a:uLnTx/>
                <a:uFillTx/>
                <a:latin typeface="Cambria" panose="02040503050406030204" pitchFamily="18" charset="0"/>
                <a:ea typeface="+mn-ea"/>
                <a:cs typeface="+mn-cs"/>
                <a:hlinkClick r:id="rId8"/>
              </a:rPr>
              <a:t>Compromising the Intelligence of Modern DNNs: On the Effectiveness of Targeted </a:t>
            </a:r>
            <a:r>
              <a:rPr kumimoji="0" lang="en-US" sz="120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hlinkClick r:id="rId8"/>
              </a:rPr>
              <a:t>RowPress</a:t>
            </a:r>
            <a:r>
              <a:rPr lang="en-US" sz="1200" dirty="0">
                <a:solidFill>
                  <a:prstClr val="black"/>
                </a:solidFill>
              </a:rPr>
              <a:t>”</a:t>
            </a: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257175" marR="0" lvl="0" indent="-257175" algn="l" defTabSz="914400" rtl="0" eaLnBrk="1" fontAlgn="auto" latinLnBrk="0" hangingPunct="1">
              <a:lnSpc>
                <a:spcPct val="90000"/>
              </a:lnSpc>
              <a:spcBef>
                <a:spcPts val="1000"/>
              </a:spcBef>
              <a:spcAft>
                <a:spcPts val="0"/>
              </a:spcAft>
              <a:buClr>
                <a:prstClr val="black"/>
              </a:buClr>
              <a:buSzTx/>
              <a:buFont typeface="+mj-lt"/>
              <a:buAutoNum type="arabicParenR" startAt="38"/>
              <a:tabLst/>
              <a:defRPr/>
            </a:pP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[ISCA’24] </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Nam+,</a:t>
            </a: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hlinkClick r:id="rId9"/>
              </a:rPr>
              <a:t>DRAMScope: Uncovering DRAM Microarchitecture and Characteristics by Issuing Memory Commands</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endPar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257175" marR="0" lvl="0" indent="-257175" algn="l" defTabSz="914400" rtl="0" eaLnBrk="1" fontAlgn="auto" latinLnBrk="0" hangingPunct="1">
              <a:lnSpc>
                <a:spcPct val="90000"/>
              </a:lnSpc>
              <a:spcBef>
                <a:spcPts val="1000"/>
              </a:spcBef>
              <a:spcAft>
                <a:spcPts val="0"/>
              </a:spcAft>
              <a:buClr>
                <a:prstClr val="black"/>
              </a:buClr>
              <a:buSzTx/>
              <a:buFont typeface="+mj-lt"/>
              <a:buAutoNum type="arabicParenR" startAt="38"/>
              <a:tabLst/>
              <a:defRPr/>
            </a:pP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[DATE’24] </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Zhou+, “</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hlinkClick r:id="rId10"/>
              </a:rPr>
              <a:t>DRAM-Locker: A General-Purpose DRAM Protection Mechanism Against Adversarial DNN Weight Attacks</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p>
          <a:p>
            <a:pPr marL="257175" marR="0" lvl="0" indent="-257175" algn="l" defTabSz="914400" rtl="0" eaLnBrk="1" fontAlgn="auto" latinLnBrk="0" hangingPunct="1">
              <a:lnSpc>
                <a:spcPct val="90000"/>
              </a:lnSpc>
              <a:spcBef>
                <a:spcPts val="1000"/>
              </a:spcBef>
              <a:spcAft>
                <a:spcPts val="0"/>
              </a:spcAft>
              <a:buClr>
                <a:prstClr val="black"/>
              </a:buClr>
              <a:buSzTx/>
              <a:buFont typeface="+mj-lt"/>
              <a:buAutoNum type="arabicParenR" startAt="38"/>
              <a:tabLst/>
              <a:defRPr/>
            </a:pP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[DRAMSec’23] </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Lang+, “</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hlinkClick r:id="rId11"/>
              </a:rPr>
              <a:t>BLASTER: Characterizing the Blast Radius of Rowhammer</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p>
          <a:p>
            <a:pPr marL="257175" marR="0" lvl="0" indent="-257175" algn="l" defTabSz="914400" rtl="0" eaLnBrk="1" fontAlgn="auto" latinLnBrk="0" hangingPunct="1">
              <a:lnSpc>
                <a:spcPct val="90000"/>
              </a:lnSpc>
              <a:spcBef>
                <a:spcPts val="1000"/>
              </a:spcBef>
              <a:spcAft>
                <a:spcPts val="0"/>
              </a:spcAft>
              <a:buClr>
                <a:prstClr val="black"/>
              </a:buClr>
              <a:buSzTx/>
              <a:buFont typeface="+mj-lt"/>
              <a:buAutoNum type="arabicParenR" startAt="38"/>
              <a:tabLst/>
              <a:defRPr/>
            </a:pP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[IEEE CAL’23]</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Nam+ ”</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hlinkClick r:id="rId12"/>
              </a:rPr>
              <a:t>X-ray: Discovering DRAM Internal Structure and Error Characteristics by Issuing Memory Commands</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p>
          <a:p>
            <a:pPr marL="257175" marR="0" lvl="0" indent="-257175" algn="l" defTabSz="914400" rtl="0" eaLnBrk="1" fontAlgn="auto" latinLnBrk="0" hangingPunct="1">
              <a:lnSpc>
                <a:spcPct val="90000"/>
              </a:lnSpc>
              <a:spcBef>
                <a:spcPts val="1000"/>
              </a:spcBef>
              <a:spcAft>
                <a:spcPts val="0"/>
              </a:spcAft>
              <a:buClr>
                <a:prstClr val="black"/>
              </a:buClr>
              <a:buSzTx/>
              <a:buFont typeface="+mj-lt"/>
              <a:buAutoNum type="arabicParenR" startAt="38"/>
              <a:tabLst/>
              <a:defRPr/>
            </a:pP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[MICRO’22] </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Gao+,</a:t>
            </a: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hlinkClick r:id="rId13"/>
              </a:rPr>
              <a:t>FracDRAM: Fractional Values in Off-the-Shelf DRAM</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endPar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257175" marR="0" lvl="0" indent="-257175" algn="l" defTabSz="914400" rtl="0" eaLnBrk="1" fontAlgn="auto" latinLnBrk="0" hangingPunct="1">
              <a:lnSpc>
                <a:spcPct val="90000"/>
              </a:lnSpc>
              <a:spcBef>
                <a:spcPts val="1000"/>
              </a:spcBef>
              <a:spcAft>
                <a:spcPts val="0"/>
              </a:spcAft>
              <a:buClr>
                <a:prstClr val="black"/>
              </a:buClr>
              <a:buSzTx/>
              <a:buFont typeface="+mj-lt"/>
              <a:buAutoNum type="arabicParenR" startAt="38"/>
              <a:tabLst/>
              <a:defRPr/>
            </a:pP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[Applied Sciences’22]</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12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Bepary</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hlinkClick r:id="rId14"/>
              </a:rPr>
              <a:t>DRAM Retention Behavior with Accelerated Aging in Commercial Chips</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endParaRPr kumimoji="0" lang="en-US" sz="1200" b="1"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mn-ea"/>
              <a:cs typeface="+mn-cs"/>
            </a:endParaRPr>
          </a:p>
          <a:p>
            <a:pPr marL="257175" marR="0" lvl="0" indent="-257175" algn="l" defTabSz="914400" rtl="0" eaLnBrk="1" fontAlgn="auto" latinLnBrk="0" hangingPunct="1">
              <a:lnSpc>
                <a:spcPct val="90000"/>
              </a:lnSpc>
              <a:spcBef>
                <a:spcPts val="1000"/>
              </a:spcBef>
              <a:spcAft>
                <a:spcPts val="0"/>
              </a:spcAft>
              <a:buClr>
                <a:prstClr val="black"/>
              </a:buClr>
              <a:buSzTx/>
              <a:buFont typeface="+mj-lt"/>
              <a:buAutoNum type="arabicParenR" startAt="38"/>
              <a:tabLst/>
              <a:defRPr/>
            </a:pP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[ETS’21]</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12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Farmani</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hlinkClick r:id="rId15"/>
              </a:rPr>
              <a:t>RHAT: Efficient RowHammer-Aware Test for Modern DRAM Modules</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endParaRPr kumimoji="0" lang="en-US" sz="1200" b="1"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mn-ea"/>
              <a:cs typeface="+mn-cs"/>
            </a:endParaRPr>
          </a:p>
          <a:p>
            <a:pPr marL="257175" marR="0" lvl="0" indent="-257175" algn="l" defTabSz="914400" rtl="0" eaLnBrk="1" fontAlgn="auto" latinLnBrk="0" hangingPunct="1">
              <a:lnSpc>
                <a:spcPct val="90000"/>
              </a:lnSpc>
              <a:spcBef>
                <a:spcPts val="1000"/>
              </a:spcBef>
              <a:spcAft>
                <a:spcPts val="0"/>
              </a:spcAft>
              <a:buClr>
                <a:prstClr val="black"/>
              </a:buClr>
              <a:buSzTx/>
              <a:buFont typeface="+mj-lt"/>
              <a:buAutoNum type="arabicParenR" startAt="38"/>
              <a:tabLst/>
              <a:defRPr/>
            </a:pP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[HOST’20]</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12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Talukder</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hlinkClick r:id="rId16"/>
              </a:rPr>
              <a:t>Towards the Avoidance of Counterfeit Memory: Identifying the DRAM Origin</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endParaRPr kumimoji="0" lang="en-US" sz="1200" b="1"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mn-ea"/>
              <a:cs typeface="+mn-cs"/>
            </a:endParaRPr>
          </a:p>
          <a:p>
            <a:pPr marL="257175" marR="0" lvl="0" indent="-257175" algn="l" defTabSz="914400" rtl="0" eaLnBrk="1" fontAlgn="auto" latinLnBrk="0" hangingPunct="1">
              <a:lnSpc>
                <a:spcPct val="90000"/>
              </a:lnSpc>
              <a:spcBef>
                <a:spcPts val="1000"/>
              </a:spcBef>
              <a:spcAft>
                <a:spcPts val="0"/>
              </a:spcAft>
              <a:buClr>
                <a:prstClr val="black"/>
              </a:buClr>
              <a:buSzTx/>
              <a:buFont typeface="+mj-lt"/>
              <a:buAutoNum type="arabicParenR" startAt="38"/>
              <a:tabLst/>
              <a:defRPr/>
            </a:pP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[MICRO’19] </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Gao+, “</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hlinkClick r:id="rId17"/>
              </a:rPr>
              <a:t>ComputeDRAM: In-Memory Compute Using Off-the-Shelf DRAMs</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p>
          <a:p>
            <a:pPr marL="257175" marR="0" lvl="0" indent="-257175" algn="l" defTabSz="914400" rtl="0" eaLnBrk="1" fontAlgn="auto" latinLnBrk="0" hangingPunct="1">
              <a:lnSpc>
                <a:spcPct val="90000"/>
              </a:lnSpc>
              <a:spcBef>
                <a:spcPts val="1000"/>
              </a:spcBef>
              <a:spcAft>
                <a:spcPts val="0"/>
              </a:spcAft>
              <a:buClr>
                <a:prstClr val="black"/>
              </a:buClr>
              <a:buSzTx/>
              <a:buFont typeface="+mj-lt"/>
              <a:buAutoNum type="arabicParenR" startAt="38"/>
              <a:tabLst/>
              <a:defRPr/>
            </a:pP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[IEEE Access’19]</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12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Talukder</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hlinkClick r:id="rId18"/>
              </a:rPr>
              <a:t>PreLatPUF: Exploiting DRAM Latency Variations for Generating Robust Device Signatures</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p>
          <a:p>
            <a:pPr marL="257175" marR="0" lvl="0" indent="-257175" algn="l" defTabSz="914400" rtl="0" eaLnBrk="1" fontAlgn="auto" latinLnBrk="0" hangingPunct="1">
              <a:lnSpc>
                <a:spcPct val="90000"/>
              </a:lnSpc>
              <a:spcBef>
                <a:spcPts val="1000"/>
              </a:spcBef>
              <a:spcAft>
                <a:spcPts val="0"/>
              </a:spcAft>
              <a:buClr>
                <a:prstClr val="black"/>
              </a:buClr>
              <a:buSzTx/>
              <a:buFont typeface="+mj-lt"/>
              <a:buAutoNum type="arabicParenR" startAt="38"/>
              <a:tabLst/>
              <a:defRPr/>
            </a:pP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[ICCE’18]</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12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Talukder</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hlinkClick r:id="rId19"/>
              </a:rPr>
              <a:t>Exploiting DRAM Latency Variations for Generating True Random Numbers</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p>
        </p:txBody>
      </p:sp>
    </p:spTree>
    <p:custDataLst>
      <p:tags r:id="rId1"/>
    </p:custDataLst>
    <p:extLst>
      <p:ext uri="{BB962C8B-B14F-4D97-AF65-F5344CB8AC3E}">
        <p14:creationId xmlns:p14="http://schemas.microsoft.com/office/powerpoint/2010/main" val="3527075905"/>
      </p:ext>
    </p:extLst>
  </p:cSld>
  <p:clrMapOvr>
    <a:masterClrMapping/>
  </p:clrMapOvr>
  <mc:AlternateContent xmlns:mc="http://schemas.openxmlformats.org/markup-compatibility/2006" xmlns:p14="http://schemas.microsoft.com/office/powerpoint/2010/main">
    <mc:Choice Requires="p14">
      <p:transition spd="slow" p14:dur="2000" advTm="4042"/>
    </mc:Choice>
    <mc:Fallback xmlns="">
      <p:transition spd="slow" advTm="4042"/>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DRAM Bender Paper, Slides, Videos, Code</a:t>
            </a:r>
            <a:endParaRPr lang="en-US" sz="4000" dirty="0"/>
          </a:p>
        </p:txBody>
      </p:sp>
      <p:sp>
        <p:nvSpPr>
          <p:cNvPr id="3" name="Content Placeholder 2"/>
          <p:cNvSpPr>
            <a:spLocks noGrp="1"/>
          </p:cNvSpPr>
          <p:nvPr>
            <p:ph idx="1"/>
          </p:nvPr>
        </p:nvSpPr>
        <p:spPr/>
        <p:txBody>
          <a:bodyPr/>
          <a:lstStyle/>
          <a:p>
            <a:endParaRPr lang="en-US" dirty="0"/>
          </a:p>
          <a:p>
            <a:endParaRPr lang="en-US" dirty="0"/>
          </a:p>
          <a:p>
            <a:pPr marL="0" indent="0">
              <a:buNone/>
            </a:pPr>
            <a:endParaRPr lang="en-US" dirty="0"/>
          </a:p>
        </p:txBody>
      </p:sp>
      <p:sp>
        <p:nvSpPr>
          <p:cNvPr id="6" name="TextBox 5">
            <a:extLst>
              <a:ext uri="{FF2B5EF4-FFF2-40B4-BE49-F238E27FC236}">
                <a16:creationId xmlns:a16="http://schemas.microsoft.com/office/drawing/2014/main" id="{9D5864E1-EF53-82F2-61BF-15E544F9FC21}"/>
              </a:ext>
            </a:extLst>
          </p:cNvPr>
          <p:cNvSpPr txBox="1"/>
          <p:nvPr/>
        </p:nvSpPr>
        <p:spPr>
          <a:xfrm>
            <a:off x="1691680" y="6453336"/>
            <a:ext cx="592341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https://github.com/CMU-SAFARI/DRAM-Bender</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
        <p:nvSpPr>
          <p:cNvPr id="7" name="Content Placeholder 2">
            <a:extLst>
              <a:ext uri="{FF2B5EF4-FFF2-40B4-BE49-F238E27FC236}">
                <a16:creationId xmlns:a16="http://schemas.microsoft.com/office/drawing/2014/main" id="{8AD20410-E7EE-B098-8DCF-FCE8D975838B}"/>
              </a:ext>
            </a:extLst>
          </p:cNvPr>
          <p:cNvSpPr txBox="1">
            <a:spLocks/>
          </p:cNvSpPr>
          <p:nvPr/>
        </p:nvSpPr>
        <p:spPr bwMode="auto">
          <a:xfrm>
            <a:off x="228600" y="980728"/>
            <a:ext cx="8807896"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800" b="0" i="0" u="none" strike="noStrike" kern="1200" cap="none" spc="0" normalizeH="0" baseline="0" noProof="0" dirty="0" err="1">
                <a:ln>
                  <a:noFill/>
                </a:ln>
                <a:solidFill>
                  <a:srgbClr val="000000"/>
                </a:solidFill>
                <a:effectLst/>
                <a:uLnTx/>
                <a:uFillTx/>
                <a:latin typeface="Tahoma"/>
                <a:ea typeface="+mn-ea"/>
                <a:cs typeface="+mn-cs"/>
              </a:rPr>
              <a:t>Ataberk</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Olgun</a:t>
            </a:r>
            <a:r>
              <a:rPr kumimoji="0" lang="en-US" sz="1800" b="0" i="0" u="none" strike="noStrike" kern="1200" cap="none" spc="0" normalizeH="0" baseline="0" noProof="0" dirty="0">
                <a:ln>
                  <a:noFill/>
                </a:ln>
                <a:solidFill>
                  <a:srgbClr val="000000"/>
                </a:solidFill>
                <a:effectLst/>
                <a:uLnTx/>
                <a:uFillTx/>
                <a:latin typeface="Tahoma"/>
                <a:ea typeface="+mn-ea"/>
                <a:cs typeface="+mn-cs"/>
              </a:rPr>
              <a:t>, Hasan Hassan, A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Giray</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Yağlıkçı</a:t>
            </a:r>
            <a:r>
              <a:rPr kumimoji="0" lang="en-US" sz="1800" b="0" i="0" u="none" strike="noStrike" kern="1200" cap="none" spc="0" normalizeH="0" baseline="0" noProof="0" dirty="0">
                <a:ln>
                  <a:noFill/>
                </a:ln>
                <a:solidFill>
                  <a:srgbClr val="000000"/>
                </a:solidFill>
                <a:effectLst/>
                <a:uLnTx/>
                <a:uFillTx/>
                <a:latin typeface="Tahoma"/>
                <a:ea typeface="+mn-ea"/>
                <a:cs typeface="+mn-cs"/>
              </a:rPr>
              <a:t>, Yahya Can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Tuğrul</a:t>
            </a:r>
            <a:r>
              <a:rPr kumimoji="0" lang="en-US" sz="1800" b="0" i="0" u="none" strike="noStrike" kern="1200" cap="none" spc="0" normalizeH="0" baseline="0" noProof="0" dirty="0">
                <a:ln>
                  <a:noFill/>
                </a:ln>
                <a:solidFill>
                  <a:srgbClr val="000000"/>
                </a:solidFill>
                <a:effectLst/>
                <a:uLnTx/>
                <a:uFillTx/>
                <a:latin typeface="Tahoma"/>
                <a:ea typeface="+mn-ea"/>
                <a:cs typeface="+mn-cs"/>
              </a:rPr>
              <a:t>, Lois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Orosa</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Haocong</a:t>
            </a:r>
            <a:r>
              <a:rPr kumimoji="0" lang="en-US" sz="1800" b="0" i="0" u="none" strike="noStrike" kern="1200" cap="none" spc="0" normalizeH="0" baseline="0" noProof="0" dirty="0">
                <a:ln>
                  <a:noFill/>
                </a:ln>
                <a:solidFill>
                  <a:srgbClr val="000000"/>
                </a:solidFill>
                <a:effectLst/>
                <a:uLnTx/>
                <a:uFillTx/>
                <a:latin typeface="Tahoma"/>
                <a:ea typeface="+mn-ea"/>
                <a:cs typeface="+mn-cs"/>
              </a:rPr>
              <a:t> Luo, Minesh Patel,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Oğuz</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Ergin</a:t>
            </a:r>
            <a:r>
              <a:rPr kumimoji="0" lang="en-US" sz="1800" b="0" i="0" u="none" strike="noStrike" kern="1200" cap="none" spc="0" normalizeH="0" baseline="0" noProof="0" dirty="0">
                <a:ln>
                  <a:noFill/>
                </a:ln>
                <a:solidFill>
                  <a:srgbClr val="000000"/>
                </a:solidFill>
                <a:effectLst/>
                <a:uLnTx/>
                <a:uFillTx/>
                <a:latin typeface="Tahoma"/>
                <a:ea typeface="+mn-ea"/>
                <a:cs typeface="+mn-cs"/>
              </a:rPr>
              <a:t>, and Onur Mutlu,</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"DRAM Bender: An Extensible and Versatile FPGA-based Infrastructure to Easily Test State-of-the-art DRAM Chips"</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hlinkClick r:id="rId4"/>
              </a:rPr>
              <a:t>IEEE Transactions on Computer-Aided Design of Integrated Circuits and Systems</a:t>
            </a:r>
            <a:r>
              <a:rPr kumimoji="0" lang="en-US" sz="1800" b="0" i="1" u="none" strike="noStrike" kern="1200" cap="none" spc="0" normalizeH="0" baseline="0" noProof="0" dirty="0">
                <a:ln>
                  <a:noFill/>
                </a:ln>
                <a:solidFill>
                  <a:srgbClr val="000000"/>
                </a:solidFill>
                <a:effectLst/>
                <a:uLnTx/>
                <a:uFillTx/>
                <a:latin typeface="Tahoma"/>
                <a:ea typeface="+mn-ea"/>
                <a:cs typeface="+mn-cs"/>
              </a:rPr>
              <a:t> (</a:t>
            </a:r>
            <a:r>
              <a:rPr kumimoji="0" lang="en-US" sz="1800" b="1" i="1" u="none" strike="noStrike" kern="1200" cap="none" spc="0" normalizeH="0" baseline="0" noProof="0" dirty="0">
                <a:ln>
                  <a:noFill/>
                </a:ln>
                <a:solidFill>
                  <a:srgbClr val="000000"/>
                </a:solidFill>
                <a:effectLst/>
                <a:uLnTx/>
                <a:uFillTx/>
                <a:latin typeface="Tahoma"/>
                <a:ea typeface="+mn-ea"/>
                <a:cs typeface="+mn-cs"/>
              </a:rPr>
              <a:t>TCAD</a:t>
            </a:r>
            <a:r>
              <a:rPr kumimoji="0" lang="en-US" sz="1800" b="0" i="1"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rPr>
              <a:t>, 2023.</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5"/>
              </a:rPr>
              <a:t>Extended arXiv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DRAM Bender Source Code</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6"/>
              </a:rPr>
              <a:t>DRAM Bender Tutorial Video</a:t>
            </a:r>
            <a:r>
              <a:rPr kumimoji="0" lang="en-US" sz="1800" b="0" i="0" u="none" strike="noStrike" kern="1200" cap="none" spc="0" normalizeH="0" baseline="0" noProof="0" dirty="0">
                <a:ln>
                  <a:noFill/>
                </a:ln>
                <a:solidFill>
                  <a:srgbClr val="000000"/>
                </a:solidFill>
                <a:effectLst/>
                <a:uLnTx/>
                <a:uFillTx/>
                <a:latin typeface="Tahoma"/>
                <a:ea typeface="+mn-ea"/>
                <a:cs typeface="+mn-cs"/>
              </a:rPr>
              <a:t> (43 minutes)]</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0" cap="none" spc="0" normalizeH="0" baseline="0" noProof="0" dirty="0">
              <a:ln>
                <a:noFill/>
              </a:ln>
              <a:solidFill>
                <a:srgbClr val="000000"/>
              </a:solidFill>
              <a:effectLst/>
              <a:uLnTx/>
              <a:uFillTx/>
              <a:latin typeface="Tahoma"/>
              <a:ea typeface="+mn-ea"/>
              <a:cs typeface="+mn-cs"/>
            </a:endParaRPr>
          </a:p>
        </p:txBody>
      </p:sp>
      <p:pic>
        <p:nvPicPr>
          <p:cNvPr id="8" name="Picture 7">
            <a:extLst>
              <a:ext uri="{FF2B5EF4-FFF2-40B4-BE49-F238E27FC236}">
                <a16:creationId xmlns:a16="http://schemas.microsoft.com/office/drawing/2014/main" id="{3F187B2A-18C7-5E46-935B-CD495B2CE677}"/>
              </a:ext>
            </a:extLst>
          </p:cNvPr>
          <p:cNvPicPr>
            <a:picLocks noChangeAspect="1"/>
          </p:cNvPicPr>
          <p:nvPr/>
        </p:nvPicPr>
        <p:blipFill>
          <a:blip r:embed="rId7"/>
          <a:stretch>
            <a:fillRect/>
          </a:stretch>
        </p:blipFill>
        <p:spPr>
          <a:xfrm>
            <a:off x="107504" y="4181985"/>
            <a:ext cx="8907442" cy="1695287"/>
          </a:xfrm>
          <a:prstGeom prst="rect">
            <a:avLst/>
          </a:prstGeom>
        </p:spPr>
      </p:pic>
    </p:spTree>
    <p:extLst>
      <p:ext uri="{BB962C8B-B14F-4D97-AF65-F5344CB8AC3E}">
        <p14:creationId xmlns:p14="http://schemas.microsoft.com/office/powerpoint/2010/main" val="3457859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E6DDA6-4723-85B9-FBAA-A02D3E9CEE3C}"/>
              </a:ext>
            </a:extLst>
          </p:cNvPr>
          <p:cNvSpPr>
            <a:spLocks noGrp="1"/>
          </p:cNvSpPr>
          <p:nvPr>
            <p:ph type="title"/>
          </p:nvPr>
        </p:nvSpPr>
        <p:spPr/>
        <p:txBody>
          <a:bodyPr>
            <a:normAutofit fontScale="90000"/>
          </a:bodyPr>
          <a:lstStyle/>
          <a:p>
            <a:r>
              <a:rPr lang="en-US" dirty="0"/>
              <a:t>Summary</a:t>
            </a:r>
            <a:endParaRPr lang="en-CH" dirty="0"/>
          </a:p>
        </p:txBody>
      </p:sp>
      <p:sp>
        <p:nvSpPr>
          <p:cNvPr id="4" name="Content Placeholder 2">
            <a:extLst>
              <a:ext uri="{FF2B5EF4-FFF2-40B4-BE49-F238E27FC236}">
                <a16:creationId xmlns:a16="http://schemas.microsoft.com/office/drawing/2014/main" id="{D4E96AE3-154D-C125-6D0D-BAC350667C76}"/>
              </a:ext>
            </a:extLst>
          </p:cNvPr>
          <p:cNvSpPr>
            <a:spLocks noGrp="1"/>
          </p:cNvSpPr>
          <p:nvPr>
            <p:ph idx="1"/>
          </p:nvPr>
        </p:nvSpPr>
        <p:spPr>
          <a:xfrm>
            <a:off x="468924" y="908362"/>
            <a:ext cx="7822432" cy="1053386"/>
          </a:xfrm>
        </p:spPr>
        <p:txBody>
          <a:bodyPr/>
          <a:lstStyle/>
          <a:p>
            <a:pPr marL="0" indent="0" algn="ctr">
              <a:buNone/>
            </a:pPr>
            <a:r>
              <a:rPr lang="en-US" sz="3200" b="1" dirty="0">
                <a:solidFill>
                  <a:srgbClr val="0000FF"/>
                </a:solidFill>
              </a:rPr>
              <a:t>DRAM Bender</a:t>
            </a:r>
            <a:endParaRPr lang="en-US" sz="2000" dirty="0">
              <a:solidFill>
                <a:srgbClr val="0000FF"/>
              </a:solidFill>
            </a:endParaRPr>
          </a:p>
          <a:p>
            <a:pPr marL="0" indent="0" algn="ctr">
              <a:buNone/>
            </a:pPr>
            <a:r>
              <a:rPr lang="en-US" sz="2000" dirty="0"/>
              <a:t>The first </a:t>
            </a:r>
            <a:r>
              <a:rPr lang="en-US" sz="2000" b="1" dirty="0"/>
              <a:t>publicly-available</a:t>
            </a:r>
            <a:r>
              <a:rPr lang="en-US" sz="2000" dirty="0"/>
              <a:t> DDR4/3 &amp; HBM2</a:t>
            </a:r>
            <a:br>
              <a:rPr lang="en-US" sz="2000" dirty="0"/>
            </a:br>
            <a:r>
              <a:rPr lang="en-US" sz="2000" dirty="0"/>
              <a:t> characterization infrastructure</a:t>
            </a:r>
          </a:p>
        </p:txBody>
      </p:sp>
      <p:grpSp>
        <p:nvGrpSpPr>
          <p:cNvPr id="8" name="Group 7">
            <a:extLst>
              <a:ext uri="{FF2B5EF4-FFF2-40B4-BE49-F238E27FC236}">
                <a16:creationId xmlns:a16="http://schemas.microsoft.com/office/drawing/2014/main" id="{049F6B57-9410-6F6E-2024-AFF39FA82DE1}"/>
              </a:ext>
            </a:extLst>
          </p:cNvPr>
          <p:cNvGrpSpPr/>
          <p:nvPr/>
        </p:nvGrpSpPr>
        <p:grpSpPr>
          <a:xfrm>
            <a:off x="568159" y="4677239"/>
            <a:ext cx="3845845" cy="740282"/>
            <a:chOff x="101841" y="5562510"/>
            <a:chExt cx="5127793" cy="987042"/>
          </a:xfrm>
        </p:grpSpPr>
        <p:sp>
          <p:nvSpPr>
            <p:cNvPr id="5" name="TextBox 4">
              <a:extLst>
                <a:ext uri="{FF2B5EF4-FFF2-40B4-BE49-F238E27FC236}">
                  <a16:creationId xmlns:a16="http://schemas.microsoft.com/office/drawing/2014/main" id="{C0E33A8F-EE82-BD3C-7451-3A9F5D7DC50A}"/>
                </a:ext>
              </a:extLst>
            </p:cNvPr>
            <p:cNvSpPr txBox="1"/>
            <p:nvPr/>
          </p:nvSpPr>
          <p:spPr>
            <a:xfrm>
              <a:off x="591697" y="5564667"/>
              <a:ext cx="4637937" cy="984885"/>
            </a:xfrm>
            <a:prstGeom prst="rect">
              <a:avLst/>
            </a:prstGeom>
            <a:noFill/>
          </p:spPr>
          <p:txBody>
            <a:bodyPr wrap="square" rtlCol="0" anchor="ctr">
              <a:spAutoFit/>
            </a:bodyPr>
            <a:lstStyle/>
            <a:p>
              <a:pPr algn="ctr"/>
              <a:r>
                <a:rPr lang="en-US" altLang="en-US" sz="2100" b="1" i="1" u="sng" dirty="0">
                  <a:solidFill>
                    <a:srgbClr val="0070C0"/>
                  </a:solidFill>
                  <a:latin typeface="Cambria" panose="02040503050406030204" pitchFamily="18" charset="0"/>
                </a:rPr>
                <a:t>github.com/CMU-SAFARI/</a:t>
              </a:r>
              <a:r>
                <a:rPr lang="en-US" altLang="en-US" sz="2100" b="1" i="1" u="sng" dirty="0" err="1">
                  <a:solidFill>
                    <a:srgbClr val="0070C0"/>
                  </a:solidFill>
                  <a:latin typeface="Cambria" panose="02040503050406030204" pitchFamily="18" charset="0"/>
                </a:rPr>
                <a:t>DRAMBender</a:t>
              </a:r>
              <a:endParaRPr lang="en-US" sz="2100" dirty="0">
                <a:latin typeface="Cambria" panose="02040503050406030204" pitchFamily="18" charset="0"/>
              </a:endParaRPr>
            </a:p>
          </p:txBody>
        </p:sp>
        <p:pic>
          <p:nvPicPr>
            <p:cNvPr id="1032" name="Picture 8" descr="GitHub Logomark">
              <a:extLst>
                <a:ext uri="{FF2B5EF4-FFF2-40B4-BE49-F238E27FC236}">
                  <a16:creationId xmlns:a16="http://schemas.microsoft.com/office/drawing/2014/main" id="{49D5FC9F-EC9F-7938-D53E-7FF23B0CC9E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841" y="5562510"/>
              <a:ext cx="979712" cy="979712"/>
            </a:xfrm>
            <a:prstGeom prst="rect">
              <a:avLst/>
            </a:prstGeom>
            <a:noFill/>
            <a:extLst>
              <a:ext uri="{909E8E84-426E-40DD-AFC4-6F175D3DCCD1}">
                <a14:hiddenFill xmlns:a14="http://schemas.microsoft.com/office/drawing/2010/main">
                  <a:solidFill>
                    <a:srgbClr val="FFFFFF"/>
                  </a:solidFill>
                </a14:hiddenFill>
              </a:ext>
            </a:extLst>
          </p:spPr>
        </p:pic>
      </p:grpSp>
      <p:pic>
        <p:nvPicPr>
          <p:cNvPr id="6" name="end">
            <a:extLst>
              <a:ext uri="{FF2B5EF4-FFF2-40B4-BE49-F238E27FC236}">
                <a16:creationId xmlns:a16="http://schemas.microsoft.com/office/drawing/2014/main" id="{A296DD97-26A5-40F9-FFF6-5F67BF490A6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3996516" y="2545827"/>
            <a:ext cx="4579325" cy="1895392"/>
          </a:xfrm>
          <a:prstGeom prst="rect">
            <a:avLst/>
          </a:prstGeom>
        </p:spPr>
      </p:pic>
      <p:sp>
        <p:nvSpPr>
          <p:cNvPr id="7" name="TextBox 6">
            <a:extLst>
              <a:ext uri="{FF2B5EF4-FFF2-40B4-BE49-F238E27FC236}">
                <a16:creationId xmlns:a16="http://schemas.microsoft.com/office/drawing/2014/main" id="{51901C4E-B93C-F454-9DA9-AE427486C925}"/>
              </a:ext>
            </a:extLst>
          </p:cNvPr>
          <p:cNvSpPr txBox="1"/>
          <p:nvPr/>
        </p:nvSpPr>
        <p:spPr>
          <a:xfrm>
            <a:off x="3996515" y="4417833"/>
            <a:ext cx="1666913" cy="280404"/>
          </a:xfrm>
          <a:prstGeom prst="rect">
            <a:avLst/>
          </a:prstGeom>
          <a:noFill/>
        </p:spPr>
        <p:txBody>
          <a:bodyPr wrap="square" rtlCol="0">
            <a:spAutoFit/>
          </a:bodyPr>
          <a:lstStyle/>
          <a:p>
            <a:r>
              <a:rPr lang="en-US" sz="1050" i="1" dirty="0">
                <a:latin typeface="Cambria" panose="02040503050406030204" pitchFamily="18" charset="0"/>
              </a:rPr>
              <a:t>[</a:t>
            </a:r>
            <a:r>
              <a:rPr lang="en-US" sz="1050" i="1" dirty="0" err="1">
                <a:latin typeface="Cambria" panose="02040503050406030204" pitchFamily="18" charset="0"/>
              </a:rPr>
              <a:t>Yaglikci</a:t>
            </a:r>
            <a:r>
              <a:rPr lang="en-US" sz="1050" i="1" dirty="0">
                <a:latin typeface="Cambria" panose="02040503050406030204" pitchFamily="18" charset="0"/>
              </a:rPr>
              <a:t>+, DSN’22]</a:t>
            </a:r>
            <a:endParaRPr lang="en-CH" sz="1050" i="1" dirty="0">
              <a:latin typeface="Cambria" panose="02040503050406030204" pitchFamily="18" charset="0"/>
            </a:endParaRPr>
          </a:p>
        </p:txBody>
      </p:sp>
      <p:sp>
        <p:nvSpPr>
          <p:cNvPr id="9" name="Content Placeholder 2">
            <a:extLst>
              <a:ext uri="{FF2B5EF4-FFF2-40B4-BE49-F238E27FC236}">
                <a16:creationId xmlns:a16="http://schemas.microsoft.com/office/drawing/2014/main" id="{2ADDF35A-717D-4721-FFB0-94E97AB28016}"/>
              </a:ext>
            </a:extLst>
          </p:cNvPr>
          <p:cNvSpPr txBox="1">
            <a:spLocks/>
          </p:cNvSpPr>
          <p:nvPr/>
        </p:nvSpPr>
        <p:spPr>
          <a:xfrm>
            <a:off x="621207" y="2151150"/>
            <a:ext cx="4511473" cy="791360"/>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mbria" panose="02040503050406030204" pitchFamily="18" charset="0"/>
                <a:ea typeface="Cambria" panose="02040503050406030204" pitchFamily="18"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Cambria" panose="02040503050406030204" pitchFamily="18"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mbria" panose="02040503050406030204" pitchFamily="18" charset="0"/>
                <a:ea typeface="Cambria" panose="02040503050406030204" pitchFamily="18"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mbria" panose="02040503050406030204" pitchFamily="18" charset="0"/>
                <a:ea typeface="Cambria" panose="02040503050406030204" pitchFamily="18"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mbria" panose="02040503050406030204" pitchFamily="18" charset="0"/>
                <a:ea typeface="Cambria" panose="02040503050406030204" pitchFamily="18"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tx1"/>
              </a:buClr>
            </a:pPr>
            <a:r>
              <a:rPr lang="en-US" sz="2100" dirty="0">
                <a:solidFill>
                  <a:srgbClr val="0000FF"/>
                </a:solidFill>
              </a:rPr>
              <a:t>Flexible</a:t>
            </a:r>
            <a:r>
              <a:rPr lang="en-US" sz="2100" dirty="0"/>
              <a:t> and </a:t>
            </a:r>
            <a:r>
              <a:rPr lang="en-US" sz="2100" dirty="0">
                <a:solidFill>
                  <a:srgbClr val="0000FF"/>
                </a:solidFill>
              </a:rPr>
              <a:t>Easy to Use</a:t>
            </a:r>
          </a:p>
          <a:p>
            <a:r>
              <a:rPr lang="en-US" sz="2100" b="1" dirty="0"/>
              <a:t>Source code </a:t>
            </a:r>
            <a:r>
              <a:rPr lang="en-US" sz="2100" dirty="0"/>
              <a:t>available:</a:t>
            </a:r>
          </a:p>
        </p:txBody>
      </p:sp>
      <p:sp>
        <p:nvSpPr>
          <p:cNvPr id="10" name="Content Placeholder 2">
            <a:extLst>
              <a:ext uri="{FF2B5EF4-FFF2-40B4-BE49-F238E27FC236}">
                <a16:creationId xmlns:a16="http://schemas.microsoft.com/office/drawing/2014/main" id="{A254D457-CC3E-66FD-C153-207FBC714337}"/>
              </a:ext>
            </a:extLst>
          </p:cNvPr>
          <p:cNvSpPr txBox="1">
            <a:spLocks/>
          </p:cNvSpPr>
          <p:nvPr/>
        </p:nvSpPr>
        <p:spPr>
          <a:xfrm>
            <a:off x="57151" y="4730326"/>
            <a:ext cx="8645978" cy="791360"/>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mbria" panose="02040503050406030204" pitchFamily="18" charset="0"/>
                <a:ea typeface="Cambria" panose="02040503050406030204" pitchFamily="18"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Cambria" panose="02040503050406030204" pitchFamily="18"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mbria" panose="02040503050406030204" pitchFamily="18" charset="0"/>
                <a:ea typeface="Cambria" panose="02040503050406030204" pitchFamily="18"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mbria" panose="02040503050406030204" pitchFamily="18" charset="0"/>
                <a:ea typeface="Cambria" panose="02040503050406030204" pitchFamily="18"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mbria" panose="02040503050406030204" pitchFamily="18" charset="0"/>
                <a:ea typeface="Cambria" panose="02040503050406030204" pitchFamily="18"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2700" dirty="0"/>
          </a:p>
        </p:txBody>
      </p:sp>
      <p:sp>
        <p:nvSpPr>
          <p:cNvPr id="11" name="Rectangle: Diagonal Corners Snipped 10">
            <a:extLst>
              <a:ext uri="{FF2B5EF4-FFF2-40B4-BE49-F238E27FC236}">
                <a16:creationId xmlns:a16="http://schemas.microsoft.com/office/drawing/2014/main" id="{3FD932DB-84A1-E71F-A4C3-1CDE5B01BC16}"/>
              </a:ext>
            </a:extLst>
          </p:cNvPr>
          <p:cNvSpPr/>
          <p:nvPr/>
        </p:nvSpPr>
        <p:spPr>
          <a:xfrm>
            <a:off x="256443" y="5519213"/>
            <a:ext cx="8719457" cy="906518"/>
          </a:xfrm>
          <a:prstGeom prst="snip2DiagRect">
            <a:avLst>
              <a:gd name="adj1" fmla="val 0"/>
              <a:gd name="adj2" fmla="val 34544"/>
            </a:avLst>
          </a:prstGeom>
          <a:solidFill>
            <a:schemeClr val="accent2">
              <a:lumMod val="40000"/>
              <a:lumOff val="60000"/>
            </a:schemeClr>
          </a:solidFill>
          <a:ln w="47625" cap="flat" cmpd="thinThick">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50" dirty="0">
                <a:solidFill>
                  <a:schemeClr val="tx1"/>
                </a:solidFill>
                <a:latin typeface="Cambria" panose="02040503050406030204" pitchFamily="18" charset="0"/>
              </a:rPr>
              <a:t>DRAM Bender enables many </a:t>
            </a:r>
            <a:r>
              <a:rPr lang="en-US" sz="2550" dirty="0">
                <a:solidFill>
                  <a:srgbClr val="0000FF"/>
                </a:solidFill>
                <a:latin typeface="Cambria" panose="02040503050406030204" pitchFamily="18" charset="0"/>
              </a:rPr>
              <a:t>studies</a:t>
            </a:r>
            <a:r>
              <a:rPr lang="en-US" sz="2550" dirty="0">
                <a:solidFill>
                  <a:schemeClr val="tx1"/>
                </a:solidFill>
                <a:latin typeface="Cambria" panose="02040503050406030204" pitchFamily="18" charset="0"/>
              </a:rPr>
              <a:t>,</a:t>
            </a:r>
            <a:r>
              <a:rPr lang="en-US" sz="2550" dirty="0">
                <a:latin typeface="Cambria" panose="02040503050406030204" pitchFamily="18" charset="0"/>
              </a:rPr>
              <a:t> </a:t>
            </a:r>
            <a:r>
              <a:rPr lang="en-US" sz="2550" dirty="0">
                <a:solidFill>
                  <a:srgbClr val="0000FF"/>
                </a:solidFill>
                <a:latin typeface="Cambria" panose="02040503050406030204" pitchFamily="18" charset="0"/>
              </a:rPr>
              <a:t>ideas</a:t>
            </a:r>
            <a:r>
              <a:rPr lang="en-US" sz="2550" dirty="0">
                <a:solidFill>
                  <a:schemeClr val="tx1"/>
                </a:solidFill>
                <a:latin typeface="Cambria" panose="02040503050406030204" pitchFamily="18" charset="0"/>
              </a:rPr>
              <a:t>,</a:t>
            </a:r>
            <a:r>
              <a:rPr lang="en-US" sz="2550" dirty="0">
                <a:latin typeface="Cambria" panose="02040503050406030204" pitchFamily="18" charset="0"/>
              </a:rPr>
              <a:t> </a:t>
            </a:r>
            <a:br>
              <a:rPr lang="en-US" sz="2550" dirty="0">
                <a:latin typeface="Cambria" panose="02040503050406030204" pitchFamily="18" charset="0"/>
              </a:rPr>
            </a:br>
            <a:r>
              <a:rPr lang="en-US" sz="2550" dirty="0">
                <a:solidFill>
                  <a:schemeClr val="tx1"/>
                </a:solidFill>
                <a:latin typeface="Cambria" panose="02040503050406030204" pitchFamily="18" charset="0"/>
              </a:rPr>
              <a:t>and</a:t>
            </a:r>
            <a:r>
              <a:rPr lang="en-US" sz="2550" dirty="0">
                <a:latin typeface="Cambria" panose="02040503050406030204" pitchFamily="18" charset="0"/>
              </a:rPr>
              <a:t> </a:t>
            </a:r>
            <a:r>
              <a:rPr lang="en-US" sz="2550" dirty="0">
                <a:solidFill>
                  <a:srgbClr val="0000FF"/>
                </a:solidFill>
                <a:latin typeface="Cambria" panose="02040503050406030204" pitchFamily="18" charset="0"/>
              </a:rPr>
              <a:t>methodologies</a:t>
            </a:r>
            <a:r>
              <a:rPr lang="en-US" sz="2550" dirty="0">
                <a:latin typeface="Cambria" panose="02040503050406030204" pitchFamily="18" charset="0"/>
              </a:rPr>
              <a:t> </a:t>
            </a:r>
            <a:r>
              <a:rPr lang="en-US" sz="2550" dirty="0">
                <a:solidFill>
                  <a:schemeClr val="tx1"/>
                </a:solidFill>
                <a:latin typeface="Cambria" panose="02040503050406030204" pitchFamily="18" charset="0"/>
              </a:rPr>
              <a:t>in the design of future memory systems</a:t>
            </a:r>
          </a:p>
        </p:txBody>
      </p:sp>
      <p:pic>
        <p:nvPicPr>
          <p:cNvPr id="13" name="Graphic 12">
            <a:extLst>
              <a:ext uri="{FF2B5EF4-FFF2-40B4-BE49-F238E27FC236}">
                <a16:creationId xmlns:a16="http://schemas.microsoft.com/office/drawing/2014/main" id="{E9D3220C-560A-D341-A628-8461092EBAF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261016" y="2917311"/>
            <a:ext cx="1799624" cy="1799624"/>
          </a:xfrm>
          <a:prstGeom prst="rect">
            <a:avLst/>
          </a:prstGeom>
        </p:spPr>
      </p:pic>
    </p:spTree>
    <p:custDataLst>
      <p:tags r:id="rId1"/>
    </p:custDataLst>
    <p:extLst>
      <p:ext uri="{BB962C8B-B14F-4D97-AF65-F5344CB8AC3E}">
        <p14:creationId xmlns:p14="http://schemas.microsoft.com/office/powerpoint/2010/main" val="2161023778"/>
      </p:ext>
    </p:extLst>
  </p:cSld>
  <p:clrMapOvr>
    <a:masterClrMapping/>
  </p:clrMapOvr>
  <mc:AlternateContent xmlns:mc="http://schemas.openxmlformats.org/markup-compatibility/2006" xmlns:p14="http://schemas.microsoft.com/office/powerpoint/2010/main">
    <mc:Choice Requires="p14">
      <p:transition spd="slow" p14:dur="2000" advTm="16014"/>
    </mc:Choice>
    <mc:Fallback xmlns="">
      <p:transition spd="slow" advTm="16014"/>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0"/>
            <a:ext cx="9144000" cy="3660259"/>
          </a:xfrm>
          <a:prstGeom prst="rect">
            <a:avLst/>
          </a:prstGeom>
          <a:solidFill>
            <a:schemeClr val="accent5"/>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606486"/>
            <a:ext cx="9144000" cy="2473836"/>
          </a:xfrm>
          <a:prstGeom prst="rect">
            <a:avLst/>
          </a:prstGeom>
          <a:noFill/>
        </p:spPr>
        <p:txBody>
          <a:bodyPr anchor="ctr">
            <a:noAutofit/>
          </a:bodyPr>
          <a:lstStyle/>
          <a:p>
            <a:pPr algn="ctr">
              <a:lnSpc>
                <a:spcPct val="100000"/>
              </a:lnSpc>
            </a:pPr>
            <a:r>
              <a:rPr lang="en-US" sz="5400" b="1" dirty="0">
                <a:solidFill>
                  <a:srgbClr val="FFFF00"/>
                </a:solidFill>
                <a:latin typeface="Cambria" panose="02040503050406030204" pitchFamily="18" charset="0"/>
              </a:rPr>
              <a:t>DRAM Bender</a:t>
            </a:r>
            <a:br>
              <a:rPr lang="en-US" b="1" dirty="0">
                <a:solidFill>
                  <a:schemeClr val="bg1"/>
                </a:solidFill>
                <a:latin typeface="Cambria" panose="02040503050406030204" pitchFamily="18" charset="0"/>
              </a:rPr>
            </a:br>
            <a:r>
              <a:rPr lang="en-US" sz="3600" b="1" dirty="0">
                <a:solidFill>
                  <a:schemeClr val="bg1"/>
                </a:solidFill>
                <a:latin typeface="Cambria" panose="02040503050406030204" pitchFamily="18" charset="0"/>
              </a:rPr>
              <a:t>An Extensible and Versatile </a:t>
            </a:r>
            <a:br>
              <a:rPr lang="en-US" sz="3600" b="1" dirty="0">
                <a:solidFill>
                  <a:schemeClr val="bg1"/>
                </a:solidFill>
                <a:latin typeface="Cambria" panose="02040503050406030204" pitchFamily="18" charset="0"/>
              </a:rPr>
            </a:br>
            <a:r>
              <a:rPr lang="en-US" sz="3600" b="1" dirty="0">
                <a:solidFill>
                  <a:schemeClr val="bg1"/>
                </a:solidFill>
                <a:latin typeface="Cambria" panose="02040503050406030204" pitchFamily="18" charset="0"/>
              </a:rPr>
              <a:t>FPGA-based Infrastructure to </a:t>
            </a:r>
            <a:br>
              <a:rPr lang="en-US" sz="3600" b="1" dirty="0">
                <a:solidFill>
                  <a:schemeClr val="bg1"/>
                </a:solidFill>
                <a:latin typeface="Cambria" panose="02040503050406030204" pitchFamily="18" charset="0"/>
              </a:rPr>
            </a:br>
            <a:r>
              <a:rPr lang="en-US" sz="3600" b="1" dirty="0">
                <a:solidFill>
                  <a:schemeClr val="bg1"/>
                </a:solidFill>
                <a:latin typeface="Cambria" panose="02040503050406030204" pitchFamily="18" charset="0"/>
              </a:rPr>
              <a:t>Easily Test State-of-the-art DRAM Chips</a:t>
            </a:r>
            <a:endParaRPr lang="en-US" sz="4800" b="1" dirty="0">
              <a:solidFill>
                <a:schemeClr val="bg1"/>
              </a:solidFill>
              <a:latin typeface="Cambria" panose="02040503050406030204" pitchFamily="18" charset="0"/>
              <a:cs typeface="Cambria"/>
            </a:endParaRPr>
          </a:p>
        </p:txBody>
      </p:sp>
      <p:pic>
        <p:nvPicPr>
          <p:cNvPr id="3" name="Graphic 2">
            <a:extLst>
              <a:ext uri="{FF2B5EF4-FFF2-40B4-BE49-F238E27FC236}">
                <a16:creationId xmlns:a16="http://schemas.microsoft.com/office/drawing/2014/main" id="{B7C26073-8D20-48E5-9751-3761552F8C0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23622" y="6184010"/>
            <a:ext cx="2176678" cy="418752"/>
          </a:xfrm>
          <a:prstGeom prst="rect">
            <a:avLst/>
          </a:prstGeom>
        </p:spPr>
      </p:pic>
      <p:pic>
        <p:nvPicPr>
          <p:cNvPr id="10" name="Picture 9">
            <a:extLst>
              <a:ext uri="{FF2B5EF4-FFF2-40B4-BE49-F238E27FC236}">
                <a16:creationId xmlns:a16="http://schemas.microsoft.com/office/drawing/2014/main" id="{3F493808-1C51-9F45-A6ED-874599368E75}"/>
              </a:ext>
            </a:extLst>
          </p:cNvPr>
          <p:cNvPicPr>
            <a:picLocks noChangeAspect="1"/>
          </p:cNvPicPr>
          <p:nvPr userDrawn="1"/>
        </p:nvPicPr>
        <p:blipFill rotWithShape="1">
          <a:blip r:embed="rId4"/>
          <a:srcRect l="11820" t="33599" r="12247" b="30996"/>
          <a:stretch/>
        </p:blipFill>
        <p:spPr>
          <a:xfrm>
            <a:off x="6257935" y="6184010"/>
            <a:ext cx="2657465" cy="457200"/>
          </a:xfrm>
          <a:prstGeom prst="rect">
            <a:avLst/>
          </a:prstGeom>
        </p:spPr>
      </p:pic>
      <p:sp>
        <p:nvSpPr>
          <p:cNvPr id="4" name="TextBox 3">
            <a:extLst>
              <a:ext uri="{FF2B5EF4-FFF2-40B4-BE49-F238E27FC236}">
                <a16:creationId xmlns:a16="http://schemas.microsoft.com/office/drawing/2014/main" id="{4369743A-17EF-7045-B5A4-5FE9D9782B9B}"/>
              </a:ext>
            </a:extLst>
          </p:cNvPr>
          <p:cNvSpPr txBox="1"/>
          <p:nvPr/>
        </p:nvSpPr>
        <p:spPr>
          <a:xfrm>
            <a:off x="481566" y="3770238"/>
            <a:ext cx="2459904" cy="1685783"/>
          </a:xfrm>
          <a:prstGeom prst="rect">
            <a:avLst/>
          </a:prstGeom>
          <a:noFill/>
        </p:spPr>
        <p:txBody>
          <a:bodyPr wrap="none" rtlCol="0">
            <a:spAutoFit/>
          </a:bodyPr>
          <a:lstStyle/>
          <a:p>
            <a:pPr marL="0" marR="0" lvl="0" indent="0" algn="ctr" defTabSz="457200" rtl="0" eaLnBrk="1" fontAlgn="auto" latinLnBrk="0" hangingPunct="1">
              <a:lnSpc>
                <a:spcPct val="150000"/>
              </a:lnSpc>
              <a:spcBef>
                <a:spcPts val="0"/>
              </a:spcBef>
              <a:spcAft>
                <a:spcPts val="0"/>
              </a:spcAft>
              <a:buClrTx/>
              <a:buSzTx/>
              <a:buFontTx/>
              <a:buNone/>
              <a:tabLst/>
              <a:defRPr/>
            </a:pPr>
            <a:r>
              <a:rPr kumimoji="0" lang="en-CH"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Ataberk Olgun</a:t>
            </a:r>
          </a:p>
          <a:p>
            <a:pPr marL="0" marR="0" lvl="0" indent="0" algn="ctr" defTabSz="457200" rtl="0" eaLnBrk="1" fontAlgn="auto" latinLnBrk="0" hangingPunct="1">
              <a:lnSpc>
                <a:spcPct val="150000"/>
              </a:lnSpc>
              <a:spcBef>
                <a:spcPts val="0"/>
              </a:spcBef>
              <a:spcAft>
                <a:spcPts val="0"/>
              </a:spcAft>
              <a:buClrTx/>
              <a:buSzTx/>
              <a:buFontTx/>
              <a:buNone/>
              <a:tabLst/>
              <a:defRPr/>
            </a:pPr>
            <a:r>
              <a:rPr kumimoji="0" lang="en-CH"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Yahya Can Tugrul</a:t>
            </a:r>
          </a:p>
          <a:p>
            <a:pPr marL="0" marR="0" lvl="0" indent="0" algn="ctr" defTabSz="457200" rtl="0" eaLnBrk="1" fontAlgn="auto" latinLnBrk="0" hangingPunct="1">
              <a:lnSpc>
                <a:spcPct val="150000"/>
              </a:lnSpc>
              <a:spcBef>
                <a:spcPts val="0"/>
              </a:spcBef>
              <a:spcAft>
                <a:spcPts val="0"/>
              </a:spcAft>
              <a:buClrTx/>
              <a:buSzTx/>
              <a:buFontTx/>
              <a:buNone/>
              <a:tabLst/>
              <a:defRPr/>
            </a:pPr>
            <a:r>
              <a:rPr kumimoji="0" lang="en-CH"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Minesh Patel</a:t>
            </a:r>
          </a:p>
        </p:txBody>
      </p:sp>
      <p:sp>
        <p:nvSpPr>
          <p:cNvPr id="19" name="TextBox 18">
            <a:extLst>
              <a:ext uri="{FF2B5EF4-FFF2-40B4-BE49-F238E27FC236}">
                <a16:creationId xmlns:a16="http://schemas.microsoft.com/office/drawing/2014/main" id="{2FFA292A-9B67-2440-8B43-A6179055E28B}"/>
              </a:ext>
            </a:extLst>
          </p:cNvPr>
          <p:cNvSpPr txBox="1"/>
          <p:nvPr/>
        </p:nvSpPr>
        <p:spPr>
          <a:xfrm>
            <a:off x="3657391" y="3770237"/>
            <a:ext cx="2020105" cy="1685783"/>
          </a:xfrm>
          <a:prstGeom prst="rect">
            <a:avLst/>
          </a:prstGeom>
          <a:noFill/>
        </p:spPr>
        <p:txBody>
          <a:bodyPr wrap="none" rtlCol="0">
            <a:spAutoFit/>
          </a:bodyPr>
          <a:lstStyle/>
          <a:p>
            <a:pPr marL="0" marR="0" lvl="0" indent="0" algn="ctr" defTabSz="457200" rtl="0" eaLnBrk="1" fontAlgn="auto" latinLnBrk="0" hangingPunct="1">
              <a:lnSpc>
                <a:spcPct val="150000"/>
              </a:lnSpc>
              <a:spcBef>
                <a:spcPts val="0"/>
              </a:spcBef>
              <a:spcAft>
                <a:spcPts val="0"/>
              </a:spcAft>
              <a:buClrTx/>
              <a:buSzTx/>
              <a:buFontTx/>
              <a:buNone/>
              <a:tabLst/>
              <a:defRPr/>
            </a:pPr>
            <a:r>
              <a:rPr kumimoji="0" lang="en-CH"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Hasan Hassan</a:t>
            </a:r>
          </a:p>
          <a:p>
            <a:pPr marL="0" marR="0" lvl="0" indent="0" algn="ctr" defTabSz="457200" rtl="0" eaLnBrk="1" fontAlgn="auto" latinLnBrk="0" hangingPunct="1">
              <a:lnSpc>
                <a:spcPct val="150000"/>
              </a:lnSpc>
              <a:spcBef>
                <a:spcPts val="0"/>
              </a:spcBef>
              <a:spcAft>
                <a:spcPts val="0"/>
              </a:spcAft>
              <a:buClrTx/>
              <a:buSzTx/>
              <a:buFontTx/>
              <a:buNone/>
              <a:tabLst/>
              <a:defRPr/>
            </a:pPr>
            <a:r>
              <a:rPr kumimoji="0" lang="en-CH"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Lois Orosa</a:t>
            </a:r>
          </a:p>
          <a:p>
            <a:pPr marL="0" marR="0" lvl="0" indent="0" algn="ctr" defTabSz="457200" rtl="0" eaLnBrk="1" fontAlgn="auto" latinLnBrk="0" hangingPunct="1">
              <a:lnSpc>
                <a:spcPct val="150000"/>
              </a:lnSpc>
              <a:spcBef>
                <a:spcPts val="0"/>
              </a:spcBef>
              <a:spcAft>
                <a:spcPts val="0"/>
              </a:spcAft>
              <a:buClrTx/>
              <a:buSzTx/>
              <a:buFontTx/>
              <a:buNone/>
              <a:tabLst/>
              <a:defRPr/>
            </a:pPr>
            <a:r>
              <a:rPr kumimoji="0" lang="en-CH"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Oguz Ergin</a:t>
            </a:r>
          </a:p>
        </p:txBody>
      </p:sp>
      <p:sp>
        <p:nvSpPr>
          <p:cNvPr id="20" name="TextBox 19">
            <a:extLst>
              <a:ext uri="{FF2B5EF4-FFF2-40B4-BE49-F238E27FC236}">
                <a16:creationId xmlns:a16="http://schemas.microsoft.com/office/drawing/2014/main" id="{B79A2403-8CA9-2D42-85F2-8B2BD25131EF}"/>
              </a:ext>
            </a:extLst>
          </p:cNvPr>
          <p:cNvSpPr txBox="1"/>
          <p:nvPr/>
        </p:nvSpPr>
        <p:spPr>
          <a:xfrm>
            <a:off x="6393416" y="3770237"/>
            <a:ext cx="2269018" cy="1685783"/>
          </a:xfrm>
          <a:prstGeom prst="rect">
            <a:avLst/>
          </a:prstGeom>
          <a:noFill/>
        </p:spPr>
        <p:txBody>
          <a:bodyPr wrap="none" rtlCol="0">
            <a:spAutoFit/>
          </a:bodyPr>
          <a:lstStyle/>
          <a:p>
            <a:pPr marL="0" marR="0" lvl="0" indent="0" algn="ctr" defTabSz="457200" rtl="0" eaLnBrk="1" fontAlgn="auto" latinLnBrk="0" hangingPunct="1">
              <a:lnSpc>
                <a:spcPct val="150000"/>
              </a:lnSpc>
              <a:spcBef>
                <a:spcPts val="0"/>
              </a:spcBef>
              <a:spcAft>
                <a:spcPts val="0"/>
              </a:spcAft>
              <a:buClrTx/>
              <a:buSzTx/>
              <a:buFontTx/>
              <a:buNone/>
              <a:tabLst/>
              <a:defRPr/>
            </a:pPr>
            <a:r>
              <a:rPr kumimoji="0" lang="en-CH"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 Giray Yaglikci</a:t>
            </a:r>
          </a:p>
          <a:p>
            <a:pPr marL="0" marR="0" lvl="0" indent="0" algn="ctr" defTabSz="457200" rtl="0" eaLnBrk="1" fontAlgn="auto" latinLnBrk="0" hangingPunct="1">
              <a:lnSpc>
                <a:spcPct val="150000"/>
              </a:lnSpc>
              <a:spcBef>
                <a:spcPts val="0"/>
              </a:spcBef>
              <a:spcAft>
                <a:spcPts val="0"/>
              </a:spcAft>
              <a:buClrTx/>
              <a:buSzTx/>
              <a:buFontTx/>
              <a:buNone/>
              <a:tabLst/>
              <a:defRPr/>
            </a:pPr>
            <a:r>
              <a:rPr kumimoji="0" lang="en-CH"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Haocong Luo</a:t>
            </a:r>
          </a:p>
          <a:p>
            <a:pPr marL="0" marR="0" lvl="0" indent="0" algn="ctr" defTabSz="457200" rtl="0" eaLnBrk="1" fontAlgn="auto" latinLnBrk="0" hangingPunct="1">
              <a:lnSpc>
                <a:spcPct val="150000"/>
              </a:lnSpc>
              <a:spcBef>
                <a:spcPts val="0"/>
              </a:spcBef>
              <a:spcAft>
                <a:spcPts val="0"/>
              </a:spcAft>
              <a:buClrTx/>
              <a:buSzTx/>
              <a:buFontTx/>
              <a:buNone/>
              <a:tabLst/>
              <a:defRPr/>
            </a:pPr>
            <a:r>
              <a:rPr kumimoji="0" lang="en-CH"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Onur Mutlu</a:t>
            </a:r>
          </a:p>
        </p:txBody>
      </p:sp>
    </p:spTree>
    <p:extLst>
      <p:ext uri="{BB962C8B-B14F-4D97-AF65-F5344CB8AC3E}">
        <p14:creationId xmlns:p14="http://schemas.microsoft.com/office/powerpoint/2010/main" val="21702970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C157E7-AB1A-3DE8-1389-4CEC9F49E34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3199A84-050F-3456-8DC4-A75F4DECD3B5}"/>
              </a:ext>
            </a:extLst>
          </p:cNvPr>
          <p:cNvSpPr>
            <a:spLocks noGrp="1"/>
          </p:cNvSpPr>
          <p:nvPr>
            <p:ph type="ctrTitle"/>
          </p:nvPr>
        </p:nvSpPr>
        <p:spPr>
          <a:xfrm>
            <a:off x="381000" y="1143000"/>
            <a:ext cx="8382000" cy="2209800"/>
          </a:xfrm>
        </p:spPr>
        <p:txBody>
          <a:bodyPr anchor="ctr"/>
          <a:lstStyle/>
          <a:p>
            <a:pPr algn="ctr"/>
            <a:r>
              <a:rPr lang="en-US" altLang="en-US" sz="3200" b="1" dirty="0">
                <a:solidFill>
                  <a:srgbClr val="C00000"/>
                </a:solidFill>
                <a:ea typeface="ＭＳ Ｐゴシック" panose="020B0600070205080204" pitchFamily="34" charset="-128"/>
              </a:rPr>
              <a:t>The 3</a:t>
            </a:r>
            <a:r>
              <a:rPr lang="en-US" altLang="en-US" sz="3200" b="1" baseline="30000" dirty="0">
                <a:solidFill>
                  <a:srgbClr val="C00000"/>
                </a:solidFill>
                <a:ea typeface="ＭＳ Ｐゴシック" panose="020B0600070205080204" pitchFamily="34" charset="-128"/>
              </a:rPr>
              <a:t>rd</a:t>
            </a:r>
            <a:br>
              <a:rPr lang="en-US" altLang="en-US" b="1" dirty="0">
                <a:solidFill>
                  <a:srgbClr val="C00000"/>
                </a:solidFill>
                <a:ea typeface="ＭＳ Ｐゴシック" panose="020B0600070205080204" pitchFamily="34" charset="-128"/>
              </a:rPr>
            </a:br>
            <a:r>
              <a:rPr lang="en-US" altLang="en-US" sz="4000" b="1" dirty="0" err="1">
                <a:solidFill>
                  <a:srgbClr val="C00000"/>
                </a:solidFill>
                <a:ea typeface="ＭＳ Ｐゴシック" panose="020B0600070205080204" pitchFamily="34" charset="-128"/>
              </a:rPr>
              <a:t>Ramulator</a:t>
            </a:r>
            <a:r>
              <a:rPr lang="en-US" altLang="en-US" sz="4000" b="1" dirty="0">
                <a:solidFill>
                  <a:srgbClr val="C00000"/>
                </a:solidFill>
                <a:ea typeface="ＭＳ Ｐゴシック" panose="020B0600070205080204" pitchFamily="34" charset="-128"/>
              </a:rPr>
              <a:t> &amp; DRAM Bender Tutorial</a:t>
            </a:r>
            <a:br>
              <a:rPr lang="en-US" altLang="en-US" b="1" dirty="0">
                <a:solidFill>
                  <a:srgbClr val="C00000"/>
                </a:solidFill>
                <a:ea typeface="ＭＳ Ｐゴシック" panose="020B0600070205080204" pitchFamily="34" charset="-128"/>
              </a:rPr>
            </a:br>
            <a:r>
              <a:rPr lang="en-US" altLang="en-US" sz="4000" dirty="0">
                <a:solidFill>
                  <a:srgbClr val="006633"/>
                </a:solidFill>
                <a:ea typeface="ＭＳ Ｐゴシック" panose="020B0600070205080204" pitchFamily="34" charset="-128"/>
              </a:rPr>
              <a:t>DRAM Bender Overview</a:t>
            </a:r>
            <a:r>
              <a:rPr lang="en-US" altLang="en-US" dirty="0">
                <a:solidFill>
                  <a:srgbClr val="006633"/>
                </a:solidFill>
                <a:ea typeface="ＭＳ Ｐゴシック" panose="020B0600070205080204" pitchFamily="34" charset="-128"/>
              </a:rPr>
              <a:t> </a:t>
            </a:r>
            <a:endParaRPr lang="en-US" b="1" dirty="0">
              <a:solidFill>
                <a:srgbClr val="C00000"/>
              </a:solidFill>
            </a:endParaRPr>
          </a:p>
        </p:txBody>
      </p:sp>
      <p:pic>
        <p:nvPicPr>
          <p:cNvPr id="4" name="Picture 3" descr="safari.png">
            <a:extLst>
              <a:ext uri="{FF2B5EF4-FFF2-40B4-BE49-F238E27FC236}">
                <a16:creationId xmlns:a16="http://schemas.microsoft.com/office/drawing/2014/main" id="{3D2644A6-EB45-8CC4-A13F-89F88B0E3CF1}"/>
              </a:ext>
            </a:extLst>
          </p:cNvPr>
          <p:cNvPicPr>
            <a:picLocks noChangeAspect="1"/>
          </p:cNvPicPr>
          <p:nvPr/>
        </p:nvPicPr>
        <p:blipFill>
          <a:blip r:embed="rId3" cstate="print"/>
          <a:stretch>
            <a:fillRect/>
          </a:stretch>
        </p:blipFill>
        <p:spPr>
          <a:xfrm>
            <a:off x="107023" y="6133800"/>
            <a:ext cx="2239579" cy="648000"/>
          </a:xfrm>
          <a:prstGeom prst="rect">
            <a:avLst/>
          </a:prstGeom>
        </p:spPr>
      </p:pic>
      <p:pic>
        <p:nvPicPr>
          <p:cNvPr id="5" name="Picture 2" descr="ETH Zurich short logo, black">
            <a:extLst>
              <a:ext uri="{FF2B5EF4-FFF2-40B4-BE49-F238E27FC236}">
                <a16:creationId xmlns:a16="http://schemas.microsoft.com/office/drawing/2014/main" id="{16A0E132-161A-C751-10A5-29F569D8CF6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982" t="19970" r="7940" b="18111"/>
          <a:stretch/>
        </p:blipFill>
        <p:spPr bwMode="auto">
          <a:xfrm>
            <a:off x="6357969" y="6074246"/>
            <a:ext cx="2750535" cy="783754"/>
          </a:xfrm>
          <a:prstGeom prst="rect">
            <a:avLst/>
          </a:prstGeom>
          <a:noFill/>
          <a:extLst>
            <a:ext uri="{909E8E84-426E-40dd-AFC4-6F175D3DCCD1}">
              <a14:hiddenFill xmlns:a14="http://schemas.microsoft.com/office/drawing/2010/main" xmlns="">
                <a:solidFill>
                  <a:srgbClr val="FFFFFF"/>
                </a:solidFill>
              </a14:hiddenFill>
            </a:ext>
          </a:extLst>
        </p:spPr>
      </p:pic>
      <p:sp>
        <p:nvSpPr>
          <p:cNvPr id="7" name="Rectangle 5">
            <a:extLst>
              <a:ext uri="{FF2B5EF4-FFF2-40B4-BE49-F238E27FC236}">
                <a16:creationId xmlns:a16="http://schemas.microsoft.com/office/drawing/2014/main" id="{5C27EA04-8135-8017-6DDF-1A64E35393C6}"/>
              </a:ext>
            </a:extLst>
          </p:cNvPr>
          <p:cNvSpPr txBox="1">
            <a:spLocks noChangeArrowheads="1"/>
          </p:cNvSpPr>
          <p:nvPr/>
        </p:nvSpPr>
        <p:spPr bwMode="auto">
          <a:xfrm>
            <a:off x="647700" y="4005063"/>
            <a:ext cx="7848600" cy="292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Clr>
                <a:schemeClr val="accent1"/>
              </a:buClr>
              <a:buSzPct val="65000"/>
              <a:buFont typeface="Wingdings" pitchFamily="2" charset="2"/>
              <a:buNone/>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ctr" defTabSz="914400" rtl="0" eaLnBrk="1" fontAlgn="base" latinLnBrk="0" hangingPunct="1">
              <a:lnSpc>
                <a:spcPct val="100000"/>
              </a:lnSpc>
              <a:spcBef>
                <a:spcPct val="20000"/>
              </a:spcBef>
              <a:spcAft>
                <a:spcPct val="0"/>
              </a:spcAft>
              <a:buClr>
                <a:srgbClr val="CC9900"/>
              </a:buClr>
              <a:buSzPct val="65000"/>
              <a:buFont typeface="Wingdings" pitchFamily="2" charset="2"/>
              <a:buNone/>
              <a:tabLst/>
              <a:defRPr/>
            </a:pPr>
            <a:r>
              <a:rPr kumimoji="0" lang="en-US" altLang="en-US" sz="3200" b="0" i="0" u="none" strike="noStrike" kern="0" cap="none" spc="0" normalizeH="0" baseline="0" noProof="0" dirty="0">
                <a:ln>
                  <a:noFill/>
                </a:ln>
                <a:solidFill>
                  <a:srgbClr val="003399"/>
                </a:solidFill>
                <a:effectLst/>
                <a:uLnTx/>
                <a:uFillTx/>
                <a:latin typeface="Tahoma"/>
                <a:ea typeface="ＭＳ Ｐゴシック" panose="020B0600070205080204" pitchFamily="34" charset="-128"/>
              </a:rPr>
              <a:t>Ataberk Olgun</a:t>
            </a:r>
          </a:p>
          <a:p>
            <a:pPr marL="0" marR="0" lvl="0" indent="0" algn="ctr" defTabSz="914400" rtl="0" eaLnBrk="1" fontAlgn="base" latinLnBrk="0" hangingPunct="1">
              <a:lnSpc>
                <a:spcPct val="100000"/>
              </a:lnSpc>
              <a:spcBef>
                <a:spcPct val="20000"/>
              </a:spcBef>
              <a:spcAft>
                <a:spcPct val="0"/>
              </a:spcAft>
              <a:buClr>
                <a:srgbClr val="CC9900"/>
              </a:buClr>
              <a:buSzPct val="65000"/>
              <a:buFont typeface="Wingdings" pitchFamily="2" charset="2"/>
              <a:buNone/>
              <a:tabLst/>
              <a:defRPr/>
            </a:pPr>
            <a:endParaRPr kumimoji="0" lang="en-US" altLang="en-US" sz="2800" b="0" i="0" u="none" strike="noStrike" kern="0" cap="none" spc="0" normalizeH="0" baseline="0" noProof="0" dirty="0">
              <a:ln>
                <a:noFill/>
              </a:ln>
              <a:solidFill>
                <a:srgbClr val="000000"/>
              </a:solidFill>
              <a:effectLst/>
              <a:uLnTx/>
              <a:uFillTx/>
              <a:latin typeface="Tahoma"/>
              <a:ea typeface="ＭＳ Ｐゴシック" panose="020B0600070205080204" pitchFamily="34" charset="-128"/>
            </a:endParaRPr>
          </a:p>
          <a:p>
            <a:pPr marL="0" marR="0" lvl="0" indent="0" algn="ctr" defTabSz="914400" rtl="0" eaLnBrk="1" fontAlgn="base" latinLnBrk="0" hangingPunct="1">
              <a:lnSpc>
                <a:spcPct val="100000"/>
              </a:lnSpc>
              <a:spcBef>
                <a:spcPct val="20000"/>
              </a:spcBef>
              <a:spcAft>
                <a:spcPct val="0"/>
              </a:spcAft>
              <a:buClr>
                <a:srgbClr val="CC9900"/>
              </a:buClr>
              <a:buSzPct val="65000"/>
              <a:buFont typeface="Wingdings" pitchFamily="2" charset="2"/>
              <a:buNone/>
              <a:tabLst/>
              <a:defRPr/>
            </a:pPr>
            <a:r>
              <a:rPr kumimoji="0" lang="en-US" altLang="en-US" sz="2800" b="0" i="0" u="none" strike="noStrike" kern="0" cap="none" spc="0" normalizeH="0" baseline="0" noProof="0" dirty="0">
                <a:ln>
                  <a:noFill/>
                </a:ln>
                <a:solidFill>
                  <a:srgbClr val="000000"/>
                </a:solidFill>
                <a:effectLst/>
                <a:uLnTx/>
                <a:uFillTx/>
                <a:latin typeface="Tahoma"/>
                <a:ea typeface="ＭＳ Ｐゴシック" panose="020B0600070205080204" pitchFamily="34" charset="-128"/>
              </a:rPr>
              <a:t>ICS 2026</a:t>
            </a:r>
          </a:p>
          <a:p>
            <a:pPr marL="0" marR="0" lvl="0" indent="0" algn="ctr" defTabSz="914400" rtl="0" eaLnBrk="1" fontAlgn="base" latinLnBrk="0" hangingPunct="1">
              <a:lnSpc>
                <a:spcPct val="100000"/>
              </a:lnSpc>
              <a:spcBef>
                <a:spcPct val="20000"/>
              </a:spcBef>
              <a:spcAft>
                <a:spcPct val="0"/>
              </a:spcAft>
              <a:buClr>
                <a:srgbClr val="CC9900"/>
              </a:buClr>
              <a:buSzPct val="65000"/>
              <a:buFont typeface="Wingdings" pitchFamily="2" charset="2"/>
              <a:buNone/>
              <a:tabLst/>
              <a:defRPr/>
            </a:pPr>
            <a:r>
              <a:rPr kumimoji="0" lang="en-US" altLang="en-US" sz="2800" b="0" i="0" u="none" strike="noStrike" kern="0" cap="none" spc="0" normalizeH="0" baseline="0" noProof="0" dirty="0">
                <a:ln>
                  <a:noFill/>
                </a:ln>
                <a:solidFill>
                  <a:srgbClr val="000000"/>
                </a:solidFill>
                <a:effectLst/>
                <a:uLnTx/>
                <a:uFillTx/>
                <a:latin typeface="Tahoma"/>
                <a:ea typeface="ＭＳ Ｐゴシック" panose="020B0600070205080204" pitchFamily="34" charset="-128"/>
              </a:rPr>
              <a:t>6 July 2026</a:t>
            </a:r>
            <a:endParaRPr kumimoji="0" lang="en-US" altLang="en-US" sz="2400" b="0" i="0" u="none" strike="noStrike" kern="0" cap="none" spc="0" normalizeH="0" baseline="0" noProof="0" dirty="0">
              <a:ln>
                <a:noFill/>
              </a:ln>
              <a:solidFill>
                <a:srgbClr val="000000"/>
              </a:solidFill>
              <a:effectLst/>
              <a:uLnTx/>
              <a:uFillTx/>
              <a:latin typeface="Tahoma"/>
              <a:ea typeface="ＭＳ Ｐゴシック" panose="020B0600070205080204" pitchFamily="34" charset="-128"/>
            </a:endParaRPr>
          </a:p>
          <a:p>
            <a:pPr marL="0" marR="0" lvl="0" indent="0" algn="ctr" defTabSz="914400" rtl="0" eaLnBrk="1" fontAlgn="base" latinLnBrk="0" hangingPunct="1">
              <a:lnSpc>
                <a:spcPct val="100000"/>
              </a:lnSpc>
              <a:spcBef>
                <a:spcPct val="20000"/>
              </a:spcBef>
              <a:spcAft>
                <a:spcPct val="0"/>
              </a:spcAft>
              <a:buClr>
                <a:srgbClr val="CC9900"/>
              </a:buClr>
              <a:buSzPct val="65000"/>
              <a:buFont typeface="Wingdings" pitchFamily="2" charset="2"/>
              <a:buNone/>
              <a:tabLst/>
              <a:defRPr/>
            </a:pPr>
            <a:endParaRPr kumimoji="0" lang="en-US" altLang="en-US" sz="2400" b="0" i="0" u="none" strike="noStrike" kern="0" cap="none" spc="0" normalizeH="0" baseline="0" noProof="0" dirty="0">
              <a:ln>
                <a:noFill/>
              </a:ln>
              <a:solidFill>
                <a:srgbClr val="000000"/>
              </a:solidFill>
              <a:effectLst/>
              <a:uLnTx/>
              <a:uFillTx/>
              <a:latin typeface="Tahoma"/>
              <a:ea typeface="ＭＳ Ｐゴシック" panose="020B0600070205080204" pitchFamily="34" charset="-128"/>
            </a:endParaRPr>
          </a:p>
          <a:p>
            <a:pPr marL="0" marR="0" lvl="0" indent="0" algn="ctr" defTabSz="914400" rtl="0" eaLnBrk="1" fontAlgn="base" latinLnBrk="0" hangingPunct="1">
              <a:lnSpc>
                <a:spcPct val="100000"/>
              </a:lnSpc>
              <a:spcBef>
                <a:spcPct val="20000"/>
              </a:spcBef>
              <a:spcAft>
                <a:spcPct val="0"/>
              </a:spcAft>
              <a:buClr>
                <a:srgbClr val="CC9900"/>
              </a:buClr>
              <a:buSzPct val="65000"/>
              <a:buFont typeface="Wingdings" pitchFamily="2" charset="2"/>
              <a:buNone/>
              <a:tabLst/>
              <a:defRPr/>
            </a:pPr>
            <a:endParaRPr kumimoji="0" lang="en-US" altLang="en-US" sz="2400" b="0" i="0" u="none" strike="noStrike" kern="0" cap="none" spc="0" normalizeH="0" baseline="0" noProof="0" dirty="0">
              <a:ln>
                <a:noFill/>
              </a:ln>
              <a:solidFill>
                <a:srgbClr val="000000"/>
              </a:solidFill>
              <a:effectLst/>
              <a:uLnTx/>
              <a:uFillTx/>
              <a:latin typeface="Tahoma"/>
              <a:ea typeface="ＭＳ Ｐゴシック" panose="020B0600070205080204" pitchFamily="34" charset="-128"/>
            </a:endParaRPr>
          </a:p>
          <a:p>
            <a:pPr marL="0" marR="0" lvl="0" indent="0" algn="ctr" defTabSz="914400" rtl="0" eaLnBrk="1" fontAlgn="base" latinLnBrk="0" hangingPunct="1">
              <a:lnSpc>
                <a:spcPct val="100000"/>
              </a:lnSpc>
              <a:spcBef>
                <a:spcPct val="20000"/>
              </a:spcBef>
              <a:spcAft>
                <a:spcPct val="0"/>
              </a:spcAft>
              <a:buClr>
                <a:srgbClr val="CC9900"/>
              </a:buClr>
              <a:buSzPct val="65000"/>
              <a:buFont typeface="Wingdings" pitchFamily="2" charset="2"/>
              <a:buNone/>
              <a:tabLst/>
              <a:defRPr/>
            </a:pPr>
            <a:endParaRPr kumimoji="0" lang="en-US" altLang="en-US" sz="2400" b="0" i="0" u="none" strike="noStrike" kern="0" cap="none" spc="0" normalizeH="0" baseline="0" noProof="0" dirty="0">
              <a:ln>
                <a:noFill/>
              </a:ln>
              <a:solidFill>
                <a:srgbClr val="000000"/>
              </a:solidFill>
              <a:effectLst/>
              <a:uLnTx/>
              <a:uFillTx/>
              <a:latin typeface="Tahoma"/>
              <a:ea typeface="ＭＳ Ｐゴシック" panose="020B0600070205080204" pitchFamily="34" charset="-128"/>
            </a:endParaRPr>
          </a:p>
        </p:txBody>
      </p:sp>
    </p:spTree>
    <p:extLst>
      <p:ext uri="{BB962C8B-B14F-4D97-AF65-F5344CB8AC3E}">
        <p14:creationId xmlns:p14="http://schemas.microsoft.com/office/powerpoint/2010/main" val="347258683"/>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CAB14C-D57E-C52E-2255-776D3393EB7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4C8D30D-621E-811A-38D1-2F7064A38ABD}"/>
              </a:ext>
            </a:extLst>
          </p:cNvPr>
          <p:cNvSpPr>
            <a:spLocks noGrp="1"/>
          </p:cNvSpPr>
          <p:nvPr>
            <p:ph type="ctrTitle"/>
          </p:nvPr>
        </p:nvSpPr>
        <p:spPr>
          <a:xfrm>
            <a:off x="381000" y="1143000"/>
            <a:ext cx="8382000" cy="2209800"/>
          </a:xfrm>
        </p:spPr>
        <p:txBody>
          <a:bodyPr anchor="ctr"/>
          <a:lstStyle/>
          <a:p>
            <a:pPr algn="ctr"/>
            <a:r>
              <a:rPr lang="en-US" altLang="en-US" sz="3200" b="1" dirty="0">
                <a:solidFill>
                  <a:srgbClr val="C00000"/>
                </a:solidFill>
                <a:ea typeface="ＭＳ Ｐゴシック" panose="020B0600070205080204" pitchFamily="34" charset="-128"/>
              </a:rPr>
              <a:t>The 3</a:t>
            </a:r>
            <a:r>
              <a:rPr lang="en-US" altLang="en-US" sz="3200" b="1" baseline="30000" dirty="0">
                <a:solidFill>
                  <a:srgbClr val="C00000"/>
                </a:solidFill>
                <a:ea typeface="ＭＳ Ｐゴシック" panose="020B0600070205080204" pitchFamily="34" charset="-128"/>
              </a:rPr>
              <a:t>rd</a:t>
            </a:r>
            <a:br>
              <a:rPr lang="en-US" altLang="en-US" b="1" dirty="0">
                <a:solidFill>
                  <a:srgbClr val="C00000"/>
                </a:solidFill>
                <a:ea typeface="ＭＳ Ｐゴシック" panose="020B0600070205080204" pitchFamily="34" charset="-128"/>
              </a:rPr>
            </a:br>
            <a:r>
              <a:rPr lang="en-US" altLang="en-US" sz="4000" b="1" dirty="0" err="1">
                <a:solidFill>
                  <a:srgbClr val="C00000"/>
                </a:solidFill>
                <a:ea typeface="ＭＳ Ｐゴシック" panose="020B0600070205080204" pitchFamily="34" charset="-128"/>
              </a:rPr>
              <a:t>Ramulator</a:t>
            </a:r>
            <a:r>
              <a:rPr lang="en-US" altLang="en-US" sz="4000" b="1" dirty="0">
                <a:solidFill>
                  <a:srgbClr val="C00000"/>
                </a:solidFill>
                <a:ea typeface="ＭＳ Ｐゴシック" panose="020B0600070205080204" pitchFamily="34" charset="-128"/>
              </a:rPr>
              <a:t> &amp; DRAM Bender Tutorial</a:t>
            </a:r>
            <a:br>
              <a:rPr lang="en-US" altLang="en-US" b="1" dirty="0">
                <a:solidFill>
                  <a:srgbClr val="C00000"/>
                </a:solidFill>
                <a:ea typeface="ＭＳ Ｐゴシック" panose="020B0600070205080204" pitchFamily="34" charset="-128"/>
              </a:rPr>
            </a:br>
            <a:r>
              <a:rPr lang="en-US" altLang="en-US" sz="4000" dirty="0">
                <a:solidFill>
                  <a:srgbClr val="006633"/>
                </a:solidFill>
                <a:ea typeface="ＭＳ Ｐゴシック" panose="020B0600070205080204" pitchFamily="34" charset="-128"/>
              </a:rPr>
              <a:t>DRAM Bender Research Highlights</a:t>
            </a:r>
            <a:r>
              <a:rPr lang="en-US" altLang="en-US" dirty="0">
                <a:solidFill>
                  <a:srgbClr val="006633"/>
                </a:solidFill>
                <a:ea typeface="ＭＳ Ｐゴシック" panose="020B0600070205080204" pitchFamily="34" charset="-128"/>
              </a:rPr>
              <a:t> </a:t>
            </a:r>
            <a:endParaRPr lang="en-US" b="1" dirty="0">
              <a:solidFill>
                <a:srgbClr val="C00000"/>
              </a:solidFill>
            </a:endParaRPr>
          </a:p>
        </p:txBody>
      </p:sp>
      <p:pic>
        <p:nvPicPr>
          <p:cNvPr id="4" name="Picture 3" descr="safari.png">
            <a:extLst>
              <a:ext uri="{FF2B5EF4-FFF2-40B4-BE49-F238E27FC236}">
                <a16:creationId xmlns:a16="http://schemas.microsoft.com/office/drawing/2014/main" id="{7AFC44A4-13BC-9868-B69E-ED72DFC95C8B}"/>
              </a:ext>
            </a:extLst>
          </p:cNvPr>
          <p:cNvPicPr>
            <a:picLocks noChangeAspect="1"/>
          </p:cNvPicPr>
          <p:nvPr/>
        </p:nvPicPr>
        <p:blipFill>
          <a:blip r:embed="rId3" cstate="print"/>
          <a:stretch>
            <a:fillRect/>
          </a:stretch>
        </p:blipFill>
        <p:spPr>
          <a:xfrm>
            <a:off x="107023" y="6133800"/>
            <a:ext cx="2239579" cy="648000"/>
          </a:xfrm>
          <a:prstGeom prst="rect">
            <a:avLst/>
          </a:prstGeom>
        </p:spPr>
      </p:pic>
      <p:pic>
        <p:nvPicPr>
          <p:cNvPr id="5" name="Picture 2" descr="ETH Zurich short logo, black">
            <a:extLst>
              <a:ext uri="{FF2B5EF4-FFF2-40B4-BE49-F238E27FC236}">
                <a16:creationId xmlns:a16="http://schemas.microsoft.com/office/drawing/2014/main" id="{823AB3D0-EF07-8537-5746-D8C34AD92CD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982" t="19970" r="7940" b="18111"/>
          <a:stretch/>
        </p:blipFill>
        <p:spPr bwMode="auto">
          <a:xfrm>
            <a:off x="6357969" y="6074246"/>
            <a:ext cx="2750535" cy="783754"/>
          </a:xfrm>
          <a:prstGeom prst="rect">
            <a:avLst/>
          </a:prstGeom>
          <a:noFill/>
          <a:extLst>
            <a:ext uri="{909E8E84-426E-40dd-AFC4-6F175D3DCCD1}">
              <a14:hiddenFill xmlns:a14="http://schemas.microsoft.com/office/drawing/2010/main" xmlns="">
                <a:solidFill>
                  <a:srgbClr val="FFFFFF"/>
                </a:solidFill>
              </a14:hiddenFill>
            </a:ext>
          </a:extLst>
        </p:spPr>
      </p:pic>
      <p:sp>
        <p:nvSpPr>
          <p:cNvPr id="7" name="Rectangle 5">
            <a:extLst>
              <a:ext uri="{FF2B5EF4-FFF2-40B4-BE49-F238E27FC236}">
                <a16:creationId xmlns:a16="http://schemas.microsoft.com/office/drawing/2014/main" id="{83921025-5251-434B-E107-834B401EE7F9}"/>
              </a:ext>
            </a:extLst>
          </p:cNvPr>
          <p:cNvSpPr txBox="1">
            <a:spLocks noChangeArrowheads="1"/>
          </p:cNvSpPr>
          <p:nvPr/>
        </p:nvSpPr>
        <p:spPr bwMode="auto">
          <a:xfrm>
            <a:off x="647700" y="4005063"/>
            <a:ext cx="7848600" cy="292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Clr>
                <a:schemeClr val="accent1"/>
              </a:buClr>
              <a:buSzPct val="65000"/>
              <a:buFont typeface="Wingdings" pitchFamily="2" charset="2"/>
              <a:buNone/>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ctr" defTabSz="914400" rtl="0" eaLnBrk="1" fontAlgn="base" latinLnBrk="0" hangingPunct="1">
              <a:lnSpc>
                <a:spcPct val="100000"/>
              </a:lnSpc>
              <a:spcBef>
                <a:spcPct val="20000"/>
              </a:spcBef>
              <a:spcAft>
                <a:spcPct val="0"/>
              </a:spcAft>
              <a:buClr>
                <a:srgbClr val="CC9900"/>
              </a:buClr>
              <a:buSzPct val="65000"/>
              <a:buFont typeface="Wingdings" pitchFamily="2" charset="2"/>
              <a:buNone/>
              <a:tabLst/>
              <a:defRPr/>
            </a:pPr>
            <a:r>
              <a:rPr kumimoji="0" lang="en-US" altLang="en-US" sz="3200" b="0" i="0" u="none" strike="noStrike" kern="0" cap="none" spc="0" normalizeH="0" baseline="0" noProof="0" dirty="0">
                <a:ln>
                  <a:noFill/>
                </a:ln>
                <a:solidFill>
                  <a:srgbClr val="003399"/>
                </a:solidFill>
                <a:effectLst/>
                <a:uLnTx/>
                <a:uFillTx/>
                <a:latin typeface="Tahoma"/>
                <a:ea typeface="ＭＳ Ｐゴシック" panose="020B0600070205080204" pitchFamily="34" charset="-128"/>
              </a:rPr>
              <a:t>Ataberk Olgun</a:t>
            </a:r>
          </a:p>
          <a:p>
            <a:pPr marL="0" marR="0" lvl="0" indent="0" algn="ctr" defTabSz="914400" rtl="0" eaLnBrk="1" fontAlgn="base" latinLnBrk="0" hangingPunct="1">
              <a:lnSpc>
                <a:spcPct val="100000"/>
              </a:lnSpc>
              <a:spcBef>
                <a:spcPct val="20000"/>
              </a:spcBef>
              <a:spcAft>
                <a:spcPct val="0"/>
              </a:spcAft>
              <a:buClr>
                <a:srgbClr val="CC9900"/>
              </a:buClr>
              <a:buSzPct val="65000"/>
              <a:buFont typeface="Wingdings" pitchFamily="2" charset="2"/>
              <a:buNone/>
              <a:tabLst/>
              <a:defRPr/>
            </a:pPr>
            <a:endParaRPr kumimoji="0" lang="en-US" altLang="en-US" sz="2800" b="0" i="0" u="none" strike="noStrike" kern="0" cap="none" spc="0" normalizeH="0" baseline="0" noProof="0" dirty="0">
              <a:ln>
                <a:noFill/>
              </a:ln>
              <a:solidFill>
                <a:srgbClr val="000000"/>
              </a:solidFill>
              <a:effectLst/>
              <a:uLnTx/>
              <a:uFillTx/>
              <a:latin typeface="Tahoma"/>
              <a:ea typeface="ＭＳ Ｐゴシック" panose="020B0600070205080204" pitchFamily="34" charset="-128"/>
            </a:endParaRPr>
          </a:p>
          <a:p>
            <a:pPr marL="0" marR="0" lvl="0" indent="0" algn="ctr" defTabSz="914400" rtl="0" eaLnBrk="1" fontAlgn="base" latinLnBrk="0" hangingPunct="1">
              <a:lnSpc>
                <a:spcPct val="100000"/>
              </a:lnSpc>
              <a:spcBef>
                <a:spcPct val="20000"/>
              </a:spcBef>
              <a:spcAft>
                <a:spcPct val="0"/>
              </a:spcAft>
              <a:buClr>
                <a:srgbClr val="CC9900"/>
              </a:buClr>
              <a:buSzPct val="65000"/>
              <a:buFont typeface="Wingdings" pitchFamily="2" charset="2"/>
              <a:buNone/>
              <a:tabLst/>
              <a:defRPr/>
            </a:pPr>
            <a:r>
              <a:rPr kumimoji="0" lang="en-US" altLang="en-US" sz="2800" b="0" i="0" u="none" strike="noStrike" kern="0" cap="none" spc="0" normalizeH="0" baseline="0" noProof="0" dirty="0">
                <a:ln>
                  <a:noFill/>
                </a:ln>
                <a:solidFill>
                  <a:srgbClr val="000000"/>
                </a:solidFill>
                <a:effectLst/>
                <a:uLnTx/>
                <a:uFillTx/>
                <a:latin typeface="Tahoma"/>
                <a:ea typeface="ＭＳ Ｐゴシック" panose="020B0600070205080204" pitchFamily="34" charset="-128"/>
              </a:rPr>
              <a:t>ICS 2026</a:t>
            </a:r>
          </a:p>
          <a:p>
            <a:pPr marL="0" marR="0" lvl="0" indent="0" algn="ctr" defTabSz="914400" rtl="0" eaLnBrk="1" fontAlgn="base" latinLnBrk="0" hangingPunct="1">
              <a:lnSpc>
                <a:spcPct val="100000"/>
              </a:lnSpc>
              <a:spcBef>
                <a:spcPct val="20000"/>
              </a:spcBef>
              <a:spcAft>
                <a:spcPct val="0"/>
              </a:spcAft>
              <a:buClr>
                <a:srgbClr val="CC9900"/>
              </a:buClr>
              <a:buSzPct val="65000"/>
              <a:buFont typeface="Wingdings" pitchFamily="2" charset="2"/>
              <a:buNone/>
              <a:tabLst/>
              <a:defRPr/>
            </a:pPr>
            <a:r>
              <a:rPr lang="en-US" altLang="en-US" sz="2800" kern="0" dirty="0">
                <a:solidFill>
                  <a:srgbClr val="000000"/>
                </a:solidFill>
                <a:latin typeface="Tahoma"/>
                <a:ea typeface="ＭＳ Ｐゴシック" panose="020B0600070205080204" pitchFamily="34" charset="-128"/>
              </a:rPr>
              <a:t>6</a:t>
            </a:r>
            <a:r>
              <a:rPr kumimoji="0" lang="en-US" altLang="en-US" sz="2800" b="0" i="0" u="none" strike="noStrike" kern="0" cap="none" spc="0" normalizeH="0" baseline="0" noProof="0" dirty="0">
                <a:ln>
                  <a:noFill/>
                </a:ln>
                <a:solidFill>
                  <a:srgbClr val="000000"/>
                </a:solidFill>
                <a:effectLst/>
                <a:uLnTx/>
                <a:uFillTx/>
                <a:latin typeface="Tahoma"/>
                <a:ea typeface="ＭＳ Ｐゴシック" panose="020B0600070205080204" pitchFamily="34" charset="-128"/>
              </a:rPr>
              <a:t> July 2026</a:t>
            </a:r>
            <a:endParaRPr kumimoji="0" lang="en-US" altLang="en-US" sz="2400" b="0" i="0" u="none" strike="noStrike" kern="0" cap="none" spc="0" normalizeH="0" baseline="0" noProof="0" dirty="0">
              <a:ln>
                <a:noFill/>
              </a:ln>
              <a:solidFill>
                <a:srgbClr val="000000"/>
              </a:solidFill>
              <a:effectLst/>
              <a:uLnTx/>
              <a:uFillTx/>
              <a:latin typeface="Tahoma"/>
              <a:ea typeface="ＭＳ Ｐゴシック" panose="020B0600070205080204" pitchFamily="34" charset="-128"/>
            </a:endParaRPr>
          </a:p>
          <a:p>
            <a:pPr marL="0" marR="0" lvl="0" indent="0" algn="ctr" defTabSz="914400" rtl="0" eaLnBrk="1" fontAlgn="base" latinLnBrk="0" hangingPunct="1">
              <a:lnSpc>
                <a:spcPct val="100000"/>
              </a:lnSpc>
              <a:spcBef>
                <a:spcPct val="20000"/>
              </a:spcBef>
              <a:spcAft>
                <a:spcPct val="0"/>
              </a:spcAft>
              <a:buClr>
                <a:srgbClr val="CC9900"/>
              </a:buClr>
              <a:buSzPct val="65000"/>
              <a:buFont typeface="Wingdings" pitchFamily="2" charset="2"/>
              <a:buNone/>
              <a:tabLst/>
              <a:defRPr/>
            </a:pPr>
            <a:endParaRPr kumimoji="0" lang="en-US" altLang="en-US" sz="2400" b="0" i="0" u="none" strike="noStrike" kern="0" cap="none" spc="0" normalizeH="0" baseline="0" noProof="0" dirty="0">
              <a:ln>
                <a:noFill/>
              </a:ln>
              <a:solidFill>
                <a:srgbClr val="000000"/>
              </a:solidFill>
              <a:effectLst/>
              <a:uLnTx/>
              <a:uFillTx/>
              <a:latin typeface="Tahoma"/>
              <a:ea typeface="ＭＳ Ｐゴシック" panose="020B0600070205080204" pitchFamily="34" charset="-128"/>
            </a:endParaRPr>
          </a:p>
          <a:p>
            <a:pPr marL="0" marR="0" lvl="0" indent="0" algn="ctr" defTabSz="914400" rtl="0" eaLnBrk="1" fontAlgn="base" latinLnBrk="0" hangingPunct="1">
              <a:lnSpc>
                <a:spcPct val="100000"/>
              </a:lnSpc>
              <a:spcBef>
                <a:spcPct val="20000"/>
              </a:spcBef>
              <a:spcAft>
                <a:spcPct val="0"/>
              </a:spcAft>
              <a:buClr>
                <a:srgbClr val="CC9900"/>
              </a:buClr>
              <a:buSzPct val="65000"/>
              <a:buFont typeface="Wingdings" pitchFamily="2" charset="2"/>
              <a:buNone/>
              <a:tabLst/>
              <a:defRPr/>
            </a:pPr>
            <a:endParaRPr kumimoji="0" lang="en-US" altLang="en-US" sz="2400" b="0" i="0" u="none" strike="noStrike" kern="0" cap="none" spc="0" normalizeH="0" baseline="0" noProof="0" dirty="0">
              <a:ln>
                <a:noFill/>
              </a:ln>
              <a:solidFill>
                <a:srgbClr val="000000"/>
              </a:solidFill>
              <a:effectLst/>
              <a:uLnTx/>
              <a:uFillTx/>
              <a:latin typeface="Tahoma"/>
              <a:ea typeface="ＭＳ Ｐゴシック" panose="020B0600070205080204" pitchFamily="34" charset="-128"/>
            </a:endParaRPr>
          </a:p>
          <a:p>
            <a:pPr marL="0" marR="0" lvl="0" indent="0" algn="ctr" defTabSz="914400" rtl="0" eaLnBrk="1" fontAlgn="base" latinLnBrk="0" hangingPunct="1">
              <a:lnSpc>
                <a:spcPct val="100000"/>
              </a:lnSpc>
              <a:spcBef>
                <a:spcPct val="20000"/>
              </a:spcBef>
              <a:spcAft>
                <a:spcPct val="0"/>
              </a:spcAft>
              <a:buClr>
                <a:srgbClr val="CC9900"/>
              </a:buClr>
              <a:buSzPct val="65000"/>
              <a:buFont typeface="Wingdings" pitchFamily="2" charset="2"/>
              <a:buNone/>
              <a:tabLst/>
              <a:defRPr/>
            </a:pPr>
            <a:endParaRPr kumimoji="0" lang="en-US" altLang="en-US" sz="2400" b="0" i="0" u="none" strike="noStrike" kern="0" cap="none" spc="0" normalizeH="0" baseline="0" noProof="0" dirty="0">
              <a:ln>
                <a:noFill/>
              </a:ln>
              <a:solidFill>
                <a:srgbClr val="000000"/>
              </a:solidFill>
              <a:effectLst/>
              <a:uLnTx/>
              <a:uFillTx/>
              <a:latin typeface="Tahoma"/>
              <a:ea typeface="ＭＳ Ｐゴシック" panose="020B0600070205080204" pitchFamily="34" charset="-128"/>
            </a:endParaRPr>
          </a:p>
        </p:txBody>
      </p:sp>
    </p:spTree>
    <p:extLst>
      <p:ext uri="{BB962C8B-B14F-4D97-AF65-F5344CB8AC3E}">
        <p14:creationId xmlns:p14="http://schemas.microsoft.com/office/powerpoint/2010/main" val="3816549465"/>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0622E0F-16C0-3713-1281-E07443D3276B}"/>
              </a:ext>
            </a:extLst>
          </p:cNvPr>
          <p:cNvSpPr>
            <a:spLocks noGrp="1"/>
          </p:cNvSpPr>
          <p:nvPr>
            <p:ph type="title"/>
          </p:nvPr>
        </p:nvSpPr>
        <p:spPr/>
        <p:txBody>
          <a:bodyPr/>
          <a:lstStyle/>
          <a:p>
            <a:r>
              <a:rPr lang="en-US" sz="3700" dirty="0"/>
              <a:t>DRAM Bender is a Versatile Platform (I)</a:t>
            </a:r>
          </a:p>
        </p:txBody>
      </p:sp>
      <p:sp>
        <p:nvSpPr>
          <p:cNvPr id="4" name="Content Placeholder 3">
            <a:extLst>
              <a:ext uri="{FF2B5EF4-FFF2-40B4-BE49-F238E27FC236}">
                <a16:creationId xmlns:a16="http://schemas.microsoft.com/office/drawing/2014/main" id="{B1BCCDB9-B781-432B-E4F2-AFE7D18754E3}"/>
              </a:ext>
            </a:extLst>
          </p:cNvPr>
          <p:cNvSpPr>
            <a:spLocks noGrp="1"/>
          </p:cNvSpPr>
          <p:nvPr>
            <p:ph idx="1"/>
          </p:nvPr>
        </p:nvSpPr>
        <p:spPr>
          <a:xfrm>
            <a:off x="75991" y="1208715"/>
            <a:ext cx="8987622" cy="712520"/>
          </a:xfrm>
        </p:spPr>
        <p:txBody>
          <a:bodyPr/>
          <a:lstStyle/>
          <a:p>
            <a:r>
              <a:rPr lang="en-US" sz="3500" dirty="0"/>
              <a:t>DRAM Bender is widely used for:</a:t>
            </a:r>
          </a:p>
        </p:txBody>
      </p:sp>
      <p:grpSp>
        <p:nvGrpSpPr>
          <p:cNvPr id="14" name="Group 13">
            <a:extLst>
              <a:ext uri="{FF2B5EF4-FFF2-40B4-BE49-F238E27FC236}">
                <a16:creationId xmlns:a16="http://schemas.microsoft.com/office/drawing/2014/main" id="{27A0AFB9-D1E5-30D7-35F9-6A9CB858C46E}"/>
              </a:ext>
            </a:extLst>
          </p:cNvPr>
          <p:cNvGrpSpPr/>
          <p:nvPr/>
        </p:nvGrpSpPr>
        <p:grpSpPr>
          <a:xfrm>
            <a:off x="205358" y="2333482"/>
            <a:ext cx="8620747" cy="712519"/>
            <a:chOff x="205358" y="2333482"/>
            <a:chExt cx="8620747" cy="712519"/>
          </a:xfrm>
        </p:grpSpPr>
        <p:sp>
          <p:nvSpPr>
            <p:cNvPr id="5" name="Oval 4">
              <a:extLst>
                <a:ext uri="{FF2B5EF4-FFF2-40B4-BE49-F238E27FC236}">
                  <a16:creationId xmlns:a16="http://schemas.microsoft.com/office/drawing/2014/main" id="{AAB78794-8610-BB34-5746-0B8D95148BED}"/>
                </a:ext>
              </a:extLst>
            </p:cNvPr>
            <p:cNvSpPr/>
            <p:nvPr/>
          </p:nvSpPr>
          <p:spPr>
            <a:xfrm>
              <a:off x="205358" y="2333482"/>
              <a:ext cx="712519" cy="712519"/>
            </a:xfrm>
            <a:prstGeom prst="ellipse">
              <a:avLst/>
            </a:prstGeom>
            <a:solidFill>
              <a:schemeClr val="accent2">
                <a:lumMod val="20000"/>
                <a:lumOff val="8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accent2">
                      <a:lumMod val="75000"/>
                    </a:schemeClr>
                  </a:solidFill>
                  <a:latin typeface="Cambria" panose="02040503050406030204" pitchFamily="18" charset="0"/>
                  <a:ea typeface="Cambria" panose="02040503050406030204" pitchFamily="18" charset="0"/>
                </a:rPr>
                <a:t>1</a:t>
              </a:r>
            </a:p>
          </p:txBody>
        </p:sp>
        <p:sp>
          <p:nvSpPr>
            <p:cNvPr id="6" name="TextBox 5">
              <a:extLst>
                <a:ext uri="{FF2B5EF4-FFF2-40B4-BE49-F238E27FC236}">
                  <a16:creationId xmlns:a16="http://schemas.microsoft.com/office/drawing/2014/main" id="{AE6B295F-4ECE-1B3A-E41A-754F7356D23D}"/>
                </a:ext>
              </a:extLst>
            </p:cNvPr>
            <p:cNvSpPr txBox="1"/>
            <p:nvPr/>
          </p:nvSpPr>
          <p:spPr>
            <a:xfrm>
              <a:off x="1047244" y="2394470"/>
              <a:ext cx="7778861" cy="584775"/>
            </a:xfrm>
            <a:prstGeom prst="rect">
              <a:avLst/>
            </a:prstGeom>
            <a:noFill/>
          </p:spPr>
          <p:txBody>
            <a:bodyPr wrap="none" rtlCol="0">
              <a:spAutoFit/>
            </a:bodyPr>
            <a:lstStyle/>
            <a:p>
              <a:pPr algn="l"/>
              <a:r>
                <a:rPr lang="en-US" sz="3200" dirty="0">
                  <a:latin typeface="Cambria" panose="02040503050406030204" pitchFamily="18" charset="0"/>
                  <a:ea typeface="Cambria" panose="02040503050406030204" pitchFamily="18" charset="0"/>
                </a:rPr>
                <a:t>Understanding DRAM robustness problems</a:t>
              </a:r>
            </a:p>
          </p:txBody>
        </p:sp>
      </p:grpSp>
      <p:grpSp>
        <p:nvGrpSpPr>
          <p:cNvPr id="15" name="Group 14">
            <a:extLst>
              <a:ext uri="{FF2B5EF4-FFF2-40B4-BE49-F238E27FC236}">
                <a16:creationId xmlns:a16="http://schemas.microsoft.com/office/drawing/2014/main" id="{28BD2C31-3F44-21F1-ED03-65A3875FD751}"/>
              </a:ext>
            </a:extLst>
          </p:cNvPr>
          <p:cNvGrpSpPr/>
          <p:nvPr/>
        </p:nvGrpSpPr>
        <p:grpSpPr>
          <a:xfrm>
            <a:off x="205358" y="3628784"/>
            <a:ext cx="7398874" cy="712519"/>
            <a:chOff x="205358" y="3622040"/>
            <a:chExt cx="7398874" cy="712519"/>
          </a:xfrm>
        </p:grpSpPr>
        <p:sp>
          <p:nvSpPr>
            <p:cNvPr id="7" name="Oval 6">
              <a:extLst>
                <a:ext uri="{FF2B5EF4-FFF2-40B4-BE49-F238E27FC236}">
                  <a16:creationId xmlns:a16="http://schemas.microsoft.com/office/drawing/2014/main" id="{B178563E-F8C3-C039-EA04-0B338371CCB4}"/>
                </a:ext>
              </a:extLst>
            </p:cNvPr>
            <p:cNvSpPr/>
            <p:nvPr/>
          </p:nvSpPr>
          <p:spPr>
            <a:xfrm>
              <a:off x="205358" y="3622040"/>
              <a:ext cx="712519" cy="712519"/>
            </a:xfrm>
            <a:prstGeom prst="ellipse">
              <a:avLst/>
            </a:prstGeom>
            <a:solidFill>
              <a:schemeClr val="accent2">
                <a:lumMod val="20000"/>
                <a:lumOff val="8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accent2">
                      <a:lumMod val="75000"/>
                    </a:schemeClr>
                  </a:solidFill>
                  <a:latin typeface="Cambria" panose="02040503050406030204" pitchFamily="18" charset="0"/>
                  <a:ea typeface="Cambria" panose="02040503050406030204" pitchFamily="18" charset="0"/>
                </a:rPr>
                <a:t>2</a:t>
              </a:r>
            </a:p>
          </p:txBody>
        </p:sp>
        <p:sp>
          <p:nvSpPr>
            <p:cNvPr id="8" name="TextBox 7">
              <a:extLst>
                <a:ext uri="{FF2B5EF4-FFF2-40B4-BE49-F238E27FC236}">
                  <a16:creationId xmlns:a16="http://schemas.microsoft.com/office/drawing/2014/main" id="{87ED4E57-0396-9789-A2F0-526261E0BB6A}"/>
                </a:ext>
              </a:extLst>
            </p:cNvPr>
            <p:cNvSpPr txBox="1"/>
            <p:nvPr/>
          </p:nvSpPr>
          <p:spPr>
            <a:xfrm>
              <a:off x="1047244" y="3683028"/>
              <a:ext cx="6556988" cy="584775"/>
            </a:xfrm>
            <a:prstGeom prst="rect">
              <a:avLst/>
            </a:prstGeom>
            <a:noFill/>
          </p:spPr>
          <p:txBody>
            <a:bodyPr wrap="none" rtlCol="0">
              <a:spAutoFit/>
            </a:bodyPr>
            <a:lstStyle/>
            <a:p>
              <a:pPr algn="l"/>
              <a:r>
                <a:rPr lang="en-US" sz="3200" dirty="0">
                  <a:latin typeface="Cambria" panose="02040503050406030204" pitchFamily="18" charset="0"/>
                  <a:ea typeface="Cambria" panose="02040503050406030204" pitchFamily="18" charset="0"/>
                </a:rPr>
                <a:t>Uncovering new DRAM functionality</a:t>
              </a:r>
            </a:p>
          </p:txBody>
        </p:sp>
      </p:grpSp>
      <p:grpSp>
        <p:nvGrpSpPr>
          <p:cNvPr id="16" name="Group 15">
            <a:extLst>
              <a:ext uri="{FF2B5EF4-FFF2-40B4-BE49-F238E27FC236}">
                <a16:creationId xmlns:a16="http://schemas.microsoft.com/office/drawing/2014/main" id="{BD064FE3-3F58-4C46-C5CD-1377F84DF8BA}"/>
              </a:ext>
            </a:extLst>
          </p:cNvPr>
          <p:cNvGrpSpPr/>
          <p:nvPr/>
        </p:nvGrpSpPr>
        <p:grpSpPr>
          <a:xfrm>
            <a:off x="205358" y="4924086"/>
            <a:ext cx="5476103" cy="712519"/>
            <a:chOff x="205358" y="4924086"/>
            <a:chExt cx="5476103" cy="712519"/>
          </a:xfrm>
        </p:grpSpPr>
        <p:sp>
          <p:nvSpPr>
            <p:cNvPr id="12" name="Oval 11">
              <a:extLst>
                <a:ext uri="{FF2B5EF4-FFF2-40B4-BE49-F238E27FC236}">
                  <a16:creationId xmlns:a16="http://schemas.microsoft.com/office/drawing/2014/main" id="{B02493DD-87BA-C7C2-CB27-D43646CDE227}"/>
                </a:ext>
              </a:extLst>
            </p:cNvPr>
            <p:cNvSpPr/>
            <p:nvPr/>
          </p:nvSpPr>
          <p:spPr>
            <a:xfrm>
              <a:off x="205358" y="4924086"/>
              <a:ext cx="712519" cy="712519"/>
            </a:xfrm>
            <a:prstGeom prst="ellipse">
              <a:avLst/>
            </a:prstGeom>
            <a:solidFill>
              <a:schemeClr val="accent2">
                <a:lumMod val="20000"/>
                <a:lumOff val="8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accent2">
                      <a:lumMod val="75000"/>
                    </a:schemeClr>
                  </a:solidFill>
                  <a:latin typeface="Cambria" panose="02040503050406030204" pitchFamily="18" charset="0"/>
                  <a:ea typeface="Cambria" panose="02040503050406030204" pitchFamily="18" charset="0"/>
                </a:rPr>
                <a:t>3</a:t>
              </a:r>
            </a:p>
          </p:txBody>
        </p:sp>
        <p:sp>
          <p:nvSpPr>
            <p:cNvPr id="13" name="TextBox 12">
              <a:extLst>
                <a:ext uri="{FF2B5EF4-FFF2-40B4-BE49-F238E27FC236}">
                  <a16:creationId xmlns:a16="http://schemas.microsoft.com/office/drawing/2014/main" id="{088DF37F-B23E-D3DD-F0B2-017528F3FF58}"/>
                </a:ext>
              </a:extLst>
            </p:cNvPr>
            <p:cNvSpPr txBox="1"/>
            <p:nvPr/>
          </p:nvSpPr>
          <p:spPr>
            <a:xfrm>
              <a:off x="1047244" y="4985074"/>
              <a:ext cx="4634217" cy="584775"/>
            </a:xfrm>
            <a:prstGeom prst="rect">
              <a:avLst/>
            </a:prstGeom>
            <a:noFill/>
          </p:spPr>
          <p:txBody>
            <a:bodyPr wrap="none" rtlCol="0">
              <a:spAutoFit/>
            </a:bodyPr>
            <a:lstStyle/>
            <a:p>
              <a:pPr algn="l"/>
              <a:r>
                <a:rPr lang="en-US" sz="3200" dirty="0">
                  <a:latin typeface="Cambria" panose="02040503050406030204" pitchFamily="18" charset="0"/>
                  <a:ea typeface="Cambria" panose="02040503050406030204" pitchFamily="18" charset="0"/>
                </a:rPr>
                <a:t>Learning DRAM internals</a:t>
              </a:r>
            </a:p>
          </p:txBody>
        </p:sp>
      </p:grpSp>
    </p:spTree>
    <p:extLst>
      <p:ext uri="{BB962C8B-B14F-4D97-AF65-F5344CB8AC3E}">
        <p14:creationId xmlns:p14="http://schemas.microsoft.com/office/powerpoint/2010/main" val="3826681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699F2-ABFE-3728-441E-67A234E3EEDC}"/>
              </a:ext>
            </a:extLst>
          </p:cNvPr>
          <p:cNvSpPr>
            <a:spLocks noGrp="1"/>
          </p:cNvSpPr>
          <p:nvPr>
            <p:ph type="title"/>
          </p:nvPr>
        </p:nvSpPr>
        <p:spPr/>
        <p:txBody>
          <a:bodyPr/>
          <a:lstStyle/>
          <a:p>
            <a:r>
              <a:rPr lang="en-US" sz="3400" dirty="0">
                <a:ea typeface="Cambria" panose="02040503050406030204" pitchFamily="18" charset="0"/>
              </a:rPr>
              <a:t>Understanding DRAM Robustness Problems</a:t>
            </a:r>
            <a:endParaRPr lang="en-US" sz="3400" dirty="0"/>
          </a:p>
        </p:txBody>
      </p:sp>
      <p:sp>
        <p:nvSpPr>
          <p:cNvPr id="3" name="Content Placeholder 2">
            <a:extLst>
              <a:ext uri="{FF2B5EF4-FFF2-40B4-BE49-F238E27FC236}">
                <a16:creationId xmlns:a16="http://schemas.microsoft.com/office/drawing/2014/main" id="{9E47DC4A-66FB-2B2E-C81F-F582CAA4D59F}"/>
              </a:ext>
            </a:extLst>
          </p:cNvPr>
          <p:cNvSpPr>
            <a:spLocks noGrp="1"/>
          </p:cNvSpPr>
          <p:nvPr>
            <p:ph idx="1"/>
          </p:nvPr>
        </p:nvSpPr>
        <p:spPr/>
        <p:txBody>
          <a:bodyPr/>
          <a:lstStyle/>
          <a:p>
            <a:pPr>
              <a:lnSpc>
                <a:spcPct val="100000"/>
              </a:lnSpc>
              <a:spcBef>
                <a:spcPts val="500"/>
              </a:spcBef>
              <a:buClr>
                <a:schemeClr val="tx1"/>
              </a:buClr>
            </a:pPr>
            <a:r>
              <a:rPr lang="en-US" sz="850" b="1" dirty="0"/>
              <a:t>[ISCA’26] </a:t>
            </a:r>
            <a:r>
              <a:rPr lang="en-US" sz="850" dirty="0"/>
              <a:t>Luo+, “</a:t>
            </a:r>
            <a:r>
              <a:rPr lang="en-US" sz="850" dirty="0" err="1"/>
              <a:t>DejaVu</a:t>
            </a:r>
            <a:r>
              <a:rPr lang="en-US" sz="850" dirty="0"/>
              <a:t>: Why You Should Write to Your DRAM Rows Twice”</a:t>
            </a:r>
          </a:p>
          <a:p>
            <a:pPr>
              <a:lnSpc>
                <a:spcPct val="100000"/>
              </a:lnSpc>
              <a:spcBef>
                <a:spcPts val="500"/>
              </a:spcBef>
              <a:buClr>
                <a:schemeClr val="tx1"/>
              </a:buClr>
            </a:pPr>
            <a:r>
              <a:rPr lang="en-US" sz="850" b="1" dirty="0"/>
              <a:t>[ISCA’26] </a:t>
            </a:r>
            <a:r>
              <a:rPr lang="en-US" sz="850" dirty="0"/>
              <a:t>Tokuda+, “Altering Processing-using-DRAM Operation Results Without Changing Operands:  A Study of Real DRAM Chips and Implications for Future Systems”</a:t>
            </a:r>
          </a:p>
          <a:p>
            <a:pPr>
              <a:lnSpc>
                <a:spcPct val="100000"/>
              </a:lnSpc>
              <a:spcBef>
                <a:spcPts val="500"/>
              </a:spcBef>
              <a:buClr>
                <a:schemeClr val="tx1"/>
              </a:buClr>
            </a:pPr>
            <a:r>
              <a:rPr lang="en-US" sz="850" b="1" dirty="0"/>
              <a:t>[DSN’26] </a:t>
            </a:r>
            <a:r>
              <a:rPr lang="en-US" sz="850" dirty="0"/>
              <a:t>Wang+, “</a:t>
            </a:r>
            <a:r>
              <a:rPr lang="en-US" sz="850" dirty="0" err="1"/>
              <a:t>ScaleDisturb</a:t>
            </a:r>
            <a:r>
              <a:rPr lang="en-US" sz="850" dirty="0"/>
              <a:t>: Exploiting Temporal Asymmetry to Amplify Read Disturbance in Modern DRAM Chips”</a:t>
            </a:r>
          </a:p>
          <a:p>
            <a:pPr>
              <a:lnSpc>
                <a:spcPct val="100000"/>
              </a:lnSpc>
              <a:spcBef>
                <a:spcPts val="500"/>
              </a:spcBef>
              <a:buClr>
                <a:schemeClr val="tx1"/>
              </a:buClr>
            </a:pPr>
            <a:r>
              <a:rPr lang="en-US" sz="850" b="1" dirty="0">
                <a:solidFill>
                  <a:prstClr val="black"/>
                </a:solidFill>
              </a:rPr>
              <a:t>[IMW’26] </a:t>
            </a:r>
            <a:r>
              <a:rPr lang="en-US" sz="850" dirty="0">
                <a:solidFill>
                  <a:prstClr val="black"/>
                </a:solidFill>
              </a:rPr>
              <a:t>Jiang+, “DRAM Operations under Cryogenic Temperatures: From Device Physics to DIMM Behavior” </a:t>
            </a:r>
            <a:endParaRPr lang="en-US" sz="850" b="1" dirty="0"/>
          </a:p>
          <a:p>
            <a:pPr>
              <a:lnSpc>
                <a:spcPct val="100000"/>
              </a:lnSpc>
              <a:spcBef>
                <a:spcPts val="500"/>
              </a:spcBef>
              <a:buClr>
                <a:schemeClr val="tx1"/>
              </a:buClr>
            </a:pPr>
            <a:r>
              <a:rPr lang="en-US" sz="850" b="1" dirty="0"/>
              <a:t>[MICRO’25] </a:t>
            </a:r>
            <a:r>
              <a:rPr lang="en-US" sz="850" dirty="0"/>
              <a:t>Yuksel+, “</a:t>
            </a:r>
            <a:r>
              <a:rPr lang="en-US" sz="850" dirty="0">
                <a:hlinkClick r:id="rId2"/>
              </a:rPr>
              <a:t>ColumnDisturb: Understanding Column-based Read Disturbance in Real DRAM Chips and Implications for Future Systems</a:t>
            </a:r>
            <a:r>
              <a:rPr lang="en-US" sz="850" dirty="0"/>
              <a:t>”</a:t>
            </a:r>
          </a:p>
          <a:p>
            <a:pPr>
              <a:lnSpc>
                <a:spcPct val="100000"/>
              </a:lnSpc>
              <a:spcBef>
                <a:spcPts val="500"/>
              </a:spcBef>
              <a:buClr>
                <a:schemeClr val="tx1"/>
              </a:buClr>
            </a:pPr>
            <a:r>
              <a:rPr lang="en-US" sz="850" b="1" dirty="0"/>
              <a:t>[ISCA’25] </a:t>
            </a:r>
            <a:r>
              <a:rPr lang="en-US" sz="850" dirty="0"/>
              <a:t>Yuksel+, “</a:t>
            </a:r>
            <a:r>
              <a:rPr lang="en-US" sz="850" dirty="0">
                <a:hlinkClick r:id="rId3"/>
              </a:rPr>
              <a:t>PuDHammer: Experimental Analysis of Read Disturbance Effects of Processing-using-DRAM in Real DRAM Chips</a:t>
            </a:r>
            <a:r>
              <a:rPr lang="en-US" sz="850" dirty="0"/>
              <a:t>”</a:t>
            </a:r>
          </a:p>
          <a:p>
            <a:pPr>
              <a:lnSpc>
                <a:spcPct val="100000"/>
              </a:lnSpc>
              <a:spcBef>
                <a:spcPts val="500"/>
              </a:spcBef>
              <a:buClr>
                <a:schemeClr val="tx1"/>
              </a:buClr>
            </a:pPr>
            <a:r>
              <a:rPr lang="en-US" sz="850" b="1" dirty="0"/>
              <a:t>[VTS’25] </a:t>
            </a:r>
            <a:r>
              <a:rPr lang="en-US" sz="850" dirty="0"/>
              <a:t>Luo+, “</a:t>
            </a:r>
            <a:r>
              <a:rPr lang="en-US" sz="850" dirty="0">
                <a:hlinkClick r:id="rId4"/>
              </a:rPr>
              <a:t>Revisiting DRAM Read Disturbance: Identifying Inconsistencies Between Experimental Characterization and Device-Level Studies</a:t>
            </a:r>
            <a:r>
              <a:rPr lang="en-US" sz="850" dirty="0"/>
              <a:t>”</a:t>
            </a:r>
          </a:p>
          <a:p>
            <a:pPr>
              <a:lnSpc>
                <a:spcPct val="100000"/>
              </a:lnSpc>
              <a:spcBef>
                <a:spcPts val="500"/>
              </a:spcBef>
              <a:buClr>
                <a:schemeClr val="tx1"/>
              </a:buClr>
            </a:pPr>
            <a:r>
              <a:rPr lang="en-US" sz="850" b="1" dirty="0"/>
              <a:t>[HPCA’25] </a:t>
            </a:r>
            <a:r>
              <a:rPr lang="en-US" sz="850" dirty="0"/>
              <a:t>Olgun+, “</a:t>
            </a:r>
            <a:r>
              <a:rPr lang="en-US" sz="850" dirty="0">
                <a:hlinkClick r:id="rId5"/>
              </a:rPr>
              <a:t>Variable Read Disturbance: An Experimental Analysis of Temporal Variation in DRAM Read Disturbance</a:t>
            </a:r>
            <a:r>
              <a:rPr lang="en-US" sz="850" dirty="0"/>
              <a:t>”</a:t>
            </a:r>
          </a:p>
          <a:p>
            <a:pPr>
              <a:lnSpc>
                <a:spcPct val="100000"/>
              </a:lnSpc>
              <a:spcBef>
                <a:spcPts val="500"/>
              </a:spcBef>
              <a:buClr>
                <a:schemeClr val="tx1"/>
              </a:buClr>
            </a:pPr>
            <a:r>
              <a:rPr lang="en-US" sz="850" b="1" dirty="0"/>
              <a:t>[HPCA’25</a:t>
            </a:r>
            <a:r>
              <a:rPr lang="en-US" sz="850" dirty="0"/>
              <a:t>] </a:t>
            </a:r>
            <a:r>
              <a:rPr lang="en-US" sz="850" dirty="0" err="1"/>
              <a:t>Tugrul</a:t>
            </a:r>
            <a:r>
              <a:rPr lang="en-US" sz="850" dirty="0"/>
              <a:t>+, “</a:t>
            </a:r>
            <a:r>
              <a:rPr lang="en-US" sz="850" dirty="0">
                <a:hlinkClick r:id="rId6"/>
              </a:rPr>
              <a:t>Understanding RowHammer Under Reduced Refresh Latency: Experimental Analysis of Real DRAM Chips and Implications on Future Solutions</a:t>
            </a:r>
            <a:r>
              <a:rPr lang="en-US" sz="850" dirty="0"/>
              <a:t>”</a:t>
            </a:r>
            <a:endParaRPr lang="en-US" sz="850" b="1" dirty="0"/>
          </a:p>
          <a:p>
            <a:pPr>
              <a:lnSpc>
                <a:spcPct val="100000"/>
              </a:lnSpc>
              <a:spcBef>
                <a:spcPts val="500"/>
              </a:spcBef>
              <a:buClr>
                <a:schemeClr val="tx1"/>
              </a:buClr>
            </a:pPr>
            <a:r>
              <a:rPr lang="en-US" sz="850" b="1" dirty="0"/>
              <a:t>[DSN’24] </a:t>
            </a:r>
            <a:r>
              <a:rPr lang="en-US" sz="850" dirty="0"/>
              <a:t>Olgun+, “</a:t>
            </a:r>
            <a:r>
              <a:rPr lang="en-US" sz="850" dirty="0">
                <a:hlinkClick r:id="rId7"/>
              </a:rPr>
              <a:t>Read Disturbance in High Bandwidth Memory: A Detailed Experimental Study on HBM2 DRAM Chips</a:t>
            </a:r>
            <a:r>
              <a:rPr lang="en-US" sz="850" dirty="0"/>
              <a:t>”</a:t>
            </a:r>
          </a:p>
          <a:p>
            <a:pPr>
              <a:lnSpc>
                <a:spcPct val="100000"/>
              </a:lnSpc>
              <a:spcBef>
                <a:spcPts val="500"/>
              </a:spcBef>
              <a:buClr>
                <a:schemeClr val="tx1"/>
              </a:buClr>
            </a:pPr>
            <a:r>
              <a:rPr lang="en-US" sz="850" b="1" dirty="0"/>
              <a:t>DSN’24 Disrupt] </a:t>
            </a:r>
            <a:r>
              <a:rPr lang="en-US" sz="850" dirty="0"/>
              <a:t>Luo+, “</a:t>
            </a:r>
            <a:r>
              <a:rPr lang="en-US" sz="850" dirty="0">
                <a:hlinkClick r:id="rId8"/>
              </a:rPr>
              <a:t>An Experimental Characterization of Combined RowHammer </a:t>
            </a:r>
            <a:br>
              <a:rPr lang="en-US" sz="850" dirty="0">
                <a:hlinkClick r:id="rId8"/>
              </a:rPr>
            </a:br>
            <a:r>
              <a:rPr lang="en-US" sz="850" dirty="0">
                <a:hlinkClick r:id="rId8"/>
              </a:rPr>
              <a:t>and RowPress Read Disturbance in Modern DRAM Chips</a:t>
            </a:r>
            <a:r>
              <a:rPr lang="en-US" sz="850" dirty="0"/>
              <a:t>”</a:t>
            </a:r>
            <a:r>
              <a:rPr lang="en-US" sz="850" b="1" dirty="0"/>
              <a:t> </a:t>
            </a:r>
          </a:p>
          <a:p>
            <a:pPr>
              <a:lnSpc>
                <a:spcPct val="100000"/>
              </a:lnSpc>
              <a:spcBef>
                <a:spcPts val="500"/>
              </a:spcBef>
              <a:buClr>
                <a:schemeClr val="tx1"/>
              </a:buClr>
            </a:pPr>
            <a:r>
              <a:rPr lang="en-US" sz="850" b="1" dirty="0"/>
              <a:t>[HPCA’24] </a:t>
            </a:r>
            <a:r>
              <a:rPr lang="en-US" sz="850" dirty="0" err="1"/>
              <a:t>Yaglikci</a:t>
            </a:r>
            <a:r>
              <a:rPr lang="en-US" sz="850" dirty="0"/>
              <a:t>+, ”</a:t>
            </a:r>
            <a:r>
              <a:rPr lang="en-US" sz="850" dirty="0">
                <a:hlinkClick r:id="rId9"/>
              </a:rPr>
              <a:t>Spatial Variation-Aware Read Disturbance Defenses: Experimental Analysis of </a:t>
            </a:r>
            <a:br>
              <a:rPr lang="en-US" sz="850" dirty="0">
                <a:hlinkClick r:id="rId9"/>
              </a:rPr>
            </a:br>
            <a:r>
              <a:rPr lang="en-US" sz="850" dirty="0">
                <a:hlinkClick r:id="rId9"/>
              </a:rPr>
              <a:t>Real DRAM Chips and Implications on Future Solutions</a:t>
            </a:r>
            <a:r>
              <a:rPr lang="en-US" sz="850" dirty="0"/>
              <a:t>”</a:t>
            </a:r>
          </a:p>
          <a:p>
            <a:pPr>
              <a:lnSpc>
                <a:spcPct val="100000"/>
              </a:lnSpc>
              <a:spcBef>
                <a:spcPts val="500"/>
              </a:spcBef>
              <a:buClr>
                <a:schemeClr val="tx1"/>
              </a:buClr>
            </a:pPr>
            <a:r>
              <a:rPr lang="en-US" sz="850" b="1" dirty="0"/>
              <a:t>[ISCA’23] </a:t>
            </a:r>
            <a:r>
              <a:rPr lang="en-US" sz="850" dirty="0"/>
              <a:t>Luo+, “</a:t>
            </a:r>
            <a:r>
              <a:rPr lang="en-US" sz="850" dirty="0">
                <a:hlinkClick r:id="rId10"/>
              </a:rPr>
              <a:t>RowPress: Amplifying Read Disturbance in Modern DRAM Chips</a:t>
            </a:r>
            <a:r>
              <a:rPr lang="en-US" sz="850" dirty="0"/>
              <a:t>”</a:t>
            </a:r>
          </a:p>
          <a:p>
            <a:pPr>
              <a:lnSpc>
                <a:spcPct val="100000"/>
              </a:lnSpc>
              <a:spcBef>
                <a:spcPts val="500"/>
              </a:spcBef>
              <a:buClr>
                <a:schemeClr val="tx1"/>
              </a:buClr>
            </a:pPr>
            <a:r>
              <a:rPr lang="en-US" sz="850" b="1" dirty="0"/>
              <a:t>[DSN’22] </a:t>
            </a:r>
            <a:r>
              <a:rPr lang="en-US" sz="850" dirty="0" err="1"/>
              <a:t>Yaglikci</a:t>
            </a:r>
            <a:r>
              <a:rPr lang="en-US" sz="850" dirty="0"/>
              <a:t>+, “</a:t>
            </a:r>
            <a:r>
              <a:rPr lang="en-US" sz="850" dirty="0">
                <a:hlinkClick r:id="rId11"/>
              </a:rPr>
              <a:t>Understanding RowHammer Under Reduced Wordline Voltage: </a:t>
            </a:r>
            <a:br>
              <a:rPr lang="en-US" sz="850" dirty="0">
                <a:hlinkClick r:id="rId11"/>
              </a:rPr>
            </a:br>
            <a:r>
              <a:rPr lang="en-US" sz="850" dirty="0">
                <a:hlinkClick r:id="rId11"/>
              </a:rPr>
              <a:t>An Experimental Study Using Real DRAM Devices</a:t>
            </a:r>
            <a:r>
              <a:rPr lang="en-US" sz="850" dirty="0"/>
              <a:t>”</a:t>
            </a:r>
          </a:p>
          <a:p>
            <a:pPr>
              <a:lnSpc>
                <a:spcPct val="100000"/>
              </a:lnSpc>
              <a:spcBef>
                <a:spcPts val="500"/>
              </a:spcBef>
              <a:buClr>
                <a:schemeClr val="tx1"/>
              </a:buClr>
            </a:pPr>
            <a:r>
              <a:rPr lang="en-US" sz="850" b="1" dirty="0"/>
              <a:t>[MICRO’21] </a:t>
            </a:r>
            <a:r>
              <a:rPr lang="en-US" sz="850" dirty="0"/>
              <a:t>Orosa+, “</a:t>
            </a:r>
            <a:r>
              <a:rPr lang="en-US" sz="850" dirty="0">
                <a:hlinkClick r:id="rId12"/>
              </a:rPr>
              <a:t>A Deeper Look into RowHammer’s Sensitivities: Experimental Analysis of </a:t>
            </a:r>
            <a:br>
              <a:rPr lang="en-US" sz="850" dirty="0">
                <a:hlinkClick r:id="rId12"/>
              </a:rPr>
            </a:br>
            <a:r>
              <a:rPr lang="en-US" sz="850" dirty="0">
                <a:hlinkClick r:id="rId12"/>
              </a:rPr>
              <a:t>Real DRAM Chips and Implications on Future Attacks and Defenses</a:t>
            </a:r>
            <a:r>
              <a:rPr lang="en-US" sz="850" dirty="0"/>
              <a:t>”</a:t>
            </a:r>
            <a:endParaRPr lang="en-US" sz="850" b="1" dirty="0"/>
          </a:p>
          <a:p>
            <a:pPr>
              <a:lnSpc>
                <a:spcPct val="100000"/>
              </a:lnSpc>
              <a:spcBef>
                <a:spcPts val="500"/>
              </a:spcBef>
              <a:buClr>
                <a:schemeClr val="tx1"/>
              </a:buClr>
            </a:pPr>
            <a:r>
              <a:rPr lang="en-US" sz="850" b="1" dirty="0"/>
              <a:t>[ISCA’20] </a:t>
            </a:r>
            <a:r>
              <a:rPr lang="en-US" sz="850" dirty="0"/>
              <a:t>Kim+, “</a:t>
            </a:r>
            <a:r>
              <a:rPr lang="en-US" sz="850" dirty="0">
                <a:hlinkClick r:id="rId13"/>
              </a:rPr>
              <a:t>Revisiting RowHammer: An Experimental Analysis of Modern Devices and Mitigation Techniques</a:t>
            </a:r>
            <a:r>
              <a:rPr lang="en-US" sz="850" dirty="0"/>
              <a:t>”</a:t>
            </a:r>
          </a:p>
          <a:p>
            <a:pPr>
              <a:lnSpc>
                <a:spcPct val="100000"/>
              </a:lnSpc>
              <a:spcBef>
                <a:spcPts val="500"/>
              </a:spcBef>
              <a:buClr>
                <a:schemeClr val="tx1"/>
              </a:buClr>
            </a:pPr>
            <a:r>
              <a:rPr lang="en-US" sz="850" b="1" dirty="0"/>
              <a:t>[MICRO’19] </a:t>
            </a:r>
            <a:r>
              <a:rPr lang="en-US" sz="850" dirty="0"/>
              <a:t>Koppula+, “</a:t>
            </a:r>
            <a:r>
              <a:rPr lang="en-US" sz="850" dirty="0">
                <a:hlinkClick r:id="rId14"/>
              </a:rPr>
              <a:t>EDEN: Enabling Energy-Efficient, High-Performance Deep Neural Network Inference Using Approximate DRAM</a:t>
            </a:r>
            <a:r>
              <a:rPr lang="en-US" sz="850" dirty="0"/>
              <a:t>”</a:t>
            </a:r>
            <a:endParaRPr lang="en-US" sz="850" b="1" dirty="0"/>
          </a:p>
          <a:p>
            <a:pPr>
              <a:lnSpc>
                <a:spcPct val="100000"/>
              </a:lnSpc>
              <a:spcBef>
                <a:spcPts val="500"/>
              </a:spcBef>
              <a:buClr>
                <a:schemeClr val="tx1"/>
              </a:buClr>
            </a:pPr>
            <a:r>
              <a:rPr lang="en-US" sz="850" b="1" dirty="0"/>
              <a:t>[MICRO’17] </a:t>
            </a:r>
            <a:r>
              <a:rPr lang="en-US" sz="850" dirty="0"/>
              <a:t>Khan+, “</a:t>
            </a:r>
            <a:r>
              <a:rPr lang="en-US" sz="850" dirty="0">
                <a:hlinkClick r:id="rId15"/>
              </a:rPr>
              <a:t>Detecting and Mitigating Data-Dependent DRAM Failures by Exploiting Current Memory Content</a:t>
            </a:r>
            <a:r>
              <a:rPr lang="en-US" sz="850" dirty="0"/>
              <a:t>”</a:t>
            </a:r>
          </a:p>
          <a:p>
            <a:pPr>
              <a:lnSpc>
                <a:spcPct val="100000"/>
              </a:lnSpc>
              <a:spcBef>
                <a:spcPts val="500"/>
              </a:spcBef>
              <a:buClr>
                <a:schemeClr val="tx1"/>
              </a:buClr>
            </a:pPr>
            <a:r>
              <a:rPr lang="en-US" sz="850" b="1" dirty="0"/>
              <a:t>[ISCA’14] </a:t>
            </a:r>
            <a:r>
              <a:rPr lang="en-US" sz="850" dirty="0"/>
              <a:t>Kim+, "</a:t>
            </a:r>
            <a:r>
              <a:rPr lang="en-US" sz="850" dirty="0">
                <a:hlinkClick r:id="rId16"/>
              </a:rPr>
              <a:t>Flipping Bits in Memory Without Accessing Them: An Experimental Study of DRAM Disturbance Errors</a:t>
            </a:r>
            <a:r>
              <a:rPr lang="en-US" sz="850" dirty="0"/>
              <a:t>"</a:t>
            </a:r>
          </a:p>
          <a:p>
            <a:pPr>
              <a:lnSpc>
                <a:spcPct val="100000"/>
              </a:lnSpc>
              <a:spcBef>
                <a:spcPts val="500"/>
              </a:spcBef>
              <a:buClr>
                <a:schemeClr val="tx1"/>
              </a:buClr>
            </a:pPr>
            <a:r>
              <a:rPr lang="en-US" sz="850" b="1" dirty="0"/>
              <a:t>[SIGMETRICS’14] </a:t>
            </a:r>
            <a:r>
              <a:rPr lang="en-US" sz="850" dirty="0"/>
              <a:t>Khan+, "</a:t>
            </a:r>
            <a:r>
              <a:rPr lang="en-US" sz="850" dirty="0">
                <a:hlinkClick r:id="rId17"/>
              </a:rPr>
              <a:t>The Efficacy of Error Mitigation Techniques for DRAM Retention Failures: A Comparative Experimental Study</a:t>
            </a:r>
            <a:r>
              <a:rPr lang="en-US" sz="850" dirty="0"/>
              <a:t>”</a:t>
            </a:r>
          </a:p>
          <a:p>
            <a:pPr>
              <a:lnSpc>
                <a:spcPct val="100000"/>
              </a:lnSpc>
              <a:spcBef>
                <a:spcPts val="500"/>
              </a:spcBef>
              <a:buClr>
                <a:schemeClr val="tx1"/>
              </a:buClr>
            </a:pPr>
            <a:r>
              <a:rPr lang="en-US" sz="850" b="1" dirty="0"/>
              <a:t>[ISCA’13] </a:t>
            </a:r>
            <a:r>
              <a:rPr lang="en-US" sz="850" dirty="0"/>
              <a:t>Liu+, "</a:t>
            </a:r>
            <a:r>
              <a:rPr lang="en-US" sz="850" dirty="0">
                <a:hlinkClick r:id="rId18"/>
              </a:rPr>
              <a:t>An Experimental Study of Data Retention Behavior in Modern DRAM Devices: Implications for Retention Time Profiling Mechanisms</a:t>
            </a:r>
            <a:r>
              <a:rPr lang="en-US" sz="850" dirty="0"/>
              <a:t>"</a:t>
            </a:r>
            <a:endParaRPr lang="en-US" sz="850" b="1" dirty="0"/>
          </a:p>
          <a:p>
            <a:pPr>
              <a:lnSpc>
                <a:spcPct val="100000"/>
              </a:lnSpc>
              <a:spcBef>
                <a:spcPts val="500"/>
              </a:spcBef>
              <a:buClr>
                <a:schemeClr val="tx1"/>
              </a:buClr>
            </a:pPr>
            <a:r>
              <a:rPr lang="en-US" sz="850" b="1" dirty="0">
                <a:solidFill>
                  <a:prstClr val="black"/>
                </a:solidFill>
              </a:rPr>
              <a:t>[ASPLOS’25] </a:t>
            </a:r>
            <a:r>
              <a:rPr lang="en-US" sz="850" dirty="0">
                <a:solidFill>
                  <a:prstClr val="black"/>
                </a:solidFill>
              </a:rPr>
              <a:t>Baek+, “</a:t>
            </a:r>
            <a:r>
              <a:rPr lang="en-US" sz="850" dirty="0">
                <a:solidFill>
                  <a:prstClr val="black"/>
                </a:solidFill>
                <a:hlinkClick r:id="rId19"/>
              </a:rPr>
              <a:t>Marionette: A RowHammer Attack via Row Coupling</a:t>
            </a:r>
            <a:r>
              <a:rPr lang="en-US" sz="850" dirty="0">
                <a:solidFill>
                  <a:prstClr val="black"/>
                </a:solidFill>
              </a:rPr>
              <a:t>”</a:t>
            </a:r>
          </a:p>
          <a:p>
            <a:pPr>
              <a:lnSpc>
                <a:spcPct val="100000"/>
              </a:lnSpc>
              <a:spcBef>
                <a:spcPts val="500"/>
              </a:spcBef>
              <a:buClr>
                <a:schemeClr val="tx1"/>
              </a:buClr>
            </a:pPr>
            <a:r>
              <a:rPr lang="en-US" sz="850" b="1" dirty="0">
                <a:solidFill>
                  <a:prstClr val="black"/>
                </a:solidFill>
              </a:rPr>
              <a:t>[DATE’25] </a:t>
            </a:r>
            <a:r>
              <a:rPr lang="en-US" sz="850" dirty="0">
                <a:solidFill>
                  <a:prstClr val="black"/>
                </a:solidFill>
              </a:rPr>
              <a:t>Zhou+</a:t>
            </a:r>
            <a:r>
              <a:rPr lang="en-US" sz="850" b="1" dirty="0">
                <a:solidFill>
                  <a:prstClr val="black"/>
                </a:solidFill>
              </a:rPr>
              <a:t>, </a:t>
            </a:r>
            <a:r>
              <a:rPr lang="en-US" sz="850" dirty="0">
                <a:solidFill>
                  <a:prstClr val="black"/>
                </a:solidFill>
              </a:rPr>
              <a:t>“</a:t>
            </a:r>
            <a:r>
              <a:rPr lang="en-US" sz="850" dirty="0">
                <a:solidFill>
                  <a:prstClr val="black"/>
                </a:solidFill>
                <a:hlinkClick r:id="rId20"/>
              </a:rPr>
              <a:t>Compromising the Intelligence of Modern DNNs: On the Effectiveness of Targeted RowPress</a:t>
            </a:r>
            <a:r>
              <a:rPr lang="en-US" sz="850" dirty="0">
                <a:solidFill>
                  <a:prstClr val="black"/>
                </a:solidFill>
              </a:rPr>
              <a:t>”</a:t>
            </a:r>
            <a:r>
              <a:rPr lang="en-US" sz="850" b="1" dirty="0">
                <a:solidFill>
                  <a:prstClr val="black"/>
                </a:solidFill>
              </a:rPr>
              <a:t> </a:t>
            </a:r>
          </a:p>
          <a:p>
            <a:pPr>
              <a:lnSpc>
                <a:spcPct val="100000"/>
              </a:lnSpc>
              <a:spcBef>
                <a:spcPts val="500"/>
              </a:spcBef>
              <a:buClr>
                <a:schemeClr val="tx1"/>
              </a:buClr>
            </a:pPr>
            <a:r>
              <a:rPr lang="en-US" sz="850" b="1" dirty="0">
                <a:solidFill>
                  <a:prstClr val="black"/>
                </a:solidFill>
              </a:rPr>
              <a:t>[DRAMSec’23] </a:t>
            </a:r>
            <a:r>
              <a:rPr lang="en-US" sz="850" dirty="0">
                <a:solidFill>
                  <a:prstClr val="black"/>
                </a:solidFill>
              </a:rPr>
              <a:t>Lang+, “</a:t>
            </a:r>
            <a:r>
              <a:rPr lang="en-US" sz="850" dirty="0">
                <a:solidFill>
                  <a:prstClr val="black"/>
                </a:solidFill>
                <a:hlinkClick r:id="rId21"/>
              </a:rPr>
              <a:t>BLASTER: Characterizing the Blast Radius of Rowhammer</a:t>
            </a:r>
            <a:r>
              <a:rPr lang="en-US" sz="850" dirty="0">
                <a:solidFill>
                  <a:prstClr val="black"/>
                </a:solidFill>
              </a:rPr>
              <a:t>”</a:t>
            </a:r>
          </a:p>
          <a:p>
            <a:pPr>
              <a:lnSpc>
                <a:spcPct val="100000"/>
              </a:lnSpc>
              <a:spcBef>
                <a:spcPts val="500"/>
              </a:spcBef>
              <a:buClr>
                <a:schemeClr val="tx1"/>
              </a:buClr>
            </a:pPr>
            <a:r>
              <a:rPr lang="en-US" sz="850" b="1" dirty="0">
                <a:solidFill>
                  <a:prstClr val="black"/>
                </a:solidFill>
              </a:rPr>
              <a:t>[Applied Sciences’22]</a:t>
            </a:r>
            <a:r>
              <a:rPr lang="en-US" sz="850" dirty="0">
                <a:solidFill>
                  <a:prstClr val="black"/>
                </a:solidFill>
              </a:rPr>
              <a:t> </a:t>
            </a:r>
            <a:r>
              <a:rPr lang="en-US" sz="850" dirty="0" err="1">
                <a:solidFill>
                  <a:prstClr val="black"/>
                </a:solidFill>
              </a:rPr>
              <a:t>Bepary</a:t>
            </a:r>
            <a:r>
              <a:rPr lang="en-US" sz="850" dirty="0">
                <a:solidFill>
                  <a:prstClr val="black"/>
                </a:solidFill>
              </a:rPr>
              <a:t>+, “</a:t>
            </a:r>
            <a:r>
              <a:rPr lang="en-US" sz="850" dirty="0">
                <a:solidFill>
                  <a:prstClr val="black"/>
                </a:solidFill>
                <a:hlinkClick r:id="rId22"/>
              </a:rPr>
              <a:t>DRAM Retention Behavior with Accelerated Aging in Commercial Chips</a:t>
            </a:r>
            <a:r>
              <a:rPr lang="en-US" sz="850" dirty="0">
                <a:solidFill>
                  <a:prstClr val="black"/>
                </a:solidFill>
              </a:rPr>
              <a:t>”</a:t>
            </a:r>
            <a:endParaRPr lang="en-US" sz="850" b="1" dirty="0">
              <a:solidFill>
                <a:srgbClr val="ED7D31">
                  <a:lumMod val="50000"/>
                </a:srgbClr>
              </a:solidFill>
            </a:endParaRPr>
          </a:p>
          <a:p>
            <a:pPr>
              <a:lnSpc>
                <a:spcPct val="100000"/>
              </a:lnSpc>
              <a:spcBef>
                <a:spcPts val="500"/>
              </a:spcBef>
              <a:buClr>
                <a:schemeClr val="tx1"/>
              </a:buClr>
            </a:pPr>
            <a:r>
              <a:rPr lang="en-US" sz="850" b="1" dirty="0">
                <a:solidFill>
                  <a:prstClr val="black"/>
                </a:solidFill>
              </a:rPr>
              <a:t>[ETS’21]</a:t>
            </a:r>
            <a:r>
              <a:rPr lang="en-US" sz="850" dirty="0">
                <a:solidFill>
                  <a:prstClr val="black"/>
                </a:solidFill>
              </a:rPr>
              <a:t> Farmani+, “</a:t>
            </a:r>
            <a:r>
              <a:rPr lang="en-US" sz="850" dirty="0">
                <a:solidFill>
                  <a:prstClr val="black"/>
                </a:solidFill>
                <a:hlinkClick r:id="rId23"/>
              </a:rPr>
              <a:t>RHAT: Efficient RowHammer-Aware Test for Modern DRAM Modules</a:t>
            </a:r>
            <a:r>
              <a:rPr lang="en-US" sz="850" dirty="0">
                <a:solidFill>
                  <a:prstClr val="black"/>
                </a:solidFill>
              </a:rPr>
              <a:t>”</a:t>
            </a:r>
          </a:p>
        </p:txBody>
      </p:sp>
    </p:spTree>
    <p:extLst>
      <p:ext uri="{BB962C8B-B14F-4D97-AF65-F5344CB8AC3E}">
        <p14:creationId xmlns:p14="http://schemas.microsoft.com/office/powerpoint/2010/main" val="4889203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33472-A291-6860-0BE8-349A1C73F53B}"/>
              </a:ext>
            </a:extLst>
          </p:cNvPr>
          <p:cNvSpPr>
            <a:spLocks noGrp="1"/>
          </p:cNvSpPr>
          <p:nvPr>
            <p:ph type="title"/>
          </p:nvPr>
        </p:nvSpPr>
        <p:spPr/>
        <p:txBody>
          <a:bodyPr/>
          <a:lstStyle/>
          <a:p>
            <a:r>
              <a:rPr lang="en-US" sz="4000" dirty="0">
                <a:ea typeface="Cambria" panose="02040503050406030204" pitchFamily="18" charset="0"/>
              </a:rPr>
              <a:t>Uncovering New DRAM Functionality</a:t>
            </a:r>
            <a:endParaRPr lang="en-US" sz="4000" dirty="0"/>
          </a:p>
        </p:txBody>
      </p:sp>
      <p:sp>
        <p:nvSpPr>
          <p:cNvPr id="3" name="Content Placeholder 2">
            <a:extLst>
              <a:ext uri="{FF2B5EF4-FFF2-40B4-BE49-F238E27FC236}">
                <a16:creationId xmlns:a16="http://schemas.microsoft.com/office/drawing/2014/main" id="{3E59B6AF-E3FF-19E8-A812-E0312129F6B0}"/>
              </a:ext>
            </a:extLst>
          </p:cNvPr>
          <p:cNvSpPr>
            <a:spLocks noGrp="1"/>
          </p:cNvSpPr>
          <p:nvPr>
            <p:ph idx="1"/>
          </p:nvPr>
        </p:nvSpPr>
        <p:spPr/>
        <p:txBody>
          <a:bodyPr/>
          <a:lstStyle/>
          <a:p>
            <a:r>
              <a:rPr lang="en-US" sz="1050" b="1" dirty="0"/>
              <a:t>[ICS’26] </a:t>
            </a:r>
            <a:r>
              <a:rPr lang="en-US" sz="1050" dirty="0"/>
              <a:t>Tokuda+, “Clutch: High Performance Vector-Scalar Comparison using DRAM via Chunked Temporal Coding” </a:t>
            </a:r>
          </a:p>
          <a:p>
            <a:r>
              <a:rPr lang="en-US" sz="1050" b="1" dirty="0"/>
              <a:t>[DSN Disrupt’26] </a:t>
            </a:r>
            <a:r>
              <a:rPr lang="en-US" sz="1050" dirty="0"/>
              <a:t>Baser+, “In-DRAM Signature Generation Using Simultaneous Multiple-Row Activation: An Experimental Study of Off-The-Shelf DRAM Chips”</a:t>
            </a:r>
          </a:p>
          <a:p>
            <a:r>
              <a:rPr lang="en-US" sz="1050" b="1" dirty="0"/>
              <a:t>[ICCD’25] </a:t>
            </a:r>
            <a:r>
              <a:rPr lang="en-US" sz="1050" dirty="0"/>
              <a:t>Yuksel+, “</a:t>
            </a:r>
            <a:r>
              <a:rPr lang="en-US" sz="1050" dirty="0">
                <a:hlinkClick r:id="rId2"/>
              </a:rPr>
              <a:t>In-DRAM True Random Number Generation Using Simultaneous Multiple-Row Activation: An Experimental Study of Real DRAM Chips</a:t>
            </a:r>
            <a:r>
              <a:rPr lang="en-US" sz="1050" dirty="0"/>
              <a:t>”</a:t>
            </a:r>
          </a:p>
          <a:p>
            <a:r>
              <a:rPr lang="en-US" sz="1050" b="1" dirty="0"/>
              <a:t>[DSN’24]</a:t>
            </a:r>
            <a:r>
              <a:rPr lang="en-US" sz="1050" dirty="0"/>
              <a:t> Yuksel+, “</a:t>
            </a:r>
            <a:r>
              <a:rPr lang="en-US" sz="1050" dirty="0">
                <a:hlinkClick r:id="rId3"/>
              </a:rPr>
              <a:t>Simultaneous Many-Row Activation in Off-the-Shelf DRAM Chips: </a:t>
            </a:r>
            <a:br>
              <a:rPr lang="en-US" sz="1050" dirty="0">
                <a:hlinkClick r:id="rId3"/>
              </a:rPr>
            </a:br>
            <a:r>
              <a:rPr lang="en-US" sz="1050" dirty="0">
                <a:hlinkClick r:id="rId3"/>
              </a:rPr>
              <a:t>Experimental Characterization and Analysis</a:t>
            </a:r>
            <a:r>
              <a:rPr lang="en-US" sz="1050" dirty="0"/>
              <a:t>”</a:t>
            </a:r>
          </a:p>
          <a:p>
            <a:r>
              <a:rPr lang="en-US" sz="1050" b="1" dirty="0"/>
              <a:t>[HPCA’24] </a:t>
            </a:r>
            <a:r>
              <a:rPr lang="en-US" sz="1050" dirty="0"/>
              <a:t>Yuksel+, “</a:t>
            </a:r>
            <a:r>
              <a:rPr lang="en-US" sz="1050" dirty="0">
                <a:hlinkClick r:id="rId4"/>
              </a:rPr>
              <a:t>Functionally-Complete Boolean Logic in Real DRAM Chips: Experimental Characterization and Analysis</a:t>
            </a:r>
            <a:r>
              <a:rPr lang="en-US" sz="1050" dirty="0"/>
              <a:t>" </a:t>
            </a:r>
          </a:p>
          <a:p>
            <a:r>
              <a:rPr lang="en-US" sz="1050" b="1" dirty="0"/>
              <a:t>[MICRO’22]</a:t>
            </a:r>
            <a:r>
              <a:rPr lang="en-US" sz="1050" b="1" dirty="0">
                <a:solidFill>
                  <a:schemeClr val="accent4">
                    <a:lumMod val="50000"/>
                  </a:schemeClr>
                </a:solidFill>
              </a:rPr>
              <a:t> </a:t>
            </a:r>
            <a:r>
              <a:rPr lang="en-US" sz="1050" dirty="0" err="1"/>
              <a:t>Yaglikci</a:t>
            </a:r>
            <a:r>
              <a:rPr lang="en-US" sz="1050" dirty="0"/>
              <a:t>+, “</a:t>
            </a:r>
            <a:r>
              <a:rPr lang="en-US" sz="1050" dirty="0">
                <a:hlinkClick r:id="rId5"/>
              </a:rPr>
              <a:t>HIRA: Hidden Row Activation for Reducing Refresh Latency of Off-the-Shelf DRAM Chips</a:t>
            </a:r>
            <a:r>
              <a:rPr lang="en-US" sz="1050" dirty="0"/>
              <a:t>”</a:t>
            </a:r>
          </a:p>
          <a:p>
            <a:r>
              <a:rPr lang="en-US" sz="1050" b="1" dirty="0"/>
              <a:t>[ISCA’21]</a:t>
            </a:r>
            <a:r>
              <a:rPr lang="en-US" sz="1050" b="1" dirty="0">
                <a:solidFill>
                  <a:schemeClr val="accent6">
                    <a:lumMod val="50000"/>
                  </a:schemeClr>
                </a:solidFill>
              </a:rPr>
              <a:t> </a:t>
            </a:r>
            <a:r>
              <a:rPr lang="en-US" sz="1050" dirty="0"/>
              <a:t>Orosa+, “</a:t>
            </a:r>
            <a:r>
              <a:rPr lang="en-US" sz="1050" dirty="0">
                <a:hlinkClick r:id="rId6"/>
              </a:rPr>
              <a:t>CODIC: A Low-Cost Substrate for Enabling Custom In-DRAM Functionalities and Optimizations</a:t>
            </a:r>
            <a:r>
              <a:rPr lang="en-US" sz="1050" dirty="0"/>
              <a:t>”</a:t>
            </a:r>
          </a:p>
          <a:p>
            <a:r>
              <a:rPr lang="en-US" sz="1050" b="1" dirty="0"/>
              <a:t>[ISCA’21] </a:t>
            </a:r>
            <a:r>
              <a:rPr lang="en-US" sz="1050" dirty="0"/>
              <a:t>Olgun+, “</a:t>
            </a:r>
            <a:r>
              <a:rPr lang="en-US" sz="1050" dirty="0">
                <a:hlinkClick r:id="rId7"/>
              </a:rPr>
              <a:t>QUAC-TRNG: High-Throughput True Random Number Generation </a:t>
            </a:r>
            <a:br>
              <a:rPr lang="en-US" sz="1050" dirty="0">
                <a:hlinkClick r:id="rId7"/>
              </a:rPr>
            </a:br>
            <a:r>
              <a:rPr lang="en-US" sz="1050" dirty="0">
                <a:hlinkClick r:id="rId7"/>
              </a:rPr>
              <a:t>Using Quadruple Row Activation in Commodity DRAM Chips</a:t>
            </a:r>
            <a:r>
              <a:rPr lang="en-US" sz="1050" dirty="0"/>
              <a:t>”</a:t>
            </a:r>
          </a:p>
          <a:p>
            <a:r>
              <a:rPr lang="en-US" sz="1050" b="1" dirty="0"/>
              <a:t>[HPCA’19] </a:t>
            </a:r>
            <a:r>
              <a:rPr lang="en-US" sz="1050" dirty="0"/>
              <a:t>Kim+, “</a:t>
            </a:r>
            <a:r>
              <a:rPr lang="en-US" sz="1050" dirty="0">
                <a:hlinkClick r:id="rId8"/>
              </a:rPr>
              <a:t>D-RaNGe: Using Commodity DRAM Devices to Generate True Random Numbers with Low Latency and High Throughput</a:t>
            </a:r>
            <a:r>
              <a:rPr lang="en-US" sz="1050" dirty="0"/>
              <a:t>”</a:t>
            </a:r>
            <a:endParaRPr lang="en-US" sz="1050" b="1" dirty="0"/>
          </a:p>
          <a:p>
            <a:r>
              <a:rPr lang="en-US" sz="1050" b="1" dirty="0">
                <a:solidFill>
                  <a:prstClr val="black"/>
                </a:solidFill>
              </a:rPr>
              <a:t>[JSA’26] </a:t>
            </a:r>
            <a:r>
              <a:rPr lang="en-US" sz="1050" dirty="0">
                <a:solidFill>
                  <a:prstClr val="black"/>
                </a:solidFill>
              </a:rPr>
              <a:t>Garzon+, “</a:t>
            </a:r>
            <a:r>
              <a:rPr lang="en-US" sz="1050" dirty="0">
                <a:solidFill>
                  <a:prstClr val="black"/>
                </a:solidFill>
                <a:hlinkClick r:id="rId9"/>
              </a:rPr>
              <a:t>CADM: Content addressable commodity off-the-shelf DRAM-based genome classifier</a:t>
            </a:r>
            <a:r>
              <a:rPr lang="en-US" sz="1050" dirty="0">
                <a:solidFill>
                  <a:prstClr val="black"/>
                </a:solidFill>
              </a:rPr>
              <a:t>” </a:t>
            </a:r>
            <a:endParaRPr lang="en-US" sz="1050" b="1" dirty="0">
              <a:solidFill>
                <a:prstClr val="black"/>
              </a:solidFill>
            </a:endParaRPr>
          </a:p>
          <a:p>
            <a:r>
              <a:rPr lang="en-US" sz="1050" b="1" dirty="0">
                <a:solidFill>
                  <a:prstClr val="black"/>
                </a:solidFill>
              </a:rPr>
              <a:t>[IEEE CAL’25]</a:t>
            </a:r>
            <a:r>
              <a:rPr lang="en-US" sz="1050" dirty="0">
                <a:solidFill>
                  <a:prstClr val="black"/>
                </a:solidFill>
              </a:rPr>
              <a:t> Kubo+, “</a:t>
            </a:r>
            <a:r>
              <a:rPr lang="en-US" sz="1050" dirty="0">
                <a:solidFill>
                  <a:prstClr val="black"/>
                </a:solidFill>
                <a:hlinkClick r:id="rId10"/>
              </a:rPr>
              <a:t>PUDTune: Multi-Level Charging for High-Precision Calibration in Processing-Using-DRAM</a:t>
            </a:r>
            <a:r>
              <a:rPr lang="en-US" sz="1050" dirty="0">
                <a:solidFill>
                  <a:prstClr val="black"/>
                </a:solidFill>
              </a:rPr>
              <a:t>”</a:t>
            </a:r>
          </a:p>
          <a:p>
            <a:r>
              <a:rPr lang="en-US" sz="1050" b="1" dirty="0">
                <a:solidFill>
                  <a:prstClr val="black"/>
                </a:solidFill>
              </a:rPr>
              <a:t>[arXiv’25] </a:t>
            </a:r>
            <a:r>
              <a:rPr lang="en-US" sz="1050" dirty="0">
                <a:solidFill>
                  <a:prstClr val="black"/>
                </a:solidFill>
              </a:rPr>
              <a:t>Zhou+, “</a:t>
            </a:r>
            <a:r>
              <a:rPr lang="en-US" sz="1050" dirty="0">
                <a:solidFill>
                  <a:prstClr val="black"/>
                </a:solidFill>
                <a:hlinkClick r:id="rId11"/>
              </a:rPr>
              <a:t>EIM-TRNG: Obfuscating Deep Neural Network Weights with Encoding-in-Memory True Random Number Generator via RowHammer</a:t>
            </a:r>
            <a:r>
              <a:rPr lang="en-US" sz="1050" dirty="0">
                <a:solidFill>
                  <a:prstClr val="black"/>
                </a:solidFill>
              </a:rPr>
              <a:t>”</a:t>
            </a:r>
            <a:r>
              <a:rPr lang="en-US" sz="1050" b="1" dirty="0">
                <a:solidFill>
                  <a:prstClr val="black"/>
                </a:solidFill>
              </a:rPr>
              <a:t> </a:t>
            </a:r>
            <a:endParaRPr lang="en-US" sz="1050" b="1" dirty="0"/>
          </a:p>
          <a:p>
            <a:r>
              <a:rPr lang="en-US" sz="1050" b="1" dirty="0">
                <a:solidFill>
                  <a:prstClr val="black"/>
                </a:solidFill>
              </a:rPr>
              <a:t>[DATE’24] </a:t>
            </a:r>
            <a:r>
              <a:rPr lang="en-US" sz="1050" dirty="0">
                <a:solidFill>
                  <a:prstClr val="black"/>
                </a:solidFill>
              </a:rPr>
              <a:t>Zhou+, “</a:t>
            </a:r>
            <a:r>
              <a:rPr lang="en-US" sz="1050" dirty="0">
                <a:solidFill>
                  <a:prstClr val="black"/>
                </a:solidFill>
                <a:hlinkClick r:id="rId12"/>
              </a:rPr>
              <a:t>DRAM-Locker: A General-Purpose DRAM Protection Mechanism Against Adversarial DNN Weight Attacks</a:t>
            </a:r>
            <a:r>
              <a:rPr lang="en-US" sz="1050" dirty="0">
                <a:solidFill>
                  <a:prstClr val="black"/>
                </a:solidFill>
              </a:rPr>
              <a:t>”</a:t>
            </a:r>
          </a:p>
          <a:p>
            <a:r>
              <a:rPr lang="en-US" sz="1050" b="1" dirty="0">
                <a:solidFill>
                  <a:prstClr val="black"/>
                </a:solidFill>
              </a:rPr>
              <a:t>[MICRO’22] </a:t>
            </a:r>
            <a:r>
              <a:rPr lang="en-US" sz="1050" dirty="0">
                <a:solidFill>
                  <a:prstClr val="black"/>
                </a:solidFill>
              </a:rPr>
              <a:t>Gao+,</a:t>
            </a:r>
            <a:r>
              <a:rPr lang="en-US" sz="1050" b="1" dirty="0">
                <a:solidFill>
                  <a:prstClr val="black"/>
                </a:solidFill>
              </a:rPr>
              <a:t> “</a:t>
            </a:r>
            <a:r>
              <a:rPr lang="en-US" sz="1050" dirty="0">
                <a:solidFill>
                  <a:prstClr val="black"/>
                </a:solidFill>
                <a:hlinkClick r:id="rId13"/>
              </a:rPr>
              <a:t>FracDRAM: Fractional Values in Off-the-Shelf DRAM</a:t>
            </a:r>
            <a:r>
              <a:rPr lang="en-US" sz="1050" dirty="0">
                <a:solidFill>
                  <a:prstClr val="black"/>
                </a:solidFill>
              </a:rPr>
              <a:t>”</a:t>
            </a:r>
            <a:endParaRPr lang="en-US" sz="1050" b="1" dirty="0">
              <a:solidFill>
                <a:prstClr val="black"/>
              </a:solidFill>
            </a:endParaRPr>
          </a:p>
          <a:p>
            <a:r>
              <a:rPr lang="en-US" sz="1050" b="1" dirty="0">
                <a:solidFill>
                  <a:prstClr val="black"/>
                </a:solidFill>
              </a:rPr>
              <a:t>[HOST’20]</a:t>
            </a:r>
            <a:r>
              <a:rPr lang="en-US" sz="1050" dirty="0">
                <a:solidFill>
                  <a:prstClr val="black"/>
                </a:solidFill>
              </a:rPr>
              <a:t> Talukder+, “</a:t>
            </a:r>
            <a:r>
              <a:rPr lang="en-US" sz="1050" dirty="0">
                <a:solidFill>
                  <a:prstClr val="black"/>
                </a:solidFill>
                <a:hlinkClick r:id="rId14"/>
              </a:rPr>
              <a:t>Towards the Avoidance of Counterfeit Memory: Identifying the DRAM Origin</a:t>
            </a:r>
            <a:r>
              <a:rPr lang="en-US" sz="1050" dirty="0">
                <a:solidFill>
                  <a:prstClr val="black"/>
                </a:solidFill>
              </a:rPr>
              <a:t>”</a:t>
            </a:r>
            <a:endParaRPr lang="en-US" sz="1050" b="1" dirty="0">
              <a:solidFill>
                <a:srgbClr val="ED7D31">
                  <a:lumMod val="50000"/>
                </a:srgbClr>
              </a:solidFill>
            </a:endParaRPr>
          </a:p>
          <a:p>
            <a:r>
              <a:rPr lang="en-US" sz="1050" b="1" dirty="0">
                <a:solidFill>
                  <a:prstClr val="black"/>
                </a:solidFill>
              </a:rPr>
              <a:t>[MICRO’19] </a:t>
            </a:r>
            <a:r>
              <a:rPr lang="en-US" sz="1050" dirty="0">
                <a:solidFill>
                  <a:prstClr val="black"/>
                </a:solidFill>
              </a:rPr>
              <a:t>Gao+, “</a:t>
            </a:r>
            <a:r>
              <a:rPr lang="en-US" sz="1050" dirty="0">
                <a:solidFill>
                  <a:prstClr val="black"/>
                </a:solidFill>
                <a:hlinkClick r:id="rId15"/>
              </a:rPr>
              <a:t>ComputeDRAM: In-Memory Compute Using Off-the-Shelf DRAMs</a:t>
            </a:r>
            <a:r>
              <a:rPr lang="en-US" sz="1050" dirty="0">
                <a:solidFill>
                  <a:prstClr val="black"/>
                </a:solidFill>
              </a:rPr>
              <a:t>”</a:t>
            </a:r>
          </a:p>
          <a:p>
            <a:r>
              <a:rPr lang="en-US" sz="1050" b="1" dirty="0">
                <a:solidFill>
                  <a:prstClr val="black"/>
                </a:solidFill>
              </a:rPr>
              <a:t>[IEEE Access’19]</a:t>
            </a:r>
            <a:r>
              <a:rPr lang="en-US" sz="1050" dirty="0">
                <a:solidFill>
                  <a:prstClr val="black"/>
                </a:solidFill>
              </a:rPr>
              <a:t> Talukder+, “</a:t>
            </a:r>
            <a:r>
              <a:rPr lang="en-US" sz="1050" dirty="0">
                <a:solidFill>
                  <a:prstClr val="black"/>
                </a:solidFill>
                <a:hlinkClick r:id="rId16"/>
              </a:rPr>
              <a:t>PreLatPUF: Exploiting DRAM Latency Variations for Generating Robust Device Signatures</a:t>
            </a:r>
            <a:r>
              <a:rPr lang="en-US" sz="1050" dirty="0">
                <a:solidFill>
                  <a:prstClr val="black"/>
                </a:solidFill>
              </a:rPr>
              <a:t>”</a:t>
            </a:r>
          </a:p>
          <a:p>
            <a:r>
              <a:rPr lang="en-US" sz="1050" b="1" dirty="0">
                <a:solidFill>
                  <a:prstClr val="black"/>
                </a:solidFill>
              </a:rPr>
              <a:t>[ICCE’18]</a:t>
            </a:r>
            <a:r>
              <a:rPr lang="en-US" sz="1050" dirty="0">
                <a:solidFill>
                  <a:prstClr val="black"/>
                </a:solidFill>
              </a:rPr>
              <a:t> Talukder+, “</a:t>
            </a:r>
            <a:r>
              <a:rPr lang="en-US" sz="1050" dirty="0">
                <a:solidFill>
                  <a:prstClr val="black"/>
                </a:solidFill>
                <a:hlinkClick r:id="rId17"/>
              </a:rPr>
              <a:t>Exploiting DRAM Latency Variations for Generating True Random Numbers</a:t>
            </a:r>
            <a:r>
              <a:rPr lang="en-US" sz="1050" dirty="0">
                <a:solidFill>
                  <a:prstClr val="black"/>
                </a:solidFill>
              </a:rPr>
              <a:t>”</a:t>
            </a:r>
          </a:p>
        </p:txBody>
      </p:sp>
    </p:spTree>
    <p:extLst>
      <p:ext uri="{BB962C8B-B14F-4D97-AF65-F5344CB8AC3E}">
        <p14:creationId xmlns:p14="http://schemas.microsoft.com/office/powerpoint/2010/main" val="39840499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9016EE-0C1D-13A3-9F20-680BC8C7C2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3C7C9E-9321-C871-839F-FD041CB31D60}"/>
              </a:ext>
            </a:extLst>
          </p:cNvPr>
          <p:cNvSpPr>
            <a:spLocks noGrp="1"/>
          </p:cNvSpPr>
          <p:nvPr>
            <p:ph type="title"/>
          </p:nvPr>
        </p:nvSpPr>
        <p:spPr/>
        <p:txBody>
          <a:bodyPr/>
          <a:lstStyle/>
          <a:p>
            <a:r>
              <a:rPr lang="en-US" sz="4000" dirty="0">
                <a:ea typeface="Cambria" panose="02040503050406030204" pitchFamily="18" charset="0"/>
              </a:rPr>
              <a:t>Learning proprietary DRAM details</a:t>
            </a:r>
          </a:p>
        </p:txBody>
      </p:sp>
      <p:sp>
        <p:nvSpPr>
          <p:cNvPr id="3" name="Content Placeholder 2">
            <a:extLst>
              <a:ext uri="{FF2B5EF4-FFF2-40B4-BE49-F238E27FC236}">
                <a16:creationId xmlns:a16="http://schemas.microsoft.com/office/drawing/2014/main" id="{F0B4221C-C601-E635-2678-64EABFB54AF7}"/>
              </a:ext>
            </a:extLst>
          </p:cNvPr>
          <p:cNvSpPr>
            <a:spLocks noGrp="1"/>
          </p:cNvSpPr>
          <p:nvPr>
            <p:ph idx="1"/>
          </p:nvPr>
        </p:nvSpPr>
        <p:spPr/>
        <p:txBody>
          <a:bodyPr/>
          <a:lstStyle/>
          <a:p>
            <a:r>
              <a:rPr lang="en-US" sz="1400" b="1" dirty="0">
                <a:solidFill>
                  <a:prstClr val="black"/>
                </a:solidFill>
              </a:rPr>
              <a:t>[ISCA’24] </a:t>
            </a:r>
            <a:r>
              <a:rPr lang="en-US" sz="1400" dirty="0">
                <a:solidFill>
                  <a:prstClr val="black"/>
                </a:solidFill>
              </a:rPr>
              <a:t>Nam+,</a:t>
            </a:r>
            <a:r>
              <a:rPr lang="en-US" sz="1400" b="1" dirty="0">
                <a:solidFill>
                  <a:prstClr val="black"/>
                </a:solidFill>
              </a:rPr>
              <a:t> </a:t>
            </a:r>
            <a:r>
              <a:rPr lang="en-US" sz="1400" dirty="0">
                <a:solidFill>
                  <a:prstClr val="black"/>
                </a:solidFill>
              </a:rPr>
              <a:t>”</a:t>
            </a:r>
            <a:r>
              <a:rPr lang="en-US" sz="1400" dirty="0">
                <a:solidFill>
                  <a:prstClr val="black"/>
                </a:solidFill>
                <a:hlinkClick r:id="rId2"/>
              </a:rPr>
              <a:t>DRAMScope: Uncovering DRAM Microarchitecture and Characteristics by Issuing Memory Commands</a:t>
            </a:r>
            <a:r>
              <a:rPr lang="en-US" sz="1400" dirty="0">
                <a:solidFill>
                  <a:prstClr val="black"/>
                </a:solidFill>
              </a:rPr>
              <a:t>”</a:t>
            </a:r>
            <a:endParaRPr lang="en-US" sz="1400" b="1" dirty="0">
              <a:solidFill>
                <a:prstClr val="black"/>
              </a:solidFill>
            </a:endParaRPr>
          </a:p>
          <a:p>
            <a:r>
              <a:rPr lang="en-US" sz="1400" b="1" dirty="0">
                <a:solidFill>
                  <a:prstClr val="black"/>
                </a:solidFill>
              </a:rPr>
              <a:t>[IEEE CAL’23]</a:t>
            </a:r>
            <a:r>
              <a:rPr lang="en-US" sz="1400" dirty="0">
                <a:solidFill>
                  <a:prstClr val="black"/>
                </a:solidFill>
              </a:rPr>
              <a:t> Nam+ ”</a:t>
            </a:r>
            <a:r>
              <a:rPr lang="en-US" sz="1400" dirty="0">
                <a:solidFill>
                  <a:prstClr val="black"/>
                </a:solidFill>
                <a:hlinkClick r:id="rId3"/>
              </a:rPr>
              <a:t>X-ray: Discovering DRAM Internal Structure and Error Characteristics by Issuing Memory Commands</a:t>
            </a:r>
            <a:r>
              <a:rPr lang="en-US" sz="1400" dirty="0">
                <a:solidFill>
                  <a:prstClr val="black"/>
                </a:solidFill>
              </a:rPr>
              <a:t>”</a:t>
            </a:r>
            <a:endParaRPr lang="en-US" sz="1400" b="1" dirty="0"/>
          </a:p>
          <a:p>
            <a:r>
              <a:rPr lang="en-US" sz="1400" b="1" dirty="0"/>
              <a:t>[MICRO’21] </a:t>
            </a:r>
            <a:r>
              <a:rPr lang="en-US" sz="1400" dirty="0"/>
              <a:t>Hassan+, “</a:t>
            </a:r>
            <a:r>
              <a:rPr lang="en-US" sz="1400" dirty="0">
                <a:hlinkClick r:id="rId4"/>
              </a:rPr>
              <a:t>Uncovering In-DRAM RowHammer Protection Mechanisms: </a:t>
            </a:r>
            <a:br>
              <a:rPr lang="en-US" sz="1400" dirty="0">
                <a:hlinkClick r:id="rId4"/>
              </a:rPr>
            </a:br>
            <a:r>
              <a:rPr lang="en-US" sz="1400" dirty="0">
                <a:hlinkClick r:id="rId4"/>
              </a:rPr>
              <a:t>A New Methodology, Custom RowHammer Patterns, and Implications</a:t>
            </a:r>
            <a:r>
              <a:rPr lang="en-US" sz="1400" dirty="0"/>
              <a:t>”</a:t>
            </a:r>
          </a:p>
          <a:p>
            <a:r>
              <a:rPr lang="en-US" sz="1400" b="1" dirty="0"/>
              <a:t>[S&amp;P’20] </a:t>
            </a:r>
            <a:r>
              <a:rPr lang="en-US" sz="1400" dirty="0"/>
              <a:t>Frigo+, “</a:t>
            </a:r>
            <a:r>
              <a:rPr lang="en-US" sz="1400" dirty="0">
                <a:hlinkClick r:id="rId5"/>
              </a:rPr>
              <a:t>TRRespass: Exploiting the Many Sides of Target Row Refresh</a:t>
            </a:r>
            <a:r>
              <a:rPr lang="en-US" sz="1400" dirty="0"/>
              <a:t>”</a:t>
            </a:r>
          </a:p>
        </p:txBody>
      </p:sp>
    </p:spTree>
    <p:extLst>
      <p:ext uri="{BB962C8B-B14F-4D97-AF65-F5344CB8AC3E}">
        <p14:creationId xmlns:p14="http://schemas.microsoft.com/office/powerpoint/2010/main" val="41203656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1C92AB-7679-F91E-2E31-D91B0472C1E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9160D1E-EA6C-B5F4-99B8-E1EB318FF382}"/>
              </a:ext>
            </a:extLst>
          </p:cNvPr>
          <p:cNvSpPr>
            <a:spLocks noGrp="1"/>
          </p:cNvSpPr>
          <p:nvPr>
            <p:ph type="title"/>
          </p:nvPr>
        </p:nvSpPr>
        <p:spPr/>
        <p:txBody>
          <a:bodyPr/>
          <a:lstStyle/>
          <a:p>
            <a:r>
              <a:rPr lang="en-US" sz="3700" dirty="0"/>
              <a:t>DRAM Bender is a Versatile Platform (II)</a:t>
            </a:r>
          </a:p>
        </p:txBody>
      </p:sp>
      <p:sp>
        <p:nvSpPr>
          <p:cNvPr id="9" name="Content Placeholder 8">
            <a:extLst>
              <a:ext uri="{FF2B5EF4-FFF2-40B4-BE49-F238E27FC236}">
                <a16:creationId xmlns:a16="http://schemas.microsoft.com/office/drawing/2014/main" id="{12C9B8B9-5BDD-35A3-698C-C5D0EC0422E3}"/>
              </a:ext>
            </a:extLst>
          </p:cNvPr>
          <p:cNvSpPr>
            <a:spLocks noGrp="1"/>
          </p:cNvSpPr>
          <p:nvPr>
            <p:ph idx="1"/>
          </p:nvPr>
        </p:nvSpPr>
        <p:spPr>
          <a:xfrm>
            <a:off x="75991" y="969108"/>
            <a:ext cx="8987622" cy="5440969"/>
          </a:xfrm>
        </p:spPr>
        <p:txBody>
          <a:bodyPr/>
          <a:lstStyle/>
          <a:p>
            <a:r>
              <a:rPr lang="en-US" sz="3500" dirty="0"/>
              <a:t>Other noteworthy use cases:</a:t>
            </a:r>
          </a:p>
          <a:p>
            <a:pPr marL="0" indent="0">
              <a:buNone/>
            </a:pPr>
            <a:endParaRPr lang="en-US" sz="400" dirty="0"/>
          </a:p>
          <a:p>
            <a:pPr lvl="1"/>
            <a:endParaRPr lang="en-US" sz="900" dirty="0"/>
          </a:p>
          <a:p>
            <a:pPr lvl="1"/>
            <a:endParaRPr lang="en-US" sz="900" dirty="0"/>
          </a:p>
          <a:p>
            <a:pPr lvl="1"/>
            <a:endParaRPr lang="en-US" sz="900" dirty="0"/>
          </a:p>
          <a:p>
            <a:pPr lvl="1"/>
            <a:endParaRPr lang="en-US" sz="900" dirty="0"/>
          </a:p>
          <a:p>
            <a:pPr lvl="1"/>
            <a:endParaRPr lang="en-US" sz="900" dirty="0"/>
          </a:p>
          <a:p>
            <a:pPr lvl="1"/>
            <a:endParaRPr lang="en-US" sz="900" dirty="0"/>
          </a:p>
          <a:p>
            <a:pPr lvl="1"/>
            <a:endParaRPr lang="en-US" sz="900" dirty="0"/>
          </a:p>
          <a:p>
            <a:pPr lvl="1"/>
            <a:endParaRPr lang="en-US" sz="900" dirty="0"/>
          </a:p>
          <a:p>
            <a:pPr lvl="1"/>
            <a:endParaRPr lang="en-US" sz="900" dirty="0"/>
          </a:p>
          <a:p>
            <a:pPr lvl="1"/>
            <a:endParaRPr lang="en-US" sz="900" dirty="0"/>
          </a:p>
          <a:p>
            <a:pPr lvl="1"/>
            <a:endParaRPr lang="en-US" sz="900" dirty="0"/>
          </a:p>
          <a:p>
            <a:endParaRPr lang="en-US" b="1" dirty="0"/>
          </a:p>
          <a:p>
            <a:endParaRPr lang="en-US" b="1" dirty="0"/>
          </a:p>
          <a:p>
            <a:endParaRPr lang="en-US" b="1" dirty="0"/>
          </a:p>
          <a:p>
            <a:endParaRPr lang="en-US" sz="3400" dirty="0"/>
          </a:p>
        </p:txBody>
      </p:sp>
      <p:pic>
        <p:nvPicPr>
          <p:cNvPr id="2" name="Graphic 1" descr="High voltage with solid fill">
            <a:extLst>
              <a:ext uri="{FF2B5EF4-FFF2-40B4-BE49-F238E27FC236}">
                <a16:creationId xmlns:a16="http://schemas.microsoft.com/office/drawing/2014/main" id="{C66F6A70-C353-2116-5E24-AE38FC96A78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295029" y="1551154"/>
            <a:ext cx="967909" cy="1003638"/>
          </a:xfrm>
          <a:prstGeom prst="rect">
            <a:avLst/>
          </a:prstGeom>
        </p:spPr>
      </p:pic>
      <p:grpSp>
        <p:nvGrpSpPr>
          <p:cNvPr id="4" name="Group 3">
            <a:extLst>
              <a:ext uri="{FF2B5EF4-FFF2-40B4-BE49-F238E27FC236}">
                <a16:creationId xmlns:a16="http://schemas.microsoft.com/office/drawing/2014/main" id="{CCF77133-AC93-2619-F91B-E299960C6D24}"/>
              </a:ext>
            </a:extLst>
          </p:cNvPr>
          <p:cNvGrpSpPr/>
          <p:nvPr/>
        </p:nvGrpSpPr>
        <p:grpSpPr>
          <a:xfrm>
            <a:off x="993342" y="2249723"/>
            <a:ext cx="1115803" cy="1179277"/>
            <a:chOff x="611897" y="1849188"/>
            <a:chExt cx="999898" cy="1056778"/>
          </a:xfrm>
        </p:grpSpPr>
        <p:pic>
          <p:nvPicPr>
            <p:cNvPr id="5" name="Graphic 4" descr="Clock with solid fill">
              <a:extLst>
                <a:ext uri="{FF2B5EF4-FFF2-40B4-BE49-F238E27FC236}">
                  <a16:creationId xmlns:a16="http://schemas.microsoft.com/office/drawing/2014/main" id="{BFEF8318-E274-271E-F1C8-0D50C96AA87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49229" y="1849188"/>
              <a:ext cx="962566" cy="998099"/>
            </a:xfrm>
            <a:prstGeom prst="rect">
              <a:avLst/>
            </a:prstGeom>
          </p:spPr>
        </p:pic>
        <p:pic>
          <p:nvPicPr>
            <p:cNvPr id="6" name="Graphic 5" descr="Badge Cross with solid fill">
              <a:extLst>
                <a:ext uri="{FF2B5EF4-FFF2-40B4-BE49-F238E27FC236}">
                  <a16:creationId xmlns:a16="http://schemas.microsoft.com/office/drawing/2014/main" id="{8A469134-CB37-3EC5-89AA-C6D1B7E2C83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11897" y="2404945"/>
              <a:ext cx="483184" cy="501021"/>
            </a:xfrm>
            <a:prstGeom prst="rect">
              <a:avLst/>
            </a:prstGeom>
            <a:effectLst>
              <a:glow rad="63500">
                <a:schemeClr val="bg1"/>
              </a:glow>
            </a:effectLst>
          </p:spPr>
        </p:pic>
      </p:grpSp>
      <p:sp>
        <p:nvSpPr>
          <p:cNvPr id="8" name="TextBox 7">
            <a:extLst>
              <a:ext uri="{FF2B5EF4-FFF2-40B4-BE49-F238E27FC236}">
                <a16:creationId xmlns:a16="http://schemas.microsoft.com/office/drawing/2014/main" id="{C3CDE258-73EC-711D-8CD7-F661B9470FE0}"/>
              </a:ext>
            </a:extLst>
          </p:cNvPr>
          <p:cNvSpPr txBox="1"/>
          <p:nvPr/>
        </p:nvSpPr>
        <p:spPr>
          <a:xfrm>
            <a:off x="1380379" y="1504378"/>
            <a:ext cx="7808277" cy="1969770"/>
          </a:xfrm>
          <a:prstGeom prst="rect">
            <a:avLst/>
          </a:prstGeom>
          <a:noFill/>
        </p:spPr>
        <p:txBody>
          <a:bodyPr wrap="square">
            <a:spAutoFit/>
          </a:bodyPr>
          <a:lstStyle/>
          <a:p>
            <a:pPr lvl="1"/>
            <a:r>
              <a:rPr lang="en-US" sz="2600" dirty="0">
                <a:latin typeface="Cambria" panose="02040503050406030204" pitchFamily="18" charset="0"/>
              </a:rPr>
              <a:t>Understanding DRAM voltage </a:t>
            </a:r>
            <a:br>
              <a:rPr lang="en-US" sz="2600" dirty="0">
                <a:latin typeface="Cambria" panose="02040503050406030204" pitchFamily="18" charset="0"/>
              </a:rPr>
            </a:br>
            <a:r>
              <a:rPr lang="en-US" sz="2600" dirty="0">
                <a:latin typeface="Cambria" panose="02040503050406030204" pitchFamily="18" charset="0"/>
              </a:rPr>
              <a:t>and latency sensitivity</a:t>
            </a:r>
          </a:p>
          <a:p>
            <a:pPr lvl="2"/>
            <a:r>
              <a:rPr lang="en-US" sz="1400" b="1" dirty="0">
                <a:latin typeface="Cambria" panose="02040503050406030204" pitchFamily="18" charset="0"/>
              </a:rPr>
              <a:t>[SIGMETRICS’17] </a:t>
            </a:r>
            <a:r>
              <a:rPr lang="en-US" sz="1400" dirty="0">
                <a:latin typeface="Cambria" panose="02040503050406030204" pitchFamily="18" charset="0"/>
              </a:rPr>
              <a:t>Chang+, “</a:t>
            </a:r>
            <a:r>
              <a:rPr lang="en-US" sz="1400" dirty="0">
                <a:latin typeface="Cambria" panose="02040503050406030204" pitchFamily="18" charset="0"/>
                <a:hlinkClick r:id="rId5"/>
              </a:rPr>
              <a:t>Understanding Reduced-Voltage Operation </a:t>
            </a:r>
            <a:br>
              <a:rPr lang="en-US" sz="1400" dirty="0">
                <a:latin typeface="Cambria" panose="02040503050406030204" pitchFamily="18" charset="0"/>
                <a:hlinkClick r:id="rId5"/>
              </a:rPr>
            </a:br>
            <a:r>
              <a:rPr lang="en-US" sz="1400" dirty="0">
                <a:latin typeface="Cambria" panose="02040503050406030204" pitchFamily="18" charset="0"/>
                <a:hlinkClick r:id="rId5"/>
              </a:rPr>
              <a:t>in Modern DRAM Devices: </a:t>
            </a:r>
            <a:br>
              <a:rPr lang="en-US" sz="1400" dirty="0">
                <a:latin typeface="Cambria" panose="02040503050406030204" pitchFamily="18" charset="0"/>
                <a:hlinkClick r:id="rId5"/>
              </a:rPr>
            </a:br>
            <a:r>
              <a:rPr lang="en-US" sz="1400" dirty="0">
                <a:latin typeface="Cambria" panose="02040503050406030204" pitchFamily="18" charset="0"/>
                <a:hlinkClick r:id="rId5"/>
              </a:rPr>
              <a:t>Experimental Characterization, Analysis, and Mechanisms</a:t>
            </a:r>
            <a:r>
              <a:rPr lang="en-US" sz="1400" dirty="0">
                <a:latin typeface="Cambria" panose="02040503050406030204" pitchFamily="18" charset="0"/>
              </a:rPr>
              <a:t>”</a:t>
            </a:r>
          </a:p>
          <a:p>
            <a:pPr lvl="2"/>
            <a:r>
              <a:rPr lang="en-US" sz="1400" b="1" dirty="0">
                <a:latin typeface="Cambria" panose="02040503050406030204" pitchFamily="18" charset="0"/>
              </a:rPr>
              <a:t>[SIGMETRICS’16] </a:t>
            </a:r>
            <a:r>
              <a:rPr lang="en-US" sz="1400" dirty="0">
                <a:latin typeface="Cambria" panose="02040503050406030204" pitchFamily="18" charset="0"/>
              </a:rPr>
              <a:t>Chang+, “</a:t>
            </a:r>
            <a:r>
              <a:rPr lang="en-US" sz="1400" dirty="0">
                <a:latin typeface="Cambria" panose="02040503050406030204" pitchFamily="18" charset="0"/>
                <a:hlinkClick r:id="rId6"/>
              </a:rPr>
              <a:t>Understanding Latency Variation in Modern DRAM Chips: </a:t>
            </a:r>
            <a:br>
              <a:rPr lang="en-US" sz="1400" dirty="0">
                <a:latin typeface="Cambria" panose="02040503050406030204" pitchFamily="18" charset="0"/>
                <a:hlinkClick r:id="rId6"/>
              </a:rPr>
            </a:br>
            <a:r>
              <a:rPr lang="en-US" sz="1400" dirty="0">
                <a:latin typeface="Cambria" panose="02040503050406030204" pitchFamily="18" charset="0"/>
                <a:hlinkClick r:id="rId6"/>
              </a:rPr>
              <a:t>Experimental Characterization, Analysis, and Optimization</a:t>
            </a:r>
            <a:r>
              <a:rPr lang="en-US" sz="1400" dirty="0">
                <a:latin typeface="Cambria" panose="02040503050406030204" pitchFamily="18" charset="0"/>
              </a:rPr>
              <a:t>”</a:t>
            </a:r>
          </a:p>
        </p:txBody>
      </p:sp>
      <p:pic>
        <p:nvPicPr>
          <p:cNvPr id="11" name="Graphic 10" descr="Electric Tower with solid fill">
            <a:extLst>
              <a:ext uri="{FF2B5EF4-FFF2-40B4-BE49-F238E27FC236}">
                <a16:creationId xmlns:a16="http://schemas.microsoft.com/office/drawing/2014/main" id="{A8D3D6B0-B5E0-F4B9-7511-40CA58E87C9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09855" y="3655049"/>
            <a:ext cx="1099714" cy="1099714"/>
          </a:xfrm>
          <a:prstGeom prst="rect">
            <a:avLst/>
          </a:prstGeom>
        </p:spPr>
      </p:pic>
      <p:sp>
        <p:nvSpPr>
          <p:cNvPr id="13" name="TextBox 12">
            <a:extLst>
              <a:ext uri="{FF2B5EF4-FFF2-40B4-BE49-F238E27FC236}">
                <a16:creationId xmlns:a16="http://schemas.microsoft.com/office/drawing/2014/main" id="{C43FC7EE-3E9B-5BE9-3800-3096C511C849}"/>
              </a:ext>
            </a:extLst>
          </p:cNvPr>
          <p:cNvSpPr txBox="1"/>
          <p:nvPr/>
        </p:nvSpPr>
        <p:spPr>
          <a:xfrm>
            <a:off x="1380379" y="3744110"/>
            <a:ext cx="7014307" cy="923330"/>
          </a:xfrm>
          <a:prstGeom prst="rect">
            <a:avLst/>
          </a:prstGeom>
          <a:noFill/>
        </p:spPr>
        <p:txBody>
          <a:bodyPr wrap="square">
            <a:spAutoFit/>
          </a:bodyPr>
          <a:lstStyle/>
          <a:p>
            <a:pPr lvl="1"/>
            <a:r>
              <a:rPr lang="en-US" sz="2600" dirty="0">
                <a:latin typeface="Cambria" panose="02040503050406030204" pitchFamily="18" charset="0"/>
              </a:rPr>
              <a:t>DRAM power characterization</a:t>
            </a:r>
          </a:p>
          <a:p>
            <a:pPr lvl="2"/>
            <a:r>
              <a:rPr lang="en-US" sz="1400" b="1" dirty="0">
                <a:latin typeface="Cambria" panose="02040503050406030204" pitchFamily="18" charset="0"/>
              </a:rPr>
              <a:t>[SIGMETRICS’18] </a:t>
            </a:r>
            <a:r>
              <a:rPr lang="en-US" sz="1400" dirty="0">
                <a:latin typeface="Cambria" panose="02040503050406030204" pitchFamily="18" charset="0"/>
              </a:rPr>
              <a:t>Ghose+, “</a:t>
            </a:r>
            <a:r>
              <a:rPr lang="en-US" sz="1400" dirty="0">
                <a:latin typeface="Cambria" panose="02040503050406030204" pitchFamily="18" charset="0"/>
                <a:hlinkClick r:id="rId8"/>
              </a:rPr>
              <a:t>What Your DRAM Power Models Are Not Telling You: Lessons from a Detailed Experimental Study</a:t>
            </a:r>
            <a:r>
              <a:rPr lang="en-US" sz="1400" dirty="0">
                <a:latin typeface="Cambria" panose="02040503050406030204" pitchFamily="18" charset="0"/>
              </a:rPr>
              <a:t>”</a:t>
            </a:r>
            <a:endParaRPr lang="en-US" sz="1400" b="1" dirty="0">
              <a:latin typeface="Cambria" panose="02040503050406030204" pitchFamily="18" charset="0"/>
            </a:endParaRPr>
          </a:p>
        </p:txBody>
      </p:sp>
      <p:sp>
        <p:nvSpPr>
          <p:cNvPr id="15" name="TextBox 14">
            <a:extLst>
              <a:ext uri="{FF2B5EF4-FFF2-40B4-BE49-F238E27FC236}">
                <a16:creationId xmlns:a16="http://schemas.microsoft.com/office/drawing/2014/main" id="{C22C9DD3-39F9-4795-32DA-16A7E1C7CC68}"/>
              </a:ext>
            </a:extLst>
          </p:cNvPr>
          <p:cNvSpPr txBox="1"/>
          <p:nvPr/>
        </p:nvSpPr>
        <p:spPr>
          <a:xfrm>
            <a:off x="1380379" y="4974739"/>
            <a:ext cx="7490080" cy="1508105"/>
          </a:xfrm>
          <a:prstGeom prst="rect">
            <a:avLst/>
          </a:prstGeom>
          <a:noFill/>
        </p:spPr>
        <p:txBody>
          <a:bodyPr wrap="square">
            <a:spAutoFit/>
          </a:bodyPr>
          <a:lstStyle/>
          <a:p>
            <a:pPr lvl="1"/>
            <a:r>
              <a:rPr lang="en-US" sz="2600" dirty="0">
                <a:latin typeface="Cambria" panose="02040503050406030204" pitchFamily="18" charset="0"/>
              </a:rPr>
              <a:t>Reused in new FPGA-based </a:t>
            </a:r>
            <a:br>
              <a:rPr lang="en-US" sz="2600" dirty="0">
                <a:latin typeface="Cambria" panose="02040503050406030204" pitchFamily="18" charset="0"/>
              </a:rPr>
            </a:br>
            <a:r>
              <a:rPr lang="en-US" sz="2600" dirty="0">
                <a:latin typeface="Cambria" panose="02040503050406030204" pitchFamily="18" charset="0"/>
              </a:rPr>
              <a:t>evaluation infrastructures</a:t>
            </a:r>
          </a:p>
          <a:p>
            <a:pPr lvl="2"/>
            <a:r>
              <a:rPr lang="en-US" sz="1400" b="1" dirty="0">
                <a:latin typeface="Cambria" panose="02040503050406030204" pitchFamily="18" charset="0"/>
              </a:rPr>
              <a:t>[DSN’25] </a:t>
            </a:r>
            <a:r>
              <a:rPr lang="en-US" sz="1400" dirty="0">
                <a:latin typeface="Cambria" panose="02040503050406030204" pitchFamily="18" charset="0"/>
              </a:rPr>
              <a:t>Canpolat+, “</a:t>
            </a:r>
            <a:r>
              <a:rPr lang="en-US" sz="1400" dirty="0">
                <a:latin typeface="Cambria" panose="02040503050406030204" pitchFamily="18" charset="0"/>
                <a:hlinkClick r:id="rId9"/>
              </a:rPr>
              <a:t>EasyDRAM: An FPGA-based Infrastructure for Fast and Accurate End-to-End Evaluation of Emerging DRAM Techniques</a:t>
            </a:r>
            <a:r>
              <a:rPr lang="en-US" sz="1400" dirty="0">
                <a:latin typeface="Cambria" panose="02040503050406030204" pitchFamily="18" charset="0"/>
              </a:rPr>
              <a:t>”</a:t>
            </a:r>
          </a:p>
          <a:p>
            <a:endParaRPr lang="en-US" sz="1200" b="1" dirty="0">
              <a:latin typeface="Cambria" panose="02040503050406030204" pitchFamily="18" charset="0"/>
            </a:endParaRPr>
          </a:p>
        </p:txBody>
      </p:sp>
      <p:pic>
        <p:nvPicPr>
          <p:cNvPr id="17" name="Graphic 16" descr="Recycle with solid fill">
            <a:extLst>
              <a:ext uri="{FF2B5EF4-FFF2-40B4-BE49-F238E27FC236}">
                <a16:creationId xmlns:a16="http://schemas.microsoft.com/office/drawing/2014/main" id="{68771642-AAA0-FEC4-77EF-3D1021887E69}"/>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609856" y="5032696"/>
            <a:ext cx="1099713" cy="1099713"/>
          </a:xfrm>
          <a:prstGeom prst="rect">
            <a:avLst/>
          </a:prstGeom>
        </p:spPr>
      </p:pic>
    </p:spTree>
    <p:extLst>
      <p:ext uri="{BB962C8B-B14F-4D97-AF65-F5344CB8AC3E}">
        <p14:creationId xmlns:p14="http://schemas.microsoft.com/office/powerpoint/2010/main" val="3910305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3" grpId="0"/>
      <p:bldP spid="1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3B65EB0-3D9B-C690-DE92-DFD5A14016EF}"/>
              </a:ext>
            </a:extLst>
          </p:cNvPr>
          <p:cNvSpPr txBox="1"/>
          <p:nvPr/>
        </p:nvSpPr>
        <p:spPr>
          <a:xfrm>
            <a:off x="279093" y="1883231"/>
            <a:ext cx="8585813" cy="2585323"/>
          </a:xfrm>
          <a:prstGeom prst="rect">
            <a:avLst/>
          </a:prstGeom>
          <a:noFill/>
        </p:spPr>
        <p:txBody>
          <a:bodyPr wrap="none" rtlCol="0">
            <a:spAutoFit/>
          </a:bodyPr>
          <a:lstStyle/>
          <a:p>
            <a:pPr algn="ctr"/>
            <a:r>
              <a:rPr lang="en-US" sz="5400" dirty="0">
                <a:latin typeface="Cambria" panose="02040503050406030204" pitchFamily="18" charset="0"/>
                <a:ea typeface="Cambria" panose="02040503050406030204" pitchFamily="18" charset="0"/>
              </a:rPr>
              <a:t>DRAM Bender </a:t>
            </a:r>
            <a:br>
              <a:rPr lang="en-US" sz="5400" dirty="0">
                <a:latin typeface="Cambria" panose="02040503050406030204" pitchFamily="18" charset="0"/>
                <a:ea typeface="Cambria" panose="02040503050406030204" pitchFamily="18" charset="0"/>
              </a:rPr>
            </a:br>
            <a:r>
              <a:rPr lang="en-US" sz="5400" dirty="0">
                <a:solidFill>
                  <a:srgbClr val="0000FF"/>
                </a:solidFill>
                <a:latin typeface="Cambria" panose="02040503050406030204" pitchFamily="18" charset="0"/>
                <a:ea typeface="Cambria" panose="02040503050406030204" pitchFamily="18" charset="0"/>
              </a:rPr>
              <a:t>Enables Understanding </a:t>
            </a:r>
            <a:br>
              <a:rPr lang="en-US" sz="5400" dirty="0">
                <a:latin typeface="Cambria" panose="02040503050406030204" pitchFamily="18" charset="0"/>
                <a:ea typeface="Cambria" panose="02040503050406030204" pitchFamily="18" charset="0"/>
              </a:rPr>
            </a:br>
            <a:r>
              <a:rPr lang="en-US" sz="5400" dirty="0">
                <a:solidFill>
                  <a:srgbClr val="FF0000"/>
                </a:solidFill>
                <a:latin typeface="Cambria" panose="02040503050406030204" pitchFamily="18" charset="0"/>
                <a:ea typeface="Cambria" panose="02040503050406030204" pitchFamily="18" charset="0"/>
              </a:rPr>
              <a:t>DRAM Robustness Problems</a:t>
            </a:r>
          </a:p>
        </p:txBody>
      </p:sp>
    </p:spTree>
    <p:extLst>
      <p:ext uri="{BB962C8B-B14F-4D97-AF65-F5344CB8AC3E}">
        <p14:creationId xmlns:p14="http://schemas.microsoft.com/office/powerpoint/2010/main" val="19574967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20650B-A48F-0DC9-A6FD-795F5B808783}"/>
              </a:ext>
            </a:extLst>
          </p:cNvPr>
          <p:cNvSpPr>
            <a:spLocks noGrp="1"/>
          </p:cNvSpPr>
          <p:nvPr>
            <p:ph type="title"/>
          </p:nvPr>
        </p:nvSpPr>
        <p:spPr/>
        <p:txBody>
          <a:bodyPr/>
          <a:lstStyle/>
          <a:p>
            <a:r>
              <a:rPr lang="en-US" dirty="0"/>
              <a:t>Variable Read Disturbance</a:t>
            </a:r>
          </a:p>
        </p:txBody>
      </p:sp>
      <p:sp>
        <p:nvSpPr>
          <p:cNvPr id="3" name="Content Placeholder 2">
            <a:extLst>
              <a:ext uri="{FF2B5EF4-FFF2-40B4-BE49-F238E27FC236}">
                <a16:creationId xmlns:a16="http://schemas.microsoft.com/office/drawing/2014/main" id="{8807390A-BE10-EE6E-4AC9-79F5CF47FAF3}"/>
              </a:ext>
            </a:extLst>
          </p:cNvPr>
          <p:cNvSpPr>
            <a:spLocks noGrp="1"/>
          </p:cNvSpPr>
          <p:nvPr>
            <p:ph idx="1"/>
          </p:nvPr>
        </p:nvSpPr>
        <p:spPr/>
        <p:txBody>
          <a:bodyPr/>
          <a:lstStyle/>
          <a:p>
            <a:r>
              <a:rPr lang="en-US" sz="2000" dirty="0"/>
              <a:t>Ataberk Olgun, Nisa Bostanci, Ismail Emir Yuksel, Abdullah Giray </a:t>
            </a:r>
            <a:r>
              <a:rPr lang="en-US" sz="2000" dirty="0" err="1"/>
              <a:t>Yaglikci</a:t>
            </a:r>
            <a:r>
              <a:rPr lang="en-US" sz="2000" dirty="0"/>
              <a:t>, Geraldo Francisco de Oliveira, </a:t>
            </a:r>
            <a:r>
              <a:rPr lang="en-US" sz="2000" dirty="0" err="1"/>
              <a:t>Haocong</a:t>
            </a:r>
            <a:r>
              <a:rPr lang="en-US" sz="2000" dirty="0"/>
              <a:t> Luo, Oguzhan Canpolat, Minesh Patel, and Onur Mutlu,</a:t>
            </a:r>
            <a:br>
              <a:rPr lang="en-US" sz="2000" dirty="0"/>
            </a:br>
            <a:r>
              <a:rPr lang="en-US" sz="2000" b="1" dirty="0">
                <a:hlinkClick r:id="rId2"/>
              </a:rPr>
              <a:t>"Variable Read Disturbance: An Experimental Analysis of Temporal Variation in DRAM Read Disturbance"</a:t>
            </a:r>
            <a:br>
              <a:rPr lang="en-US" sz="2000" dirty="0"/>
            </a:br>
            <a:r>
              <a:rPr lang="en-US" sz="2000" i="1" dirty="0"/>
              <a:t>Proceedings of the </a:t>
            </a:r>
            <a:r>
              <a:rPr lang="en-US" sz="2000" i="1" dirty="0">
                <a:hlinkClick r:id="rId3"/>
              </a:rPr>
              <a:t>31st International Symposium on High-Performance Computer Architecture</a:t>
            </a:r>
            <a:r>
              <a:rPr lang="en-US" sz="2000" i="1" dirty="0"/>
              <a:t> (</a:t>
            </a:r>
            <a:r>
              <a:rPr lang="en-US" sz="2000" b="1" i="1" dirty="0"/>
              <a:t>HPCA</a:t>
            </a:r>
            <a:r>
              <a:rPr lang="en-US" sz="2000" i="1" dirty="0"/>
              <a:t>)</a:t>
            </a:r>
            <a:r>
              <a:rPr lang="en-US" sz="2000" dirty="0"/>
              <a:t>, Las Vegas, NV, USA, March 2025.</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p>
          <a:p>
            <a:pPr marL="0" indent="0">
              <a:buNone/>
            </a:pPr>
            <a:endParaRPr lang="en-US" sz="2000" dirty="0"/>
          </a:p>
        </p:txBody>
      </p:sp>
      <p:pic>
        <p:nvPicPr>
          <p:cNvPr id="4" name="Picture 3">
            <a:extLst>
              <a:ext uri="{FF2B5EF4-FFF2-40B4-BE49-F238E27FC236}">
                <a16:creationId xmlns:a16="http://schemas.microsoft.com/office/drawing/2014/main" id="{9A8B485D-FDC7-1E11-36D8-AD7DAE183E10}"/>
              </a:ext>
            </a:extLst>
          </p:cNvPr>
          <p:cNvPicPr>
            <a:picLocks noChangeAspect="1"/>
          </p:cNvPicPr>
          <p:nvPr/>
        </p:nvPicPr>
        <p:blipFill>
          <a:blip r:embed="rId6"/>
          <a:stretch>
            <a:fillRect/>
          </a:stretch>
        </p:blipFill>
        <p:spPr>
          <a:xfrm>
            <a:off x="685800" y="3531175"/>
            <a:ext cx="7772400" cy="2563564"/>
          </a:xfrm>
          <a:prstGeom prst="rect">
            <a:avLst/>
          </a:prstGeom>
          <a:ln w="38100">
            <a:solidFill>
              <a:schemeClr val="tx1"/>
            </a:solidFill>
          </a:ln>
        </p:spPr>
      </p:pic>
    </p:spTree>
    <p:extLst>
      <p:ext uri="{BB962C8B-B14F-4D97-AF65-F5344CB8AC3E}">
        <p14:creationId xmlns:p14="http://schemas.microsoft.com/office/powerpoint/2010/main" val="26074227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500" dirty="0"/>
              <a:t>A Typical DRAM-Based Computing System</a:t>
            </a:r>
          </a:p>
        </p:txBody>
      </p:sp>
      <p:pic>
        <p:nvPicPr>
          <p:cNvPr id="11" name="Picture 10">
            <a:extLst>
              <a:ext uri="{FF2B5EF4-FFF2-40B4-BE49-F238E27FC236}">
                <a16:creationId xmlns:a16="http://schemas.microsoft.com/office/drawing/2014/main" id="{87A32330-7253-946A-34D0-074D1715680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88002" y="2621194"/>
            <a:ext cx="1752600" cy="1752600"/>
          </a:xfrm>
          <a:prstGeom prst="rect">
            <a:avLst/>
          </a:prstGeom>
        </p:spPr>
      </p:pic>
      <p:sp>
        <p:nvSpPr>
          <p:cNvPr id="25" name="Left-Right Arrow 24">
            <a:extLst>
              <a:ext uri="{FF2B5EF4-FFF2-40B4-BE49-F238E27FC236}">
                <a16:creationId xmlns:a16="http://schemas.microsoft.com/office/drawing/2014/main" id="{7E0B86A5-377C-4AE9-5D56-6CC9B01BA0ED}"/>
              </a:ext>
            </a:extLst>
          </p:cNvPr>
          <p:cNvSpPr/>
          <p:nvPr/>
        </p:nvSpPr>
        <p:spPr>
          <a:xfrm>
            <a:off x="3188252" y="3054433"/>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Trebuchet MS" panose="020B0703020202090204" pitchFamily="34" charset="0"/>
              <a:ea typeface="+mn-ea"/>
              <a:cs typeface="+mn-cs"/>
            </a:endParaRPr>
          </a:p>
        </p:txBody>
      </p:sp>
      <p:sp>
        <p:nvSpPr>
          <p:cNvPr id="26" name="TextBox 25">
            <a:extLst>
              <a:ext uri="{FF2B5EF4-FFF2-40B4-BE49-F238E27FC236}">
                <a16:creationId xmlns:a16="http://schemas.microsoft.com/office/drawing/2014/main" id="{CC954718-884A-A3CB-3858-F9D175B0658F}"/>
              </a:ext>
            </a:extLst>
          </p:cNvPr>
          <p:cNvSpPr txBox="1"/>
          <p:nvPr/>
        </p:nvSpPr>
        <p:spPr>
          <a:xfrm>
            <a:off x="840166" y="4125068"/>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Quire Sans"/>
                <a:ea typeface="+mn-ea"/>
                <a:cs typeface="+mn-cs"/>
              </a:rPr>
              <a:t>CPU</a:t>
            </a:r>
          </a:p>
        </p:txBody>
      </p:sp>
      <p:sp>
        <p:nvSpPr>
          <p:cNvPr id="27" name="Rectangle 26">
            <a:extLst>
              <a:ext uri="{FF2B5EF4-FFF2-40B4-BE49-F238E27FC236}">
                <a16:creationId xmlns:a16="http://schemas.microsoft.com/office/drawing/2014/main" id="{40AF561C-2014-17DA-E481-A7AA7A460D1B}"/>
              </a:ext>
            </a:extLst>
          </p:cNvPr>
          <p:cNvSpPr/>
          <p:nvPr/>
        </p:nvSpPr>
        <p:spPr>
          <a:xfrm>
            <a:off x="4512930" y="4249969"/>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703020202090204" pitchFamily="34" charset="0"/>
              <a:ea typeface="+mn-ea"/>
              <a:cs typeface="+mn-cs"/>
            </a:endParaRPr>
          </a:p>
        </p:txBody>
      </p:sp>
      <p:sp>
        <p:nvSpPr>
          <p:cNvPr id="28" name="TextBox 27">
            <a:extLst>
              <a:ext uri="{FF2B5EF4-FFF2-40B4-BE49-F238E27FC236}">
                <a16:creationId xmlns:a16="http://schemas.microsoft.com/office/drawing/2014/main" id="{8C5F1490-C007-B622-B229-32DD3E9214D5}"/>
              </a:ext>
            </a:extLst>
          </p:cNvPr>
          <p:cNvSpPr txBox="1"/>
          <p:nvPr/>
        </p:nvSpPr>
        <p:spPr>
          <a:xfrm>
            <a:off x="4336366" y="4125068"/>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Quire Sans"/>
                <a:ea typeface="+mn-ea"/>
                <a:cs typeface="+mn-cs"/>
              </a:rPr>
              <a:t>DRAM Module</a:t>
            </a:r>
          </a:p>
        </p:txBody>
      </p:sp>
      <p:sp>
        <p:nvSpPr>
          <p:cNvPr id="29" name="Rectangle 28">
            <a:extLst>
              <a:ext uri="{FF2B5EF4-FFF2-40B4-BE49-F238E27FC236}">
                <a16:creationId xmlns:a16="http://schemas.microsoft.com/office/drawing/2014/main" id="{6B657E82-0DB9-3E34-517A-AE3175449F66}"/>
              </a:ext>
            </a:extLst>
          </p:cNvPr>
          <p:cNvSpPr/>
          <p:nvPr/>
        </p:nvSpPr>
        <p:spPr>
          <a:xfrm>
            <a:off x="3802367" y="1513220"/>
            <a:ext cx="2305439" cy="584775"/>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ED7D31">
                    <a:lumMod val="75000"/>
                  </a:srgbClr>
                </a:solidFill>
                <a:effectLst/>
                <a:uLnTx/>
                <a:uFillTx/>
                <a:latin typeface="Quire Sans"/>
                <a:ea typeface="+mn-ea"/>
                <a:cs typeface="+mn-cs"/>
              </a:rPr>
              <a:t>DRAM Chip</a:t>
            </a:r>
            <a:endParaRPr kumimoji="0" lang="en-US" sz="3200" b="0" i="0" u="none" strike="noStrike" kern="1200" cap="none" spc="0" normalizeH="0" baseline="0" noProof="0" dirty="0">
              <a:ln>
                <a:noFill/>
              </a:ln>
              <a:solidFill>
                <a:srgbClr val="ED7D31">
                  <a:lumMod val="75000"/>
                </a:srgbClr>
              </a:solidFill>
              <a:effectLst/>
              <a:uLnTx/>
              <a:uFillTx/>
              <a:latin typeface="Quire Sans"/>
              <a:ea typeface="+mn-ea"/>
              <a:cs typeface="+mn-cs"/>
            </a:endParaRPr>
          </a:p>
        </p:txBody>
      </p:sp>
      <p:pic>
        <p:nvPicPr>
          <p:cNvPr id="3" name="Content Placeholder 5">
            <a:extLst>
              <a:ext uri="{FF2B5EF4-FFF2-40B4-BE49-F238E27FC236}">
                <a16:creationId xmlns:a16="http://schemas.microsoft.com/office/drawing/2014/main" id="{B5611E7D-3AE3-3AEC-9877-6D0322B373EA}"/>
              </a:ext>
            </a:extLst>
          </p:cNvPr>
          <p:cNvPicPr>
            <a:picLocks noGrp="1" noChangeAspect="1"/>
          </p:cNvPicPr>
          <p:nvPr>
            <p:ph idx="1"/>
          </p:nvPr>
        </p:nvPicPr>
        <p:blipFill>
          <a:blip r:embed="rId4">
            <a:extLst>
              <a:ext uri="{BEBA8EAE-BF5A-486C-A8C5-ECC9F3942E4B}">
                <a14:imgProps xmlns:a14="http://schemas.microsoft.com/office/drawing/2010/main">
                  <a14:imgLayer r:embed="rId5">
                    <a14:imgEffect>
                      <a14:backgroundRemoval t="10000" b="90000" l="0" r="100000"/>
                    </a14:imgEffect>
                  </a14:imgLayer>
                </a14:imgProps>
              </a:ext>
              <a:ext uri="{28A0092B-C50C-407E-A947-70E740481C1C}">
                <a14:useLocalDpi xmlns:a14="http://schemas.microsoft.com/office/drawing/2010/main" val="0"/>
              </a:ext>
            </a:extLst>
          </a:blip>
          <a:stretch>
            <a:fillRect/>
          </a:stretch>
        </p:blipFill>
        <p:spPr>
          <a:xfrm>
            <a:off x="5022166" y="1897294"/>
            <a:ext cx="3200400" cy="3200400"/>
          </a:xfrm>
        </p:spPr>
      </p:pic>
      <p:cxnSp>
        <p:nvCxnSpPr>
          <p:cNvPr id="31" name="Curved Connector 30">
            <a:extLst>
              <a:ext uri="{FF2B5EF4-FFF2-40B4-BE49-F238E27FC236}">
                <a16:creationId xmlns:a16="http://schemas.microsoft.com/office/drawing/2014/main" id="{8F7BDD53-2748-7ECA-DCAB-2FC606C4D4FD}"/>
              </a:ext>
            </a:extLst>
          </p:cNvPr>
          <p:cNvCxnSpPr>
            <a:cxnSpLocks/>
            <a:stCxn id="29" idx="2"/>
          </p:cNvCxnSpPr>
          <p:nvPr/>
        </p:nvCxnSpPr>
        <p:spPr>
          <a:xfrm rot="16200000" flipH="1">
            <a:off x="4819347" y="2233734"/>
            <a:ext cx="816182" cy="544703"/>
          </a:xfrm>
          <a:prstGeom prst="curvedConnector3">
            <a:avLst/>
          </a:prstGeom>
          <a:ln w="381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8FD29000-2794-6FB3-EB04-DBB3FB708D7C}"/>
              </a:ext>
            </a:extLst>
          </p:cNvPr>
          <p:cNvSpPr/>
          <p:nvPr/>
        </p:nvSpPr>
        <p:spPr>
          <a:xfrm>
            <a:off x="5224272" y="2908152"/>
            <a:ext cx="544704" cy="390099"/>
          </a:xfrm>
          <a:prstGeom prst="rect">
            <a:avLst/>
          </a:prstGeom>
          <a:no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dirty="0">
              <a:ln>
                <a:noFill/>
              </a:ln>
              <a:solidFill>
                <a:srgbClr val="007E39"/>
              </a:solidFill>
              <a:effectLst/>
              <a:uLnTx/>
              <a:uFillTx/>
              <a:latin typeface="Trebuchet MS" panose="020B0703020202090204" pitchFamily="34" charset="0"/>
              <a:ea typeface="Cambria" panose="02040503050406030204" pitchFamily="18" charset="0"/>
              <a:cs typeface="+mn-cs"/>
            </a:endParaRPr>
          </a:p>
        </p:txBody>
      </p:sp>
      <p:sp>
        <p:nvSpPr>
          <p:cNvPr id="4" name="Slide Number Placeholder 3">
            <a:extLst>
              <a:ext uri="{FF2B5EF4-FFF2-40B4-BE49-F238E27FC236}">
                <a16:creationId xmlns:a16="http://schemas.microsoft.com/office/drawing/2014/main" id="{98E675BE-C9D1-EB43-6ED6-821517265D1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9D2B53-EDAE-4B41-B849-8916FA40BCB6}" type="slidenum">
              <a:rPr kumimoji="0" lang="en-US" sz="2400" b="1" i="0" u="none" strike="noStrike" kern="1200" cap="none" spc="0" normalizeH="0" baseline="0" noProof="0" smtClean="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2400" b="1" i="0" u="none" strike="noStrike" kern="1200" cap="none" spc="0" normalizeH="0" baseline="0" noProof="0" dirty="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endParaRPr>
          </a:p>
        </p:txBody>
      </p:sp>
    </p:spTree>
    <p:extLst>
      <p:ext uri="{BB962C8B-B14F-4D97-AF65-F5344CB8AC3E}">
        <p14:creationId xmlns:p14="http://schemas.microsoft.com/office/powerpoint/2010/main" val="2871495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2"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 name="Content Placeholder 5">
            <a:extLst>
              <a:ext uri="{FF2B5EF4-FFF2-40B4-BE49-F238E27FC236}">
                <a16:creationId xmlns:a16="http://schemas.microsoft.com/office/drawing/2014/main" id="{F93B189B-2D91-944B-B2B0-CFBBFE69F33B}"/>
              </a:ext>
            </a:extLst>
          </p:cNvPr>
          <p:cNvPicPr>
            <a:picLocks noGrp="1" noChangeAspect="1"/>
          </p:cNvPicPr>
          <p:nvPr>
            <p:ph idx="1"/>
          </p:nvPr>
        </p:nvPicPr>
        <p:blipFill>
          <a:blip r:embed="rId3">
            <a:extLst>
              <a:ext uri="{BEBA8EAE-BF5A-486C-A8C5-ECC9F3942E4B}">
                <a14:imgProps xmlns:a14="http://schemas.microsoft.com/office/drawing/2010/main">
                  <a14:imgLayer r:embed="rId4">
                    <a14:imgEffect>
                      <a14:backgroundRemoval t="10000" b="90000" l="0" r="100000"/>
                    </a14:imgEffect>
                  </a14:imgLayer>
                </a14:imgProps>
              </a:ext>
              <a:ext uri="{28A0092B-C50C-407E-A947-70E740481C1C}">
                <a14:useLocalDpi xmlns:a14="http://schemas.microsoft.com/office/drawing/2010/main" val="0"/>
              </a:ext>
            </a:extLst>
          </a:blip>
          <a:stretch>
            <a:fillRect/>
          </a:stretch>
        </p:blipFill>
        <p:spPr>
          <a:xfrm>
            <a:off x="2859743" y="355545"/>
            <a:ext cx="3200400" cy="3200400"/>
          </a:xfrm>
        </p:spPr>
      </p:pic>
      <p:sp>
        <p:nvSpPr>
          <p:cNvPr id="2" name="标题 1">
            <a:extLst>
              <a:ext uri="{FF2B5EF4-FFF2-40B4-BE49-F238E27FC236}">
                <a16:creationId xmlns:a16="http://schemas.microsoft.com/office/drawing/2014/main" id="{521CC41E-6B94-4B7A-9C13-FAAAF976E486}"/>
              </a:ext>
            </a:extLst>
          </p:cNvPr>
          <p:cNvSpPr>
            <a:spLocks noGrp="1"/>
          </p:cNvSpPr>
          <p:nvPr>
            <p:ph type="title"/>
          </p:nvPr>
        </p:nvSpPr>
        <p:spPr/>
        <p:txBody>
          <a:bodyPr/>
          <a:lstStyle/>
          <a:p>
            <a:r>
              <a:rPr lang="en-US" altLang="zh-CN"/>
              <a:t>DRAM Organization</a:t>
            </a:r>
            <a:endParaRPr lang="zh-CN" altLang="en-US"/>
          </a:p>
        </p:txBody>
      </p:sp>
      <p:sp>
        <p:nvSpPr>
          <p:cNvPr id="40" name="Rounded Rectangle 39">
            <a:extLst>
              <a:ext uri="{FF2B5EF4-FFF2-40B4-BE49-F238E27FC236}">
                <a16:creationId xmlns:a16="http://schemas.microsoft.com/office/drawing/2014/main" id="{CBF73326-9FC5-8149-9B08-D06E138FB2E7}"/>
              </a:ext>
            </a:extLst>
          </p:cNvPr>
          <p:cNvSpPr/>
          <p:nvPr/>
        </p:nvSpPr>
        <p:spPr>
          <a:xfrm>
            <a:off x="3030944" y="1879808"/>
            <a:ext cx="603903" cy="446283"/>
          </a:xfrm>
          <a:prstGeom prst="roundRect">
            <a:avLst/>
          </a:prstGeom>
          <a:solidFill>
            <a:schemeClr val="accent1">
              <a:alpha val="0"/>
            </a:schemeClr>
          </a:solidFill>
          <a:ln w="73025">
            <a:solidFill>
              <a:srgbClr val="D17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Quire Sans"/>
              <a:ea typeface="+mn-ea"/>
              <a:cs typeface="+mn-cs"/>
            </a:endParaRPr>
          </a:p>
        </p:txBody>
      </p:sp>
      <p:grpSp>
        <p:nvGrpSpPr>
          <p:cNvPr id="52" name="Group 51">
            <a:extLst>
              <a:ext uri="{FF2B5EF4-FFF2-40B4-BE49-F238E27FC236}">
                <a16:creationId xmlns:a16="http://schemas.microsoft.com/office/drawing/2014/main" id="{76B4D213-8D00-704F-81A4-FEB2EF5A85DC}"/>
              </a:ext>
            </a:extLst>
          </p:cNvPr>
          <p:cNvGrpSpPr/>
          <p:nvPr/>
        </p:nvGrpSpPr>
        <p:grpSpPr>
          <a:xfrm>
            <a:off x="105836" y="2060137"/>
            <a:ext cx="3363872" cy="4082931"/>
            <a:chOff x="105836" y="2060137"/>
            <a:chExt cx="3363872" cy="4082931"/>
          </a:xfrm>
        </p:grpSpPr>
        <p:sp>
          <p:nvSpPr>
            <p:cNvPr id="226" name="Rounded Rectangle 225">
              <a:extLst>
                <a:ext uri="{FF2B5EF4-FFF2-40B4-BE49-F238E27FC236}">
                  <a16:creationId xmlns:a16="http://schemas.microsoft.com/office/drawing/2014/main" id="{1938D7CB-CD0C-1942-8167-505B4E160E44}"/>
                </a:ext>
              </a:extLst>
            </p:cNvPr>
            <p:cNvSpPr>
              <a:spLocks noChangeAspect="1"/>
            </p:cNvSpPr>
            <p:nvPr/>
          </p:nvSpPr>
          <p:spPr>
            <a:xfrm>
              <a:off x="105836" y="3265304"/>
              <a:ext cx="2796723" cy="2367191"/>
            </a:xfrm>
            <a:prstGeom prst="roundRect">
              <a:avLst>
                <a:gd name="adj" fmla="val 5443"/>
              </a:avLst>
            </a:prstGeom>
            <a:solidFill>
              <a:schemeClr val="accent2">
                <a:lumMod val="40000"/>
                <a:lumOff val="60000"/>
              </a:schemeClr>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prstClr val="black"/>
                </a:solidFill>
                <a:effectLst/>
                <a:uLnTx/>
                <a:uFillTx/>
                <a:latin typeface="Quire Sans"/>
                <a:ea typeface="+mn-ea"/>
                <a:cs typeface="+mn-cs"/>
              </a:endParaRPr>
            </a:p>
          </p:txBody>
        </p:sp>
        <p:sp>
          <p:nvSpPr>
            <p:cNvPr id="227" name="TextBox 257">
              <a:extLst>
                <a:ext uri="{FF2B5EF4-FFF2-40B4-BE49-F238E27FC236}">
                  <a16:creationId xmlns:a16="http://schemas.microsoft.com/office/drawing/2014/main" id="{EFF2ED2E-99D9-D34A-9D69-33F612772A0D}"/>
                </a:ext>
              </a:extLst>
            </p:cNvPr>
            <p:cNvSpPr txBox="1">
              <a:spLocks noChangeAspect="1"/>
            </p:cNvSpPr>
            <p:nvPr/>
          </p:nvSpPr>
          <p:spPr>
            <a:xfrm>
              <a:off x="639340" y="5843114"/>
              <a:ext cx="1729713" cy="299954"/>
            </a:xfrm>
            <a:prstGeom prst="rect">
              <a:avLst/>
            </a:prstGeom>
            <a:noFill/>
            <a:ln>
              <a:noFill/>
            </a:ln>
          </p:spPr>
          <p:txBody>
            <a:bodyPr wrap="square" lIns="0" tIns="0" rIns="0" bIns="0" rtlCol="0">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ED7D31">
                      <a:lumMod val="75000"/>
                    </a:srgbClr>
                  </a:solidFill>
                  <a:effectLst/>
                  <a:uLnTx/>
                  <a:uFillTx/>
                  <a:latin typeface="Quire Sans"/>
                  <a:ea typeface="+mn-ea"/>
                  <a:cs typeface="+mn-cs"/>
                </a:rPr>
                <a:t>DRAM Chip</a:t>
              </a:r>
            </a:p>
          </p:txBody>
        </p:sp>
        <p:cxnSp>
          <p:nvCxnSpPr>
            <p:cNvPr id="228" name="Straight Connector 85">
              <a:extLst>
                <a:ext uri="{FF2B5EF4-FFF2-40B4-BE49-F238E27FC236}">
                  <a16:creationId xmlns:a16="http://schemas.microsoft.com/office/drawing/2014/main" id="{7BBB9C99-F034-2340-8974-AB558463FB61}"/>
                </a:ext>
              </a:extLst>
            </p:cNvPr>
            <p:cNvCxnSpPr>
              <a:cxnSpLocks noChangeAspect="1"/>
            </p:cNvCxnSpPr>
            <p:nvPr/>
          </p:nvCxnSpPr>
          <p:spPr>
            <a:xfrm>
              <a:off x="496433" y="4448899"/>
              <a:ext cx="2023671" cy="0"/>
            </a:xfrm>
            <a:prstGeom prst="line">
              <a:avLst/>
            </a:prstGeom>
            <a:ln w="12700">
              <a:solidFill>
                <a:srgbClr val="D17372"/>
              </a:solidFill>
            </a:ln>
          </p:spPr>
          <p:style>
            <a:lnRef idx="1">
              <a:schemeClr val="accent1"/>
            </a:lnRef>
            <a:fillRef idx="0">
              <a:schemeClr val="accent1"/>
            </a:fillRef>
            <a:effectRef idx="0">
              <a:schemeClr val="accent1"/>
            </a:effectRef>
            <a:fontRef idx="minor">
              <a:schemeClr val="tx1"/>
            </a:fontRef>
          </p:style>
        </p:cxnSp>
        <p:cxnSp>
          <p:nvCxnSpPr>
            <p:cNvPr id="229" name="Straight Connector 85">
              <a:extLst>
                <a:ext uri="{FF2B5EF4-FFF2-40B4-BE49-F238E27FC236}">
                  <a16:creationId xmlns:a16="http://schemas.microsoft.com/office/drawing/2014/main" id="{7D910EA9-378A-444A-8DB9-B2532E3938DE}"/>
                </a:ext>
              </a:extLst>
            </p:cNvPr>
            <p:cNvCxnSpPr>
              <a:cxnSpLocks noChangeAspect="1"/>
            </p:cNvCxnSpPr>
            <p:nvPr/>
          </p:nvCxnSpPr>
          <p:spPr>
            <a:xfrm>
              <a:off x="2520095" y="4212343"/>
              <a:ext cx="0" cy="492062"/>
            </a:xfrm>
            <a:prstGeom prst="line">
              <a:avLst/>
            </a:prstGeom>
            <a:ln w="12700">
              <a:solidFill>
                <a:srgbClr val="D17372"/>
              </a:solidFill>
            </a:ln>
          </p:spPr>
          <p:style>
            <a:lnRef idx="1">
              <a:schemeClr val="accent1"/>
            </a:lnRef>
            <a:fillRef idx="0">
              <a:schemeClr val="accent1"/>
            </a:fillRef>
            <a:effectRef idx="0">
              <a:schemeClr val="accent1"/>
            </a:effectRef>
            <a:fontRef idx="minor">
              <a:schemeClr val="tx1"/>
            </a:fontRef>
          </p:style>
        </p:cxnSp>
        <p:cxnSp>
          <p:nvCxnSpPr>
            <p:cNvPr id="230" name="Straight Connector 85">
              <a:extLst>
                <a:ext uri="{FF2B5EF4-FFF2-40B4-BE49-F238E27FC236}">
                  <a16:creationId xmlns:a16="http://schemas.microsoft.com/office/drawing/2014/main" id="{1C32DF1A-B94A-C447-8D28-AD547AD3B1B1}"/>
                </a:ext>
              </a:extLst>
            </p:cNvPr>
            <p:cNvCxnSpPr>
              <a:cxnSpLocks noChangeAspect="1"/>
            </p:cNvCxnSpPr>
            <p:nvPr/>
          </p:nvCxnSpPr>
          <p:spPr>
            <a:xfrm>
              <a:off x="1976572" y="4202868"/>
              <a:ext cx="0" cy="492062"/>
            </a:xfrm>
            <a:prstGeom prst="line">
              <a:avLst/>
            </a:prstGeom>
            <a:ln w="12700">
              <a:solidFill>
                <a:srgbClr val="D17372"/>
              </a:solidFill>
            </a:ln>
          </p:spPr>
          <p:style>
            <a:lnRef idx="1">
              <a:schemeClr val="accent1"/>
            </a:lnRef>
            <a:fillRef idx="0">
              <a:schemeClr val="accent1"/>
            </a:fillRef>
            <a:effectRef idx="0">
              <a:schemeClr val="accent1"/>
            </a:effectRef>
            <a:fontRef idx="minor">
              <a:schemeClr val="tx1"/>
            </a:fontRef>
          </p:style>
        </p:cxnSp>
        <p:cxnSp>
          <p:nvCxnSpPr>
            <p:cNvPr id="231" name="Straight Connector 85">
              <a:extLst>
                <a:ext uri="{FF2B5EF4-FFF2-40B4-BE49-F238E27FC236}">
                  <a16:creationId xmlns:a16="http://schemas.microsoft.com/office/drawing/2014/main" id="{AC967B57-4953-D847-8E3D-BC46BC05919C}"/>
                </a:ext>
              </a:extLst>
            </p:cNvPr>
            <p:cNvCxnSpPr>
              <a:cxnSpLocks noChangeAspect="1"/>
            </p:cNvCxnSpPr>
            <p:nvPr/>
          </p:nvCxnSpPr>
          <p:spPr>
            <a:xfrm>
              <a:off x="1463380" y="4195279"/>
              <a:ext cx="0" cy="492062"/>
            </a:xfrm>
            <a:prstGeom prst="line">
              <a:avLst/>
            </a:prstGeom>
            <a:ln w="12700">
              <a:solidFill>
                <a:srgbClr val="D17372"/>
              </a:solidFill>
            </a:ln>
          </p:spPr>
          <p:style>
            <a:lnRef idx="1">
              <a:schemeClr val="accent1"/>
            </a:lnRef>
            <a:fillRef idx="0">
              <a:schemeClr val="accent1"/>
            </a:fillRef>
            <a:effectRef idx="0">
              <a:schemeClr val="accent1"/>
            </a:effectRef>
            <a:fontRef idx="minor">
              <a:schemeClr val="tx1"/>
            </a:fontRef>
          </p:style>
        </p:cxnSp>
        <p:cxnSp>
          <p:nvCxnSpPr>
            <p:cNvPr id="232" name="Straight Connector 85">
              <a:extLst>
                <a:ext uri="{FF2B5EF4-FFF2-40B4-BE49-F238E27FC236}">
                  <a16:creationId xmlns:a16="http://schemas.microsoft.com/office/drawing/2014/main" id="{05057CCD-3559-D348-A913-100938340A28}"/>
                </a:ext>
              </a:extLst>
            </p:cNvPr>
            <p:cNvCxnSpPr>
              <a:cxnSpLocks noChangeAspect="1"/>
            </p:cNvCxnSpPr>
            <p:nvPr/>
          </p:nvCxnSpPr>
          <p:spPr>
            <a:xfrm>
              <a:off x="915310" y="4185139"/>
              <a:ext cx="0" cy="492062"/>
            </a:xfrm>
            <a:prstGeom prst="line">
              <a:avLst/>
            </a:prstGeom>
            <a:ln w="12700">
              <a:solidFill>
                <a:srgbClr val="D17372"/>
              </a:solidFill>
            </a:ln>
          </p:spPr>
          <p:style>
            <a:lnRef idx="1">
              <a:schemeClr val="accent1"/>
            </a:lnRef>
            <a:fillRef idx="0">
              <a:schemeClr val="accent1"/>
            </a:fillRef>
            <a:effectRef idx="0">
              <a:schemeClr val="accent1"/>
            </a:effectRef>
            <a:fontRef idx="minor">
              <a:schemeClr val="tx1"/>
            </a:fontRef>
          </p:style>
        </p:cxnSp>
        <p:grpSp>
          <p:nvGrpSpPr>
            <p:cNvPr id="273" name="Group 272">
              <a:extLst>
                <a:ext uri="{FF2B5EF4-FFF2-40B4-BE49-F238E27FC236}">
                  <a16:creationId xmlns:a16="http://schemas.microsoft.com/office/drawing/2014/main" id="{68B2851D-CAEE-C340-A99F-C8FBBDE60F07}"/>
                </a:ext>
              </a:extLst>
            </p:cNvPr>
            <p:cNvGrpSpPr>
              <a:grpSpLocks noChangeAspect="1"/>
            </p:cNvGrpSpPr>
            <p:nvPr/>
          </p:nvGrpSpPr>
          <p:grpSpPr>
            <a:xfrm>
              <a:off x="2296958" y="3348559"/>
              <a:ext cx="446276" cy="851516"/>
              <a:chOff x="5042645" y="1893849"/>
              <a:chExt cx="270469" cy="516070"/>
            </a:xfrm>
          </p:grpSpPr>
          <p:sp>
            <p:nvSpPr>
              <p:cNvPr id="274" name="Rounded Rectangle 273">
                <a:extLst>
                  <a:ext uri="{FF2B5EF4-FFF2-40B4-BE49-F238E27FC236}">
                    <a16:creationId xmlns:a16="http://schemas.microsoft.com/office/drawing/2014/main" id="{5ECB4A4F-05DD-D547-81A6-3689D8E36F3B}"/>
                  </a:ext>
                </a:extLst>
              </p:cNvPr>
              <p:cNvSpPr/>
              <p:nvPr/>
            </p:nvSpPr>
            <p:spPr>
              <a:xfrm rot="5400000">
                <a:off x="4931182" y="2042707"/>
                <a:ext cx="493394" cy="238186"/>
              </a:xfrm>
              <a:prstGeom prst="roundRect">
                <a:avLst>
                  <a:gd name="adj" fmla="val 5443"/>
                </a:avLst>
              </a:prstGeom>
              <a:solidFill>
                <a:srgbClr val="F2F8EE"/>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prstClr val="black"/>
                  </a:solidFill>
                  <a:effectLst/>
                  <a:uLnTx/>
                  <a:uFillTx/>
                  <a:latin typeface="Quire Sans"/>
                  <a:ea typeface="+mn-ea"/>
                  <a:cs typeface="+mn-cs"/>
                </a:endParaRPr>
              </a:p>
            </p:txBody>
          </p:sp>
          <p:sp>
            <p:nvSpPr>
              <p:cNvPr id="275" name="矩形 22">
                <a:extLst>
                  <a:ext uri="{FF2B5EF4-FFF2-40B4-BE49-F238E27FC236}">
                    <a16:creationId xmlns:a16="http://schemas.microsoft.com/office/drawing/2014/main" id="{99C4E9E0-1306-4346-85B1-5B0DFE7B9943}"/>
                  </a:ext>
                </a:extLst>
              </p:cNvPr>
              <p:cNvSpPr/>
              <p:nvPr/>
            </p:nvSpPr>
            <p:spPr>
              <a:xfrm rot="5400000">
                <a:off x="4919845" y="2016649"/>
                <a:ext cx="516070" cy="270469"/>
              </a:xfrm>
              <a:prstGeom prst="rect">
                <a:avLst/>
              </a:prstGeom>
              <a:ln>
                <a:noFill/>
              </a:ln>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300" b="1" i="0" u="none" strike="noStrike" kern="1200" cap="none" spc="0" normalizeH="0" baseline="0" noProof="0" dirty="0">
                    <a:ln>
                      <a:noFill/>
                    </a:ln>
                    <a:solidFill>
                      <a:srgbClr val="70AD47">
                        <a:lumMod val="75000"/>
                      </a:srgbClr>
                    </a:solidFill>
                    <a:effectLst/>
                    <a:uLnTx/>
                    <a:uFillTx/>
                    <a:latin typeface="Quire Sans"/>
                    <a:ea typeface="等线" panose="02010600030101010101" pitchFamily="2" charset="-122"/>
                    <a:cs typeface="+mn-cs"/>
                  </a:rPr>
                  <a:t>Bank</a:t>
                </a:r>
              </a:p>
            </p:txBody>
          </p:sp>
        </p:grpSp>
        <p:sp>
          <p:nvSpPr>
            <p:cNvPr id="276" name="Rounded Rectangle 275">
              <a:extLst>
                <a:ext uri="{FF2B5EF4-FFF2-40B4-BE49-F238E27FC236}">
                  <a16:creationId xmlns:a16="http://schemas.microsoft.com/office/drawing/2014/main" id="{70529428-EE4D-BB49-982C-102CB6C8DE9C}"/>
                </a:ext>
              </a:extLst>
            </p:cNvPr>
            <p:cNvSpPr>
              <a:spLocks noChangeAspect="1"/>
            </p:cNvSpPr>
            <p:nvPr/>
          </p:nvSpPr>
          <p:spPr>
            <a:xfrm rot="5400000">
              <a:off x="2121687" y="4927233"/>
              <a:ext cx="814095" cy="393009"/>
            </a:xfrm>
            <a:prstGeom prst="roundRect">
              <a:avLst>
                <a:gd name="adj" fmla="val 5443"/>
              </a:avLst>
            </a:prstGeom>
            <a:solidFill>
              <a:srgbClr val="F2F8EE"/>
            </a:solidFill>
            <a:ln>
              <a:solidFill>
                <a:srgbClr val="D1737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prstClr val="black"/>
                </a:solidFill>
                <a:effectLst/>
                <a:uLnTx/>
                <a:uFillTx/>
                <a:latin typeface="Quire Sans"/>
                <a:ea typeface="+mn-ea"/>
                <a:cs typeface="+mn-cs"/>
              </a:endParaRPr>
            </a:p>
          </p:txBody>
        </p:sp>
        <p:sp>
          <p:nvSpPr>
            <p:cNvPr id="277" name="Rounded Rectangle 276">
              <a:extLst>
                <a:ext uri="{FF2B5EF4-FFF2-40B4-BE49-F238E27FC236}">
                  <a16:creationId xmlns:a16="http://schemas.microsoft.com/office/drawing/2014/main" id="{4B2FB841-46A7-554B-A367-969405B15A8D}"/>
                </a:ext>
              </a:extLst>
            </p:cNvPr>
            <p:cNvSpPr>
              <a:spLocks noChangeAspect="1"/>
            </p:cNvSpPr>
            <p:nvPr/>
          </p:nvSpPr>
          <p:spPr>
            <a:xfrm rot="5400000">
              <a:off x="1569525" y="3594171"/>
              <a:ext cx="814095" cy="393009"/>
            </a:xfrm>
            <a:prstGeom prst="roundRect">
              <a:avLst>
                <a:gd name="adj" fmla="val 5443"/>
              </a:avLst>
            </a:prstGeom>
            <a:solidFill>
              <a:srgbClr val="F2F8EE"/>
            </a:solidFill>
            <a:ln>
              <a:solidFill>
                <a:srgbClr val="D1737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prstClr val="black"/>
                </a:solidFill>
                <a:effectLst/>
                <a:uLnTx/>
                <a:uFillTx/>
                <a:latin typeface="Quire Sans"/>
                <a:ea typeface="+mn-ea"/>
                <a:cs typeface="+mn-cs"/>
              </a:endParaRPr>
            </a:p>
          </p:txBody>
        </p:sp>
        <p:sp>
          <p:nvSpPr>
            <p:cNvPr id="278" name="Rounded Rectangle 277">
              <a:extLst>
                <a:ext uri="{FF2B5EF4-FFF2-40B4-BE49-F238E27FC236}">
                  <a16:creationId xmlns:a16="http://schemas.microsoft.com/office/drawing/2014/main" id="{593B1522-1F81-B842-8108-1C1A848B7DE6}"/>
                </a:ext>
              </a:extLst>
            </p:cNvPr>
            <p:cNvSpPr>
              <a:spLocks noChangeAspect="1"/>
            </p:cNvSpPr>
            <p:nvPr/>
          </p:nvSpPr>
          <p:spPr>
            <a:xfrm rot="5400000">
              <a:off x="1059296" y="3586747"/>
              <a:ext cx="814095" cy="393009"/>
            </a:xfrm>
            <a:prstGeom prst="roundRect">
              <a:avLst>
                <a:gd name="adj" fmla="val 5443"/>
              </a:avLst>
            </a:prstGeom>
            <a:solidFill>
              <a:srgbClr val="F2F8EE"/>
            </a:solidFill>
            <a:ln>
              <a:solidFill>
                <a:srgbClr val="D1737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prstClr val="black"/>
                </a:solidFill>
                <a:effectLst/>
                <a:uLnTx/>
                <a:uFillTx/>
                <a:latin typeface="Quire Sans"/>
                <a:ea typeface="+mn-ea"/>
                <a:cs typeface="+mn-cs"/>
              </a:endParaRPr>
            </a:p>
          </p:txBody>
        </p:sp>
        <p:sp>
          <p:nvSpPr>
            <p:cNvPr id="279" name="Rounded Rectangle 278">
              <a:extLst>
                <a:ext uri="{FF2B5EF4-FFF2-40B4-BE49-F238E27FC236}">
                  <a16:creationId xmlns:a16="http://schemas.microsoft.com/office/drawing/2014/main" id="{FEA5ECAA-A76B-CE45-A88B-1CCCAED7A580}"/>
                </a:ext>
              </a:extLst>
            </p:cNvPr>
            <p:cNvSpPr>
              <a:spLocks noChangeAspect="1"/>
            </p:cNvSpPr>
            <p:nvPr/>
          </p:nvSpPr>
          <p:spPr>
            <a:xfrm rot="5400000">
              <a:off x="514481" y="3581587"/>
              <a:ext cx="814095" cy="393009"/>
            </a:xfrm>
            <a:prstGeom prst="roundRect">
              <a:avLst>
                <a:gd name="adj" fmla="val 5443"/>
              </a:avLst>
            </a:prstGeom>
            <a:solidFill>
              <a:srgbClr val="F2F8EE"/>
            </a:solidFill>
            <a:ln>
              <a:solidFill>
                <a:srgbClr val="D1737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prstClr val="black"/>
                </a:solidFill>
                <a:effectLst/>
                <a:uLnTx/>
                <a:uFillTx/>
                <a:latin typeface="Quire Sans"/>
                <a:ea typeface="+mn-ea"/>
                <a:cs typeface="+mn-cs"/>
              </a:endParaRPr>
            </a:p>
          </p:txBody>
        </p:sp>
        <p:sp>
          <p:nvSpPr>
            <p:cNvPr id="280" name="Rounded Rectangle 279">
              <a:extLst>
                <a:ext uri="{FF2B5EF4-FFF2-40B4-BE49-F238E27FC236}">
                  <a16:creationId xmlns:a16="http://schemas.microsoft.com/office/drawing/2014/main" id="{185A2615-241D-0743-A016-1CDF8369F57E}"/>
                </a:ext>
              </a:extLst>
            </p:cNvPr>
            <p:cNvSpPr>
              <a:spLocks noChangeAspect="1"/>
            </p:cNvSpPr>
            <p:nvPr/>
          </p:nvSpPr>
          <p:spPr>
            <a:xfrm rot="5400000">
              <a:off x="508263" y="4905473"/>
              <a:ext cx="814095" cy="393009"/>
            </a:xfrm>
            <a:prstGeom prst="roundRect">
              <a:avLst>
                <a:gd name="adj" fmla="val 5443"/>
              </a:avLst>
            </a:prstGeom>
            <a:solidFill>
              <a:srgbClr val="F2F8EE"/>
            </a:solidFill>
            <a:ln>
              <a:solidFill>
                <a:srgbClr val="D1737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prstClr val="black"/>
                </a:solidFill>
                <a:effectLst/>
                <a:uLnTx/>
                <a:uFillTx/>
                <a:latin typeface="Quire Sans"/>
                <a:ea typeface="+mn-ea"/>
                <a:cs typeface="+mn-cs"/>
              </a:endParaRPr>
            </a:p>
          </p:txBody>
        </p:sp>
        <p:sp>
          <p:nvSpPr>
            <p:cNvPr id="281" name="Rounded Rectangle 280">
              <a:extLst>
                <a:ext uri="{FF2B5EF4-FFF2-40B4-BE49-F238E27FC236}">
                  <a16:creationId xmlns:a16="http://schemas.microsoft.com/office/drawing/2014/main" id="{E000A220-5911-074B-A7D5-81862137CB93}"/>
                </a:ext>
              </a:extLst>
            </p:cNvPr>
            <p:cNvSpPr>
              <a:spLocks noChangeAspect="1"/>
            </p:cNvSpPr>
            <p:nvPr/>
          </p:nvSpPr>
          <p:spPr>
            <a:xfrm rot="5400000">
              <a:off x="1056333" y="4918043"/>
              <a:ext cx="814095" cy="393009"/>
            </a:xfrm>
            <a:prstGeom prst="roundRect">
              <a:avLst>
                <a:gd name="adj" fmla="val 5443"/>
              </a:avLst>
            </a:prstGeom>
            <a:solidFill>
              <a:srgbClr val="F2F8EE"/>
            </a:solidFill>
            <a:ln>
              <a:solidFill>
                <a:srgbClr val="D1737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prstClr val="black"/>
                </a:solidFill>
                <a:effectLst/>
                <a:uLnTx/>
                <a:uFillTx/>
                <a:latin typeface="Quire Sans"/>
                <a:ea typeface="+mn-ea"/>
                <a:cs typeface="+mn-cs"/>
              </a:endParaRPr>
            </a:p>
          </p:txBody>
        </p:sp>
        <p:sp>
          <p:nvSpPr>
            <p:cNvPr id="282" name="Rounded Rectangle 281">
              <a:extLst>
                <a:ext uri="{FF2B5EF4-FFF2-40B4-BE49-F238E27FC236}">
                  <a16:creationId xmlns:a16="http://schemas.microsoft.com/office/drawing/2014/main" id="{63F48D50-B94D-1C47-958B-8EE71ED47F26}"/>
                </a:ext>
              </a:extLst>
            </p:cNvPr>
            <p:cNvSpPr>
              <a:spLocks noChangeAspect="1"/>
            </p:cNvSpPr>
            <p:nvPr/>
          </p:nvSpPr>
          <p:spPr>
            <a:xfrm rot="5400000">
              <a:off x="1575624" y="4911963"/>
              <a:ext cx="814095" cy="393009"/>
            </a:xfrm>
            <a:prstGeom prst="roundRect">
              <a:avLst>
                <a:gd name="adj" fmla="val 5443"/>
              </a:avLst>
            </a:prstGeom>
            <a:solidFill>
              <a:srgbClr val="F2F8EE"/>
            </a:solidFill>
            <a:ln>
              <a:solidFill>
                <a:srgbClr val="D1737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prstClr val="black"/>
                </a:solidFill>
                <a:effectLst/>
                <a:uLnTx/>
                <a:uFillTx/>
                <a:latin typeface="Quire Sans"/>
                <a:ea typeface="+mn-ea"/>
                <a:cs typeface="+mn-cs"/>
              </a:endParaRPr>
            </a:p>
          </p:txBody>
        </p:sp>
        <p:grpSp>
          <p:nvGrpSpPr>
            <p:cNvPr id="283" name="Group 282">
              <a:extLst>
                <a:ext uri="{FF2B5EF4-FFF2-40B4-BE49-F238E27FC236}">
                  <a16:creationId xmlns:a16="http://schemas.microsoft.com/office/drawing/2014/main" id="{4630AB67-B9C1-744C-951E-6958748B8FB5}"/>
                </a:ext>
              </a:extLst>
            </p:cNvPr>
            <p:cNvGrpSpPr>
              <a:grpSpLocks noChangeAspect="1"/>
            </p:cNvGrpSpPr>
            <p:nvPr/>
          </p:nvGrpSpPr>
          <p:grpSpPr>
            <a:xfrm>
              <a:off x="160434" y="3343837"/>
              <a:ext cx="446276" cy="2114050"/>
              <a:chOff x="3753913" y="2786150"/>
              <a:chExt cx="270469" cy="1281239"/>
            </a:xfrm>
          </p:grpSpPr>
          <p:sp>
            <p:nvSpPr>
              <p:cNvPr id="284" name="Rounded Rectangle 283">
                <a:extLst>
                  <a:ext uri="{FF2B5EF4-FFF2-40B4-BE49-F238E27FC236}">
                    <a16:creationId xmlns:a16="http://schemas.microsoft.com/office/drawing/2014/main" id="{C49A2632-6FBF-D44C-9659-FF538525212E}"/>
                  </a:ext>
                </a:extLst>
              </p:cNvPr>
              <p:cNvSpPr/>
              <p:nvPr/>
            </p:nvSpPr>
            <p:spPr>
              <a:xfrm rot="5400000">
                <a:off x="3246336" y="3307676"/>
                <a:ext cx="1276049" cy="238186"/>
              </a:xfrm>
              <a:prstGeom prst="roundRect">
                <a:avLst>
                  <a:gd name="adj" fmla="val 5443"/>
                </a:avLst>
              </a:prstGeom>
              <a:solidFill>
                <a:schemeClr val="tx1"/>
              </a:solidFill>
              <a:ln>
                <a:solidFill>
                  <a:srgbClr val="D1737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prstClr val="black"/>
                  </a:solidFill>
                  <a:effectLst/>
                  <a:uLnTx/>
                  <a:uFillTx/>
                  <a:latin typeface="Quire Sans"/>
                  <a:ea typeface="+mn-ea"/>
                  <a:cs typeface="+mn-cs"/>
                </a:endParaRPr>
              </a:p>
            </p:txBody>
          </p:sp>
          <p:sp>
            <p:nvSpPr>
              <p:cNvPr id="285" name="矩形 19">
                <a:extLst>
                  <a:ext uri="{FF2B5EF4-FFF2-40B4-BE49-F238E27FC236}">
                    <a16:creationId xmlns:a16="http://schemas.microsoft.com/office/drawing/2014/main" id="{D397EFDF-8E1A-1B47-8F77-B59838095C5E}"/>
                  </a:ext>
                </a:extLst>
              </p:cNvPr>
              <p:cNvSpPr/>
              <p:nvPr/>
            </p:nvSpPr>
            <p:spPr>
              <a:xfrm rot="5400000">
                <a:off x="3248528" y="3291535"/>
                <a:ext cx="1281239" cy="270469"/>
              </a:xfrm>
              <a:prstGeom prst="rect">
                <a:avLst/>
              </a:prstGeom>
              <a:ln>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300" b="1" i="0" u="none" strike="noStrike" kern="1200" cap="none" spc="0" normalizeH="0" baseline="0" noProof="0">
                    <a:ln>
                      <a:noFill/>
                    </a:ln>
                    <a:solidFill>
                      <a:prstClr val="white">
                        <a:lumMod val="85000"/>
                      </a:prstClr>
                    </a:solidFill>
                    <a:effectLst/>
                    <a:uLnTx/>
                    <a:uFillTx/>
                    <a:latin typeface="Quire Sans"/>
                    <a:ea typeface="等线" panose="02010600030101010101" pitchFamily="2" charset="-122"/>
                    <a:cs typeface="+mn-cs"/>
                  </a:rPr>
                  <a:t>Chip I/O</a:t>
                </a:r>
              </a:p>
            </p:txBody>
          </p:sp>
        </p:grpSp>
        <p:cxnSp>
          <p:nvCxnSpPr>
            <p:cNvPr id="210" name="Straight Connector 209">
              <a:extLst>
                <a:ext uri="{FF2B5EF4-FFF2-40B4-BE49-F238E27FC236}">
                  <a16:creationId xmlns:a16="http://schemas.microsoft.com/office/drawing/2014/main" id="{926433FF-675B-6244-8C2D-732DF85068F7}"/>
                </a:ext>
              </a:extLst>
            </p:cNvPr>
            <p:cNvCxnSpPr>
              <a:cxnSpLocks noChangeAspect="1"/>
            </p:cNvCxnSpPr>
            <p:nvPr/>
          </p:nvCxnSpPr>
          <p:spPr>
            <a:xfrm flipH="1">
              <a:off x="161968" y="2060137"/>
              <a:ext cx="2872524" cy="1222074"/>
            </a:xfrm>
            <a:prstGeom prst="line">
              <a:avLst/>
            </a:prstGeom>
            <a:ln w="47625">
              <a:solidFill>
                <a:srgbClr val="D17372"/>
              </a:solidFill>
              <a:prstDash val="sysDot"/>
            </a:ln>
          </p:spPr>
          <p:style>
            <a:lnRef idx="1">
              <a:schemeClr val="dk1"/>
            </a:lnRef>
            <a:fillRef idx="0">
              <a:schemeClr val="dk1"/>
            </a:fillRef>
            <a:effectRef idx="0">
              <a:schemeClr val="dk1"/>
            </a:effectRef>
            <a:fontRef idx="minor">
              <a:schemeClr val="tx1"/>
            </a:fontRef>
          </p:style>
        </p:cxnSp>
        <p:cxnSp>
          <p:nvCxnSpPr>
            <p:cNvPr id="220" name="Straight Connector 219">
              <a:extLst>
                <a:ext uri="{FF2B5EF4-FFF2-40B4-BE49-F238E27FC236}">
                  <a16:creationId xmlns:a16="http://schemas.microsoft.com/office/drawing/2014/main" id="{0439BF14-5A0E-1B4A-8888-72CC4480E988}"/>
                </a:ext>
              </a:extLst>
            </p:cNvPr>
            <p:cNvCxnSpPr>
              <a:cxnSpLocks noChangeAspect="1"/>
            </p:cNvCxnSpPr>
            <p:nvPr/>
          </p:nvCxnSpPr>
          <p:spPr>
            <a:xfrm flipH="1">
              <a:off x="2867675" y="2378756"/>
              <a:ext cx="602033" cy="965200"/>
            </a:xfrm>
            <a:prstGeom prst="line">
              <a:avLst/>
            </a:prstGeom>
            <a:ln w="47625">
              <a:solidFill>
                <a:srgbClr val="D17372"/>
              </a:solidFill>
              <a:prstDash val="sysDot"/>
            </a:ln>
          </p:spPr>
          <p:style>
            <a:lnRef idx="1">
              <a:schemeClr val="dk1"/>
            </a:lnRef>
            <a:fillRef idx="0">
              <a:schemeClr val="dk1"/>
            </a:fillRef>
            <a:effectRef idx="0">
              <a:schemeClr val="dk1"/>
            </a:effectRef>
            <a:fontRef idx="minor">
              <a:schemeClr val="tx1"/>
            </a:fontRef>
          </p:style>
        </p:cxnSp>
      </p:grpSp>
      <p:grpSp>
        <p:nvGrpSpPr>
          <p:cNvPr id="54" name="Group 53">
            <a:extLst>
              <a:ext uri="{FF2B5EF4-FFF2-40B4-BE49-F238E27FC236}">
                <a16:creationId xmlns:a16="http://schemas.microsoft.com/office/drawing/2014/main" id="{1E65DCCF-EB50-D34E-B87C-136B558E9A88}"/>
              </a:ext>
            </a:extLst>
          </p:cNvPr>
          <p:cNvGrpSpPr/>
          <p:nvPr/>
        </p:nvGrpSpPr>
        <p:grpSpPr>
          <a:xfrm>
            <a:off x="2706980" y="3285557"/>
            <a:ext cx="3182342" cy="2856060"/>
            <a:chOff x="2706980" y="3285557"/>
            <a:chExt cx="3182342" cy="2856060"/>
          </a:xfrm>
        </p:grpSpPr>
        <p:sp>
          <p:nvSpPr>
            <p:cNvPr id="116" name="Rounded Rectangle 115">
              <a:extLst>
                <a:ext uri="{FF2B5EF4-FFF2-40B4-BE49-F238E27FC236}">
                  <a16:creationId xmlns:a16="http://schemas.microsoft.com/office/drawing/2014/main" id="{0E04D202-0EF9-4849-846F-A8FF85985E2F}"/>
                </a:ext>
              </a:extLst>
            </p:cNvPr>
            <p:cNvSpPr>
              <a:spLocks noChangeAspect="1"/>
            </p:cNvSpPr>
            <p:nvPr/>
          </p:nvSpPr>
          <p:spPr>
            <a:xfrm>
              <a:off x="3092601" y="3288213"/>
              <a:ext cx="2796721" cy="2367191"/>
            </a:xfrm>
            <a:prstGeom prst="roundRect">
              <a:avLst>
                <a:gd name="adj" fmla="val 5443"/>
              </a:avLst>
            </a:prstGeom>
            <a:solidFill>
              <a:srgbClr val="F2F8E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prstClr val="black"/>
                </a:solidFill>
                <a:effectLst/>
                <a:uLnTx/>
                <a:uFillTx/>
                <a:latin typeface="Quire Sans"/>
                <a:ea typeface="+mn-ea"/>
                <a:cs typeface="+mn-cs"/>
              </a:endParaRPr>
            </a:p>
          </p:txBody>
        </p:sp>
        <p:sp>
          <p:nvSpPr>
            <p:cNvPr id="233" name="TextBox 257">
              <a:extLst>
                <a:ext uri="{FF2B5EF4-FFF2-40B4-BE49-F238E27FC236}">
                  <a16:creationId xmlns:a16="http://schemas.microsoft.com/office/drawing/2014/main" id="{C849D144-F61A-3E4C-B09C-69FC8C07C3E8}"/>
                </a:ext>
              </a:extLst>
            </p:cNvPr>
            <p:cNvSpPr txBox="1">
              <a:spLocks noChangeAspect="1"/>
            </p:cNvSpPr>
            <p:nvPr/>
          </p:nvSpPr>
          <p:spPr>
            <a:xfrm>
              <a:off x="3634847" y="5841663"/>
              <a:ext cx="1729717" cy="299954"/>
            </a:xfrm>
            <a:prstGeom prst="rect">
              <a:avLst/>
            </a:prstGeom>
            <a:noFill/>
          </p:spPr>
          <p:txBody>
            <a:bodyPr wrap="square" lIns="0" tIns="0" rIns="0" bIns="0" rtlCol="0">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AD47">
                      <a:lumMod val="75000"/>
                    </a:srgbClr>
                  </a:solidFill>
                  <a:effectLst/>
                  <a:uLnTx/>
                  <a:uFillTx/>
                  <a:latin typeface="Quire Sans"/>
                  <a:ea typeface="+mn-ea"/>
                  <a:cs typeface="+mn-cs"/>
                </a:rPr>
                <a:t>DRAM Bank</a:t>
              </a:r>
            </a:p>
          </p:txBody>
        </p:sp>
        <p:sp>
          <p:nvSpPr>
            <p:cNvPr id="235" name="Rounded Rectangle 234">
              <a:extLst>
                <a:ext uri="{FF2B5EF4-FFF2-40B4-BE49-F238E27FC236}">
                  <a16:creationId xmlns:a16="http://schemas.microsoft.com/office/drawing/2014/main" id="{3D1DAB69-2C3C-B342-9845-793230FC1FC5}"/>
                </a:ext>
              </a:extLst>
            </p:cNvPr>
            <p:cNvSpPr>
              <a:spLocks/>
            </p:cNvSpPr>
            <p:nvPr/>
          </p:nvSpPr>
          <p:spPr>
            <a:xfrm>
              <a:off x="3220967" y="3399597"/>
              <a:ext cx="2567959" cy="540000"/>
            </a:xfrm>
            <a:prstGeom prst="roundRect">
              <a:avLst>
                <a:gd name="adj" fmla="val 5443"/>
              </a:avLst>
            </a:prstGeom>
            <a:solidFill>
              <a:srgbClr val="EAEAE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300" b="1" i="0" u="none" strike="noStrike" kern="1200" cap="none" spc="0" normalizeH="0" baseline="0" noProof="0">
                  <a:ln>
                    <a:noFill/>
                  </a:ln>
                  <a:solidFill>
                    <a:prstClr val="black"/>
                  </a:solidFill>
                  <a:effectLst/>
                  <a:uLnTx/>
                  <a:uFillTx/>
                  <a:latin typeface="Quire Sans"/>
                  <a:ea typeface="+mn-ea"/>
                  <a:cs typeface="+mn-cs"/>
                </a:rPr>
                <a:t>Subarray</a:t>
              </a:r>
            </a:p>
          </p:txBody>
        </p:sp>
        <p:sp>
          <p:nvSpPr>
            <p:cNvPr id="245" name="Rectangle 244">
              <a:extLst>
                <a:ext uri="{FF2B5EF4-FFF2-40B4-BE49-F238E27FC236}">
                  <a16:creationId xmlns:a16="http://schemas.microsoft.com/office/drawing/2014/main" id="{EB44F3E5-61D3-4347-A2D4-1FDA1AED32A7}"/>
                </a:ext>
              </a:extLst>
            </p:cNvPr>
            <p:cNvSpPr>
              <a:spLocks noChangeAspect="1"/>
            </p:cNvSpPr>
            <p:nvPr/>
          </p:nvSpPr>
          <p:spPr>
            <a:xfrm rot="5400000">
              <a:off x="4099503" y="4302588"/>
              <a:ext cx="780792"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a:ln>
                    <a:noFill/>
                  </a:ln>
                  <a:solidFill>
                    <a:srgbClr val="5B9BD5">
                      <a:lumMod val="20000"/>
                      <a:lumOff val="80000"/>
                    </a:srgbClr>
                  </a:solidFill>
                  <a:effectLst/>
                  <a:uLnTx/>
                  <a:uFillTx/>
                  <a:latin typeface="Quire Sans"/>
                  <a:ea typeface="等线" panose="02010600030101010101" pitchFamily="2" charset="-122"/>
                  <a:cs typeface="+mn-cs"/>
                </a:rPr>
                <a:t>. . .</a:t>
              </a:r>
            </a:p>
          </p:txBody>
        </p:sp>
        <p:sp>
          <p:nvSpPr>
            <p:cNvPr id="271" name="Rounded Rectangle 270">
              <a:extLst>
                <a:ext uri="{FF2B5EF4-FFF2-40B4-BE49-F238E27FC236}">
                  <a16:creationId xmlns:a16="http://schemas.microsoft.com/office/drawing/2014/main" id="{B7E04152-1796-154C-AF34-96D5FC1ED32E}"/>
                </a:ext>
              </a:extLst>
            </p:cNvPr>
            <p:cNvSpPr>
              <a:spLocks/>
            </p:cNvSpPr>
            <p:nvPr/>
          </p:nvSpPr>
          <p:spPr>
            <a:xfrm>
              <a:off x="3220967" y="4041898"/>
              <a:ext cx="2567959" cy="540000"/>
            </a:xfrm>
            <a:prstGeom prst="roundRect">
              <a:avLst>
                <a:gd name="adj" fmla="val 5443"/>
              </a:avLst>
            </a:prstGeom>
            <a:solidFill>
              <a:srgbClr val="EAEAE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prstClr val="black"/>
                </a:solidFill>
                <a:effectLst/>
                <a:uLnTx/>
                <a:uFillTx/>
                <a:latin typeface="Quire Sans"/>
                <a:ea typeface="+mn-ea"/>
                <a:cs typeface="+mn-cs"/>
              </a:endParaRPr>
            </a:p>
          </p:txBody>
        </p:sp>
        <p:sp>
          <p:nvSpPr>
            <p:cNvPr id="272" name="Rounded Rectangle 271">
              <a:extLst>
                <a:ext uri="{FF2B5EF4-FFF2-40B4-BE49-F238E27FC236}">
                  <a16:creationId xmlns:a16="http://schemas.microsoft.com/office/drawing/2014/main" id="{0EFF57F4-C787-6A43-8D85-F9DAA446F367}"/>
                </a:ext>
              </a:extLst>
            </p:cNvPr>
            <p:cNvSpPr>
              <a:spLocks/>
            </p:cNvSpPr>
            <p:nvPr/>
          </p:nvSpPr>
          <p:spPr>
            <a:xfrm>
              <a:off x="3215727" y="5030012"/>
              <a:ext cx="2567959" cy="540000"/>
            </a:xfrm>
            <a:prstGeom prst="roundRect">
              <a:avLst>
                <a:gd name="adj" fmla="val 5443"/>
              </a:avLst>
            </a:prstGeom>
            <a:solidFill>
              <a:srgbClr val="EAEAE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prstClr val="black"/>
                </a:solidFill>
                <a:effectLst/>
                <a:uLnTx/>
                <a:uFillTx/>
                <a:latin typeface="Quire Sans"/>
                <a:ea typeface="+mn-ea"/>
                <a:cs typeface="+mn-cs"/>
              </a:endParaRPr>
            </a:p>
          </p:txBody>
        </p:sp>
        <p:cxnSp>
          <p:nvCxnSpPr>
            <p:cNvPr id="290" name="Straight Connector 289">
              <a:extLst>
                <a:ext uri="{FF2B5EF4-FFF2-40B4-BE49-F238E27FC236}">
                  <a16:creationId xmlns:a16="http://schemas.microsoft.com/office/drawing/2014/main" id="{2F24B5AA-EA7A-F54C-A370-36AE5DE5E1C2}"/>
                </a:ext>
              </a:extLst>
            </p:cNvPr>
            <p:cNvCxnSpPr>
              <a:cxnSpLocks noChangeAspect="1"/>
            </p:cNvCxnSpPr>
            <p:nvPr/>
          </p:nvCxnSpPr>
          <p:spPr>
            <a:xfrm>
              <a:off x="2728563" y="4217615"/>
              <a:ext cx="361256" cy="1343854"/>
            </a:xfrm>
            <a:prstGeom prst="line">
              <a:avLst/>
            </a:prstGeom>
            <a:ln w="38100">
              <a:prstDash val="sysDot"/>
            </a:ln>
          </p:spPr>
          <p:style>
            <a:lnRef idx="1">
              <a:schemeClr val="dk1"/>
            </a:lnRef>
            <a:fillRef idx="0">
              <a:schemeClr val="dk1"/>
            </a:fillRef>
            <a:effectRef idx="0">
              <a:schemeClr val="dk1"/>
            </a:effectRef>
            <a:fontRef idx="minor">
              <a:schemeClr val="tx1"/>
            </a:fontRef>
          </p:style>
        </p:cxnSp>
        <p:cxnSp>
          <p:nvCxnSpPr>
            <p:cNvPr id="289" name="Straight Connector 288">
              <a:extLst>
                <a:ext uri="{FF2B5EF4-FFF2-40B4-BE49-F238E27FC236}">
                  <a16:creationId xmlns:a16="http://schemas.microsoft.com/office/drawing/2014/main" id="{23366E09-37FC-EC4B-88B7-D2452AFC17C3}"/>
                </a:ext>
              </a:extLst>
            </p:cNvPr>
            <p:cNvCxnSpPr>
              <a:cxnSpLocks noChangeAspect="1"/>
            </p:cNvCxnSpPr>
            <p:nvPr/>
          </p:nvCxnSpPr>
          <p:spPr>
            <a:xfrm rot="180000" flipV="1">
              <a:off x="2706980" y="3285557"/>
              <a:ext cx="459458" cy="109617"/>
            </a:xfrm>
            <a:prstGeom prst="line">
              <a:avLst/>
            </a:prstGeom>
            <a:ln w="38100">
              <a:prstDash val="sysDot"/>
            </a:ln>
          </p:spPr>
          <p:style>
            <a:lnRef idx="1">
              <a:schemeClr val="dk1"/>
            </a:lnRef>
            <a:fillRef idx="0">
              <a:schemeClr val="dk1"/>
            </a:fillRef>
            <a:effectRef idx="0">
              <a:schemeClr val="dk1"/>
            </a:effectRef>
            <a:fontRef idx="minor">
              <a:schemeClr val="tx1"/>
            </a:fontRef>
          </p:style>
        </p:cxnSp>
      </p:grpSp>
      <p:sp>
        <p:nvSpPr>
          <p:cNvPr id="164" name="DRAM Subarray Label">
            <a:extLst>
              <a:ext uri="{FF2B5EF4-FFF2-40B4-BE49-F238E27FC236}">
                <a16:creationId xmlns:a16="http://schemas.microsoft.com/office/drawing/2014/main" id="{02452888-B4C6-DF4B-BAC7-365912D049EB}"/>
              </a:ext>
            </a:extLst>
          </p:cNvPr>
          <p:cNvSpPr txBox="1">
            <a:spLocks noChangeAspect="1"/>
          </p:cNvSpPr>
          <p:nvPr/>
        </p:nvSpPr>
        <p:spPr>
          <a:xfrm>
            <a:off x="6029916" y="5840156"/>
            <a:ext cx="3040429" cy="299954"/>
          </a:xfrm>
          <a:prstGeom prst="rect">
            <a:avLst/>
          </a:prstGeom>
          <a:noFill/>
        </p:spPr>
        <p:txBody>
          <a:bodyPr wrap="square" lIns="0" tIns="0" rIns="0" bIns="0" rtlCol="0">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lumMod val="75000"/>
                  </a:srgbClr>
                </a:solidFill>
                <a:effectLst/>
                <a:uLnTx/>
                <a:uFillTx/>
                <a:latin typeface="Quire Sans"/>
                <a:ea typeface="+mn-ea"/>
                <a:cs typeface="+mn-cs"/>
              </a:rPr>
              <a:t>DRAM Subarray</a:t>
            </a:r>
          </a:p>
        </p:txBody>
      </p:sp>
      <p:sp>
        <p:nvSpPr>
          <p:cNvPr id="150" name="Subarray">
            <a:extLst>
              <a:ext uri="{FF2B5EF4-FFF2-40B4-BE49-F238E27FC236}">
                <a16:creationId xmlns:a16="http://schemas.microsoft.com/office/drawing/2014/main" id="{38AAB939-3B5C-EC44-B597-D33A21F589E4}"/>
              </a:ext>
            </a:extLst>
          </p:cNvPr>
          <p:cNvSpPr>
            <a:spLocks/>
          </p:cNvSpPr>
          <p:nvPr/>
        </p:nvSpPr>
        <p:spPr>
          <a:xfrm>
            <a:off x="6029916" y="3296483"/>
            <a:ext cx="3040429" cy="2367191"/>
          </a:xfrm>
          <a:prstGeom prst="roundRect">
            <a:avLst>
              <a:gd name="adj" fmla="val 5443"/>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prstClr val="black"/>
              </a:solidFill>
              <a:effectLst/>
              <a:uLnTx/>
              <a:uFillTx/>
              <a:latin typeface="Quire Sans"/>
              <a:ea typeface="+mn-ea"/>
              <a:cs typeface="+mn-cs"/>
            </a:endParaRPr>
          </a:p>
        </p:txBody>
      </p:sp>
      <p:sp>
        <p:nvSpPr>
          <p:cNvPr id="190" name="RowBuffer">
            <a:extLst>
              <a:ext uri="{FF2B5EF4-FFF2-40B4-BE49-F238E27FC236}">
                <a16:creationId xmlns:a16="http://schemas.microsoft.com/office/drawing/2014/main" id="{17666F58-6C13-AA4B-A41C-1DFC098A11F8}"/>
              </a:ext>
            </a:extLst>
          </p:cNvPr>
          <p:cNvSpPr>
            <a:spLocks/>
          </p:cNvSpPr>
          <p:nvPr/>
        </p:nvSpPr>
        <p:spPr>
          <a:xfrm>
            <a:off x="6141766" y="5228998"/>
            <a:ext cx="2573020" cy="306535"/>
          </a:xfrm>
          <a:prstGeom prst="roundRect">
            <a:avLst>
              <a:gd name="adj" fmla="val 5443"/>
            </a:avLst>
          </a:prstGeom>
          <a:solidFill>
            <a:schemeClr val="accent1">
              <a:lumMod val="75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300" b="1" i="0" u="none" strike="noStrike" kern="1200" cap="none" spc="0" normalizeH="0" baseline="0" noProof="0">
                <a:ln>
                  <a:noFill/>
                </a:ln>
                <a:solidFill>
                  <a:srgbClr val="5B9BD5">
                    <a:lumMod val="20000"/>
                    <a:lumOff val="80000"/>
                  </a:srgbClr>
                </a:solidFill>
                <a:effectLst/>
                <a:uLnTx/>
                <a:uFillTx/>
                <a:latin typeface="Quire Sans"/>
                <a:ea typeface="+mn-ea"/>
                <a:cs typeface="+mn-cs"/>
              </a:rPr>
              <a:t>Row Buffer</a:t>
            </a:r>
          </a:p>
        </p:txBody>
      </p:sp>
      <p:grpSp>
        <p:nvGrpSpPr>
          <p:cNvPr id="13" name="Bitline">
            <a:extLst>
              <a:ext uri="{FF2B5EF4-FFF2-40B4-BE49-F238E27FC236}">
                <a16:creationId xmlns:a16="http://schemas.microsoft.com/office/drawing/2014/main" id="{8A61DA0B-0FE0-5447-90BD-A816C32CAB7B}"/>
              </a:ext>
            </a:extLst>
          </p:cNvPr>
          <p:cNvGrpSpPr/>
          <p:nvPr/>
        </p:nvGrpSpPr>
        <p:grpSpPr>
          <a:xfrm>
            <a:off x="6143368" y="3393293"/>
            <a:ext cx="2575599" cy="1835705"/>
            <a:chOff x="6143368" y="3393293"/>
            <a:chExt cx="2575599" cy="1835705"/>
          </a:xfrm>
        </p:grpSpPr>
        <p:cxnSp>
          <p:nvCxnSpPr>
            <p:cNvPr id="151" name="Straight Connector 115">
              <a:extLst>
                <a:ext uri="{FF2B5EF4-FFF2-40B4-BE49-F238E27FC236}">
                  <a16:creationId xmlns:a16="http://schemas.microsoft.com/office/drawing/2014/main" id="{2D1C8C40-772A-6D41-9DA5-7868FE85FFEF}"/>
                </a:ext>
              </a:extLst>
            </p:cNvPr>
            <p:cNvCxnSpPr>
              <a:cxnSpLocks noChangeAspect="1"/>
            </p:cNvCxnSpPr>
            <p:nvPr/>
          </p:nvCxnSpPr>
          <p:spPr>
            <a:xfrm flipV="1">
              <a:off x="8191500" y="3763932"/>
              <a:ext cx="0" cy="1465066"/>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52" name="Straight Connector 115">
              <a:extLst>
                <a:ext uri="{FF2B5EF4-FFF2-40B4-BE49-F238E27FC236}">
                  <a16:creationId xmlns:a16="http://schemas.microsoft.com/office/drawing/2014/main" id="{F9C0EE09-A28F-1A4B-891C-A860C4695DB8}"/>
                </a:ext>
              </a:extLst>
            </p:cNvPr>
            <p:cNvCxnSpPr>
              <a:cxnSpLocks noChangeAspect="1"/>
            </p:cNvCxnSpPr>
            <p:nvPr/>
          </p:nvCxnSpPr>
          <p:spPr>
            <a:xfrm flipV="1">
              <a:off x="7772400" y="3747107"/>
              <a:ext cx="0" cy="1465066"/>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53" name="Straight Connector 115">
              <a:extLst>
                <a:ext uri="{FF2B5EF4-FFF2-40B4-BE49-F238E27FC236}">
                  <a16:creationId xmlns:a16="http://schemas.microsoft.com/office/drawing/2014/main" id="{1FB6CC3A-35B9-4A40-9EA7-BCFBADF61A82}"/>
                </a:ext>
              </a:extLst>
            </p:cNvPr>
            <p:cNvCxnSpPr>
              <a:cxnSpLocks noChangeAspect="1"/>
            </p:cNvCxnSpPr>
            <p:nvPr/>
          </p:nvCxnSpPr>
          <p:spPr>
            <a:xfrm flipV="1">
              <a:off x="7348542" y="3747107"/>
              <a:ext cx="0" cy="1465066"/>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55" name="Straight Connector 115">
              <a:extLst>
                <a:ext uri="{FF2B5EF4-FFF2-40B4-BE49-F238E27FC236}">
                  <a16:creationId xmlns:a16="http://schemas.microsoft.com/office/drawing/2014/main" id="{8E3DAFB5-F2F4-B743-B8B0-5FE88339BB0D}"/>
                </a:ext>
              </a:extLst>
            </p:cNvPr>
            <p:cNvCxnSpPr>
              <a:cxnSpLocks noChangeAspect="1"/>
            </p:cNvCxnSpPr>
            <p:nvPr/>
          </p:nvCxnSpPr>
          <p:spPr>
            <a:xfrm flipV="1">
              <a:off x="6506182" y="3739275"/>
              <a:ext cx="0" cy="1465066"/>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56" name="Straight Connector 115">
              <a:extLst>
                <a:ext uri="{FF2B5EF4-FFF2-40B4-BE49-F238E27FC236}">
                  <a16:creationId xmlns:a16="http://schemas.microsoft.com/office/drawing/2014/main" id="{2FBBC45D-AF78-5345-BFA4-70702B19FE90}"/>
                </a:ext>
              </a:extLst>
            </p:cNvPr>
            <p:cNvCxnSpPr>
              <a:cxnSpLocks noChangeAspect="1"/>
            </p:cNvCxnSpPr>
            <p:nvPr/>
          </p:nvCxnSpPr>
          <p:spPr>
            <a:xfrm flipV="1">
              <a:off x="6934200" y="3739275"/>
              <a:ext cx="0" cy="1465066"/>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179" name="Rectangle 178">
              <a:extLst>
                <a:ext uri="{FF2B5EF4-FFF2-40B4-BE49-F238E27FC236}">
                  <a16:creationId xmlns:a16="http://schemas.microsoft.com/office/drawing/2014/main" id="{DE64B3B7-565A-B24F-8F78-54C81420713F}"/>
                </a:ext>
              </a:extLst>
            </p:cNvPr>
            <p:cNvSpPr>
              <a:spLocks noChangeAspect="1"/>
            </p:cNvSpPr>
            <p:nvPr/>
          </p:nvSpPr>
          <p:spPr>
            <a:xfrm>
              <a:off x="6143368" y="3393293"/>
              <a:ext cx="737702" cy="292324"/>
            </a:xfrm>
            <a:prstGeom prst="rect">
              <a:avLst/>
            </a:prstGeom>
          </p:spPr>
          <p:txBody>
            <a:bodyPr wrap="none">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srgbClr val="ED7D31">
                      <a:lumMod val="75000"/>
                    </a:srgbClr>
                  </a:solidFill>
                  <a:effectLst/>
                  <a:uLnTx/>
                  <a:uFillTx/>
                  <a:latin typeface="Quire Sans"/>
                  <a:ea typeface="+mn-ea"/>
                  <a:cs typeface="+mn-cs"/>
                </a:rPr>
                <a:t>Bitline</a:t>
              </a:r>
              <a:endParaRPr kumimoji="0" lang="en-US" sz="1600" b="0" i="0" u="none" strike="noStrike" kern="1200" cap="none" spc="0" normalizeH="0" baseline="0" noProof="0" dirty="0">
                <a:ln>
                  <a:noFill/>
                </a:ln>
                <a:solidFill>
                  <a:srgbClr val="ED7D31">
                    <a:lumMod val="75000"/>
                  </a:srgbClr>
                </a:solidFill>
                <a:effectLst/>
                <a:uLnTx/>
                <a:uFillTx/>
                <a:latin typeface="Quire Sans"/>
                <a:ea typeface="+mn-ea"/>
                <a:cs typeface="+mn-cs"/>
              </a:endParaRPr>
            </a:p>
          </p:txBody>
        </p:sp>
        <p:sp>
          <p:nvSpPr>
            <p:cNvPr id="181" name="Rectangle 180">
              <a:extLst>
                <a:ext uri="{FF2B5EF4-FFF2-40B4-BE49-F238E27FC236}">
                  <a16:creationId xmlns:a16="http://schemas.microsoft.com/office/drawing/2014/main" id="{69A75630-D470-D34A-8D22-BB557882F225}"/>
                </a:ext>
              </a:extLst>
            </p:cNvPr>
            <p:cNvSpPr>
              <a:spLocks noChangeAspect="1"/>
            </p:cNvSpPr>
            <p:nvPr/>
          </p:nvSpPr>
          <p:spPr>
            <a:xfrm>
              <a:off x="8302902" y="4054719"/>
              <a:ext cx="397637" cy="292324"/>
            </a:xfrm>
            <a:prstGeom prst="rect">
              <a:avLst/>
            </a:prstGeom>
          </p:spPr>
          <p:txBody>
            <a:bodyPr wrap="square">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a:ln>
                    <a:noFill/>
                  </a:ln>
                  <a:solidFill>
                    <a:srgbClr val="ED7D31"/>
                  </a:solidFill>
                  <a:effectLst/>
                  <a:uLnTx/>
                  <a:uFillTx/>
                  <a:latin typeface="Quire Sans"/>
                  <a:ea typeface="+mn-ea"/>
                  <a:cs typeface="+mn-cs"/>
                </a:rPr>
                <a:t>…</a:t>
              </a:r>
            </a:p>
          </p:txBody>
        </p:sp>
        <p:sp>
          <p:nvSpPr>
            <p:cNvPr id="207" name="Rectangle 206">
              <a:extLst>
                <a:ext uri="{FF2B5EF4-FFF2-40B4-BE49-F238E27FC236}">
                  <a16:creationId xmlns:a16="http://schemas.microsoft.com/office/drawing/2014/main" id="{FE58EA8F-293F-D747-A748-917ADDBDADF3}"/>
                </a:ext>
              </a:extLst>
            </p:cNvPr>
            <p:cNvSpPr>
              <a:spLocks noChangeAspect="1"/>
            </p:cNvSpPr>
            <p:nvPr/>
          </p:nvSpPr>
          <p:spPr>
            <a:xfrm>
              <a:off x="8321330" y="4353756"/>
              <a:ext cx="397637" cy="292324"/>
            </a:xfrm>
            <a:prstGeom prst="rect">
              <a:avLst/>
            </a:prstGeom>
          </p:spPr>
          <p:txBody>
            <a:bodyPr wrap="square">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a:ln>
                    <a:noFill/>
                  </a:ln>
                  <a:solidFill>
                    <a:srgbClr val="ED7D31"/>
                  </a:solidFill>
                  <a:effectLst/>
                  <a:uLnTx/>
                  <a:uFillTx/>
                  <a:latin typeface="Quire Sans"/>
                  <a:ea typeface="+mn-ea"/>
                  <a:cs typeface="+mn-cs"/>
                </a:rPr>
                <a:t>…</a:t>
              </a:r>
            </a:p>
          </p:txBody>
        </p:sp>
      </p:grpSp>
      <p:grpSp>
        <p:nvGrpSpPr>
          <p:cNvPr id="12" name="Wordline">
            <a:extLst>
              <a:ext uri="{FF2B5EF4-FFF2-40B4-BE49-F238E27FC236}">
                <a16:creationId xmlns:a16="http://schemas.microsoft.com/office/drawing/2014/main" id="{2804D5F7-D42F-8B45-89AA-3E1D7D7550A7}"/>
              </a:ext>
            </a:extLst>
          </p:cNvPr>
          <p:cNvGrpSpPr/>
          <p:nvPr/>
        </p:nvGrpSpPr>
        <p:grpSpPr>
          <a:xfrm>
            <a:off x="6141766" y="3750932"/>
            <a:ext cx="3011818" cy="1451933"/>
            <a:chOff x="6141766" y="3750932"/>
            <a:chExt cx="3011818" cy="1451933"/>
          </a:xfrm>
        </p:grpSpPr>
        <p:cxnSp>
          <p:nvCxnSpPr>
            <p:cNvPr id="157" name="Straight Connector 124">
              <a:extLst>
                <a:ext uri="{FF2B5EF4-FFF2-40B4-BE49-F238E27FC236}">
                  <a16:creationId xmlns:a16="http://schemas.microsoft.com/office/drawing/2014/main" id="{15C22B0B-6422-484C-91AB-4FF5CB685AE1}"/>
                </a:ext>
              </a:extLst>
            </p:cNvPr>
            <p:cNvCxnSpPr>
              <a:cxnSpLocks noChangeAspect="1"/>
            </p:cNvCxnSpPr>
            <p:nvPr/>
          </p:nvCxnSpPr>
          <p:spPr>
            <a:xfrm>
              <a:off x="6141766" y="4687341"/>
              <a:ext cx="2573020" cy="0"/>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80" name="Rectangle 179">
              <a:extLst>
                <a:ext uri="{FF2B5EF4-FFF2-40B4-BE49-F238E27FC236}">
                  <a16:creationId xmlns:a16="http://schemas.microsoft.com/office/drawing/2014/main" id="{EA57CF8B-54E0-FC46-AC0F-E9C9CEA4EA65}"/>
                </a:ext>
              </a:extLst>
            </p:cNvPr>
            <p:cNvSpPr>
              <a:spLocks noChangeAspect="1"/>
            </p:cNvSpPr>
            <p:nvPr/>
          </p:nvSpPr>
          <p:spPr>
            <a:xfrm>
              <a:off x="8149783" y="3750932"/>
              <a:ext cx="1003801" cy="292324"/>
            </a:xfrm>
            <a:prstGeom prst="rect">
              <a:avLst/>
            </a:prstGeom>
          </p:spPr>
          <p:txBody>
            <a:bodyPr wrap="none">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srgbClr val="4472C4">
                      <a:lumMod val="75000"/>
                    </a:srgbClr>
                  </a:solidFill>
                  <a:effectLst/>
                  <a:uLnTx/>
                  <a:uFillTx/>
                  <a:latin typeface="Quire Sans"/>
                  <a:ea typeface="+mn-ea"/>
                  <a:cs typeface="+mn-cs"/>
                </a:rPr>
                <a:t>Wordline</a:t>
              </a:r>
              <a:endParaRPr kumimoji="0" lang="en-US" sz="1600" b="0" i="0" u="none" strike="noStrike" kern="1200" cap="none" spc="0" normalizeH="0" baseline="0" noProof="0" dirty="0">
                <a:ln>
                  <a:noFill/>
                </a:ln>
                <a:solidFill>
                  <a:srgbClr val="4472C4">
                    <a:lumMod val="75000"/>
                  </a:srgbClr>
                </a:solidFill>
                <a:effectLst/>
                <a:uLnTx/>
                <a:uFillTx/>
                <a:latin typeface="Quire Sans"/>
                <a:ea typeface="+mn-ea"/>
                <a:cs typeface="+mn-cs"/>
              </a:endParaRPr>
            </a:p>
          </p:txBody>
        </p:sp>
        <p:sp>
          <p:nvSpPr>
            <p:cNvPr id="187" name="Rectangle 186">
              <a:extLst>
                <a:ext uri="{FF2B5EF4-FFF2-40B4-BE49-F238E27FC236}">
                  <a16:creationId xmlns:a16="http://schemas.microsoft.com/office/drawing/2014/main" id="{478057A0-96DF-4343-8C2C-00305DF6060B}"/>
                </a:ext>
              </a:extLst>
            </p:cNvPr>
            <p:cNvSpPr>
              <a:spLocks noChangeAspect="1"/>
            </p:cNvSpPr>
            <p:nvPr/>
          </p:nvSpPr>
          <p:spPr>
            <a:xfrm rot="5400000">
              <a:off x="6562496" y="4828986"/>
              <a:ext cx="397637" cy="292324"/>
            </a:xfrm>
            <a:prstGeom prst="rect">
              <a:avLst/>
            </a:prstGeom>
          </p:spPr>
          <p:txBody>
            <a:bodyPr wrap="square">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a:ln>
                    <a:noFill/>
                  </a:ln>
                  <a:solidFill>
                    <a:srgbClr val="4472C4"/>
                  </a:solidFill>
                  <a:effectLst/>
                  <a:uLnTx/>
                  <a:uFillTx/>
                  <a:latin typeface="Quire Sans"/>
                  <a:ea typeface="+mn-ea"/>
                  <a:cs typeface="+mn-cs"/>
                </a:rPr>
                <a:t>…</a:t>
              </a:r>
            </a:p>
          </p:txBody>
        </p:sp>
        <p:cxnSp>
          <p:nvCxnSpPr>
            <p:cNvPr id="202" name="Straight Connector 124">
              <a:extLst>
                <a:ext uri="{FF2B5EF4-FFF2-40B4-BE49-F238E27FC236}">
                  <a16:creationId xmlns:a16="http://schemas.microsoft.com/office/drawing/2014/main" id="{47675B33-B9A8-4946-BAF0-0FFA700478B2}"/>
                </a:ext>
              </a:extLst>
            </p:cNvPr>
            <p:cNvCxnSpPr>
              <a:cxnSpLocks noChangeAspect="1"/>
            </p:cNvCxnSpPr>
            <p:nvPr/>
          </p:nvCxnSpPr>
          <p:spPr>
            <a:xfrm>
              <a:off x="6141766" y="4388303"/>
              <a:ext cx="2573020" cy="0"/>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203" name="Straight Connector 124">
              <a:extLst>
                <a:ext uri="{FF2B5EF4-FFF2-40B4-BE49-F238E27FC236}">
                  <a16:creationId xmlns:a16="http://schemas.microsoft.com/office/drawing/2014/main" id="{EEBBA1AF-F619-6A46-B0BB-6A82BD7BD70A}"/>
                </a:ext>
              </a:extLst>
            </p:cNvPr>
            <p:cNvCxnSpPr>
              <a:cxnSpLocks noChangeAspect="1"/>
            </p:cNvCxnSpPr>
            <p:nvPr/>
          </p:nvCxnSpPr>
          <p:spPr>
            <a:xfrm>
              <a:off x="6141766" y="4080669"/>
              <a:ext cx="2573020" cy="0"/>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204" name="Rectangle 203">
              <a:extLst>
                <a:ext uri="{FF2B5EF4-FFF2-40B4-BE49-F238E27FC236}">
                  <a16:creationId xmlns:a16="http://schemas.microsoft.com/office/drawing/2014/main" id="{05C32EAD-629E-4B48-89F0-2E0E6237F2AE}"/>
                </a:ext>
              </a:extLst>
            </p:cNvPr>
            <p:cNvSpPr>
              <a:spLocks noChangeAspect="1"/>
            </p:cNvSpPr>
            <p:nvPr/>
          </p:nvSpPr>
          <p:spPr>
            <a:xfrm rot="5400000">
              <a:off x="7008596" y="4835617"/>
              <a:ext cx="397637" cy="292324"/>
            </a:xfrm>
            <a:prstGeom prst="rect">
              <a:avLst/>
            </a:prstGeom>
          </p:spPr>
          <p:txBody>
            <a:bodyPr wrap="square">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a:ln>
                    <a:noFill/>
                  </a:ln>
                  <a:solidFill>
                    <a:srgbClr val="4472C4"/>
                  </a:solidFill>
                  <a:effectLst/>
                  <a:uLnTx/>
                  <a:uFillTx/>
                  <a:latin typeface="Quire Sans"/>
                  <a:ea typeface="+mn-ea"/>
                  <a:cs typeface="+mn-cs"/>
                </a:rPr>
                <a:t>…</a:t>
              </a:r>
            </a:p>
          </p:txBody>
        </p:sp>
        <p:sp>
          <p:nvSpPr>
            <p:cNvPr id="205" name="Rectangle 204">
              <a:extLst>
                <a:ext uri="{FF2B5EF4-FFF2-40B4-BE49-F238E27FC236}">
                  <a16:creationId xmlns:a16="http://schemas.microsoft.com/office/drawing/2014/main" id="{B95E8257-3C00-C841-AA58-15188D075FED}"/>
                </a:ext>
              </a:extLst>
            </p:cNvPr>
            <p:cNvSpPr>
              <a:spLocks noChangeAspect="1"/>
            </p:cNvSpPr>
            <p:nvPr/>
          </p:nvSpPr>
          <p:spPr>
            <a:xfrm rot="5400000">
              <a:off x="7414792" y="4844561"/>
              <a:ext cx="397637" cy="292324"/>
            </a:xfrm>
            <a:prstGeom prst="rect">
              <a:avLst/>
            </a:prstGeom>
          </p:spPr>
          <p:txBody>
            <a:bodyPr wrap="square">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a:ln>
                    <a:noFill/>
                  </a:ln>
                  <a:solidFill>
                    <a:srgbClr val="4472C4"/>
                  </a:solidFill>
                  <a:effectLst/>
                  <a:uLnTx/>
                  <a:uFillTx/>
                  <a:latin typeface="Quire Sans"/>
                  <a:ea typeface="+mn-ea"/>
                  <a:cs typeface="+mn-cs"/>
                </a:rPr>
                <a:t>…</a:t>
              </a:r>
            </a:p>
          </p:txBody>
        </p:sp>
        <p:sp>
          <p:nvSpPr>
            <p:cNvPr id="206" name="Rectangle 205">
              <a:extLst>
                <a:ext uri="{FF2B5EF4-FFF2-40B4-BE49-F238E27FC236}">
                  <a16:creationId xmlns:a16="http://schemas.microsoft.com/office/drawing/2014/main" id="{09ECB0C3-E22C-444C-B596-9422FF3267E4}"/>
                </a:ext>
              </a:extLst>
            </p:cNvPr>
            <p:cNvSpPr>
              <a:spLocks noChangeAspect="1"/>
            </p:cNvSpPr>
            <p:nvPr/>
          </p:nvSpPr>
          <p:spPr>
            <a:xfrm rot="5400000">
              <a:off x="7844255" y="4857885"/>
              <a:ext cx="397637" cy="292324"/>
            </a:xfrm>
            <a:prstGeom prst="rect">
              <a:avLst/>
            </a:prstGeom>
          </p:spPr>
          <p:txBody>
            <a:bodyPr wrap="square">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a:ln>
                    <a:noFill/>
                  </a:ln>
                  <a:solidFill>
                    <a:srgbClr val="4472C4"/>
                  </a:solidFill>
                  <a:effectLst/>
                  <a:uLnTx/>
                  <a:uFillTx/>
                  <a:latin typeface="Quire Sans"/>
                  <a:ea typeface="+mn-ea"/>
                  <a:cs typeface="+mn-cs"/>
                </a:rPr>
                <a:t>…</a:t>
              </a:r>
            </a:p>
          </p:txBody>
        </p:sp>
      </p:grpSp>
      <p:grpSp>
        <p:nvGrpSpPr>
          <p:cNvPr id="11" name="Cells">
            <a:extLst>
              <a:ext uri="{FF2B5EF4-FFF2-40B4-BE49-F238E27FC236}">
                <a16:creationId xmlns:a16="http://schemas.microsoft.com/office/drawing/2014/main" id="{E8B3A4F3-9884-D14E-8452-9B1E303D7E32}"/>
              </a:ext>
            </a:extLst>
          </p:cNvPr>
          <p:cNvGrpSpPr/>
          <p:nvPr/>
        </p:nvGrpSpPr>
        <p:grpSpPr>
          <a:xfrm>
            <a:off x="6392605" y="3472780"/>
            <a:ext cx="1926185" cy="1345712"/>
            <a:chOff x="6392605" y="3472780"/>
            <a:chExt cx="1926185" cy="1345712"/>
          </a:xfrm>
        </p:grpSpPr>
        <p:cxnSp>
          <p:nvCxnSpPr>
            <p:cNvPr id="188" name="Straight Arrow Connector 187">
              <a:extLst>
                <a:ext uri="{FF2B5EF4-FFF2-40B4-BE49-F238E27FC236}">
                  <a16:creationId xmlns:a16="http://schemas.microsoft.com/office/drawing/2014/main" id="{FCEA70B2-7C1B-8848-BB7C-8872B795F577}"/>
                </a:ext>
              </a:extLst>
            </p:cNvPr>
            <p:cNvCxnSpPr>
              <a:cxnSpLocks noChangeAspect="1"/>
            </p:cNvCxnSpPr>
            <p:nvPr/>
          </p:nvCxnSpPr>
          <p:spPr>
            <a:xfrm flipV="1">
              <a:off x="7002300" y="3727542"/>
              <a:ext cx="184739" cy="237614"/>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9" name="Rectangle 188">
              <a:extLst>
                <a:ext uri="{FF2B5EF4-FFF2-40B4-BE49-F238E27FC236}">
                  <a16:creationId xmlns:a16="http://schemas.microsoft.com/office/drawing/2014/main" id="{061C987C-AF56-864E-A825-34050F200CC7}"/>
                </a:ext>
              </a:extLst>
            </p:cNvPr>
            <p:cNvSpPr>
              <a:spLocks noChangeAspect="1"/>
            </p:cNvSpPr>
            <p:nvPr/>
          </p:nvSpPr>
          <p:spPr>
            <a:xfrm>
              <a:off x="6910491" y="3472780"/>
              <a:ext cx="1130438" cy="292324"/>
            </a:xfrm>
            <a:prstGeom prst="rect">
              <a:avLst/>
            </a:prstGeom>
          </p:spPr>
          <p:txBody>
            <a:bodyPr wrap="none">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Quire Sans"/>
                  <a:ea typeface="+mn-ea"/>
                  <a:cs typeface="+mn-cs"/>
                </a:rPr>
                <a:t>DRAM Cell</a:t>
              </a:r>
            </a:p>
          </p:txBody>
        </p:sp>
        <p:sp>
          <p:nvSpPr>
            <p:cNvPr id="159" name="Oval 131">
              <a:extLst>
                <a:ext uri="{FF2B5EF4-FFF2-40B4-BE49-F238E27FC236}">
                  <a16:creationId xmlns:a16="http://schemas.microsoft.com/office/drawing/2014/main" id="{F151E009-4668-A64A-AEDB-6972E0D82298}"/>
                </a:ext>
              </a:extLst>
            </p:cNvPr>
            <p:cNvSpPr>
              <a:spLocks noChangeAspect="1"/>
            </p:cNvSpPr>
            <p:nvPr/>
          </p:nvSpPr>
          <p:spPr>
            <a:xfrm>
              <a:off x="8092476" y="4581898"/>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Quire Sans"/>
                <a:ea typeface="+mn-ea"/>
                <a:cs typeface="+mn-cs"/>
              </a:endParaRPr>
            </a:p>
          </p:txBody>
        </p:sp>
        <p:sp>
          <p:nvSpPr>
            <p:cNvPr id="160" name="Oval 134">
              <a:extLst>
                <a:ext uri="{FF2B5EF4-FFF2-40B4-BE49-F238E27FC236}">
                  <a16:creationId xmlns:a16="http://schemas.microsoft.com/office/drawing/2014/main" id="{FF1CEF6F-C8D8-1D47-93C3-C950B6210600}"/>
                </a:ext>
              </a:extLst>
            </p:cNvPr>
            <p:cNvSpPr>
              <a:spLocks noChangeAspect="1"/>
            </p:cNvSpPr>
            <p:nvPr/>
          </p:nvSpPr>
          <p:spPr>
            <a:xfrm>
              <a:off x="6834381" y="4582779"/>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Quire Sans"/>
                <a:ea typeface="+mn-ea"/>
                <a:cs typeface="+mn-cs"/>
              </a:endParaRPr>
            </a:p>
          </p:txBody>
        </p:sp>
        <p:sp>
          <p:nvSpPr>
            <p:cNvPr id="161" name="Oval 137">
              <a:extLst>
                <a:ext uri="{FF2B5EF4-FFF2-40B4-BE49-F238E27FC236}">
                  <a16:creationId xmlns:a16="http://schemas.microsoft.com/office/drawing/2014/main" id="{C0362BED-BF1B-1143-B935-946AC1BE2A89}"/>
                </a:ext>
              </a:extLst>
            </p:cNvPr>
            <p:cNvSpPr>
              <a:spLocks noChangeAspect="1"/>
            </p:cNvSpPr>
            <p:nvPr/>
          </p:nvSpPr>
          <p:spPr>
            <a:xfrm>
              <a:off x="7668619" y="4290701"/>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Quire Sans"/>
                <a:ea typeface="+mn-ea"/>
                <a:cs typeface="+mn-cs"/>
              </a:endParaRPr>
            </a:p>
          </p:txBody>
        </p:sp>
        <p:sp>
          <p:nvSpPr>
            <p:cNvPr id="162" name="Oval 140">
              <a:extLst>
                <a:ext uri="{FF2B5EF4-FFF2-40B4-BE49-F238E27FC236}">
                  <a16:creationId xmlns:a16="http://schemas.microsoft.com/office/drawing/2014/main" id="{A3511D03-3E6B-264C-B68D-86AD6DBABB5A}"/>
                </a:ext>
              </a:extLst>
            </p:cNvPr>
            <p:cNvSpPr>
              <a:spLocks noChangeAspect="1"/>
            </p:cNvSpPr>
            <p:nvPr/>
          </p:nvSpPr>
          <p:spPr>
            <a:xfrm>
              <a:off x="8084968" y="3960591"/>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Quire Sans"/>
                <a:ea typeface="+mn-ea"/>
                <a:cs typeface="+mn-cs"/>
              </a:endParaRPr>
            </a:p>
          </p:txBody>
        </p:sp>
        <p:sp>
          <p:nvSpPr>
            <p:cNvPr id="163" name="Oval 143">
              <a:extLst>
                <a:ext uri="{FF2B5EF4-FFF2-40B4-BE49-F238E27FC236}">
                  <a16:creationId xmlns:a16="http://schemas.microsoft.com/office/drawing/2014/main" id="{F56C5440-2DED-B44D-81E7-1C8410815B0E}"/>
                </a:ext>
              </a:extLst>
            </p:cNvPr>
            <p:cNvSpPr>
              <a:spLocks noChangeAspect="1"/>
            </p:cNvSpPr>
            <p:nvPr/>
          </p:nvSpPr>
          <p:spPr>
            <a:xfrm>
              <a:off x="6832027" y="3960591"/>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Quire Sans"/>
                <a:ea typeface="+mn-ea"/>
                <a:cs typeface="+mn-cs"/>
              </a:endParaRPr>
            </a:p>
          </p:txBody>
        </p:sp>
        <p:sp>
          <p:nvSpPr>
            <p:cNvPr id="167" name="Oval 131">
              <a:extLst>
                <a:ext uri="{FF2B5EF4-FFF2-40B4-BE49-F238E27FC236}">
                  <a16:creationId xmlns:a16="http://schemas.microsoft.com/office/drawing/2014/main" id="{25493F90-8D7D-DC44-BB8C-6BBC3B95C549}"/>
                </a:ext>
              </a:extLst>
            </p:cNvPr>
            <p:cNvSpPr>
              <a:spLocks noChangeAspect="1"/>
            </p:cNvSpPr>
            <p:nvPr/>
          </p:nvSpPr>
          <p:spPr>
            <a:xfrm>
              <a:off x="7249061" y="4592178"/>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Quire Sans"/>
                <a:ea typeface="+mn-ea"/>
                <a:cs typeface="+mn-cs"/>
              </a:endParaRPr>
            </a:p>
          </p:txBody>
        </p:sp>
        <p:sp>
          <p:nvSpPr>
            <p:cNvPr id="168" name="Oval 134">
              <a:extLst>
                <a:ext uri="{FF2B5EF4-FFF2-40B4-BE49-F238E27FC236}">
                  <a16:creationId xmlns:a16="http://schemas.microsoft.com/office/drawing/2014/main" id="{EA8630EB-9BD9-3342-B9A0-A29BAA78313F}"/>
                </a:ext>
              </a:extLst>
            </p:cNvPr>
            <p:cNvSpPr>
              <a:spLocks noChangeAspect="1"/>
            </p:cNvSpPr>
            <p:nvPr/>
          </p:nvSpPr>
          <p:spPr>
            <a:xfrm>
              <a:off x="8092476" y="4290701"/>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Quire Sans"/>
                <a:ea typeface="+mn-ea"/>
                <a:cs typeface="+mn-cs"/>
              </a:endParaRPr>
            </a:p>
          </p:txBody>
        </p:sp>
        <p:sp>
          <p:nvSpPr>
            <p:cNvPr id="169" name="Oval 137">
              <a:extLst>
                <a:ext uri="{FF2B5EF4-FFF2-40B4-BE49-F238E27FC236}">
                  <a16:creationId xmlns:a16="http://schemas.microsoft.com/office/drawing/2014/main" id="{22E9EF32-72E2-BE43-B7CB-A555AF5C75F2}"/>
                </a:ext>
              </a:extLst>
            </p:cNvPr>
            <p:cNvSpPr>
              <a:spLocks noChangeAspect="1"/>
            </p:cNvSpPr>
            <p:nvPr/>
          </p:nvSpPr>
          <p:spPr>
            <a:xfrm>
              <a:off x="6832027" y="4275146"/>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Quire Sans"/>
                <a:ea typeface="+mn-ea"/>
                <a:cs typeface="+mn-cs"/>
              </a:endParaRPr>
            </a:p>
          </p:txBody>
        </p:sp>
        <p:sp>
          <p:nvSpPr>
            <p:cNvPr id="170" name="Oval 140">
              <a:extLst>
                <a:ext uri="{FF2B5EF4-FFF2-40B4-BE49-F238E27FC236}">
                  <a16:creationId xmlns:a16="http://schemas.microsoft.com/office/drawing/2014/main" id="{1B3E9138-DC21-4545-A02D-906B41F5E4A2}"/>
                </a:ext>
              </a:extLst>
            </p:cNvPr>
            <p:cNvSpPr>
              <a:spLocks noChangeAspect="1"/>
            </p:cNvSpPr>
            <p:nvPr/>
          </p:nvSpPr>
          <p:spPr>
            <a:xfrm>
              <a:off x="7668215" y="3960591"/>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Quire Sans"/>
                <a:ea typeface="+mn-ea"/>
                <a:cs typeface="+mn-cs"/>
              </a:endParaRPr>
            </a:p>
          </p:txBody>
        </p:sp>
        <p:sp>
          <p:nvSpPr>
            <p:cNvPr id="171" name="Oval 143">
              <a:extLst>
                <a:ext uri="{FF2B5EF4-FFF2-40B4-BE49-F238E27FC236}">
                  <a16:creationId xmlns:a16="http://schemas.microsoft.com/office/drawing/2014/main" id="{28DB7EEB-B66D-E14A-AD4F-A36F62F55575}"/>
                </a:ext>
              </a:extLst>
            </p:cNvPr>
            <p:cNvSpPr>
              <a:spLocks noChangeAspect="1"/>
            </p:cNvSpPr>
            <p:nvPr/>
          </p:nvSpPr>
          <p:spPr>
            <a:xfrm>
              <a:off x="6392605" y="3960591"/>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Quire Sans"/>
                <a:ea typeface="+mn-ea"/>
                <a:cs typeface="+mn-cs"/>
              </a:endParaRPr>
            </a:p>
          </p:txBody>
        </p:sp>
        <p:sp>
          <p:nvSpPr>
            <p:cNvPr id="174" name="Oval 131">
              <a:extLst>
                <a:ext uri="{FF2B5EF4-FFF2-40B4-BE49-F238E27FC236}">
                  <a16:creationId xmlns:a16="http://schemas.microsoft.com/office/drawing/2014/main" id="{B9487CFC-E86C-D14A-9A38-414DE8EAAE11}"/>
                </a:ext>
              </a:extLst>
            </p:cNvPr>
            <p:cNvSpPr>
              <a:spLocks noChangeAspect="1"/>
            </p:cNvSpPr>
            <p:nvPr/>
          </p:nvSpPr>
          <p:spPr>
            <a:xfrm>
              <a:off x="7663741" y="4588263"/>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Quire Sans"/>
                <a:ea typeface="+mn-ea"/>
                <a:cs typeface="+mn-cs"/>
              </a:endParaRPr>
            </a:p>
          </p:txBody>
        </p:sp>
        <p:sp>
          <p:nvSpPr>
            <p:cNvPr id="175" name="Oval 134">
              <a:extLst>
                <a:ext uri="{FF2B5EF4-FFF2-40B4-BE49-F238E27FC236}">
                  <a16:creationId xmlns:a16="http://schemas.microsoft.com/office/drawing/2014/main" id="{54767612-2AB0-F347-B59B-FA80057F978B}"/>
                </a:ext>
              </a:extLst>
            </p:cNvPr>
            <p:cNvSpPr>
              <a:spLocks noChangeAspect="1"/>
            </p:cNvSpPr>
            <p:nvPr/>
          </p:nvSpPr>
          <p:spPr>
            <a:xfrm>
              <a:off x="6396345" y="4588263"/>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Quire Sans"/>
                <a:ea typeface="+mn-ea"/>
                <a:cs typeface="+mn-cs"/>
              </a:endParaRPr>
            </a:p>
          </p:txBody>
        </p:sp>
        <p:sp>
          <p:nvSpPr>
            <p:cNvPr id="176" name="Oval 137">
              <a:extLst>
                <a:ext uri="{FF2B5EF4-FFF2-40B4-BE49-F238E27FC236}">
                  <a16:creationId xmlns:a16="http://schemas.microsoft.com/office/drawing/2014/main" id="{5693B6F7-A429-694A-BD4B-F9FC07B0413E}"/>
                </a:ext>
              </a:extLst>
            </p:cNvPr>
            <p:cNvSpPr>
              <a:spLocks noChangeAspect="1"/>
            </p:cNvSpPr>
            <p:nvPr/>
          </p:nvSpPr>
          <p:spPr>
            <a:xfrm>
              <a:off x="7241286" y="4284545"/>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Quire Sans"/>
                <a:ea typeface="+mn-ea"/>
                <a:cs typeface="+mn-cs"/>
              </a:endParaRPr>
            </a:p>
          </p:txBody>
        </p:sp>
        <p:sp>
          <p:nvSpPr>
            <p:cNvPr id="177" name="Oval 140">
              <a:extLst>
                <a:ext uri="{FF2B5EF4-FFF2-40B4-BE49-F238E27FC236}">
                  <a16:creationId xmlns:a16="http://schemas.microsoft.com/office/drawing/2014/main" id="{2F6ECC0C-4940-E540-92EC-E4A14CF9C130}"/>
                </a:ext>
              </a:extLst>
            </p:cNvPr>
            <p:cNvSpPr>
              <a:spLocks noChangeAspect="1"/>
            </p:cNvSpPr>
            <p:nvPr/>
          </p:nvSpPr>
          <p:spPr>
            <a:xfrm>
              <a:off x="6392605" y="4284545"/>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Quire Sans"/>
                <a:ea typeface="+mn-ea"/>
                <a:cs typeface="+mn-cs"/>
              </a:endParaRPr>
            </a:p>
          </p:txBody>
        </p:sp>
        <p:sp>
          <p:nvSpPr>
            <p:cNvPr id="178" name="Oval 143">
              <a:extLst>
                <a:ext uri="{FF2B5EF4-FFF2-40B4-BE49-F238E27FC236}">
                  <a16:creationId xmlns:a16="http://schemas.microsoft.com/office/drawing/2014/main" id="{F02D729C-2936-B446-B0A1-D8D3F53D9B1D}"/>
                </a:ext>
              </a:extLst>
            </p:cNvPr>
            <p:cNvSpPr>
              <a:spLocks noChangeAspect="1"/>
            </p:cNvSpPr>
            <p:nvPr/>
          </p:nvSpPr>
          <p:spPr>
            <a:xfrm>
              <a:off x="7234784" y="3957949"/>
              <a:ext cx="226314" cy="226314"/>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Quire Sans"/>
                <a:ea typeface="+mn-ea"/>
                <a:cs typeface="+mn-cs"/>
              </a:endParaRPr>
            </a:p>
          </p:txBody>
        </p:sp>
      </p:grpSp>
      <p:cxnSp>
        <p:nvCxnSpPr>
          <p:cNvPr id="191" name="Straight Connector 190">
            <a:extLst>
              <a:ext uri="{FF2B5EF4-FFF2-40B4-BE49-F238E27FC236}">
                <a16:creationId xmlns:a16="http://schemas.microsoft.com/office/drawing/2014/main" id="{E1D4232F-53E6-F84C-B647-B31EDB083D52}"/>
              </a:ext>
            </a:extLst>
          </p:cNvPr>
          <p:cNvCxnSpPr>
            <a:cxnSpLocks noChangeAspect="1"/>
          </p:cNvCxnSpPr>
          <p:nvPr/>
        </p:nvCxnSpPr>
        <p:spPr>
          <a:xfrm flipV="1">
            <a:off x="5783686" y="3334650"/>
            <a:ext cx="289782" cy="69143"/>
          </a:xfrm>
          <a:prstGeom prst="line">
            <a:avLst/>
          </a:prstGeom>
          <a:ln w="38100">
            <a:prstDash val="sysDot"/>
          </a:ln>
        </p:spPr>
        <p:style>
          <a:lnRef idx="1">
            <a:schemeClr val="dk1"/>
          </a:lnRef>
          <a:fillRef idx="0">
            <a:schemeClr val="dk1"/>
          </a:fillRef>
          <a:effectRef idx="0">
            <a:schemeClr val="dk1"/>
          </a:effectRef>
          <a:fontRef idx="minor">
            <a:schemeClr val="tx1"/>
          </a:fontRef>
        </p:style>
      </p:cxnSp>
      <p:cxnSp>
        <p:nvCxnSpPr>
          <p:cNvPr id="192" name="Straight Connector 191">
            <a:extLst>
              <a:ext uri="{FF2B5EF4-FFF2-40B4-BE49-F238E27FC236}">
                <a16:creationId xmlns:a16="http://schemas.microsoft.com/office/drawing/2014/main" id="{96362446-B021-474C-8B23-7B1789872AA6}"/>
              </a:ext>
            </a:extLst>
          </p:cNvPr>
          <p:cNvCxnSpPr>
            <a:cxnSpLocks noChangeAspect="1"/>
          </p:cNvCxnSpPr>
          <p:nvPr/>
        </p:nvCxnSpPr>
        <p:spPr>
          <a:xfrm>
            <a:off x="5815745" y="3939597"/>
            <a:ext cx="217853" cy="1659280"/>
          </a:xfrm>
          <a:prstGeom prst="line">
            <a:avLst/>
          </a:prstGeom>
          <a:ln w="38100">
            <a:prstDash val="sysDot"/>
          </a:ln>
        </p:spPr>
        <p:style>
          <a:lnRef idx="1">
            <a:schemeClr val="dk1"/>
          </a:lnRef>
          <a:fillRef idx="0">
            <a:schemeClr val="dk1"/>
          </a:fillRef>
          <a:effectRef idx="0">
            <a:schemeClr val="dk1"/>
          </a:effectRef>
          <a:fontRef idx="minor">
            <a:schemeClr val="tx1"/>
          </a:fontRef>
        </p:style>
      </p:cxnSp>
      <p:sp>
        <p:nvSpPr>
          <p:cNvPr id="3" name="Rounded Rectangle 2">
            <a:extLst>
              <a:ext uri="{FF2B5EF4-FFF2-40B4-BE49-F238E27FC236}">
                <a16:creationId xmlns:a16="http://schemas.microsoft.com/office/drawing/2014/main" id="{BF4D8B37-BB98-8A49-8B6D-1AD7FDEF3A15}"/>
              </a:ext>
            </a:extLst>
          </p:cNvPr>
          <p:cNvSpPr/>
          <p:nvPr/>
        </p:nvSpPr>
        <p:spPr>
          <a:xfrm>
            <a:off x="6313714" y="4242488"/>
            <a:ext cx="2111829" cy="306752"/>
          </a:xfrm>
          <a:prstGeom prst="round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Quire Sans"/>
              <a:ea typeface="+mn-ea"/>
              <a:cs typeface="+mn-cs"/>
            </a:endParaRPr>
          </a:p>
        </p:txBody>
      </p:sp>
      <p:sp>
        <p:nvSpPr>
          <p:cNvPr id="4" name="TextBox 3">
            <a:extLst>
              <a:ext uri="{FF2B5EF4-FFF2-40B4-BE49-F238E27FC236}">
                <a16:creationId xmlns:a16="http://schemas.microsoft.com/office/drawing/2014/main" id="{276DC07E-88EB-AF44-A763-25933BB8355D}"/>
              </a:ext>
            </a:extLst>
          </p:cNvPr>
          <p:cNvSpPr txBox="1"/>
          <p:nvPr/>
        </p:nvSpPr>
        <p:spPr>
          <a:xfrm>
            <a:off x="8374056" y="4172471"/>
            <a:ext cx="775180" cy="502702"/>
          </a:xfrm>
          <a:prstGeom prst="rect">
            <a:avLst/>
          </a:prstGeom>
          <a:noFill/>
        </p:spPr>
        <p:txBody>
          <a:bodyPr wrap="square" rtlCol="0">
            <a:spAutoFit/>
          </a:bodyPr>
          <a:lstStyle/>
          <a:p>
            <a:pPr marL="0" marR="0" lvl="0" indent="0" algn="l" defTabSz="914400" rtl="0" eaLnBrk="1" fontAlgn="auto" latinLnBrk="0" hangingPunct="1">
              <a:lnSpc>
                <a:spcPts val="162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C00000"/>
                </a:solidFill>
                <a:effectLst/>
                <a:uLnTx/>
                <a:uFillTx/>
                <a:latin typeface="Quire Sans"/>
                <a:ea typeface="+mn-ea"/>
                <a:cs typeface="+mn-cs"/>
              </a:rPr>
              <a:t>DRAM Row</a:t>
            </a:r>
          </a:p>
        </p:txBody>
      </p:sp>
      <p:sp>
        <p:nvSpPr>
          <p:cNvPr id="5" name="Slide Number Placeholder 4">
            <a:extLst>
              <a:ext uri="{FF2B5EF4-FFF2-40B4-BE49-F238E27FC236}">
                <a16:creationId xmlns:a16="http://schemas.microsoft.com/office/drawing/2014/main" id="{5E5126CD-99FD-39F2-D539-13A719CA1C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9D2B53-EDAE-4B41-B849-8916FA40BCB6}" type="slidenum">
              <a:rPr kumimoji="0" lang="en-US" sz="2400" b="1" i="0" u="none" strike="noStrike" kern="1200" cap="none" spc="0" normalizeH="0" baseline="0" noProof="0" smtClean="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2400" b="1" i="0" u="none" strike="noStrike" kern="1200" cap="none" spc="0" normalizeH="0" baseline="0" noProof="0" dirty="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endParaRPr>
          </a:p>
        </p:txBody>
      </p:sp>
    </p:spTree>
    <p:extLst>
      <p:ext uri="{BB962C8B-B14F-4D97-AF65-F5344CB8AC3E}">
        <p14:creationId xmlns:p14="http://schemas.microsoft.com/office/powerpoint/2010/main" val="2498541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9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9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 grpId="0"/>
      <p:bldP spid="150" grpId="0" animBg="1"/>
      <p:bldP spid="190" grpId="0" animBg="1"/>
      <p:bldP spid="3" grpId="0" animBg="1"/>
      <p:bldP spid="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A6093-3F1E-C74F-5B1B-302E3986C65D}"/>
              </a:ext>
            </a:extLst>
          </p:cNvPr>
          <p:cNvSpPr>
            <a:spLocks noGrp="1"/>
          </p:cNvSpPr>
          <p:nvPr>
            <p:ph type="title"/>
          </p:nvPr>
        </p:nvSpPr>
        <p:spPr/>
        <p:txBody>
          <a:bodyPr/>
          <a:lstStyle/>
          <a:p>
            <a:r>
              <a:rPr lang="en-US" sz="4000" dirty="0"/>
              <a:t>Read Disturbance in DRAM (I)</a:t>
            </a:r>
            <a:endParaRPr lang="en-CH" sz="4000" dirty="0"/>
          </a:p>
        </p:txBody>
      </p:sp>
      <p:sp>
        <p:nvSpPr>
          <p:cNvPr id="3" name="Content Placeholder 2">
            <a:extLst>
              <a:ext uri="{FF2B5EF4-FFF2-40B4-BE49-F238E27FC236}">
                <a16:creationId xmlns:a16="http://schemas.microsoft.com/office/drawing/2014/main" id="{655CB905-6582-01AE-7C91-BAC3E15126A7}"/>
              </a:ext>
            </a:extLst>
          </p:cNvPr>
          <p:cNvSpPr>
            <a:spLocks noGrp="1"/>
          </p:cNvSpPr>
          <p:nvPr>
            <p:ph idx="1"/>
          </p:nvPr>
        </p:nvSpPr>
        <p:spPr>
          <a:xfrm>
            <a:off x="121970" y="926274"/>
            <a:ext cx="8863692" cy="5427025"/>
          </a:xfrm>
        </p:spPr>
        <p:txBody>
          <a:bodyPr>
            <a:normAutofit/>
          </a:bodyPr>
          <a:lstStyle/>
          <a:p>
            <a:r>
              <a:rPr lang="en-GB" sz="2800" dirty="0">
                <a:latin typeface="+mn-lt"/>
              </a:rPr>
              <a:t>Read disturbance in DRAM </a:t>
            </a:r>
            <a:r>
              <a:rPr lang="en-GB" sz="2800" dirty="0">
                <a:solidFill>
                  <a:srgbClr val="C00000"/>
                </a:solidFill>
                <a:latin typeface="+mn-lt"/>
              </a:rPr>
              <a:t>breaks memory isolation</a:t>
            </a:r>
          </a:p>
          <a:p>
            <a:r>
              <a:rPr lang="en-GB" sz="2800" dirty="0">
                <a:latin typeface="+mn-lt"/>
              </a:rPr>
              <a:t>Prominent example: </a:t>
            </a:r>
            <a:r>
              <a:rPr lang="en-GB" sz="2800" dirty="0" err="1">
                <a:solidFill>
                  <a:schemeClr val="accent6">
                    <a:lumMod val="75000"/>
                  </a:schemeClr>
                </a:solidFill>
                <a:latin typeface="+mn-lt"/>
              </a:rPr>
              <a:t>RowHammer</a:t>
            </a:r>
            <a:endParaRPr lang="en-GB" sz="2800" dirty="0">
              <a:solidFill>
                <a:schemeClr val="accent6">
                  <a:lumMod val="75000"/>
                </a:schemeClr>
              </a:solidFill>
              <a:latin typeface="+mn-lt"/>
            </a:endParaRPr>
          </a:p>
          <a:p>
            <a:pPr lvl="1"/>
            <a:endParaRPr lang="en-GB" sz="2000" dirty="0">
              <a:latin typeface="+mn-lt"/>
            </a:endParaRPr>
          </a:p>
        </p:txBody>
      </p:sp>
      <p:sp>
        <p:nvSpPr>
          <p:cNvPr id="9" name="Rounded Rectangle 4">
            <a:extLst>
              <a:ext uri="{FF2B5EF4-FFF2-40B4-BE49-F238E27FC236}">
                <a16:creationId xmlns:a16="http://schemas.microsoft.com/office/drawing/2014/main" id="{B65654B2-276B-8504-0718-2CFE131DF8ED}"/>
              </a:ext>
            </a:extLst>
          </p:cNvPr>
          <p:cNvSpPr/>
          <p:nvPr/>
        </p:nvSpPr>
        <p:spPr>
          <a:xfrm>
            <a:off x="1395013" y="2352250"/>
            <a:ext cx="5988161" cy="2268187"/>
          </a:xfrm>
          <a:prstGeom prst="roundRect">
            <a:avLst/>
          </a:prstGeom>
          <a:solidFill>
            <a:schemeClr val="bg1">
              <a:lumMod val="9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 name="Straight Connector 10">
            <a:extLst>
              <a:ext uri="{FF2B5EF4-FFF2-40B4-BE49-F238E27FC236}">
                <a16:creationId xmlns:a16="http://schemas.microsoft.com/office/drawing/2014/main" id="{BE7733AB-3E47-27E0-D5E2-95CE3C08D93D}"/>
              </a:ext>
            </a:extLst>
          </p:cNvPr>
          <p:cNvCxnSpPr>
            <a:cxnSpLocks/>
          </p:cNvCxnSpPr>
          <p:nvPr/>
        </p:nvCxnSpPr>
        <p:spPr>
          <a:xfrm>
            <a:off x="1728841" y="3142321"/>
            <a:ext cx="532638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7C5BE9F5-B7BB-79CA-8DFC-A14B243E42EC}"/>
              </a:ext>
            </a:extLst>
          </p:cNvPr>
          <p:cNvCxnSpPr>
            <a:cxnSpLocks/>
          </p:cNvCxnSpPr>
          <p:nvPr/>
        </p:nvCxnSpPr>
        <p:spPr>
          <a:xfrm>
            <a:off x="1728841" y="3653827"/>
            <a:ext cx="532638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1616DAC2-57FC-204F-8838-6F4E4D9DC5E1}"/>
              </a:ext>
            </a:extLst>
          </p:cNvPr>
          <p:cNvCxnSpPr>
            <a:cxnSpLocks/>
          </p:cNvCxnSpPr>
          <p:nvPr/>
        </p:nvCxnSpPr>
        <p:spPr>
          <a:xfrm>
            <a:off x="1728841" y="4159591"/>
            <a:ext cx="532638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726CCA79-4BD6-901D-F256-39DF358FE479}"/>
              </a:ext>
            </a:extLst>
          </p:cNvPr>
          <p:cNvSpPr/>
          <p:nvPr/>
        </p:nvSpPr>
        <p:spPr>
          <a:xfrm>
            <a:off x="2037451" y="2883667"/>
            <a:ext cx="4709160" cy="487224"/>
          </a:xfrm>
          <a:prstGeom prst="rect">
            <a:avLst/>
          </a:prstGeom>
          <a:solidFill>
            <a:schemeClr val="bg1">
              <a:lumMod val="85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0" i="0" u="none" strike="noStrike" kern="1200" cap="none" spc="0" normalizeH="0" baseline="0" noProof="0" dirty="0">
                <a:ln>
                  <a:noFill/>
                </a:ln>
                <a:solidFill>
                  <a:prstClr val="black"/>
                </a:solidFill>
                <a:effectLst/>
                <a:uLnTx/>
                <a:uFillTx/>
                <a:latin typeface="Quire Sans" panose="020B0502040400020003" pitchFamily="34" charset="0"/>
                <a:ea typeface="Cambria" panose="02040503050406030204" pitchFamily="18" charset="0"/>
                <a:cs typeface="+mn-cs"/>
              </a:rPr>
              <a:t>Row 1</a:t>
            </a:r>
          </a:p>
        </p:txBody>
      </p:sp>
      <p:sp>
        <p:nvSpPr>
          <p:cNvPr id="18" name="Rectangle 17">
            <a:extLst>
              <a:ext uri="{FF2B5EF4-FFF2-40B4-BE49-F238E27FC236}">
                <a16:creationId xmlns:a16="http://schemas.microsoft.com/office/drawing/2014/main" id="{76CD83D9-923F-2DD2-F70E-51C1574F0B27}"/>
              </a:ext>
            </a:extLst>
          </p:cNvPr>
          <p:cNvSpPr/>
          <p:nvPr/>
        </p:nvSpPr>
        <p:spPr>
          <a:xfrm>
            <a:off x="2037451" y="3382978"/>
            <a:ext cx="4709160" cy="487224"/>
          </a:xfrm>
          <a:prstGeom prst="rect">
            <a:avLst/>
          </a:prstGeom>
          <a:solidFill>
            <a:schemeClr val="bg1">
              <a:lumMod val="85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0" i="0" u="none" strike="noStrike" kern="1200" cap="none" spc="0" normalizeH="0" baseline="0" noProof="0" dirty="0">
                <a:ln>
                  <a:noFill/>
                </a:ln>
                <a:solidFill>
                  <a:prstClr val="black"/>
                </a:solidFill>
                <a:effectLst/>
                <a:uLnTx/>
                <a:uFillTx/>
                <a:latin typeface="Quire Sans" panose="020B0502040400020003" pitchFamily="34" charset="0"/>
                <a:ea typeface="Cambria" panose="02040503050406030204" pitchFamily="18" charset="0"/>
                <a:cs typeface="+mn-cs"/>
              </a:rPr>
              <a:t>Row 2</a:t>
            </a:r>
          </a:p>
        </p:txBody>
      </p:sp>
      <p:sp>
        <p:nvSpPr>
          <p:cNvPr id="19" name="Rectangle 18">
            <a:extLst>
              <a:ext uri="{FF2B5EF4-FFF2-40B4-BE49-F238E27FC236}">
                <a16:creationId xmlns:a16="http://schemas.microsoft.com/office/drawing/2014/main" id="{47FFAFB3-EBAD-2EA9-9018-582554C32B51}"/>
              </a:ext>
            </a:extLst>
          </p:cNvPr>
          <p:cNvSpPr/>
          <p:nvPr/>
        </p:nvSpPr>
        <p:spPr>
          <a:xfrm>
            <a:off x="2037451" y="3887953"/>
            <a:ext cx="4709160" cy="487224"/>
          </a:xfrm>
          <a:prstGeom prst="rect">
            <a:avLst/>
          </a:prstGeom>
          <a:solidFill>
            <a:schemeClr val="bg1">
              <a:lumMod val="85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0" i="0" u="none" strike="noStrike" kern="1200" cap="none" spc="0" normalizeH="0" baseline="0" noProof="0" dirty="0">
                <a:ln>
                  <a:noFill/>
                </a:ln>
                <a:solidFill>
                  <a:prstClr val="black"/>
                </a:solidFill>
                <a:effectLst/>
                <a:uLnTx/>
                <a:uFillTx/>
                <a:latin typeface="Quire Sans" panose="020B0502040400020003" pitchFamily="34" charset="0"/>
                <a:ea typeface="Cambria" panose="02040503050406030204" pitchFamily="18" charset="0"/>
                <a:cs typeface="+mn-cs"/>
              </a:rPr>
              <a:t>Row 3</a:t>
            </a:r>
          </a:p>
        </p:txBody>
      </p:sp>
      <p:grpSp>
        <p:nvGrpSpPr>
          <p:cNvPr id="21" name="Group 20">
            <a:extLst>
              <a:ext uri="{FF2B5EF4-FFF2-40B4-BE49-F238E27FC236}">
                <a16:creationId xmlns:a16="http://schemas.microsoft.com/office/drawing/2014/main" id="{BFA2086D-4E0A-AA21-B467-86E3868B138E}"/>
              </a:ext>
            </a:extLst>
          </p:cNvPr>
          <p:cNvGrpSpPr/>
          <p:nvPr/>
        </p:nvGrpSpPr>
        <p:grpSpPr>
          <a:xfrm>
            <a:off x="2033119" y="2882184"/>
            <a:ext cx="4715035" cy="1492993"/>
            <a:chOff x="1428644" y="1937227"/>
            <a:chExt cx="6286713" cy="1990657"/>
          </a:xfrm>
        </p:grpSpPr>
        <p:sp>
          <p:nvSpPr>
            <p:cNvPr id="22" name="Rectangle 21">
              <a:extLst>
                <a:ext uri="{FF2B5EF4-FFF2-40B4-BE49-F238E27FC236}">
                  <a16:creationId xmlns:a16="http://schemas.microsoft.com/office/drawing/2014/main" id="{B3781598-434F-FEAE-485E-A3BF63B3FD89}"/>
                </a:ext>
              </a:extLst>
            </p:cNvPr>
            <p:cNvSpPr/>
            <p:nvPr/>
          </p:nvSpPr>
          <p:spPr>
            <a:xfrm>
              <a:off x="1436477" y="2604952"/>
              <a:ext cx="6278880" cy="649632"/>
            </a:xfrm>
            <a:prstGeom prst="rect">
              <a:avLst/>
            </a:prstGeom>
            <a:solidFill>
              <a:schemeClr val="accent2">
                <a:lumMod val="60000"/>
                <a:lumOff val="40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0" i="0" u="none" strike="noStrike" kern="1200" cap="none" spc="0" normalizeH="0" baseline="0" noProof="0" dirty="0">
                  <a:ln>
                    <a:noFill/>
                  </a:ln>
                  <a:solidFill>
                    <a:prstClr val="black"/>
                  </a:solidFill>
                  <a:effectLst/>
                  <a:uLnTx/>
                  <a:uFillTx/>
                  <a:latin typeface="Quire Sans" panose="020B0502040400020003" pitchFamily="34" charset="0"/>
                  <a:ea typeface="Cambria" panose="02040503050406030204" pitchFamily="18" charset="0"/>
                  <a:cs typeface="+mn-cs"/>
                </a:rPr>
                <a:t>Row 2</a:t>
              </a:r>
            </a:p>
          </p:txBody>
        </p:sp>
        <p:sp>
          <p:nvSpPr>
            <p:cNvPr id="23" name="Content Placeholder 2">
              <a:extLst>
                <a:ext uri="{FF2B5EF4-FFF2-40B4-BE49-F238E27FC236}">
                  <a16:creationId xmlns:a16="http://schemas.microsoft.com/office/drawing/2014/main" id="{9C2787A6-E0EC-D942-D536-BFB0F25D460B}"/>
                </a:ext>
              </a:extLst>
            </p:cNvPr>
            <p:cNvSpPr txBox="1">
              <a:spLocks/>
            </p:cNvSpPr>
            <p:nvPr/>
          </p:nvSpPr>
          <p:spPr>
            <a:xfrm>
              <a:off x="1428644" y="263718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srgbClr val="FF0000"/>
                  </a:solidFill>
                  <a:effectLst/>
                  <a:uLnTx/>
                  <a:uFillTx/>
                  <a:latin typeface="Quire Sans" panose="020B0502040400020003" pitchFamily="34" charset="0"/>
                  <a:ea typeface="Cambria" panose="02040503050406030204" pitchFamily="18" charset="0"/>
                  <a:cs typeface="+mn-cs"/>
                </a:rPr>
                <a:t>open</a:t>
              </a:r>
            </a:p>
          </p:txBody>
        </p:sp>
        <p:sp>
          <p:nvSpPr>
            <p:cNvPr id="24" name="Rectangle 23">
              <a:extLst>
                <a:ext uri="{FF2B5EF4-FFF2-40B4-BE49-F238E27FC236}">
                  <a16:creationId xmlns:a16="http://schemas.microsoft.com/office/drawing/2014/main" id="{6DB11AE8-B671-3FCE-7D90-4BB21AA5C122}"/>
                </a:ext>
              </a:extLst>
            </p:cNvPr>
            <p:cNvSpPr/>
            <p:nvPr/>
          </p:nvSpPr>
          <p:spPr>
            <a:xfrm>
              <a:off x="1436477" y="1937227"/>
              <a:ext cx="6278880" cy="649632"/>
            </a:xfrm>
            <a:prstGeom prst="rect">
              <a:avLst/>
            </a:prstGeom>
            <a:solidFill>
              <a:schemeClr val="accent4">
                <a:lumMod val="20000"/>
                <a:lumOff val="80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0" i="0" u="none" strike="noStrike" kern="1200" cap="none" spc="0" normalizeH="0" baseline="0" noProof="0" dirty="0">
                  <a:ln>
                    <a:noFill/>
                  </a:ln>
                  <a:solidFill>
                    <a:prstClr val="black"/>
                  </a:solidFill>
                  <a:effectLst/>
                  <a:uLnTx/>
                  <a:uFillTx/>
                  <a:latin typeface="Quire Sans" panose="020B0502040400020003" pitchFamily="34" charset="0"/>
                  <a:ea typeface="Cambria" panose="02040503050406030204" pitchFamily="18" charset="0"/>
                  <a:cs typeface="+mn-cs"/>
                </a:rPr>
                <a:t>Row 1</a:t>
              </a:r>
            </a:p>
          </p:txBody>
        </p:sp>
        <p:sp>
          <p:nvSpPr>
            <p:cNvPr id="25" name="Rectangle 24">
              <a:extLst>
                <a:ext uri="{FF2B5EF4-FFF2-40B4-BE49-F238E27FC236}">
                  <a16:creationId xmlns:a16="http://schemas.microsoft.com/office/drawing/2014/main" id="{7739C1EE-A3CA-B8EA-EA84-E1E6B39106EC}"/>
                </a:ext>
              </a:extLst>
            </p:cNvPr>
            <p:cNvSpPr/>
            <p:nvPr/>
          </p:nvSpPr>
          <p:spPr>
            <a:xfrm>
              <a:off x="1436477" y="3278252"/>
              <a:ext cx="6278880" cy="649632"/>
            </a:xfrm>
            <a:prstGeom prst="rect">
              <a:avLst/>
            </a:prstGeom>
            <a:solidFill>
              <a:schemeClr val="accent4">
                <a:lumMod val="20000"/>
                <a:lumOff val="80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0" i="0" u="none" strike="noStrike" kern="1200" cap="none" spc="0" normalizeH="0" baseline="0" noProof="0" dirty="0">
                  <a:ln>
                    <a:noFill/>
                  </a:ln>
                  <a:solidFill>
                    <a:prstClr val="black"/>
                  </a:solidFill>
                  <a:effectLst/>
                  <a:uLnTx/>
                  <a:uFillTx/>
                  <a:latin typeface="Quire Sans" panose="020B0502040400020003" pitchFamily="34" charset="0"/>
                  <a:ea typeface="Cambria" panose="02040503050406030204" pitchFamily="18" charset="0"/>
                  <a:cs typeface="+mn-cs"/>
                </a:rPr>
                <a:t>Row 3</a:t>
              </a:r>
            </a:p>
          </p:txBody>
        </p:sp>
      </p:grpSp>
      <p:grpSp>
        <p:nvGrpSpPr>
          <p:cNvPr id="26" name="Group 25">
            <a:extLst>
              <a:ext uri="{FF2B5EF4-FFF2-40B4-BE49-F238E27FC236}">
                <a16:creationId xmlns:a16="http://schemas.microsoft.com/office/drawing/2014/main" id="{DD5CE2A2-1E77-CFAF-B062-8BE187A1FA2B}"/>
              </a:ext>
            </a:extLst>
          </p:cNvPr>
          <p:cNvGrpSpPr/>
          <p:nvPr/>
        </p:nvGrpSpPr>
        <p:grpSpPr>
          <a:xfrm>
            <a:off x="2040695" y="3382237"/>
            <a:ext cx="4709160" cy="487224"/>
            <a:chOff x="8271133" y="2603964"/>
            <a:chExt cx="6278880" cy="649632"/>
          </a:xfrm>
        </p:grpSpPr>
        <p:sp>
          <p:nvSpPr>
            <p:cNvPr id="27" name="Rectangle 26">
              <a:extLst>
                <a:ext uri="{FF2B5EF4-FFF2-40B4-BE49-F238E27FC236}">
                  <a16:creationId xmlns:a16="http://schemas.microsoft.com/office/drawing/2014/main" id="{7B6D5C15-A2A8-D8F6-DBB4-D071140588D7}"/>
                </a:ext>
              </a:extLst>
            </p:cNvPr>
            <p:cNvSpPr/>
            <p:nvPr/>
          </p:nvSpPr>
          <p:spPr>
            <a:xfrm>
              <a:off x="8271133" y="2603964"/>
              <a:ext cx="6278880" cy="649632"/>
            </a:xfrm>
            <a:prstGeom prst="rect">
              <a:avLst/>
            </a:prstGeom>
            <a:solidFill>
              <a:srgbClr val="D8D9D8"/>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0" i="0" u="none" strike="noStrike" kern="1200" cap="none" spc="0" normalizeH="0" baseline="0" noProof="0" dirty="0">
                  <a:ln>
                    <a:noFill/>
                  </a:ln>
                  <a:solidFill>
                    <a:prstClr val="black"/>
                  </a:solidFill>
                  <a:effectLst/>
                  <a:uLnTx/>
                  <a:uFillTx/>
                  <a:latin typeface="Quire Sans" panose="020B0502040400020003" pitchFamily="34" charset="0"/>
                  <a:ea typeface="Cambria" panose="02040503050406030204" pitchFamily="18" charset="0"/>
                  <a:cs typeface="+mn-cs"/>
                </a:rPr>
                <a:t>Row 2</a:t>
              </a:r>
            </a:p>
          </p:txBody>
        </p:sp>
        <p:sp>
          <p:nvSpPr>
            <p:cNvPr id="28" name="Content Placeholder 2">
              <a:extLst>
                <a:ext uri="{FF2B5EF4-FFF2-40B4-BE49-F238E27FC236}">
                  <a16:creationId xmlns:a16="http://schemas.microsoft.com/office/drawing/2014/main" id="{7654F2E6-A0AF-026E-AFA8-AB6729A240F8}"/>
                </a:ext>
              </a:extLst>
            </p:cNvPr>
            <p:cNvSpPr txBox="1">
              <a:spLocks/>
            </p:cNvSpPr>
            <p:nvPr/>
          </p:nvSpPr>
          <p:spPr>
            <a:xfrm>
              <a:off x="8407290" y="2645717"/>
              <a:ext cx="1390654" cy="591494"/>
            </a:xfrm>
            <a:prstGeom prst="rect">
              <a:avLst/>
            </a:prstGeom>
            <a:ln>
              <a:no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srgbClr val="FF0000"/>
                  </a:solidFill>
                  <a:effectLst/>
                  <a:uLnTx/>
                  <a:uFillTx/>
                  <a:latin typeface="Quire Sans" panose="020B0502040400020003" pitchFamily="34" charset="0"/>
                  <a:ea typeface="Cambria" panose="02040503050406030204" pitchFamily="18" charset="0"/>
                  <a:cs typeface="+mn-cs"/>
                </a:rPr>
                <a:t>closed</a:t>
              </a:r>
            </a:p>
          </p:txBody>
        </p:sp>
      </p:grpSp>
      <p:grpSp>
        <p:nvGrpSpPr>
          <p:cNvPr id="29" name="Group 28">
            <a:extLst>
              <a:ext uri="{FF2B5EF4-FFF2-40B4-BE49-F238E27FC236}">
                <a16:creationId xmlns:a16="http://schemas.microsoft.com/office/drawing/2014/main" id="{37E79CB2-27C0-A2C7-0107-1A2E686E7ECA}"/>
              </a:ext>
            </a:extLst>
          </p:cNvPr>
          <p:cNvGrpSpPr/>
          <p:nvPr/>
        </p:nvGrpSpPr>
        <p:grpSpPr>
          <a:xfrm>
            <a:off x="2033119" y="2885423"/>
            <a:ext cx="4715035" cy="1492993"/>
            <a:chOff x="1428644" y="1937227"/>
            <a:chExt cx="6286713" cy="1990657"/>
          </a:xfrm>
        </p:grpSpPr>
        <p:sp>
          <p:nvSpPr>
            <p:cNvPr id="30" name="Rectangle 29">
              <a:extLst>
                <a:ext uri="{FF2B5EF4-FFF2-40B4-BE49-F238E27FC236}">
                  <a16:creationId xmlns:a16="http://schemas.microsoft.com/office/drawing/2014/main" id="{181D81EF-450D-83C9-7FF7-EAE6D8323E1E}"/>
                </a:ext>
              </a:extLst>
            </p:cNvPr>
            <p:cNvSpPr/>
            <p:nvPr/>
          </p:nvSpPr>
          <p:spPr>
            <a:xfrm>
              <a:off x="1436477" y="2604952"/>
              <a:ext cx="6278880" cy="649632"/>
            </a:xfrm>
            <a:prstGeom prst="rect">
              <a:avLst/>
            </a:prstGeom>
            <a:solidFill>
              <a:schemeClr val="accent2">
                <a:lumMod val="60000"/>
                <a:lumOff val="40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0" i="0" u="none" strike="noStrike" kern="1200" cap="none" spc="0" normalizeH="0" baseline="0" noProof="0" dirty="0">
                  <a:ln>
                    <a:noFill/>
                  </a:ln>
                  <a:solidFill>
                    <a:prstClr val="black"/>
                  </a:solidFill>
                  <a:effectLst/>
                  <a:uLnTx/>
                  <a:uFillTx/>
                  <a:latin typeface="Quire Sans" panose="020B0502040400020003" pitchFamily="34" charset="0"/>
                  <a:ea typeface="Cambria" panose="02040503050406030204" pitchFamily="18" charset="0"/>
                  <a:cs typeface="+mn-cs"/>
                </a:rPr>
                <a:t>Row 2</a:t>
              </a:r>
            </a:p>
          </p:txBody>
        </p:sp>
        <p:sp>
          <p:nvSpPr>
            <p:cNvPr id="31" name="Content Placeholder 2">
              <a:extLst>
                <a:ext uri="{FF2B5EF4-FFF2-40B4-BE49-F238E27FC236}">
                  <a16:creationId xmlns:a16="http://schemas.microsoft.com/office/drawing/2014/main" id="{9A0F8666-2E78-3AD4-285A-15320D291063}"/>
                </a:ext>
              </a:extLst>
            </p:cNvPr>
            <p:cNvSpPr txBox="1">
              <a:spLocks/>
            </p:cNvSpPr>
            <p:nvPr/>
          </p:nvSpPr>
          <p:spPr>
            <a:xfrm>
              <a:off x="1428644" y="263718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srgbClr val="FF0000"/>
                  </a:solidFill>
                  <a:effectLst/>
                  <a:uLnTx/>
                  <a:uFillTx/>
                  <a:latin typeface="Quire Sans" panose="020B0502040400020003" pitchFamily="34" charset="0"/>
                  <a:ea typeface="Cambria" panose="02040503050406030204" pitchFamily="18" charset="0"/>
                  <a:cs typeface="+mn-cs"/>
                </a:rPr>
                <a:t>open</a:t>
              </a:r>
            </a:p>
          </p:txBody>
        </p:sp>
        <p:sp>
          <p:nvSpPr>
            <p:cNvPr id="32" name="Rectangle 31">
              <a:extLst>
                <a:ext uri="{FF2B5EF4-FFF2-40B4-BE49-F238E27FC236}">
                  <a16:creationId xmlns:a16="http://schemas.microsoft.com/office/drawing/2014/main" id="{885DE58A-B442-04FB-E8F7-7D78FD270813}"/>
                </a:ext>
              </a:extLst>
            </p:cNvPr>
            <p:cNvSpPr/>
            <p:nvPr/>
          </p:nvSpPr>
          <p:spPr>
            <a:xfrm>
              <a:off x="1436477" y="1937227"/>
              <a:ext cx="6278880" cy="649632"/>
            </a:xfrm>
            <a:prstGeom prst="rect">
              <a:avLst/>
            </a:prstGeom>
            <a:solidFill>
              <a:srgbClr val="FFFF00"/>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0" i="0" u="none" strike="noStrike" kern="1200" cap="none" spc="0" normalizeH="0" baseline="0" noProof="0" dirty="0">
                  <a:ln>
                    <a:noFill/>
                  </a:ln>
                  <a:solidFill>
                    <a:prstClr val="black"/>
                  </a:solidFill>
                  <a:effectLst/>
                  <a:uLnTx/>
                  <a:uFillTx/>
                  <a:latin typeface="Quire Sans" panose="020B0502040400020003" pitchFamily="34" charset="0"/>
                  <a:ea typeface="Cambria" panose="02040503050406030204" pitchFamily="18" charset="0"/>
                  <a:cs typeface="+mn-cs"/>
                </a:rPr>
                <a:t>Row 1</a:t>
              </a:r>
            </a:p>
          </p:txBody>
        </p:sp>
        <p:sp>
          <p:nvSpPr>
            <p:cNvPr id="33" name="Rectangle 32">
              <a:extLst>
                <a:ext uri="{FF2B5EF4-FFF2-40B4-BE49-F238E27FC236}">
                  <a16:creationId xmlns:a16="http://schemas.microsoft.com/office/drawing/2014/main" id="{C576B78E-C18E-293D-1A8A-F572C43F7FA5}"/>
                </a:ext>
              </a:extLst>
            </p:cNvPr>
            <p:cNvSpPr/>
            <p:nvPr/>
          </p:nvSpPr>
          <p:spPr>
            <a:xfrm>
              <a:off x="1436477" y="3278252"/>
              <a:ext cx="6278880" cy="649632"/>
            </a:xfrm>
            <a:prstGeom prst="rect">
              <a:avLst/>
            </a:prstGeom>
            <a:solidFill>
              <a:srgbClr val="FFFF00"/>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0" i="0" u="none" strike="noStrike" kern="1200" cap="none" spc="0" normalizeH="0" baseline="0" noProof="0" dirty="0">
                  <a:ln>
                    <a:noFill/>
                  </a:ln>
                  <a:solidFill>
                    <a:prstClr val="black"/>
                  </a:solidFill>
                  <a:effectLst/>
                  <a:uLnTx/>
                  <a:uFillTx/>
                  <a:latin typeface="Quire Sans" panose="020B0502040400020003" pitchFamily="34" charset="0"/>
                  <a:ea typeface="Cambria" panose="02040503050406030204" pitchFamily="18" charset="0"/>
                  <a:cs typeface="+mn-cs"/>
                </a:rPr>
                <a:t>Row 3</a:t>
              </a:r>
            </a:p>
          </p:txBody>
        </p:sp>
      </p:grpSp>
      <p:grpSp>
        <p:nvGrpSpPr>
          <p:cNvPr id="36" name="Group 35">
            <a:extLst>
              <a:ext uri="{FF2B5EF4-FFF2-40B4-BE49-F238E27FC236}">
                <a16:creationId xmlns:a16="http://schemas.microsoft.com/office/drawing/2014/main" id="{3FF181A1-0AB6-B9BA-5ED6-BEC1FF05C312}"/>
              </a:ext>
            </a:extLst>
          </p:cNvPr>
          <p:cNvGrpSpPr/>
          <p:nvPr/>
        </p:nvGrpSpPr>
        <p:grpSpPr>
          <a:xfrm>
            <a:off x="2039197" y="3393169"/>
            <a:ext cx="4709160" cy="487224"/>
            <a:chOff x="1436477" y="2604952"/>
            <a:chExt cx="6278880" cy="649632"/>
          </a:xfrm>
          <a:solidFill>
            <a:srgbClr val="F2AA84"/>
          </a:solidFill>
        </p:grpSpPr>
        <p:sp>
          <p:nvSpPr>
            <p:cNvPr id="37" name="Rectangle 36">
              <a:extLst>
                <a:ext uri="{FF2B5EF4-FFF2-40B4-BE49-F238E27FC236}">
                  <a16:creationId xmlns:a16="http://schemas.microsoft.com/office/drawing/2014/main" id="{F8BA5F72-88A8-EABA-68E7-7E76AC9F3E96}"/>
                </a:ext>
              </a:extLst>
            </p:cNvPr>
            <p:cNvSpPr/>
            <p:nvPr/>
          </p:nvSpPr>
          <p:spPr>
            <a:xfrm>
              <a:off x="1436477" y="2604952"/>
              <a:ext cx="6278880" cy="649632"/>
            </a:xfrm>
            <a:prstGeom prst="rect">
              <a:avLst/>
            </a:prstGeom>
            <a:grp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0" i="0" u="none" strike="noStrike" kern="1200" cap="none" spc="0" normalizeH="0" baseline="0" noProof="0" dirty="0">
                  <a:ln>
                    <a:noFill/>
                  </a:ln>
                  <a:solidFill>
                    <a:prstClr val="black"/>
                  </a:solidFill>
                  <a:effectLst/>
                  <a:uLnTx/>
                  <a:uFillTx/>
                  <a:latin typeface="Quire Sans" panose="020B0502040400020003" pitchFamily="34" charset="0"/>
                  <a:ea typeface="Cambria" panose="02040503050406030204" pitchFamily="18" charset="0"/>
                  <a:cs typeface="+mn-cs"/>
                </a:rPr>
                <a:t>Row 2</a:t>
              </a:r>
            </a:p>
          </p:txBody>
        </p:sp>
        <p:sp>
          <p:nvSpPr>
            <p:cNvPr id="38" name="Content Placeholder 2">
              <a:extLst>
                <a:ext uri="{FF2B5EF4-FFF2-40B4-BE49-F238E27FC236}">
                  <a16:creationId xmlns:a16="http://schemas.microsoft.com/office/drawing/2014/main" id="{2F7E5A2D-894F-210E-1495-30968566475A}"/>
                </a:ext>
              </a:extLst>
            </p:cNvPr>
            <p:cNvSpPr txBox="1">
              <a:spLocks/>
            </p:cNvSpPr>
            <p:nvPr/>
          </p:nvSpPr>
          <p:spPr>
            <a:xfrm>
              <a:off x="1511300" y="2637180"/>
              <a:ext cx="1390655" cy="591495"/>
            </a:xfrm>
            <a:prstGeom prst="rect">
              <a:avLst/>
            </a:prstGeom>
            <a:grp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srgbClr val="FF0000"/>
                  </a:solidFill>
                  <a:effectLst/>
                  <a:uLnTx/>
                  <a:uFillTx/>
                  <a:latin typeface="Quire Sans" panose="020B0502040400020003" pitchFamily="34" charset="0"/>
                  <a:ea typeface="Cambria" panose="02040503050406030204" pitchFamily="18" charset="0"/>
                  <a:cs typeface="+mn-cs"/>
                </a:rPr>
                <a:t>open</a:t>
              </a:r>
            </a:p>
          </p:txBody>
        </p:sp>
      </p:grpSp>
      <p:grpSp>
        <p:nvGrpSpPr>
          <p:cNvPr id="39" name="Group 38">
            <a:extLst>
              <a:ext uri="{FF2B5EF4-FFF2-40B4-BE49-F238E27FC236}">
                <a16:creationId xmlns:a16="http://schemas.microsoft.com/office/drawing/2014/main" id="{EE0A5103-A994-3E01-696C-831DBAB706BB}"/>
              </a:ext>
            </a:extLst>
          </p:cNvPr>
          <p:cNvGrpSpPr/>
          <p:nvPr/>
        </p:nvGrpSpPr>
        <p:grpSpPr>
          <a:xfrm>
            <a:off x="2042196" y="3395817"/>
            <a:ext cx="4709160" cy="487224"/>
            <a:chOff x="-3925255" y="4700899"/>
            <a:chExt cx="6278880" cy="649632"/>
          </a:xfrm>
        </p:grpSpPr>
        <p:sp>
          <p:nvSpPr>
            <p:cNvPr id="40" name="Rectangle 39">
              <a:extLst>
                <a:ext uri="{FF2B5EF4-FFF2-40B4-BE49-F238E27FC236}">
                  <a16:creationId xmlns:a16="http://schemas.microsoft.com/office/drawing/2014/main" id="{A06937EE-A91E-3468-523D-F1DD5F897DEB}"/>
                </a:ext>
              </a:extLst>
            </p:cNvPr>
            <p:cNvSpPr/>
            <p:nvPr/>
          </p:nvSpPr>
          <p:spPr>
            <a:xfrm>
              <a:off x="-3925255" y="4700899"/>
              <a:ext cx="6278880" cy="649632"/>
            </a:xfrm>
            <a:prstGeom prst="rect">
              <a:avLst/>
            </a:prstGeom>
            <a:solidFill>
              <a:schemeClr val="bg1">
                <a:lumMod val="85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0" i="0" u="none" strike="noStrike" kern="1200" cap="none" spc="0" normalizeH="0" baseline="0" noProof="0" dirty="0">
                  <a:ln>
                    <a:noFill/>
                  </a:ln>
                  <a:solidFill>
                    <a:prstClr val="black"/>
                  </a:solidFill>
                  <a:effectLst/>
                  <a:uLnTx/>
                  <a:uFillTx/>
                  <a:latin typeface="Quire Sans" panose="020B0502040400020003" pitchFamily="34" charset="0"/>
                  <a:ea typeface="Cambria" panose="02040503050406030204" pitchFamily="18" charset="0"/>
                  <a:cs typeface="+mn-cs"/>
                </a:rPr>
                <a:t>Row 2</a:t>
              </a:r>
            </a:p>
          </p:txBody>
        </p:sp>
        <p:sp>
          <p:nvSpPr>
            <p:cNvPr id="41" name="Content Placeholder 2">
              <a:extLst>
                <a:ext uri="{FF2B5EF4-FFF2-40B4-BE49-F238E27FC236}">
                  <a16:creationId xmlns:a16="http://schemas.microsoft.com/office/drawing/2014/main" id="{099229B4-34B2-9B6A-75D5-D0F7DB5D3540}"/>
                </a:ext>
              </a:extLst>
            </p:cNvPr>
            <p:cNvSpPr txBox="1">
              <a:spLocks/>
            </p:cNvSpPr>
            <p:nvPr/>
          </p:nvSpPr>
          <p:spPr>
            <a:xfrm>
              <a:off x="-3776745" y="4729968"/>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srgbClr val="C00000"/>
                  </a:solidFill>
                  <a:effectLst/>
                  <a:uLnTx/>
                  <a:uFillTx/>
                  <a:latin typeface="Quire Sans" panose="020B0502040400020003" pitchFamily="34" charset="0"/>
                  <a:ea typeface="Cambria" panose="02040503050406030204" pitchFamily="18" charset="0"/>
                  <a:cs typeface="+mn-cs"/>
                </a:rPr>
                <a:t>closed</a:t>
              </a:r>
            </a:p>
          </p:txBody>
        </p:sp>
      </p:grpSp>
      <p:sp>
        <p:nvSpPr>
          <p:cNvPr id="42" name="Rectangle 41">
            <a:extLst>
              <a:ext uri="{FF2B5EF4-FFF2-40B4-BE49-F238E27FC236}">
                <a16:creationId xmlns:a16="http://schemas.microsoft.com/office/drawing/2014/main" id="{485B09BB-E179-C555-8B3B-DA5B115D7E76}"/>
              </a:ext>
            </a:extLst>
          </p:cNvPr>
          <p:cNvSpPr/>
          <p:nvPr/>
        </p:nvSpPr>
        <p:spPr>
          <a:xfrm>
            <a:off x="3248865" y="2370679"/>
            <a:ext cx="2295821" cy="461665"/>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Quire Sans" panose="020B0502040400020003" pitchFamily="34" charset="0"/>
                <a:ea typeface="Cambria" panose="02040503050406030204" pitchFamily="18" charset="0"/>
                <a:cs typeface="+mn-cs"/>
              </a:rPr>
              <a:t>DRAM Subarray</a:t>
            </a:r>
          </a:p>
        </p:txBody>
      </p:sp>
      <p:sp>
        <p:nvSpPr>
          <p:cNvPr id="43" name="Multiply 70">
            <a:extLst>
              <a:ext uri="{FF2B5EF4-FFF2-40B4-BE49-F238E27FC236}">
                <a16:creationId xmlns:a16="http://schemas.microsoft.com/office/drawing/2014/main" id="{A37CB594-BF08-0BE8-AB71-CCC164240AF3}"/>
              </a:ext>
            </a:extLst>
          </p:cNvPr>
          <p:cNvSpPr/>
          <p:nvPr/>
        </p:nvSpPr>
        <p:spPr>
          <a:xfrm>
            <a:off x="4919353" y="2868513"/>
            <a:ext cx="520687" cy="520687"/>
          </a:xfrm>
          <a:prstGeom prst="mathMultiply">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Quire Sans" panose="020B0502040400020003" pitchFamily="34" charset="0"/>
              <a:ea typeface="Cambria" panose="02040503050406030204" pitchFamily="18" charset="0"/>
              <a:cs typeface="+mn-cs"/>
            </a:endParaRPr>
          </a:p>
        </p:txBody>
      </p:sp>
      <p:sp>
        <p:nvSpPr>
          <p:cNvPr id="44" name="Multiply 71">
            <a:extLst>
              <a:ext uri="{FF2B5EF4-FFF2-40B4-BE49-F238E27FC236}">
                <a16:creationId xmlns:a16="http://schemas.microsoft.com/office/drawing/2014/main" id="{1D5ACC4D-EB43-8817-1535-6BEE18652732}"/>
              </a:ext>
            </a:extLst>
          </p:cNvPr>
          <p:cNvSpPr/>
          <p:nvPr/>
        </p:nvSpPr>
        <p:spPr>
          <a:xfrm>
            <a:off x="3146403" y="3865066"/>
            <a:ext cx="520687" cy="520687"/>
          </a:xfrm>
          <a:prstGeom prst="mathMultiply">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Quire Sans" panose="020B0502040400020003" pitchFamily="34" charset="0"/>
              <a:ea typeface="Cambria" panose="02040503050406030204" pitchFamily="18" charset="0"/>
              <a:cs typeface="+mn-cs"/>
            </a:endParaRPr>
          </a:p>
        </p:txBody>
      </p:sp>
      <p:grpSp>
        <p:nvGrpSpPr>
          <p:cNvPr id="45" name="Group 44">
            <a:extLst>
              <a:ext uri="{FF2B5EF4-FFF2-40B4-BE49-F238E27FC236}">
                <a16:creationId xmlns:a16="http://schemas.microsoft.com/office/drawing/2014/main" id="{4B6BB90B-F8DD-4C4E-5268-0C35E426AC44}"/>
              </a:ext>
            </a:extLst>
          </p:cNvPr>
          <p:cNvGrpSpPr/>
          <p:nvPr/>
        </p:nvGrpSpPr>
        <p:grpSpPr>
          <a:xfrm>
            <a:off x="3364447" y="2867300"/>
            <a:ext cx="1900342" cy="1542150"/>
            <a:chOff x="3456171" y="2348675"/>
            <a:chExt cx="2533789" cy="2056200"/>
          </a:xfrm>
        </p:grpSpPr>
        <p:sp>
          <p:nvSpPr>
            <p:cNvPr id="47" name="Multiply 69">
              <a:extLst>
                <a:ext uri="{FF2B5EF4-FFF2-40B4-BE49-F238E27FC236}">
                  <a16:creationId xmlns:a16="http://schemas.microsoft.com/office/drawing/2014/main" id="{24B475EB-9C7C-7928-5416-277672757CB6}"/>
                </a:ext>
              </a:extLst>
            </p:cNvPr>
            <p:cNvSpPr/>
            <p:nvPr/>
          </p:nvSpPr>
          <p:spPr>
            <a:xfrm>
              <a:off x="3456171" y="2348675"/>
              <a:ext cx="694249" cy="694249"/>
            </a:xfrm>
            <a:prstGeom prst="mathMultiply">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Quire Sans" panose="020B0502040400020003" pitchFamily="34" charset="0"/>
                <a:ea typeface="Cambria" panose="02040503050406030204" pitchFamily="18" charset="0"/>
                <a:cs typeface="+mn-cs"/>
              </a:endParaRPr>
            </a:p>
          </p:txBody>
        </p:sp>
        <p:sp>
          <p:nvSpPr>
            <p:cNvPr id="48" name="Multiply 72">
              <a:extLst>
                <a:ext uri="{FF2B5EF4-FFF2-40B4-BE49-F238E27FC236}">
                  <a16:creationId xmlns:a16="http://schemas.microsoft.com/office/drawing/2014/main" id="{2EC2CA6C-98F4-B4D1-6FD0-A196CA2678F4}"/>
                </a:ext>
              </a:extLst>
            </p:cNvPr>
            <p:cNvSpPr/>
            <p:nvPr/>
          </p:nvSpPr>
          <p:spPr>
            <a:xfrm>
              <a:off x="5295711" y="3710626"/>
              <a:ext cx="694249" cy="694249"/>
            </a:xfrm>
            <a:prstGeom prst="mathMultiply">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Quire Sans" panose="020B0502040400020003" pitchFamily="34" charset="0"/>
                <a:ea typeface="Cambria" panose="02040503050406030204" pitchFamily="18" charset="0"/>
                <a:cs typeface="+mn-cs"/>
              </a:endParaRPr>
            </a:p>
          </p:txBody>
        </p:sp>
      </p:grpSp>
      <p:sp>
        <p:nvSpPr>
          <p:cNvPr id="51" name="Rectangle 50">
            <a:extLst>
              <a:ext uri="{FF2B5EF4-FFF2-40B4-BE49-F238E27FC236}">
                <a16:creationId xmlns:a16="http://schemas.microsoft.com/office/drawing/2014/main" id="{2D07BF62-66E1-6E11-F22B-7F46F4E28AC4}"/>
              </a:ext>
            </a:extLst>
          </p:cNvPr>
          <p:cNvSpPr/>
          <p:nvPr/>
        </p:nvSpPr>
        <p:spPr>
          <a:xfrm>
            <a:off x="5289603" y="2929928"/>
            <a:ext cx="1469184" cy="400110"/>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70C0"/>
                </a:solidFill>
                <a:effectLst/>
                <a:uLnTx/>
                <a:uFillTx/>
                <a:latin typeface="Quire Sans" panose="020B0502040400020003" pitchFamily="34" charset="0"/>
                <a:ea typeface="Cambria" panose="02040503050406030204" pitchFamily="18" charset="0"/>
                <a:cs typeface="+mn-cs"/>
              </a:rPr>
              <a:t>Victim Row</a:t>
            </a:r>
          </a:p>
        </p:txBody>
      </p:sp>
      <p:sp>
        <p:nvSpPr>
          <p:cNvPr id="52" name="Rectangle 51">
            <a:extLst>
              <a:ext uri="{FF2B5EF4-FFF2-40B4-BE49-F238E27FC236}">
                <a16:creationId xmlns:a16="http://schemas.microsoft.com/office/drawing/2014/main" id="{24FE7303-AC0C-FCD6-925F-FCDF93DC78F7}"/>
              </a:ext>
            </a:extLst>
          </p:cNvPr>
          <p:cNvSpPr/>
          <p:nvPr/>
        </p:nvSpPr>
        <p:spPr>
          <a:xfrm>
            <a:off x="5289603" y="3924435"/>
            <a:ext cx="1469184" cy="400110"/>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70C0"/>
                </a:solidFill>
                <a:effectLst/>
                <a:uLnTx/>
                <a:uFillTx/>
                <a:latin typeface="Quire Sans" panose="020B0502040400020003" pitchFamily="34" charset="0"/>
                <a:ea typeface="Cambria" panose="02040503050406030204" pitchFamily="18" charset="0"/>
                <a:cs typeface="+mn-cs"/>
              </a:rPr>
              <a:t>Victim Row</a:t>
            </a:r>
          </a:p>
        </p:txBody>
      </p:sp>
      <p:sp>
        <p:nvSpPr>
          <p:cNvPr id="54" name="Rectangle 53">
            <a:extLst>
              <a:ext uri="{FF2B5EF4-FFF2-40B4-BE49-F238E27FC236}">
                <a16:creationId xmlns:a16="http://schemas.microsoft.com/office/drawing/2014/main" id="{8D88EF11-C90E-C6AA-8DEA-2E0B6E9DAFFD}"/>
              </a:ext>
            </a:extLst>
          </p:cNvPr>
          <p:cNvSpPr/>
          <p:nvPr/>
        </p:nvSpPr>
        <p:spPr>
          <a:xfrm>
            <a:off x="4862562" y="3413496"/>
            <a:ext cx="1896225" cy="400110"/>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Quire Sans" panose="020B0502040400020003" pitchFamily="34" charset="0"/>
                <a:ea typeface="Cambria" panose="02040503050406030204" pitchFamily="18" charset="0"/>
                <a:cs typeface="+mn-cs"/>
              </a:rPr>
              <a:t>Aggressor Row</a:t>
            </a:r>
          </a:p>
        </p:txBody>
      </p:sp>
      <p:sp>
        <p:nvSpPr>
          <p:cNvPr id="5" name="TextBox 4">
            <a:extLst>
              <a:ext uri="{FF2B5EF4-FFF2-40B4-BE49-F238E27FC236}">
                <a16:creationId xmlns:a16="http://schemas.microsoft.com/office/drawing/2014/main" id="{F9E4E518-1967-CFF8-2806-C28DBB1E23A2}"/>
              </a:ext>
            </a:extLst>
          </p:cNvPr>
          <p:cNvSpPr txBox="1"/>
          <p:nvPr/>
        </p:nvSpPr>
        <p:spPr>
          <a:xfrm>
            <a:off x="0" y="4966422"/>
            <a:ext cx="9148909" cy="1118647"/>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Quire Sans"/>
                <a:ea typeface="+mn-ea"/>
                <a:cs typeface="+mn-cs"/>
              </a:rPr>
              <a:t>Repeatedly </a:t>
            </a:r>
            <a:r>
              <a:rPr kumimoji="0" lang="en-US" sz="2600" b="0" i="0" u="none" strike="noStrike" kern="1200" cap="none" spc="0" normalizeH="0" baseline="0" noProof="0" dirty="0">
                <a:ln>
                  <a:noFill/>
                </a:ln>
                <a:solidFill>
                  <a:srgbClr val="C00000"/>
                </a:solidFill>
                <a:effectLst/>
                <a:uLnTx/>
                <a:uFillTx/>
                <a:latin typeface="Quire Sans"/>
                <a:ea typeface="+mn-ea"/>
                <a:cs typeface="+mn-cs"/>
              </a:rPr>
              <a:t>opening (activating) </a:t>
            </a:r>
            <a:r>
              <a:rPr kumimoji="0" lang="en-US" sz="2600" b="0" i="0" u="none" strike="noStrike" kern="1200" cap="none" spc="0" normalizeH="0" baseline="0" noProof="0" dirty="0">
                <a:ln>
                  <a:noFill/>
                </a:ln>
                <a:solidFill>
                  <a:prstClr val="black"/>
                </a:solidFill>
                <a:effectLst/>
                <a:uLnTx/>
                <a:uFillTx/>
                <a:latin typeface="Quire Sans"/>
                <a:ea typeface="+mn-ea"/>
                <a:cs typeface="+mn-cs"/>
              </a:rPr>
              <a:t>and </a:t>
            </a:r>
            <a:r>
              <a:rPr kumimoji="0" lang="en-US" sz="2600" b="0" i="0" u="none" strike="noStrike" kern="1200" cap="none" spc="0" normalizeH="0" baseline="0" noProof="0" dirty="0">
                <a:ln>
                  <a:noFill/>
                </a:ln>
                <a:solidFill>
                  <a:srgbClr val="C00000"/>
                </a:solidFill>
                <a:effectLst/>
                <a:uLnTx/>
                <a:uFillTx/>
                <a:latin typeface="Quire Sans"/>
                <a:ea typeface="+mn-ea"/>
                <a:cs typeface="+mn-cs"/>
              </a:rPr>
              <a:t>closing</a:t>
            </a:r>
            <a:r>
              <a:rPr kumimoji="0" lang="en-US" sz="2600" b="1" i="0" u="none" strike="noStrike" kern="1200" cap="none" spc="0" normalizeH="0" baseline="0" noProof="0" dirty="0">
                <a:ln>
                  <a:noFill/>
                </a:ln>
                <a:solidFill>
                  <a:prstClr val="black"/>
                </a:solidFill>
                <a:effectLst/>
                <a:uLnTx/>
                <a:uFillTx/>
                <a:latin typeface="Quire Sans"/>
                <a:ea typeface="+mn-ea"/>
                <a:cs typeface="+mn-cs"/>
              </a:rPr>
              <a:t> </a:t>
            </a:r>
            <a:r>
              <a:rPr kumimoji="0" lang="en-US" sz="2600" b="0" i="0" u="none" strike="noStrike" kern="1200" cap="none" spc="0" normalizeH="0" baseline="0" noProof="0" dirty="0">
                <a:ln>
                  <a:noFill/>
                </a:ln>
                <a:solidFill>
                  <a:prstClr val="black"/>
                </a:solidFill>
                <a:effectLst/>
                <a:uLnTx/>
                <a:uFillTx/>
                <a:latin typeface="Quire Sans"/>
                <a:ea typeface="+mn-ea"/>
                <a:cs typeface="+mn-cs"/>
              </a:rPr>
              <a:t>a DRAM row </a:t>
            </a:r>
            <a:br>
              <a:rPr kumimoji="0" lang="en-US" sz="2600" b="1" i="0" u="none" strike="noStrike" kern="1200" cap="none" spc="0" normalizeH="0" baseline="0" noProof="0" dirty="0">
                <a:ln>
                  <a:noFill/>
                </a:ln>
                <a:solidFill>
                  <a:prstClr val="black"/>
                </a:solidFill>
                <a:effectLst/>
                <a:uLnTx/>
                <a:uFillTx/>
                <a:latin typeface="Quire Sans"/>
                <a:ea typeface="+mn-ea"/>
                <a:cs typeface="+mn-cs"/>
              </a:rPr>
            </a:br>
            <a:r>
              <a:rPr kumimoji="0" lang="en-US" sz="2600" b="0" i="0" u="none" strike="noStrike" kern="1200" cap="none" spc="0" normalizeH="0" baseline="0" noProof="0" dirty="0">
                <a:ln>
                  <a:noFill/>
                </a:ln>
                <a:solidFill>
                  <a:srgbClr val="C00000"/>
                </a:solidFill>
                <a:effectLst/>
                <a:uLnTx/>
                <a:uFillTx/>
                <a:latin typeface="Quire Sans"/>
                <a:ea typeface="+mn-ea"/>
                <a:cs typeface="+mn-cs"/>
              </a:rPr>
              <a:t>many times </a:t>
            </a:r>
            <a:r>
              <a:rPr kumimoji="0" lang="en-US" sz="2600" b="0" i="0" u="none" strike="noStrike" kern="1200" cap="none" spc="0" normalizeH="0" baseline="0" noProof="0" dirty="0">
                <a:ln>
                  <a:noFill/>
                </a:ln>
                <a:solidFill>
                  <a:prstClr val="black"/>
                </a:solidFill>
                <a:effectLst/>
                <a:uLnTx/>
                <a:uFillTx/>
                <a:latin typeface="Quire Sans"/>
                <a:ea typeface="+mn-ea"/>
                <a:cs typeface="+mn-cs"/>
              </a:rPr>
              <a:t>causes </a:t>
            </a:r>
            <a:r>
              <a:rPr kumimoji="0" lang="en-US" sz="2600" b="0" i="0" u="none" strike="noStrike" kern="1200" cap="none" spc="0" normalizeH="0" baseline="0" noProof="0" dirty="0" err="1">
                <a:ln>
                  <a:noFill/>
                </a:ln>
                <a:solidFill>
                  <a:srgbClr val="C00000"/>
                </a:solidFill>
                <a:effectLst/>
                <a:uLnTx/>
                <a:uFillTx/>
                <a:latin typeface="Quire Sans"/>
                <a:ea typeface="+mn-ea"/>
                <a:cs typeface="+mn-cs"/>
              </a:rPr>
              <a:t>RowHammer</a:t>
            </a:r>
            <a:r>
              <a:rPr kumimoji="0" lang="en-US" sz="2600" b="0" i="0" u="none" strike="noStrike" kern="1200" cap="none" spc="0" normalizeH="0" baseline="0" noProof="0" dirty="0">
                <a:ln>
                  <a:noFill/>
                </a:ln>
                <a:solidFill>
                  <a:srgbClr val="C00000"/>
                </a:solidFill>
                <a:effectLst/>
                <a:uLnTx/>
                <a:uFillTx/>
                <a:latin typeface="Quire Sans"/>
                <a:ea typeface="+mn-ea"/>
                <a:cs typeface="+mn-cs"/>
              </a:rPr>
              <a:t> bitflips</a:t>
            </a:r>
            <a:r>
              <a:rPr kumimoji="0" lang="en-US" sz="2600" b="0" i="0" u="none" strike="noStrike" kern="1200" cap="none" spc="0" normalizeH="0" baseline="0" noProof="0" dirty="0">
                <a:ln>
                  <a:noFill/>
                </a:ln>
                <a:solidFill>
                  <a:srgbClr val="FF0000"/>
                </a:solidFill>
                <a:effectLst/>
                <a:uLnTx/>
                <a:uFillTx/>
                <a:latin typeface="Quire Sans"/>
                <a:ea typeface="+mn-ea"/>
                <a:cs typeface="+mn-cs"/>
              </a:rPr>
              <a:t> </a:t>
            </a:r>
            <a:r>
              <a:rPr kumimoji="0" lang="en-US" sz="2600" b="0" i="0" u="none" strike="noStrike" kern="1200" cap="none" spc="0" normalizeH="0" baseline="0" noProof="0" dirty="0">
                <a:ln>
                  <a:noFill/>
                </a:ln>
                <a:solidFill>
                  <a:prstClr val="black"/>
                </a:solidFill>
                <a:effectLst/>
                <a:uLnTx/>
                <a:uFillTx/>
                <a:latin typeface="Quire Sans"/>
                <a:ea typeface="+mn-ea"/>
                <a:cs typeface="+mn-cs"/>
              </a:rPr>
              <a:t>in adjacent rows</a:t>
            </a:r>
            <a:endParaRPr kumimoji="0" lang="en-US" sz="2600" b="1" i="0" u="none" strike="noStrike" kern="1200" cap="none" spc="0" normalizeH="0" baseline="0" noProof="0" dirty="0">
              <a:ln>
                <a:noFill/>
              </a:ln>
              <a:solidFill>
                <a:prstClr val="black"/>
              </a:solidFill>
              <a:effectLst/>
              <a:uLnTx/>
              <a:uFillTx/>
              <a:latin typeface="Quire Sans"/>
              <a:ea typeface="+mn-ea"/>
              <a:cs typeface="+mn-cs"/>
            </a:endParaRPr>
          </a:p>
        </p:txBody>
      </p:sp>
      <p:sp>
        <p:nvSpPr>
          <p:cNvPr id="6" name="TextBox 5">
            <a:extLst>
              <a:ext uri="{FF2B5EF4-FFF2-40B4-BE49-F238E27FC236}">
                <a16:creationId xmlns:a16="http://schemas.microsoft.com/office/drawing/2014/main" id="{036E74BF-CF7B-C81F-944C-FFEA1461FEF9}"/>
              </a:ext>
            </a:extLst>
          </p:cNvPr>
          <p:cNvSpPr txBox="1"/>
          <p:nvPr/>
        </p:nvSpPr>
        <p:spPr>
          <a:xfrm>
            <a:off x="3717568" y="6405367"/>
            <a:ext cx="1797287" cy="369332"/>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30A0"/>
                </a:solidFill>
                <a:effectLst/>
                <a:uLnTx/>
                <a:uFillTx/>
                <a:latin typeface="Quire Sans"/>
                <a:ea typeface="+mn-ea"/>
                <a:cs typeface="+mn-cs"/>
              </a:rPr>
              <a:t>[Kim+, ISCA’</a:t>
            </a:r>
            <a:r>
              <a:rPr kumimoji="0" lang="en-US" sz="1800" b="1" i="0" u="none" strike="noStrike" kern="1200" cap="none" spc="0" normalizeH="0" baseline="0" noProof="0" dirty="0">
                <a:ln>
                  <a:noFill/>
                </a:ln>
                <a:solidFill>
                  <a:srgbClr val="7030A0"/>
                </a:solidFill>
                <a:effectLst/>
                <a:uLnTx/>
                <a:uFillTx/>
                <a:latin typeface="Trebuchet MS" panose="020B0603020202020204" pitchFamily="34" charset="0"/>
                <a:ea typeface="+mn-ea"/>
                <a:cs typeface="+mn-cs"/>
              </a:rPr>
              <a:t>14</a:t>
            </a:r>
            <a:r>
              <a:rPr kumimoji="0" lang="en-US" sz="1800" b="1" i="0" u="none" strike="noStrike" kern="1200" cap="none" spc="0" normalizeH="0" baseline="0" noProof="0" dirty="0">
                <a:ln>
                  <a:noFill/>
                </a:ln>
                <a:solidFill>
                  <a:srgbClr val="7030A0"/>
                </a:solidFill>
                <a:effectLst/>
                <a:uLnTx/>
                <a:uFillTx/>
                <a:latin typeface="Quire Sans"/>
                <a:ea typeface="+mn-ea"/>
                <a:cs typeface="+mn-cs"/>
              </a:rPr>
              <a:t>]</a:t>
            </a:r>
          </a:p>
        </p:txBody>
      </p:sp>
      <p:sp>
        <p:nvSpPr>
          <p:cNvPr id="4" name="Slide Number Placeholder 3">
            <a:extLst>
              <a:ext uri="{FF2B5EF4-FFF2-40B4-BE49-F238E27FC236}">
                <a16:creationId xmlns:a16="http://schemas.microsoft.com/office/drawing/2014/main" id="{EF67AC08-67E5-797C-8577-ED1249A3591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9D2B53-EDAE-4B41-B849-8916FA40BCB6}" type="slidenum">
              <a:rPr kumimoji="0" lang="en-US" sz="2400" b="1" i="0" u="none" strike="noStrike" kern="1200" cap="none" spc="0" normalizeH="0" baseline="0" noProof="0" smtClean="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2400" b="1" i="0" u="none" strike="noStrike" kern="1200" cap="none" spc="0" normalizeH="0" baseline="0" noProof="0" dirty="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endParaRPr>
          </a:p>
        </p:txBody>
      </p:sp>
    </p:spTree>
    <p:extLst>
      <p:ext uri="{BB962C8B-B14F-4D97-AF65-F5344CB8AC3E}">
        <p14:creationId xmlns:p14="http://schemas.microsoft.com/office/powerpoint/2010/main" val="3272260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9"/>
                                        </p:tgtEl>
                                        <p:attrNameLst>
                                          <p:attrName>style.visibility</p:attrName>
                                        </p:attrNameLst>
                                      </p:cBhvr>
                                      <p:to>
                                        <p:strVal val="visible"/>
                                      </p:to>
                                    </p:set>
                                  </p:childTnLst>
                                </p:cTn>
                              </p:par>
                            </p:childTnLst>
                          </p:cTn>
                        </p:par>
                        <p:par>
                          <p:cTn id="15" fill="hold">
                            <p:stCondLst>
                              <p:cond delay="0"/>
                            </p:stCondLst>
                            <p:childTnLst>
                              <p:par>
                                <p:cTn id="16" presetID="1" presetClass="entr" presetSubtype="0" fill="hold" nodeType="afterEffect">
                                  <p:stCondLst>
                                    <p:cond delay="0"/>
                                  </p:stCondLst>
                                  <p:childTnLst>
                                    <p:set>
                                      <p:cBhvr>
                                        <p:cTn id="17" dur="1" fill="hold">
                                          <p:stCondLst>
                                            <p:cond delay="0"/>
                                          </p:stCondLst>
                                        </p:cTn>
                                        <p:tgtEl>
                                          <p:spTgt spid="21"/>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xit" presetSubtype="0" fill="hold" nodeType="clickEffect">
                                  <p:stCondLst>
                                    <p:cond delay="0"/>
                                  </p:stCondLst>
                                  <p:childTnLst>
                                    <p:set>
                                      <p:cBhvr>
                                        <p:cTn id="21" dur="1" fill="hold">
                                          <p:stCondLst>
                                            <p:cond delay="0"/>
                                          </p:stCondLst>
                                        </p:cTn>
                                        <p:tgtEl>
                                          <p:spTgt spid="39"/>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9"/>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xit" presetSubtype="0" fill="hold" nodeType="clickEffect">
                                  <p:stCondLst>
                                    <p:cond delay="0"/>
                                  </p:stCondLst>
                                  <p:childTnLst>
                                    <p:set>
                                      <p:cBhvr>
                                        <p:cTn id="29" dur="1" fill="hold">
                                          <p:stCondLst>
                                            <p:cond delay="0"/>
                                          </p:stCondLst>
                                        </p:cTn>
                                        <p:tgtEl>
                                          <p:spTgt spid="39"/>
                                        </p:tgtEl>
                                        <p:attrNameLst>
                                          <p:attrName>style.visibility</p:attrName>
                                        </p:attrNameLst>
                                      </p:cBhvr>
                                      <p:to>
                                        <p:strVal val="hidden"/>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43"/>
                                        </p:tgtEl>
                                        <p:attrNameLst>
                                          <p:attrName>style.visibility</p:attrName>
                                        </p:attrNameLst>
                                      </p:cBhvr>
                                      <p:to>
                                        <p:strVal val="visible"/>
                                      </p:to>
                                    </p:set>
                                  </p:childTnLst>
                                </p:cTn>
                              </p:par>
                            </p:childTnLst>
                          </p:cTn>
                        </p:par>
                        <p:par>
                          <p:cTn id="34" fill="hold">
                            <p:stCondLst>
                              <p:cond delay="0"/>
                            </p:stCondLst>
                            <p:childTnLst>
                              <p:par>
                                <p:cTn id="35" presetID="1" presetClass="entr" presetSubtype="0" fill="hold" grpId="0" nodeType="afterEffect">
                                  <p:stCondLst>
                                    <p:cond delay="0"/>
                                  </p:stCondLst>
                                  <p:childTnLst>
                                    <p:set>
                                      <p:cBhvr>
                                        <p:cTn id="36" dur="1" fill="hold">
                                          <p:stCondLst>
                                            <p:cond delay="0"/>
                                          </p:stCondLst>
                                        </p:cTn>
                                        <p:tgtEl>
                                          <p:spTgt spid="44"/>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6"/>
                                        </p:tgtEl>
                                        <p:attrNameLst>
                                          <p:attrName>style.visibility</p:attrName>
                                        </p:attrNameLst>
                                      </p:cBhvr>
                                      <p:to>
                                        <p:strVal val="visible"/>
                                      </p:to>
                                    </p:set>
                                  </p:childTnLst>
                                </p:cTn>
                              </p:par>
                            </p:childTnLst>
                          </p:cTn>
                        </p:par>
                        <p:par>
                          <p:cTn id="41" fill="hold">
                            <p:stCondLst>
                              <p:cond delay="0"/>
                            </p:stCondLst>
                            <p:childTnLst>
                              <p:par>
                                <p:cTn id="42" presetID="1" presetClass="exit" presetSubtype="0" fill="hold" nodeType="afterEffect">
                                  <p:stCondLst>
                                    <p:cond delay="0"/>
                                  </p:stCondLst>
                                  <p:childTnLst>
                                    <p:set>
                                      <p:cBhvr>
                                        <p:cTn id="43" dur="1" fill="hold">
                                          <p:stCondLst>
                                            <p:cond delay="0"/>
                                          </p:stCondLst>
                                        </p:cTn>
                                        <p:tgtEl>
                                          <p:spTgt spid="36"/>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29"/>
                                        </p:tgtEl>
                                        <p:attrNameLst>
                                          <p:attrName>style.visibility</p:attrName>
                                        </p:attrNameLst>
                                      </p:cBhvr>
                                      <p:to>
                                        <p:strVal val="visible"/>
                                      </p:to>
                                    </p:set>
                                  </p:childTnLst>
                                </p:cTn>
                              </p:par>
                            </p:childTnLst>
                          </p:cTn>
                        </p:par>
                        <p:par>
                          <p:cTn id="48" fill="hold">
                            <p:stCondLst>
                              <p:cond delay="0"/>
                            </p:stCondLst>
                            <p:childTnLst>
                              <p:par>
                                <p:cTn id="49" presetID="1" presetClass="entr" presetSubtype="0" fill="hold" nodeType="afterEffect">
                                  <p:stCondLst>
                                    <p:cond delay="0"/>
                                  </p:stCondLst>
                                  <p:childTnLst>
                                    <p:set>
                                      <p:cBhvr>
                                        <p:cTn id="50" dur="1" fill="hold">
                                          <p:stCondLst>
                                            <p:cond delay="0"/>
                                          </p:stCondLst>
                                        </p:cTn>
                                        <p:tgtEl>
                                          <p:spTgt spid="45"/>
                                        </p:tgtEl>
                                        <p:attrNameLst>
                                          <p:attrName>style.visibility</p:attrName>
                                        </p:attrNameLst>
                                      </p:cBhvr>
                                      <p:to>
                                        <p:strVal val="visible"/>
                                      </p:to>
                                    </p:set>
                                  </p:childTnLst>
                                </p:cTn>
                              </p:par>
                              <p:par>
                                <p:cTn id="51" presetID="10" presetClass="entr" presetSubtype="0" fill="hold" grpId="0" nodeType="withEffect">
                                  <p:stCondLst>
                                    <p:cond delay="0"/>
                                  </p:stCondLst>
                                  <p:childTnLst>
                                    <p:set>
                                      <p:cBhvr>
                                        <p:cTn id="52" dur="1" fill="hold">
                                          <p:stCondLst>
                                            <p:cond delay="0"/>
                                          </p:stCondLst>
                                        </p:cTn>
                                        <p:tgtEl>
                                          <p:spTgt spid="51"/>
                                        </p:tgtEl>
                                        <p:attrNameLst>
                                          <p:attrName>style.visibility</p:attrName>
                                        </p:attrNameLst>
                                      </p:cBhvr>
                                      <p:to>
                                        <p:strVal val="visible"/>
                                      </p:to>
                                    </p:set>
                                    <p:animEffect transition="in" filter="fade">
                                      <p:cBhvr>
                                        <p:cTn id="53" dur="500"/>
                                        <p:tgtEl>
                                          <p:spTgt spid="51"/>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52"/>
                                        </p:tgtEl>
                                        <p:attrNameLst>
                                          <p:attrName>style.visibility</p:attrName>
                                        </p:attrNameLst>
                                      </p:cBhvr>
                                      <p:to>
                                        <p:strVal val="visible"/>
                                      </p:to>
                                    </p:set>
                                    <p:animEffect transition="in" filter="fade">
                                      <p:cBhvr>
                                        <p:cTn id="56" dur="500"/>
                                        <p:tgtEl>
                                          <p:spTgt spid="52"/>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54"/>
                                        </p:tgtEl>
                                        <p:attrNameLst>
                                          <p:attrName>style.visibility</p:attrName>
                                        </p:attrNameLst>
                                      </p:cBhvr>
                                      <p:to>
                                        <p:strVal val="visible"/>
                                      </p:to>
                                    </p:set>
                                    <p:animEffect transition="in" filter="fade">
                                      <p:cBhvr>
                                        <p:cTn id="59" dur="500"/>
                                        <p:tgtEl>
                                          <p:spTgt spid="54"/>
                                        </p:tgtEl>
                                      </p:cBhvr>
                                    </p:animEffect>
                                  </p:childTnLst>
                                </p:cTn>
                              </p:par>
                            </p:childTnLst>
                          </p:cTn>
                        </p:par>
                      </p:childTnLst>
                    </p:cTn>
                  </p:par>
                  <p:par>
                    <p:cTn id="60" fill="hold">
                      <p:stCondLst>
                        <p:cond delay="indefinite"/>
                      </p:stCondLst>
                      <p:childTnLst>
                        <p:par>
                          <p:cTn id="61" fill="hold">
                            <p:stCondLst>
                              <p:cond delay="0"/>
                            </p:stCondLst>
                            <p:childTnLst>
                              <p:par>
                                <p:cTn id="62" presetID="1" presetClass="entr" presetSubtype="0" fill="hold" grpId="0" nodeType="clickEffect">
                                  <p:stCondLst>
                                    <p:cond delay="0"/>
                                  </p:stCondLst>
                                  <p:childTnLst>
                                    <p:set>
                                      <p:cBhvr>
                                        <p:cTn id="63"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4" grpId="0" animBg="1"/>
      <p:bldP spid="51" grpId="0"/>
      <p:bldP spid="52" grpId="0"/>
      <p:bldP spid="54" grpId="0"/>
      <p:bldP spid="5"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A6093-3F1E-C74F-5B1B-302E3986C65D}"/>
              </a:ext>
            </a:extLst>
          </p:cNvPr>
          <p:cNvSpPr>
            <a:spLocks noGrp="1"/>
          </p:cNvSpPr>
          <p:nvPr>
            <p:ph type="title"/>
          </p:nvPr>
        </p:nvSpPr>
        <p:spPr/>
        <p:txBody>
          <a:bodyPr/>
          <a:lstStyle/>
          <a:p>
            <a:r>
              <a:rPr lang="en-US" sz="4000" dirty="0"/>
              <a:t>Read Disturbance in DRAM (II)</a:t>
            </a:r>
            <a:endParaRPr lang="en-CH" sz="4000" dirty="0"/>
          </a:p>
        </p:txBody>
      </p:sp>
      <p:sp>
        <p:nvSpPr>
          <p:cNvPr id="58" name="Content Placeholder 57">
            <a:extLst>
              <a:ext uri="{FF2B5EF4-FFF2-40B4-BE49-F238E27FC236}">
                <a16:creationId xmlns:a16="http://schemas.microsoft.com/office/drawing/2014/main" id="{91233FB5-BBA9-C619-5617-2B1B17A45C97}"/>
              </a:ext>
            </a:extLst>
          </p:cNvPr>
          <p:cNvSpPr>
            <a:spLocks noGrp="1"/>
          </p:cNvSpPr>
          <p:nvPr>
            <p:ph idx="1"/>
          </p:nvPr>
        </p:nvSpPr>
        <p:spPr>
          <a:xfrm>
            <a:off x="122400" y="936630"/>
            <a:ext cx="8987622" cy="5307418"/>
          </a:xfrm>
        </p:spPr>
        <p:txBody>
          <a:bodyPr/>
          <a:lstStyle/>
          <a:p>
            <a:r>
              <a:rPr lang="en-GB" sz="2800" dirty="0">
                <a:latin typeface="+mn-lt"/>
              </a:rPr>
              <a:t>Read disturbance in DRAM </a:t>
            </a:r>
            <a:r>
              <a:rPr lang="en-GB" sz="2800" dirty="0">
                <a:solidFill>
                  <a:srgbClr val="C00000"/>
                </a:solidFill>
                <a:latin typeface="+mn-lt"/>
              </a:rPr>
              <a:t>breaks memory isolation</a:t>
            </a:r>
            <a:endParaRPr lang="en-US" sz="2800" dirty="0">
              <a:solidFill>
                <a:srgbClr val="C00000"/>
              </a:solidFill>
              <a:latin typeface="+mn-lt"/>
            </a:endParaRPr>
          </a:p>
          <a:p>
            <a:r>
              <a:rPr lang="en-US" sz="2800" dirty="0">
                <a:latin typeface="+mn-lt"/>
              </a:rPr>
              <a:t>A new read disturbance phenomenon: </a:t>
            </a:r>
            <a:r>
              <a:rPr lang="en-US" sz="2800" dirty="0" err="1">
                <a:solidFill>
                  <a:schemeClr val="accent6">
                    <a:lumMod val="75000"/>
                  </a:schemeClr>
                </a:solidFill>
                <a:latin typeface="+mn-lt"/>
              </a:rPr>
              <a:t>RowPress</a:t>
            </a:r>
            <a:endParaRPr lang="en-US" sz="2800" dirty="0">
              <a:solidFill>
                <a:schemeClr val="accent6">
                  <a:lumMod val="75000"/>
                </a:schemeClr>
              </a:solidFill>
              <a:latin typeface="+mn-lt"/>
            </a:endParaRPr>
          </a:p>
        </p:txBody>
      </p:sp>
      <p:sp>
        <p:nvSpPr>
          <p:cNvPr id="6" name="Rounded Rectangle 4">
            <a:extLst>
              <a:ext uri="{FF2B5EF4-FFF2-40B4-BE49-F238E27FC236}">
                <a16:creationId xmlns:a16="http://schemas.microsoft.com/office/drawing/2014/main" id="{13BC1682-F6BA-5E1E-4703-91F5BE76EAE2}"/>
              </a:ext>
            </a:extLst>
          </p:cNvPr>
          <p:cNvSpPr/>
          <p:nvPr/>
        </p:nvSpPr>
        <p:spPr>
          <a:xfrm>
            <a:off x="1395013" y="2352250"/>
            <a:ext cx="5988161" cy="2268187"/>
          </a:xfrm>
          <a:prstGeom prst="roundRect">
            <a:avLst/>
          </a:prstGeom>
          <a:solidFill>
            <a:schemeClr val="bg1">
              <a:lumMod val="9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7" name="Straight Connector 6">
            <a:extLst>
              <a:ext uri="{FF2B5EF4-FFF2-40B4-BE49-F238E27FC236}">
                <a16:creationId xmlns:a16="http://schemas.microsoft.com/office/drawing/2014/main" id="{7D10E857-104B-6327-28BA-6DA5D75E9B64}"/>
              </a:ext>
            </a:extLst>
          </p:cNvPr>
          <p:cNvCxnSpPr>
            <a:cxnSpLocks/>
          </p:cNvCxnSpPr>
          <p:nvPr/>
        </p:nvCxnSpPr>
        <p:spPr>
          <a:xfrm>
            <a:off x="1728841" y="3142321"/>
            <a:ext cx="532638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E4AD861B-467B-BAA2-F685-A492AF361A68}"/>
              </a:ext>
            </a:extLst>
          </p:cNvPr>
          <p:cNvCxnSpPr>
            <a:cxnSpLocks/>
          </p:cNvCxnSpPr>
          <p:nvPr/>
        </p:nvCxnSpPr>
        <p:spPr>
          <a:xfrm>
            <a:off x="1728841" y="3653827"/>
            <a:ext cx="532638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7F981787-854C-FAC7-36DB-9A545FA9F12D}"/>
              </a:ext>
            </a:extLst>
          </p:cNvPr>
          <p:cNvCxnSpPr>
            <a:cxnSpLocks/>
          </p:cNvCxnSpPr>
          <p:nvPr/>
        </p:nvCxnSpPr>
        <p:spPr>
          <a:xfrm>
            <a:off x="1728841" y="4159591"/>
            <a:ext cx="532638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C7BFD24D-DB6A-7125-8325-CE66DD93A465}"/>
              </a:ext>
            </a:extLst>
          </p:cNvPr>
          <p:cNvSpPr/>
          <p:nvPr/>
        </p:nvSpPr>
        <p:spPr>
          <a:xfrm>
            <a:off x="2037451" y="2883667"/>
            <a:ext cx="4709160" cy="487224"/>
          </a:xfrm>
          <a:prstGeom prst="rect">
            <a:avLst/>
          </a:prstGeom>
          <a:solidFill>
            <a:schemeClr val="bg1">
              <a:lumMod val="85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0" i="0" u="none" strike="noStrike" kern="1200" cap="none" spc="0" normalizeH="0" baseline="0" noProof="0" dirty="0">
                <a:ln>
                  <a:noFill/>
                </a:ln>
                <a:solidFill>
                  <a:prstClr val="black"/>
                </a:solidFill>
                <a:effectLst/>
                <a:uLnTx/>
                <a:uFillTx/>
                <a:latin typeface="Quire Sans" panose="020B0502040400020003" pitchFamily="34" charset="0"/>
                <a:ea typeface="Cambria" panose="02040503050406030204" pitchFamily="18" charset="0"/>
                <a:cs typeface="+mn-cs"/>
              </a:rPr>
              <a:t>Row 1</a:t>
            </a:r>
          </a:p>
        </p:txBody>
      </p:sp>
      <p:sp>
        <p:nvSpPr>
          <p:cNvPr id="11" name="Rectangle 10">
            <a:extLst>
              <a:ext uri="{FF2B5EF4-FFF2-40B4-BE49-F238E27FC236}">
                <a16:creationId xmlns:a16="http://schemas.microsoft.com/office/drawing/2014/main" id="{E69A103D-99D2-16D2-FC0B-ACD7FD4D0A1F}"/>
              </a:ext>
            </a:extLst>
          </p:cNvPr>
          <p:cNvSpPr/>
          <p:nvPr/>
        </p:nvSpPr>
        <p:spPr>
          <a:xfrm>
            <a:off x="2037451" y="3382978"/>
            <a:ext cx="4709160" cy="487224"/>
          </a:xfrm>
          <a:prstGeom prst="rect">
            <a:avLst/>
          </a:prstGeom>
          <a:solidFill>
            <a:schemeClr val="bg1">
              <a:lumMod val="85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0" i="0" u="none" strike="noStrike" kern="1200" cap="none" spc="0" normalizeH="0" baseline="0" noProof="0" dirty="0">
                <a:ln>
                  <a:noFill/>
                </a:ln>
                <a:solidFill>
                  <a:prstClr val="black"/>
                </a:solidFill>
                <a:effectLst/>
                <a:uLnTx/>
                <a:uFillTx/>
                <a:latin typeface="Quire Sans" panose="020B0502040400020003" pitchFamily="34" charset="0"/>
                <a:ea typeface="Cambria" panose="02040503050406030204" pitchFamily="18" charset="0"/>
                <a:cs typeface="+mn-cs"/>
              </a:rPr>
              <a:t>Row 2</a:t>
            </a:r>
          </a:p>
        </p:txBody>
      </p:sp>
      <p:sp>
        <p:nvSpPr>
          <p:cNvPr id="12" name="Rectangle 11">
            <a:extLst>
              <a:ext uri="{FF2B5EF4-FFF2-40B4-BE49-F238E27FC236}">
                <a16:creationId xmlns:a16="http://schemas.microsoft.com/office/drawing/2014/main" id="{95F67FA0-E8F0-B60F-6BB8-E58AED5F1C67}"/>
              </a:ext>
            </a:extLst>
          </p:cNvPr>
          <p:cNvSpPr/>
          <p:nvPr/>
        </p:nvSpPr>
        <p:spPr>
          <a:xfrm>
            <a:off x="2037451" y="3887953"/>
            <a:ext cx="4709160" cy="487224"/>
          </a:xfrm>
          <a:prstGeom prst="rect">
            <a:avLst/>
          </a:prstGeom>
          <a:solidFill>
            <a:schemeClr val="bg1">
              <a:lumMod val="85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0" i="0" u="none" strike="noStrike" kern="1200" cap="none" spc="0" normalizeH="0" baseline="0" noProof="0" dirty="0">
                <a:ln>
                  <a:noFill/>
                </a:ln>
                <a:solidFill>
                  <a:prstClr val="black"/>
                </a:solidFill>
                <a:effectLst/>
                <a:uLnTx/>
                <a:uFillTx/>
                <a:latin typeface="Quire Sans" panose="020B0502040400020003" pitchFamily="34" charset="0"/>
                <a:ea typeface="Cambria" panose="02040503050406030204" pitchFamily="18" charset="0"/>
                <a:cs typeface="+mn-cs"/>
              </a:rPr>
              <a:t>Row 3</a:t>
            </a:r>
          </a:p>
        </p:txBody>
      </p:sp>
      <p:grpSp>
        <p:nvGrpSpPr>
          <p:cNvPr id="13" name="Group 12">
            <a:extLst>
              <a:ext uri="{FF2B5EF4-FFF2-40B4-BE49-F238E27FC236}">
                <a16:creationId xmlns:a16="http://schemas.microsoft.com/office/drawing/2014/main" id="{208341BD-87A8-A250-A63D-F16CA51A6319}"/>
              </a:ext>
            </a:extLst>
          </p:cNvPr>
          <p:cNvGrpSpPr/>
          <p:nvPr/>
        </p:nvGrpSpPr>
        <p:grpSpPr>
          <a:xfrm>
            <a:off x="2033119" y="2882184"/>
            <a:ext cx="4715035" cy="1492993"/>
            <a:chOff x="1428644" y="1937227"/>
            <a:chExt cx="6286713" cy="1990657"/>
          </a:xfrm>
        </p:grpSpPr>
        <p:sp>
          <p:nvSpPr>
            <p:cNvPr id="14" name="Rectangle 13">
              <a:extLst>
                <a:ext uri="{FF2B5EF4-FFF2-40B4-BE49-F238E27FC236}">
                  <a16:creationId xmlns:a16="http://schemas.microsoft.com/office/drawing/2014/main" id="{3ADBCEE6-BD03-0AFA-3A17-34A90F48CAC7}"/>
                </a:ext>
              </a:extLst>
            </p:cNvPr>
            <p:cNvSpPr/>
            <p:nvPr/>
          </p:nvSpPr>
          <p:spPr>
            <a:xfrm>
              <a:off x="1436477" y="2604952"/>
              <a:ext cx="6278880" cy="649632"/>
            </a:xfrm>
            <a:prstGeom prst="rect">
              <a:avLst/>
            </a:prstGeom>
            <a:solidFill>
              <a:schemeClr val="accent2">
                <a:lumMod val="60000"/>
                <a:lumOff val="40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0" i="0" u="none" strike="noStrike" kern="1200" cap="none" spc="0" normalizeH="0" baseline="0" noProof="0" dirty="0">
                  <a:ln>
                    <a:noFill/>
                  </a:ln>
                  <a:solidFill>
                    <a:prstClr val="black"/>
                  </a:solidFill>
                  <a:effectLst/>
                  <a:uLnTx/>
                  <a:uFillTx/>
                  <a:latin typeface="Quire Sans" panose="020B0502040400020003" pitchFamily="34" charset="0"/>
                  <a:ea typeface="Cambria" panose="02040503050406030204" pitchFamily="18" charset="0"/>
                  <a:cs typeface="+mn-cs"/>
                </a:rPr>
                <a:t>Row 2</a:t>
              </a:r>
            </a:p>
          </p:txBody>
        </p:sp>
        <p:sp>
          <p:nvSpPr>
            <p:cNvPr id="15" name="Content Placeholder 2">
              <a:extLst>
                <a:ext uri="{FF2B5EF4-FFF2-40B4-BE49-F238E27FC236}">
                  <a16:creationId xmlns:a16="http://schemas.microsoft.com/office/drawing/2014/main" id="{050052F4-8597-8F12-01C9-CAEF5C25DE8F}"/>
                </a:ext>
              </a:extLst>
            </p:cNvPr>
            <p:cNvSpPr txBox="1">
              <a:spLocks/>
            </p:cNvSpPr>
            <p:nvPr/>
          </p:nvSpPr>
          <p:spPr>
            <a:xfrm>
              <a:off x="1428644" y="263718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srgbClr val="FF0000"/>
                  </a:solidFill>
                  <a:effectLst/>
                  <a:uLnTx/>
                  <a:uFillTx/>
                  <a:latin typeface="Quire Sans" panose="020B0502040400020003" pitchFamily="34" charset="0"/>
                  <a:ea typeface="Cambria" panose="02040503050406030204" pitchFamily="18" charset="0"/>
                  <a:cs typeface="+mn-cs"/>
                </a:rPr>
                <a:t>open</a:t>
              </a:r>
            </a:p>
          </p:txBody>
        </p:sp>
        <p:sp>
          <p:nvSpPr>
            <p:cNvPr id="16" name="Rectangle 15">
              <a:extLst>
                <a:ext uri="{FF2B5EF4-FFF2-40B4-BE49-F238E27FC236}">
                  <a16:creationId xmlns:a16="http://schemas.microsoft.com/office/drawing/2014/main" id="{C8B972A5-BEC6-3930-F2C1-B894E3688FCB}"/>
                </a:ext>
              </a:extLst>
            </p:cNvPr>
            <p:cNvSpPr/>
            <p:nvPr/>
          </p:nvSpPr>
          <p:spPr>
            <a:xfrm>
              <a:off x="1436477" y="1937227"/>
              <a:ext cx="6278880" cy="649632"/>
            </a:xfrm>
            <a:prstGeom prst="rect">
              <a:avLst/>
            </a:prstGeom>
            <a:solidFill>
              <a:schemeClr val="accent4">
                <a:lumMod val="20000"/>
                <a:lumOff val="80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0" i="0" u="none" strike="noStrike" kern="1200" cap="none" spc="0" normalizeH="0" baseline="0" noProof="0" dirty="0">
                  <a:ln>
                    <a:noFill/>
                  </a:ln>
                  <a:solidFill>
                    <a:prstClr val="black"/>
                  </a:solidFill>
                  <a:effectLst/>
                  <a:uLnTx/>
                  <a:uFillTx/>
                  <a:latin typeface="Quire Sans" panose="020B0502040400020003" pitchFamily="34" charset="0"/>
                  <a:ea typeface="Cambria" panose="02040503050406030204" pitchFamily="18" charset="0"/>
                  <a:cs typeface="+mn-cs"/>
                </a:rPr>
                <a:t>Row 1</a:t>
              </a:r>
            </a:p>
          </p:txBody>
        </p:sp>
        <p:sp>
          <p:nvSpPr>
            <p:cNvPr id="17" name="Rectangle 16">
              <a:extLst>
                <a:ext uri="{FF2B5EF4-FFF2-40B4-BE49-F238E27FC236}">
                  <a16:creationId xmlns:a16="http://schemas.microsoft.com/office/drawing/2014/main" id="{26F0CE7E-20FD-7E3C-8D79-8B269AA508E6}"/>
                </a:ext>
              </a:extLst>
            </p:cNvPr>
            <p:cNvSpPr/>
            <p:nvPr/>
          </p:nvSpPr>
          <p:spPr>
            <a:xfrm>
              <a:off x="1436477" y="3278252"/>
              <a:ext cx="6278880" cy="649632"/>
            </a:xfrm>
            <a:prstGeom prst="rect">
              <a:avLst/>
            </a:prstGeom>
            <a:solidFill>
              <a:schemeClr val="accent4">
                <a:lumMod val="20000"/>
                <a:lumOff val="80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0" i="0" u="none" strike="noStrike" kern="1200" cap="none" spc="0" normalizeH="0" baseline="0" noProof="0" dirty="0">
                  <a:ln>
                    <a:noFill/>
                  </a:ln>
                  <a:solidFill>
                    <a:prstClr val="black"/>
                  </a:solidFill>
                  <a:effectLst/>
                  <a:uLnTx/>
                  <a:uFillTx/>
                  <a:latin typeface="Quire Sans" panose="020B0502040400020003" pitchFamily="34" charset="0"/>
                  <a:ea typeface="Cambria" panose="02040503050406030204" pitchFamily="18" charset="0"/>
                  <a:cs typeface="+mn-cs"/>
                </a:rPr>
                <a:t>Row 3</a:t>
              </a:r>
            </a:p>
          </p:txBody>
        </p:sp>
      </p:grpSp>
      <p:grpSp>
        <p:nvGrpSpPr>
          <p:cNvPr id="18" name="Group 17">
            <a:extLst>
              <a:ext uri="{FF2B5EF4-FFF2-40B4-BE49-F238E27FC236}">
                <a16:creationId xmlns:a16="http://schemas.microsoft.com/office/drawing/2014/main" id="{E23B51D3-FD9C-8DE3-E301-B77A779CAA8C}"/>
              </a:ext>
            </a:extLst>
          </p:cNvPr>
          <p:cNvGrpSpPr/>
          <p:nvPr/>
        </p:nvGrpSpPr>
        <p:grpSpPr>
          <a:xfrm>
            <a:off x="2040695" y="3382237"/>
            <a:ext cx="4709160" cy="487224"/>
            <a:chOff x="8271133" y="2603964"/>
            <a:chExt cx="6278880" cy="649632"/>
          </a:xfrm>
        </p:grpSpPr>
        <p:sp>
          <p:nvSpPr>
            <p:cNvPr id="19" name="Rectangle 18">
              <a:extLst>
                <a:ext uri="{FF2B5EF4-FFF2-40B4-BE49-F238E27FC236}">
                  <a16:creationId xmlns:a16="http://schemas.microsoft.com/office/drawing/2014/main" id="{DB746249-EE79-F0AF-F72C-0F145FC884F1}"/>
                </a:ext>
              </a:extLst>
            </p:cNvPr>
            <p:cNvSpPr/>
            <p:nvPr/>
          </p:nvSpPr>
          <p:spPr>
            <a:xfrm>
              <a:off x="8271133" y="2603964"/>
              <a:ext cx="6278880" cy="649632"/>
            </a:xfrm>
            <a:prstGeom prst="rect">
              <a:avLst/>
            </a:prstGeom>
            <a:solidFill>
              <a:srgbClr val="D8D9D8"/>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0" i="0" u="none" strike="noStrike" kern="1200" cap="none" spc="0" normalizeH="0" baseline="0" noProof="0" dirty="0">
                  <a:ln>
                    <a:noFill/>
                  </a:ln>
                  <a:solidFill>
                    <a:prstClr val="black"/>
                  </a:solidFill>
                  <a:effectLst/>
                  <a:uLnTx/>
                  <a:uFillTx/>
                  <a:latin typeface="Quire Sans" panose="020B0502040400020003" pitchFamily="34" charset="0"/>
                  <a:ea typeface="Cambria" panose="02040503050406030204" pitchFamily="18" charset="0"/>
                  <a:cs typeface="+mn-cs"/>
                </a:rPr>
                <a:t>Row 2</a:t>
              </a:r>
            </a:p>
          </p:txBody>
        </p:sp>
        <p:sp>
          <p:nvSpPr>
            <p:cNvPr id="20" name="Content Placeholder 2">
              <a:extLst>
                <a:ext uri="{FF2B5EF4-FFF2-40B4-BE49-F238E27FC236}">
                  <a16:creationId xmlns:a16="http://schemas.microsoft.com/office/drawing/2014/main" id="{6FE7516C-4B98-1C20-23E2-625A9E50236C}"/>
                </a:ext>
              </a:extLst>
            </p:cNvPr>
            <p:cNvSpPr txBox="1">
              <a:spLocks/>
            </p:cNvSpPr>
            <p:nvPr/>
          </p:nvSpPr>
          <p:spPr>
            <a:xfrm>
              <a:off x="8407290" y="2645717"/>
              <a:ext cx="1390654" cy="591494"/>
            </a:xfrm>
            <a:prstGeom prst="rect">
              <a:avLst/>
            </a:prstGeom>
            <a:ln>
              <a:no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srgbClr val="FF0000"/>
                  </a:solidFill>
                  <a:effectLst/>
                  <a:uLnTx/>
                  <a:uFillTx/>
                  <a:latin typeface="Quire Sans" panose="020B0502040400020003" pitchFamily="34" charset="0"/>
                  <a:ea typeface="Cambria" panose="02040503050406030204" pitchFamily="18" charset="0"/>
                  <a:cs typeface="+mn-cs"/>
                </a:rPr>
                <a:t>closed</a:t>
              </a:r>
            </a:p>
          </p:txBody>
        </p:sp>
      </p:grpSp>
      <p:grpSp>
        <p:nvGrpSpPr>
          <p:cNvPr id="21" name="Group 20">
            <a:extLst>
              <a:ext uri="{FF2B5EF4-FFF2-40B4-BE49-F238E27FC236}">
                <a16:creationId xmlns:a16="http://schemas.microsoft.com/office/drawing/2014/main" id="{2BEAE4C8-29C7-B160-687C-B233C866D137}"/>
              </a:ext>
            </a:extLst>
          </p:cNvPr>
          <p:cNvGrpSpPr/>
          <p:nvPr/>
        </p:nvGrpSpPr>
        <p:grpSpPr>
          <a:xfrm>
            <a:off x="2033119" y="2885423"/>
            <a:ext cx="4715035" cy="1492993"/>
            <a:chOff x="1428644" y="1937227"/>
            <a:chExt cx="6286713" cy="1990657"/>
          </a:xfrm>
        </p:grpSpPr>
        <p:sp>
          <p:nvSpPr>
            <p:cNvPr id="22" name="Rectangle 21">
              <a:extLst>
                <a:ext uri="{FF2B5EF4-FFF2-40B4-BE49-F238E27FC236}">
                  <a16:creationId xmlns:a16="http://schemas.microsoft.com/office/drawing/2014/main" id="{450ECE92-BB42-FDFF-1A9E-D128CC511C6B}"/>
                </a:ext>
              </a:extLst>
            </p:cNvPr>
            <p:cNvSpPr/>
            <p:nvPr/>
          </p:nvSpPr>
          <p:spPr>
            <a:xfrm>
              <a:off x="1436477" y="2604952"/>
              <a:ext cx="6278880" cy="649632"/>
            </a:xfrm>
            <a:prstGeom prst="rect">
              <a:avLst/>
            </a:prstGeom>
            <a:solidFill>
              <a:schemeClr val="accent2">
                <a:lumMod val="60000"/>
                <a:lumOff val="40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0" i="0" u="none" strike="noStrike" kern="1200" cap="none" spc="0" normalizeH="0" baseline="0" noProof="0" dirty="0">
                  <a:ln>
                    <a:noFill/>
                  </a:ln>
                  <a:solidFill>
                    <a:prstClr val="black"/>
                  </a:solidFill>
                  <a:effectLst/>
                  <a:uLnTx/>
                  <a:uFillTx/>
                  <a:latin typeface="Quire Sans" panose="020B0502040400020003" pitchFamily="34" charset="0"/>
                  <a:ea typeface="Cambria" panose="02040503050406030204" pitchFamily="18" charset="0"/>
                  <a:cs typeface="+mn-cs"/>
                </a:rPr>
                <a:t>Row 2</a:t>
              </a:r>
            </a:p>
          </p:txBody>
        </p:sp>
        <p:sp>
          <p:nvSpPr>
            <p:cNvPr id="23" name="Content Placeholder 2">
              <a:extLst>
                <a:ext uri="{FF2B5EF4-FFF2-40B4-BE49-F238E27FC236}">
                  <a16:creationId xmlns:a16="http://schemas.microsoft.com/office/drawing/2014/main" id="{4BD9D802-8115-1D71-4F72-7D5A8595715C}"/>
                </a:ext>
              </a:extLst>
            </p:cNvPr>
            <p:cNvSpPr txBox="1">
              <a:spLocks/>
            </p:cNvSpPr>
            <p:nvPr/>
          </p:nvSpPr>
          <p:spPr>
            <a:xfrm>
              <a:off x="1428644" y="263718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srgbClr val="FF0000"/>
                  </a:solidFill>
                  <a:effectLst/>
                  <a:uLnTx/>
                  <a:uFillTx/>
                  <a:latin typeface="Quire Sans" panose="020B0502040400020003" pitchFamily="34" charset="0"/>
                  <a:ea typeface="Cambria" panose="02040503050406030204" pitchFamily="18" charset="0"/>
                  <a:cs typeface="+mn-cs"/>
                </a:rPr>
                <a:t>open</a:t>
              </a:r>
            </a:p>
          </p:txBody>
        </p:sp>
        <p:sp>
          <p:nvSpPr>
            <p:cNvPr id="24" name="Rectangle 23">
              <a:extLst>
                <a:ext uri="{FF2B5EF4-FFF2-40B4-BE49-F238E27FC236}">
                  <a16:creationId xmlns:a16="http://schemas.microsoft.com/office/drawing/2014/main" id="{F16C1A58-0264-B4B8-472B-D5FE5AB43BDF}"/>
                </a:ext>
              </a:extLst>
            </p:cNvPr>
            <p:cNvSpPr/>
            <p:nvPr/>
          </p:nvSpPr>
          <p:spPr>
            <a:xfrm>
              <a:off x="1436477" y="1937227"/>
              <a:ext cx="6278880" cy="649632"/>
            </a:xfrm>
            <a:prstGeom prst="rect">
              <a:avLst/>
            </a:prstGeom>
            <a:solidFill>
              <a:srgbClr val="FFFF00"/>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0" i="0" u="none" strike="noStrike" kern="1200" cap="none" spc="0" normalizeH="0" baseline="0" noProof="0" dirty="0">
                  <a:ln>
                    <a:noFill/>
                  </a:ln>
                  <a:solidFill>
                    <a:prstClr val="black"/>
                  </a:solidFill>
                  <a:effectLst/>
                  <a:uLnTx/>
                  <a:uFillTx/>
                  <a:latin typeface="Quire Sans" panose="020B0502040400020003" pitchFamily="34" charset="0"/>
                  <a:ea typeface="Cambria" panose="02040503050406030204" pitchFamily="18" charset="0"/>
                  <a:cs typeface="+mn-cs"/>
                </a:rPr>
                <a:t>Row 1</a:t>
              </a:r>
            </a:p>
          </p:txBody>
        </p:sp>
        <p:sp>
          <p:nvSpPr>
            <p:cNvPr id="25" name="Rectangle 24">
              <a:extLst>
                <a:ext uri="{FF2B5EF4-FFF2-40B4-BE49-F238E27FC236}">
                  <a16:creationId xmlns:a16="http://schemas.microsoft.com/office/drawing/2014/main" id="{6A3221BD-C3BE-04AC-0F6D-B67E2001727F}"/>
                </a:ext>
              </a:extLst>
            </p:cNvPr>
            <p:cNvSpPr/>
            <p:nvPr/>
          </p:nvSpPr>
          <p:spPr>
            <a:xfrm>
              <a:off x="1436477" y="3278252"/>
              <a:ext cx="6278880" cy="649632"/>
            </a:xfrm>
            <a:prstGeom prst="rect">
              <a:avLst/>
            </a:prstGeom>
            <a:solidFill>
              <a:srgbClr val="FFFF00"/>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0" i="0" u="none" strike="noStrike" kern="1200" cap="none" spc="0" normalizeH="0" baseline="0" noProof="0" dirty="0">
                  <a:ln>
                    <a:noFill/>
                  </a:ln>
                  <a:solidFill>
                    <a:prstClr val="black"/>
                  </a:solidFill>
                  <a:effectLst/>
                  <a:uLnTx/>
                  <a:uFillTx/>
                  <a:latin typeface="Quire Sans" panose="020B0502040400020003" pitchFamily="34" charset="0"/>
                  <a:ea typeface="Cambria" panose="02040503050406030204" pitchFamily="18" charset="0"/>
                  <a:cs typeface="+mn-cs"/>
                </a:rPr>
                <a:t>Row 3</a:t>
              </a:r>
            </a:p>
          </p:txBody>
        </p:sp>
      </p:grpSp>
      <p:grpSp>
        <p:nvGrpSpPr>
          <p:cNvPr id="26" name="Group 25">
            <a:extLst>
              <a:ext uri="{FF2B5EF4-FFF2-40B4-BE49-F238E27FC236}">
                <a16:creationId xmlns:a16="http://schemas.microsoft.com/office/drawing/2014/main" id="{57ED31EB-F64A-78DD-C046-B6A0D8FC52F2}"/>
              </a:ext>
            </a:extLst>
          </p:cNvPr>
          <p:cNvGrpSpPr/>
          <p:nvPr/>
        </p:nvGrpSpPr>
        <p:grpSpPr>
          <a:xfrm>
            <a:off x="2033322" y="3393169"/>
            <a:ext cx="4715035" cy="487224"/>
            <a:chOff x="1428644" y="2604952"/>
            <a:chExt cx="6286713" cy="649632"/>
          </a:xfrm>
        </p:grpSpPr>
        <p:sp>
          <p:nvSpPr>
            <p:cNvPr id="27" name="Rectangle 26">
              <a:extLst>
                <a:ext uri="{FF2B5EF4-FFF2-40B4-BE49-F238E27FC236}">
                  <a16:creationId xmlns:a16="http://schemas.microsoft.com/office/drawing/2014/main" id="{CD659AE8-4587-4484-35CA-B5626754C9CA}"/>
                </a:ext>
              </a:extLst>
            </p:cNvPr>
            <p:cNvSpPr/>
            <p:nvPr/>
          </p:nvSpPr>
          <p:spPr>
            <a:xfrm>
              <a:off x="1436477" y="2604952"/>
              <a:ext cx="6278880" cy="649632"/>
            </a:xfrm>
            <a:prstGeom prst="rect">
              <a:avLst/>
            </a:prstGeom>
            <a:solidFill>
              <a:schemeClr val="accent2">
                <a:lumMod val="60000"/>
                <a:lumOff val="40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0" i="0" u="none" strike="noStrike" kern="1200" cap="none" spc="0" normalizeH="0" baseline="0" noProof="0" dirty="0">
                  <a:ln>
                    <a:noFill/>
                  </a:ln>
                  <a:solidFill>
                    <a:prstClr val="black"/>
                  </a:solidFill>
                  <a:effectLst/>
                  <a:uLnTx/>
                  <a:uFillTx/>
                  <a:latin typeface="Quire Sans" panose="020B0502040400020003" pitchFamily="34" charset="0"/>
                  <a:ea typeface="Cambria" panose="02040503050406030204" pitchFamily="18" charset="0"/>
                  <a:cs typeface="+mn-cs"/>
                </a:rPr>
                <a:t>Row 2</a:t>
              </a:r>
            </a:p>
          </p:txBody>
        </p:sp>
        <p:sp>
          <p:nvSpPr>
            <p:cNvPr id="28" name="Content Placeholder 2">
              <a:extLst>
                <a:ext uri="{FF2B5EF4-FFF2-40B4-BE49-F238E27FC236}">
                  <a16:creationId xmlns:a16="http://schemas.microsoft.com/office/drawing/2014/main" id="{AE6ED62D-886B-B113-094A-1C6358F608F6}"/>
                </a:ext>
              </a:extLst>
            </p:cNvPr>
            <p:cNvSpPr txBox="1">
              <a:spLocks/>
            </p:cNvSpPr>
            <p:nvPr/>
          </p:nvSpPr>
          <p:spPr>
            <a:xfrm>
              <a:off x="1428644" y="263718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srgbClr val="FF0000"/>
                  </a:solidFill>
                  <a:effectLst/>
                  <a:uLnTx/>
                  <a:uFillTx/>
                  <a:latin typeface="Quire Sans" panose="020B0502040400020003" pitchFamily="34" charset="0"/>
                  <a:ea typeface="Cambria" panose="02040503050406030204" pitchFamily="18" charset="0"/>
                  <a:cs typeface="+mn-cs"/>
                </a:rPr>
                <a:t>open</a:t>
              </a:r>
            </a:p>
          </p:txBody>
        </p:sp>
      </p:grpSp>
      <p:grpSp>
        <p:nvGrpSpPr>
          <p:cNvPr id="29" name="Group 28">
            <a:extLst>
              <a:ext uri="{FF2B5EF4-FFF2-40B4-BE49-F238E27FC236}">
                <a16:creationId xmlns:a16="http://schemas.microsoft.com/office/drawing/2014/main" id="{32396E34-1972-5516-8BDC-2209D4E2CEF7}"/>
              </a:ext>
            </a:extLst>
          </p:cNvPr>
          <p:cNvGrpSpPr/>
          <p:nvPr/>
        </p:nvGrpSpPr>
        <p:grpSpPr>
          <a:xfrm>
            <a:off x="2042237" y="3384215"/>
            <a:ext cx="4709160" cy="487224"/>
            <a:chOff x="-3925255" y="4700899"/>
            <a:chExt cx="6278880" cy="649632"/>
          </a:xfrm>
        </p:grpSpPr>
        <p:sp>
          <p:nvSpPr>
            <p:cNvPr id="30" name="Rectangle 29">
              <a:extLst>
                <a:ext uri="{FF2B5EF4-FFF2-40B4-BE49-F238E27FC236}">
                  <a16:creationId xmlns:a16="http://schemas.microsoft.com/office/drawing/2014/main" id="{C2891442-0417-539C-2E66-FEC712FB7441}"/>
                </a:ext>
              </a:extLst>
            </p:cNvPr>
            <p:cNvSpPr/>
            <p:nvPr/>
          </p:nvSpPr>
          <p:spPr>
            <a:xfrm>
              <a:off x="-3925255" y="4700899"/>
              <a:ext cx="6278880" cy="649632"/>
            </a:xfrm>
            <a:prstGeom prst="rect">
              <a:avLst/>
            </a:prstGeom>
            <a:solidFill>
              <a:srgbClr val="F2AA84"/>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0" i="0" u="none" strike="noStrike" kern="1200" cap="none" spc="0" normalizeH="0" baseline="0" noProof="0" dirty="0">
                  <a:ln>
                    <a:noFill/>
                  </a:ln>
                  <a:solidFill>
                    <a:prstClr val="black"/>
                  </a:solidFill>
                  <a:effectLst/>
                  <a:uLnTx/>
                  <a:uFillTx/>
                  <a:latin typeface="Quire Sans" panose="020B0502040400020003" pitchFamily="34" charset="0"/>
                  <a:ea typeface="Cambria" panose="02040503050406030204" pitchFamily="18" charset="0"/>
                  <a:cs typeface="+mn-cs"/>
                </a:rPr>
                <a:t>Row 2</a:t>
              </a:r>
            </a:p>
          </p:txBody>
        </p:sp>
        <p:sp>
          <p:nvSpPr>
            <p:cNvPr id="31" name="Content Placeholder 2">
              <a:extLst>
                <a:ext uri="{FF2B5EF4-FFF2-40B4-BE49-F238E27FC236}">
                  <a16:creationId xmlns:a16="http://schemas.microsoft.com/office/drawing/2014/main" id="{7F38ECBD-FECC-981A-37CF-736237DB9733}"/>
                </a:ext>
              </a:extLst>
            </p:cNvPr>
            <p:cNvSpPr txBox="1">
              <a:spLocks/>
            </p:cNvSpPr>
            <p:nvPr/>
          </p:nvSpPr>
          <p:spPr>
            <a:xfrm>
              <a:off x="-3895474" y="4745910"/>
              <a:ext cx="2308685" cy="59149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srgbClr val="FF0000"/>
                  </a:solidFill>
                  <a:effectLst/>
                  <a:uLnTx/>
                  <a:uFillTx/>
                  <a:latin typeface="Quire Sans" panose="020B0502040400020003" pitchFamily="34" charset="0"/>
                  <a:ea typeface="Cambria" panose="02040503050406030204" pitchFamily="18" charset="0"/>
                  <a:cs typeface="+mn-cs"/>
                </a:rPr>
                <a:t>keep open</a:t>
              </a:r>
            </a:p>
          </p:txBody>
        </p:sp>
      </p:grpSp>
      <p:sp>
        <p:nvSpPr>
          <p:cNvPr id="33" name="Multiply 70">
            <a:extLst>
              <a:ext uri="{FF2B5EF4-FFF2-40B4-BE49-F238E27FC236}">
                <a16:creationId xmlns:a16="http://schemas.microsoft.com/office/drawing/2014/main" id="{EE9BB2F0-75B9-975F-3DFB-421349BA42A9}"/>
              </a:ext>
            </a:extLst>
          </p:cNvPr>
          <p:cNvSpPr/>
          <p:nvPr/>
        </p:nvSpPr>
        <p:spPr>
          <a:xfrm>
            <a:off x="4919353" y="2868513"/>
            <a:ext cx="520687" cy="520687"/>
          </a:xfrm>
          <a:prstGeom prst="mathMultiply">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Quire Sans" panose="020B0502040400020003" pitchFamily="34" charset="0"/>
              <a:ea typeface="Cambria" panose="02040503050406030204" pitchFamily="18" charset="0"/>
              <a:cs typeface="+mn-cs"/>
            </a:endParaRPr>
          </a:p>
        </p:txBody>
      </p:sp>
      <p:sp>
        <p:nvSpPr>
          <p:cNvPr id="34" name="Multiply 71">
            <a:extLst>
              <a:ext uri="{FF2B5EF4-FFF2-40B4-BE49-F238E27FC236}">
                <a16:creationId xmlns:a16="http://schemas.microsoft.com/office/drawing/2014/main" id="{7F5B0ED6-FC97-5AD6-70F3-96054C97EF01}"/>
              </a:ext>
            </a:extLst>
          </p:cNvPr>
          <p:cNvSpPr/>
          <p:nvPr/>
        </p:nvSpPr>
        <p:spPr>
          <a:xfrm>
            <a:off x="3146403" y="3865066"/>
            <a:ext cx="520687" cy="520687"/>
          </a:xfrm>
          <a:prstGeom prst="mathMultiply">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Quire Sans" panose="020B0502040400020003" pitchFamily="34" charset="0"/>
              <a:ea typeface="Cambria" panose="02040503050406030204" pitchFamily="18" charset="0"/>
              <a:cs typeface="+mn-cs"/>
            </a:endParaRPr>
          </a:p>
        </p:txBody>
      </p:sp>
      <p:grpSp>
        <p:nvGrpSpPr>
          <p:cNvPr id="35" name="Group 34">
            <a:extLst>
              <a:ext uri="{FF2B5EF4-FFF2-40B4-BE49-F238E27FC236}">
                <a16:creationId xmlns:a16="http://schemas.microsoft.com/office/drawing/2014/main" id="{C45633F7-7C4D-0885-46E2-6B49528F93B0}"/>
              </a:ext>
            </a:extLst>
          </p:cNvPr>
          <p:cNvGrpSpPr/>
          <p:nvPr/>
        </p:nvGrpSpPr>
        <p:grpSpPr>
          <a:xfrm>
            <a:off x="3364447" y="2867300"/>
            <a:ext cx="1900342" cy="1542150"/>
            <a:chOff x="3456171" y="2348675"/>
            <a:chExt cx="2533789" cy="2056200"/>
          </a:xfrm>
        </p:grpSpPr>
        <p:sp>
          <p:nvSpPr>
            <p:cNvPr id="36" name="Multiply 69">
              <a:extLst>
                <a:ext uri="{FF2B5EF4-FFF2-40B4-BE49-F238E27FC236}">
                  <a16:creationId xmlns:a16="http://schemas.microsoft.com/office/drawing/2014/main" id="{1F660CC6-7F43-9157-5101-A989731380FC}"/>
                </a:ext>
              </a:extLst>
            </p:cNvPr>
            <p:cNvSpPr/>
            <p:nvPr/>
          </p:nvSpPr>
          <p:spPr>
            <a:xfrm>
              <a:off x="3456171" y="2348675"/>
              <a:ext cx="694249" cy="694249"/>
            </a:xfrm>
            <a:prstGeom prst="mathMultiply">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Quire Sans" panose="020B0502040400020003" pitchFamily="34" charset="0"/>
                <a:ea typeface="Cambria" panose="02040503050406030204" pitchFamily="18" charset="0"/>
                <a:cs typeface="+mn-cs"/>
              </a:endParaRPr>
            </a:p>
          </p:txBody>
        </p:sp>
        <p:sp>
          <p:nvSpPr>
            <p:cNvPr id="37" name="Multiply 72">
              <a:extLst>
                <a:ext uri="{FF2B5EF4-FFF2-40B4-BE49-F238E27FC236}">
                  <a16:creationId xmlns:a16="http://schemas.microsoft.com/office/drawing/2014/main" id="{854E9F27-5630-2907-3C16-81D2C1B9B864}"/>
                </a:ext>
              </a:extLst>
            </p:cNvPr>
            <p:cNvSpPr/>
            <p:nvPr/>
          </p:nvSpPr>
          <p:spPr>
            <a:xfrm>
              <a:off x="5295711" y="3710626"/>
              <a:ext cx="694249" cy="694249"/>
            </a:xfrm>
            <a:prstGeom prst="mathMultiply">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Quire Sans" panose="020B0502040400020003" pitchFamily="34" charset="0"/>
                <a:ea typeface="Cambria" panose="02040503050406030204" pitchFamily="18" charset="0"/>
                <a:cs typeface="+mn-cs"/>
              </a:endParaRPr>
            </a:p>
          </p:txBody>
        </p:sp>
      </p:grpSp>
      <p:sp>
        <p:nvSpPr>
          <p:cNvPr id="38" name="Rectangle 37">
            <a:extLst>
              <a:ext uri="{FF2B5EF4-FFF2-40B4-BE49-F238E27FC236}">
                <a16:creationId xmlns:a16="http://schemas.microsoft.com/office/drawing/2014/main" id="{4A8EA420-DF54-84E1-80B1-2F4EEA146E74}"/>
              </a:ext>
            </a:extLst>
          </p:cNvPr>
          <p:cNvSpPr/>
          <p:nvPr/>
        </p:nvSpPr>
        <p:spPr>
          <a:xfrm>
            <a:off x="5289603" y="2929928"/>
            <a:ext cx="1469184" cy="400110"/>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70C0"/>
                </a:solidFill>
                <a:effectLst/>
                <a:uLnTx/>
                <a:uFillTx/>
                <a:latin typeface="Quire Sans" panose="020B0502040400020003" pitchFamily="34" charset="0"/>
                <a:ea typeface="Cambria" panose="02040503050406030204" pitchFamily="18" charset="0"/>
                <a:cs typeface="+mn-cs"/>
              </a:rPr>
              <a:t>Victim Row</a:t>
            </a:r>
          </a:p>
        </p:txBody>
      </p:sp>
      <p:sp>
        <p:nvSpPr>
          <p:cNvPr id="39" name="Rectangle 38">
            <a:extLst>
              <a:ext uri="{FF2B5EF4-FFF2-40B4-BE49-F238E27FC236}">
                <a16:creationId xmlns:a16="http://schemas.microsoft.com/office/drawing/2014/main" id="{9BABFB47-2AB2-0F1B-24B3-3E9D2C897005}"/>
              </a:ext>
            </a:extLst>
          </p:cNvPr>
          <p:cNvSpPr/>
          <p:nvPr/>
        </p:nvSpPr>
        <p:spPr>
          <a:xfrm>
            <a:off x="5289603" y="3924435"/>
            <a:ext cx="1469184" cy="400110"/>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70C0"/>
                </a:solidFill>
                <a:effectLst/>
                <a:uLnTx/>
                <a:uFillTx/>
                <a:latin typeface="Quire Sans" panose="020B0502040400020003" pitchFamily="34" charset="0"/>
                <a:ea typeface="Cambria" panose="02040503050406030204" pitchFamily="18" charset="0"/>
                <a:cs typeface="+mn-cs"/>
              </a:rPr>
              <a:t>Victim Row</a:t>
            </a:r>
          </a:p>
        </p:txBody>
      </p:sp>
      <p:sp>
        <p:nvSpPr>
          <p:cNvPr id="40" name="Rectangle 39">
            <a:extLst>
              <a:ext uri="{FF2B5EF4-FFF2-40B4-BE49-F238E27FC236}">
                <a16:creationId xmlns:a16="http://schemas.microsoft.com/office/drawing/2014/main" id="{72D62FA1-DD94-FC28-FBD0-07528B3465D9}"/>
              </a:ext>
            </a:extLst>
          </p:cNvPr>
          <p:cNvSpPr/>
          <p:nvPr/>
        </p:nvSpPr>
        <p:spPr>
          <a:xfrm>
            <a:off x="4862562" y="3413496"/>
            <a:ext cx="1896225" cy="400110"/>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Quire Sans" panose="020B0502040400020003" pitchFamily="34" charset="0"/>
                <a:ea typeface="Cambria" panose="02040503050406030204" pitchFamily="18" charset="0"/>
                <a:cs typeface="+mn-cs"/>
              </a:rPr>
              <a:t>Aggressor Row</a:t>
            </a:r>
          </a:p>
        </p:txBody>
      </p:sp>
      <p:sp>
        <p:nvSpPr>
          <p:cNvPr id="3" name="TextBox 2">
            <a:extLst>
              <a:ext uri="{FF2B5EF4-FFF2-40B4-BE49-F238E27FC236}">
                <a16:creationId xmlns:a16="http://schemas.microsoft.com/office/drawing/2014/main" id="{C202B526-A02B-F5BC-7FAA-FF613B43BF0B}"/>
              </a:ext>
            </a:extLst>
          </p:cNvPr>
          <p:cNvSpPr txBox="1"/>
          <p:nvPr/>
        </p:nvSpPr>
        <p:spPr>
          <a:xfrm>
            <a:off x="3728788" y="6405367"/>
            <a:ext cx="1774846" cy="369332"/>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30A0"/>
                </a:solidFill>
                <a:effectLst/>
                <a:uLnTx/>
                <a:uFillTx/>
                <a:latin typeface="Quire Sans"/>
                <a:ea typeface="+mn-ea"/>
                <a:cs typeface="+mn-cs"/>
              </a:rPr>
              <a:t>[Luo+, ISCA’</a:t>
            </a:r>
            <a:r>
              <a:rPr kumimoji="0" lang="en-US" sz="1800" b="1" i="0" u="none" strike="noStrike" kern="1200" cap="none" spc="0" normalizeH="0" baseline="0" noProof="0" dirty="0">
                <a:ln>
                  <a:noFill/>
                </a:ln>
                <a:solidFill>
                  <a:srgbClr val="7030A0"/>
                </a:solidFill>
                <a:effectLst/>
                <a:uLnTx/>
                <a:uFillTx/>
                <a:latin typeface="Trebuchet MS" panose="020B0603020202020204" pitchFamily="34" charset="0"/>
                <a:ea typeface="+mn-ea"/>
                <a:cs typeface="+mn-cs"/>
              </a:rPr>
              <a:t>23</a:t>
            </a:r>
            <a:r>
              <a:rPr kumimoji="0" lang="en-US" sz="1800" b="1" i="0" u="none" strike="noStrike" kern="1200" cap="none" spc="0" normalizeH="0" baseline="0" noProof="0" dirty="0">
                <a:ln>
                  <a:noFill/>
                </a:ln>
                <a:solidFill>
                  <a:srgbClr val="7030A0"/>
                </a:solidFill>
                <a:effectLst/>
                <a:uLnTx/>
                <a:uFillTx/>
                <a:latin typeface="Quire Sans"/>
                <a:ea typeface="+mn-ea"/>
                <a:cs typeface="+mn-cs"/>
              </a:rPr>
              <a:t>]</a:t>
            </a:r>
          </a:p>
        </p:txBody>
      </p:sp>
      <p:sp>
        <p:nvSpPr>
          <p:cNvPr id="5" name="TextBox 4">
            <a:extLst>
              <a:ext uri="{FF2B5EF4-FFF2-40B4-BE49-F238E27FC236}">
                <a16:creationId xmlns:a16="http://schemas.microsoft.com/office/drawing/2014/main" id="{3BF19956-11F8-9267-C13B-E15B6C207093}"/>
              </a:ext>
            </a:extLst>
          </p:cNvPr>
          <p:cNvSpPr txBox="1"/>
          <p:nvPr/>
        </p:nvSpPr>
        <p:spPr>
          <a:xfrm>
            <a:off x="0" y="4966422"/>
            <a:ext cx="9148909" cy="1118647"/>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GB" sz="2600" b="0" i="0" u="none" strike="noStrike" kern="1200" cap="none" spc="0" normalizeH="0" baseline="0" noProof="0" dirty="0">
                <a:ln>
                  <a:noFill/>
                </a:ln>
                <a:solidFill>
                  <a:prstClr val="black"/>
                </a:solidFill>
                <a:effectLst/>
                <a:uLnTx/>
                <a:uFillTx/>
                <a:latin typeface="Quire Sans"/>
                <a:ea typeface="+mn-ea"/>
                <a:cs typeface="+mn-cs"/>
              </a:rPr>
              <a:t>Keeping a DRAM row </a:t>
            </a:r>
            <a:r>
              <a:rPr kumimoji="0" lang="en-GB" sz="2600" b="0" i="0" u="none" strike="noStrike" kern="1200" cap="none" spc="0" normalizeH="0" baseline="0" noProof="0" dirty="0">
                <a:ln>
                  <a:noFill/>
                </a:ln>
                <a:solidFill>
                  <a:srgbClr val="C00000"/>
                </a:solidFill>
                <a:effectLst/>
                <a:uLnTx/>
                <a:uFillTx/>
                <a:latin typeface="Quire Sans"/>
                <a:ea typeface="+mn-ea"/>
                <a:cs typeface="+mn-cs"/>
              </a:rPr>
              <a:t>open for a long time </a:t>
            </a:r>
            <a:br>
              <a:rPr kumimoji="0" lang="en-GB" sz="2600" b="0" i="0" u="none" strike="noStrike" kern="1200" cap="none" spc="0" normalizeH="0" baseline="0" noProof="0" dirty="0">
                <a:ln>
                  <a:noFill/>
                </a:ln>
                <a:solidFill>
                  <a:prstClr val="black"/>
                </a:solidFill>
                <a:effectLst/>
                <a:uLnTx/>
                <a:uFillTx/>
                <a:latin typeface="Quire Sans"/>
                <a:ea typeface="+mn-ea"/>
                <a:cs typeface="+mn-cs"/>
              </a:rPr>
            </a:br>
            <a:r>
              <a:rPr kumimoji="0" lang="en-GB" sz="2600" b="0" i="0" u="none" strike="noStrike" kern="1200" cap="none" spc="0" normalizeH="0" baseline="0" noProof="0" dirty="0">
                <a:ln>
                  <a:noFill/>
                </a:ln>
                <a:solidFill>
                  <a:prstClr val="black"/>
                </a:solidFill>
                <a:effectLst/>
                <a:uLnTx/>
                <a:uFillTx/>
                <a:latin typeface="Quire Sans"/>
                <a:ea typeface="+mn-ea"/>
                <a:cs typeface="+mn-cs"/>
              </a:rPr>
              <a:t>causes bitflips in adjacent rows</a:t>
            </a:r>
            <a:endParaRPr kumimoji="0" lang="en-US" sz="2600" b="1" i="0" u="none" strike="noStrike" kern="1200" cap="none" spc="0" normalizeH="0" baseline="0" noProof="0" dirty="0">
              <a:ln>
                <a:noFill/>
              </a:ln>
              <a:solidFill>
                <a:prstClr val="black"/>
              </a:solidFill>
              <a:effectLst/>
              <a:uLnTx/>
              <a:uFillTx/>
              <a:latin typeface="Quire Sans"/>
              <a:ea typeface="+mn-ea"/>
              <a:cs typeface="+mn-cs"/>
            </a:endParaRPr>
          </a:p>
        </p:txBody>
      </p:sp>
      <p:sp>
        <p:nvSpPr>
          <p:cNvPr id="4" name="Rectangle 3">
            <a:extLst>
              <a:ext uri="{FF2B5EF4-FFF2-40B4-BE49-F238E27FC236}">
                <a16:creationId xmlns:a16="http://schemas.microsoft.com/office/drawing/2014/main" id="{E9A5B450-AAE1-0433-57A6-C26301580BAF}"/>
              </a:ext>
            </a:extLst>
          </p:cNvPr>
          <p:cNvSpPr/>
          <p:nvPr/>
        </p:nvSpPr>
        <p:spPr>
          <a:xfrm>
            <a:off x="3248865" y="2370679"/>
            <a:ext cx="2295821" cy="461665"/>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Quire Sans" panose="020B0502040400020003" pitchFamily="34" charset="0"/>
                <a:ea typeface="Cambria" panose="02040503050406030204" pitchFamily="18" charset="0"/>
                <a:cs typeface="+mn-cs"/>
              </a:rPr>
              <a:t>DRAM Subarray</a:t>
            </a:r>
          </a:p>
        </p:txBody>
      </p:sp>
      <p:sp>
        <p:nvSpPr>
          <p:cNvPr id="32" name="Slide Number Placeholder 31">
            <a:extLst>
              <a:ext uri="{FF2B5EF4-FFF2-40B4-BE49-F238E27FC236}">
                <a16:creationId xmlns:a16="http://schemas.microsoft.com/office/drawing/2014/main" id="{DBD31D40-A0DC-E98A-B7AB-F2DB4BCC006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9D2B53-EDAE-4B41-B849-8916FA40BCB6}" type="slidenum">
              <a:rPr kumimoji="0" lang="en-US" sz="2400" b="1" i="0" u="none" strike="noStrike" kern="1200" cap="none" spc="0" normalizeH="0" baseline="0" noProof="0" smtClean="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2400" b="1" i="0" u="none" strike="noStrike" kern="1200" cap="none" spc="0" normalizeH="0" baseline="0" noProof="0" dirty="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endParaRPr>
          </a:p>
        </p:txBody>
      </p:sp>
    </p:spTree>
    <p:extLst>
      <p:ext uri="{BB962C8B-B14F-4D97-AF65-F5344CB8AC3E}">
        <p14:creationId xmlns:p14="http://schemas.microsoft.com/office/powerpoint/2010/main" val="3323236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8B4DF2-98B2-8ED0-3B4B-3A7262228B8C}"/>
            </a:ext>
          </a:extLst>
        </p:cNvPr>
        <p:cNvGrpSpPr/>
        <p:nvPr/>
      </p:nvGrpSpPr>
      <p:grpSpPr>
        <a:xfrm>
          <a:off x="0" y="0"/>
          <a:ext cx="0" cy="0"/>
          <a:chOff x="0" y="0"/>
          <a:chExt cx="0" cy="0"/>
        </a:xfrm>
      </p:grpSpPr>
      <p:sp>
        <p:nvSpPr>
          <p:cNvPr id="51" name="Oval 50">
            <a:extLst>
              <a:ext uri="{FF2B5EF4-FFF2-40B4-BE49-F238E27FC236}">
                <a16:creationId xmlns:a16="http://schemas.microsoft.com/office/drawing/2014/main" id="{2492C806-A8C8-F349-2C71-BED770ED641F}"/>
              </a:ext>
            </a:extLst>
          </p:cNvPr>
          <p:cNvSpPr/>
          <p:nvPr/>
        </p:nvSpPr>
        <p:spPr>
          <a:xfrm>
            <a:off x="2486999" y="1392354"/>
            <a:ext cx="4165605" cy="4164840"/>
          </a:xfrm>
          <a:prstGeom prst="ellipse">
            <a:avLst/>
          </a:prstGeom>
          <a:solidFill>
            <a:schemeClr val="bg1">
              <a:lumMod val="95000"/>
            </a:schemeClr>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1818734-C57E-BCBB-7F92-4EBA0571E266}"/>
              </a:ext>
            </a:extLst>
          </p:cNvPr>
          <p:cNvSpPr>
            <a:spLocks noGrp="1"/>
          </p:cNvSpPr>
          <p:nvPr>
            <p:ph type="title"/>
          </p:nvPr>
        </p:nvSpPr>
        <p:spPr/>
        <p:txBody>
          <a:bodyPr/>
          <a:lstStyle/>
          <a:p>
            <a:r>
              <a:rPr lang="en-US" b="1" dirty="0"/>
              <a:t>DRAM Cell Leakage</a:t>
            </a:r>
          </a:p>
        </p:txBody>
      </p:sp>
      <p:sp>
        <p:nvSpPr>
          <p:cNvPr id="3" name="Content Placeholder 2">
            <a:extLst>
              <a:ext uri="{FF2B5EF4-FFF2-40B4-BE49-F238E27FC236}">
                <a16:creationId xmlns:a16="http://schemas.microsoft.com/office/drawing/2014/main" id="{D8870506-DD5B-E24C-C236-9D16DE509CC3}"/>
              </a:ext>
            </a:extLst>
          </p:cNvPr>
          <p:cNvSpPr>
            <a:spLocks noGrp="1"/>
          </p:cNvSpPr>
          <p:nvPr>
            <p:ph idx="1"/>
          </p:nvPr>
        </p:nvSpPr>
        <p:spPr>
          <a:xfrm>
            <a:off x="75991" y="911225"/>
            <a:ext cx="8987622" cy="618318"/>
          </a:xfrm>
        </p:spPr>
        <p:txBody>
          <a:bodyPr/>
          <a:lstStyle/>
          <a:p>
            <a:pPr marL="0" indent="0" algn="ctr">
              <a:buNone/>
            </a:pPr>
            <a:r>
              <a:rPr lang="en-US" sz="3200" dirty="0"/>
              <a:t>Each cell encodes information in </a:t>
            </a:r>
            <a:r>
              <a:rPr lang="en-US" sz="3200" b="1" dirty="0">
                <a:solidFill>
                  <a:srgbClr val="C00000"/>
                </a:solidFill>
              </a:rPr>
              <a:t>leaky</a:t>
            </a:r>
            <a:r>
              <a:rPr lang="en-US" sz="3200" dirty="0">
                <a:solidFill>
                  <a:srgbClr val="FF0000"/>
                </a:solidFill>
              </a:rPr>
              <a:t> </a:t>
            </a:r>
            <a:r>
              <a:rPr lang="en-US" sz="3200" dirty="0"/>
              <a:t>capacitors</a:t>
            </a:r>
          </a:p>
        </p:txBody>
      </p:sp>
      <p:grpSp>
        <p:nvGrpSpPr>
          <p:cNvPr id="88" name="Group 87">
            <a:extLst>
              <a:ext uri="{FF2B5EF4-FFF2-40B4-BE49-F238E27FC236}">
                <a16:creationId xmlns:a16="http://schemas.microsoft.com/office/drawing/2014/main" id="{0122EBC8-0B5B-076A-2FD2-A61667ECDC2A}"/>
              </a:ext>
            </a:extLst>
          </p:cNvPr>
          <p:cNvGrpSpPr/>
          <p:nvPr/>
        </p:nvGrpSpPr>
        <p:grpSpPr>
          <a:xfrm>
            <a:off x="2843762" y="2010672"/>
            <a:ext cx="3342898" cy="3111480"/>
            <a:chOff x="2557570" y="1812402"/>
            <a:chExt cx="3342898" cy="3111480"/>
          </a:xfrm>
        </p:grpSpPr>
        <p:sp>
          <p:nvSpPr>
            <p:cNvPr id="33" name="Rectangle 32">
              <a:extLst>
                <a:ext uri="{FF2B5EF4-FFF2-40B4-BE49-F238E27FC236}">
                  <a16:creationId xmlns:a16="http://schemas.microsoft.com/office/drawing/2014/main" id="{E74B623A-ADA9-C0FF-1CC6-E1CC61F778A9}"/>
                </a:ext>
              </a:extLst>
            </p:cNvPr>
            <p:cNvSpPr/>
            <p:nvPr/>
          </p:nvSpPr>
          <p:spPr>
            <a:xfrm>
              <a:off x="2557570" y="1874038"/>
              <a:ext cx="1197124" cy="371342"/>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err="1">
                  <a:ln>
                    <a:noFill/>
                  </a:ln>
                  <a:solidFill>
                    <a:prstClr val="black"/>
                  </a:solidFill>
                  <a:effectLst/>
                  <a:uLnTx/>
                  <a:uFillTx/>
                  <a:latin typeface="Quire Sans" panose="020B0502040400020003" pitchFamily="34" charset="0"/>
                  <a:ea typeface="+mn-ea"/>
                  <a:cs typeface="Quire Sans" panose="020B0502040400020003" pitchFamily="34" charset="0"/>
                </a:rPr>
                <a:t>wordline</a:t>
              </a:r>
              <a:endParaRPr kumimoji="0" lang="en-US" sz="2000" b="0" i="1"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endParaRPr>
            </a:p>
          </p:txBody>
        </p:sp>
        <p:cxnSp>
          <p:nvCxnSpPr>
            <p:cNvPr id="29" name="Straight Arrow Connector 28">
              <a:extLst>
                <a:ext uri="{FF2B5EF4-FFF2-40B4-BE49-F238E27FC236}">
                  <a16:creationId xmlns:a16="http://schemas.microsoft.com/office/drawing/2014/main" id="{85504ECE-01B1-BB28-C1FB-A8C3AC3A9533}"/>
                </a:ext>
              </a:extLst>
            </p:cNvPr>
            <p:cNvCxnSpPr/>
            <p:nvPr/>
          </p:nvCxnSpPr>
          <p:spPr>
            <a:xfrm flipH="1">
              <a:off x="2557570" y="2195147"/>
              <a:ext cx="3342898"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0" name="Rectangle 29">
              <a:extLst>
                <a:ext uri="{FF2B5EF4-FFF2-40B4-BE49-F238E27FC236}">
                  <a16:creationId xmlns:a16="http://schemas.microsoft.com/office/drawing/2014/main" id="{8DE967C6-0CB3-A6D3-71C1-1BE05F7D5BC8}"/>
                </a:ext>
              </a:extLst>
            </p:cNvPr>
            <p:cNvSpPr/>
            <p:nvPr/>
          </p:nvSpPr>
          <p:spPr>
            <a:xfrm rot="5400000">
              <a:off x="2517108" y="3820123"/>
              <a:ext cx="1487561" cy="40645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capacitor</a:t>
              </a:r>
            </a:p>
          </p:txBody>
        </p:sp>
        <p:sp>
          <p:nvSpPr>
            <p:cNvPr id="31" name="Rectangle 30">
              <a:extLst>
                <a:ext uri="{FF2B5EF4-FFF2-40B4-BE49-F238E27FC236}">
                  <a16:creationId xmlns:a16="http://schemas.microsoft.com/office/drawing/2014/main" id="{FB180FF4-1F60-76B9-7AA9-7A360C067FFA}"/>
                </a:ext>
              </a:extLst>
            </p:cNvPr>
            <p:cNvSpPr/>
            <p:nvPr/>
          </p:nvSpPr>
          <p:spPr>
            <a:xfrm>
              <a:off x="2921424" y="2394239"/>
              <a:ext cx="1470874" cy="426355"/>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access</a:t>
              </a:r>
            </a:p>
          </p:txBody>
        </p:sp>
        <p:sp>
          <p:nvSpPr>
            <p:cNvPr id="32" name="Rectangle 31">
              <a:extLst>
                <a:ext uri="{FF2B5EF4-FFF2-40B4-BE49-F238E27FC236}">
                  <a16:creationId xmlns:a16="http://schemas.microsoft.com/office/drawing/2014/main" id="{E1F551CF-5A3D-BF30-DAEA-075F0391FC91}"/>
                </a:ext>
              </a:extLst>
            </p:cNvPr>
            <p:cNvSpPr/>
            <p:nvPr/>
          </p:nvSpPr>
          <p:spPr>
            <a:xfrm>
              <a:off x="2921424" y="2564962"/>
              <a:ext cx="1452774" cy="489927"/>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transistor</a:t>
              </a:r>
            </a:p>
          </p:txBody>
        </p:sp>
        <p:sp>
          <p:nvSpPr>
            <p:cNvPr id="34" name="Rectangle 33">
              <a:extLst>
                <a:ext uri="{FF2B5EF4-FFF2-40B4-BE49-F238E27FC236}">
                  <a16:creationId xmlns:a16="http://schemas.microsoft.com/office/drawing/2014/main" id="{AF5329F0-ADF2-927C-28AB-349AD2205C3E}"/>
                </a:ext>
              </a:extLst>
            </p:cNvPr>
            <p:cNvSpPr/>
            <p:nvPr/>
          </p:nvSpPr>
          <p:spPr>
            <a:xfrm rot="5400000">
              <a:off x="5126323" y="4171648"/>
              <a:ext cx="1098348" cy="406119"/>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err="1">
                  <a:ln>
                    <a:noFill/>
                  </a:ln>
                  <a:solidFill>
                    <a:prstClr val="black"/>
                  </a:solidFill>
                  <a:effectLst/>
                  <a:uLnTx/>
                  <a:uFillTx/>
                  <a:latin typeface="Quire Sans" panose="020B0502040400020003" pitchFamily="34" charset="0"/>
                  <a:ea typeface="+mn-ea"/>
                  <a:cs typeface="Quire Sans" panose="020B0502040400020003" pitchFamily="34" charset="0"/>
                </a:rPr>
                <a:t>bitline</a:t>
              </a:r>
              <a:endParaRPr kumimoji="0" lang="en-US" sz="2000" b="0" i="1"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endParaRPr>
            </a:p>
          </p:txBody>
        </p:sp>
        <p:cxnSp>
          <p:nvCxnSpPr>
            <p:cNvPr id="35" name="Straight Arrow Connector 34">
              <a:extLst>
                <a:ext uri="{FF2B5EF4-FFF2-40B4-BE49-F238E27FC236}">
                  <a16:creationId xmlns:a16="http://schemas.microsoft.com/office/drawing/2014/main" id="{29355E08-C0B4-575B-B9C4-9532859EE9B0}"/>
                </a:ext>
              </a:extLst>
            </p:cNvPr>
            <p:cNvCxnSpPr/>
            <p:nvPr/>
          </p:nvCxnSpPr>
          <p:spPr>
            <a:xfrm flipV="1">
              <a:off x="5482013" y="1812402"/>
              <a:ext cx="0" cy="3030318"/>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E5354ADE-ADC6-6E0A-E4BE-330259B5B63C}"/>
                </a:ext>
              </a:extLst>
            </p:cNvPr>
            <p:cNvCxnSpPr/>
            <p:nvPr/>
          </p:nvCxnSpPr>
          <p:spPr>
            <a:xfrm flipV="1">
              <a:off x="4662341" y="2492189"/>
              <a:ext cx="0" cy="155572"/>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67206AC1-9B46-314E-0620-D2216208FD3E}"/>
                </a:ext>
              </a:extLst>
            </p:cNvPr>
            <p:cNvCxnSpPr/>
            <p:nvPr/>
          </p:nvCxnSpPr>
          <p:spPr>
            <a:xfrm flipH="1">
              <a:off x="4411958" y="2654972"/>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662AB3FA-E35C-38A1-ADDD-DAF3EC94D142}"/>
                </a:ext>
              </a:extLst>
            </p:cNvPr>
            <p:cNvCxnSpPr/>
            <p:nvPr/>
          </p:nvCxnSpPr>
          <p:spPr>
            <a:xfrm flipH="1" flipV="1">
              <a:off x="4910967" y="2766192"/>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AB1E48B3-DA3A-240E-00B1-B9F22F83BCB6}"/>
                </a:ext>
              </a:extLst>
            </p:cNvPr>
            <p:cNvCxnSpPr/>
            <p:nvPr/>
          </p:nvCxnSpPr>
          <p:spPr>
            <a:xfrm flipH="1">
              <a:off x="4411958" y="2766192"/>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668FBAF8-E21C-68CD-3486-CC06B30203CE}"/>
                </a:ext>
              </a:extLst>
            </p:cNvPr>
            <p:cNvCxnSpPr/>
            <p:nvPr/>
          </p:nvCxnSpPr>
          <p:spPr>
            <a:xfrm>
              <a:off x="4910967" y="3025758"/>
              <a:ext cx="193166"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45129989-2EF2-1164-956C-B558673F31C9}"/>
                </a:ext>
              </a:extLst>
            </p:cNvPr>
            <p:cNvCxnSpPr/>
            <p:nvPr/>
          </p:nvCxnSpPr>
          <p:spPr>
            <a:xfrm>
              <a:off x="4218791" y="3025758"/>
              <a:ext cx="193167"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FDA3F856-23C9-1E15-1FF3-A0C248294F70}"/>
                </a:ext>
              </a:extLst>
            </p:cNvPr>
            <p:cNvCxnSpPr/>
            <p:nvPr/>
          </p:nvCxnSpPr>
          <p:spPr>
            <a:xfrm flipH="1" flipV="1">
              <a:off x="4411957" y="2766192"/>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993B772C-11D8-A4B1-68AE-0F79AD6BEDA0}"/>
                </a:ext>
              </a:extLst>
            </p:cNvPr>
            <p:cNvCxnSpPr/>
            <p:nvPr/>
          </p:nvCxnSpPr>
          <p:spPr>
            <a:xfrm>
              <a:off x="4662341" y="2195147"/>
              <a:ext cx="1" cy="32129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15F1FA39-5771-C913-9325-FF4BC09553EE}"/>
                </a:ext>
              </a:extLst>
            </p:cNvPr>
            <p:cNvCxnSpPr/>
            <p:nvPr/>
          </p:nvCxnSpPr>
          <p:spPr>
            <a:xfrm flipH="1">
              <a:off x="5104133" y="3025758"/>
              <a:ext cx="37788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 name="Elbow Connector 44">
              <a:extLst>
                <a:ext uri="{FF2B5EF4-FFF2-40B4-BE49-F238E27FC236}">
                  <a16:creationId xmlns:a16="http://schemas.microsoft.com/office/drawing/2014/main" id="{FD41D44B-C204-AD62-84BD-7E14AB8CA703}"/>
                </a:ext>
              </a:extLst>
            </p:cNvPr>
            <p:cNvCxnSpPr/>
            <p:nvPr/>
          </p:nvCxnSpPr>
          <p:spPr>
            <a:xfrm rot="5400000">
              <a:off x="3572140" y="3155982"/>
              <a:ext cx="774172" cy="519135"/>
            </a:xfrm>
            <a:prstGeom prst="bentConnector3">
              <a:avLst>
                <a:gd name="adj1" fmla="val -293"/>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6" name="Straight Arrow Connector 45">
              <a:extLst>
                <a:ext uri="{FF2B5EF4-FFF2-40B4-BE49-F238E27FC236}">
                  <a16:creationId xmlns:a16="http://schemas.microsoft.com/office/drawing/2014/main" id="{495EB85E-CFB8-AB9B-7A12-C27A8B045FC7}"/>
                </a:ext>
              </a:extLst>
            </p:cNvPr>
            <p:cNvCxnSpPr/>
            <p:nvPr/>
          </p:nvCxnSpPr>
          <p:spPr>
            <a:xfrm>
              <a:off x="3699658" y="4343967"/>
              <a:ext cx="0" cy="318185"/>
            </a:xfrm>
            <a:prstGeom prst="straightConnector1">
              <a:avLst/>
            </a:prstGeom>
            <a:ln w="25400">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72A0B26B-33ED-642A-EA01-0BDF2E55FB3E}"/>
                </a:ext>
              </a:extLst>
            </p:cNvPr>
            <p:cNvCxnSpPr/>
            <p:nvPr/>
          </p:nvCxnSpPr>
          <p:spPr>
            <a:xfrm flipV="1">
              <a:off x="3699658" y="3796933"/>
              <a:ext cx="0" cy="151697"/>
            </a:xfrm>
            <a:prstGeom prst="straightConnector1">
              <a:avLst/>
            </a:prstGeom>
            <a:ln w="50800" cap="rnd">
              <a:solidFill>
                <a:srgbClr val="C0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3A8FE782-7998-B0AE-CB14-7557520EAB4D}"/>
                </a:ext>
              </a:extLst>
            </p:cNvPr>
            <p:cNvCxnSpPr/>
            <p:nvPr/>
          </p:nvCxnSpPr>
          <p:spPr>
            <a:xfrm flipH="1">
              <a:off x="3440094" y="4213787"/>
              <a:ext cx="519130" cy="0"/>
            </a:xfrm>
            <a:prstGeom prst="straightConnector1">
              <a:avLst/>
            </a:prstGeom>
            <a:ln w="50800" cap="rnd">
              <a:solidFill>
                <a:srgbClr val="C0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B99C702F-A40D-76E5-94A7-4504211A1FC9}"/>
                </a:ext>
              </a:extLst>
            </p:cNvPr>
            <p:cNvCxnSpPr/>
            <p:nvPr/>
          </p:nvCxnSpPr>
          <p:spPr>
            <a:xfrm flipH="1">
              <a:off x="3440094" y="3948630"/>
              <a:ext cx="519130" cy="0"/>
            </a:xfrm>
            <a:prstGeom prst="straightConnector1">
              <a:avLst/>
            </a:prstGeom>
            <a:ln w="50800" cap="rnd">
              <a:solidFill>
                <a:srgbClr val="C0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E9376F2D-C061-A6FD-DAF1-D7A23AD6BFFF}"/>
                </a:ext>
              </a:extLst>
            </p:cNvPr>
            <p:cNvCxnSpPr/>
            <p:nvPr/>
          </p:nvCxnSpPr>
          <p:spPr>
            <a:xfrm flipV="1">
              <a:off x="3699658" y="4213788"/>
              <a:ext cx="0" cy="130178"/>
            </a:xfrm>
            <a:prstGeom prst="straightConnector1">
              <a:avLst/>
            </a:prstGeom>
            <a:ln w="50800" cap="rnd">
              <a:solidFill>
                <a:srgbClr val="C0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84" name="Content Placeholder 2">
            <a:extLst>
              <a:ext uri="{FF2B5EF4-FFF2-40B4-BE49-F238E27FC236}">
                <a16:creationId xmlns:a16="http://schemas.microsoft.com/office/drawing/2014/main" id="{B8EC9583-FDD8-EF71-EA65-F24031024B02}"/>
              </a:ext>
            </a:extLst>
          </p:cNvPr>
          <p:cNvSpPr txBox="1">
            <a:spLocks/>
          </p:cNvSpPr>
          <p:nvPr/>
        </p:nvSpPr>
        <p:spPr>
          <a:xfrm>
            <a:off x="75991" y="5572158"/>
            <a:ext cx="8987622" cy="105859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0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Stored data is </a:t>
            </a:r>
            <a:r>
              <a:rPr kumimoji="0" lang="en-US" sz="3000" b="1" i="0" u="none" strike="noStrike" kern="1200" cap="none" spc="0" normalizeH="0" baseline="0" noProof="0" dirty="0">
                <a:ln>
                  <a:noFill/>
                </a:ln>
                <a:solidFill>
                  <a:srgbClr val="C00000"/>
                </a:solidFill>
                <a:effectLst/>
                <a:uLnTx/>
                <a:uFillTx/>
                <a:latin typeface="Quire Sans" panose="020B0502040400020003" pitchFamily="34" charset="0"/>
                <a:ea typeface="+mn-ea"/>
                <a:cs typeface="Quire Sans" panose="020B0502040400020003" pitchFamily="34" charset="0"/>
              </a:rPr>
              <a:t>corrupted</a:t>
            </a:r>
            <a:r>
              <a:rPr kumimoji="0" lang="en-US" sz="3000" b="0" i="0" u="none" strike="noStrike" kern="1200" cap="none" spc="0" normalizeH="0" baseline="0" noProof="0" dirty="0">
                <a:ln>
                  <a:noFill/>
                </a:ln>
                <a:solidFill>
                  <a:srgbClr val="FF0000"/>
                </a:solidFill>
                <a:effectLst/>
                <a:uLnTx/>
                <a:uFillTx/>
                <a:latin typeface="Quire Sans" panose="020B0502040400020003" pitchFamily="34" charset="0"/>
                <a:ea typeface="+mn-ea"/>
                <a:cs typeface="Quire Sans" panose="020B0502040400020003" pitchFamily="34" charset="0"/>
              </a:rPr>
              <a:t> </a:t>
            </a:r>
            <a:r>
              <a:rPr kumimoji="0" lang="en-US" sz="30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if too much charge leaks </a:t>
            </a:r>
            <a:br>
              <a:rPr kumimoji="0" lang="en-US" sz="30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br>
            <a:r>
              <a:rPr kumimoji="0" lang="en-US" sz="30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(i.e., the capacitor voltage degrades too much)</a:t>
            </a:r>
            <a:endParaRPr kumimoji="0" lang="en-US" sz="3000" b="1"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endParaRPr>
          </a:p>
        </p:txBody>
      </p:sp>
      <p:grpSp>
        <p:nvGrpSpPr>
          <p:cNvPr id="87" name="Group 86">
            <a:extLst>
              <a:ext uri="{FF2B5EF4-FFF2-40B4-BE49-F238E27FC236}">
                <a16:creationId xmlns:a16="http://schemas.microsoft.com/office/drawing/2014/main" id="{4DF6EA6D-2516-0F81-C6AF-0162BF491569}"/>
              </a:ext>
            </a:extLst>
          </p:cNvPr>
          <p:cNvGrpSpPr/>
          <p:nvPr/>
        </p:nvGrpSpPr>
        <p:grpSpPr>
          <a:xfrm>
            <a:off x="4296235" y="3459106"/>
            <a:ext cx="1316566" cy="1271181"/>
            <a:chOff x="4010043" y="3260836"/>
            <a:chExt cx="1316566" cy="1271181"/>
          </a:xfrm>
        </p:grpSpPr>
        <p:cxnSp>
          <p:nvCxnSpPr>
            <p:cNvPr id="54" name="Straight Arrow Connector 53">
              <a:extLst>
                <a:ext uri="{FF2B5EF4-FFF2-40B4-BE49-F238E27FC236}">
                  <a16:creationId xmlns:a16="http://schemas.microsoft.com/office/drawing/2014/main" id="{01762C00-4A4C-A55C-9C58-46E57367E3A8}"/>
                </a:ext>
              </a:extLst>
            </p:cNvPr>
            <p:cNvCxnSpPr/>
            <p:nvPr/>
          </p:nvCxnSpPr>
          <p:spPr>
            <a:xfrm>
              <a:off x="4126465" y="3572633"/>
              <a:ext cx="7220" cy="959384"/>
            </a:xfrm>
            <a:prstGeom prst="straightConnector1">
              <a:avLst/>
            </a:prstGeom>
            <a:ln w="76200">
              <a:solidFill>
                <a:srgbClr val="C0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9" name="Straight Arrow Connector 58">
              <a:extLst>
                <a:ext uri="{FF2B5EF4-FFF2-40B4-BE49-F238E27FC236}">
                  <a16:creationId xmlns:a16="http://schemas.microsoft.com/office/drawing/2014/main" id="{2DFF684F-D357-DB14-BF61-04FD3BBC29DF}"/>
                </a:ext>
              </a:extLst>
            </p:cNvPr>
            <p:cNvCxnSpPr/>
            <p:nvPr/>
          </p:nvCxnSpPr>
          <p:spPr>
            <a:xfrm flipV="1">
              <a:off x="4010043" y="3260836"/>
              <a:ext cx="1316566" cy="9662"/>
            </a:xfrm>
            <a:prstGeom prst="straightConnector1">
              <a:avLst/>
            </a:prstGeom>
            <a:ln w="76200">
              <a:solidFill>
                <a:srgbClr val="C0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5" name="Rectangle 84">
              <a:extLst>
                <a:ext uri="{FF2B5EF4-FFF2-40B4-BE49-F238E27FC236}">
                  <a16:creationId xmlns:a16="http://schemas.microsoft.com/office/drawing/2014/main" id="{32A87A49-FC07-A0C3-A3C5-0A68878E5ED6}"/>
                </a:ext>
              </a:extLst>
            </p:cNvPr>
            <p:cNvSpPr/>
            <p:nvPr/>
          </p:nvSpPr>
          <p:spPr>
            <a:xfrm>
              <a:off x="4233845" y="3453258"/>
              <a:ext cx="1013161" cy="1015663"/>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Quire Sans" panose="020B0502040400020003" pitchFamily="34" charset="0"/>
                  <a:ea typeface="+mn-ea"/>
                  <a:cs typeface="Quire Sans" panose="020B0502040400020003" pitchFamily="34" charset="0"/>
                </a:rPr>
                <a:t>charge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Quire Sans" panose="020B0502040400020003" pitchFamily="34" charset="0"/>
                  <a:ea typeface="+mn-ea"/>
                  <a:cs typeface="Quire Sans" panose="020B0502040400020003" pitchFamily="34" charset="0"/>
                </a:rPr>
                <a:t>leakage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Quire Sans" panose="020B0502040400020003" pitchFamily="34" charset="0"/>
                  <a:ea typeface="+mn-ea"/>
                  <a:cs typeface="Quire Sans" panose="020B0502040400020003" pitchFamily="34" charset="0"/>
                </a:rPr>
                <a:t>paths</a:t>
              </a:r>
            </a:p>
          </p:txBody>
        </p:sp>
      </p:grpSp>
      <p:sp>
        <p:nvSpPr>
          <p:cNvPr id="4" name="TextBox 3">
            <a:extLst>
              <a:ext uri="{FF2B5EF4-FFF2-40B4-BE49-F238E27FC236}">
                <a16:creationId xmlns:a16="http://schemas.microsoft.com/office/drawing/2014/main" id="{BF91498C-683A-CAFD-63DC-18657E984885}"/>
              </a:ext>
            </a:extLst>
          </p:cNvPr>
          <p:cNvSpPr txBox="1"/>
          <p:nvPr/>
        </p:nvSpPr>
        <p:spPr>
          <a:xfrm>
            <a:off x="3618053" y="6518290"/>
            <a:ext cx="1907895" cy="369332"/>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30A0"/>
                </a:solidFill>
                <a:effectLst/>
                <a:uLnTx/>
                <a:uFillTx/>
                <a:latin typeface="Quire Sans" panose="020B0502040400020003" pitchFamily="34" charset="0"/>
                <a:ea typeface="+mn-ea"/>
                <a:cs typeface="Quire Sans" panose="020B0502040400020003" pitchFamily="34" charset="0"/>
              </a:rPr>
              <a:t>[Patel+, ISCA’</a:t>
            </a:r>
            <a:r>
              <a:rPr kumimoji="0" lang="en-US" sz="1800" b="1" i="0" u="none" strike="noStrike" kern="1200" cap="none" spc="0" normalizeH="0" baseline="0" noProof="0" dirty="0">
                <a:ln>
                  <a:noFill/>
                </a:ln>
                <a:solidFill>
                  <a:srgbClr val="7030A0"/>
                </a:solidFill>
                <a:effectLst/>
                <a:uLnTx/>
                <a:uFillTx/>
                <a:latin typeface="Trebuchet MS" panose="020B0703020202090204" pitchFamily="34" charset="0"/>
                <a:ea typeface="+mn-ea"/>
                <a:cs typeface="Quire Sans" panose="020B0502040400020003" pitchFamily="34" charset="0"/>
              </a:rPr>
              <a:t>17</a:t>
            </a:r>
            <a:r>
              <a:rPr kumimoji="0" lang="en-US" sz="1800" b="1" i="0" u="none" strike="noStrike" kern="1200" cap="none" spc="0" normalizeH="0" baseline="0" noProof="0" dirty="0">
                <a:ln>
                  <a:noFill/>
                </a:ln>
                <a:solidFill>
                  <a:srgbClr val="7030A0"/>
                </a:solidFill>
                <a:effectLst/>
                <a:uLnTx/>
                <a:uFillTx/>
                <a:latin typeface="Quire Sans" panose="020B0502040400020003" pitchFamily="34" charset="0"/>
                <a:ea typeface="+mn-ea"/>
                <a:cs typeface="Quire Sans" panose="020B0502040400020003" pitchFamily="34" charset="0"/>
              </a:rPr>
              <a:t>]</a:t>
            </a:r>
          </a:p>
        </p:txBody>
      </p:sp>
      <p:sp>
        <p:nvSpPr>
          <p:cNvPr id="5" name="Slide Number Placeholder 4">
            <a:extLst>
              <a:ext uri="{FF2B5EF4-FFF2-40B4-BE49-F238E27FC236}">
                <a16:creationId xmlns:a16="http://schemas.microsoft.com/office/drawing/2014/main" id="{B6E014DB-B6D4-BA5E-2D77-1B0401941A9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9D2B53-EDAE-4B41-B849-8916FA40BCB6}" type="slidenum">
              <a:rPr kumimoji="0" lang="en-US" sz="2400" b="1" i="0" u="none" strike="noStrike" kern="1200" cap="none" spc="0" normalizeH="0" baseline="0" noProof="0" smtClean="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2400" b="1" i="0" u="none" strike="noStrike" kern="1200" cap="none" spc="0" normalizeH="0" baseline="0" noProof="0" dirty="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endParaRPr>
          </a:p>
        </p:txBody>
      </p:sp>
    </p:spTree>
    <p:extLst>
      <p:ext uri="{BB962C8B-B14F-4D97-AF65-F5344CB8AC3E}">
        <p14:creationId xmlns:p14="http://schemas.microsoft.com/office/powerpoint/2010/main" val="1998815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3" grpId="0" build="p"/>
      <p:bldP spid="84"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ACE5C9-24C5-C369-9E5F-5BE04983A187}"/>
            </a:ext>
          </a:extLst>
        </p:cNvPr>
        <p:cNvGrpSpPr/>
        <p:nvPr/>
      </p:nvGrpSpPr>
      <p:grpSpPr>
        <a:xfrm>
          <a:off x="0" y="0"/>
          <a:ext cx="0" cy="0"/>
          <a:chOff x="0" y="0"/>
          <a:chExt cx="0" cy="0"/>
        </a:xfrm>
      </p:grpSpPr>
      <p:sp>
        <p:nvSpPr>
          <p:cNvPr id="45" name="Rectangle 44">
            <a:extLst>
              <a:ext uri="{FF2B5EF4-FFF2-40B4-BE49-F238E27FC236}">
                <a16:creationId xmlns:a16="http://schemas.microsoft.com/office/drawing/2014/main" id="{E5D00351-A360-E5EF-D60E-C082A9564DBF}"/>
              </a:ext>
            </a:extLst>
          </p:cNvPr>
          <p:cNvSpPr/>
          <p:nvPr/>
        </p:nvSpPr>
        <p:spPr>
          <a:xfrm>
            <a:off x="2013329" y="2011513"/>
            <a:ext cx="5929912" cy="987705"/>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Quire Sans" panose="020B0502040400020003" pitchFamily="34" charset="0"/>
              <a:ea typeface="+mn-ea"/>
              <a:cs typeface="Quire Sans" panose="020B0502040400020003" pitchFamily="34" charset="0"/>
            </a:endParaRPr>
          </a:p>
        </p:txBody>
      </p:sp>
      <p:sp>
        <p:nvSpPr>
          <p:cNvPr id="46" name="Rectangle 45">
            <a:extLst>
              <a:ext uri="{FF2B5EF4-FFF2-40B4-BE49-F238E27FC236}">
                <a16:creationId xmlns:a16="http://schemas.microsoft.com/office/drawing/2014/main" id="{844BEC5B-CEF1-1409-553D-D86A9012C868}"/>
              </a:ext>
            </a:extLst>
          </p:cNvPr>
          <p:cNvSpPr/>
          <p:nvPr/>
        </p:nvSpPr>
        <p:spPr>
          <a:xfrm>
            <a:off x="2013329" y="3006696"/>
            <a:ext cx="5929912" cy="1735493"/>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Quire Sans" panose="020B0502040400020003" pitchFamily="34" charset="0"/>
              <a:ea typeface="+mn-ea"/>
              <a:cs typeface="Quire Sans" panose="020B0502040400020003" pitchFamily="34" charset="0"/>
            </a:endParaRPr>
          </a:p>
        </p:txBody>
      </p:sp>
      <p:cxnSp>
        <p:nvCxnSpPr>
          <p:cNvPr id="52" name="Straight Arrow Connector 51">
            <a:extLst>
              <a:ext uri="{FF2B5EF4-FFF2-40B4-BE49-F238E27FC236}">
                <a16:creationId xmlns:a16="http://schemas.microsoft.com/office/drawing/2014/main" id="{D2611BC7-C8A1-8090-71BA-8051B46ABEB1}"/>
              </a:ext>
            </a:extLst>
          </p:cNvPr>
          <p:cNvCxnSpPr>
            <a:cxnSpLocks/>
          </p:cNvCxnSpPr>
          <p:nvPr/>
        </p:nvCxnSpPr>
        <p:spPr>
          <a:xfrm flipV="1">
            <a:off x="2047613" y="2999218"/>
            <a:ext cx="5895628" cy="4037"/>
          </a:xfrm>
          <a:prstGeom prst="straightConnector1">
            <a:avLst/>
          </a:prstGeom>
          <a:ln w="38100" cap="rnd">
            <a:solidFill>
              <a:schemeClr val="bg1">
                <a:lumMod val="50000"/>
              </a:schemeClr>
            </a:solidFill>
            <a:prstDash val="sysDash"/>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7E47E60C-C603-A9FA-9F69-9504A50FC178}"/>
              </a:ext>
            </a:extLst>
          </p:cNvPr>
          <p:cNvSpPr>
            <a:spLocks noGrp="1"/>
          </p:cNvSpPr>
          <p:nvPr>
            <p:ph type="title"/>
          </p:nvPr>
        </p:nvSpPr>
        <p:spPr/>
        <p:txBody>
          <a:bodyPr/>
          <a:lstStyle/>
          <a:p>
            <a:r>
              <a:rPr lang="en-US" b="1" dirty="0"/>
              <a:t>DRAM Refresh</a:t>
            </a:r>
          </a:p>
        </p:txBody>
      </p:sp>
      <p:sp>
        <p:nvSpPr>
          <p:cNvPr id="23" name="Content Placeholder 2">
            <a:extLst>
              <a:ext uri="{FF2B5EF4-FFF2-40B4-BE49-F238E27FC236}">
                <a16:creationId xmlns:a16="http://schemas.microsoft.com/office/drawing/2014/main" id="{0BCDD8AA-45E3-A5CC-639B-EE81548AF92F}"/>
              </a:ext>
            </a:extLst>
          </p:cNvPr>
          <p:cNvSpPr txBox="1">
            <a:spLocks/>
          </p:cNvSpPr>
          <p:nvPr/>
        </p:nvSpPr>
        <p:spPr>
          <a:xfrm>
            <a:off x="3" y="5614075"/>
            <a:ext cx="9143997" cy="740189"/>
          </a:xfrm>
          <a:prstGeom prst="rect">
            <a:avLst/>
          </a:prstGeom>
          <a:solidFill>
            <a:schemeClr val="accent6">
              <a:lumMod val="40000"/>
              <a:lumOff val="60000"/>
            </a:schemeClr>
          </a:solid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Periodic </a:t>
            </a:r>
            <a:r>
              <a:rPr kumimoji="0" lang="en-US" sz="2800" b="1"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refresh operations </a:t>
            </a:r>
            <a: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preserve stored data</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endParaRPr>
          </a:p>
        </p:txBody>
      </p:sp>
      <p:cxnSp>
        <p:nvCxnSpPr>
          <p:cNvPr id="67" name="Straight Arrow Connector 66">
            <a:extLst>
              <a:ext uri="{FF2B5EF4-FFF2-40B4-BE49-F238E27FC236}">
                <a16:creationId xmlns:a16="http://schemas.microsoft.com/office/drawing/2014/main" id="{685C6B2F-1277-5EF0-C43E-BB788ACC1BA6}"/>
              </a:ext>
            </a:extLst>
          </p:cNvPr>
          <p:cNvCxnSpPr/>
          <p:nvPr/>
        </p:nvCxnSpPr>
        <p:spPr>
          <a:xfrm flipV="1">
            <a:off x="2013329" y="1999111"/>
            <a:ext cx="0" cy="275037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68" name="Straight Arrow Connector 67">
            <a:extLst>
              <a:ext uri="{FF2B5EF4-FFF2-40B4-BE49-F238E27FC236}">
                <a16:creationId xmlns:a16="http://schemas.microsoft.com/office/drawing/2014/main" id="{995C95CC-3A71-747F-ABF5-081C866A1A0D}"/>
              </a:ext>
            </a:extLst>
          </p:cNvPr>
          <p:cNvCxnSpPr/>
          <p:nvPr/>
        </p:nvCxnSpPr>
        <p:spPr>
          <a:xfrm>
            <a:off x="2013329" y="4751259"/>
            <a:ext cx="5971276" cy="0"/>
          </a:xfrm>
          <a:prstGeom prst="straightConnector1">
            <a:avLst/>
          </a:prstGeom>
          <a:ln w="25400" cap="rnd">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sp>
        <p:nvSpPr>
          <p:cNvPr id="72" name="Rectangle 71">
            <a:extLst>
              <a:ext uri="{FF2B5EF4-FFF2-40B4-BE49-F238E27FC236}">
                <a16:creationId xmlns:a16="http://schemas.microsoft.com/office/drawing/2014/main" id="{F63F660A-8603-F948-D047-2290D2CA6296}"/>
              </a:ext>
            </a:extLst>
          </p:cNvPr>
          <p:cNvSpPr/>
          <p:nvPr/>
        </p:nvSpPr>
        <p:spPr>
          <a:xfrm rot="16200000">
            <a:off x="-1767853" y="3129033"/>
            <a:ext cx="5012442" cy="4173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Capacitor voltage (</a:t>
            </a:r>
            <a:r>
              <a:rPr kumimoji="0" lang="en-US" sz="2400" b="0" i="0" u="none" strike="noStrike" kern="1200" cap="none" spc="0" normalizeH="0" baseline="0" noProof="0" dirty="0" err="1">
                <a:ln>
                  <a:noFill/>
                </a:ln>
                <a:solidFill>
                  <a:prstClr val="black"/>
                </a:solidFill>
                <a:effectLst/>
                <a:uLnTx/>
                <a:uFillTx/>
                <a:latin typeface="Quire Sans" panose="020B0502040400020003" pitchFamily="34" charset="0"/>
                <a:ea typeface="+mn-ea"/>
                <a:cs typeface="Quire Sans" panose="020B0502040400020003" pitchFamily="34" charset="0"/>
              </a:rPr>
              <a:t>Vdd</a:t>
            </a:r>
            <a:r>
              <a:rPr kumimoji="0" lang="en-US" sz="24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a:t>
            </a:r>
          </a:p>
        </p:txBody>
      </p:sp>
      <p:sp>
        <p:nvSpPr>
          <p:cNvPr id="76" name="Arc 75">
            <a:extLst>
              <a:ext uri="{FF2B5EF4-FFF2-40B4-BE49-F238E27FC236}">
                <a16:creationId xmlns:a16="http://schemas.microsoft.com/office/drawing/2014/main" id="{49AB186C-DF92-71AF-3DFF-D385340F2874}"/>
              </a:ext>
            </a:extLst>
          </p:cNvPr>
          <p:cNvSpPr/>
          <p:nvPr/>
        </p:nvSpPr>
        <p:spPr>
          <a:xfrm flipH="1" flipV="1">
            <a:off x="1813325" y="-364480"/>
            <a:ext cx="5063719" cy="3431983"/>
          </a:xfrm>
          <a:prstGeom prst="arc">
            <a:avLst>
              <a:gd name="adj1" fmla="val 17548052"/>
              <a:gd name="adj2" fmla="val 20639277"/>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7" name="Rectangle 76">
            <a:extLst>
              <a:ext uri="{FF2B5EF4-FFF2-40B4-BE49-F238E27FC236}">
                <a16:creationId xmlns:a16="http://schemas.microsoft.com/office/drawing/2014/main" id="{F4BE59C6-C5A1-F89A-F8E9-05D7248CD68F}"/>
              </a:ext>
            </a:extLst>
          </p:cNvPr>
          <p:cNvSpPr/>
          <p:nvPr/>
        </p:nvSpPr>
        <p:spPr>
          <a:xfrm rot="16200000">
            <a:off x="-425861" y="3406847"/>
            <a:ext cx="3010144" cy="4173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endParaRPr>
          </a:p>
        </p:txBody>
      </p:sp>
      <p:sp>
        <p:nvSpPr>
          <p:cNvPr id="78" name="Rectangle 77">
            <a:extLst>
              <a:ext uri="{FF2B5EF4-FFF2-40B4-BE49-F238E27FC236}">
                <a16:creationId xmlns:a16="http://schemas.microsoft.com/office/drawing/2014/main" id="{F620234A-2706-B0FC-33AB-FF5375176557}"/>
              </a:ext>
            </a:extLst>
          </p:cNvPr>
          <p:cNvSpPr/>
          <p:nvPr/>
        </p:nvSpPr>
        <p:spPr>
          <a:xfrm>
            <a:off x="1036345" y="1736752"/>
            <a:ext cx="910827" cy="461665"/>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100%</a:t>
            </a:r>
          </a:p>
        </p:txBody>
      </p:sp>
      <p:sp>
        <p:nvSpPr>
          <p:cNvPr id="80" name="Rectangle 79">
            <a:extLst>
              <a:ext uri="{FF2B5EF4-FFF2-40B4-BE49-F238E27FC236}">
                <a16:creationId xmlns:a16="http://schemas.microsoft.com/office/drawing/2014/main" id="{6A139E62-8670-A89E-62EE-27C806C2CD03}"/>
              </a:ext>
            </a:extLst>
          </p:cNvPr>
          <p:cNvSpPr/>
          <p:nvPr/>
        </p:nvSpPr>
        <p:spPr>
          <a:xfrm>
            <a:off x="1350707" y="4480051"/>
            <a:ext cx="628697" cy="461665"/>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0%</a:t>
            </a:r>
          </a:p>
        </p:txBody>
      </p:sp>
      <p:sp>
        <p:nvSpPr>
          <p:cNvPr id="51" name="Rectangle 50">
            <a:extLst>
              <a:ext uri="{FF2B5EF4-FFF2-40B4-BE49-F238E27FC236}">
                <a16:creationId xmlns:a16="http://schemas.microsoft.com/office/drawing/2014/main" id="{0CAB10E2-C999-C009-326E-212F96EE5B19}"/>
              </a:ext>
            </a:extLst>
          </p:cNvPr>
          <p:cNvSpPr/>
          <p:nvPr/>
        </p:nvSpPr>
        <p:spPr>
          <a:xfrm>
            <a:off x="1091271" y="2761599"/>
            <a:ext cx="873060" cy="461665"/>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lumMod val="50000"/>
                    <a:lumOff val="50000"/>
                  </a:prstClr>
                </a:solidFill>
                <a:effectLst/>
                <a:uLnTx/>
                <a:uFillTx/>
                <a:latin typeface="Quire Sans" panose="020B0502040400020003" pitchFamily="34" charset="0"/>
                <a:ea typeface="+mn-ea"/>
                <a:cs typeface="Quire Sans" panose="020B0502040400020003" pitchFamily="34" charset="0"/>
              </a:rPr>
              <a:t>Vmin</a:t>
            </a:r>
            <a:endParaRPr kumimoji="0" lang="en-US" sz="2400" b="0" i="0" u="none" strike="noStrike" kern="1200" cap="none" spc="0" normalizeH="0" baseline="0" noProof="0" dirty="0">
              <a:ln>
                <a:noFill/>
              </a:ln>
              <a:solidFill>
                <a:prstClr val="black">
                  <a:lumMod val="50000"/>
                  <a:lumOff val="50000"/>
                </a:prstClr>
              </a:solidFill>
              <a:effectLst/>
              <a:uLnTx/>
              <a:uFillTx/>
              <a:latin typeface="Quire Sans" panose="020B0502040400020003" pitchFamily="34" charset="0"/>
              <a:ea typeface="+mn-ea"/>
              <a:cs typeface="Quire Sans" panose="020B0502040400020003" pitchFamily="34" charset="0"/>
            </a:endParaRPr>
          </a:p>
        </p:txBody>
      </p:sp>
      <p:grpSp>
        <p:nvGrpSpPr>
          <p:cNvPr id="18" name="Group 17">
            <a:extLst>
              <a:ext uri="{FF2B5EF4-FFF2-40B4-BE49-F238E27FC236}">
                <a16:creationId xmlns:a16="http://schemas.microsoft.com/office/drawing/2014/main" id="{4CE40150-055E-5B1D-021D-02877CF8F9EA}"/>
              </a:ext>
            </a:extLst>
          </p:cNvPr>
          <p:cNvGrpSpPr/>
          <p:nvPr/>
        </p:nvGrpSpPr>
        <p:grpSpPr>
          <a:xfrm>
            <a:off x="1803251" y="1439066"/>
            <a:ext cx="2128147" cy="432873"/>
            <a:chOff x="1803251" y="1439066"/>
            <a:chExt cx="2128147" cy="432873"/>
          </a:xfrm>
        </p:grpSpPr>
        <p:cxnSp>
          <p:nvCxnSpPr>
            <p:cNvPr id="57" name="Straight Arrow Connector 56">
              <a:extLst>
                <a:ext uri="{FF2B5EF4-FFF2-40B4-BE49-F238E27FC236}">
                  <a16:creationId xmlns:a16="http://schemas.microsoft.com/office/drawing/2014/main" id="{1CE291EA-810A-43D1-1D50-F1020D055900}"/>
                </a:ext>
              </a:extLst>
            </p:cNvPr>
            <p:cNvCxnSpPr>
              <a:cxnSpLocks/>
            </p:cNvCxnSpPr>
            <p:nvPr/>
          </p:nvCxnSpPr>
          <p:spPr>
            <a:xfrm flipV="1">
              <a:off x="2047613" y="1871938"/>
              <a:ext cx="1639425" cy="1"/>
            </a:xfrm>
            <a:prstGeom prst="straightConnector1">
              <a:avLst/>
            </a:prstGeom>
            <a:ln w="41275" cap="rnd">
              <a:solidFill>
                <a:schemeClr val="bg1">
                  <a:lumMod val="50000"/>
                </a:schemeClr>
              </a:solidFill>
              <a:prstDash val="solid"/>
              <a:headEnd type="triangle" w="lg" len="med"/>
              <a:tailEnd type="triangle" w="lg" len="med"/>
            </a:ln>
            <a:effectLst/>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072E87E2-99ED-36E9-0B70-E45B89F9DD2A}"/>
                </a:ext>
              </a:extLst>
            </p:cNvPr>
            <p:cNvSpPr/>
            <p:nvPr/>
          </p:nvSpPr>
          <p:spPr>
            <a:xfrm>
              <a:off x="1803251" y="1439066"/>
              <a:ext cx="2128147" cy="400110"/>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50000"/>
                      <a:lumOff val="50000"/>
                    </a:prstClr>
                  </a:solidFill>
                  <a:effectLst/>
                  <a:uLnTx/>
                  <a:uFillTx/>
                  <a:latin typeface="Quire Sans" panose="020B0502040400020003" pitchFamily="34" charset="0"/>
                  <a:ea typeface="+mn-ea"/>
                  <a:cs typeface="Quire Sans" panose="020B0502040400020003" pitchFamily="34" charset="0"/>
                </a:rPr>
                <a:t>Refresh Window</a:t>
              </a:r>
              <a:endParaRPr kumimoji="0" lang="en-US" sz="2000" b="0" i="0" u="none" strike="noStrike" kern="1200" cap="none" spc="0" normalizeH="0" baseline="0" noProof="0" dirty="0">
                <a:ln>
                  <a:noFill/>
                </a:ln>
                <a:solidFill>
                  <a:prstClr val="black">
                    <a:lumMod val="50000"/>
                    <a:lumOff val="50000"/>
                  </a:prstClr>
                </a:solidFill>
                <a:effectLst/>
                <a:uLnTx/>
                <a:uFillTx/>
                <a:latin typeface="Quire Sans" panose="020B0502040400020003" pitchFamily="34" charset="0"/>
                <a:ea typeface="+mn-ea"/>
                <a:cs typeface="Quire Sans" panose="020B0502040400020003" pitchFamily="34" charset="0"/>
              </a:endParaRPr>
            </a:p>
          </p:txBody>
        </p:sp>
      </p:grpSp>
      <p:cxnSp>
        <p:nvCxnSpPr>
          <p:cNvPr id="5" name="Straight Connector 4">
            <a:extLst>
              <a:ext uri="{FF2B5EF4-FFF2-40B4-BE49-F238E27FC236}">
                <a16:creationId xmlns:a16="http://schemas.microsoft.com/office/drawing/2014/main" id="{A0D2406D-966C-5504-0DD5-2405B32EF5AD}"/>
              </a:ext>
            </a:extLst>
          </p:cNvPr>
          <p:cNvCxnSpPr>
            <a:cxnSpLocks/>
            <a:stCxn id="24" idx="2"/>
          </p:cNvCxnSpPr>
          <p:nvPr/>
        </p:nvCxnSpPr>
        <p:spPr>
          <a:xfrm flipH="1">
            <a:off x="3663274" y="2020583"/>
            <a:ext cx="17308" cy="982672"/>
          </a:xfrm>
          <a:prstGeom prst="line">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cxnSp>
      <p:grpSp>
        <p:nvGrpSpPr>
          <p:cNvPr id="17" name="Group 16">
            <a:extLst>
              <a:ext uri="{FF2B5EF4-FFF2-40B4-BE49-F238E27FC236}">
                <a16:creationId xmlns:a16="http://schemas.microsoft.com/office/drawing/2014/main" id="{6DE31E64-1704-53A6-5DA2-7950C3D9FE98}"/>
              </a:ext>
            </a:extLst>
          </p:cNvPr>
          <p:cNvGrpSpPr/>
          <p:nvPr/>
        </p:nvGrpSpPr>
        <p:grpSpPr>
          <a:xfrm>
            <a:off x="3480200" y="-364480"/>
            <a:ext cx="8334989" cy="3431983"/>
            <a:chOff x="3480200" y="-364480"/>
            <a:chExt cx="8334989" cy="3431983"/>
          </a:xfrm>
        </p:grpSpPr>
        <p:sp>
          <p:nvSpPr>
            <p:cNvPr id="24" name="Arc 23">
              <a:extLst>
                <a:ext uri="{FF2B5EF4-FFF2-40B4-BE49-F238E27FC236}">
                  <a16:creationId xmlns:a16="http://schemas.microsoft.com/office/drawing/2014/main" id="{433AF49D-AF8C-6B9F-6B00-716EAAD1828E}"/>
                </a:ext>
              </a:extLst>
            </p:cNvPr>
            <p:cNvSpPr/>
            <p:nvPr/>
          </p:nvSpPr>
          <p:spPr>
            <a:xfrm flipH="1" flipV="1">
              <a:off x="3480200" y="-364480"/>
              <a:ext cx="5063719" cy="3431983"/>
            </a:xfrm>
            <a:prstGeom prst="arc">
              <a:avLst>
                <a:gd name="adj1" fmla="val 17548052"/>
                <a:gd name="adj2" fmla="val 20639277"/>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Arc 24">
              <a:extLst>
                <a:ext uri="{FF2B5EF4-FFF2-40B4-BE49-F238E27FC236}">
                  <a16:creationId xmlns:a16="http://schemas.microsoft.com/office/drawing/2014/main" id="{94A02774-C91A-062F-DC18-BC42B8C379D8}"/>
                </a:ext>
              </a:extLst>
            </p:cNvPr>
            <p:cNvSpPr/>
            <p:nvPr/>
          </p:nvSpPr>
          <p:spPr>
            <a:xfrm flipH="1" flipV="1">
              <a:off x="5115835" y="-364480"/>
              <a:ext cx="5063719" cy="3431983"/>
            </a:xfrm>
            <a:prstGeom prst="arc">
              <a:avLst>
                <a:gd name="adj1" fmla="val 17548052"/>
                <a:gd name="adj2" fmla="val 20639277"/>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28" name="Straight Connector 27">
              <a:extLst>
                <a:ext uri="{FF2B5EF4-FFF2-40B4-BE49-F238E27FC236}">
                  <a16:creationId xmlns:a16="http://schemas.microsoft.com/office/drawing/2014/main" id="{6BF48384-0FAE-E2BA-CE04-C22A10576C89}"/>
                </a:ext>
              </a:extLst>
            </p:cNvPr>
            <p:cNvCxnSpPr>
              <a:cxnSpLocks/>
            </p:cNvCxnSpPr>
            <p:nvPr/>
          </p:nvCxnSpPr>
          <p:spPr>
            <a:xfrm flipH="1">
              <a:off x="5301827" y="2038614"/>
              <a:ext cx="17308" cy="982672"/>
            </a:xfrm>
            <a:prstGeom prst="line">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cxnSp>
        <p:sp>
          <p:nvSpPr>
            <p:cNvPr id="30" name="Arc 29">
              <a:extLst>
                <a:ext uri="{FF2B5EF4-FFF2-40B4-BE49-F238E27FC236}">
                  <a16:creationId xmlns:a16="http://schemas.microsoft.com/office/drawing/2014/main" id="{87DA851C-85D2-136F-B6B7-5FF67B6FBBBD}"/>
                </a:ext>
              </a:extLst>
            </p:cNvPr>
            <p:cNvSpPr/>
            <p:nvPr/>
          </p:nvSpPr>
          <p:spPr>
            <a:xfrm flipH="1" flipV="1">
              <a:off x="6751470" y="-364480"/>
              <a:ext cx="5063719" cy="3431983"/>
            </a:xfrm>
            <a:prstGeom prst="arc">
              <a:avLst>
                <a:gd name="adj1" fmla="val 18588477"/>
                <a:gd name="adj2" fmla="val 20639277"/>
              </a:avLst>
            </a:prstGeom>
            <a:ln w="76200">
              <a:solidFill>
                <a:schemeClr val="tx1"/>
              </a:solidFill>
              <a:headEnd type="triangle"/>
            </a:ln>
            <a:effec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31" name="Straight Connector 30">
              <a:extLst>
                <a:ext uri="{FF2B5EF4-FFF2-40B4-BE49-F238E27FC236}">
                  <a16:creationId xmlns:a16="http://schemas.microsoft.com/office/drawing/2014/main" id="{02B29B5F-B44E-452B-B179-824923BD1FE6}"/>
                </a:ext>
              </a:extLst>
            </p:cNvPr>
            <p:cNvCxnSpPr>
              <a:cxnSpLocks/>
            </p:cNvCxnSpPr>
            <p:nvPr/>
          </p:nvCxnSpPr>
          <p:spPr>
            <a:xfrm flipH="1">
              <a:off x="6937462" y="2038614"/>
              <a:ext cx="17308" cy="982672"/>
            </a:xfrm>
            <a:prstGeom prst="line">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cxnSp>
      </p:grpSp>
      <p:grpSp>
        <p:nvGrpSpPr>
          <p:cNvPr id="16" name="Group 15">
            <a:extLst>
              <a:ext uri="{FF2B5EF4-FFF2-40B4-BE49-F238E27FC236}">
                <a16:creationId xmlns:a16="http://schemas.microsoft.com/office/drawing/2014/main" id="{DE2A665D-8C89-4B4E-DFBD-158763F6F1CC}"/>
              </a:ext>
            </a:extLst>
          </p:cNvPr>
          <p:cNvGrpSpPr/>
          <p:nvPr/>
        </p:nvGrpSpPr>
        <p:grpSpPr>
          <a:xfrm>
            <a:off x="3575211" y="866136"/>
            <a:ext cx="3447395" cy="1085938"/>
            <a:chOff x="3575211" y="866136"/>
            <a:chExt cx="3447395" cy="1085938"/>
          </a:xfrm>
        </p:grpSpPr>
        <p:sp>
          <p:nvSpPr>
            <p:cNvPr id="35" name="Rectangle 34">
              <a:extLst>
                <a:ext uri="{FF2B5EF4-FFF2-40B4-BE49-F238E27FC236}">
                  <a16:creationId xmlns:a16="http://schemas.microsoft.com/office/drawing/2014/main" id="{D3533B75-26C9-9EF1-4F1E-DE57FB2B05E5}"/>
                </a:ext>
              </a:extLst>
            </p:cNvPr>
            <p:cNvSpPr/>
            <p:nvPr/>
          </p:nvSpPr>
          <p:spPr>
            <a:xfrm>
              <a:off x="3575211" y="866136"/>
              <a:ext cx="3447395" cy="484905"/>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Quire Sans" panose="020B0502040400020003" pitchFamily="34" charset="0"/>
                  <a:ea typeface="+mn-ea"/>
                  <a:cs typeface="Quire Sans" panose="020B0502040400020003" pitchFamily="34" charset="0"/>
                </a:rPr>
                <a:t>Refresh Operations</a:t>
              </a:r>
            </a:p>
          </p:txBody>
        </p:sp>
        <p:cxnSp>
          <p:nvCxnSpPr>
            <p:cNvPr id="36" name="Straight Arrow Connector 35">
              <a:extLst>
                <a:ext uri="{FF2B5EF4-FFF2-40B4-BE49-F238E27FC236}">
                  <a16:creationId xmlns:a16="http://schemas.microsoft.com/office/drawing/2014/main" id="{701C3F84-B00D-C86B-7090-24B8BBB2EFC2}"/>
                </a:ext>
              </a:extLst>
            </p:cNvPr>
            <p:cNvCxnSpPr>
              <a:cxnSpLocks/>
            </p:cNvCxnSpPr>
            <p:nvPr/>
          </p:nvCxnSpPr>
          <p:spPr>
            <a:xfrm flipH="1">
              <a:off x="3731360" y="1392100"/>
              <a:ext cx="593612" cy="531388"/>
            </a:xfrm>
            <a:prstGeom prst="straightConnector1">
              <a:avLst/>
            </a:prstGeom>
            <a:ln w="76200">
              <a:solidFill>
                <a:srgbClr val="C00000"/>
              </a:solidFill>
              <a:tailEnd type="triangle"/>
            </a:ln>
            <a:effectLst/>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21FFDCA5-1183-2C42-B16B-4BBC004EF259}"/>
                </a:ext>
              </a:extLst>
            </p:cNvPr>
            <p:cNvCxnSpPr>
              <a:cxnSpLocks/>
            </p:cNvCxnSpPr>
            <p:nvPr/>
          </p:nvCxnSpPr>
          <p:spPr>
            <a:xfrm>
              <a:off x="5319135" y="1366203"/>
              <a:ext cx="0" cy="549468"/>
            </a:xfrm>
            <a:prstGeom prst="straightConnector1">
              <a:avLst/>
            </a:prstGeom>
            <a:ln w="76200">
              <a:solidFill>
                <a:srgbClr val="C00000"/>
              </a:solidFill>
              <a:tailEnd type="triangle"/>
            </a:ln>
            <a:effectLst/>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0B2069F3-02AE-EA47-3757-248B1932ED8D}"/>
                </a:ext>
              </a:extLst>
            </p:cNvPr>
            <p:cNvCxnSpPr>
              <a:cxnSpLocks/>
            </p:cNvCxnSpPr>
            <p:nvPr/>
          </p:nvCxnSpPr>
          <p:spPr>
            <a:xfrm>
              <a:off x="6493112" y="1392100"/>
              <a:ext cx="408680" cy="559974"/>
            </a:xfrm>
            <a:prstGeom prst="straightConnector1">
              <a:avLst/>
            </a:prstGeom>
            <a:ln w="76200">
              <a:solidFill>
                <a:srgbClr val="C00000"/>
              </a:solidFill>
              <a:tailEnd type="triangle"/>
            </a:ln>
            <a:effectLst/>
          </p:spPr>
          <p:style>
            <a:lnRef idx="1">
              <a:schemeClr val="accent1"/>
            </a:lnRef>
            <a:fillRef idx="0">
              <a:schemeClr val="accent1"/>
            </a:fillRef>
            <a:effectRef idx="0">
              <a:schemeClr val="accent1"/>
            </a:effectRef>
            <a:fontRef idx="minor">
              <a:schemeClr val="tx1"/>
            </a:fontRef>
          </p:style>
        </p:cxnSp>
      </p:grpSp>
      <p:sp>
        <p:nvSpPr>
          <p:cNvPr id="47" name="Rectangle 46">
            <a:extLst>
              <a:ext uri="{FF2B5EF4-FFF2-40B4-BE49-F238E27FC236}">
                <a16:creationId xmlns:a16="http://schemas.microsoft.com/office/drawing/2014/main" id="{6727298A-BF19-0F36-980A-7646C18866B8}"/>
              </a:ext>
            </a:extLst>
          </p:cNvPr>
          <p:cNvSpPr/>
          <p:nvPr/>
        </p:nvSpPr>
        <p:spPr>
          <a:xfrm>
            <a:off x="3671075" y="5057015"/>
            <a:ext cx="2635045" cy="4173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time</a:t>
            </a:r>
          </a:p>
        </p:txBody>
      </p:sp>
      <p:grpSp>
        <p:nvGrpSpPr>
          <p:cNvPr id="27" name="Group 26">
            <a:extLst>
              <a:ext uri="{FF2B5EF4-FFF2-40B4-BE49-F238E27FC236}">
                <a16:creationId xmlns:a16="http://schemas.microsoft.com/office/drawing/2014/main" id="{3A73C339-3B72-20A6-4EF0-70FF7C5E5B5B}"/>
              </a:ext>
            </a:extLst>
          </p:cNvPr>
          <p:cNvGrpSpPr/>
          <p:nvPr/>
        </p:nvGrpSpPr>
        <p:grpSpPr>
          <a:xfrm>
            <a:off x="4910007" y="3018867"/>
            <a:ext cx="2390545" cy="2137718"/>
            <a:chOff x="4910007" y="3018867"/>
            <a:chExt cx="2390545" cy="2137718"/>
          </a:xfrm>
        </p:grpSpPr>
        <p:cxnSp>
          <p:nvCxnSpPr>
            <p:cNvPr id="49" name="Straight Arrow Connector 48">
              <a:extLst>
                <a:ext uri="{FF2B5EF4-FFF2-40B4-BE49-F238E27FC236}">
                  <a16:creationId xmlns:a16="http://schemas.microsoft.com/office/drawing/2014/main" id="{A84B411C-F4C5-DE6B-0ECD-956019D51833}"/>
                </a:ext>
              </a:extLst>
            </p:cNvPr>
            <p:cNvCxnSpPr>
              <a:cxnSpLocks/>
            </p:cNvCxnSpPr>
            <p:nvPr/>
          </p:nvCxnSpPr>
          <p:spPr>
            <a:xfrm>
              <a:off x="5315810" y="3018867"/>
              <a:ext cx="1404" cy="1741178"/>
            </a:xfrm>
            <a:prstGeom prst="straightConnector1">
              <a:avLst/>
            </a:prstGeom>
            <a:ln w="12700" cap="rnd">
              <a:solidFill>
                <a:schemeClr val="bg1">
                  <a:lumMod val="50000"/>
                </a:schemeClr>
              </a:solidFill>
              <a:prstDash val="sysDash"/>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50" name="Rectangle 49">
              <a:extLst>
                <a:ext uri="{FF2B5EF4-FFF2-40B4-BE49-F238E27FC236}">
                  <a16:creationId xmlns:a16="http://schemas.microsoft.com/office/drawing/2014/main" id="{18CF1954-60FB-FC65-F57D-DFCF78940107}"/>
                </a:ext>
              </a:extLst>
            </p:cNvPr>
            <p:cNvSpPr/>
            <p:nvPr/>
          </p:nvSpPr>
          <p:spPr>
            <a:xfrm>
              <a:off x="4910007" y="4786083"/>
              <a:ext cx="777804" cy="370502"/>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lumMod val="50000"/>
                      <a:lumOff val="50000"/>
                    </a:prstClr>
                  </a:solidFill>
                  <a:effectLst/>
                  <a:uLnTx/>
                  <a:uFillTx/>
                  <a:latin typeface="Quire Sans" panose="020B0502040400020003" pitchFamily="34" charset="0"/>
                  <a:ea typeface="+mn-ea"/>
                  <a:cs typeface="Quire Sans" panose="020B0502040400020003" pitchFamily="34" charset="0"/>
                </a:rPr>
                <a:t>REF</a:t>
              </a:r>
            </a:p>
          </p:txBody>
        </p:sp>
        <p:cxnSp>
          <p:nvCxnSpPr>
            <p:cNvPr id="53" name="Straight Arrow Connector 52">
              <a:extLst>
                <a:ext uri="{FF2B5EF4-FFF2-40B4-BE49-F238E27FC236}">
                  <a16:creationId xmlns:a16="http://schemas.microsoft.com/office/drawing/2014/main" id="{60ED4D8F-6B86-3D0C-4C1B-5B595545F29E}"/>
                </a:ext>
              </a:extLst>
            </p:cNvPr>
            <p:cNvCxnSpPr>
              <a:cxnSpLocks/>
            </p:cNvCxnSpPr>
            <p:nvPr/>
          </p:nvCxnSpPr>
          <p:spPr>
            <a:xfrm>
              <a:off x="6928551" y="3018867"/>
              <a:ext cx="1404" cy="1741178"/>
            </a:xfrm>
            <a:prstGeom prst="straightConnector1">
              <a:avLst/>
            </a:prstGeom>
            <a:ln w="12700" cap="rnd">
              <a:solidFill>
                <a:schemeClr val="bg1">
                  <a:lumMod val="50000"/>
                </a:schemeClr>
              </a:solidFill>
              <a:prstDash val="sysDash"/>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54" name="Rectangle 53">
              <a:extLst>
                <a:ext uri="{FF2B5EF4-FFF2-40B4-BE49-F238E27FC236}">
                  <a16:creationId xmlns:a16="http://schemas.microsoft.com/office/drawing/2014/main" id="{BBFD1DDB-D275-5D29-2F8D-323FFA9E25FA}"/>
                </a:ext>
              </a:extLst>
            </p:cNvPr>
            <p:cNvSpPr/>
            <p:nvPr/>
          </p:nvSpPr>
          <p:spPr>
            <a:xfrm>
              <a:off x="6522748" y="4786083"/>
              <a:ext cx="777804" cy="370502"/>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lumMod val="50000"/>
                      <a:lumOff val="50000"/>
                    </a:prstClr>
                  </a:solidFill>
                  <a:effectLst/>
                  <a:uLnTx/>
                  <a:uFillTx/>
                  <a:latin typeface="Quire Sans" panose="020B0502040400020003" pitchFamily="34" charset="0"/>
                  <a:ea typeface="+mn-ea"/>
                  <a:cs typeface="Quire Sans" panose="020B0502040400020003" pitchFamily="34" charset="0"/>
                </a:rPr>
                <a:t>REF</a:t>
              </a:r>
            </a:p>
          </p:txBody>
        </p:sp>
      </p:grpSp>
      <p:grpSp>
        <p:nvGrpSpPr>
          <p:cNvPr id="26" name="Group 25">
            <a:extLst>
              <a:ext uri="{FF2B5EF4-FFF2-40B4-BE49-F238E27FC236}">
                <a16:creationId xmlns:a16="http://schemas.microsoft.com/office/drawing/2014/main" id="{2A343931-1676-AAD0-FD7E-9D0B05056620}"/>
              </a:ext>
            </a:extLst>
          </p:cNvPr>
          <p:cNvGrpSpPr/>
          <p:nvPr/>
        </p:nvGrpSpPr>
        <p:grpSpPr>
          <a:xfrm>
            <a:off x="3256067" y="3018867"/>
            <a:ext cx="777804" cy="2137718"/>
            <a:chOff x="3256067" y="3018867"/>
            <a:chExt cx="777804" cy="2137718"/>
          </a:xfrm>
        </p:grpSpPr>
        <p:sp>
          <p:nvSpPr>
            <p:cNvPr id="48" name="Rectangle 47">
              <a:extLst>
                <a:ext uri="{FF2B5EF4-FFF2-40B4-BE49-F238E27FC236}">
                  <a16:creationId xmlns:a16="http://schemas.microsoft.com/office/drawing/2014/main" id="{288B3F77-6F1F-FFF1-5EA0-F535DB08BDF1}"/>
                </a:ext>
              </a:extLst>
            </p:cNvPr>
            <p:cNvSpPr/>
            <p:nvPr/>
          </p:nvSpPr>
          <p:spPr>
            <a:xfrm>
              <a:off x="3256067" y="4786083"/>
              <a:ext cx="777804" cy="370502"/>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lumMod val="50000"/>
                      <a:lumOff val="50000"/>
                    </a:prstClr>
                  </a:solidFill>
                  <a:effectLst/>
                  <a:uLnTx/>
                  <a:uFillTx/>
                  <a:latin typeface="Quire Sans" panose="020B0502040400020003" pitchFamily="34" charset="0"/>
                  <a:ea typeface="+mn-ea"/>
                  <a:cs typeface="Quire Sans" panose="020B0502040400020003" pitchFamily="34" charset="0"/>
                </a:rPr>
                <a:t>REF</a:t>
              </a:r>
            </a:p>
          </p:txBody>
        </p:sp>
        <p:cxnSp>
          <p:nvCxnSpPr>
            <p:cNvPr id="58" name="Straight Arrow Connector 57">
              <a:extLst>
                <a:ext uri="{FF2B5EF4-FFF2-40B4-BE49-F238E27FC236}">
                  <a16:creationId xmlns:a16="http://schemas.microsoft.com/office/drawing/2014/main" id="{AD64D19C-1D43-3462-0F64-BD2FB878A046}"/>
                </a:ext>
              </a:extLst>
            </p:cNvPr>
            <p:cNvCxnSpPr>
              <a:cxnSpLocks/>
            </p:cNvCxnSpPr>
            <p:nvPr/>
          </p:nvCxnSpPr>
          <p:spPr>
            <a:xfrm>
              <a:off x="3668676" y="3018867"/>
              <a:ext cx="1404" cy="1741178"/>
            </a:xfrm>
            <a:prstGeom prst="straightConnector1">
              <a:avLst/>
            </a:prstGeom>
            <a:ln w="12700" cap="rnd">
              <a:solidFill>
                <a:schemeClr val="bg1">
                  <a:lumMod val="50000"/>
                </a:schemeClr>
              </a:solidFill>
              <a:prstDash val="sysDash"/>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4" name="TextBox 3">
            <a:extLst>
              <a:ext uri="{FF2B5EF4-FFF2-40B4-BE49-F238E27FC236}">
                <a16:creationId xmlns:a16="http://schemas.microsoft.com/office/drawing/2014/main" id="{101A27B1-4179-8A3A-C4C0-756CF8E81DAA}"/>
              </a:ext>
            </a:extLst>
          </p:cNvPr>
          <p:cNvSpPr txBox="1"/>
          <p:nvPr/>
        </p:nvSpPr>
        <p:spPr>
          <a:xfrm>
            <a:off x="3673356" y="6518290"/>
            <a:ext cx="1797288" cy="369332"/>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30A0"/>
                </a:solidFill>
                <a:effectLst/>
                <a:uLnTx/>
                <a:uFillTx/>
                <a:latin typeface="Quire Sans" panose="020B0502040400020003" pitchFamily="34" charset="0"/>
                <a:ea typeface="+mn-ea"/>
                <a:cs typeface="Quire Sans" panose="020B0502040400020003" pitchFamily="34" charset="0"/>
              </a:rPr>
              <a:t>[Kim+, ISCA’</a:t>
            </a:r>
            <a:r>
              <a:rPr kumimoji="0" lang="en-US" sz="1800" b="1" i="0" u="none" strike="noStrike" kern="1200" cap="none" spc="0" normalizeH="0" baseline="0" noProof="0" dirty="0">
                <a:ln>
                  <a:noFill/>
                </a:ln>
                <a:solidFill>
                  <a:srgbClr val="7030A0"/>
                </a:solidFill>
                <a:effectLst/>
                <a:uLnTx/>
                <a:uFillTx/>
                <a:latin typeface="Trebuchet MS" panose="020B0703020202090204" pitchFamily="34" charset="0"/>
                <a:ea typeface="+mn-ea"/>
                <a:cs typeface="Quire Sans" panose="020B0502040400020003" pitchFamily="34" charset="0"/>
              </a:rPr>
              <a:t>20</a:t>
            </a:r>
            <a:r>
              <a:rPr kumimoji="0" lang="en-US" sz="1800" b="1" i="0" u="none" strike="noStrike" kern="1200" cap="none" spc="0" normalizeH="0" baseline="0" noProof="0" dirty="0">
                <a:ln>
                  <a:noFill/>
                </a:ln>
                <a:solidFill>
                  <a:srgbClr val="7030A0"/>
                </a:solidFill>
                <a:effectLst/>
                <a:uLnTx/>
                <a:uFillTx/>
                <a:latin typeface="Quire Sans" panose="020B0502040400020003" pitchFamily="34" charset="0"/>
                <a:ea typeface="+mn-ea"/>
                <a:cs typeface="Quire Sans" panose="020B0502040400020003" pitchFamily="34" charset="0"/>
              </a:rPr>
              <a:t>]</a:t>
            </a:r>
          </a:p>
        </p:txBody>
      </p:sp>
      <p:sp>
        <p:nvSpPr>
          <p:cNvPr id="3" name="Slide Number Placeholder 2">
            <a:extLst>
              <a:ext uri="{FF2B5EF4-FFF2-40B4-BE49-F238E27FC236}">
                <a16:creationId xmlns:a16="http://schemas.microsoft.com/office/drawing/2014/main" id="{D5CB7201-9CBA-E066-B4A7-DEDD8212794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9D2B53-EDAE-4B41-B849-8916FA40BCB6}" type="slidenum">
              <a:rPr kumimoji="0" lang="en-US" sz="2400" b="1" i="0" u="none" strike="noStrike" kern="1200" cap="none" spc="0" normalizeH="0" baseline="0" noProof="0" smtClean="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2400" b="1" i="0" u="none" strike="noStrike" kern="1200" cap="none" spc="0" normalizeH="0" baseline="0" noProof="0" dirty="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endParaRPr>
          </a:p>
        </p:txBody>
      </p:sp>
    </p:spTree>
    <p:extLst>
      <p:ext uri="{BB962C8B-B14F-4D97-AF65-F5344CB8AC3E}">
        <p14:creationId xmlns:p14="http://schemas.microsoft.com/office/powerpoint/2010/main" val="176310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wipe(left)">
                                      <p:cBhvr>
                                        <p:cTn id="7" dur="500"/>
                                        <p:tgtEl>
                                          <p:spTgt spid="7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45"/>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46"/>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down)">
                                      <p:cBhvr>
                                        <p:cTn id="20" dur="500"/>
                                        <p:tgtEl>
                                          <p:spTgt spid="5"/>
                                        </p:tgtEl>
                                      </p:cBhvr>
                                    </p:animEffect>
                                  </p:childTnLst>
                                </p:cTn>
                              </p:par>
                              <p:par>
                                <p:cTn id="21" presetID="1" presetClass="entr" presetSubtype="0" fill="hold" grpId="0" nodeType="with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par>
                                <p:cTn id="29" presetID="22" presetClass="entr" presetSubtype="8" fill="hold" nodeType="with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wipe(left)">
                                      <p:cBhvr>
                                        <p:cTn id="31" dur="2000"/>
                                        <p:tgtEl>
                                          <p:spTgt spid="17"/>
                                        </p:tgtEl>
                                      </p:cBhvr>
                                    </p:animEffect>
                                  </p:childTnLst>
                                </p:cTn>
                              </p:par>
                              <p:par>
                                <p:cTn id="32" presetID="1" presetClass="entr" presetSubtype="0" fill="hold" nodeType="withEffect">
                                  <p:stCondLst>
                                    <p:cond delay="0"/>
                                  </p:stCondLst>
                                  <p:childTnLst>
                                    <p:set>
                                      <p:cBhvr>
                                        <p:cTn id="33" dur="1" fill="hold">
                                          <p:stCondLst>
                                            <p:cond delay="0"/>
                                          </p:stCondLst>
                                        </p:cTn>
                                        <p:tgtEl>
                                          <p:spTgt spid="27"/>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animBg="1"/>
      <p:bldP spid="23" grpId="0" animBg="1"/>
      <p:bldP spid="76"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470057-62F2-F92C-4850-A86872D042A1}"/>
            </a:ext>
          </a:extLst>
        </p:cNvPr>
        <p:cNvGrpSpPr/>
        <p:nvPr/>
      </p:nvGrpSpPr>
      <p:grpSpPr>
        <a:xfrm>
          <a:off x="0" y="0"/>
          <a:ext cx="0" cy="0"/>
          <a:chOff x="0" y="0"/>
          <a:chExt cx="0" cy="0"/>
        </a:xfrm>
      </p:grpSpPr>
      <p:sp>
        <p:nvSpPr>
          <p:cNvPr id="45" name="Rectangle 44">
            <a:extLst>
              <a:ext uri="{FF2B5EF4-FFF2-40B4-BE49-F238E27FC236}">
                <a16:creationId xmlns:a16="http://schemas.microsoft.com/office/drawing/2014/main" id="{BACF30E6-C1E0-0C3E-6814-80B5E0069993}"/>
              </a:ext>
            </a:extLst>
          </p:cNvPr>
          <p:cNvSpPr/>
          <p:nvPr/>
        </p:nvSpPr>
        <p:spPr>
          <a:xfrm>
            <a:off x="2013329" y="2011513"/>
            <a:ext cx="5929912" cy="987705"/>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Quire Sans" panose="020B0502040400020003" pitchFamily="34" charset="0"/>
              <a:ea typeface="+mn-ea"/>
              <a:cs typeface="Quire Sans" panose="020B0502040400020003" pitchFamily="34" charset="0"/>
            </a:endParaRPr>
          </a:p>
        </p:txBody>
      </p:sp>
      <p:sp>
        <p:nvSpPr>
          <p:cNvPr id="46" name="Rectangle 45">
            <a:extLst>
              <a:ext uri="{FF2B5EF4-FFF2-40B4-BE49-F238E27FC236}">
                <a16:creationId xmlns:a16="http://schemas.microsoft.com/office/drawing/2014/main" id="{C52CE1A9-7FB6-05CC-CDD4-E790FC8C5265}"/>
              </a:ext>
            </a:extLst>
          </p:cNvPr>
          <p:cNvSpPr/>
          <p:nvPr/>
        </p:nvSpPr>
        <p:spPr>
          <a:xfrm>
            <a:off x="2013329" y="3006696"/>
            <a:ext cx="5929912" cy="1735493"/>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Quire Sans" panose="020B0502040400020003" pitchFamily="34" charset="0"/>
              <a:ea typeface="+mn-ea"/>
              <a:cs typeface="Quire Sans" panose="020B0502040400020003" pitchFamily="34" charset="0"/>
            </a:endParaRPr>
          </a:p>
        </p:txBody>
      </p:sp>
      <p:cxnSp>
        <p:nvCxnSpPr>
          <p:cNvPr id="52" name="Straight Arrow Connector 51">
            <a:extLst>
              <a:ext uri="{FF2B5EF4-FFF2-40B4-BE49-F238E27FC236}">
                <a16:creationId xmlns:a16="http://schemas.microsoft.com/office/drawing/2014/main" id="{11459A96-4C8F-E0B4-9BB4-7BCB6C6E4F68}"/>
              </a:ext>
            </a:extLst>
          </p:cNvPr>
          <p:cNvCxnSpPr>
            <a:cxnSpLocks/>
          </p:cNvCxnSpPr>
          <p:nvPr/>
        </p:nvCxnSpPr>
        <p:spPr>
          <a:xfrm>
            <a:off x="2047613" y="3003255"/>
            <a:ext cx="5895628" cy="3441"/>
          </a:xfrm>
          <a:prstGeom prst="straightConnector1">
            <a:avLst/>
          </a:prstGeom>
          <a:ln w="38100" cap="rnd">
            <a:solidFill>
              <a:schemeClr val="bg1">
                <a:lumMod val="50000"/>
              </a:schemeClr>
            </a:solidFill>
            <a:prstDash val="sysDash"/>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8353DD68-5E66-9794-5549-4199DFB4B6F5}"/>
              </a:ext>
            </a:extLst>
          </p:cNvPr>
          <p:cNvSpPr>
            <a:spLocks noGrp="1"/>
          </p:cNvSpPr>
          <p:nvPr>
            <p:ph type="title"/>
          </p:nvPr>
        </p:nvSpPr>
        <p:spPr/>
        <p:txBody>
          <a:bodyPr/>
          <a:lstStyle/>
          <a:p>
            <a:r>
              <a:rPr lang="en-US" b="1" dirty="0"/>
              <a:t>Read Disturbance Bitflips</a:t>
            </a:r>
          </a:p>
        </p:txBody>
      </p:sp>
      <p:cxnSp>
        <p:nvCxnSpPr>
          <p:cNvPr id="67" name="Straight Arrow Connector 66">
            <a:extLst>
              <a:ext uri="{FF2B5EF4-FFF2-40B4-BE49-F238E27FC236}">
                <a16:creationId xmlns:a16="http://schemas.microsoft.com/office/drawing/2014/main" id="{4C47687F-97F2-1F82-CFDC-FA4A05321108}"/>
              </a:ext>
            </a:extLst>
          </p:cNvPr>
          <p:cNvCxnSpPr/>
          <p:nvPr/>
        </p:nvCxnSpPr>
        <p:spPr>
          <a:xfrm flipV="1">
            <a:off x="2013329" y="1999111"/>
            <a:ext cx="0" cy="275037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68" name="Straight Arrow Connector 67">
            <a:extLst>
              <a:ext uri="{FF2B5EF4-FFF2-40B4-BE49-F238E27FC236}">
                <a16:creationId xmlns:a16="http://schemas.microsoft.com/office/drawing/2014/main" id="{9FA26975-8B4E-0B45-8EAE-E9FA348A0BA0}"/>
              </a:ext>
            </a:extLst>
          </p:cNvPr>
          <p:cNvCxnSpPr/>
          <p:nvPr/>
        </p:nvCxnSpPr>
        <p:spPr>
          <a:xfrm>
            <a:off x="2013329" y="4751259"/>
            <a:ext cx="5971276" cy="0"/>
          </a:xfrm>
          <a:prstGeom prst="straightConnector1">
            <a:avLst/>
          </a:prstGeom>
          <a:ln w="25400" cap="rnd">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sp>
        <p:nvSpPr>
          <p:cNvPr id="72" name="Rectangle 71">
            <a:extLst>
              <a:ext uri="{FF2B5EF4-FFF2-40B4-BE49-F238E27FC236}">
                <a16:creationId xmlns:a16="http://schemas.microsoft.com/office/drawing/2014/main" id="{48D7AE9D-06E1-6CFC-1C8A-304335369A6E}"/>
              </a:ext>
            </a:extLst>
          </p:cNvPr>
          <p:cNvSpPr/>
          <p:nvPr/>
        </p:nvSpPr>
        <p:spPr>
          <a:xfrm rot="16200000">
            <a:off x="-1767853" y="3129033"/>
            <a:ext cx="5012442" cy="4173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Capacitor voltage (</a:t>
            </a:r>
            <a:r>
              <a:rPr kumimoji="0" lang="en-US" sz="2400" b="0" i="0" u="none" strike="noStrike" kern="1200" cap="none" spc="0" normalizeH="0" baseline="0" noProof="0" dirty="0" err="1">
                <a:ln>
                  <a:noFill/>
                </a:ln>
                <a:solidFill>
                  <a:prstClr val="black"/>
                </a:solidFill>
                <a:effectLst/>
                <a:uLnTx/>
                <a:uFillTx/>
                <a:latin typeface="Quire Sans" panose="020B0502040400020003" pitchFamily="34" charset="0"/>
                <a:ea typeface="+mn-ea"/>
                <a:cs typeface="Quire Sans" panose="020B0502040400020003" pitchFamily="34" charset="0"/>
              </a:rPr>
              <a:t>Vdd</a:t>
            </a:r>
            <a:r>
              <a:rPr kumimoji="0" lang="en-US" sz="24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a:t>
            </a:r>
          </a:p>
        </p:txBody>
      </p:sp>
      <p:sp>
        <p:nvSpPr>
          <p:cNvPr id="77" name="Rectangle 76">
            <a:extLst>
              <a:ext uri="{FF2B5EF4-FFF2-40B4-BE49-F238E27FC236}">
                <a16:creationId xmlns:a16="http://schemas.microsoft.com/office/drawing/2014/main" id="{C09AA5C4-1BEE-D188-A44E-26EA43C61DEF}"/>
              </a:ext>
            </a:extLst>
          </p:cNvPr>
          <p:cNvSpPr/>
          <p:nvPr/>
        </p:nvSpPr>
        <p:spPr>
          <a:xfrm rot="16200000">
            <a:off x="-425861" y="3406847"/>
            <a:ext cx="3010144" cy="4173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endParaRPr>
          </a:p>
        </p:txBody>
      </p:sp>
      <p:sp>
        <p:nvSpPr>
          <p:cNvPr id="78" name="Rectangle 77">
            <a:extLst>
              <a:ext uri="{FF2B5EF4-FFF2-40B4-BE49-F238E27FC236}">
                <a16:creationId xmlns:a16="http://schemas.microsoft.com/office/drawing/2014/main" id="{31B0CEB0-BFAA-AFD5-42D7-3D535E148D1E}"/>
              </a:ext>
            </a:extLst>
          </p:cNvPr>
          <p:cNvSpPr/>
          <p:nvPr/>
        </p:nvSpPr>
        <p:spPr>
          <a:xfrm>
            <a:off x="1036345" y="1736752"/>
            <a:ext cx="910827" cy="461665"/>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100%</a:t>
            </a:r>
          </a:p>
        </p:txBody>
      </p:sp>
      <p:sp>
        <p:nvSpPr>
          <p:cNvPr id="80" name="Rectangle 79">
            <a:extLst>
              <a:ext uri="{FF2B5EF4-FFF2-40B4-BE49-F238E27FC236}">
                <a16:creationId xmlns:a16="http://schemas.microsoft.com/office/drawing/2014/main" id="{06F183FC-0107-6281-6FE0-EDC279D0CBE3}"/>
              </a:ext>
            </a:extLst>
          </p:cNvPr>
          <p:cNvSpPr/>
          <p:nvPr/>
        </p:nvSpPr>
        <p:spPr>
          <a:xfrm>
            <a:off x="1350707" y="4480051"/>
            <a:ext cx="628697" cy="461665"/>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0%</a:t>
            </a:r>
          </a:p>
        </p:txBody>
      </p:sp>
      <p:sp>
        <p:nvSpPr>
          <p:cNvPr id="51" name="Rectangle 50">
            <a:extLst>
              <a:ext uri="{FF2B5EF4-FFF2-40B4-BE49-F238E27FC236}">
                <a16:creationId xmlns:a16="http://schemas.microsoft.com/office/drawing/2014/main" id="{78C4FD98-D7A6-4C73-D29B-E65F07EAF4CA}"/>
              </a:ext>
            </a:extLst>
          </p:cNvPr>
          <p:cNvSpPr/>
          <p:nvPr/>
        </p:nvSpPr>
        <p:spPr>
          <a:xfrm>
            <a:off x="1091271" y="2761599"/>
            <a:ext cx="873060" cy="461665"/>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lumMod val="50000"/>
                    <a:lumOff val="50000"/>
                  </a:prstClr>
                </a:solidFill>
                <a:effectLst/>
                <a:uLnTx/>
                <a:uFillTx/>
                <a:latin typeface="Quire Sans" panose="020B0502040400020003" pitchFamily="34" charset="0"/>
                <a:ea typeface="+mn-ea"/>
                <a:cs typeface="Quire Sans" panose="020B0502040400020003" pitchFamily="34" charset="0"/>
              </a:rPr>
              <a:t>Vmin</a:t>
            </a:r>
            <a:endParaRPr kumimoji="0" lang="en-US" sz="2400" b="0" i="0" u="none" strike="noStrike" kern="1200" cap="none" spc="0" normalizeH="0" baseline="0" noProof="0" dirty="0">
              <a:ln>
                <a:noFill/>
              </a:ln>
              <a:solidFill>
                <a:prstClr val="black">
                  <a:lumMod val="50000"/>
                  <a:lumOff val="50000"/>
                </a:prstClr>
              </a:solidFill>
              <a:effectLst/>
              <a:uLnTx/>
              <a:uFillTx/>
              <a:latin typeface="Quire Sans" panose="020B0502040400020003" pitchFamily="34" charset="0"/>
              <a:ea typeface="+mn-ea"/>
              <a:cs typeface="Quire Sans" panose="020B0502040400020003" pitchFamily="34" charset="0"/>
            </a:endParaRPr>
          </a:p>
        </p:txBody>
      </p:sp>
      <p:sp>
        <p:nvSpPr>
          <p:cNvPr id="47" name="Rectangle 46">
            <a:extLst>
              <a:ext uri="{FF2B5EF4-FFF2-40B4-BE49-F238E27FC236}">
                <a16:creationId xmlns:a16="http://schemas.microsoft.com/office/drawing/2014/main" id="{0F8EC474-1DAC-81BE-E36B-D645F5E5BA26}"/>
              </a:ext>
            </a:extLst>
          </p:cNvPr>
          <p:cNvSpPr/>
          <p:nvPr/>
        </p:nvSpPr>
        <p:spPr>
          <a:xfrm>
            <a:off x="3671075" y="5057015"/>
            <a:ext cx="2635045" cy="4173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time</a:t>
            </a:r>
          </a:p>
        </p:txBody>
      </p:sp>
      <p:grpSp>
        <p:nvGrpSpPr>
          <p:cNvPr id="27" name="Group 26">
            <a:extLst>
              <a:ext uri="{FF2B5EF4-FFF2-40B4-BE49-F238E27FC236}">
                <a16:creationId xmlns:a16="http://schemas.microsoft.com/office/drawing/2014/main" id="{7754DE88-7D1E-2687-4FD3-C3894BA025DC}"/>
              </a:ext>
            </a:extLst>
          </p:cNvPr>
          <p:cNvGrpSpPr/>
          <p:nvPr/>
        </p:nvGrpSpPr>
        <p:grpSpPr>
          <a:xfrm>
            <a:off x="4910007" y="3018867"/>
            <a:ext cx="2390545" cy="2137718"/>
            <a:chOff x="4910007" y="3018867"/>
            <a:chExt cx="2390545" cy="2137718"/>
          </a:xfrm>
        </p:grpSpPr>
        <p:cxnSp>
          <p:nvCxnSpPr>
            <p:cNvPr id="49" name="Straight Arrow Connector 48">
              <a:extLst>
                <a:ext uri="{FF2B5EF4-FFF2-40B4-BE49-F238E27FC236}">
                  <a16:creationId xmlns:a16="http://schemas.microsoft.com/office/drawing/2014/main" id="{D3F34A6A-1B2C-63C2-1077-4130533BF058}"/>
                </a:ext>
              </a:extLst>
            </p:cNvPr>
            <p:cNvCxnSpPr>
              <a:cxnSpLocks/>
            </p:cNvCxnSpPr>
            <p:nvPr/>
          </p:nvCxnSpPr>
          <p:spPr>
            <a:xfrm>
              <a:off x="5315810" y="3018867"/>
              <a:ext cx="1404" cy="1741178"/>
            </a:xfrm>
            <a:prstGeom prst="straightConnector1">
              <a:avLst/>
            </a:prstGeom>
            <a:ln w="12700" cap="rnd">
              <a:solidFill>
                <a:schemeClr val="bg1">
                  <a:lumMod val="50000"/>
                </a:schemeClr>
              </a:solidFill>
              <a:prstDash val="sysDash"/>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50" name="Rectangle 49">
              <a:extLst>
                <a:ext uri="{FF2B5EF4-FFF2-40B4-BE49-F238E27FC236}">
                  <a16:creationId xmlns:a16="http://schemas.microsoft.com/office/drawing/2014/main" id="{D68F7CD5-535E-CEC4-9184-D14F9AFAF33A}"/>
                </a:ext>
              </a:extLst>
            </p:cNvPr>
            <p:cNvSpPr/>
            <p:nvPr/>
          </p:nvSpPr>
          <p:spPr>
            <a:xfrm>
              <a:off x="4910007" y="4786083"/>
              <a:ext cx="777804" cy="370502"/>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lumMod val="50000"/>
                      <a:lumOff val="50000"/>
                    </a:prstClr>
                  </a:solidFill>
                  <a:effectLst/>
                  <a:uLnTx/>
                  <a:uFillTx/>
                  <a:latin typeface="Quire Sans" panose="020B0502040400020003" pitchFamily="34" charset="0"/>
                  <a:ea typeface="+mn-ea"/>
                  <a:cs typeface="Quire Sans" panose="020B0502040400020003" pitchFamily="34" charset="0"/>
                </a:rPr>
                <a:t>REF</a:t>
              </a:r>
            </a:p>
          </p:txBody>
        </p:sp>
        <p:cxnSp>
          <p:nvCxnSpPr>
            <p:cNvPr id="53" name="Straight Arrow Connector 52">
              <a:extLst>
                <a:ext uri="{FF2B5EF4-FFF2-40B4-BE49-F238E27FC236}">
                  <a16:creationId xmlns:a16="http://schemas.microsoft.com/office/drawing/2014/main" id="{2E6E7150-DB3D-E1FF-4CFA-23B3DAD9FC21}"/>
                </a:ext>
              </a:extLst>
            </p:cNvPr>
            <p:cNvCxnSpPr>
              <a:cxnSpLocks/>
            </p:cNvCxnSpPr>
            <p:nvPr/>
          </p:nvCxnSpPr>
          <p:spPr>
            <a:xfrm>
              <a:off x="6928551" y="3018867"/>
              <a:ext cx="1404" cy="1741178"/>
            </a:xfrm>
            <a:prstGeom prst="straightConnector1">
              <a:avLst/>
            </a:prstGeom>
            <a:ln w="12700" cap="rnd">
              <a:solidFill>
                <a:schemeClr val="bg1">
                  <a:lumMod val="50000"/>
                </a:schemeClr>
              </a:solidFill>
              <a:prstDash val="sysDash"/>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54" name="Rectangle 53">
              <a:extLst>
                <a:ext uri="{FF2B5EF4-FFF2-40B4-BE49-F238E27FC236}">
                  <a16:creationId xmlns:a16="http://schemas.microsoft.com/office/drawing/2014/main" id="{9F73384F-C9FD-B3A9-D255-F9F39267D897}"/>
                </a:ext>
              </a:extLst>
            </p:cNvPr>
            <p:cNvSpPr/>
            <p:nvPr/>
          </p:nvSpPr>
          <p:spPr>
            <a:xfrm>
              <a:off x="6522748" y="4786083"/>
              <a:ext cx="777804" cy="370502"/>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lumMod val="50000"/>
                      <a:lumOff val="50000"/>
                    </a:prstClr>
                  </a:solidFill>
                  <a:effectLst/>
                  <a:uLnTx/>
                  <a:uFillTx/>
                  <a:latin typeface="Quire Sans" panose="020B0502040400020003" pitchFamily="34" charset="0"/>
                  <a:ea typeface="+mn-ea"/>
                  <a:cs typeface="Quire Sans" panose="020B0502040400020003" pitchFamily="34" charset="0"/>
                </a:rPr>
                <a:t>REF</a:t>
              </a:r>
            </a:p>
          </p:txBody>
        </p:sp>
      </p:grpSp>
      <p:grpSp>
        <p:nvGrpSpPr>
          <p:cNvPr id="26" name="Group 25">
            <a:extLst>
              <a:ext uri="{FF2B5EF4-FFF2-40B4-BE49-F238E27FC236}">
                <a16:creationId xmlns:a16="http://schemas.microsoft.com/office/drawing/2014/main" id="{FBAC718A-5EAA-3589-7C84-497D1C0656BA}"/>
              </a:ext>
            </a:extLst>
          </p:cNvPr>
          <p:cNvGrpSpPr/>
          <p:nvPr/>
        </p:nvGrpSpPr>
        <p:grpSpPr>
          <a:xfrm>
            <a:off x="3256067" y="3018867"/>
            <a:ext cx="777804" cy="2137718"/>
            <a:chOff x="3256067" y="3018867"/>
            <a:chExt cx="777804" cy="2137718"/>
          </a:xfrm>
        </p:grpSpPr>
        <p:sp>
          <p:nvSpPr>
            <p:cNvPr id="48" name="Rectangle 47">
              <a:extLst>
                <a:ext uri="{FF2B5EF4-FFF2-40B4-BE49-F238E27FC236}">
                  <a16:creationId xmlns:a16="http://schemas.microsoft.com/office/drawing/2014/main" id="{BA70437B-097C-1EB8-82A2-473CEA4C8EB0}"/>
                </a:ext>
              </a:extLst>
            </p:cNvPr>
            <p:cNvSpPr/>
            <p:nvPr/>
          </p:nvSpPr>
          <p:spPr>
            <a:xfrm>
              <a:off x="3256067" y="4786083"/>
              <a:ext cx="777804" cy="370502"/>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lumMod val="50000"/>
                      <a:lumOff val="50000"/>
                    </a:prstClr>
                  </a:solidFill>
                  <a:effectLst/>
                  <a:uLnTx/>
                  <a:uFillTx/>
                  <a:latin typeface="Quire Sans" panose="020B0502040400020003" pitchFamily="34" charset="0"/>
                  <a:ea typeface="+mn-ea"/>
                  <a:cs typeface="Quire Sans" panose="020B0502040400020003" pitchFamily="34" charset="0"/>
                </a:rPr>
                <a:t>REF</a:t>
              </a:r>
            </a:p>
          </p:txBody>
        </p:sp>
        <p:cxnSp>
          <p:nvCxnSpPr>
            <p:cNvPr id="58" name="Straight Arrow Connector 57">
              <a:extLst>
                <a:ext uri="{FF2B5EF4-FFF2-40B4-BE49-F238E27FC236}">
                  <a16:creationId xmlns:a16="http://schemas.microsoft.com/office/drawing/2014/main" id="{A976578D-45E2-F662-7A4A-6417E8A88F46}"/>
                </a:ext>
              </a:extLst>
            </p:cNvPr>
            <p:cNvCxnSpPr>
              <a:cxnSpLocks/>
            </p:cNvCxnSpPr>
            <p:nvPr/>
          </p:nvCxnSpPr>
          <p:spPr>
            <a:xfrm>
              <a:off x="3668676" y="3018867"/>
              <a:ext cx="1404" cy="1741178"/>
            </a:xfrm>
            <a:prstGeom prst="straightConnector1">
              <a:avLst/>
            </a:prstGeom>
            <a:ln w="12700" cap="rnd">
              <a:solidFill>
                <a:schemeClr val="bg1">
                  <a:lumMod val="50000"/>
                </a:schemeClr>
              </a:solidFill>
              <a:prstDash val="sysDash"/>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79" name="Arc 78">
            <a:extLst>
              <a:ext uri="{FF2B5EF4-FFF2-40B4-BE49-F238E27FC236}">
                <a16:creationId xmlns:a16="http://schemas.microsoft.com/office/drawing/2014/main" id="{21FEF1A6-B262-74D6-104E-99FF80F95387}"/>
              </a:ext>
            </a:extLst>
          </p:cNvPr>
          <p:cNvSpPr/>
          <p:nvPr/>
        </p:nvSpPr>
        <p:spPr>
          <a:xfrm flipH="1" flipV="1">
            <a:off x="1821826" y="-403104"/>
            <a:ext cx="5063719" cy="3431983"/>
          </a:xfrm>
          <a:prstGeom prst="arc">
            <a:avLst>
              <a:gd name="adj1" fmla="val 19897832"/>
              <a:gd name="adj2" fmla="val 20639277"/>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6" name="Arc 85">
            <a:extLst>
              <a:ext uri="{FF2B5EF4-FFF2-40B4-BE49-F238E27FC236}">
                <a16:creationId xmlns:a16="http://schemas.microsoft.com/office/drawing/2014/main" id="{4889D5F8-1203-CB65-0550-4EA895C4B964}"/>
              </a:ext>
            </a:extLst>
          </p:cNvPr>
          <p:cNvSpPr/>
          <p:nvPr/>
        </p:nvSpPr>
        <p:spPr>
          <a:xfrm flipH="1" flipV="1">
            <a:off x="1821825" y="45918"/>
            <a:ext cx="5063719" cy="3431983"/>
          </a:xfrm>
          <a:prstGeom prst="arc">
            <a:avLst>
              <a:gd name="adj1" fmla="val 19215850"/>
              <a:gd name="adj2" fmla="val 19973194"/>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7" name="Arc 86">
            <a:extLst>
              <a:ext uri="{FF2B5EF4-FFF2-40B4-BE49-F238E27FC236}">
                <a16:creationId xmlns:a16="http://schemas.microsoft.com/office/drawing/2014/main" id="{13856665-0E16-9061-EEE6-798FDE5DCB0B}"/>
              </a:ext>
            </a:extLst>
          </p:cNvPr>
          <p:cNvSpPr/>
          <p:nvPr/>
        </p:nvSpPr>
        <p:spPr>
          <a:xfrm flipH="1" flipV="1">
            <a:off x="1821825" y="513196"/>
            <a:ext cx="5063719" cy="3431983"/>
          </a:xfrm>
          <a:prstGeom prst="arc">
            <a:avLst>
              <a:gd name="adj1" fmla="val 18435370"/>
              <a:gd name="adj2" fmla="val 19263415"/>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C00000"/>
              </a:solidFill>
              <a:effectLst/>
              <a:uLnTx/>
              <a:uFillTx/>
              <a:latin typeface="Calibri" panose="020F0502020204030204"/>
              <a:ea typeface="+mn-ea"/>
              <a:cs typeface="+mn-cs"/>
            </a:endParaRPr>
          </a:p>
        </p:txBody>
      </p:sp>
      <p:sp>
        <p:nvSpPr>
          <p:cNvPr id="88" name="Arc 87">
            <a:extLst>
              <a:ext uri="{FF2B5EF4-FFF2-40B4-BE49-F238E27FC236}">
                <a16:creationId xmlns:a16="http://schemas.microsoft.com/office/drawing/2014/main" id="{9508C597-84ED-1F29-A1DF-280DC8ED591E}"/>
              </a:ext>
            </a:extLst>
          </p:cNvPr>
          <p:cNvSpPr/>
          <p:nvPr/>
        </p:nvSpPr>
        <p:spPr>
          <a:xfrm flipH="1" flipV="1">
            <a:off x="1821825" y="933198"/>
            <a:ext cx="5063719" cy="3431983"/>
          </a:xfrm>
          <a:prstGeom prst="arc">
            <a:avLst>
              <a:gd name="adj1" fmla="val 17548052"/>
              <a:gd name="adj2" fmla="val 18522140"/>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90" name="Straight Connector 89">
            <a:extLst>
              <a:ext uri="{FF2B5EF4-FFF2-40B4-BE49-F238E27FC236}">
                <a16:creationId xmlns:a16="http://schemas.microsoft.com/office/drawing/2014/main" id="{285C43D6-4EE2-3F08-17D9-4B53F632D696}"/>
              </a:ext>
            </a:extLst>
          </p:cNvPr>
          <p:cNvCxnSpPr>
            <a:cxnSpLocks/>
          </p:cNvCxnSpPr>
          <p:nvPr/>
        </p:nvCxnSpPr>
        <p:spPr>
          <a:xfrm>
            <a:off x="3175564" y="3728072"/>
            <a:ext cx="0" cy="457200"/>
          </a:xfrm>
          <a:prstGeom prst="line">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0ABF6D50-873F-B51E-D22E-21A52663C9EC}"/>
              </a:ext>
            </a:extLst>
          </p:cNvPr>
          <p:cNvCxnSpPr>
            <a:cxnSpLocks/>
          </p:cNvCxnSpPr>
          <p:nvPr/>
        </p:nvCxnSpPr>
        <p:spPr>
          <a:xfrm>
            <a:off x="2742176" y="3064749"/>
            <a:ext cx="0" cy="502795"/>
          </a:xfrm>
          <a:prstGeom prst="line">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6CEDED23-B56F-A309-DA5F-74B70AD4222F}"/>
              </a:ext>
            </a:extLst>
          </p:cNvPr>
          <p:cNvCxnSpPr>
            <a:cxnSpLocks/>
          </p:cNvCxnSpPr>
          <p:nvPr/>
        </p:nvCxnSpPr>
        <p:spPr>
          <a:xfrm>
            <a:off x="2351652" y="2360357"/>
            <a:ext cx="0" cy="457200"/>
          </a:xfrm>
          <a:prstGeom prst="line">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cxnSp>
      <p:cxnSp>
        <p:nvCxnSpPr>
          <p:cNvPr id="93" name="Straight Arrow Connector 92">
            <a:extLst>
              <a:ext uri="{FF2B5EF4-FFF2-40B4-BE49-F238E27FC236}">
                <a16:creationId xmlns:a16="http://schemas.microsoft.com/office/drawing/2014/main" id="{B4950F70-E7D5-18F3-DB1F-D5AA2D9DAF79}"/>
              </a:ext>
            </a:extLst>
          </p:cNvPr>
          <p:cNvCxnSpPr>
            <a:cxnSpLocks/>
          </p:cNvCxnSpPr>
          <p:nvPr/>
        </p:nvCxnSpPr>
        <p:spPr>
          <a:xfrm>
            <a:off x="3186334" y="2031816"/>
            <a:ext cx="0" cy="2706390"/>
          </a:xfrm>
          <a:prstGeom prst="straightConnector1">
            <a:avLst/>
          </a:prstGeom>
          <a:ln w="12700" cap="rnd">
            <a:solidFill>
              <a:schemeClr val="tx1">
                <a:lumMod val="50000"/>
                <a:lumOff val="50000"/>
              </a:schemeClr>
            </a:solidFill>
            <a:prstDash val="sysDash"/>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94" name="Straight Arrow Connector 93">
            <a:extLst>
              <a:ext uri="{FF2B5EF4-FFF2-40B4-BE49-F238E27FC236}">
                <a16:creationId xmlns:a16="http://schemas.microsoft.com/office/drawing/2014/main" id="{ED2E4E4F-CAD5-80A5-9C1A-5EA1ABD63DF6}"/>
              </a:ext>
            </a:extLst>
          </p:cNvPr>
          <p:cNvCxnSpPr>
            <a:cxnSpLocks/>
          </p:cNvCxnSpPr>
          <p:nvPr/>
        </p:nvCxnSpPr>
        <p:spPr>
          <a:xfrm>
            <a:off x="2752684" y="2031816"/>
            <a:ext cx="0" cy="2699302"/>
          </a:xfrm>
          <a:prstGeom prst="straightConnector1">
            <a:avLst/>
          </a:prstGeom>
          <a:ln w="12700" cap="rnd">
            <a:solidFill>
              <a:schemeClr val="tx1">
                <a:lumMod val="50000"/>
                <a:lumOff val="50000"/>
              </a:schemeClr>
            </a:solidFill>
            <a:prstDash val="sysDash"/>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95" name="Straight Arrow Connector 94">
            <a:extLst>
              <a:ext uri="{FF2B5EF4-FFF2-40B4-BE49-F238E27FC236}">
                <a16:creationId xmlns:a16="http://schemas.microsoft.com/office/drawing/2014/main" id="{40A1F727-4E9D-A781-03F7-252CB0C565DB}"/>
              </a:ext>
            </a:extLst>
          </p:cNvPr>
          <p:cNvCxnSpPr>
            <a:cxnSpLocks/>
          </p:cNvCxnSpPr>
          <p:nvPr/>
        </p:nvCxnSpPr>
        <p:spPr>
          <a:xfrm>
            <a:off x="2359459" y="2031816"/>
            <a:ext cx="0" cy="2706390"/>
          </a:xfrm>
          <a:prstGeom prst="straightConnector1">
            <a:avLst/>
          </a:prstGeom>
          <a:ln w="12700" cap="rnd">
            <a:solidFill>
              <a:schemeClr val="tx1">
                <a:lumMod val="50000"/>
                <a:lumOff val="50000"/>
              </a:schemeClr>
            </a:solidFill>
            <a:prstDash val="sysDash"/>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96" name="Rectangle 95">
            <a:extLst>
              <a:ext uri="{FF2B5EF4-FFF2-40B4-BE49-F238E27FC236}">
                <a16:creationId xmlns:a16="http://schemas.microsoft.com/office/drawing/2014/main" id="{61C81BD6-261A-BD79-025A-0486A26BC2C4}"/>
              </a:ext>
            </a:extLst>
          </p:cNvPr>
          <p:cNvSpPr/>
          <p:nvPr/>
        </p:nvSpPr>
        <p:spPr>
          <a:xfrm>
            <a:off x="1037198" y="5373130"/>
            <a:ext cx="3425569" cy="4173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lumMod val="50000"/>
                    <a:lumOff val="50000"/>
                  </a:prstClr>
                </a:solidFill>
                <a:effectLst/>
                <a:uLnTx/>
                <a:uFillTx/>
                <a:latin typeface="Quire Sans" panose="020B0502040400020003" pitchFamily="34" charset="0"/>
                <a:ea typeface="+mn-ea"/>
                <a:cs typeface="Quire Sans" panose="020B0502040400020003" pitchFamily="34" charset="0"/>
              </a:rPr>
              <a:t>Accesses to nearby row</a:t>
            </a:r>
          </a:p>
        </p:txBody>
      </p:sp>
      <p:cxnSp>
        <p:nvCxnSpPr>
          <p:cNvPr id="97" name="Straight Arrow Connector 96">
            <a:extLst>
              <a:ext uri="{FF2B5EF4-FFF2-40B4-BE49-F238E27FC236}">
                <a16:creationId xmlns:a16="http://schemas.microsoft.com/office/drawing/2014/main" id="{2CF9C317-DA02-4032-3AE4-328D5B572741}"/>
              </a:ext>
            </a:extLst>
          </p:cNvPr>
          <p:cNvCxnSpPr>
            <a:cxnSpLocks/>
          </p:cNvCxnSpPr>
          <p:nvPr/>
        </p:nvCxnSpPr>
        <p:spPr>
          <a:xfrm flipV="1">
            <a:off x="2359459" y="4778398"/>
            <a:ext cx="0" cy="544087"/>
          </a:xfrm>
          <a:prstGeom prst="straightConnector1">
            <a:avLst/>
          </a:prstGeom>
          <a:ln w="38100">
            <a:solidFill>
              <a:schemeClr val="tx1">
                <a:lumMod val="50000"/>
                <a:lumOff val="50000"/>
              </a:schemeClr>
            </a:solidFill>
            <a:tailEnd type="triangle"/>
          </a:ln>
          <a:effectLst/>
        </p:spPr>
        <p:style>
          <a:lnRef idx="1">
            <a:schemeClr val="accent1"/>
          </a:lnRef>
          <a:fillRef idx="0">
            <a:schemeClr val="accent1"/>
          </a:fillRef>
          <a:effectRef idx="0">
            <a:schemeClr val="accent1"/>
          </a:effectRef>
          <a:fontRef idx="minor">
            <a:schemeClr val="tx1"/>
          </a:fontRef>
        </p:style>
      </p:cxnSp>
      <p:cxnSp>
        <p:nvCxnSpPr>
          <p:cNvPr id="98" name="Straight Arrow Connector 97">
            <a:extLst>
              <a:ext uri="{FF2B5EF4-FFF2-40B4-BE49-F238E27FC236}">
                <a16:creationId xmlns:a16="http://schemas.microsoft.com/office/drawing/2014/main" id="{64F97E96-86EE-7E11-D0B4-E71D7CDE4FC8}"/>
              </a:ext>
            </a:extLst>
          </p:cNvPr>
          <p:cNvCxnSpPr>
            <a:cxnSpLocks/>
          </p:cNvCxnSpPr>
          <p:nvPr/>
        </p:nvCxnSpPr>
        <p:spPr>
          <a:xfrm flipV="1">
            <a:off x="2749983" y="4778398"/>
            <a:ext cx="0" cy="544087"/>
          </a:xfrm>
          <a:prstGeom prst="straightConnector1">
            <a:avLst/>
          </a:prstGeom>
          <a:ln w="38100">
            <a:solidFill>
              <a:schemeClr val="tx1">
                <a:lumMod val="50000"/>
                <a:lumOff val="50000"/>
              </a:schemeClr>
            </a:solidFill>
            <a:tailEnd type="triangle"/>
          </a:ln>
          <a:effectLst/>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D1B894B9-2DA4-425E-0A12-22F3C75BFFCF}"/>
              </a:ext>
            </a:extLst>
          </p:cNvPr>
          <p:cNvCxnSpPr>
            <a:cxnSpLocks/>
          </p:cNvCxnSpPr>
          <p:nvPr/>
        </p:nvCxnSpPr>
        <p:spPr>
          <a:xfrm flipV="1">
            <a:off x="3186334" y="4778398"/>
            <a:ext cx="0" cy="544087"/>
          </a:xfrm>
          <a:prstGeom prst="straightConnector1">
            <a:avLst/>
          </a:prstGeom>
          <a:ln w="38100">
            <a:solidFill>
              <a:schemeClr val="tx1">
                <a:lumMod val="50000"/>
                <a:lumOff val="50000"/>
              </a:schemeClr>
            </a:solidFill>
            <a:tailEnd type="triangle"/>
          </a:ln>
          <a:effectLst/>
        </p:spPr>
        <p:style>
          <a:lnRef idx="1">
            <a:schemeClr val="accent1"/>
          </a:lnRef>
          <a:fillRef idx="0">
            <a:schemeClr val="accent1"/>
          </a:fillRef>
          <a:effectRef idx="0">
            <a:schemeClr val="accent1"/>
          </a:effectRef>
          <a:fontRef idx="minor">
            <a:schemeClr val="tx1"/>
          </a:fontRef>
        </p:style>
      </p:cxnSp>
      <p:grpSp>
        <p:nvGrpSpPr>
          <p:cNvPr id="12" name="Group 11">
            <a:extLst>
              <a:ext uri="{FF2B5EF4-FFF2-40B4-BE49-F238E27FC236}">
                <a16:creationId xmlns:a16="http://schemas.microsoft.com/office/drawing/2014/main" id="{7956DB78-CC17-BD88-3A4A-FE5C0CF6AA37}"/>
              </a:ext>
            </a:extLst>
          </p:cNvPr>
          <p:cNvGrpSpPr/>
          <p:nvPr/>
        </p:nvGrpSpPr>
        <p:grpSpPr>
          <a:xfrm>
            <a:off x="1356523" y="1004661"/>
            <a:ext cx="3025470" cy="2672217"/>
            <a:chOff x="1356523" y="1004661"/>
            <a:chExt cx="3025470" cy="2672217"/>
          </a:xfrm>
        </p:grpSpPr>
        <p:sp>
          <p:nvSpPr>
            <p:cNvPr id="70" name="Rectangle 69">
              <a:extLst>
                <a:ext uri="{FF2B5EF4-FFF2-40B4-BE49-F238E27FC236}">
                  <a16:creationId xmlns:a16="http://schemas.microsoft.com/office/drawing/2014/main" id="{8726879A-CE1E-80B2-3D89-728400388E7D}"/>
                </a:ext>
              </a:extLst>
            </p:cNvPr>
            <p:cNvSpPr/>
            <p:nvPr/>
          </p:nvSpPr>
          <p:spPr>
            <a:xfrm>
              <a:off x="1356523" y="1004661"/>
              <a:ext cx="3025470" cy="981711"/>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Quire Sans" panose="020B0502040400020003" pitchFamily="34" charset="0"/>
                  <a:ea typeface="+mn-ea"/>
                  <a:cs typeface="Quire Sans" panose="020B0502040400020003" pitchFamily="34" charset="0"/>
                </a:rPr>
                <a:t>Read Disturbance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Quire Sans" panose="020B0502040400020003" pitchFamily="34" charset="0"/>
                  <a:ea typeface="+mn-ea"/>
                  <a:cs typeface="Quire Sans" panose="020B0502040400020003" pitchFamily="34" charset="0"/>
                </a:rPr>
                <a:t>Bitflip</a:t>
              </a:r>
            </a:p>
          </p:txBody>
        </p:sp>
        <p:cxnSp>
          <p:nvCxnSpPr>
            <p:cNvPr id="71" name="Straight Arrow Connector 70">
              <a:extLst>
                <a:ext uri="{FF2B5EF4-FFF2-40B4-BE49-F238E27FC236}">
                  <a16:creationId xmlns:a16="http://schemas.microsoft.com/office/drawing/2014/main" id="{EFE05690-AA7B-FF6C-2049-1DECCE077091}"/>
                </a:ext>
              </a:extLst>
            </p:cNvPr>
            <p:cNvCxnSpPr>
              <a:cxnSpLocks/>
              <a:stCxn id="70" idx="2"/>
            </p:cNvCxnSpPr>
            <p:nvPr/>
          </p:nvCxnSpPr>
          <p:spPr>
            <a:xfrm>
              <a:off x="2869258" y="1986372"/>
              <a:ext cx="92370" cy="797682"/>
            </a:xfrm>
            <a:prstGeom prst="straightConnector1">
              <a:avLst/>
            </a:prstGeom>
            <a:ln w="76200">
              <a:solidFill>
                <a:srgbClr val="C00000"/>
              </a:solidFill>
              <a:tailEnd type="triangle"/>
            </a:ln>
            <a:effectLst/>
          </p:spPr>
          <p:style>
            <a:lnRef idx="1">
              <a:schemeClr val="accent1"/>
            </a:lnRef>
            <a:fillRef idx="0">
              <a:schemeClr val="accent1"/>
            </a:fillRef>
            <a:effectRef idx="0">
              <a:schemeClr val="accent1"/>
            </a:effectRef>
            <a:fontRef idx="minor">
              <a:schemeClr val="tx1"/>
            </a:fontRef>
          </p:style>
        </p:cxnSp>
        <p:sp>
          <p:nvSpPr>
            <p:cNvPr id="69" name="Lightning Bolt 68">
              <a:extLst>
                <a:ext uri="{FF2B5EF4-FFF2-40B4-BE49-F238E27FC236}">
                  <a16:creationId xmlns:a16="http://schemas.microsoft.com/office/drawing/2014/main" id="{44F9C62F-9BD1-35D7-4868-2B1AA1E258A0}"/>
                </a:ext>
              </a:extLst>
            </p:cNvPr>
            <p:cNvSpPr/>
            <p:nvPr/>
          </p:nvSpPr>
          <p:spPr>
            <a:xfrm>
              <a:off x="2826744" y="2747152"/>
              <a:ext cx="704850" cy="929726"/>
            </a:xfrm>
            <a:prstGeom prst="lightningBolt">
              <a:avLst/>
            </a:prstGeom>
            <a:solidFill>
              <a:srgbClr val="FFFF00"/>
            </a:soli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61" name="Straight Connector 60">
            <a:extLst>
              <a:ext uri="{FF2B5EF4-FFF2-40B4-BE49-F238E27FC236}">
                <a16:creationId xmlns:a16="http://schemas.microsoft.com/office/drawing/2014/main" id="{12697522-EA39-41E7-9E81-7956E14E0312}"/>
              </a:ext>
            </a:extLst>
          </p:cNvPr>
          <p:cNvCxnSpPr>
            <a:cxnSpLocks/>
          </p:cNvCxnSpPr>
          <p:nvPr/>
        </p:nvCxnSpPr>
        <p:spPr>
          <a:xfrm flipV="1">
            <a:off x="3681359" y="4276037"/>
            <a:ext cx="0" cy="484008"/>
          </a:xfrm>
          <a:prstGeom prst="line">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9F6C1710-D567-2340-98FB-9B2F4042E728}"/>
              </a:ext>
            </a:extLst>
          </p:cNvPr>
          <p:cNvCxnSpPr>
            <a:cxnSpLocks/>
          </p:cNvCxnSpPr>
          <p:nvPr/>
        </p:nvCxnSpPr>
        <p:spPr>
          <a:xfrm flipV="1">
            <a:off x="3671076" y="4724121"/>
            <a:ext cx="4222420" cy="2788"/>
          </a:xfrm>
          <a:prstGeom prst="line">
            <a:avLst/>
          </a:prstGeom>
          <a:ln w="76200">
            <a:solidFill>
              <a:schemeClr val="tx1"/>
            </a:solidFill>
            <a:tailEnd type="triangle"/>
          </a:ln>
          <a:effectLst/>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255E1E9C-D8F3-B3CC-9EE0-675A1D87B1C2}"/>
              </a:ext>
            </a:extLst>
          </p:cNvPr>
          <p:cNvSpPr txBox="1"/>
          <p:nvPr/>
        </p:nvSpPr>
        <p:spPr>
          <a:xfrm>
            <a:off x="3673356" y="6518290"/>
            <a:ext cx="1797288" cy="369332"/>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30A0"/>
                </a:solidFill>
                <a:effectLst/>
                <a:uLnTx/>
                <a:uFillTx/>
                <a:latin typeface="Quire Sans" panose="020B0502040400020003" pitchFamily="34" charset="0"/>
                <a:ea typeface="+mn-ea"/>
                <a:cs typeface="Quire Sans" panose="020B0502040400020003" pitchFamily="34" charset="0"/>
              </a:rPr>
              <a:t>[Kim+, ISCA’</a:t>
            </a:r>
            <a:r>
              <a:rPr kumimoji="0" lang="en-US" sz="1800" b="1" i="0" u="none" strike="noStrike" kern="1200" cap="none" spc="0" normalizeH="0" baseline="0" noProof="0" dirty="0">
                <a:ln>
                  <a:noFill/>
                </a:ln>
                <a:solidFill>
                  <a:srgbClr val="7030A0"/>
                </a:solidFill>
                <a:effectLst/>
                <a:uLnTx/>
                <a:uFillTx/>
                <a:latin typeface="Trebuchet MS" panose="020B0703020202090204" pitchFamily="34" charset="0"/>
                <a:ea typeface="+mn-ea"/>
                <a:cs typeface="Quire Sans" panose="020B0502040400020003" pitchFamily="34" charset="0"/>
              </a:rPr>
              <a:t>20</a:t>
            </a:r>
            <a:r>
              <a:rPr kumimoji="0" lang="en-US" sz="1800" b="1" i="0" u="none" strike="noStrike" kern="1200" cap="none" spc="0" normalizeH="0" baseline="0" noProof="0" dirty="0">
                <a:ln>
                  <a:noFill/>
                </a:ln>
                <a:solidFill>
                  <a:srgbClr val="7030A0"/>
                </a:solidFill>
                <a:effectLst/>
                <a:uLnTx/>
                <a:uFillTx/>
                <a:latin typeface="Quire Sans" panose="020B0502040400020003" pitchFamily="34" charset="0"/>
                <a:ea typeface="+mn-ea"/>
                <a:cs typeface="Quire Sans" panose="020B0502040400020003" pitchFamily="34" charset="0"/>
              </a:rPr>
              <a:t>]</a:t>
            </a:r>
          </a:p>
        </p:txBody>
      </p:sp>
      <p:sp>
        <p:nvSpPr>
          <p:cNvPr id="3" name="Slide Number Placeholder 2">
            <a:extLst>
              <a:ext uri="{FF2B5EF4-FFF2-40B4-BE49-F238E27FC236}">
                <a16:creationId xmlns:a16="http://schemas.microsoft.com/office/drawing/2014/main" id="{9A488FC4-335F-B9FB-5AD5-302D03E6A2B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9D2B53-EDAE-4B41-B849-8916FA40BCB6}" type="slidenum">
              <a:rPr kumimoji="0" lang="en-US" sz="2400" b="1" i="0" u="none" strike="noStrike" kern="1200" cap="none" spc="0" normalizeH="0" baseline="0" noProof="0" smtClean="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2400" b="1" i="0" u="none" strike="noStrike" kern="1200" cap="none" spc="0" normalizeH="0" baseline="0" noProof="0" dirty="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endParaRPr>
          </a:p>
        </p:txBody>
      </p:sp>
    </p:spTree>
    <p:extLst>
      <p:ext uri="{BB962C8B-B14F-4D97-AF65-F5344CB8AC3E}">
        <p14:creationId xmlns:p14="http://schemas.microsoft.com/office/powerpoint/2010/main" val="2111964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wipe(left)">
                                      <p:cBhvr>
                                        <p:cTn id="7" dur="500"/>
                                        <p:tgtEl>
                                          <p:spTgt spid="79"/>
                                        </p:tgtEl>
                                      </p:cBhvr>
                                    </p:animEffect>
                                  </p:childTnLst>
                                </p:cTn>
                              </p:par>
                            </p:childTnLst>
                          </p:cTn>
                        </p:par>
                        <p:par>
                          <p:cTn id="8" fill="hold">
                            <p:stCondLst>
                              <p:cond delay="500"/>
                            </p:stCondLst>
                            <p:childTnLst>
                              <p:par>
                                <p:cTn id="9" presetID="1" presetClass="entr" presetSubtype="0" fill="hold" nodeType="afterEffect">
                                  <p:stCondLst>
                                    <p:cond delay="0"/>
                                  </p:stCondLst>
                                  <p:childTnLst>
                                    <p:set>
                                      <p:cBhvr>
                                        <p:cTn id="10" dur="1" fill="hold">
                                          <p:stCondLst>
                                            <p:cond delay="0"/>
                                          </p:stCondLst>
                                        </p:cTn>
                                        <p:tgtEl>
                                          <p:spTgt spid="9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6"/>
                                        </p:tgtEl>
                                        <p:attrNameLst>
                                          <p:attrName>style.visibility</p:attrName>
                                        </p:attrNameLst>
                                      </p:cBhvr>
                                      <p:to>
                                        <p:strVal val="visible"/>
                                      </p:to>
                                    </p:set>
                                  </p:childTnLst>
                                </p:cTn>
                              </p:par>
                              <p:par>
                                <p:cTn id="15" presetID="22" presetClass="entr" presetSubtype="1" fill="hold" nodeType="withEffect">
                                  <p:stCondLst>
                                    <p:cond delay="0"/>
                                  </p:stCondLst>
                                  <p:childTnLst>
                                    <p:set>
                                      <p:cBhvr>
                                        <p:cTn id="16" dur="1" fill="hold">
                                          <p:stCondLst>
                                            <p:cond delay="0"/>
                                          </p:stCondLst>
                                        </p:cTn>
                                        <p:tgtEl>
                                          <p:spTgt spid="92"/>
                                        </p:tgtEl>
                                        <p:attrNameLst>
                                          <p:attrName>style.visibility</p:attrName>
                                        </p:attrNameLst>
                                      </p:cBhvr>
                                      <p:to>
                                        <p:strVal val="visible"/>
                                      </p:to>
                                    </p:set>
                                    <p:animEffect transition="in" filter="wipe(up)">
                                      <p:cBhvr>
                                        <p:cTn id="17" dur="500"/>
                                        <p:tgtEl>
                                          <p:spTgt spid="92"/>
                                        </p:tgtEl>
                                      </p:cBhvr>
                                    </p:animEffect>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86"/>
                                        </p:tgtEl>
                                        <p:attrNameLst>
                                          <p:attrName>style.visibility</p:attrName>
                                        </p:attrNameLst>
                                      </p:cBhvr>
                                      <p:to>
                                        <p:strVal val="visible"/>
                                      </p:to>
                                    </p:set>
                                    <p:animEffect transition="in" filter="wipe(left)">
                                      <p:cBhvr>
                                        <p:cTn id="21" dur="500"/>
                                        <p:tgtEl>
                                          <p:spTgt spid="86"/>
                                        </p:tgtEl>
                                      </p:cBhvr>
                                    </p:animEffect>
                                  </p:childTnLst>
                                </p:cTn>
                              </p:par>
                            </p:childTnLst>
                          </p:cTn>
                        </p:par>
                        <p:par>
                          <p:cTn id="22" fill="hold">
                            <p:stCondLst>
                              <p:cond delay="1500"/>
                            </p:stCondLst>
                            <p:childTnLst>
                              <p:par>
                                <p:cTn id="23" presetID="1" presetClass="entr" presetSubtype="0" fill="hold" nodeType="after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par>
                          <p:cTn id="25" fill="hold">
                            <p:stCondLst>
                              <p:cond delay="1500"/>
                            </p:stCondLst>
                            <p:childTnLst>
                              <p:par>
                                <p:cTn id="26" presetID="1" presetClass="entr" presetSubtype="0" fill="hold" nodeType="afterEffect">
                                  <p:stCondLst>
                                    <p:cond delay="0"/>
                                  </p:stCondLst>
                                  <p:childTnLst>
                                    <p:set>
                                      <p:cBhvr>
                                        <p:cTn id="27" dur="1" fill="hold">
                                          <p:stCondLst>
                                            <p:cond delay="0"/>
                                          </p:stCondLst>
                                        </p:cTn>
                                        <p:tgtEl>
                                          <p:spTgt spid="94"/>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98"/>
                                        </p:tgtEl>
                                        <p:attrNameLst>
                                          <p:attrName>style.visibility</p:attrName>
                                        </p:attrNameLst>
                                      </p:cBhvr>
                                      <p:to>
                                        <p:strVal val="visible"/>
                                      </p:to>
                                    </p:set>
                                  </p:childTnLst>
                                </p:cTn>
                              </p:par>
                              <p:par>
                                <p:cTn id="30" presetID="22" presetClass="entr" presetSubtype="1" fill="hold" nodeType="withEffect">
                                  <p:stCondLst>
                                    <p:cond delay="0"/>
                                  </p:stCondLst>
                                  <p:childTnLst>
                                    <p:set>
                                      <p:cBhvr>
                                        <p:cTn id="31" dur="1" fill="hold">
                                          <p:stCondLst>
                                            <p:cond delay="0"/>
                                          </p:stCondLst>
                                        </p:cTn>
                                        <p:tgtEl>
                                          <p:spTgt spid="91"/>
                                        </p:tgtEl>
                                        <p:attrNameLst>
                                          <p:attrName>style.visibility</p:attrName>
                                        </p:attrNameLst>
                                      </p:cBhvr>
                                      <p:to>
                                        <p:strVal val="visible"/>
                                      </p:to>
                                    </p:set>
                                    <p:animEffect transition="in" filter="wipe(up)">
                                      <p:cBhvr>
                                        <p:cTn id="32" dur="500"/>
                                        <p:tgtEl>
                                          <p:spTgt spid="91"/>
                                        </p:tgtEl>
                                      </p:cBhvr>
                                    </p:animEffect>
                                  </p:childTnLst>
                                </p:cTn>
                              </p:par>
                            </p:childTnLst>
                          </p:cTn>
                        </p:par>
                        <p:par>
                          <p:cTn id="33" fill="hold">
                            <p:stCondLst>
                              <p:cond delay="2000"/>
                            </p:stCondLst>
                            <p:childTnLst>
                              <p:par>
                                <p:cTn id="34" presetID="22" presetClass="entr" presetSubtype="8" fill="hold" grpId="0" nodeType="afterEffect">
                                  <p:stCondLst>
                                    <p:cond delay="0"/>
                                  </p:stCondLst>
                                  <p:childTnLst>
                                    <p:set>
                                      <p:cBhvr>
                                        <p:cTn id="35" dur="1" fill="hold">
                                          <p:stCondLst>
                                            <p:cond delay="0"/>
                                          </p:stCondLst>
                                        </p:cTn>
                                        <p:tgtEl>
                                          <p:spTgt spid="87"/>
                                        </p:tgtEl>
                                        <p:attrNameLst>
                                          <p:attrName>style.visibility</p:attrName>
                                        </p:attrNameLst>
                                      </p:cBhvr>
                                      <p:to>
                                        <p:strVal val="visible"/>
                                      </p:to>
                                    </p:set>
                                    <p:animEffect transition="in" filter="wipe(left)">
                                      <p:cBhvr>
                                        <p:cTn id="36" dur="500"/>
                                        <p:tgtEl>
                                          <p:spTgt spid="87"/>
                                        </p:tgtEl>
                                      </p:cBhvr>
                                    </p:animEffect>
                                  </p:childTnLst>
                                </p:cTn>
                              </p:par>
                            </p:childTnLst>
                          </p:cTn>
                        </p:par>
                        <p:par>
                          <p:cTn id="37" fill="hold">
                            <p:stCondLst>
                              <p:cond delay="2500"/>
                            </p:stCondLst>
                            <p:childTnLst>
                              <p:par>
                                <p:cTn id="38" presetID="1" presetClass="entr" presetSubtype="0" fill="hold" nodeType="afterEffect">
                                  <p:stCondLst>
                                    <p:cond delay="0"/>
                                  </p:stCondLst>
                                  <p:childTnLst>
                                    <p:set>
                                      <p:cBhvr>
                                        <p:cTn id="39" dur="1" fill="hold">
                                          <p:stCondLst>
                                            <p:cond delay="0"/>
                                          </p:stCondLst>
                                        </p:cTn>
                                        <p:tgtEl>
                                          <p:spTgt spid="93"/>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0"/>
                                          </p:stCondLst>
                                        </p:cTn>
                                        <p:tgtEl>
                                          <p:spTgt spid="99"/>
                                        </p:tgtEl>
                                        <p:attrNameLst>
                                          <p:attrName>style.visibility</p:attrName>
                                        </p:attrNameLst>
                                      </p:cBhvr>
                                      <p:to>
                                        <p:strVal val="visible"/>
                                      </p:to>
                                    </p:set>
                                  </p:childTnLst>
                                </p:cTn>
                              </p:par>
                              <p:par>
                                <p:cTn id="42" presetID="22" presetClass="entr" presetSubtype="1" fill="hold" nodeType="withEffect">
                                  <p:stCondLst>
                                    <p:cond delay="0"/>
                                  </p:stCondLst>
                                  <p:childTnLst>
                                    <p:set>
                                      <p:cBhvr>
                                        <p:cTn id="43" dur="1" fill="hold">
                                          <p:stCondLst>
                                            <p:cond delay="0"/>
                                          </p:stCondLst>
                                        </p:cTn>
                                        <p:tgtEl>
                                          <p:spTgt spid="90"/>
                                        </p:tgtEl>
                                        <p:attrNameLst>
                                          <p:attrName>style.visibility</p:attrName>
                                        </p:attrNameLst>
                                      </p:cBhvr>
                                      <p:to>
                                        <p:strVal val="visible"/>
                                      </p:to>
                                    </p:set>
                                    <p:animEffect transition="in" filter="wipe(up)">
                                      <p:cBhvr>
                                        <p:cTn id="44" dur="500"/>
                                        <p:tgtEl>
                                          <p:spTgt spid="90"/>
                                        </p:tgtEl>
                                      </p:cBhvr>
                                    </p:animEffect>
                                  </p:childTnLst>
                                </p:cTn>
                              </p:par>
                            </p:childTnLst>
                          </p:cTn>
                        </p:par>
                        <p:par>
                          <p:cTn id="45" fill="hold">
                            <p:stCondLst>
                              <p:cond delay="3000"/>
                            </p:stCondLst>
                            <p:childTnLst>
                              <p:par>
                                <p:cTn id="46" presetID="22" presetClass="entr" presetSubtype="8" fill="hold" grpId="0" nodeType="afterEffect">
                                  <p:stCondLst>
                                    <p:cond delay="0"/>
                                  </p:stCondLst>
                                  <p:childTnLst>
                                    <p:set>
                                      <p:cBhvr>
                                        <p:cTn id="47" dur="1" fill="hold">
                                          <p:stCondLst>
                                            <p:cond delay="0"/>
                                          </p:stCondLst>
                                        </p:cTn>
                                        <p:tgtEl>
                                          <p:spTgt spid="88"/>
                                        </p:tgtEl>
                                        <p:attrNameLst>
                                          <p:attrName>style.visibility</p:attrName>
                                        </p:attrNameLst>
                                      </p:cBhvr>
                                      <p:to>
                                        <p:strVal val="visible"/>
                                      </p:to>
                                    </p:set>
                                    <p:animEffect transition="in" filter="wipe(left)">
                                      <p:cBhvr>
                                        <p:cTn id="48" dur="500"/>
                                        <p:tgtEl>
                                          <p:spTgt spid="88"/>
                                        </p:tgtEl>
                                      </p:cBhvr>
                                    </p:animEffect>
                                  </p:childTnLst>
                                </p:cTn>
                              </p:par>
                            </p:childTnLst>
                          </p:cTn>
                        </p:par>
                        <p:par>
                          <p:cTn id="49" fill="hold">
                            <p:stCondLst>
                              <p:cond delay="3500"/>
                            </p:stCondLst>
                            <p:childTnLst>
                              <p:par>
                                <p:cTn id="50" presetID="22" presetClass="entr" presetSubtype="1" fill="hold" nodeType="afterEffect">
                                  <p:stCondLst>
                                    <p:cond delay="0"/>
                                  </p:stCondLst>
                                  <p:childTnLst>
                                    <p:set>
                                      <p:cBhvr>
                                        <p:cTn id="51" dur="1" fill="hold">
                                          <p:stCondLst>
                                            <p:cond delay="0"/>
                                          </p:stCondLst>
                                        </p:cTn>
                                        <p:tgtEl>
                                          <p:spTgt spid="61"/>
                                        </p:tgtEl>
                                        <p:attrNameLst>
                                          <p:attrName>style.visibility</p:attrName>
                                        </p:attrNameLst>
                                      </p:cBhvr>
                                      <p:to>
                                        <p:strVal val="visible"/>
                                      </p:to>
                                    </p:set>
                                    <p:animEffect transition="in" filter="wipe(up)">
                                      <p:cBhvr>
                                        <p:cTn id="52" dur="500"/>
                                        <p:tgtEl>
                                          <p:spTgt spid="61"/>
                                        </p:tgtEl>
                                      </p:cBhvr>
                                    </p:animEffect>
                                  </p:childTnLst>
                                </p:cTn>
                              </p:par>
                            </p:childTnLst>
                          </p:cTn>
                        </p:par>
                        <p:par>
                          <p:cTn id="53" fill="hold">
                            <p:stCondLst>
                              <p:cond delay="4000"/>
                            </p:stCondLst>
                            <p:childTnLst>
                              <p:par>
                                <p:cTn id="54" presetID="22" presetClass="entr" presetSubtype="8" fill="hold" nodeType="afterEffect">
                                  <p:stCondLst>
                                    <p:cond delay="0"/>
                                  </p:stCondLst>
                                  <p:childTnLst>
                                    <p:set>
                                      <p:cBhvr>
                                        <p:cTn id="55" dur="1" fill="hold">
                                          <p:stCondLst>
                                            <p:cond delay="0"/>
                                          </p:stCondLst>
                                        </p:cTn>
                                        <p:tgtEl>
                                          <p:spTgt spid="65"/>
                                        </p:tgtEl>
                                        <p:attrNameLst>
                                          <p:attrName>style.visibility</p:attrName>
                                        </p:attrNameLst>
                                      </p:cBhvr>
                                      <p:to>
                                        <p:strVal val="visible"/>
                                      </p:to>
                                    </p:set>
                                    <p:animEffect transition="in" filter="wipe(left)">
                                      <p:cBhvr>
                                        <p:cTn id="56"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animBg="1"/>
      <p:bldP spid="86" grpId="0" animBg="1"/>
      <p:bldP spid="87" grpId="0" animBg="1"/>
      <p:bldP spid="88" grpId="0" animBg="1"/>
      <p:bldP spid="96"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8E9DC-5D48-AC9D-38B9-96017192B68E}"/>
              </a:ext>
            </a:extLst>
          </p:cNvPr>
          <p:cNvSpPr>
            <a:spLocks noGrp="1"/>
          </p:cNvSpPr>
          <p:nvPr>
            <p:ph type="title"/>
          </p:nvPr>
        </p:nvSpPr>
        <p:spPr/>
        <p:txBody>
          <a:bodyPr>
            <a:normAutofit/>
          </a:bodyPr>
          <a:lstStyle/>
          <a:p>
            <a:r>
              <a:rPr lang="en-CH" sz="3600" dirty="0"/>
              <a:t>Read </a:t>
            </a:r>
            <a:r>
              <a:rPr lang="en-CH" sz="3600"/>
              <a:t>Disturbance </a:t>
            </a:r>
            <a:r>
              <a:rPr lang="en-US" sz="3600" dirty="0"/>
              <a:t>Solutions</a:t>
            </a:r>
            <a:endParaRPr lang="en-CH" sz="3600" dirty="0"/>
          </a:p>
        </p:txBody>
      </p:sp>
      <p:sp>
        <p:nvSpPr>
          <p:cNvPr id="4" name="Content Placeholder 2">
            <a:extLst>
              <a:ext uri="{FF2B5EF4-FFF2-40B4-BE49-F238E27FC236}">
                <a16:creationId xmlns:a16="http://schemas.microsoft.com/office/drawing/2014/main" id="{9B2991FB-C470-58B2-BEA2-CAD0607F885B}"/>
              </a:ext>
            </a:extLst>
          </p:cNvPr>
          <p:cNvSpPr>
            <a:spLocks noGrp="1"/>
          </p:cNvSpPr>
          <p:nvPr>
            <p:ph idx="1"/>
          </p:nvPr>
        </p:nvSpPr>
        <p:spPr/>
        <p:txBody>
          <a:bodyPr/>
          <a:lstStyle/>
          <a:p>
            <a:pPr marL="0" indent="0">
              <a:buNone/>
            </a:pPr>
            <a:r>
              <a:rPr lang="en-US" sz="2300" dirty="0">
                <a:latin typeface="+mn-lt"/>
              </a:rPr>
              <a:t>There are many solutions to mitigate read disturbance bitflips</a:t>
            </a:r>
          </a:p>
          <a:p>
            <a:pPr marL="0" indent="0">
              <a:buNone/>
            </a:pPr>
            <a:endParaRPr lang="en-US" sz="1200" dirty="0">
              <a:solidFill>
                <a:srgbClr val="0000FF"/>
              </a:solidFill>
              <a:latin typeface="+mn-lt"/>
            </a:endParaRPr>
          </a:p>
          <a:p>
            <a:pPr>
              <a:lnSpc>
                <a:spcPct val="100000"/>
              </a:lnSpc>
              <a:spcBef>
                <a:spcPts val="1200"/>
              </a:spcBef>
              <a:buClr>
                <a:schemeClr val="tx1"/>
              </a:buClr>
            </a:pPr>
            <a:r>
              <a:rPr lang="en-US" sz="2300" dirty="0">
                <a:solidFill>
                  <a:schemeClr val="accent2">
                    <a:lumMod val="75000"/>
                  </a:schemeClr>
                </a:solidFill>
                <a:latin typeface="+mn-lt"/>
              </a:rPr>
              <a:t>More robust DRAM chips and/or error-correcting codes</a:t>
            </a:r>
          </a:p>
          <a:p>
            <a:pPr>
              <a:lnSpc>
                <a:spcPct val="100000"/>
              </a:lnSpc>
              <a:spcBef>
                <a:spcPts val="1200"/>
              </a:spcBef>
              <a:buClr>
                <a:schemeClr val="tx1"/>
              </a:buClr>
            </a:pPr>
            <a:r>
              <a:rPr lang="en-US" sz="2300" dirty="0">
                <a:solidFill>
                  <a:schemeClr val="accent2">
                    <a:lumMod val="75000"/>
                  </a:schemeClr>
                </a:solidFill>
                <a:latin typeface="+mn-lt"/>
              </a:rPr>
              <a:t>Increased refresh rate </a:t>
            </a:r>
          </a:p>
          <a:p>
            <a:pPr>
              <a:lnSpc>
                <a:spcPct val="100000"/>
              </a:lnSpc>
              <a:spcBef>
                <a:spcPts val="1200"/>
              </a:spcBef>
              <a:buClr>
                <a:schemeClr val="tx1"/>
              </a:buClr>
            </a:pPr>
            <a:r>
              <a:rPr lang="en-US" sz="2300" dirty="0">
                <a:solidFill>
                  <a:schemeClr val="accent2">
                    <a:lumMod val="75000"/>
                  </a:schemeClr>
                </a:solidFill>
                <a:latin typeface="+mn-lt"/>
              </a:rPr>
              <a:t>Physical isolation</a:t>
            </a:r>
          </a:p>
          <a:p>
            <a:pPr>
              <a:lnSpc>
                <a:spcPct val="100000"/>
              </a:lnSpc>
              <a:spcBef>
                <a:spcPts val="1200"/>
              </a:spcBef>
              <a:buClr>
                <a:schemeClr val="tx1"/>
              </a:buClr>
            </a:pPr>
            <a:r>
              <a:rPr lang="en-US" sz="2300" dirty="0">
                <a:solidFill>
                  <a:schemeClr val="accent2">
                    <a:lumMod val="75000"/>
                  </a:schemeClr>
                </a:solidFill>
                <a:latin typeface="+mn-lt"/>
              </a:rPr>
              <a:t>Row remapping</a:t>
            </a:r>
          </a:p>
          <a:p>
            <a:pPr>
              <a:lnSpc>
                <a:spcPct val="100000"/>
              </a:lnSpc>
              <a:spcBef>
                <a:spcPts val="1200"/>
              </a:spcBef>
              <a:buClr>
                <a:schemeClr val="tx1"/>
              </a:buClr>
            </a:pPr>
            <a:r>
              <a:rPr lang="en-US" sz="2300" dirty="0">
                <a:solidFill>
                  <a:schemeClr val="accent2">
                    <a:lumMod val="75000"/>
                  </a:schemeClr>
                </a:solidFill>
                <a:latin typeface="+mn-lt"/>
              </a:rPr>
              <a:t>Preventive refresh</a:t>
            </a:r>
          </a:p>
          <a:p>
            <a:pPr>
              <a:lnSpc>
                <a:spcPct val="100000"/>
              </a:lnSpc>
              <a:spcBef>
                <a:spcPts val="1200"/>
              </a:spcBef>
              <a:buClr>
                <a:schemeClr val="tx1"/>
              </a:buClr>
            </a:pPr>
            <a:r>
              <a:rPr lang="en-US" sz="2300" dirty="0">
                <a:solidFill>
                  <a:schemeClr val="accent2">
                    <a:lumMod val="75000"/>
                  </a:schemeClr>
                </a:solidFill>
                <a:latin typeface="+mn-lt"/>
              </a:rPr>
              <a:t>Proactive throttling</a:t>
            </a:r>
          </a:p>
          <a:p>
            <a:pPr marL="0" indent="0">
              <a:buNone/>
            </a:pPr>
            <a:endParaRPr lang="en-US" sz="2400" dirty="0">
              <a:solidFill>
                <a:srgbClr val="0000FF"/>
              </a:solidFill>
              <a:latin typeface="+mn-lt"/>
            </a:endParaRPr>
          </a:p>
          <a:p>
            <a:endParaRPr lang="en-US" sz="2400" dirty="0">
              <a:solidFill>
                <a:srgbClr val="0000FF"/>
              </a:solidFill>
              <a:latin typeface="+mn-lt"/>
            </a:endParaRPr>
          </a:p>
        </p:txBody>
      </p:sp>
      <p:sp>
        <p:nvSpPr>
          <p:cNvPr id="7" name="TextBox 6">
            <a:extLst>
              <a:ext uri="{FF2B5EF4-FFF2-40B4-BE49-F238E27FC236}">
                <a16:creationId xmlns:a16="http://schemas.microsoft.com/office/drawing/2014/main" id="{285CA28A-BDD0-9ABE-E85E-08469995A166}"/>
              </a:ext>
            </a:extLst>
          </p:cNvPr>
          <p:cNvSpPr txBox="1"/>
          <p:nvPr/>
        </p:nvSpPr>
        <p:spPr>
          <a:xfrm>
            <a:off x="-8754" y="5077741"/>
            <a:ext cx="9144000" cy="1170356"/>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Quire Sans"/>
                <a:ea typeface="+mn-ea"/>
                <a:cs typeface="+mn-cs"/>
              </a:rPr>
              <a:t>Each solution offers a </a:t>
            </a:r>
            <a:r>
              <a:rPr kumimoji="0" lang="en-US" sz="2600" b="0" i="0" u="none" strike="noStrike" kern="1200" cap="none" spc="0" normalizeH="0" baseline="0" noProof="0" dirty="0">
                <a:ln>
                  <a:noFill/>
                </a:ln>
                <a:solidFill>
                  <a:srgbClr val="70AD47">
                    <a:lumMod val="75000"/>
                  </a:srgbClr>
                </a:solidFill>
                <a:effectLst/>
                <a:uLnTx/>
                <a:uFillTx/>
                <a:latin typeface="Quire Sans"/>
                <a:ea typeface="+mn-ea"/>
                <a:cs typeface="+mn-cs"/>
              </a:rPr>
              <a:t>different system design point </a:t>
            </a:r>
            <a:br>
              <a:rPr kumimoji="0" lang="en-US" sz="2600" b="0" i="0" u="none" strike="noStrike" kern="1200" cap="none" spc="0" normalizeH="0" baseline="0" noProof="0" dirty="0">
                <a:ln>
                  <a:noFill/>
                </a:ln>
                <a:solidFill>
                  <a:srgbClr val="70AD47">
                    <a:lumMod val="75000"/>
                  </a:srgbClr>
                </a:solidFill>
                <a:effectLst/>
                <a:uLnTx/>
                <a:uFillTx/>
                <a:latin typeface="Quire Sans"/>
                <a:ea typeface="+mn-ea"/>
                <a:cs typeface="+mn-cs"/>
              </a:rPr>
            </a:br>
            <a:r>
              <a:rPr kumimoji="0" lang="en-US" sz="2600" b="0" i="0" u="none" strike="noStrike" kern="1200" cap="none" spc="0" normalizeH="0" baseline="0" noProof="0" dirty="0">
                <a:ln>
                  <a:noFill/>
                </a:ln>
                <a:solidFill>
                  <a:prstClr val="black"/>
                </a:solidFill>
                <a:effectLst/>
                <a:uLnTx/>
                <a:uFillTx/>
                <a:latin typeface="Quire Sans"/>
                <a:ea typeface="+mn-ea"/>
                <a:cs typeface="+mn-cs"/>
              </a:rPr>
              <a:t>in </a:t>
            </a:r>
            <a:r>
              <a:rPr kumimoji="0" lang="en-US" sz="2600" b="0" i="0" u="none" strike="noStrike" kern="1200" cap="none" spc="0" normalizeH="0" baseline="0" noProof="0" dirty="0">
                <a:ln>
                  <a:noFill/>
                </a:ln>
                <a:solidFill>
                  <a:srgbClr val="C00000"/>
                </a:solidFill>
                <a:effectLst/>
                <a:uLnTx/>
                <a:uFillTx/>
                <a:latin typeface="Quire Sans"/>
                <a:ea typeface="+mn-ea"/>
                <a:cs typeface="+mn-cs"/>
              </a:rPr>
              <a:t>reliability</a:t>
            </a:r>
            <a:r>
              <a:rPr kumimoji="0" lang="en-US" sz="2600" b="0" i="0" u="none" strike="noStrike" kern="1200" cap="none" spc="0" normalizeH="0" baseline="0" noProof="0" dirty="0">
                <a:ln>
                  <a:noFill/>
                </a:ln>
                <a:solidFill>
                  <a:prstClr val="black"/>
                </a:solidFill>
                <a:effectLst/>
                <a:uLnTx/>
                <a:uFillTx/>
                <a:latin typeface="Quire Sans"/>
                <a:ea typeface="+mn-ea"/>
                <a:cs typeface="+mn-cs"/>
              </a:rPr>
              <a:t>, </a:t>
            </a:r>
            <a:r>
              <a:rPr kumimoji="0" lang="en-US" sz="2600" b="0" i="0" u="none" strike="noStrike" kern="1200" cap="none" spc="0" normalizeH="0" baseline="0" noProof="0" dirty="0">
                <a:ln>
                  <a:noFill/>
                </a:ln>
                <a:solidFill>
                  <a:srgbClr val="4472C4">
                    <a:lumMod val="75000"/>
                  </a:srgbClr>
                </a:solidFill>
                <a:effectLst/>
                <a:uLnTx/>
                <a:uFillTx/>
                <a:latin typeface="Quire Sans"/>
                <a:ea typeface="+mn-ea"/>
                <a:cs typeface="+mn-cs"/>
              </a:rPr>
              <a:t>performance</a:t>
            </a:r>
            <a:r>
              <a:rPr kumimoji="0" lang="en-US" sz="2600" b="0" i="0" u="none" strike="noStrike" kern="1200" cap="none" spc="0" normalizeH="0" baseline="0" noProof="0" dirty="0">
                <a:ln>
                  <a:noFill/>
                </a:ln>
                <a:solidFill>
                  <a:prstClr val="black"/>
                </a:solidFill>
                <a:effectLst/>
                <a:uLnTx/>
                <a:uFillTx/>
                <a:latin typeface="Quire Sans"/>
                <a:ea typeface="+mn-ea"/>
                <a:cs typeface="+mn-cs"/>
              </a:rPr>
              <a:t>, </a:t>
            </a:r>
            <a:r>
              <a:rPr kumimoji="0" lang="en-US" sz="2600" b="0" i="0" u="none" strike="noStrike" kern="1200" cap="none" spc="0" normalizeH="0" baseline="0" noProof="0" dirty="0">
                <a:ln>
                  <a:noFill/>
                </a:ln>
                <a:solidFill>
                  <a:srgbClr val="4472C4">
                    <a:lumMod val="75000"/>
                  </a:srgbClr>
                </a:solidFill>
                <a:effectLst/>
                <a:uLnTx/>
                <a:uFillTx/>
                <a:latin typeface="Quire Sans"/>
                <a:ea typeface="+mn-ea"/>
                <a:cs typeface="+mn-cs"/>
              </a:rPr>
              <a:t>energy</a:t>
            </a:r>
            <a:r>
              <a:rPr kumimoji="0" lang="en-US" sz="2600" b="0" i="0" u="none" strike="noStrike" kern="1200" cap="none" spc="0" normalizeH="0" baseline="0" noProof="0" dirty="0">
                <a:ln>
                  <a:noFill/>
                </a:ln>
                <a:solidFill>
                  <a:prstClr val="black"/>
                </a:solidFill>
                <a:effectLst/>
                <a:uLnTx/>
                <a:uFillTx/>
                <a:latin typeface="Quire Sans"/>
                <a:ea typeface="+mn-ea"/>
                <a:cs typeface="+mn-cs"/>
              </a:rPr>
              <a:t>, and </a:t>
            </a:r>
            <a:r>
              <a:rPr kumimoji="0" lang="en-US" sz="2600" b="0" i="0" u="none" strike="noStrike" kern="1200" cap="none" spc="0" normalizeH="0" baseline="0" noProof="0" dirty="0">
                <a:ln>
                  <a:noFill/>
                </a:ln>
                <a:solidFill>
                  <a:srgbClr val="4472C4">
                    <a:lumMod val="75000"/>
                  </a:srgbClr>
                </a:solidFill>
                <a:effectLst/>
                <a:uLnTx/>
                <a:uFillTx/>
                <a:latin typeface="Quire Sans"/>
                <a:ea typeface="+mn-ea"/>
                <a:cs typeface="+mn-cs"/>
              </a:rPr>
              <a:t>area</a:t>
            </a:r>
            <a:r>
              <a:rPr kumimoji="0" lang="en-US" sz="2600" b="0" i="0" u="none" strike="noStrike" kern="1200" cap="none" spc="0" normalizeH="0" baseline="0" noProof="0" dirty="0">
                <a:ln>
                  <a:noFill/>
                </a:ln>
                <a:solidFill>
                  <a:prstClr val="black"/>
                </a:solidFill>
                <a:effectLst/>
                <a:uLnTx/>
                <a:uFillTx/>
                <a:latin typeface="Quire Sans"/>
                <a:ea typeface="+mn-ea"/>
                <a:cs typeface="+mn-cs"/>
              </a:rPr>
              <a:t> tradeoff space</a:t>
            </a:r>
          </a:p>
        </p:txBody>
      </p:sp>
      <p:sp>
        <p:nvSpPr>
          <p:cNvPr id="3" name="Slide Number Placeholder 2">
            <a:extLst>
              <a:ext uri="{FF2B5EF4-FFF2-40B4-BE49-F238E27FC236}">
                <a16:creationId xmlns:a16="http://schemas.microsoft.com/office/drawing/2014/main" id="{72E1C5DE-EF51-E7B3-2B39-74730A63FFB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9D2B53-EDAE-4B41-B849-8916FA40BCB6}" type="slidenum">
              <a:rPr kumimoji="0" lang="en-US" sz="2400" b="1" i="0" u="none" strike="noStrike" kern="1200" cap="none" spc="0" normalizeH="0" baseline="0" noProof="0" smtClean="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2400" b="1" i="0" u="none" strike="noStrike" kern="1200" cap="none" spc="0" normalizeH="0" baseline="0" noProof="0" dirty="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endParaRPr>
          </a:p>
        </p:txBody>
      </p:sp>
    </p:spTree>
    <p:extLst>
      <p:ext uri="{BB962C8B-B14F-4D97-AF65-F5344CB8AC3E}">
        <p14:creationId xmlns:p14="http://schemas.microsoft.com/office/powerpoint/2010/main" val="1365376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FFF86-81CE-407A-2AB3-478BC860044D}"/>
              </a:ext>
            </a:extLst>
          </p:cNvPr>
          <p:cNvSpPr>
            <a:spLocks noGrp="1"/>
          </p:cNvSpPr>
          <p:nvPr>
            <p:ph type="title"/>
          </p:nvPr>
        </p:nvSpPr>
        <p:spPr/>
        <p:txBody>
          <a:bodyPr>
            <a:normAutofit fontScale="90000"/>
          </a:bodyPr>
          <a:lstStyle/>
          <a:p>
            <a:r>
              <a:rPr lang="en-US" dirty="0"/>
              <a:t>The Read Disturbance Threshold (RDT)</a:t>
            </a:r>
          </a:p>
        </p:txBody>
      </p:sp>
      <p:sp>
        <p:nvSpPr>
          <p:cNvPr id="3" name="Content Placeholder 2">
            <a:extLst>
              <a:ext uri="{FF2B5EF4-FFF2-40B4-BE49-F238E27FC236}">
                <a16:creationId xmlns:a16="http://schemas.microsoft.com/office/drawing/2014/main" id="{D38D22CF-4C34-EEA6-97F4-4071D45AEC33}"/>
              </a:ext>
            </a:extLst>
          </p:cNvPr>
          <p:cNvSpPr>
            <a:spLocks noGrp="1"/>
          </p:cNvSpPr>
          <p:nvPr>
            <p:ph idx="1"/>
          </p:nvPr>
        </p:nvSpPr>
        <p:spPr/>
        <p:txBody>
          <a:bodyPr/>
          <a:lstStyle/>
          <a:p>
            <a:pPr marL="0" indent="0">
              <a:buNone/>
            </a:pPr>
            <a:endParaRPr lang="en-US" sz="1200" dirty="0">
              <a:latin typeface="+mn-lt"/>
            </a:endParaRPr>
          </a:p>
          <a:p>
            <a:r>
              <a:rPr lang="en-US" sz="2600" dirty="0">
                <a:latin typeface="+mn-lt"/>
              </a:rPr>
              <a:t>Many </a:t>
            </a:r>
            <a:r>
              <a:rPr lang="en-US" sz="2600" dirty="0">
                <a:solidFill>
                  <a:schemeClr val="accent2">
                    <a:lumMod val="75000"/>
                  </a:schemeClr>
                </a:solidFill>
                <a:latin typeface="+mn-lt"/>
              </a:rPr>
              <a:t>secure</a:t>
            </a:r>
            <a:r>
              <a:rPr lang="en-US" sz="2600" dirty="0">
                <a:solidFill>
                  <a:srgbClr val="C00000"/>
                </a:solidFill>
                <a:latin typeface="+mn-lt"/>
              </a:rPr>
              <a:t> </a:t>
            </a:r>
            <a:r>
              <a:rPr lang="en-US" sz="2600" dirty="0">
                <a:latin typeface="+mn-lt"/>
              </a:rPr>
              <a:t>read disturbance solutions</a:t>
            </a:r>
            <a:br>
              <a:rPr lang="en-US" sz="2600" dirty="0">
                <a:latin typeface="+mn-lt"/>
              </a:rPr>
            </a:br>
            <a:r>
              <a:rPr lang="en-US" sz="2600" dirty="0">
                <a:latin typeface="+mn-lt"/>
              </a:rPr>
              <a:t>take a </a:t>
            </a:r>
            <a:r>
              <a:rPr lang="en-US" sz="2600" dirty="0">
                <a:solidFill>
                  <a:schemeClr val="accent2">
                    <a:lumMod val="75000"/>
                  </a:schemeClr>
                </a:solidFill>
                <a:latin typeface="+mn-lt"/>
              </a:rPr>
              <a:t>preventive action </a:t>
            </a:r>
            <a:r>
              <a:rPr lang="en-US" sz="2600" dirty="0">
                <a:latin typeface="+mn-lt"/>
              </a:rPr>
              <a:t>before a bitflip manifests</a:t>
            </a:r>
          </a:p>
          <a:p>
            <a:pPr lvl="1">
              <a:buClr>
                <a:schemeClr val="tx1"/>
              </a:buClr>
            </a:pPr>
            <a:r>
              <a:rPr lang="en-US" sz="2200" dirty="0">
                <a:latin typeface="+mn-lt"/>
              </a:rPr>
              <a:t>E.g., </a:t>
            </a:r>
            <a:r>
              <a:rPr lang="en-US" sz="2200" dirty="0">
                <a:solidFill>
                  <a:schemeClr val="accent2">
                    <a:lumMod val="75000"/>
                  </a:schemeClr>
                </a:solidFill>
                <a:latin typeface="+mn-lt"/>
              </a:rPr>
              <a:t>preventively refresh </a:t>
            </a:r>
            <a:r>
              <a:rPr lang="en-US" sz="2200" dirty="0">
                <a:latin typeface="+mn-lt"/>
              </a:rPr>
              <a:t>a victim row</a:t>
            </a:r>
          </a:p>
          <a:p>
            <a:pPr marL="0" indent="0">
              <a:buClr>
                <a:schemeClr val="tx1"/>
              </a:buClr>
              <a:buNone/>
            </a:pPr>
            <a:endParaRPr lang="en-US" sz="3400" dirty="0">
              <a:latin typeface="+mn-lt"/>
            </a:endParaRPr>
          </a:p>
          <a:p>
            <a:pPr>
              <a:buClr>
                <a:schemeClr val="tx1"/>
              </a:buClr>
            </a:pPr>
            <a:r>
              <a:rPr lang="en-US" sz="2600" dirty="0">
                <a:latin typeface="+mn-lt"/>
              </a:rPr>
              <a:t>Must </a:t>
            </a:r>
            <a:r>
              <a:rPr lang="en-US" sz="2600" b="1" dirty="0">
                <a:solidFill>
                  <a:schemeClr val="accent6">
                    <a:lumMod val="75000"/>
                  </a:schemeClr>
                </a:solidFill>
                <a:latin typeface="+mn-lt"/>
              </a:rPr>
              <a:t>accurately quantify</a:t>
            </a:r>
            <a:r>
              <a:rPr lang="en-US" sz="2600" dirty="0">
                <a:solidFill>
                  <a:schemeClr val="accent6">
                    <a:lumMod val="75000"/>
                  </a:schemeClr>
                </a:solidFill>
                <a:latin typeface="+mn-lt"/>
              </a:rPr>
              <a:t> </a:t>
            </a:r>
            <a:r>
              <a:rPr lang="en-US" sz="2600" dirty="0">
                <a:latin typeface="+mn-lt"/>
              </a:rPr>
              <a:t>the </a:t>
            </a:r>
            <a:r>
              <a:rPr lang="en-US" sz="2600" dirty="0">
                <a:solidFill>
                  <a:schemeClr val="accent6">
                    <a:lumMod val="75000"/>
                  </a:schemeClr>
                </a:solidFill>
                <a:latin typeface="+mn-lt"/>
              </a:rPr>
              <a:t>amount of disturbance</a:t>
            </a:r>
            <a:br>
              <a:rPr lang="en-US" sz="2600" dirty="0">
                <a:latin typeface="+mn-lt"/>
              </a:rPr>
            </a:br>
            <a:r>
              <a:rPr lang="en-US" sz="2600" dirty="0">
                <a:latin typeface="+mn-lt"/>
              </a:rPr>
              <a:t>that a row can </a:t>
            </a:r>
            <a:r>
              <a:rPr lang="en-US" sz="2600" dirty="0">
                <a:solidFill>
                  <a:schemeClr val="accent6">
                    <a:lumMod val="75000"/>
                  </a:schemeClr>
                </a:solidFill>
                <a:latin typeface="+mn-lt"/>
              </a:rPr>
              <a:t>withstand</a:t>
            </a:r>
            <a:r>
              <a:rPr lang="en-US" sz="2600" dirty="0">
                <a:latin typeface="+mn-lt"/>
              </a:rPr>
              <a:t> before experiencing a bitflip</a:t>
            </a:r>
          </a:p>
          <a:p>
            <a:pPr lvl="1">
              <a:buClr>
                <a:schemeClr val="tx1"/>
              </a:buClr>
            </a:pPr>
            <a:r>
              <a:rPr lang="en-US" sz="2200" dirty="0">
                <a:latin typeface="+mn-lt"/>
              </a:rPr>
              <a:t>Typically identified by </a:t>
            </a:r>
            <a:r>
              <a:rPr lang="en-US" sz="2200" dirty="0">
                <a:solidFill>
                  <a:schemeClr val="accent6">
                    <a:lumMod val="75000"/>
                  </a:schemeClr>
                </a:solidFill>
                <a:latin typeface="+mn-lt"/>
              </a:rPr>
              <a:t>testing</a:t>
            </a:r>
            <a:r>
              <a:rPr lang="en-US" sz="2200" dirty="0">
                <a:latin typeface="+mn-lt"/>
              </a:rPr>
              <a:t> for read disturbance failures</a:t>
            </a:r>
          </a:p>
          <a:p>
            <a:pPr marL="0" indent="0">
              <a:buClr>
                <a:schemeClr val="tx1"/>
              </a:buClr>
              <a:buNone/>
            </a:pPr>
            <a:endParaRPr lang="en-US" sz="3400" dirty="0">
              <a:latin typeface="+mn-lt"/>
            </a:endParaRPr>
          </a:p>
          <a:p>
            <a:pPr>
              <a:buClr>
                <a:schemeClr val="tx1"/>
              </a:buClr>
            </a:pPr>
            <a:r>
              <a:rPr lang="en-US" sz="2600" dirty="0">
                <a:solidFill>
                  <a:srgbClr val="C00000"/>
                </a:solidFill>
                <a:latin typeface="+mn-lt"/>
              </a:rPr>
              <a:t>Read Disturbance Threshold (RDT):</a:t>
            </a:r>
            <a:br>
              <a:rPr lang="en-US" sz="2600" dirty="0">
                <a:latin typeface="+mn-lt"/>
              </a:rPr>
            </a:br>
            <a:r>
              <a:rPr lang="en-US" sz="2600" dirty="0">
                <a:latin typeface="+mn-lt"/>
              </a:rPr>
              <a:t>The </a:t>
            </a:r>
            <a:r>
              <a:rPr lang="en-US" sz="2600" dirty="0">
                <a:solidFill>
                  <a:srgbClr val="C00000"/>
                </a:solidFill>
                <a:latin typeface="+mn-lt"/>
              </a:rPr>
              <a:t>number</a:t>
            </a:r>
            <a:r>
              <a:rPr lang="en-US" sz="2600" dirty="0">
                <a:latin typeface="+mn-lt"/>
              </a:rPr>
              <a:t> of aggressor row </a:t>
            </a:r>
            <a:r>
              <a:rPr lang="en-US" sz="2600" dirty="0">
                <a:solidFill>
                  <a:srgbClr val="C00000"/>
                </a:solidFill>
                <a:latin typeface="+mn-lt"/>
              </a:rPr>
              <a:t>activations</a:t>
            </a:r>
            <a:r>
              <a:rPr lang="en-US" sz="2600" dirty="0">
                <a:latin typeface="+mn-lt"/>
              </a:rPr>
              <a:t> </a:t>
            </a:r>
            <a:br>
              <a:rPr lang="en-US" sz="2600" dirty="0">
                <a:latin typeface="+mn-lt"/>
              </a:rPr>
            </a:br>
            <a:r>
              <a:rPr lang="en-US" sz="2600" dirty="0">
                <a:latin typeface="+mn-lt"/>
              </a:rPr>
              <a:t>needed</a:t>
            </a:r>
            <a:r>
              <a:rPr lang="en-US" sz="2600" dirty="0"/>
              <a:t> </a:t>
            </a:r>
            <a:r>
              <a:rPr lang="en-US" sz="2600" dirty="0">
                <a:latin typeface="+mn-lt"/>
              </a:rPr>
              <a:t>to induce the first bitflip</a:t>
            </a:r>
          </a:p>
        </p:txBody>
      </p:sp>
      <p:sp>
        <p:nvSpPr>
          <p:cNvPr id="4" name="Slide Number Placeholder 3">
            <a:extLst>
              <a:ext uri="{FF2B5EF4-FFF2-40B4-BE49-F238E27FC236}">
                <a16:creationId xmlns:a16="http://schemas.microsoft.com/office/drawing/2014/main" id="{889BBEAA-59DE-CCB9-392E-3F52D9DF102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9D2B53-EDAE-4B41-B849-8916FA40BCB6}" type="slidenum">
              <a:rPr kumimoji="0" lang="en-US" sz="2400" b="1" i="0" u="none" strike="noStrike" kern="1200" cap="none" spc="0" normalizeH="0" baseline="0" noProof="0" smtClean="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2400" b="1" i="0" u="none" strike="noStrike" kern="1200" cap="none" spc="0" normalizeH="0" baseline="0" noProof="0" dirty="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endParaRPr>
          </a:p>
        </p:txBody>
      </p:sp>
    </p:spTree>
    <p:extLst>
      <p:ext uri="{BB962C8B-B14F-4D97-AF65-F5344CB8AC3E}">
        <p14:creationId xmlns:p14="http://schemas.microsoft.com/office/powerpoint/2010/main" val="2843451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E70D65-D92F-1DA2-6D8C-CD594D2D76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154CF4-D61B-69D2-A6F5-3D255F762E83}"/>
              </a:ext>
            </a:extLst>
          </p:cNvPr>
          <p:cNvSpPr>
            <a:spLocks noGrp="1"/>
          </p:cNvSpPr>
          <p:nvPr>
            <p:ph type="title"/>
          </p:nvPr>
        </p:nvSpPr>
        <p:spPr/>
        <p:txBody>
          <a:bodyPr>
            <a:noAutofit/>
          </a:bodyPr>
          <a:lstStyle/>
          <a:p>
            <a:r>
              <a:rPr lang="en-US" sz="2800" dirty="0"/>
              <a:t>Accurate Identification of Read Disturbance Threshold</a:t>
            </a:r>
            <a:br>
              <a:rPr lang="en-US" sz="2800" dirty="0"/>
            </a:br>
            <a:r>
              <a:rPr lang="en-US" sz="2800" dirty="0"/>
              <a:t>is Critical for System Security and Performance</a:t>
            </a:r>
          </a:p>
        </p:txBody>
      </p:sp>
      <p:sp>
        <p:nvSpPr>
          <p:cNvPr id="4" name="Slide Number Placeholder 3">
            <a:extLst>
              <a:ext uri="{FF2B5EF4-FFF2-40B4-BE49-F238E27FC236}">
                <a16:creationId xmlns:a16="http://schemas.microsoft.com/office/drawing/2014/main" id="{75B4C1ED-BC5D-D5BE-CFCC-2A99D13B074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9D2B53-EDAE-4B41-B849-8916FA40BCB6}" type="slidenum">
              <a:rPr kumimoji="0" lang="en-US" sz="2400" b="1" i="0" u="none" strike="noStrike" kern="1200" cap="none" spc="0" normalizeH="0" baseline="0" noProof="0" smtClean="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2400" b="1" i="0" u="none" strike="noStrike" kern="1200" cap="none" spc="0" normalizeH="0" baseline="0" noProof="0" dirty="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endParaRPr>
          </a:p>
        </p:txBody>
      </p:sp>
      <p:cxnSp>
        <p:nvCxnSpPr>
          <p:cNvPr id="11" name="Straight Arrow Connector 10">
            <a:extLst>
              <a:ext uri="{FF2B5EF4-FFF2-40B4-BE49-F238E27FC236}">
                <a16:creationId xmlns:a16="http://schemas.microsoft.com/office/drawing/2014/main" id="{5001ACA0-FC69-AA8C-CD7B-30985C6B3AF1}"/>
              </a:ext>
            </a:extLst>
          </p:cNvPr>
          <p:cNvCxnSpPr>
            <a:cxnSpLocks/>
          </p:cNvCxnSpPr>
          <p:nvPr/>
        </p:nvCxnSpPr>
        <p:spPr>
          <a:xfrm>
            <a:off x="2098562" y="4372324"/>
            <a:ext cx="4784563"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CD6DADFD-B44E-5159-E8F7-2AF050F8C291}"/>
              </a:ext>
            </a:extLst>
          </p:cNvPr>
          <p:cNvSpPr txBox="1"/>
          <p:nvPr/>
        </p:nvSpPr>
        <p:spPr>
          <a:xfrm>
            <a:off x="5237481" y="4481492"/>
            <a:ext cx="3291287" cy="70788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Quire Sans"/>
                <a:ea typeface="+mn-ea"/>
                <a:cs typeface="+mn-cs"/>
              </a:rPr>
              <a:t>Configured RDT </a:t>
            </a:r>
            <a:br>
              <a:rPr kumimoji="0" lang="en-US" sz="2000" b="0" i="0" u="none" strike="noStrike" kern="1200" cap="none" spc="0" normalizeH="0" baseline="0" noProof="0" dirty="0">
                <a:ln>
                  <a:noFill/>
                </a:ln>
                <a:solidFill>
                  <a:prstClr val="black"/>
                </a:solidFill>
                <a:effectLst/>
                <a:uLnTx/>
                <a:uFillTx/>
                <a:latin typeface="Quire Sans"/>
                <a:ea typeface="+mn-ea"/>
                <a:cs typeface="+mn-cs"/>
              </a:rPr>
            </a:br>
            <a:r>
              <a:rPr kumimoji="0" lang="en-US" sz="2000" b="0" i="0" u="none" strike="noStrike" kern="1200" cap="none" spc="0" normalizeH="0" baseline="0" noProof="0" dirty="0">
                <a:ln>
                  <a:noFill/>
                </a:ln>
                <a:solidFill>
                  <a:prstClr val="black"/>
                </a:solidFill>
                <a:effectLst/>
                <a:uLnTx/>
                <a:uFillTx/>
                <a:latin typeface="Quire Sans"/>
                <a:ea typeface="+mn-ea"/>
                <a:cs typeface="+mn-cs"/>
              </a:rPr>
              <a:t>for the Mitigation Technique</a:t>
            </a:r>
          </a:p>
        </p:txBody>
      </p:sp>
      <p:cxnSp>
        <p:nvCxnSpPr>
          <p:cNvPr id="14" name="Straight Arrow Connector 13">
            <a:extLst>
              <a:ext uri="{FF2B5EF4-FFF2-40B4-BE49-F238E27FC236}">
                <a16:creationId xmlns:a16="http://schemas.microsoft.com/office/drawing/2014/main" id="{ABE9A70B-1849-358B-71A9-74A2D793A6A7}"/>
              </a:ext>
            </a:extLst>
          </p:cNvPr>
          <p:cNvCxnSpPr>
            <a:cxnSpLocks/>
          </p:cNvCxnSpPr>
          <p:nvPr/>
        </p:nvCxnSpPr>
        <p:spPr>
          <a:xfrm flipV="1">
            <a:off x="2101571" y="1706374"/>
            <a:ext cx="4326" cy="268376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FD981DA3-3383-FBCE-E855-4D68E63B126A}"/>
              </a:ext>
            </a:extLst>
          </p:cNvPr>
          <p:cNvSpPr txBox="1"/>
          <p:nvPr/>
        </p:nvSpPr>
        <p:spPr>
          <a:xfrm rot="16200000">
            <a:off x="478485" y="2645495"/>
            <a:ext cx="2130711" cy="70788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Quire Sans"/>
                <a:ea typeface="+mn-ea"/>
                <a:cs typeface="+mn-cs"/>
              </a:rPr>
              <a:t>Performance and </a:t>
            </a:r>
            <a:br>
              <a:rPr kumimoji="0" lang="en-US" sz="2000" b="0" i="0" u="none" strike="noStrike" kern="1200" cap="none" spc="0" normalizeH="0" baseline="0" noProof="0" dirty="0">
                <a:ln>
                  <a:noFill/>
                </a:ln>
                <a:solidFill>
                  <a:prstClr val="black"/>
                </a:solidFill>
                <a:effectLst/>
                <a:uLnTx/>
                <a:uFillTx/>
                <a:latin typeface="Quire Sans"/>
                <a:ea typeface="+mn-ea"/>
                <a:cs typeface="+mn-cs"/>
              </a:rPr>
            </a:br>
            <a:r>
              <a:rPr kumimoji="0" lang="en-US" sz="2000" b="0" i="0" u="none" strike="noStrike" kern="1200" cap="none" spc="0" normalizeH="0" baseline="0" noProof="0" dirty="0">
                <a:ln>
                  <a:noFill/>
                </a:ln>
                <a:solidFill>
                  <a:prstClr val="black"/>
                </a:solidFill>
                <a:effectLst/>
                <a:uLnTx/>
                <a:uFillTx/>
                <a:latin typeface="Quire Sans"/>
                <a:ea typeface="+mn-ea"/>
                <a:cs typeface="+mn-cs"/>
              </a:rPr>
              <a:t>Energy Overhead</a:t>
            </a:r>
          </a:p>
        </p:txBody>
      </p:sp>
      <p:sp>
        <p:nvSpPr>
          <p:cNvPr id="23" name="Freeform: Shape 22">
            <a:extLst>
              <a:ext uri="{FF2B5EF4-FFF2-40B4-BE49-F238E27FC236}">
                <a16:creationId xmlns:a16="http://schemas.microsoft.com/office/drawing/2014/main" id="{E39697F6-09D6-48B8-2936-7F50BD5A36E4}"/>
              </a:ext>
            </a:extLst>
          </p:cNvPr>
          <p:cNvSpPr/>
          <p:nvPr/>
        </p:nvSpPr>
        <p:spPr>
          <a:xfrm flipH="1">
            <a:off x="2550338" y="1505462"/>
            <a:ext cx="3626514" cy="2791705"/>
          </a:xfrm>
          <a:custGeom>
            <a:avLst/>
            <a:gdLst>
              <a:gd name="connsiteX0" fmla="*/ 0 w 2971800"/>
              <a:gd name="connsiteY0" fmla="*/ 2260600 h 2260600"/>
              <a:gd name="connsiteX1" fmla="*/ 2032000 w 2971800"/>
              <a:gd name="connsiteY1" fmla="*/ 1670050 h 2260600"/>
              <a:gd name="connsiteX2" fmla="*/ 2971800 w 2971800"/>
              <a:gd name="connsiteY2" fmla="*/ 0 h 2260600"/>
            </a:gdLst>
            <a:ahLst/>
            <a:cxnLst>
              <a:cxn ang="0">
                <a:pos x="connsiteX0" y="connsiteY0"/>
              </a:cxn>
              <a:cxn ang="0">
                <a:pos x="connsiteX1" y="connsiteY1"/>
              </a:cxn>
              <a:cxn ang="0">
                <a:pos x="connsiteX2" y="connsiteY2"/>
              </a:cxn>
            </a:cxnLst>
            <a:rect l="l" t="t" r="r" b="b"/>
            <a:pathLst>
              <a:path w="2971800" h="2260600">
                <a:moveTo>
                  <a:pt x="0" y="2260600"/>
                </a:moveTo>
                <a:cubicBezTo>
                  <a:pt x="768350" y="2153708"/>
                  <a:pt x="1536700" y="2046817"/>
                  <a:pt x="2032000" y="1670050"/>
                </a:cubicBezTo>
                <a:cubicBezTo>
                  <a:pt x="2527300" y="1293283"/>
                  <a:pt x="2749550" y="646641"/>
                  <a:pt x="2971800" y="0"/>
                </a:cubicBezTo>
              </a:path>
            </a:pathLst>
          </a:custGeom>
          <a:noFill/>
          <a:ln w="38100">
            <a:solidFill>
              <a:srgbClr val="C00000"/>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Quire Sans"/>
              <a:ea typeface="+mn-ea"/>
              <a:cs typeface="+mn-cs"/>
            </a:endParaRPr>
          </a:p>
        </p:txBody>
      </p:sp>
      <p:cxnSp>
        <p:nvCxnSpPr>
          <p:cNvPr id="25" name="Straight Connector 24">
            <a:extLst>
              <a:ext uri="{FF2B5EF4-FFF2-40B4-BE49-F238E27FC236}">
                <a16:creationId xmlns:a16="http://schemas.microsoft.com/office/drawing/2014/main" id="{37972837-2249-64F3-FD68-80DE70C8D8DA}"/>
              </a:ext>
            </a:extLst>
          </p:cNvPr>
          <p:cNvCxnSpPr>
            <a:cxnSpLocks/>
          </p:cNvCxnSpPr>
          <p:nvPr/>
        </p:nvCxnSpPr>
        <p:spPr>
          <a:xfrm>
            <a:off x="5472530" y="4038600"/>
            <a:ext cx="0" cy="511344"/>
          </a:xfrm>
          <a:prstGeom prst="line">
            <a:avLst/>
          </a:prstGeom>
          <a:ln w="25400">
            <a:solidFill>
              <a:srgbClr val="C00000"/>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8" name="Oval 27">
            <a:extLst>
              <a:ext uri="{FF2B5EF4-FFF2-40B4-BE49-F238E27FC236}">
                <a16:creationId xmlns:a16="http://schemas.microsoft.com/office/drawing/2014/main" id="{95EE03B5-BE3E-872B-706A-D4675AA72FF3}"/>
              </a:ext>
            </a:extLst>
          </p:cNvPr>
          <p:cNvSpPr/>
          <p:nvPr/>
        </p:nvSpPr>
        <p:spPr>
          <a:xfrm>
            <a:off x="4336823" y="3862662"/>
            <a:ext cx="138232" cy="138232"/>
          </a:xfrm>
          <a:prstGeom prst="ellipse">
            <a:avLst/>
          </a:prstGeom>
          <a:solidFill>
            <a:schemeClr val="accent5">
              <a:lumMod val="20000"/>
              <a:lumOff val="80000"/>
            </a:schemeClr>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Quire Sans"/>
              <a:ea typeface="+mn-ea"/>
              <a:cs typeface="Quire Sans" panose="020B0502040400020003" pitchFamily="34" charset="0"/>
            </a:endParaRPr>
          </a:p>
        </p:txBody>
      </p:sp>
      <p:cxnSp>
        <p:nvCxnSpPr>
          <p:cNvPr id="29" name="Straight Connector 28">
            <a:extLst>
              <a:ext uri="{FF2B5EF4-FFF2-40B4-BE49-F238E27FC236}">
                <a16:creationId xmlns:a16="http://schemas.microsoft.com/office/drawing/2014/main" id="{AE743C8B-D33B-4456-06E8-4CCFAD390116}"/>
              </a:ext>
            </a:extLst>
          </p:cNvPr>
          <p:cNvCxnSpPr>
            <a:cxnSpLocks/>
          </p:cNvCxnSpPr>
          <p:nvPr/>
        </p:nvCxnSpPr>
        <p:spPr>
          <a:xfrm>
            <a:off x="3221360" y="2867025"/>
            <a:ext cx="0" cy="1682920"/>
          </a:xfrm>
          <a:prstGeom prst="line">
            <a:avLst/>
          </a:prstGeom>
          <a:ln w="25400">
            <a:solidFill>
              <a:schemeClr val="accent6">
                <a:lumMod val="75000"/>
              </a:schemeClr>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BE797B12-E93C-FC29-E602-B141A9BE465F}"/>
              </a:ext>
            </a:extLst>
          </p:cNvPr>
          <p:cNvSpPr txBox="1"/>
          <p:nvPr/>
        </p:nvSpPr>
        <p:spPr>
          <a:xfrm>
            <a:off x="5863851" y="2039721"/>
            <a:ext cx="2311851" cy="132343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Quire Sans"/>
                <a:ea typeface="+mn-ea"/>
                <a:cs typeface="+mn-cs"/>
              </a:rPr>
              <a:t>RDT </a:t>
            </a:r>
            <a:r>
              <a:rPr kumimoji="0" lang="en-US" sz="2000" b="0" i="0" u="none" strike="noStrike" kern="1200" cap="none" spc="0" normalizeH="0" baseline="0" noProof="0" dirty="0">
                <a:ln>
                  <a:noFill/>
                </a:ln>
                <a:solidFill>
                  <a:srgbClr val="7030A0"/>
                </a:solidFill>
                <a:effectLst/>
                <a:uLnTx/>
                <a:uFillTx/>
                <a:latin typeface="Quire Sans"/>
                <a:ea typeface="+mn-ea"/>
                <a:cs typeface="+mn-cs"/>
              </a:rPr>
              <a:t>overestimated</a:t>
            </a:r>
            <a:br>
              <a:rPr kumimoji="0" lang="en-US" sz="2000" b="0" i="0" u="none" strike="noStrike" kern="1200" cap="none" spc="0" normalizeH="0" baseline="0" noProof="0" dirty="0">
                <a:ln>
                  <a:noFill/>
                </a:ln>
                <a:solidFill>
                  <a:prstClr val="black"/>
                </a:solidFill>
                <a:effectLst/>
                <a:uLnTx/>
                <a:uFillTx/>
                <a:latin typeface="Quire Sans"/>
                <a:ea typeface="+mn-ea"/>
                <a:cs typeface="+mn-cs"/>
              </a:rPr>
            </a:br>
            <a:r>
              <a:rPr kumimoji="0" lang="en-US" sz="2000" b="0" i="0" u="none" strike="noStrike" kern="1200" cap="none" spc="0" normalizeH="0" baseline="0" noProof="0" dirty="0">
                <a:ln>
                  <a:noFill/>
                </a:ln>
                <a:solidFill>
                  <a:srgbClr val="C00000"/>
                </a:solidFill>
                <a:effectLst/>
                <a:uLnTx/>
                <a:uFillTx/>
                <a:latin typeface="Quire Sans"/>
                <a:ea typeface="+mn-ea"/>
                <a:cs typeface="+mn-cs"/>
              </a:rPr>
              <a:t>Insecure</a:t>
            </a:r>
            <a:br>
              <a:rPr kumimoji="0" lang="en-US" sz="2000" b="0" i="0" u="none" strike="noStrike" kern="1200" cap="none" spc="0" normalizeH="0" baseline="0" noProof="0" dirty="0">
                <a:ln>
                  <a:noFill/>
                </a:ln>
                <a:solidFill>
                  <a:srgbClr val="70AD47">
                    <a:lumMod val="75000"/>
                  </a:srgbClr>
                </a:solidFill>
                <a:effectLst/>
                <a:uLnTx/>
                <a:uFillTx/>
                <a:latin typeface="Quire Sans"/>
                <a:ea typeface="+mn-ea"/>
                <a:cs typeface="+mn-cs"/>
              </a:rPr>
            </a:br>
            <a:r>
              <a:rPr kumimoji="0" lang="en-US" sz="2000" b="0" i="0" u="none" strike="noStrike" kern="1200" cap="none" spc="0" normalizeH="0" baseline="0" noProof="0" dirty="0">
                <a:ln>
                  <a:noFill/>
                </a:ln>
                <a:solidFill>
                  <a:srgbClr val="70AD47">
                    <a:lumMod val="75000"/>
                  </a:srgbClr>
                </a:solidFill>
                <a:effectLst/>
                <a:uLnTx/>
                <a:uFillTx/>
                <a:latin typeface="Quire Sans"/>
                <a:ea typeface="+mn-ea"/>
                <a:cs typeface="+mn-cs"/>
              </a:rPr>
              <a:t>Low overhead</a:t>
            </a:r>
            <a:br>
              <a:rPr kumimoji="0" lang="en-US" sz="2000" b="0" i="0" u="none" strike="noStrike" kern="1200" cap="none" spc="0" normalizeH="0" baseline="0" noProof="0" dirty="0">
                <a:ln>
                  <a:noFill/>
                </a:ln>
                <a:solidFill>
                  <a:srgbClr val="C00000"/>
                </a:solidFill>
                <a:effectLst/>
                <a:uLnTx/>
                <a:uFillTx/>
                <a:latin typeface="Quire Sans"/>
                <a:ea typeface="+mn-ea"/>
                <a:cs typeface="+mn-cs"/>
              </a:rPr>
            </a:br>
            <a:r>
              <a:rPr kumimoji="0" lang="en-US" sz="2000" b="0" i="0" u="none" strike="noStrike" kern="1200" cap="none" spc="0" normalizeH="0" baseline="0" noProof="0" dirty="0">
                <a:ln>
                  <a:noFill/>
                </a:ln>
                <a:solidFill>
                  <a:srgbClr val="7030A0"/>
                </a:solidFill>
                <a:effectLst/>
                <a:uLnTx/>
                <a:uFillTx/>
                <a:latin typeface="Quire Sans"/>
                <a:ea typeface="+mn-ea"/>
                <a:cs typeface="+mn-cs"/>
              </a:rPr>
              <a:t>(e.g., </a:t>
            </a:r>
            <a:r>
              <a:rPr kumimoji="0" lang="en-US" sz="2000" b="0" i="0" u="none" strike="noStrike" kern="1200" cap="none" spc="0" normalizeH="0" baseline="0" noProof="0" dirty="0">
                <a:ln>
                  <a:noFill/>
                </a:ln>
                <a:solidFill>
                  <a:srgbClr val="7030A0"/>
                </a:solidFill>
                <a:effectLst/>
                <a:uLnTx/>
                <a:uFillTx/>
                <a:latin typeface="Trebuchet MS" panose="020B0703020202090204" pitchFamily="34" charset="0"/>
                <a:ea typeface="+mn-ea"/>
                <a:cs typeface="+mn-cs"/>
              </a:rPr>
              <a:t>10,000</a:t>
            </a:r>
            <a:r>
              <a:rPr kumimoji="0" lang="en-US" sz="2000" b="0" i="0" u="none" strike="noStrike" kern="1200" cap="none" spc="0" normalizeH="0" baseline="0" noProof="0" dirty="0">
                <a:ln>
                  <a:noFill/>
                </a:ln>
                <a:solidFill>
                  <a:srgbClr val="7030A0"/>
                </a:solidFill>
                <a:effectLst/>
                <a:uLnTx/>
                <a:uFillTx/>
                <a:latin typeface="Quire Sans"/>
                <a:ea typeface="+mn-ea"/>
                <a:cs typeface="+mn-cs"/>
              </a:rPr>
              <a:t>)</a:t>
            </a:r>
          </a:p>
        </p:txBody>
      </p:sp>
      <p:cxnSp>
        <p:nvCxnSpPr>
          <p:cNvPr id="32" name="Connector: Curved 31">
            <a:extLst>
              <a:ext uri="{FF2B5EF4-FFF2-40B4-BE49-F238E27FC236}">
                <a16:creationId xmlns:a16="http://schemas.microsoft.com/office/drawing/2014/main" id="{10B60F38-71AA-9287-BE20-8D8278A44B8D}"/>
              </a:ext>
            </a:extLst>
          </p:cNvPr>
          <p:cNvCxnSpPr>
            <a:cxnSpLocks/>
            <a:stCxn id="45" idx="7"/>
            <a:endCxn id="30" idx="2"/>
          </p:cNvCxnSpPr>
          <p:nvPr/>
        </p:nvCxnSpPr>
        <p:spPr>
          <a:xfrm rot="5400000" flipH="1" flipV="1">
            <a:off x="5878349" y="3006214"/>
            <a:ext cx="784481" cy="1498375"/>
          </a:xfrm>
          <a:prstGeom prst="curvedConnector3">
            <a:avLst>
              <a:gd name="adj1" fmla="val 50000"/>
            </a:avLst>
          </a:prstGeom>
          <a:ln w="25400">
            <a:solidFill>
              <a:schemeClr val="accent2">
                <a:lumMod val="7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48771EAE-20CA-1EEA-3AE0-6A5BD298FF01}"/>
              </a:ext>
            </a:extLst>
          </p:cNvPr>
          <p:cNvSpPr txBox="1"/>
          <p:nvPr/>
        </p:nvSpPr>
        <p:spPr>
          <a:xfrm>
            <a:off x="2560869" y="959827"/>
            <a:ext cx="2467342" cy="132343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Quire Sans"/>
                <a:ea typeface="+mn-ea"/>
                <a:cs typeface="+mn-cs"/>
              </a:rPr>
              <a:t>RDT </a:t>
            </a:r>
            <a:r>
              <a:rPr kumimoji="0" lang="en-US" sz="2000" b="0" i="0" u="none" strike="noStrike" kern="1200" cap="none" spc="0" normalizeH="0" baseline="0" noProof="0" dirty="0">
                <a:ln>
                  <a:noFill/>
                </a:ln>
                <a:solidFill>
                  <a:srgbClr val="7030A0"/>
                </a:solidFill>
                <a:effectLst/>
                <a:uLnTx/>
                <a:uFillTx/>
                <a:latin typeface="Quire Sans"/>
                <a:ea typeface="+mn-ea"/>
                <a:cs typeface="+mn-cs"/>
              </a:rPr>
              <a:t>underestimated</a:t>
            </a:r>
            <a:br>
              <a:rPr kumimoji="0" lang="en-US" sz="2000" b="0" i="0" u="none" strike="noStrike" kern="1200" cap="none" spc="0" normalizeH="0" baseline="0" noProof="0" dirty="0">
                <a:ln>
                  <a:noFill/>
                </a:ln>
                <a:solidFill>
                  <a:prstClr val="black"/>
                </a:solidFill>
                <a:effectLst/>
                <a:uLnTx/>
                <a:uFillTx/>
                <a:latin typeface="Quire Sans"/>
                <a:ea typeface="+mn-ea"/>
                <a:cs typeface="+mn-cs"/>
              </a:rPr>
            </a:br>
            <a:r>
              <a:rPr kumimoji="0" lang="en-US" sz="2000" b="0" i="0" u="none" strike="noStrike" kern="1200" cap="none" spc="0" normalizeH="0" baseline="0" noProof="0" dirty="0">
                <a:ln>
                  <a:noFill/>
                </a:ln>
                <a:solidFill>
                  <a:srgbClr val="C00000"/>
                </a:solidFill>
                <a:effectLst/>
                <a:uLnTx/>
                <a:uFillTx/>
                <a:latin typeface="Quire Sans"/>
                <a:ea typeface="+mn-ea"/>
                <a:cs typeface="+mn-cs"/>
              </a:rPr>
              <a:t>High overhead</a:t>
            </a:r>
            <a:br>
              <a:rPr kumimoji="0" lang="en-US" sz="2000" b="0" i="0" u="none" strike="noStrike" kern="1200" cap="none" spc="0" normalizeH="0" baseline="0" noProof="0" dirty="0">
                <a:ln>
                  <a:noFill/>
                </a:ln>
                <a:solidFill>
                  <a:srgbClr val="C00000"/>
                </a:solidFill>
                <a:effectLst/>
                <a:uLnTx/>
                <a:uFillTx/>
                <a:latin typeface="Quire Sans"/>
                <a:ea typeface="+mn-ea"/>
                <a:cs typeface="+mn-cs"/>
              </a:rPr>
            </a:br>
            <a:r>
              <a:rPr kumimoji="0" lang="en-US" sz="2000" b="0" i="0" u="none" strike="noStrike" kern="1200" cap="none" spc="0" normalizeH="0" baseline="0" noProof="0" dirty="0">
                <a:ln>
                  <a:noFill/>
                </a:ln>
                <a:solidFill>
                  <a:srgbClr val="70AD47">
                    <a:lumMod val="75000"/>
                  </a:srgbClr>
                </a:solidFill>
                <a:effectLst/>
                <a:uLnTx/>
                <a:uFillTx/>
                <a:latin typeface="Quire Sans"/>
                <a:ea typeface="+mn-ea"/>
                <a:cs typeface="+mn-cs"/>
              </a:rPr>
              <a:t>Secure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7030A0"/>
                </a:solidFill>
                <a:effectLst/>
                <a:uLnTx/>
                <a:uFillTx/>
                <a:latin typeface="Quire Sans"/>
                <a:ea typeface="+mn-ea"/>
                <a:cs typeface="+mn-cs"/>
              </a:rPr>
              <a:t>(e.g., </a:t>
            </a:r>
            <a:r>
              <a:rPr kumimoji="0" lang="en-US" sz="2000" b="0" i="0" u="none" strike="noStrike" kern="1200" cap="none" spc="0" normalizeH="0" baseline="0" noProof="0" dirty="0">
                <a:ln>
                  <a:noFill/>
                </a:ln>
                <a:solidFill>
                  <a:srgbClr val="7030A0"/>
                </a:solidFill>
                <a:effectLst/>
                <a:uLnTx/>
                <a:uFillTx/>
                <a:latin typeface="Trebuchet MS" panose="020B0703020202090204" pitchFamily="34" charset="0"/>
                <a:ea typeface="+mn-ea"/>
                <a:cs typeface="+mn-cs"/>
              </a:rPr>
              <a:t>20</a:t>
            </a:r>
            <a:r>
              <a:rPr kumimoji="0" lang="en-US" sz="2000" b="0" i="0" u="none" strike="noStrike" kern="1200" cap="none" spc="0" normalizeH="0" baseline="0" noProof="0" dirty="0">
                <a:ln>
                  <a:noFill/>
                </a:ln>
                <a:solidFill>
                  <a:srgbClr val="7030A0"/>
                </a:solidFill>
                <a:effectLst/>
                <a:uLnTx/>
                <a:uFillTx/>
                <a:latin typeface="Quire Sans"/>
                <a:ea typeface="+mn-ea"/>
                <a:cs typeface="+mn-cs"/>
              </a:rPr>
              <a:t>)</a:t>
            </a:r>
          </a:p>
        </p:txBody>
      </p:sp>
      <p:cxnSp>
        <p:nvCxnSpPr>
          <p:cNvPr id="34" name="Connector: Curved 33">
            <a:extLst>
              <a:ext uri="{FF2B5EF4-FFF2-40B4-BE49-F238E27FC236}">
                <a16:creationId xmlns:a16="http://schemas.microsoft.com/office/drawing/2014/main" id="{8E111DD6-91D2-89B5-8EF1-82F909EBC0F8}"/>
              </a:ext>
            </a:extLst>
          </p:cNvPr>
          <p:cNvCxnSpPr>
            <a:cxnSpLocks/>
            <a:stCxn id="46" idx="7"/>
            <a:endCxn id="33" idx="2"/>
          </p:cNvCxnSpPr>
          <p:nvPr/>
        </p:nvCxnSpPr>
        <p:spPr>
          <a:xfrm rot="5400000" flipH="1" flipV="1">
            <a:off x="3180361" y="2373137"/>
            <a:ext cx="704050" cy="524308"/>
          </a:xfrm>
          <a:prstGeom prst="curvedConnector3">
            <a:avLst>
              <a:gd name="adj1" fmla="val 50000"/>
            </a:avLst>
          </a:prstGeom>
          <a:ln w="25400">
            <a:solidFill>
              <a:schemeClr val="accent2">
                <a:lumMod val="7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6C08BD6E-E5BB-5797-B5D3-AF407D1E15DD}"/>
              </a:ext>
            </a:extLst>
          </p:cNvPr>
          <p:cNvCxnSpPr>
            <a:cxnSpLocks/>
          </p:cNvCxnSpPr>
          <p:nvPr/>
        </p:nvCxnSpPr>
        <p:spPr>
          <a:xfrm>
            <a:off x="1998099" y="4196513"/>
            <a:ext cx="3699766" cy="0"/>
          </a:xfrm>
          <a:prstGeom prst="line">
            <a:avLst/>
          </a:prstGeom>
          <a:ln w="25400">
            <a:solidFill>
              <a:schemeClr val="accent6">
                <a:lumMod val="75000"/>
              </a:schemeClr>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EFFFF4A9-1E61-5167-7C0C-FDE3FCA9E1D1}"/>
              </a:ext>
            </a:extLst>
          </p:cNvPr>
          <p:cNvCxnSpPr>
            <a:cxnSpLocks/>
          </p:cNvCxnSpPr>
          <p:nvPr/>
        </p:nvCxnSpPr>
        <p:spPr>
          <a:xfrm flipV="1">
            <a:off x="1998099" y="3041643"/>
            <a:ext cx="1371699" cy="6611"/>
          </a:xfrm>
          <a:prstGeom prst="line">
            <a:avLst/>
          </a:prstGeom>
          <a:ln w="25400">
            <a:solidFill>
              <a:srgbClr val="C00000"/>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5" name="Oval 44">
            <a:extLst>
              <a:ext uri="{FF2B5EF4-FFF2-40B4-BE49-F238E27FC236}">
                <a16:creationId xmlns:a16="http://schemas.microsoft.com/office/drawing/2014/main" id="{3923892E-8EBA-E74E-2D5F-A4EFF161F3C2}"/>
              </a:ext>
            </a:extLst>
          </p:cNvPr>
          <p:cNvSpPr/>
          <p:nvPr/>
        </p:nvSpPr>
        <p:spPr>
          <a:xfrm>
            <a:off x="5403414" y="4127397"/>
            <a:ext cx="138232" cy="138232"/>
          </a:xfrm>
          <a:prstGeom prst="ellipse">
            <a:avLst/>
          </a:prstGeom>
          <a:solidFill>
            <a:schemeClr val="accent2">
              <a:lumMod val="20000"/>
              <a:lumOff val="8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Quire Sans"/>
              <a:ea typeface="+mn-ea"/>
              <a:cs typeface="Quire Sans" panose="020B0502040400020003" pitchFamily="34" charset="0"/>
            </a:endParaRPr>
          </a:p>
        </p:txBody>
      </p:sp>
      <p:sp>
        <p:nvSpPr>
          <p:cNvPr id="46" name="Oval 45">
            <a:extLst>
              <a:ext uri="{FF2B5EF4-FFF2-40B4-BE49-F238E27FC236}">
                <a16:creationId xmlns:a16="http://schemas.microsoft.com/office/drawing/2014/main" id="{63B75B3C-7317-C736-79C2-EF956F36D117}"/>
              </a:ext>
            </a:extLst>
          </p:cNvPr>
          <p:cNvSpPr/>
          <p:nvPr/>
        </p:nvSpPr>
        <p:spPr>
          <a:xfrm>
            <a:off x="3152244" y="2967072"/>
            <a:ext cx="138232" cy="138232"/>
          </a:xfrm>
          <a:prstGeom prst="ellipse">
            <a:avLst/>
          </a:prstGeom>
          <a:solidFill>
            <a:schemeClr val="accent2">
              <a:lumMod val="20000"/>
              <a:lumOff val="8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Quire Sans"/>
              <a:ea typeface="+mn-ea"/>
              <a:cs typeface="Quire Sans" panose="020B0502040400020003" pitchFamily="34" charset="0"/>
            </a:endParaRPr>
          </a:p>
        </p:txBody>
      </p:sp>
      <p:sp>
        <p:nvSpPr>
          <p:cNvPr id="57" name="TextBox 56">
            <a:extLst>
              <a:ext uri="{FF2B5EF4-FFF2-40B4-BE49-F238E27FC236}">
                <a16:creationId xmlns:a16="http://schemas.microsoft.com/office/drawing/2014/main" id="{82842C88-534B-B979-9A4F-42768DE05645}"/>
              </a:ext>
            </a:extLst>
          </p:cNvPr>
          <p:cNvSpPr txBox="1"/>
          <p:nvPr/>
        </p:nvSpPr>
        <p:spPr>
          <a:xfrm>
            <a:off x="4094762" y="2404526"/>
            <a:ext cx="1699974"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Quire Sans"/>
                <a:ea typeface="+mn-ea"/>
                <a:cs typeface="+mn-cs"/>
              </a:rPr>
              <a:t>Ground truth RDT</a:t>
            </a:r>
            <a:br>
              <a:rPr kumimoji="0" lang="en-US" sz="2000" b="0" i="0" u="none" strike="noStrike" kern="1200" cap="none" spc="0" normalizeH="0" baseline="0" noProof="0" dirty="0">
                <a:ln>
                  <a:noFill/>
                </a:ln>
                <a:solidFill>
                  <a:prstClr val="black"/>
                </a:solidFill>
                <a:effectLst/>
                <a:uLnTx/>
                <a:uFillTx/>
                <a:latin typeface="Quire Sans"/>
                <a:ea typeface="+mn-ea"/>
                <a:cs typeface="+mn-cs"/>
              </a:rPr>
            </a:br>
            <a:r>
              <a:rPr kumimoji="0" lang="en-US" sz="2000" b="0" i="0" u="none" strike="noStrike" kern="1200" cap="none" spc="0" normalizeH="0" baseline="0" noProof="0" dirty="0">
                <a:ln>
                  <a:noFill/>
                </a:ln>
                <a:solidFill>
                  <a:prstClr val="black"/>
                </a:solidFill>
                <a:effectLst/>
                <a:uLnTx/>
                <a:uFillTx/>
                <a:latin typeface="Quire Sans"/>
                <a:ea typeface="+mn-ea"/>
                <a:cs typeface="+mn-cs"/>
              </a:rPr>
              <a:t>(e.g., </a:t>
            </a:r>
            <a:r>
              <a:rPr kumimoji="0" lang="en-US" sz="20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mn-cs"/>
              </a:rPr>
              <a:t>1,000</a:t>
            </a:r>
            <a:r>
              <a:rPr kumimoji="0" lang="en-US" sz="2000" b="0" i="0" u="none" strike="noStrike" kern="1200" cap="none" spc="0" normalizeH="0" baseline="0" noProof="0" dirty="0">
                <a:ln>
                  <a:noFill/>
                </a:ln>
                <a:solidFill>
                  <a:prstClr val="black"/>
                </a:solidFill>
                <a:effectLst/>
                <a:uLnTx/>
                <a:uFillTx/>
                <a:latin typeface="Quire Sans"/>
                <a:ea typeface="+mn-ea"/>
                <a:cs typeface="+mn-cs"/>
              </a:rPr>
              <a:t>)</a:t>
            </a:r>
          </a:p>
        </p:txBody>
      </p:sp>
      <p:cxnSp>
        <p:nvCxnSpPr>
          <p:cNvPr id="66" name="Straight Connector 65">
            <a:extLst>
              <a:ext uri="{FF2B5EF4-FFF2-40B4-BE49-F238E27FC236}">
                <a16:creationId xmlns:a16="http://schemas.microsoft.com/office/drawing/2014/main" id="{2FE37BFC-8177-76BB-A6D3-E5DFE12682B3}"/>
              </a:ext>
            </a:extLst>
          </p:cNvPr>
          <p:cNvCxnSpPr>
            <a:cxnSpLocks/>
            <a:stCxn id="28" idx="4"/>
          </p:cNvCxnSpPr>
          <p:nvPr/>
        </p:nvCxnSpPr>
        <p:spPr>
          <a:xfrm>
            <a:off x="4405940" y="4000894"/>
            <a:ext cx="0" cy="549051"/>
          </a:xfrm>
          <a:prstGeom prst="line">
            <a:avLst/>
          </a:prstGeom>
          <a:ln w="28575">
            <a:solidFill>
              <a:schemeClr val="tx1"/>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A3AE893A-F266-0A78-D48B-98B1AFE5C0B6}"/>
              </a:ext>
            </a:extLst>
          </p:cNvPr>
          <p:cNvSpPr txBox="1"/>
          <p:nvPr/>
        </p:nvSpPr>
        <p:spPr>
          <a:xfrm>
            <a:off x="0" y="5302510"/>
            <a:ext cx="9148909" cy="1017793"/>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Quire Sans"/>
                <a:ea typeface="+mn-ea"/>
                <a:cs typeface="+mn-cs"/>
              </a:rPr>
              <a:t>To </a:t>
            </a:r>
            <a:r>
              <a:rPr kumimoji="0" lang="en-US" sz="2600" b="0" i="0" u="none" strike="noStrike" kern="1200" cap="none" spc="0" normalizeH="0" baseline="0" noProof="0" dirty="0">
                <a:ln>
                  <a:noFill/>
                </a:ln>
                <a:solidFill>
                  <a:srgbClr val="70AD47">
                    <a:lumMod val="75000"/>
                  </a:srgbClr>
                </a:solidFill>
                <a:effectLst/>
                <a:uLnTx/>
                <a:uFillTx/>
                <a:latin typeface="Quire Sans"/>
                <a:ea typeface="+mn-ea"/>
                <a:cs typeface="+mn-cs"/>
              </a:rPr>
              <a:t>securely</a:t>
            </a:r>
            <a:r>
              <a:rPr kumimoji="0" lang="en-US" sz="2600" b="0" i="0" u="none" strike="noStrike" kern="1200" cap="none" spc="0" normalizeH="0" baseline="0" noProof="0" dirty="0">
                <a:ln>
                  <a:noFill/>
                </a:ln>
                <a:solidFill>
                  <a:prstClr val="black"/>
                </a:solidFill>
                <a:effectLst/>
                <a:uLnTx/>
                <a:uFillTx/>
                <a:latin typeface="Quire Sans"/>
                <a:ea typeface="+mn-ea"/>
                <a:cs typeface="+mn-cs"/>
              </a:rPr>
              <a:t> prevent bitflips at </a:t>
            </a:r>
            <a:r>
              <a:rPr kumimoji="0" lang="en-US" sz="2600" b="0" i="0" u="none" strike="noStrike" kern="1200" cap="none" spc="0" normalizeH="0" baseline="0" noProof="0" dirty="0">
                <a:ln>
                  <a:noFill/>
                </a:ln>
                <a:solidFill>
                  <a:srgbClr val="70AD47">
                    <a:lumMod val="75000"/>
                  </a:srgbClr>
                </a:solidFill>
                <a:effectLst/>
                <a:uLnTx/>
                <a:uFillTx/>
                <a:latin typeface="Quire Sans"/>
                <a:ea typeface="+mn-ea"/>
                <a:cs typeface="+mn-cs"/>
              </a:rPr>
              <a:t>low overhead</a:t>
            </a:r>
            <a:br>
              <a:rPr kumimoji="0" lang="en-US" sz="2600" b="0" i="0" u="none" strike="noStrike" kern="1200" cap="none" spc="0" normalizeH="0" baseline="0" noProof="0" dirty="0">
                <a:ln>
                  <a:noFill/>
                </a:ln>
                <a:solidFill>
                  <a:srgbClr val="70AD47">
                    <a:lumMod val="75000"/>
                  </a:srgbClr>
                </a:solidFill>
                <a:effectLst/>
                <a:uLnTx/>
                <a:uFillTx/>
                <a:latin typeface="Quire Sans"/>
                <a:ea typeface="+mn-ea"/>
                <a:cs typeface="+mn-cs"/>
              </a:rPr>
            </a:br>
            <a:r>
              <a:rPr kumimoji="0" lang="en-US" sz="2600" b="0" i="0" u="none" strike="noStrike" kern="1200" cap="none" spc="0" normalizeH="0" baseline="0" noProof="0" dirty="0">
                <a:ln>
                  <a:noFill/>
                </a:ln>
                <a:solidFill>
                  <a:prstClr val="black"/>
                </a:solidFill>
                <a:effectLst/>
                <a:uLnTx/>
                <a:uFillTx/>
                <a:latin typeface="Quire Sans"/>
                <a:ea typeface="+mn-ea"/>
                <a:cs typeface="+mn-cs"/>
              </a:rPr>
              <a:t>RDT must be </a:t>
            </a:r>
            <a:r>
              <a:rPr kumimoji="0" lang="en-US" sz="2600" b="1" i="0" u="none" strike="noStrike" kern="1200" cap="none" spc="0" normalizeH="0" baseline="0" noProof="0" dirty="0">
                <a:ln>
                  <a:noFill/>
                </a:ln>
                <a:solidFill>
                  <a:srgbClr val="4472C4">
                    <a:lumMod val="75000"/>
                  </a:srgbClr>
                </a:solidFill>
                <a:effectLst/>
                <a:uLnTx/>
                <a:uFillTx/>
                <a:latin typeface="Quire Sans"/>
                <a:ea typeface="+mn-ea"/>
                <a:cs typeface="+mn-cs"/>
              </a:rPr>
              <a:t>accurately identified </a:t>
            </a:r>
            <a:r>
              <a:rPr kumimoji="0" lang="en-US" sz="2600" b="0" i="0" u="none" strike="noStrike" kern="1200" cap="none" spc="0" normalizeH="0" baseline="0" noProof="0" dirty="0">
                <a:ln>
                  <a:noFill/>
                </a:ln>
                <a:solidFill>
                  <a:prstClr val="black"/>
                </a:solidFill>
                <a:effectLst/>
                <a:uLnTx/>
                <a:uFillTx/>
                <a:latin typeface="Quire Sans"/>
                <a:ea typeface="+mn-ea"/>
                <a:cs typeface="+mn-cs"/>
              </a:rPr>
              <a:t>and carefully configured</a:t>
            </a:r>
          </a:p>
        </p:txBody>
      </p:sp>
      <p:cxnSp>
        <p:nvCxnSpPr>
          <p:cNvPr id="10" name="Curved Connector 9">
            <a:extLst>
              <a:ext uri="{FF2B5EF4-FFF2-40B4-BE49-F238E27FC236}">
                <a16:creationId xmlns:a16="http://schemas.microsoft.com/office/drawing/2014/main" id="{CA8134BF-09C3-141B-ECC1-329E1C2EA951}"/>
              </a:ext>
            </a:extLst>
          </p:cNvPr>
          <p:cNvCxnSpPr>
            <a:cxnSpLocks/>
            <a:stCxn id="28" idx="0"/>
            <a:endCxn id="57" idx="2"/>
          </p:cNvCxnSpPr>
          <p:nvPr/>
        </p:nvCxnSpPr>
        <p:spPr>
          <a:xfrm rot="5400000" flipH="1" flipV="1">
            <a:off x="4454108" y="3372021"/>
            <a:ext cx="442473" cy="538810"/>
          </a:xfrm>
          <a:prstGeom prst="curvedConnector3">
            <a:avLst/>
          </a:prstGeom>
          <a:ln w="28575">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0012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wipe(down)">
                                      <p:cBhvr>
                                        <p:cTn id="21" dur="500"/>
                                        <p:tgtEl>
                                          <p:spTgt spid="23"/>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28"/>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57"/>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66"/>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10"/>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45"/>
                                        </p:tgtEl>
                                        <p:attrNameLst>
                                          <p:attrName>style.visibility</p:attrName>
                                        </p:attrNameLst>
                                      </p:cBhvr>
                                      <p:to>
                                        <p:strVal val="visible"/>
                                      </p:to>
                                    </p:set>
                                  </p:childTnLst>
                                </p:cTn>
                              </p:par>
                              <p:par>
                                <p:cTn id="36" presetID="1" presetClass="entr" presetSubtype="0" fill="hold" nodeType="withEffect">
                                  <p:stCondLst>
                                    <p:cond delay="0"/>
                                  </p:stCondLst>
                                  <p:childTnLst>
                                    <p:set>
                                      <p:cBhvr>
                                        <p:cTn id="37" dur="1" fill="hold">
                                          <p:stCondLst>
                                            <p:cond delay="0"/>
                                          </p:stCondLst>
                                        </p:cTn>
                                        <p:tgtEl>
                                          <p:spTgt spid="32"/>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30"/>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0"/>
                                          </p:stCondLst>
                                        </p:cTn>
                                        <p:tgtEl>
                                          <p:spTgt spid="38"/>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25"/>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43"/>
                                        </p:tgtEl>
                                        <p:attrNameLst>
                                          <p:attrName>style.visibility</p:attrName>
                                        </p:attrNameLst>
                                      </p:cBhvr>
                                      <p:to>
                                        <p:strVal val="visible"/>
                                      </p:to>
                                    </p:set>
                                  </p:childTnLst>
                                </p:cTn>
                              </p:par>
                              <p:par>
                                <p:cTn id="48" presetID="1" presetClass="entr" presetSubtype="0" fill="hold" nodeType="withEffect">
                                  <p:stCondLst>
                                    <p:cond delay="0"/>
                                  </p:stCondLst>
                                  <p:childTnLst>
                                    <p:set>
                                      <p:cBhvr>
                                        <p:cTn id="49" dur="1" fill="hold">
                                          <p:stCondLst>
                                            <p:cond delay="0"/>
                                          </p:stCondLst>
                                        </p:cTn>
                                        <p:tgtEl>
                                          <p:spTgt spid="29"/>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46"/>
                                        </p:tgtEl>
                                        <p:attrNameLst>
                                          <p:attrName>style.visibility</p:attrName>
                                        </p:attrNameLst>
                                      </p:cBhvr>
                                      <p:to>
                                        <p:strVal val="visible"/>
                                      </p:to>
                                    </p:set>
                                  </p:childTnLst>
                                </p:cTn>
                              </p:par>
                              <p:par>
                                <p:cTn id="52" presetID="1" presetClass="entr" presetSubtype="0" fill="hold" nodeType="withEffect">
                                  <p:stCondLst>
                                    <p:cond delay="0"/>
                                  </p:stCondLst>
                                  <p:childTnLst>
                                    <p:set>
                                      <p:cBhvr>
                                        <p:cTn id="53" dur="1" fill="hold">
                                          <p:stCondLst>
                                            <p:cond delay="0"/>
                                          </p:stCondLst>
                                        </p:cTn>
                                        <p:tgtEl>
                                          <p:spTgt spid="34"/>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33"/>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grpId="0" nodeType="clickEffect">
                                  <p:stCondLst>
                                    <p:cond delay="0"/>
                                  </p:stCondLst>
                                  <p:childTnLst>
                                    <p:set>
                                      <p:cBhvr>
                                        <p:cTn id="59"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7" grpId="0"/>
      <p:bldP spid="23" grpId="0" animBg="1"/>
      <p:bldP spid="28" grpId="0" animBg="1"/>
      <p:bldP spid="30" grpId="0"/>
      <p:bldP spid="33" grpId="0"/>
      <p:bldP spid="45" grpId="0" animBg="1"/>
      <p:bldP spid="46" grpId="0" animBg="1"/>
      <p:bldP spid="57" grpId="0"/>
      <p:bldP spid="44"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50D1C9-99B9-E163-23A3-FD2D6793AF66}"/>
            </a:ext>
          </a:extLst>
        </p:cNvPr>
        <p:cNvGrpSpPr/>
        <p:nvPr/>
      </p:nvGrpSpPr>
      <p:grpSpPr>
        <a:xfrm>
          <a:off x="0" y="0"/>
          <a:ext cx="0" cy="0"/>
          <a:chOff x="0" y="0"/>
          <a:chExt cx="0" cy="0"/>
        </a:xfrm>
      </p:grpSpPr>
      <p:cxnSp>
        <p:nvCxnSpPr>
          <p:cNvPr id="5" name="Straight Arrow Connector 4">
            <a:extLst>
              <a:ext uri="{FF2B5EF4-FFF2-40B4-BE49-F238E27FC236}">
                <a16:creationId xmlns:a16="http://schemas.microsoft.com/office/drawing/2014/main" id="{6E1C3FA5-5422-6C91-8690-9CF324E57C59}"/>
              </a:ext>
            </a:extLst>
          </p:cNvPr>
          <p:cNvCxnSpPr>
            <a:cxnSpLocks/>
          </p:cNvCxnSpPr>
          <p:nvPr/>
        </p:nvCxnSpPr>
        <p:spPr>
          <a:xfrm>
            <a:off x="2098562" y="4372324"/>
            <a:ext cx="4784563"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664D40C2-0298-1B6A-0619-40FF0B81FF29}"/>
              </a:ext>
            </a:extLst>
          </p:cNvPr>
          <p:cNvSpPr txBox="1"/>
          <p:nvPr/>
        </p:nvSpPr>
        <p:spPr>
          <a:xfrm>
            <a:off x="5237481" y="4481492"/>
            <a:ext cx="3291287" cy="70788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Quire Sans"/>
                <a:ea typeface="+mn-ea"/>
                <a:cs typeface="+mn-cs"/>
              </a:rPr>
              <a:t>Configured RDT </a:t>
            </a:r>
            <a:br>
              <a:rPr kumimoji="0" lang="en-US" sz="2000" b="0" i="0" u="none" strike="noStrike" kern="1200" cap="none" spc="0" normalizeH="0" baseline="0" noProof="0" dirty="0">
                <a:ln>
                  <a:noFill/>
                </a:ln>
                <a:solidFill>
                  <a:prstClr val="black"/>
                </a:solidFill>
                <a:effectLst/>
                <a:uLnTx/>
                <a:uFillTx/>
                <a:latin typeface="Quire Sans"/>
                <a:ea typeface="+mn-ea"/>
                <a:cs typeface="+mn-cs"/>
              </a:rPr>
            </a:br>
            <a:r>
              <a:rPr kumimoji="0" lang="en-US" sz="2000" b="0" i="0" u="none" strike="noStrike" kern="1200" cap="none" spc="0" normalizeH="0" baseline="0" noProof="0" dirty="0">
                <a:ln>
                  <a:noFill/>
                </a:ln>
                <a:solidFill>
                  <a:prstClr val="black"/>
                </a:solidFill>
                <a:effectLst/>
                <a:uLnTx/>
                <a:uFillTx/>
                <a:latin typeface="Quire Sans"/>
                <a:ea typeface="+mn-ea"/>
                <a:cs typeface="+mn-cs"/>
              </a:rPr>
              <a:t>for the Mitigation Technique</a:t>
            </a:r>
          </a:p>
        </p:txBody>
      </p:sp>
      <p:cxnSp>
        <p:nvCxnSpPr>
          <p:cNvPr id="9" name="Straight Arrow Connector 8">
            <a:extLst>
              <a:ext uri="{FF2B5EF4-FFF2-40B4-BE49-F238E27FC236}">
                <a16:creationId xmlns:a16="http://schemas.microsoft.com/office/drawing/2014/main" id="{4FBB6F47-9221-198E-5633-8E2103A39DA7}"/>
              </a:ext>
            </a:extLst>
          </p:cNvPr>
          <p:cNvCxnSpPr>
            <a:cxnSpLocks/>
          </p:cNvCxnSpPr>
          <p:nvPr/>
        </p:nvCxnSpPr>
        <p:spPr>
          <a:xfrm flipV="1">
            <a:off x="2101571" y="1706374"/>
            <a:ext cx="4326" cy="268376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3DA68A84-4064-461E-7023-F58CC585675E}"/>
              </a:ext>
            </a:extLst>
          </p:cNvPr>
          <p:cNvSpPr txBox="1"/>
          <p:nvPr/>
        </p:nvSpPr>
        <p:spPr>
          <a:xfrm rot="16200000">
            <a:off x="478485" y="2645495"/>
            <a:ext cx="2130711" cy="70788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Quire Sans"/>
                <a:ea typeface="+mn-ea"/>
                <a:cs typeface="+mn-cs"/>
              </a:rPr>
              <a:t>Performance and </a:t>
            </a:r>
            <a:br>
              <a:rPr kumimoji="0" lang="en-US" sz="2000" b="0" i="0" u="none" strike="noStrike" kern="1200" cap="none" spc="0" normalizeH="0" baseline="0" noProof="0" dirty="0">
                <a:ln>
                  <a:noFill/>
                </a:ln>
                <a:solidFill>
                  <a:prstClr val="black"/>
                </a:solidFill>
                <a:effectLst/>
                <a:uLnTx/>
                <a:uFillTx/>
                <a:latin typeface="Quire Sans"/>
                <a:ea typeface="+mn-ea"/>
                <a:cs typeface="+mn-cs"/>
              </a:rPr>
            </a:br>
            <a:r>
              <a:rPr kumimoji="0" lang="en-US" sz="2000" b="0" i="0" u="none" strike="noStrike" kern="1200" cap="none" spc="0" normalizeH="0" baseline="0" noProof="0" dirty="0">
                <a:ln>
                  <a:noFill/>
                </a:ln>
                <a:solidFill>
                  <a:prstClr val="black"/>
                </a:solidFill>
                <a:effectLst/>
                <a:uLnTx/>
                <a:uFillTx/>
                <a:latin typeface="Quire Sans"/>
                <a:ea typeface="+mn-ea"/>
                <a:cs typeface="+mn-cs"/>
              </a:rPr>
              <a:t>Energy Overhead</a:t>
            </a:r>
          </a:p>
        </p:txBody>
      </p:sp>
      <p:sp>
        <p:nvSpPr>
          <p:cNvPr id="11" name="Freeform: Shape 22">
            <a:extLst>
              <a:ext uri="{FF2B5EF4-FFF2-40B4-BE49-F238E27FC236}">
                <a16:creationId xmlns:a16="http://schemas.microsoft.com/office/drawing/2014/main" id="{1BDC896A-87DD-A978-2293-288A7D128A21}"/>
              </a:ext>
            </a:extLst>
          </p:cNvPr>
          <p:cNvSpPr/>
          <p:nvPr/>
        </p:nvSpPr>
        <p:spPr>
          <a:xfrm flipH="1">
            <a:off x="2550338" y="1505462"/>
            <a:ext cx="3626514" cy="2791705"/>
          </a:xfrm>
          <a:custGeom>
            <a:avLst/>
            <a:gdLst>
              <a:gd name="connsiteX0" fmla="*/ 0 w 2971800"/>
              <a:gd name="connsiteY0" fmla="*/ 2260600 h 2260600"/>
              <a:gd name="connsiteX1" fmla="*/ 2032000 w 2971800"/>
              <a:gd name="connsiteY1" fmla="*/ 1670050 h 2260600"/>
              <a:gd name="connsiteX2" fmla="*/ 2971800 w 2971800"/>
              <a:gd name="connsiteY2" fmla="*/ 0 h 2260600"/>
            </a:gdLst>
            <a:ahLst/>
            <a:cxnLst>
              <a:cxn ang="0">
                <a:pos x="connsiteX0" y="connsiteY0"/>
              </a:cxn>
              <a:cxn ang="0">
                <a:pos x="connsiteX1" y="connsiteY1"/>
              </a:cxn>
              <a:cxn ang="0">
                <a:pos x="connsiteX2" y="connsiteY2"/>
              </a:cxn>
            </a:cxnLst>
            <a:rect l="l" t="t" r="r" b="b"/>
            <a:pathLst>
              <a:path w="2971800" h="2260600">
                <a:moveTo>
                  <a:pt x="0" y="2260600"/>
                </a:moveTo>
                <a:cubicBezTo>
                  <a:pt x="768350" y="2153708"/>
                  <a:pt x="1536700" y="2046817"/>
                  <a:pt x="2032000" y="1670050"/>
                </a:cubicBezTo>
                <a:cubicBezTo>
                  <a:pt x="2527300" y="1293283"/>
                  <a:pt x="2749550" y="646641"/>
                  <a:pt x="2971800" y="0"/>
                </a:cubicBezTo>
              </a:path>
            </a:pathLst>
          </a:custGeom>
          <a:noFill/>
          <a:ln w="38100">
            <a:solidFill>
              <a:srgbClr val="C00000"/>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Quire Sans"/>
              <a:ea typeface="+mn-ea"/>
              <a:cs typeface="+mn-cs"/>
            </a:endParaRPr>
          </a:p>
        </p:txBody>
      </p:sp>
      <p:cxnSp>
        <p:nvCxnSpPr>
          <p:cNvPr id="12" name="Straight Connector 11">
            <a:extLst>
              <a:ext uri="{FF2B5EF4-FFF2-40B4-BE49-F238E27FC236}">
                <a16:creationId xmlns:a16="http://schemas.microsoft.com/office/drawing/2014/main" id="{306F26FE-85C6-5B2C-E7F0-9DD4B00D8773}"/>
              </a:ext>
            </a:extLst>
          </p:cNvPr>
          <p:cNvCxnSpPr>
            <a:cxnSpLocks/>
          </p:cNvCxnSpPr>
          <p:nvPr/>
        </p:nvCxnSpPr>
        <p:spPr>
          <a:xfrm>
            <a:off x="5472530" y="4038600"/>
            <a:ext cx="0" cy="511344"/>
          </a:xfrm>
          <a:prstGeom prst="line">
            <a:avLst/>
          </a:prstGeom>
          <a:ln w="25400">
            <a:solidFill>
              <a:srgbClr val="C00000"/>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F34D169C-3C41-6F5E-42CC-04D23679B4E6}"/>
              </a:ext>
            </a:extLst>
          </p:cNvPr>
          <p:cNvSpPr/>
          <p:nvPr/>
        </p:nvSpPr>
        <p:spPr>
          <a:xfrm>
            <a:off x="4336823" y="3862662"/>
            <a:ext cx="138232" cy="138232"/>
          </a:xfrm>
          <a:prstGeom prst="ellipse">
            <a:avLst/>
          </a:prstGeom>
          <a:solidFill>
            <a:schemeClr val="accent5">
              <a:lumMod val="20000"/>
              <a:lumOff val="80000"/>
            </a:schemeClr>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Quire Sans"/>
              <a:ea typeface="+mn-ea"/>
              <a:cs typeface="Quire Sans" panose="020B0502040400020003" pitchFamily="34" charset="0"/>
            </a:endParaRPr>
          </a:p>
        </p:txBody>
      </p:sp>
      <p:cxnSp>
        <p:nvCxnSpPr>
          <p:cNvPr id="14" name="Straight Connector 13">
            <a:extLst>
              <a:ext uri="{FF2B5EF4-FFF2-40B4-BE49-F238E27FC236}">
                <a16:creationId xmlns:a16="http://schemas.microsoft.com/office/drawing/2014/main" id="{1BD48D0F-B124-9E79-83C8-6FB732BAF1F4}"/>
              </a:ext>
            </a:extLst>
          </p:cNvPr>
          <p:cNvCxnSpPr>
            <a:cxnSpLocks/>
          </p:cNvCxnSpPr>
          <p:nvPr/>
        </p:nvCxnSpPr>
        <p:spPr>
          <a:xfrm>
            <a:off x="3221360" y="2867025"/>
            <a:ext cx="0" cy="1682920"/>
          </a:xfrm>
          <a:prstGeom prst="line">
            <a:avLst/>
          </a:prstGeom>
          <a:ln w="25400">
            <a:solidFill>
              <a:schemeClr val="accent6">
                <a:lumMod val="75000"/>
              </a:schemeClr>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FA33D6BE-C781-AD7A-65C3-2209F2D66D89}"/>
              </a:ext>
            </a:extLst>
          </p:cNvPr>
          <p:cNvSpPr txBox="1"/>
          <p:nvPr/>
        </p:nvSpPr>
        <p:spPr>
          <a:xfrm>
            <a:off x="5863851" y="2039721"/>
            <a:ext cx="2311851" cy="132343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Quire Sans"/>
                <a:ea typeface="+mn-ea"/>
                <a:cs typeface="+mn-cs"/>
              </a:rPr>
              <a:t>RDT </a:t>
            </a:r>
            <a:r>
              <a:rPr kumimoji="0" lang="en-US" sz="2000" b="0" i="0" u="none" strike="noStrike" kern="1200" cap="none" spc="0" normalizeH="0" baseline="0" noProof="0" dirty="0">
                <a:ln>
                  <a:noFill/>
                </a:ln>
                <a:solidFill>
                  <a:srgbClr val="7030A0"/>
                </a:solidFill>
                <a:effectLst/>
                <a:uLnTx/>
                <a:uFillTx/>
                <a:latin typeface="Quire Sans"/>
                <a:ea typeface="+mn-ea"/>
                <a:cs typeface="+mn-cs"/>
              </a:rPr>
              <a:t>overestimated</a:t>
            </a:r>
            <a:br>
              <a:rPr kumimoji="0" lang="en-US" sz="2000" b="0" i="0" u="none" strike="noStrike" kern="1200" cap="none" spc="0" normalizeH="0" baseline="0" noProof="0" dirty="0">
                <a:ln>
                  <a:noFill/>
                </a:ln>
                <a:solidFill>
                  <a:prstClr val="black"/>
                </a:solidFill>
                <a:effectLst/>
                <a:uLnTx/>
                <a:uFillTx/>
                <a:latin typeface="Quire Sans"/>
                <a:ea typeface="+mn-ea"/>
                <a:cs typeface="+mn-cs"/>
              </a:rPr>
            </a:br>
            <a:r>
              <a:rPr kumimoji="0" lang="en-US" sz="2000" b="0" i="0" u="none" strike="noStrike" kern="1200" cap="none" spc="0" normalizeH="0" baseline="0" noProof="0" dirty="0">
                <a:ln>
                  <a:noFill/>
                </a:ln>
                <a:solidFill>
                  <a:srgbClr val="C00000"/>
                </a:solidFill>
                <a:effectLst/>
                <a:uLnTx/>
                <a:uFillTx/>
                <a:latin typeface="Quire Sans"/>
                <a:ea typeface="+mn-ea"/>
                <a:cs typeface="+mn-cs"/>
              </a:rPr>
              <a:t>Insecure</a:t>
            </a:r>
            <a:br>
              <a:rPr kumimoji="0" lang="en-US" sz="2000" b="0" i="0" u="none" strike="noStrike" kern="1200" cap="none" spc="0" normalizeH="0" baseline="0" noProof="0" dirty="0">
                <a:ln>
                  <a:noFill/>
                </a:ln>
                <a:solidFill>
                  <a:srgbClr val="70AD47">
                    <a:lumMod val="75000"/>
                  </a:srgbClr>
                </a:solidFill>
                <a:effectLst/>
                <a:uLnTx/>
                <a:uFillTx/>
                <a:latin typeface="Quire Sans"/>
                <a:ea typeface="+mn-ea"/>
                <a:cs typeface="+mn-cs"/>
              </a:rPr>
            </a:br>
            <a:r>
              <a:rPr kumimoji="0" lang="en-US" sz="2000" b="0" i="0" u="none" strike="noStrike" kern="1200" cap="none" spc="0" normalizeH="0" baseline="0" noProof="0" dirty="0">
                <a:ln>
                  <a:noFill/>
                </a:ln>
                <a:solidFill>
                  <a:srgbClr val="70AD47">
                    <a:lumMod val="75000"/>
                  </a:srgbClr>
                </a:solidFill>
                <a:effectLst/>
                <a:uLnTx/>
                <a:uFillTx/>
                <a:latin typeface="Quire Sans"/>
                <a:ea typeface="+mn-ea"/>
                <a:cs typeface="+mn-cs"/>
              </a:rPr>
              <a:t>Low overhead</a:t>
            </a:r>
            <a:br>
              <a:rPr kumimoji="0" lang="en-US" sz="2000" b="0" i="0" u="none" strike="noStrike" kern="1200" cap="none" spc="0" normalizeH="0" baseline="0" noProof="0" dirty="0">
                <a:ln>
                  <a:noFill/>
                </a:ln>
                <a:solidFill>
                  <a:srgbClr val="C00000"/>
                </a:solidFill>
                <a:effectLst/>
                <a:uLnTx/>
                <a:uFillTx/>
                <a:latin typeface="Quire Sans"/>
                <a:ea typeface="+mn-ea"/>
                <a:cs typeface="+mn-cs"/>
              </a:rPr>
            </a:br>
            <a:r>
              <a:rPr kumimoji="0" lang="en-US" sz="2000" b="0" i="0" u="none" strike="noStrike" kern="1200" cap="none" spc="0" normalizeH="0" baseline="0" noProof="0" dirty="0">
                <a:ln>
                  <a:noFill/>
                </a:ln>
                <a:solidFill>
                  <a:srgbClr val="7030A0"/>
                </a:solidFill>
                <a:effectLst/>
                <a:uLnTx/>
                <a:uFillTx/>
                <a:latin typeface="Quire Sans"/>
                <a:ea typeface="+mn-ea"/>
                <a:cs typeface="+mn-cs"/>
              </a:rPr>
              <a:t>(e.g., </a:t>
            </a:r>
            <a:r>
              <a:rPr kumimoji="0" lang="en-US" sz="2000" b="0" i="0" u="none" strike="noStrike" kern="1200" cap="none" spc="0" normalizeH="0" baseline="0" noProof="0" dirty="0">
                <a:ln>
                  <a:noFill/>
                </a:ln>
                <a:solidFill>
                  <a:srgbClr val="7030A0"/>
                </a:solidFill>
                <a:effectLst/>
                <a:uLnTx/>
                <a:uFillTx/>
                <a:latin typeface="Trebuchet MS" panose="020B0703020202090204" pitchFamily="34" charset="0"/>
                <a:ea typeface="+mn-ea"/>
                <a:cs typeface="+mn-cs"/>
              </a:rPr>
              <a:t>10,000</a:t>
            </a:r>
            <a:r>
              <a:rPr kumimoji="0" lang="en-US" sz="2000" b="0" i="0" u="none" strike="noStrike" kern="1200" cap="none" spc="0" normalizeH="0" baseline="0" noProof="0" dirty="0">
                <a:ln>
                  <a:noFill/>
                </a:ln>
                <a:solidFill>
                  <a:srgbClr val="7030A0"/>
                </a:solidFill>
                <a:effectLst/>
                <a:uLnTx/>
                <a:uFillTx/>
                <a:latin typeface="Quire Sans"/>
                <a:ea typeface="+mn-ea"/>
                <a:cs typeface="+mn-cs"/>
              </a:rPr>
              <a:t>)</a:t>
            </a:r>
          </a:p>
        </p:txBody>
      </p:sp>
      <p:cxnSp>
        <p:nvCxnSpPr>
          <p:cNvPr id="16" name="Connector: Curved 31">
            <a:extLst>
              <a:ext uri="{FF2B5EF4-FFF2-40B4-BE49-F238E27FC236}">
                <a16:creationId xmlns:a16="http://schemas.microsoft.com/office/drawing/2014/main" id="{2B3BF7D5-109E-F939-5664-5B72A9FA5071}"/>
              </a:ext>
            </a:extLst>
          </p:cNvPr>
          <p:cNvCxnSpPr>
            <a:cxnSpLocks/>
            <a:stCxn id="21" idx="7"/>
            <a:endCxn id="15" idx="2"/>
          </p:cNvCxnSpPr>
          <p:nvPr/>
        </p:nvCxnSpPr>
        <p:spPr>
          <a:xfrm rot="5400000" flipH="1" flipV="1">
            <a:off x="5878349" y="3006214"/>
            <a:ext cx="784481" cy="1498375"/>
          </a:xfrm>
          <a:prstGeom prst="curvedConnector3">
            <a:avLst>
              <a:gd name="adj1" fmla="val 50000"/>
            </a:avLst>
          </a:prstGeom>
          <a:ln w="25400">
            <a:solidFill>
              <a:schemeClr val="accent2">
                <a:lumMod val="7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A07ECC45-E2B5-2B04-EF8B-DF83737020EC}"/>
              </a:ext>
            </a:extLst>
          </p:cNvPr>
          <p:cNvSpPr txBox="1"/>
          <p:nvPr/>
        </p:nvSpPr>
        <p:spPr>
          <a:xfrm>
            <a:off x="2560869" y="959827"/>
            <a:ext cx="2467342" cy="132343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Quire Sans"/>
                <a:ea typeface="+mn-ea"/>
                <a:cs typeface="+mn-cs"/>
              </a:rPr>
              <a:t>RDT </a:t>
            </a:r>
            <a:r>
              <a:rPr kumimoji="0" lang="en-US" sz="2000" b="0" i="0" u="none" strike="noStrike" kern="1200" cap="none" spc="0" normalizeH="0" baseline="0" noProof="0" dirty="0">
                <a:ln>
                  <a:noFill/>
                </a:ln>
                <a:solidFill>
                  <a:srgbClr val="7030A0"/>
                </a:solidFill>
                <a:effectLst/>
                <a:uLnTx/>
                <a:uFillTx/>
                <a:latin typeface="Quire Sans"/>
                <a:ea typeface="+mn-ea"/>
                <a:cs typeface="+mn-cs"/>
              </a:rPr>
              <a:t>underestimated</a:t>
            </a:r>
            <a:br>
              <a:rPr kumimoji="0" lang="en-US" sz="2000" b="0" i="0" u="none" strike="noStrike" kern="1200" cap="none" spc="0" normalizeH="0" baseline="0" noProof="0" dirty="0">
                <a:ln>
                  <a:noFill/>
                </a:ln>
                <a:solidFill>
                  <a:prstClr val="black"/>
                </a:solidFill>
                <a:effectLst/>
                <a:uLnTx/>
                <a:uFillTx/>
                <a:latin typeface="Quire Sans"/>
                <a:ea typeface="+mn-ea"/>
                <a:cs typeface="+mn-cs"/>
              </a:rPr>
            </a:br>
            <a:r>
              <a:rPr kumimoji="0" lang="en-US" sz="2000" b="0" i="0" u="none" strike="noStrike" kern="1200" cap="none" spc="0" normalizeH="0" baseline="0" noProof="0" dirty="0">
                <a:ln>
                  <a:noFill/>
                </a:ln>
                <a:solidFill>
                  <a:srgbClr val="C00000"/>
                </a:solidFill>
                <a:effectLst/>
                <a:uLnTx/>
                <a:uFillTx/>
                <a:latin typeface="Quire Sans"/>
                <a:ea typeface="+mn-ea"/>
                <a:cs typeface="+mn-cs"/>
              </a:rPr>
              <a:t>High overhead</a:t>
            </a:r>
            <a:br>
              <a:rPr kumimoji="0" lang="en-US" sz="2000" b="0" i="0" u="none" strike="noStrike" kern="1200" cap="none" spc="0" normalizeH="0" baseline="0" noProof="0" dirty="0">
                <a:ln>
                  <a:noFill/>
                </a:ln>
                <a:solidFill>
                  <a:srgbClr val="C00000"/>
                </a:solidFill>
                <a:effectLst/>
                <a:uLnTx/>
                <a:uFillTx/>
                <a:latin typeface="Quire Sans"/>
                <a:ea typeface="+mn-ea"/>
                <a:cs typeface="+mn-cs"/>
              </a:rPr>
            </a:br>
            <a:r>
              <a:rPr kumimoji="0" lang="en-US" sz="2000" b="0" i="0" u="none" strike="noStrike" kern="1200" cap="none" spc="0" normalizeH="0" baseline="0" noProof="0" dirty="0">
                <a:ln>
                  <a:noFill/>
                </a:ln>
                <a:solidFill>
                  <a:srgbClr val="70AD47">
                    <a:lumMod val="75000"/>
                  </a:srgbClr>
                </a:solidFill>
                <a:effectLst/>
                <a:uLnTx/>
                <a:uFillTx/>
                <a:latin typeface="Quire Sans"/>
                <a:ea typeface="+mn-ea"/>
                <a:cs typeface="+mn-cs"/>
              </a:rPr>
              <a:t>Secure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7030A0"/>
                </a:solidFill>
                <a:effectLst/>
                <a:uLnTx/>
                <a:uFillTx/>
                <a:latin typeface="Quire Sans"/>
                <a:ea typeface="+mn-ea"/>
                <a:cs typeface="+mn-cs"/>
              </a:rPr>
              <a:t>(e.g., </a:t>
            </a:r>
            <a:r>
              <a:rPr kumimoji="0" lang="en-US" sz="2000" b="0" i="0" u="none" strike="noStrike" kern="1200" cap="none" spc="0" normalizeH="0" baseline="0" noProof="0" dirty="0">
                <a:ln>
                  <a:noFill/>
                </a:ln>
                <a:solidFill>
                  <a:srgbClr val="7030A0"/>
                </a:solidFill>
                <a:effectLst/>
                <a:uLnTx/>
                <a:uFillTx/>
                <a:latin typeface="Trebuchet MS" panose="020B0703020202090204" pitchFamily="34" charset="0"/>
                <a:ea typeface="+mn-ea"/>
                <a:cs typeface="+mn-cs"/>
              </a:rPr>
              <a:t>20</a:t>
            </a:r>
            <a:r>
              <a:rPr kumimoji="0" lang="en-US" sz="2000" b="0" i="0" u="none" strike="noStrike" kern="1200" cap="none" spc="0" normalizeH="0" baseline="0" noProof="0" dirty="0">
                <a:ln>
                  <a:noFill/>
                </a:ln>
                <a:solidFill>
                  <a:srgbClr val="7030A0"/>
                </a:solidFill>
                <a:effectLst/>
                <a:uLnTx/>
                <a:uFillTx/>
                <a:latin typeface="Quire Sans"/>
                <a:ea typeface="+mn-ea"/>
                <a:cs typeface="+mn-cs"/>
              </a:rPr>
              <a:t>)</a:t>
            </a:r>
          </a:p>
        </p:txBody>
      </p:sp>
      <p:cxnSp>
        <p:nvCxnSpPr>
          <p:cNvPr id="18" name="Connector: Curved 33">
            <a:extLst>
              <a:ext uri="{FF2B5EF4-FFF2-40B4-BE49-F238E27FC236}">
                <a16:creationId xmlns:a16="http://schemas.microsoft.com/office/drawing/2014/main" id="{FEA68CAE-3DE0-3CC2-CE92-81275775DE7B}"/>
              </a:ext>
            </a:extLst>
          </p:cNvPr>
          <p:cNvCxnSpPr>
            <a:cxnSpLocks/>
            <a:stCxn id="22" idx="7"/>
            <a:endCxn id="17" idx="2"/>
          </p:cNvCxnSpPr>
          <p:nvPr/>
        </p:nvCxnSpPr>
        <p:spPr>
          <a:xfrm rot="5400000" flipH="1" flipV="1">
            <a:off x="3180361" y="2373137"/>
            <a:ext cx="704050" cy="524308"/>
          </a:xfrm>
          <a:prstGeom prst="curvedConnector3">
            <a:avLst>
              <a:gd name="adj1" fmla="val 50000"/>
            </a:avLst>
          </a:prstGeom>
          <a:ln w="25400">
            <a:solidFill>
              <a:schemeClr val="accent2">
                <a:lumMod val="7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6B32A7A-6BDD-61B2-7B17-4BE1DB85526F}"/>
              </a:ext>
            </a:extLst>
          </p:cNvPr>
          <p:cNvCxnSpPr>
            <a:cxnSpLocks/>
          </p:cNvCxnSpPr>
          <p:nvPr/>
        </p:nvCxnSpPr>
        <p:spPr>
          <a:xfrm>
            <a:off x="1998099" y="4196513"/>
            <a:ext cx="3699766" cy="0"/>
          </a:xfrm>
          <a:prstGeom prst="line">
            <a:avLst/>
          </a:prstGeom>
          <a:ln w="25400">
            <a:solidFill>
              <a:schemeClr val="accent6">
                <a:lumMod val="75000"/>
              </a:schemeClr>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62412505-43CE-168A-9910-00AC8326186B}"/>
              </a:ext>
            </a:extLst>
          </p:cNvPr>
          <p:cNvCxnSpPr>
            <a:cxnSpLocks/>
          </p:cNvCxnSpPr>
          <p:nvPr/>
        </p:nvCxnSpPr>
        <p:spPr>
          <a:xfrm flipV="1">
            <a:off x="1998099" y="3041643"/>
            <a:ext cx="1371699" cy="6611"/>
          </a:xfrm>
          <a:prstGeom prst="line">
            <a:avLst/>
          </a:prstGeom>
          <a:ln w="25400">
            <a:solidFill>
              <a:srgbClr val="C00000"/>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1" name="Oval 20">
            <a:extLst>
              <a:ext uri="{FF2B5EF4-FFF2-40B4-BE49-F238E27FC236}">
                <a16:creationId xmlns:a16="http://schemas.microsoft.com/office/drawing/2014/main" id="{EC3D2378-00C0-FF9C-05BE-158ACE02A61F}"/>
              </a:ext>
            </a:extLst>
          </p:cNvPr>
          <p:cNvSpPr/>
          <p:nvPr/>
        </p:nvSpPr>
        <p:spPr>
          <a:xfrm>
            <a:off x="5403414" y="4127397"/>
            <a:ext cx="138232" cy="138232"/>
          </a:xfrm>
          <a:prstGeom prst="ellipse">
            <a:avLst/>
          </a:prstGeom>
          <a:solidFill>
            <a:schemeClr val="accent2">
              <a:lumMod val="20000"/>
              <a:lumOff val="8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Quire Sans"/>
              <a:ea typeface="+mn-ea"/>
              <a:cs typeface="Quire Sans" panose="020B0502040400020003" pitchFamily="34" charset="0"/>
            </a:endParaRPr>
          </a:p>
        </p:txBody>
      </p:sp>
      <p:sp>
        <p:nvSpPr>
          <p:cNvPr id="22" name="Oval 21">
            <a:extLst>
              <a:ext uri="{FF2B5EF4-FFF2-40B4-BE49-F238E27FC236}">
                <a16:creationId xmlns:a16="http://schemas.microsoft.com/office/drawing/2014/main" id="{994564B5-DA5F-5E5D-FABB-A7A71EECBD08}"/>
              </a:ext>
            </a:extLst>
          </p:cNvPr>
          <p:cNvSpPr/>
          <p:nvPr/>
        </p:nvSpPr>
        <p:spPr>
          <a:xfrm>
            <a:off x="3152244" y="2967072"/>
            <a:ext cx="138232" cy="138232"/>
          </a:xfrm>
          <a:prstGeom prst="ellipse">
            <a:avLst/>
          </a:prstGeom>
          <a:solidFill>
            <a:schemeClr val="accent2">
              <a:lumMod val="20000"/>
              <a:lumOff val="8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Quire Sans"/>
              <a:ea typeface="+mn-ea"/>
              <a:cs typeface="Quire Sans" panose="020B0502040400020003" pitchFamily="34" charset="0"/>
            </a:endParaRPr>
          </a:p>
        </p:txBody>
      </p:sp>
      <p:sp>
        <p:nvSpPr>
          <p:cNvPr id="23" name="TextBox 22">
            <a:extLst>
              <a:ext uri="{FF2B5EF4-FFF2-40B4-BE49-F238E27FC236}">
                <a16:creationId xmlns:a16="http://schemas.microsoft.com/office/drawing/2014/main" id="{6DEFB792-ECB0-4431-D154-1A0C0241BDC4}"/>
              </a:ext>
            </a:extLst>
          </p:cNvPr>
          <p:cNvSpPr txBox="1"/>
          <p:nvPr/>
        </p:nvSpPr>
        <p:spPr>
          <a:xfrm>
            <a:off x="4094762" y="2404526"/>
            <a:ext cx="1699974"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Quire Sans"/>
                <a:ea typeface="+mn-ea"/>
                <a:cs typeface="+mn-cs"/>
              </a:rPr>
              <a:t>Ground truth RDT</a:t>
            </a:r>
            <a:br>
              <a:rPr kumimoji="0" lang="en-US" sz="2000" b="0" i="0" u="none" strike="noStrike" kern="1200" cap="none" spc="0" normalizeH="0" baseline="0" noProof="0" dirty="0">
                <a:ln>
                  <a:noFill/>
                </a:ln>
                <a:solidFill>
                  <a:prstClr val="black"/>
                </a:solidFill>
                <a:effectLst/>
                <a:uLnTx/>
                <a:uFillTx/>
                <a:latin typeface="Quire Sans"/>
                <a:ea typeface="+mn-ea"/>
                <a:cs typeface="+mn-cs"/>
              </a:rPr>
            </a:br>
            <a:r>
              <a:rPr kumimoji="0" lang="en-US" sz="2000" b="0" i="0" u="none" strike="noStrike" kern="1200" cap="none" spc="0" normalizeH="0" baseline="0" noProof="0" dirty="0">
                <a:ln>
                  <a:noFill/>
                </a:ln>
                <a:solidFill>
                  <a:prstClr val="black"/>
                </a:solidFill>
                <a:effectLst/>
                <a:uLnTx/>
                <a:uFillTx/>
                <a:latin typeface="Quire Sans"/>
                <a:ea typeface="+mn-ea"/>
                <a:cs typeface="+mn-cs"/>
              </a:rPr>
              <a:t>(e.g., </a:t>
            </a:r>
            <a:r>
              <a:rPr kumimoji="0" lang="en-US" sz="20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mn-cs"/>
              </a:rPr>
              <a:t>1,000</a:t>
            </a:r>
            <a:r>
              <a:rPr kumimoji="0" lang="en-US" sz="2000" b="0" i="0" u="none" strike="noStrike" kern="1200" cap="none" spc="0" normalizeH="0" baseline="0" noProof="0" dirty="0">
                <a:ln>
                  <a:noFill/>
                </a:ln>
                <a:solidFill>
                  <a:prstClr val="black"/>
                </a:solidFill>
                <a:effectLst/>
                <a:uLnTx/>
                <a:uFillTx/>
                <a:latin typeface="Quire Sans"/>
                <a:ea typeface="+mn-ea"/>
                <a:cs typeface="+mn-cs"/>
              </a:rPr>
              <a:t>)</a:t>
            </a:r>
          </a:p>
        </p:txBody>
      </p:sp>
      <p:cxnSp>
        <p:nvCxnSpPr>
          <p:cNvPr id="24" name="Straight Connector 23">
            <a:extLst>
              <a:ext uri="{FF2B5EF4-FFF2-40B4-BE49-F238E27FC236}">
                <a16:creationId xmlns:a16="http://schemas.microsoft.com/office/drawing/2014/main" id="{2F908CAA-FF3E-297A-45ED-40F0E55A9FE5}"/>
              </a:ext>
            </a:extLst>
          </p:cNvPr>
          <p:cNvCxnSpPr>
            <a:cxnSpLocks/>
            <a:stCxn id="13" idx="4"/>
          </p:cNvCxnSpPr>
          <p:nvPr/>
        </p:nvCxnSpPr>
        <p:spPr>
          <a:xfrm>
            <a:off x="4405940" y="4000894"/>
            <a:ext cx="0" cy="549051"/>
          </a:xfrm>
          <a:prstGeom prst="line">
            <a:avLst/>
          </a:prstGeom>
          <a:ln w="28575">
            <a:solidFill>
              <a:schemeClr val="tx1"/>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5" name="Curved Connector 24">
            <a:extLst>
              <a:ext uri="{FF2B5EF4-FFF2-40B4-BE49-F238E27FC236}">
                <a16:creationId xmlns:a16="http://schemas.microsoft.com/office/drawing/2014/main" id="{E47553C3-9DFC-322D-2408-3EEDD54E1050}"/>
              </a:ext>
            </a:extLst>
          </p:cNvPr>
          <p:cNvCxnSpPr>
            <a:cxnSpLocks/>
            <a:stCxn id="13" idx="0"/>
            <a:endCxn id="23" idx="2"/>
          </p:cNvCxnSpPr>
          <p:nvPr/>
        </p:nvCxnSpPr>
        <p:spPr>
          <a:xfrm rot="5400000" flipH="1" flipV="1">
            <a:off x="4454108" y="3372021"/>
            <a:ext cx="442473" cy="538810"/>
          </a:xfrm>
          <a:prstGeom prst="curvedConnector3">
            <a:avLst/>
          </a:prstGeom>
          <a:ln w="28575">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6955B8C8-05DC-56A7-9AFA-F4DE0222290F}"/>
              </a:ext>
            </a:extLst>
          </p:cNvPr>
          <p:cNvSpPr>
            <a:spLocks noGrp="1"/>
          </p:cNvSpPr>
          <p:nvPr>
            <p:ph type="title"/>
          </p:nvPr>
        </p:nvSpPr>
        <p:spPr/>
        <p:txBody>
          <a:bodyPr>
            <a:noAutofit/>
          </a:bodyPr>
          <a:lstStyle/>
          <a:p>
            <a:r>
              <a:rPr lang="en-US" dirty="0"/>
              <a:t>Motivation</a:t>
            </a:r>
          </a:p>
        </p:txBody>
      </p:sp>
      <p:sp>
        <p:nvSpPr>
          <p:cNvPr id="4" name="Slide Number Placeholder 3">
            <a:extLst>
              <a:ext uri="{FF2B5EF4-FFF2-40B4-BE49-F238E27FC236}">
                <a16:creationId xmlns:a16="http://schemas.microsoft.com/office/drawing/2014/main" id="{91B3FBE7-F571-0237-D652-68A8CA49278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9D2B53-EDAE-4B41-B849-8916FA40BCB6}" type="slidenum">
              <a:rPr kumimoji="0" lang="en-US" sz="2400" b="1" i="0" u="none" strike="noStrike" kern="1200" cap="none" spc="0" normalizeH="0" baseline="0" noProof="0" smtClean="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2400" b="1" i="0" u="none" strike="noStrike" kern="1200" cap="none" spc="0" normalizeH="0" baseline="0" noProof="0" dirty="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endParaRPr>
          </a:p>
        </p:txBody>
      </p:sp>
      <p:sp>
        <p:nvSpPr>
          <p:cNvPr id="3" name="Rectangle 2">
            <a:extLst>
              <a:ext uri="{FF2B5EF4-FFF2-40B4-BE49-F238E27FC236}">
                <a16:creationId xmlns:a16="http://schemas.microsoft.com/office/drawing/2014/main" id="{50A3A58A-0EFC-E8B1-5E61-FB0E60CEF193}"/>
              </a:ext>
            </a:extLst>
          </p:cNvPr>
          <p:cNvSpPr/>
          <p:nvPr/>
        </p:nvSpPr>
        <p:spPr>
          <a:xfrm>
            <a:off x="-71119" y="975361"/>
            <a:ext cx="9286238" cy="1443665"/>
          </a:xfrm>
          <a:prstGeom prst="rect">
            <a:avLst/>
          </a:prstGeom>
          <a:solidFill>
            <a:schemeClr val="bg1">
              <a:alpha val="90000"/>
            </a:schemeClr>
          </a:solidFill>
          <a:ln>
            <a:noFill/>
          </a:ln>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ED7D31">
                  <a:lumMod val="75000"/>
                </a:srgbClr>
              </a:solidFill>
              <a:effectLst/>
              <a:uLnTx/>
              <a:uFillTx/>
              <a:latin typeface="Quire Sans"/>
              <a:ea typeface="+mn-ea"/>
              <a:cs typeface="+mn-cs"/>
            </a:endParaRPr>
          </a:p>
        </p:txBody>
      </p:sp>
      <p:sp>
        <p:nvSpPr>
          <p:cNvPr id="6" name="Rectangle 5">
            <a:extLst>
              <a:ext uri="{FF2B5EF4-FFF2-40B4-BE49-F238E27FC236}">
                <a16:creationId xmlns:a16="http://schemas.microsoft.com/office/drawing/2014/main" id="{8AB3A237-7C1A-DD29-C085-1F12D03868CC}"/>
              </a:ext>
            </a:extLst>
          </p:cNvPr>
          <p:cNvSpPr/>
          <p:nvPr/>
        </p:nvSpPr>
        <p:spPr>
          <a:xfrm>
            <a:off x="-23880" y="2419026"/>
            <a:ext cx="3927682" cy="1878142"/>
          </a:xfrm>
          <a:prstGeom prst="rect">
            <a:avLst/>
          </a:prstGeom>
          <a:solidFill>
            <a:schemeClr val="bg1">
              <a:alpha val="90000"/>
            </a:schemeClr>
          </a:solidFill>
          <a:ln>
            <a:noFill/>
          </a:ln>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ED7D31">
                  <a:lumMod val="75000"/>
                </a:srgbClr>
              </a:solidFill>
              <a:effectLst/>
              <a:uLnTx/>
              <a:uFillTx/>
              <a:latin typeface="Quire Sans"/>
              <a:ea typeface="+mn-ea"/>
              <a:cs typeface="+mn-cs"/>
            </a:endParaRPr>
          </a:p>
        </p:txBody>
      </p:sp>
      <p:sp>
        <p:nvSpPr>
          <p:cNvPr id="8" name="TextBox 7">
            <a:extLst>
              <a:ext uri="{FF2B5EF4-FFF2-40B4-BE49-F238E27FC236}">
                <a16:creationId xmlns:a16="http://schemas.microsoft.com/office/drawing/2014/main" id="{AD3EA52C-E563-A96E-3242-192D68352920}"/>
              </a:ext>
            </a:extLst>
          </p:cNvPr>
          <p:cNvSpPr txBox="1"/>
          <p:nvPr/>
        </p:nvSpPr>
        <p:spPr>
          <a:xfrm>
            <a:off x="-8754" y="5210091"/>
            <a:ext cx="9144000" cy="1170356"/>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prstClr val="black"/>
                </a:solidFill>
                <a:effectLst/>
                <a:uLnTx/>
                <a:uFillTx/>
                <a:latin typeface="Quire Sans"/>
                <a:ea typeface="+mn-ea"/>
                <a:cs typeface="+mn-cs"/>
              </a:rPr>
              <a:t>Prior works assume that the </a:t>
            </a:r>
            <a:r>
              <a:rPr kumimoji="0" lang="en-US" sz="3000" b="1" i="0" u="none" strike="noStrike" kern="1200" cap="none" spc="0" normalizeH="0" baseline="0" noProof="0" dirty="0">
                <a:ln>
                  <a:noFill/>
                </a:ln>
                <a:solidFill>
                  <a:srgbClr val="4472C4">
                    <a:lumMod val="75000"/>
                  </a:srgbClr>
                </a:solidFill>
                <a:effectLst/>
                <a:uLnTx/>
                <a:uFillTx/>
                <a:latin typeface="Quire Sans"/>
                <a:ea typeface="+mn-ea"/>
                <a:cs typeface="+mn-cs"/>
              </a:rPr>
              <a:t>ground truth </a:t>
            </a:r>
            <a:br>
              <a:rPr kumimoji="0" lang="en-US" sz="3000" b="1" i="0" u="none" strike="noStrike" kern="1200" cap="none" spc="0" normalizeH="0" baseline="0" noProof="0" dirty="0">
                <a:ln>
                  <a:noFill/>
                </a:ln>
                <a:solidFill>
                  <a:srgbClr val="4472C4">
                    <a:lumMod val="75000"/>
                  </a:srgbClr>
                </a:solidFill>
                <a:effectLst/>
                <a:uLnTx/>
                <a:uFillTx/>
                <a:latin typeface="Quire Sans"/>
                <a:ea typeface="+mn-ea"/>
                <a:cs typeface="+mn-cs"/>
              </a:rPr>
            </a:br>
            <a:r>
              <a:rPr kumimoji="0" lang="en-US" sz="3000" b="0" i="0" u="none" strike="noStrike" kern="1200" cap="none" spc="0" normalizeH="0" baseline="0" noProof="0" dirty="0">
                <a:ln>
                  <a:noFill/>
                </a:ln>
                <a:solidFill>
                  <a:srgbClr val="4472C4">
                    <a:lumMod val="75000"/>
                  </a:srgbClr>
                </a:solidFill>
                <a:effectLst/>
                <a:uLnTx/>
                <a:uFillTx/>
                <a:latin typeface="Quire Sans"/>
                <a:ea typeface="+mn-ea"/>
                <a:cs typeface="+mn-cs"/>
              </a:rPr>
              <a:t>Read Disturbance Threshold (RDT)</a:t>
            </a:r>
            <a:r>
              <a:rPr kumimoji="0" lang="en-US" sz="3000" b="0" i="0" u="none" strike="noStrike" kern="1200" cap="none" spc="0" normalizeH="0" baseline="0" noProof="0" dirty="0">
                <a:ln>
                  <a:noFill/>
                </a:ln>
                <a:solidFill>
                  <a:prstClr val="black"/>
                </a:solidFill>
                <a:effectLst/>
                <a:uLnTx/>
                <a:uFillTx/>
                <a:latin typeface="Quire Sans"/>
                <a:ea typeface="+mn-ea"/>
                <a:cs typeface="+mn-cs"/>
              </a:rPr>
              <a:t> </a:t>
            </a:r>
            <a:r>
              <a:rPr kumimoji="0" lang="en-US" sz="3000" b="1" i="0" u="none" strike="noStrike" kern="1200" cap="none" spc="0" normalizeH="0" baseline="0" noProof="0" dirty="0">
                <a:ln>
                  <a:noFill/>
                </a:ln>
                <a:solidFill>
                  <a:srgbClr val="ED7D31">
                    <a:lumMod val="75000"/>
                  </a:srgbClr>
                </a:solidFill>
                <a:effectLst/>
                <a:uLnTx/>
                <a:uFillTx/>
                <a:latin typeface="Quire Sans"/>
                <a:ea typeface="+mn-ea"/>
                <a:cs typeface="+mn-cs"/>
              </a:rPr>
              <a:t>can be identified</a:t>
            </a:r>
          </a:p>
        </p:txBody>
      </p:sp>
      <p:sp>
        <p:nvSpPr>
          <p:cNvPr id="26" name="Rectangle 25">
            <a:extLst>
              <a:ext uri="{FF2B5EF4-FFF2-40B4-BE49-F238E27FC236}">
                <a16:creationId xmlns:a16="http://schemas.microsoft.com/office/drawing/2014/main" id="{6FE21E13-305D-3AF6-1B77-FD1CA0C4689A}"/>
              </a:ext>
            </a:extLst>
          </p:cNvPr>
          <p:cNvSpPr/>
          <p:nvPr/>
        </p:nvSpPr>
        <p:spPr>
          <a:xfrm>
            <a:off x="5863851" y="2434560"/>
            <a:ext cx="3351268" cy="1883317"/>
          </a:xfrm>
          <a:prstGeom prst="rect">
            <a:avLst/>
          </a:prstGeom>
          <a:solidFill>
            <a:schemeClr val="bg1">
              <a:alpha val="90000"/>
            </a:schemeClr>
          </a:solidFill>
          <a:ln>
            <a:noFill/>
          </a:ln>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ED7D31">
                  <a:lumMod val="75000"/>
                </a:srgbClr>
              </a:solidFill>
              <a:effectLst/>
              <a:uLnTx/>
              <a:uFillTx/>
              <a:latin typeface="Quire Sans"/>
              <a:ea typeface="+mn-ea"/>
              <a:cs typeface="+mn-cs"/>
            </a:endParaRPr>
          </a:p>
        </p:txBody>
      </p:sp>
      <p:sp>
        <p:nvSpPr>
          <p:cNvPr id="27" name="Rectangle 26">
            <a:extLst>
              <a:ext uri="{FF2B5EF4-FFF2-40B4-BE49-F238E27FC236}">
                <a16:creationId xmlns:a16="http://schemas.microsoft.com/office/drawing/2014/main" id="{6011F943-DD96-F032-CB1A-88313B68B36F}"/>
              </a:ext>
            </a:extLst>
          </p:cNvPr>
          <p:cNvSpPr/>
          <p:nvPr/>
        </p:nvSpPr>
        <p:spPr>
          <a:xfrm>
            <a:off x="5366795" y="3786651"/>
            <a:ext cx="497055" cy="549051"/>
          </a:xfrm>
          <a:prstGeom prst="rect">
            <a:avLst/>
          </a:prstGeom>
          <a:solidFill>
            <a:schemeClr val="bg1">
              <a:alpha val="90000"/>
            </a:schemeClr>
          </a:solidFill>
          <a:ln>
            <a:noFill/>
          </a:ln>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ED7D31">
                  <a:lumMod val="75000"/>
                </a:srgbClr>
              </a:solidFill>
              <a:effectLst/>
              <a:uLnTx/>
              <a:uFillTx/>
              <a:latin typeface="Quire Sans"/>
              <a:ea typeface="+mn-ea"/>
              <a:cs typeface="+mn-cs"/>
            </a:endParaRPr>
          </a:p>
        </p:txBody>
      </p:sp>
    </p:spTree>
    <p:extLst>
      <p:ext uri="{BB962C8B-B14F-4D97-AF65-F5344CB8AC3E}">
        <p14:creationId xmlns:p14="http://schemas.microsoft.com/office/powerpoint/2010/main" val="3148092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8" grpId="0" animBg="1"/>
      <p:bldP spid="26" grpId="0" animBg="1"/>
      <p:bldP spid="27"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51A380-864C-AD27-1E28-8E84B21CF0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3FA256-FF67-3DE0-2C9C-33B7DA8303D4}"/>
              </a:ext>
            </a:extLst>
          </p:cNvPr>
          <p:cNvSpPr>
            <a:spLocks noGrp="1"/>
          </p:cNvSpPr>
          <p:nvPr>
            <p:ph type="title"/>
          </p:nvPr>
        </p:nvSpPr>
        <p:spPr/>
        <p:txBody>
          <a:bodyPr/>
          <a:lstStyle/>
          <a:p>
            <a:r>
              <a:rPr lang="en-US" dirty="0"/>
              <a:t>Our Goal</a:t>
            </a:r>
          </a:p>
        </p:txBody>
      </p:sp>
      <p:sp>
        <p:nvSpPr>
          <p:cNvPr id="3" name="Content Placeholder 2">
            <a:extLst>
              <a:ext uri="{FF2B5EF4-FFF2-40B4-BE49-F238E27FC236}">
                <a16:creationId xmlns:a16="http://schemas.microsoft.com/office/drawing/2014/main" id="{4F3EAB39-9DFD-4AD4-D1AF-9223AE5C028A}"/>
              </a:ext>
            </a:extLst>
          </p:cNvPr>
          <p:cNvSpPr>
            <a:spLocks noGrp="1"/>
          </p:cNvSpPr>
          <p:nvPr>
            <p:ph idx="1"/>
          </p:nvPr>
        </p:nvSpPr>
        <p:spPr>
          <a:xfrm>
            <a:off x="155488" y="1223158"/>
            <a:ext cx="8815517" cy="5106080"/>
          </a:xfrm>
        </p:spPr>
        <p:txBody>
          <a:bodyPr>
            <a:normAutofit lnSpcReduction="10000"/>
          </a:bodyPr>
          <a:lstStyle/>
          <a:p>
            <a:pPr marL="0" indent="0" algn="ctr">
              <a:lnSpc>
                <a:spcPct val="100000"/>
              </a:lnSpc>
              <a:spcBef>
                <a:spcPts val="600"/>
              </a:spcBef>
              <a:buNone/>
            </a:pPr>
            <a:r>
              <a:rPr lang="en-US" sz="3500" dirty="0">
                <a:solidFill>
                  <a:schemeClr val="accent2">
                    <a:lumMod val="75000"/>
                  </a:schemeClr>
                </a:solidFill>
              </a:rPr>
              <a:t>Answer two research questions:</a:t>
            </a:r>
            <a:endParaRPr lang="en-US" sz="1200" dirty="0"/>
          </a:p>
          <a:p>
            <a:pPr marL="0" indent="0" algn="ctr">
              <a:lnSpc>
                <a:spcPct val="100000"/>
              </a:lnSpc>
              <a:spcBef>
                <a:spcPts val="600"/>
              </a:spcBef>
              <a:buNone/>
            </a:pPr>
            <a:endParaRPr lang="en-US" sz="2400" dirty="0"/>
          </a:p>
          <a:p>
            <a:pPr marL="0" indent="0" algn="ctr">
              <a:lnSpc>
                <a:spcPct val="100000"/>
              </a:lnSpc>
              <a:spcBef>
                <a:spcPts val="600"/>
              </a:spcBef>
              <a:buNone/>
            </a:pPr>
            <a:endParaRPr lang="en-US" sz="2400" dirty="0">
              <a:solidFill>
                <a:srgbClr val="7030A0"/>
              </a:solidFill>
            </a:endParaRPr>
          </a:p>
          <a:p>
            <a:pPr marL="0" indent="0" algn="ctr">
              <a:lnSpc>
                <a:spcPct val="100000"/>
              </a:lnSpc>
              <a:spcBef>
                <a:spcPts val="600"/>
              </a:spcBef>
              <a:buNone/>
            </a:pPr>
            <a:endParaRPr lang="en-US" sz="2400" dirty="0">
              <a:solidFill>
                <a:srgbClr val="7030A0"/>
              </a:solidFill>
            </a:endParaRPr>
          </a:p>
          <a:p>
            <a:pPr marL="0" indent="0" algn="ctr">
              <a:lnSpc>
                <a:spcPct val="100000"/>
              </a:lnSpc>
              <a:spcBef>
                <a:spcPts val="600"/>
              </a:spcBef>
              <a:buNone/>
            </a:pPr>
            <a:endParaRPr lang="en-US" sz="2400" dirty="0">
              <a:solidFill>
                <a:srgbClr val="7030A0"/>
              </a:solidFill>
            </a:endParaRPr>
          </a:p>
          <a:p>
            <a:pPr marL="0" indent="0" algn="ctr">
              <a:lnSpc>
                <a:spcPct val="100000"/>
              </a:lnSpc>
              <a:spcBef>
                <a:spcPts val="600"/>
              </a:spcBef>
              <a:buNone/>
            </a:pPr>
            <a:endParaRPr lang="en-US" sz="6000" dirty="0">
              <a:solidFill>
                <a:schemeClr val="accent6">
                  <a:lumMod val="75000"/>
                </a:schemeClr>
              </a:solidFill>
            </a:endParaRPr>
          </a:p>
          <a:p>
            <a:pPr marL="0" indent="0" algn="ctr">
              <a:lnSpc>
                <a:spcPct val="100000"/>
              </a:lnSpc>
              <a:spcBef>
                <a:spcPts val="600"/>
              </a:spcBef>
              <a:buNone/>
            </a:pPr>
            <a:endParaRPr lang="en-US" sz="6000" dirty="0">
              <a:solidFill>
                <a:schemeClr val="accent6">
                  <a:lumMod val="75000"/>
                </a:schemeClr>
              </a:solidFill>
            </a:endParaRPr>
          </a:p>
          <a:p>
            <a:pPr marL="0" indent="0" algn="ctr">
              <a:lnSpc>
                <a:spcPct val="100000"/>
              </a:lnSpc>
              <a:spcBef>
                <a:spcPts val="600"/>
              </a:spcBef>
              <a:buNone/>
            </a:pPr>
            <a:r>
              <a:rPr lang="en-US" sz="3500" dirty="0">
                <a:solidFill>
                  <a:schemeClr val="accent6">
                    <a:lumMod val="75000"/>
                  </a:schemeClr>
                </a:solidFill>
              </a:rPr>
              <a:t>Analyze implications for </a:t>
            </a:r>
            <a:br>
              <a:rPr lang="en-US" sz="3500" dirty="0">
                <a:solidFill>
                  <a:schemeClr val="accent6">
                    <a:lumMod val="75000"/>
                  </a:schemeClr>
                </a:solidFill>
              </a:rPr>
            </a:br>
            <a:r>
              <a:rPr lang="en-US" sz="3500" dirty="0">
                <a:solidFill>
                  <a:schemeClr val="accent6">
                    <a:lumMod val="75000"/>
                  </a:schemeClr>
                </a:solidFill>
              </a:rPr>
              <a:t>read disturbance solutions</a:t>
            </a:r>
            <a:endParaRPr lang="en-US" sz="3500" b="1" dirty="0">
              <a:solidFill>
                <a:schemeClr val="accent6">
                  <a:lumMod val="75000"/>
                </a:schemeClr>
              </a:solidFill>
            </a:endParaRPr>
          </a:p>
          <a:p>
            <a:endParaRPr lang="en-US" sz="3500" dirty="0"/>
          </a:p>
        </p:txBody>
      </p:sp>
      <p:grpSp>
        <p:nvGrpSpPr>
          <p:cNvPr id="11" name="Group 10">
            <a:extLst>
              <a:ext uri="{FF2B5EF4-FFF2-40B4-BE49-F238E27FC236}">
                <a16:creationId xmlns:a16="http://schemas.microsoft.com/office/drawing/2014/main" id="{D80180D2-1D1B-B9ED-63D2-D332FE2EF9CB}"/>
              </a:ext>
            </a:extLst>
          </p:cNvPr>
          <p:cNvGrpSpPr/>
          <p:nvPr/>
        </p:nvGrpSpPr>
        <p:grpSpPr>
          <a:xfrm>
            <a:off x="973788" y="2045968"/>
            <a:ext cx="7196424" cy="914400"/>
            <a:chOff x="435033" y="2187116"/>
            <a:chExt cx="7196424" cy="914400"/>
          </a:xfrm>
        </p:grpSpPr>
        <p:sp>
          <p:nvSpPr>
            <p:cNvPr id="5" name="Oval 4">
              <a:extLst>
                <a:ext uri="{FF2B5EF4-FFF2-40B4-BE49-F238E27FC236}">
                  <a16:creationId xmlns:a16="http://schemas.microsoft.com/office/drawing/2014/main" id="{F738DF2C-3833-2613-2229-10287B75844E}"/>
                </a:ext>
              </a:extLst>
            </p:cNvPr>
            <p:cNvSpPr/>
            <p:nvPr/>
          </p:nvSpPr>
          <p:spPr>
            <a:xfrm>
              <a:off x="435033" y="2187116"/>
              <a:ext cx="914400" cy="914400"/>
            </a:xfrm>
            <a:prstGeom prst="ellipse">
              <a:avLst/>
            </a:prstGeom>
            <a:solidFill>
              <a:schemeClr val="accent2">
                <a:lumMod val="20000"/>
                <a:lumOff val="80000"/>
              </a:schemeClr>
            </a:solidFill>
            <a:ln w="38100">
              <a:solidFill>
                <a:schemeClr val="accent2">
                  <a:lumMod val="75000"/>
                </a:schemeClr>
              </a:solidFill>
            </a:ln>
          </p:spPr>
          <p:txBody>
            <a:bodyPr wrap="squar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500" b="1" i="0" u="none" strike="noStrike" kern="1200" cap="none" spc="0" normalizeH="0" baseline="0" noProof="0" dirty="0">
                  <a:ln>
                    <a:noFill/>
                  </a:ln>
                  <a:solidFill>
                    <a:srgbClr val="ED7D31">
                      <a:lumMod val="75000"/>
                    </a:srgbClr>
                  </a:solidFill>
                  <a:effectLst/>
                  <a:uLnTx/>
                  <a:uFillTx/>
                  <a:latin typeface="Trebuchet MS" panose="020B0703020202090204" pitchFamily="34" charset="0"/>
                  <a:ea typeface="+mn-ea"/>
                  <a:cs typeface="+mn-cs"/>
                </a:rPr>
                <a:t>1</a:t>
              </a:r>
            </a:p>
          </p:txBody>
        </p:sp>
        <p:sp>
          <p:nvSpPr>
            <p:cNvPr id="8" name="TextBox 7">
              <a:extLst>
                <a:ext uri="{FF2B5EF4-FFF2-40B4-BE49-F238E27FC236}">
                  <a16:creationId xmlns:a16="http://schemas.microsoft.com/office/drawing/2014/main" id="{695F9B39-A088-35FF-33D8-8BE7AAF0242B}"/>
                </a:ext>
              </a:extLst>
            </p:cNvPr>
            <p:cNvSpPr txBox="1"/>
            <p:nvPr/>
          </p:nvSpPr>
          <p:spPr>
            <a:xfrm>
              <a:off x="1539416" y="2392012"/>
              <a:ext cx="6092041" cy="498762"/>
            </a:xfrm>
            <a:prstGeom prst="rect">
              <a:avLst/>
            </a:prstGeom>
            <a:noFill/>
            <a:ln w="57150">
              <a:noFill/>
            </a:ln>
          </p:spPr>
          <p:txBody>
            <a:bodyPr wrap="non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500" b="0" i="0" u="none" strike="noStrike" kern="1200" cap="none" spc="0" normalizeH="0" baseline="0" noProof="0" dirty="0">
                  <a:ln>
                    <a:noFill/>
                  </a:ln>
                  <a:solidFill>
                    <a:prstClr val="black"/>
                  </a:solidFill>
                  <a:effectLst/>
                  <a:uLnTx/>
                  <a:uFillTx/>
                  <a:latin typeface="Quire Sans"/>
                  <a:ea typeface="+mn-ea"/>
                  <a:cs typeface="+mn-cs"/>
                </a:rPr>
                <a:t>Does RDT </a:t>
              </a:r>
              <a:r>
                <a:rPr kumimoji="0" lang="en-US" sz="3500" b="0" i="0" u="none" strike="noStrike" kern="1200" cap="none" spc="0" normalizeH="0" baseline="0" noProof="0" dirty="0">
                  <a:ln>
                    <a:noFill/>
                  </a:ln>
                  <a:solidFill>
                    <a:srgbClr val="4472C4">
                      <a:lumMod val="75000"/>
                    </a:srgbClr>
                  </a:solidFill>
                  <a:effectLst/>
                  <a:uLnTx/>
                  <a:uFillTx/>
                  <a:latin typeface="Quire Sans"/>
                  <a:ea typeface="+mn-ea"/>
                  <a:cs typeface="+mn-cs"/>
                </a:rPr>
                <a:t>change over time</a:t>
              </a:r>
              <a:r>
                <a:rPr kumimoji="0" lang="en-US" sz="3500" b="0" i="0" u="none" strike="noStrike" kern="1200" cap="none" spc="0" normalizeH="0" baseline="0" noProof="0" dirty="0">
                  <a:ln>
                    <a:noFill/>
                  </a:ln>
                  <a:solidFill>
                    <a:prstClr val="black"/>
                  </a:solidFill>
                  <a:effectLst/>
                  <a:uLnTx/>
                  <a:uFillTx/>
                  <a:latin typeface="Quire Sans"/>
                  <a:ea typeface="+mn-ea"/>
                  <a:cs typeface="+mn-cs"/>
                </a:rPr>
                <a:t>?</a:t>
              </a:r>
            </a:p>
          </p:txBody>
        </p:sp>
      </p:grpSp>
      <p:grpSp>
        <p:nvGrpSpPr>
          <p:cNvPr id="12" name="Group 11">
            <a:extLst>
              <a:ext uri="{FF2B5EF4-FFF2-40B4-BE49-F238E27FC236}">
                <a16:creationId xmlns:a16="http://schemas.microsoft.com/office/drawing/2014/main" id="{9195D048-80A1-D52C-BB77-04C57C0E8BB0}"/>
              </a:ext>
            </a:extLst>
          </p:cNvPr>
          <p:cNvGrpSpPr/>
          <p:nvPr/>
        </p:nvGrpSpPr>
        <p:grpSpPr>
          <a:xfrm>
            <a:off x="1400672" y="3402594"/>
            <a:ext cx="6325147" cy="914400"/>
            <a:chOff x="435033" y="3171215"/>
            <a:chExt cx="6325147" cy="914400"/>
          </a:xfrm>
        </p:grpSpPr>
        <p:sp>
          <p:nvSpPr>
            <p:cNvPr id="9" name="Oval 8">
              <a:extLst>
                <a:ext uri="{FF2B5EF4-FFF2-40B4-BE49-F238E27FC236}">
                  <a16:creationId xmlns:a16="http://schemas.microsoft.com/office/drawing/2014/main" id="{D1C5CFE7-D37F-EDBF-6629-E0E606CB4B9F}"/>
                </a:ext>
              </a:extLst>
            </p:cNvPr>
            <p:cNvSpPr/>
            <p:nvPr/>
          </p:nvSpPr>
          <p:spPr>
            <a:xfrm>
              <a:off x="435033" y="3171215"/>
              <a:ext cx="914400" cy="914400"/>
            </a:xfrm>
            <a:prstGeom prst="ellipse">
              <a:avLst/>
            </a:prstGeom>
            <a:solidFill>
              <a:schemeClr val="accent2">
                <a:lumMod val="20000"/>
                <a:lumOff val="80000"/>
              </a:schemeClr>
            </a:solidFill>
            <a:ln w="38100">
              <a:solidFill>
                <a:schemeClr val="accent2">
                  <a:lumMod val="75000"/>
                </a:schemeClr>
              </a:solidFill>
            </a:ln>
          </p:spPr>
          <p:txBody>
            <a:bodyPr wrap="squar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500" b="1" i="0" u="none" strike="noStrike" kern="1200" cap="none" spc="0" normalizeH="0" baseline="0" noProof="0" dirty="0">
                  <a:ln>
                    <a:noFill/>
                  </a:ln>
                  <a:solidFill>
                    <a:srgbClr val="ED7D31">
                      <a:lumMod val="75000"/>
                    </a:srgbClr>
                  </a:solidFill>
                  <a:effectLst/>
                  <a:uLnTx/>
                  <a:uFillTx/>
                  <a:latin typeface="Trebuchet MS" panose="020B0703020202090204" pitchFamily="34" charset="0"/>
                  <a:ea typeface="+mn-ea"/>
                  <a:cs typeface="+mn-cs"/>
                </a:rPr>
                <a:t>2</a:t>
              </a:r>
            </a:p>
          </p:txBody>
        </p:sp>
        <p:sp>
          <p:nvSpPr>
            <p:cNvPr id="10" name="TextBox 9">
              <a:extLst>
                <a:ext uri="{FF2B5EF4-FFF2-40B4-BE49-F238E27FC236}">
                  <a16:creationId xmlns:a16="http://schemas.microsoft.com/office/drawing/2014/main" id="{C0A38721-06B1-3499-7B9F-A1D7430CF9A3}"/>
                </a:ext>
              </a:extLst>
            </p:cNvPr>
            <p:cNvSpPr txBox="1"/>
            <p:nvPr/>
          </p:nvSpPr>
          <p:spPr>
            <a:xfrm>
              <a:off x="1535037" y="3376236"/>
              <a:ext cx="5225143" cy="498762"/>
            </a:xfrm>
            <a:prstGeom prst="rect">
              <a:avLst/>
            </a:prstGeom>
            <a:noFill/>
            <a:ln w="57150">
              <a:noFill/>
            </a:ln>
          </p:spPr>
          <p:txBody>
            <a:bodyPr wrap="non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500" b="0" i="0" u="none" strike="noStrike" kern="1200" cap="none" spc="0" normalizeH="0" baseline="0" noProof="0" dirty="0">
                  <a:ln>
                    <a:noFill/>
                  </a:ln>
                  <a:solidFill>
                    <a:prstClr val="black"/>
                  </a:solidFill>
                  <a:effectLst/>
                  <a:uLnTx/>
                  <a:uFillTx/>
                  <a:latin typeface="Quire Sans"/>
                  <a:ea typeface="+mn-ea"/>
                  <a:cs typeface="+mn-cs"/>
                </a:rPr>
                <a:t>How </a:t>
              </a:r>
              <a:r>
                <a:rPr kumimoji="0" lang="en-US" sz="3500" b="0" i="0" u="none" strike="noStrike" kern="1200" cap="none" spc="0" normalizeH="0" baseline="0" noProof="0" dirty="0">
                  <a:ln>
                    <a:noFill/>
                  </a:ln>
                  <a:solidFill>
                    <a:srgbClr val="4472C4">
                      <a:lumMod val="75000"/>
                    </a:srgbClr>
                  </a:solidFill>
                  <a:effectLst/>
                  <a:uLnTx/>
                  <a:uFillTx/>
                  <a:latin typeface="Quire Sans"/>
                  <a:ea typeface="+mn-ea"/>
                  <a:cs typeface="+mn-cs"/>
                </a:rPr>
                <a:t>reliably</a:t>
              </a:r>
              <a:r>
                <a:rPr kumimoji="0" lang="en-US" sz="3500" b="0" i="0" u="none" strike="noStrike" kern="1200" cap="none" spc="0" normalizeH="0" baseline="0" noProof="0" dirty="0">
                  <a:ln>
                    <a:noFill/>
                  </a:ln>
                  <a:solidFill>
                    <a:prstClr val="black"/>
                  </a:solidFill>
                  <a:effectLst/>
                  <a:uLnTx/>
                  <a:uFillTx/>
                  <a:latin typeface="Quire Sans"/>
                  <a:ea typeface="+mn-ea"/>
                  <a:cs typeface="+mn-cs"/>
                </a:rPr>
                <a:t> and </a:t>
              </a:r>
              <a:r>
                <a:rPr kumimoji="0" lang="en-US" sz="3500" b="0" i="0" u="none" strike="noStrike" kern="1200" cap="none" spc="0" normalizeH="0" baseline="0" noProof="0" dirty="0">
                  <a:ln>
                    <a:noFill/>
                  </a:ln>
                  <a:solidFill>
                    <a:srgbClr val="4472C4">
                      <a:lumMod val="75000"/>
                    </a:srgbClr>
                  </a:solidFill>
                  <a:effectLst/>
                  <a:uLnTx/>
                  <a:uFillTx/>
                  <a:latin typeface="Quire Sans"/>
                  <a:ea typeface="+mn-ea"/>
                  <a:cs typeface="+mn-cs"/>
                </a:rPr>
                <a:t>efficiently</a:t>
              </a:r>
              <a:r>
                <a:rPr kumimoji="0" lang="en-US" sz="3500" b="0" i="0" u="none" strike="noStrike" kern="1200" cap="none" spc="0" normalizeH="0" baseline="0" noProof="0" dirty="0">
                  <a:ln>
                    <a:noFill/>
                  </a:ln>
                  <a:solidFill>
                    <a:prstClr val="black"/>
                  </a:solidFill>
                  <a:effectLst/>
                  <a:uLnTx/>
                  <a:uFillTx/>
                  <a:latin typeface="Quire Sans"/>
                  <a:ea typeface="+mn-ea"/>
                  <a:cs typeface="+mn-cs"/>
                </a:rPr>
                <a:t> </a:t>
              </a:r>
              <a:br>
                <a:rPr kumimoji="0" lang="en-US" sz="3500" b="0" i="0" u="none" strike="noStrike" kern="1200" cap="none" spc="0" normalizeH="0" baseline="0" noProof="0" dirty="0">
                  <a:ln>
                    <a:noFill/>
                  </a:ln>
                  <a:solidFill>
                    <a:prstClr val="black"/>
                  </a:solidFill>
                  <a:effectLst/>
                  <a:uLnTx/>
                  <a:uFillTx/>
                  <a:latin typeface="Quire Sans"/>
                  <a:ea typeface="+mn-ea"/>
                  <a:cs typeface="+mn-cs"/>
                </a:rPr>
              </a:br>
              <a:r>
                <a:rPr kumimoji="0" lang="en-US" sz="3500" b="0" i="0" u="none" strike="noStrike" kern="1200" cap="none" spc="0" normalizeH="0" baseline="0" noProof="0" dirty="0">
                  <a:ln>
                    <a:noFill/>
                  </a:ln>
                  <a:solidFill>
                    <a:prstClr val="black"/>
                  </a:solidFill>
                  <a:effectLst/>
                  <a:uLnTx/>
                  <a:uFillTx/>
                  <a:latin typeface="Quire Sans"/>
                  <a:ea typeface="+mn-ea"/>
                  <a:cs typeface="+mn-cs"/>
                </a:rPr>
                <a:t>can RDT be </a:t>
              </a:r>
              <a:r>
                <a:rPr kumimoji="0" lang="en-US" sz="3500" b="0" i="0" u="none" strike="noStrike" kern="1200" cap="none" spc="0" normalizeH="0" baseline="0" noProof="0" dirty="0">
                  <a:ln>
                    <a:noFill/>
                  </a:ln>
                  <a:solidFill>
                    <a:srgbClr val="4472C4">
                      <a:lumMod val="75000"/>
                    </a:srgbClr>
                  </a:solidFill>
                  <a:effectLst/>
                  <a:uLnTx/>
                  <a:uFillTx/>
                  <a:latin typeface="Quire Sans"/>
                  <a:ea typeface="+mn-ea"/>
                  <a:cs typeface="+mn-cs"/>
                </a:rPr>
                <a:t>measured</a:t>
              </a:r>
              <a:r>
                <a:rPr kumimoji="0" lang="en-US" sz="3500" b="0" i="0" u="none" strike="noStrike" kern="1200" cap="none" spc="0" normalizeH="0" baseline="0" noProof="0" dirty="0">
                  <a:ln>
                    <a:noFill/>
                  </a:ln>
                  <a:solidFill>
                    <a:prstClr val="black"/>
                  </a:solidFill>
                  <a:effectLst/>
                  <a:uLnTx/>
                  <a:uFillTx/>
                  <a:latin typeface="Quire Sans"/>
                  <a:ea typeface="+mn-ea"/>
                  <a:cs typeface="+mn-cs"/>
                </a:rPr>
                <a:t>?</a:t>
              </a:r>
            </a:p>
          </p:txBody>
        </p:sp>
      </p:grpSp>
      <p:sp>
        <p:nvSpPr>
          <p:cNvPr id="4" name="Slide Number Placeholder 3">
            <a:extLst>
              <a:ext uri="{FF2B5EF4-FFF2-40B4-BE49-F238E27FC236}">
                <a16:creationId xmlns:a16="http://schemas.microsoft.com/office/drawing/2014/main" id="{034655EF-1467-28AB-B84B-C068E1276F4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9D2B53-EDAE-4B41-B849-8916FA40BCB6}" type="slidenum">
              <a:rPr kumimoji="0" lang="en-US" sz="2400" b="1" i="0" u="none" strike="noStrike" kern="1200" cap="none" spc="0" normalizeH="0" baseline="0" noProof="0" smtClean="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2400" b="1" i="0" u="none" strike="noStrike" kern="1200" cap="none" spc="0" normalizeH="0" baseline="0" noProof="0" dirty="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endParaRPr>
          </a:p>
        </p:txBody>
      </p:sp>
    </p:spTree>
    <p:extLst>
      <p:ext uri="{BB962C8B-B14F-4D97-AF65-F5344CB8AC3E}">
        <p14:creationId xmlns:p14="http://schemas.microsoft.com/office/powerpoint/2010/main" val="4230935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F0BE92-958D-0500-A483-FD3615BEC3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344C24-C343-6BFB-65AD-23056F7D99C1}"/>
              </a:ext>
            </a:extLst>
          </p:cNvPr>
          <p:cNvSpPr>
            <a:spLocks noGrp="1"/>
          </p:cNvSpPr>
          <p:nvPr>
            <p:ph type="title"/>
          </p:nvPr>
        </p:nvSpPr>
        <p:spPr/>
        <p:txBody>
          <a:bodyPr/>
          <a:lstStyle/>
          <a:p>
            <a:r>
              <a:rPr lang="en-US" b="1" dirty="0"/>
              <a:t>DDR</a:t>
            </a:r>
            <a:r>
              <a:rPr lang="en-US" b="1" dirty="0">
                <a:latin typeface="Trebuchet MS" panose="020B0703020202090204" pitchFamily="34" charset="0"/>
              </a:rPr>
              <a:t>4</a:t>
            </a:r>
            <a:r>
              <a:rPr lang="en-US" b="1" dirty="0"/>
              <a:t> DRAM Testing Infrastructure</a:t>
            </a:r>
          </a:p>
        </p:txBody>
      </p:sp>
      <p:sp>
        <p:nvSpPr>
          <p:cNvPr id="5" name="Rectangle 4">
            <a:extLst>
              <a:ext uri="{FF2B5EF4-FFF2-40B4-BE49-F238E27FC236}">
                <a16:creationId xmlns:a16="http://schemas.microsoft.com/office/drawing/2014/main" id="{6AF4C7B9-D72D-0361-FEEF-FE6D656719F0}"/>
              </a:ext>
            </a:extLst>
          </p:cNvPr>
          <p:cNvSpPr/>
          <p:nvPr/>
        </p:nvSpPr>
        <p:spPr>
          <a:xfrm>
            <a:off x="189560" y="958895"/>
            <a:ext cx="8954439" cy="424732"/>
          </a:xfrm>
          <a:prstGeom prst="rect">
            <a:avLst/>
          </a:prstGeom>
        </p:spPr>
        <p:txBody>
          <a:bodyPr wrap="square">
            <a:spAutoFit/>
          </a:bodyPr>
          <a:lstStyle/>
          <a:p>
            <a:pPr marL="11113" marR="0" lvl="1" indent="0" algn="l" defTabSz="914400" rtl="0" eaLnBrk="1" fontAlgn="auto" latinLnBrk="0" hangingPunct="1">
              <a:lnSpc>
                <a:spcPct val="90000"/>
              </a:lnSpc>
              <a:spcBef>
                <a:spcPts val="4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Quire Sans" panose="020B0502040400020003" pitchFamily="34" charset="0"/>
                <a:ea typeface="+mn-ea"/>
                <a:cs typeface="+mn-cs"/>
              </a:rPr>
              <a:t>DRAM Bender on a Xilinx </a:t>
            </a:r>
            <a:r>
              <a:rPr kumimoji="0" lang="en-US" sz="2400" b="0" i="0" u="none" strike="noStrike" kern="1200" cap="none" spc="0" normalizeH="0" baseline="0" noProof="0" dirty="0" err="1">
                <a:ln>
                  <a:noFill/>
                </a:ln>
                <a:solidFill>
                  <a:prstClr val="black"/>
                </a:solidFill>
                <a:effectLst/>
                <a:uLnTx/>
                <a:uFillTx/>
                <a:latin typeface="Quire Sans" panose="020B0502040400020003" pitchFamily="34" charset="0"/>
                <a:ea typeface="+mn-ea"/>
                <a:cs typeface="+mn-cs"/>
              </a:rPr>
              <a:t>Virtex</a:t>
            </a:r>
            <a:r>
              <a:rPr kumimoji="0" lang="en-US" sz="2400" b="0" i="0" u="none" strike="noStrike" kern="1200" cap="none" spc="0" normalizeH="0" baseline="0" noProof="0" dirty="0">
                <a:ln>
                  <a:noFill/>
                </a:ln>
                <a:solidFill>
                  <a:prstClr val="black"/>
                </a:solidFill>
                <a:effectLst/>
                <a:uLnTx/>
                <a:uFillTx/>
                <a:latin typeface="Quire Sans" panose="020B0502040400020003" pitchFamily="34"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Quire Sans" panose="020B0502040400020003" pitchFamily="34" charset="0"/>
                <a:ea typeface="+mn-ea"/>
                <a:cs typeface="+mn-cs"/>
              </a:rPr>
              <a:t>UltraScale</a:t>
            </a:r>
            <a:r>
              <a:rPr kumimoji="0" lang="en-US" sz="2400" b="0" i="0" u="none" strike="noStrike" kern="1200" cap="none" spc="0" normalizeH="0" baseline="0" noProof="0" dirty="0">
                <a:ln>
                  <a:noFill/>
                </a:ln>
                <a:solidFill>
                  <a:prstClr val="black"/>
                </a:solidFill>
                <a:effectLst/>
                <a:uLnTx/>
                <a:uFillTx/>
                <a:latin typeface="Quire Sans" panose="020B0502040400020003" pitchFamily="34" charset="0"/>
                <a:ea typeface="+mn-ea"/>
                <a:cs typeface="+mn-cs"/>
              </a:rPr>
              <a:t>+ XCU</a:t>
            </a:r>
            <a:r>
              <a:rPr kumimoji="0" lang="en-US" sz="24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mn-cs"/>
              </a:rPr>
              <a:t>200</a:t>
            </a:r>
            <a:endParaRPr kumimoji="0" lang="en-US" sz="26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mn-cs"/>
            </a:endParaRPr>
          </a:p>
        </p:txBody>
      </p:sp>
      <p:pic>
        <p:nvPicPr>
          <p:cNvPr id="8" name="Picture 7" descr="A picture containing text, indoor&#10;&#10;Description automatically generated">
            <a:extLst>
              <a:ext uri="{FF2B5EF4-FFF2-40B4-BE49-F238E27FC236}">
                <a16:creationId xmlns:a16="http://schemas.microsoft.com/office/drawing/2014/main" id="{9934ACE0-B082-C0C1-D887-3C015E7D95D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99" y="1383627"/>
            <a:ext cx="9144000" cy="3787455"/>
          </a:xfrm>
          <a:prstGeom prst="rect">
            <a:avLst/>
          </a:prstGeom>
        </p:spPr>
      </p:pic>
      <p:sp>
        <p:nvSpPr>
          <p:cNvPr id="9" name="TextBox 8">
            <a:extLst>
              <a:ext uri="{FF2B5EF4-FFF2-40B4-BE49-F238E27FC236}">
                <a16:creationId xmlns:a16="http://schemas.microsoft.com/office/drawing/2014/main" id="{D352AF7D-0196-471A-1C4B-60F9CD682164}"/>
              </a:ext>
            </a:extLst>
          </p:cNvPr>
          <p:cNvSpPr txBox="1"/>
          <p:nvPr/>
        </p:nvSpPr>
        <p:spPr>
          <a:xfrm>
            <a:off x="189560" y="1406196"/>
            <a:ext cx="3697679"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Quire Sans" panose="020B0502040400020003" pitchFamily="34" charset="0"/>
                <a:ea typeface="+mn-ea"/>
                <a:cs typeface="+mn-cs"/>
              </a:rPr>
              <a:t>Xilinx </a:t>
            </a:r>
            <a:r>
              <a:rPr kumimoji="0" lang="en-US" sz="1800" b="0" i="0" u="none" strike="noStrike" kern="1200" cap="none" spc="0" normalizeH="0" baseline="0" noProof="0" dirty="0" err="1">
                <a:ln>
                  <a:noFill/>
                </a:ln>
                <a:solidFill>
                  <a:srgbClr val="C00000"/>
                </a:solidFill>
                <a:effectLst/>
                <a:uLnTx/>
                <a:uFillTx/>
                <a:latin typeface="Quire Sans" panose="020B0502040400020003" pitchFamily="34" charset="0"/>
                <a:ea typeface="+mn-ea"/>
                <a:cs typeface="+mn-cs"/>
              </a:rPr>
              <a:t>Alveo</a:t>
            </a:r>
            <a:r>
              <a:rPr kumimoji="0" lang="en-US" sz="1800" b="0" i="0" u="none" strike="noStrike" kern="1200" cap="none" spc="0" normalizeH="0" baseline="0" noProof="0" dirty="0">
                <a:ln>
                  <a:noFill/>
                </a:ln>
                <a:solidFill>
                  <a:srgbClr val="C00000"/>
                </a:solidFill>
                <a:effectLst/>
                <a:uLnTx/>
                <a:uFillTx/>
                <a:latin typeface="Quire Sans" panose="020B0502040400020003" pitchFamily="34" charset="0"/>
                <a:ea typeface="+mn-ea"/>
                <a:cs typeface="+mn-cs"/>
              </a:rPr>
              <a:t> U</a:t>
            </a:r>
            <a:r>
              <a:rPr kumimoji="0" lang="en-US" sz="1800" b="0" i="0" u="none" strike="noStrike" kern="1200" cap="none" spc="0" normalizeH="0" baseline="0" noProof="0" dirty="0">
                <a:ln>
                  <a:noFill/>
                </a:ln>
                <a:solidFill>
                  <a:srgbClr val="C00000"/>
                </a:solidFill>
                <a:effectLst/>
                <a:uLnTx/>
                <a:uFillTx/>
                <a:latin typeface="Trebuchet MS" panose="020B0703020202090204" pitchFamily="34" charset="0"/>
                <a:ea typeface="+mn-ea"/>
                <a:cs typeface="+mn-cs"/>
              </a:rPr>
              <a:t>200</a:t>
            </a:r>
            <a:r>
              <a:rPr kumimoji="0" lang="en-US" sz="1800" b="0" i="0" u="none" strike="noStrike" kern="1200" cap="none" spc="0" normalizeH="0" baseline="0" noProof="0" dirty="0">
                <a:ln>
                  <a:noFill/>
                </a:ln>
                <a:solidFill>
                  <a:srgbClr val="C00000"/>
                </a:solidFill>
                <a:effectLst/>
                <a:uLnTx/>
                <a:uFillTx/>
                <a:latin typeface="Quire Sans" panose="020B0502040400020003" pitchFamily="34" charset="0"/>
                <a:ea typeface="+mn-ea"/>
                <a:cs typeface="+mn-cs"/>
              </a:rPr>
              <a:t> FPGA Board</a:t>
            </a:r>
            <a:br>
              <a:rPr kumimoji="0" lang="en-US" sz="1800" b="0" i="0" u="none" strike="noStrike" kern="1200" cap="none" spc="0" normalizeH="0" baseline="0" noProof="0" dirty="0">
                <a:ln>
                  <a:noFill/>
                </a:ln>
                <a:solidFill>
                  <a:srgbClr val="C00000"/>
                </a:solidFill>
                <a:effectLst/>
                <a:uLnTx/>
                <a:uFillTx/>
                <a:latin typeface="Quire Sans" panose="020B0502040400020003" pitchFamily="34" charset="0"/>
                <a:ea typeface="+mn-ea"/>
                <a:cs typeface="+mn-cs"/>
              </a:rPr>
            </a:br>
            <a:r>
              <a:rPr kumimoji="0" lang="en-US" sz="1800" b="0" i="0" u="none" strike="noStrike" kern="1200" cap="none" spc="0" normalizeH="0" baseline="0" noProof="0" dirty="0">
                <a:ln>
                  <a:noFill/>
                </a:ln>
                <a:solidFill>
                  <a:srgbClr val="C00000"/>
                </a:solidFill>
                <a:effectLst/>
                <a:uLnTx/>
                <a:uFillTx/>
                <a:latin typeface="Quire Sans" panose="020B0502040400020003" pitchFamily="34" charset="0"/>
                <a:ea typeface="+mn-ea"/>
                <a:cs typeface="+mn-cs"/>
              </a:rPr>
              <a:t>(programmed with DRAM Bender*)</a:t>
            </a:r>
          </a:p>
        </p:txBody>
      </p:sp>
      <p:sp>
        <p:nvSpPr>
          <p:cNvPr id="11" name="TextBox 10">
            <a:extLst>
              <a:ext uri="{FF2B5EF4-FFF2-40B4-BE49-F238E27FC236}">
                <a16:creationId xmlns:a16="http://schemas.microsoft.com/office/drawing/2014/main" id="{2D8C47D6-0F46-E21C-A61E-91708279D728}"/>
              </a:ext>
            </a:extLst>
          </p:cNvPr>
          <p:cNvSpPr txBox="1"/>
          <p:nvPr/>
        </p:nvSpPr>
        <p:spPr>
          <a:xfrm>
            <a:off x="5379626" y="1383627"/>
            <a:ext cx="292214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Quire Sans" panose="020B0502040400020003" pitchFamily="34" charset="0"/>
                <a:ea typeface="+mn-ea"/>
                <a:cs typeface="+mn-cs"/>
              </a:rPr>
              <a:t>DRAM Module with Heaters</a:t>
            </a:r>
          </a:p>
        </p:txBody>
      </p:sp>
      <p:sp>
        <p:nvSpPr>
          <p:cNvPr id="12" name="TextBox 11">
            <a:extLst>
              <a:ext uri="{FF2B5EF4-FFF2-40B4-BE49-F238E27FC236}">
                <a16:creationId xmlns:a16="http://schemas.microsoft.com/office/drawing/2014/main" id="{DED1D321-3394-351C-21BA-89A9B6195759}"/>
              </a:ext>
            </a:extLst>
          </p:cNvPr>
          <p:cNvSpPr txBox="1"/>
          <p:nvPr/>
        </p:nvSpPr>
        <p:spPr>
          <a:xfrm>
            <a:off x="3420205" y="4473949"/>
            <a:ext cx="2756303" cy="64633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Quire Sans" panose="020B0502040400020003" pitchFamily="34" charset="0"/>
                <a:ea typeface="+mn-ea"/>
                <a:cs typeface="+mn-cs"/>
              </a:rPr>
              <a:t>MaxWell FT</a:t>
            </a:r>
            <a:r>
              <a:rPr kumimoji="0" lang="en-US" sz="1800" b="0" i="0" u="none" strike="noStrike" kern="1200" cap="none" spc="0" normalizeH="0" baseline="0" noProof="0" dirty="0">
                <a:ln>
                  <a:noFill/>
                </a:ln>
                <a:solidFill>
                  <a:prstClr val="white"/>
                </a:solidFill>
                <a:effectLst/>
                <a:uLnTx/>
                <a:uFillTx/>
                <a:latin typeface="Trebuchet MS" panose="020B0703020202090204" pitchFamily="34" charset="0"/>
                <a:ea typeface="+mn-ea"/>
                <a:cs typeface="+mn-cs"/>
              </a:rPr>
              <a:t>200</a:t>
            </a:r>
            <a:r>
              <a:rPr kumimoji="0" lang="en-US" sz="1800" b="0" i="0" u="none" strike="noStrike" kern="1200" cap="none" spc="0" normalizeH="0" baseline="0" noProof="0" dirty="0">
                <a:ln>
                  <a:noFill/>
                </a:ln>
                <a:solidFill>
                  <a:prstClr val="white"/>
                </a:solidFill>
                <a:effectLst/>
                <a:uLnTx/>
                <a:uFillTx/>
                <a:latin typeface="Quire Sans" panose="020B0502040400020003" pitchFamily="34" charset="0"/>
                <a:ea typeface="+mn-ea"/>
                <a:cs typeface="+mn-cs"/>
              </a:rPr>
              <a:t> Temperature Controller</a:t>
            </a:r>
          </a:p>
        </p:txBody>
      </p:sp>
      <p:sp>
        <p:nvSpPr>
          <p:cNvPr id="13" name="TextBox 12">
            <a:extLst>
              <a:ext uri="{FF2B5EF4-FFF2-40B4-BE49-F238E27FC236}">
                <a16:creationId xmlns:a16="http://schemas.microsoft.com/office/drawing/2014/main" id="{CF6CC7DE-1EAE-15AD-B4E4-FB2C7D91D3FC}"/>
              </a:ext>
            </a:extLst>
          </p:cNvPr>
          <p:cNvSpPr txBox="1"/>
          <p:nvPr/>
        </p:nvSpPr>
        <p:spPr>
          <a:xfrm>
            <a:off x="492693" y="4448548"/>
            <a:ext cx="243262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Quire Sans" panose="020B0502040400020003" pitchFamily="34" charset="0"/>
                <a:ea typeface="+mn-ea"/>
                <a:cs typeface="+mn-cs"/>
              </a:rPr>
              <a:t>PCIe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Quire Sans" panose="020B0502040400020003" pitchFamily="34" charset="0"/>
                <a:ea typeface="+mn-ea"/>
                <a:cs typeface="+mn-cs"/>
              </a:rPr>
              <a:t>Host Interface</a:t>
            </a:r>
          </a:p>
        </p:txBody>
      </p:sp>
      <p:sp>
        <p:nvSpPr>
          <p:cNvPr id="16" name="TextBox 15">
            <a:extLst>
              <a:ext uri="{FF2B5EF4-FFF2-40B4-BE49-F238E27FC236}">
                <a16:creationId xmlns:a16="http://schemas.microsoft.com/office/drawing/2014/main" id="{5A339174-8F96-336C-3083-129AC623D95C}"/>
              </a:ext>
            </a:extLst>
          </p:cNvPr>
          <p:cNvSpPr txBox="1"/>
          <p:nvPr/>
        </p:nvSpPr>
        <p:spPr>
          <a:xfrm>
            <a:off x="1545821" y="6418551"/>
            <a:ext cx="73152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*Olgun et al., </a:t>
            </a:r>
            <a:r>
              <a:rPr kumimoji="0" lang="en-US" sz="1200" b="1" i="0" u="none" strike="noStrike" kern="1200" cap="none" spc="0" normalizeH="0" baseline="0" noProof="0" dirty="0">
                <a:ln>
                  <a:noFill/>
                </a:ln>
                <a:solidFill>
                  <a:srgbClr val="000000"/>
                </a:solidFill>
                <a:effectLst/>
                <a:uLnTx/>
                <a:uFillTx/>
                <a:latin typeface="Quire Sans" panose="020B0502040400020003" pitchFamily="34" charset="0"/>
                <a:ea typeface="+mn-ea"/>
                <a:cs typeface="Quire Sans" panose="020B0502040400020003" pitchFamily="34" charset="0"/>
                <a:hlinkClick r:id="rId4"/>
              </a:rPr>
              <a:t>"DRAM Bender: An Extensible and Versatile FPGA-Based Infrastructure to Easily Test </a:t>
            </a:r>
            <a:br>
              <a:rPr kumimoji="0" lang="en-US" sz="1200" b="1" i="0" u="none" strike="noStrike" kern="1200" cap="none" spc="0" normalizeH="0" baseline="0" noProof="0" dirty="0">
                <a:ln>
                  <a:noFill/>
                </a:ln>
                <a:solidFill>
                  <a:srgbClr val="000000"/>
                </a:solidFill>
                <a:effectLst/>
                <a:uLnTx/>
                <a:uFillTx/>
                <a:latin typeface="Quire Sans" panose="020B0502040400020003" pitchFamily="34" charset="0"/>
                <a:ea typeface="+mn-ea"/>
                <a:cs typeface="Quire Sans" panose="020B0502040400020003" pitchFamily="34" charset="0"/>
                <a:hlinkClick r:id="rId4"/>
              </a:rPr>
            </a:br>
            <a:r>
              <a:rPr kumimoji="0" lang="en-US" sz="1200" b="1" i="0" u="none" strike="noStrike" kern="1200" cap="none" spc="0" normalizeH="0" baseline="0" noProof="0" dirty="0">
                <a:ln>
                  <a:noFill/>
                </a:ln>
                <a:solidFill>
                  <a:srgbClr val="000000"/>
                </a:solidFill>
                <a:effectLst/>
                <a:uLnTx/>
                <a:uFillTx/>
                <a:latin typeface="Quire Sans" panose="020B0502040400020003" pitchFamily="34" charset="0"/>
                <a:ea typeface="+mn-ea"/>
                <a:cs typeface="Quire Sans" panose="020B0502040400020003" pitchFamily="34" charset="0"/>
                <a:hlinkClick r:id="rId4"/>
              </a:rPr>
              <a:t>State-of-the-Art DRAM Chips,”</a:t>
            </a:r>
            <a:r>
              <a:rPr kumimoji="0" lang="en-US" sz="1200" b="0" i="0" u="none" strike="noStrike" kern="1200" cap="none" spc="0" normalizeH="0" baseline="0" noProof="0" dirty="0">
                <a:ln>
                  <a:noFill/>
                </a:ln>
                <a:solidFill>
                  <a:srgbClr val="000000"/>
                </a:solidFill>
                <a:effectLst/>
                <a:uLnTx/>
                <a:uFillTx/>
                <a:latin typeface="Quire Sans" panose="020B0502040400020003" pitchFamily="34" charset="0"/>
                <a:ea typeface="+mn-ea"/>
                <a:cs typeface="Quire Sans" panose="020B0502040400020003" pitchFamily="34" charset="0"/>
              </a:rPr>
              <a:t> </a:t>
            </a:r>
            <a:r>
              <a:rPr kumimoji="0" lang="en-US" sz="12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TCAD, 2023. [GitHub: </a:t>
            </a:r>
            <a:r>
              <a:rPr kumimoji="0" lang="en-US" sz="12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hlinkClick r:id="rId5"/>
              </a:rPr>
              <a:t>https://github.com/CMU-SAFARI/DRAM-Bender</a:t>
            </a:r>
            <a:r>
              <a:rPr kumimoji="0" lang="en-US" sz="12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a:t>
            </a:r>
          </a:p>
        </p:txBody>
      </p:sp>
      <p:sp>
        <p:nvSpPr>
          <p:cNvPr id="17" name="TextBox 16">
            <a:extLst>
              <a:ext uri="{FF2B5EF4-FFF2-40B4-BE49-F238E27FC236}">
                <a16:creationId xmlns:a16="http://schemas.microsoft.com/office/drawing/2014/main" id="{0DC9F5E0-42E3-F560-9D97-73D45A899001}"/>
              </a:ext>
            </a:extLst>
          </p:cNvPr>
          <p:cNvSpPr txBox="1"/>
          <p:nvPr/>
        </p:nvSpPr>
        <p:spPr>
          <a:xfrm>
            <a:off x="-8754" y="5332021"/>
            <a:ext cx="9144000" cy="926496"/>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marL="0" marR="0" lvl="0" indent="0" algn="ctr" defTabSz="914400" rtl="0" eaLnBrk="1" fontAlgn="auto" latinLnBrk="0" hangingPunct="1">
              <a:lnSpc>
                <a:spcPct val="90000"/>
              </a:lnSpc>
              <a:spcBef>
                <a:spcPts val="40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Quire Sans" panose="020B0502040400020003" pitchFamily="34" charset="0"/>
                <a:ea typeface="+mn-ea"/>
                <a:cs typeface="+mn-cs"/>
              </a:rPr>
              <a:t>Fine-grained control over DRAM commands, </a:t>
            </a:r>
          </a:p>
          <a:p>
            <a:pPr marL="0" marR="0" lvl="0" indent="0" algn="ctr" defTabSz="914400" rtl="0" eaLnBrk="1" fontAlgn="auto" latinLnBrk="0" hangingPunct="1">
              <a:lnSpc>
                <a:spcPct val="90000"/>
              </a:lnSpc>
              <a:spcBef>
                <a:spcPts val="400"/>
              </a:spcBef>
              <a:spcAft>
                <a:spcPts val="0"/>
              </a:spcAft>
              <a:buClrTx/>
              <a:buSzTx/>
              <a:buFontTx/>
              <a:buNone/>
              <a:tabLst/>
              <a:defRPr/>
            </a:pPr>
            <a:r>
              <a:rPr kumimoji="0" lang="en-US" sz="2600" b="0" i="0" u="none" strike="noStrike" kern="1200" cap="none" spc="0" normalizeH="0" baseline="0" noProof="0" dirty="0">
                <a:ln>
                  <a:noFill/>
                </a:ln>
                <a:solidFill>
                  <a:srgbClr val="4472C4">
                    <a:lumMod val="75000"/>
                  </a:srgbClr>
                </a:solidFill>
                <a:effectLst/>
                <a:uLnTx/>
                <a:uFillTx/>
                <a:latin typeface="Quire Sans" panose="020B0502040400020003" pitchFamily="34" charset="0"/>
                <a:ea typeface="+mn-ea"/>
                <a:cs typeface="+mn-cs"/>
              </a:rPr>
              <a:t>timing parameters (</a:t>
            </a:r>
            <a:r>
              <a:rPr kumimoji="0" lang="en-US" sz="2600" b="0" i="0" u="none" strike="noStrike" kern="1200" cap="none" spc="0" normalizeH="0" baseline="0" noProof="0" dirty="0">
                <a:ln>
                  <a:noFill/>
                </a:ln>
                <a:solidFill>
                  <a:srgbClr val="4472C4">
                    <a:lumMod val="75000"/>
                  </a:srgbClr>
                </a:solidFill>
                <a:effectLst/>
                <a:uLnTx/>
                <a:uFillTx/>
                <a:latin typeface="Quire Sans" panose="020B0502040400020003" pitchFamily="34" charset="0"/>
                <a:ea typeface="Cambria"/>
                <a:cs typeface="+mn-cs"/>
              </a:rPr>
              <a:t>±</a:t>
            </a:r>
            <a:r>
              <a:rPr kumimoji="0" lang="en-US" sz="2600" b="0" i="0" u="none" strike="noStrike" kern="1200" cap="none" spc="0" normalizeH="0" baseline="0" noProof="0" dirty="0">
                <a:ln>
                  <a:noFill/>
                </a:ln>
                <a:solidFill>
                  <a:srgbClr val="4472C4">
                    <a:lumMod val="75000"/>
                  </a:srgbClr>
                </a:solidFill>
                <a:effectLst/>
                <a:uLnTx/>
                <a:uFillTx/>
                <a:latin typeface="Trebuchet MS" panose="020B0703020202090204" pitchFamily="34" charset="0"/>
                <a:ea typeface="Cambria"/>
                <a:cs typeface="+mn-cs"/>
              </a:rPr>
              <a:t>1.5</a:t>
            </a:r>
            <a:r>
              <a:rPr kumimoji="0" lang="en-US" sz="2600" b="0" i="0" u="none" strike="noStrike" kern="1200" cap="none" spc="0" normalizeH="0" baseline="0" noProof="0" dirty="0">
                <a:ln>
                  <a:noFill/>
                </a:ln>
                <a:solidFill>
                  <a:srgbClr val="4472C4">
                    <a:lumMod val="75000"/>
                  </a:srgbClr>
                </a:solidFill>
                <a:effectLst/>
                <a:uLnTx/>
                <a:uFillTx/>
                <a:latin typeface="Quire Sans" panose="020B0502040400020003" pitchFamily="34" charset="0"/>
                <a:ea typeface="Cambria"/>
                <a:cs typeface="+mn-cs"/>
              </a:rPr>
              <a:t>ns</a:t>
            </a:r>
            <a:r>
              <a:rPr kumimoji="0" lang="en-US" sz="2600" b="0" i="0" u="none" strike="noStrike" kern="1200" cap="none" spc="0" normalizeH="0" baseline="0" noProof="0" dirty="0">
                <a:ln>
                  <a:noFill/>
                </a:ln>
                <a:solidFill>
                  <a:srgbClr val="4472C4">
                    <a:lumMod val="75000"/>
                  </a:srgbClr>
                </a:solidFill>
                <a:effectLst/>
                <a:uLnTx/>
                <a:uFillTx/>
                <a:latin typeface="Quire Sans" panose="020B0502040400020003" pitchFamily="34" charset="0"/>
                <a:ea typeface="+mn-ea"/>
                <a:cs typeface="+mn-cs"/>
              </a:rPr>
              <a:t>)</a:t>
            </a:r>
            <a:r>
              <a:rPr kumimoji="0" lang="en-US" sz="2600" b="0" i="0" u="none" strike="noStrike" kern="1200" cap="none" spc="0" normalizeH="0" baseline="0" noProof="0" dirty="0">
                <a:ln>
                  <a:noFill/>
                </a:ln>
                <a:solidFill>
                  <a:prstClr val="black"/>
                </a:solidFill>
                <a:effectLst/>
                <a:uLnTx/>
                <a:uFillTx/>
                <a:latin typeface="Quire Sans" panose="020B0502040400020003" pitchFamily="34" charset="0"/>
                <a:ea typeface="+mn-ea"/>
                <a:cs typeface="+mn-cs"/>
              </a:rPr>
              <a:t>, and </a:t>
            </a:r>
            <a:r>
              <a:rPr kumimoji="0" lang="en-US" sz="2600" b="0" i="0" u="none" strike="noStrike" kern="1200" cap="none" spc="0" normalizeH="0" baseline="0" noProof="0" dirty="0">
                <a:ln>
                  <a:noFill/>
                </a:ln>
                <a:solidFill>
                  <a:srgbClr val="C55910"/>
                </a:solidFill>
                <a:effectLst/>
                <a:uLnTx/>
                <a:uFillTx/>
                <a:latin typeface="Quire Sans" panose="020B0502040400020003" pitchFamily="34" charset="0"/>
                <a:ea typeface="+mn-ea"/>
                <a:cs typeface="+mn-cs"/>
              </a:rPr>
              <a:t>temperature (</a:t>
            </a:r>
            <a:r>
              <a:rPr kumimoji="0" lang="en-US" sz="2600" b="0" i="0" u="none" strike="noStrike" kern="1200" cap="none" spc="0" normalizeH="0" baseline="0" noProof="0" dirty="0">
                <a:ln>
                  <a:noFill/>
                </a:ln>
                <a:solidFill>
                  <a:srgbClr val="C55910"/>
                </a:solidFill>
                <a:effectLst/>
                <a:uLnTx/>
                <a:uFillTx/>
                <a:latin typeface="Quire Sans" panose="020B0502040400020003" pitchFamily="34" charset="0"/>
                <a:ea typeface="Cambria"/>
                <a:cs typeface="+mn-cs"/>
              </a:rPr>
              <a:t>±</a:t>
            </a:r>
            <a:r>
              <a:rPr kumimoji="0" lang="en-US" sz="2600" b="0" i="0" u="none" strike="noStrike" kern="1200" cap="none" spc="0" normalizeH="0" baseline="0" noProof="0" dirty="0">
                <a:ln>
                  <a:noFill/>
                </a:ln>
                <a:solidFill>
                  <a:srgbClr val="C55910"/>
                </a:solidFill>
                <a:effectLst/>
                <a:uLnTx/>
                <a:uFillTx/>
                <a:latin typeface="Trebuchet MS" panose="020B0703020202090204" pitchFamily="34" charset="0"/>
                <a:ea typeface="Cambria"/>
                <a:cs typeface="+mn-cs"/>
              </a:rPr>
              <a:t>0.5</a:t>
            </a:r>
            <a:r>
              <a:rPr kumimoji="0" lang="en-US" sz="2600" b="0" i="0" u="none" strike="noStrike" kern="1200" cap="none" spc="0" normalizeH="0" baseline="0" noProof="0" dirty="0">
                <a:ln>
                  <a:noFill/>
                </a:ln>
                <a:solidFill>
                  <a:srgbClr val="C55910"/>
                </a:solidFill>
                <a:effectLst/>
                <a:uLnTx/>
                <a:uFillTx/>
                <a:latin typeface="Quire Sans" panose="020B0502040400020003" pitchFamily="34" charset="0"/>
                <a:ea typeface="Cambria"/>
                <a:cs typeface="+mn-cs"/>
              </a:rPr>
              <a:t>°C )</a:t>
            </a:r>
          </a:p>
        </p:txBody>
      </p:sp>
      <p:sp>
        <p:nvSpPr>
          <p:cNvPr id="3" name="Slide Number Placeholder 2">
            <a:extLst>
              <a:ext uri="{FF2B5EF4-FFF2-40B4-BE49-F238E27FC236}">
                <a16:creationId xmlns:a16="http://schemas.microsoft.com/office/drawing/2014/main" id="{DB0F53E3-1925-A75D-A004-509737D2551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9D2B53-EDAE-4B41-B849-8916FA40BCB6}" type="slidenum">
              <a:rPr kumimoji="0" lang="en-US" sz="2400" b="1" i="0" u="none" strike="noStrike" kern="1200" cap="none" spc="0" normalizeH="0" baseline="0" noProof="0" smtClean="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2400" b="1" i="0" u="none" strike="noStrike" kern="1200" cap="none" spc="0" normalizeH="0" baseline="0" noProof="0" dirty="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endParaRPr>
          </a:p>
        </p:txBody>
      </p:sp>
    </p:spTree>
    <p:extLst>
      <p:ext uri="{BB962C8B-B14F-4D97-AF65-F5344CB8AC3E}">
        <p14:creationId xmlns:p14="http://schemas.microsoft.com/office/powerpoint/2010/main" val="1398375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C3C21-9E92-AD8C-E5A4-25E30587AD20}"/>
              </a:ext>
            </a:extLst>
          </p:cNvPr>
          <p:cNvSpPr>
            <a:spLocks noGrp="1"/>
          </p:cNvSpPr>
          <p:nvPr>
            <p:ph type="title"/>
          </p:nvPr>
        </p:nvSpPr>
        <p:spPr/>
        <p:txBody>
          <a:bodyPr/>
          <a:lstStyle/>
          <a:p>
            <a:r>
              <a:rPr lang="en-US" dirty="0"/>
              <a:t>HBM</a:t>
            </a:r>
            <a:r>
              <a:rPr lang="en-US" dirty="0">
                <a:latin typeface="Trebuchet MS" panose="020B0703020202090204" pitchFamily="34" charset="0"/>
              </a:rPr>
              <a:t>2</a:t>
            </a:r>
            <a:r>
              <a:rPr lang="en-US" dirty="0"/>
              <a:t> DRAM Testing Infrastructure</a:t>
            </a:r>
            <a:endParaRPr lang="en-TR" dirty="0"/>
          </a:p>
        </p:txBody>
      </p:sp>
      <p:pic>
        <p:nvPicPr>
          <p:cNvPr id="4" name="Picture 3">
            <a:extLst>
              <a:ext uri="{FF2B5EF4-FFF2-40B4-BE49-F238E27FC236}">
                <a16:creationId xmlns:a16="http://schemas.microsoft.com/office/drawing/2014/main" id="{994ADDEC-678D-5572-F9D6-4BFBE962A837}"/>
              </a:ext>
            </a:extLst>
          </p:cNvPr>
          <p:cNvPicPr>
            <a:picLocks noChangeAspect="1"/>
          </p:cNvPicPr>
          <p:nvPr/>
        </p:nvPicPr>
        <p:blipFill>
          <a:blip r:embed="rId3"/>
          <a:stretch>
            <a:fillRect/>
          </a:stretch>
        </p:blipFill>
        <p:spPr>
          <a:xfrm>
            <a:off x="1123587" y="1509862"/>
            <a:ext cx="7086383" cy="3543190"/>
          </a:xfrm>
          <a:prstGeom prst="rect">
            <a:avLst/>
          </a:prstGeom>
          <a:ln>
            <a:noFill/>
          </a:ln>
          <a:effectLst>
            <a:softEdge rad="112500"/>
          </a:effectLst>
        </p:spPr>
      </p:pic>
      <p:sp>
        <p:nvSpPr>
          <p:cNvPr id="3" name="TextBox 2">
            <a:extLst>
              <a:ext uri="{FF2B5EF4-FFF2-40B4-BE49-F238E27FC236}">
                <a16:creationId xmlns:a16="http://schemas.microsoft.com/office/drawing/2014/main" id="{19F6F5EE-601B-E3E4-83BB-8630E602BF50}"/>
              </a:ext>
            </a:extLst>
          </p:cNvPr>
          <p:cNvSpPr txBox="1"/>
          <p:nvPr/>
        </p:nvSpPr>
        <p:spPr>
          <a:xfrm>
            <a:off x="1545821" y="6418551"/>
            <a:ext cx="73152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*Olgun et al., </a:t>
            </a:r>
            <a:r>
              <a:rPr kumimoji="0" lang="en-US" sz="1200" b="1" i="0" u="none" strike="noStrike" kern="1200" cap="none" spc="0" normalizeH="0" baseline="0" noProof="0" dirty="0">
                <a:ln>
                  <a:noFill/>
                </a:ln>
                <a:solidFill>
                  <a:srgbClr val="000000"/>
                </a:solidFill>
                <a:effectLst/>
                <a:uLnTx/>
                <a:uFillTx/>
                <a:latin typeface="Quire Sans" panose="020B0502040400020003" pitchFamily="34" charset="0"/>
                <a:ea typeface="+mn-ea"/>
                <a:cs typeface="Quire Sans" panose="020B0502040400020003" pitchFamily="34" charset="0"/>
                <a:hlinkClick r:id="rId4"/>
              </a:rPr>
              <a:t>"DRAM Bender: An Extensible and Versatile FPGA-Based Infrastructure to Easily Test </a:t>
            </a:r>
            <a:br>
              <a:rPr kumimoji="0" lang="en-US" sz="1200" b="1" i="0" u="none" strike="noStrike" kern="1200" cap="none" spc="0" normalizeH="0" baseline="0" noProof="0" dirty="0">
                <a:ln>
                  <a:noFill/>
                </a:ln>
                <a:solidFill>
                  <a:srgbClr val="000000"/>
                </a:solidFill>
                <a:effectLst/>
                <a:uLnTx/>
                <a:uFillTx/>
                <a:latin typeface="Quire Sans" panose="020B0502040400020003" pitchFamily="34" charset="0"/>
                <a:ea typeface="+mn-ea"/>
                <a:cs typeface="Quire Sans" panose="020B0502040400020003" pitchFamily="34" charset="0"/>
                <a:hlinkClick r:id="rId4"/>
              </a:rPr>
            </a:br>
            <a:r>
              <a:rPr kumimoji="0" lang="en-US" sz="1200" b="1" i="0" u="none" strike="noStrike" kern="1200" cap="none" spc="0" normalizeH="0" baseline="0" noProof="0" dirty="0">
                <a:ln>
                  <a:noFill/>
                </a:ln>
                <a:solidFill>
                  <a:srgbClr val="000000"/>
                </a:solidFill>
                <a:effectLst/>
                <a:uLnTx/>
                <a:uFillTx/>
                <a:latin typeface="Quire Sans" panose="020B0502040400020003" pitchFamily="34" charset="0"/>
                <a:ea typeface="+mn-ea"/>
                <a:cs typeface="Quire Sans" panose="020B0502040400020003" pitchFamily="34" charset="0"/>
                <a:hlinkClick r:id="rId4"/>
              </a:rPr>
              <a:t>State-of-the-Art DRAM Chips,”</a:t>
            </a:r>
            <a:r>
              <a:rPr kumimoji="0" lang="en-US" sz="1200" b="0" i="0" u="none" strike="noStrike" kern="1200" cap="none" spc="0" normalizeH="0" baseline="0" noProof="0" dirty="0">
                <a:ln>
                  <a:noFill/>
                </a:ln>
                <a:solidFill>
                  <a:srgbClr val="000000"/>
                </a:solidFill>
                <a:effectLst/>
                <a:uLnTx/>
                <a:uFillTx/>
                <a:latin typeface="Quire Sans" panose="020B0502040400020003" pitchFamily="34" charset="0"/>
                <a:ea typeface="+mn-ea"/>
                <a:cs typeface="Quire Sans" panose="020B0502040400020003" pitchFamily="34" charset="0"/>
              </a:rPr>
              <a:t> </a:t>
            </a:r>
            <a:r>
              <a:rPr kumimoji="0" lang="en-US" sz="12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TCAD, 2023. [GitHub: </a:t>
            </a:r>
            <a:r>
              <a:rPr kumimoji="0" lang="en-US" sz="12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hlinkClick r:id="rId5"/>
              </a:rPr>
              <a:t>https://github.com/CMU-SAFARI/DRAM-Bender</a:t>
            </a:r>
            <a:r>
              <a:rPr kumimoji="0" lang="en-US" sz="12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a:t>
            </a:r>
          </a:p>
        </p:txBody>
      </p:sp>
      <p:sp>
        <p:nvSpPr>
          <p:cNvPr id="8" name="TextBox 7">
            <a:extLst>
              <a:ext uri="{FF2B5EF4-FFF2-40B4-BE49-F238E27FC236}">
                <a16:creationId xmlns:a16="http://schemas.microsoft.com/office/drawing/2014/main" id="{5EC0A16C-BDEF-75F1-D2CD-766E0C25F5FA}"/>
              </a:ext>
            </a:extLst>
          </p:cNvPr>
          <p:cNvSpPr txBox="1"/>
          <p:nvPr/>
        </p:nvSpPr>
        <p:spPr>
          <a:xfrm>
            <a:off x="-8754" y="5332021"/>
            <a:ext cx="9144000" cy="926496"/>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marL="0" marR="0" lvl="0" indent="0" algn="ctr" defTabSz="914400" rtl="0" eaLnBrk="1" fontAlgn="auto" latinLnBrk="0" hangingPunct="1">
              <a:lnSpc>
                <a:spcPct val="90000"/>
              </a:lnSpc>
              <a:spcBef>
                <a:spcPts val="40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Quire Sans" panose="020B0502040400020003" pitchFamily="34" charset="0"/>
                <a:ea typeface="+mn-ea"/>
                <a:cs typeface="+mn-cs"/>
              </a:rPr>
              <a:t>Fine-grained control over DRAM commands, </a:t>
            </a:r>
          </a:p>
          <a:p>
            <a:pPr marL="0" marR="0" lvl="0" indent="0" algn="ctr" defTabSz="914400" rtl="0" eaLnBrk="1" fontAlgn="auto" latinLnBrk="0" hangingPunct="1">
              <a:lnSpc>
                <a:spcPct val="90000"/>
              </a:lnSpc>
              <a:spcBef>
                <a:spcPts val="400"/>
              </a:spcBef>
              <a:spcAft>
                <a:spcPts val="0"/>
              </a:spcAft>
              <a:buClrTx/>
              <a:buSzTx/>
              <a:buFontTx/>
              <a:buNone/>
              <a:tabLst/>
              <a:defRPr/>
            </a:pPr>
            <a:r>
              <a:rPr kumimoji="0" lang="en-US" sz="2600" b="0" i="0" u="none" strike="noStrike" kern="1200" cap="none" spc="0" normalizeH="0" baseline="0" noProof="0" dirty="0">
                <a:ln>
                  <a:noFill/>
                </a:ln>
                <a:solidFill>
                  <a:srgbClr val="4472C4">
                    <a:lumMod val="75000"/>
                  </a:srgbClr>
                </a:solidFill>
                <a:effectLst/>
                <a:uLnTx/>
                <a:uFillTx/>
                <a:latin typeface="Quire Sans" panose="020B0502040400020003" pitchFamily="34" charset="0"/>
                <a:ea typeface="+mn-ea"/>
                <a:cs typeface="+mn-cs"/>
              </a:rPr>
              <a:t>timing parameters (</a:t>
            </a:r>
            <a:r>
              <a:rPr kumimoji="0" lang="en-US" sz="2600" b="0" i="0" u="none" strike="noStrike" kern="1200" cap="none" spc="0" normalizeH="0" baseline="0" noProof="0" dirty="0">
                <a:ln>
                  <a:noFill/>
                </a:ln>
                <a:solidFill>
                  <a:srgbClr val="4472C4">
                    <a:lumMod val="75000"/>
                  </a:srgbClr>
                </a:solidFill>
                <a:effectLst/>
                <a:uLnTx/>
                <a:uFillTx/>
                <a:latin typeface="Quire Sans" panose="020B0502040400020003" pitchFamily="34" charset="0"/>
                <a:ea typeface="Cambria"/>
                <a:cs typeface="+mn-cs"/>
              </a:rPr>
              <a:t>±</a:t>
            </a:r>
            <a:r>
              <a:rPr kumimoji="0" lang="en-US" sz="2600" b="0" i="0" u="none" strike="noStrike" kern="1200" cap="none" spc="0" normalizeH="0" baseline="0" noProof="0" dirty="0">
                <a:ln>
                  <a:noFill/>
                </a:ln>
                <a:solidFill>
                  <a:srgbClr val="4472C4">
                    <a:lumMod val="75000"/>
                  </a:srgbClr>
                </a:solidFill>
                <a:effectLst/>
                <a:uLnTx/>
                <a:uFillTx/>
                <a:latin typeface="Trebuchet MS" panose="020B0703020202090204" pitchFamily="34" charset="0"/>
                <a:ea typeface="Cambria"/>
                <a:cs typeface="+mn-cs"/>
              </a:rPr>
              <a:t>1.67</a:t>
            </a:r>
            <a:r>
              <a:rPr kumimoji="0" lang="en-US" sz="2600" b="0" i="0" u="none" strike="noStrike" kern="1200" cap="none" spc="0" normalizeH="0" baseline="0" noProof="0" dirty="0">
                <a:ln>
                  <a:noFill/>
                </a:ln>
                <a:solidFill>
                  <a:srgbClr val="4472C4">
                    <a:lumMod val="75000"/>
                  </a:srgbClr>
                </a:solidFill>
                <a:effectLst/>
                <a:uLnTx/>
                <a:uFillTx/>
                <a:latin typeface="Quire Sans" panose="020B0502040400020003" pitchFamily="34" charset="0"/>
                <a:ea typeface="Cambria"/>
                <a:cs typeface="+mn-cs"/>
              </a:rPr>
              <a:t>ns</a:t>
            </a:r>
            <a:r>
              <a:rPr kumimoji="0" lang="en-US" sz="2600" b="0" i="0" u="none" strike="noStrike" kern="1200" cap="none" spc="0" normalizeH="0" baseline="0" noProof="0" dirty="0">
                <a:ln>
                  <a:noFill/>
                </a:ln>
                <a:solidFill>
                  <a:srgbClr val="4472C4">
                    <a:lumMod val="75000"/>
                  </a:srgbClr>
                </a:solidFill>
                <a:effectLst/>
                <a:uLnTx/>
                <a:uFillTx/>
                <a:latin typeface="Quire Sans" panose="020B0502040400020003" pitchFamily="34" charset="0"/>
                <a:ea typeface="+mn-ea"/>
                <a:cs typeface="+mn-cs"/>
              </a:rPr>
              <a:t>)</a:t>
            </a:r>
            <a:r>
              <a:rPr kumimoji="0" lang="en-US" sz="2600" b="0" i="0" u="none" strike="noStrike" kern="1200" cap="none" spc="0" normalizeH="0" baseline="0" noProof="0" dirty="0">
                <a:ln>
                  <a:noFill/>
                </a:ln>
                <a:solidFill>
                  <a:prstClr val="black"/>
                </a:solidFill>
                <a:effectLst/>
                <a:uLnTx/>
                <a:uFillTx/>
                <a:latin typeface="Quire Sans" panose="020B0502040400020003" pitchFamily="34" charset="0"/>
                <a:ea typeface="+mn-ea"/>
                <a:cs typeface="+mn-cs"/>
              </a:rPr>
              <a:t>, and </a:t>
            </a:r>
            <a:r>
              <a:rPr kumimoji="0" lang="en-US" sz="2600" b="0" i="0" u="none" strike="noStrike" kern="1200" cap="none" spc="0" normalizeH="0" baseline="0" noProof="0" dirty="0">
                <a:ln>
                  <a:noFill/>
                </a:ln>
                <a:solidFill>
                  <a:srgbClr val="C55910"/>
                </a:solidFill>
                <a:effectLst/>
                <a:uLnTx/>
                <a:uFillTx/>
                <a:latin typeface="Quire Sans" panose="020B0502040400020003" pitchFamily="34" charset="0"/>
                <a:ea typeface="+mn-ea"/>
                <a:cs typeface="+mn-cs"/>
              </a:rPr>
              <a:t>temperature (</a:t>
            </a:r>
            <a:r>
              <a:rPr kumimoji="0" lang="en-US" sz="2600" b="0" i="0" u="none" strike="noStrike" kern="1200" cap="none" spc="0" normalizeH="0" baseline="0" noProof="0" dirty="0">
                <a:ln>
                  <a:noFill/>
                </a:ln>
                <a:solidFill>
                  <a:srgbClr val="C55910"/>
                </a:solidFill>
                <a:effectLst/>
                <a:uLnTx/>
                <a:uFillTx/>
                <a:latin typeface="Quire Sans" panose="020B0502040400020003" pitchFamily="34" charset="0"/>
                <a:ea typeface="Cambria"/>
                <a:cs typeface="+mn-cs"/>
              </a:rPr>
              <a:t>±</a:t>
            </a:r>
            <a:r>
              <a:rPr kumimoji="0" lang="en-US" sz="2600" b="0" i="0" u="none" strike="noStrike" kern="1200" cap="none" spc="0" normalizeH="0" baseline="0" noProof="0" dirty="0">
                <a:ln>
                  <a:noFill/>
                </a:ln>
                <a:solidFill>
                  <a:srgbClr val="C55910"/>
                </a:solidFill>
                <a:effectLst/>
                <a:uLnTx/>
                <a:uFillTx/>
                <a:latin typeface="Trebuchet MS" panose="020B0703020202090204" pitchFamily="34" charset="0"/>
                <a:ea typeface="Cambria"/>
                <a:cs typeface="+mn-cs"/>
              </a:rPr>
              <a:t>0.5</a:t>
            </a:r>
            <a:r>
              <a:rPr kumimoji="0" lang="en-US" sz="2600" b="0" i="0" u="none" strike="noStrike" kern="1200" cap="none" spc="0" normalizeH="0" baseline="0" noProof="0" dirty="0">
                <a:ln>
                  <a:noFill/>
                </a:ln>
                <a:solidFill>
                  <a:srgbClr val="C55910"/>
                </a:solidFill>
                <a:effectLst/>
                <a:uLnTx/>
                <a:uFillTx/>
                <a:latin typeface="Quire Sans" panose="020B0502040400020003" pitchFamily="34" charset="0"/>
                <a:ea typeface="Cambria"/>
                <a:cs typeface="+mn-cs"/>
              </a:rPr>
              <a:t>°C )</a:t>
            </a:r>
          </a:p>
        </p:txBody>
      </p:sp>
      <p:sp>
        <p:nvSpPr>
          <p:cNvPr id="9" name="Rectangle 8">
            <a:extLst>
              <a:ext uri="{FF2B5EF4-FFF2-40B4-BE49-F238E27FC236}">
                <a16:creationId xmlns:a16="http://schemas.microsoft.com/office/drawing/2014/main" id="{1E9CDC42-7976-6224-1623-A3CAFCB6A816}"/>
              </a:ext>
            </a:extLst>
          </p:cNvPr>
          <p:cNvSpPr/>
          <p:nvPr/>
        </p:nvSpPr>
        <p:spPr>
          <a:xfrm>
            <a:off x="189560" y="958895"/>
            <a:ext cx="8954439" cy="424732"/>
          </a:xfrm>
          <a:prstGeom prst="rect">
            <a:avLst/>
          </a:prstGeom>
        </p:spPr>
        <p:txBody>
          <a:bodyPr wrap="square">
            <a:spAutoFit/>
          </a:bodyPr>
          <a:lstStyle/>
          <a:p>
            <a:pPr marL="11113" marR="0" lvl="1" indent="0" algn="l" defTabSz="914400" rtl="0" eaLnBrk="1" fontAlgn="auto" latinLnBrk="0" hangingPunct="1">
              <a:lnSpc>
                <a:spcPct val="90000"/>
              </a:lnSpc>
              <a:spcBef>
                <a:spcPts val="4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Quire Sans" panose="020B0502040400020003" pitchFamily="34" charset="0"/>
                <a:ea typeface="+mn-ea"/>
                <a:cs typeface="+mn-cs"/>
              </a:rPr>
              <a:t>DRAM Bender on a </a:t>
            </a:r>
            <a:r>
              <a:rPr kumimoji="0" lang="en-US" sz="2400" b="0" i="0" u="none" strike="noStrike" kern="1200" cap="none" spc="0" normalizeH="0" baseline="0" noProof="0" dirty="0" err="1">
                <a:ln>
                  <a:noFill/>
                </a:ln>
                <a:solidFill>
                  <a:prstClr val="black"/>
                </a:solidFill>
                <a:effectLst/>
                <a:uLnTx/>
                <a:uFillTx/>
                <a:latin typeface="Quire Sans" panose="020B0502040400020003" pitchFamily="34" charset="0"/>
                <a:ea typeface="+mn-ea"/>
                <a:cs typeface="+mn-cs"/>
              </a:rPr>
              <a:t>Bittware</a:t>
            </a:r>
            <a:r>
              <a:rPr kumimoji="0" lang="en-US" sz="2400" b="0" i="0" u="none" strike="noStrike" kern="1200" cap="none" spc="0" normalizeH="0" baseline="0" noProof="0" dirty="0">
                <a:ln>
                  <a:noFill/>
                </a:ln>
                <a:solidFill>
                  <a:prstClr val="black"/>
                </a:solidFill>
                <a:effectLst/>
                <a:uLnTx/>
                <a:uFillTx/>
                <a:latin typeface="Quire Sans" panose="020B0502040400020003" pitchFamily="34" charset="0"/>
                <a:ea typeface="+mn-ea"/>
                <a:cs typeface="+mn-cs"/>
              </a:rPr>
              <a:t> XUPVVH</a:t>
            </a:r>
            <a:endParaRPr kumimoji="0" lang="en-US" sz="26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mn-cs"/>
            </a:endParaRPr>
          </a:p>
        </p:txBody>
      </p:sp>
      <p:sp>
        <p:nvSpPr>
          <p:cNvPr id="5" name="Slide Number Placeholder 4">
            <a:extLst>
              <a:ext uri="{FF2B5EF4-FFF2-40B4-BE49-F238E27FC236}">
                <a16:creationId xmlns:a16="http://schemas.microsoft.com/office/drawing/2014/main" id="{7126F458-AB8E-5588-2E9A-B73B35F74FE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9D2B53-EDAE-4B41-B849-8916FA40BCB6}" type="slidenum">
              <a:rPr kumimoji="0" lang="en-US" sz="2400" b="1" i="0" u="none" strike="noStrike" kern="1200" cap="none" spc="0" normalizeH="0" baseline="0" noProof="0" smtClean="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2400" b="1" i="0" u="none" strike="noStrike" kern="1200" cap="none" spc="0" normalizeH="0" baseline="0" noProof="0" dirty="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endParaRPr>
          </a:p>
        </p:txBody>
      </p:sp>
    </p:spTree>
    <p:extLst>
      <p:ext uri="{BB962C8B-B14F-4D97-AF65-F5344CB8AC3E}">
        <p14:creationId xmlns:p14="http://schemas.microsoft.com/office/powerpoint/2010/main" val="96101582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964725-7D8F-1082-DC38-8EE8C9EA70CA}"/>
              </a:ext>
            </a:extLst>
          </p:cNvPr>
          <p:cNvSpPr>
            <a:spLocks noGrp="1"/>
          </p:cNvSpPr>
          <p:nvPr>
            <p:ph type="title"/>
          </p:nvPr>
        </p:nvSpPr>
        <p:spPr/>
        <p:txBody>
          <a:bodyPr/>
          <a:lstStyle/>
          <a:p>
            <a:r>
              <a:rPr lang="en-US" dirty="0"/>
              <a:t>Tested DRAM Chips</a:t>
            </a:r>
          </a:p>
        </p:txBody>
      </p:sp>
      <p:sp>
        <p:nvSpPr>
          <p:cNvPr id="6" name="Content Placeholder 5">
            <a:extLst>
              <a:ext uri="{FF2B5EF4-FFF2-40B4-BE49-F238E27FC236}">
                <a16:creationId xmlns:a16="http://schemas.microsoft.com/office/drawing/2014/main" id="{BFD09FAE-8353-4220-086B-FFA37FA37DD4}"/>
              </a:ext>
            </a:extLst>
          </p:cNvPr>
          <p:cNvSpPr>
            <a:spLocks noGrp="1"/>
          </p:cNvSpPr>
          <p:nvPr>
            <p:ph idx="1"/>
          </p:nvPr>
        </p:nvSpPr>
        <p:spPr/>
        <p:txBody>
          <a:bodyPr>
            <a:normAutofit/>
          </a:bodyPr>
          <a:lstStyle/>
          <a:p>
            <a:pPr marL="0" indent="0" algn="ctr">
              <a:buNone/>
            </a:pPr>
            <a:r>
              <a:rPr lang="en-US" sz="2500" dirty="0">
                <a:latin typeface="Trebuchet MS" panose="020B0603020202020204" pitchFamily="34" charset="0"/>
              </a:rPr>
              <a:t>160</a:t>
            </a:r>
            <a:r>
              <a:rPr lang="en-US" sz="2500" dirty="0"/>
              <a:t> DDR</a:t>
            </a:r>
            <a:r>
              <a:rPr lang="en-US" sz="2500" dirty="0">
                <a:latin typeface="Trebuchet MS" panose="020B0603020202020204" pitchFamily="34" charset="0"/>
              </a:rPr>
              <a:t>4</a:t>
            </a:r>
            <a:r>
              <a:rPr lang="en-US" sz="2500" dirty="0"/>
              <a:t> and </a:t>
            </a:r>
            <a:r>
              <a:rPr lang="en-US" sz="2500" dirty="0">
                <a:latin typeface="Trebuchet MS" panose="020B0603020202020204" pitchFamily="34" charset="0"/>
              </a:rPr>
              <a:t>4</a:t>
            </a:r>
            <a:r>
              <a:rPr lang="en-US" sz="2500" dirty="0"/>
              <a:t> HBM</a:t>
            </a:r>
            <a:r>
              <a:rPr lang="en-US" sz="2500" dirty="0">
                <a:latin typeface="Trebuchet MS" panose="020B0603020202020204" pitchFamily="34" charset="0"/>
              </a:rPr>
              <a:t>2</a:t>
            </a:r>
            <a:r>
              <a:rPr lang="en-US" sz="2500" dirty="0"/>
              <a:t> Chips from </a:t>
            </a:r>
            <a:r>
              <a:rPr lang="en-US" sz="2500" dirty="0">
                <a:solidFill>
                  <a:schemeClr val="accent2">
                    <a:lumMod val="75000"/>
                  </a:schemeClr>
                </a:solidFill>
              </a:rPr>
              <a:t>SK Hynix</a:t>
            </a:r>
            <a:r>
              <a:rPr lang="en-US" sz="2500" dirty="0"/>
              <a:t>, </a:t>
            </a:r>
            <a:r>
              <a:rPr lang="en-US" sz="2500" dirty="0">
                <a:solidFill>
                  <a:schemeClr val="accent6">
                    <a:lumMod val="75000"/>
                  </a:schemeClr>
                </a:solidFill>
              </a:rPr>
              <a:t>Micron</a:t>
            </a:r>
            <a:r>
              <a:rPr lang="en-US" sz="2500" dirty="0"/>
              <a:t>, </a:t>
            </a:r>
            <a:r>
              <a:rPr lang="en-US" sz="2500" dirty="0">
                <a:solidFill>
                  <a:schemeClr val="accent5">
                    <a:lumMod val="75000"/>
                  </a:schemeClr>
                </a:solidFill>
              </a:rPr>
              <a:t>Samsung</a:t>
            </a:r>
          </a:p>
        </p:txBody>
      </p:sp>
      <p:sp>
        <p:nvSpPr>
          <p:cNvPr id="4" name="Slide Number Placeholder 3">
            <a:extLst>
              <a:ext uri="{FF2B5EF4-FFF2-40B4-BE49-F238E27FC236}">
                <a16:creationId xmlns:a16="http://schemas.microsoft.com/office/drawing/2014/main" id="{061EAC35-0067-A455-5786-6D8178D5C7F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9D2B53-EDAE-4B41-B849-8916FA40BCB6}" type="slidenum">
              <a:rPr kumimoji="0" lang="en-US" sz="2400" b="1" i="0" u="none" strike="noStrike" kern="1200" cap="none" spc="0" normalizeH="0" baseline="0" noProof="0" smtClean="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2400" b="1" i="0" u="none" strike="noStrike" kern="1200" cap="none" spc="0" normalizeH="0" baseline="0" noProof="0" dirty="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endParaRPr>
          </a:p>
        </p:txBody>
      </p:sp>
      <p:pic>
        <p:nvPicPr>
          <p:cNvPr id="5" name="Picture 4">
            <a:extLst>
              <a:ext uri="{FF2B5EF4-FFF2-40B4-BE49-F238E27FC236}">
                <a16:creationId xmlns:a16="http://schemas.microsoft.com/office/drawing/2014/main" id="{B90C2577-3807-C9E0-964D-90E13A351ACB}"/>
              </a:ext>
            </a:extLst>
          </p:cNvPr>
          <p:cNvPicPr>
            <a:picLocks noChangeAspect="1"/>
          </p:cNvPicPr>
          <p:nvPr/>
        </p:nvPicPr>
        <p:blipFill>
          <a:blip r:embed="rId3"/>
          <a:stretch>
            <a:fillRect/>
          </a:stretch>
        </p:blipFill>
        <p:spPr>
          <a:xfrm>
            <a:off x="1564084" y="1431232"/>
            <a:ext cx="5998323" cy="4898006"/>
          </a:xfrm>
          <a:prstGeom prst="rect">
            <a:avLst/>
          </a:prstGeom>
        </p:spPr>
      </p:pic>
      <p:sp>
        <p:nvSpPr>
          <p:cNvPr id="13" name="Rectangle 12">
            <a:extLst>
              <a:ext uri="{FF2B5EF4-FFF2-40B4-BE49-F238E27FC236}">
                <a16:creationId xmlns:a16="http://schemas.microsoft.com/office/drawing/2014/main" id="{7DB2FD77-8230-5347-43A1-3C248FE2F1E5}"/>
              </a:ext>
            </a:extLst>
          </p:cNvPr>
          <p:cNvSpPr/>
          <p:nvPr/>
        </p:nvSpPr>
        <p:spPr>
          <a:xfrm>
            <a:off x="4975860" y="1431232"/>
            <a:ext cx="853440" cy="4898006"/>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Quire Sans"/>
              <a:ea typeface="+mn-ea"/>
              <a:cs typeface="+mn-cs"/>
            </a:endParaRPr>
          </a:p>
        </p:txBody>
      </p:sp>
      <p:sp>
        <p:nvSpPr>
          <p:cNvPr id="14" name="Rectangle 13">
            <a:extLst>
              <a:ext uri="{FF2B5EF4-FFF2-40B4-BE49-F238E27FC236}">
                <a16:creationId xmlns:a16="http://schemas.microsoft.com/office/drawing/2014/main" id="{8E99C813-D763-69F6-23DC-28011A3F0255}"/>
              </a:ext>
            </a:extLst>
          </p:cNvPr>
          <p:cNvSpPr/>
          <p:nvPr/>
        </p:nvSpPr>
        <p:spPr>
          <a:xfrm>
            <a:off x="5906244" y="1431232"/>
            <a:ext cx="654576" cy="4898006"/>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Quire Sans"/>
              <a:ea typeface="+mn-ea"/>
              <a:cs typeface="+mn-cs"/>
            </a:endParaRPr>
          </a:p>
        </p:txBody>
      </p:sp>
      <p:sp>
        <p:nvSpPr>
          <p:cNvPr id="7" name="Rectangle 6">
            <a:extLst>
              <a:ext uri="{FF2B5EF4-FFF2-40B4-BE49-F238E27FC236}">
                <a16:creationId xmlns:a16="http://schemas.microsoft.com/office/drawing/2014/main" id="{02C238B0-FD78-E95E-83A4-CD47B473AFA1}"/>
              </a:ext>
            </a:extLst>
          </p:cNvPr>
          <p:cNvSpPr/>
          <p:nvPr/>
        </p:nvSpPr>
        <p:spPr>
          <a:xfrm>
            <a:off x="1665171" y="1974668"/>
            <a:ext cx="5794408" cy="1093904"/>
          </a:xfrm>
          <a:prstGeom prst="rect">
            <a:avLst/>
          </a:prstGeom>
          <a:solidFill>
            <a:schemeClr val="accent2">
              <a:lumMod val="75000"/>
              <a:alpha val="1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Quire Sans" panose="020B0502040400020003" pitchFamily="34" charset="0"/>
            </a:endParaRPr>
          </a:p>
        </p:txBody>
      </p:sp>
      <p:sp>
        <p:nvSpPr>
          <p:cNvPr id="8" name="Rectangle 7">
            <a:extLst>
              <a:ext uri="{FF2B5EF4-FFF2-40B4-BE49-F238E27FC236}">
                <a16:creationId xmlns:a16="http://schemas.microsoft.com/office/drawing/2014/main" id="{94FB325E-0D59-2A83-F63B-DE0C8359F45A}"/>
              </a:ext>
            </a:extLst>
          </p:cNvPr>
          <p:cNvSpPr/>
          <p:nvPr/>
        </p:nvSpPr>
        <p:spPr>
          <a:xfrm>
            <a:off x="1674796" y="4368281"/>
            <a:ext cx="5784783" cy="1810638"/>
          </a:xfrm>
          <a:prstGeom prst="rect">
            <a:avLst/>
          </a:prstGeom>
          <a:solidFill>
            <a:schemeClr val="accent5">
              <a:lumMod val="75000"/>
              <a:alpha val="1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Quire Sans" panose="020B0502040400020003" pitchFamily="34" charset="0"/>
            </a:endParaRPr>
          </a:p>
        </p:txBody>
      </p:sp>
      <p:sp>
        <p:nvSpPr>
          <p:cNvPr id="9" name="Rectangle 8">
            <a:extLst>
              <a:ext uri="{FF2B5EF4-FFF2-40B4-BE49-F238E27FC236}">
                <a16:creationId xmlns:a16="http://schemas.microsoft.com/office/drawing/2014/main" id="{462B6A90-E969-4473-DEAD-C648C6A2F856}"/>
              </a:ext>
            </a:extLst>
          </p:cNvPr>
          <p:cNvSpPr/>
          <p:nvPr/>
        </p:nvSpPr>
        <p:spPr>
          <a:xfrm>
            <a:off x="1674796" y="3068571"/>
            <a:ext cx="5784783" cy="1299710"/>
          </a:xfrm>
          <a:prstGeom prst="rect">
            <a:avLst/>
          </a:prstGeom>
          <a:solidFill>
            <a:schemeClr val="accent6">
              <a:lumMod val="75000"/>
              <a:alpha val="1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lumMod val="50000"/>
                  <a:lumOff val="50000"/>
                </a:prstClr>
              </a:solidFill>
              <a:effectLst/>
              <a:uLnTx/>
              <a:uFillTx/>
              <a:latin typeface="Trebuchet MS" panose="020B0703020202090204" pitchFamily="34" charset="0"/>
              <a:ea typeface="+mn-ea"/>
              <a:cs typeface="Quire Sans" panose="020B0502040400020003" pitchFamily="34" charset="0"/>
            </a:endParaRPr>
          </a:p>
        </p:txBody>
      </p:sp>
    </p:spTree>
    <p:extLst>
      <p:ext uri="{BB962C8B-B14F-4D97-AF65-F5344CB8AC3E}">
        <p14:creationId xmlns:p14="http://schemas.microsoft.com/office/powerpoint/2010/main" val="863856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B2D8C-69BD-977F-A6E2-C5A62D29EA06}"/>
              </a:ext>
            </a:extLst>
          </p:cNvPr>
          <p:cNvSpPr>
            <a:spLocks noGrp="1"/>
          </p:cNvSpPr>
          <p:nvPr>
            <p:ph type="title"/>
          </p:nvPr>
        </p:nvSpPr>
        <p:spPr/>
        <p:txBody>
          <a:bodyPr/>
          <a:lstStyle/>
          <a:p>
            <a:r>
              <a:rPr lang="en-US" dirty="0"/>
              <a:t>Foundational Results: Key Takeaway</a:t>
            </a:r>
          </a:p>
        </p:txBody>
      </p:sp>
      <p:sp>
        <p:nvSpPr>
          <p:cNvPr id="4" name="Slide Number Placeholder 3">
            <a:extLst>
              <a:ext uri="{FF2B5EF4-FFF2-40B4-BE49-F238E27FC236}">
                <a16:creationId xmlns:a16="http://schemas.microsoft.com/office/drawing/2014/main" id="{3F45F3D5-4D37-E19E-242B-CF8D6EB55D9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9D2B53-EDAE-4B41-B849-8916FA40BCB6}" type="slidenum">
              <a:rPr kumimoji="0" lang="en-US" sz="2400" b="1" i="0" u="none" strike="noStrike" kern="1200" cap="none" spc="0" normalizeH="0" baseline="0" noProof="0" smtClean="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2400" b="1" i="0" u="none" strike="noStrike" kern="1200" cap="none" spc="0" normalizeH="0" baseline="0" noProof="0" dirty="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endParaRPr>
          </a:p>
        </p:txBody>
      </p:sp>
      <p:grpSp>
        <p:nvGrpSpPr>
          <p:cNvPr id="5" name="Group 4">
            <a:extLst>
              <a:ext uri="{FF2B5EF4-FFF2-40B4-BE49-F238E27FC236}">
                <a16:creationId xmlns:a16="http://schemas.microsoft.com/office/drawing/2014/main" id="{9428D041-B534-63AC-4B33-B86E8A80D4AF}"/>
              </a:ext>
            </a:extLst>
          </p:cNvPr>
          <p:cNvGrpSpPr/>
          <p:nvPr/>
        </p:nvGrpSpPr>
        <p:grpSpPr>
          <a:xfrm>
            <a:off x="248098" y="2119840"/>
            <a:ext cx="8647804" cy="2943049"/>
            <a:chOff x="248098" y="2185542"/>
            <a:chExt cx="8647804" cy="2146136"/>
          </a:xfrm>
        </p:grpSpPr>
        <p:sp>
          <p:nvSpPr>
            <p:cNvPr id="6" name="Rounded Rectangle 5">
              <a:extLst>
                <a:ext uri="{FF2B5EF4-FFF2-40B4-BE49-F238E27FC236}">
                  <a16:creationId xmlns:a16="http://schemas.microsoft.com/office/drawing/2014/main" id="{C6CA2F91-82A4-6221-E62C-CC33B1F482DC}"/>
                </a:ext>
              </a:extLst>
            </p:cNvPr>
            <p:cNvSpPr/>
            <p:nvPr/>
          </p:nvSpPr>
          <p:spPr>
            <a:xfrm>
              <a:off x="248098" y="2185542"/>
              <a:ext cx="8647804" cy="2146136"/>
            </a:xfrm>
            <a:prstGeom prst="roundRect">
              <a:avLst>
                <a:gd name="adj" fmla="val 3533"/>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Quire Sans" panose="020B0502040400020003" pitchFamily="34" charset="0"/>
                <a:ea typeface="+mn-ea"/>
                <a:cs typeface="Quire Sans" panose="020B0502040400020003" pitchFamily="34" charset="0"/>
              </a:endParaRPr>
            </a:p>
          </p:txBody>
        </p:sp>
        <p:sp>
          <p:nvSpPr>
            <p:cNvPr id="7" name="Rectangle 6">
              <a:extLst>
                <a:ext uri="{FF2B5EF4-FFF2-40B4-BE49-F238E27FC236}">
                  <a16:creationId xmlns:a16="http://schemas.microsoft.com/office/drawing/2014/main" id="{A9FD0C0D-B68C-56F7-B142-500230AA137B}"/>
                </a:ext>
              </a:extLst>
            </p:cNvPr>
            <p:cNvSpPr/>
            <p:nvPr/>
          </p:nvSpPr>
          <p:spPr>
            <a:xfrm>
              <a:off x="318574" y="2789863"/>
              <a:ext cx="8497318" cy="1430445"/>
            </a:xfrm>
            <a:prstGeom prst="rect">
              <a:avLst/>
            </a:prstGeom>
            <a:solidFill>
              <a:schemeClr val="bg1"/>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The Read Disturbance Threshold (RDT) of a row</a:t>
              </a:r>
              <a:b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br>
              <a:r>
                <a:rPr kumimoji="0" lang="en-US" sz="2800" b="0" i="0" u="none" strike="noStrike" kern="1200" cap="none" spc="0" normalizeH="0" baseline="0" noProof="0" dirty="0">
                  <a:ln>
                    <a:noFill/>
                  </a:ln>
                  <a:solidFill>
                    <a:srgbClr val="70AD47">
                      <a:lumMod val="75000"/>
                    </a:srgbClr>
                  </a:solidFill>
                  <a:effectLst/>
                  <a:uLnTx/>
                  <a:uFillTx/>
                  <a:latin typeface="Quire Sans" panose="020B0502040400020003" pitchFamily="34" charset="0"/>
                  <a:ea typeface="+mn-ea"/>
                  <a:cs typeface="Quire Sans" panose="020B0502040400020003" pitchFamily="34" charset="0"/>
                </a:rPr>
                <a:t>changes randomly </a:t>
              </a:r>
              <a: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and </a:t>
              </a:r>
              <a:r>
                <a:rPr kumimoji="0" lang="en-US" sz="2800" b="0" i="0" u="none" strike="noStrike" kern="1200" cap="none" spc="0" normalizeH="0" baseline="0" noProof="0" dirty="0">
                  <a:ln>
                    <a:noFill/>
                  </a:ln>
                  <a:solidFill>
                    <a:srgbClr val="70AD47">
                      <a:lumMod val="75000"/>
                    </a:srgbClr>
                  </a:solidFill>
                  <a:effectLst/>
                  <a:uLnTx/>
                  <a:uFillTx/>
                  <a:latin typeface="Quire Sans" panose="020B0502040400020003" pitchFamily="34" charset="0"/>
                  <a:ea typeface="+mn-ea"/>
                  <a:cs typeface="Quire Sans" panose="020B0502040400020003" pitchFamily="34" charset="0"/>
                </a:rPr>
                <a:t>unpredictably over time</a:t>
              </a:r>
            </a:p>
            <a:p>
              <a:pPr marL="0" marR="0" lvl="0" indent="0" algn="ctr" defTabSz="4572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br>
              <a:r>
                <a:rPr kumimoji="0" lang="en-US" sz="2800" b="0" i="0" u="none" strike="noStrike" kern="1200" cap="none" spc="0" normalizeH="0" baseline="0" noProof="0" dirty="0">
                  <a:ln>
                    <a:noFill/>
                  </a:ln>
                  <a:solidFill>
                    <a:srgbClr val="C00000"/>
                  </a:solidFill>
                  <a:effectLst/>
                  <a:uLnTx/>
                  <a:uFillTx/>
                  <a:latin typeface="Quire Sans" panose="020B0502040400020003" pitchFamily="34" charset="0"/>
                  <a:ea typeface="+mn-ea"/>
                  <a:cs typeface="Quire Sans" panose="020B0502040400020003" pitchFamily="34" charset="0"/>
                </a:rPr>
                <a:t>Accurately</a:t>
              </a:r>
              <a: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 </a:t>
              </a:r>
              <a:r>
                <a:rPr kumimoji="0" lang="en-US" sz="2800" b="0" i="0" u="none" strike="noStrike" kern="1200" cap="none" spc="0" normalizeH="0" baseline="0" noProof="0" dirty="0">
                  <a:ln>
                    <a:noFill/>
                  </a:ln>
                  <a:solidFill>
                    <a:srgbClr val="C00000"/>
                  </a:solidFill>
                  <a:effectLst/>
                  <a:uLnTx/>
                  <a:uFillTx/>
                  <a:latin typeface="Quire Sans" panose="020B0502040400020003" pitchFamily="34" charset="0"/>
                  <a:ea typeface="+mn-ea"/>
                  <a:cs typeface="Quire Sans" panose="020B0502040400020003" pitchFamily="34" charset="0"/>
                </a:rPr>
                <a:t>identifying</a:t>
              </a:r>
              <a: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 RDT is </a:t>
              </a:r>
              <a:r>
                <a:rPr kumimoji="0" lang="en-US" sz="2800" b="0" i="0" u="none" strike="noStrike" kern="1200" cap="none" spc="0" normalizeH="0" baseline="0" noProof="0" dirty="0">
                  <a:ln>
                    <a:noFill/>
                  </a:ln>
                  <a:solidFill>
                    <a:srgbClr val="C00000"/>
                  </a:solidFill>
                  <a:effectLst/>
                  <a:uLnTx/>
                  <a:uFillTx/>
                  <a:latin typeface="Quire Sans" panose="020B0502040400020003" pitchFamily="34" charset="0"/>
                  <a:ea typeface="+mn-ea"/>
                  <a:cs typeface="Quire Sans" panose="020B0502040400020003" pitchFamily="34" charset="0"/>
                </a:rPr>
                <a:t>challenging</a:t>
              </a:r>
            </a:p>
          </p:txBody>
        </p:sp>
        <p:sp>
          <p:nvSpPr>
            <p:cNvPr id="8" name="TextBox 7">
              <a:extLst>
                <a:ext uri="{FF2B5EF4-FFF2-40B4-BE49-F238E27FC236}">
                  <a16:creationId xmlns:a16="http://schemas.microsoft.com/office/drawing/2014/main" id="{1C307799-1A1C-BFF0-B927-0890AF2AFB95}"/>
                </a:ext>
              </a:extLst>
            </p:cNvPr>
            <p:cNvSpPr txBox="1"/>
            <p:nvPr/>
          </p:nvSpPr>
          <p:spPr>
            <a:xfrm>
              <a:off x="371466" y="2185543"/>
              <a:ext cx="8382000" cy="604321"/>
            </a:xfrm>
            <a:prstGeom prst="rect">
              <a:avLst/>
            </a:prstGeom>
            <a:no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Quire Sans" panose="020B0502040400020003" pitchFamily="34" charset="0"/>
                  <a:ea typeface="+mn-ea"/>
                  <a:cs typeface="Quire Sans" panose="020B0502040400020003" pitchFamily="34" charset="0"/>
                </a:rPr>
                <a:t>Key Takeaway</a:t>
              </a:r>
              <a:endParaRPr kumimoji="0" lang="en-US" sz="3200" b="1" i="0" u="none" strike="noStrike" kern="1200" cap="none" spc="0" normalizeH="0" baseline="0" noProof="0" dirty="0">
                <a:ln>
                  <a:noFill/>
                </a:ln>
                <a:solidFill>
                  <a:prstClr val="white"/>
                </a:solidFill>
                <a:effectLst/>
                <a:uLnTx/>
                <a:uFillTx/>
                <a:latin typeface="Trebuchet MS" panose="020B0703020202090204" pitchFamily="34" charset="0"/>
                <a:ea typeface="+mn-ea"/>
                <a:cs typeface="Quire Sans" panose="020B0502040400020003" pitchFamily="34" charset="0"/>
              </a:endParaRPr>
            </a:p>
          </p:txBody>
        </p:sp>
      </p:grpSp>
    </p:spTree>
    <p:extLst>
      <p:ext uri="{BB962C8B-B14F-4D97-AF65-F5344CB8AC3E}">
        <p14:creationId xmlns:p14="http://schemas.microsoft.com/office/powerpoint/2010/main" val="96871937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ontent Placeholder 9">
            <a:extLst>
              <a:ext uri="{FF2B5EF4-FFF2-40B4-BE49-F238E27FC236}">
                <a16:creationId xmlns:a16="http://schemas.microsoft.com/office/drawing/2014/main" id="{6B5847B8-9A16-D841-9508-D4C628852653}"/>
              </a:ext>
            </a:extLst>
          </p:cNvPr>
          <p:cNvGraphicFramePr>
            <a:graphicFrameLocks noGrp="1"/>
          </p:cNvGraphicFramePr>
          <p:nvPr>
            <p:ph idx="1"/>
          </p:nvPr>
        </p:nvGraphicFramePr>
        <p:xfrm>
          <a:off x="1323975" y="1331876"/>
          <a:ext cx="6915279" cy="4194247"/>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a:extLst>
              <a:ext uri="{FF2B5EF4-FFF2-40B4-BE49-F238E27FC236}">
                <a16:creationId xmlns:a16="http://schemas.microsoft.com/office/drawing/2014/main" id="{12385984-153F-965E-58DE-73AF327BFA8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9D2B53-EDAE-4B41-B849-8916FA40BCB6}" type="slidenum">
              <a:rPr kumimoji="0" lang="en-US" sz="2400" b="1" i="0" u="none" strike="noStrike" kern="1200" cap="none" spc="0" normalizeH="0" baseline="0" noProof="0" smtClean="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2400" b="1" i="0" u="none" strike="noStrike" kern="1200" cap="none" spc="0" normalizeH="0" baseline="0" noProof="0" dirty="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endParaRPr>
          </a:p>
        </p:txBody>
      </p:sp>
      <p:sp>
        <p:nvSpPr>
          <p:cNvPr id="11" name="TextBox 10">
            <a:extLst>
              <a:ext uri="{FF2B5EF4-FFF2-40B4-BE49-F238E27FC236}">
                <a16:creationId xmlns:a16="http://schemas.microsoft.com/office/drawing/2014/main" id="{EFF19871-9011-DBA4-64AF-A0523D72BC6F}"/>
              </a:ext>
            </a:extLst>
          </p:cNvPr>
          <p:cNvSpPr txBox="1"/>
          <p:nvPr/>
        </p:nvSpPr>
        <p:spPr>
          <a:xfrm>
            <a:off x="2714624" y="5459448"/>
            <a:ext cx="4829175" cy="693702"/>
          </a:xfrm>
          <a:prstGeom prst="rect">
            <a:avLst/>
          </a:prstGeom>
          <a:noFill/>
          <a:ln w="57150">
            <a:noFill/>
          </a:ln>
        </p:spPr>
        <p:txBody>
          <a:bodyPr wrap="non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Quire Sans"/>
                <a:ea typeface="+mn-ea"/>
                <a:cs typeface="+mn-cs"/>
              </a:rPr>
              <a:t>Measurement Number</a:t>
            </a:r>
          </a:p>
        </p:txBody>
      </p:sp>
      <p:sp>
        <p:nvSpPr>
          <p:cNvPr id="12" name="TextBox 11">
            <a:extLst>
              <a:ext uri="{FF2B5EF4-FFF2-40B4-BE49-F238E27FC236}">
                <a16:creationId xmlns:a16="http://schemas.microsoft.com/office/drawing/2014/main" id="{893C2655-2DBF-C407-70EB-1E8EE24226DA}"/>
              </a:ext>
            </a:extLst>
          </p:cNvPr>
          <p:cNvSpPr txBox="1"/>
          <p:nvPr/>
        </p:nvSpPr>
        <p:spPr>
          <a:xfrm rot="16200000">
            <a:off x="229411" y="2775020"/>
            <a:ext cx="1495426" cy="693702"/>
          </a:xfrm>
          <a:prstGeom prst="rect">
            <a:avLst/>
          </a:prstGeom>
          <a:noFill/>
          <a:ln w="57150">
            <a:noFill/>
          </a:ln>
        </p:spPr>
        <p:txBody>
          <a:bodyPr wrap="non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Quire Sans"/>
                <a:ea typeface="+mn-ea"/>
                <a:cs typeface="+mn-cs"/>
              </a:rPr>
              <a:t>Read Disturbance Threshold</a:t>
            </a:r>
          </a:p>
        </p:txBody>
      </p:sp>
      <p:sp>
        <p:nvSpPr>
          <p:cNvPr id="13" name="Rectangle 12">
            <a:extLst>
              <a:ext uri="{FF2B5EF4-FFF2-40B4-BE49-F238E27FC236}">
                <a16:creationId xmlns:a16="http://schemas.microsoft.com/office/drawing/2014/main" id="{521F8E66-462A-2FED-9F89-82BF90EF2DA7}"/>
              </a:ext>
            </a:extLst>
          </p:cNvPr>
          <p:cNvSpPr/>
          <p:nvPr/>
        </p:nvSpPr>
        <p:spPr>
          <a:xfrm>
            <a:off x="1323975" y="1209675"/>
            <a:ext cx="790575" cy="4067175"/>
          </a:xfrm>
          <a:prstGeom prst="rect">
            <a:avLst/>
          </a:prstGeom>
          <a:solidFill>
            <a:srgbClr val="FFFFFF"/>
          </a:solidFill>
          <a:ln>
            <a:noFill/>
          </a:ln>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 b="1" i="0" u="none" strike="noStrike" kern="1200" cap="none" spc="0" normalizeH="0" baseline="0" noProof="0" dirty="0">
              <a:ln>
                <a:noFill/>
              </a:ln>
              <a:solidFill>
                <a:srgbClr val="ED7D31">
                  <a:lumMod val="75000"/>
                </a:srgbClr>
              </a:solidFill>
              <a:effectLst/>
              <a:uLnTx/>
              <a:uFillTx/>
              <a:latin typeface="Quire Sans"/>
              <a:ea typeface="+mn-ea"/>
              <a:cs typeface="+mn-cs"/>
            </a:endParaRPr>
          </a:p>
        </p:txBody>
      </p:sp>
      <p:sp>
        <p:nvSpPr>
          <p:cNvPr id="14" name="Rectangle 13">
            <a:extLst>
              <a:ext uri="{FF2B5EF4-FFF2-40B4-BE49-F238E27FC236}">
                <a16:creationId xmlns:a16="http://schemas.microsoft.com/office/drawing/2014/main" id="{8349769F-8071-A93A-7364-13413F0015EB}"/>
              </a:ext>
            </a:extLst>
          </p:cNvPr>
          <p:cNvSpPr/>
          <p:nvPr/>
        </p:nvSpPr>
        <p:spPr>
          <a:xfrm>
            <a:off x="2170078" y="5057776"/>
            <a:ext cx="5649947" cy="468348"/>
          </a:xfrm>
          <a:prstGeom prst="rect">
            <a:avLst/>
          </a:prstGeom>
          <a:solidFill>
            <a:srgbClr val="FFFFFF"/>
          </a:solidFill>
          <a:ln>
            <a:noFill/>
          </a:ln>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 b="1" i="0" u="none" strike="noStrike" kern="1200" cap="none" spc="0" normalizeH="0" baseline="0" noProof="0" dirty="0">
              <a:ln>
                <a:noFill/>
              </a:ln>
              <a:solidFill>
                <a:srgbClr val="ED7D31">
                  <a:lumMod val="75000"/>
                </a:srgbClr>
              </a:solidFill>
              <a:effectLst/>
              <a:uLnTx/>
              <a:uFillTx/>
              <a:latin typeface="Quire Sans"/>
              <a:ea typeface="+mn-ea"/>
              <a:cs typeface="+mn-cs"/>
            </a:endParaRPr>
          </a:p>
        </p:txBody>
      </p:sp>
      <p:sp>
        <p:nvSpPr>
          <p:cNvPr id="16" name="TextBox 15">
            <a:extLst>
              <a:ext uri="{FF2B5EF4-FFF2-40B4-BE49-F238E27FC236}">
                <a16:creationId xmlns:a16="http://schemas.microsoft.com/office/drawing/2014/main" id="{622E17EA-0E1E-30F2-E7A3-F1855B819F2C}"/>
              </a:ext>
            </a:extLst>
          </p:cNvPr>
          <p:cNvSpPr txBox="1"/>
          <p:nvPr/>
        </p:nvSpPr>
        <p:spPr>
          <a:xfrm>
            <a:off x="3575826" y="3252787"/>
            <a:ext cx="2838450" cy="468348"/>
          </a:xfrm>
          <a:prstGeom prst="rect">
            <a:avLst/>
          </a:prstGeom>
          <a:noFill/>
          <a:ln w="57150">
            <a:noFill/>
          </a:ln>
        </p:spPr>
        <p:txBody>
          <a:bodyPr wrap="non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600" b="0" i="0" u="none" strike="noStrike" kern="1200" cap="none" spc="0" normalizeH="0" baseline="0" noProof="0" dirty="0">
                <a:ln>
                  <a:noFill/>
                </a:ln>
                <a:solidFill>
                  <a:sysClr val="windowText" lastClr="000000"/>
                </a:solidFill>
                <a:effectLst/>
                <a:uLnTx/>
                <a:uFillTx/>
                <a:latin typeface="Trebuchet MS" panose="020B0603020202020204" pitchFamily="34" charset="0"/>
                <a:ea typeface="+mn-ea"/>
                <a:cs typeface="+mn-cs"/>
              </a:rPr>
              <a:t>37360 hammers</a:t>
            </a:r>
          </a:p>
        </p:txBody>
      </p:sp>
      <p:cxnSp>
        <p:nvCxnSpPr>
          <p:cNvPr id="18" name="Connector: Curved 17">
            <a:extLst>
              <a:ext uri="{FF2B5EF4-FFF2-40B4-BE49-F238E27FC236}">
                <a16:creationId xmlns:a16="http://schemas.microsoft.com/office/drawing/2014/main" id="{65779162-603F-6A8C-D778-2D328434B062}"/>
              </a:ext>
            </a:extLst>
          </p:cNvPr>
          <p:cNvCxnSpPr>
            <a:cxnSpLocks/>
            <a:endCxn id="16" idx="2"/>
          </p:cNvCxnSpPr>
          <p:nvPr/>
        </p:nvCxnSpPr>
        <p:spPr>
          <a:xfrm flipV="1">
            <a:off x="3381375" y="3721135"/>
            <a:ext cx="1613676" cy="967546"/>
          </a:xfrm>
          <a:prstGeom prst="curvedConnector2">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 name="Title 1">
            <a:extLst>
              <a:ext uri="{FF2B5EF4-FFF2-40B4-BE49-F238E27FC236}">
                <a16:creationId xmlns:a16="http://schemas.microsoft.com/office/drawing/2014/main" id="{A83837AC-8B59-F8F1-7107-FBC239115E30}"/>
              </a:ext>
            </a:extLst>
          </p:cNvPr>
          <p:cNvSpPr>
            <a:spLocks noGrp="1"/>
          </p:cNvSpPr>
          <p:nvPr>
            <p:ph type="title"/>
          </p:nvPr>
        </p:nvSpPr>
        <p:spPr>
          <a:xfrm>
            <a:off x="155488" y="78848"/>
            <a:ext cx="8815517" cy="753812"/>
          </a:xfrm>
        </p:spPr>
        <p:txBody>
          <a:bodyPr>
            <a:noAutofit/>
          </a:bodyPr>
          <a:lstStyle/>
          <a:p>
            <a:r>
              <a:rPr lang="en-US" sz="3100" dirty="0"/>
              <a:t>Read Disturbance Threshold Changes Over Time</a:t>
            </a:r>
          </a:p>
        </p:txBody>
      </p:sp>
    </p:spTree>
    <p:extLst>
      <p:ext uri="{BB962C8B-B14F-4D97-AF65-F5344CB8AC3E}">
        <p14:creationId xmlns:p14="http://schemas.microsoft.com/office/powerpoint/2010/main" val="2018621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xit"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xit"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graphicEl>
                                              <a:chart seriesIdx="0" categoryIdx="-4" bldStep="series"/>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uiExpand="1">
        <p:bldSub>
          <a:bldChart bld="series"/>
        </p:bldSub>
      </p:bldGraphic>
      <p:bldP spid="11" grpId="0"/>
      <p:bldP spid="12" grpId="0"/>
      <p:bldP spid="13" grpId="0" animBg="1"/>
      <p:bldP spid="14" grpId="0" animBg="1"/>
      <p:bldP spid="16"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3C5AA0-47BF-970C-A18B-CF5C3AC07A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2D5F57-6C65-65AF-3EBE-1CC5E125FDCA}"/>
              </a:ext>
            </a:extLst>
          </p:cNvPr>
          <p:cNvSpPr>
            <a:spLocks noGrp="1"/>
          </p:cNvSpPr>
          <p:nvPr>
            <p:ph type="title"/>
          </p:nvPr>
        </p:nvSpPr>
        <p:spPr/>
        <p:txBody>
          <a:bodyPr>
            <a:normAutofit/>
          </a:bodyPr>
          <a:lstStyle/>
          <a:p>
            <a:r>
              <a:rPr lang="en-US" sz="3100" dirty="0"/>
              <a:t>Read Disturbance Threshold Changes Over Time</a:t>
            </a:r>
          </a:p>
        </p:txBody>
      </p:sp>
      <p:graphicFrame>
        <p:nvGraphicFramePr>
          <p:cNvPr id="10" name="Content Placeholder 9">
            <a:extLst>
              <a:ext uri="{FF2B5EF4-FFF2-40B4-BE49-F238E27FC236}">
                <a16:creationId xmlns:a16="http://schemas.microsoft.com/office/drawing/2014/main" id="{E089FCAF-E7C2-01B5-C48A-03E62EC601DC}"/>
              </a:ext>
            </a:extLst>
          </p:cNvPr>
          <p:cNvGraphicFramePr>
            <a:graphicFrameLocks noGrp="1"/>
          </p:cNvGraphicFramePr>
          <p:nvPr>
            <p:ph idx="1"/>
          </p:nvPr>
        </p:nvGraphicFramePr>
        <p:xfrm>
          <a:off x="1323975" y="1331876"/>
          <a:ext cx="6915279" cy="4194247"/>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a:extLst>
              <a:ext uri="{FF2B5EF4-FFF2-40B4-BE49-F238E27FC236}">
                <a16:creationId xmlns:a16="http://schemas.microsoft.com/office/drawing/2014/main" id="{FF2E025C-397B-8415-282A-06BA9D5E58D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9D2B53-EDAE-4B41-B849-8916FA40BCB6}" type="slidenum">
              <a:rPr kumimoji="0" lang="en-US" sz="2400" b="1" i="0" u="none" strike="noStrike" kern="1200" cap="none" spc="0" normalizeH="0" baseline="0" noProof="0" smtClean="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2400" b="1" i="0" u="none" strike="noStrike" kern="1200" cap="none" spc="0" normalizeH="0" baseline="0" noProof="0" dirty="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endParaRPr>
          </a:p>
        </p:txBody>
      </p:sp>
      <p:sp>
        <p:nvSpPr>
          <p:cNvPr id="11" name="TextBox 10">
            <a:extLst>
              <a:ext uri="{FF2B5EF4-FFF2-40B4-BE49-F238E27FC236}">
                <a16:creationId xmlns:a16="http://schemas.microsoft.com/office/drawing/2014/main" id="{6570BEA7-AE3F-B51F-901C-BC38BC6CB40B}"/>
              </a:ext>
            </a:extLst>
          </p:cNvPr>
          <p:cNvSpPr txBox="1"/>
          <p:nvPr/>
        </p:nvSpPr>
        <p:spPr>
          <a:xfrm>
            <a:off x="2714624" y="5459448"/>
            <a:ext cx="4829175" cy="693702"/>
          </a:xfrm>
          <a:prstGeom prst="rect">
            <a:avLst/>
          </a:prstGeom>
          <a:noFill/>
          <a:ln w="57150">
            <a:noFill/>
          </a:ln>
        </p:spPr>
        <p:txBody>
          <a:bodyPr wrap="non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Quire Sans"/>
                <a:ea typeface="+mn-ea"/>
                <a:cs typeface="+mn-cs"/>
              </a:rPr>
              <a:t>Measurement Number</a:t>
            </a:r>
          </a:p>
        </p:txBody>
      </p:sp>
      <p:sp>
        <p:nvSpPr>
          <p:cNvPr id="12" name="TextBox 11">
            <a:extLst>
              <a:ext uri="{FF2B5EF4-FFF2-40B4-BE49-F238E27FC236}">
                <a16:creationId xmlns:a16="http://schemas.microsoft.com/office/drawing/2014/main" id="{589D875A-F050-922B-AEE0-1D6667641B4A}"/>
              </a:ext>
            </a:extLst>
          </p:cNvPr>
          <p:cNvSpPr txBox="1"/>
          <p:nvPr/>
        </p:nvSpPr>
        <p:spPr>
          <a:xfrm rot="16200000">
            <a:off x="229411" y="2775020"/>
            <a:ext cx="1495426" cy="693702"/>
          </a:xfrm>
          <a:prstGeom prst="rect">
            <a:avLst/>
          </a:prstGeom>
          <a:noFill/>
          <a:ln w="57150">
            <a:noFill/>
          </a:ln>
        </p:spPr>
        <p:txBody>
          <a:bodyPr wrap="non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Quire Sans"/>
                <a:ea typeface="+mn-ea"/>
                <a:cs typeface="+mn-cs"/>
              </a:rPr>
              <a:t>Read Disturbance Threshold</a:t>
            </a:r>
          </a:p>
        </p:txBody>
      </p:sp>
    </p:spTree>
    <p:extLst>
      <p:ext uri="{BB962C8B-B14F-4D97-AF65-F5344CB8AC3E}">
        <p14:creationId xmlns:p14="http://schemas.microsoft.com/office/powerpoint/2010/main" val="16190905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2F2504C-9455-172B-6173-AFF60D53DBB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9D2B53-EDAE-4B41-B849-8916FA40BCB6}" type="slidenum">
              <a:rPr kumimoji="0" lang="en-US" sz="2400" b="1" i="0" u="none" strike="noStrike" kern="1200" cap="none" spc="0" normalizeH="0" baseline="0" noProof="0" smtClean="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2400" b="1" i="0" u="none" strike="noStrike" kern="1200" cap="none" spc="0" normalizeH="0" baseline="0" noProof="0" dirty="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endParaRPr>
          </a:p>
        </p:txBody>
      </p:sp>
      <p:graphicFrame>
        <p:nvGraphicFramePr>
          <p:cNvPr id="10" name="Content Placeholder 9">
            <a:extLst>
              <a:ext uri="{FF2B5EF4-FFF2-40B4-BE49-F238E27FC236}">
                <a16:creationId xmlns:a16="http://schemas.microsoft.com/office/drawing/2014/main" id="{7118D6DA-40C3-B6ED-F860-69E5B5DFE07F}"/>
              </a:ext>
            </a:extLst>
          </p:cNvPr>
          <p:cNvGraphicFramePr>
            <a:graphicFrameLocks noGrp="1"/>
          </p:cNvGraphicFramePr>
          <p:nvPr>
            <p:ph idx="1"/>
          </p:nvPr>
        </p:nvGraphicFramePr>
        <p:xfrm>
          <a:off x="1323975" y="1331876"/>
          <a:ext cx="6915279" cy="4194247"/>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Box 10">
            <a:extLst>
              <a:ext uri="{FF2B5EF4-FFF2-40B4-BE49-F238E27FC236}">
                <a16:creationId xmlns:a16="http://schemas.microsoft.com/office/drawing/2014/main" id="{6626917C-24F8-399A-619E-B97511924BA7}"/>
              </a:ext>
            </a:extLst>
          </p:cNvPr>
          <p:cNvSpPr txBox="1"/>
          <p:nvPr/>
        </p:nvSpPr>
        <p:spPr>
          <a:xfrm>
            <a:off x="2714624" y="5459448"/>
            <a:ext cx="4829175" cy="693702"/>
          </a:xfrm>
          <a:prstGeom prst="rect">
            <a:avLst/>
          </a:prstGeom>
          <a:noFill/>
          <a:ln w="57150">
            <a:noFill/>
          </a:ln>
        </p:spPr>
        <p:txBody>
          <a:bodyPr wrap="non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Quire Sans"/>
                <a:ea typeface="+mn-ea"/>
                <a:cs typeface="+mn-cs"/>
              </a:rPr>
              <a:t>Measurement Number</a:t>
            </a:r>
          </a:p>
        </p:txBody>
      </p:sp>
      <p:sp>
        <p:nvSpPr>
          <p:cNvPr id="12" name="TextBox 11">
            <a:extLst>
              <a:ext uri="{FF2B5EF4-FFF2-40B4-BE49-F238E27FC236}">
                <a16:creationId xmlns:a16="http://schemas.microsoft.com/office/drawing/2014/main" id="{17A82248-E558-DA8E-0285-2E8593A89B43}"/>
              </a:ext>
            </a:extLst>
          </p:cNvPr>
          <p:cNvSpPr txBox="1"/>
          <p:nvPr/>
        </p:nvSpPr>
        <p:spPr>
          <a:xfrm rot="16200000">
            <a:off x="229411" y="2775020"/>
            <a:ext cx="1495426" cy="693702"/>
          </a:xfrm>
          <a:prstGeom prst="rect">
            <a:avLst/>
          </a:prstGeom>
          <a:noFill/>
          <a:ln w="57150">
            <a:noFill/>
          </a:ln>
        </p:spPr>
        <p:txBody>
          <a:bodyPr wrap="non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Quire Sans"/>
                <a:ea typeface="+mn-ea"/>
                <a:cs typeface="+mn-cs"/>
              </a:rPr>
              <a:t>Read Disturbance Threshold</a:t>
            </a:r>
          </a:p>
        </p:txBody>
      </p:sp>
      <p:sp>
        <p:nvSpPr>
          <p:cNvPr id="7" name="Title 1">
            <a:extLst>
              <a:ext uri="{FF2B5EF4-FFF2-40B4-BE49-F238E27FC236}">
                <a16:creationId xmlns:a16="http://schemas.microsoft.com/office/drawing/2014/main" id="{009FFA0A-3C2B-FD25-BDD8-5E05E7C4A3AC}"/>
              </a:ext>
            </a:extLst>
          </p:cNvPr>
          <p:cNvSpPr>
            <a:spLocks noGrp="1"/>
          </p:cNvSpPr>
          <p:nvPr>
            <p:ph type="title"/>
          </p:nvPr>
        </p:nvSpPr>
        <p:spPr>
          <a:xfrm>
            <a:off x="155488" y="78848"/>
            <a:ext cx="8815517" cy="753812"/>
          </a:xfrm>
        </p:spPr>
        <p:txBody>
          <a:bodyPr>
            <a:normAutofit/>
          </a:bodyPr>
          <a:lstStyle/>
          <a:p>
            <a:r>
              <a:rPr lang="en-US" sz="3100" dirty="0"/>
              <a:t>Read Disturbance Threshold Changes Over Time</a:t>
            </a:r>
          </a:p>
        </p:txBody>
      </p:sp>
    </p:spTree>
    <p:extLst>
      <p:ext uri="{BB962C8B-B14F-4D97-AF65-F5344CB8AC3E}">
        <p14:creationId xmlns:p14="http://schemas.microsoft.com/office/powerpoint/2010/main" val="175206248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F3DCEB-AF32-7CDA-2F06-CE4027A664D5}"/>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C55BBF8-6D9A-8201-5FDF-416B876AD40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9D2B53-EDAE-4B41-B849-8916FA40BCB6}" type="slidenum">
              <a:rPr kumimoji="0" lang="en-US" sz="2400" b="1" i="0" u="none" strike="noStrike" kern="1200" cap="none" spc="0" normalizeH="0" baseline="0" noProof="0" smtClean="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2400" b="1" i="0" u="none" strike="noStrike" kern="1200" cap="none" spc="0" normalizeH="0" baseline="0" noProof="0" dirty="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endParaRPr>
          </a:p>
        </p:txBody>
      </p:sp>
      <p:graphicFrame>
        <p:nvGraphicFramePr>
          <p:cNvPr id="5" name="Content Placeholder 9">
            <a:extLst>
              <a:ext uri="{FF2B5EF4-FFF2-40B4-BE49-F238E27FC236}">
                <a16:creationId xmlns:a16="http://schemas.microsoft.com/office/drawing/2014/main" id="{E97E429A-0CC2-FEE3-D5DA-AD1E1800368B}"/>
              </a:ext>
            </a:extLst>
          </p:cNvPr>
          <p:cNvGraphicFramePr>
            <a:graphicFrameLocks noGrp="1"/>
          </p:cNvGraphicFramePr>
          <p:nvPr>
            <p:ph idx="1"/>
          </p:nvPr>
        </p:nvGraphicFramePr>
        <p:xfrm>
          <a:off x="1323975" y="1331876"/>
          <a:ext cx="6915279" cy="4194247"/>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a:extLst>
              <a:ext uri="{FF2B5EF4-FFF2-40B4-BE49-F238E27FC236}">
                <a16:creationId xmlns:a16="http://schemas.microsoft.com/office/drawing/2014/main" id="{8B54A004-ECD1-5CF4-CA2F-852A7FBBC305}"/>
              </a:ext>
            </a:extLst>
          </p:cNvPr>
          <p:cNvSpPr txBox="1"/>
          <p:nvPr/>
        </p:nvSpPr>
        <p:spPr>
          <a:xfrm>
            <a:off x="2714624" y="5459448"/>
            <a:ext cx="4829175" cy="693702"/>
          </a:xfrm>
          <a:prstGeom prst="rect">
            <a:avLst/>
          </a:prstGeom>
          <a:noFill/>
          <a:ln w="57150">
            <a:noFill/>
          </a:ln>
        </p:spPr>
        <p:txBody>
          <a:bodyPr wrap="non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Quire Sans"/>
                <a:ea typeface="+mn-ea"/>
                <a:cs typeface="+mn-cs"/>
              </a:rPr>
              <a:t>Measurement Number</a:t>
            </a:r>
          </a:p>
        </p:txBody>
      </p:sp>
      <p:sp>
        <p:nvSpPr>
          <p:cNvPr id="7" name="TextBox 6">
            <a:extLst>
              <a:ext uri="{FF2B5EF4-FFF2-40B4-BE49-F238E27FC236}">
                <a16:creationId xmlns:a16="http://schemas.microsoft.com/office/drawing/2014/main" id="{BAE8896D-D38F-6A02-BC10-4E3DA0FC0663}"/>
              </a:ext>
            </a:extLst>
          </p:cNvPr>
          <p:cNvSpPr txBox="1"/>
          <p:nvPr/>
        </p:nvSpPr>
        <p:spPr>
          <a:xfrm rot="16200000">
            <a:off x="229411" y="2775020"/>
            <a:ext cx="1495426" cy="693702"/>
          </a:xfrm>
          <a:prstGeom prst="rect">
            <a:avLst/>
          </a:prstGeom>
          <a:noFill/>
          <a:ln w="57150">
            <a:noFill/>
          </a:ln>
        </p:spPr>
        <p:txBody>
          <a:bodyPr wrap="non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Quire Sans"/>
                <a:ea typeface="+mn-ea"/>
                <a:cs typeface="+mn-cs"/>
              </a:rPr>
              <a:t>Read Disturbance Threshold</a:t>
            </a:r>
          </a:p>
        </p:txBody>
      </p:sp>
      <p:sp>
        <p:nvSpPr>
          <p:cNvPr id="3" name="Oval 2">
            <a:extLst>
              <a:ext uri="{FF2B5EF4-FFF2-40B4-BE49-F238E27FC236}">
                <a16:creationId xmlns:a16="http://schemas.microsoft.com/office/drawing/2014/main" id="{B02315EF-4EF1-3A57-7663-185334A2B963}"/>
              </a:ext>
            </a:extLst>
          </p:cNvPr>
          <p:cNvSpPr/>
          <p:nvPr/>
        </p:nvSpPr>
        <p:spPr>
          <a:xfrm>
            <a:off x="4086795" y="2374158"/>
            <a:ext cx="182880" cy="182880"/>
          </a:xfrm>
          <a:prstGeom prst="ellipse">
            <a:avLst/>
          </a:prstGeom>
          <a:solidFill>
            <a:schemeClr val="accent2">
              <a:lumMod val="75000"/>
            </a:schemeClr>
          </a:solidFill>
          <a:ln w="25400">
            <a:solidFill>
              <a:schemeClr val="tx1"/>
            </a:solidFill>
          </a:ln>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 b="1" i="0" u="none" strike="noStrike" kern="1200" cap="none" spc="0" normalizeH="0" baseline="0" noProof="0" dirty="0">
              <a:ln>
                <a:noFill/>
              </a:ln>
              <a:solidFill>
                <a:srgbClr val="ED7D31">
                  <a:lumMod val="75000"/>
                </a:srgbClr>
              </a:solidFill>
              <a:effectLst/>
              <a:uLnTx/>
              <a:uFillTx/>
              <a:latin typeface="Quire Sans"/>
              <a:ea typeface="+mn-ea"/>
              <a:cs typeface="+mn-cs"/>
            </a:endParaRPr>
          </a:p>
        </p:txBody>
      </p:sp>
      <p:cxnSp>
        <p:nvCxnSpPr>
          <p:cNvPr id="9" name="Straight Connector 8">
            <a:extLst>
              <a:ext uri="{FF2B5EF4-FFF2-40B4-BE49-F238E27FC236}">
                <a16:creationId xmlns:a16="http://schemas.microsoft.com/office/drawing/2014/main" id="{84263B10-04C2-C0E0-CA34-4A57251F0B37}"/>
              </a:ext>
            </a:extLst>
          </p:cNvPr>
          <p:cNvCxnSpPr/>
          <p:nvPr/>
        </p:nvCxnSpPr>
        <p:spPr>
          <a:xfrm>
            <a:off x="4065126" y="1790700"/>
            <a:ext cx="235744" cy="0"/>
          </a:xfrm>
          <a:prstGeom prst="line">
            <a:avLst/>
          </a:prstGeom>
          <a:ln w="38100">
            <a:solidFill>
              <a:schemeClr val="accent2">
                <a:lumMod val="7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D4F2239-49AC-40F9-528C-24EAD5557F59}"/>
              </a:ext>
            </a:extLst>
          </p:cNvPr>
          <p:cNvCxnSpPr/>
          <p:nvPr/>
        </p:nvCxnSpPr>
        <p:spPr>
          <a:xfrm>
            <a:off x="4065126" y="4263061"/>
            <a:ext cx="235744" cy="0"/>
          </a:xfrm>
          <a:prstGeom prst="line">
            <a:avLst/>
          </a:prstGeom>
          <a:ln w="38100">
            <a:solidFill>
              <a:schemeClr val="accent2">
                <a:lumMod val="75000"/>
              </a:schemeClr>
            </a:solidFill>
            <a:tailEnd type="non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3FD90399-9FA5-B460-2F72-9A726DA1AB63}"/>
              </a:ext>
            </a:extLst>
          </p:cNvPr>
          <p:cNvSpPr txBox="1"/>
          <p:nvPr/>
        </p:nvSpPr>
        <p:spPr>
          <a:xfrm>
            <a:off x="5237683" y="1790700"/>
            <a:ext cx="1938528" cy="583457"/>
          </a:xfrm>
          <a:prstGeom prst="rect">
            <a:avLst/>
          </a:prstGeom>
          <a:noFill/>
          <a:ln w="57150">
            <a:noFill/>
          </a:ln>
        </p:spPr>
        <p:txBody>
          <a:bodyPr wrap="non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Quire Sans"/>
                <a:ea typeface="+mn-ea"/>
                <a:cs typeface="+mn-cs"/>
              </a:rPr>
              <a:t>Maximum</a:t>
            </a:r>
          </a:p>
        </p:txBody>
      </p:sp>
      <p:sp>
        <p:nvSpPr>
          <p:cNvPr id="12" name="TextBox 11">
            <a:extLst>
              <a:ext uri="{FF2B5EF4-FFF2-40B4-BE49-F238E27FC236}">
                <a16:creationId xmlns:a16="http://schemas.microsoft.com/office/drawing/2014/main" id="{0B6F1795-6AE7-2AFA-0C79-2A4224682174}"/>
              </a:ext>
            </a:extLst>
          </p:cNvPr>
          <p:cNvSpPr txBox="1"/>
          <p:nvPr/>
        </p:nvSpPr>
        <p:spPr>
          <a:xfrm>
            <a:off x="5237683" y="3869584"/>
            <a:ext cx="1938528" cy="583457"/>
          </a:xfrm>
          <a:prstGeom prst="rect">
            <a:avLst/>
          </a:prstGeom>
          <a:noFill/>
          <a:ln w="57150">
            <a:noFill/>
          </a:ln>
        </p:spPr>
        <p:txBody>
          <a:bodyPr wrap="non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Quire Sans"/>
                <a:ea typeface="+mn-ea"/>
                <a:cs typeface="+mn-cs"/>
              </a:rPr>
              <a:t>Minimum</a:t>
            </a:r>
          </a:p>
        </p:txBody>
      </p:sp>
      <p:sp>
        <p:nvSpPr>
          <p:cNvPr id="13" name="TextBox 12">
            <a:extLst>
              <a:ext uri="{FF2B5EF4-FFF2-40B4-BE49-F238E27FC236}">
                <a16:creationId xmlns:a16="http://schemas.microsoft.com/office/drawing/2014/main" id="{CDDCCDA0-D9AD-BDEA-FAC9-C6F3CF2F0668}"/>
              </a:ext>
            </a:extLst>
          </p:cNvPr>
          <p:cNvSpPr txBox="1"/>
          <p:nvPr/>
        </p:nvSpPr>
        <p:spPr>
          <a:xfrm>
            <a:off x="5237683" y="2705763"/>
            <a:ext cx="1938528" cy="583457"/>
          </a:xfrm>
          <a:prstGeom prst="rect">
            <a:avLst/>
          </a:prstGeom>
          <a:noFill/>
          <a:ln w="57150">
            <a:noFill/>
          </a:ln>
        </p:spPr>
        <p:txBody>
          <a:bodyPr wrap="non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Quire Sans"/>
                <a:ea typeface="+mn-ea"/>
                <a:cs typeface="+mn-cs"/>
              </a:rPr>
              <a:t>Average</a:t>
            </a:r>
          </a:p>
        </p:txBody>
      </p:sp>
      <p:cxnSp>
        <p:nvCxnSpPr>
          <p:cNvPr id="15" name="Connector: Curved 14">
            <a:extLst>
              <a:ext uri="{FF2B5EF4-FFF2-40B4-BE49-F238E27FC236}">
                <a16:creationId xmlns:a16="http://schemas.microsoft.com/office/drawing/2014/main" id="{9B22033D-FBEB-A58A-0F48-C80B805B7831}"/>
              </a:ext>
            </a:extLst>
          </p:cNvPr>
          <p:cNvCxnSpPr>
            <a:cxnSpLocks/>
            <a:endCxn id="11" idx="1"/>
          </p:cNvCxnSpPr>
          <p:nvPr/>
        </p:nvCxnSpPr>
        <p:spPr>
          <a:xfrm>
            <a:off x="4352925" y="1790700"/>
            <a:ext cx="884758" cy="291729"/>
          </a:xfrm>
          <a:prstGeom prst="curvedConnector3">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Connector: Curved 15">
            <a:extLst>
              <a:ext uri="{FF2B5EF4-FFF2-40B4-BE49-F238E27FC236}">
                <a16:creationId xmlns:a16="http://schemas.microsoft.com/office/drawing/2014/main" id="{BB9F7C3D-DF76-CE8D-3B70-005165DAEE2F}"/>
              </a:ext>
            </a:extLst>
          </p:cNvPr>
          <p:cNvCxnSpPr>
            <a:cxnSpLocks/>
            <a:endCxn id="12" idx="1"/>
          </p:cNvCxnSpPr>
          <p:nvPr/>
        </p:nvCxnSpPr>
        <p:spPr>
          <a:xfrm flipV="1">
            <a:off x="4352925" y="4161313"/>
            <a:ext cx="884758" cy="101748"/>
          </a:xfrm>
          <a:prstGeom prst="curvedConnector3">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Connector: Curved 20">
            <a:extLst>
              <a:ext uri="{FF2B5EF4-FFF2-40B4-BE49-F238E27FC236}">
                <a16:creationId xmlns:a16="http://schemas.microsoft.com/office/drawing/2014/main" id="{01B470C1-D76D-9442-00F2-EF1E967C61CF}"/>
              </a:ext>
            </a:extLst>
          </p:cNvPr>
          <p:cNvCxnSpPr>
            <a:cxnSpLocks/>
            <a:endCxn id="13" idx="1"/>
          </p:cNvCxnSpPr>
          <p:nvPr/>
        </p:nvCxnSpPr>
        <p:spPr>
          <a:xfrm>
            <a:off x="4352925" y="2489085"/>
            <a:ext cx="884758" cy="508407"/>
          </a:xfrm>
          <a:prstGeom prst="curvedConnector3">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BAB3E716-5C1B-2C7D-D7E8-3FC826E9C210}"/>
              </a:ext>
            </a:extLst>
          </p:cNvPr>
          <p:cNvSpPr/>
          <p:nvPr/>
        </p:nvSpPr>
        <p:spPr>
          <a:xfrm>
            <a:off x="2127743" y="5107305"/>
            <a:ext cx="480060" cy="352143"/>
          </a:xfrm>
          <a:prstGeom prst="rect">
            <a:avLst/>
          </a:prstGeom>
          <a:solidFill>
            <a:schemeClr val="bg1"/>
          </a:solidFill>
          <a:ln>
            <a:noFill/>
          </a:ln>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 b="1" i="0" u="none" strike="noStrike" kern="1200" cap="none" spc="0" normalizeH="0" baseline="0" noProof="0" dirty="0">
              <a:ln>
                <a:noFill/>
              </a:ln>
              <a:solidFill>
                <a:srgbClr val="ED7D31">
                  <a:lumMod val="75000"/>
                </a:srgbClr>
              </a:solidFill>
              <a:effectLst/>
              <a:uLnTx/>
              <a:uFillTx/>
              <a:latin typeface="Quire Sans"/>
              <a:ea typeface="+mn-ea"/>
              <a:cs typeface="+mn-cs"/>
            </a:endParaRPr>
          </a:p>
        </p:txBody>
      </p:sp>
      <p:sp>
        <p:nvSpPr>
          <p:cNvPr id="25" name="Rectangle 24">
            <a:extLst>
              <a:ext uri="{FF2B5EF4-FFF2-40B4-BE49-F238E27FC236}">
                <a16:creationId xmlns:a16="http://schemas.microsoft.com/office/drawing/2014/main" id="{1F8C1799-7169-9862-06A9-A221B005FA33}"/>
              </a:ext>
            </a:extLst>
          </p:cNvPr>
          <p:cNvSpPr/>
          <p:nvPr/>
        </p:nvSpPr>
        <p:spPr>
          <a:xfrm>
            <a:off x="5876783" y="5085953"/>
            <a:ext cx="480060" cy="352143"/>
          </a:xfrm>
          <a:prstGeom prst="rect">
            <a:avLst/>
          </a:prstGeom>
          <a:solidFill>
            <a:schemeClr val="bg1"/>
          </a:solidFill>
          <a:ln>
            <a:noFill/>
          </a:ln>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 b="1" i="0" u="none" strike="noStrike" kern="1200" cap="none" spc="0" normalizeH="0" baseline="0" noProof="0" dirty="0">
              <a:ln>
                <a:noFill/>
              </a:ln>
              <a:solidFill>
                <a:srgbClr val="ED7D31">
                  <a:lumMod val="75000"/>
                </a:srgbClr>
              </a:solidFill>
              <a:effectLst/>
              <a:uLnTx/>
              <a:uFillTx/>
              <a:latin typeface="Quire Sans"/>
              <a:ea typeface="+mn-ea"/>
              <a:cs typeface="+mn-cs"/>
            </a:endParaRPr>
          </a:p>
        </p:txBody>
      </p:sp>
      <p:sp>
        <p:nvSpPr>
          <p:cNvPr id="26" name="Rectangle 25">
            <a:extLst>
              <a:ext uri="{FF2B5EF4-FFF2-40B4-BE49-F238E27FC236}">
                <a16:creationId xmlns:a16="http://schemas.microsoft.com/office/drawing/2014/main" id="{77C8F70A-A430-4E74-3DB4-2D073A044B0C}"/>
              </a:ext>
            </a:extLst>
          </p:cNvPr>
          <p:cNvSpPr/>
          <p:nvPr/>
        </p:nvSpPr>
        <p:spPr>
          <a:xfrm>
            <a:off x="7702275" y="5107305"/>
            <a:ext cx="480060" cy="352143"/>
          </a:xfrm>
          <a:prstGeom prst="rect">
            <a:avLst/>
          </a:prstGeom>
          <a:solidFill>
            <a:schemeClr val="bg1"/>
          </a:solidFill>
          <a:ln>
            <a:noFill/>
          </a:ln>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 b="1" i="0" u="none" strike="noStrike" kern="1200" cap="none" spc="0" normalizeH="0" baseline="0" noProof="0" dirty="0">
              <a:ln>
                <a:noFill/>
              </a:ln>
              <a:solidFill>
                <a:srgbClr val="ED7D31">
                  <a:lumMod val="75000"/>
                </a:srgbClr>
              </a:solidFill>
              <a:effectLst/>
              <a:uLnTx/>
              <a:uFillTx/>
              <a:latin typeface="Quire Sans"/>
              <a:ea typeface="+mn-ea"/>
              <a:cs typeface="+mn-cs"/>
            </a:endParaRPr>
          </a:p>
        </p:txBody>
      </p:sp>
      <p:sp>
        <p:nvSpPr>
          <p:cNvPr id="17" name="Title 1">
            <a:extLst>
              <a:ext uri="{FF2B5EF4-FFF2-40B4-BE49-F238E27FC236}">
                <a16:creationId xmlns:a16="http://schemas.microsoft.com/office/drawing/2014/main" id="{6B9A0627-4959-2931-2BF1-14B624142E0E}"/>
              </a:ext>
            </a:extLst>
          </p:cNvPr>
          <p:cNvSpPr>
            <a:spLocks noGrp="1"/>
          </p:cNvSpPr>
          <p:nvPr>
            <p:ph type="title"/>
          </p:nvPr>
        </p:nvSpPr>
        <p:spPr>
          <a:xfrm>
            <a:off x="155488" y="78848"/>
            <a:ext cx="8815517" cy="753812"/>
          </a:xfrm>
        </p:spPr>
        <p:txBody>
          <a:bodyPr>
            <a:normAutofit/>
          </a:bodyPr>
          <a:lstStyle/>
          <a:p>
            <a:r>
              <a:rPr lang="en-US" sz="3100" dirty="0"/>
              <a:t>Read Disturbance Threshold Changes Over Time</a:t>
            </a:r>
          </a:p>
        </p:txBody>
      </p:sp>
    </p:spTree>
    <p:extLst>
      <p:ext uri="{BB962C8B-B14F-4D97-AF65-F5344CB8AC3E}">
        <p14:creationId xmlns:p14="http://schemas.microsoft.com/office/powerpoint/2010/main" val="63629287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36C895A-21E0-6219-708C-3B2B721D9B9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9D2B53-EDAE-4B41-B849-8916FA40BCB6}" type="slidenum">
              <a:rPr kumimoji="0" lang="en-US" sz="2400" b="1" i="0" u="none" strike="noStrike" kern="1200" cap="none" spc="0" normalizeH="0" baseline="0" noProof="0" smtClean="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2400" b="1" i="0" u="none" strike="noStrike" kern="1200" cap="none" spc="0" normalizeH="0" baseline="0" noProof="0" dirty="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endParaRPr>
          </a:p>
        </p:txBody>
      </p:sp>
      <p:graphicFrame>
        <p:nvGraphicFramePr>
          <p:cNvPr id="5" name="Content Placeholder 9">
            <a:extLst>
              <a:ext uri="{FF2B5EF4-FFF2-40B4-BE49-F238E27FC236}">
                <a16:creationId xmlns:a16="http://schemas.microsoft.com/office/drawing/2014/main" id="{1D7033DB-70EC-CD50-D3FE-82BC6A45AFF8}"/>
              </a:ext>
            </a:extLst>
          </p:cNvPr>
          <p:cNvGraphicFramePr>
            <a:graphicFrameLocks noGrp="1"/>
          </p:cNvGraphicFramePr>
          <p:nvPr>
            <p:ph idx="1"/>
          </p:nvPr>
        </p:nvGraphicFramePr>
        <p:xfrm>
          <a:off x="1323975" y="1331876"/>
          <a:ext cx="6915279" cy="4194247"/>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a:extLst>
              <a:ext uri="{FF2B5EF4-FFF2-40B4-BE49-F238E27FC236}">
                <a16:creationId xmlns:a16="http://schemas.microsoft.com/office/drawing/2014/main" id="{2DFF8C42-C5D2-7125-139E-1889C47607D2}"/>
              </a:ext>
            </a:extLst>
          </p:cNvPr>
          <p:cNvSpPr txBox="1"/>
          <p:nvPr/>
        </p:nvSpPr>
        <p:spPr>
          <a:xfrm>
            <a:off x="2714624" y="5459448"/>
            <a:ext cx="4829175" cy="693702"/>
          </a:xfrm>
          <a:prstGeom prst="rect">
            <a:avLst/>
          </a:prstGeom>
          <a:noFill/>
          <a:ln w="57150">
            <a:noFill/>
          </a:ln>
        </p:spPr>
        <p:txBody>
          <a:bodyPr wrap="non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Quire Sans"/>
                <a:ea typeface="+mn-ea"/>
                <a:cs typeface="+mn-cs"/>
              </a:rPr>
              <a:t>Measurement Number</a:t>
            </a:r>
          </a:p>
        </p:txBody>
      </p:sp>
      <p:sp>
        <p:nvSpPr>
          <p:cNvPr id="7" name="TextBox 6">
            <a:extLst>
              <a:ext uri="{FF2B5EF4-FFF2-40B4-BE49-F238E27FC236}">
                <a16:creationId xmlns:a16="http://schemas.microsoft.com/office/drawing/2014/main" id="{F75E6137-41B2-580E-9D59-6B738FD6C1FB}"/>
              </a:ext>
            </a:extLst>
          </p:cNvPr>
          <p:cNvSpPr txBox="1"/>
          <p:nvPr/>
        </p:nvSpPr>
        <p:spPr>
          <a:xfrm rot="16200000">
            <a:off x="229411" y="2775020"/>
            <a:ext cx="1495426" cy="693702"/>
          </a:xfrm>
          <a:prstGeom prst="rect">
            <a:avLst/>
          </a:prstGeom>
          <a:noFill/>
          <a:ln w="57150">
            <a:noFill/>
          </a:ln>
        </p:spPr>
        <p:txBody>
          <a:bodyPr wrap="non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Quire Sans"/>
                <a:ea typeface="+mn-ea"/>
                <a:cs typeface="+mn-cs"/>
              </a:rPr>
              <a:t>Read Disturbance Threshold</a:t>
            </a:r>
          </a:p>
        </p:txBody>
      </p:sp>
      <p:sp>
        <p:nvSpPr>
          <p:cNvPr id="9" name="Title 1">
            <a:extLst>
              <a:ext uri="{FF2B5EF4-FFF2-40B4-BE49-F238E27FC236}">
                <a16:creationId xmlns:a16="http://schemas.microsoft.com/office/drawing/2014/main" id="{3A7938A4-74B1-C299-B24B-8265FE781815}"/>
              </a:ext>
            </a:extLst>
          </p:cNvPr>
          <p:cNvSpPr>
            <a:spLocks noGrp="1"/>
          </p:cNvSpPr>
          <p:nvPr>
            <p:ph type="title"/>
          </p:nvPr>
        </p:nvSpPr>
        <p:spPr>
          <a:xfrm>
            <a:off x="155488" y="78848"/>
            <a:ext cx="8815517" cy="753812"/>
          </a:xfrm>
        </p:spPr>
        <p:txBody>
          <a:bodyPr>
            <a:normAutofit/>
          </a:bodyPr>
          <a:lstStyle/>
          <a:p>
            <a:r>
              <a:rPr lang="en-US" sz="3100" dirty="0"/>
              <a:t>Read Disturbance Threshold Changes Over Time</a:t>
            </a:r>
          </a:p>
        </p:txBody>
      </p:sp>
    </p:spTree>
    <p:extLst>
      <p:ext uri="{BB962C8B-B14F-4D97-AF65-F5344CB8AC3E}">
        <p14:creationId xmlns:p14="http://schemas.microsoft.com/office/powerpoint/2010/main" val="204756164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AB19FD-AA11-4503-E8BD-C016B1D2F5E4}"/>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0E84AD1-1D14-3A2E-2A38-04CA99A5D8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9D2B53-EDAE-4B41-B849-8916FA40BCB6}" type="slidenum">
              <a:rPr kumimoji="0" lang="en-US" sz="2400" b="1" i="0" u="none" strike="noStrike" kern="1200" cap="none" spc="0" normalizeH="0" baseline="0" noProof="0" smtClean="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2400" b="1" i="0" u="none" strike="noStrike" kern="1200" cap="none" spc="0" normalizeH="0" baseline="0" noProof="0" dirty="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endParaRPr>
          </a:p>
        </p:txBody>
      </p:sp>
      <p:graphicFrame>
        <p:nvGraphicFramePr>
          <p:cNvPr id="5" name="Content Placeholder 9">
            <a:extLst>
              <a:ext uri="{FF2B5EF4-FFF2-40B4-BE49-F238E27FC236}">
                <a16:creationId xmlns:a16="http://schemas.microsoft.com/office/drawing/2014/main" id="{E63B3363-F6E0-C78B-7DD3-FB4AA94F5FE5}"/>
              </a:ext>
            </a:extLst>
          </p:cNvPr>
          <p:cNvGraphicFramePr>
            <a:graphicFrameLocks noGrp="1"/>
          </p:cNvGraphicFramePr>
          <p:nvPr>
            <p:ph idx="1"/>
          </p:nvPr>
        </p:nvGraphicFramePr>
        <p:xfrm>
          <a:off x="1323975" y="1331876"/>
          <a:ext cx="6915279" cy="4194247"/>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a:extLst>
              <a:ext uri="{FF2B5EF4-FFF2-40B4-BE49-F238E27FC236}">
                <a16:creationId xmlns:a16="http://schemas.microsoft.com/office/drawing/2014/main" id="{85952812-72B2-E7F6-C364-5149EA14687B}"/>
              </a:ext>
            </a:extLst>
          </p:cNvPr>
          <p:cNvSpPr txBox="1"/>
          <p:nvPr/>
        </p:nvSpPr>
        <p:spPr>
          <a:xfrm>
            <a:off x="2714624" y="5459448"/>
            <a:ext cx="4829175" cy="693702"/>
          </a:xfrm>
          <a:prstGeom prst="rect">
            <a:avLst/>
          </a:prstGeom>
          <a:noFill/>
          <a:ln w="57150">
            <a:noFill/>
          </a:ln>
        </p:spPr>
        <p:txBody>
          <a:bodyPr wrap="non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Quire Sans"/>
                <a:ea typeface="+mn-ea"/>
                <a:cs typeface="+mn-cs"/>
              </a:rPr>
              <a:t>Measurement Number</a:t>
            </a:r>
          </a:p>
        </p:txBody>
      </p:sp>
      <p:sp>
        <p:nvSpPr>
          <p:cNvPr id="7" name="TextBox 6">
            <a:extLst>
              <a:ext uri="{FF2B5EF4-FFF2-40B4-BE49-F238E27FC236}">
                <a16:creationId xmlns:a16="http://schemas.microsoft.com/office/drawing/2014/main" id="{2935B15F-BDB3-B103-C457-46AA12586228}"/>
              </a:ext>
            </a:extLst>
          </p:cNvPr>
          <p:cNvSpPr txBox="1"/>
          <p:nvPr/>
        </p:nvSpPr>
        <p:spPr>
          <a:xfrm rot="16200000">
            <a:off x="229411" y="2775020"/>
            <a:ext cx="1495426" cy="693702"/>
          </a:xfrm>
          <a:prstGeom prst="rect">
            <a:avLst/>
          </a:prstGeom>
          <a:noFill/>
          <a:ln w="57150">
            <a:noFill/>
          </a:ln>
        </p:spPr>
        <p:txBody>
          <a:bodyPr wrap="non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Quire Sans"/>
                <a:ea typeface="+mn-ea"/>
                <a:cs typeface="+mn-cs"/>
              </a:rPr>
              <a:t>Read Disturbance Threshold</a:t>
            </a:r>
          </a:p>
        </p:txBody>
      </p:sp>
      <p:sp>
        <p:nvSpPr>
          <p:cNvPr id="8" name="Oval 7">
            <a:extLst>
              <a:ext uri="{FF2B5EF4-FFF2-40B4-BE49-F238E27FC236}">
                <a16:creationId xmlns:a16="http://schemas.microsoft.com/office/drawing/2014/main" id="{95E03135-C9C9-8433-9681-43D2320EA35A}"/>
              </a:ext>
            </a:extLst>
          </p:cNvPr>
          <p:cNvSpPr/>
          <p:nvPr/>
        </p:nvSpPr>
        <p:spPr>
          <a:xfrm>
            <a:off x="3131820" y="4320540"/>
            <a:ext cx="182880" cy="182880"/>
          </a:xfrm>
          <a:prstGeom prst="ellipse">
            <a:avLst/>
          </a:prstGeom>
          <a:solidFill>
            <a:schemeClr val="bg1">
              <a:alpha val="0"/>
            </a:schemeClr>
          </a:solidFill>
          <a:ln w="38100">
            <a:solidFill>
              <a:schemeClr val="accent5">
                <a:lumMod val="75000"/>
              </a:schemeClr>
            </a:solidFill>
          </a:ln>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 b="1" i="0" u="none" strike="noStrike" kern="1200" cap="none" spc="0" normalizeH="0" baseline="0" noProof="0" dirty="0">
              <a:ln>
                <a:noFill/>
              </a:ln>
              <a:solidFill>
                <a:srgbClr val="ED7D31">
                  <a:lumMod val="75000"/>
                </a:srgbClr>
              </a:solidFill>
              <a:effectLst/>
              <a:uLnTx/>
              <a:uFillTx/>
              <a:latin typeface="Quire Sans"/>
              <a:ea typeface="+mn-ea"/>
              <a:cs typeface="+mn-cs"/>
            </a:endParaRPr>
          </a:p>
        </p:txBody>
      </p:sp>
      <p:sp>
        <p:nvSpPr>
          <p:cNvPr id="3" name="TextBox 2">
            <a:extLst>
              <a:ext uri="{FF2B5EF4-FFF2-40B4-BE49-F238E27FC236}">
                <a16:creationId xmlns:a16="http://schemas.microsoft.com/office/drawing/2014/main" id="{044F3CE1-9F99-8D86-E3A7-7D6D1F1F7BE9}"/>
              </a:ext>
            </a:extLst>
          </p:cNvPr>
          <p:cNvSpPr txBox="1"/>
          <p:nvPr/>
        </p:nvSpPr>
        <p:spPr>
          <a:xfrm>
            <a:off x="1775460" y="4518854"/>
            <a:ext cx="6568440" cy="462580"/>
          </a:xfrm>
          <a:prstGeom prst="rect">
            <a:avLst/>
          </a:prstGeom>
          <a:noFill/>
          <a:ln w="57150">
            <a:noFill/>
          </a:ln>
        </p:spPr>
        <p:txBody>
          <a:bodyPr wrap="non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4472C4">
                    <a:lumMod val="75000"/>
                  </a:srgbClr>
                </a:solidFill>
                <a:effectLst/>
                <a:uLnTx/>
                <a:uFillTx/>
                <a:latin typeface="Quire Sans"/>
                <a:ea typeface="+mn-ea"/>
                <a:cs typeface="+mn-cs"/>
              </a:rPr>
              <a:t>Minimum RDT at </a:t>
            </a:r>
            <a:r>
              <a:rPr kumimoji="0" lang="en-US" sz="2400" b="0" i="0" u="none" strike="noStrike" kern="1200" cap="none" spc="0" normalizeH="0" baseline="0" noProof="0" dirty="0">
                <a:ln>
                  <a:noFill/>
                </a:ln>
                <a:solidFill>
                  <a:srgbClr val="4472C4">
                    <a:lumMod val="75000"/>
                  </a:srgbClr>
                </a:solidFill>
                <a:effectLst/>
                <a:uLnTx/>
                <a:uFillTx/>
                <a:latin typeface="Trebuchet MS" panose="020B0603020202020204" pitchFamily="34" charset="0"/>
                <a:ea typeface="+mn-ea"/>
                <a:cs typeface="+mn-cs"/>
              </a:rPr>
              <a:t>16926</a:t>
            </a:r>
            <a:r>
              <a:rPr kumimoji="0" lang="en-US" sz="2400" b="0" i="0" u="none" strike="noStrike" kern="1200" cap="none" spc="0" normalizeH="0" baseline="30000" noProof="0" dirty="0">
                <a:ln>
                  <a:noFill/>
                </a:ln>
                <a:solidFill>
                  <a:srgbClr val="4472C4">
                    <a:lumMod val="75000"/>
                  </a:srgbClr>
                </a:solidFill>
                <a:effectLst/>
                <a:uLnTx/>
                <a:uFillTx/>
                <a:latin typeface="Quire Sans"/>
                <a:ea typeface="+mn-ea"/>
                <a:cs typeface="+mn-cs"/>
              </a:rPr>
              <a:t>th</a:t>
            </a:r>
            <a:r>
              <a:rPr kumimoji="0" lang="en-US" sz="2400" b="0" i="0" u="none" strike="noStrike" kern="1200" cap="none" spc="0" normalizeH="0" baseline="0" noProof="0" dirty="0">
                <a:ln>
                  <a:noFill/>
                </a:ln>
                <a:solidFill>
                  <a:srgbClr val="4472C4">
                    <a:lumMod val="75000"/>
                  </a:srgbClr>
                </a:solidFill>
                <a:effectLst/>
                <a:uLnTx/>
                <a:uFillTx/>
                <a:latin typeface="Quire Sans"/>
                <a:ea typeface="+mn-ea"/>
                <a:cs typeface="+mn-cs"/>
              </a:rPr>
              <a:t> measurement</a:t>
            </a:r>
          </a:p>
        </p:txBody>
      </p:sp>
      <p:cxnSp>
        <p:nvCxnSpPr>
          <p:cNvPr id="10" name="Connector: Curved 9">
            <a:extLst>
              <a:ext uri="{FF2B5EF4-FFF2-40B4-BE49-F238E27FC236}">
                <a16:creationId xmlns:a16="http://schemas.microsoft.com/office/drawing/2014/main" id="{4299BB6F-76AD-3249-6BA5-F69D3D2580A7}"/>
              </a:ext>
            </a:extLst>
          </p:cNvPr>
          <p:cNvCxnSpPr>
            <a:cxnSpLocks/>
            <a:endCxn id="8" idx="2"/>
          </p:cNvCxnSpPr>
          <p:nvPr/>
        </p:nvCxnSpPr>
        <p:spPr>
          <a:xfrm rot="5400000" flipH="1" flipV="1">
            <a:off x="2944934" y="4419796"/>
            <a:ext cx="194702" cy="179070"/>
          </a:xfrm>
          <a:prstGeom prst="curvedConnector2">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Title 1">
            <a:extLst>
              <a:ext uri="{FF2B5EF4-FFF2-40B4-BE49-F238E27FC236}">
                <a16:creationId xmlns:a16="http://schemas.microsoft.com/office/drawing/2014/main" id="{3DAF94F4-CE68-C8D6-F5C9-E4F0526458CC}"/>
              </a:ext>
            </a:extLst>
          </p:cNvPr>
          <p:cNvSpPr>
            <a:spLocks noGrp="1"/>
          </p:cNvSpPr>
          <p:nvPr>
            <p:ph type="title"/>
          </p:nvPr>
        </p:nvSpPr>
        <p:spPr>
          <a:xfrm>
            <a:off x="155488" y="78848"/>
            <a:ext cx="8815517" cy="753812"/>
          </a:xfrm>
        </p:spPr>
        <p:txBody>
          <a:bodyPr>
            <a:normAutofit/>
          </a:bodyPr>
          <a:lstStyle/>
          <a:p>
            <a:r>
              <a:rPr lang="en-US" sz="3100" dirty="0"/>
              <a:t>Read Disturbance Threshold Changes Over Time</a:t>
            </a:r>
          </a:p>
        </p:txBody>
      </p:sp>
    </p:spTree>
    <p:extLst>
      <p:ext uri="{BB962C8B-B14F-4D97-AF65-F5344CB8AC3E}">
        <p14:creationId xmlns:p14="http://schemas.microsoft.com/office/powerpoint/2010/main" val="406167650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98C358-AF94-57F4-BFE0-53BAA3C3456D}"/>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E71F33C-796B-20CA-9C92-1D5F5D606F6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9D2B53-EDAE-4B41-B849-8916FA40BCB6}" type="slidenum">
              <a:rPr kumimoji="0" lang="en-US" sz="2400" b="1" i="0" u="none" strike="noStrike" kern="1200" cap="none" spc="0" normalizeH="0" baseline="0" noProof="0" smtClean="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2400" b="1" i="0" u="none" strike="noStrike" kern="1200" cap="none" spc="0" normalizeH="0" baseline="0" noProof="0" dirty="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endParaRPr>
          </a:p>
        </p:txBody>
      </p:sp>
      <p:graphicFrame>
        <p:nvGraphicFramePr>
          <p:cNvPr id="5" name="Content Placeholder 9">
            <a:extLst>
              <a:ext uri="{FF2B5EF4-FFF2-40B4-BE49-F238E27FC236}">
                <a16:creationId xmlns:a16="http://schemas.microsoft.com/office/drawing/2014/main" id="{91AC0D22-FE2F-A09A-FA42-0AF80746DE27}"/>
              </a:ext>
            </a:extLst>
          </p:cNvPr>
          <p:cNvGraphicFramePr>
            <a:graphicFrameLocks noGrp="1"/>
          </p:cNvGraphicFramePr>
          <p:nvPr>
            <p:ph idx="1"/>
          </p:nvPr>
        </p:nvGraphicFramePr>
        <p:xfrm>
          <a:off x="1323975" y="995377"/>
          <a:ext cx="6915279" cy="4194247"/>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E0B55377-937B-A3AC-15F8-357F3C1D086A}"/>
              </a:ext>
            </a:extLst>
          </p:cNvPr>
          <p:cNvSpPr txBox="1"/>
          <p:nvPr/>
        </p:nvSpPr>
        <p:spPr>
          <a:xfrm rot="16200000">
            <a:off x="229411" y="2438521"/>
            <a:ext cx="1495426" cy="693702"/>
          </a:xfrm>
          <a:prstGeom prst="rect">
            <a:avLst/>
          </a:prstGeom>
          <a:noFill/>
          <a:ln w="57150">
            <a:noFill/>
          </a:ln>
        </p:spPr>
        <p:txBody>
          <a:bodyPr wrap="non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Quire Sans"/>
                <a:ea typeface="+mn-ea"/>
                <a:cs typeface="+mn-cs"/>
              </a:rPr>
              <a:t>Read Disturbance Threshold</a:t>
            </a:r>
          </a:p>
        </p:txBody>
      </p:sp>
      <p:sp>
        <p:nvSpPr>
          <p:cNvPr id="9" name="TextBox 8">
            <a:extLst>
              <a:ext uri="{FF2B5EF4-FFF2-40B4-BE49-F238E27FC236}">
                <a16:creationId xmlns:a16="http://schemas.microsoft.com/office/drawing/2014/main" id="{C221A306-AC11-78E8-4863-4703F4EAA181}"/>
              </a:ext>
            </a:extLst>
          </p:cNvPr>
          <p:cNvSpPr txBox="1"/>
          <p:nvPr/>
        </p:nvSpPr>
        <p:spPr>
          <a:xfrm>
            <a:off x="-8754" y="5332021"/>
            <a:ext cx="9144000" cy="926496"/>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marL="0" marR="0" lvl="0" indent="0" algn="ctr" defTabSz="914400" rtl="0" eaLnBrk="1" fontAlgn="auto" latinLnBrk="0" hangingPunct="1">
              <a:lnSpc>
                <a:spcPct val="90000"/>
              </a:lnSpc>
              <a:spcBef>
                <a:spcPts val="40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Quire Sans" panose="020B0502040400020003" pitchFamily="34" charset="0"/>
                <a:ea typeface="+mn-ea"/>
                <a:cs typeface="+mn-cs"/>
              </a:rPr>
              <a:t>Read Disturbance Threshold of a DRAM row</a:t>
            </a:r>
            <a:br>
              <a:rPr kumimoji="0" lang="en-US" sz="2600" b="0" i="0" u="none" strike="noStrike" kern="1200" cap="none" spc="0" normalizeH="0" baseline="0" noProof="0" dirty="0">
                <a:ln>
                  <a:noFill/>
                </a:ln>
                <a:solidFill>
                  <a:prstClr val="black"/>
                </a:solidFill>
                <a:effectLst/>
                <a:uLnTx/>
                <a:uFillTx/>
                <a:latin typeface="Quire Sans" panose="020B0502040400020003" pitchFamily="34" charset="0"/>
                <a:ea typeface="+mn-ea"/>
                <a:cs typeface="+mn-cs"/>
              </a:rPr>
            </a:br>
            <a:r>
              <a:rPr kumimoji="0" lang="en-US" sz="2600" b="0" i="0" u="none" strike="noStrike" kern="1200" cap="none" spc="0" normalizeH="0" baseline="0" noProof="0" dirty="0">
                <a:ln>
                  <a:noFill/>
                </a:ln>
                <a:solidFill>
                  <a:srgbClr val="4472C4">
                    <a:lumMod val="75000"/>
                  </a:srgbClr>
                </a:solidFill>
                <a:effectLst/>
                <a:uLnTx/>
                <a:uFillTx/>
                <a:latin typeface="Quire Sans" panose="020B0502040400020003" pitchFamily="34" charset="0"/>
                <a:ea typeface="+mn-ea"/>
                <a:cs typeface="+mn-cs"/>
              </a:rPr>
              <a:t>varies over time:</a:t>
            </a:r>
            <a:r>
              <a:rPr kumimoji="0" lang="en-US" sz="2600" b="0" i="0" u="none" strike="noStrike" kern="1200" cap="none" spc="0" normalizeH="0" baseline="0" noProof="0" dirty="0">
                <a:ln>
                  <a:noFill/>
                </a:ln>
                <a:solidFill>
                  <a:prstClr val="black"/>
                </a:solidFill>
                <a:effectLst/>
                <a:uLnTx/>
                <a:uFillTx/>
                <a:latin typeface="Quire Sans" panose="020B0502040400020003" pitchFamily="34" charset="0"/>
                <a:ea typeface="+mn-ea"/>
                <a:cs typeface="+mn-cs"/>
              </a:rPr>
              <a:t> </a:t>
            </a:r>
            <a:r>
              <a:rPr kumimoji="0" lang="en-US" sz="2600" b="0" i="0" u="none" strike="noStrike" kern="1200" cap="none" spc="0" normalizeH="0" baseline="0" noProof="0" dirty="0">
                <a:ln>
                  <a:noFill/>
                </a:ln>
                <a:solidFill>
                  <a:srgbClr val="ED7D31">
                    <a:lumMod val="75000"/>
                  </a:srgbClr>
                </a:solidFill>
                <a:effectLst/>
                <a:uLnTx/>
                <a:uFillTx/>
                <a:latin typeface="Quire Sans" panose="020B0502040400020003" pitchFamily="34" charset="0"/>
                <a:ea typeface="+mn-ea"/>
                <a:cs typeface="+mn-cs"/>
              </a:rPr>
              <a:t>Variable Read Disturbance (VRD)</a:t>
            </a:r>
            <a:endParaRPr kumimoji="0" lang="en-US" sz="2600" b="0" i="0" u="none" strike="noStrike" kern="1200" cap="none" spc="0" normalizeH="0" baseline="0" noProof="0" dirty="0">
              <a:ln>
                <a:noFill/>
              </a:ln>
              <a:solidFill>
                <a:srgbClr val="ED7D31">
                  <a:lumMod val="75000"/>
                </a:srgbClr>
              </a:solidFill>
              <a:effectLst/>
              <a:uLnTx/>
              <a:uFillTx/>
              <a:latin typeface="Quire Sans" panose="020B0502040400020003" pitchFamily="34" charset="0"/>
              <a:ea typeface="Cambria"/>
              <a:cs typeface="+mn-cs"/>
            </a:endParaRPr>
          </a:p>
        </p:txBody>
      </p:sp>
      <p:sp>
        <p:nvSpPr>
          <p:cNvPr id="8" name="Title 1">
            <a:extLst>
              <a:ext uri="{FF2B5EF4-FFF2-40B4-BE49-F238E27FC236}">
                <a16:creationId xmlns:a16="http://schemas.microsoft.com/office/drawing/2014/main" id="{28DB018E-8DBB-8617-954D-F8A55C505D04}"/>
              </a:ext>
            </a:extLst>
          </p:cNvPr>
          <p:cNvSpPr>
            <a:spLocks noGrp="1"/>
          </p:cNvSpPr>
          <p:nvPr>
            <p:ph type="title"/>
          </p:nvPr>
        </p:nvSpPr>
        <p:spPr>
          <a:xfrm>
            <a:off x="155488" y="78848"/>
            <a:ext cx="8815517" cy="753812"/>
          </a:xfrm>
        </p:spPr>
        <p:txBody>
          <a:bodyPr>
            <a:normAutofit/>
          </a:bodyPr>
          <a:lstStyle/>
          <a:p>
            <a:r>
              <a:rPr lang="en-US" sz="3100" dirty="0"/>
              <a:t>Read Disturbance Threshold Changes Over Time</a:t>
            </a:r>
          </a:p>
        </p:txBody>
      </p:sp>
    </p:spTree>
    <p:extLst>
      <p:ext uri="{BB962C8B-B14F-4D97-AF65-F5344CB8AC3E}">
        <p14:creationId xmlns:p14="http://schemas.microsoft.com/office/powerpoint/2010/main" val="2546724548"/>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210C01-CE47-1FA6-F4F9-F9CFF6B64B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8E666B-7151-DDAE-B04B-F324B0562890}"/>
              </a:ext>
            </a:extLst>
          </p:cNvPr>
          <p:cNvSpPr>
            <a:spLocks noGrp="1"/>
          </p:cNvSpPr>
          <p:nvPr>
            <p:ph type="title"/>
          </p:nvPr>
        </p:nvSpPr>
        <p:spPr/>
        <p:txBody>
          <a:bodyPr>
            <a:noAutofit/>
          </a:bodyPr>
          <a:lstStyle/>
          <a:p>
            <a:r>
              <a:rPr lang="en-US" sz="3200" dirty="0"/>
              <a:t>Variable Read Disturbance Across DRAM Chips</a:t>
            </a:r>
          </a:p>
        </p:txBody>
      </p:sp>
      <p:sp>
        <p:nvSpPr>
          <p:cNvPr id="4" name="Slide Number Placeholder 3">
            <a:extLst>
              <a:ext uri="{FF2B5EF4-FFF2-40B4-BE49-F238E27FC236}">
                <a16:creationId xmlns:a16="http://schemas.microsoft.com/office/drawing/2014/main" id="{8B471D06-40A2-3411-1D37-003AA938C2C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9D2B53-EDAE-4B41-B849-8916FA40BCB6}" type="slidenum">
              <a:rPr kumimoji="0" lang="en-US" sz="2400" b="1" i="0" u="none" strike="noStrike" kern="1200" cap="none" spc="0" normalizeH="0" baseline="0" noProof="0" smtClean="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2400" b="1" i="0" u="none" strike="noStrike" kern="1200" cap="none" spc="0" normalizeH="0" baseline="0" noProof="0" dirty="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endParaRPr>
          </a:p>
        </p:txBody>
      </p:sp>
      <p:sp>
        <p:nvSpPr>
          <p:cNvPr id="7" name="TextBox 6">
            <a:extLst>
              <a:ext uri="{FF2B5EF4-FFF2-40B4-BE49-F238E27FC236}">
                <a16:creationId xmlns:a16="http://schemas.microsoft.com/office/drawing/2014/main" id="{31356D3B-93AB-2B5C-9B40-689FE9283D01}"/>
              </a:ext>
            </a:extLst>
          </p:cNvPr>
          <p:cNvSpPr txBox="1"/>
          <p:nvPr/>
        </p:nvSpPr>
        <p:spPr>
          <a:xfrm>
            <a:off x="3824287" y="4710193"/>
            <a:ext cx="1495426" cy="693702"/>
          </a:xfrm>
          <a:prstGeom prst="rect">
            <a:avLst/>
          </a:prstGeom>
          <a:noFill/>
          <a:ln w="57150">
            <a:noFill/>
          </a:ln>
        </p:spPr>
        <p:txBody>
          <a:bodyPr wrap="non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Quire Sans"/>
                <a:ea typeface="+mn-ea"/>
                <a:cs typeface="+mn-cs"/>
              </a:rPr>
              <a:t>Read Disturbance Threshold</a:t>
            </a:r>
          </a:p>
        </p:txBody>
      </p:sp>
      <p:sp>
        <p:nvSpPr>
          <p:cNvPr id="12" name="TextBox 11">
            <a:extLst>
              <a:ext uri="{FF2B5EF4-FFF2-40B4-BE49-F238E27FC236}">
                <a16:creationId xmlns:a16="http://schemas.microsoft.com/office/drawing/2014/main" id="{310BFA32-3987-45C0-E0A4-EA275487DC21}"/>
              </a:ext>
            </a:extLst>
          </p:cNvPr>
          <p:cNvSpPr txBox="1"/>
          <p:nvPr/>
        </p:nvSpPr>
        <p:spPr>
          <a:xfrm rot="16200000">
            <a:off x="-924545" y="2541292"/>
            <a:ext cx="3173642" cy="693702"/>
          </a:xfrm>
          <a:prstGeom prst="rect">
            <a:avLst/>
          </a:prstGeom>
          <a:noFill/>
          <a:ln w="57150">
            <a:noFill/>
          </a:ln>
        </p:spPr>
        <p:txBody>
          <a:bodyPr wrap="non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a:t>
            </a:r>
            <a:r>
              <a:rPr kumimoji="0" lang="en-US" sz="2600" b="0" i="0" u="none" strike="noStrike" kern="1200" cap="none" spc="0" normalizeH="0" baseline="0" noProof="0" dirty="0">
                <a:ln>
                  <a:noFill/>
                </a:ln>
                <a:solidFill>
                  <a:prstClr val="black"/>
                </a:solidFill>
                <a:effectLst/>
                <a:uLnTx/>
                <a:uFillTx/>
                <a:latin typeface="Quire Sans"/>
                <a:ea typeface="+mn-ea"/>
                <a:cs typeface="+mn-cs"/>
              </a:rPr>
              <a:t> of Measurements</a:t>
            </a:r>
          </a:p>
        </p:txBody>
      </p:sp>
      <p:pic>
        <p:nvPicPr>
          <p:cNvPr id="5" name="Picture 4">
            <a:extLst>
              <a:ext uri="{FF2B5EF4-FFF2-40B4-BE49-F238E27FC236}">
                <a16:creationId xmlns:a16="http://schemas.microsoft.com/office/drawing/2014/main" id="{84C75285-0833-BDF3-2EAD-E8F642A5D682}"/>
              </a:ext>
            </a:extLst>
          </p:cNvPr>
          <p:cNvPicPr>
            <a:picLocks noChangeAspect="1"/>
          </p:cNvPicPr>
          <p:nvPr/>
        </p:nvPicPr>
        <p:blipFill>
          <a:blip r:embed="rId3"/>
          <a:stretch>
            <a:fillRect/>
          </a:stretch>
        </p:blipFill>
        <p:spPr>
          <a:xfrm>
            <a:off x="1126197" y="1066093"/>
            <a:ext cx="7255193" cy="3644100"/>
          </a:xfrm>
          <a:prstGeom prst="rect">
            <a:avLst/>
          </a:prstGeom>
        </p:spPr>
      </p:pic>
      <p:sp>
        <p:nvSpPr>
          <p:cNvPr id="6" name="Rectangle 5">
            <a:extLst>
              <a:ext uri="{FF2B5EF4-FFF2-40B4-BE49-F238E27FC236}">
                <a16:creationId xmlns:a16="http://schemas.microsoft.com/office/drawing/2014/main" id="{0914318D-90EB-A105-CD82-3B1BAF9C879D}"/>
              </a:ext>
            </a:extLst>
          </p:cNvPr>
          <p:cNvSpPr/>
          <p:nvPr/>
        </p:nvSpPr>
        <p:spPr>
          <a:xfrm>
            <a:off x="3570283" y="955701"/>
            <a:ext cx="2382842" cy="1943100"/>
          </a:xfrm>
          <a:prstGeom prst="rect">
            <a:avLst/>
          </a:prstGeom>
          <a:solidFill>
            <a:schemeClr val="bg1"/>
          </a:solidFill>
          <a:ln>
            <a:noFill/>
          </a:ln>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 b="1" i="0" u="none" strike="noStrike" kern="1200" cap="none" spc="0" normalizeH="0" baseline="0" noProof="0" dirty="0">
              <a:ln>
                <a:noFill/>
              </a:ln>
              <a:solidFill>
                <a:srgbClr val="ED7D31">
                  <a:lumMod val="75000"/>
                </a:srgbClr>
              </a:solidFill>
              <a:effectLst/>
              <a:uLnTx/>
              <a:uFillTx/>
              <a:latin typeface="Quire Sans"/>
              <a:ea typeface="+mn-ea"/>
              <a:cs typeface="+mn-cs"/>
            </a:endParaRPr>
          </a:p>
        </p:txBody>
      </p:sp>
      <p:pic>
        <p:nvPicPr>
          <p:cNvPr id="9" name="Picture 8">
            <a:extLst>
              <a:ext uri="{FF2B5EF4-FFF2-40B4-BE49-F238E27FC236}">
                <a16:creationId xmlns:a16="http://schemas.microsoft.com/office/drawing/2014/main" id="{C1FE3E21-3A84-E1AE-B7FF-03FB70F40785}"/>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3514971" y="1100386"/>
            <a:ext cx="2455867" cy="1812982"/>
          </a:xfrm>
          <a:prstGeom prst="rect">
            <a:avLst/>
          </a:prstGeom>
        </p:spPr>
      </p:pic>
      <p:sp>
        <p:nvSpPr>
          <p:cNvPr id="8" name="TextBox 7">
            <a:extLst>
              <a:ext uri="{FF2B5EF4-FFF2-40B4-BE49-F238E27FC236}">
                <a16:creationId xmlns:a16="http://schemas.microsoft.com/office/drawing/2014/main" id="{67FC6BE4-9A9D-5345-C6A2-F6D401E79090}"/>
              </a:ext>
            </a:extLst>
          </p:cNvPr>
          <p:cNvSpPr txBox="1"/>
          <p:nvPr/>
        </p:nvSpPr>
        <p:spPr>
          <a:xfrm>
            <a:off x="-8754" y="5332020"/>
            <a:ext cx="9144000" cy="997217"/>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marL="0" marR="0" lvl="0" indent="0" algn="ctr" defTabSz="914400" rtl="0" eaLnBrk="1" fontAlgn="auto" latinLnBrk="0" hangingPunct="1">
              <a:lnSpc>
                <a:spcPct val="90000"/>
              </a:lnSpc>
              <a:spcBef>
                <a:spcPts val="40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Quire Sans" panose="020B0502040400020003" pitchFamily="34" charset="0"/>
                <a:ea typeface="+mn-ea"/>
                <a:cs typeface="+mn-cs"/>
              </a:rPr>
              <a:t>RDT </a:t>
            </a:r>
            <a:r>
              <a:rPr kumimoji="0" lang="en-US" sz="3200" b="0" i="0" u="none" strike="noStrike" kern="1200" cap="none" spc="0" normalizeH="0" baseline="0" noProof="0" dirty="0">
                <a:ln>
                  <a:noFill/>
                </a:ln>
                <a:solidFill>
                  <a:srgbClr val="ED7D31">
                    <a:lumMod val="75000"/>
                  </a:srgbClr>
                </a:solidFill>
                <a:effectLst/>
                <a:uLnTx/>
                <a:uFillTx/>
                <a:latin typeface="Quire Sans" panose="020B0502040400020003" pitchFamily="34" charset="0"/>
                <a:ea typeface="+mn-ea"/>
                <a:cs typeface="+mn-cs"/>
              </a:rPr>
              <a:t>consistently varies</a:t>
            </a:r>
            <a:r>
              <a:rPr kumimoji="0" lang="en-US" sz="3200" b="0" i="0" u="none" strike="noStrike" kern="1200" cap="none" spc="0" normalizeH="0" baseline="0" noProof="0" dirty="0">
                <a:ln>
                  <a:noFill/>
                </a:ln>
                <a:solidFill>
                  <a:prstClr val="black"/>
                </a:solidFill>
                <a:effectLst/>
                <a:uLnTx/>
                <a:uFillTx/>
                <a:latin typeface="Quire Sans" panose="020B0502040400020003" pitchFamily="34" charset="0"/>
                <a:ea typeface="+mn-ea"/>
                <a:cs typeface="+mn-cs"/>
              </a:rPr>
              <a:t> over time</a:t>
            </a:r>
            <a:br>
              <a:rPr kumimoji="0" lang="en-US" sz="3200" b="0" i="0" u="none" strike="noStrike" kern="1200" cap="none" spc="0" normalizeH="0" baseline="0" noProof="0" dirty="0">
                <a:ln>
                  <a:noFill/>
                </a:ln>
                <a:solidFill>
                  <a:prstClr val="black"/>
                </a:solidFill>
                <a:effectLst/>
                <a:uLnTx/>
                <a:uFillTx/>
                <a:latin typeface="Quire Sans" panose="020B0502040400020003" pitchFamily="34" charset="0"/>
                <a:ea typeface="+mn-ea"/>
                <a:cs typeface="+mn-cs"/>
              </a:rPr>
            </a:br>
            <a:r>
              <a:rPr kumimoji="0" lang="en-US" sz="3200" b="0" i="0" u="none" strike="noStrike" kern="1200" cap="none" spc="0" normalizeH="0" baseline="0" noProof="0" dirty="0">
                <a:ln>
                  <a:noFill/>
                </a:ln>
                <a:solidFill>
                  <a:srgbClr val="ED7D31">
                    <a:lumMod val="75000"/>
                  </a:srgbClr>
                </a:solidFill>
                <a:effectLst/>
                <a:uLnTx/>
                <a:uFillTx/>
                <a:latin typeface="Quire Sans" panose="020B0502040400020003" pitchFamily="34" charset="0"/>
                <a:ea typeface="+mn-ea"/>
                <a:cs typeface="+mn-cs"/>
              </a:rPr>
              <a:t>across</a:t>
            </a:r>
            <a:r>
              <a:rPr kumimoji="0" lang="en-US" sz="3200" b="0" i="0" u="none" strike="noStrike" kern="1200" cap="none" spc="0" normalizeH="0" baseline="0" noProof="0" dirty="0">
                <a:ln>
                  <a:noFill/>
                </a:ln>
                <a:solidFill>
                  <a:prstClr val="black"/>
                </a:solidFill>
                <a:effectLst/>
                <a:uLnTx/>
                <a:uFillTx/>
                <a:latin typeface="Quire Sans" panose="020B0502040400020003" pitchFamily="34" charset="0"/>
                <a:ea typeface="+mn-ea"/>
                <a:cs typeface="+mn-cs"/>
              </a:rPr>
              <a:t> all tested DRAM </a:t>
            </a:r>
            <a:r>
              <a:rPr kumimoji="0" lang="en-US" sz="3200" b="0" i="0" u="none" strike="noStrike" kern="1200" cap="none" spc="0" normalizeH="0" baseline="0" noProof="0" dirty="0">
                <a:ln>
                  <a:noFill/>
                </a:ln>
                <a:solidFill>
                  <a:srgbClr val="ED7D31">
                    <a:lumMod val="75000"/>
                  </a:srgbClr>
                </a:solidFill>
                <a:effectLst/>
                <a:uLnTx/>
                <a:uFillTx/>
                <a:latin typeface="Quire Sans" panose="020B0502040400020003" pitchFamily="34" charset="0"/>
                <a:ea typeface="+mn-ea"/>
                <a:cs typeface="+mn-cs"/>
              </a:rPr>
              <a:t>chips</a:t>
            </a:r>
            <a:endParaRPr kumimoji="0" lang="en-US" sz="3200" b="0" i="0" u="none" strike="noStrike" kern="1200" cap="none" spc="0" normalizeH="0" baseline="0" noProof="0" dirty="0">
              <a:ln>
                <a:noFill/>
              </a:ln>
              <a:solidFill>
                <a:srgbClr val="ED7D31">
                  <a:lumMod val="75000"/>
                </a:srgbClr>
              </a:solidFill>
              <a:effectLst/>
              <a:uLnTx/>
              <a:uFillTx/>
              <a:latin typeface="Quire Sans" panose="020B0502040400020003" pitchFamily="34" charset="0"/>
              <a:ea typeface="Cambria"/>
              <a:cs typeface="+mn-cs"/>
            </a:endParaRPr>
          </a:p>
        </p:txBody>
      </p:sp>
    </p:spTree>
    <p:extLst>
      <p:ext uri="{BB962C8B-B14F-4D97-AF65-F5344CB8AC3E}">
        <p14:creationId xmlns:p14="http://schemas.microsoft.com/office/powerpoint/2010/main" val="3464093474"/>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ED409B-F59E-0C0F-2BB5-EBE768A907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892B51-7D7B-43EC-C212-EBF2D5FCDA68}"/>
              </a:ext>
            </a:extLst>
          </p:cNvPr>
          <p:cNvSpPr>
            <a:spLocks noGrp="1"/>
          </p:cNvSpPr>
          <p:nvPr>
            <p:ph type="title"/>
          </p:nvPr>
        </p:nvSpPr>
        <p:spPr/>
        <p:txBody>
          <a:bodyPr>
            <a:noAutofit/>
          </a:bodyPr>
          <a:lstStyle/>
          <a:p>
            <a:r>
              <a:rPr lang="en-US" sz="3200" dirty="0"/>
              <a:t>Variable Read Disturbance Across DRAM Chips</a:t>
            </a:r>
          </a:p>
        </p:txBody>
      </p:sp>
      <p:sp>
        <p:nvSpPr>
          <p:cNvPr id="4" name="Slide Number Placeholder 3">
            <a:extLst>
              <a:ext uri="{FF2B5EF4-FFF2-40B4-BE49-F238E27FC236}">
                <a16:creationId xmlns:a16="http://schemas.microsoft.com/office/drawing/2014/main" id="{0DB14A4B-459E-C349-CFE3-504DFBA89D6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9D2B53-EDAE-4B41-B849-8916FA40BCB6}" type="slidenum">
              <a:rPr kumimoji="0" lang="en-US" sz="2400" b="1" i="0" u="none" strike="noStrike" kern="1200" cap="none" spc="0" normalizeH="0" baseline="0" noProof="0" smtClean="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2400" b="1" i="0" u="none" strike="noStrike" kern="1200" cap="none" spc="0" normalizeH="0" baseline="0" noProof="0" dirty="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endParaRPr>
          </a:p>
        </p:txBody>
      </p:sp>
      <p:sp>
        <p:nvSpPr>
          <p:cNvPr id="7" name="TextBox 6">
            <a:extLst>
              <a:ext uri="{FF2B5EF4-FFF2-40B4-BE49-F238E27FC236}">
                <a16:creationId xmlns:a16="http://schemas.microsoft.com/office/drawing/2014/main" id="{81940A46-0CA0-5863-A1EB-02ECAFF11376}"/>
              </a:ext>
            </a:extLst>
          </p:cNvPr>
          <p:cNvSpPr txBox="1"/>
          <p:nvPr/>
        </p:nvSpPr>
        <p:spPr>
          <a:xfrm>
            <a:off x="3824287" y="4710193"/>
            <a:ext cx="1495426" cy="693702"/>
          </a:xfrm>
          <a:prstGeom prst="rect">
            <a:avLst/>
          </a:prstGeom>
          <a:noFill/>
          <a:ln w="57150">
            <a:noFill/>
          </a:ln>
        </p:spPr>
        <p:txBody>
          <a:bodyPr wrap="non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Quire Sans"/>
                <a:ea typeface="+mn-ea"/>
                <a:cs typeface="+mn-cs"/>
              </a:rPr>
              <a:t>RDT</a:t>
            </a:r>
          </a:p>
        </p:txBody>
      </p:sp>
      <p:sp>
        <p:nvSpPr>
          <p:cNvPr id="12" name="TextBox 11">
            <a:extLst>
              <a:ext uri="{FF2B5EF4-FFF2-40B4-BE49-F238E27FC236}">
                <a16:creationId xmlns:a16="http://schemas.microsoft.com/office/drawing/2014/main" id="{D543F4B0-D088-7C70-55C3-F36DB4A7C4B9}"/>
              </a:ext>
            </a:extLst>
          </p:cNvPr>
          <p:cNvSpPr txBox="1"/>
          <p:nvPr/>
        </p:nvSpPr>
        <p:spPr>
          <a:xfrm rot="16200000">
            <a:off x="-924545" y="2541292"/>
            <a:ext cx="3173642" cy="693702"/>
          </a:xfrm>
          <a:prstGeom prst="rect">
            <a:avLst/>
          </a:prstGeom>
          <a:noFill/>
          <a:ln w="57150">
            <a:noFill/>
          </a:ln>
        </p:spPr>
        <p:txBody>
          <a:bodyPr wrap="non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a:t>
            </a:r>
            <a:r>
              <a:rPr kumimoji="0" lang="en-US" sz="2600" b="0" i="0" u="none" strike="noStrike" kern="1200" cap="none" spc="0" normalizeH="0" baseline="0" noProof="0" dirty="0">
                <a:ln>
                  <a:noFill/>
                </a:ln>
                <a:solidFill>
                  <a:prstClr val="black"/>
                </a:solidFill>
                <a:effectLst/>
                <a:uLnTx/>
                <a:uFillTx/>
                <a:latin typeface="Quire Sans"/>
                <a:ea typeface="+mn-ea"/>
                <a:cs typeface="+mn-cs"/>
              </a:rPr>
              <a:t> of Measurements</a:t>
            </a:r>
          </a:p>
        </p:txBody>
      </p:sp>
      <p:pic>
        <p:nvPicPr>
          <p:cNvPr id="5" name="Picture 4">
            <a:extLst>
              <a:ext uri="{FF2B5EF4-FFF2-40B4-BE49-F238E27FC236}">
                <a16:creationId xmlns:a16="http://schemas.microsoft.com/office/drawing/2014/main" id="{1C1C3E8F-5BEA-D2F5-6731-ADFDA408AA8D}"/>
              </a:ext>
            </a:extLst>
          </p:cNvPr>
          <p:cNvPicPr>
            <a:picLocks noChangeAspect="1"/>
          </p:cNvPicPr>
          <p:nvPr/>
        </p:nvPicPr>
        <p:blipFill>
          <a:blip r:embed="rId3"/>
          <a:stretch>
            <a:fillRect/>
          </a:stretch>
        </p:blipFill>
        <p:spPr>
          <a:xfrm>
            <a:off x="1126197" y="1066093"/>
            <a:ext cx="7255193" cy="3644100"/>
          </a:xfrm>
          <a:prstGeom prst="rect">
            <a:avLst/>
          </a:prstGeom>
        </p:spPr>
      </p:pic>
      <p:sp>
        <p:nvSpPr>
          <p:cNvPr id="6" name="Rectangle 5">
            <a:extLst>
              <a:ext uri="{FF2B5EF4-FFF2-40B4-BE49-F238E27FC236}">
                <a16:creationId xmlns:a16="http://schemas.microsoft.com/office/drawing/2014/main" id="{23607953-D717-E23F-C432-6B25C9E8BCC4}"/>
              </a:ext>
            </a:extLst>
          </p:cNvPr>
          <p:cNvSpPr/>
          <p:nvPr/>
        </p:nvSpPr>
        <p:spPr>
          <a:xfrm>
            <a:off x="3570283" y="955701"/>
            <a:ext cx="2382842" cy="1943100"/>
          </a:xfrm>
          <a:prstGeom prst="rect">
            <a:avLst/>
          </a:prstGeom>
          <a:solidFill>
            <a:schemeClr val="bg1"/>
          </a:solidFill>
          <a:ln>
            <a:noFill/>
          </a:ln>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 b="1" i="0" u="none" strike="noStrike" kern="1200" cap="none" spc="0" normalizeH="0" baseline="0" noProof="0" dirty="0">
              <a:ln>
                <a:noFill/>
              </a:ln>
              <a:solidFill>
                <a:srgbClr val="ED7D31">
                  <a:lumMod val="75000"/>
                </a:srgbClr>
              </a:solidFill>
              <a:effectLst/>
              <a:uLnTx/>
              <a:uFillTx/>
              <a:latin typeface="Quire Sans"/>
              <a:ea typeface="+mn-ea"/>
              <a:cs typeface="+mn-cs"/>
            </a:endParaRPr>
          </a:p>
        </p:txBody>
      </p:sp>
      <p:pic>
        <p:nvPicPr>
          <p:cNvPr id="9" name="Picture 8">
            <a:extLst>
              <a:ext uri="{FF2B5EF4-FFF2-40B4-BE49-F238E27FC236}">
                <a16:creationId xmlns:a16="http://schemas.microsoft.com/office/drawing/2014/main" id="{53FCF5D9-0303-0FEC-7F4C-89F4533387C6}"/>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3514971" y="1100386"/>
            <a:ext cx="2455867" cy="1812982"/>
          </a:xfrm>
          <a:prstGeom prst="rect">
            <a:avLst/>
          </a:prstGeom>
        </p:spPr>
      </p:pic>
      <p:sp>
        <p:nvSpPr>
          <p:cNvPr id="8" name="TextBox 7">
            <a:extLst>
              <a:ext uri="{FF2B5EF4-FFF2-40B4-BE49-F238E27FC236}">
                <a16:creationId xmlns:a16="http://schemas.microsoft.com/office/drawing/2014/main" id="{24535448-B12B-9771-1F7F-C85BFDD3BD3B}"/>
              </a:ext>
            </a:extLst>
          </p:cNvPr>
          <p:cNvSpPr txBox="1"/>
          <p:nvPr/>
        </p:nvSpPr>
        <p:spPr>
          <a:xfrm>
            <a:off x="-8754" y="5332021"/>
            <a:ext cx="9144000" cy="926496"/>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marL="0" marR="0" lvl="0" indent="0" algn="ctr" defTabSz="914400" rtl="0" eaLnBrk="1" fontAlgn="auto" latinLnBrk="0" hangingPunct="1">
              <a:lnSpc>
                <a:spcPct val="90000"/>
              </a:lnSpc>
              <a:spcBef>
                <a:spcPts val="40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Quire Sans" panose="020B0502040400020003" pitchFamily="34" charset="0"/>
                <a:ea typeface="+mn-ea"/>
                <a:cs typeface="+mn-cs"/>
              </a:rPr>
              <a:t>RDT </a:t>
            </a:r>
            <a:r>
              <a:rPr kumimoji="0" lang="en-US" sz="2600" b="0" i="0" u="none" strike="noStrike" kern="1200" cap="none" spc="0" normalizeH="0" baseline="0" noProof="0" dirty="0">
                <a:ln>
                  <a:noFill/>
                </a:ln>
                <a:solidFill>
                  <a:srgbClr val="ED7D31">
                    <a:lumMod val="75000"/>
                  </a:srgbClr>
                </a:solidFill>
                <a:effectLst/>
                <a:uLnTx/>
                <a:uFillTx/>
                <a:latin typeface="Quire Sans" panose="020B0502040400020003" pitchFamily="34" charset="0"/>
                <a:ea typeface="+mn-ea"/>
                <a:cs typeface="+mn-cs"/>
              </a:rPr>
              <a:t>consistently varies</a:t>
            </a:r>
            <a:r>
              <a:rPr kumimoji="0" lang="en-US" sz="2600" b="0" i="0" u="none" strike="noStrike" kern="1200" cap="none" spc="0" normalizeH="0" baseline="0" noProof="0" dirty="0">
                <a:ln>
                  <a:noFill/>
                </a:ln>
                <a:solidFill>
                  <a:prstClr val="black"/>
                </a:solidFill>
                <a:effectLst/>
                <a:uLnTx/>
                <a:uFillTx/>
                <a:latin typeface="Quire Sans" panose="020B0502040400020003" pitchFamily="34" charset="0"/>
                <a:ea typeface="+mn-ea"/>
                <a:cs typeface="+mn-cs"/>
              </a:rPr>
              <a:t> over time</a:t>
            </a:r>
            <a:br>
              <a:rPr kumimoji="0" lang="en-US" sz="2600" b="0" i="0" u="none" strike="noStrike" kern="1200" cap="none" spc="0" normalizeH="0" baseline="0" noProof="0" dirty="0">
                <a:ln>
                  <a:noFill/>
                </a:ln>
                <a:solidFill>
                  <a:prstClr val="black"/>
                </a:solidFill>
                <a:effectLst/>
                <a:uLnTx/>
                <a:uFillTx/>
                <a:latin typeface="Quire Sans" panose="020B0502040400020003" pitchFamily="34" charset="0"/>
                <a:ea typeface="+mn-ea"/>
                <a:cs typeface="+mn-cs"/>
              </a:rPr>
            </a:br>
            <a:r>
              <a:rPr kumimoji="0" lang="en-US" sz="2600" b="0" i="0" u="none" strike="noStrike" kern="1200" cap="none" spc="0" normalizeH="0" baseline="0" noProof="0" dirty="0">
                <a:ln>
                  <a:noFill/>
                </a:ln>
                <a:solidFill>
                  <a:srgbClr val="ED7D31">
                    <a:lumMod val="75000"/>
                  </a:srgbClr>
                </a:solidFill>
                <a:effectLst/>
                <a:uLnTx/>
                <a:uFillTx/>
                <a:latin typeface="Quire Sans" panose="020B0502040400020003" pitchFamily="34" charset="0"/>
                <a:ea typeface="+mn-ea"/>
                <a:cs typeface="+mn-cs"/>
              </a:rPr>
              <a:t>across</a:t>
            </a:r>
            <a:r>
              <a:rPr kumimoji="0" lang="en-US" sz="2600" b="0" i="0" u="none" strike="noStrike" kern="1200" cap="none" spc="0" normalizeH="0" baseline="0" noProof="0" dirty="0">
                <a:ln>
                  <a:noFill/>
                </a:ln>
                <a:solidFill>
                  <a:prstClr val="black"/>
                </a:solidFill>
                <a:effectLst/>
                <a:uLnTx/>
                <a:uFillTx/>
                <a:latin typeface="Quire Sans" panose="020B0502040400020003" pitchFamily="34" charset="0"/>
                <a:ea typeface="+mn-ea"/>
                <a:cs typeface="+mn-cs"/>
              </a:rPr>
              <a:t> all tested DRAM </a:t>
            </a:r>
            <a:r>
              <a:rPr kumimoji="0" lang="en-US" sz="2600" b="0" i="0" u="none" strike="noStrike" kern="1200" cap="none" spc="0" normalizeH="0" baseline="0" noProof="0" dirty="0">
                <a:ln>
                  <a:noFill/>
                </a:ln>
                <a:solidFill>
                  <a:srgbClr val="ED7D31">
                    <a:lumMod val="75000"/>
                  </a:srgbClr>
                </a:solidFill>
                <a:effectLst/>
                <a:uLnTx/>
                <a:uFillTx/>
                <a:latin typeface="Quire Sans" panose="020B0502040400020003" pitchFamily="34" charset="0"/>
                <a:ea typeface="+mn-ea"/>
                <a:cs typeface="+mn-cs"/>
              </a:rPr>
              <a:t>chips</a:t>
            </a:r>
            <a:endParaRPr kumimoji="0" lang="en-US" sz="2600" b="0" i="0" u="none" strike="noStrike" kern="1200" cap="none" spc="0" normalizeH="0" baseline="0" noProof="0" dirty="0">
              <a:ln>
                <a:noFill/>
              </a:ln>
              <a:solidFill>
                <a:srgbClr val="ED7D31">
                  <a:lumMod val="75000"/>
                </a:srgbClr>
              </a:solidFill>
              <a:effectLst/>
              <a:uLnTx/>
              <a:uFillTx/>
              <a:latin typeface="Quire Sans" panose="020B0502040400020003" pitchFamily="34" charset="0"/>
              <a:ea typeface="Cambria"/>
              <a:cs typeface="+mn-cs"/>
            </a:endParaRPr>
          </a:p>
        </p:txBody>
      </p:sp>
      <p:sp>
        <p:nvSpPr>
          <p:cNvPr id="11" name="Rectangle 10">
            <a:extLst>
              <a:ext uri="{FF2B5EF4-FFF2-40B4-BE49-F238E27FC236}">
                <a16:creationId xmlns:a16="http://schemas.microsoft.com/office/drawing/2014/main" id="{060A64A1-19F7-5064-0BB5-9280FA120F29}"/>
              </a:ext>
            </a:extLst>
          </p:cNvPr>
          <p:cNvSpPr/>
          <p:nvPr/>
        </p:nvSpPr>
        <p:spPr>
          <a:xfrm>
            <a:off x="-228600" y="762001"/>
            <a:ext cx="9469823" cy="5669280"/>
          </a:xfrm>
          <a:prstGeom prst="rect">
            <a:avLst/>
          </a:prstGeom>
          <a:solidFill>
            <a:srgbClr val="FFFFFF">
              <a:alpha val="93871"/>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endParaRPr>
          </a:p>
        </p:txBody>
      </p:sp>
      <p:pic>
        <p:nvPicPr>
          <p:cNvPr id="10" name="Picture 9">
            <a:extLst>
              <a:ext uri="{FF2B5EF4-FFF2-40B4-BE49-F238E27FC236}">
                <a16:creationId xmlns:a16="http://schemas.microsoft.com/office/drawing/2014/main" id="{0C58F561-BFE0-296E-973E-6DA2CBC0E65F}"/>
              </a:ext>
            </a:extLst>
          </p:cNvPr>
          <p:cNvPicPr>
            <a:picLocks noChangeAspect="1"/>
          </p:cNvPicPr>
          <p:nvPr/>
        </p:nvPicPr>
        <p:blipFill>
          <a:blip r:embed="rId5"/>
          <a:stretch>
            <a:fillRect/>
          </a:stretch>
        </p:blipFill>
        <p:spPr>
          <a:xfrm>
            <a:off x="1248702" y="1650033"/>
            <a:ext cx="6646596" cy="4621861"/>
          </a:xfrm>
          <a:prstGeom prst="rect">
            <a:avLst/>
          </a:prstGeom>
          <a:solidFill>
            <a:srgbClr val="000000">
              <a:shade val="95000"/>
            </a:srgbClr>
          </a:solidFill>
          <a:ln w="57150" cap="sq">
            <a:solidFill>
              <a:schemeClr val="tx1"/>
            </a:solidFill>
            <a:miter lim="800000"/>
          </a:ln>
          <a:effectLst>
            <a:outerShdw blurRad="254000" dist="190500" dir="2700000" sy="90000" algn="bl" rotWithShape="0">
              <a:srgbClr val="000000">
                <a:alpha val="40000"/>
              </a:srgbClr>
            </a:outerShdw>
          </a:effectLst>
        </p:spPr>
      </p:pic>
      <p:sp>
        <p:nvSpPr>
          <p:cNvPr id="13" name="TextBox 12">
            <a:extLst>
              <a:ext uri="{FF2B5EF4-FFF2-40B4-BE49-F238E27FC236}">
                <a16:creationId xmlns:a16="http://schemas.microsoft.com/office/drawing/2014/main" id="{712FAAAC-A037-59D1-2D53-90C9815D27A7}"/>
              </a:ext>
            </a:extLst>
          </p:cNvPr>
          <p:cNvSpPr txBox="1"/>
          <p:nvPr/>
        </p:nvSpPr>
        <p:spPr>
          <a:xfrm>
            <a:off x="1125252" y="954866"/>
            <a:ext cx="6893496"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Quire Sans"/>
                <a:ea typeface="+mn-ea"/>
                <a:cs typeface="+mn-cs"/>
                <a:hlinkClick r:id="rId6"/>
              </a:rPr>
              <a:t>https://arxiv.org/pdf/2502.13075</a:t>
            </a:r>
            <a:endParaRPr kumimoji="0" lang="pt-BR" sz="3200" b="0" i="0" u="none" strike="noStrike" kern="1200" cap="none" spc="0" normalizeH="0" baseline="0" noProof="0" dirty="0">
              <a:ln>
                <a:noFill/>
              </a:ln>
              <a:solidFill>
                <a:prstClr val="black"/>
              </a:solidFill>
              <a:effectLst/>
              <a:uLnTx/>
              <a:uFillTx/>
              <a:latin typeface="Quire Sans"/>
              <a:ea typeface="+mn-ea"/>
              <a:cs typeface="+mn-cs"/>
            </a:endParaRPr>
          </a:p>
        </p:txBody>
      </p:sp>
    </p:spTree>
    <p:extLst>
      <p:ext uri="{BB962C8B-B14F-4D97-AF65-F5344CB8AC3E}">
        <p14:creationId xmlns:p14="http://schemas.microsoft.com/office/powerpoint/2010/main" val="309174277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16F9CB-6D91-2223-89DA-D40725FEC2EC}"/>
              </a:ext>
            </a:extLst>
          </p:cNvPr>
          <p:cNvSpPr>
            <a:spLocks noGrp="1"/>
          </p:cNvSpPr>
          <p:nvPr>
            <p:ph type="title"/>
          </p:nvPr>
        </p:nvSpPr>
        <p:spPr/>
        <p:txBody>
          <a:bodyPr/>
          <a:lstStyle/>
          <a:p>
            <a:r>
              <a:rPr lang="en-US" dirty="0"/>
              <a:t>VRD is (Likely) Unpredictable</a:t>
            </a:r>
          </a:p>
        </p:txBody>
      </p:sp>
      <p:sp>
        <p:nvSpPr>
          <p:cNvPr id="3" name="Content Placeholder 2">
            <a:extLst>
              <a:ext uri="{FF2B5EF4-FFF2-40B4-BE49-F238E27FC236}">
                <a16:creationId xmlns:a16="http://schemas.microsoft.com/office/drawing/2014/main" id="{69AC15B2-70F7-88EB-8DBC-7D1727846CC5}"/>
              </a:ext>
            </a:extLst>
          </p:cNvPr>
          <p:cNvSpPr>
            <a:spLocks noGrp="1"/>
          </p:cNvSpPr>
          <p:nvPr>
            <p:ph idx="1"/>
          </p:nvPr>
        </p:nvSpPr>
        <p:spPr/>
        <p:txBody>
          <a:bodyPr/>
          <a:lstStyle/>
          <a:p>
            <a:r>
              <a:rPr lang="en-US" dirty="0"/>
              <a:t>The outcome of the </a:t>
            </a:r>
            <a:r>
              <a:rPr lang="en-US" dirty="0">
                <a:solidFill>
                  <a:schemeClr val="accent2">
                    <a:lumMod val="75000"/>
                  </a:schemeClr>
                </a:solidFill>
              </a:rPr>
              <a:t>next </a:t>
            </a:r>
            <a:br>
              <a:rPr lang="en-US" dirty="0">
                <a:solidFill>
                  <a:schemeClr val="accent2">
                    <a:lumMod val="75000"/>
                  </a:schemeClr>
                </a:solidFill>
              </a:rPr>
            </a:br>
            <a:r>
              <a:rPr lang="en-US" dirty="0">
                <a:solidFill>
                  <a:schemeClr val="accent2">
                    <a:lumMod val="75000"/>
                  </a:schemeClr>
                </a:solidFill>
              </a:rPr>
              <a:t>read disturbance threshold (RDT) measurement </a:t>
            </a:r>
            <a:br>
              <a:rPr lang="en-US" dirty="0">
                <a:solidFill>
                  <a:schemeClr val="accent2">
                    <a:lumMod val="75000"/>
                  </a:schemeClr>
                </a:solidFill>
              </a:rPr>
            </a:br>
            <a:r>
              <a:rPr lang="en-US" dirty="0">
                <a:solidFill>
                  <a:schemeClr val="accent2">
                    <a:lumMod val="75000"/>
                  </a:schemeClr>
                </a:solidFill>
              </a:rPr>
              <a:t>cannot</a:t>
            </a:r>
            <a:r>
              <a:rPr lang="en-US" dirty="0"/>
              <a:t> be </a:t>
            </a:r>
            <a:r>
              <a:rPr lang="en-US" dirty="0">
                <a:solidFill>
                  <a:schemeClr val="accent2">
                    <a:lumMod val="75000"/>
                  </a:schemeClr>
                </a:solidFill>
              </a:rPr>
              <a:t>predicted</a:t>
            </a:r>
            <a:r>
              <a:rPr lang="en-US" dirty="0"/>
              <a:t> given past measurements</a:t>
            </a:r>
          </a:p>
        </p:txBody>
      </p:sp>
      <p:sp>
        <p:nvSpPr>
          <p:cNvPr id="4" name="Slide Number Placeholder 3">
            <a:extLst>
              <a:ext uri="{FF2B5EF4-FFF2-40B4-BE49-F238E27FC236}">
                <a16:creationId xmlns:a16="http://schemas.microsoft.com/office/drawing/2014/main" id="{EA5F1963-6BC4-FE6D-1F24-E1B2FF91A74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9D2B53-EDAE-4B41-B849-8916FA40BCB6}" type="slidenum">
              <a:rPr kumimoji="0" lang="en-US" sz="2400" b="1" i="0" u="none" strike="noStrike" kern="1200" cap="none" spc="0" normalizeH="0" baseline="0" noProof="0" smtClean="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2400" b="1" i="0" u="none" strike="noStrike" kern="1200" cap="none" spc="0" normalizeH="0" baseline="0" noProof="0" dirty="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endParaRPr>
          </a:p>
        </p:txBody>
      </p:sp>
      <p:sp>
        <p:nvSpPr>
          <p:cNvPr id="5" name="Oval 4">
            <a:extLst>
              <a:ext uri="{FF2B5EF4-FFF2-40B4-BE49-F238E27FC236}">
                <a16:creationId xmlns:a16="http://schemas.microsoft.com/office/drawing/2014/main" id="{26F86671-5C0E-7857-16A9-028187E709AA}"/>
              </a:ext>
            </a:extLst>
          </p:cNvPr>
          <p:cNvSpPr/>
          <p:nvPr/>
        </p:nvSpPr>
        <p:spPr>
          <a:xfrm>
            <a:off x="498300" y="2870911"/>
            <a:ext cx="914400" cy="914400"/>
          </a:xfrm>
          <a:prstGeom prst="ellipse">
            <a:avLst/>
          </a:prstGeom>
          <a:solidFill>
            <a:schemeClr val="accent2">
              <a:lumMod val="20000"/>
              <a:lumOff val="80000"/>
            </a:schemeClr>
          </a:solidFill>
          <a:ln w="38100">
            <a:solidFill>
              <a:schemeClr val="accent2">
                <a:lumMod val="75000"/>
              </a:schemeClr>
            </a:solidFill>
          </a:ln>
        </p:spPr>
        <p:txBody>
          <a:bodyPr wrap="squar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500" b="1" i="0" u="none" strike="noStrike" kern="1200" cap="none" spc="0" normalizeH="0" baseline="0" noProof="0" dirty="0">
                <a:ln>
                  <a:noFill/>
                </a:ln>
                <a:solidFill>
                  <a:srgbClr val="ED7D31">
                    <a:lumMod val="75000"/>
                  </a:srgbClr>
                </a:solidFill>
                <a:effectLst/>
                <a:uLnTx/>
                <a:uFillTx/>
                <a:latin typeface="Trebuchet MS" panose="020B0703020202090204" pitchFamily="34" charset="0"/>
                <a:ea typeface="+mn-ea"/>
                <a:cs typeface="+mn-cs"/>
              </a:rPr>
              <a:t>1</a:t>
            </a:r>
          </a:p>
        </p:txBody>
      </p:sp>
      <p:sp>
        <p:nvSpPr>
          <p:cNvPr id="6" name="TextBox 5">
            <a:extLst>
              <a:ext uri="{FF2B5EF4-FFF2-40B4-BE49-F238E27FC236}">
                <a16:creationId xmlns:a16="http://schemas.microsoft.com/office/drawing/2014/main" id="{E031E66C-D8BF-D2B1-E27F-2D5F4F387A72}"/>
              </a:ext>
            </a:extLst>
          </p:cNvPr>
          <p:cNvSpPr txBox="1"/>
          <p:nvPr/>
        </p:nvSpPr>
        <p:spPr>
          <a:xfrm>
            <a:off x="1521561" y="2877095"/>
            <a:ext cx="7256679" cy="914400"/>
          </a:xfrm>
          <a:prstGeom prst="rect">
            <a:avLst/>
          </a:prstGeom>
          <a:noFill/>
          <a:ln w="57150">
            <a:noFill/>
          </a:ln>
        </p:spPr>
        <p:txBody>
          <a:bodyPr wrap="none" rtlCol="0" anchor="ctr">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Quire Sans"/>
                <a:ea typeface="+mn-ea"/>
                <a:cs typeface="+mn-cs"/>
              </a:rPr>
              <a:t>RDT histograms </a:t>
            </a:r>
            <a:r>
              <a:rPr kumimoji="0" lang="en-US" sz="2600" b="0" i="0" u="none" strike="noStrike" kern="1200" cap="none" spc="0" normalizeH="0" baseline="0" noProof="0" dirty="0">
                <a:ln>
                  <a:noFill/>
                </a:ln>
                <a:solidFill>
                  <a:srgbClr val="4472C4">
                    <a:lumMod val="75000"/>
                  </a:srgbClr>
                </a:solidFill>
                <a:effectLst/>
                <a:uLnTx/>
                <a:uFillTx/>
                <a:latin typeface="Quire Sans"/>
                <a:ea typeface="+mn-ea"/>
                <a:cs typeface="+mn-cs"/>
              </a:rPr>
              <a:t>well</a:t>
            </a:r>
            <a:r>
              <a:rPr kumimoji="0" lang="en-US" sz="2600" b="0" i="0" u="none" strike="noStrike" kern="1200" cap="none" spc="0" normalizeH="0" baseline="0" noProof="0" dirty="0">
                <a:ln>
                  <a:noFill/>
                </a:ln>
                <a:solidFill>
                  <a:prstClr val="black"/>
                </a:solidFill>
                <a:effectLst/>
                <a:uLnTx/>
                <a:uFillTx/>
                <a:latin typeface="Quire Sans"/>
                <a:ea typeface="+mn-ea"/>
                <a:cs typeface="+mn-cs"/>
              </a:rPr>
              <a:t> </a:t>
            </a:r>
            <a:r>
              <a:rPr kumimoji="0" lang="en-US" sz="2600" b="0" i="0" u="none" strike="noStrike" kern="1200" cap="none" spc="0" normalizeH="0" baseline="0" noProof="0" dirty="0">
                <a:ln>
                  <a:noFill/>
                </a:ln>
                <a:solidFill>
                  <a:srgbClr val="4472C4">
                    <a:lumMod val="75000"/>
                  </a:srgbClr>
                </a:solidFill>
                <a:effectLst/>
                <a:uLnTx/>
                <a:uFillTx/>
                <a:latin typeface="Quire Sans"/>
                <a:ea typeface="+mn-ea"/>
                <a:cs typeface="+mn-cs"/>
              </a:rPr>
              <a:t>resemble*</a:t>
            </a:r>
            <a:r>
              <a:rPr kumimoji="0" lang="en-US" sz="2600" b="0" i="0" u="none" strike="noStrike" kern="1200" cap="none" spc="0" normalizeH="0" baseline="0" noProof="0" dirty="0">
                <a:ln>
                  <a:noFill/>
                </a:ln>
                <a:solidFill>
                  <a:prstClr val="black"/>
                </a:solidFill>
                <a:effectLst/>
                <a:uLnTx/>
                <a:uFillTx/>
                <a:latin typeface="Quire Sans"/>
                <a:ea typeface="+mn-ea"/>
                <a:cs typeface="+mn-cs"/>
              </a:rPr>
              <a:t> </a:t>
            </a:r>
            <a:br>
              <a:rPr kumimoji="0" lang="en-US" sz="2600" b="0" i="0" u="none" strike="noStrike" kern="1200" cap="none" spc="0" normalizeH="0" baseline="0" noProof="0" dirty="0">
                <a:ln>
                  <a:noFill/>
                </a:ln>
                <a:solidFill>
                  <a:prstClr val="black"/>
                </a:solidFill>
                <a:effectLst/>
                <a:uLnTx/>
                <a:uFillTx/>
                <a:latin typeface="Quire Sans"/>
                <a:ea typeface="+mn-ea"/>
                <a:cs typeface="+mn-cs"/>
              </a:rPr>
            </a:br>
            <a:r>
              <a:rPr kumimoji="0" lang="en-US" sz="2600" b="0" i="0" u="none" strike="noStrike" kern="1200" cap="none" spc="0" normalizeH="0" baseline="0" noProof="0" dirty="0">
                <a:ln>
                  <a:noFill/>
                </a:ln>
                <a:solidFill>
                  <a:srgbClr val="C00000"/>
                </a:solidFill>
                <a:effectLst/>
                <a:uLnTx/>
                <a:uFillTx/>
                <a:latin typeface="Quire Sans"/>
                <a:ea typeface="+mn-ea"/>
                <a:cs typeface="+mn-cs"/>
              </a:rPr>
              <a:t>random probability distributions</a:t>
            </a:r>
            <a:br>
              <a:rPr kumimoji="0" lang="en-US" sz="2600" b="0" i="0" u="none" strike="noStrike" kern="1200" cap="none" spc="0" normalizeH="0" baseline="0" noProof="0" dirty="0">
                <a:ln>
                  <a:noFill/>
                </a:ln>
                <a:solidFill>
                  <a:prstClr val="black"/>
                </a:solidFill>
                <a:effectLst/>
                <a:uLnTx/>
                <a:uFillTx/>
                <a:latin typeface="Quire Sans"/>
                <a:ea typeface="+mn-ea"/>
                <a:cs typeface="+mn-cs"/>
              </a:rPr>
            </a:br>
            <a:r>
              <a:rPr kumimoji="0" lang="en-US" sz="2600" b="0" i="0" u="none" strike="noStrike" kern="1200" cap="none" spc="0" normalizeH="0" baseline="0" noProof="0" dirty="0">
                <a:ln>
                  <a:noFill/>
                </a:ln>
                <a:solidFill>
                  <a:prstClr val="black"/>
                </a:solidFill>
                <a:effectLst/>
                <a:uLnTx/>
                <a:uFillTx/>
                <a:latin typeface="Quire Sans"/>
                <a:ea typeface="+mn-ea"/>
                <a:cs typeface="+mn-cs"/>
              </a:rPr>
              <a:t>e.g., normal distribution</a:t>
            </a:r>
          </a:p>
        </p:txBody>
      </p:sp>
      <p:pic>
        <p:nvPicPr>
          <p:cNvPr id="7" name="Picture 6">
            <a:extLst>
              <a:ext uri="{FF2B5EF4-FFF2-40B4-BE49-F238E27FC236}">
                <a16:creationId xmlns:a16="http://schemas.microsoft.com/office/drawing/2014/main" id="{CEA8F30F-97E9-221E-AC90-CAA3A220D18C}"/>
              </a:ext>
            </a:extLst>
          </p:cNvPr>
          <p:cNvPicPr>
            <a:picLocks noChangeAspect="1"/>
          </p:cNvPicPr>
          <p:nvPr/>
        </p:nvPicPr>
        <p:blipFill>
          <a:blip r:embed="rId3"/>
          <a:stretch>
            <a:fillRect/>
          </a:stretch>
        </p:blipFill>
        <p:spPr>
          <a:xfrm>
            <a:off x="6460825" y="2403173"/>
            <a:ext cx="2435862" cy="1849876"/>
          </a:xfrm>
          <a:prstGeom prst="rect">
            <a:avLst/>
          </a:prstGeom>
        </p:spPr>
      </p:pic>
      <p:pic>
        <p:nvPicPr>
          <p:cNvPr id="9" name="Picture 8">
            <a:extLst>
              <a:ext uri="{FF2B5EF4-FFF2-40B4-BE49-F238E27FC236}">
                <a16:creationId xmlns:a16="http://schemas.microsoft.com/office/drawing/2014/main" id="{638BC960-22C7-03FE-DF95-785B473EC125}"/>
              </a:ext>
            </a:extLst>
          </p:cNvPr>
          <p:cNvPicPr>
            <a:picLocks noChangeAspect="1"/>
          </p:cNvPicPr>
          <p:nvPr/>
        </p:nvPicPr>
        <p:blipFill>
          <a:blip r:embed="rId4">
            <a:alphaModFix amt="82000"/>
          </a:blip>
          <a:stretch>
            <a:fillRect/>
          </a:stretch>
        </p:blipFill>
        <p:spPr>
          <a:xfrm>
            <a:off x="7110944" y="2804780"/>
            <a:ext cx="1443168" cy="1089561"/>
          </a:xfrm>
          <a:prstGeom prst="rect">
            <a:avLst/>
          </a:prstGeom>
        </p:spPr>
      </p:pic>
      <p:sp>
        <p:nvSpPr>
          <p:cNvPr id="10" name="TextBox 9">
            <a:extLst>
              <a:ext uri="{FF2B5EF4-FFF2-40B4-BE49-F238E27FC236}">
                <a16:creationId xmlns:a16="http://schemas.microsoft.com/office/drawing/2014/main" id="{FC159A83-138B-2F21-D66A-CCF259C9CDB1}"/>
              </a:ext>
            </a:extLst>
          </p:cNvPr>
          <p:cNvSpPr txBox="1"/>
          <p:nvPr/>
        </p:nvSpPr>
        <p:spPr>
          <a:xfrm>
            <a:off x="1521561" y="6401664"/>
            <a:ext cx="6896502" cy="383908"/>
          </a:xfrm>
          <a:prstGeom prst="rect">
            <a:avLst/>
          </a:prstGeom>
          <a:noFill/>
          <a:ln w="57150">
            <a:noFill/>
          </a:ln>
        </p:spPr>
        <p:txBody>
          <a:bodyPr wrap="non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Quire Sans"/>
                <a:ea typeface="+mn-ea"/>
                <a:cs typeface="+mn-cs"/>
              </a:rPr>
              <a:t>* Resemblance quantified using statistical tests in the paper </a:t>
            </a:r>
          </a:p>
        </p:txBody>
      </p:sp>
      <p:sp>
        <p:nvSpPr>
          <p:cNvPr id="11" name="Oval 10">
            <a:extLst>
              <a:ext uri="{FF2B5EF4-FFF2-40B4-BE49-F238E27FC236}">
                <a16:creationId xmlns:a16="http://schemas.microsoft.com/office/drawing/2014/main" id="{622A1471-501D-E677-FEAD-81ED5E55083C}"/>
              </a:ext>
            </a:extLst>
          </p:cNvPr>
          <p:cNvSpPr/>
          <p:nvPr/>
        </p:nvSpPr>
        <p:spPr>
          <a:xfrm>
            <a:off x="498300" y="4832745"/>
            <a:ext cx="914400" cy="914400"/>
          </a:xfrm>
          <a:prstGeom prst="ellipse">
            <a:avLst/>
          </a:prstGeom>
          <a:solidFill>
            <a:schemeClr val="accent2">
              <a:lumMod val="20000"/>
              <a:lumOff val="80000"/>
            </a:schemeClr>
          </a:solidFill>
          <a:ln w="38100">
            <a:solidFill>
              <a:schemeClr val="accent2">
                <a:lumMod val="75000"/>
              </a:schemeClr>
            </a:solidFill>
          </a:ln>
        </p:spPr>
        <p:txBody>
          <a:bodyPr wrap="squar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500" b="1" i="0" u="none" strike="noStrike" kern="1200" cap="none" spc="0" normalizeH="0" baseline="0" noProof="0" dirty="0">
                <a:ln>
                  <a:noFill/>
                </a:ln>
                <a:solidFill>
                  <a:srgbClr val="ED7D31">
                    <a:lumMod val="75000"/>
                  </a:srgbClr>
                </a:solidFill>
                <a:effectLst/>
                <a:uLnTx/>
                <a:uFillTx/>
                <a:latin typeface="Trebuchet MS" panose="020B0703020202090204" pitchFamily="34" charset="0"/>
                <a:ea typeface="+mn-ea"/>
                <a:cs typeface="+mn-cs"/>
              </a:rPr>
              <a:t>2</a:t>
            </a:r>
          </a:p>
        </p:txBody>
      </p:sp>
      <p:sp>
        <p:nvSpPr>
          <p:cNvPr id="12" name="TextBox 11">
            <a:extLst>
              <a:ext uri="{FF2B5EF4-FFF2-40B4-BE49-F238E27FC236}">
                <a16:creationId xmlns:a16="http://schemas.microsoft.com/office/drawing/2014/main" id="{33E30422-2A24-4B84-5FAE-C66F229D1D54}"/>
              </a:ext>
            </a:extLst>
          </p:cNvPr>
          <p:cNvSpPr txBox="1"/>
          <p:nvPr/>
        </p:nvSpPr>
        <p:spPr>
          <a:xfrm>
            <a:off x="1521560" y="4840191"/>
            <a:ext cx="7256679" cy="914400"/>
          </a:xfrm>
          <a:prstGeom prst="rect">
            <a:avLst/>
          </a:prstGeom>
          <a:noFill/>
          <a:ln w="57150">
            <a:noFill/>
          </a:ln>
        </p:spPr>
        <p:txBody>
          <a:bodyPr wrap="none" rtlCol="0" anchor="ctr">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Quire Sans"/>
                <a:ea typeface="+mn-ea"/>
                <a:cs typeface="+mn-cs"/>
              </a:rPr>
              <a:t>Analyze and find </a:t>
            </a:r>
            <a:r>
              <a:rPr kumimoji="0" lang="en-US" sz="2600" b="0" i="0" u="none" strike="noStrike" kern="1200" cap="none" spc="0" normalizeH="0" baseline="0" noProof="0" dirty="0">
                <a:ln>
                  <a:noFill/>
                </a:ln>
                <a:solidFill>
                  <a:srgbClr val="C00000"/>
                </a:solidFill>
                <a:effectLst/>
                <a:uLnTx/>
                <a:uFillTx/>
                <a:latin typeface="Quire Sans"/>
                <a:ea typeface="+mn-ea"/>
                <a:cs typeface="+mn-cs"/>
              </a:rPr>
              <a:t>no repeating patterns</a:t>
            </a:r>
            <a:br>
              <a:rPr kumimoji="0" lang="en-US" sz="2600" b="0" i="0" u="none" strike="noStrike" kern="1200" cap="none" spc="0" normalizeH="0" baseline="0" noProof="0" dirty="0">
                <a:ln>
                  <a:noFill/>
                </a:ln>
                <a:solidFill>
                  <a:srgbClr val="C00000"/>
                </a:solidFill>
                <a:effectLst/>
                <a:uLnTx/>
                <a:uFillTx/>
                <a:latin typeface="Quire Sans"/>
                <a:ea typeface="+mn-ea"/>
                <a:cs typeface="+mn-cs"/>
              </a:rPr>
            </a:br>
            <a:r>
              <a:rPr kumimoji="0" lang="en-US" sz="2600" b="0" i="0" u="none" strike="noStrike" kern="1200" cap="none" spc="0" normalizeH="0" baseline="0" noProof="0" dirty="0">
                <a:ln>
                  <a:noFill/>
                </a:ln>
                <a:solidFill>
                  <a:prstClr val="black"/>
                </a:solidFill>
                <a:effectLst/>
                <a:uLnTx/>
                <a:uFillTx/>
                <a:latin typeface="Quire Sans"/>
                <a:ea typeface="+mn-ea"/>
                <a:cs typeface="+mn-cs"/>
              </a:rPr>
              <a:t>in the series of </a:t>
            </a:r>
            <a:r>
              <a:rPr kumimoji="0" lang="en-US" sz="2600" b="0" i="0" u="none" strike="noStrike" kern="1200" cap="none" spc="0" normalizeH="0" baseline="0" noProof="0" dirty="0">
                <a:ln>
                  <a:noFill/>
                </a:ln>
                <a:solidFill>
                  <a:srgbClr val="4472C4">
                    <a:lumMod val="75000"/>
                  </a:srgbClr>
                </a:solidFill>
                <a:effectLst/>
                <a:uLnTx/>
                <a:uFillTx/>
                <a:latin typeface="Quire Sans"/>
                <a:ea typeface="+mn-ea"/>
                <a:cs typeface="+mn-cs"/>
              </a:rPr>
              <a:t>consecutively measured RDT values</a:t>
            </a:r>
            <a:br>
              <a:rPr kumimoji="0" lang="en-US" sz="2600" b="0" i="0" u="none" strike="noStrike" kern="1200" cap="none" spc="0" normalizeH="0" baseline="0" noProof="0" dirty="0">
                <a:ln>
                  <a:noFill/>
                </a:ln>
                <a:solidFill>
                  <a:prstClr val="black"/>
                </a:solidFill>
                <a:effectLst/>
                <a:uLnTx/>
                <a:uFillTx/>
                <a:latin typeface="Quire Sans"/>
                <a:ea typeface="+mn-ea"/>
                <a:cs typeface="+mn-cs"/>
              </a:rPr>
            </a:br>
            <a:r>
              <a:rPr kumimoji="0" lang="en-US" sz="2600" b="0" i="0" u="none" strike="noStrike" kern="1200" cap="none" spc="0" normalizeH="0" baseline="0" noProof="0" dirty="0">
                <a:ln>
                  <a:noFill/>
                </a:ln>
                <a:solidFill>
                  <a:prstClr val="black"/>
                </a:solidFill>
                <a:effectLst/>
                <a:uLnTx/>
                <a:uFillTx/>
                <a:latin typeface="Quire Sans"/>
                <a:ea typeface="+mn-ea"/>
                <a:cs typeface="+mn-cs"/>
              </a:rPr>
              <a:t>using the </a:t>
            </a:r>
            <a:r>
              <a:rPr kumimoji="0" lang="en-US" sz="2600" b="0" i="0" u="none" strike="noStrike" kern="1200" cap="none" spc="0" normalizeH="0" baseline="0" noProof="0" dirty="0">
                <a:ln>
                  <a:noFill/>
                </a:ln>
                <a:solidFill>
                  <a:srgbClr val="4472C4">
                    <a:lumMod val="75000"/>
                  </a:srgbClr>
                </a:solidFill>
                <a:effectLst/>
                <a:uLnTx/>
                <a:uFillTx/>
                <a:latin typeface="Quire Sans"/>
                <a:ea typeface="+mn-ea"/>
                <a:cs typeface="+mn-cs"/>
              </a:rPr>
              <a:t>autocorrelation function</a:t>
            </a:r>
          </a:p>
        </p:txBody>
      </p:sp>
    </p:spTree>
    <p:extLst>
      <p:ext uri="{BB962C8B-B14F-4D97-AF65-F5344CB8AC3E}">
        <p14:creationId xmlns:p14="http://schemas.microsoft.com/office/powerpoint/2010/main" val="141732780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6E1DF8-8893-483A-0572-AC927E5C90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A9E70B-257F-C5FA-4FC7-C32DC6B2E327}"/>
              </a:ext>
            </a:extLst>
          </p:cNvPr>
          <p:cNvSpPr>
            <a:spLocks noGrp="1"/>
          </p:cNvSpPr>
          <p:nvPr>
            <p:ph type="title"/>
          </p:nvPr>
        </p:nvSpPr>
        <p:spPr/>
        <p:txBody>
          <a:bodyPr/>
          <a:lstStyle/>
          <a:p>
            <a:r>
              <a:rPr lang="en-US" dirty="0"/>
              <a:t>VRD is (Likely) Unpredictable</a:t>
            </a:r>
          </a:p>
        </p:txBody>
      </p:sp>
      <p:sp>
        <p:nvSpPr>
          <p:cNvPr id="3" name="Content Placeholder 2">
            <a:extLst>
              <a:ext uri="{FF2B5EF4-FFF2-40B4-BE49-F238E27FC236}">
                <a16:creationId xmlns:a16="http://schemas.microsoft.com/office/drawing/2014/main" id="{6209C0AD-2264-A4F8-A2E2-F4C3F0730AC2}"/>
              </a:ext>
            </a:extLst>
          </p:cNvPr>
          <p:cNvSpPr>
            <a:spLocks noGrp="1"/>
          </p:cNvSpPr>
          <p:nvPr>
            <p:ph idx="1"/>
          </p:nvPr>
        </p:nvSpPr>
        <p:spPr/>
        <p:txBody>
          <a:bodyPr/>
          <a:lstStyle/>
          <a:p>
            <a:r>
              <a:rPr lang="en-US" dirty="0"/>
              <a:t>The outcome of the </a:t>
            </a:r>
            <a:r>
              <a:rPr lang="en-US" dirty="0">
                <a:solidFill>
                  <a:schemeClr val="accent2">
                    <a:lumMod val="75000"/>
                  </a:schemeClr>
                </a:solidFill>
              </a:rPr>
              <a:t>next RDT measurement</a:t>
            </a:r>
            <a:br>
              <a:rPr lang="en-US" dirty="0"/>
            </a:br>
            <a:r>
              <a:rPr lang="en-US" dirty="0">
                <a:solidFill>
                  <a:schemeClr val="accent2">
                    <a:lumMod val="75000"/>
                  </a:schemeClr>
                </a:solidFill>
              </a:rPr>
              <a:t>cannot</a:t>
            </a:r>
            <a:r>
              <a:rPr lang="en-US" dirty="0"/>
              <a:t> be </a:t>
            </a:r>
            <a:r>
              <a:rPr lang="en-US" dirty="0">
                <a:solidFill>
                  <a:schemeClr val="accent2">
                    <a:lumMod val="75000"/>
                  </a:schemeClr>
                </a:solidFill>
              </a:rPr>
              <a:t>predicted</a:t>
            </a:r>
            <a:r>
              <a:rPr lang="en-US" dirty="0"/>
              <a:t> given past measurements</a:t>
            </a:r>
          </a:p>
        </p:txBody>
      </p:sp>
      <p:sp>
        <p:nvSpPr>
          <p:cNvPr id="4" name="Slide Number Placeholder 3">
            <a:extLst>
              <a:ext uri="{FF2B5EF4-FFF2-40B4-BE49-F238E27FC236}">
                <a16:creationId xmlns:a16="http://schemas.microsoft.com/office/drawing/2014/main" id="{EBC45B38-3338-CF84-2008-42C244A6F2B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9D2B53-EDAE-4B41-B849-8916FA40BCB6}" type="slidenum">
              <a:rPr kumimoji="0" lang="en-US" sz="2400" b="1" i="0" u="none" strike="noStrike" kern="1200" cap="none" spc="0" normalizeH="0" baseline="0" noProof="0" smtClean="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2400" b="1" i="0" u="none" strike="noStrike" kern="1200" cap="none" spc="0" normalizeH="0" baseline="0" noProof="0" dirty="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endParaRPr>
          </a:p>
        </p:txBody>
      </p:sp>
      <p:sp>
        <p:nvSpPr>
          <p:cNvPr id="5" name="Oval 4">
            <a:extLst>
              <a:ext uri="{FF2B5EF4-FFF2-40B4-BE49-F238E27FC236}">
                <a16:creationId xmlns:a16="http://schemas.microsoft.com/office/drawing/2014/main" id="{57B2E711-D48D-E711-B7AE-1961FBA5BCDD}"/>
              </a:ext>
            </a:extLst>
          </p:cNvPr>
          <p:cNvSpPr/>
          <p:nvPr/>
        </p:nvSpPr>
        <p:spPr>
          <a:xfrm>
            <a:off x="498300" y="2566110"/>
            <a:ext cx="914400" cy="914400"/>
          </a:xfrm>
          <a:prstGeom prst="ellipse">
            <a:avLst/>
          </a:prstGeom>
          <a:solidFill>
            <a:schemeClr val="accent2">
              <a:lumMod val="20000"/>
              <a:lumOff val="80000"/>
            </a:schemeClr>
          </a:solidFill>
          <a:ln w="38100">
            <a:solidFill>
              <a:schemeClr val="accent2">
                <a:lumMod val="75000"/>
              </a:schemeClr>
            </a:solidFill>
          </a:ln>
        </p:spPr>
        <p:txBody>
          <a:bodyPr wrap="squar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500" b="1" i="0" u="none" strike="noStrike" kern="1200" cap="none" spc="0" normalizeH="0" baseline="0" noProof="0" dirty="0">
                <a:ln>
                  <a:noFill/>
                </a:ln>
                <a:solidFill>
                  <a:srgbClr val="ED7D31">
                    <a:lumMod val="75000"/>
                  </a:srgbClr>
                </a:solidFill>
                <a:effectLst/>
                <a:uLnTx/>
                <a:uFillTx/>
                <a:latin typeface="Trebuchet MS" panose="020B0703020202090204" pitchFamily="34" charset="0"/>
                <a:ea typeface="+mn-ea"/>
                <a:cs typeface="+mn-cs"/>
              </a:rPr>
              <a:t>1</a:t>
            </a:r>
          </a:p>
        </p:txBody>
      </p:sp>
      <p:sp>
        <p:nvSpPr>
          <p:cNvPr id="6" name="TextBox 5">
            <a:extLst>
              <a:ext uri="{FF2B5EF4-FFF2-40B4-BE49-F238E27FC236}">
                <a16:creationId xmlns:a16="http://schemas.microsoft.com/office/drawing/2014/main" id="{438B07C6-AA9E-16C3-45B0-CBD5ACB54F0B}"/>
              </a:ext>
            </a:extLst>
          </p:cNvPr>
          <p:cNvSpPr txBox="1"/>
          <p:nvPr/>
        </p:nvSpPr>
        <p:spPr>
          <a:xfrm>
            <a:off x="1521561" y="2572294"/>
            <a:ext cx="7256679" cy="914400"/>
          </a:xfrm>
          <a:prstGeom prst="rect">
            <a:avLst/>
          </a:prstGeom>
          <a:noFill/>
          <a:ln w="57150">
            <a:noFill/>
          </a:ln>
        </p:spPr>
        <p:txBody>
          <a:bodyPr wrap="none" rtlCol="0" anchor="ctr">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Quire Sans"/>
                <a:ea typeface="+mn-ea"/>
                <a:cs typeface="+mn-cs"/>
              </a:rPr>
              <a:t>RDT histograms </a:t>
            </a:r>
            <a:r>
              <a:rPr kumimoji="0" lang="en-US" sz="2600" b="0" i="0" u="none" strike="noStrike" kern="1200" cap="none" spc="0" normalizeH="0" baseline="0" noProof="0" dirty="0">
                <a:ln>
                  <a:noFill/>
                </a:ln>
                <a:solidFill>
                  <a:srgbClr val="4472C4">
                    <a:lumMod val="75000"/>
                  </a:srgbClr>
                </a:solidFill>
                <a:effectLst/>
                <a:uLnTx/>
                <a:uFillTx/>
                <a:latin typeface="Quire Sans"/>
                <a:ea typeface="+mn-ea"/>
                <a:cs typeface="+mn-cs"/>
              </a:rPr>
              <a:t>well</a:t>
            </a:r>
            <a:r>
              <a:rPr kumimoji="0" lang="en-US" sz="2600" b="0" i="0" u="none" strike="noStrike" kern="1200" cap="none" spc="0" normalizeH="0" baseline="0" noProof="0" dirty="0">
                <a:ln>
                  <a:noFill/>
                </a:ln>
                <a:solidFill>
                  <a:prstClr val="black"/>
                </a:solidFill>
                <a:effectLst/>
                <a:uLnTx/>
                <a:uFillTx/>
                <a:latin typeface="Quire Sans"/>
                <a:ea typeface="+mn-ea"/>
                <a:cs typeface="+mn-cs"/>
              </a:rPr>
              <a:t> </a:t>
            </a:r>
            <a:r>
              <a:rPr kumimoji="0" lang="en-US" sz="2600" b="0" i="0" u="none" strike="noStrike" kern="1200" cap="none" spc="0" normalizeH="0" baseline="0" noProof="0" dirty="0">
                <a:ln>
                  <a:noFill/>
                </a:ln>
                <a:solidFill>
                  <a:srgbClr val="4472C4">
                    <a:lumMod val="75000"/>
                  </a:srgbClr>
                </a:solidFill>
                <a:effectLst/>
                <a:uLnTx/>
                <a:uFillTx/>
                <a:latin typeface="Quire Sans"/>
                <a:ea typeface="+mn-ea"/>
                <a:cs typeface="+mn-cs"/>
              </a:rPr>
              <a:t>resemble*</a:t>
            </a:r>
            <a:r>
              <a:rPr kumimoji="0" lang="en-US" sz="2600" b="0" i="0" u="none" strike="noStrike" kern="1200" cap="none" spc="0" normalizeH="0" baseline="0" noProof="0" dirty="0">
                <a:ln>
                  <a:noFill/>
                </a:ln>
                <a:solidFill>
                  <a:prstClr val="black"/>
                </a:solidFill>
                <a:effectLst/>
                <a:uLnTx/>
                <a:uFillTx/>
                <a:latin typeface="Quire Sans"/>
                <a:ea typeface="+mn-ea"/>
                <a:cs typeface="+mn-cs"/>
              </a:rPr>
              <a:t> </a:t>
            </a:r>
            <a:br>
              <a:rPr kumimoji="0" lang="en-US" sz="2600" b="0" i="0" u="none" strike="noStrike" kern="1200" cap="none" spc="0" normalizeH="0" baseline="0" noProof="0" dirty="0">
                <a:ln>
                  <a:noFill/>
                </a:ln>
                <a:solidFill>
                  <a:prstClr val="black"/>
                </a:solidFill>
                <a:effectLst/>
                <a:uLnTx/>
                <a:uFillTx/>
                <a:latin typeface="Quire Sans"/>
                <a:ea typeface="+mn-ea"/>
                <a:cs typeface="+mn-cs"/>
              </a:rPr>
            </a:br>
            <a:r>
              <a:rPr kumimoji="0" lang="en-US" sz="2600" b="0" i="0" u="none" strike="noStrike" kern="1200" cap="none" spc="0" normalizeH="0" baseline="0" noProof="0" dirty="0">
                <a:ln>
                  <a:noFill/>
                </a:ln>
                <a:solidFill>
                  <a:srgbClr val="C00000"/>
                </a:solidFill>
                <a:effectLst/>
                <a:uLnTx/>
                <a:uFillTx/>
                <a:latin typeface="Quire Sans"/>
                <a:ea typeface="+mn-ea"/>
                <a:cs typeface="+mn-cs"/>
              </a:rPr>
              <a:t>random probability distributions</a:t>
            </a:r>
            <a:br>
              <a:rPr kumimoji="0" lang="en-US" sz="2600" b="0" i="0" u="none" strike="noStrike" kern="1200" cap="none" spc="0" normalizeH="0" baseline="0" noProof="0" dirty="0">
                <a:ln>
                  <a:noFill/>
                </a:ln>
                <a:solidFill>
                  <a:prstClr val="black"/>
                </a:solidFill>
                <a:effectLst/>
                <a:uLnTx/>
                <a:uFillTx/>
                <a:latin typeface="Quire Sans"/>
                <a:ea typeface="+mn-ea"/>
                <a:cs typeface="+mn-cs"/>
              </a:rPr>
            </a:br>
            <a:r>
              <a:rPr kumimoji="0" lang="en-US" sz="2600" b="0" i="0" u="none" strike="noStrike" kern="1200" cap="none" spc="0" normalizeH="0" baseline="0" noProof="0" dirty="0">
                <a:ln>
                  <a:noFill/>
                </a:ln>
                <a:solidFill>
                  <a:prstClr val="black"/>
                </a:solidFill>
                <a:effectLst/>
                <a:uLnTx/>
                <a:uFillTx/>
                <a:latin typeface="Quire Sans"/>
                <a:ea typeface="+mn-ea"/>
                <a:cs typeface="+mn-cs"/>
              </a:rPr>
              <a:t>e.g., normal distribution</a:t>
            </a:r>
          </a:p>
        </p:txBody>
      </p:sp>
      <p:pic>
        <p:nvPicPr>
          <p:cNvPr id="7" name="Picture 6">
            <a:extLst>
              <a:ext uri="{FF2B5EF4-FFF2-40B4-BE49-F238E27FC236}">
                <a16:creationId xmlns:a16="http://schemas.microsoft.com/office/drawing/2014/main" id="{5B37730C-EEBC-A2C9-1C21-5B84AEC9B19A}"/>
              </a:ext>
            </a:extLst>
          </p:cNvPr>
          <p:cNvPicPr>
            <a:picLocks noChangeAspect="1"/>
          </p:cNvPicPr>
          <p:nvPr/>
        </p:nvPicPr>
        <p:blipFill>
          <a:blip r:embed="rId3"/>
          <a:stretch>
            <a:fillRect/>
          </a:stretch>
        </p:blipFill>
        <p:spPr>
          <a:xfrm>
            <a:off x="6460825" y="2098372"/>
            <a:ext cx="2435862" cy="1849876"/>
          </a:xfrm>
          <a:prstGeom prst="rect">
            <a:avLst/>
          </a:prstGeom>
        </p:spPr>
      </p:pic>
      <p:pic>
        <p:nvPicPr>
          <p:cNvPr id="9" name="Picture 8">
            <a:extLst>
              <a:ext uri="{FF2B5EF4-FFF2-40B4-BE49-F238E27FC236}">
                <a16:creationId xmlns:a16="http://schemas.microsoft.com/office/drawing/2014/main" id="{81BFD0BE-F1D5-12A1-82D4-8072CE6440E6}"/>
              </a:ext>
            </a:extLst>
          </p:cNvPr>
          <p:cNvPicPr>
            <a:picLocks noChangeAspect="1"/>
          </p:cNvPicPr>
          <p:nvPr/>
        </p:nvPicPr>
        <p:blipFill>
          <a:blip r:embed="rId4">
            <a:alphaModFix amt="82000"/>
          </a:blip>
          <a:stretch>
            <a:fillRect/>
          </a:stretch>
        </p:blipFill>
        <p:spPr>
          <a:xfrm>
            <a:off x="7110944" y="2499979"/>
            <a:ext cx="1443168" cy="1089561"/>
          </a:xfrm>
          <a:prstGeom prst="rect">
            <a:avLst/>
          </a:prstGeom>
        </p:spPr>
      </p:pic>
      <p:sp>
        <p:nvSpPr>
          <p:cNvPr id="11" name="Oval 10">
            <a:extLst>
              <a:ext uri="{FF2B5EF4-FFF2-40B4-BE49-F238E27FC236}">
                <a16:creationId xmlns:a16="http://schemas.microsoft.com/office/drawing/2014/main" id="{D4E47783-FFD9-3B60-41D3-2AD00A76BAE9}"/>
              </a:ext>
            </a:extLst>
          </p:cNvPr>
          <p:cNvSpPr/>
          <p:nvPr/>
        </p:nvSpPr>
        <p:spPr>
          <a:xfrm>
            <a:off x="498300" y="4527944"/>
            <a:ext cx="914400" cy="914400"/>
          </a:xfrm>
          <a:prstGeom prst="ellipse">
            <a:avLst/>
          </a:prstGeom>
          <a:solidFill>
            <a:schemeClr val="accent2">
              <a:lumMod val="20000"/>
              <a:lumOff val="80000"/>
            </a:schemeClr>
          </a:solidFill>
          <a:ln w="38100">
            <a:solidFill>
              <a:schemeClr val="accent2">
                <a:lumMod val="75000"/>
              </a:schemeClr>
            </a:solidFill>
          </a:ln>
        </p:spPr>
        <p:txBody>
          <a:bodyPr wrap="squar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500" b="1" i="0" u="none" strike="noStrike" kern="1200" cap="none" spc="0" normalizeH="0" baseline="0" noProof="0" dirty="0">
                <a:ln>
                  <a:noFill/>
                </a:ln>
                <a:solidFill>
                  <a:srgbClr val="ED7D31">
                    <a:lumMod val="75000"/>
                  </a:srgbClr>
                </a:solidFill>
                <a:effectLst/>
                <a:uLnTx/>
                <a:uFillTx/>
                <a:latin typeface="Trebuchet MS" panose="020B0703020202090204" pitchFamily="34" charset="0"/>
                <a:ea typeface="+mn-ea"/>
                <a:cs typeface="+mn-cs"/>
              </a:rPr>
              <a:t>2</a:t>
            </a:r>
          </a:p>
        </p:txBody>
      </p:sp>
      <p:sp>
        <p:nvSpPr>
          <p:cNvPr id="12" name="TextBox 11">
            <a:extLst>
              <a:ext uri="{FF2B5EF4-FFF2-40B4-BE49-F238E27FC236}">
                <a16:creationId xmlns:a16="http://schemas.microsoft.com/office/drawing/2014/main" id="{11C9E8A4-B298-32CC-D31B-6E9C60414F3C}"/>
              </a:ext>
            </a:extLst>
          </p:cNvPr>
          <p:cNvSpPr txBox="1"/>
          <p:nvPr/>
        </p:nvSpPr>
        <p:spPr>
          <a:xfrm>
            <a:off x="1521560" y="4535390"/>
            <a:ext cx="7256679" cy="914400"/>
          </a:xfrm>
          <a:prstGeom prst="rect">
            <a:avLst/>
          </a:prstGeom>
          <a:noFill/>
          <a:ln w="57150">
            <a:noFill/>
          </a:ln>
        </p:spPr>
        <p:txBody>
          <a:bodyPr wrap="none" rtlCol="0" anchor="ctr">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Quire Sans"/>
                <a:ea typeface="+mn-ea"/>
                <a:cs typeface="+mn-cs"/>
              </a:rPr>
              <a:t>Analyze and find </a:t>
            </a:r>
            <a:r>
              <a:rPr kumimoji="0" lang="en-US" sz="2600" b="0" i="0" u="none" strike="noStrike" kern="1200" cap="none" spc="0" normalizeH="0" baseline="0" noProof="0" dirty="0">
                <a:ln>
                  <a:noFill/>
                </a:ln>
                <a:solidFill>
                  <a:srgbClr val="C00000"/>
                </a:solidFill>
                <a:effectLst/>
                <a:uLnTx/>
                <a:uFillTx/>
                <a:latin typeface="Quire Sans"/>
                <a:ea typeface="+mn-ea"/>
                <a:cs typeface="+mn-cs"/>
              </a:rPr>
              <a:t>no repeating patterns </a:t>
            </a:r>
            <a:br>
              <a:rPr kumimoji="0" lang="en-US" sz="2600" b="0" i="0" u="none" strike="noStrike" kern="1200" cap="none" spc="0" normalizeH="0" baseline="0" noProof="0" dirty="0">
                <a:ln>
                  <a:noFill/>
                </a:ln>
                <a:solidFill>
                  <a:prstClr val="black"/>
                </a:solidFill>
                <a:effectLst/>
                <a:uLnTx/>
                <a:uFillTx/>
                <a:latin typeface="Quire Sans"/>
                <a:ea typeface="+mn-ea"/>
                <a:cs typeface="+mn-cs"/>
              </a:rPr>
            </a:br>
            <a:r>
              <a:rPr kumimoji="0" lang="en-US" sz="2600" b="0" i="0" u="none" strike="noStrike" kern="1200" cap="none" spc="0" normalizeH="0" baseline="0" noProof="0" dirty="0">
                <a:ln>
                  <a:noFill/>
                </a:ln>
                <a:solidFill>
                  <a:prstClr val="black"/>
                </a:solidFill>
                <a:effectLst/>
                <a:uLnTx/>
                <a:uFillTx/>
                <a:latin typeface="Quire Sans"/>
                <a:ea typeface="+mn-ea"/>
                <a:cs typeface="+mn-cs"/>
              </a:rPr>
              <a:t>using the </a:t>
            </a:r>
            <a:r>
              <a:rPr kumimoji="0" lang="en-US" sz="2600" b="0" i="0" u="none" strike="noStrike" kern="1200" cap="none" spc="0" normalizeH="0" baseline="0" noProof="0" dirty="0">
                <a:ln>
                  <a:noFill/>
                </a:ln>
                <a:solidFill>
                  <a:srgbClr val="4472C4">
                    <a:lumMod val="75000"/>
                  </a:srgbClr>
                </a:solidFill>
                <a:effectLst/>
                <a:uLnTx/>
                <a:uFillTx/>
                <a:latin typeface="Quire Sans"/>
                <a:ea typeface="+mn-ea"/>
                <a:cs typeface="+mn-cs"/>
              </a:rPr>
              <a:t>autocorrelation function</a:t>
            </a:r>
          </a:p>
        </p:txBody>
      </p:sp>
      <p:sp>
        <p:nvSpPr>
          <p:cNvPr id="8" name="Rectangle 7">
            <a:extLst>
              <a:ext uri="{FF2B5EF4-FFF2-40B4-BE49-F238E27FC236}">
                <a16:creationId xmlns:a16="http://schemas.microsoft.com/office/drawing/2014/main" id="{CEB351E0-2B96-4815-48C0-01C3EACEAB74}"/>
              </a:ext>
            </a:extLst>
          </p:cNvPr>
          <p:cNvSpPr/>
          <p:nvPr/>
        </p:nvSpPr>
        <p:spPr>
          <a:xfrm>
            <a:off x="-228600" y="762001"/>
            <a:ext cx="9469823" cy="5669280"/>
          </a:xfrm>
          <a:prstGeom prst="rect">
            <a:avLst/>
          </a:prstGeom>
          <a:solidFill>
            <a:srgbClr val="FFFFFF">
              <a:alpha val="93871"/>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endParaRPr>
          </a:p>
        </p:txBody>
      </p:sp>
      <p:pic>
        <p:nvPicPr>
          <p:cNvPr id="13" name="Picture 12">
            <a:extLst>
              <a:ext uri="{FF2B5EF4-FFF2-40B4-BE49-F238E27FC236}">
                <a16:creationId xmlns:a16="http://schemas.microsoft.com/office/drawing/2014/main" id="{F8088677-7425-953B-2B4D-F85F859402B6}"/>
              </a:ext>
            </a:extLst>
          </p:cNvPr>
          <p:cNvPicPr>
            <a:picLocks noChangeAspect="1"/>
          </p:cNvPicPr>
          <p:nvPr/>
        </p:nvPicPr>
        <p:blipFill>
          <a:blip r:embed="rId5"/>
          <a:stretch>
            <a:fillRect/>
          </a:stretch>
        </p:blipFill>
        <p:spPr>
          <a:xfrm>
            <a:off x="1248702" y="1650033"/>
            <a:ext cx="6646596" cy="4621861"/>
          </a:xfrm>
          <a:prstGeom prst="rect">
            <a:avLst/>
          </a:prstGeom>
          <a:solidFill>
            <a:srgbClr val="000000">
              <a:shade val="95000"/>
            </a:srgbClr>
          </a:solidFill>
          <a:ln w="57150" cap="sq">
            <a:solidFill>
              <a:schemeClr val="tx1"/>
            </a:solidFill>
            <a:miter lim="800000"/>
          </a:ln>
          <a:effectLst>
            <a:outerShdw blurRad="254000" dist="190500" dir="2700000" sy="90000" algn="bl" rotWithShape="0">
              <a:srgbClr val="000000">
                <a:alpha val="40000"/>
              </a:srgbClr>
            </a:outerShdw>
          </a:effectLst>
        </p:spPr>
      </p:pic>
      <p:sp>
        <p:nvSpPr>
          <p:cNvPr id="14" name="TextBox 13">
            <a:extLst>
              <a:ext uri="{FF2B5EF4-FFF2-40B4-BE49-F238E27FC236}">
                <a16:creationId xmlns:a16="http://schemas.microsoft.com/office/drawing/2014/main" id="{DB5216F8-9044-5D0E-DC1C-3BFB801530A4}"/>
              </a:ext>
            </a:extLst>
          </p:cNvPr>
          <p:cNvSpPr txBox="1"/>
          <p:nvPr/>
        </p:nvSpPr>
        <p:spPr>
          <a:xfrm>
            <a:off x="1125252" y="954866"/>
            <a:ext cx="6893496"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Quire Sans"/>
                <a:ea typeface="+mn-ea"/>
                <a:cs typeface="+mn-cs"/>
                <a:hlinkClick r:id="rId6"/>
              </a:rPr>
              <a:t>https://arxiv.org/pdf/2502.13075</a:t>
            </a:r>
            <a:endParaRPr kumimoji="0" lang="pt-BR" sz="3200" b="0" i="0" u="none" strike="noStrike" kern="1200" cap="none" spc="0" normalizeH="0" baseline="0" noProof="0" dirty="0">
              <a:ln>
                <a:noFill/>
              </a:ln>
              <a:solidFill>
                <a:prstClr val="black"/>
              </a:solidFill>
              <a:effectLst/>
              <a:uLnTx/>
              <a:uFillTx/>
              <a:latin typeface="Quire Sans"/>
              <a:ea typeface="+mn-ea"/>
              <a:cs typeface="+mn-cs"/>
            </a:endParaRPr>
          </a:p>
        </p:txBody>
      </p:sp>
    </p:spTree>
    <p:extLst>
      <p:ext uri="{BB962C8B-B14F-4D97-AF65-F5344CB8AC3E}">
        <p14:creationId xmlns:p14="http://schemas.microsoft.com/office/powerpoint/2010/main" val="129402578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232E42-8F27-6478-A917-CBC5BDC037FC}"/>
              </a:ext>
            </a:extLst>
          </p:cNvPr>
          <p:cNvSpPr>
            <a:spLocks noGrp="1"/>
          </p:cNvSpPr>
          <p:nvPr>
            <p:ph type="title"/>
          </p:nvPr>
        </p:nvSpPr>
        <p:spPr/>
        <p:txBody>
          <a:bodyPr/>
          <a:lstStyle/>
          <a:p>
            <a:r>
              <a:rPr lang="en-US" dirty="0"/>
              <a:t>In-Depth Analysis: Parameter Space</a:t>
            </a:r>
          </a:p>
        </p:txBody>
      </p:sp>
      <p:sp>
        <p:nvSpPr>
          <p:cNvPr id="3" name="Content Placeholder 2">
            <a:extLst>
              <a:ext uri="{FF2B5EF4-FFF2-40B4-BE49-F238E27FC236}">
                <a16:creationId xmlns:a16="http://schemas.microsoft.com/office/drawing/2014/main" id="{A48370DE-EF29-251A-9C89-3612E31E8ED7}"/>
              </a:ext>
            </a:extLst>
          </p:cNvPr>
          <p:cNvSpPr>
            <a:spLocks noGrp="1"/>
          </p:cNvSpPr>
          <p:nvPr>
            <p:ph idx="1"/>
          </p:nvPr>
        </p:nvSpPr>
        <p:spPr/>
        <p:txBody>
          <a:bodyPr>
            <a:normAutofit lnSpcReduction="10000"/>
          </a:bodyPr>
          <a:lstStyle/>
          <a:p>
            <a:r>
              <a:rPr lang="en-US" dirty="0"/>
              <a:t>Four </a:t>
            </a:r>
            <a:r>
              <a:rPr lang="en-US" dirty="0">
                <a:solidFill>
                  <a:schemeClr val="accent2">
                    <a:lumMod val="75000"/>
                  </a:schemeClr>
                </a:solidFill>
              </a:rPr>
              <a:t>data patterns</a:t>
            </a:r>
            <a:endParaRPr lang="en-US" i="1" dirty="0">
              <a:latin typeface="Trebuchet MS" panose="020B0703020202090204" pitchFamily="34" charset="0"/>
            </a:endParaRPr>
          </a:p>
          <a:p>
            <a:endParaRPr lang="en-US" dirty="0"/>
          </a:p>
          <a:p>
            <a:endParaRPr lang="en-US" dirty="0"/>
          </a:p>
          <a:p>
            <a:endParaRPr lang="en-US" sz="5400" dirty="0"/>
          </a:p>
          <a:p>
            <a:r>
              <a:rPr lang="en-US" dirty="0"/>
              <a:t>Three </a:t>
            </a:r>
            <a:r>
              <a:rPr lang="en-US" dirty="0">
                <a:solidFill>
                  <a:schemeClr val="accent6">
                    <a:lumMod val="75000"/>
                  </a:schemeClr>
                </a:solidFill>
              </a:rPr>
              <a:t>temperature</a:t>
            </a:r>
            <a:r>
              <a:rPr lang="en-US" dirty="0"/>
              <a:t> levels: </a:t>
            </a:r>
            <a:r>
              <a:rPr lang="en-US" dirty="0">
                <a:solidFill>
                  <a:schemeClr val="accent6">
                    <a:lumMod val="75000"/>
                  </a:schemeClr>
                </a:solidFill>
                <a:latin typeface="Trebuchet MS" panose="020B0703020202090204" pitchFamily="34" charset="0"/>
              </a:rPr>
              <a:t>50</a:t>
            </a:r>
            <a:r>
              <a:rPr lang="en-US" dirty="0">
                <a:solidFill>
                  <a:schemeClr val="accent6">
                    <a:lumMod val="75000"/>
                  </a:schemeClr>
                </a:solidFill>
              </a:rPr>
              <a:t>°C, </a:t>
            </a:r>
            <a:r>
              <a:rPr lang="en-US" dirty="0">
                <a:solidFill>
                  <a:schemeClr val="accent6">
                    <a:lumMod val="75000"/>
                  </a:schemeClr>
                </a:solidFill>
                <a:latin typeface="Trebuchet MS" panose="020B0703020202090204" pitchFamily="34" charset="0"/>
              </a:rPr>
              <a:t>65</a:t>
            </a:r>
            <a:r>
              <a:rPr lang="en-US" dirty="0">
                <a:solidFill>
                  <a:schemeClr val="accent6">
                    <a:lumMod val="75000"/>
                  </a:schemeClr>
                </a:solidFill>
              </a:rPr>
              <a:t>°C, </a:t>
            </a:r>
            <a:r>
              <a:rPr lang="en-US" dirty="0">
                <a:solidFill>
                  <a:schemeClr val="accent6">
                    <a:lumMod val="75000"/>
                  </a:schemeClr>
                </a:solidFill>
                <a:latin typeface="Trebuchet MS" panose="020B0703020202090204" pitchFamily="34" charset="0"/>
              </a:rPr>
              <a:t>80</a:t>
            </a:r>
            <a:r>
              <a:rPr lang="en-US" dirty="0">
                <a:solidFill>
                  <a:schemeClr val="accent6">
                    <a:lumMod val="75000"/>
                  </a:schemeClr>
                </a:solidFill>
              </a:rPr>
              <a:t>°C</a:t>
            </a:r>
          </a:p>
          <a:p>
            <a:endParaRPr lang="en-US" sz="1400" dirty="0"/>
          </a:p>
          <a:p>
            <a:r>
              <a:rPr lang="en-US" dirty="0"/>
              <a:t>Three </a:t>
            </a:r>
            <a:r>
              <a:rPr lang="en-US" dirty="0">
                <a:solidFill>
                  <a:srgbClr val="C00000"/>
                </a:solidFill>
              </a:rPr>
              <a:t>aggressor row on time</a:t>
            </a:r>
            <a:r>
              <a:rPr lang="en-US" dirty="0"/>
              <a:t> values (</a:t>
            </a:r>
            <a:r>
              <a:rPr lang="en-US" dirty="0" err="1"/>
              <a:t>RowPress</a:t>
            </a:r>
            <a:r>
              <a:rPr lang="en-US" dirty="0"/>
              <a:t>):</a:t>
            </a:r>
          </a:p>
          <a:p>
            <a:pPr lvl="1"/>
            <a:r>
              <a:rPr lang="en-US" sz="2100" dirty="0"/>
              <a:t>Minimum </a:t>
            </a:r>
            <a:r>
              <a:rPr lang="en-US" sz="2100" dirty="0" err="1"/>
              <a:t>t</a:t>
            </a:r>
            <a:r>
              <a:rPr lang="en-US" sz="2100" baseline="-25000" dirty="0" err="1"/>
              <a:t>RAS</a:t>
            </a:r>
            <a:r>
              <a:rPr lang="en-US" sz="2100" dirty="0"/>
              <a:t> = </a:t>
            </a:r>
            <a:r>
              <a:rPr lang="en-US" sz="2100" dirty="0">
                <a:solidFill>
                  <a:srgbClr val="C00000"/>
                </a:solidFill>
              </a:rPr>
              <a:t>~</a:t>
            </a:r>
            <a:r>
              <a:rPr lang="en-US" sz="2100" dirty="0">
                <a:solidFill>
                  <a:srgbClr val="C00000"/>
                </a:solidFill>
                <a:latin typeface="Trebuchet MS" panose="020B0703020202090204" pitchFamily="34" charset="0"/>
              </a:rPr>
              <a:t>35</a:t>
            </a:r>
            <a:r>
              <a:rPr lang="en-US" sz="2100" dirty="0">
                <a:solidFill>
                  <a:srgbClr val="C00000"/>
                </a:solidFill>
              </a:rPr>
              <a:t>ns</a:t>
            </a:r>
          </a:p>
          <a:p>
            <a:pPr lvl="1"/>
            <a:r>
              <a:rPr lang="en-US" sz="2100" dirty="0"/>
              <a:t>Interval between two periodic refresh commands </a:t>
            </a:r>
            <a:r>
              <a:rPr lang="en-US" sz="2100" dirty="0" err="1"/>
              <a:t>t</a:t>
            </a:r>
            <a:r>
              <a:rPr lang="en-US" sz="2100" baseline="-25000" dirty="0" err="1"/>
              <a:t>REFI</a:t>
            </a:r>
            <a:r>
              <a:rPr lang="en-US" sz="2100" baseline="-25000" dirty="0"/>
              <a:t> </a:t>
            </a:r>
            <a:r>
              <a:rPr lang="en-US" sz="2100" dirty="0"/>
              <a:t>= </a:t>
            </a:r>
            <a:r>
              <a:rPr lang="en-US" sz="2100" dirty="0">
                <a:solidFill>
                  <a:srgbClr val="C00000"/>
                </a:solidFill>
                <a:latin typeface="Trebuchet MS" panose="020B0703020202090204" pitchFamily="34" charset="0"/>
              </a:rPr>
              <a:t>7.8</a:t>
            </a:r>
            <a:r>
              <a:rPr lang="en-US" sz="2100" dirty="0">
                <a:solidFill>
                  <a:srgbClr val="C00000"/>
                </a:solidFill>
              </a:rPr>
              <a:t>µs</a:t>
            </a:r>
            <a:r>
              <a:rPr lang="en-US" sz="2100" dirty="0"/>
              <a:t> (DDR4)</a:t>
            </a:r>
          </a:p>
          <a:p>
            <a:pPr lvl="1"/>
            <a:r>
              <a:rPr lang="en-US" sz="2100" dirty="0">
                <a:latin typeface="Quire Sans" panose="020B0502040400020003" pitchFamily="34" charset="0"/>
              </a:rPr>
              <a:t>Maximum interval between two refresh</a:t>
            </a:r>
            <a:r>
              <a:rPr lang="en-US" sz="2100" dirty="0">
                <a:latin typeface="Trebuchet MS" panose="020B0703020202090204" pitchFamily="34" charset="0"/>
              </a:rPr>
              <a:t> 9</a:t>
            </a:r>
            <a:r>
              <a:rPr lang="en-US" sz="2100" dirty="0"/>
              <a:t> ⨉ </a:t>
            </a:r>
            <a:r>
              <a:rPr lang="en-US" sz="2100" dirty="0" err="1"/>
              <a:t>t</a:t>
            </a:r>
            <a:r>
              <a:rPr lang="en-US" sz="2100" baseline="-25000" dirty="0" err="1"/>
              <a:t>REFI</a:t>
            </a:r>
            <a:r>
              <a:rPr lang="en-US" sz="2100" baseline="-25000" dirty="0"/>
              <a:t> </a:t>
            </a:r>
            <a:r>
              <a:rPr lang="en-US" sz="2100" dirty="0"/>
              <a:t>= </a:t>
            </a:r>
            <a:r>
              <a:rPr lang="en-US" sz="2100" dirty="0">
                <a:solidFill>
                  <a:srgbClr val="C00000"/>
                </a:solidFill>
                <a:latin typeface="Trebuchet MS" panose="020B0603020202020204" pitchFamily="34" charset="0"/>
              </a:rPr>
              <a:t>70.2</a:t>
            </a:r>
            <a:r>
              <a:rPr lang="en-US" sz="2100" dirty="0">
                <a:solidFill>
                  <a:srgbClr val="C00000"/>
                </a:solidFill>
              </a:rPr>
              <a:t>µs</a:t>
            </a:r>
            <a:r>
              <a:rPr lang="en-US" sz="2100" dirty="0"/>
              <a:t> (DDR4)</a:t>
            </a:r>
          </a:p>
          <a:p>
            <a:endParaRPr lang="en-US" sz="1400" dirty="0">
              <a:latin typeface="Trebuchet MS" panose="020B0703020202090204" pitchFamily="34" charset="0"/>
            </a:endParaRPr>
          </a:p>
          <a:p>
            <a:r>
              <a:rPr lang="en-US" dirty="0">
                <a:latin typeface="Trebuchet MS" panose="020B0703020202090204" pitchFamily="34" charset="0"/>
              </a:rPr>
              <a:t>Test </a:t>
            </a:r>
            <a:r>
              <a:rPr lang="en-US" dirty="0">
                <a:solidFill>
                  <a:schemeClr val="accent5">
                    <a:lumMod val="75000"/>
                  </a:schemeClr>
                </a:solidFill>
                <a:latin typeface="Trebuchet MS" panose="020B0703020202090204" pitchFamily="34" charset="0"/>
              </a:rPr>
              <a:t>3750</a:t>
            </a:r>
            <a:r>
              <a:rPr lang="en-US" dirty="0">
                <a:solidFill>
                  <a:schemeClr val="accent5">
                    <a:lumMod val="75000"/>
                  </a:schemeClr>
                </a:solidFill>
              </a:rPr>
              <a:t> rows </a:t>
            </a:r>
            <a:r>
              <a:rPr lang="en-US" dirty="0"/>
              <a:t>and </a:t>
            </a:r>
            <a:r>
              <a:rPr lang="en-US" dirty="0">
                <a:solidFill>
                  <a:schemeClr val="accent2">
                    <a:lumMod val="75000"/>
                  </a:schemeClr>
                </a:solidFill>
              </a:rPr>
              <a:t>measure RDT </a:t>
            </a:r>
            <a:r>
              <a:rPr lang="en-US" dirty="0">
                <a:solidFill>
                  <a:schemeClr val="accent2">
                    <a:lumMod val="75000"/>
                  </a:schemeClr>
                </a:solidFill>
                <a:latin typeface="Trebuchet MS" panose="020B0703020202090204" pitchFamily="34" charset="0"/>
              </a:rPr>
              <a:t>1000</a:t>
            </a:r>
            <a:r>
              <a:rPr lang="en-US" dirty="0">
                <a:solidFill>
                  <a:schemeClr val="accent2">
                    <a:lumMod val="75000"/>
                  </a:schemeClr>
                </a:solidFill>
              </a:rPr>
              <a:t> times </a:t>
            </a:r>
            <a:r>
              <a:rPr lang="en-US" dirty="0"/>
              <a:t>per row</a:t>
            </a:r>
          </a:p>
          <a:p>
            <a:pPr lvl="1"/>
            <a:r>
              <a:rPr lang="en-US" sz="2100" dirty="0"/>
              <a:t>Aside: what would happen if we measure </a:t>
            </a:r>
            <a:r>
              <a:rPr lang="en-US" sz="2100" dirty="0">
                <a:solidFill>
                  <a:schemeClr val="accent2">
                    <a:lumMod val="75000"/>
                  </a:schemeClr>
                </a:solidFill>
              </a:rPr>
              <a:t>&gt;</a:t>
            </a:r>
            <a:r>
              <a:rPr lang="en-US" sz="2100" dirty="0">
                <a:solidFill>
                  <a:schemeClr val="accent2">
                    <a:lumMod val="75000"/>
                  </a:schemeClr>
                </a:solidFill>
                <a:latin typeface="Trebuchet MS" panose="020B0703020202090204" pitchFamily="34" charset="0"/>
              </a:rPr>
              <a:t>1</a:t>
            </a:r>
            <a:r>
              <a:rPr lang="en-US" sz="2100" dirty="0">
                <a:solidFill>
                  <a:schemeClr val="accent2">
                    <a:lumMod val="75000"/>
                  </a:schemeClr>
                </a:solidFill>
              </a:rPr>
              <a:t>M</a:t>
            </a:r>
            <a:r>
              <a:rPr lang="en-US" sz="2100" dirty="0"/>
              <a:t> times?</a:t>
            </a:r>
          </a:p>
        </p:txBody>
      </p:sp>
      <p:sp>
        <p:nvSpPr>
          <p:cNvPr id="4" name="Slide Number Placeholder 3">
            <a:extLst>
              <a:ext uri="{FF2B5EF4-FFF2-40B4-BE49-F238E27FC236}">
                <a16:creationId xmlns:a16="http://schemas.microsoft.com/office/drawing/2014/main" id="{1627CFCA-2EEA-B125-C04C-E42A1F5B80E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9D2B53-EDAE-4B41-B849-8916FA40BCB6}" type="slidenum">
              <a:rPr kumimoji="0" lang="en-US" sz="2400" b="1" i="0" u="none" strike="noStrike" kern="1200" cap="none" spc="0" normalizeH="0" baseline="0" noProof="0" smtClean="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2400" b="1" i="0" u="none" strike="noStrike" kern="1200" cap="none" spc="0" normalizeH="0" baseline="0" noProof="0" dirty="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endParaRPr>
          </a:p>
        </p:txBody>
      </p:sp>
      <p:pic>
        <p:nvPicPr>
          <p:cNvPr id="5" name="Picture 4">
            <a:extLst>
              <a:ext uri="{FF2B5EF4-FFF2-40B4-BE49-F238E27FC236}">
                <a16:creationId xmlns:a16="http://schemas.microsoft.com/office/drawing/2014/main" id="{BD4E69E5-59F1-6851-16E7-7065973436D0}"/>
              </a:ext>
            </a:extLst>
          </p:cNvPr>
          <p:cNvPicPr>
            <a:picLocks noChangeAspect="1"/>
          </p:cNvPicPr>
          <p:nvPr/>
        </p:nvPicPr>
        <p:blipFill>
          <a:blip r:embed="rId3"/>
          <a:stretch>
            <a:fillRect/>
          </a:stretch>
        </p:blipFill>
        <p:spPr>
          <a:xfrm>
            <a:off x="685800" y="1480349"/>
            <a:ext cx="7772400" cy="1314645"/>
          </a:xfrm>
          <a:prstGeom prst="rect">
            <a:avLst/>
          </a:prstGeom>
        </p:spPr>
      </p:pic>
    </p:spTree>
    <p:extLst>
      <p:ext uri="{BB962C8B-B14F-4D97-AF65-F5344CB8AC3E}">
        <p14:creationId xmlns:p14="http://schemas.microsoft.com/office/powerpoint/2010/main" val="157687757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99913-8D04-13FE-AC56-7CED4A36F587}"/>
              </a:ext>
            </a:extLst>
          </p:cNvPr>
          <p:cNvSpPr>
            <a:spLocks noGrp="1"/>
          </p:cNvSpPr>
          <p:nvPr>
            <p:ph type="title"/>
          </p:nvPr>
        </p:nvSpPr>
        <p:spPr/>
        <p:txBody>
          <a:bodyPr/>
          <a:lstStyle/>
          <a:p>
            <a:r>
              <a:rPr lang="en-US" dirty="0"/>
              <a:t>In-Depth Analysis: Key Takeaways</a:t>
            </a:r>
          </a:p>
        </p:txBody>
      </p:sp>
      <p:sp>
        <p:nvSpPr>
          <p:cNvPr id="4" name="Slide Number Placeholder 3">
            <a:extLst>
              <a:ext uri="{FF2B5EF4-FFF2-40B4-BE49-F238E27FC236}">
                <a16:creationId xmlns:a16="http://schemas.microsoft.com/office/drawing/2014/main" id="{4C0BE4B0-A31B-1E74-6BC6-C158B092A52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9D2B53-EDAE-4B41-B849-8916FA40BCB6}" type="slidenum">
              <a:rPr kumimoji="0" lang="en-US" sz="2400" b="1" i="0" u="none" strike="noStrike" kern="1200" cap="none" spc="0" normalizeH="0" baseline="0" noProof="0" smtClean="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2400" b="1" i="0" u="none" strike="noStrike" kern="1200" cap="none" spc="0" normalizeH="0" baseline="0" noProof="0" dirty="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endParaRPr>
          </a:p>
        </p:txBody>
      </p:sp>
      <p:grpSp>
        <p:nvGrpSpPr>
          <p:cNvPr id="5" name="Group 4">
            <a:extLst>
              <a:ext uri="{FF2B5EF4-FFF2-40B4-BE49-F238E27FC236}">
                <a16:creationId xmlns:a16="http://schemas.microsoft.com/office/drawing/2014/main" id="{D05E9919-7480-D285-8D6D-1AB194D97ABC}"/>
              </a:ext>
            </a:extLst>
          </p:cNvPr>
          <p:cNvGrpSpPr/>
          <p:nvPr/>
        </p:nvGrpSpPr>
        <p:grpSpPr>
          <a:xfrm>
            <a:off x="239344" y="1167182"/>
            <a:ext cx="8647804" cy="1331714"/>
            <a:chOff x="248098" y="2185542"/>
            <a:chExt cx="8647804" cy="2146136"/>
          </a:xfrm>
        </p:grpSpPr>
        <p:sp>
          <p:nvSpPr>
            <p:cNvPr id="6" name="Rounded Rectangle 5">
              <a:extLst>
                <a:ext uri="{FF2B5EF4-FFF2-40B4-BE49-F238E27FC236}">
                  <a16:creationId xmlns:a16="http://schemas.microsoft.com/office/drawing/2014/main" id="{CF291FA8-1C4B-4A72-7984-0F2620180C0F}"/>
                </a:ext>
              </a:extLst>
            </p:cNvPr>
            <p:cNvSpPr/>
            <p:nvPr/>
          </p:nvSpPr>
          <p:spPr>
            <a:xfrm>
              <a:off x="248098" y="2185542"/>
              <a:ext cx="8647804" cy="2146136"/>
            </a:xfrm>
            <a:prstGeom prst="roundRect">
              <a:avLst>
                <a:gd name="adj" fmla="val 3533"/>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Quire Sans" panose="020B0502040400020003" pitchFamily="34" charset="0"/>
                <a:ea typeface="+mn-ea"/>
                <a:cs typeface="Quire Sans" panose="020B0502040400020003" pitchFamily="34" charset="0"/>
              </a:endParaRPr>
            </a:p>
          </p:txBody>
        </p:sp>
        <p:sp>
          <p:nvSpPr>
            <p:cNvPr id="7" name="Rectangle 6">
              <a:extLst>
                <a:ext uri="{FF2B5EF4-FFF2-40B4-BE49-F238E27FC236}">
                  <a16:creationId xmlns:a16="http://schemas.microsoft.com/office/drawing/2014/main" id="{07238D71-47CC-FD79-0D17-EC8FA0576FFF}"/>
                </a:ext>
              </a:extLst>
            </p:cNvPr>
            <p:cNvSpPr/>
            <p:nvPr/>
          </p:nvSpPr>
          <p:spPr>
            <a:xfrm>
              <a:off x="318574" y="3004303"/>
              <a:ext cx="8497318" cy="1216005"/>
            </a:xfrm>
            <a:prstGeom prst="rect">
              <a:avLst/>
            </a:prstGeom>
            <a:solidFill>
              <a:schemeClr val="bg1"/>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All tested DRAM rows </a:t>
              </a:r>
              <a:r>
                <a:rPr kumimoji="0" lang="en-US" sz="2800" b="0" i="0" u="none" strike="noStrike" kern="1200" cap="none" spc="0" normalizeH="0" baseline="0" noProof="0" dirty="0">
                  <a:ln>
                    <a:noFill/>
                  </a:ln>
                  <a:solidFill>
                    <a:srgbClr val="C00000"/>
                  </a:solidFill>
                  <a:effectLst/>
                  <a:uLnTx/>
                  <a:uFillTx/>
                  <a:latin typeface="Quire Sans" panose="020B0502040400020003" pitchFamily="34" charset="0"/>
                  <a:ea typeface="+mn-ea"/>
                  <a:cs typeface="Quire Sans" panose="020B0502040400020003" pitchFamily="34" charset="0"/>
                </a:rPr>
                <a:t>exhibit VRD</a:t>
              </a:r>
            </a:p>
          </p:txBody>
        </p:sp>
        <p:sp>
          <p:nvSpPr>
            <p:cNvPr id="8" name="TextBox 7">
              <a:extLst>
                <a:ext uri="{FF2B5EF4-FFF2-40B4-BE49-F238E27FC236}">
                  <a16:creationId xmlns:a16="http://schemas.microsoft.com/office/drawing/2014/main" id="{746831E3-97B5-2571-3526-7AC098502CB7}"/>
                </a:ext>
              </a:extLst>
            </p:cNvPr>
            <p:cNvSpPr txBox="1"/>
            <p:nvPr/>
          </p:nvSpPr>
          <p:spPr>
            <a:xfrm>
              <a:off x="371466" y="2185544"/>
              <a:ext cx="8382000" cy="818758"/>
            </a:xfrm>
            <a:prstGeom prst="rect">
              <a:avLst/>
            </a:prstGeom>
            <a:no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Quire Sans" panose="020B0502040400020003" pitchFamily="34" charset="0"/>
                  <a:ea typeface="+mn-ea"/>
                  <a:cs typeface="Quire Sans" panose="020B0502040400020003" pitchFamily="34" charset="0"/>
                </a:rPr>
                <a:t>Takeaway </a:t>
              </a:r>
              <a:r>
                <a:rPr kumimoji="0" lang="en-US" sz="3200" b="1" i="0" u="none" strike="noStrike" kern="1200" cap="none" spc="0" normalizeH="0" baseline="0" noProof="0" dirty="0">
                  <a:ln>
                    <a:noFill/>
                  </a:ln>
                  <a:solidFill>
                    <a:prstClr val="white"/>
                  </a:solidFill>
                  <a:effectLst/>
                  <a:uLnTx/>
                  <a:uFillTx/>
                  <a:latin typeface="Trebuchet MS" panose="020B0703020202090204" pitchFamily="34" charset="0"/>
                  <a:ea typeface="+mn-ea"/>
                  <a:cs typeface="Quire Sans" panose="020B0502040400020003" pitchFamily="34" charset="0"/>
                </a:rPr>
                <a:t>1</a:t>
              </a:r>
            </a:p>
          </p:txBody>
        </p:sp>
      </p:grpSp>
      <p:grpSp>
        <p:nvGrpSpPr>
          <p:cNvPr id="9" name="Group 8">
            <a:extLst>
              <a:ext uri="{FF2B5EF4-FFF2-40B4-BE49-F238E27FC236}">
                <a16:creationId xmlns:a16="http://schemas.microsoft.com/office/drawing/2014/main" id="{985F21EF-D409-3BF3-9E88-6709B0E8A5B3}"/>
              </a:ext>
            </a:extLst>
          </p:cNvPr>
          <p:cNvGrpSpPr/>
          <p:nvPr/>
        </p:nvGrpSpPr>
        <p:grpSpPr>
          <a:xfrm>
            <a:off x="248098" y="2652791"/>
            <a:ext cx="8647804" cy="1706314"/>
            <a:chOff x="248098" y="2185542"/>
            <a:chExt cx="8647804" cy="2146136"/>
          </a:xfrm>
        </p:grpSpPr>
        <p:sp>
          <p:nvSpPr>
            <p:cNvPr id="10" name="Rounded Rectangle 9">
              <a:extLst>
                <a:ext uri="{FF2B5EF4-FFF2-40B4-BE49-F238E27FC236}">
                  <a16:creationId xmlns:a16="http://schemas.microsoft.com/office/drawing/2014/main" id="{3D357090-6FB5-7CC4-8BB5-92EC5EBE235F}"/>
                </a:ext>
              </a:extLst>
            </p:cNvPr>
            <p:cNvSpPr/>
            <p:nvPr/>
          </p:nvSpPr>
          <p:spPr>
            <a:xfrm>
              <a:off x="248098" y="2185542"/>
              <a:ext cx="8647804" cy="2146136"/>
            </a:xfrm>
            <a:prstGeom prst="roundRect">
              <a:avLst>
                <a:gd name="adj" fmla="val 3533"/>
              </a:avLst>
            </a:prstGeom>
            <a:solidFill>
              <a:schemeClr val="accent2">
                <a:lumMod val="75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Quire Sans" panose="020B0502040400020003" pitchFamily="34" charset="0"/>
                <a:ea typeface="+mn-ea"/>
                <a:cs typeface="Quire Sans" panose="020B0502040400020003" pitchFamily="34" charset="0"/>
              </a:endParaRPr>
            </a:p>
          </p:txBody>
        </p:sp>
        <p:sp>
          <p:nvSpPr>
            <p:cNvPr id="11" name="Rectangle 10">
              <a:extLst>
                <a:ext uri="{FF2B5EF4-FFF2-40B4-BE49-F238E27FC236}">
                  <a16:creationId xmlns:a16="http://schemas.microsoft.com/office/drawing/2014/main" id="{4671CAFB-C12C-F204-DCF7-F188DE89B073}"/>
                </a:ext>
              </a:extLst>
            </p:cNvPr>
            <p:cNvSpPr/>
            <p:nvPr/>
          </p:nvSpPr>
          <p:spPr>
            <a:xfrm>
              <a:off x="318574" y="2896251"/>
              <a:ext cx="8497318" cy="1324057"/>
            </a:xfrm>
            <a:prstGeom prst="rect">
              <a:avLst/>
            </a:prstGeom>
            <a:solidFill>
              <a:schemeClr val="bg1"/>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Relatively </a:t>
              </a:r>
              <a:r>
                <a:rPr kumimoji="0" lang="en-US" sz="2800" b="0" i="0" u="none" strike="noStrike" kern="1200" cap="none" spc="0" normalizeH="0" baseline="0" noProof="0" dirty="0">
                  <a:ln>
                    <a:noFill/>
                  </a:ln>
                  <a:solidFill>
                    <a:srgbClr val="4472C4">
                      <a:lumMod val="75000"/>
                    </a:srgbClr>
                  </a:solidFill>
                  <a:effectLst/>
                  <a:uLnTx/>
                  <a:uFillTx/>
                  <a:latin typeface="Quire Sans" panose="020B0502040400020003" pitchFamily="34" charset="0"/>
                  <a:ea typeface="+mn-ea"/>
                  <a:cs typeface="Quire Sans" panose="020B0502040400020003" pitchFamily="34" charset="0"/>
                </a:rPr>
                <a:t>few</a:t>
              </a:r>
              <a: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 (&lt;</a:t>
              </a:r>
              <a:r>
                <a:rPr kumimoji="0" lang="en-US" sz="28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Quire Sans" panose="020B0502040400020003" pitchFamily="34" charset="0"/>
                </a:rPr>
                <a:t>500</a:t>
              </a:r>
              <a: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 RDT </a:t>
              </a:r>
              <a:r>
                <a:rPr kumimoji="0" lang="en-US" sz="2800" b="0" i="0" u="none" strike="noStrike" kern="1200" cap="none" spc="0" normalizeH="0" baseline="0" noProof="0" dirty="0">
                  <a:ln>
                    <a:noFill/>
                  </a:ln>
                  <a:solidFill>
                    <a:srgbClr val="4472C4">
                      <a:lumMod val="75000"/>
                    </a:srgbClr>
                  </a:solidFill>
                  <a:effectLst/>
                  <a:uLnTx/>
                  <a:uFillTx/>
                  <a:latin typeface="Quire Sans" panose="020B0502040400020003" pitchFamily="34" charset="0"/>
                  <a:ea typeface="+mn-ea"/>
                  <a:cs typeface="Quire Sans" panose="020B0502040400020003" pitchFamily="34" charset="0"/>
                </a:rPr>
                <a:t>measurements</a:t>
              </a:r>
              <a: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 are</a:t>
              </a:r>
              <a:b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br>
              <a:r>
                <a:rPr kumimoji="0" lang="en-US" sz="2800" b="0" i="0" u="none" strike="noStrike" kern="1200" cap="none" spc="0" normalizeH="0" baseline="0" noProof="0" dirty="0">
                  <a:ln>
                    <a:noFill/>
                  </a:ln>
                  <a:solidFill>
                    <a:srgbClr val="4472C4">
                      <a:lumMod val="75000"/>
                    </a:srgbClr>
                  </a:solidFill>
                  <a:effectLst/>
                  <a:uLnTx/>
                  <a:uFillTx/>
                  <a:latin typeface="Quire Sans" panose="020B0502040400020003" pitchFamily="34" charset="0"/>
                  <a:ea typeface="+mn-ea"/>
                  <a:cs typeface="Quire Sans" panose="020B0502040400020003" pitchFamily="34" charset="0"/>
                </a:rPr>
                <a:t>unlikely to yield the minimum RDT </a:t>
              </a:r>
              <a: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of a row</a:t>
              </a:r>
            </a:p>
          </p:txBody>
        </p:sp>
        <p:sp>
          <p:nvSpPr>
            <p:cNvPr id="12" name="TextBox 11">
              <a:extLst>
                <a:ext uri="{FF2B5EF4-FFF2-40B4-BE49-F238E27FC236}">
                  <a16:creationId xmlns:a16="http://schemas.microsoft.com/office/drawing/2014/main" id="{859F7168-444B-4804-8E5E-F4248F8110E2}"/>
                </a:ext>
              </a:extLst>
            </p:cNvPr>
            <p:cNvSpPr txBox="1"/>
            <p:nvPr/>
          </p:nvSpPr>
          <p:spPr>
            <a:xfrm>
              <a:off x="371466" y="2185545"/>
              <a:ext cx="8382000" cy="710707"/>
            </a:xfrm>
            <a:prstGeom prst="rect">
              <a:avLst/>
            </a:prstGeom>
            <a:no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Quire Sans" panose="020B0502040400020003" pitchFamily="34" charset="0"/>
                  <a:ea typeface="+mn-ea"/>
                  <a:cs typeface="Quire Sans" panose="020B0502040400020003" pitchFamily="34" charset="0"/>
                </a:rPr>
                <a:t>Takeaway </a:t>
              </a:r>
              <a:r>
                <a:rPr kumimoji="0" lang="en-US" sz="3200" b="1" i="0" u="none" strike="noStrike" kern="1200" cap="none" spc="0" normalizeH="0" baseline="0" noProof="0" dirty="0">
                  <a:ln>
                    <a:noFill/>
                  </a:ln>
                  <a:solidFill>
                    <a:prstClr val="white"/>
                  </a:solidFill>
                  <a:effectLst/>
                  <a:uLnTx/>
                  <a:uFillTx/>
                  <a:latin typeface="Trebuchet MS" panose="020B0703020202090204" pitchFamily="34" charset="0"/>
                  <a:ea typeface="+mn-ea"/>
                  <a:cs typeface="Quire Sans" panose="020B0502040400020003" pitchFamily="34" charset="0"/>
                </a:rPr>
                <a:t>2</a:t>
              </a:r>
            </a:p>
          </p:txBody>
        </p:sp>
      </p:grpSp>
      <p:grpSp>
        <p:nvGrpSpPr>
          <p:cNvPr id="13" name="Group 12">
            <a:extLst>
              <a:ext uri="{FF2B5EF4-FFF2-40B4-BE49-F238E27FC236}">
                <a16:creationId xmlns:a16="http://schemas.microsoft.com/office/drawing/2014/main" id="{5FCBD6B9-E8FE-ECED-E446-F53A5ED29CB1}"/>
              </a:ext>
            </a:extLst>
          </p:cNvPr>
          <p:cNvGrpSpPr/>
          <p:nvPr/>
        </p:nvGrpSpPr>
        <p:grpSpPr>
          <a:xfrm>
            <a:off x="239344" y="4513000"/>
            <a:ext cx="8647804" cy="1706314"/>
            <a:chOff x="248098" y="2185542"/>
            <a:chExt cx="8647804" cy="2146136"/>
          </a:xfrm>
        </p:grpSpPr>
        <p:sp>
          <p:nvSpPr>
            <p:cNvPr id="14" name="Rounded Rectangle 13">
              <a:extLst>
                <a:ext uri="{FF2B5EF4-FFF2-40B4-BE49-F238E27FC236}">
                  <a16:creationId xmlns:a16="http://schemas.microsoft.com/office/drawing/2014/main" id="{E86958AE-09FF-D671-C362-3CDE0B89EBC4}"/>
                </a:ext>
              </a:extLst>
            </p:cNvPr>
            <p:cNvSpPr/>
            <p:nvPr/>
          </p:nvSpPr>
          <p:spPr>
            <a:xfrm>
              <a:off x="248098" y="2185542"/>
              <a:ext cx="8647804" cy="2146136"/>
            </a:xfrm>
            <a:prstGeom prst="roundRect">
              <a:avLst>
                <a:gd name="adj" fmla="val 3533"/>
              </a:avLst>
            </a:prstGeom>
            <a:solidFill>
              <a:srgbClr val="D62728"/>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Quire Sans" panose="020B0502040400020003" pitchFamily="34" charset="0"/>
                <a:ea typeface="+mn-ea"/>
                <a:cs typeface="Quire Sans" panose="020B0502040400020003" pitchFamily="34" charset="0"/>
              </a:endParaRPr>
            </a:p>
          </p:txBody>
        </p:sp>
        <p:sp>
          <p:nvSpPr>
            <p:cNvPr id="15" name="Rectangle 14">
              <a:extLst>
                <a:ext uri="{FF2B5EF4-FFF2-40B4-BE49-F238E27FC236}">
                  <a16:creationId xmlns:a16="http://schemas.microsoft.com/office/drawing/2014/main" id="{3F0BD5B8-70AD-4C77-761D-F20472EB04F6}"/>
                </a:ext>
              </a:extLst>
            </p:cNvPr>
            <p:cNvSpPr/>
            <p:nvPr/>
          </p:nvSpPr>
          <p:spPr>
            <a:xfrm>
              <a:off x="318574" y="2896251"/>
              <a:ext cx="8497318" cy="1324057"/>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Data patterns, temperature, and</a:t>
              </a:r>
              <a:b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br>
              <a: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aggressor row on time </a:t>
              </a:r>
              <a:r>
                <a:rPr kumimoji="0" lang="en-US" sz="2800" b="0" i="0" u="none" strike="noStrike" kern="1200" cap="none" spc="0" normalizeH="0" baseline="0" noProof="0" dirty="0">
                  <a:ln>
                    <a:noFill/>
                  </a:ln>
                  <a:solidFill>
                    <a:srgbClr val="70AD47">
                      <a:lumMod val="75000"/>
                    </a:srgbClr>
                  </a:solidFill>
                  <a:effectLst/>
                  <a:uLnTx/>
                  <a:uFillTx/>
                  <a:latin typeface="Quire Sans" panose="020B0502040400020003" pitchFamily="34" charset="0"/>
                  <a:ea typeface="+mn-ea"/>
                  <a:cs typeface="Quire Sans" panose="020B0502040400020003" pitchFamily="34" charset="0"/>
                </a:rPr>
                <a:t>affect </a:t>
              </a:r>
              <a: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VRD</a:t>
              </a:r>
            </a:p>
          </p:txBody>
        </p:sp>
        <p:sp>
          <p:nvSpPr>
            <p:cNvPr id="16" name="TextBox 15">
              <a:extLst>
                <a:ext uri="{FF2B5EF4-FFF2-40B4-BE49-F238E27FC236}">
                  <a16:creationId xmlns:a16="http://schemas.microsoft.com/office/drawing/2014/main" id="{64CDE55B-0FB6-B8E3-4FFB-04A195D6C176}"/>
                </a:ext>
              </a:extLst>
            </p:cNvPr>
            <p:cNvSpPr txBox="1"/>
            <p:nvPr/>
          </p:nvSpPr>
          <p:spPr>
            <a:xfrm>
              <a:off x="371466" y="2185545"/>
              <a:ext cx="8382000" cy="710707"/>
            </a:xfrm>
            <a:prstGeom prst="rect">
              <a:avLst/>
            </a:prstGeom>
            <a:no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Quire Sans" panose="020B0502040400020003" pitchFamily="34" charset="0"/>
                  <a:ea typeface="+mn-ea"/>
                  <a:cs typeface="Quire Sans" panose="020B0502040400020003" pitchFamily="34" charset="0"/>
                </a:rPr>
                <a:t>Takeaway </a:t>
              </a:r>
              <a:r>
                <a:rPr kumimoji="0" lang="en-US" sz="3200" b="1" i="0" u="none" strike="noStrike" kern="1200" cap="none" spc="0" normalizeH="0" baseline="0" noProof="0" dirty="0">
                  <a:ln>
                    <a:noFill/>
                  </a:ln>
                  <a:solidFill>
                    <a:prstClr val="white"/>
                  </a:solidFill>
                  <a:effectLst/>
                  <a:uLnTx/>
                  <a:uFillTx/>
                  <a:latin typeface="Trebuchet MS" panose="020B0703020202090204" pitchFamily="34" charset="0"/>
                  <a:ea typeface="+mn-ea"/>
                  <a:cs typeface="Quire Sans" panose="020B0502040400020003" pitchFamily="34" charset="0"/>
                </a:rPr>
                <a:t>3</a:t>
              </a:r>
            </a:p>
          </p:txBody>
        </p:sp>
      </p:grpSp>
    </p:spTree>
    <p:extLst>
      <p:ext uri="{BB962C8B-B14F-4D97-AF65-F5344CB8AC3E}">
        <p14:creationId xmlns:p14="http://schemas.microsoft.com/office/powerpoint/2010/main" val="186225546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D068A-E08E-F68C-1CF2-FEA221AFED03}"/>
              </a:ext>
            </a:extLst>
          </p:cNvPr>
          <p:cNvSpPr>
            <a:spLocks noGrp="1"/>
          </p:cNvSpPr>
          <p:nvPr>
            <p:ph type="title"/>
          </p:nvPr>
        </p:nvSpPr>
        <p:spPr/>
        <p:txBody>
          <a:bodyPr/>
          <a:lstStyle/>
          <a:p>
            <a:r>
              <a:rPr lang="en-US" dirty="0"/>
              <a:t>Implications Summary</a:t>
            </a:r>
          </a:p>
        </p:txBody>
      </p:sp>
      <p:sp>
        <p:nvSpPr>
          <p:cNvPr id="3" name="Content Placeholder 2">
            <a:extLst>
              <a:ext uri="{FF2B5EF4-FFF2-40B4-BE49-F238E27FC236}">
                <a16:creationId xmlns:a16="http://schemas.microsoft.com/office/drawing/2014/main" id="{4C5589A5-3AC6-779F-5215-1381378DA243}"/>
              </a:ext>
            </a:extLst>
          </p:cNvPr>
          <p:cNvSpPr>
            <a:spLocks noGrp="1"/>
          </p:cNvSpPr>
          <p:nvPr>
            <p:ph idx="1"/>
          </p:nvPr>
        </p:nvSpPr>
        <p:spPr/>
        <p:txBody>
          <a:bodyPr>
            <a:noAutofit/>
          </a:bodyPr>
          <a:lstStyle/>
          <a:p>
            <a:pPr>
              <a:buClr>
                <a:schemeClr val="tx1"/>
              </a:buClr>
            </a:pPr>
            <a:r>
              <a:rPr lang="en-US" sz="2700" dirty="0">
                <a:solidFill>
                  <a:srgbClr val="C00000"/>
                </a:solidFill>
              </a:rPr>
              <a:t>Security guarantees </a:t>
            </a:r>
            <a:r>
              <a:rPr lang="en-US" sz="2700" dirty="0"/>
              <a:t>provided by </a:t>
            </a:r>
            <a:r>
              <a:rPr lang="en-US" sz="2700" dirty="0">
                <a:solidFill>
                  <a:schemeClr val="accent5">
                    <a:lumMod val="75000"/>
                  </a:schemeClr>
                </a:solidFill>
              </a:rPr>
              <a:t>mitigation techniques </a:t>
            </a:r>
            <a:br>
              <a:rPr lang="en-US" sz="2700" dirty="0">
                <a:solidFill>
                  <a:schemeClr val="accent5">
                    <a:lumMod val="75000"/>
                  </a:schemeClr>
                </a:solidFill>
              </a:rPr>
            </a:br>
            <a:r>
              <a:rPr lang="en-US" sz="2700" dirty="0"/>
              <a:t>rely on </a:t>
            </a:r>
            <a:r>
              <a:rPr lang="en-US" sz="2700" dirty="0">
                <a:solidFill>
                  <a:schemeClr val="accent6">
                    <a:lumMod val="75000"/>
                  </a:schemeClr>
                </a:solidFill>
              </a:rPr>
              <a:t>accurately identified </a:t>
            </a:r>
            <a:br>
              <a:rPr lang="en-US" sz="2700" dirty="0">
                <a:solidFill>
                  <a:schemeClr val="accent6">
                    <a:lumMod val="75000"/>
                  </a:schemeClr>
                </a:solidFill>
              </a:rPr>
            </a:br>
            <a:r>
              <a:rPr lang="en-US" sz="2700" dirty="0">
                <a:solidFill>
                  <a:schemeClr val="accent6">
                    <a:lumMod val="75000"/>
                  </a:schemeClr>
                </a:solidFill>
              </a:rPr>
              <a:t>minimum read disturbance threshold (RDT)</a:t>
            </a:r>
          </a:p>
          <a:p>
            <a:pPr>
              <a:buClr>
                <a:schemeClr val="tx1"/>
              </a:buClr>
            </a:pPr>
            <a:endParaRPr lang="en-US" sz="700" dirty="0"/>
          </a:p>
          <a:p>
            <a:pPr>
              <a:buClr>
                <a:schemeClr val="tx1"/>
              </a:buClr>
            </a:pPr>
            <a:r>
              <a:rPr lang="en-US" sz="2700" dirty="0">
                <a:solidFill>
                  <a:schemeClr val="accent6">
                    <a:lumMod val="75000"/>
                  </a:schemeClr>
                </a:solidFill>
              </a:rPr>
              <a:t>Accurate identification </a:t>
            </a:r>
            <a:r>
              <a:rPr lang="en-US" sz="2700" dirty="0"/>
              <a:t>of minimum RDT (for </a:t>
            </a:r>
            <a:r>
              <a:rPr lang="en-US" sz="2700" dirty="0">
                <a:solidFill>
                  <a:schemeClr val="accent6">
                    <a:lumMod val="75000"/>
                  </a:schemeClr>
                </a:solidFill>
              </a:rPr>
              <a:t>each</a:t>
            </a:r>
            <a:r>
              <a:rPr lang="en-US" sz="2700" dirty="0"/>
              <a:t> row)</a:t>
            </a:r>
            <a:br>
              <a:rPr lang="en-US" sz="2700" dirty="0"/>
            </a:br>
            <a:r>
              <a:rPr lang="en-US" sz="2700" dirty="0"/>
              <a:t>is </a:t>
            </a:r>
            <a:r>
              <a:rPr lang="en-US" sz="2700" dirty="0">
                <a:solidFill>
                  <a:srgbClr val="C00000"/>
                </a:solidFill>
              </a:rPr>
              <a:t>extremely challenging (even with </a:t>
            </a:r>
            <a:r>
              <a:rPr lang="en-US" sz="2700" dirty="0">
                <a:solidFill>
                  <a:srgbClr val="C00000"/>
                </a:solidFill>
                <a:latin typeface="Trebuchet MS" panose="020B0703020202090204" pitchFamily="34" charset="0"/>
              </a:rPr>
              <a:t>1000</a:t>
            </a:r>
            <a:r>
              <a:rPr lang="en-US" sz="2700" dirty="0">
                <a:solidFill>
                  <a:srgbClr val="C00000"/>
                </a:solidFill>
              </a:rPr>
              <a:t>s measurements) </a:t>
            </a:r>
            <a:r>
              <a:rPr lang="en-US" sz="2700" dirty="0"/>
              <a:t>because </a:t>
            </a:r>
            <a:r>
              <a:rPr lang="en-US" sz="2700" dirty="0">
                <a:solidFill>
                  <a:schemeClr val="accent5">
                    <a:lumMod val="75000"/>
                  </a:schemeClr>
                </a:solidFill>
              </a:rPr>
              <a:t>RDT unpredictably changes over time</a:t>
            </a:r>
          </a:p>
          <a:p>
            <a:pPr>
              <a:buClr>
                <a:schemeClr val="tx1"/>
              </a:buClr>
            </a:pPr>
            <a:endParaRPr lang="en-US" sz="700" dirty="0">
              <a:solidFill>
                <a:schemeClr val="accent5">
                  <a:lumMod val="75000"/>
                </a:schemeClr>
              </a:solidFill>
            </a:endParaRPr>
          </a:p>
          <a:p>
            <a:pPr>
              <a:buClr>
                <a:schemeClr val="tx1"/>
              </a:buClr>
            </a:pPr>
            <a:r>
              <a:rPr lang="en-US" sz="2700" dirty="0"/>
              <a:t>We analyze the use of a </a:t>
            </a:r>
            <a:r>
              <a:rPr lang="en-US" sz="2700" dirty="0" err="1">
                <a:solidFill>
                  <a:schemeClr val="accent6">
                    <a:lumMod val="75000"/>
                  </a:schemeClr>
                </a:solidFill>
              </a:rPr>
              <a:t>guardband</a:t>
            </a:r>
            <a:r>
              <a:rPr lang="en-US" sz="2700" dirty="0">
                <a:solidFill>
                  <a:schemeClr val="accent6">
                    <a:lumMod val="75000"/>
                  </a:schemeClr>
                </a:solidFill>
              </a:rPr>
              <a:t> </a:t>
            </a:r>
            <a:r>
              <a:rPr lang="en-US" sz="2700" dirty="0"/>
              <a:t>and </a:t>
            </a:r>
            <a:r>
              <a:rPr lang="en-US" sz="2700" dirty="0">
                <a:solidFill>
                  <a:schemeClr val="accent6">
                    <a:lumMod val="75000"/>
                  </a:schemeClr>
                </a:solidFill>
              </a:rPr>
              <a:t>ECC</a:t>
            </a:r>
          </a:p>
          <a:p>
            <a:pPr lvl="1">
              <a:buClr>
                <a:schemeClr val="tx1"/>
              </a:buClr>
            </a:pPr>
            <a:r>
              <a:rPr lang="en-US" dirty="0">
                <a:solidFill>
                  <a:srgbClr val="C00000"/>
                </a:solidFill>
                <a:latin typeface="Quire Sans" panose="020B0502040400020003" pitchFamily="34" charset="0"/>
                <a:ea typeface="Cambria"/>
              </a:rPr>
              <a:t>May</a:t>
            </a:r>
            <a:r>
              <a:rPr lang="en-US" dirty="0">
                <a:latin typeface="Quire Sans" panose="020B0502040400020003" pitchFamily="34" charset="0"/>
                <a:ea typeface="Cambria"/>
              </a:rPr>
              <a:t> prevent VRD-induced bitflips</a:t>
            </a:r>
          </a:p>
          <a:p>
            <a:pPr lvl="1">
              <a:spcBef>
                <a:spcPts val="0"/>
              </a:spcBef>
              <a:buClr>
                <a:schemeClr val="tx1"/>
              </a:buClr>
            </a:pPr>
            <a:r>
              <a:rPr lang="en-US" dirty="0">
                <a:latin typeface="Quire Sans" panose="020B0502040400020003" pitchFamily="34" charset="0"/>
                <a:ea typeface="Cambria"/>
              </a:rPr>
              <a:t>Large </a:t>
            </a:r>
            <a:r>
              <a:rPr lang="en-US" dirty="0" err="1">
                <a:latin typeface="Quire Sans" panose="020B0502040400020003" pitchFamily="34" charset="0"/>
                <a:ea typeface="Cambria"/>
              </a:rPr>
              <a:t>guardbands</a:t>
            </a:r>
            <a:r>
              <a:rPr lang="en-US" dirty="0">
                <a:latin typeface="Quire Sans" panose="020B0502040400020003" pitchFamily="34" charset="0"/>
                <a:ea typeface="Cambria"/>
              </a:rPr>
              <a:t> induce </a:t>
            </a:r>
            <a:r>
              <a:rPr lang="en-US" dirty="0">
                <a:solidFill>
                  <a:srgbClr val="C00000"/>
                </a:solidFill>
                <a:latin typeface="Quire Sans" panose="020B0502040400020003" pitchFamily="34" charset="0"/>
                <a:ea typeface="Cambria"/>
              </a:rPr>
              <a:t>performance overhead</a:t>
            </a:r>
          </a:p>
          <a:p>
            <a:pPr marL="0" indent="0">
              <a:buClr>
                <a:schemeClr val="tx1"/>
              </a:buClr>
              <a:buNone/>
            </a:pPr>
            <a:endParaRPr lang="en-US" sz="700" dirty="0">
              <a:solidFill>
                <a:schemeClr val="accent6">
                  <a:lumMod val="75000"/>
                </a:schemeClr>
              </a:solidFill>
              <a:latin typeface="Quire Sans" panose="020B0502040400020003" pitchFamily="34" charset="0"/>
              <a:ea typeface="Cambria"/>
            </a:endParaRPr>
          </a:p>
          <a:p>
            <a:pPr>
              <a:buClr>
                <a:schemeClr val="tx1"/>
              </a:buClr>
            </a:pPr>
            <a:endParaRPr lang="en-US" sz="200" dirty="0">
              <a:solidFill>
                <a:srgbClr val="C00000"/>
              </a:solidFill>
            </a:endParaRPr>
          </a:p>
          <a:p>
            <a:pPr>
              <a:buClr>
                <a:schemeClr val="tx1"/>
              </a:buClr>
            </a:pPr>
            <a:r>
              <a:rPr lang="en-US" sz="2700" dirty="0"/>
              <a:t>Call for future work on </a:t>
            </a:r>
            <a:r>
              <a:rPr lang="en-US" sz="2700" dirty="0">
                <a:solidFill>
                  <a:schemeClr val="accent2">
                    <a:lumMod val="75000"/>
                  </a:schemeClr>
                </a:solidFill>
              </a:rPr>
              <a:t>online RDT profiling </a:t>
            </a:r>
            <a:r>
              <a:rPr lang="en-US" sz="2700" dirty="0"/>
              <a:t>and </a:t>
            </a:r>
            <a:br>
              <a:rPr lang="en-US" sz="2700" dirty="0"/>
            </a:br>
            <a:r>
              <a:rPr lang="en-US" sz="2700" dirty="0">
                <a:solidFill>
                  <a:schemeClr val="accent2">
                    <a:lumMod val="75000"/>
                  </a:schemeClr>
                </a:solidFill>
              </a:rPr>
              <a:t>runtime configurable </a:t>
            </a:r>
            <a:r>
              <a:rPr lang="en-US" sz="2700" dirty="0"/>
              <a:t>read disturbance </a:t>
            </a:r>
            <a:r>
              <a:rPr lang="en-US" sz="2700" dirty="0">
                <a:solidFill>
                  <a:schemeClr val="accent2">
                    <a:lumMod val="75000"/>
                  </a:schemeClr>
                </a:solidFill>
              </a:rPr>
              <a:t>mitigations</a:t>
            </a:r>
          </a:p>
        </p:txBody>
      </p:sp>
      <p:sp>
        <p:nvSpPr>
          <p:cNvPr id="4" name="Slide Number Placeholder 3">
            <a:extLst>
              <a:ext uri="{FF2B5EF4-FFF2-40B4-BE49-F238E27FC236}">
                <a16:creationId xmlns:a16="http://schemas.microsoft.com/office/drawing/2014/main" id="{20876D1F-131A-6109-607B-32AFB7A2D16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9D2B53-EDAE-4B41-B849-8916FA40BCB6}" type="slidenum">
              <a:rPr kumimoji="0" lang="en-US" sz="2400" b="1" i="0" u="none" strike="noStrike" kern="1200" cap="none" spc="0" normalizeH="0" baseline="0" noProof="0" smtClean="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2400" b="1" i="0" u="none" strike="noStrike" kern="1200" cap="none" spc="0" normalizeH="0" baseline="0" noProof="0" dirty="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endParaRPr>
          </a:p>
        </p:txBody>
      </p:sp>
    </p:spTree>
    <p:extLst>
      <p:ext uri="{BB962C8B-B14F-4D97-AF65-F5344CB8AC3E}">
        <p14:creationId xmlns:p14="http://schemas.microsoft.com/office/powerpoint/2010/main" val="4048351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14D7E-C86E-7DC2-9F10-796EFB4C9643}"/>
              </a:ext>
            </a:extLst>
          </p:cNvPr>
          <p:cNvSpPr>
            <a:spLocks noGrp="1"/>
          </p:cNvSpPr>
          <p:nvPr>
            <p:ph type="title"/>
          </p:nvPr>
        </p:nvSpPr>
        <p:spPr/>
        <p:txBody>
          <a:bodyPr/>
          <a:lstStyle/>
          <a:p>
            <a:r>
              <a:rPr lang="en-US" dirty="0"/>
              <a:t>Combining ECC and </a:t>
            </a:r>
            <a:r>
              <a:rPr lang="en-US" dirty="0" err="1"/>
              <a:t>Guardbands</a:t>
            </a:r>
            <a:r>
              <a:rPr lang="en-US" dirty="0"/>
              <a:t> (II)</a:t>
            </a:r>
          </a:p>
        </p:txBody>
      </p:sp>
      <p:sp>
        <p:nvSpPr>
          <p:cNvPr id="4" name="Slide Number Placeholder 3">
            <a:extLst>
              <a:ext uri="{FF2B5EF4-FFF2-40B4-BE49-F238E27FC236}">
                <a16:creationId xmlns:a16="http://schemas.microsoft.com/office/drawing/2014/main" id="{EDF3A3B3-E9A1-1FE0-9969-303B62B30FF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9D2B53-EDAE-4B41-B849-8916FA40BCB6}" type="slidenum">
              <a:rPr kumimoji="0" lang="en-US" sz="2400" b="1" i="0" u="none" strike="noStrike" kern="1200" cap="none" spc="0" normalizeH="0" baseline="0" noProof="0" smtClean="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2400" b="1" i="0" u="none" strike="noStrike" kern="1200" cap="none" spc="0" normalizeH="0" baseline="0" noProof="0" dirty="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endParaRPr>
          </a:p>
        </p:txBody>
      </p:sp>
      <p:sp>
        <p:nvSpPr>
          <p:cNvPr id="7" name="TextBox 6">
            <a:extLst>
              <a:ext uri="{FF2B5EF4-FFF2-40B4-BE49-F238E27FC236}">
                <a16:creationId xmlns:a16="http://schemas.microsoft.com/office/drawing/2014/main" id="{4DB0361C-BE2A-754F-9065-EA648B3C450B}"/>
              </a:ext>
            </a:extLst>
          </p:cNvPr>
          <p:cNvSpPr txBox="1"/>
          <p:nvPr/>
        </p:nvSpPr>
        <p:spPr>
          <a:xfrm>
            <a:off x="0" y="1293844"/>
            <a:ext cx="9144000" cy="1027380"/>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marL="0" marR="0" lvl="0" indent="0" algn="ctr" defTabSz="914400" rtl="0" eaLnBrk="1" fontAlgn="auto" latinLnBrk="0" hangingPunct="1">
              <a:lnSpc>
                <a:spcPct val="90000"/>
              </a:lnSpc>
              <a:spcBef>
                <a:spcPts val="400"/>
              </a:spcBef>
              <a:spcAft>
                <a:spcPts val="0"/>
              </a:spcAft>
              <a:buClrTx/>
              <a:buSzTx/>
              <a:buFontTx/>
              <a:buNone/>
              <a:tabLst/>
              <a:defRPr/>
            </a:pPr>
            <a:r>
              <a:rPr kumimoji="0" lang="en-US" sz="2700" b="0" i="0" u="none" strike="noStrike" kern="1200" cap="none" spc="0" normalizeH="0" baseline="0" noProof="0" dirty="0">
                <a:ln>
                  <a:noFill/>
                </a:ln>
                <a:solidFill>
                  <a:srgbClr val="ED7D31">
                    <a:lumMod val="75000"/>
                  </a:srgbClr>
                </a:solidFill>
                <a:effectLst/>
                <a:uLnTx/>
                <a:uFillTx/>
                <a:latin typeface="Quire Sans" panose="020B0502040400020003" pitchFamily="34" charset="0"/>
                <a:ea typeface="Cambria"/>
                <a:cs typeface="+mn-cs"/>
              </a:rPr>
              <a:t>RDT </a:t>
            </a:r>
            <a:r>
              <a:rPr kumimoji="0" lang="en-US" sz="2700" b="0" i="0" u="none" strike="noStrike" kern="1200" cap="none" spc="0" normalizeH="0" baseline="0" noProof="0" dirty="0" err="1">
                <a:ln>
                  <a:noFill/>
                </a:ln>
                <a:solidFill>
                  <a:srgbClr val="ED7D31">
                    <a:lumMod val="75000"/>
                  </a:srgbClr>
                </a:solidFill>
                <a:effectLst/>
                <a:uLnTx/>
                <a:uFillTx/>
                <a:latin typeface="Quire Sans" panose="020B0502040400020003" pitchFamily="34" charset="0"/>
                <a:ea typeface="Cambria"/>
                <a:cs typeface="+mn-cs"/>
              </a:rPr>
              <a:t>guardbands</a:t>
            </a:r>
            <a:r>
              <a:rPr kumimoji="0" lang="en-US" sz="2700" b="0" i="0" u="none" strike="noStrike" kern="1200" cap="none" spc="0" normalizeH="0" baseline="0" noProof="0" dirty="0">
                <a:ln>
                  <a:noFill/>
                </a:ln>
                <a:solidFill>
                  <a:srgbClr val="ED7D31">
                    <a:lumMod val="75000"/>
                  </a:srgbClr>
                </a:solidFill>
                <a:effectLst/>
                <a:uLnTx/>
                <a:uFillTx/>
                <a:latin typeface="Quire Sans" panose="020B0502040400020003" pitchFamily="34" charset="0"/>
                <a:ea typeface="Cambria"/>
                <a:cs typeface="+mn-cs"/>
              </a:rPr>
              <a:t> ≥</a:t>
            </a:r>
            <a:r>
              <a:rPr kumimoji="0" lang="en-US" sz="2700" b="0" i="0" u="none" strike="noStrike" kern="1200" cap="none" spc="0" normalizeH="0" baseline="0" noProof="0" dirty="0">
                <a:ln>
                  <a:noFill/>
                </a:ln>
                <a:solidFill>
                  <a:srgbClr val="ED7D31">
                    <a:lumMod val="75000"/>
                  </a:srgbClr>
                </a:solidFill>
                <a:effectLst/>
                <a:uLnTx/>
                <a:uFillTx/>
                <a:latin typeface="Trebuchet MS" panose="020B0703020202090204" pitchFamily="34" charset="0"/>
                <a:ea typeface="Cambria"/>
                <a:cs typeface="+mn-cs"/>
              </a:rPr>
              <a:t>20</a:t>
            </a:r>
            <a:r>
              <a:rPr kumimoji="0" lang="en-US" sz="2700" b="0" i="0" u="none" strike="noStrike" kern="1200" cap="none" spc="0" normalizeH="0" baseline="0" noProof="0" dirty="0">
                <a:ln>
                  <a:noFill/>
                </a:ln>
                <a:solidFill>
                  <a:srgbClr val="ED7D31">
                    <a:lumMod val="75000"/>
                  </a:srgbClr>
                </a:solidFill>
                <a:effectLst/>
                <a:uLnTx/>
                <a:uFillTx/>
                <a:latin typeface="Quire Sans" panose="020B0502040400020003" pitchFamily="34" charset="0"/>
                <a:ea typeface="Cambria"/>
                <a:cs typeface="+mn-cs"/>
              </a:rPr>
              <a:t>%</a:t>
            </a:r>
            <a:r>
              <a:rPr kumimoji="0" lang="en-US" sz="27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t> yield </a:t>
            </a:r>
            <a:r>
              <a:rPr kumimoji="0" lang="en-US" sz="2700" b="0" i="0" u="none" strike="noStrike" kern="1200" cap="none" spc="0" normalizeH="0" baseline="0" noProof="0" dirty="0">
                <a:ln>
                  <a:noFill/>
                </a:ln>
                <a:solidFill>
                  <a:srgbClr val="ED7D31">
                    <a:lumMod val="75000"/>
                  </a:srgbClr>
                </a:solidFill>
                <a:effectLst/>
                <a:uLnTx/>
                <a:uFillTx/>
                <a:latin typeface="Trebuchet MS" panose="020B0703020202090204" pitchFamily="34" charset="0"/>
                <a:ea typeface="Cambria"/>
                <a:cs typeface="+mn-cs"/>
              </a:rPr>
              <a:t>1</a:t>
            </a:r>
            <a:r>
              <a:rPr kumimoji="0" lang="en-US" sz="2700" b="0" i="0" u="none" strike="noStrike" kern="1200" cap="none" spc="0" normalizeH="0" baseline="0" noProof="0" dirty="0">
                <a:ln>
                  <a:noFill/>
                </a:ln>
                <a:solidFill>
                  <a:srgbClr val="ED7D31">
                    <a:lumMod val="75000"/>
                  </a:srgbClr>
                </a:solidFill>
                <a:effectLst/>
                <a:uLnTx/>
                <a:uFillTx/>
                <a:latin typeface="Quire Sans" panose="020B0502040400020003" pitchFamily="34" charset="0"/>
                <a:ea typeface="Cambria"/>
                <a:cs typeface="+mn-cs"/>
              </a:rPr>
              <a:t> unique bitflip in a row</a:t>
            </a:r>
          </a:p>
        </p:txBody>
      </p:sp>
      <p:sp>
        <p:nvSpPr>
          <p:cNvPr id="9" name="TextBox 8">
            <a:extLst>
              <a:ext uri="{FF2B5EF4-FFF2-40B4-BE49-F238E27FC236}">
                <a16:creationId xmlns:a16="http://schemas.microsoft.com/office/drawing/2014/main" id="{BCBA7B33-C7CE-AF47-2D7A-F58219F59721}"/>
              </a:ext>
            </a:extLst>
          </p:cNvPr>
          <p:cNvSpPr txBox="1"/>
          <p:nvPr/>
        </p:nvSpPr>
        <p:spPr>
          <a:xfrm>
            <a:off x="0" y="2915310"/>
            <a:ext cx="9144000" cy="1395433"/>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marL="0" marR="0" lvl="0" indent="0" algn="ctr" defTabSz="914400" rtl="0" eaLnBrk="1" fontAlgn="auto" latinLnBrk="0" hangingPunct="1">
              <a:lnSpc>
                <a:spcPct val="90000"/>
              </a:lnSpc>
              <a:spcBef>
                <a:spcPts val="400"/>
              </a:spcBef>
              <a:spcAft>
                <a:spcPts val="0"/>
              </a:spcAft>
              <a:buClrTx/>
              <a:buSzTx/>
              <a:buFontTx/>
              <a:buNone/>
              <a:tabLst/>
              <a:defRPr/>
            </a:pPr>
            <a:r>
              <a:rPr kumimoji="0" lang="en-US" sz="2500" b="1" i="0" u="none" strike="noStrike" kern="1200" cap="none" spc="0" normalizeH="0" baseline="0" noProof="0" dirty="0">
                <a:ln>
                  <a:noFill/>
                </a:ln>
                <a:solidFill>
                  <a:srgbClr val="C00000"/>
                </a:solidFill>
                <a:effectLst/>
                <a:uLnTx/>
                <a:uFillTx/>
                <a:latin typeface="Quire Sans" panose="020B0502040400020003" pitchFamily="34" charset="0"/>
                <a:ea typeface="Cambria"/>
                <a:cs typeface="+mn-cs"/>
              </a:rPr>
              <a:t>Given our limited measurement dataset (</a:t>
            </a:r>
            <a:r>
              <a:rPr kumimoji="0" lang="en-US" sz="2500" b="1" i="0" u="none" strike="noStrike" kern="1200" cap="none" spc="0" normalizeH="0" baseline="0" noProof="0" dirty="0">
                <a:ln>
                  <a:noFill/>
                </a:ln>
                <a:solidFill>
                  <a:srgbClr val="C00000"/>
                </a:solidFill>
                <a:effectLst/>
                <a:uLnTx/>
                <a:uFillTx/>
                <a:latin typeface="Trebuchet MS" panose="020B0703020202090204" pitchFamily="34" charset="0"/>
                <a:ea typeface="Cambria"/>
                <a:cs typeface="+mn-cs"/>
              </a:rPr>
              <a:t>10</a:t>
            </a:r>
            <a:r>
              <a:rPr kumimoji="0" lang="en-US" sz="2500" b="1" i="0" u="none" strike="noStrike" kern="1200" cap="none" spc="0" normalizeH="0" baseline="0" noProof="0" dirty="0">
                <a:ln>
                  <a:noFill/>
                </a:ln>
                <a:solidFill>
                  <a:srgbClr val="C00000"/>
                </a:solidFill>
                <a:effectLst/>
                <a:uLnTx/>
                <a:uFillTx/>
                <a:latin typeface="Quire Sans" panose="020B0502040400020003" pitchFamily="34" charset="0"/>
                <a:ea typeface="Cambria"/>
                <a:cs typeface="+mn-cs"/>
              </a:rPr>
              <a:t>K measurements)</a:t>
            </a:r>
            <a:br>
              <a:rPr kumimoji="0" lang="en-US" sz="2500" b="0" i="0" u="none" strike="noStrike" kern="1200" cap="none" spc="0" normalizeH="0" baseline="0" noProof="0" dirty="0">
                <a:ln>
                  <a:noFill/>
                </a:ln>
                <a:solidFill>
                  <a:srgbClr val="70AD47">
                    <a:lumMod val="75000"/>
                  </a:srgbClr>
                </a:solidFill>
                <a:effectLst/>
                <a:uLnTx/>
                <a:uFillTx/>
                <a:latin typeface="Quire Sans" panose="020B0502040400020003" pitchFamily="34" charset="0"/>
                <a:ea typeface="Cambria"/>
                <a:cs typeface="+mn-cs"/>
              </a:rPr>
            </a:br>
            <a:r>
              <a:rPr kumimoji="0" lang="en-US" sz="2500" b="0" i="0" u="none" strike="noStrike" kern="1200" cap="none" spc="0" normalizeH="0" baseline="0" noProof="0" dirty="0">
                <a:ln>
                  <a:noFill/>
                </a:ln>
                <a:solidFill>
                  <a:srgbClr val="ED7D31">
                    <a:lumMod val="75000"/>
                  </a:srgbClr>
                </a:solidFill>
                <a:effectLst/>
                <a:uLnTx/>
                <a:uFillTx/>
                <a:latin typeface="Quire Sans" panose="020B0502040400020003" pitchFamily="34" charset="0"/>
                <a:ea typeface="Cambria"/>
                <a:cs typeface="+mn-cs"/>
              </a:rPr>
              <a:t>RDT </a:t>
            </a:r>
            <a:r>
              <a:rPr kumimoji="0" lang="en-US" sz="2500" b="0" i="0" u="none" strike="noStrike" kern="1200" cap="none" spc="0" normalizeH="0" baseline="0" noProof="0" dirty="0" err="1">
                <a:ln>
                  <a:noFill/>
                </a:ln>
                <a:solidFill>
                  <a:srgbClr val="ED7D31">
                    <a:lumMod val="75000"/>
                  </a:srgbClr>
                </a:solidFill>
                <a:effectLst/>
                <a:uLnTx/>
                <a:uFillTx/>
                <a:latin typeface="Quire Sans" panose="020B0502040400020003" pitchFamily="34" charset="0"/>
                <a:ea typeface="Cambria"/>
                <a:cs typeface="+mn-cs"/>
              </a:rPr>
              <a:t>guardbands</a:t>
            </a:r>
            <a:r>
              <a:rPr kumimoji="0" lang="en-US" sz="2500" b="0" i="0" u="none" strike="noStrike" kern="1200" cap="none" spc="0" normalizeH="0" baseline="0" noProof="0" dirty="0">
                <a:ln>
                  <a:noFill/>
                </a:ln>
                <a:solidFill>
                  <a:srgbClr val="ED7D31">
                    <a:lumMod val="75000"/>
                  </a:srgbClr>
                </a:solidFill>
                <a:effectLst/>
                <a:uLnTx/>
                <a:uFillTx/>
                <a:latin typeface="Quire Sans" panose="020B0502040400020003" pitchFamily="34" charset="0"/>
                <a:ea typeface="Cambria"/>
                <a:cs typeface="+mn-cs"/>
              </a:rPr>
              <a:t> ≥</a:t>
            </a:r>
            <a:r>
              <a:rPr kumimoji="0" lang="en-US" sz="2500" b="0" i="0" u="none" strike="noStrike" kern="1200" cap="none" spc="0" normalizeH="0" baseline="0" noProof="0" dirty="0">
                <a:ln>
                  <a:noFill/>
                </a:ln>
                <a:solidFill>
                  <a:srgbClr val="ED7D31">
                    <a:lumMod val="75000"/>
                  </a:srgbClr>
                </a:solidFill>
                <a:effectLst/>
                <a:uLnTx/>
                <a:uFillTx/>
                <a:latin typeface="Trebuchet MS" panose="020B0703020202090204" pitchFamily="34" charset="0"/>
                <a:ea typeface="Cambria"/>
                <a:cs typeface="+mn-cs"/>
              </a:rPr>
              <a:t>20</a:t>
            </a:r>
            <a:r>
              <a:rPr kumimoji="0" lang="en-US" sz="2500" b="0" i="0" u="none" strike="noStrike" kern="1200" cap="none" spc="0" normalizeH="0" baseline="0" noProof="0" dirty="0">
                <a:ln>
                  <a:noFill/>
                </a:ln>
                <a:solidFill>
                  <a:srgbClr val="ED7D31">
                    <a:lumMod val="75000"/>
                  </a:srgbClr>
                </a:solidFill>
                <a:effectLst/>
                <a:uLnTx/>
                <a:uFillTx/>
                <a:latin typeface="Quire Sans" panose="020B0502040400020003" pitchFamily="34" charset="0"/>
                <a:ea typeface="Cambria"/>
                <a:cs typeface="+mn-cs"/>
              </a:rPr>
              <a:t>%</a:t>
            </a:r>
            <a:r>
              <a:rPr kumimoji="0" lang="en-US" sz="25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t> combined with </a:t>
            </a:r>
            <a:r>
              <a:rPr kumimoji="0" lang="en-US" sz="2500" b="0" i="0" u="none" strike="noStrike" kern="1200" cap="none" spc="0" normalizeH="0" baseline="0" noProof="0" dirty="0">
                <a:ln>
                  <a:noFill/>
                </a:ln>
                <a:solidFill>
                  <a:srgbClr val="ED7D31">
                    <a:lumMod val="75000"/>
                  </a:srgbClr>
                </a:solidFill>
                <a:effectLst/>
                <a:uLnTx/>
                <a:uFillTx/>
                <a:latin typeface="Quire Sans" panose="020B0502040400020003" pitchFamily="34" charset="0"/>
                <a:ea typeface="Cambria"/>
                <a:cs typeface="+mn-cs"/>
              </a:rPr>
              <a:t>ECC</a:t>
            </a:r>
            <a:br>
              <a:rPr kumimoji="0" lang="en-US" sz="25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br>
            <a:r>
              <a:rPr kumimoji="0" lang="en-US" sz="25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t>may </a:t>
            </a:r>
            <a:r>
              <a:rPr kumimoji="0" lang="en-US" sz="2500" b="0" i="0" u="none" strike="noStrike" kern="1200" cap="none" spc="0" normalizeH="0" baseline="0" noProof="0" dirty="0">
                <a:ln>
                  <a:noFill/>
                </a:ln>
                <a:solidFill>
                  <a:srgbClr val="ED7D31">
                    <a:lumMod val="75000"/>
                  </a:srgbClr>
                </a:solidFill>
                <a:effectLst/>
                <a:uLnTx/>
                <a:uFillTx/>
                <a:latin typeface="Quire Sans" panose="020B0502040400020003" pitchFamily="34" charset="0"/>
                <a:ea typeface="Cambria"/>
                <a:cs typeface="+mn-cs"/>
              </a:rPr>
              <a:t>prevent</a:t>
            </a:r>
            <a:r>
              <a:rPr kumimoji="0" lang="en-US" sz="25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t> VRD-induced read disturbance bitflips </a:t>
            </a:r>
            <a:endParaRPr kumimoji="0" lang="en-US" sz="2500" b="0" i="0" u="none" strike="noStrike" kern="1200" cap="none" spc="0" normalizeH="0" baseline="0" noProof="0" dirty="0">
              <a:ln>
                <a:noFill/>
              </a:ln>
              <a:solidFill>
                <a:srgbClr val="C00000"/>
              </a:solidFill>
              <a:effectLst/>
              <a:uLnTx/>
              <a:uFillTx/>
              <a:latin typeface="Quire Sans" panose="020B0502040400020003" pitchFamily="34" charset="0"/>
              <a:ea typeface="Cambria"/>
              <a:cs typeface="+mn-cs"/>
            </a:endParaRPr>
          </a:p>
        </p:txBody>
      </p:sp>
      <p:sp>
        <p:nvSpPr>
          <p:cNvPr id="10" name="TextBox 9">
            <a:extLst>
              <a:ext uri="{FF2B5EF4-FFF2-40B4-BE49-F238E27FC236}">
                <a16:creationId xmlns:a16="http://schemas.microsoft.com/office/drawing/2014/main" id="{4103C3ED-C8FE-7A4E-7556-748E6FEFCD94}"/>
              </a:ext>
            </a:extLst>
          </p:cNvPr>
          <p:cNvSpPr txBox="1"/>
          <p:nvPr/>
        </p:nvSpPr>
        <p:spPr>
          <a:xfrm>
            <a:off x="0" y="4866439"/>
            <a:ext cx="9144000" cy="1395433"/>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marL="0" marR="0" lvl="0" indent="0" algn="ctr" defTabSz="914400" rtl="0" eaLnBrk="1" fontAlgn="auto" latinLnBrk="0" hangingPunct="1">
              <a:lnSpc>
                <a:spcPct val="90000"/>
              </a:lnSpc>
              <a:spcBef>
                <a:spcPts val="400"/>
              </a:spcBef>
              <a:spcAft>
                <a:spcPts val="0"/>
              </a:spcAft>
              <a:buClrTx/>
              <a:buSzTx/>
              <a:buFontTx/>
              <a:buNone/>
              <a:tabLst/>
              <a:defRPr/>
            </a:pPr>
            <a:r>
              <a:rPr kumimoji="0" lang="en-US" sz="2800" b="0" i="0" u="none" strike="noStrike" kern="1200" cap="none" spc="0" normalizeH="0" baseline="0" noProof="0" dirty="0">
                <a:ln>
                  <a:noFill/>
                </a:ln>
                <a:solidFill>
                  <a:srgbClr val="70AD47">
                    <a:lumMod val="75000"/>
                  </a:srgbClr>
                </a:solidFill>
                <a:effectLst/>
                <a:uLnTx/>
                <a:uFillTx/>
                <a:latin typeface="Quire Sans" panose="020B0502040400020003" pitchFamily="34" charset="0"/>
                <a:ea typeface="Cambria"/>
                <a:cs typeface="+mn-cs"/>
              </a:rPr>
              <a:t>More detailed analysis (following a large-scale study)</a:t>
            </a:r>
            <a:br>
              <a:rPr kumimoji="0" lang="en-US" sz="2800" b="0" i="0" u="none" strike="noStrike" kern="1200" cap="none" spc="0" normalizeH="0" baseline="0" noProof="0" dirty="0">
                <a:ln>
                  <a:noFill/>
                </a:ln>
                <a:solidFill>
                  <a:srgbClr val="70AD47">
                    <a:lumMod val="75000"/>
                  </a:srgbClr>
                </a:solidFill>
                <a:effectLst/>
                <a:uLnTx/>
                <a:uFillTx/>
                <a:latin typeface="Quire Sans" panose="020B0502040400020003" pitchFamily="34" charset="0"/>
                <a:ea typeface="Cambria"/>
                <a:cs typeface="+mn-cs"/>
              </a:rPr>
            </a:br>
            <a: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t>needed to make a</a:t>
            </a:r>
            <a:r>
              <a:rPr kumimoji="0" lang="en-US" sz="2800" b="0" i="0" u="none" strike="noStrike" kern="1200" cap="none" spc="0" normalizeH="0" baseline="0" noProof="0" dirty="0">
                <a:ln>
                  <a:noFill/>
                </a:ln>
                <a:solidFill>
                  <a:srgbClr val="70AD47">
                    <a:lumMod val="75000"/>
                  </a:srgbClr>
                </a:solidFill>
                <a:effectLst/>
                <a:uLnTx/>
                <a:uFillTx/>
                <a:latin typeface="Quire Sans" panose="020B0502040400020003" pitchFamily="34" charset="0"/>
                <a:ea typeface="Cambria"/>
                <a:cs typeface="+mn-cs"/>
              </a:rPr>
              <a:t> </a:t>
            </a:r>
            <a:r>
              <a:rPr kumimoji="0" lang="en-US" sz="2800" b="0" i="0" u="none" strike="noStrike" kern="1200" cap="none" spc="0" normalizeH="0" baseline="0" noProof="0" dirty="0">
                <a:ln>
                  <a:noFill/>
                </a:ln>
                <a:solidFill>
                  <a:srgbClr val="4472C4">
                    <a:lumMod val="75000"/>
                  </a:srgbClr>
                </a:solidFill>
                <a:effectLst/>
                <a:uLnTx/>
                <a:uFillTx/>
                <a:latin typeface="Quire Sans" panose="020B0502040400020003" pitchFamily="34" charset="0"/>
                <a:ea typeface="Cambria"/>
                <a:cs typeface="+mn-cs"/>
              </a:rPr>
              <a:t>definitive conclusion</a:t>
            </a:r>
          </a:p>
        </p:txBody>
      </p:sp>
    </p:spTree>
    <p:extLst>
      <p:ext uri="{BB962C8B-B14F-4D97-AF65-F5344CB8AC3E}">
        <p14:creationId xmlns:p14="http://schemas.microsoft.com/office/powerpoint/2010/main" val="3732180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E1367-406B-A3C3-A180-4AD71A05A925}"/>
              </a:ext>
            </a:extLst>
          </p:cNvPr>
          <p:cNvSpPr>
            <a:spLocks noGrp="1"/>
          </p:cNvSpPr>
          <p:nvPr>
            <p:ph type="title"/>
          </p:nvPr>
        </p:nvSpPr>
        <p:spPr/>
        <p:txBody>
          <a:bodyPr/>
          <a:lstStyle/>
          <a:p>
            <a:r>
              <a:rPr lang="en-US" dirty="0"/>
              <a:t>Extended Version on </a:t>
            </a:r>
            <a:r>
              <a:rPr lang="en-US" dirty="0" err="1"/>
              <a:t>arXiv</a:t>
            </a:r>
            <a:endParaRPr lang="en-US" dirty="0"/>
          </a:p>
        </p:txBody>
      </p:sp>
      <p:sp>
        <p:nvSpPr>
          <p:cNvPr id="4" name="Slide Number Placeholder 3">
            <a:extLst>
              <a:ext uri="{FF2B5EF4-FFF2-40B4-BE49-F238E27FC236}">
                <a16:creationId xmlns:a16="http://schemas.microsoft.com/office/drawing/2014/main" id="{1B7597C4-6656-3453-1F7A-3874AD84C7A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9D2B53-EDAE-4B41-B849-8916FA40BCB6}" type="slidenum">
              <a:rPr kumimoji="0" lang="en-US" sz="2400" b="1" i="0" u="none" strike="noStrike" kern="1200" cap="none" spc="0" normalizeH="0" baseline="0" noProof="0" smtClean="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2400" b="1" i="0" u="none" strike="noStrike" kern="1200" cap="none" spc="0" normalizeH="0" baseline="0" noProof="0" dirty="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endParaRPr>
          </a:p>
        </p:txBody>
      </p:sp>
      <p:pic>
        <p:nvPicPr>
          <p:cNvPr id="5" name="Picture 4">
            <a:extLst>
              <a:ext uri="{FF2B5EF4-FFF2-40B4-BE49-F238E27FC236}">
                <a16:creationId xmlns:a16="http://schemas.microsoft.com/office/drawing/2014/main" id="{B23363EE-DA44-20E1-F5D1-89A5C3510266}"/>
              </a:ext>
            </a:extLst>
          </p:cNvPr>
          <p:cNvPicPr>
            <a:picLocks noChangeAspect="1"/>
          </p:cNvPicPr>
          <p:nvPr/>
        </p:nvPicPr>
        <p:blipFill>
          <a:blip r:embed="rId3"/>
          <a:stretch>
            <a:fillRect/>
          </a:stretch>
        </p:blipFill>
        <p:spPr>
          <a:xfrm>
            <a:off x="385622" y="2024788"/>
            <a:ext cx="8372756" cy="3947843"/>
          </a:xfrm>
          <a:prstGeom prst="rect">
            <a:avLst/>
          </a:prstGeom>
          <a:solidFill>
            <a:srgbClr val="000000">
              <a:shade val="95000"/>
            </a:srgbClr>
          </a:solidFill>
          <a:ln w="76200" cap="sq">
            <a:solidFill>
              <a:srgbClr val="000000"/>
            </a:solidFill>
            <a:miter lim="800000"/>
          </a:ln>
          <a:effectLst>
            <a:outerShdw blurRad="254000" dist="190500" dir="2700000" sy="90000" algn="bl" rotWithShape="0">
              <a:srgbClr val="000000">
                <a:alpha val="40000"/>
              </a:srgbClr>
            </a:outerShdw>
          </a:effectLst>
        </p:spPr>
      </p:pic>
      <p:sp>
        <p:nvSpPr>
          <p:cNvPr id="6" name="TextBox 5">
            <a:extLst>
              <a:ext uri="{FF2B5EF4-FFF2-40B4-BE49-F238E27FC236}">
                <a16:creationId xmlns:a16="http://schemas.microsoft.com/office/drawing/2014/main" id="{9C6B0A8D-91CC-A9B2-42B5-E4D37278BB4B}"/>
              </a:ext>
            </a:extLst>
          </p:cNvPr>
          <p:cNvSpPr txBox="1"/>
          <p:nvPr/>
        </p:nvSpPr>
        <p:spPr>
          <a:xfrm>
            <a:off x="1125252" y="1078280"/>
            <a:ext cx="6893496"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Quire Sans"/>
                <a:ea typeface="+mn-ea"/>
                <a:cs typeface="+mn-cs"/>
                <a:hlinkClick r:id="rId4"/>
              </a:rPr>
              <a:t>https://arxiv.org/pdf/2502.13075</a:t>
            </a:r>
            <a:endParaRPr kumimoji="0" lang="pt-BR" sz="3200" b="0" i="0" u="none" strike="noStrike" kern="1200" cap="none" spc="0" normalizeH="0" baseline="0" noProof="0" dirty="0">
              <a:ln>
                <a:noFill/>
              </a:ln>
              <a:solidFill>
                <a:prstClr val="black"/>
              </a:solidFill>
              <a:effectLst/>
              <a:uLnTx/>
              <a:uFillTx/>
              <a:latin typeface="Quire Sans"/>
              <a:ea typeface="+mn-ea"/>
              <a:cs typeface="+mn-cs"/>
            </a:endParaRPr>
          </a:p>
        </p:txBody>
      </p:sp>
    </p:spTree>
    <p:extLst>
      <p:ext uri="{BB962C8B-B14F-4D97-AF65-F5344CB8AC3E}">
        <p14:creationId xmlns:p14="http://schemas.microsoft.com/office/powerpoint/2010/main" val="50755644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2647F0-7221-4D4C-A713-E84D27D578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A9EF54-27D9-3C3B-7A87-2559C48FC647}"/>
              </a:ext>
            </a:extLst>
          </p:cNvPr>
          <p:cNvSpPr>
            <a:spLocks noGrp="1"/>
          </p:cNvSpPr>
          <p:nvPr>
            <p:ph type="title"/>
          </p:nvPr>
        </p:nvSpPr>
        <p:spPr/>
        <p:txBody>
          <a:bodyPr/>
          <a:lstStyle/>
          <a:p>
            <a:r>
              <a:rPr lang="en-US" dirty="0"/>
              <a:t>Variable Read Disturbance</a:t>
            </a:r>
          </a:p>
        </p:txBody>
      </p:sp>
      <p:sp>
        <p:nvSpPr>
          <p:cNvPr id="3" name="Content Placeholder 2">
            <a:extLst>
              <a:ext uri="{FF2B5EF4-FFF2-40B4-BE49-F238E27FC236}">
                <a16:creationId xmlns:a16="http://schemas.microsoft.com/office/drawing/2014/main" id="{BC5E21D5-9F98-2CC6-9D6F-D42AE0B2C29A}"/>
              </a:ext>
            </a:extLst>
          </p:cNvPr>
          <p:cNvSpPr>
            <a:spLocks noGrp="1"/>
          </p:cNvSpPr>
          <p:nvPr>
            <p:ph idx="1"/>
          </p:nvPr>
        </p:nvSpPr>
        <p:spPr/>
        <p:txBody>
          <a:bodyPr/>
          <a:lstStyle/>
          <a:p>
            <a:r>
              <a:rPr lang="en-US" sz="2000" dirty="0"/>
              <a:t>Ataberk Olgun, Nisa Bostanci, Ismail Emir Yuksel, Abdullah Giray </a:t>
            </a:r>
            <a:r>
              <a:rPr lang="en-US" sz="2000" dirty="0" err="1"/>
              <a:t>Yaglikci</a:t>
            </a:r>
            <a:r>
              <a:rPr lang="en-US" sz="2000" dirty="0"/>
              <a:t>, Geraldo Francisco de Oliveira, </a:t>
            </a:r>
            <a:r>
              <a:rPr lang="en-US" sz="2000" dirty="0" err="1"/>
              <a:t>Haocong</a:t>
            </a:r>
            <a:r>
              <a:rPr lang="en-US" sz="2000" dirty="0"/>
              <a:t> Luo, Oguzhan Canpolat, Minesh Patel, and Onur Mutlu,</a:t>
            </a:r>
            <a:br>
              <a:rPr lang="en-US" sz="2000" dirty="0"/>
            </a:br>
            <a:r>
              <a:rPr lang="en-US" sz="2000" b="1" dirty="0">
                <a:hlinkClick r:id="rId2"/>
              </a:rPr>
              <a:t>"Variable Read Disturbance: An Experimental Analysis of Temporal Variation in DRAM Read Disturbance"</a:t>
            </a:r>
            <a:br>
              <a:rPr lang="en-US" sz="2000" dirty="0"/>
            </a:br>
            <a:r>
              <a:rPr lang="en-US" sz="2000" i="1" dirty="0"/>
              <a:t>Proceedings of the </a:t>
            </a:r>
            <a:r>
              <a:rPr lang="en-US" sz="2000" i="1" dirty="0">
                <a:hlinkClick r:id="rId3"/>
              </a:rPr>
              <a:t>31st International Symposium on High-Performance Computer Architecture</a:t>
            </a:r>
            <a:r>
              <a:rPr lang="en-US" sz="2000" i="1" dirty="0"/>
              <a:t> (</a:t>
            </a:r>
            <a:r>
              <a:rPr lang="en-US" sz="2000" b="1" i="1" dirty="0"/>
              <a:t>HPCA</a:t>
            </a:r>
            <a:r>
              <a:rPr lang="en-US" sz="2000" i="1" dirty="0"/>
              <a:t>)</a:t>
            </a:r>
            <a:r>
              <a:rPr lang="en-US" sz="2000" dirty="0"/>
              <a:t>, Las Vegas, NV, USA, March 2025.</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p>
          <a:p>
            <a:pPr marL="0" indent="0">
              <a:buNone/>
            </a:pPr>
            <a:endParaRPr lang="en-US" sz="2000" dirty="0"/>
          </a:p>
        </p:txBody>
      </p:sp>
      <p:pic>
        <p:nvPicPr>
          <p:cNvPr id="4" name="Picture 3">
            <a:extLst>
              <a:ext uri="{FF2B5EF4-FFF2-40B4-BE49-F238E27FC236}">
                <a16:creationId xmlns:a16="http://schemas.microsoft.com/office/drawing/2014/main" id="{C6E299D6-5122-F116-A5F1-BE6850ADE118}"/>
              </a:ext>
            </a:extLst>
          </p:cNvPr>
          <p:cNvPicPr>
            <a:picLocks noChangeAspect="1"/>
          </p:cNvPicPr>
          <p:nvPr/>
        </p:nvPicPr>
        <p:blipFill>
          <a:blip r:embed="rId6"/>
          <a:stretch>
            <a:fillRect/>
          </a:stretch>
        </p:blipFill>
        <p:spPr>
          <a:xfrm>
            <a:off x="685800" y="3531175"/>
            <a:ext cx="7772400" cy="2563564"/>
          </a:xfrm>
          <a:prstGeom prst="rect">
            <a:avLst/>
          </a:prstGeom>
          <a:ln w="38100">
            <a:solidFill>
              <a:schemeClr val="tx1"/>
            </a:solidFill>
          </a:ln>
        </p:spPr>
      </p:pic>
    </p:spTree>
    <p:extLst>
      <p:ext uri="{BB962C8B-B14F-4D97-AF65-F5344CB8AC3E}">
        <p14:creationId xmlns:p14="http://schemas.microsoft.com/office/powerpoint/2010/main" val="251448308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BA0113-210B-5CD3-D9F7-817E0481FDB2}"/>
              </a:ext>
            </a:extLst>
          </p:cNvPr>
          <p:cNvSpPr>
            <a:spLocks noGrp="1"/>
          </p:cNvSpPr>
          <p:nvPr>
            <p:ph type="title"/>
          </p:nvPr>
        </p:nvSpPr>
        <p:spPr/>
        <p:txBody>
          <a:bodyPr/>
          <a:lstStyle/>
          <a:p>
            <a:r>
              <a:rPr lang="en-US" dirty="0" err="1"/>
              <a:t>DiscoRD</a:t>
            </a:r>
            <a:r>
              <a:rPr lang="en-US" dirty="0"/>
              <a:t> (Preprint)</a:t>
            </a:r>
          </a:p>
        </p:txBody>
      </p:sp>
      <p:pic>
        <p:nvPicPr>
          <p:cNvPr id="4" name="Content Placeholder 3">
            <a:extLst>
              <a:ext uri="{FF2B5EF4-FFF2-40B4-BE49-F238E27FC236}">
                <a16:creationId xmlns:a16="http://schemas.microsoft.com/office/drawing/2014/main" id="{0A01FF1F-9887-F9C4-24FE-3707BB6D693C}"/>
              </a:ext>
            </a:extLst>
          </p:cNvPr>
          <p:cNvPicPr>
            <a:picLocks noGrp="1" noChangeAspect="1"/>
          </p:cNvPicPr>
          <p:nvPr>
            <p:ph idx="1"/>
          </p:nvPr>
        </p:nvPicPr>
        <p:blipFill>
          <a:blip r:embed="rId2"/>
          <a:stretch>
            <a:fillRect/>
          </a:stretch>
        </p:blipFill>
        <p:spPr>
          <a:xfrm>
            <a:off x="616199" y="2262190"/>
            <a:ext cx="7907204" cy="3901920"/>
          </a:xfrm>
          <a:prstGeom prst="rect">
            <a:avLst/>
          </a:prstGeom>
          <a:ln w="38100">
            <a:solidFill>
              <a:schemeClr val="tx1"/>
            </a:solidFill>
          </a:ln>
        </p:spPr>
      </p:pic>
      <p:sp>
        <p:nvSpPr>
          <p:cNvPr id="5" name="TextBox 4">
            <a:extLst>
              <a:ext uri="{FF2B5EF4-FFF2-40B4-BE49-F238E27FC236}">
                <a16:creationId xmlns:a16="http://schemas.microsoft.com/office/drawing/2014/main" id="{9912A362-4AF1-8FC7-CC37-BC6F6AC7280A}"/>
              </a:ext>
            </a:extLst>
          </p:cNvPr>
          <p:cNvSpPr txBox="1"/>
          <p:nvPr/>
        </p:nvSpPr>
        <p:spPr>
          <a:xfrm>
            <a:off x="0" y="1106265"/>
            <a:ext cx="9144000" cy="842962"/>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marL="0" marR="0" lvl="0" indent="0" algn="ctr" defTabSz="914400" rtl="0" eaLnBrk="1" fontAlgn="auto" latinLnBrk="0" hangingPunct="1">
              <a:lnSpc>
                <a:spcPct val="90000"/>
              </a:lnSpc>
              <a:spcBef>
                <a:spcPts val="400"/>
              </a:spcBef>
              <a:spcAft>
                <a:spcPts val="0"/>
              </a:spcAft>
              <a:buClrTx/>
              <a:buSzTx/>
              <a:buFontTx/>
              <a:buNone/>
              <a:tabLst/>
              <a:defRPr/>
            </a:pPr>
            <a:r>
              <a:rPr kumimoji="0" lang="en-US" sz="3600" b="0" i="0" u="none" strike="noStrike" kern="1200" cap="none" spc="0" normalizeH="0" baseline="0" noProof="0" dirty="0">
                <a:ln>
                  <a:noFill/>
                </a:ln>
                <a:effectLst/>
                <a:uLnTx/>
                <a:uFillTx/>
                <a:latin typeface="Quire Sans" panose="020B0502040400020003" pitchFamily="34" charset="0"/>
                <a:ea typeface="Cambria"/>
                <a:cs typeface="+mn-cs"/>
              </a:rPr>
              <a:t>How can we </a:t>
            </a:r>
            <a:r>
              <a:rPr kumimoji="0" lang="en-US" sz="3600" b="0" i="0" u="none" strike="noStrike" kern="1200" cap="none" spc="0" normalizeH="0" baseline="0" noProof="0" dirty="0">
                <a:ln>
                  <a:noFill/>
                </a:ln>
                <a:solidFill>
                  <a:srgbClr val="0000FF"/>
                </a:solidFill>
                <a:effectLst/>
                <a:uLnTx/>
                <a:uFillTx/>
                <a:latin typeface="Quire Sans" panose="020B0502040400020003" pitchFamily="34" charset="0"/>
                <a:ea typeface="Cambria"/>
                <a:cs typeface="+mn-cs"/>
              </a:rPr>
              <a:t>reliably</a:t>
            </a:r>
            <a:r>
              <a:rPr kumimoji="0" lang="en-US" sz="3600" b="0" i="0" u="none" strike="noStrike" kern="1200" cap="none" spc="0" normalizeH="0" baseline="0" noProof="0" dirty="0">
                <a:ln>
                  <a:noFill/>
                </a:ln>
                <a:effectLst/>
                <a:uLnTx/>
                <a:uFillTx/>
                <a:latin typeface="Quire Sans" panose="020B0502040400020003" pitchFamily="34" charset="0"/>
                <a:ea typeface="Cambria"/>
                <a:cs typeface="+mn-cs"/>
              </a:rPr>
              <a:t> identify RDT given VRD?</a:t>
            </a:r>
          </a:p>
        </p:txBody>
      </p:sp>
      <p:sp>
        <p:nvSpPr>
          <p:cNvPr id="7" name="TextBox 6">
            <a:extLst>
              <a:ext uri="{FF2B5EF4-FFF2-40B4-BE49-F238E27FC236}">
                <a16:creationId xmlns:a16="http://schemas.microsoft.com/office/drawing/2014/main" id="{29559DB9-E408-DE56-19BA-FDAA37AF232E}"/>
              </a:ext>
            </a:extLst>
          </p:cNvPr>
          <p:cNvSpPr txBox="1"/>
          <p:nvPr/>
        </p:nvSpPr>
        <p:spPr>
          <a:xfrm>
            <a:off x="2216424" y="6458318"/>
            <a:ext cx="4706754" cy="369332"/>
          </a:xfrm>
          <a:prstGeom prst="rect">
            <a:avLst/>
          </a:prstGeom>
          <a:noFill/>
        </p:spPr>
        <p:txBody>
          <a:bodyPr wrap="square">
            <a:spAutoFit/>
          </a:bodyPr>
          <a:lstStyle/>
          <a:p>
            <a:pPr algn="ctr"/>
            <a:r>
              <a:rPr lang="en-US" dirty="0">
                <a:solidFill>
                  <a:srgbClr val="0000FF"/>
                </a:solidFill>
                <a:hlinkClick r:id="rId3"/>
              </a:rPr>
              <a:t>https://</a:t>
            </a:r>
            <a:r>
              <a:rPr lang="en-US" dirty="0" err="1">
                <a:solidFill>
                  <a:srgbClr val="0000FF"/>
                </a:solidFill>
                <a:hlinkClick r:id="rId3"/>
              </a:rPr>
              <a:t>arxiv.org</a:t>
            </a:r>
            <a:r>
              <a:rPr lang="en-US" dirty="0">
                <a:solidFill>
                  <a:srgbClr val="0000FF"/>
                </a:solidFill>
                <a:hlinkClick r:id="rId3"/>
              </a:rPr>
              <a:t>/pdf/2603.12435v1</a:t>
            </a:r>
            <a:endParaRPr lang="en-US" dirty="0">
              <a:solidFill>
                <a:srgbClr val="0000FF"/>
              </a:solidFill>
            </a:endParaRPr>
          </a:p>
        </p:txBody>
      </p:sp>
    </p:spTree>
    <p:extLst>
      <p:ext uri="{BB962C8B-B14F-4D97-AF65-F5344CB8AC3E}">
        <p14:creationId xmlns:p14="http://schemas.microsoft.com/office/powerpoint/2010/main" val="200296252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470882-E93D-ACE1-0FF4-323A3CD30E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CC25D7-AEF1-DB8B-23F7-73310B535702}"/>
              </a:ext>
            </a:extLst>
          </p:cNvPr>
          <p:cNvSpPr>
            <a:spLocks noGrp="1"/>
          </p:cNvSpPr>
          <p:nvPr>
            <p:ph type="title"/>
          </p:nvPr>
        </p:nvSpPr>
        <p:spPr/>
        <p:txBody>
          <a:bodyPr/>
          <a:lstStyle/>
          <a:p>
            <a:r>
              <a:rPr lang="en-US" dirty="0" err="1"/>
              <a:t>RowPress</a:t>
            </a:r>
            <a:r>
              <a:rPr lang="en-US" dirty="0"/>
              <a:t> </a:t>
            </a:r>
            <a:r>
              <a:rPr lang="en-US" sz="3000" b="1" dirty="0"/>
              <a:t>[ISCA 2023]</a:t>
            </a:r>
          </a:p>
        </p:txBody>
      </p:sp>
      <p:sp>
        <p:nvSpPr>
          <p:cNvPr id="3" name="Content Placeholder 2">
            <a:extLst>
              <a:ext uri="{FF2B5EF4-FFF2-40B4-BE49-F238E27FC236}">
                <a16:creationId xmlns:a16="http://schemas.microsoft.com/office/drawing/2014/main" id="{1B70EA5E-5BEE-636D-4CB3-A7983ED72009}"/>
              </a:ext>
            </a:extLst>
          </p:cNvPr>
          <p:cNvSpPr>
            <a:spLocks noGrp="1"/>
          </p:cNvSpPr>
          <p:nvPr>
            <p:ph idx="1"/>
          </p:nvPr>
        </p:nvSpPr>
        <p:spPr>
          <a:xfrm>
            <a:off x="228600" y="980728"/>
            <a:ext cx="8610600" cy="5153025"/>
          </a:xfrm>
        </p:spPr>
        <p:txBody>
          <a:bodyPr/>
          <a:lstStyle/>
          <a:p>
            <a:r>
              <a:rPr lang="en-US" sz="1800" b="0" i="0" dirty="0" err="1">
                <a:solidFill>
                  <a:srgbClr val="000000"/>
                </a:solidFill>
                <a:effectLst/>
              </a:rPr>
              <a:t>Haocong</a:t>
            </a:r>
            <a:r>
              <a:rPr lang="en-US" sz="1800" b="0" i="0" dirty="0">
                <a:solidFill>
                  <a:srgbClr val="000000"/>
                </a:solidFill>
                <a:effectLst/>
              </a:rPr>
              <a:t> Luo, </a:t>
            </a:r>
            <a:r>
              <a:rPr lang="en-US" sz="1800" b="0" i="0" dirty="0" err="1">
                <a:solidFill>
                  <a:srgbClr val="000000"/>
                </a:solidFill>
                <a:effectLst/>
              </a:rPr>
              <a:t>Ataberk</a:t>
            </a:r>
            <a:r>
              <a:rPr lang="en-US" sz="1800" b="0" i="0" dirty="0">
                <a:solidFill>
                  <a:srgbClr val="000000"/>
                </a:solidFill>
                <a:effectLst/>
              </a:rPr>
              <a:t> </a:t>
            </a:r>
            <a:r>
              <a:rPr lang="en-US" sz="1800" b="0" i="0" dirty="0" err="1">
                <a:solidFill>
                  <a:srgbClr val="000000"/>
                </a:solidFill>
                <a:effectLst/>
              </a:rPr>
              <a:t>Olgun</a:t>
            </a:r>
            <a:r>
              <a:rPr lang="en-US" sz="1800" b="0" i="0" dirty="0">
                <a:solidFill>
                  <a:srgbClr val="000000"/>
                </a:solidFill>
                <a:effectLst/>
              </a:rPr>
              <a:t>, </a:t>
            </a:r>
            <a:r>
              <a:rPr lang="en-US" sz="1800" b="0" i="0" dirty="0" err="1">
                <a:solidFill>
                  <a:srgbClr val="000000"/>
                </a:solidFill>
                <a:effectLst/>
              </a:rPr>
              <a:t>Giray</a:t>
            </a:r>
            <a:r>
              <a:rPr lang="en-US" sz="1800" b="0" i="0" dirty="0">
                <a:solidFill>
                  <a:srgbClr val="000000"/>
                </a:solidFill>
                <a:effectLst/>
              </a:rPr>
              <a:t> </a:t>
            </a:r>
            <a:r>
              <a:rPr lang="en-US" sz="1800" b="0" i="0" dirty="0" err="1">
                <a:solidFill>
                  <a:srgbClr val="000000"/>
                </a:solidFill>
                <a:effectLst/>
              </a:rPr>
              <a:t>Yaglikci</a:t>
            </a:r>
            <a:r>
              <a:rPr lang="en-US" sz="1800" b="0" i="0" dirty="0">
                <a:solidFill>
                  <a:srgbClr val="000000"/>
                </a:solidFill>
                <a:effectLst/>
              </a:rPr>
              <a:t>, Yahya Can </a:t>
            </a:r>
            <a:r>
              <a:rPr lang="en-US" sz="1800" b="0" i="0" dirty="0" err="1">
                <a:solidFill>
                  <a:srgbClr val="000000"/>
                </a:solidFill>
                <a:effectLst/>
              </a:rPr>
              <a:t>Tugrul</a:t>
            </a:r>
            <a:r>
              <a:rPr lang="en-US" sz="1800" b="0" i="0" dirty="0">
                <a:solidFill>
                  <a:srgbClr val="000000"/>
                </a:solidFill>
                <a:effectLst/>
              </a:rPr>
              <a:t>, Steve </a:t>
            </a:r>
            <a:r>
              <a:rPr lang="en-US" sz="1800" b="0" i="0" dirty="0" err="1">
                <a:solidFill>
                  <a:srgbClr val="000000"/>
                </a:solidFill>
                <a:effectLst/>
              </a:rPr>
              <a:t>Rhyner</a:t>
            </a:r>
            <a:r>
              <a:rPr lang="en-US" sz="1800" b="0" i="0" dirty="0">
                <a:solidFill>
                  <a:srgbClr val="000000"/>
                </a:solidFill>
                <a:effectLst/>
              </a:rPr>
              <a:t>, M. Banu </a:t>
            </a:r>
            <a:r>
              <a:rPr lang="en-US" sz="1800" b="0" i="0" dirty="0" err="1">
                <a:solidFill>
                  <a:srgbClr val="000000"/>
                </a:solidFill>
                <a:effectLst/>
              </a:rPr>
              <a:t>Cavlak</a:t>
            </a:r>
            <a:r>
              <a:rPr lang="en-US" sz="1800" b="0" i="0" dirty="0">
                <a:solidFill>
                  <a:srgbClr val="000000"/>
                </a:solidFill>
                <a:effectLst/>
              </a:rPr>
              <a:t>, Joel </a:t>
            </a:r>
            <a:r>
              <a:rPr lang="en-US" sz="1800" b="0" i="0" dirty="0" err="1">
                <a:solidFill>
                  <a:srgbClr val="000000"/>
                </a:solidFill>
                <a:effectLst/>
              </a:rPr>
              <a:t>Lindegger</a:t>
            </a:r>
            <a:r>
              <a:rPr lang="en-US" sz="1800" b="0" i="0" dirty="0">
                <a:solidFill>
                  <a:srgbClr val="000000"/>
                </a:solidFill>
                <a:effectLst/>
              </a:rPr>
              <a:t>, Mohammad </a:t>
            </a:r>
            <a:r>
              <a:rPr lang="en-US" sz="1800" b="0" i="0" dirty="0" err="1">
                <a:solidFill>
                  <a:srgbClr val="000000"/>
                </a:solidFill>
                <a:effectLst/>
              </a:rPr>
              <a:t>Sadrosadati</a:t>
            </a:r>
            <a:r>
              <a:rPr lang="en-US" sz="1800" b="0" i="0" dirty="0">
                <a:solidFill>
                  <a:srgbClr val="000000"/>
                </a:solidFill>
                <a:effectLst/>
              </a:rPr>
              <a:t>, and Onur Mutlu,</a:t>
            </a:r>
            <a:br>
              <a:rPr lang="en-US" sz="1800" b="0" i="0" dirty="0">
                <a:solidFill>
                  <a:srgbClr val="000000"/>
                </a:solidFill>
                <a:effectLst/>
              </a:rPr>
            </a:br>
            <a:r>
              <a:rPr lang="en-US" sz="1800" b="1" i="0" dirty="0">
                <a:solidFill>
                  <a:srgbClr val="0000FF"/>
                </a:solidFill>
                <a:effectLst/>
                <a:hlinkClick r:id="rId3">
                  <a:extLst>
                    <a:ext uri="{A12FA001-AC4F-418D-AE19-62706E023703}">
                      <ahyp:hlinkClr xmlns:ahyp="http://schemas.microsoft.com/office/drawing/2018/hyperlinkcolor" val="tx"/>
                    </a:ext>
                  </a:extLst>
                </a:hlinkClick>
              </a:rPr>
              <a:t>"RowPress: Amplifying Read Disturbance in Modern DRAM Chips"</a:t>
            </a:r>
            <a:br>
              <a:rPr lang="en-US" sz="1800" b="0" i="0" dirty="0">
                <a:solidFill>
                  <a:srgbClr val="000000"/>
                </a:solidFill>
                <a:effectLst/>
              </a:rPr>
            </a:br>
            <a:r>
              <a:rPr lang="en-US" sz="1800" b="0" i="1" dirty="0">
                <a:solidFill>
                  <a:srgbClr val="000000"/>
                </a:solidFill>
                <a:effectLst/>
              </a:rPr>
              <a:t>Proceedings of the </a:t>
            </a:r>
            <a:r>
              <a:rPr lang="en-US" sz="1800" b="0" i="1" dirty="0">
                <a:solidFill>
                  <a:srgbClr val="000000"/>
                </a:solidFill>
                <a:effectLst/>
                <a:hlinkClick r:id="rId4"/>
              </a:rPr>
              <a:t>50th International Symposium on Computer Architecture</a:t>
            </a:r>
            <a:r>
              <a:rPr lang="en-US" sz="1800" b="0" i="1" dirty="0">
                <a:solidFill>
                  <a:srgbClr val="000000"/>
                </a:solidFill>
                <a:effectLst/>
              </a:rPr>
              <a:t> (</a:t>
            </a:r>
            <a:r>
              <a:rPr lang="en-US" sz="1800" b="1" i="1" dirty="0">
                <a:solidFill>
                  <a:srgbClr val="000000"/>
                </a:solidFill>
                <a:effectLst/>
              </a:rPr>
              <a:t>ISCA</a:t>
            </a:r>
            <a:r>
              <a:rPr lang="en-US" sz="1800" b="0" i="1" dirty="0">
                <a:solidFill>
                  <a:srgbClr val="000000"/>
                </a:solidFill>
                <a:effectLst/>
              </a:rPr>
              <a:t>)</a:t>
            </a:r>
            <a:r>
              <a:rPr lang="en-US" sz="1800" b="0" i="0" dirty="0">
                <a:solidFill>
                  <a:srgbClr val="000000"/>
                </a:solidFill>
                <a:effectLst/>
              </a:rPr>
              <a:t>, Orlando, FL, USA, June 2023.</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5"/>
              </a:rPr>
              <a:t>Slides (pptx)</a:t>
            </a:r>
            <a:r>
              <a:rPr lang="en-US" sz="1800" b="0" i="0" dirty="0">
                <a:solidFill>
                  <a:srgbClr val="000000"/>
                </a:solidFill>
                <a:effectLst/>
              </a:rPr>
              <a:t> </a:t>
            </a:r>
            <a:r>
              <a:rPr lang="en-US" sz="1800" b="0" i="0" dirty="0">
                <a:solidFill>
                  <a:srgbClr val="000000"/>
                </a:solidFill>
                <a:effectLst/>
                <a:hlinkClick r:id="rId6"/>
              </a:rPr>
              <a:t>(pdf)</a:t>
            </a:r>
            <a:r>
              <a:rPr lang="en-US" sz="1800" b="0" i="0" dirty="0">
                <a:solidFill>
                  <a:srgbClr val="000000"/>
                </a:solidFill>
                <a:effectLst/>
              </a:rPr>
              <a:t>]</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7"/>
              </a:rPr>
              <a:t>Lightning Talk Slides (pptx)</a:t>
            </a:r>
            <a:r>
              <a:rPr lang="en-US" sz="1800" b="0" i="0" dirty="0">
                <a:solidFill>
                  <a:srgbClr val="000000"/>
                </a:solidFill>
                <a:effectLst/>
              </a:rPr>
              <a:t> </a:t>
            </a:r>
            <a:r>
              <a:rPr lang="en-US" sz="1800" b="0" i="0" dirty="0">
                <a:solidFill>
                  <a:srgbClr val="000000"/>
                </a:solidFill>
                <a:effectLst/>
                <a:hlinkClick r:id="rId8"/>
              </a:rPr>
              <a:t>(pdf)</a:t>
            </a:r>
            <a:r>
              <a:rPr lang="en-US" sz="1800" b="0" i="0" dirty="0">
                <a:solidFill>
                  <a:srgbClr val="000000"/>
                </a:solidFill>
                <a:effectLst/>
              </a:rPr>
              <a:t>]</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9"/>
              </a:rPr>
              <a:t>Lightning Talk Video</a:t>
            </a:r>
            <a:r>
              <a:rPr lang="en-US" sz="1800" b="0" i="0" dirty="0">
                <a:solidFill>
                  <a:srgbClr val="000000"/>
                </a:solidFill>
                <a:effectLst/>
              </a:rPr>
              <a:t> (3 minutes)]</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10"/>
              </a:rPr>
              <a:t>RowPress Source Code and Datasets (Officially Artifact Evaluated with All Badges)</a:t>
            </a:r>
            <a:r>
              <a:rPr lang="en-US" sz="1800" b="0" i="0" dirty="0">
                <a:solidFill>
                  <a:srgbClr val="000000"/>
                </a:solidFill>
                <a:effectLst/>
              </a:rPr>
              <a:t>]</a:t>
            </a:r>
            <a:br>
              <a:rPr lang="en-US" sz="1800" b="0" i="0" dirty="0">
                <a:solidFill>
                  <a:srgbClr val="000000"/>
                </a:solidFill>
                <a:effectLst/>
              </a:rPr>
            </a:br>
            <a:r>
              <a:rPr lang="en-US" sz="1800" b="1" i="1" dirty="0">
                <a:solidFill>
                  <a:srgbClr val="FF0000"/>
                </a:solidFill>
                <a:effectLst/>
              </a:rPr>
              <a:t>Officially artifact evaluated as available, reusable and reproducible.</a:t>
            </a:r>
            <a:br>
              <a:rPr lang="en-US" sz="1800" b="0" i="0" dirty="0">
                <a:solidFill>
                  <a:srgbClr val="FF0000"/>
                </a:solidFill>
                <a:effectLst/>
              </a:rPr>
            </a:br>
            <a:r>
              <a:rPr lang="en-US" sz="1800" b="1" i="1" dirty="0">
                <a:solidFill>
                  <a:srgbClr val="FF0000"/>
                </a:solidFill>
                <a:effectLst/>
              </a:rPr>
              <a:t>Best artifact award at ISCA 2023.</a:t>
            </a:r>
            <a:br>
              <a:rPr lang="en-US" sz="1800" b="1" i="1" dirty="0">
                <a:solidFill>
                  <a:srgbClr val="FF0000"/>
                </a:solidFill>
                <a:effectLst/>
              </a:rPr>
            </a:br>
            <a:r>
              <a:rPr lang="en-US" sz="1800" b="1" i="1" dirty="0">
                <a:solidFill>
                  <a:srgbClr val="FF0000"/>
                </a:solidFill>
                <a:effectLst/>
              </a:rPr>
              <a:t>One of the 12 computer architecture papers of 2023 </a:t>
            </a:r>
            <a:br>
              <a:rPr lang="en-US" sz="1800" b="1" i="1" dirty="0">
                <a:solidFill>
                  <a:srgbClr val="FF0000"/>
                </a:solidFill>
                <a:effectLst/>
              </a:rPr>
            </a:br>
            <a:r>
              <a:rPr lang="en-US" sz="1800" b="1" i="1" dirty="0">
                <a:solidFill>
                  <a:srgbClr val="FF0000"/>
                </a:solidFill>
                <a:effectLst/>
              </a:rPr>
              <a:t>selected as Top Picks by IEEE Micro. </a:t>
            </a:r>
            <a:br>
              <a:rPr lang="en-US" sz="1800" dirty="0"/>
            </a:br>
            <a:endParaRPr lang="en-US" sz="1800" b="1" dirty="0">
              <a:solidFill>
                <a:srgbClr val="0432FF"/>
              </a:solidFill>
            </a:endParaRPr>
          </a:p>
        </p:txBody>
      </p:sp>
      <p:sp>
        <p:nvSpPr>
          <p:cNvPr id="4" name="Slide Number Placeholder 3">
            <a:extLst>
              <a:ext uri="{FF2B5EF4-FFF2-40B4-BE49-F238E27FC236}">
                <a16:creationId xmlns:a16="http://schemas.microsoft.com/office/drawing/2014/main" id="{90821587-CAE1-FDBC-CAB0-91114AAAA3D8}"/>
              </a:ext>
            </a:extLst>
          </p:cNvPr>
          <p:cNvSpPr>
            <a:spLocks noGrp="1"/>
          </p:cNvSpPr>
          <p:nvPr>
            <p:ph type="sldNum" sz="quarter" idx="11"/>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defPPr>
              <a:defRPr lang="en-US"/>
            </a:defPPr>
            <a:lvl1pPr marL="0" algn="r" defTabSz="914400" rtl="0" eaLnBrk="1" latinLnBrk="0" hangingPunct="1">
              <a:defRPr sz="1600" kern="1200">
                <a:solidFill>
                  <a:schemeClr val="tx1"/>
                </a:solidFill>
                <a:latin typeface="Garamond"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70</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62FE4AA6-C37A-86BF-B3F1-5E30E32C235C}"/>
              </a:ext>
            </a:extLst>
          </p:cNvPr>
          <p:cNvPicPr>
            <a:picLocks noChangeAspect="1"/>
          </p:cNvPicPr>
          <p:nvPr/>
        </p:nvPicPr>
        <p:blipFill>
          <a:blip r:embed="rId11"/>
          <a:stretch>
            <a:fillRect/>
          </a:stretch>
        </p:blipFill>
        <p:spPr>
          <a:xfrm>
            <a:off x="65384" y="4674240"/>
            <a:ext cx="9036618" cy="2139136"/>
          </a:xfrm>
          <a:prstGeom prst="rect">
            <a:avLst/>
          </a:prstGeom>
        </p:spPr>
      </p:pic>
      <p:pic>
        <p:nvPicPr>
          <p:cNvPr id="6" name="Picture 5">
            <a:extLst>
              <a:ext uri="{FF2B5EF4-FFF2-40B4-BE49-F238E27FC236}">
                <a16:creationId xmlns:a16="http://schemas.microsoft.com/office/drawing/2014/main" id="{0E27DAB1-E246-5183-8D7B-66F2928AD6CC}"/>
              </a:ext>
            </a:extLst>
          </p:cNvPr>
          <p:cNvPicPr>
            <a:picLocks noChangeAspect="1"/>
          </p:cNvPicPr>
          <p:nvPr/>
        </p:nvPicPr>
        <p:blipFill>
          <a:blip r:embed="rId12"/>
          <a:stretch>
            <a:fillRect/>
          </a:stretch>
        </p:blipFill>
        <p:spPr>
          <a:xfrm>
            <a:off x="6626459" y="88763"/>
            <a:ext cx="2410037" cy="787593"/>
          </a:xfrm>
          <a:prstGeom prst="rect">
            <a:avLst/>
          </a:prstGeom>
        </p:spPr>
      </p:pic>
    </p:spTree>
    <p:extLst>
      <p:ext uri="{BB962C8B-B14F-4D97-AF65-F5344CB8AC3E}">
        <p14:creationId xmlns:p14="http://schemas.microsoft.com/office/powerpoint/2010/main" val="173300943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1C7149-619A-1AB1-7260-ECC32882DF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EA72F2-C3C2-BFC2-6ED6-55886D96470D}"/>
              </a:ext>
            </a:extLst>
          </p:cNvPr>
          <p:cNvSpPr>
            <a:spLocks noGrp="1"/>
          </p:cNvSpPr>
          <p:nvPr>
            <p:ph type="title"/>
          </p:nvPr>
        </p:nvSpPr>
        <p:spPr/>
        <p:txBody>
          <a:bodyPr/>
          <a:lstStyle/>
          <a:p>
            <a:r>
              <a:rPr lang="en-CH"/>
              <a:t>RowPress</a:t>
            </a:r>
            <a:r>
              <a:rPr lang="en-US" dirty="0"/>
              <a:t>: Key Observation</a:t>
            </a:r>
            <a:endParaRPr lang="en-CH" dirty="0"/>
          </a:p>
        </p:txBody>
      </p:sp>
      <p:sp>
        <p:nvSpPr>
          <p:cNvPr id="4" name="Content Placeholder 2">
            <a:extLst>
              <a:ext uri="{FF2B5EF4-FFF2-40B4-BE49-F238E27FC236}">
                <a16:creationId xmlns:a16="http://schemas.microsoft.com/office/drawing/2014/main" id="{23795A9D-BCC1-3C3C-157E-9D792801E2EB}"/>
              </a:ext>
            </a:extLst>
          </p:cNvPr>
          <p:cNvSpPr txBox="1">
            <a:spLocks/>
          </p:cNvSpPr>
          <p:nvPr/>
        </p:nvSpPr>
        <p:spPr>
          <a:xfrm>
            <a:off x="0" y="939764"/>
            <a:ext cx="9144000" cy="1221681"/>
          </a:xfrm>
          <a:prstGeom prst="rect">
            <a:avLst/>
          </a:prstGeom>
          <a:solidFill>
            <a:srgbClr val="FFF2CC"/>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GB" sz="3200"/>
              <a:t>Keeping a DRAM row </a:t>
            </a:r>
            <a:r>
              <a:rPr lang="en-GB" sz="3200" b="1">
                <a:solidFill>
                  <a:srgbClr val="C00000"/>
                </a:solidFill>
              </a:rPr>
              <a:t>open for a long time</a:t>
            </a:r>
            <a:r>
              <a:rPr lang="en-GB" sz="3200"/>
              <a:t> </a:t>
            </a:r>
            <a:br>
              <a:rPr lang="en-GB" sz="3200"/>
            </a:br>
            <a:r>
              <a:rPr lang="en-GB" sz="3200"/>
              <a:t>causes bitflips in adjacent rows</a:t>
            </a:r>
          </a:p>
        </p:txBody>
      </p:sp>
      <p:sp>
        <p:nvSpPr>
          <p:cNvPr id="5" name="Content Placeholder 2">
            <a:extLst>
              <a:ext uri="{FF2B5EF4-FFF2-40B4-BE49-F238E27FC236}">
                <a16:creationId xmlns:a16="http://schemas.microsoft.com/office/drawing/2014/main" id="{72CF6C8A-F33E-AA07-7A2D-CB4A34BE0CAC}"/>
              </a:ext>
            </a:extLst>
          </p:cNvPr>
          <p:cNvSpPr txBox="1">
            <a:spLocks/>
          </p:cNvSpPr>
          <p:nvPr/>
        </p:nvSpPr>
        <p:spPr>
          <a:xfrm>
            <a:off x="0" y="2304949"/>
            <a:ext cx="9144000" cy="741352"/>
          </a:xfrm>
          <a:prstGeom prst="rect">
            <a:avLst/>
          </a:prstGeom>
          <a:solidFill>
            <a:srgbClr val="FEECEC"/>
          </a:solidFill>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a:latin typeface="Cambria" panose="02040503050406030204" pitchFamily="18" charset="0"/>
              </a:rPr>
              <a:t>These bitflips do </a:t>
            </a:r>
            <a:r>
              <a:rPr lang="en-GB" b="1">
                <a:latin typeface="Cambria" panose="02040503050406030204" pitchFamily="18" charset="0"/>
              </a:rPr>
              <a:t>NOT</a:t>
            </a:r>
            <a:r>
              <a:rPr lang="en-GB">
                <a:latin typeface="Cambria" panose="02040503050406030204" pitchFamily="18" charset="0"/>
              </a:rPr>
              <a:t> require many row activations</a:t>
            </a:r>
            <a:endParaRPr lang="en-US">
              <a:latin typeface="Cambria" panose="02040503050406030204" pitchFamily="18" charset="0"/>
            </a:endParaRPr>
          </a:p>
        </p:txBody>
      </p:sp>
      <p:sp>
        <p:nvSpPr>
          <p:cNvPr id="6" name="Content Placeholder 2">
            <a:extLst>
              <a:ext uri="{FF2B5EF4-FFF2-40B4-BE49-F238E27FC236}">
                <a16:creationId xmlns:a16="http://schemas.microsoft.com/office/drawing/2014/main" id="{423BCCEF-5786-118D-6706-74ACDE66EEB7}"/>
              </a:ext>
            </a:extLst>
          </p:cNvPr>
          <p:cNvSpPr txBox="1">
            <a:spLocks/>
          </p:cNvSpPr>
          <p:nvPr/>
        </p:nvSpPr>
        <p:spPr>
          <a:xfrm>
            <a:off x="0" y="3205918"/>
            <a:ext cx="9144000" cy="710562"/>
          </a:xfrm>
          <a:prstGeom prst="rect">
            <a:avLst/>
          </a:prstGeom>
          <a:solidFill>
            <a:srgbClr val="FEECEC"/>
          </a:solidFill>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b="1">
                <a:solidFill>
                  <a:srgbClr val="C00000"/>
                </a:solidFill>
                <a:latin typeface="Cambria" panose="02040503050406030204" pitchFamily="18" charset="0"/>
              </a:rPr>
              <a:t>Only one activation </a:t>
            </a:r>
            <a:r>
              <a:rPr lang="en-GB">
                <a:latin typeface="Cambria" panose="02040503050406030204" pitchFamily="18" charset="0"/>
              </a:rPr>
              <a:t>is enough in some cases!</a:t>
            </a:r>
            <a:endParaRPr lang="en-US">
              <a:latin typeface="Cambria" panose="02040503050406030204" pitchFamily="18" charset="0"/>
            </a:endParaRPr>
          </a:p>
        </p:txBody>
      </p:sp>
      <p:grpSp>
        <p:nvGrpSpPr>
          <p:cNvPr id="7" name="Group 6">
            <a:extLst>
              <a:ext uri="{FF2B5EF4-FFF2-40B4-BE49-F238E27FC236}">
                <a16:creationId xmlns:a16="http://schemas.microsoft.com/office/drawing/2014/main" id="{78A3FDB3-81EB-0056-3D66-1FEC974BAFEF}"/>
              </a:ext>
            </a:extLst>
          </p:cNvPr>
          <p:cNvGrpSpPr/>
          <p:nvPr/>
        </p:nvGrpSpPr>
        <p:grpSpPr>
          <a:xfrm>
            <a:off x="163474" y="4076097"/>
            <a:ext cx="7859426" cy="861148"/>
            <a:chOff x="247143" y="2502176"/>
            <a:chExt cx="7859426" cy="861148"/>
          </a:xfrm>
        </p:grpSpPr>
        <p:sp>
          <p:nvSpPr>
            <p:cNvPr id="8" name="TextBox 7">
              <a:extLst>
                <a:ext uri="{FF2B5EF4-FFF2-40B4-BE49-F238E27FC236}">
                  <a16:creationId xmlns:a16="http://schemas.microsoft.com/office/drawing/2014/main" id="{B55C175E-17DA-57D1-DBE5-EE52DF349B48}"/>
                </a:ext>
              </a:extLst>
            </p:cNvPr>
            <p:cNvSpPr txBox="1"/>
            <p:nvPr/>
          </p:nvSpPr>
          <p:spPr>
            <a:xfrm>
              <a:off x="247143" y="2532327"/>
              <a:ext cx="2285690" cy="830997"/>
            </a:xfrm>
            <a:prstGeom prst="rect">
              <a:avLst/>
            </a:prstGeom>
            <a:solidFill>
              <a:schemeClr val="bg1"/>
            </a:solidFill>
          </p:spPr>
          <p:txBody>
            <a:bodyPr wrap="none" rtlCol="0">
              <a:spAutoFit/>
            </a:bodyPr>
            <a:lstStyle/>
            <a:p>
              <a:pPr algn="ctr"/>
              <a:r>
                <a:rPr lang="en-US" sz="2400" b="1" dirty="0" err="1">
                  <a:solidFill>
                    <a:srgbClr val="0070C0"/>
                  </a:solidFill>
                  <a:latin typeface="Cambria" panose="02040503050406030204" pitchFamily="18" charset="0"/>
                  <a:ea typeface="Cambria" panose="02040503050406030204" pitchFamily="18" charset="0"/>
                </a:rPr>
                <a:t>RowHammer</a:t>
              </a:r>
              <a:endParaRPr lang="en-US" altLang="ja-JP" sz="2400" b="1" dirty="0">
                <a:solidFill>
                  <a:srgbClr val="0070C0"/>
                </a:solidFill>
                <a:latin typeface="Cambria" panose="02040503050406030204" pitchFamily="18" charset="0"/>
                <a:ea typeface="Cambria" panose="02040503050406030204" pitchFamily="18" charset="0"/>
              </a:endParaRPr>
            </a:p>
            <a:p>
              <a:pPr algn="ctr"/>
              <a:r>
                <a:rPr lang="en-US" altLang="ja-JP" sz="2400" b="1" dirty="0">
                  <a:solidFill>
                    <a:srgbClr val="0070C0"/>
                  </a:solidFill>
                  <a:latin typeface="Cambria" panose="02040503050406030204" pitchFamily="18" charset="0"/>
                  <a:ea typeface="Cambria" panose="02040503050406030204" pitchFamily="18" charset="0"/>
                </a:rPr>
                <a:t>Aggressor</a:t>
              </a:r>
              <a:r>
                <a:rPr lang="ja-JP" altLang="en-US" sz="2400" b="1">
                  <a:solidFill>
                    <a:srgbClr val="0070C0"/>
                  </a:solidFill>
                  <a:latin typeface="Cambria" panose="02040503050406030204" pitchFamily="18" charset="0"/>
                  <a:ea typeface="Roboto Black" panose="02000000000000000000" pitchFamily="2" charset="0"/>
                </a:rPr>
                <a:t> </a:t>
              </a:r>
              <a:r>
                <a:rPr lang="en-US" altLang="ja-JP" sz="2400" b="1" dirty="0">
                  <a:solidFill>
                    <a:srgbClr val="0070C0"/>
                  </a:solidFill>
                  <a:latin typeface="Cambria" panose="02040503050406030204" pitchFamily="18" charset="0"/>
                  <a:ea typeface="Cambria" panose="02040503050406030204" pitchFamily="18" charset="0"/>
                </a:rPr>
                <a:t>Row</a:t>
              </a:r>
              <a:endParaRPr lang="en-CH" sz="2400" b="1" dirty="0">
                <a:solidFill>
                  <a:srgbClr val="0070C0"/>
                </a:solidFill>
                <a:latin typeface="Cambria" panose="02040503050406030204" pitchFamily="18" charset="0"/>
                <a:ea typeface="Cambria" panose="02040503050406030204" pitchFamily="18" charset="0"/>
              </a:endParaRPr>
            </a:p>
          </p:txBody>
        </p:sp>
        <p:cxnSp>
          <p:nvCxnSpPr>
            <p:cNvPr id="9" name="Straight Connector 8">
              <a:extLst>
                <a:ext uri="{FF2B5EF4-FFF2-40B4-BE49-F238E27FC236}">
                  <a16:creationId xmlns:a16="http://schemas.microsoft.com/office/drawing/2014/main" id="{4270C0B9-8DAF-A371-3661-0475785C0010}"/>
                </a:ext>
              </a:extLst>
            </p:cNvPr>
            <p:cNvCxnSpPr>
              <a:cxnSpLocks/>
            </p:cNvCxnSpPr>
            <p:nvPr/>
          </p:nvCxnSpPr>
          <p:spPr>
            <a:xfrm>
              <a:off x="3235103" y="2671453"/>
              <a:ext cx="4871466"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9532687F-4D75-1AE1-995C-BF9EC2DAF357}"/>
                </a:ext>
              </a:extLst>
            </p:cNvPr>
            <p:cNvSpPr txBox="1"/>
            <p:nvPr/>
          </p:nvSpPr>
          <p:spPr>
            <a:xfrm>
              <a:off x="2495449" y="2502176"/>
              <a:ext cx="681598" cy="338554"/>
            </a:xfrm>
            <a:prstGeom prst="rect">
              <a:avLst/>
            </a:prstGeom>
            <a:solidFill>
              <a:schemeClr val="bg1"/>
            </a:solidFill>
          </p:spPr>
          <p:txBody>
            <a:bodyPr wrap="none" rtlCol="0">
              <a:spAutoFit/>
            </a:bodyPr>
            <a:lstStyle/>
            <a:p>
              <a:pPr algn="r"/>
              <a:r>
                <a:rPr lang="en-US" sz="1600" b="1" dirty="0">
                  <a:latin typeface="Cambria" panose="02040503050406030204" pitchFamily="18" charset="0"/>
                  <a:ea typeface="Cambria" panose="02040503050406030204" pitchFamily="18" charset="0"/>
                </a:rPr>
                <a:t>Open</a:t>
              </a:r>
              <a:endParaRPr lang="en-CH" sz="1600" b="1" dirty="0">
                <a:latin typeface="Cambria" panose="02040503050406030204" pitchFamily="18" charset="0"/>
                <a:ea typeface="Cambria" panose="02040503050406030204" pitchFamily="18" charset="0"/>
              </a:endParaRPr>
            </a:p>
          </p:txBody>
        </p:sp>
        <p:cxnSp>
          <p:nvCxnSpPr>
            <p:cNvPr id="11" name="Straight Connector 10">
              <a:extLst>
                <a:ext uri="{FF2B5EF4-FFF2-40B4-BE49-F238E27FC236}">
                  <a16:creationId xmlns:a16="http://schemas.microsoft.com/office/drawing/2014/main" id="{38D3B1DB-FA13-B33E-71AA-4AC2DB530703}"/>
                </a:ext>
              </a:extLst>
            </p:cNvPr>
            <p:cNvCxnSpPr>
              <a:cxnSpLocks/>
            </p:cNvCxnSpPr>
            <p:nvPr/>
          </p:nvCxnSpPr>
          <p:spPr>
            <a:xfrm>
              <a:off x="3235103" y="3208112"/>
              <a:ext cx="4871466"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CF1BCBE8-7305-DE5A-7CCB-4F58AFDC552E}"/>
                </a:ext>
              </a:extLst>
            </p:cNvPr>
            <p:cNvSpPr txBox="1"/>
            <p:nvPr/>
          </p:nvSpPr>
          <p:spPr>
            <a:xfrm>
              <a:off x="2489747" y="3005657"/>
              <a:ext cx="684803" cy="338554"/>
            </a:xfrm>
            <a:prstGeom prst="rect">
              <a:avLst/>
            </a:prstGeom>
            <a:solidFill>
              <a:schemeClr val="bg1"/>
            </a:solidFill>
          </p:spPr>
          <p:txBody>
            <a:bodyPr wrap="none" rtlCol="0">
              <a:spAutoFit/>
            </a:bodyPr>
            <a:lstStyle/>
            <a:p>
              <a:pPr algn="r"/>
              <a:r>
                <a:rPr lang="en-US" altLang="ja-JP" sz="1600" b="1">
                  <a:latin typeface="Cambria" panose="02040503050406030204" pitchFamily="18" charset="0"/>
                  <a:ea typeface="Cambria" panose="02040503050406030204" pitchFamily="18" charset="0"/>
                </a:rPr>
                <a:t>Close</a:t>
              </a:r>
              <a:endParaRPr lang="en-CH" sz="1600" b="1">
                <a:latin typeface="Cambria" panose="02040503050406030204" pitchFamily="18" charset="0"/>
                <a:ea typeface="Cambria" panose="02040503050406030204" pitchFamily="18" charset="0"/>
              </a:endParaRPr>
            </a:p>
          </p:txBody>
        </p:sp>
        <p:grpSp>
          <p:nvGrpSpPr>
            <p:cNvPr id="13" name="Group 12">
              <a:extLst>
                <a:ext uri="{FF2B5EF4-FFF2-40B4-BE49-F238E27FC236}">
                  <a16:creationId xmlns:a16="http://schemas.microsoft.com/office/drawing/2014/main" id="{B6DC0F9C-12CB-6C3B-C328-E1477094F255}"/>
                </a:ext>
              </a:extLst>
            </p:cNvPr>
            <p:cNvGrpSpPr/>
            <p:nvPr/>
          </p:nvGrpSpPr>
          <p:grpSpPr>
            <a:xfrm>
              <a:off x="3235104" y="2671966"/>
              <a:ext cx="2213910" cy="536146"/>
              <a:chOff x="3626130" y="2598668"/>
              <a:chExt cx="2213910" cy="536146"/>
            </a:xfrm>
          </p:grpSpPr>
          <p:grpSp>
            <p:nvGrpSpPr>
              <p:cNvPr id="25" name="Group 24">
                <a:extLst>
                  <a:ext uri="{FF2B5EF4-FFF2-40B4-BE49-F238E27FC236}">
                    <a16:creationId xmlns:a16="http://schemas.microsoft.com/office/drawing/2014/main" id="{3E30C576-B887-6946-9AD5-0AF2C64838B4}"/>
                  </a:ext>
                </a:extLst>
              </p:cNvPr>
              <p:cNvGrpSpPr/>
              <p:nvPr/>
            </p:nvGrpSpPr>
            <p:grpSpPr>
              <a:xfrm>
                <a:off x="3626130" y="2598668"/>
                <a:ext cx="1886471" cy="536146"/>
                <a:chOff x="3304598" y="5462438"/>
                <a:chExt cx="2903548" cy="536146"/>
              </a:xfrm>
            </p:grpSpPr>
            <p:cxnSp>
              <p:nvCxnSpPr>
                <p:cNvPr id="27" name="Connector: Elbow 28">
                  <a:extLst>
                    <a:ext uri="{FF2B5EF4-FFF2-40B4-BE49-F238E27FC236}">
                      <a16:creationId xmlns:a16="http://schemas.microsoft.com/office/drawing/2014/main" id="{048D461A-FD31-624A-29FF-D7746C472F8A}"/>
                    </a:ext>
                  </a:extLst>
                </p:cNvPr>
                <p:cNvCxnSpPr>
                  <a:cxnSpLocks/>
                </p:cNvCxnSpPr>
                <p:nvPr/>
              </p:nvCxnSpPr>
              <p:spPr>
                <a:xfrm>
                  <a:off x="3815707" y="5462439"/>
                  <a:ext cx="862941"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Connector: Elbow 29">
                  <a:extLst>
                    <a:ext uri="{FF2B5EF4-FFF2-40B4-BE49-F238E27FC236}">
                      <a16:creationId xmlns:a16="http://schemas.microsoft.com/office/drawing/2014/main" id="{F659BCC1-A7D3-F514-2C74-A02A26CE1DFF}"/>
                    </a:ext>
                  </a:extLst>
                </p:cNvPr>
                <p:cNvCxnSpPr>
                  <a:cxnSpLocks/>
                </p:cNvCxnSpPr>
                <p:nvPr/>
              </p:nvCxnSpPr>
              <p:spPr>
                <a:xfrm flipH="1">
                  <a:off x="4326816" y="5462441"/>
                  <a:ext cx="862941"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Connector: Elbow 30">
                  <a:extLst>
                    <a:ext uri="{FF2B5EF4-FFF2-40B4-BE49-F238E27FC236}">
                      <a16:creationId xmlns:a16="http://schemas.microsoft.com/office/drawing/2014/main" id="{4BD8D808-7F91-DDA6-516B-E1657DD5ED7B}"/>
                    </a:ext>
                  </a:extLst>
                </p:cNvPr>
                <p:cNvCxnSpPr>
                  <a:cxnSpLocks/>
                </p:cNvCxnSpPr>
                <p:nvPr/>
              </p:nvCxnSpPr>
              <p:spPr>
                <a:xfrm>
                  <a:off x="4837925" y="5462440"/>
                  <a:ext cx="862941"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Connector: Elbow 31">
                  <a:extLst>
                    <a:ext uri="{FF2B5EF4-FFF2-40B4-BE49-F238E27FC236}">
                      <a16:creationId xmlns:a16="http://schemas.microsoft.com/office/drawing/2014/main" id="{FD263184-3728-39EB-5986-E1D75979AB71}"/>
                    </a:ext>
                  </a:extLst>
                </p:cNvPr>
                <p:cNvCxnSpPr>
                  <a:cxnSpLocks/>
                </p:cNvCxnSpPr>
                <p:nvPr/>
              </p:nvCxnSpPr>
              <p:spPr>
                <a:xfrm flipH="1">
                  <a:off x="3304598" y="5462438"/>
                  <a:ext cx="862941"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Connector: Elbow 32">
                  <a:extLst>
                    <a:ext uri="{FF2B5EF4-FFF2-40B4-BE49-F238E27FC236}">
                      <a16:creationId xmlns:a16="http://schemas.microsoft.com/office/drawing/2014/main" id="{C5C543FA-4A69-48FC-A0A1-C3FCB1822939}"/>
                    </a:ext>
                  </a:extLst>
                </p:cNvPr>
                <p:cNvCxnSpPr>
                  <a:cxnSpLocks/>
                </p:cNvCxnSpPr>
                <p:nvPr/>
              </p:nvCxnSpPr>
              <p:spPr>
                <a:xfrm flipH="1">
                  <a:off x="5345205" y="5462438"/>
                  <a:ext cx="862941"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26" name="Connector: Elbow 27">
                <a:extLst>
                  <a:ext uri="{FF2B5EF4-FFF2-40B4-BE49-F238E27FC236}">
                    <a16:creationId xmlns:a16="http://schemas.microsoft.com/office/drawing/2014/main" id="{BFA6CCD5-633D-A400-0CC7-1E52C6935C7C}"/>
                  </a:ext>
                </a:extLst>
              </p:cNvPr>
              <p:cNvCxnSpPr>
                <a:cxnSpLocks/>
              </p:cNvCxnSpPr>
              <p:nvPr/>
            </p:nvCxnSpPr>
            <p:spPr>
              <a:xfrm>
                <a:off x="5279377" y="2598668"/>
                <a:ext cx="560663"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4" name="Group 13">
              <a:extLst>
                <a:ext uri="{FF2B5EF4-FFF2-40B4-BE49-F238E27FC236}">
                  <a16:creationId xmlns:a16="http://schemas.microsoft.com/office/drawing/2014/main" id="{C9289B44-A1F2-A4CB-B600-8D8A4ECE1F3E}"/>
                </a:ext>
              </a:extLst>
            </p:cNvPr>
            <p:cNvGrpSpPr/>
            <p:nvPr/>
          </p:nvGrpSpPr>
          <p:grpSpPr>
            <a:xfrm>
              <a:off x="5224468" y="2674899"/>
              <a:ext cx="2213910" cy="536146"/>
              <a:chOff x="3626130" y="2598668"/>
              <a:chExt cx="2213910" cy="536146"/>
            </a:xfrm>
          </p:grpSpPr>
          <p:grpSp>
            <p:nvGrpSpPr>
              <p:cNvPr id="18" name="Group 17">
                <a:extLst>
                  <a:ext uri="{FF2B5EF4-FFF2-40B4-BE49-F238E27FC236}">
                    <a16:creationId xmlns:a16="http://schemas.microsoft.com/office/drawing/2014/main" id="{8F65C540-C74D-844C-21A5-4857F0C6A106}"/>
                  </a:ext>
                </a:extLst>
              </p:cNvPr>
              <p:cNvGrpSpPr/>
              <p:nvPr/>
            </p:nvGrpSpPr>
            <p:grpSpPr>
              <a:xfrm>
                <a:off x="3626130" y="2598668"/>
                <a:ext cx="1886471" cy="536146"/>
                <a:chOff x="3304598" y="5462438"/>
                <a:chExt cx="2903548" cy="536146"/>
              </a:xfrm>
            </p:grpSpPr>
            <p:cxnSp>
              <p:nvCxnSpPr>
                <p:cNvPr id="20" name="Connector: Elbow 21">
                  <a:extLst>
                    <a:ext uri="{FF2B5EF4-FFF2-40B4-BE49-F238E27FC236}">
                      <a16:creationId xmlns:a16="http://schemas.microsoft.com/office/drawing/2014/main" id="{C1F58AF2-E978-B700-667E-77ECD6269BD3}"/>
                    </a:ext>
                  </a:extLst>
                </p:cNvPr>
                <p:cNvCxnSpPr>
                  <a:cxnSpLocks/>
                </p:cNvCxnSpPr>
                <p:nvPr/>
              </p:nvCxnSpPr>
              <p:spPr>
                <a:xfrm>
                  <a:off x="3815707" y="5462439"/>
                  <a:ext cx="862941"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Connector: Elbow 22">
                  <a:extLst>
                    <a:ext uri="{FF2B5EF4-FFF2-40B4-BE49-F238E27FC236}">
                      <a16:creationId xmlns:a16="http://schemas.microsoft.com/office/drawing/2014/main" id="{33FD7030-7534-B253-2D3B-E943529A49DA}"/>
                    </a:ext>
                  </a:extLst>
                </p:cNvPr>
                <p:cNvCxnSpPr>
                  <a:cxnSpLocks/>
                </p:cNvCxnSpPr>
                <p:nvPr/>
              </p:nvCxnSpPr>
              <p:spPr>
                <a:xfrm flipH="1">
                  <a:off x="4326816" y="5462441"/>
                  <a:ext cx="862941"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Connector: Elbow 23">
                  <a:extLst>
                    <a:ext uri="{FF2B5EF4-FFF2-40B4-BE49-F238E27FC236}">
                      <a16:creationId xmlns:a16="http://schemas.microsoft.com/office/drawing/2014/main" id="{F727F3A0-A6E3-E87B-6891-92DC3FD76B43}"/>
                    </a:ext>
                  </a:extLst>
                </p:cNvPr>
                <p:cNvCxnSpPr>
                  <a:cxnSpLocks/>
                </p:cNvCxnSpPr>
                <p:nvPr/>
              </p:nvCxnSpPr>
              <p:spPr>
                <a:xfrm>
                  <a:off x="4837925" y="5462440"/>
                  <a:ext cx="862941"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Connector: Elbow 24">
                  <a:extLst>
                    <a:ext uri="{FF2B5EF4-FFF2-40B4-BE49-F238E27FC236}">
                      <a16:creationId xmlns:a16="http://schemas.microsoft.com/office/drawing/2014/main" id="{32A0AFAD-6549-C638-4919-AFD3CD7E763B}"/>
                    </a:ext>
                  </a:extLst>
                </p:cNvPr>
                <p:cNvCxnSpPr>
                  <a:cxnSpLocks/>
                </p:cNvCxnSpPr>
                <p:nvPr/>
              </p:nvCxnSpPr>
              <p:spPr>
                <a:xfrm flipH="1">
                  <a:off x="3304598" y="5462438"/>
                  <a:ext cx="862941"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Connector: Elbow 25">
                  <a:extLst>
                    <a:ext uri="{FF2B5EF4-FFF2-40B4-BE49-F238E27FC236}">
                      <a16:creationId xmlns:a16="http://schemas.microsoft.com/office/drawing/2014/main" id="{1CBF0FB9-A033-B856-60DC-B2B051F737C4}"/>
                    </a:ext>
                  </a:extLst>
                </p:cNvPr>
                <p:cNvCxnSpPr>
                  <a:cxnSpLocks/>
                </p:cNvCxnSpPr>
                <p:nvPr/>
              </p:nvCxnSpPr>
              <p:spPr>
                <a:xfrm flipH="1">
                  <a:off x="5345205" y="5462438"/>
                  <a:ext cx="862941"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9" name="Connector: Elbow 20">
                <a:extLst>
                  <a:ext uri="{FF2B5EF4-FFF2-40B4-BE49-F238E27FC236}">
                    <a16:creationId xmlns:a16="http://schemas.microsoft.com/office/drawing/2014/main" id="{3021F178-46EE-8BE9-F8C4-1430DF95DCAE}"/>
                  </a:ext>
                </a:extLst>
              </p:cNvPr>
              <p:cNvCxnSpPr>
                <a:cxnSpLocks/>
              </p:cNvCxnSpPr>
              <p:nvPr/>
            </p:nvCxnSpPr>
            <p:spPr>
              <a:xfrm>
                <a:off x="5279377" y="2598668"/>
                <a:ext cx="560663"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5" name="Group 14">
              <a:extLst>
                <a:ext uri="{FF2B5EF4-FFF2-40B4-BE49-F238E27FC236}">
                  <a16:creationId xmlns:a16="http://schemas.microsoft.com/office/drawing/2014/main" id="{10F91BD8-A88D-3B97-A51F-67A7C83BA75C}"/>
                </a:ext>
              </a:extLst>
            </p:cNvPr>
            <p:cNvGrpSpPr/>
            <p:nvPr/>
          </p:nvGrpSpPr>
          <p:grpSpPr>
            <a:xfrm>
              <a:off x="7213832" y="2678341"/>
              <a:ext cx="892737" cy="536144"/>
              <a:chOff x="3304598" y="5462438"/>
              <a:chExt cx="1374050" cy="536144"/>
            </a:xfrm>
          </p:grpSpPr>
          <p:cxnSp>
            <p:nvCxnSpPr>
              <p:cNvPr id="16" name="Connector: Elbow 17">
                <a:extLst>
                  <a:ext uri="{FF2B5EF4-FFF2-40B4-BE49-F238E27FC236}">
                    <a16:creationId xmlns:a16="http://schemas.microsoft.com/office/drawing/2014/main" id="{84380B8C-C8C4-9E6E-0C74-825F90A61AAF}"/>
                  </a:ext>
                </a:extLst>
              </p:cNvPr>
              <p:cNvCxnSpPr>
                <a:cxnSpLocks/>
              </p:cNvCxnSpPr>
              <p:nvPr/>
            </p:nvCxnSpPr>
            <p:spPr>
              <a:xfrm>
                <a:off x="3815707" y="5462439"/>
                <a:ext cx="862941"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Connector: Elbow 18">
                <a:extLst>
                  <a:ext uri="{FF2B5EF4-FFF2-40B4-BE49-F238E27FC236}">
                    <a16:creationId xmlns:a16="http://schemas.microsoft.com/office/drawing/2014/main" id="{80694780-5E12-A54C-CFC2-C811C66D8FED}"/>
                  </a:ext>
                </a:extLst>
              </p:cNvPr>
              <p:cNvCxnSpPr>
                <a:cxnSpLocks/>
              </p:cNvCxnSpPr>
              <p:nvPr/>
            </p:nvCxnSpPr>
            <p:spPr>
              <a:xfrm flipH="1">
                <a:off x="3304598" y="5462438"/>
                <a:ext cx="862941"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32" name="Group 31">
            <a:extLst>
              <a:ext uri="{FF2B5EF4-FFF2-40B4-BE49-F238E27FC236}">
                <a16:creationId xmlns:a16="http://schemas.microsoft.com/office/drawing/2014/main" id="{0DAE4643-492F-2FC7-F1B5-F50CBB390955}"/>
              </a:ext>
            </a:extLst>
          </p:cNvPr>
          <p:cNvGrpSpPr/>
          <p:nvPr/>
        </p:nvGrpSpPr>
        <p:grpSpPr>
          <a:xfrm>
            <a:off x="143322" y="5330926"/>
            <a:ext cx="7879578" cy="853359"/>
            <a:chOff x="226991" y="3517675"/>
            <a:chExt cx="7879578" cy="853359"/>
          </a:xfrm>
        </p:grpSpPr>
        <p:sp>
          <p:nvSpPr>
            <p:cNvPr id="33" name="TextBox 32">
              <a:extLst>
                <a:ext uri="{FF2B5EF4-FFF2-40B4-BE49-F238E27FC236}">
                  <a16:creationId xmlns:a16="http://schemas.microsoft.com/office/drawing/2014/main" id="{D33E93B3-434C-F3B4-2EF2-8E4E6A4CDDFD}"/>
                </a:ext>
              </a:extLst>
            </p:cNvPr>
            <p:cNvSpPr txBox="1"/>
            <p:nvPr/>
          </p:nvSpPr>
          <p:spPr>
            <a:xfrm>
              <a:off x="226991" y="3540037"/>
              <a:ext cx="2285690" cy="830997"/>
            </a:xfrm>
            <a:prstGeom prst="rect">
              <a:avLst/>
            </a:prstGeom>
            <a:solidFill>
              <a:schemeClr val="bg1"/>
            </a:solidFill>
          </p:spPr>
          <p:txBody>
            <a:bodyPr wrap="none" rtlCol="0">
              <a:spAutoFit/>
            </a:bodyPr>
            <a:lstStyle/>
            <a:p>
              <a:pPr algn="ctr"/>
              <a:r>
                <a:rPr lang="en-US" sz="2400" b="1">
                  <a:solidFill>
                    <a:srgbClr val="C00000"/>
                  </a:solidFill>
                  <a:latin typeface="Cambria" panose="02040503050406030204" pitchFamily="18" charset="0"/>
                  <a:ea typeface="Cambria" panose="02040503050406030204" pitchFamily="18" charset="0"/>
                </a:rPr>
                <a:t>RowPress</a:t>
              </a:r>
            </a:p>
            <a:p>
              <a:pPr algn="ctr"/>
              <a:r>
                <a:rPr lang="en-US" altLang="ja-JP" sz="2400" b="1">
                  <a:solidFill>
                    <a:srgbClr val="C00000"/>
                  </a:solidFill>
                  <a:latin typeface="Cambria" panose="02040503050406030204" pitchFamily="18" charset="0"/>
                  <a:ea typeface="Cambria" panose="02040503050406030204" pitchFamily="18" charset="0"/>
                </a:rPr>
                <a:t>Aggressor</a:t>
              </a:r>
              <a:r>
                <a:rPr lang="ja-JP" altLang="en-US" sz="2400" b="1">
                  <a:solidFill>
                    <a:srgbClr val="C00000"/>
                  </a:solidFill>
                  <a:latin typeface="Cambria" panose="02040503050406030204" pitchFamily="18" charset="0"/>
                  <a:ea typeface="Roboto Black" panose="02000000000000000000" pitchFamily="2" charset="0"/>
                </a:rPr>
                <a:t> </a:t>
              </a:r>
              <a:r>
                <a:rPr lang="en-US" altLang="ja-JP" sz="2400" b="1">
                  <a:solidFill>
                    <a:srgbClr val="C00000"/>
                  </a:solidFill>
                  <a:latin typeface="Cambria" panose="02040503050406030204" pitchFamily="18" charset="0"/>
                  <a:ea typeface="Cambria" panose="02040503050406030204" pitchFamily="18" charset="0"/>
                </a:rPr>
                <a:t>Row</a:t>
              </a:r>
              <a:endParaRPr lang="en-CH" sz="2400" b="1">
                <a:solidFill>
                  <a:srgbClr val="C00000"/>
                </a:solidFill>
                <a:latin typeface="Cambria" panose="02040503050406030204" pitchFamily="18" charset="0"/>
                <a:ea typeface="Cambria" panose="02040503050406030204" pitchFamily="18" charset="0"/>
              </a:endParaRPr>
            </a:p>
          </p:txBody>
        </p:sp>
        <p:cxnSp>
          <p:nvCxnSpPr>
            <p:cNvPr id="34" name="Straight Connector 33">
              <a:extLst>
                <a:ext uri="{FF2B5EF4-FFF2-40B4-BE49-F238E27FC236}">
                  <a16:creationId xmlns:a16="http://schemas.microsoft.com/office/drawing/2014/main" id="{DC1BC3EC-5F63-B67E-6A27-019555A07808}"/>
                </a:ext>
              </a:extLst>
            </p:cNvPr>
            <p:cNvCxnSpPr>
              <a:cxnSpLocks/>
            </p:cNvCxnSpPr>
            <p:nvPr/>
          </p:nvCxnSpPr>
          <p:spPr>
            <a:xfrm>
              <a:off x="3235103" y="3686952"/>
              <a:ext cx="4871466"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02381342-4B6C-BE2B-D18F-FF3530A35ADE}"/>
                </a:ext>
              </a:extLst>
            </p:cNvPr>
            <p:cNvSpPr txBox="1"/>
            <p:nvPr/>
          </p:nvSpPr>
          <p:spPr>
            <a:xfrm>
              <a:off x="2495449" y="3517675"/>
              <a:ext cx="681598" cy="338554"/>
            </a:xfrm>
            <a:prstGeom prst="rect">
              <a:avLst/>
            </a:prstGeom>
            <a:solidFill>
              <a:schemeClr val="bg1"/>
            </a:solidFill>
          </p:spPr>
          <p:txBody>
            <a:bodyPr wrap="none" rtlCol="0">
              <a:spAutoFit/>
            </a:bodyPr>
            <a:lstStyle/>
            <a:p>
              <a:pPr algn="r"/>
              <a:r>
                <a:rPr lang="en-US" sz="1600" b="1">
                  <a:latin typeface="Cambria" panose="02040503050406030204" pitchFamily="18" charset="0"/>
                  <a:ea typeface="Cambria" panose="02040503050406030204" pitchFamily="18" charset="0"/>
                </a:rPr>
                <a:t>Open</a:t>
              </a:r>
              <a:endParaRPr lang="en-CH" sz="1600" b="1">
                <a:latin typeface="Cambria" panose="02040503050406030204" pitchFamily="18" charset="0"/>
                <a:ea typeface="Cambria" panose="02040503050406030204" pitchFamily="18" charset="0"/>
              </a:endParaRPr>
            </a:p>
          </p:txBody>
        </p:sp>
        <p:cxnSp>
          <p:nvCxnSpPr>
            <p:cNvPr id="36" name="Straight Connector 35">
              <a:extLst>
                <a:ext uri="{FF2B5EF4-FFF2-40B4-BE49-F238E27FC236}">
                  <a16:creationId xmlns:a16="http://schemas.microsoft.com/office/drawing/2014/main" id="{15BA6C96-019E-98D2-259F-832FFFD900CC}"/>
                </a:ext>
              </a:extLst>
            </p:cNvPr>
            <p:cNvCxnSpPr>
              <a:cxnSpLocks/>
            </p:cNvCxnSpPr>
            <p:nvPr/>
          </p:nvCxnSpPr>
          <p:spPr>
            <a:xfrm>
              <a:off x="3235103" y="4223611"/>
              <a:ext cx="4871466"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A3B6CA6A-5355-FBE0-5A85-9EB905D041D1}"/>
                </a:ext>
              </a:extLst>
            </p:cNvPr>
            <p:cNvSpPr txBox="1"/>
            <p:nvPr/>
          </p:nvSpPr>
          <p:spPr>
            <a:xfrm>
              <a:off x="2489747" y="4021156"/>
              <a:ext cx="684803" cy="338554"/>
            </a:xfrm>
            <a:prstGeom prst="rect">
              <a:avLst/>
            </a:prstGeom>
            <a:solidFill>
              <a:schemeClr val="bg1"/>
            </a:solidFill>
          </p:spPr>
          <p:txBody>
            <a:bodyPr wrap="none" rtlCol="0">
              <a:spAutoFit/>
            </a:bodyPr>
            <a:lstStyle/>
            <a:p>
              <a:pPr algn="r"/>
              <a:r>
                <a:rPr lang="en-US" altLang="ja-JP" sz="1600" b="1">
                  <a:latin typeface="Cambria" panose="02040503050406030204" pitchFamily="18" charset="0"/>
                  <a:ea typeface="Cambria" panose="02040503050406030204" pitchFamily="18" charset="0"/>
                </a:rPr>
                <a:t>Close</a:t>
              </a:r>
              <a:endParaRPr lang="en-CH" sz="1600" b="1">
                <a:latin typeface="Cambria" panose="02040503050406030204" pitchFamily="18" charset="0"/>
                <a:ea typeface="Cambria" panose="02040503050406030204" pitchFamily="18" charset="0"/>
              </a:endParaRPr>
            </a:p>
          </p:txBody>
        </p:sp>
        <p:grpSp>
          <p:nvGrpSpPr>
            <p:cNvPr id="38" name="Group 37">
              <a:extLst>
                <a:ext uri="{FF2B5EF4-FFF2-40B4-BE49-F238E27FC236}">
                  <a16:creationId xmlns:a16="http://schemas.microsoft.com/office/drawing/2014/main" id="{67113C9D-4644-BE31-374A-0F26DFCFE32B}"/>
                </a:ext>
              </a:extLst>
            </p:cNvPr>
            <p:cNvGrpSpPr/>
            <p:nvPr/>
          </p:nvGrpSpPr>
          <p:grpSpPr>
            <a:xfrm>
              <a:off x="3235104" y="3686952"/>
              <a:ext cx="2447134" cy="536656"/>
              <a:chOff x="5760520" y="5529943"/>
              <a:chExt cx="2447134" cy="536656"/>
            </a:xfrm>
          </p:grpSpPr>
          <p:grpSp>
            <p:nvGrpSpPr>
              <p:cNvPr id="42" name="Group 41">
                <a:extLst>
                  <a:ext uri="{FF2B5EF4-FFF2-40B4-BE49-F238E27FC236}">
                    <a16:creationId xmlns:a16="http://schemas.microsoft.com/office/drawing/2014/main" id="{581D3B53-3936-2C36-346C-1B1600DD34F0}"/>
                  </a:ext>
                </a:extLst>
              </p:cNvPr>
              <p:cNvGrpSpPr/>
              <p:nvPr/>
            </p:nvGrpSpPr>
            <p:grpSpPr>
              <a:xfrm>
                <a:off x="5760520" y="5530456"/>
                <a:ext cx="2447134" cy="536143"/>
                <a:chOff x="3807855" y="5356681"/>
                <a:chExt cx="2713455" cy="536143"/>
              </a:xfrm>
            </p:grpSpPr>
            <p:cxnSp>
              <p:nvCxnSpPr>
                <p:cNvPr id="44" name="Connector: Elbow 45">
                  <a:extLst>
                    <a:ext uri="{FF2B5EF4-FFF2-40B4-BE49-F238E27FC236}">
                      <a16:creationId xmlns:a16="http://schemas.microsoft.com/office/drawing/2014/main" id="{48102F44-AFA5-9E6D-ED95-76805778E511}"/>
                    </a:ext>
                  </a:extLst>
                </p:cNvPr>
                <p:cNvCxnSpPr>
                  <a:cxnSpLocks/>
                </p:cNvCxnSpPr>
                <p:nvPr/>
              </p:nvCxnSpPr>
              <p:spPr>
                <a:xfrm flipH="1">
                  <a:off x="3807855" y="5356681"/>
                  <a:ext cx="621680"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Connector: Elbow 46">
                  <a:extLst>
                    <a:ext uri="{FF2B5EF4-FFF2-40B4-BE49-F238E27FC236}">
                      <a16:creationId xmlns:a16="http://schemas.microsoft.com/office/drawing/2014/main" id="{4B34B2CC-73D4-1752-9549-67F76936B1FD}"/>
                    </a:ext>
                  </a:extLst>
                </p:cNvPr>
                <p:cNvCxnSpPr>
                  <a:cxnSpLocks/>
                </p:cNvCxnSpPr>
                <p:nvPr/>
              </p:nvCxnSpPr>
              <p:spPr>
                <a:xfrm>
                  <a:off x="5899630" y="5356681"/>
                  <a:ext cx="621680"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43" name="Straight Connector 42">
                <a:extLst>
                  <a:ext uri="{FF2B5EF4-FFF2-40B4-BE49-F238E27FC236}">
                    <a16:creationId xmlns:a16="http://schemas.microsoft.com/office/drawing/2014/main" id="{F2B5151F-36F0-E9B0-B314-3B2EBD97C921}"/>
                  </a:ext>
                </a:extLst>
              </p:cNvPr>
              <p:cNvCxnSpPr>
                <a:cxnSpLocks/>
              </p:cNvCxnSpPr>
              <p:nvPr/>
            </p:nvCxnSpPr>
            <p:spPr>
              <a:xfrm>
                <a:off x="6265333" y="5529943"/>
                <a:ext cx="1484551"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39" name="Connector: Elbow 40">
              <a:extLst>
                <a:ext uri="{FF2B5EF4-FFF2-40B4-BE49-F238E27FC236}">
                  <a16:creationId xmlns:a16="http://schemas.microsoft.com/office/drawing/2014/main" id="{737971FE-8AF4-3AF4-14CF-F77025CF4AAA}"/>
                </a:ext>
              </a:extLst>
            </p:cNvPr>
            <p:cNvCxnSpPr>
              <a:cxnSpLocks/>
            </p:cNvCxnSpPr>
            <p:nvPr/>
          </p:nvCxnSpPr>
          <p:spPr>
            <a:xfrm flipH="1">
              <a:off x="5457866" y="3690394"/>
              <a:ext cx="560663"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Connector: Elbow 41">
              <a:extLst>
                <a:ext uri="{FF2B5EF4-FFF2-40B4-BE49-F238E27FC236}">
                  <a16:creationId xmlns:a16="http://schemas.microsoft.com/office/drawing/2014/main" id="{5D937074-3391-45DA-9E8D-FCD89E4BE00B}"/>
                </a:ext>
              </a:extLst>
            </p:cNvPr>
            <p:cNvCxnSpPr>
              <a:cxnSpLocks/>
            </p:cNvCxnSpPr>
            <p:nvPr/>
          </p:nvCxnSpPr>
          <p:spPr>
            <a:xfrm>
              <a:off x="7344337" y="3690394"/>
              <a:ext cx="560663"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E3B93E1F-6471-ECF8-300D-3244D9789044}"/>
                </a:ext>
              </a:extLst>
            </p:cNvPr>
            <p:cNvCxnSpPr>
              <a:cxnSpLocks/>
            </p:cNvCxnSpPr>
            <p:nvPr/>
          </p:nvCxnSpPr>
          <p:spPr>
            <a:xfrm>
              <a:off x="5962679" y="3689881"/>
              <a:ext cx="1484551"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6" name="Group 45">
            <a:extLst>
              <a:ext uri="{FF2B5EF4-FFF2-40B4-BE49-F238E27FC236}">
                <a16:creationId xmlns:a16="http://schemas.microsoft.com/office/drawing/2014/main" id="{CFCC6B4C-297E-2AA0-5A97-7C8BAF077B8F}"/>
              </a:ext>
            </a:extLst>
          </p:cNvPr>
          <p:cNvGrpSpPr/>
          <p:nvPr/>
        </p:nvGrpSpPr>
        <p:grpSpPr>
          <a:xfrm>
            <a:off x="3289394" y="4520333"/>
            <a:ext cx="5854606" cy="1961067"/>
            <a:chOff x="3289394" y="2486774"/>
            <a:chExt cx="5854606" cy="1961067"/>
          </a:xfrm>
        </p:grpSpPr>
        <p:grpSp>
          <p:nvGrpSpPr>
            <p:cNvPr id="47" name="Group 46">
              <a:extLst>
                <a:ext uri="{FF2B5EF4-FFF2-40B4-BE49-F238E27FC236}">
                  <a16:creationId xmlns:a16="http://schemas.microsoft.com/office/drawing/2014/main" id="{6F372552-C6C1-EED0-B4E8-7848AB98E9D6}"/>
                </a:ext>
              </a:extLst>
            </p:cNvPr>
            <p:cNvGrpSpPr/>
            <p:nvPr/>
          </p:nvGrpSpPr>
          <p:grpSpPr>
            <a:xfrm>
              <a:off x="3411505" y="2486774"/>
              <a:ext cx="1894974" cy="1252475"/>
              <a:chOff x="3747837" y="2774093"/>
              <a:chExt cx="1894974" cy="1252475"/>
            </a:xfrm>
          </p:grpSpPr>
          <p:cxnSp>
            <p:nvCxnSpPr>
              <p:cNvPr id="50" name="Straight Arrow Connector 49">
                <a:extLst>
                  <a:ext uri="{FF2B5EF4-FFF2-40B4-BE49-F238E27FC236}">
                    <a16:creationId xmlns:a16="http://schemas.microsoft.com/office/drawing/2014/main" id="{36C19B9F-F6EA-4ED6-BA32-187EB97C04DE}"/>
                  </a:ext>
                </a:extLst>
              </p:cNvPr>
              <p:cNvCxnSpPr>
                <a:cxnSpLocks/>
              </p:cNvCxnSpPr>
              <p:nvPr/>
            </p:nvCxnSpPr>
            <p:spPr>
              <a:xfrm>
                <a:off x="3747837" y="2774093"/>
                <a:ext cx="354931" cy="0"/>
              </a:xfrm>
              <a:prstGeom prst="straightConnector1">
                <a:avLst/>
              </a:prstGeom>
              <a:ln w="28575">
                <a:solidFill>
                  <a:srgbClr val="0070C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7EE7964B-F4C1-A06D-3E80-E27F2DFEC952}"/>
                  </a:ext>
                </a:extLst>
              </p:cNvPr>
              <p:cNvCxnSpPr>
                <a:cxnSpLocks/>
              </p:cNvCxnSpPr>
              <p:nvPr/>
            </p:nvCxnSpPr>
            <p:spPr>
              <a:xfrm>
                <a:off x="3747837" y="4026568"/>
                <a:ext cx="1894974" cy="0"/>
              </a:xfrm>
              <a:prstGeom prst="straightConnector1">
                <a:avLst/>
              </a:prstGeom>
              <a:ln w="28575">
                <a:solidFill>
                  <a:srgbClr val="C0000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grpSp>
        <p:sp>
          <p:nvSpPr>
            <p:cNvPr id="48" name="TextBox 47">
              <a:extLst>
                <a:ext uri="{FF2B5EF4-FFF2-40B4-BE49-F238E27FC236}">
                  <a16:creationId xmlns:a16="http://schemas.microsoft.com/office/drawing/2014/main" id="{AF0AF35D-47B9-340E-8CD9-51818F91B263}"/>
                </a:ext>
              </a:extLst>
            </p:cNvPr>
            <p:cNvSpPr txBox="1"/>
            <p:nvPr/>
          </p:nvSpPr>
          <p:spPr>
            <a:xfrm>
              <a:off x="3289394" y="2804837"/>
              <a:ext cx="5196719" cy="400110"/>
            </a:xfrm>
            <a:prstGeom prst="rect">
              <a:avLst/>
            </a:prstGeom>
            <a:noFill/>
          </p:spPr>
          <p:txBody>
            <a:bodyPr wrap="square" rtlCol="0">
              <a:spAutoFit/>
            </a:bodyPr>
            <a:lstStyle/>
            <a:p>
              <a:r>
                <a:rPr lang="en-US" sz="2000" b="1" dirty="0">
                  <a:solidFill>
                    <a:srgbClr val="0070C0"/>
                  </a:solidFill>
                  <a:latin typeface="Cambria" panose="02040503050406030204" pitchFamily="18" charset="0"/>
                  <a:ea typeface="Cambria" panose="02040503050406030204" pitchFamily="18" charset="0"/>
                </a:rPr>
                <a:t>36ns, 47K activations to induce bitflips</a:t>
              </a:r>
              <a:endParaRPr lang="en-CH" sz="2000" b="1" dirty="0">
                <a:solidFill>
                  <a:srgbClr val="0070C0"/>
                </a:solidFill>
                <a:latin typeface="Cambria" panose="02040503050406030204" pitchFamily="18" charset="0"/>
                <a:ea typeface="Cambria" panose="02040503050406030204" pitchFamily="18" charset="0"/>
              </a:endParaRPr>
            </a:p>
          </p:txBody>
        </p:sp>
        <p:sp>
          <p:nvSpPr>
            <p:cNvPr id="49" name="TextBox 48">
              <a:extLst>
                <a:ext uri="{FF2B5EF4-FFF2-40B4-BE49-F238E27FC236}">
                  <a16:creationId xmlns:a16="http://schemas.microsoft.com/office/drawing/2014/main" id="{52087CA0-2EE8-82D0-C9C7-8AC5CBC36B6E}"/>
                </a:ext>
              </a:extLst>
            </p:cNvPr>
            <p:cNvSpPr txBox="1"/>
            <p:nvPr/>
          </p:nvSpPr>
          <p:spPr>
            <a:xfrm>
              <a:off x="3933984" y="4047731"/>
              <a:ext cx="5210016" cy="400110"/>
            </a:xfrm>
            <a:prstGeom prst="rect">
              <a:avLst/>
            </a:prstGeom>
            <a:noFill/>
          </p:spPr>
          <p:txBody>
            <a:bodyPr wrap="none" rtlCol="0">
              <a:spAutoFit/>
            </a:bodyPr>
            <a:lstStyle/>
            <a:p>
              <a:r>
                <a:rPr lang="en-US" sz="2000" b="1">
                  <a:solidFill>
                    <a:srgbClr val="C00000"/>
                  </a:solidFill>
                  <a:latin typeface="Cambria" panose="02040503050406030204" pitchFamily="18" charset="0"/>
                  <a:ea typeface="Cambria" panose="02040503050406030204" pitchFamily="18" charset="0"/>
                </a:rPr>
                <a:t>7.8µs, only 5K activations to induce bitflips</a:t>
              </a:r>
              <a:endParaRPr lang="en-CH" sz="2000" b="1">
                <a:solidFill>
                  <a:srgbClr val="C00000"/>
                </a:solidFill>
                <a:latin typeface="Cambria" panose="02040503050406030204" pitchFamily="18" charset="0"/>
                <a:ea typeface="Cambria" panose="02040503050406030204" pitchFamily="18" charset="0"/>
              </a:endParaRPr>
            </a:p>
          </p:txBody>
        </p:sp>
      </p:grpSp>
    </p:spTree>
    <p:extLst>
      <p:ext uri="{BB962C8B-B14F-4D97-AF65-F5344CB8AC3E}">
        <p14:creationId xmlns:p14="http://schemas.microsoft.com/office/powerpoint/2010/main" val="3916604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A6093-3F1E-C74F-5B1B-302E3986C65D}"/>
              </a:ext>
            </a:extLst>
          </p:cNvPr>
          <p:cNvSpPr>
            <a:spLocks noGrp="1"/>
          </p:cNvSpPr>
          <p:nvPr>
            <p:ph type="title"/>
          </p:nvPr>
        </p:nvSpPr>
        <p:spPr/>
        <p:txBody>
          <a:bodyPr/>
          <a:lstStyle/>
          <a:p>
            <a:r>
              <a:rPr lang="en-US"/>
              <a:t>Real-System Demonstration (I)</a:t>
            </a:r>
            <a:endParaRPr lang="en-CH"/>
          </a:p>
        </p:txBody>
      </p:sp>
      <p:sp>
        <p:nvSpPr>
          <p:cNvPr id="7" name="Slide Number Placeholder 6">
            <a:extLst>
              <a:ext uri="{FF2B5EF4-FFF2-40B4-BE49-F238E27FC236}">
                <a16:creationId xmlns:a16="http://schemas.microsoft.com/office/drawing/2014/main" id="{15B3922B-D417-D551-C15D-E47F74EEAFA0}"/>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31B401-36E9-4C00-B8DC-84A96D356336}" type="slidenum">
              <a:rPr kumimoji="0" lang="en-CH" sz="1800" b="1" i="0" u="none" strike="noStrike" kern="1200" cap="none" spc="0" normalizeH="0" baseline="0" noProof="0" smtClean="0">
                <a:ln>
                  <a:noFill/>
                </a:ln>
                <a:solidFill>
                  <a:prstClr val="black">
                    <a:tint val="75000"/>
                  </a:prstClr>
                </a:solidFill>
                <a:effectLst/>
                <a:uLnTx/>
                <a:uFillTx/>
                <a:latin typeface="Cambria" panose="02040503050406030204" pitchFamily="18" charset="0"/>
                <a:cs typeface="+mn-cs"/>
              </a:rPr>
              <a:pPr marL="0" marR="0" lvl="0" indent="0" algn="r" defTabSz="457200" rtl="0" eaLnBrk="1" fontAlgn="auto" latinLnBrk="0" hangingPunct="1">
                <a:lnSpc>
                  <a:spcPct val="100000"/>
                </a:lnSpc>
                <a:spcBef>
                  <a:spcPts val="0"/>
                </a:spcBef>
                <a:spcAft>
                  <a:spcPts val="0"/>
                </a:spcAft>
                <a:buClrTx/>
                <a:buSzTx/>
                <a:buFontTx/>
                <a:buNone/>
                <a:tabLst/>
                <a:defRPr/>
              </a:pPr>
              <a:t>72</a:t>
            </a:fld>
            <a:endParaRPr kumimoji="0" lang="en-CH" sz="1800" b="1" i="0" u="none" strike="noStrike" kern="1200" cap="none" spc="0" normalizeH="0" baseline="0" noProof="0">
              <a:ln>
                <a:noFill/>
              </a:ln>
              <a:solidFill>
                <a:prstClr val="black">
                  <a:tint val="75000"/>
                </a:prstClr>
              </a:solidFill>
              <a:effectLst/>
              <a:uLnTx/>
              <a:uFillTx/>
              <a:latin typeface="Cambria" panose="02040503050406030204" pitchFamily="18" charset="0"/>
              <a:cs typeface="+mn-cs"/>
            </a:endParaRPr>
          </a:p>
        </p:txBody>
      </p:sp>
      <p:sp>
        <p:nvSpPr>
          <p:cNvPr id="3" name="Content Placeholder 2">
            <a:extLst>
              <a:ext uri="{FF2B5EF4-FFF2-40B4-BE49-F238E27FC236}">
                <a16:creationId xmlns:a16="http://schemas.microsoft.com/office/drawing/2014/main" id="{D82DAA74-29A5-A3B3-2BAA-7F7669A9D592}"/>
              </a:ext>
            </a:extLst>
          </p:cNvPr>
          <p:cNvSpPr>
            <a:spLocks noGrp="1"/>
          </p:cNvSpPr>
          <p:nvPr>
            <p:ph idx="1"/>
          </p:nvPr>
        </p:nvSpPr>
        <p:spPr>
          <a:xfrm>
            <a:off x="140640" y="2771637"/>
            <a:ext cx="8863692" cy="3248290"/>
          </a:xfrm>
        </p:spPr>
        <p:txBody>
          <a:bodyPr>
            <a:normAutofit/>
          </a:bodyPr>
          <a:lstStyle/>
          <a:p>
            <a:pPr marL="0" indent="0">
              <a:spcAft>
                <a:spcPts val="600"/>
              </a:spcAft>
              <a:buNone/>
            </a:pPr>
            <a:r>
              <a:rPr lang="en-GB" sz="2800" b="1" dirty="0"/>
              <a:t>Key Idea: </a:t>
            </a:r>
            <a:r>
              <a:rPr lang="en-GB" sz="2800" dirty="0"/>
              <a:t>A proof-of-concept RowPress program keeps a DRAM row open for a longer period by </a:t>
            </a:r>
            <a:r>
              <a:rPr lang="en-GB" sz="2800" b="1" dirty="0">
                <a:solidFill>
                  <a:srgbClr val="7030A0"/>
                </a:solidFill>
              </a:rPr>
              <a:t>keeping on accessing different cache blocks in the row</a:t>
            </a:r>
            <a:endParaRPr lang="en-GB" sz="2800" dirty="0">
              <a:solidFill>
                <a:srgbClr val="7030A0"/>
              </a:solidFill>
            </a:endParaRPr>
          </a:p>
          <a:p>
            <a:pPr marL="0" indent="0">
              <a:spcAft>
                <a:spcPts val="600"/>
              </a:spcAft>
              <a:buNone/>
            </a:pPr>
            <a:endParaRPr lang="en-GB" sz="2800" dirty="0"/>
          </a:p>
          <a:p>
            <a:pPr marL="0" indent="0">
              <a:spcAft>
                <a:spcPts val="600"/>
              </a:spcAft>
              <a:buNone/>
            </a:pPr>
            <a:endParaRPr lang="en-GB" sz="2800" dirty="0"/>
          </a:p>
          <a:p>
            <a:pPr marL="0" indent="0">
              <a:spcAft>
                <a:spcPts val="600"/>
              </a:spcAft>
              <a:buNone/>
            </a:pPr>
            <a:endParaRPr lang="en-GB" sz="2800" dirty="0"/>
          </a:p>
        </p:txBody>
      </p:sp>
      <p:grpSp>
        <p:nvGrpSpPr>
          <p:cNvPr id="4" name="Group 3">
            <a:extLst>
              <a:ext uri="{FF2B5EF4-FFF2-40B4-BE49-F238E27FC236}">
                <a16:creationId xmlns:a16="http://schemas.microsoft.com/office/drawing/2014/main" id="{FDE31051-4349-B12E-6B99-475D9CA24F40}"/>
              </a:ext>
            </a:extLst>
          </p:cNvPr>
          <p:cNvGrpSpPr/>
          <p:nvPr/>
        </p:nvGrpSpPr>
        <p:grpSpPr>
          <a:xfrm>
            <a:off x="1260309" y="772323"/>
            <a:ext cx="6836897" cy="1762368"/>
            <a:chOff x="1187447" y="2284894"/>
            <a:chExt cx="6836897" cy="1762368"/>
          </a:xfrm>
        </p:grpSpPr>
        <p:grpSp>
          <p:nvGrpSpPr>
            <p:cNvPr id="5" name="Group 4">
              <a:extLst>
                <a:ext uri="{FF2B5EF4-FFF2-40B4-BE49-F238E27FC236}">
                  <a16:creationId xmlns:a16="http://schemas.microsoft.com/office/drawing/2014/main" id="{F2AE2247-E33C-9F70-514D-7DA11B3CF501}"/>
                </a:ext>
              </a:extLst>
            </p:cNvPr>
            <p:cNvGrpSpPr/>
            <p:nvPr/>
          </p:nvGrpSpPr>
          <p:grpSpPr>
            <a:xfrm>
              <a:off x="1187447" y="2477706"/>
              <a:ext cx="2386941" cy="1569556"/>
              <a:chOff x="1187447" y="2477706"/>
              <a:chExt cx="2386941" cy="1569556"/>
            </a:xfrm>
          </p:grpSpPr>
          <p:pic>
            <p:nvPicPr>
              <p:cNvPr id="15" name="Picture 2">
                <a:extLst>
                  <a:ext uri="{FF2B5EF4-FFF2-40B4-BE49-F238E27FC236}">
                    <a16:creationId xmlns:a16="http://schemas.microsoft.com/office/drawing/2014/main" id="{AB5221E6-88FD-0C3D-ADE6-570B0AC7D1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2988" y="2477706"/>
                <a:ext cx="835860" cy="834441"/>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92211530-6DD6-CB60-DC0F-A8C1B3D2364B}"/>
                  </a:ext>
                </a:extLst>
              </p:cNvPr>
              <p:cNvSpPr txBox="1"/>
              <p:nvPr/>
            </p:nvSpPr>
            <p:spPr>
              <a:xfrm>
                <a:off x="1187447" y="3400931"/>
                <a:ext cx="2386941"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Intel Core i5-10400 (Comet Lake)</a:t>
                </a:r>
                <a:endParaRPr kumimoji="0" lang="en-CH" sz="1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grpSp>
        <p:grpSp>
          <p:nvGrpSpPr>
            <p:cNvPr id="8" name="Group 7">
              <a:extLst>
                <a:ext uri="{FF2B5EF4-FFF2-40B4-BE49-F238E27FC236}">
                  <a16:creationId xmlns:a16="http://schemas.microsoft.com/office/drawing/2014/main" id="{575753E7-7126-46E1-D58D-51A0201364CC}"/>
                </a:ext>
              </a:extLst>
            </p:cNvPr>
            <p:cNvGrpSpPr/>
            <p:nvPr/>
          </p:nvGrpSpPr>
          <p:grpSpPr>
            <a:xfrm>
              <a:off x="4104434" y="2284894"/>
              <a:ext cx="3919910" cy="1762368"/>
              <a:chOff x="4104434" y="2284894"/>
              <a:chExt cx="3919910" cy="1762368"/>
            </a:xfrm>
          </p:grpSpPr>
          <p:pic>
            <p:nvPicPr>
              <p:cNvPr id="9" name="Picture 4" descr="2666 16GB Samsung M378A2K43CB1-CTD at Amazon.com">
                <a:extLst>
                  <a:ext uri="{FF2B5EF4-FFF2-40B4-BE49-F238E27FC236}">
                    <a16:creationId xmlns:a16="http://schemas.microsoft.com/office/drawing/2014/main" id="{C47F47AF-F3FD-DD6E-3F9A-6063E36979C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93490" y="2284894"/>
                <a:ext cx="1941798" cy="704914"/>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F7372459-E7AB-DF01-8E10-4382ECCB2289}"/>
                  </a:ext>
                </a:extLst>
              </p:cNvPr>
              <p:cNvSpPr txBox="1"/>
              <p:nvPr/>
            </p:nvSpPr>
            <p:spPr>
              <a:xfrm>
                <a:off x="4104434" y="2846933"/>
                <a:ext cx="3919910" cy="120032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Samsung DDR4 Module M378A2K43CB1-CTD</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(Date Code: 20-10)</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472C4"/>
                    </a:solidFill>
                    <a:effectLst/>
                    <a:uLnTx/>
                    <a:uFillTx/>
                    <a:latin typeface="Cambria" panose="02040503050406030204" pitchFamily="18" charset="0"/>
                    <a:ea typeface="Cambria" panose="02040503050406030204" pitchFamily="18" charset="0"/>
                    <a:cs typeface="+mn-cs"/>
                  </a:rPr>
                  <a:t>w/ TRR </a:t>
                </a:r>
                <a:r>
                  <a:rPr kumimoji="0" lang="en-US" sz="1800" b="1" i="0" u="none" strike="noStrike" kern="1200" cap="none" spc="0" normalizeH="0" baseline="0" noProof="0" dirty="0" err="1">
                    <a:ln>
                      <a:noFill/>
                    </a:ln>
                    <a:solidFill>
                      <a:srgbClr val="4472C4"/>
                    </a:solidFill>
                    <a:effectLst/>
                    <a:uLnTx/>
                    <a:uFillTx/>
                    <a:latin typeface="Cambria" panose="02040503050406030204" pitchFamily="18" charset="0"/>
                    <a:ea typeface="Cambria" panose="02040503050406030204" pitchFamily="18" charset="0"/>
                    <a:cs typeface="+mn-cs"/>
                  </a:rPr>
                  <a:t>RowHammer</a:t>
                </a:r>
                <a:r>
                  <a:rPr kumimoji="0" lang="en-US" sz="1800" b="1" i="0" u="none" strike="noStrike" kern="1200" cap="none" spc="0" normalizeH="0" baseline="0" noProof="0" dirty="0">
                    <a:ln>
                      <a:noFill/>
                    </a:ln>
                    <a:solidFill>
                      <a:srgbClr val="4472C4"/>
                    </a:solidFill>
                    <a:effectLst/>
                    <a:uLnTx/>
                    <a:uFillTx/>
                    <a:latin typeface="Cambria" panose="02040503050406030204" pitchFamily="18" charset="0"/>
                    <a:ea typeface="Cambria" panose="02040503050406030204" pitchFamily="18" charset="0"/>
                    <a:cs typeface="+mn-cs"/>
                  </a:rPr>
                  <a:t> Mitigation</a:t>
                </a:r>
                <a:endParaRPr kumimoji="0" lang="en-CH" sz="1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grpSp>
      </p:grpSp>
      <p:sp>
        <p:nvSpPr>
          <p:cNvPr id="11" name="Rectangle 7">
            <a:extLst>
              <a:ext uri="{FF2B5EF4-FFF2-40B4-BE49-F238E27FC236}">
                <a16:creationId xmlns:a16="http://schemas.microsoft.com/office/drawing/2014/main" id="{9E20FD09-8851-8078-9B7D-3A9DD2E6F557}"/>
              </a:ext>
            </a:extLst>
          </p:cNvPr>
          <p:cNvSpPr>
            <a:spLocks noChangeArrowheads="1"/>
          </p:cNvSpPr>
          <p:nvPr/>
        </p:nvSpPr>
        <p:spPr bwMode="auto">
          <a:xfrm>
            <a:off x="258219" y="4225548"/>
            <a:ext cx="6666579" cy="203132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7F7F7F"/>
                </a:solidFill>
                <a:effectLst/>
                <a:uLnTx/>
                <a:uFillTx/>
                <a:latin typeface="Roboto Mono"/>
                <a:ea typeface="Roboto Mono"/>
                <a:cs typeface="+mn-cs"/>
              </a:rPr>
              <a:t>// </a:t>
            </a:r>
            <a:r>
              <a:rPr kumimoji="0" lang="en-US" sz="1400" b="1" i="0" u="none" strike="noStrike" kern="1200" cap="none" spc="0" normalizeH="0" baseline="0" noProof="0" dirty="0">
                <a:ln>
                  <a:noFill/>
                </a:ln>
                <a:solidFill>
                  <a:srgbClr val="7F7F7F"/>
                </a:solidFill>
                <a:effectLst/>
                <a:uLnTx/>
                <a:uFillTx/>
                <a:latin typeface="Roboto Mono"/>
                <a:ea typeface="Roboto Mono"/>
                <a:cs typeface="+mn-cs"/>
              </a:rPr>
              <a:t>Sync with Refresh</a:t>
            </a:r>
            <a:r>
              <a:rPr kumimoji="0" lang="en-US" sz="1400" b="0" i="0" u="none" strike="noStrike" kern="1200" cap="none" spc="0" normalizeH="0" baseline="0" noProof="0" dirty="0">
                <a:ln>
                  <a:noFill/>
                </a:ln>
                <a:solidFill>
                  <a:srgbClr val="7F7F7F"/>
                </a:solidFill>
                <a:effectLst/>
                <a:uLnTx/>
                <a:uFillTx/>
                <a:latin typeface="Roboto Mono"/>
                <a:ea typeface="Roboto Mono"/>
                <a:cs typeface="+mn-cs"/>
              </a:rPr>
              <a:t> and Loop Below</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Roboto Mono"/>
                <a:ea typeface="Roboto Mono"/>
                <a:cs typeface="+mn-cs"/>
              </a:rPr>
              <a:t>  </a:t>
            </a:r>
            <a:r>
              <a:rPr kumimoji="0" lang="en-CH" sz="1400" b="0" i="0" u="none" strike="noStrike" kern="1200" cap="none" spc="0" normalizeH="0" baseline="0" noProof="0" dirty="0">
                <a:ln>
                  <a:noFill/>
                </a:ln>
                <a:solidFill>
                  <a:srgbClr val="0000FF"/>
                </a:solidFill>
                <a:effectLst/>
                <a:uLnTx/>
                <a:uFillTx/>
                <a:latin typeface="Roboto Mono"/>
                <a:ea typeface="Roboto Mono"/>
                <a:cs typeface="+mn-cs"/>
              </a:rPr>
              <a:t>for</a:t>
            </a:r>
            <a:r>
              <a:rPr kumimoji="0" lang="en-CH" sz="1400" b="0" i="0" u="none" strike="noStrike" kern="1200" cap="none" spc="0" normalizeH="0" baseline="0" noProof="0" dirty="0">
                <a:ln>
                  <a:noFill/>
                </a:ln>
                <a:solidFill>
                  <a:srgbClr val="212529"/>
                </a:solidFill>
                <a:effectLst/>
                <a:uLnTx/>
                <a:uFillTx/>
                <a:latin typeface="Roboto Mono"/>
                <a:ea typeface="Roboto Mono"/>
                <a:cs typeface="+mn-cs"/>
              </a:rPr>
              <a:t> </a:t>
            </a:r>
            <a:r>
              <a:rPr kumimoji="0" lang="en-CH" sz="1400" b="0" i="0" u="none" strike="noStrike" kern="1200" cap="none" spc="0" normalizeH="0" baseline="0" noProof="0" dirty="0">
                <a:ln>
                  <a:noFill/>
                </a:ln>
                <a:solidFill>
                  <a:srgbClr val="008000"/>
                </a:solidFill>
                <a:effectLst/>
                <a:uLnTx/>
                <a:uFillTx/>
                <a:latin typeface="Roboto Mono"/>
                <a:ea typeface="Roboto Mono"/>
                <a:cs typeface="+mn-cs"/>
              </a:rPr>
              <a:t>(</a:t>
            </a:r>
            <a:r>
              <a:rPr kumimoji="0" lang="en-US" sz="1400" b="0" i="0" u="none" strike="noStrike" kern="1200" cap="none" spc="0" normalizeH="0" baseline="0" noProof="0" dirty="0">
                <a:ln>
                  <a:noFill/>
                </a:ln>
                <a:solidFill>
                  <a:srgbClr val="212529"/>
                </a:solidFill>
                <a:effectLst/>
                <a:uLnTx/>
                <a:uFillTx/>
                <a:latin typeface="Roboto Mono"/>
                <a:ea typeface="Roboto Mono"/>
                <a:cs typeface="+mn-cs"/>
              </a:rPr>
              <a:t>k</a:t>
            </a:r>
            <a:r>
              <a:rPr kumimoji="0" lang="en-CH" sz="1400" b="0" i="0" u="none" strike="noStrike" kern="1200" cap="none" spc="0" normalizeH="0" baseline="0" noProof="0" dirty="0">
                <a:ln>
                  <a:noFill/>
                </a:ln>
                <a:solidFill>
                  <a:srgbClr val="212529"/>
                </a:solidFill>
                <a:effectLst/>
                <a:uLnTx/>
                <a:uFillTx/>
                <a:latin typeface="Roboto Mono"/>
                <a:ea typeface="Roboto Mono"/>
                <a:cs typeface="+mn-cs"/>
              </a:rPr>
              <a:t> </a:t>
            </a:r>
            <a:r>
              <a:rPr kumimoji="0" lang="en-CH" sz="1400" b="0" i="0" u="none" strike="noStrike" kern="1200" cap="none" spc="0" normalizeH="0" baseline="0" noProof="0" dirty="0">
                <a:ln>
                  <a:noFill/>
                </a:ln>
                <a:solidFill>
                  <a:srgbClr val="000080"/>
                </a:solidFill>
                <a:effectLst/>
                <a:uLnTx/>
                <a:uFillTx/>
                <a:latin typeface="Roboto Mono"/>
                <a:ea typeface="Roboto Mono"/>
                <a:cs typeface="+mn-cs"/>
              </a:rPr>
              <a:t>=</a:t>
            </a:r>
            <a:r>
              <a:rPr kumimoji="0" lang="en-CH" sz="1400" b="0" i="0" u="none" strike="noStrike" kern="1200" cap="none" spc="0" normalizeH="0" baseline="0" noProof="0" dirty="0">
                <a:ln>
                  <a:noFill/>
                </a:ln>
                <a:solidFill>
                  <a:srgbClr val="212529"/>
                </a:solidFill>
                <a:effectLst/>
                <a:uLnTx/>
                <a:uFillTx/>
                <a:latin typeface="Roboto Mono"/>
                <a:ea typeface="Roboto Mono"/>
                <a:cs typeface="+mn-cs"/>
              </a:rPr>
              <a:t> </a:t>
            </a:r>
            <a:r>
              <a:rPr kumimoji="0" lang="en-CH" sz="1400" b="0" i="0" u="none" strike="noStrike" kern="1200" cap="none" spc="0" normalizeH="0" baseline="0" noProof="0" dirty="0">
                <a:ln>
                  <a:noFill/>
                </a:ln>
                <a:solidFill>
                  <a:srgbClr val="0000DD"/>
                </a:solidFill>
                <a:effectLst/>
                <a:uLnTx/>
                <a:uFillTx/>
                <a:latin typeface="Roboto Mono"/>
                <a:ea typeface="Roboto Mono"/>
                <a:cs typeface="+mn-cs"/>
              </a:rPr>
              <a:t>0</a:t>
            </a:r>
            <a:r>
              <a:rPr kumimoji="0" lang="en-CH" sz="1400" b="0" i="0" u="none" strike="noStrike" kern="1200" cap="none" spc="0" normalizeH="0" baseline="0" noProof="0" dirty="0">
                <a:ln>
                  <a:noFill/>
                </a:ln>
                <a:solidFill>
                  <a:srgbClr val="008080"/>
                </a:solidFill>
                <a:effectLst/>
                <a:uLnTx/>
                <a:uFillTx/>
                <a:latin typeface="Roboto Mono"/>
                <a:ea typeface="Roboto Mono"/>
                <a:cs typeface="+mn-cs"/>
              </a:rPr>
              <a:t>;</a:t>
            </a:r>
            <a:r>
              <a:rPr kumimoji="0" lang="en-CH" sz="1400" b="0" i="0" u="none" strike="noStrike" kern="1200" cap="none" spc="0" normalizeH="0" baseline="0" noProof="0" dirty="0">
                <a:ln>
                  <a:noFill/>
                </a:ln>
                <a:solidFill>
                  <a:srgbClr val="212529"/>
                </a:solidFill>
                <a:effectLst/>
                <a:uLnTx/>
                <a:uFillTx/>
                <a:latin typeface="Roboto Mono"/>
                <a:ea typeface="Roboto Mono"/>
                <a:cs typeface="+mn-cs"/>
              </a:rPr>
              <a:t> </a:t>
            </a:r>
            <a:r>
              <a:rPr kumimoji="0" lang="en-US" sz="1400" b="0" i="0" u="none" strike="noStrike" kern="1200" cap="none" spc="0" normalizeH="0" baseline="0" noProof="0" dirty="0">
                <a:ln>
                  <a:noFill/>
                </a:ln>
                <a:solidFill>
                  <a:srgbClr val="212529"/>
                </a:solidFill>
                <a:effectLst/>
                <a:uLnTx/>
                <a:uFillTx/>
                <a:latin typeface="Roboto Mono"/>
                <a:ea typeface="Roboto Mono"/>
                <a:cs typeface="+mn-cs"/>
              </a:rPr>
              <a:t>k</a:t>
            </a:r>
            <a:r>
              <a:rPr kumimoji="0" lang="en-CH" sz="1400" b="0" i="0" u="none" strike="noStrike" kern="1200" cap="none" spc="0" normalizeH="0" baseline="0" noProof="0" dirty="0">
                <a:ln>
                  <a:noFill/>
                </a:ln>
                <a:solidFill>
                  <a:srgbClr val="212529"/>
                </a:solidFill>
                <a:effectLst/>
                <a:uLnTx/>
                <a:uFillTx/>
                <a:latin typeface="Roboto Mono"/>
                <a:ea typeface="Roboto Mono"/>
                <a:cs typeface="+mn-cs"/>
              </a:rPr>
              <a:t> </a:t>
            </a:r>
            <a:r>
              <a:rPr kumimoji="0" lang="en-CH" sz="1400" b="0" i="0" u="none" strike="noStrike" kern="1200" cap="none" spc="0" normalizeH="0" baseline="0" noProof="0" dirty="0">
                <a:ln>
                  <a:noFill/>
                </a:ln>
                <a:solidFill>
                  <a:srgbClr val="000080"/>
                </a:solidFill>
                <a:effectLst/>
                <a:uLnTx/>
                <a:uFillTx/>
                <a:latin typeface="Roboto Mono"/>
                <a:ea typeface="Roboto Mono"/>
                <a:cs typeface="+mn-cs"/>
              </a:rPr>
              <a:t>&lt;</a:t>
            </a:r>
            <a:r>
              <a:rPr kumimoji="0" lang="en-CH" sz="1400" b="0" i="0" u="none" strike="noStrike" kern="1200" cap="none" spc="0" normalizeH="0" baseline="0" noProof="0" dirty="0">
                <a:ln>
                  <a:noFill/>
                </a:ln>
                <a:solidFill>
                  <a:srgbClr val="212529"/>
                </a:solidFill>
                <a:effectLst/>
                <a:uLnTx/>
                <a:uFillTx/>
                <a:latin typeface="Roboto Mono"/>
                <a:ea typeface="Roboto Mono"/>
                <a:cs typeface="+mn-cs"/>
              </a:rPr>
              <a:t> </a:t>
            </a:r>
            <a:r>
              <a:rPr kumimoji="0" lang="en-CH" sz="1400" b="0" i="0" u="none" strike="noStrike" kern="1200" cap="none" spc="0" normalizeH="0" baseline="0" noProof="0" dirty="0">
                <a:ln>
                  <a:noFill/>
                </a:ln>
                <a:solidFill>
                  <a:srgbClr val="C00000"/>
                </a:solidFill>
                <a:effectLst/>
                <a:uLnTx/>
                <a:uFillTx/>
                <a:latin typeface="Roboto Mono"/>
                <a:ea typeface="Roboto Mono"/>
                <a:cs typeface="+mn-cs"/>
              </a:rPr>
              <a:t>NUM_AGGR_ACTS</a:t>
            </a:r>
            <a:r>
              <a:rPr kumimoji="0" lang="en-CH" sz="1400" b="0" i="0" u="none" strike="noStrike" kern="1200" cap="none" spc="0" normalizeH="0" baseline="0" noProof="0" dirty="0">
                <a:ln>
                  <a:noFill/>
                </a:ln>
                <a:solidFill>
                  <a:srgbClr val="008080"/>
                </a:solidFill>
                <a:effectLst/>
                <a:uLnTx/>
                <a:uFillTx/>
                <a:latin typeface="Roboto Mono"/>
                <a:ea typeface="Roboto Mono"/>
                <a:cs typeface="+mn-cs"/>
              </a:rPr>
              <a:t>;</a:t>
            </a:r>
            <a:r>
              <a:rPr kumimoji="0" lang="en-CH" sz="1400" b="0" i="0" u="none" strike="noStrike" kern="1200" cap="none" spc="0" normalizeH="0" baseline="0" noProof="0" dirty="0">
                <a:ln>
                  <a:noFill/>
                </a:ln>
                <a:solidFill>
                  <a:srgbClr val="212529"/>
                </a:solidFill>
                <a:effectLst/>
                <a:uLnTx/>
                <a:uFillTx/>
                <a:latin typeface="Roboto Mono"/>
                <a:ea typeface="Roboto Mono"/>
                <a:cs typeface="+mn-cs"/>
              </a:rPr>
              <a:t> </a:t>
            </a:r>
            <a:r>
              <a:rPr kumimoji="0" lang="en-US" sz="1400" b="0" i="0" u="none" strike="noStrike" kern="1200" cap="none" spc="0" normalizeH="0" baseline="0" noProof="0" dirty="0">
                <a:ln>
                  <a:noFill/>
                </a:ln>
                <a:solidFill>
                  <a:srgbClr val="212529"/>
                </a:solidFill>
                <a:effectLst/>
                <a:uLnTx/>
                <a:uFillTx/>
                <a:latin typeface="Roboto Mono"/>
                <a:ea typeface="Roboto Mono"/>
                <a:cs typeface="+mn-cs"/>
              </a:rPr>
              <a:t>k</a:t>
            </a:r>
            <a:r>
              <a:rPr kumimoji="0" lang="en-CH" sz="1400" b="0" i="0" u="none" strike="noStrike" kern="1200" cap="none" spc="0" normalizeH="0" baseline="0" noProof="0" dirty="0">
                <a:ln>
                  <a:noFill/>
                </a:ln>
                <a:solidFill>
                  <a:srgbClr val="000040"/>
                </a:solidFill>
                <a:effectLst/>
                <a:uLnTx/>
                <a:uFillTx/>
                <a:latin typeface="Roboto Mono"/>
                <a:ea typeface="Roboto Mono"/>
                <a:cs typeface="+mn-cs"/>
              </a:rPr>
              <a:t>++</a:t>
            </a:r>
            <a:r>
              <a:rPr kumimoji="0" lang="en-CH" sz="1400" b="0" i="0" u="none" strike="noStrike" kern="1200" cap="none" spc="0" normalizeH="0" baseline="0" noProof="0" dirty="0">
                <a:ln>
                  <a:noFill/>
                </a:ln>
                <a:solidFill>
                  <a:srgbClr val="008000"/>
                </a:solidFill>
                <a:effectLst/>
                <a:uLnTx/>
                <a:uFillTx/>
                <a:latin typeface="Roboto Mono"/>
                <a:ea typeface="Roboto Mono"/>
                <a:cs typeface="+mn-cs"/>
              </a:rPr>
              <a:t>)</a:t>
            </a:r>
            <a:endParaRPr kumimoji="0" lang="en-US" sz="1400" b="0" i="0" u="none" strike="noStrike" kern="1200" cap="none" spc="0" normalizeH="0" baseline="0" noProof="0" dirty="0">
              <a:ln>
                <a:noFill/>
              </a:ln>
              <a:solidFill>
                <a:srgbClr val="212529"/>
              </a:solidFill>
              <a:effectLst/>
              <a:uLnTx/>
              <a:uFillTx/>
              <a:latin typeface="Roboto Mono"/>
              <a:ea typeface="Roboto Mono"/>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Roboto Mono"/>
                <a:ea typeface="Roboto Mono"/>
                <a:cs typeface="+mn-cs"/>
              </a:rPr>
              <a:t>    </a:t>
            </a:r>
            <a:r>
              <a:rPr kumimoji="0" lang="en-CH" sz="1400" b="0" i="0" u="none" strike="noStrike" kern="1200" cap="none" spc="0" normalizeH="0" baseline="0" noProof="0" dirty="0">
                <a:ln>
                  <a:noFill/>
                </a:ln>
                <a:solidFill>
                  <a:srgbClr val="0000FF"/>
                </a:solidFill>
                <a:effectLst/>
                <a:uLnTx/>
                <a:uFillTx/>
                <a:latin typeface="Roboto Mono"/>
                <a:ea typeface="Roboto Mono"/>
                <a:cs typeface="+mn-cs"/>
              </a:rPr>
              <a:t>for</a:t>
            </a:r>
            <a:r>
              <a:rPr kumimoji="0" lang="en-CH" sz="1400" b="0" i="0" u="none" strike="noStrike" kern="1200" cap="none" spc="0" normalizeH="0" baseline="0" noProof="0" dirty="0">
                <a:ln>
                  <a:noFill/>
                </a:ln>
                <a:solidFill>
                  <a:srgbClr val="212529"/>
                </a:solidFill>
                <a:effectLst/>
                <a:uLnTx/>
                <a:uFillTx/>
                <a:latin typeface="Roboto Mono"/>
                <a:ea typeface="Roboto Mono"/>
                <a:cs typeface="+mn-cs"/>
              </a:rPr>
              <a:t> </a:t>
            </a:r>
            <a:r>
              <a:rPr kumimoji="0" lang="en-CH" sz="1400" b="0" i="0" u="none" strike="noStrike" kern="1200" cap="none" spc="0" normalizeH="0" baseline="0" noProof="0" dirty="0">
                <a:ln>
                  <a:noFill/>
                </a:ln>
                <a:solidFill>
                  <a:srgbClr val="008000"/>
                </a:solidFill>
                <a:effectLst/>
                <a:uLnTx/>
                <a:uFillTx/>
                <a:latin typeface="Roboto Mono"/>
                <a:ea typeface="Roboto Mono"/>
                <a:cs typeface="+mn-cs"/>
              </a:rPr>
              <a:t>(</a:t>
            </a:r>
            <a:r>
              <a:rPr kumimoji="0" lang="en-CH" sz="1400" b="0" i="0" u="none" strike="noStrike" kern="1200" cap="none" spc="0" normalizeH="0" baseline="0" noProof="0" dirty="0">
                <a:ln>
                  <a:noFill/>
                </a:ln>
                <a:solidFill>
                  <a:srgbClr val="212529"/>
                </a:solidFill>
                <a:effectLst/>
                <a:uLnTx/>
                <a:uFillTx/>
                <a:latin typeface="Roboto Mono"/>
                <a:ea typeface="Roboto Mono"/>
                <a:cs typeface="+mn-cs"/>
              </a:rPr>
              <a:t>j </a:t>
            </a:r>
            <a:r>
              <a:rPr kumimoji="0" lang="en-CH" sz="1400" b="0" i="0" u="none" strike="noStrike" kern="1200" cap="none" spc="0" normalizeH="0" baseline="0" noProof="0" dirty="0">
                <a:ln>
                  <a:noFill/>
                </a:ln>
                <a:solidFill>
                  <a:srgbClr val="000080"/>
                </a:solidFill>
                <a:effectLst/>
                <a:uLnTx/>
                <a:uFillTx/>
                <a:latin typeface="Roboto Mono"/>
                <a:ea typeface="Roboto Mono"/>
                <a:cs typeface="+mn-cs"/>
              </a:rPr>
              <a:t>=</a:t>
            </a:r>
            <a:r>
              <a:rPr kumimoji="0" lang="en-CH" sz="1400" b="0" i="0" u="none" strike="noStrike" kern="1200" cap="none" spc="0" normalizeH="0" baseline="0" noProof="0" dirty="0">
                <a:ln>
                  <a:noFill/>
                </a:ln>
                <a:solidFill>
                  <a:srgbClr val="212529"/>
                </a:solidFill>
                <a:effectLst/>
                <a:uLnTx/>
                <a:uFillTx/>
                <a:latin typeface="Roboto Mono"/>
                <a:ea typeface="Roboto Mono"/>
                <a:cs typeface="+mn-cs"/>
              </a:rPr>
              <a:t> </a:t>
            </a:r>
            <a:r>
              <a:rPr kumimoji="0" lang="en-CH" sz="1400" b="0" i="0" u="none" strike="noStrike" kern="1200" cap="none" spc="0" normalizeH="0" baseline="0" noProof="0" dirty="0">
                <a:ln>
                  <a:noFill/>
                </a:ln>
                <a:solidFill>
                  <a:srgbClr val="0000DD"/>
                </a:solidFill>
                <a:effectLst/>
                <a:uLnTx/>
                <a:uFillTx/>
                <a:latin typeface="Roboto Mono"/>
                <a:ea typeface="Roboto Mono"/>
                <a:cs typeface="+mn-cs"/>
              </a:rPr>
              <a:t>0</a:t>
            </a:r>
            <a:r>
              <a:rPr kumimoji="0" lang="en-CH" sz="1400" b="0" i="0" u="none" strike="noStrike" kern="1200" cap="none" spc="0" normalizeH="0" baseline="0" noProof="0" dirty="0">
                <a:ln>
                  <a:noFill/>
                </a:ln>
                <a:solidFill>
                  <a:srgbClr val="008080"/>
                </a:solidFill>
                <a:effectLst/>
                <a:uLnTx/>
                <a:uFillTx/>
                <a:latin typeface="Roboto Mono"/>
                <a:ea typeface="Roboto Mono"/>
                <a:cs typeface="+mn-cs"/>
              </a:rPr>
              <a:t>;</a:t>
            </a:r>
            <a:r>
              <a:rPr kumimoji="0" lang="en-CH" sz="1400" b="0" i="0" u="none" strike="noStrike" kern="1200" cap="none" spc="0" normalizeH="0" baseline="0" noProof="0" dirty="0">
                <a:ln>
                  <a:noFill/>
                </a:ln>
                <a:solidFill>
                  <a:srgbClr val="212529"/>
                </a:solidFill>
                <a:effectLst/>
                <a:uLnTx/>
                <a:uFillTx/>
                <a:latin typeface="Roboto Mono"/>
                <a:ea typeface="Roboto Mono"/>
                <a:cs typeface="+mn-cs"/>
              </a:rPr>
              <a:t> j </a:t>
            </a:r>
            <a:r>
              <a:rPr kumimoji="0" lang="en-CH" sz="1400" b="0" i="0" u="none" strike="noStrike" kern="1200" cap="none" spc="0" normalizeH="0" baseline="0" noProof="0" dirty="0">
                <a:ln>
                  <a:noFill/>
                </a:ln>
                <a:solidFill>
                  <a:srgbClr val="000080"/>
                </a:solidFill>
                <a:effectLst/>
                <a:uLnTx/>
                <a:uFillTx/>
                <a:latin typeface="Roboto Mono"/>
                <a:ea typeface="Roboto Mono"/>
                <a:cs typeface="+mn-cs"/>
              </a:rPr>
              <a:t>&lt;</a:t>
            </a:r>
            <a:r>
              <a:rPr kumimoji="0" lang="en-CH" sz="1400" b="0" i="0" u="none" strike="noStrike" kern="1200" cap="none" spc="0" normalizeH="0" baseline="0" noProof="0" dirty="0">
                <a:ln>
                  <a:noFill/>
                </a:ln>
                <a:solidFill>
                  <a:srgbClr val="212529"/>
                </a:solidFill>
                <a:effectLst/>
                <a:uLnTx/>
                <a:uFillTx/>
                <a:latin typeface="Roboto Mono"/>
                <a:ea typeface="Roboto Mono"/>
                <a:cs typeface="+mn-cs"/>
              </a:rPr>
              <a:t> </a:t>
            </a:r>
            <a:r>
              <a:rPr kumimoji="0" lang="en-CH" sz="1400" b="0" i="0" u="none" strike="noStrike" kern="1200" cap="none" spc="0" normalizeH="0" baseline="0" noProof="0" dirty="0">
                <a:ln>
                  <a:noFill/>
                </a:ln>
                <a:solidFill>
                  <a:srgbClr val="C00000"/>
                </a:solidFill>
                <a:effectLst/>
                <a:uLnTx/>
                <a:uFillTx/>
                <a:latin typeface="Roboto Mono"/>
                <a:ea typeface="Roboto Mono"/>
                <a:cs typeface="+mn-cs"/>
              </a:rPr>
              <a:t>NUM_READS</a:t>
            </a:r>
            <a:r>
              <a:rPr kumimoji="0" lang="en-CH" sz="1400" b="0" i="0" u="none" strike="noStrike" kern="1200" cap="none" spc="0" normalizeH="0" baseline="0" noProof="0" dirty="0">
                <a:ln>
                  <a:noFill/>
                </a:ln>
                <a:solidFill>
                  <a:srgbClr val="008080"/>
                </a:solidFill>
                <a:effectLst/>
                <a:uLnTx/>
                <a:uFillTx/>
                <a:latin typeface="Roboto Mono"/>
                <a:ea typeface="Roboto Mono"/>
                <a:cs typeface="+mn-cs"/>
              </a:rPr>
              <a:t>;</a:t>
            </a:r>
            <a:r>
              <a:rPr kumimoji="0" lang="en-CH" sz="1400" b="0" i="0" u="none" strike="noStrike" kern="1200" cap="none" spc="0" normalizeH="0" baseline="0" noProof="0" dirty="0">
                <a:ln>
                  <a:noFill/>
                </a:ln>
                <a:solidFill>
                  <a:srgbClr val="212529"/>
                </a:solidFill>
                <a:effectLst/>
                <a:uLnTx/>
                <a:uFillTx/>
                <a:latin typeface="Roboto Mono"/>
                <a:ea typeface="Roboto Mono"/>
                <a:cs typeface="+mn-cs"/>
              </a:rPr>
              <a:t> j</a:t>
            </a:r>
            <a:r>
              <a:rPr kumimoji="0" lang="en-CH" sz="1400" b="0" i="0" u="none" strike="noStrike" kern="1200" cap="none" spc="0" normalizeH="0" baseline="0" noProof="0" dirty="0">
                <a:ln>
                  <a:noFill/>
                </a:ln>
                <a:solidFill>
                  <a:srgbClr val="000040"/>
                </a:solidFill>
                <a:effectLst/>
                <a:uLnTx/>
                <a:uFillTx/>
                <a:latin typeface="Roboto Mono"/>
                <a:ea typeface="Roboto Mono"/>
                <a:cs typeface="+mn-cs"/>
              </a:rPr>
              <a:t>++</a:t>
            </a:r>
            <a:r>
              <a:rPr kumimoji="0" lang="en-CH" sz="1400" b="0" i="0" u="none" strike="noStrike" kern="1200" cap="none" spc="0" normalizeH="0" baseline="0" noProof="0" dirty="0">
                <a:ln>
                  <a:noFill/>
                </a:ln>
                <a:solidFill>
                  <a:srgbClr val="008000"/>
                </a:solidFill>
                <a:effectLst/>
                <a:uLnTx/>
                <a:uFillTx/>
                <a:latin typeface="Roboto Mono"/>
                <a:ea typeface="Roboto Mono"/>
                <a:cs typeface="+mn-cs"/>
              </a:rPr>
              <a:t>)</a:t>
            </a:r>
            <a:r>
              <a:rPr kumimoji="0" lang="en-CH" sz="1400" b="0" i="0" u="none" strike="noStrike" kern="1200" cap="none" spc="0" normalizeH="0" baseline="0" noProof="0" dirty="0">
                <a:ln>
                  <a:noFill/>
                </a:ln>
                <a:solidFill>
                  <a:srgbClr val="212529"/>
                </a:solidFill>
                <a:effectLst/>
                <a:uLnTx/>
                <a:uFillTx/>
                <a:latin typeface="Roboto Mono"/>
                <a:ea typeface="Roboto Mono"/>
                <a:cs typeface="+mn-cs"/>
              </a:rPr>
              <a:t> ∗AGGRESSOR1</a:t>
            </a:r>
            <a:r>
              <a:rPr kumimoji="0" lang="en-CH" sz="1400" b="0" i="0" u="none" strike="noStrike" kern="1200" cap="none" spc="0" normalizeH="0" baseline="0" noProof="0" dirty="0">
                <a:ln>
                  <a:noFill/>
                </a:ln>
                <a:solidFill>
                  <a:srgbClr val="008000"/>
                </a:solidFill>
                <a:effectLst/>
                <a:uLnTx/>
                <a:uFillTx/>
                <a:latin typeface="Roboto Mono"/>
                <a:ea typeface="Roboto Mono"/>
                <a:cs typeface="+mn-cs"/>
              </a:rPr>
              <a:t>[</a:t>
            </a:r>
            <a:r>
              <a:rPr kumimoji="0" lang="en-CH" sz="1400" b="0" i="0" u="none" strike="noStrike" kern="1200" cap="none" spc="0" normalizeH="0" baseline="0" noProof="0" dirty="0">
                <a:ln>
                  <a:noFill/>
                </a:ln>
                <a:solidFill>
                  <a:srgbClr val="212529"/>
                </a:solidFill>
                <a:effectLst/>
                <a:uLnTx/>
                <a:uFillTx/>
                <a:latin typeface="Roboto Mono"/>
                <a:ea typeface="Roboto Mono"/>
                <a:cs typeface="+mn-cs"/>
              </a:rPr>
              <a:t>j</a:t>
            </a:r>
            <a:r>
              <a:rPr kumimoji="0" lang="en-CH" sz="1400" b="0" i="0" u="none" strike="noStrike" kern="1200" cap="none" spc="0" normalizeH="0" baseline="0" noProof="0" dirty="0">
                <a:ln>
                  <a:noFill/>
                </a:ln>
                <a:solidFill>
                  <a:srgbClr val="008000"/>
                </a:solidFill>
                <a:effectLst/>
                <a:uLnTx/>
                <a:uFillTx/>
                <a:latin typeface="Roboto Mono"/>
                <a:ea typeface="Roboto Mono"/>
                <a:cs typeface="+mn-cs"/>
              </a:rPr>
              <a:t>]</a:t>
            </a:r>
            <a:r>
              <a:rPr kumimoji="0" lang="en-CH" sz="1400" b="0" i="0" u="none" strike="noStrike" kern="1200" cap="none" spc="0" normalizeH="0" baseline="0" noProof="0" dirty="0">
                <a:ln>
                  <a:noFill/>
                </a:ln>
                <a:solidFill>
                  <a:srgbClr val="008080"/>
                </a:solidFill>
                <a:effectLst/>
                <a:uLnTx/>
                <a:uFillTx/>
                <a:latin typeface="Roboto Mono"/>
                <a:ea typeface="Roboto Mono"/>
                <a:cs typeface="+mn-cs"/>
              </a:rPr>
              <a:t>;</a:t>
            </a:r>
            <a:r>
              <a:rPr kumimoji="0" lang="en-CH" sz="1400" b="0" i="0" u="none" strike="noStrike" kern="1200" cap="none" spc="0" normalizeH="0" baseline="0" noProof="0" dirty="0">
                <a:ln>
                  <a:noFill/>
                </a:ln>
                <a:solidFill>
                  <a:srgbClr val="212529"/>
                </a:solidFill>
                <a:effectLst/>
                <a:uLnTx/>
                <a:uFillTx/>
                <a:latin typeface="Roboto Mono"/>
                <a:ea typeface="Roboto Mono"/>
                <a:cs typeface="+mn-cs"/>
              </a:rPr>
              <a:t> </a:t>
            </a:r>
            <a:endParaRPr kumimoji="0" lang="en-US" altLang="en-CH" sz="1400" b="0" i="0" u="none" strike="noStrike" kern="1200" cap="none" spc="0" normalizeH="0" baseline="0" noProof="0" dirty="0">
              <a:ln>
                <a:noFill/>
              </a:ln>
              <a:solidFill>
                <a:srgbClr val="212529"/>
              </a:solidFill>
              <a:effectLst/>
              <a:uLnTx/>
              <a:uFillTx/>
              <a:latin typeface="Roboto Mono" panose="00000009000000000000" pitchFamily="49" charset="0"/>
              <a:ea typeface="Roboto Mono" panose="00000009000000000000" pitchFamily="49" charset="0"/>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Roboto Mono"/>
                <a:ea typeface="Roboto Mono"/>
                <a:cs typeface="+mn-cs"/>
              </a:rPr>
              <a:t>    </a:t>
            </a:r>
            <a:r>
              <a:rPr kumimoji="0" lang="en-CH" sz="1400" b="0" i="0" u="none" strike="noStrike" kern="1200" cap="none" spc="0" normalizeH="0" baseline="0" noProof="0" dirty="0">
                <a:ln>
                  <a:noFill/>
                </a:ln>
                <a:solidFill>
                  <a:srgbClr val="0000FF"/>
                </a:solidFill>
                <a:effectLst/>
                <a:uLnTx/>
                <a:uFillTx/>
                <a:latin typeface="Roboto Mono"/>
                <a:ea typeface="Roboto Mono"/>
                <a:cs typeface="+mn-cs"/>
              </a:rPr>
              <a:t>for</a:t>
            </a:r>
            <a:r>
              <a:rPr kumimoji="0" lang="en-CH" sz="1400" b="0" i="0" u="none" strike="noStrike" kern="1200" cap="none" spc="0" normalizeH="0" baseline="0" noProof="0" dirty="0">
                <a:ln>
                  <a:noFill/>
                </a:ln>
                <a:solidFill>
                  <a:srgbClr val="212529"/>
                </a:solidFill>
                <a:effectLst/>
                <a:uLnTx/>
                <a:uFillTx/>
                <a:latin typeface="Roboto Mono"/>
                <a:ea typeface="Roboto Mono"/>
                <a:cs typeface="+mn-cs"/>
              </a:rPr>
              <a:t> </a:t>
            </a:r>
            <a:r>
              <a:rPr kumimoji="0" lang="en-CH" sz="1400" b="0" i="0" u="none" strike="noStrike" kern="1200" cap="none" spc="0" normalizeH="0" baseline="0" noProof="0" dirty="0">
                <a:ln>
                  <a:noFill/>
                </a:ln>
                <a:solidFill>
                  <a:srgbClr val="008000"/>
                </a:solidFill>
                <a:effectLst/>
                <a:uLnTx/>
                <a:uFillTx/>
                <a:latin typeface="Roboto Mono"/>
                <a:ea typeface="Roboto Mono"/>
                <a:cs typeface="+mn-cs"/>
              </a:rPr>
              <a:t>(</a:t>
            </a:r>
            <a:r>
              <a:rPr kumimoji="0" lang="en-CH" sz="1400" b="0" i="0" u="none" strike="noStrike" kern="1200" cap="none" spc="0" normalizeH="0" baseline="0" noProof="0" dirty="0">
                <a:ln>
                  <a:noFill/>
                </a:ln>
                <a:solidFill>
                  <a:srgbClr val="212529"/>
                </a:solidFill>
                <a:effectLst/>
                <a:uLnTx/>
                <a:uFillTx/>
                <a:latin typeface="Roboto Mono"/>
                <a:ea typeface="Roboto Mono"/>
                <a:cs typeface="+mn-cs"/>
              </a:rPr>
              <a:t>j </a:t>
            </a:r>
            <a:r>
              <a:rPr kumimoji="0" lang="en-CH" sz="1400" b="0" i="0" u="none" strike="noStrike" kern="1200" cap="none" spc="0" normalizeH="0" baseline="0" noProof="0" dirty="0">
                <a:ln>
                  <a:noFill/>
                </a:ln>
                <a:solidFill>
                  <a:srgbClr val="000080"/>
                </a:solidFill>
                <a:effectLst/>
                <a:uLnTx/>
                <a:uFillTx/>
                <a:latin typeface="Roboto Mono"/>
                <a:ea typeface="Roboto Mono"/>
                <a:cs typeface="+mn-cs"/>
              </a:rPr>
              <a:t>=</a:t>
            </a:r>
            <a:r>
              <a:rPr kumimoji="0" lang="en-CH" sz="1400" b="0" i="0" u="none" strike="noStrike" kern="1200" cap="none" spc="0" normalizeH="0" baseline="0" noProof="0" dirty="0">
                <a:ln>
                  <a:noFill/>
                </a:ln>
                <a:solidFill>
                  <a:srgbClr val="212529"/>
                </a:solidFill>
                <a:effectLst/>
                <a:uLnTx/>
                <a:uFillTx/>
                <a:latin typeface="Roboto Mono"/>
                <a:ea typeface="Roboto Mono"/>
                <a:cs typeface="+mn-cs"/>
              </a:rPr>
              <a:t> </a:t>
            </a:r>
            <a:r>
              <a:rPr kumimoji="0" lang="en-CH" sz="1400" b="0" i="0" u="none" strike="noStrike" kern="1200" cap="none" spc="0" normalizeH="0" baseline="0" noProof="0" dirty="0">
                <a:ln>
                  <a:noFill/>
                </a:ln>
                <a:solidFill>
                  <a:srgbClr val="0000DD"/>
                </a:solidFill>
                <a:effectLst/>
                <a:uLnTx/>
                <a:uFillTx/>
                <a:latin typeface="Roboto Mono"/>
                <a:ea typeface="Roboto Mono"/>
                <a:cs typeface="+mn-cs"/>
              </a:rPr>
              <a:t>0</a:t>
            </a:r>
            <a:r>
              <a:rPr kumimoji="0" lang="en-CH" sz="1400" b="0" i="0" u="none" strike="noStrike" kern="1200" cap="none" spc="0" normalizeH="0" baseline="0" noProof="0" dirty="0">
                <a:ln>
                  <a:noFill/>
                </a:ln>
                <a:solidFill>
                  <a:srgbClr val="008080"/>
                </a:solidFill>
                <a:effectLst/>
                <a:uLnTx/>
                <a:uFillTx/>
                <a:latin typeface="Roboto Mono"/>
                <a:ea typeface="Roboto Mono"/>
                <a:cs typeface="+mn-cs"/>
              </a:rPr>
              <a:t>;</a:t>
            </a:r>
            <a:r>
              <a:rPr kumimoji="0" lang="en-CH" sz="1400" b="0" i="0" u="none" strike="noStrike" kern="1200" cap="none" spc="0" normalizeH="0" baseline="0" noProof="0" dirty="0">
                <a:ln>
                  <a:noFill/>
                </a:ln>
                <a:solidFill>
                  <a:srgbClr val="212529"/>
                </a:solidFill>
                <a:effectLst/>
                <a:uLnTx/>
                <a:uFillTx/>
                <a:latin typeface="Roboto Mono"/>
                <a:ea typeface="Roboto Mono"/>
                <a:cs typeface="+mn-cs"/>
              </a:rPr>
              <a:t> j </a:t>
            </a:r>
            <a:r>
              <a:rPr kumimoji="0" lang="en-CH" sz="1400" b="0" i="0" u="none" strike="noStrike" kern="1200" cap="none" spc="0" normalizeH="0" baseline="0" noProof="0" dirty="0">
                <a:ln>
                  <a:noFill/>
                </a:ln>
                <a:solidFill>
                  <a:srgbClr val="000080"/>
                </a:solidFill>
                <a:effectLst/>
                <a:uLnTx/>
                <a:uFillTx/>
                <a:latin typeface="Roboto Mono"/>
                <a:ea typeface="Roboto Mono"/>
                <a:cs typeface="+mn-cs"/>
              </a:rPr>
              <a:t>&lt;</a:t>
            </a:r>
            <a:r>
              <a:rPr kumimoji="0" lang="en-CH" sz="1400" b="0" i="0" u="none" strike="noStrike" kern="1200" cap="none" spc="0" normalizeH="0" baseline="0" noProof="0" dirty="0">
                <a:ln>
                  <a:noFill/>
                </a:ln>
                <a:solidFill>
                  <a:srgbClr val="212529"/>
                </a:solidFill>
                <a:effectLst/>
                <a:uLnTx/>
                <a:uFillTx/>
                <a:latin typeface="Roboto Mono"/>
                <a:ea typeface="Roboto Mono"/>
                <a:cs typeface="+mn-cs"/>
              </a:rPr>
              <a:t> </a:t>
            </a:r>
            <a:r>
              <a:rPr kumimoji="0" lang="en-CH" sz="1400" b="0" i="0" u="none" strike="noStrike" kern="1200" cap="none" spc="0" normalizeH="0" baseline="0" noProof="0" dirty="0">
                <a:ln>
                  <a:noFill/>
                </a:ln>
                <a:solidFill>
                  <a:srgbClr val="C00000"/>
                </a:solidFill>
                <a:effectLst/>
                <a:uLnTx/>
                <a:uFillTx/>
                <a:latin typeface="Roboto Mono"/>
                <a:ea typeface="Roboto Mono"/>
                <a:cs typeface="+mn-cs"/>
              </a:rPr>
              <a:t>NUM_READS</a:t>
            </a:r>
            <a:r>
              <a:rPr kumimoji="0" lang="en-CH" sz="1400" b="0" i="0" u="none" strike="noStrike" kern="1200" cap="none" spc="0" normalizeH="0" baseline="0" noProof="0" dirty="0">
                <a:ln>
                  <a:noFill/>
                </a:ln>
                <a:solidFill>
                  <a:srgbClr val="008080"/>
                </a:solidFill>
                <a:effectLst/>
                <a:uLnTx/>
                <a:uFillTx/>
                <a:latin typeface="Roboto Mono"/>
                <a:ea typeface="Roboto Mono"/>
                <a:cs typeface="+mn-cs"/>
              </a:rPr>
              <a:t>;</a:t>
            </a:r>
            <a:r>
              <a:rPr kumimoji="0" lang="en-CH" sz="1400" b="0" i="0" u="none" strike="noStrike" kern="1200" cap="none" spc="0" normalizeH="0" baseline="0" noProof="0" dirty="0">
                <a:ln>
                  <a:noFill/>
                </a:ln>
                <a:solidFill>
                  <a:srgbClr val="212529"/>
                </a:solidFill>
                <a:effectLst/>
                <a:uLnTx/>
                <a:uFillTx/>
                <a:latin typeface="Roboto Mono"/>
                <a:ea typeface="Roboto Mono"/>
                <a:cs typeface="+mn-cs"/>
              </a:rPr>
              <a:t> j</a:t>
            </a:r>
            <a:r>
              <a:rPr kumimoji="0" lang="en-CH" sz="1400" b="0" i="0" u="none" strike="noStrike" kern="1200" cap="none" spc="0" normalizeH="0" baseline="0" noProof="0" dirty="0">
                <a:ln>
                  <a:noFill/>
                </a:ln>
                <a:solidFill>
                  <a:srgbClr val="000040"/>
                </a:solidFill>
                <a:effectLst/>
                <a:uLnTx/>
                <a:uFillTx/>
                <a:latin typeface="Roboto Mono"/>
                <a:ea typeface="Roboto Mono"/>
                <a:cs typeface="+mn-cs"/>
              </a:rPr>
              <a:t>++</a:t>
            </a:r>
            <a:r>
              <a:rPr kumimoji="0" lang="en-CH" sz="1400" b="0" i="0" u="none" strike="noStrike" kern="1200" cap="none" spc="0" normalizeH="0" baseline="0" noProof="0" dirty="0">
                <a:ln>
                  <a:noFill/>
                </a:ln>
                <a:solidFill>
                  <a:srgbClr val="008000"/>
                </a:solidFill>
                <a:effectLst/>
                <a:uLnTx/>
                <a:uFillTx/>
                <a:latin typeface="Roboto Mono"/>
                <a:ea typeface="Roboto Mono"/>
                <a:cs typeface="+mn-cs"/>
              </a:rPr>
              <a:t>)</a:t>
            </a:r>
            <a:r>
              <a:rPr kumimoji="0" lang="en-CH" sz="1400" b="0" i="0" u="none" strike="noStrike" kern="1200" cap="none" spc="0" normalizeH="0" baseline="0" noProof="0" dirty="0">
                <a:ln>
                  <a:noFill/>
                </a:ln>
                <a:solidFill>
                  <a:srgbClr val="212529"/>
                </a:solidFill>
                <a:effectLst/>
                <a:uLnTx/>
                <a:uFillTx/>
                <a:latin typeface="Roboto Mono"/>
                <a:ea typeface="Roboto Mono"/>
                <a:cs typeface="+mn-cs"/>
              </a:rPr>
              <a:t> ∗AGGRESSOR2</a:t>
            </a:r>
            <a:r>
              <a:rPr kumimoji="0" lang="en-CH" sz="1400" b="0" i="0" u="none" strike="noStrike" kern="1200" cap="none" spc="0" normalizeH="0" baseline="0" noProof="0" dirty="0">
                <a:ln>
                  <a:noFill/>
                </a:ln>
                <a:solidFill>
                  <a:srgbClr val="008000"/>
                </a:solidFill>
                <a:effectLst/>
                <a:uLnTx/>
                <a:uFillTx/>
                <a:latin typeface="Roboto Mono"/>
                <a:ea typeface="Roboto Mono"/>
                <a:cs typeface="+mn-cs"/>
              </a:rPr>
              <a:t>[</a:t>
            </a:r>
            <a:r>
              <a:rPr kumimoji="0" lang="en-CH" sz="1400" b="0" i="0" u="none" strike="noStrike" kern="1200" cap="none" spc="0" normalizeH="0" baseline="0" noProof="0" dirty="0">
                <a:ln>
                  <a:noFill/>
                </a:ln>
                <a:solidFill>
                  <a:srgbClr val="212529"/>
                </a:solidFill>
                <a:effectLst/>
                <a:uLnTx/>
                <a:uFillTx/>
                <a:latin typeface="Roboto Mono"/>
                <a:ea typeface="Roboto Mono"/>
                <a:cs typeface="+mn-cs"/>
              </a:rPr>
              <a:t>j</a:t>
            </a:r>
            <a:r>
              <a:rPr kumimoji="0" lang="en-CH" sz="1400" b="0" i="0" u="none" strike="noStrike" kern="1200" cap="none" spc="0" normalizeH="0" baseline="0" noProof="0" dirty="0">
                <a:ln>
                  <a:noFill/>
                </a:ln>
                <a:solidFill>
                  <a:srgbClr val="008000"/>
                </a:solidFill>
                <a:effectLst/>
                <a:uLnTx/>
                <a:uFillTx/>
                <a:latin typeface="Roboto Mono"/>
                <a:ea typeface="Roboto Mono"/>
                <a:cs typeface="+mn-cs"/>
              </a:rPr>
              <a:t>]</a:t>
            </a:r>
            <a:r>
              <a:rPr kumimoji="0" lang="en-CH" sz="1400" b="0" i="0" u="none" strike="noStrike" kern="1200" cap="none" spc="0" normalizeH="0" baseline="0" noProof="0" dirty="0">
                <a:ln>
                  <a:noFill/>
                </a:ln>
                <a:solidFill>
                  <a:srgbClr val="008080"/>
                </a:solidFill>
                <a:effectLst/>
                <a:uLnTx/>
                <a:uFillTx/>
                <a:latin typeface="Roboto Mono"/>
                <a:ea typeface="Roboto Mono"/>
                <a:cs typeface="+mn-cs"/>
              </a:rPr>
              <a:t>;</a:t>
            </a:r>
            <a:r>
              <a:rPr kumimoji="0" lang="en-CH" sz="1400" b="0" i="0" u="none" strike="noStrike" kern="1200" cap="none" spc="0" normalizeH="0" baseline="0" noProof="0" dirty="0">
                <a:ln>
                  <a:noFill/>
                </a:ln>
                <a:solidFill>
                  <a:srgbClr val="212529"/>
                </a:solidFill>
                <a:effectLst/>
                <a:uLnTx/>
                <a:uFillTx/>
                <a:latin typeface="Roboto Mono"/>
                <a:ea typeface="Roboto Mono"/>
                <a:cs typeface="+mn-cs"/>
              </a:rPr>
              <a:t> </a:t>
            </a:r>
            <a:endParaRPr kumimoji="0" lang="en-US" altLang="en-CH" sz="1400" b="0" i="0" u="none" strike="noStrike" kern="1200" cap="none" spc="0" normalizeH="0" baseline="0" noProof="0" dirty="0">
              <a:ln>
                <a:noFill/>
              </a:ln>
              <a:solidFill>
                <a:srgbClr val="212529"/>
              </a:solidFill>
              <a:effectLst/>
              <a:uLnTx/>
              <a:uFillTx/>
              <a:latin typeface="Roboto Mono" panose="00000009000000000000" pitchFamily="49" charset="0"/>
              <a:ea typeface="Roboto Mono" panose="00000009000000000000" pitchFamily="49" charset="0"/>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Roboto Mono"/>
                <a:ea typeface="Roboto Mono"/>
                <a:cs typeface="+mn-cs"/>
              </a:rPr>
              <a:t>    </a:t>
            </a:r>
            <a:r>
              <a:rPr kumimoji="0" lang="en-CH" sz="1400" b="0" i="0" u="none" strike="noStrike" kern="1200" cap="none" spc="0" normalizeH="0" baseline="0" noProof="0" dirty="0">
                <a:ln>
                  <a:noFill/>
                </a:ln>
                <a:solidFill>
                  <a:srgbClr val="0000FF"/>
                </a:solidFill>
                <a:effectLst/>
                <a:uLnTx/>
                <a:uFillTx/>
                <a:latin typeface="Roboto Mono"/>
                <a:ea typeface="Roboto Mono"/>
                <a:cs typeface="+mn-cs"/>
              </a:rPr>
              <a:t>for</a:t>
            </a:r>
            <a:r>
              <a:rPr kumimoji="0" lang="en-CH" sz="1400" b="0" i="0" u="none" strike="noStrike" kern="1200" cap="none" spc="0" normalizeH="0" baseline="0" noProof="0" dirty="0">
                <a:ln>
                  <a:noFill/>
                </a:ln>
                <a:solidFill>
                  <a:srgbClr val="212529"/>
                </a:solidFill>
                <a:effectLst/>
                <a:uLnTx/>
                <a:uFillTx/>
                <a:latin typeface="Roboto Mono"/>
                <a:ea typeface="Roboto Mono"/>
                <a:cs typeface="+mn-cs"/>
              </a:rPr>
              <a:t> </a:t>
            </a:r>
            <a:r>
              <a:rPr kumimoji="0" lang="en-CH" sz="1400" b="0" i="0" u="none" strike="noStrike" kern="1200" cap="none" spc="0" normalizeH="0" baseline="0" noProof="0" dirty="0">
                <a:ln>
                  <a:noFill/>
                </a:ln>
                <a:solidFill>
                  <a:srgbClr val="008000"/>
                </a:solidFill>
                <a:effectLst/>
                <a:uLnTx/>
                <a:uFillTx/>
                <a:latin typeface="Roboto Mono"/>
                <a:ea typeface="Roboto Mono"/>
                <a:cs typeface="+mn-cs"/>
              </a:rPr>
              <a:t>(</a:t>
            </a:r>
            <a:r>
              <a:rPr kumimoji="0" lang="en-CH" sz="1400" b="0" i="0" u="none" strike="noStrike" kern="1200" cap="none" spc="0" normalizeH="0" baseline="0" noProof="0" dirty="0">
                <a:ln>
                  <a:noFill/>
                </a:ln>
                <a:solidFill>
                  <a:srgbClr val="212529"/>
                </a:solidFill>
                <a:effectLst/>
                <a:uLnTx/>
                <a:uFillTx/>
                <a:latin typeface="Roboto Mono"/>
                <a:ea typeface="Roboto Mono"/>
                <a:cs typeface="+mn-cs"/>
              </a:rPr>
              <a:t>j </a:t>
            </a:r>
            <a:r>
              <a:rPr kumimoji="0" lang="en-CH" sz="1400" b="0" i="0" u="none" strike="noStrike" kern="1200" cap="none" spc="0" normalizeH="0" baseline="0" noProof="0" dirty="0">
                <a:ln>
                  <a:noFill/>
                </a:ln>
                <a:solidFill>
                  <a:srgbClr val="000080"/>
                </a:solidFill>
                <a:effectLst/>
                <a:uLnTx/>
                <a:uFillTx/>
                <a:latin typeface="Roboto Mono"/>
                <a:ea typeface="Roboto Mono"/>
                <a:cs typeface="+mn-cs"/>
              </a:rPr>
              <a:t>=</a:t>
            </a:r>
            <a:r>
              <a:rPr kumimoji="0" lang="en-CH" sz="1400" b="0" i="0" u="none" strike="noStrike" kern="1200" cap="none" spc="0" normalizeH="0" baseline="0" noProof="0" dirty="0">
                <a:ln>
                  <a:noFill/>
                </a:ln>
                <a:solidFill>
                  <a:srgbClr val="212529"/>
                </a:solidFill>
                <a:effectLst/>
                <a:uLnTx/>
                <a:uFillTx/>
                <a:latin typeface="Roboto Mono"/>
                <a:ea typeface="Roboto Mono"/>
                <a:cs typeface="+mn-cs"/>
              </a:rPr>
              <a:t> </a:t>
            </a:r>
            <a:r>
              <a:rPr kumimoji="0" lang="en-CH" sz="1400" b="0" i="0" u="none" strike="noStrike" kern="1200" cap="none" spc="0" normalizeH="0" baseline="0" noProof="0" dirty="0">
                <a:ln>
                  <a:noFill/>
                </a:ln>
                <a:solidFill>
                  <a:srgbClr val="0000DD"/>
                </a:solidFill>
                <a:effectLst/>
                <a:uLnTx/>
                <a:uFillTx/>
                <a:latin typeface="Roboto Mono"/>
                <a:ea typeface="Roboto Mono"/>
                <a:cs typeface="+mn-cs"/>
              </a:rPr>
              <a:t>0</a:t>
            </a:r>
            <a:r>
              <a:rPr kumimoji="0" lang="en-CH" sz="1400" b="0" i="0" u="none" strike="noStrike" kern="1200" cap="none" spc="0" normalizeH="0" baseline="0" noProof="0" dirty="0">
                <a:ln>
                  <a:noFill/>
                </a:ln>
                <a:solidFill>
                  <a:srgbClr val="008080"/>
                </a:solidFill>
                <a:effectLst/>
                <a:uLnTx/>
                <a:uFillTx/>
                <a:latin typeface="Roboto Mono"/>
                <a:ea typeface="Roboto Mono"/>
                <a:cs typeface="+mn-cs"/>
              </a:rPr>
              <a:t>;</a:t>
            </a:r>
            <a:r>
              <a:rPr kumimoji="0" lang="en-CH" sz="1400" b="0" i="0" u="none" strike="noStrike" kern="1200" cap="none" spc="0" normalizeH="0" baseline="0" noProof="0" dirty="0">
                <a:ln>
                  <a:noFill/>
                </a:ln>
                <a:solidFill>
                  <a:srgbClr val="212529"/>
                </a:solidFill>
                <a:effectLst/>
                <a:uLnTx/>
                <a:uFillTx/>
                <a:latin typeface="Roboto Mono"/>
                <a:ea typeface="Roboto Mono"/>
                <a:cs typeface="+mn-cs"/>
              </a:rPr>
              <a:t> j </a:t>
            </a:r>
            <a:r>
              <a:rPr kumimoji="0" lang="en-CH" sz="1400" b="0" i="0" u="none" strike="noStrike" kern="1200" cap="none" spc="0" normalizeH="0" baseline="0" noProof="0" dirty="0">
                <a:ln>
                  <a:noFill/>
                </a:ln>
                <a:solidFill>
                  <a:srgbClr val="000080"/>
                </a:solidFill>
                <a:effectLst/>
                <a:uLnTx/>
                <a:uFillTx/>
                <a:latin typeface="Roboto Mono"/>
                <a:ea typeface="Roboto Mono"/>
                <a:cs typeface="+mn-cs"/>
              </a:rPr>
              <a:t>&lt;</a:t>
            </a:r>
            <a:r>
              <a:rPr kumimoji="0" lang="en-CH" sz="1400" b="0" i="0" u="none" strike="noStrike" kern="1200" cap="none" spc="0" normalizeH="0" baseline="0" noProof="0" dirty="0">
                <a:ln>
                  <a:noFill/>
                </a:ln>
                <a:solidFill>
                  <a:srgbClr val="212529"/>
                </a:solidFill>
                <a:effectLst/>
                <a:uLnTx/>
                <a:uFillTx/>
                <a:latin typeface="Roboto Mono"/>
                <a:ea typeface="Roboto Mono"/>
                <a:cs typeface="+mn-cs"/>
              </a:rPr>
              <a:t> </a:t>
            </a:r>
            <a:r>
              <a:rPr kumimoji="0" lang="en-CH" sz="1400" b="0" i="0" u="none" strike="noStrike" kern="1200" cap="none" spc="0" normalizeH="0" baseline="0" noProof="0" dirty="0">
                <a:ln>
                  <a:noFill/>
                </a:ln>
                <a:solidFill>
                  <a:srgbClr val="C00000"/>
                </a:solidFill>
                <a:effectLst/>
                <a:uLnTx/>
                <a:uFillTx/>
                <a:latin typeface="Roboto Mono"/>
                <a:ea typeface="Roboto Mono"/>
                <a:cs typeface="+mn-cs"/>
              </a:rPr>
              <a:t>NUM_READS</a:t>
            </a:r>
            <a:r>
              <a:rPr kumimoji="0" lang="en-CH" sz="1400" b="0" i="0" u="none" strike="noStrike" kern="1200" cap="none" spc="0" normalizeH="0" baseline="0" noProof="0" dirty="0">
                <a:ln>
                  <a:noFill/>
                </a:ln>
                <a:solidFill>
                  <a:srgbClr val="008080"/>
                </a:solidFill>
                <a:effectLst/>
                <a:uLnTx/>
                <a:uFillTx/>
                <a:latin typeface="Roboto Mono"/>
                <a:ea typeface="Roboto Mono"/>
                <a:cs typeface="+mn-cs"/>
              </a:rPr>
              <a:t>;</a:t>
            </a:r>
            <a:r>
              <a:rPr kumimoji="0" lang="en-CH" sz="1400" b="0" i="0" u="none" strike="noStrike" kern="1200" cap="none" spc="0" normalizeH="0" baseline="0" noProof="0" dirty="0">
                <a:ln>
                  <a:noFill/>
                </a:ln>
                <a:solidFill>
                  <a:srgbClr val="212529"/>
                </a:solidFill>
                <a:effectLst/>
                <a:uLnTx/>
                <a:uFillTx/>
                <a:latin typeface="Roboto Mono"/>
                <a:ea typeface="Roboto Mono"/>
                <a:cs typeface="+mn-cs"/>
              </a:rPr>
              <a:t> j</a:t>
            </a:r>
            <a:r>
              <a:rPr kumimoji="0" lang="en-CH" sz="1400" b="0" i="0" u="none" strike="noStrike" kern="1200" cap="none" spc="0" normalizeH="0" baseline="0" noProof="0" dirty="0">
                <a:ln>
                  <a:noFill/>
                </a:ln>
                <a:solidFill>
                  <a:srgbClr val="000040"/>
                </a:solidFill>
                <a:effectLst/>
                <a:uLnTx/>
                <a:uFillTx/>
                <a:latin typeface="Roboto Mono"/>
                <a:ea typeface="Roboto Mono"/>
                <a:cs typeface="+mn-cs"/>
              </a:rPr>
              <a:t>++</a:t>
            </a:r>
            <a:r>
              <a:rPr kumimoji="0" lang="en-CH" sz="1400" b="0" i="0" u="none" strike="noStrike" kern="1200" cap="none" spc="0" normalizeH="0" baseline="0" noProof="0" dirty="0">
                <a:ln>
                  <a:noFill/>
                </a:ln>
                <a:solidFill>
                  <a:srgbClr val="008000"/>
                </a:solidFill>
                <a:effectLst/>
                <a:uLnTx/>
                <a:uFillTx/>
                <a:latin typeface="Roboto Mono"/>
                <a:ea typeface="Roboto Mono"/>
                <a:cs typeface="+mn-cs"/>
              </a:rPr>
              <a:t>)</a:t>
            </a:r>
            <a:endParaRPr kumimoji="0" lang="en-US" sz="1400" b="0" i="0" u="none" strike="noStrike" kern="1200" cap="none" spc="0" normalizeH="0" baseline="0" noProof="0" dirty="0">
              <a:ln>
                <a:noFill/>
              </a:ln>
              <a:solidFill>
                <a:srgbClr val="212529"/>
              </a:solidFill>
              <a:effectLst/>
              <a:uLnTx/>
              <a:uFillTx/>
              <a:latin typeface="Roboto Mono"/>
              <a:ea typeface="Roboto Mono"/>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212529"/>
                </a:solidFill>
                <a:effectLst/>
                <a:uLnTx/>
                <a:uFillTx/>
                <a:latin typeface="Roboto Mono"/>
                <a:ea typeface="Roboto Mono"/>
                <a:cs typeface="+mn-cs"/>
              </a:rPr>
              <a:t>      </a:t>
            </a:r>
            <a:r>
              <a:rPr kumimoji="0" lang="en-CH" sz="1400" b="0" i="0" u="none" strike="noStrike" kern="1200" cap="none" spc="0" normalizeH="0" baseline="0" noProof="0" dirty="0">
                <a:ln>
                  <a:noFill/>
                </a:ln>
                <a:solidFill>
                  <a:srgbClr val="212529"/>
                </a:solidFill>
                <a:effectLst/>
                <a:uLnTx/>
                <a:uFillTx/>
                <a:latin typeface="Roboto Mono"/>
                <a:ea typeface="Roboto Mono"/>
                <a:cs typeface="+mn-cs"/>
              </a:rPr>
              <a:t>clflushopt</a:t>
            </a:r>
            <a:r>
              <a:rPr kumimoji="0" lang="en-CH" sz="1400" b="0" i="0" u="none" strike="noStrike" kern="1200" cap="none" spc="0" normalizeH="0" baseline="0" noProof="0" dirty="0">
                <a:ln>
                  <a:noFill/>
                </a:ln>
                <a:solidFill>
                  <a:srgbClr val="008000"/>
                </a:solidFill>
                <a:effectLst/>
                <a:uLnTx/>
                <a:uFillTx/>
                <a:latin typeface="Roboto Mono"/>
                <a:ea typeface="Roboto Mono"/>
                <a:cs typeface="+mn-cs"/>
              </a:rPr>
              <a:t>(</a:t>
            </a:r>
            <a:r>
              <a:rPr kumimoji="0" lang="en-CH" sz="1400" b="0" i="0" u="none" strike="noStrike" kern="1200" cap="none" spc="0" normalizeH="0" baseline="0" noProof="0" dirty="0">
                <a:ln>
                  <a:noFill/>
                </a:ln>
                <a:solidFill>
                  <a:srgbClr val="212529"/>
                </a:solidFill>
                <a:effectLst/>
                <a:uLnTx/>
                <a:uFillTx/>
                <a:latin typeface="Roboto Mono"/>
                <a:ea typeface="Roboto Mono"/>
                <a:cs typeface="+mn-cs"/>
              </a:rPr>
              <a:t>AGGRESSOR1</a:t>
            </a:r>
            <a:r>
              <a:rPr kumimoji="0" lang="en-CH" sz="1400" b="0" i="0" u="none" strike="noStrike" kern="1200" cap="none" spc="0" normalizeH="0" baseline="0" noProof="0" dirty="0">
                <a:ln>
                  <a:noFill/>
                </a:ln>
                <a:solidFill>
                  <a:srgbClr val="008000"/>
                </a:solidFill>
                <a:effectLst/>
                <a:uLnTx/>
                <a:uFillTx/>
                <a:latin typeface="Roboto Mono"/>
                <a:ea typeface="Roboto Mono"/>
                <a:cs typeface="+mn-cs"/>
              </a:rPr>
              <a:t>[</a:t>
            </a:r>
            <a:r>
              <a:rPr kumimoji="0" lang="en-CH" sz="1400" b="0" i="0" u="none" strike="noStrike" kern="1200" cap="none" spc="0" normalizeH="0" baseline="0" noProof="0" dirty="0">
                <a:ln>
                  <a:noFill/>
                </a:ln>
                <a:solidFill>
                  <a:srgbClr val="212529"/>
                </a:solidFill>
                <a:effectLst/>
                <a:uLnTx/>
                <a:uFillTx/>
                <a:latin typeface="Roboto Mono"/>
                <a:ea typeface="Roboto Mono"/>
                <a:cs typeface="+mn-cs"/>
              </a:rPr>
              <a:t>j</a:t>
            </a:r>
            <a:r>
              <a:rPr kumimoji="0" lang="en-CH" sz="1400" b="0" i="0" u="none" strike="noStrike" kern="1200" cap="none" spc="0" normalizeH="0" baseline="0" noProof="0" dirty="0">
                <a:ln>
                  <a:noFill/>
                </a:ln>
                <a:solidFill>
                  <a:srgbClr val="008000"/>
                </a:solidFill>
                <a:effectLst/>
                <a:uLnTx/>
                <a:uFillTx/>
                <a:latin typeface="Roboto Mono"/>
                <a:ea typeface="Roboto Mono"/>
                <a:cs typeface="+mn-cs"/>
              </a:rPr>
              <a:t>])</a:t>
            </a:r>
            <a:r>
              <a:rPr kumimoji="0" lang="en-CH" sz="1400" b="0" i="0" u="none" strike="noStrike" kern="1200" cap="none" spc="0" normalizeH="0" baseline="0" noProof="0" dirty="0">
                <a:ln>
                  <a:noFill/>
                </a:ln>
                <a:solidFill>
                  <a:srgbClr val="008080"/>
                </a:solidFill>
                <a:effectLst/>
                <a:uLnTx/>
                <a:uFillTx/>
                <a:latin typeface="Roboto Mono"/>
                <a:ea typeface="Roboto Mono"/>
                <a:cs typeface="+mn-cs"/>
              </a:rPr>
              <a:t>;</a:t>
            </a:r>
            <a:r>
              <a:rPr kumimoji="0" lang="en-CH" sz="1400" b="0" i="0" u="none" strike="noStrike" kern="1200" cap="none" spc="0" normalizeH="0" baseline="0" noProof="0" dirty="0">
                <a:ln>
                  <a:noFill/>
                </a:ln>
                <a:solidFill>
                  <a:srgbClr val="212529"/>
                </a:solidFill>
                <a:effectLst/>
                <a:uLnTx/>
                <a:uFillTx/>
                <a:latin typeface="Roboto Mono"/>
                <a:ea typeface="Roboto Mono"/>
                <a:cs typeface="+mn-cs"/>
              </a:rPr>
              <a:t> </a:t>
            </a:r>
            <a:endParaRPr kumimoji="0" lang="en-US" altLang="en-CH" sz="1400" b="0" i="0" u="none" strike="noStrike" kern="1200" cap="none" spc="0" normalizeH="0" baseline="0" noProof="0" dirty="0">
              <a:ln>
                <a:noFill/>
              </a:ln>
              <a:solidFill>
                <a:srgbClr val="212529"/>
              </a:solidFill>
              <a:effectLst/>
              <a:uLnTx/>
              <a:uFillTx/>
              <a:latin typeface="Roboto Mono" panose="00000009000000000000" pitchFamily="49" charset="0"/>
              <a:ea typeface="Roboto Mono" panose="00000009000000000000" pitchFamily="49" charset="0"/>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212529"/>
                </a:solidFill>
                <a:effectLst/>
                <a:uLnTx/>
                <a:uFillTx/>
                <a:latin typeface="Roboto Mono"/>
                <a:ea typeface="Roboto Mono"/>
                <a:cs typeface="+mn-cs"/>
              </a:rPr>
              <a:t>      </a:t>
            </a:r>
            <a:r>
              <a:rPr kumimoji="0" lang="en-CH" sz="1400" b="0" i="0" u="none" strike="noStrike" kern="1200" cap="none" spc="0" normalizeH="0" baseline="0" noProof="0" dirty="0">
                <a:ln>
                  <a:noFill/>
                </a:ln>
                <a:solidFill>
                  <a:srgbClr val="212529"/>
                </a:solidFill>
                <a:effectLst/>
                <a:uLnTx/>
                <a:uFillTx/>
                <a:latin typeface="Roboto Mono"/>
                <a:ea typeface="Roboto Mono"/>
                <a:cs typeface="+mn-cs"/>
              </a:rPr>
              <a:t>clflushopt</a:t>
            </a:r>
            <a:r>
              <a:rPr kumimoji="0" lang="en-CH" sz="1400" b="0" i="0" u="none" strike="noStrike" kern="1200" cap="none" spc="0" normalizeH="0" baseline="0" noProof="0" dirty="0">
                <a:ln>
                  <a:noFill/>
                </a:ln>
                <a:solidFill>
                  <a:srgbClr val="008000"/>
                </a:solidFill>
                <a:effectLst/>
                <a:uLnTx/>
                <a:uFillTx/>
                <a:latin typeface="Roboto Mono"/>
                <a:ea typeface="Roboto Mono"/>
                <a:cs typeface="+mn-cs"/>
              </a:rPr>
              <a:t>(</a:t>
            </a:r>
            <a:r>
              <a:rPr kumimoji="0" lang="en-CH" sz="1400" b="0" i="0" u="none" strike="noStrike" kern="1200" cap="none" spc="0" normalizeH="0" baseline="0" noProof="0" dirty="0">
                <a:ln>
                  <a:noFill/>
                </a:ln>
                <a:solidFill>
                  <a:srgbClr val="212529"/>
                </a:solidFill>
                <a:effectLst/>
                <a:uLnTx/>
                <a:uFillTx/>
                <a:latin typeface="Roboto Mono"/>
                <a:ea typeface="Roboto Mono"/>
                <a:cs typeface="+mn-cs"/>
              </a:rPr>
              <a:t>AGGRESSOR2</a:t>
            </a:r>
            <a:r>
              <a:rPr kumimoji="0" lang="en-CH" sz="1400" b="0" i="0" u="none" strike="noStrike" kern="1200" cap="none" spc="0" normalizeH="0" baseline="0" noProof="0" dirty="0">
                <a:ln>
                  <a:noFill/>
                </a:ln>
                <a:solidFill>
                  <a:srgbClr val="008000"/>
                </a:solidFill>
                <a:effectLst/>
                <a:uLnTx/>
                <a:uFillTx/>
                <a:latin typeface="Roboto Mono"/>
                <a:ea typeface="Roboto Mono"/>
                <a:cs typeface="+mn-cs"/>
              </a:rPr>
              <a:t>[</a:t>
            </a:r>
            <a:r>
              <a:rPr kumimoji="0" lang="en-CH" sz="1400" b="0" i="0" u="none" strike="noStrike" kern="1200" cap="none" spc="0" normalizeH="0" baseline="0" noProof="0" dirty="0">
                <a:ln>
                  <a:noFill/>
                </a:ln>
                <a:solidFill>
                  <a:srgbClr val="212529"/>
                </a:solidFill>
                <a:effectLst/>
                <a:uLnTx/>
                <a:uFillTx/>
                <a:latin typeface="Roboto Mono"/>
                <a:ea typeface="Roboto Mono"/>
                <a:cs typeface="+mn-cs"/>
              </a:rPr>
              <a:t>j</a:t>
            </a:r>
            <a:r>
              <a:rPr kumimoji="0" lang="en-CH" sz="1400" b="0" i="0" u="none" strike="noStrike" kern="1200" cap="none" spc="0" normalizeH="0" baseline="0" noProof="0" dirty="0">
                <a:ln>
                  <a:noFill/>
                </a:ln>
                <a:solidFill>
                  <a:srgbClr val="008000"/>
                </a:solidFill>
                <a:effectLst/>
                <a:uLnTx/>
                <a:uFillTx/>
                <a:latin typeface="Roboto Mono"/>
                <a:ea typeface="Roboto Mono"/>
                <a:cs typeface="+mn-cs"/>
              </a:rPr>
              <a:t>])</a:t>
            </a:r>
            <a:r>
              <a:rPr kumimoji="0" lang="en-CH" sz="1400" b="0" i="0" u="none" strike="noStrike" kern="1200" cap="none" spc="0" normalizeH="0" baseline="0" noProof="0" dirty="0">
                <a:ln>
                  <a:noFill/>
                </a:ln>
                <a:solidFill>
                  <a:srgbClr val="008080"/>
                </a:solidFill>
                <a:effectLst/>
                <a:uLnTx/>
                <a:uFillTx/>
                <a:latin typeface="Roboto Mono"/>
                <a:ea typeface="Roboto Mono"/>
                <a:cs typeface="+mn-cs"/>
              </a:rPr>
              <a:t>;</a:t>
            </a:r>
            <a:r>
              <a:rPr kumimoji="0" lang="en-CH" sz="1400" b="0" i="0" u="none" strike="noStrike" kern="1200" cap="none" spc="0" normalizeH="0" baseline="0" noProof="0" dirty="0">
                <a:ln>
                  <a:noFill/>
                </a:ln>
                <a:solidFill>
                  <a:srgbClr val="212529"/>
                </a:solidFill>
                <a:effectLst/>
                <a:uLnTx/>
                <a:uFillTx/>
                <a:latin typeface="Roboto Mono"/>
                <a:ea typeface="Roboto Mono"/>
                <a:cs typeface="+mn-cs"/>
              </a:rPr>
              <a:t> </a:t>
            </a:r>
            <a:endParaRPr kumimoji="0" lang="en-US" altLang="en-CH" sz="1400" b="0" i="0" u="none" strike="noStrike" kern="1200" cap="none" spc="0" normalizeH="0" baseline="0" noProof="0" dirty="0">
              <a:ln>
                <a:noFill/>
              </a:ln>
              <a:solidFill>
                <a:srgbClr val="212529"/>
              </a:solidFill>
              <a:effectLst/>
              <a:uLnTx/>
              <a:uFillTx/>
              <a:latin typeface="Roboto Mono" panose="00000009000000000000" pitchFamily="49" charset="0"/>
              <a:ea typeface="Roboto Mono" panose="00000009000000000000" pitchFamily="49" charset="0"/>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212529"/>
                </a:solidFill>
                <a:effectLst/>
                <a:uLnTx/>
                <a:uFillTx/>
                <a:latin typeface="Roboto Mono"/>
                <a:ea typeface="Roboto Mono"/>
                <a:cs typeface="+mn-cs"/>
              </a:rPr>
              <a:t>    </a:t>
            </a:r>
            <a:r>
              <a:rPr kumimoji="0" lang="en-CH" sz="1400" b="0" i="0" u="none" strike="noStrike" kern="1200" cap="none" spc="0" normalizeH="0" baseline="0" noProof="0" dirty="0">
                <a:ln>
                  <a:noFill/>
                </a:ln>
                <a:solidFill>
                  <a:srgbClr val="212529"/>
                </a:solidFill>
                <a:effectLst/>
                <a:uLnTx/>
                <a:uFillTx/>
                <a:latin typeface="Roboto Mono"/>
                <a:ea typeface="Roboto Mono"/>
                <a:cs typeface="+mn-cs"/>
              </a:rPr>
              <a:t>mfence</a:t>
            </a:r>
            <a:r>
              <a:rPr kumimoji="0" lang="en-CH" sz="1400" b="0" i="0" u="none" strike="noStrike" kern="1200" cap="none" spc="0" normalizeH="0" baseline="0" noProof="0" dirty="0">
                <a:ln>
                  <a:noFill/>
                </a:ln>
                <a:solidFill>
                  <a:srgbClr val="008000"/>
                </a:solidFill>
                <a:effectLst/>
                <a:uLnTx/>
                <a:uFillTx/>
                <a:latin typeface="Roboto Mono"/>
                <a:ea typeface="Roboto Mono"/>
                <a:cs typeface="+mn-cs"/>
              </a:rPr>
              <a:t>()</a:t>
            </a:r>
            <a:r>
              <a:rPr kumimoji="0" lang="en-CH" sz="1400" b="0" i="0" u="none" strike="noStrike" kern="1200" cap="none" spc="0" normalizeH="0" baseline="0" noProof="0" dirty="0">
                <a:ln>
                  <a:noFill/>
                </a:ln>
                <a:solidFill>
                  <a:srgbClr val="008080"/>
                </a:solidFill>
                <a:effectLst/>
                <a:uLnTx/>
                <a:uFillTx/>
                <a:latin typeface="Roboto Mono"/>
                <a:ea typeface="Roboto Mono"/>
                <a:cs typeface="+mn-cs"/>
              </a:rPr>
              <a:t>;</a:t>
            </a:r>
            <a:r>
              <a:rPr kumimoji="0" lang="en-CH" sz="1400" b="0" i="0" u="none" strike="noStrike" kern="1200" cap="none" spc="0" normalizeH="0" baseline="0" noProof="0" dirty="0">
                <a:ln>
                  <a:noFill/>
                </a:ln>
                <a:solidFill>
                  <a:srgbClr val="212529"/>
                </a:solidFill>
                <a:effectLst/>
                <a:uLnTx/>
                <a:uFillTx/>
                <a:latin typeface="Roboto Mono"/>
                <a:ea typeface="Roboto Mono"/>
                <a:cs typeface="+mn-cs"/>
              </a:rPr>
              <a:t> </a:t>
            </a:r>
            <a:endParaRPr kumimoji="0" lang="en-US" altLang="en-CH" sz="1400" b="0" i="0" u="none" strike="noStrike" kern="1200" cap="none" spc="0" normalizeH="0" baseline="0" noProof="0" dirty="0">
              <a:ln>
                <a:noFill/>
              </a:ln>
              <a:solidFill>
                <a:srgbClr val="212529"/>
              </a:solidFill>
              <a:effectLst/>
              <a:uLnTx/>
              <a:uFillTx/>
              <a:latin typeface="Roboto Mono" panose="00000009000000000000" pitchFamily="49" charset="0"/>
              <a:ea typeface="Roboto Mono" panose="00000009000000000000" pitchFamily="49" charset="0"/>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212529"/>
                </a:solidFill>
                <a:effectLst/>
                <a:uLnTx/>
                <a:uFillTx/>
                <a:latin typeface="Roboto Mono"/>
                <a:ea typeface="Roboto Mono"/>
                <a:cs typeface="+mn-cs"/>
              </a:rPr>
              <a:t>  </a:t>
            </a:r>
            <a:r>
              <a:rPr kumimoji="0" lang="en-CH" sz="1400" b="0" i="0" u="none" strike="noStrike" kern="1200" cap="none" spc="0" normalizeH="0" baseline="0" noProof="0" dirty="0">
                <a:ln>
                  <a:noFill/>
                </a:ln>
                <a:solidFill>
                  <a:srgbClr val="212529"/>
                </a:solidFill>
                <a:effectLst/>
                <a:uLnTx/>
                <a:uFillTx/>
                <a:latin typeface="Roboto Mono"/>
                <a:ea typeface="Roboto Mono"/>
                <a:cs typeface="+mn-cs"/>
              </a:rPr>
              <a:t>activate_dummy_rows</a:t>
            </a:r>
            <a:r>
              <a:rPr kumimoji="0" lang="en-CH" sz="1400" b="0" i="0" u="none" strike="noStrike" kern="1200" cap="none" spc="0" normalizeH="0" baseline="0" noProof="0" dirty="0">
                <a:ln>
                  <a:noFill/>
                </a:ln>
                <a:solidFill>
                  <a:srgbClr val="008000"/>
                </a:solidFill>
                <a:effectLst/>
                <a:uLnTx/>
                <a:uFillTx/>
                <a:latin typeface="Roboto Mono"/>
                <a:ea typeface="Roboto Mono"/>
                <a:cs typeface="+mn-cs"/>
              </a:rPr>
              <a:t>()</a:t>
            </a:r>
            <a:r>
              <a:rPr kumimoji="0" lang="en-CH" sz="1400" b="0" i="0" u="none" strike="noStrike" kern="1200" cap="none" spc="0" normalizeH="0" baseline="0" noProof="0" dirty="0">
                <a:ln>
                  <a:noFill/>
                </a:ln>
                <a:solidFill>
                  <a:srgbClr val="008080"/>
                </a:solidFill>
                <a:effectLst/>
                <a:uLnTx/>
                <a:uFillTx/>
                <a:latin typeface="Roboto Mono"/>
                <a:ea typeface="Roboto Mono"/>
                <a:cs typeface="+mn-cs"/>
              </a:rPr>
              <a:t>;</a:t>
            </a:r>
            <a:r>
              <a:rPr kumimoji="0" lang="en-CH" sz="1400" b="0" i="0" u="none" strike="noStrike" kern="1200" cap="none" spc="0" normalizeH="0" baseline="0" noProof="0" dirty="0">
                <a:ln>
                  <a:noFill/>
                </a:ln>
                <a:solidFill>
                  <a:prstClr val="black"/>
                </a:solidFill>
                <a:effectLst/>
                <a:uLnTx/>
                <a:uFillTx/>
                <a:latin typeface="Roboto Mono"/>
                <a:ea typeface="Roboto Mono"/>
                <a:cs typeface="+mn-cs"/>
              </a:rPr>
              <a:t> </a:t>
            </a:r>
            <a:endParaRPr kumimoji="0" lang="en-US" altLang="en-CH" sz="1400" b="0" i="0" u="none" strike="noStrike" kern="1200" cap="none" spc="0" normalizeH="0" baseline="0" noProof="0" dirty="0">
              <a:ln>
                <a:noFill/>
              </a:ln>
              <a:solidFill>
                <a:prstClr val="black"/>
              </a:solidFill>
              <a:effectLst/>
              <a:uLnTx/>
              <a:uFillTx/>
              <a:latin typeface="Roboto Mono" panose="00000009000000000000" pitchFamily="49" charset="0"/>
              <a:ea typeface="Roboto Mono" panose="00000009000000000000" pitchFamily="49" charset="0"/>
              <a:cs typeface="+mn-cs"/>
            </a:endParaRPr>
          </a:p>
        </p:txBody>
      </p:sp>
      <p:grpSp>
        <p:nvGrpSpPr>
          <p:cNvPr id="17" name="Group 16">
            <a:extLst>
              <a:ext uri="{FF2B5EF4-FFF2-40B4-BE49-F238E27FC236}">
                <a16:creationId xmlns:a16="http://schemas.microsoft.com/office/drawing/2014/main" id="{D51EEC97-217C-CF50-D433-292D7FC4358E}"/>
              </a:ext>
            </a:extLst>
          </p:cNvPr>
          <p:cNvGrpSpPr/>
          <p:nvPr/>
        </p:nvGrpSpPr>
        <p:grpSpPr>
          <a:xfrm>
            <a:off x="2453780" y="4719138"/>
            <a:ext cx="6550552" cy="793576"/>
            <a:chOff x="2593448" y="4276015"/>
            <a:chExt cx="6550552" cy="793576"/>
          </a:xfrm>
        </p:grpSpPr>
        <p:sp>
          <p:nvSpPr>
            <p:cNvPr id="19" name="Rectangle 18">
              <a:extLst>
                <a:ext uri="{FF2B5EF4-FFF2-40B4-BE49-F238E27FC236}">
                  <a16:creationId xmlns:a16="http://schemas.microsoft.com/office/drawing/2014/main" id="{1ABD215E-6A92-BBA8-D145-0F077C66D84B}"/>
                </a:ext>
              </a:extLst>
            </p:cNvPr>
            <p:cNvSpPr/>
            <p:nvPr/>
          </p:nvSpPr>
          <p:spPr>
            <a:xfrm>
              <a:off x="2593448" y="4276015"/>
              <a:ext cx="1034007" cy="633045"/>
            </a:xfrm>
            <a:prstGeom prst="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TextBox 19">
              <a:extLst>
                <a:ext uri="{FF2B5EF4-FFF2-40B4-BE49-F238E27FC236}">
                  <a16:creationId xmlns:a16="http://schemas.microsoft.com/office/drawing/2014/main" id="{BFB1CC05-24B2-1B61-6C77-C1611A105EED}"/>
                </a:ext>
              </a:extLst>
            </p:cNvPr>
            <p:cNvSpPr txBox="1"/>
            <p:nvPr/>
          </p:nvSpPr>
          <p:spPr>
            <a:xfrm>
              <a:off x="6083547" y="4330927"/>
              <a:ext cx="3060453" cy="738664"/>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C00000"/>
                  </a:solidFill>
                  <a:effectLst/>
                  <a:uLnTx/>
                  <a:uFillTx/>
                  <a:latin typeface="Roboto" panose="02000000000000000000" pitchFamily="2" charset="0"/>
                  <a:ea typeface="Roboto" panose="02000000000000000000" pitchFamily="2" charset="0"/>
                  <a:cs typeface="+mn-cs"/>
                </a:rPr>
                <a:t>Number of Cache Blocks Accessed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C00000"/>
                  </a:solidFill>
                  <a:effectLst/>
                  <a:uLnTx/>
                  <a:uFillTx/>
                  <a:latin typeface="Roboto" panose="02000000000000000000" pitchFamily="2" charset="0"/>
                  <a:ea typeface="Roboto" panose="02000000000000000000" pitchFamily="2" charset="0"/>
                  <a:cs typeface="+mn-cs"/>
                </a:rPr>
                <a:t>Per Aggressor Row ACT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C00000"/>
                  </a:solidFill>
                  <a:effectLst/>
                  <a:uLnTx/>
                  <a:uFillTx/>
                  <a:latin typeface="Roboto" panose="02000000000000000000" pitchFamily="2" charset="0"/>
                  <a:ea typeface="Roboto" panose="02000000000000000000" pitchFamily="2" charset="0"/>
                  <a:cs typeface="+mn-cs"/>
                </a:rPr>
                <a:t>(</a:t>
              </a:r>
              <a:r>
                <a:rPr kumimoji="0" lang="en-US" sz="1400" b="0" i="0" u="none" strike="noStrike" kern="1200" cap="none" spc="0" normalizeH="0" baseline="0" noProof="0">
                  <a:ln>
                    <a:noFill/>
                  </a:ln>
                  <a:solidFill>
                    <a:srgbClr val="C00000"/>
                  </a:solidFill>
                  <a:effectLst/>
                  <a:uLnTx/>
                  <a:uFillTx/>
                  <a:latin typeface="Roboto Mono" panose="00000009000000000000" pitchFamily="49" charset="0"/>
                  <a:ea typeface="Roboto Mono" panose="00000009000000000000" pitchFamily="49" charset="0"/>
                  <a:cs typeface="+mn-cs"/>
                </a:rPr>
                <a:t>NUM_READS</a:t>
              </a:r>
              <a:r>
                <a:rPr kumimoji="0" lang="en-US" sz="1400" b="1" i="0" u="none" strike="noStrike" kern="1200" cap="none" spc="0" normalizeH="0" baseline="0" noProof="0">
                  <a:ln>
                    <a:noFill/>
                  </a:ln>
                  <a:solidFill>
                    <a:srgbClr val="C00000"/>
                  </a:solidFill>
                  <a:effectLst/>
                  <a:uLnTx/>
                  <a:uFillTx/>
                  <a:latin typeface="Roboto" panose="02000000000000000000" pitchFamily="2" charset="0"/>
                  <a:ea typeface="Roboto" panose="02000000000000000000" pitchFamily="2" charset="0"/>
                  <a:cs typeface="+mn-cs"/>
                </a:rPr>
                <a:t>=1 is </a:t>
              </a:r>
              <a:r>
                <a:rPr kumimoji="0" lang="en-US" sz="1400" b="1" i="0" u="none" strike="noStrike" kern="1200" cap="none" spc="0" normalizeH="0" baseline="0" noProof="0" err="1">
                  <a:ln>
                    <a:noFill/>
                  </a:ln>
                  <a:solidFill>
                    <a:srgbClr val="C00000"/>
                  </a:solidFill>
                  <a:effectLst/>
                  <a:uLnTx/>
                  <a:uFillTx/>
                  <a:latin typeface="Roboto" panose="02000000000000000000" pitchFamily="2" charset="0"/>
                  <a:ea typeface="Roboto" panose="02000000000000000000" pitchFamily="2" charset="0"/>
                  <a:cs typeface="+mn-cs"/>
                </a:rPr>
                <a:t>Rowhammer</a:t>
              </a:r>
              <a:r>
                <a:rPr kumimoji="0" lang="en-US" sz="1400" b="1" i="0" u="none" strike="noStrike" kern="1200" cap="none" spc="0" normalizeH="0" baseline="0" noProof="0">
                  <a:ln>
                    <a:noFill/>
                  </a:ln>
                  <a:solidFill>
                    <a:srgbClr val="C00000"/>
                  </a:solidFill>
                  <a:effectLst/>
                  <a:uLnTx/>
                  <a:uFillTx/>
                  <a:latin typeface="Roboto" panose="02000000000000000000" pitchFamily="2" charset="0"/>
                  <a:ea typeface="Roboto" panose="02000000000000000000" pitchFamily="2" charset="0"/>
                  <a:cs typeface="+mn-cs"/>
                </a:rPr>
                <a:t>)</a:t>
              </a:r>
              <a:endParaRPr kumimoji="0" lang="en-CH" sz="1400" b="1" i="0" u="none" strike="noStrike" kern="1200" cap="none" spc="0" normalizeH="0" baseline="0" noProof="0">
                <a:ln>
                  <a:noFill/>
                </a:ln>
                <a:solidFill>
                  <a:srgbClr val="C00000"/>
                </a:solidFill>
                <a:effectLst/>
                <a:uLnTx/>
                <a:uFillTx/>
                <a:latin typeface="Roboto" panose="02000000000000000000" pitchFamily="2" charset="0"/>
                <a:ea typeface="Roboto" panose="02000000000000000000" pitchFamily="2" charset="0"/>
                <a:cs typeface="+mn-cs"/>
              </a:endParaRPr>
            </a:p>
          </p:txBody>
        </p:sp>
      </p:grpSp>
    </p:spTree>
    <p:extLst>
      <p:ext uri="{BB962C8B-B14F-4D97-AF65-F5344CB8AC3E}">
        <p14:creationId xmlns:p14="http://schemas.microsoft.com/office/powerpoint/2010/main" val="365393487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A6093-3F1E-C74F-5B1B-302E3986C65D}"/>
              </a:ext>
            </a:extLst>
          </p:cNvPr>
          <p:cNvSpPr>
            <a:spLocks noGrp="1"/>
          </p:cNvSpPr>
          <p:nvPr>
            <p:ph type="title"/>
          </p:nvPr>
        </p:nvSpPr>
        <p:spPr/>
        <p:txBody>
          <a:bodyPr/>
          <a:lstStyle/>
          <a:p>
            <a:r>
              <a:rPr lang="en-US"/>
              <a:t>Real-System Demonstration (II)</a:t>
            </a:r>
            <a:endParaRPr lang="en-CH"/>
          </a:p>
        </p:txBody>
      </p:sp>
      <p:sp>
        <p:nvSpPr>
          <p:cNvPr id="7" name="Slide Number Placeholder 6">
            <a:extLst>
              <a:ext uri="{FF2B5EF4-FFF2-40B4-BE49-F238E27FC236}">
                <a16:creationId xmlns:a16="http://schemas.microsoft.com/office/drawing/2014/main" id="{15B3922B-D417-D551-C15D-E47F74EEAFA0}"/>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E31B401-36E9-4C00-B8DC-84A96D356336}" type="slidenum">
              <a:rPr kumimoji="0" lang="en-CH" sz="1800" b="1" i="0" u="none" strike="noStrike" kern="1200" cap="none" spc="0" normalizeH="0" baseline="0" noProof="0" smtClean="0">
                <a:ln>
                  <a:noFill/>
                </a:ln>
                <a:solidFill>
                  <a:prstClr val="black">
                    <a:tint val="75000"/>
                  </a:prstClr>
                </a:solidFill>
                <a:effectLst/>
                <a:uLnTx/>
                <a:uFillTx/>
                <a:latin typeface="Cambria" panose="02040503050406030204" pitchFamily="18" charset="0"/>
                <a:cs typeface="+mn-cs"/>
              </a:rPr>
              <a:pPr marL="0" marR="0" lvl="0" indent="0" algn="r" defTabSz="457200" rtl="0" eaLnBrk="1" fontAlgn="auto" latinLnBrk="0" hangingPunct="1">
                <a:lnSpc>
                  <a:spcPct val="100000"/>
                </a:lnSpc>
                <a:spcBef>
                  <a:spcPts val="0"/>
                </a:spcBef>
                <a:spcAft>
                  <a:spcPts val="0"/>
                </a:spcAft>
                <a:buClrTx/>
                <a:buSzTx/>
                <a:buFontTx/>
                <a:buNone/>
                <a:tabLst/>
                <a:defRPr/>
              </a:pPr>
              <a:t>73</a:t>
            </a:fld>
            <a:endParaRPr kumimoji="0" lang="en-CH" sz="1800" b="1" i="0" u="none" strike="noStrike" kern="1200" cap="none" spc="0" normalizeH="0" baseline="0" noProof="0">
              <a:ln>
                <a:noFill/>
              </a:ln>
              <a:solidFill>
                <a:prstClr val="black">
                  <a:tint val="75000"/>
                </a:prstClr>
              </a:solidFill>
              <a:effectLst/>
              <a:uLnTx/>
              <a:uFillTx/>
              <a:latin typeface="Cambria" panose="02040503050406030204" pitchFamily="18" charset="0"/>
              <a:cs typeface="+mn-cs"/>
            </a:endParaRPr>
          </a:p>
        </p:txBody>
      </p:sp>
      <p:sp>
        <p:nvSpPr>
          <p:cNvPr id="4" name="Content Placeholder 2">
            <a:extLst>
              <a:ext uri="{FF2B5EF4-FFF2-40B4-BE49-F238E27FC236}">
                <a16:creationId xmlns:a16="http://schemas.microsoft.com/office/drawing/2014/main" id="{C4A431FB-1E1C-5E03-A267-C754427685F8}"/>
              </a:ext>
            </a:extLst>
          </p:cNvPr>
          <p:cNvSpPr txBox="1">
            <a:spLocks/>
          </p:cNvSpPr>
          <p:nvPr/>
        </p:nvSpPr>
        <p:spPr>
          <a:xfrm>
            <a:off x="0" y="4901253"/>
            <a:ext cx="9144000" cy="982018"/>
          </a:xfrm>
          <a:prstGeom prst="rect">
            <a:avLst/>
          </a:prstGeom>
          <a:solidFill>
            <a:srgbClr val="FFF2CC"/>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2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Leveraging RowPress, our user-level program </a:t>
            </a:r>
          </a:p>
          <a:p>
            <a:pPr marL="0" marR="0" lvl="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2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induces bitflips </a:t>
            </a:r>
            <a:r>
              <a:rPr kumimoji="0" lang="en-GB" sz="28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when </a:t>
            </a:r>
            <a:r>
              <a:rPr kumimoji="0" lang="en-GB" sz="2800" b="1" i="0" u="none" strike="noStrike" kern="1200" cap="none" spc="0" normalizeH="0" baseline="0" noProof="0" dirty="0" err="1">
                <a:ln>
                  <a:noFill/>
                </a:ln>
                <a:solidFill>
                  <a:srgbClr val="4472C4"/>
                </a:solidFill>
                <a:effectLst/>
                <a:uLnTx/>
                <a:uFillTx/>
                <a:latin typeface="Cambria" panose="02040503050406030204" pitchFamily="18" charset="0"/>
                <a:ea typeface="+mn-ea"/>
                <a:cs typeface="+mn-cs"/>
              </a:rPr>
              <a:t>RowHammer</a:t>
            </a:r>
            <a:r>
              <a:rPr kumimoji="0" lang="en-GB" sz="28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 cannot</a:t>
            </a:r>
            <a:endParaRPr kumimoji="0" lang="en-GB"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nvGrpSpPr>
          <p:cNvPr id="8" name="Group 7">
            <a:extLst>
              <a:ext uri="{FF2B5EF4-FFF2-40B4-BE49-F238E27FC236}">
                <a16:creationId xmlns:a16="http://schemas.microsoft.com/office/drawing/2014/main" id="{F6BF52E2-608F-B97B-C9B5-6FFCDBCE2605}"/>
              </a:ext>
            </a:extLst>
          </p:cNvPr>
          <p:cNvGrpSpPr/>
          <p:nvPr/>
        </p:nvGrpSpPr>
        <p:grpSpPr>
          <a:xfrm>
            <a:off x="407930" y="1745230"/>
            <a:ext cx="8328140" cy="2456029"/>
            <a:chOff x="420203" y="2849200"/>
            <a:chExt cx="8303594" cy="2448790"/>
          </a:xfrm>
        </p:grpSpPr>
        <p:grpSp>
          <p:nvGrpSpPr>
            <p:cNvPr id="13" name="Group 12">
              <a:extLst>
                <a:ext uri="{FF2B5EF4-FFF2-40B4-BE49-F238E27FC236}">
                  <a16:creationId xmlns:a16="http://schemas.microsoft.com/office/drawing/2014/main" id="{9FAA9AAE-A9EA-0385-1A14-9AADB264DAB2}"/>
                </a:ext>
              </a:extLst>
            </p:cNvPr>
            <p:cNvGrpSpPr/>
            <p:nvPr/>
          </p:nvGrpSpPr>
          <p:grpSpPr>
            <a:xfrm>
              <a:off x="420203" y="2849200"/>
              <a:ext cx="8303594" cy="2448790"/>
              <a:chOff x="442518" y="1725100"/>
              <a:chExt cx="8303594" cy="2448790"/>
            </a:xfrm>
          </p:grpSpPr>
          <p:pic>
            <p:nvPicPr>
              <p:cNvPr id="18" name="Google Shape;711;p65">
                <a:extLst>
                  <a:ext uri="{FF2B5EF4-FFF2-40B4-BE49-F238E27FC236}">
                    <a16:creationId xmlns:a16="http://schemas.microsoft.com/office/drawing/2014/main" id="{5A1C5D71-6992-31FE-7DB4-03710465AB12}"/>
                  </a:ext>
                </a:extLst>
              </p:cNvPr>
              <p:cNvPicPr preferRelativeResize="0"/>
              <p:nvPr/>
            </p:nvPicPr>
            <p:blipFill rotWithShape="1">
              <a:blip r:embed="rId3">
                <a:alphaModFix/>
              </a:blip>
              <a:srcRect l="-84" t="63857"/>
              <a:stretch/>
            </p:blipFill>
            <p:spPr>
              <a:xfrm>
                <a:off x="493019" y="1969477"/>
                <a:ext cx="8253093" cy="2204413"/>
              </a:xfrm>
              <a:prstGeom prst="rect">
                <a:avLst/>
              </a:prstGeom>
              <a:noFill/>
              <a:ln>
                <a:noFill/>
              </a:ln>
            </p:spPr>
          </p:pic>
          <p:pic>
            <p:nvPicPr>
              <p:cNvPr id="19" name="Google Shape;711;p65">
                <a:extLst>
                  <a:ext uri="{FF2B5EF4-FFF2-40B4-BE49-F238E27FC236}">
                    <a16:creationId xmlns:a16="http://schemas.microsoft.com/office/drawing/2014/main" id="{00AC1C74-B69B-FF76-B5E8-7BBB8039054C}"/>
                  </a:ext>
                </a:extLst>
              </p:cNvPr>
              <p:cNvPicPr preferRelativeResize="0"/>
              <p:nvPr/>
            </p:nvPicPr>
            <p:blipFill rotWithShape="1">
              <a:blip r:embed="rId3">
                <a:alphaModFix/>
              </a:blip>
              <a:srcRect l="-43" t="1826" r="-43" b="95148"/>
              <a:stretch/>
            </p:blipFill>
            <p:spPr>
              <a:xfrm>
                <a:off x="442518" y="1725100"/>
                <a:ext cx="8253093" cy="184557"/>
              </a:xfrm>
              <a:prstGeom prst="rect">
                <a:avLst/>
              </a:prstGeom>
              <a:noFill/>
              <a:ln>
                <a:noFill/>
              </a:ln>
            </p:spPr>
          </p:pic>
        </p:grpSp>
        <p:sp>
          <p:nvSpPr>
            <p:cNvPr id="15" name="Rectangle 14">
              <a:extLst>
                <a:ext uri="{FF2B5EF4-FFF2-40B4-BE49-F238E27FC236}">
                  <a16:creationId xmlns:a16="http://schemas.microsoft.com/office/drawing/2014/main" id="{9E22FC00-0F0F-A40F-A35F-DD0763F1FAB3}"/>
                </a:ext>
              </a:extLst>
            </p:cNvPr>
            <p:cNvSpPr/>
            <p:nvPr/>
          </p:nvSpPr>
          <p:spPr>
            <a:xfrm>
              <a:off x="420203" y="3085432"/>
              <a:ext cx="259581" cy="17091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6" name="Group 5">
            <a:extLst>
              <a:ext uri="{FF2B5EF4-FFF2-40B4-BE49-F238E27FC236}">
                <a16:creationId xmlns:a16="http://schemas.microsoft.com/office/drawing/2014/main" id="{58D0D4A1-321C-5ED4-6873-605F96330D0D}"/>
              </a:ext>
            </a:extLst>
          </p:cNvPr>
          <p:cNvGrpSpPr/>
          <p:nvPr/>
        </p:nvGrpSpPr>
        <p:grpSpPr>
          <a:xfrm>
            <a:off x="1088572" y="2035825"/>
            <a:ext cx="4482935" cy="1832758"/>
            <a:chOff x="1088572" y="1935678"/>
            <a:chExt cx="4482935" cy="1832758"/>
          </a:xfrm>
        </p:grpSpPr>
        <p:sp>
          <p:nvSpPr>
            <p:cNvPr id="3" name="Rectangle 2">
              <a:extLst>
                <a:ext uri="{FF2B5EF4-FFF2-40B4-BE49-F238E27FC236}">
                  <a16:creationId xmlns:a16="http://schemas.microsoft.com/office/drawing/2014/main" id="{F67A96D7-92EC-3F9F-760D-B26CA59EDF8E}"/>
                </a:ext>
              </a:extLst>
            </p:cNvPr>
            <p:cNvSpPr/>
            <p:nvPr/>
          </p:nvSpPr>
          <p:spPr>
            <a:xfrm>
              <a:off x="1088572" y="1935678"/>
              <a:ext cx="380010" cy="1832758"/>
            </a:xfrm>
            <a:prstGeom prst="rect">
              <a:avLst/>
            </a:pr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BCC6C12D-DE60-8B8F-29EA-87E5607E0D05}"/>
                </a:ext>
              </a:extLst>
            </p:cNvPr>
            <p:cNvSpPr/>
            <p:nvPr/>
          </p:nvSpPr>
          <p:spPr>
            <a:xfrm>
              <a:off x="5191497" y="1935678"/>
              <a:ext cx="380010" cy="1832758"/>
            </a:xfrm>
            <a:prstGeom prst="rect">
              <a:avLst/>
            </a:pr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9" name="Group 8">
            <a:extLst>
              <a:ext uri="{FF2B5EF4-FFF2-40B4-BE49-F238E27FC236}">
                <a16:creationId xmlns:a16="http://schemas.microsoft.com/office/drawing/2014/main" id="{3BCCDF2E-6EEF-1042-98BB-61CC556FF7A4}"/>
              </a:ext>
            </a:extLst>
          </p:cNvPr>
          <p:cNvGrpSpPr/>
          <p:nvPr/>
        </p:nvGrpSpPr>
        <p:grpSpPr>
          <a:xfrm>
            <a:off x="2788722" y="2035825"/>
            <a:ext cx="5207330" cy="1832758"/>
            <a:chOff x="1088571" y="1935678"/>
            <a:chExt cx="5207330" cy="1832758"/>
          </a:xfrm>
        </p:grpSpPr>
        <p:sp>
          <p:nvSpPr>
            <p:cNvPr id="10" name="Rectangle 9">
              <a:extLst>
                <a:ext uri="{FF2B5EF4-FFF2-40B4-BE49-F238E27FC236}">
                  <a16:creationId xmlns:a16="http://schemas.microsoft.com/office/drawing/2014/main" id="{173AF7BC-ED6C-A9B5-E699-B73569FB9719}"/>
                </a:ext>
              </a:extLst>
            </p:cNvPr>
            <p:cNvSpPr/>
            <p:nvPr/>
          </p:nvSpPr>
          <p:spPr>
            <a:xfrm>
              <a:off x="1088571" y="1935678"/>
              <a:ext cx="1082633" cy="1832758"/>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04DBA2A0-CD86-593F-6D14-6E3AFC5BF337}"/>
                </a:ext>
              </a:extLst>
            </p:cNvPr>
            <p:cNvSpPr/>
            <p:nvPr/>
          </p:nvSpPr>
          <p:spPr>
            <a:xfrm>
              <a:off x="5191497" y="1935678"/>
              <a:ext cx="1104404" cy="1832758"/>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2" name="TextBox 11">
            <a:extLst>
              <a:ext uri="{FF2B5EF4-FFF2-40B4-BE49-F238E27FC236}">
                <a16:creationId xmlns:a16="http://schemas.microsoft.com/office/drawing/2014/main" id="{FBFD5342-F1B3-9DD4-BC80-E3D9836A5732}"/>
              </a:ext>
            </a:extLst>
          </p:cNvPr>
          <p:cNvSpPr txBox="1"/>
          <p:nvPr/>
        </p:nvSpPr>
        <p:spPr>
          <a:xfrm>
            <a:off x="225991" y="834434"/>
            <a:ext cx="5562889"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a:ea typeface="Cambria"/>
                <a:cs typeface="Calibri"/>
              </a:rPr>
              <a:t>On 1500 victim rows</a:t>
            </a:r>
            <a:endParaRPr kumimoji="0" lang="en-US" sz="2800" b="1" i="0" u="none" strike="noStrike" kern="1200" cap="none" spc="0" normalizeH="0" baseline="0" noProof="0" dirty="0">
              <a:ln>
                <a:noFill/>
              </a:ln>
              <a:solidFill>
                <a:prstClr val="black"/>
              </a:solidFill>
              <a:effectLst/>
              <a:uLnTx/>
              <a:uFillTx/>
              <a:latin typeface="Cambria"/>
              <a:ea typeface="Cambria"/>
              <a:cs typeface="+mn-cs"/>
            </a:endParaRPr>
          </a:p>
        </p:txBody>
      </p:sp>
    </p:spTree>
    <p:extLst>
      <p:ext uri="{BB962C8B-B14F-4D97-AF65-F5344CB8AC3E}">
        <p14:creationId xmlns:p14="http://schemas.microsoft.com/office/powerpoint/2010/main" val="292350517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008539-AF38-B0DF-41ED-9630E942F4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ACC6F0-7075-EC26-5E8E-C49E2F8FB9C5}"/>
              </a:ext>
            </a:extLst>
          </p:cNvPr>
          <p:cNvSpPr>
            <a:spLocks noGrp="1"/>
          </p:cNvSpPr>
          <p:nvPr>
            <p:ph type="title"/>
          </p:nvPr>
        </p:nvSpPr>
        <p:spPr/>
        <p:txBody>
          <a:bodyPr/>
          <a:lstStyle/>
          <a:p>
            <a:r>
              <a:rPr lang="en-US" dirty="0" err="1">
                <a:latin typeface="Cambria"/>
                <a:ea typeface="Cambria"/>
              </a:rPr>
              <a:t>RowPress</a:t>
            </a:r>
            <a:r>
              <a:rPr lang="en-US" dirty="0">
                <a:latin typeface="Cambria"/>
                <a:ea typeface="Cambria"/>
              </a:rPr>
              <a:t> Results &amp; Source Code </a:t>
            </a:r>
            <a:endParaRPr lang="en-CH" dirty="0"/>
          </a:p>
        </p:txBody>
      </p:sp>
      <p:sp>
        <p:nvSpPr>
          <p:cNvPr id="3" name="Content Placeholder 2">
            <a:extLst>
              <a:ext uri="{FF2B5EF4-FFF2-40B4-BE49-F238E27FC236}">
                <a16:creationId xmlns:a16="http://schemas.microsoft.com/office/drawing/2014/main" id="{79E43078-0831-0921-7894-C195FB491954}"/>
              </a:ext>
            </a:extLst>
          </p:cNvPr>
          <p:cNvSpPr>
            <a:spLocks noGrp="1"/>
          </p:cNvSpPr>
          <p:nvPr>
            <p:ph idx="1"/>
          </p:nvPr>
        </p:nvSpPr>
        <p:spPr>
          <a:xfrm>
            <a:off x="173248" y="811312"/>
            <a:ext cx="8863692" cy="5613347"/>
          </a:xfrm>
        </p:spPr>
        <p:txBody>
          <a:bodyPr vert="horz" lIns="91440" tIns="45720" rIns="91440" bIns="45720" rtlCol="0" anchor="t">
            <a:normAutofit/>
          </a:bodyPr>
          <a:lstStyle/>
          <a:p>
            <a:pPr marL="0" indent="0">
              <a:spcBef>
                <a:spcPts val="3600"/>
              </a:spcBef>
              <a:spcAft>
                <a:spcPts val="600"/>
              </a:spcAft>
              <a:buNone/>
            </a:pPr>
            <a:endParaRPr lang="en-GB" sz="3200" b="1" dirty="0">
              <a:solidFill>
                <a:srgbClr val="000000"/>
              </a:solidFill>
            </a:endParaRPr>
          </a:p>
          <a:p>
            <a:pPr marL="0" indent="0">
              <a:spcBef>
                <a:spcPts val="3600"/>
              </a:spcBef>
              <a:spcAft>
                <a:spcPts val="600"/>
              </a:spcAft>
              <a:buNone/>
            </a:pPr>
            <a:endParaRPr lang="en-GB" sz="3200" b="1" dirty="0">
              <a:solidFill>
                <a:srgbClr val="000000"/>
              </a:solidFill>
            </a:endParaRPr>
          </a:p>
          <a:p>
            <a:pPr marL="0" indent="0">
              <a:spcBef>
                <a:spcPts val="3600"/>
              </a:spcBef>
              <a:spcAft>
                <a:spcPts val="600"/>
              </a:spcAft>
              <a:buNone/>
            </a:pPr>
            <a:endParaRPr lang="en-GB" sz="5400" b="1" dirty="0">
              <a:solidFill>
                <a:srgbClr val="000000"/>
              </a:solidFill>
            </a:endParaRPr>
          </a:p>
          <a:p>
            <a:pPr marL="0" indent="0">
              <a:spcBef>
                <a:spcPts val="3600"/>
              </a:spcBef>
              <a:spcAft>
                <a:spcPts val="600"/>
              </a:spcAft>
              <a:buNone/>
            </a:pPr>
            <a:endParaRPr lang="en-GB" sz="900" b="1" dirty="0">
              <a:solidFill>
                <a:srgbClr val="000000"/>
              </a:solidFill>
            </a:endParaRPr>
          </a:p>
          <a:p>
            <a:pPr marL="0" indent="0">
              <a:spcBef>
                <a:spcPts val="3600"/>
              </a:spcBef>
              <a:spcAft>
                <a:spcPts val="600"/>
              </a:spcAft>
              <a:buNone/>
            </a:pPr>
            <a:endParaRPr lang="en-GB" sz="900" b="1" dirty="0">
              <a:solidFill>
                <a:srgbClr val="000000"/>
              </a:solidFill>
            </a:endParaRPr>
          </a:p>
          <a:p>
            <a:pPr marL="0" indent="0">
              <a:spcBef>
                <a:spcPts val="3600"/>
              </a:spcBef>
              <a:spcAft>
                <a:spcPts val="600"/>
              </a:spcAft>
              <a:buNone/>
            </a:pPr>
            <a:r>
              <a:rPr lang="en-GB" sz="2400" b="1" dirty="0">
                <a:solidFill>
                  <a:srgbClr val="000000"/>
                </a:solidFill>
              </a:rPr>
              <a:t>Fully open source and artifact evaluated</a:t>
            </a:r>
            <a:endParaRPr lang="en-US" sz="2400" dirty="0">
              <a:solidFill>
                <a:srgbClr val="000000"/>
              </a:solidFill>
            </a:endParaRPr>
          </a:p>
          <a:p>
            <a:pPr>
              <a:spcBef>
                <a:spcPts val="600"/>
              </a:spcBef>
              <a:spcAft>
                <a:spcPts val="1200"/>
              </a:spcAft>
              <a:buFont typeface="Wingdings,Sans-Serif"/>
              <a:buChar char="Ø"/>
            </a:pPr>
            <a:r>
              <a:rPr lang="en-GB" sz="2000" b="1" dirty="0">
                <a:solidFill>
                  <a:srgbClr val="000000"/>
                </a:solidFill>
                <a:latin typeface="Arial"/>
                <a:cs typeface="Arial"/>
              </a:rPr>
              <a:t> </a:t>
            </a:r>
            <a:r>
              <a:rPr lang="en-GB" sz="2000" u="sng" dirty="0">
                <a:solidFill>
                  <a:srgbClr val="0070C0"/>
                </a:solidFill>
                <a:cs typeface="Arial"/>
                <a:hlinkClick r:id="rId3"/>
              </a:rPr>
              <a:t>https://github.com/CMU-SAFARI/RowPress</a:t>
            </a:r>
            <a:endParaRPr lang="en-US" sz="2400" dirty="0">
              <a:solidFill>
                <a:srgbClr val="0070C0"/>
              </a:solidFill>
              <a:cs typeface="Arial"/>
            </a:endParaRPr>
          </a:p>
          <a:p>
            <a:pPr marL="457200" lvl="1" indent="0">
              <a:spcAft>
                <a:spcPts val="600"/>
              </a:spcAft>
              <a:buNone/>
            </a:pPr>
            <a:endParaRPr lang="en-GB" dirty="0">
              <a:solidFill>
                <a:srgbClr val="000000"/>
              </a:solidFill>
            </a:endParaRPr>
          </a:p>
          <a:p>
            <a:pPr marL="457200" lvl="1" indent="0">
              <a:spcAft>
                <a:spcPts val="600"/>
              </a:spcAft>
              <a:buNone/>
            </a:pPr>
            <a:endParaRPr lang="en-GB" dirty="0">
              <a:solidFill>
                <a:srgbClr val="000000"/>
              </a:solidFill>
            </a:endParaRPr>
          </a:p>
          <a:p>
            <a:pPr marL="457200" lvl="1" indent="0">
              <a:spcAft>
                <a:spcPts val="600"/>
              </a:spcAft>
              <a:buNone/>
            </a:pPr>
            <a:endParaRPr lang="en-GB" dirty="0">
              <a:solidFill>
                <a:srgbClr val="000000"/>
              </a:solidFill>
            </a:endParaRPr>
          </a:p>
          <a:p>
            <a:pPr marL="0" indent="0">
              <a:spcAft>
                <a:spcPts val="600"/>
              </a:spcAft>
              <a:buNone/>
            </a:pPr>
            <a:endParaRPr lang="en-GB" dirty="0">
              <a:solidFill>
                <a:srgbClr val="000000"/>
              </a:solidFill>
            </a:endParaRPr>
          </a:p>
          <a:p>
            <a:pPr marL="0" indent="0">
              <a:spcAft>
                <a:spcPts val="600"/>
              </a:spcAft>
              <a:buFont typeface="Wingdings" panose="05000000000000000000" pitchFamily="2" charset="2"/>
              <a:buNone/>
            </a:pPr>
            <a:endParaRPr lang="en-GB" sz="2800" dirty="0">
              <a:solidFill>
                <a:srgbClr val="00B050"/>
              </a:solidFill>
            </a:endParaRPr>
          </a:p>
        </p:txBody>
      </p:sp>
      <p:grpSp>
        <p:nvGrpSpPr>
          <p:cNvPr id="33" name="Group 32">
            <a:extLst>
              <a:ext uri="{FF2B5EF4-FFF2-40B4-BE49-F238E27FC236}">
                <a16:creationId xmlns:a16="http://schemas.microsoft.com/office/drawing/2014/main" id="{E4214F4A-B60C-1E0E-1294-ECF168A1AB37}"/>
              </a:ext>
            </a:extLst>
          </p:cNvPr>
          <p:cNvGrpSpPr/>
          <p:nvPr/>
        </p:nvGrpSpPr>
        <p:grpSpPr>
          <a:xfrm>
            <a:off x="6349515" y="4658003"/>
            <a:ext cx="2235011" cy="2069002"/>
            <a:chOff x="5792110" y="-32790"/>
            <a:chExt cx="2127692" cy="1973751"/>
          </a:xfrm>
        </p:grpSpPr>
        <p:pic>
          <p:nvPicPr>
            <p:cNvPr id="30" name="Picture 29">
              <a:extLst>
                <a:ext uri="{FF2B5EF4-FFF2-40B4-BE49-F238E27FC236}">
                  <a16:creationId xmlns:a16="http://schemas.microsoft.com/office/drawing/2014/main" id="{D299C9AD-260E-8B17-74CC-0AF08C01F34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17084" y="875836"/>
              <a:ext cx="1070796" cy="1065125"/>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4">
              <a:extLst>
                <a:ext uri="{FF2B5EF4-FFF2-40B4-BE49-F238E27FC236}">
                  <a16:creationId xmlns:a16="http://schemas.microsoft.com/office/drawing/2014/main" id="{E118AD57-8743-FDFF-E56F-5C77EB5B663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92110" y="-32790"/>
              <a:ext cx="1063846" cy="1058212"/>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31">
              <a:extLst>
                <a:ext uri="{FF2B5EF4-FFF2-40B4-BE49-F238E27FC236}">
                  <a16:creationId xmlns:a16="http://schemas.microsoft.com/office/drawing/2014/main" id="{13B24249-FD49-0F9B-AABC-9E7A4B481CC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55956" y="-32790"/>
              <a:ext cx="1063846" cy="1058212"/>
            </a:xfrm>
            <a:prstGeom prst="rect">
              <a:avLst/>
            </a:prstGeom>
            <a:noFill/>
            <a:extLst>
              <a:ext uri="{909E8E84-426E-40DD-AFC4-6F175D3DCCD1}">
                <a14:hiddenFill xmlns:a14="http://schemas.microsoft.com/office/drawing/2010/main">
                  <a:solidFill>
                    <a:srgbClr val="FFFFFF"/>
                  </a:solidFill>
                </a14:hiddenFill>
              </a:ext>
            </a:extLst>
          </p:spPr>
        </p:pic>
      </p:grpSp>
      <p:pic>
        <p:nvPicPr>
          <p:cNvPr id="8" name="Picture 7">
            <a:extLst>
              <a:ext uri="{FF2B5EF4-FFF2-40B4-BE49-F238E27FC236}">
                <a16:creationId xmlns:a16="http://schemas.microsoft.com/office/drawing/2014/main" id="{D2016374-627B-8215-B813-40E3B30AD1BB}"/>
              </a:ext>
            </a:extLst>
          </p:cNvPr>
          <p:cNvPicPr>
            <a:picLocks noChangeAspect="1"/>
          </p:cNvPicPr>
          <p:nvPr/>
        </p:nvPicPr>
        <p:blipFill>
          <a:blip r:embed="rId7"/>
          <a:stretch>
            <a:fillRect/>
          </a:stretch>
        </p:blipFill>
        <p:spPr>
          <a:xfrm>
            <a:off x="3468865" y="2608252"/>
            <a:ext cx="2201813" cy="2194141"/>
          </a:xfrm>
          <a:prstGeom prst="rect">
            <a:avLst/>
          </a:prstGeom>
        </p:spPr>
      </p:pic>
      <p:pic>
        <p:nvPicPr>
          <p:cNvPr id="4" name="Picture 3">
            <a:extLst>
              <a:ext uri="{FF2B5EF4-FFF2-40B4-BE49-F238E27FC236}">
                <a16:creationId xmlns:a16="http://schemas.microsoft.com/office/drawing/2014/main" id="{C900E4CA-CE57-DAFB-9683-EE1FE42DC35A}"/>
              </a:ext>
            </a:extLst>
          </p:cNvPr>
          <p:cNvPicPr>
            <a:picLocks noChangeAspect="1"/>
          </p:cNvPicPr>
          <p:nvPr/>
        </p:nvPicPr>
        <p:blipFill>
          <a:blip r:embed="rId8"/>
          <a:stretch>
            <a:fillRect/>
          </a:stretch>
        </p:blipFill>
        <p:spPr>
          <a:xfrm>
            <a:off x="0" y="1053317"/>
            <a:ext cx="9144000" cy="1433015"/>
          </a:xfrm>
          <a:prstGeom prst="rect">
            <a:avLst/>
          </a:prstGeom>
        </p:spPr>
      </p:pic>
    </p:spTree>
    <p:extLst>
      <p:ext uri="{BB962C8B-B14F-4D97-AF65-F5344CB8AC3E}">
        <p14:creationId xmlns:p14="http://schemas.microsoft.com/office/powerpoint/2010/main" val="1066947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13BBB47-3D65-8AEF-979D-F4E5FC92AA52}"/>
              </a:ext>
            </a:extLst>
          </p:cNvPr>
          <p:cNvSpPr>
            <a:spLocks noGrp="1"/>
          </p:cNvSpPr>
          <p:nvPr>
            <p:ph type="title"/>
          </p:nvPr>
        </p:nvSpPr>
        <p:spPr/>
        <p:txBody>
          <a:bodyPr/>
          <a:lstStyle/>
          <a:p>
            <a:r>
              <a:rPr lang="en-US" dirty="0" err="1"/>
              <a:t>ColumnDisturb</a:t>
            </a:r>
            <a:endParaRPr lang="en-US" dirty="0"/>
          </a:p>
        </p:txBody>
      </p:sp>
      <p:sp>
        <p:nvSpPr>
          <p:cNvPr id="5" name="Content Placeholder 4">
            <a:extLst>
              <a:ext uri="{FF2B5EF4-FFF2-40B4-BE49-F238E27FC236}">
                <a16:creationId xmlns:a16="http://schemas.microsoft.com/office/drawing/2014/main" id="{838C9167-A480-9040-6808-ED3A5F4A7112}"/>
              </a:ext>
            </a:extLst>
          </p:cNvPr>
          <p:cNvSpPr>
            <a:spLocks noGrp="1"/>
          </p:cNvSpPr>
          <p:nvPr>
            <p:ph idx="1"/>
          </p:nvPr>
        </p:nvSpPr>
        <p:spPr/>
        <p:txBody>
          <a:bodyPr/>
          <a:lstStyle/>
          <a:p>
            <a:r>
              <a:rPr lang="en-US" sz="2000" dirty="0"/>
              <a:t>Ismail Emir Yuksel, Ataberk Olgun, Nisa Bostanci, </a:t>
            </a:r>
            <a:br>
              <a:rPr lang="en-US" sz="2000" dirty="0"/>
            </a:br>
            <a:r>
              <a:rPr lang="en-US" sz="2000" dirty="0" err="1"/>
              <a:t>Haocong</a:t>
            </a:r>
            <a:r>
              <a:rPr lang="en-US" sz="2000" dirty="0"/>
              <a:t> Luo, A. Giray </a:t>
            </a:r>
            <a:r>
              <a:rPr lang="en-US" sz="2000" dirty="0" err="1"/>
              <a:t>Yaglikci</a:t>
            </a:r>
            <a:r>
              <a:rPr lang="en-US" sz="2000" dirty="0"/>
              <a:t>, and Onur Mutlu</a:t>
            </a:r>
            <a:r>
              <a:rPr lang="en-US" sz="2000" u="sng" dirty="0"/>
              <a:t>,</a:t>
            </a:r>
            <a:br>
              <a:rPr lang="en-US" sz="2000" dirty="0"/>
            </a:br>
            <a:r>
              <a:rPr lang="en-US" sz="2000" b="1" dirty="0">
                <a:hlinkClick r:id="rId2"/>
              </a:rPr>
              <a:t>"ColumnDisturb: Understanding Column-based Read Disturbance in Real DRAM Chips and Implications for Future Systems"</a:t>
            </a:r>
            <a:br>
              <a:rPr lang="en-US" sz="2000" dirty="0"/>
            </a:br>
            <a:r>
              <a:rPr lang="en-US" sz="2000" i="1" dirty="0"/>
              <a:t>Proceedings of the </a:t>
            </a:r>
            <a:r>
              <a:rPr lang="en-US" sz="2000" i="1" dirty="0">
                <a:hlinkClick r:id="rId3"/>
              </a:rPr>
              <a:t>58th International Symposium on Microarchitecture</a:t>
            </a:r>
            <a:r>
              <a:rPr lang="en-US" sz="2000" i="1" dirty="0"/>
              <a:t> (</a:t>
            </a:r>
            <a:r>
              <a:rPr lang="en-US" sz="2000" b="1" i="1" dirty="0"/>
              <a:t>MICRO</a:t>
            </a:r>
            <a:r>
              <a:rPr lang="en-US" sz="2000" i="1" dirty="0"/>
              <a:t>)</a:t>
            </a:r>
            <a:r>
              <a:rPr lang="en-US" sz="2000" dirty="0"/>
              <a:t>, Seoul, South Korea, October 2025.</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endParaRPr lang="en-US" sz="2000" dirty="0"/>
          </a:p>
        </p:txBody>
      </p:sp>
      <p:pic>
        <p:nvPicPr>
          <p:cNvPr id="2" name="Picture 1">
            <a:extLst>
              <a:ext uri="{FF2B5EF4-FFF2-40B4-BE49-F238E27FC236}">
                <a16:creationId xmlns:a16="http://schemas.microsoft.com/office/drawing/2014/main" id="{41A95342-36B4-A6F9-262D-2E2B35DF0AE9}"/>
              </a:ext>
            </a:extLst>
          </p:cNvPr>
          <p:cNvPicPr>
            <a:picLocks noChangeAspect="1"/>
          </p:cNvPicPr>
          <p:nvPr/>
        </p:nvPicPr>
        <p:blipFill>
          <a:blip r:embed="rId6"/>
          <a:stretch>
            <a:fillRect/>
          </a:stretch>
        </p:blipFill>
        <p:spPr>
          <a:xfrm>
            <a:off x="683601" y="3429000"/>
            <a:ext cx="7772400" cy="2528767"/>
          </a:xfrm>
          <a:prstGeom prst="rect">
            <a:avLst/>
          </a:prstGeom>
          <a:ln w="38100">
            <a:solidFill>
              <a:schemeClr val="tx1"/>
            </a:solidFill>
          </a:ln>
        </p:spPr>
      </p:pic>
    </p:spTree>
    <p:extLst>
      <p:ext uri="{BB962C8B-B14F-4D97-AF65-F5344CB8AC3E}">
        <p14:creationId xmlns:p14="http://schemas.microsoft.com/office/powerpoint/2010/main" val="279324107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4FA904-5986-5C3A-DBEA-D071A25B6B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C08905-51A9-6EDD-1A6E-37F1EB8893CE}"/>
              </a:ext>
            </a:extLst>
          </p:cNvPr>
          <p:cNvSpPr>
            <a:spLocks noGrp="1"/>
          </p:cNvSpPr>
          <p:nvPr>
            <p:ph type="title"/>
          </p:nvPr>
        </p:nvSpPr>
        <p:spPr/>
        <p:txBody>
          <a:bodyPr/>
          <a:lstStyle/>
          <a:p>
            <a:r>
              <a:rPr lang="en-US" sz="4000" dirty="0"/>
              <a:t>Research Question</a:t>
            </a:r>
          </a:p>
        </p:txBody>
      </p:sp>
      <p:sp>
        <p:nvSpPr>
          <p:cNvPr id="3" name="Content Placeholder 2">
            <a:extLst>
              <a:ext uri="{FF2B5EF4-FFF2-40B4-BE49-F238E27FC236}">
                <a16:creationId xmlns:a16="http://schemas.microsoft.com/office/drawing/2014/main" id="{679FDBFA-38ED-234A-6219-AFBBC0558B09}"/>
              </a:ext>
            </a:extLst>
          </p:cNvPr>
          <p:cNvSpPr>
            <a:spLocks noGrp="1"/>
          </p:cNvSpPr>
          <p:nvPr>
            <p:ph idx="1"/>
          </p:nvPr>
        </p:nvSpPr>
        <p:spPr>
          <a:xfrm>
            <a:off x="1" y="770468"/>
            <a:ext cx="9143999" cy="5711814"/>
          </a:xfrm>
        </p:spPr>
        <p:txBody>
          <a:bodyPr anchor="ctr"/>
          <a:lstStyle/>
          <a:p>
            <a:pPr marL="0" lvl="0" indent="0" algn="ctr">
              <a:lnSpc>
                <a:spcPct val="100000"/>
              </a:lnSpc>
              <a:spcBef>
                <a:spcPts val="3400"/>
              </a:spcBef>
              <a:buNone/>
              <a:defRPr/>
            </a:pPr>
            <a:r>
              <a:rPr lang="en-US" sz="4800" dirty="0">
                <a:solidFill>
                  <a:prstClr val="black"/>
                </a:solidFill>
                <a:latin typeface="+mj-lt"/>
              </a:rPr>
              <a:t>What if there is </a:t>
            </a:r>
            <a:r>
              <a:rPr lang="en-US" sz="4800" dirty="0">
                <a:latin typeface="+mj-lt"/>
              </a:rPr>
              <a:t>a</a:t>
            </a:r>
            <a:r>
              <a:rPr lang="en-US" sz="4800" dirty="0">
                <a:solidFill>
                  <a:srgbClr val="FF0000"/>
                </a:solidFill>
                <a:latin typeface="+mj-lt"/>
              </a:rPr>
              <a:t> much worse </a:t>
            </a:r>
            <a:br>
              <a:rPr lang="en-US" sz="4800" dirty="0">
                <a:solidFill>
                  <a:prstClr val="black"/>
                </a:solidFill>
                <a:latin typeface="+mj-lt"/>
              </a:rPr>
            </a:br>
            <a:r>
              <a:rPr lang="en-US" sz="4800" dirty="0">
                <a:solidFill>
                  <a:prstClr val="black"/>
                </a:solidFill>
                <a:latin typeface="+mj-lt"/>
              </a:rPr>
              <a:t>read disturbance phenomenon</a:t>
            </a:r>
            <a:br>
              <a:rPr lang="en-US" sz="4800" dirty="0">
                <a:solidFill>
                  <a:prstClr val="black"/>
                </a:solidFill>
                <a:latin typeface="+mj-lt"/>
              </a:rPr>
            </a:br>
            <a:r>
              <a:rPr lang="en-US" sz="4800" dirty="0">
                <a:solidFill>
                  <a:prstClr val="black"/>
                </a:solidFill>
                <a:latin typeface="+mj-lt"/>
              </a:rPr>
              <a:t>that affects</a:t>
            </a:r>
            <a:br>
              <a:rPr lang="en-US" sz="4800" dirty="0">
                <a:solidFill>
                  <a:prstClr val="black"/>
                </a:solidFill>
                <a:latin typeface="+mj-lt"/>
              </a:rPr>
            </a:br>
            <a:r>
              <a:rPr lang="en-US" sz="4800" dirty="0">
                <a:solidFill>
                  <a:srgbClr val="FF0000"/>
                </a:solidFill>
                <a:latin typeface="+mj-lt"/>
              </a:rPr>
              <a:t>thousands of DRAM rows</a:t>
            </a:r>
            <a:br>
              <a:rPr lang="en-US" sz="4800" dirty="0">
                <a:solidFill>
                  <a:prstClr val="black"/>
                </a:solidFill>
                <a:latin typeface="+mj-lt"/>
              </a:rPr>
            </a:br>
            <a:r>
              <a:rPr lang="en-US" sz="4800" dirty="0">
                <a:solidFill>
                  <a:prstClr val="black"/>
                </a:solidFill>
                <a:latin typeface="+mj-lt"/>
              </a:rPr>
              <a:t>through the </a:t>
            </a:r>
            <a:r>
              <a:rPr lang="en-US" sz="4800" dirty="0" err="1">
                <a:solidFill>
                  <a:srgbClr val="FF0000"/>
                </a:solidFill>
                <a:latin typeface="+mj-lt"/>
              </a:rPr>
              <a:t>bitlines</a:t>
            </a:r>
            <a:r>
              <a:rPr lang="en-US" sz="4800" dirty="0">
                <a:solidFill>
                  <a:prstClr val="black"/>
                </a:solidFill>
                <a:latin typeface="+mj-lt"/>
              </a:rPr>
              <a:t>?</a:t>
            </a:r>
            <a:endParaRPr lang="en-US" sz="4800" dirty="0">
              <a:latin typeface="+mj-lt"/>
            </a:endParaRPr>
          </a:p>
        </p:txBody>
      </p:sp>
    </p:spTree>
    <p:extLst>
      <p:ext uri="{BB962C8B-B14F-4D97-AF65-F5344CB8AC3E}">
        <p14:creationId xmlns:p14="http://schemas.microsoft.com/office/powerpoint/2010/main" val="34693824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D85B853-6203-C935-0AC9-F67DDF18F7AB}"/>
              </a:ext>
            </a:extLst>
          </p:cNvPr>
          <p:cNvSpPr txBox="1"/>
          <p:nvPr/>
        </p:nvSpPr>
        <p:spPr>
          <a:xfrm>
            <a:off x="0" y="-12408"/>
            <a:ext cx="9144000" cy="1015663"/>
          </a:xfrm>
          <a:prstGeom prst="rect">
            <a:avLst/>
          </a:prstGeom>
          <a:solidFill>
            <a:schemeClr val="accent5"/>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err="1">
                <a:ln>
                  <a:noFill/>
                </a:ln>
                <a:solidFill>
                  <a:prstClr val="white"/>
                </a:solidFill>
                <a:effectLst/>
                <a:uLnTx/>
                <a:uFillTx/>
                <a:latin typeface="Aptos Display"/>
                <a:ea typeface="+mn-ea"/>
                <a:cs typeface="+mn-cs"/>
              </a:rPr>
              <a:t>ColumnDisturb</a:t>
            </a:r>
            <a:endParaRPr kumimoji="0" lang="en-US" sz="6000" b="1" i="0" u="none" strike="noStrike" kern="1200" cap="none" spc="0" normalizeH="0" baseline="0" noProof="0" dirty="0">
              <a:ln>
                <a:noFill/>
              </a:ln>
              <a:solidFill>
                <a:prstClr val="white"/>
              </a:solidFill>
              <a:effectLst/>
              <a:uLnTx/>
              <a:uFillTx/>
              <a:latin typeface="Aptos Display"/>
              <a:ea typeface="+mn-ea"/>
              <a:cs typeface="+mn-cs"/>
            </a:endParaRPr>
          </a:p>
        </p:txBody>
      </p:sp>
      <p:grpSp>
        <p:nvGrpSpPr>
          <p:cNvPr id="151" name="Group 150">
            <a:extLst>
              <a:ext uri="{FF2B5EF4-FFF2-40B4-BE49-F238E27FC236}">
                <a16:creationId xmlns:a16="http://schemas.microsoft.com/office/drawing/2014/main" id="{F86D4B2D-5C97-3475-0E39-44B3AE0C5620}"/>
              </a:ext>
            </a:extLst>
          </p:cNvPr>
          <p:cNvGrpSpPr/>
          <p:nvPr/>
        </p:nvGrpSpPr>
        <p:grpSpPr>
          <a:xfrm>
            <a:off x="-576197" y="1034897"/>
            <a:ext cx="10296394" cy="1205967"/>
            <a:chOff x="-576197" y="1034897"/>
            <a:chExt cx="10296394" cy="1205967"/>
          </a:xfrm>
        </p:grpSpPr>
        <p:sp>
          <p:nvSpPr>
            <p:cNvPr id="7" name="Content Placeholder 2">
              <a:extLst>
                <a:ext uri="{FF2B5EF4-FFF2-40B4-BE49-F238E27FC236}">
                  <a16:creationId xmlns:a16="http://schemas.microsoft.com/office/drawing/2014/main" id="{5CFBD5B9-8D00-44D7-7469-B422ABBE3A50}"/>
                </a:ext>
              </a:extLst>
            </p:cNvPr>
            <p:cNvSpPr txBox="1">
              <a:spLocks/>
            </p:cNvSpPr>
            <p:nvPr/>
          </p:nvSpPr>
          <p:spPr>
            <a:xfrm>
              <a:off x="-576197" y="1034897"/>
              <a:ext cx="10296394" cy="1177969"/>
            </a:xfrm>
            <a:prstGeom prst="roundRect">
              <a:avLst>
                <a:gd name="adj" fmla="val 6621"/>
              </a:avLst>
            </a:prstGeom>
            <a:solidFill>
              <a:schemeClr val="accent5">
                <a:lumMod val="20000"/>
                <a:lumOff val="80000"/>
              </a:schemeClr>
            </a:solidFill>
            <a:ln w="28575">
              <a:noFill/>
            </a:ln>
            <a:effectLst>
              <a:softEdge rad="0"/>
            </a:effectLst>
          </p:spPr>
          <p:txBody>
            <a:bodyPr/>
            <a:lstStyle>
              <a:lvl1pPr marL="177800" indent="-177800" algn="l" defTabSz="914400" rtl="0" eaLnBrk="1" latinLnBrk="0" hangingPunct="1">
                <a:lnSpc>
                  <a:spcPct val="90000"/>
                </a:lnSpc>
                <a:spcBef>
                  <a:spcPts val="1000"/>
                </a:spcBef>
                <a:buFont typeface="Arial" panose="020B0604020202020204" pitchFamily="34" charset="0"/>
                <a:buChar char="•"/>
                <a:tabLst/>
                <a:defRPr sz="2400" kern="1200">
                  <a:solidFill>
                    <a:schemeClr val="tx1"/>
                  </a:solidFill>
                  <a:latin typeface="+mn-lt"/>
                  <a:ea typeface="+mn-ea"/>
                  <a:cs typeface="+mn-cs"/>
                </a:defRPr>
              </a:lvl1pPr>
              <a:lvl2pPr marL="133350" indent="-133350" algn="l" defTabSz="914400" rtl="0" eaLnBrk="1" latinLnBrk="0" hangingPunct="1">
                <a:lnSpc>
                  <a:spcPct val="90000"/>
                </a:lnSpc>
                <a:spcBef>
                  <a:spcPts val="500"/>
                </a:spcBef>
                <a:buFont typeface="Wingdings" panose="05000000000000000000" pitchFamily="2" charset="2"/>
                <a:buChar char="§"/>
                <a:tabLst/>
                <a:defRPr sz="2000" kern="1200">
                  <a:solidFill>
                    <a:schemeClr val="tx1"/>
                  </a:solidFill>
                  <a:latin typeface="Cambria" panose="02040503050406030204" pitchFamily="18" charset="0"/>
                  <a:ea typeface="+mn-ea"/>
                  <a:cs typeface="+mn-cs"/>
                </a:defRPr>
              </a:lvl2pPr>
              <a:lvl3pPr marL="533400" indent="-177800" algn="l" defTabSz="914400" rtl="0" eaLnBrk="1" latinLnBrk="0" hangingPunct="1">
                <a:lnSpc>
                  <a:spcPct val="90000"/>
                </a:lnSpc>
                <a:spcBef>
                  <a:spcPts val="500"/>
                </a:spcBef>
                <a:buFont typeface="Arial" panose="020B0604020202020204" pitchFamily="34" charset="0"/>
                <a:buChar char="•"/>
                <a:tabLst/>
                <a:defRPr sz="2400" kern="1200">
                  <a:solidFill>
                    <a:schemeClr val="tx1"/>
                  </a:solidFill>
                  <a:latin typeface="+mn-lt"/>
                  <a:ea typeface="+mn-ea"/>
                  <a:cs typeface="+mn-cs"/>
                </a:defRPr>
              </a:lvl3pPr>
              <a:lvl4pPr marL="895350" indent="-1778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1257300" indent="-182563"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3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srgbClr val="9F2936"/>
                </a:solidFill>
                <a:effectLst/>
                <a:uLnTx/>
                <a:uFillTx/>
                <a:latin typeface="Aptos Display"/>
                <a:ea typeface="+mn-ea"/>
                <a:cs typeface="+mn-cs"/>
              </a:endParaRPr>
            </a:p>
          </p:txBody>
        </p:sp>
        <p:sp>
          <p:nvSpPr>
            <p:cNvPr id="8" name="Content Placeholder 2">
              <a:extLst>
                <a:ext uri="{FF2B5EF4-FFF2-40B4-BE49-F238E27FC236}">
                  <a16:creationId xmlns:a16="http://schemas.microsoft.com/office/drawing/2014/main" id="{B9D28D60-ACF2-CE98-6D06-EED68BC0B390}"/>
                </a:ext>
              </a:extLst>
            </p:cNvPr>
            <p:cNvSpPr txBox="1">
              <a:spLocks/>
            </p:cNvSpPr>
            <p:nvPr/>
          </p:nvSpPr>
          <p:spPr>
            <a:xfrm>
              <a:off x="112733" y="1034898"/>
              <a:ext cx="8868428" cy="1205966"/>
            </a:xfrm>
            <a:prstGeom prst="roundRect">
              <a:avLst>
                <a:gd name="adj" fmla="val 6621"/>
              </a:avLst>
            </a:prstGeom>
            <a:noFill/>
            <a:ln w="28575">
              <a:noFill/>
            </a:ln>
            <a:effectLst>
              <a:softEdge rad="0"/>
            </a:effectLst>
          </p:spPr>
          <p:txBody>
            <a:bodyPr anchor="ctr"/>
            <a:lstStyle>
              <a:lvl1pPr marL="177800" indent="-177800" algn="l" defTabSz="914400" rtl="0" eaLnBrk="1" latinLnBrk="0" hangingPunct="1">
                <a:lnSpc>
                  <a:spcPct val="90000"/>
                </a:lnSpc>
                <a:spcBef>
                  <a:spcPts val="1000"/>
                </a:spcBef>
                <a:buFont typeface="Arial" panose="020B0604020202020204" pitchFamily="34" charset="0"/>
                <a:buChar char="•"/>
                <a:tabLst/>
                <a:defRPr sz="2400" kern="1200">
                  <a:solidFill>
                    <a:schemeClr val="tx1"/>
                  </a:solidFill>
                  <a:latin typeface="+mn-lt"/>
                  <a:ea typeface="+mn-ea"/>
                  <a:cs typeface="+mn-cs"/>
                </a:defRPr>
              </a:lvl1pPr>
              <a:lvl2pPr marL="133350" indent="-133350" algn="l" defTabSz="914400" rtl="0" eaLnBrk="1" latinLnBrk="0" hangingPunct="1">
                <a:lnSpc>
                  <a:spcPct val="90000"/>
                </a:lnSpc>
                <a:spcBef>
                  <a:spcPts val="500"/>
                </a:spcBef>
                <a:buFont typeface="Wingdings" panose="05000000000000000000" pitchFamily="2" charset="2"/>
                <a:buChar char="§"/>
                <a:tabLst/>
                <a:defRPr sz="2000" kern="1200">
                  <a:solidFill>
                    <a:schemeClr val="tx1"/>
                  </a:solidFill>
                  <a:latin typeface="Cambria" panose="02040503050406030204" pitchFamily="18" charset="0"/>
                  <a:ea typeface="+mn-ea"/>
                  <a:cs typeface="+mn-cs"/>
                </a:defRPr>
              </a:lvl2pPr>
              <a:lvl3pPr marL="533400" indent="-177800" algn="l" defTabSz="914400" rtl="0" eaLnBrk="1" latinLnBrk="0" hangingPunct="1">
                <a:lnSpc>
                  <a:spcPct val="90000"/>
                </a:lnSpc>
                <a:spcBef>
                  <a:spcPts val="500"/>
                </a:spcBef>
                <a:buFont typeface="Arial" panose="020B0604020202020204" pitchFamily="34" charset="0"/>
                <a:buChar char="•"/>
                <a:tabLst/>
                <a:defRPr sz="2400" kern="1200">
                  <a:solidFill>
                    <a:schemeClr val="tx1"/>
                  </a:solidFill>
                  <a:latin typeface="+mn-lt"/>
                  <a:ea typeface="+mn-ea"/>
                  <a:cs typeface="+mn-cs"/>
                </a:defRPr>
              </a:lvl3pPr>
              <a:lvl4pPr marL="895350" indent="-1778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1257300" indent="-182563"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3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Aptos Display"/>
                  <a:ea typeface="+mn-ea"/>
                  <a:cs typeface="+mn-cs"/>
                </a:rPr>
                <a:t>By repeatedly opening or keeping a DRAM row open, </a:t>
              </a:r>
              <a:br>
                <a:rPr kumimoji="0" lang="en-US" sz="2800" b="0" i="0" u="none" strike="noStrike" kern="1200" cap="none" spc="0" normalizeH="0" baseline="0" noProof="0" dirty="0">
                  <a:ln>
                    <a:noFill/>
                  </a:ln>
                  <a:solidFill>
                    <a:prstClr val="black"/>
                  </a:solidFill>
                  <a:effectLst/>
                  <a:uLnTx/>
                  <a:uFillTx/>
                  <a:latin typeface="Aptos Display"/>
                  <a:ea typeface="+mn-ea"/>
                  <a:cs typeface="+mn-cs"/>
                </a:rPr>
              </a:br>
              <a:r>
                <a:rPr kumimoji="0" lang="en-US" sz="2800" b="0" i="0" u="none" strike="noStrike" kern="1200" cap="none" spc="0" normalizeH="0" baseline="0" noProof="0" dirty="0">
                  <a:ln>
                    <a:noFill/>
                  </a:ln>
                  <a:solidFill>
                    <a:prstClr val="black"/>
                  </a:solidFill>
                  <a:effectLst/>
                  <a:uLnTx/>
                  <a:uFillTx/>
                  <a:latin typeface="Aptos Display"/>
                  <a:ea typeface="+mn-ea"/>
                  <a:cs typeface="+mn-cs"/>
                </a:rPr>
                <a:t>it is possible to </a:t>
              </a:r>
              <a:r>
                <a:rPr kumimoji="0" lang="en-US" sz="2800" b="0" i="0" u="none" strike="noStrike" kern="1200" cap="none" spc="0" normalizeH="0" baseline="0" noProof="0" dirty="0">
                  <a:ln>
                    <a:noFill/>
                  </a:ln>
                  <a:solidFill>
                    <a:srgbClr val="604878"/>
                  </a:solidFill>
                  <a:effectLst/>
                  <a:uLnTx/>
                  <a:uFillTx/>
                  <a:latin typeface="Aptos Display"/>
                  <a:ea typeface="+mn-ea"/>
                  <a:cs typeface="+mn-cs"/>
                </a:rPr>
                <a:t>disturb</a:t>
              </a:r>
              <a:r>
                <a:rPr kumimoji="0" lang="en-US" sz="2800" b="0" i="0" u="none" strike="noStrike" kern="1200" cap="none" spc="0" normalizeH="0" baseline="0" noProof="0" dirty="0">
                  <a:ln>
                    <a:noFill/>
                  </a:ln>
                  <a:solidFill>
                    <a:prstClr val="black"/>
                  </a:solidFill>
                  <a:effectLst/>
                  <a:uLnTx/>
                  <a:uFillTx/>
                  <a:latin typeface="Aptos Display"/>
                  <a:ea typeface="+mn-ea"/>
                  <a:cs typeface="+mn-cs"/>
                </a:rPr>
                <a:t> many DRAM cells </a:t>
              </a:r>
              <a:br>
                <a:rPr kumimoji="0" lang="en-US" sz="2800" b="0" i="0" u="none" strike="noStrike" kern="1200" cap="none" spc="0" normalizeH="0" baseline="0" noProof="0" dirty="0">
                  <a:ln>
                    <a:noFill/>
                  </a:ln>
                  <a:solidFill>
                    <a:prstClr val="black"/>
                  </a:solidFill>
                  <a:effectLst/>
                  <a:uLnTx/>
                  <a:uFillTx/>
                  <a:latin typeface="Aptos Display"/>
                  <a:ea typeface="+mn-ea"/>
                  <a:cs typeface="+mn-cs"/>
                </a:rPr>
              </a:br>
              <a:r>
                <a:rPr kumimoji="0" lang="en-US" sz="2800" b="0" i="0" u="none" strike="noStrike" kern="1200" cap="none" spc="0" normalizeH="0" baseline="0" noProof="0" dirty="0">
                  <a:ln>
                    <a:noFill/>
                  </a:ln>
                  <a:solidFill>
                    <a:srgbClr val="604878"/>
                  </a:solidFill>
                  <a:effectLst/>
                  <a:uLnTx/>
                  <a:uFillTx/>
                  <a:latin typeface="Aptos Display"/>
                  <a:ea typeface="+mn-ea"/>
                  <a:cs typeface="+mn-cs"/>
                </a:rPr>
                <a:t>on the same DRAM column</a:t>
              </a:r>
            </a:p>
          </p:txBody>
        </p:sp>
      </p:grpSp>
      <p:sp>
        <p:nvSpPr>
          <p:cNvPr id="10" name="Content Placeholder 2">
            <a:extLst>
              <a:ext uri="{FF2B5EF4-FFF2-40B4-BE49-F238E27FC236}">
                <a16:creationId xmlns:a16="http://schemas.microsoft.com/office/drawing/2014/main" id="{2A60DAB5-64E4-61DB-9B6E-097D1F32C15F}"/>
              </a:ext>
            </a:extLst>
          </p:cNvPr>
          <p:cNvSpPr txBox="1">
            <a:spLocks/>
          </p:cNvSpPr>
          <p:nvPr/>
        </p:nvSpPr>
        <p:spPr>
          <a:xfrm>
            <a:off x="0" y="5423344"/>
            <a:ext cx="9144000" cy="1434656"/>
          </a:xfrm>
          <a:prstGeom prst="roundRect">
            <a:avLst>
              <a:gd name="adj" fmla="val 6621"/>
            </a:avLst>
          </a:prstGeom>
          <a:noFill/>
          <a:ln w="28575">
            <a:noFill/>
          </a:ln>
          <a:effectLst>
            <a:softEdge rad="0"/>
          </a:effectLst>
        </p:spPr>
        <p:txBody>
          <a:bodyPr anchor="ctr"/>
          <a:lstStyle>
            <a:lvl1pPr marL="177800" indent="-177800" algn="l" defTabSz="914400" rtl="0" eaLnBrk="1" latinLnBrk="0" hangingPunct="1">
              <a:lnSpc>
                <a:spcPct val="90000"/>
              </a:lnSpc>
              <a:spcBef>
                <a:spcPts val="1000"/>
              </a:spcBef>
              <a:buFont typeface="Arial" panose="020B0604020202020204" pitchFamily="34" charset="0"/>
              <a:buChar char="•"/>
              <a:tabLst/>
              <a:defRPr sz="2400" kern="1200">
                <a:solidFill>
                  <a:schemeClr val="tx1"/>
                </a:solidFill>
                <a:latin typeface="+mn-lt"/>
                <a:ea typeface="+mn-ea"/>
                <a:cs typeface="+mn-cs"/>
              </a:defRPr>
            </a:lvl1pPr>
            <a:lvl2pPr marL="133350" indent="-133350" algn="l" defTabSz="914400" rtl="0" eaLnBrk="1" latinLnBrk="0" hangingPunct="1">
              <a:lnSpc>
                <a:spcPct val="90000"/>
              </a:lnSpc>
              <a:spcBef>
                <a:spcPts val="500"/>
              </a:spcBef>
              <a:buFont typeface="Wingdings" panose="05000000000000000000" pitchFamily="2" charset="2"/>
              <a:buChar char="§"/>
              <a:tabLst/>
              <a:defRPr sz="2000" kern="1200">
                <a:solidFill>
                  <a:schemeClr val="tx1"/>
                </a:solidFill>
                <a:latin typeface="Cambria" panose="02040503050406030204" pitchFamily="18" charset="0"/>
                <a:ea typeface="+mn-ea"/>
                <a:cs typeface="+mn-cs"/>
              </a:defRPr>
            </a:lvl2pPr>
            <a:lvl3pPr marL="533400" indent="-177800" algn="l" defTabSz="914400" rtl="0" eaLnBrk="1" latinLnBrk="0" hangingPunct="1">
              <a:lnSpc>
                <a:spcPct val="90000"/>
              </a:lnSpc>
              <a:spcBef>
                <a:spcPts val="500"/>
              </a:spcBef>
              <a:buFont typeface="Arial" panose="020B0604020202020204" pitchFamily="34" charset="0"/>
              <a:buChar char="•"/>
              <a:tabLst/>
              <a:defRPr sz="2400" kern="1200">
                <a:solidFill>
                  <a:schemeClr val="tx1"/>
                </a:solidFill>
                <a:latin typeface="+mn-lt"/>
                <a:ea typeface="+mn-ea"/>
                <a:cs typeface="+mn-cs"/>
              </a:defRPr>
            </a:lvl3pPr>
            <a:lvl4pPr marL="895350" indent="-1778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1257300" indent="-182563"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3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Aptos Display"/>
                <a:ea typeface="+mn-ea"/>
                <a:cs typeface="+mn-cs"/>
              </a:rPr>
              <a:t>With </a:t>
            </a:r>
            <a:r>
              <a:rPr kumimoji="0" lang="en-US" sz="2400" b="0" i="0" u="none" strike="noStrike" kern="1200" cap="none" spc="0" normalizeH="0" baseline="0" noProof="0" dirty="0" err="1">
                <a:ln>
                  <a:noFill/>
                </a:ln>
                <a:solidFill>
                  <a:srgbClr val="604878"/>
                </a:solidFill>
                <a:effectLst/>
                <a:uLnTx/>
                <a:uFillTx/>
                <a:latin typeface="Aptos Display"/>
                <a:ea typeface="+mn-ea"/>
                <a:cs typeface="+mn-cs"/>
              </a:rPr>
              <a:t>ColumnDisturb</a:t>
            </a:r>
            <a:r>
              <a:rPr kumimoji="0" lang="en-US" sz="2400" b="0" i="0" u="none" strike="noStrike" kern="1200" cap="none" spc="0" normalizeH="0" baseline="0" noProof="0" dirty="0">
                <a:ln>
                  <a:noFill/>
                </a:ln>
                <a:solidFill>
                  <a:prstClr val="black"/>
                </a:solidFill>
                <a:effectLst/>
                <a:uLnTx/>
                <a:uFillTx/>
                <a:latin typeface="Aptos Display"/>
                <a:ea typeface="+mn-ea"/>
                <a:cs typeface="+mn-cs"/>
              </a:rPr>
              <a:t>, the activation of a single row </a:t>
            </a:r>
            <a:r>
              <a:rPr kumimoji="0" lang="en-US" sz="2400" b="0" i="0" u="none" strike="noStrike" kern="1200" cap="none" spc="0" normalizeH="0" baseline="0" noProof="0" dirty="0">
                <a:ln>
                  <a:noFill/>
                </a:ln>
                <a:solidFill>
                  <a:srgbClr val="604878"/>
                </a:solidFill>
                <a:effectLst/>
                <a:uLnTx/>
                <a:uFillTx/>
                <a:latin typeface="Aptos Display"/>
                <a:ea typeface="+mn-ea"/>
                <a:cs typeface="+mn-cs"/>
              </a:rPr>
              <a:t>concurrently affects </a:t>
            </a:r>
            <a:r>
              <a:rPr kumimoji="0" lang="en-US" sz="2400" b="0" i="0" u="none" strike="noStrike" kern="1200" cap="none" spc="0" normalizeH="0" baseline="0" noProof="0" dirty="0">
                <a:ln>
                  <a:noFill/>
                </a:ln>
                <a:solidFill>
                  <a:prstClr val="black"/>
                </a:solidFill>
                <a:effectLst/>
                <a:uLnTx/>
                <a:uFillTx/>
                <a:latin typeface="Aptos Display"/>
                <a:ea typeface="+mn-ea"/>
                <a:cs typeface="+mn-cs"/>
              </a:rPr>
              <a:t>DRAM cells across </a:t>
            </a:r>
            <a:r>
              <a:rPr kumimoji="0" lang="en-US" sz="2400" b="0" i="0" u="none" strike="noStrike" kern="1200" cap="none" spc="0" normalizeH="0" baseline="0" noProof="0" dirty="0">
                <a:ln>
                  <a:noFill/>
                </a:ln>
                <a:solidFill>
                  <a:srgbClr val="604878"/>
                </a:solidFill>
                <a:effectLst/>
                <a:uLnTx/>
                <a:uFillTx/>
                <a:latin typeface="Aptos Display"/>
                <a:ea typeface="+mn-ea"/>
                <a:cs typeface="+mn-cs"/>
              </a:rPr>
              <a:t>as many as three DRAM subarrays </a:t>
            </a:r>
            <a:br>
              <a:rPr kumimoji="0" lang="en-US" sz="2400" b="0" i="0" u="none" strike="noStrike" kern="1200" cap="none" spc="0" normalizeH="0" baseline="0" noProof="0" dirty="0">
                <a:ln>
                  <a:noFill/>
                </a:ln>
                <a:solidFill>
                  <a:srgbClr val="604878"/>
                </a:solidFill>
                <a:effectLst/>
                <a:uLnTx/>
                <a:uFillTx/>
                <a:latin typeface="Aptos Display"/>
                <a:ea typeface="+mn-ea"/>
                <a:cs typeface="+mn-cs"/>
              </a:rPr>
            </a:br>
            <a:r>
              <a:rPr kumimoji="0" lang="en-US" sz="2400" b="0" i="0" u="none" strike="noStrike" kern="1200" cap="none" spc="0" normalizeH="0" baseline="0" noProof="0" dirty="0">
                <a:ln>
                  <a:noFill/>
                </a:ln>
                <a:solidFill>
                  <a:prstClr val="black"/>
                </a:solidFill>
                <a:effectLst/>
                <a:uLnTx/>
                <a:uFillTx/>
                <a:latin typeface="Aptos Display"/>
                <a:ea typeface="+mn-ea"/>
                <a:cs typeface="+mn-cs"/>
              </a:rPr>
              <a:t>(e.g., </a:t>
            </a:r>
            <a:r>
              <a:rPr kumimoji="0" lang="en-US" sz="2400" b="0" i="0" u="none" strike="noStrike" kern="1200" cap="none" spc="0" normalizeH="0" baseline="0" noProof="0" dirty="0">
                <a:ln>
                  <a:noFill/>
                </a:ln>
                <a:solidFill>
                  <a:srgbClr val="604878"/>
                </a:solidFill>
                <a:effectLst/>
                <a:uLnTx/>
                <a:uFillTx/>
                <a:latin typeface="Aptos Display"/>
                <a:ea typeface="+mn-ea"/>
                <a:cs typeface="+mn-cs"/>
              </a:rPr>
              <a:t>up to 3072 DRAM rows</a:t>
            </a:r>
            <a:r>
              <a:rPr kumimoji="0" lang="en-US" sz="2400" b="0" i="0" u="none" strike="noStrike" kern="1200" cap="none" spc="0" normalizeH="0" baseline="0" noProof="0" dirty="0">
                <a:ln>
                  <a:noFill/>
                </a:ln>
                <a:solidFill>
                  <a:prstClr val="black"/>
                </a:solidFill>
                <a:effectLst/>
                <a:uLnTx/>
                <a:uFillTx/>
                <a:latin typeface="Aptos Display"/>
                <a:ea typeface="+mn-ea"/>
                <a:cs typeface="+mn-cs"/>
              </a:rPr>
              <a:t>)</a:t>
            </a:r>
            <a:endParaRPr kumimoji="0" lang="en-CH" sz="2400" b="0" i="0" u="none" strike="noStrike" kern="1200" cap="none" spc="0" normalizeH="0" baseline="0" noProof="0" dirty="0">
              <a:ln>
                <a:noFill/>
              </a:ln>
              <a:solidFill>
                <a:prstClr val="black"/>
              </a:solidFill>
              <a:effectLst/>
              <a:uLnTx/>
              <a:uFillTx/>
              <a:latin typeface="Aptos Display"/>
              <a:ea typeface="+mn-ea"/>
              <a:cs typeface="+mn-cs"/>
            </a:endParaRPr>
          </a:p>
        </p:txBody>
      </p:sp>
      <p:grpSp>
        <p:nvGrpSpPr>
          <p:cNvPr id="150" name="Group 149">
            <a:extLst>
              <a:ext uri="{FF2B5EF4-FFF2-40B4-BE49-F238E27FC236}">
                <a16:creationId xmlns:a16="http://schemas.microsoft.com/office/drawing/2014/main" id="{20B9EFE4-F777-E4C7-5F96-81B8EB26F557}"/>
              </a:ext>
            </a:extLst>
          </p:cNvPr>
          <p:cNvGrpSpPr/>
          <p:nvPr/>
        </p:nvGrpSpPr>
        <p:grpSpPr>
          <a:xfrm>
            <a:off x="1985018" y="2278522"/>
            <a:ext cx="4928420" cy="3270785"/>
            <a:chOff x="1985018" y="2278522"/>
            <a:chExt cx="4928420" cy="3270785"/>
          </a:xfrm>
        </p:grpSpPr>
        <p:grpSp>
          <p:nvGrpSpPr>
            <p:cNvPr id="143" name="Group 142">
              <a:extLst>
                <a:ext uri="{FF2B5EF4-FFF2-40B4-BE49-F238E27FC236}">
                  <a16:creationId xmlns:a16="http://schemas.microsoft.com/office/drawing/2014/main" id="{3D6425E3-216D-9B14-B3D1-36E34D7C8055}"/>
                </a:ext>
              </a:extLst>
            </p:cNvPr>
            <p:cNvGrpSpPr/>
            <p:nvPr/>
          </p:nvGrpSpPr>
          <p:grpSpPr>
            <a:xfrm>
              <a:off x="1985018" y="2278522"/>
              <a:ext cx="3394504" cy="3266964"/>
              <a:chOff x="2270026" y="2357544"/>
              <a:chExt cx="3088554" cy="2946803"/>
            </a:xfrm>
          </p:grpSpPr>
          <p:grpSp>
            <p:nvGrpSpPr>
              <p:cNvPr id="132" name="Group 131">
                <a:extLst>
                  <a:ext uri="{FF2B5EF4-FFF2-40B4-BE49-F238E27FC236}">
                    <a16:creationId xmlns:a16="http://schemas.microsoft.com/office/drawing/2014/main" id="{637CD660-50D1-18CD-6599-31B25125F184}"/>
                  </a:ext>
                </a:extLst>
              </p:cNvPr>
              <p:cNvGrpSpPr/>
              <p:nvPr/>
            </p:nvGrpSpPr>
            <p:grpSpPr>
              <a:xfrm>
                <a:off x="3376550" y="2357544"/>
                <a:ext cx="1982030" cy="2946803"/>
                <a:chOff x="2756245" y="1594376"/>
                <a:chExt cx="2651539" cy="3931670"/>
              </a:xfrm>
            </p:grpSpPr>
            <p:grpSp>
              <p:nvGrpSpPr>
                <p:cNvPr id="11" name="Group 10">
                  <a:extLst>
                    <a:ext uri="{FF2B5EF4-FFF2-40B4-BE49-F238E27FC236}">
                      <a16:creationId xmlns:a16="http://schemas.microsoft.com/office/drawing/2014/main" id="{26439CB7-1FA6-DD57-B199-677E0D6CDE98}"/>
                    </a:ext>
                  </a:extLst>
                </p:cNvPr>
                <p:cNvGrpSpPr/>
                <p:nvPr/>
              </p:nvGrpSpPr>
              <p:grpSpPr>
                <a:xfrm>
                  <a:off x="3392797" y="1594376"/>
                  <a:ext cx="2009216" cy="3922131"/>
                  <a:chOff x="3425647" y="1577951"/>
                  <a:chExt cx="2009216" cy="3922131"/>
                </a:xfrm>
              </p:grpSpPr>
              <p:cxnSp>
                <p:nvCxnSpPr>
                  <p:cNvPr id="12" name="Düz Bağlayıcı 440">
                    <a:extLst>
                      <a:ext uri="{FF2B5EF4-FFF2-40B4-BE49-F238E27FC236}">
                        <a16:creationId xmlns:a16="http://schemas.microsoft.com/office/drawing/2014/main" id="{9579B6C4-C5B2-9A0B-6DD2-FF359F7B1B82}"/>
                      </a:ext>
                    </a:extLst>
                  </p:cNvPr>
                  <p:cNvCxnSpPr>
                    <a:cxnSpLocks/>
                  </p:cNvCxnSpPr>
                  <p:nvPr/>
                </p:nvCxnSpPr>
                <p:spPr>
                  <a:xfrm flipH="1">
                    <a:off x="3434354" y="4113647"/>
                    <a:ext cx="2000509" cy="0"/>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3" name="Düz Bağlayıcı 440">
                    <a:extLst>
                      <a:ext uri="{FF2B5EF4-FFF2-40B4-BE49-F238E27FC236}">
                        <a16:creationId xmlns:a16="http://schemas.microsoft.com/office/drawing/2014/main" id="{3F38AAAB-1C7C-1FE0-4416-431A6CC0E24F}"/>
                      </a:ext>
                    </a:extLst>
                  </p:cNvPr>
                  <p:cNvCxnSpPr>
                    <a:cxnSpLocks/>
                    <a:endCxn id="37" idx="0"/>
                  </p:cNvCxnSpPr>
                  <p:nvPr/>
                </p:nvCxnSpPr>
                <p:spPr>
                  <a:xfrm flipV="1">
                    <a:off x="5184318" y="3505480"/>
                    <a:ext cx="0" cy="860911"/>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4" name="Düz Bağlayıcı 440">
                    <a:extLst>
                      <a:ext uri="{FF2B5EF4-FFF2-40B4-BE49-F238E27FC236}">
                        <a16:creationId xmlns:a16="http://schemas.microsoft.com/office/drawing/2014/main" id="{DF7BBBD1-28C1-CEA0-65E8-E8FC0C04E091}"/>
                      </a:ext>
                    </a:extLst>
                  </p:cNvPr>
                  <p:cNvCxnSpPr>
                    <a:cxnSpLocks/>
                  </p:cNvCxnSpPr>
                  <p:nvPr/>
                </p:nvCxnSpPr>
                <p:spPr>
                  <a:xfrm flipV="1">
                    <a:off x="5175610" y="1607837"/>
                    <a:ext cx="0" cy="787332"/>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5" name="Düz Bağlayıcı 440">
                    <a:extLst>
                      <a:ext uri="{FF2B5EF4-FFF2-40B4-BE49-F238E27FC236}">
                        <a16:creationId xmlns:a16="http://schemas.microsoft.com/office/drawing/2014/main" id="{3943DC55-59D2-FA8D-8B09-43ECEA99A309}"/>
                      </a:ext>
                    </a:extLst>
                  </p:cNvPr>
                  <p:cNvCxnSpPr>
                    <a:cxnSpLocks/>
                    <a:stCxn id="24" idx="0"/>
                  </p:cNvCxnSpPr>
                  <p:nvPr/>
                </p:nvCxnSpPr>
                <p:spPr>
                  <a:xfrm flipV="1">
                    <a:off x="4685748" y="2747014"/>
                    <a:ext cx="0" cy="1520396"/>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6" name="Düz Bağlayıcı 440">
                    <a:extLst>
                      <a:ext uri="{FF2B5EF4-FFF2-40B4-BE49-F238E27FC236}">
                        <a16:creationId xmlns:a16="http://schemas.microsoft.com/office/drawing/2014/main" id="{EA2C35AF-57E4-17DF-C2A1-2C9AFFEBFD34}"/>
                      </a:ext>
                    </a:extLst>
                  </p:cNvPr>
                  <p:cNvCxnSpPr>
                    <a:cxnSpLocks/>
                    <a:endCxn id="35" idx="0"/>
                  </p:cNvCxnSpPr>
                  <p:nvPr/>
                </p:nvCxnSpPr>
                <p:spPr>
                  <a:xfrm flipV="1">
                    <a:off x="4187175" y="3117118"/>
                    <a:ext cx="0" cy="1249275"/>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7" name="Düz Bağlayıcı 440">
                    <a:extLst>
                      <a:ext uri="{FF2B5EF4-FFF2-40B4-BE49-F238E27FC236}">
                        <a16:creationId xmlns:a16="http://schemas.microsoft.com/office/drawing/2014/main" id="{D9EB5BDC-9A13-3D07-E1AC-2352DB2CABDB}"/>
                      </a:ext>
                    </a:extLst>
                  </p:cNvPr>
                  <p:cNvCxnSpPr>
                    <a:cxnSpLocks/>
                    <a:stCxn id="26" idx="0"/>
                  </p:cNvCxnSpPr>
                  <p:nvPr/>
                </p:nvCxnSpPr>
                <p:spPr>
                  <a:xfrm flipH="1" flipV="1">
                    <a:off x="3683241" y="2616416"/>
                    <a:ext cx="5361" cy="1650994"/>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8" name="Düz Bağlayıcı 440">
                    <a:extLst>
                      <a:ext uri="{FF2B5EF4-FFF2-40B4-BE49-F238E27FC236}">
                        <a16:creationId xmlns:a16="http://schemas.microsoft.com/office/drawing/2014/main" id="{0C758A77-5006-FBE9-6D9F-175DBEAC518C}"/>
                      </a:ext>
                    </a:extLst>
                  </p:cNvPr>
                  <p:cNvCxnSpPr>
                    <a:cxnSpLocks/>
                  </p:cNvCxnSpPr>
                  <p:nvPr/>
                </p:nvCxnSpPr>
                <p:spPr>
                  <a:xfrm flipH="1">
                    <a:off x="3434354" y="3717666"/>
                    <a:ext cx="2000509" cy="0"/>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420752C0-A2B3-D003-0D53-18BE12A7A4A1}"/>
                      </a:ext>
                    </a:extLst>
                  </p:cNvPr>
                  <p:cNvSpPr/>
                  <p:nvPr/>
                </p:nvSpPr>
                <p:spPr>
                  <a:xfrm rot="10800000">
                    <a:off x="5026383" y="3556285"/>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Aptos Display"/>
                      <a:ea typeface="+mn-ea"/>
                      <a:cs typeface="+mn-cs"/>
                    </a:endParaRPr>
                  </a:p>
                </p:txBody>
              </p:sp>
              <p:sp>
                <p:nvSpPr>
                  <p:cNvPr id="20" name="Oval 19">
                    <a:extLst>
                      <a:ext uri="{FF2B5EF4-FFF2-40B4-BE49-F238E27FC236}">
                        <a16:creationId xmlns:a16="http://schemas.microsoft.com/office/drawing/2014/main" id="{8215E339-B2DA-1637-AC8C-9BA09A8DD310}"/>
                      </a:ext>
                    </a:extLst>
                  </p:cNvPr>
                  <p:cNvSpPr/>
                  <p:nvPr/>
                </p:nvSpPr>
                <p:spPr>
                  <a:xfrm rot="10800000">
                    <a:off x="4527813" y="3556285"/>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Aptos Display"/>
                      <a:ea typeface="+mn-ea"/>
                      <a:cs typeface="+mn-cs"/>
                    </a:endParaRPr>
                  </a:p>
                </p:txBody>
              </p:sp>
              <p:sp>
                <p:nvSpPr>
                  <p:cNvPr id="21" name="Oval 20">
                    <a:extLst>
                      <a:ext uri="{FF2B5EF4-FFF2-40B4-BE49-F238E27FC236}">
                        <a16:creationId xmlns:a16="http://schemas.microsoft.com/office/drawing/2014/main" id="{9A19B5B5-768E-C15C-33A9-E643A8F26937}"/>
                      </a:ext>
                    </a:extLst>
                  </p:cNvPr>
                  <p:cNvSpPr/>
                  <p:nvPr/>
                </p:nvSpPr>
                <p:spPr>
                  <a:xfrm rot="10800000">
                    <a:off x="4029241" y="3556285"/>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Aptos Display"/>
                      <a:ea typeface="+mn-ea"/>
                      <a:cs typeface="+mn-cs"/>
                    </a:endParaRPr>
                  </a:p>
                </p:txBody>
              </p:sp>
              <p:sp>
                <p:nvSpPr>
                  <p:cNvPr id="22" name="Oval 21">
                    <a:extLst>
                      <a:ext uri="{FF2B5EF4-FFF2-40B4-BE49-F238E27FC236}">
                        <a16:creationId xmlns:a16="http://schemas.microsoft.com/office/drawing/2014/main" id="{33A34EB5-7DDF-54DF-4B77-8E3DAEE9BCA4}"/>
                      </a:ext>
                    </a:extLst>
                  </p:cNvPr>
                  <p:cNvSpPr/>
                  <p:nvPr/>
                </p:nvSpPr>
                <p:spPr>
                  <a:xfrm rot="10800000">
                    <a:off x="3530667" y="3556285"/>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Aptos Display"/>
                      <a:ea typeface="+mn-ea"/>
                      <a:cs typeface="+mn-cs"/>
                    </a:endParaRPr>
                  </a:p>
                </p:txBody>
              </p:sp>
              <p:sp>
                <p:nvSpPr>
                  <p:cNvPr id="23" name="Oval 22">
                    <a:extLst>
                      <a:ext uri="{FF2B5EF4-FFF2-40B4-BE49-F238E27FC236}">
                        <a16:creationId xmlns:a16="http://schemas.microsoft.com/office/drawing/2014/main" id="{33013415-BB78-7157-3D36-E449C71791D5}"/>
                      </a:ext>
                    </a:extLst>
                  </p:cNvPr>
                  <p:cNvSpPr/>
                  <p:nvPr/>
                </p:nvSpPr>
                <p:spPr>
                  <a:xfrm rot="10800000">
                    <a:off x="5026383" y="3944649"/>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Aptos Display"/>
                      <a:ea typeface="+mn-ea"/>
                      <a:cs typeface="+mn-cs"/>
                    </a:endParaRPr>
                  </a:p>
                </p:txBody>
              </p:sp>
              <p:sp>
                <p:nvSpPr>
                  <p:cNvPr id="24" name="Oval 23">
                    <a:extLst>
                      <a:ext uri="{FF2B5EF4-FFF2-40B4-BE49-F238E27FC236}">
                        <a16:creationId xmlns:a16="http://schemas.microsoft.com/office/drawing/2014/main" id="{F1AA0AC8-C7AD-F80B-CE56-29B4951EE8D7}"/>
                      </a:ext>
                    </a:extLst>
                  </p:cNvPr>
                  <p:cNvSpPr/>
                  <p:nvPr/>
                </p:nvSpPr>
                <p:spPr>
                  <a:xfrm rot="10800000">
                    <a:off x="4527813" y="3944649"/>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Aptos Display"/>
                      <a:ea typeface="+mn-ea"/>
                      <a:cs typeface="+mn-cs"/>
                    </a:endParaRPr>
                  </a:p>
                </p:txBody>
              </p:sp>
              <p:sp>
                <p:nvSpPr>
                  <p:cNvPr id="25" name="Oval 24">
                    <a:extLst>
                      <a:ext uri="{FF2B5EF4-FFF2-40B4-BE49-F238E27FC236}">
                        <a16:creationId xmlns:a16="http://schemas.microsoft.com/office/drawing/2014/main" id="{1628F014-45AB-C298-A9D9-107DF7138C0C}"/>
                      </a:ext>
                    </a:extLst>
                  </p:cNvPr>
                  <p:cNvSpPr/>
                  <p:nvPr/>
                </p:nvSpPr>
                <p:spPr>
                  <a:xfrm rot="10800000">
                    <a:off x="4029241" y="3944649"/>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Aptos Display"/>
                      <a:ea typeface="+mn-ea"/>
                      <a:cs typeface="+mn-cs"/>
                    </a:endParaRPr>
                  </a:p>
                </p:txBody>
              </p:sp>
              <p:sp>
                <p:nvSpPr>
                  <p:cNvPr id="26" name="Oval 25">
                    <a:extLst>
                      <a:ext uri="{FF2B5EF4-FFF2-40B4-BE49-F238E27FC236}">
                        <a16:creationId xmlns:a16="http://schemas.microsoft.com/office/drawing/2014/main" id="{8FF9D7D2-C120-8721-0223-277BB776184B}"/>
                      </a:ext>
                    </a:extLst>
                  </p:cNvPr>
                  <p:cNvSpPr/>
                  <p:nvPr/>
                </p:nvSpPr>
                <p:spPr>
                  <a:xfrm rot="10800000">
                    <a:off x="3530667" y="3944649"/>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Aptos Display"/>
                      <a:ea typeface="+mn-ea"/>
                      <a:cs typeface="+mn-cs"/>
                    </a:endParaRPr>
                  </a:p>
                </p:txBody>
              </p:sp>
              <p:cxnSp>
                <p:nvCxnSpPr>
                  <p:cNvPr id="27" name="Düz Bağlayıcı 440">
                    <a:extLst>
                      <a:ext uri="{FF2B5EF4-FFF2-40B4-BE49-F238E27FC236}">
                        <a16:creationId xmlns:a16="http://schemas.microsoft.com/office/drawing/2014/main" id="{51F3811B-59D5-E069-D127-D2609B4C6D9B}"/>
                      </a:ext>
                    </a:extLst>
                  </p:cNvPr>
                  <p:cNvCxnSpPr>
                    <a:cxnSpLocks/>
                  </p:cNvCxnSpPr>
                  <p:nvPr/>
                </p:nvCxnSpPr>
                <p:spPr>
                  <a:xfrm flipV="1">
                    <a:off x="4685748" y="2839184"/>
                    <a:ext cx="0" cy="645522"/>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28" name="Düz Bağlayıcı 440">
                    <a:extLst>
                      <a:ext uri="{FF2B5EF4-FFF2-40B4-BE49-F238E27FC236}">
                        <a16:creationId xmlns:a16="http://schemas.microsoft.com/office/drawing/2014/main" id="{D64DA43E-B659-0898-DFBD-F7229F424BD7}"/>
                      </a:ext>
                    </a:extLst>
                  </p:cNvPr>
                  <p:cNvCxnSpPr>
                    <a:cxnSpLocks/>
                  </p:cNvCxnSpPr>
                  <p:nvPr/>
                </p:nvCxnSpPr>
                <p:spPr>
                  <a:xfrm flipV="1">
                    <a:off x="4187175" y="2839184"/>
                    <a:ext cx="0" cy="645522"/>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29" name="Düz Bağlayıcı 440">
                    <a:extLst>
                      <a:ext uri="{FF2B5EF4-FFF2-40B4-BE49-F238E27FC236}">
                        <a16:creationId xmlns:a16="http://schemas.microsoft.com/office/drawing/2014/main" id="{AC079232-7673-3498-B591-C6B9AEAA3598}"/>
                      </a:ext>
                    </a:extLst>
                  </p:cNvPr>
                  <p:cNvCxnSpPr>
                    <a:cxnSpLocks/>
                  </p:cNvCxnSpPr>
                  <p:nvPr/>
                </p:nvCxnSpPr>
                <p:spPr>
                  <a:xfrm flipV="1">
                    <a:off x="3688602" y="2839184"/>
                    <a:ext cx="0" cy="645522"/>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30" name="Düz Bağlayıcı 440">
                    <a:extLst>
                      <a:ext uri="{FF2B5EF4-FFF2-40B4-BE49-F238E27FC236}">
                        <a16:creationId xmlns:a16="http://schemas.microsoft.com/office/drawing/2014/main" id="{44493DEF-8D62-EB5E-DB9E-C2B01F6E083C}"/>
                      </a:ext>
                    </a:extLst>
                  </p:cNvPr>
                  <p:cNvCxnSpPr>
                    <a:cxnSpLocks/>
                  </p:cNvCxnSpPr>
                  <p:nvPr/>
                </p:nvCxnSpPr>
                <p:spPr>
                  <a:xfrm flipH="1">
                    <a:off x="3434354" y="3351717"/>
                    <a:ext cx="2000509" cy="0"/>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31" name="Düz Bağlayıcı 440">
                    <a:extLst>
                      <a:ext uri="{FF2B5EF4-FFF2-40B4-BE49-F238E27FC236}">
                        <a16:creationId xmlns:a16="http://schemas.microsoft.com/office/drawing/2014/main" id="{9975AF0E-679D-C647-A05B-C9ADDE454E2D}"/>
                      </a:ext>
                    </a:extLst>
                  </p:cNvPr>
                  <p:cNvCxnSpPr>
                    <a:cxnSpLocks/>
                  </p:cNvCxnSpPr>
                  <p:nvPr/>
                </p:nvCxnSpPr>
                <p:spPr>
                  <a:xfrm flipV="1">
                    <a:off x="5184318" y="2824241"/>
                    <a:ext cx="0" cy="645522"/>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32" name="Düz Bağlayıcı 440">
                    <a:extLst>
                      <a:ext uri="{FF2B5EF4-FFF2-40B4-BE49-F238E27FC236}">
                        <a16:creationId xmlns:a16="http://schemas.microsoft.com/office/drawing/2014/main" id="{8244EEEF-FEEF-1166-A1AF-282A29EC5879}"/>
                      </a:ext>
                    </a:extLst>
                  </p:cNvPr>
                  <p:cNvCxnSpPr>
                    <a:cxnSpLocks/>
                  </p:cNvCxnSpPr>
                  <p:nvPr/>
                </p:nvCxnSpPr>
                <p:spPr>
                  <a:xfrm flipH="1">
                    <a:off x="3434354" y="2955737"/>
                    <a:ext cx="2000509" cy="0"/>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33" name="Oval 32">
                    <a:extLst>
                      <a:ext uri="{FF2B5EF4-FFF2-40B4-BE49-F238E27FC236}">
                        <a16:creationId xmlns:a16="http://schemas.microsoft.com/office/drawing/2014/main" id="{099DA8B6-D36F-7742-7B44-D7196B1706DB}"/>
                      </a:ext>
                    </a:extLst>
                  </p:cNvPr>
                  <p:cNvSpPr/>
                  <p:nvPr/>
                </p:nvSpPr>
                <p:spPr>
                  <a:xfrm rot="10800000">
                    <a:off x="5026383" y="2794357"/>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Aptos Display"/>
                      <a:ea typeface="+mn-ea"/>
                      <a:cs typeface="+mn-cs"/>
                    </a:endParaRPr>
                  </a:p>
                </p:txBody>
              </p:sp>
              <p:sp>
                <p:nvSpPr>
                  <p:cNvPr id="34" name="Oval 33">
                    <a:extLst>
                      <a:ext uri="{FF2B5EF4-FFF2-40B4-BE49-F238E27FC236}">
                        <a16:creationId xmlns:a16="http://schemas.microsoft.com/office/drawing/2014/main" id="{F9E7C6AB-C27D-778B-1B8A-87E2D7FFD150}"/>
                      </a:ext>
                    </a:extLst>
                  </p:cNvPr>
                  <p:cNvSpPr/>
                  <p:nvPr/>
                </p:nvSpPr>
                <p:spPr>
                  <a:xfrm rot="10800000">
                    <a:off x="4527813" y="2794357"/>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Aptos Display"/>
                      <a:ea typeface="+mn-ea"/>
                      <a:cs typeface="+mn-cs"/>
                    </a:endParaRPr>
                  </a:p>
                </p:txBody>
              </p:sp>
              <p:sp>
                <p:nvSpPr>
                  <p:cNvPr id="35" name="Oval 34">
                    <a:extLst>
                      <a:ext uri="{FF2B5EF4-FFF2-40B4-BE49-F238E27FC236}">
                        <a16:creationId xmlns:a16="http://schemas.microsoft.com/office/drawing/2014/main" id="{99A72F0D-40E9-F9CD-C9DD-EC36F654EEA8}"/>
                      </a:ext>
                    </a:extLst>
                  </p:cNvPr>
                  <p:cNvSpPr/>
                  <p:nvPr/>
                </p:nvSpPr>
                <p:spPr>
                  <a:xfrm rot="10800000">
                    <a:off x="4029241" y="2794357"/>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Aptos Display"/>
                      <a:ea typeface="+mn-ea"/>
                      <a:cs typeface="+mn-cs"/>
                    </a:endParaRPr>
                  </a:p>
                </p:txBody>
              </p:sp>
              <p:sp>
                <p:nvSpPr>
                  <p:cNvPr id="36" name="Oval 35">
                    <a:extLst>
                      <a:ext uri="{FF2B5EF4-FFF2-40B4-BE49-F238E27FC236}">
                        <a16:creationId xmlns:a16="http://schemas.microsoft.com/office/drawing/2014/main" id="{1B15CFAD-39FF-0AC3-9E08-1FA8D453A5F2}"/>
                      </a:ext>
                    </a:extLst>
                  </p:cNvPr>
                  <p:cNvSpPr/>
                  <p:nvPr/>
                </p:nvSpPr>
                <p:spPr>
                  <a:xfrm rot="10800000">
                    <a:off x="3530667" y="2794357"/>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Aptos Display"/>
                      <a:ea typeface="+mn-ea"/>
                      <a:cs typeface="+mn-cs"/>
                    </a:endParaRPr>
                  </a:p>
                </p:txBody>
              </p:sp>
              <p:sp>
                <p:nvSpPr>
                  <p:cNvPr id="37" name="Oval 36">
                    <a:extLst>
                      <a:ext uri="{FF2B5EF4-FFF2-40B4-BE49-F238E27FC236}">
                        <a16:creationId xmlns:a16="http://schemas.microsoft.com/office/drawing/2014/main" id="{5088B8CF-E994-6289-E595-6E7ECF655C07}"/>
                      </a:ext>
                    </a:extLst>
                  </p:cNvPr>
                  <p:cNvSpPr/>
                  <p:nvPr/>
                </p:nvSpPr>
                <p:spPr>
                  <a:xfrm rot="10800000">
                    <a:off x="5026383" y="3182719"/>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Aptos Display"/>
                      <a:ea typeface="+mn-ea"/>
                      <a:cs typeface="+mn-cs"/>
                    </a:endParaRPr>
                  </a:p>
                </p:txBody>
              </p:sp>
              <p:sp>
                <p:nvSpPr>
                  <p:cNvPr id="38" name="Oval 37">
                    <a:extLst>
                      <a:ext uri="{FF2B5EF4-FFF2-40B4-BE49-F238E27FC236}">
                        <a16:creationId xmlns:a16="http://schemas.microsoft.com/office/drawing/2014/main" id="{DF1EAAE1-A436-4A70-2B68-8A7F401D1E93}"/>
                      </a:ext>
                    </a:extLst>
                  </p:cNvPr>
                  <p:cNvSpPr/>
                  <p:nvPr/>
                </p:nvSpPr>
                <p:spPr>
                  <a:xfrm rot="10800000">
                    <a:off x="4527813" y="3182719"/>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Aptos Display"/>
                      <a:ea typeface="+mn-ea"/>
                      <a:cs typeface="+mn-cs"/>
                    </a:endParaRPr>
                  </a:p>
                </p:txBody>
              </p:sp>
              <p:sp>
                <p:nvSpPr>
                  <p:cNvPr id="39" name="Oval 38">
                    <a:extLst>
                      <a:ext uri="{FF2B5EF4-FFF2-40B4-BE49-F238E27FC236}">
                        <a16:creationId xmlns:a16="http://schemas.microsoft.com/office/drawing/2014/main" id="{8FEC4BAC-DEF0-A8B7-6226-14558C2B8A04}"/>
                      </a:ext>
                    </a:extLst>
                  </p:cNvPr>
                  <p:cNvSpPr/>
                  <p:nvPr/>
                </p:nvSpPr>
                <p:spPr>
                  <a:xfrm rot="10800000">
                    <a:off x="4029241" y="3182719"/>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Aptos Display"/>
                      <a:ea typeface="+mn-ea"/>
                      <a:cs typeface="+mn-cs"/>
                    </a:endParaRPr>
                  </a:p>
                </p:txBody>
              </p:sp>
              <p:sp>
                <p:nvSpPr>
                  <p:cNvPr id="40" name="Oval 39">
                    <a:extLst>
                      <a:ext uri="{FF2B5EF4-FFF2-40B4-BE49-F238E27FC236}">
                        <a16:creationId xmlns:a16="http://schemas.microsoft.com/office/drawing/2014/main" id="{E5157FA1-2ECC-FCEB-336C-C36B2D204F73}"/>
                      </a:ext>
                    </a:extLst>
                  </p:cNvPr>
                  <p:cNvSpPr/>
                  <p:nvPr/>
                </p:nvSpPr>
                <p:spPr>
                  <a:xfrm rot="10800000">
                    <a:off x="3530667" y="3182719"/>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Aptos Display"/>
                      <a:ea typeface="+mn-ea"/>
                      <a:cs typeface="+mn-cs"/>
                    </a:endParaRPr>
                  </a:p>
                </p:txBody>
              </p:sp>
              <p:cxnSp>
                <p:nvCxnSpPr>
                  <p:cNvPr id="41" name="Düz Bağlayıcı 440">
                    <a:extLst>
                      <a:ext uri="{FF2B5EF4-FFF2-40B4-BE49-F238E27FC236}">
                        <a16:creationId xmlns:a16="http://schemas.microsoft.com/office/drawing/2014/main" id="{C8357F5F-7199-0263-6FF3-D70B9A775A35}"/>
                      </a:ext>
                    </a:extLst>
                  </p:cNvPr>
                  <p:cNvCxnSpPr>
                    <a:cxnSpLocks/>
                  </p:cNvCxnSpPr>
                  <p:nvPr/>
                </p:nvCxnSpPr>
                <p:spPr>
                  <a:xfrm flipV="1">
                    <a:off x="4677041" y="4678239"/>
                    <a:ext cx="0" cy="801069"/>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42" name="Düz Bağlayıcı 440">
                    <a:extLst>
                      <a:ext uri="{FF2B5EF4-FFF2-40B4-BE49-F238E27FC236}">
                        <a16:creationId xmlns:a16="http://schemas.microsoft.com/office/drawing/2014/main" id="{476E1A85-5627-D4C9-7423-45C50690B09E}"/>
                      </a:ext>
                    </a:extLst>
                  </p:cNvPr>
                  <p:cNvCxnSpPr>
                    <a:cxnSpLocks/>
                  </p:cNvCxnSpPr>
                  <p:nvPr/>
                </p:nvCxnSpPr>
                <p:spPr>
                  <a:xfrm flipV="1">
                    <a:off x="4178468" y="4833786"/>
                    <a:ext cx="0" cy="645522"/>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43" name="Düz Bağlayıcı 440">
                    <a:extLst>
                      <a:ext uri="{FF2B5EF4-FFF2-40B4-BE49-F238E27FC236}">
                        <a16:creationId xmlns:a16="http://schemas.microsoft.com/office/drawing/2014/main" id="{6C98F192-4BA1-113D-6C4B-83620953A684}"/>
                      </a:ext>
                    </a:extLst>
                  </p:cNvPr>
                  <p:cNvCxnSpPr>
                    <a:cxnSpLocks/>
                  </p:cNvCxnSpPr>
                  <p:nvPr/>
                </p:nvCxnSpPr>
                <p:spPr>
                  <a:xfrm flipV="1">
                    <a:off x="3679895" y="4694246"/>
                    <a:ext cx="0" cy="785062"/>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44" name="Düz Bağlayıcı 440">
                    <a:extLst>
                      <a:ext uri="{FF2B5EF4-FFF2-40B4-BE49-F238E27FC236}">
                        <a16:creationId xmlns:a16="http://schemas.microsoft.com/office/drawing/2014/main" id="{5D5CA31B-FE20-FAA6-B518-84530AC2F21F}"/>
                      </a:ext>
                    </a:extLst>
                  </p:cNvPr>
                  <p:cNvCxnSpPr>
                    <a:cxnSpLocks/>
                  </p:cNvCxnSpPr>
                  <p:nvPr/>
                </p:nvCxnSpPr>
                <p:spPr>
                  <a:xfrm flipH="1">
                    <a:off x="3425647" y="5346319"/>
                    <a:ext cx="2000509" cy="0"/>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45" name="Düz Bağlayıcı 440">
                    <a:extLst>
                      <a:ext uri="{FF2B5EF4-FFF2-40B4-BE49-F238E27FC236}">
                        <a16:creationId xmlns:a16="http://schemas.microsoft.com/office/drawing/2014/main" id="{519D836E-CB67-1CAB-3BF7-FB8504E7515F}"/>
                      </a:ext>
                    </a:extLst>
                  </p:cNvPr>
                  <p:cNvCxnSpPr>
                    <a:cxnSpLocks/>
                  </p:cNvCxnSpPr>
                  <p:nvPr/>
                </p:nvCxnSpPr>
                <p:spPr>
                  <a:xfrm flipV="1">
                    <a:off x="5175610" y="4818843"/>
                    <a:ext cx="0" cy="645522"/>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46" name="Düz Bağlayıcı 440">
                    <a:extLst>
                      <a:ext uri="{FF2B5EF4-FFF2-40B4-BE49-F238E27FC236}">
                        <a16:creationId xmlns:a16="http://schemas.microsoft.com/office/drawing/2014/main" id="{976EFEB7-6248-745F-0477-262B1E38702E}"/>
                      </a:ext>
                    </a:extLst>
                  </p:cNvPr>
                  <p:cNvCxnSpPr>
                    <a:cxnSpLocks/>
                  </p:cNvCxnSpPr>
                  <p:nvPr/>
                </p:nvCxnSpPr>
                <p:spPr>
                  <a:xfrm flipH="1">
                    <a:off x="3425647" y="4950338"/>
                    <a:ext cx="2000509" cy="0"/>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47" name="Oval 46">
                    <a:extLst>
                      <a:ext uri="{FF2B5EF4-FFF2-40B4-BE49-F238E27FC236}">
                        <a16:creationId xmlns:a16="http://schemas.microsoft.com/office/drawing/2014/main" id="{DD60F14B-F4C7-4F7A-86F3-C25CF6857270}"/>
                      </a:ext>
                    </a:extLst>
                  </p:cNvPr>
                  <p:cNvSpPr/>
                  <p:nvPr/>
                </p:nvSpPr>
                <p:spPr>
                  <a:xfrm rot="10800000">
                    <a:off x="5017676" y="4788957"/>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Aptos Display"/>
                      <a:ea typeface="+mn-ea"/>
                      <a:cs typeface="+mn-cs"/>
                    </a:endParaRPr>
                  </a:p>
                </p:txBody>
              </p:sp>
              <p:sp>
                <p:nvSpPr>
                  <p:cNvPr id="48" name="Oval 47">
                    <a:extLst>
                      <a:ext uri="{FF2B5EF4-FFF2-40B4-BE49-F238E27FC236}">
                        <a16:creationId xmlns:a16="http://schemas.microsoft.com/office/drawing/2014/main" id="{E5604A91-46D8-925A-0BA8-AE5E26AED207}"/>
                      </a:ext>
                    </a:extLst>
                  </p:cNvPr>
                  <p:cNvSpPr/>
                  <p:nvPr/>
                </p:nvSpPr>
                <p:spPr>
                  <a:xfrm rot="10800000">
                    <a:off x="4519105" y="4788957"/>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Aptos Display"/>
                      <a:ea typeface="+mn-ea"/>
                      <a:cs typeface="+mn-cs"/>
                    </a:endParaRPr>
                  </a:p>
                </p:txBody>
              </p:sp>
              <p:sp>
                <p:nvSpPr>
                  <p:cNvPr id="49" name="Oval 48">
                    <a:extLst>
                      <a:ext uri="{FF2B5EF4-FFF2-40B4-BE49-F238E27FC236}">
                        <a16:creationId xmlns:a16="http://schemas.microsoft.com/office/drawing/2014/main" id="{538A366C-93D9-8EBB-3CAC-305F7C29D111}"/>
                      </a:ext>
                    </a:extLst>
                  </p:cNvPr>
                  <p:cNvSpPr/>
                  <p:nvPr/>
                </p:nvSpPr>
                <p:spPr>
                  <a:xfrm rot="10800000">
                    <a:off x="4020533" y="4788957"/>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Aptos Display"/>
                      <a:ea typeface="+mn-ea"/>
                      <a:cs typeface="+mn-cs"/>
                    </a:endParaRPr>
                  </a:p>
                </p:txBody>
              </p:sp>
              <p:sp>
                <p:nvSpPr>
                  <p:cNvPr id="50" name="Oval 49">
                    <a:extLst>
                      <a:ext uri="{FF2B5EF4-FFF2-40B4-BE49-F238E27FC236}">
                        <a16:creationId xmlns:a16="http://schemas.microsoft.com/office/drawing/2014/main" id="{7D5E120E-A485-0010-07C1-9A3EBF93098E}"/>
                      </a:ext>
                    </a:extLst>
                  </p:cNvPr>
                  <p:cNvSpPr/>
                  <p:nvPr/>
                </p:nvSpPr>
                <p:spPr>
                  <a:xfrm rot="10800000">
                    <a:off x="3521960" y="4788957"/>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Aptos Display"/>
                      <a:ea typeface="+mn-ea"/>
                      <a:cs typeface="+mn-cs"/>
                    </a:endParaRPr>
                  </a:p>
                </p:txBody>
              </p:sp>
              <p:sp>
                <p:nvSpPr>
                  <p:cNvPr id="51" name="Oval 50">
                    <a:extLst>
                      <a:ext uri="{FF2B5EF4-FFF2-40B4-BE49-F238E27FC236}">
                        <a16:creationId xmlns:a16="http://schemas.microsoft.com/office/drawing/2014/main" id="{53B3AF98-BA65-3FEC-4B62-0244A558B05B}"/>
                      </a:ext>
                    </a:extLst>
                  </p:cNvPr>
                  <p:cNvSpPr/>
                  <p:nvPr/>
                </p:nvSpPr>
                <p:spPr>
                  <a:xfrm rot="10800000">
                    <a:off x="5017676" y="5177321"/>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Aptos Display"/>
                      <a:ea typeface="+mn-ea"/>
                      <a:cs typeface="+mn-cs"/>
                    </a:endParaRPr>
                  </a:p>
                </p:txBody>
              </p:sp>
              <p:sp>
                <p:nvSpPr>
                  <p:cNvPr id="52" name="Oval 51">
                    <a:extLst>
                      <a:ext uri="{FF2B5EF4-FFF2-40B4-BE49-F238E27FC236}">
                        <a16:creationId xmlns:a16="http://schemas.microsoft.com/office/drawing/2014/main" id="{37A7E141-AB33-621A-C92F-6F976083E1C5}"/>
                      </a:ext>
                    </a:extLst>
                  </p:cNvPr>
                  <p:cNvSpPr/>
                  <p:nvPr/>
                </p:nvSpPr>
                <p:spPr>
                  <a:xfrm rot="10800000">
                    <a:off x="4519105" y="5177321"/>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Aptos Display"/>
                      <a:ea typeface="+mn-ea"/>
                      <a:cs typeface="+mn-cs"/>
                    </a:endParaRPr>
                  </a:p>
                </p:txBody>
              </p:sp>
              <p:sp>
                <p:nvSpPr>
                  <p:cNvPr id="53" name="Oval 52">
                    <a:extLst>
                      <a:ext uri="{FF2B5EF4-FFF2-40B4-BE49-F238E27FC236}">
                        <a16:creationId xmlns:a16="http://schemas.microsoft.com/office/drawing/2014/main" id="{ED452437-0ECD-B9F7-D9EE-9E9CC136202B}"/>
                      </a:ext>
                    </a:extLst>
                  </p:cNvPr>
                  <p:cNvSpPr/>
                  <p:nvPr/>
                </p:nvSpPr>
                <p:spPr>
                  <a:xfrm rot="10800000">
                    <a:off x="4020533" y="5177321"/>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Aptos Display"/>
                      <a:ea typeface="+mn-ea"/>
                      <a:cs typeface="+mn-cs"/>
                    </a:endParaRPr>
                  </a:p>
                </p:txBody>
              </p:sp>
              <p:sp>
                <p:nvSpPr>
                  <p:cNvPr id="54" name="Oval 53">
                    <a:extLst>
                      <a:ext uri="{FF2B5EF4-FFF2-40B4-BE49-F238E27FC236}">
                        <a16:creationId xmlns:a16="http://schemas.microsoft.com/office/drawing/2014/main" id="{CC8F0963-F432-220B-579F-62E7FA195099}"/>
                      </a:ext>
                    </a:extLst>
                  </p:cNvPr>
                  <p:cNvSpPr/>
                  <p:nvPr/>
                </p:nvSpPr>
                <p:spPr>
                  <a:xfrm rot="10800000">
                    <a:off x="3521960" y="5177321"/>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Aptos Display"/>
                      <a:ea typeface="+mn-ea"/>
                      <a:cs typeface="+mn-cs"/>
                    </a:endParaRPr>
                  </a:p>
                </p:txBody>
              </p:sp>
              <p:cxnSp>
                <p:nvCxnSpPr>
                  <p:cNvPr id="55" name="Düz Bağlayıcı 440">
                    <a:extLst>
                      <a:ext uri="{FF2B5EF4-FFF2-40B4-BE49-F238E27FC236}">
                        <a16:creationId xmlns:a16="http://schemas.microsoft.com/office/drawing/2014/main" id="{04666B1F-CDAD-B6DC-8A58-6DB154CAD6AC}"/>
                      </a:ext>
                    </a:extLst>
                  </p:cNvPr>
                  <p:cNvCxnSpPr>
                    <a:cxnSpLocks/>
                  </p:cNvCxnSpPr>
                  <p:nvPr/>
                </p:nvCxnSpPr>
                <p:spPr>
                  <a:xfrm flipV="1">
                    <a:off x="4677041" y="1622779"/>
                    <a:ext cx="0" cy="645522"/>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56" name="Düz Bağlayıcı 440">
                    <a:extLst>
                      <a:ext uri="{FF2B5EF4-FFF2-40B4-BE49-F238E27FC236}">
                        <a16:creationId xmlns:a16="http://schemas.microsoft.com/office/drawing/2014/main" id="{F873573D-F36E-6D59-B5BA-99BF7AA508F1}"/>
                      </a:ext>
                    </a:extLst>
                  </p:cNvPr>
                  <p:cNvCxnSpPr>
                    <a:cxnSpLocks/>
                  </p:cNvCxnSpPr>
                  <p:nvPr/>
                </p:nvCxnSpPr>
                <p:spPr>
                  <a:xfrm flipV="1">
                    <a:off x="4178468" y="1622779"/>
                    <a:ext cx="0" cy="772389"/>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57" name="Düz Bağlayıcı 440">
                    <a:extLst>
                      <a:ext uri="{FF2B5EF4-FFF2-40B4-BE49-F238E27FC236}">
                        <a16:creationId xmlns:a16="http://schemas.microsoft.com/office/drawing/2014/main" id="{3B5D3BD4-0C4D-9F75-588E-6843DEE8E03A}"/>
                      </a:ext>
                    </a:extLst>
                  </p:cNvPr>
                  <p:cNvCxnSpPr>
                    <a:cxnSpLocks/>
                  </p:cNvCxnSpPr>
                  <p:nvPr/>
                </p:nvCxnSpPr>
                <p:spPr>
                  <a:xfrm flipV="1">
                    <a:off x="3679895" y="1622779"/>
                    <a:ext cx="0" cy="645522"/>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58" name="Düz Bağlayıcı 440">
                    <a:extLst>
                      <a:ext uri="{FF2B5EF4-FFF2-40B4-BE49-F238E27FC236}">
                        <a16:creationId xmlns:a16="http://schemas.microsoft.com/office/drawing/2014/main" id="{E75F4248-2A28-88D2-15B0-6B6AA14DF139}"/>
                      </a:ext>
                    </a:extLst>
                  </p:cNvPr>
                  <p:cNvCxnSpPr>
                    <a:cxnSpLocks/>
                  </p:cNvCxnSpPr>
                  <p:nvPr/>
                </p:nvCxnSpPr>
                <p:spPr>
                  <a:xfrm flipH="1">
                    <a:off x="3425647" y="2135312"/>
                    <a:ext cx="2000509" cy="0"/>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59" name="Düz Bağlayıcı 440">
                    <a:extLst>
                      <a:ext uri="{FF2B5EF4-FFF2-40B4-BE49-F238E27FC236}">
                        <a16:creationId xmlns:a16="http://schemas.microsoft.com/office/drawing/2014/main" id="{857E4AC7-3030-D500-66D2-379854562BA9}"/>
                      </a:ext>
                    </a:extLst>
                  </p:cNvPr>
                  <p:cNvCxnSpPr>
                    <a:cxnSpLocks/>
                  </p:cNvCxnSpPr>
                  <p:nvPr/>
                </p:nvCxnSpPr>
                <p:spPr>
                  <a:xfrm flipH="1">
                    <a:off x="3425647" y="1739332"/>
                    <a:ext cx="2000509" cy="0"/>
                  </a:xfrm>
                  <a:prstGeom prst="line">
                    <a:avLst/>
                  </a:prstGeom>
                  <a:ln w="1905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60" name="Oval 59">
                    <a:extLst>
                      <a:ext uri="{FF2B5EF4-FFF2-40B4-BE49-F238E27FC236}">
                        <a16:creationId xmlns:a16="http://schemas.microsoft.com/office/drawing/2014/main" id="{60326003-9C9E-B404-0B29-E42C626C2A42}"/>
                      </a:ext>
                    </a:extLst>
                  </p:cNvPr>
                  <p:cNvSpPr/>
                  <p:nvPr/>
                </p:nvSpPr>
                <p:spPr>
                  <a:xfrm rot="10800000">
                    <a:off x="5017676" y="1577951"/>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Aptos Display"/>
                      <a:ea typeface="+mn-ea"/>
                      <a:cs typeface="+mn-cs"/>
                    </a:endParaRPr>
                  </a:p>
                </p:txBody>
              </p:sp>
              <p:sp>
                <p:nvSpPr>
                  <p:cNvPr id="61" name="Oval 60">
                    <a:extLst>
                      <a:ext uri="{FF2B5EF4-FFF2-40B4-BE49-F238E27FC236}">
                        <a16:creationId xmlns:a16="http://schemas.microsoft.com/office/drawing/2014/main" id="{504A7572-4BD4-E7CB-7C0A-B9A182879025}"/>
                      </a:ext>
                    </a:extLst>
                  </p:cNvPr>
                  <p:cNvSpPr/>
                  <p:nvPr/>
                </p:nvSpPr>
                <p:spPr>
                  <a:xfrm rot="10800000">
                    <a:off x="4519105" y="1577951"/>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Aptos Display"/>
                      <a:ea typeface="+mn-ea"/>
                      <a:cs typeface="+mn-cs"/>
                    </a:endParaRPr>
                  </a:p>
                </p:txBody>
              </p:sp>
              <p:sp>
                <p:nvSpPr>
                  <p:cNvPr id="62" name="Oval 61">
                    <a:extLst>
                      <a:ext uri="{FF2B5EF4-FFF2-40B4-BE49-F238E27FC236}">
                        <a16:creationId xmlns:a16="http://schemas.microsoft.com/office/drawing/2014/main" id="{EF6C92E2-4022-899C-29DE-DD99A685F5AC}"/>
                      </a:ext>
                    </a:extLst>
                  </p:cNvPr>
                  <p:cNvSpPr/>
                  <p:nvPr/>
                </p:nvSpPr>
                <p:spPr>
                  <a:xfrm rot="10800000">
                    <a:off x="4020533" y="1577951"/>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Aptos Display"/>
                      <a:ea typeface="+mn-ea"/>
                      <a:cs typeface="+mn-cs"/>
                    </a:endParaRPr>
                  </a:p>
                </p:txBody>
              </p:sp>
              <p:sp>
                <p:nvSpPr>
                  <p:cNvPr id="63" name="Oval 62">
                    <a:extLst>
                      <a:ext uri="{FF2B5EF4-FFF2-40B4-BE49-F238E27FC236}">
                        <a16:creationId xmlns:a16="http://schemas.microsoft.com/office/drawing/2014/main" id="{A160C05B-DE1B-1133-0587-DA4B386FFD85}"/>
                      </a:ext>
                    </a:extLst>
                  </p:cNvPr>
                  <p:cNvSpPr/>
                  <p:nvPr/>
                </p:nvSpPr>
                <p:spPr>
                  <a:xfrm rot="10800000">
                    <a:off x="3521960" y="1577951"/>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Aptos Display"/>
                      <a:ea typeface="+mn-ea"/>
                      <a:cs typeface="+mn-cs"/>
                    </a:endParaRPr>
                  </a:p>
                </p:txBody>
              </p:sp>
              <p:sp>
                <p:nvSpPr>
                  <p:cNvPr id="64" name="Oval 63">
                    <a:extLst>
                      <a:ext uri="{FF2B5EF4-FFF2-40B4-BE49-F238E27FC236}">
                        <a16:creationId xmlns:a16="http://schemas.microsoft.com/office/drawing/2014/main" id="{A256507E-A1AB-5F8F-D3DD-DEF3A54A6FBF}"/>
                      </a:ext>
                    </a:extLst>
                  </p:cNvPr>
                  <p:cNvSpPr/>
                  <p:nvPr/>
                </p:nvSpPr>
                <p:spPr>
                  <a:xfrm rot="10800000">
                    <a:off x="5017676" y="1966315"/>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Aptos Display"/>
                      <a:ea typeface="+mn-ea"/>
                      <a:cs typeface="+mn-cs"/>
                    </a:endParaRPr>
                  </a:p>
                </p:txBody>
              </p:sp>
              <p:sp>
                <p:nvSpPr>
                  <p:cNvPr id="65" name="Oval 64">
                    <a:extLst>
                      <a:ext uri="{FF2B5EF4-FFF2-40B4-BE49-F238E27FC236}">
                        <a16:creationId xmlns:a16="http://schemas.microsoft.com/office/drawing/2014/main" id="{E7ADE521-DD9A-B9A6-FD11-E06E6CBA9117}"/>
                      </a:ext>
                    </a:extLst>
                  </p:cNvPr>
                  <p:cNvSpPr/>
                  <p:nvPr/>
                </p:nvSpPr>
                <p:spPr>
                  <a:xfrm rot="10800000">
                    <a:off x="4519105" y="1966315"/>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Aptos Display"/>
                      <a:ea typeface="+mn-ea"/>
                      <a:cs typeface="+mn-cs"/>
                    </a:endParaRPr>
                  </a:p>
                </p:txBody>
              </p:sp>
              <p:sp>
                <p:nvSpPr>
                  <p:cNvPr id="66" name="Oval 65">
                    <a:extLst>
                      <a:ext uri="{FF2B5EF4-FFF2-40B4-BE49-F238E27FC236}">
                        <a16:creationId xmlns:a16="http://schemas.microsoft.com/office/drawing/2014/main" id="{D560040A-8B2B-DDCD-5E64-31D33D817428}"/>
                      </a:ext>
                    </a:extLst>
                  </p:cNvPr>
                  <p:cNvSpPr/>
                  <p:nvPr/>
                </p:nvSpPr>
                <p:spPr>
                  <a:xfrm rot="10800000">
                    <a:off x="4020533" y="1966315"/>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Aptos Display"/>
                      <a:ea typeface="+mn-ea"/>
                      <a:cs typeface="+mn-cs"/>
                    </a:endParaRPr>
                  </a:p>
                </p:txBody>
              </p:sp>
              <p:sp>
                <p:nvSpPr>
                  <p:cNvPr id="67" name="Oval 66">
                    <a:extLst>
                      <a:ext uri="{FF2B5EF4-FFF2-40B4-BE49-F238E27FC236}">
                        <a16:creationId xmlns:a16="http://schemas.microsoft.com/office/drawing/2014/main" id="{9A17B7C7-5486-0967-D897-791E5996651D}"/>
                      </a:ext>
                    </a:extLst>
                  </p:cNvPr>
                  <p:cNvSpPr/>
                  <p:nvPr/>
                </p:nvSpPr>
                <p:spPr>
                  <a:xfrm rot="10800000">
                    <a:off x="3521960" y="1966315"/>
                    <a:ext cx="315870" cy="322761"/>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Aptos Display"/>
                      <a:ea typeface="+mn-ea"/>
                      <a:cs typeface="+mn-cs"/>
                    </a:endParaRPr>
                  </a:p>
                </p:txBody>
              </p:sp>
            </p:grpSp>
            <p:cxnSp>
              <p:nvCxnSpPr>
                <p:cNvPr id="76" name="Düz Bağlayıcı 440">
                  <a:extLst>
                    <a:ext uri="{FF2B5EF4-FFF2-40B4-BE49-F238E27FC236}">
                      <a16:creationId xmlns:a16="http://schemas.microsoft.com/office/drawing/2014/main" id="{C8BA543F-97FD-56B6-BAB3-53FA8301E47B}"/>
                    </a:ext>
                  </a:extLst>
                </p:cNvPr>
                <p:cNvCxnSpPr>
                  <a:cxnSpLocks/>
                </p:cNvCxnSpPr>
                <p:nvPr/>
              </p:nvCxnSpPr>
              <p:spPr>
                <a:xfrm flipH="1">
                  <a:off x="3407275" y="3377867"/>
                  <a:ext cx="2000509" cy="0"/>
                </a:xfrm>
                <a:prstGeom prst="line">
                  <a:avLst/>
                </a:prstGeom>
                <a:ln w="76200" cap="rnd">
                  <a:solidFill>
                    <a:schemeClr val="accent2"/>
                  </a:solidFill>
                  <a:prstDash val="solid"/>
                </a:ln>
              </p:spPr>
              <p:style>
                <a:lnRef idx="1">
                  <a:schemeClr val="accent1"/>
                </a:lnRef>
                <a:fillRef idx="0">
                  <a:schemeClr val="accent1"/>
                </a:fillRef>
                <a:effectRef idx="0">
                  <a:schemeClr val="accent1"/>
                </a:effectRef>
                <a:fontRef idx="minor">
                  <a:schemeClr val="tx1"/>
                </a:fontRef>
              </p:style>
            </p:cxnSp>
            <p:pic>
              <p:nvPicPr>
                <p:cNvPr id="82" name="Picture Placeholder 32">
                  <a:extLst>
                    <a:ext uri="{FF2B5EF4-FFF2-40B4-BE49-F238E27FC236}">
                      <a16:creationId xmlns:a16="http://schemas.microsoft.com/office/drawing/2014/main" id="{514E109B-3084-5B90-AA42-0ACF8EC81828}"/>
                    </a:ext>
                  </a:extLst>
                </p:cNvPr>
                <p:cNvPicPr>
                  <a:picLocks noChangeAspect="1"/>
                </p:cNvPicPr>
                <p:nvPr/>
              </p:nvPicPr>
              <p:blipFill>
                <a:blip r:embed="rId3" cstate="print">
                  <a:alphaModFix/>
                  <a:duotone>
                    <a:schemeClr val="accent2">
                      <a:shade val="45000"/>
                      <a:satMod val="135000"/>
                    </a:schemeClr>
                    <a:prstClr val="white"/>
                  </a:duotone>
                  <a:extLst>
                    <a:ext uri="{28A0092B-C50C-407E-A947-70E740481C1C}">
                      <a14:useLocalDpi xmlns:a14="http://schemas.microsoft.com/office/drawing/2010/main" val="0"/>
                    </a:ext>
                  </a:extLst>
                </a:blip>
                <a:srcRect l="10235" t="8642" b="30229"/>
                <a:stretch>
                  <a:fillRect/>
                </a:stretch>
              </p:blipFill>
              <p:spPr>
                <a:xfrm flipH="1">
                  <a:off x="2756245" y="3165315"/>
                  <a:ext cx="594019" cy="369332"/>
                </a:xfrm>
                <a:prstGeom prst="roundRect">
                  <a:avLst>
                    <a:gd name="adj" fmla="val 0"/>
                  </a:avLst>
                </a:prstGeom>
                <a:solidFill>
                  <a:schemeClr val="bg1"/>
                </a:solidFill>
                <a:ln>
                  <a:noFill/>
                </a:ln>
                <a:effectLst>
                  <a:reflection blurRad="12700" stA="38000" endPos="28000" dist="5000" dir="5400000" sy="-100000" algn="bl" rotWithShape="0"/>
                </a:effectLst>
              </p:spPr>
            </p:pic>
            <p:cxnSp>
              <p:nvCxnSpPr>
                <p:cNvPr id="86" name="Düz Bağlayıcı 440">
                  <a:extLst>
                    <a:ext uri="{FF2B5EF4-FFF2-40B4-BE49-F238E27FC236}">
                      <a16:creationId xmlns:a16="http://schemas.microsoft.com/office/drawing/2014/main" id="{3108DC7A-0AC5-795E-9D07-DDF57E4DF0FC}"/>
                    </a:ext>
                  </a:extLst>
                </p:cNvPr>
                <p:cNvCxnSpPr>
                  <a:cxnSpLocks/>
                </p:cNvCxnSpPr>
                <p:nvPr/>
              </p:nvCxnSpPr>
              <p:spPr>
                <a:xfrm flipV="1">
                  <a:off x="3653067" y="2643866"/>
                  <a:ext cx="0" cy="1606482"/>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87" name="Düz Bağlayıcı 440">
                  <a:extLst>
                    <a:ext uri="{FF2B5EF4-FFF2-40B4-BE49-F238E27FC236}">
                      <a16:creationId xmlns:a16="http://schemas.microsoft.com/office/drawing/2014/main" id="{967C4A85-26DC-1C1D-578D-F447ED00832D}"/>
                    </a:ext>
                  </a:extLst>
                </p:cNvPr>
                <p:cNvCxnSpPr>
                  <a:cxnSpLocks/>
                </p:cNvCxnSpPr>
                <p:nvPr/>
              </p:nvCxnSpPr>
              <p:spPr>
                <a:xfrm flipV="1">
                  <a:off x="4652572" y="2645755"/>
                  <a:ext cx="0" cy="1606482"/>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grpSp>
              <p:nvGrpSpPr>
                <p:cNvPr id="88" name="Group 87">
                  <a:extLst>
                    <a:ext uri="{FF2B5EF4-FFF2-40B4-BE49-F238E27FC236}">
                      <a16:creationId xmlns:a16="http://schemas.microsoft.com/office/drawing/2014/main" id="{5164804E-B0E9-3CBC-EE09-186E6DC47279}"/>
                    </a:ext>
                  </a:extLst>
                </p:cNvPr>
                <p:cNvGrpSpPr/>
                <p:nvPr/>
              </p:nvGrpSpPr>
              <p:grpSpPr>
                <a:xfrm>
                  <a:off x="4981483" y="1594386"/>
                  <a:ext cx="319587" cy="800530"/>
                  <a:chOff x="4982102" y="1587760"/>
                  <a:chExt cx="319587" cy="800530"/>
                </a:xfrm>
              </p:grpSpPr>
              <p:cxnSp>
                <p:nvCxnSpPr>
                  <p:cNvPr id="89" name="Düz Bağlayıcı 440">
                    <a:extLst>
                      <a:ext uri="{FF2B5EF4-FFF2-40B4-BE49-F238E27FC236}">
                        <a16:creationId xmlns:a16="http://schemas.microsoft.com/office/drawing/2014/main" id="{AD35666B-D48D-FB54-E151-4387776C1818}"/>
                      </a:ext>
                    </a:extLst>
                  </p:cNvPr>
                  <p:cNvCxnSpPr>
                    <a:cxnSpLocks/>
                  </p:cNvCxnSpPr>
                  <p:nvPr/>
                </p:nvCxnSpPr>
                <p:spPr>
                  <a:xfrm flipV="1">
                    <a:off x="5148698" y="1615901"/>
                    <a:ext cx="0" cy="772389"/>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sp>
                <p:nvSpPr>
                  <p:cNvPr id="90" name="Oval 89">
                    <a:extLst>
                      <a:ext uri="{FF2B5EF4-FFF2-40B4-BE49-F238E27FC236}">
                        <a16:creationId xmlns:a16="http://schemas.microsoft.com/office/drawing/2014/main" id="{2FC6006F-1E99-FFFF-8E92-4BFD15AC5A21}"/>
                      </a:ext>
                    </a:extLst>
                  </p:cNvPr>
                  <p:cNvSpPr/>
                  <p:nvPr/>
                </p:nvSpPr>
                <p:spPr>
                  <a:xfrm rot="10800000">
                    <a:off x="4985819" y="1587760"/>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srgbClr val="9F2936">
                          <a:lumMod val="60000"/>
                          <a:lumOff val="40000"/>
                        </a:srgbClr>
                      </a:solidFill>
                      <a:effectLst/>
                      <a:uLnTx/>
                      <a:uFillTx/>
                      <a:latin typeface="Aptos Display"/>
                      <a:ea typeface="+mn-ea"/>
                      <a:cs typeface="+mn-cs"/>
                    </a:endParaRPr>
                  </a:p>
                </p:txBody>
              </p:sp>
              <p:sp>
                <p:nvSpPr>
                  <p:cNvPr id="91" name="Oval 90">
                    <a:extLst>
                      <a:ext uri="{FF2B5EF4-FFF2-40B4-BE49-F238E27FC236}">
                        <a16:creationId xmlns:a16="http://schemas.microsoft.com/office/drawing/2014/main" id="{E06C935A-3DBE-74B7-4646-66BEA732046B}"/>
                      </a:ext>
                    </a:extLst>
                  </p:cNvPr>
                  <p:cNvSpPr/>
                  <p:nvPr/>
                </p:nvSpPr>
                <p:spPr>
                  <a:xfrm rot="10800000">
                    <a:off x="4982102" y="1983649"/>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srgbClr val="9F2936">
                          <a:lumMod val="60000"/>
                          <a:lumOff val="40000"/>
                        </a:srgbClr>
                      </a:solidFill>
                      <a:effectLst/>
                      <a:uLnTx/>
                      <a:uFillTx/>
                      <a:latin typeface="Aptos Display"/>
                      <a:ea typeface="+mn-ea"/>
                      <a:cs typeface="+mn-cs"/>
                    </a:endParaRPr>
                  </a:p>
                </p:txBody>
              </p:sp>
            </p:grpSp>
            <p:grpSp>
              <p:nvGrpSpPr>
                <p:cNvPr id="92" name="Group 91">
                  <a:extLst>
                    <a:ext uri="{FF2B5EF4-FFF2-40B4-BE49-F238E27FC236}">
                      <a16:creationId xmlns:a16="http://schemas.microsoft.com/office/drawing/2014/main" id="{76B10F7D-46DC-FBFF-21CF-25E450E7EF58}"/>
                    </a:ext>
                  </a:extLst>
                </p:cNvPr>
                <p:cNvGrpSpPr/>
                <p:nvPr/>
              </p:nvGrpSpPr>
              <p:grpSpPr>
                <a:xfrm>
                  <a:off x="3984674" y="1596184"/>
                  <a:ext cx="319587" cy="807156"/>
                  <a:chOff x="4982102" y="1587760"/>
                  <a:chExt cx="319587" cy="807156"/>
                </a:xfrm>
              </p:grpSpPr>
              <p:cxnSp>
                <p:nvCxnSpPr>
                  <p:cNvPr id="93" name="Düz Bağlayıcı 440">
                    <a:extLst>
                      <a:ext uri="{FF2B5EF4-FFF2-40B4-BE49-F238E27FC236}">
                        <a16:creationId xmlns:a16="http://schemas.microsoft.com/office/drawing/2014/main" id="{1BC3DBB0-0341-48A1-5B9E-657304C279D1}"/>
                      </a:ext>
                    </a:extLst>
                  </p:cNvPr>
                  <p:cNvCxnSpPr>
                    <a:cxnSpLocks/>
                  </p:cNvCxnSpPr>
                  <p:nvPr/>
                </p:nvCxnSpPr>
                <p:spPr>
                  <a:xfrm flipV="1">
                    <a:off x="5148698" y="1622527"/>
                    <a:ext cx="0" cy="772389"/>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sp>
                <p:nvSpPr>
                  <p:cNvPr id="94" name="Oval 93">
                    <a:extLst>
                      <a:ext uri="{FF2B5EF4-FFF2-40B4-BE49-F238E27FC236}">
                        <a16:creationId xmlns:a16="http://schemas.microsoft.com/office/drawing/2014/main" id="{49AEB21E-1094-C205-57A2-5773A8A46026}"/>
                      </a:ext>
                    </a:extLst>
                  </p:cNvPr>
                  <p:cNvSpPr/>
                  <p:nvPr/>
                </p:nvSpPr>
                <p:spPr>
                  <a:xfrm rot="10800000">
                    <a:off x="4985819" y="1587760"/>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srgbClr val="9F2936">
                          <a:lumMod val="60000"/>
                          <a:lumOff val="40000"/>
                        </a:srgbClr>
                      </a:solidFill>
                      <a:effectLst/>
                      <a:uLnTx/>
                      <a:uFillTx/>
                      <a:latin typeface="Aptos Display"/>
                      <a:ea typeface="+mn-ea"/>
                      <a:cs typeface="+mn-cs"/>
                    </a:endParaRPr>
                  </a:p>
                </p:txBody>
              </p:sp>
              <p:sp>
                <p:nvSpPr>
                  <p:cNvPr id="95" name="Oval 94">
                    <a:extLst>
                      <a:ext uri="{FF2B5EF4-FFF2-40B4-BE49-F238E27FC236}">
                        <a16:creationId xmlns:a16="http://schemas.microsoft.com/office/drawing/2014/main" id="{9B826F2B-2509-AFB9-106F-F5C83852A5D7}"/>
                      </a:ext>
                    </a:extLst>
                  </p:cNvPr>
                  <p:cNvSpPr/>
                  <p:nvPr/>
                </p:nvSpPr>
                <p:spPr>
                  <a:xfrm rot="10800000">
                    <a:off x="4982102" y="1983649"/>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srgbClr val="9F2936">
                          <a:lumMod val="60000"/>
                          <a:lumOff val="40000"/>
                        </a:srgbClr>
                      </a:solidFill>
                      <a:effectLst/>
                      <a:uLnTx/>
                      <a:uFillTx/>
                      <a:latin typeface="Aptos Display"/>
                      <a:ea typeface="+mn-ea"/>
                      <a:cs typeface="+mn-cs"/>
                    </a:endParaRPr>
                  </a:p>
                </p:txBody>
              </p:sp>
            </p:grpSp>
            <p:grpSp>
              <p:nvGrpSpPr>
                <p:cNvPr id="96" name="Group 95">
                  <a:extLst>
                    <a:ext uri="{FF2B5EF4-FFF2-40B4-BE49-F238E27FC236}">
                      <a16:creationId xmlns:a16="http://schemas.microsoft.com/office/drawing/2014/main" id="{127D13DB-0A67-100E-5453-7554134ED8C9}"/>
                    </a:ext>
                  </a:extLst>
                </p:cNvPr>
                <p:cNvGrpSpPr/>
                <p:nvPr/>
              </p:nvGrpSpPr>
              <p:grpSpPr>
                <a:xfrm rot="10800000">
                  <a:off x="4483927" y="4722880"/>
                  <a:ext cx="319587" cy="800530"/>
                  <a:chOff x="4982102" y="1587760"/>
                  <a:chExt cx="319587" cy="800530"/>
                </a:xfrm>
              </p:grpSpPr>
              <p:cxnSp>
                <p:nvCxnSpPr>
                  <p:cNvPr id="97" name="Düz Bağlayıcı 440">
                    <a:extLst>
                      <a:ext uri="{FF2B5EF4-FFF2-40B4-BE49-F238E27FC236}">
                        <a16:creationId xmlns:a16="http://schemas.microsoft.com/office/drawing/2014/main" id="{AD7364A8-8A0E-35B2-3D1E-EAD2F0BE291C}"/>
                      </a:ext>
                    </a:extLst>
                  </p:cNvPr>
                  <p:cNvCxnSpPr>
                    <a:cxnSpLocks/>
                  </p:cNvCxnSpPr>
                  <p:nvPr/>
                </p:nvCxnSpPr>
                <p:spPr>
                  <a:xfrm flipV="1">
                    <a:off x="5148698" y="1615901"/>
                    <a:ext cx="0" cy="772389"/>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sp>
                <p:nvSpPr>
                  <p:cNvPr id="98" name="Oval 97">
                    <a:extLst>
                      <a:ext uri="{FF2B5EF4-FFF2-40B4-BE49-F238E27FC236}">
                        <a16:creationId xmlns:a16="http://schemas.microsoft.com/office/drawing/2014/main" id="{89B397BB-22E4-F08D-E23F-9E1A2BAC1A8E}"/>
                      </a:ext>
                    </a:extLst>
                  </p:cNvPr>
                  <p:cNvSpPr/>
                  <p:nvPr/>
                </p:nvSpPr>
                <p:spPr>
                  <a:xfrm rot="10800000">
                    <a:off x="4985819" y="1587760"/>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srgbClr val="9F2936">
                          <a:lumMod val="60000"/>
                          <a:lumOff val="40000"/>
                        </a:srgbClr>
                      </a:solidFill>
                      <a:effectLst/>
                      <a:uLnTx/>
                      <a:uFillTx/>
                      <a:latin typeface="Aptos Display"/>
                      <a:ea typeface="+mn-ea"/>
                      <a:cs typeface="+mn-cs"/>
                    </a:endParaRPr>
                  </a:p>
                </p:txBody>
              </p:sp>
              <p:sp>
                <p:nvSpPr>
                  <p:cNvPr id="99" name="Oval 98">
                    <a:extLst>
                      <a:ext uri="{FF2B5EF4-FFF2-40B4-BE49-F238E27FC236}">
                        <a16:creationId xmlns:a16="http://schemas.microsoft.com/office/drawing/2014/main" id="{F110070A-7B86-2A86-8E4D-6419DD077383}"/>
                      </a:ext>
                    </a:extLst>
                  </p:cNvPr>
                  <p:cNvSpPr/>
                  <p:nvPr/>
                </p:nvSpPr>
                <p:spPr>
                  <a:xfrm rot="10800000">
                    <a:off x="4982102" y="1983649"/>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srgbClr val="9F2936">
                          <a:lumMod val="60000"/>
                          <a:lumOff val="40000"/>
                        </a:srgbClr>
                      </a:solidFill>
                      <a:effectLst/>
                      <a:uLnTx/>
                      <a:uFillTx/>
                      <a:latin typeface="Aptos Display"/>
                      <a:ea typeface="+mn-ea"/>
                      <a:cs typeface="+mn-cs"/>
                    </a:endParaRPr>
                  </a:p>
                </p:txBody>
              </p:sp>
            </p:grpSp>
            <p:grpSp>
              <p:nvGrpSpPr>
                <p:cNvPr id="100" name="Group 99">
                  <a:extLst>
                    <a:ext uri="{FF2B5EF4-FFF2-40B4-BE49-F238E27FC236}">
                      <a16:creationId xmlns:a16="http://schemas.microsoft.com/office/drawing/2014/main" id="{0EAAA024-1E05-2278-6CB9-5121D2995805}"/>
                    </a:ext>
                  </a:extLst>
                </p:cNvPr>
                <p:cNvGrpSpPr/>
                <p:nvPr/>
              </p:nvGrpSpPr>
              <p:grpSpPr>
                <a:xfrm rot="10800000">
                  <a:off x="3480788" y="4725516"/>
                  <a:ext cx="319587" cy="800530"/>
                  <a:chOff x="4982102" y="1587760"/>
                  <a:chExt cx="319587" cy="800530"/>
                </a:xfrm>
              </p:grpSpPr>
              <p:cxnSp>
                <p:nvCxnSpPr>
                  <p:cNvPr id="101" name="Düz Bağlayıcı 440">
                    <a:extLst>
                      <a:ext uri="{FF2B5EF4-FFF2-40B4-BE49-F238E27FC236}">
                        <a16:creationId xmlns:a16="http://schemas.microsoft.com/office/drawing/2014/main" id="{9080F522-039D-3281-C486-C7ACD6EF598F}"/>
                      </a:ext>
                    </a:extLst>
                  </p:cNvPr>
                  <p:cNvCxnSpPr>
                    <a:cxnSpLocks/>
                  </p:cNvCxnSpPr>
                  <p:nvPr/>
                </p:nvCxnSpPr>
                <p:spPr>
                  <a:xfrm flipV="1">
                    <a:off x="5148698" y="1615901"/>
                    <a:ext cx="0" cy="772389"/>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sp>
                <p:nvSpPr>
                  <p:cNvPr id="102" name="Oval 101">
                    <a:extLst>
                      <a:ext uri="{FF2B5EF4-FFF2-40B4-BE49-F238E27FC236}">
                        <a16:creationId xmlns:a16="http://schemas.microsoft.com/office/drawing/2014/main" id="{D8E58F0E-6C95-67FC-E136-7F006CFD2027}"/>
                      </a:ext>
                    </a:extLst>
                  </p:cNvPr>
                  <p:cNvSpPr/>
                  <p:nvPr/>
                </p:nvSpPr>
                <p:spPr>
                  <a:xfrm rot="10800000">
                    <a:off x="4985819" y="1587760"/>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srgbClr val="9F2936">
                          <a:lumMod val="60000"/>
                          <a:lumOff val="40000"/>
                        </a:srgbClr>
                      </a:solidFill>
                      <a:effectLst/>
                      <a:uLnTx/>
                      <a:uFillTx/>
                      <a:latin typeface="Aptos Display"/>
                      <a:ea typeface="+mn-ea"/>
                      <a:cs typeface="+mn-cs"/>
                    </a:endParaRPr>
                  </a:p>
                </p:txBody>
              </p:sp>
              <p:sp>
                <p:nvSpPr>
                  <p:cNvPr id="103" name="Oval 102">
                    <a:extLst>
                      <a:ext uri="{FF2B5EF4-FFF2-40B4-BE49-F238E27FC236}">
                        <a16:creationId xmlns:a16="http://schemas.microsoft.com/office/drawing/2014/main" id="{95AB9D7B-C886-6DD5-5956-0240A5834930}"/>
                      </a:ext>
                    </a:extLst>
                  </p:cNvPr>
                  <p:cNvSpPr/>
                  <p:nvPr/>
                </p:nvSpPr>
                <p:spPr>
                  <a:xfrm rot="10800000">
                    <a:off x="4982102" y="1983649"/>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srgbClr val="9F2936">
                          <a:lumMod val="60000"/>
                          <a:lumOff val="40000"/>
                        </a:srgbClr>
                      </a:solidFill>
                      <a:effectLst/>
                      <a:uLnTx/>
                      <a:uFillTx/>
                      <a:latin typeface="Aptos Display"/>
                      <a:ea typeface="+mn-ea"/>
                      <a:cs typeface="+mn-cs"/>
                    </a:endParaRPr>
                  </a:p>
                </p:txBody>
              </p:sp>
            </p:grpSp>
            <p:cxnSp>
              <p:nvCxnSpPr>
                <p:cNvPr id="116" name="Düz Bağlayıcı 440">
                  <a:extLst>
                    <a:ext uri="{FF2B5EF4-FFF2-40B4-BE49-F238E27FC236}">
                      <a16:creationId xmlns:a16="http://schemas.microsoft.com/office/drawing/2014/main" id="{8A1DA896-026D-631A-079F-63325F5ECF88}"/>
                    </a:ext>
                  </a:extLst>
                </p:cNvPr>
                <p:cNvCxnSpPr>
                  <a:cxnSpLocks/>
                </p:cNvCxnSpPr>
                <p:nvPr/>
              </p:nvCxnSpPr>
              <p:spPr>
                <a:xfrm flipV="1">
                  <a:off x="4154316" y="2858703"/>
                  <a:ext cx="0" cy="1606482"/>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117" name="Düz Bağlayıcı 440">
                  <a:extLst>
                    <a:ext uri="{FF2B5EF4-FFF2-40B4-BE49-F238E27FC236}">
                      <a16:creationId xmlns:a16="http://schemas.microsoft.com/office/drawing/2014/main" id="{43240968-8E7C-4B4A-FA69-C26F122DD268}"/>
                    </a:ext>
                  </a:extLst>
                </p:cNvPr>
                <p:cNvCxnSpPr>
                  <a:cxnSpLocks/>
                </p:cNvCxnSpPr>
                <p:nvPr/>
              </p:nvCxnSpPr>
              <p:spPr>
                <a:xfrm flipV="1">
                  <a:off x="5150012" y="2845451"/>
                  <a:ext cx="0" cy="1606482"/>
                </a:xfrm>
                <a:prstGeom prst="line">
                  <a:avLst/>
                </a:prstGeom>
                <a:ln w="7620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grpSp>
              <p:nvGrpSpPr>
                <p:cNvPr id="118" name="Group 117">
                  <a:extLst>
                    <a:ext uri="{FF2B5EF4-FFF2-40B4-BE49-F238E27FC236}">
                      <a16:creationId xmlns:a16="http://schemas.microsoft.com/office/drawing/2014/main" id="{43D256AE-1060-D4D5-3267-09AD093A953B}"/>
                    </a:ext>
                  </a:extLst>
                </p:cNvPr>
                <p:cNvGrpSpPr/>
                <p:nvPr/>
              </p:nvGrpSpPr>
              <p:grpSpPr>
                <a:xfrm>
                  <a:off x="3496479" y="2814632"/>
                  <a:ext cx="1814214" cy="1475903"/>
                  <a:chOff x="3496479" y="2814632"/>
                  <a:chExt cx="1814214" cy="1475903"/>
                </a:xfrm>
              </p:grpSpPr>
              <p:sp>
                <p:nvSpPr>
                  <p:cNvPr id="119" name="Oval 118">
                    <a:extLst>
                      <a:ext uri="{FF2B5EF4-FFF2-40B4-BE49-F238E27FC236}">
                        <a16:creationId xmlns:a16="http://schemas.microsoft.com/office/drawing/2014/main" id="{9448E854-2CB9-7FB3-7E41-97F80A6EB290}"/>
                      </a:ext>
                    </a:extLst>
                  </p:cNvPr>
                  <p:cNvSpPr/>
                  <p:nvPr/>
                </p:nvSpPr>
                <p:spPr>
                  <a:xfrm rot="10800000">
                    <a:off x="3496479" y="2814632"/>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srgbClr val="9F2936">
                          <a:lumMod val="60000"/>
                          <a:lumOff val="40000"/>
                        </a:srgbClr>
                      </a:solidFill>
                      <a:effectLst/>
                      <a:uLnTx/>
                      <a:uFillTx/>
                      <a:latin typeface="Aptos Display"/>
                      <a:ea typeface="+mn-ea"/>
                      <a:cs typeface="+mn-cs"/>
                    </a:endParaRPr>
                  </a:p>
                </p:txBody>
              </p:sp>
              <p:sp>
                <p:nvSpPr>
                  <p:cNvPr id="120" name="Oval 119">
                    <a:extLst>
                      <a:ext uri="{FF2B5EF4-FFF2-40B4-BE49-F238E27FC236}">
                        <a16:creationId xmlns:a16="http://schemas.microsoft.com/office/drawing/2014/main" id="{0F340AB3-61F9-C509-BDD1-16D293CDF46B}"/>
                      </a:ext>
                    </a:extLst>
                  </p:cNvPr>
                  <p:cNvSpPr/>
                  <p:nvPr/>
                </p:nvSpPr>
                <p:spPr>
                  <a:xfrm rot="10800000">
                    <a:off x="3496479" y="3577215"/>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srgbClr val="9F2936">
                          <a:lumMod val="60000"/>
                          <a:lumOff val="40000"/>
                        </a:srgbClr>
                      </a:solidFill>
                      <a:effectLst/>
                      <a:uLnTx/>
                      <a:uFillTx/>
                      <a:latin typeface="Aptos Display"/>
                      <a:ea typeface="+mn-ea"/>
                      <a:cs typeface="+mn-cs"/>
                    </a:endParaRPr>
                  </a:p>
                </p:txBody>
              </p:sp>
              <p:sp>
                <p:nvSpPr>
                  <p:cNvPr id="121" name="Oval 120">
                    <a:extLst>
                      <a:ext uri="{FF2B5EF4-FFF2-40B4-BE49-F238E27FC236}">
                        <a16:creationId xmlns:a16="http://schemas.microsoft.com/office/drawing/2014/main" id="{E6BA9DC0-2978-1C9A-596A-67ECB522A4E9}"/>
                      </a:ext>
                    </a:extLst>
                  </p:cNvPr>
                  <p:cNvSpPr/>
                  <p:nvPr/>
                </p:nvSpPr>
                <p:spPr>
                  <a:xfrm rot="10800000">
                    <a:off x="3497878" y="3965885"/>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srgbClr val="9F2936">
                          <a:lumMod val="60000"/>
                          <a:lumOff val="40000"/>
                        </a:srgbClr>
                      </a:solidFill>
                      <a:effectLst/>
                      <a:uLnTx/>
                      <a:uFillTx/>
                      <a:latin typeface="Aptos Display"/>
                      <a:ea typeface="+mn-ea"/>
                      <a:cs typeface="+mn-cs"/>
                    </a:endParaRPr>
                  </a:p>
                </p:txBody>
              </p:sp>
              <p:sp>
                <p:nvSpPr>
                  <p:cNvPr id="122" name="Oval 121">
                    <a:extLst>
                      <a:ext uri="{FF2B5EF4-FFF2-40B4-BE49-F238E27FC236}">
                        <a16:creationId xmlns:a16="http://schemas.microsoft.com/office/drawing/2014/main" id="{1F806BB0-817F-0FB5-2F61-B32AB37BCFE9}"/>
                      </a:ext>
                    </a:extLst>
                  </p:cNvPr>
                  <p:cNvSpPr/>
                  <p:nvPr/>
                </p:nvSpPr>
                <p:spPr>
                  <a:xfrm rot="10800000">
                    <a:off x="4492126" y="2816521"/>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srgbClr val="9F2936">
                          <a:lumMod val="60000"/>
                          <a:lumOff val="40000"/>
                        </a:srgbClr>
                      </a:solidFill>
                      <a:effectLst/>
                      <a:uLnTx/>
                      <a:uFillTx/>
                      <a:latin typeface="Aptos Display"/>
                      <a:ea typeface="+mn-ea"/>
                      <a:cs typeface="+mn-cs"/>
                    </a:endParaRPr>
                  </a:p>
                </p:txBody>
              </p:sp>
              <p:sp>
                <p:nvSpPr>
                  <p:cNvPr id="123" name="Oval 122">
                    <a:extLst>
                      <a:ext uri="{FF2B5EF4-FFF2-40B4-BE49-F238E27FC236}">
                        <a16:creationId xmlns:a16="http://schemas.microsoft.com/office/drawing/2014/main" id="{5BBC5D9C-3395-AB11-E014-DEACEC04D0E1}"/>
                      </a:ext>
                    </a:extLst>
                  </p:cNvPr>
                  <p:cNvSpPr/>
                  <p:nvPr/>
                </p:nvSpPr>
                <p:spPr>
                  <a:xfrm rot="10800000">
                    <a:off x="4492126" y="3579104"/>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srgbClr val="9F2936">
                          <a:lumMod val="60000"/>
                          <a:lumOff val="40000"/>
                        </a:srgbClr>
                      </a:solidFill>
                      <a:effectLst/>
                      <a:uLnTx/>
                      <a:uFillTx/>
                      <a:latin typeface="Aptos Display"/>
                      <a:ea typeface="+mn-ea"/>
                      <a:cs typeface="+mn-cs"/>
                    </a:endParaRPr>
                  </a:p>
                </p:txBody>
              </p:sp>
              <p:sp>
                <p:nvSpPr>
                  <p:cNvPr id="124" name="Oval 123">
                    <a:extLst>
                      <a:ext uri="{FF2B5EF4-FFF2-40B4-BE49-F238E27FC236}">
                        <a16:creationId xmlns:a16="http://schemas.microsoft.com/office/drawing/2014/main" id="{413C032E-D049-79AD-CFD5-954CF6E341D4}"/>
                      </a:ext>
                    </a:extLst>
                  </p:cNvPr>
                  <p:cNvSpPr/>
                  <p:nvPr/>
                </p:nvSpPr>
                <p:spPr>
                  <a:xfrm rot="10800000">
                    <a:off x="4493525" y="3967774"/>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srgbClr val="9F2936">
                          <a:lumMod val="60000"/>
                          <a:lumOff val="40000"/>
                        </a:srgbClr>
                      </a:solidFill>
                      <a:effectLst/>
                      <a:uLnTx/>
                      <a:uFillTx/>
                      <a:latin typeface="Aptos Display"/>
                      <a:ea typeface="+mn-ea"/>
                      <a:cs typeface="+mn-cs"/>
                    </a:endParaRPr>
                  </a:p>
                </p:txBody>
              </p:sp>
              <p:sp>
                <p:nvSpPr>
                  <p:cNvPr id="125" name="Oval 124">
                    <a:extLst>
                      <a:ext uri="{FF2B5EF4-FFF2-40B4-BE49-F238E27FC236}">
                        <a16:creationId xmlns:a16="http://schemas.microsoft.com/office/drawing/2014/main" id="{B2AAE21F-4B67-E67F-DFF4-F88F31BE8B8A}"/>
                      </a:ext>
                    </a:extLst>
                  </p:cNvPr>
                  <p:cNvSpPr/>
                  <p:nvPr/>
                </p:nvSpPr>
                <p:spPr>
                  <a:xfrm rot="10800000">
                    <a:off x="3993870" y="2816935"/>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srgbClr val="9F2936">
                          <a:lumMod val="60000"/>
                          <a:lumOff val="40000"/>
                        </a:srgbClr>
                      </a:solidFill>
                      <a:effectLst/>
                      <a:uLnTx/>
                      <a:uFillTx/>
                      <a:latin typeface="Aptos Display"/>
                      <a:ea typeface="+mn-ea"/>
                      <a:cs typeface="+mn-cs"/>
                    </a:endParaRPr>
                  </a:p>
                </p:txBody>
              </p:sp>
              <p:sp>
                <p:nvSpPr>
                  <p:cNvPr id="126" name="Oval 125">
                    <a:extLst>
                      <a:ext uri="{FF2B5EF4-FFF2-40B4-BE49-F238E27FC236}">
                        <a16:creationId xmlns:a16="http://schemas.microsoft.com/office/drawing/2014/main" id="{4FCD7113-69D3-1557-250C-367AA8127643}"/>
                      </a:ext>
                    </a:extLst>
                  </p:cNvPr>
                  <p:cNvSpPr/>
                  <p:nvPr/>
                </p:nvSpPr>
                <p:spPr>
                  <a:xfrm rot="10800000">
                    <a:off x="3993870" y="3579518"/>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srgbClr val="9F2936">
                          <a:lumMod val="60000"/>
                          <a:lumOff val="40000"/>
                        </a:srgbClr>
                      </a:solidFill>
                      <a:effectLst/>
                      <a:uLnTx/>
                      <a:uFillTx/>
                      <a:latin typeface="Aptos Display"/>
                      <a:ea typeface="+mn-ea"/>
                      <a:cs typeface="+mn-cs"/>
                    </a:endParaRPr>
                  </a:p>
                </p:txBody>
              </p:sp>
              <p:sp>
                <p:nvSpPr>
                  <p:cNvPr id="127" name="Oval 126">
                    <a:extLst>
                      <a:ext uri="{FF2B5EF4-FFF2-40B4-BE49-F238E27FC236}">
                        <a16:creationId xmlns:a16="http://schemas.microsoft.com/office/drawing/2014/main" id="{890C454A-F559-990B-BEF5-EB23A77F0B25}"/>
                      </a:ext>
                    </a:extLst>
                  </p:cNvPr>
                  <p:cNvSpPr/>
                  <p:nvPr/>
                </p:nvSpPr>
                <p:spPr>
                  <a:xfrm rot="10800000">
                    <a:off x="3999127" y="3964330"/>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srgbClr val="9F2936">
                          <a:lumMod val="60000"/>
                          <a:lumOff val="40000"/>
                        </a:srgbClr>
                      </a:solidFill>
                      <a:effectLst/>
                      <a:uLnTx/>
                      <a:uFillTx/>
                      <a:latin typeface="Aptos Display"/>
                      <a:ea typeface="+mn-ea"/>
                      <a:cs typeface="+mn-cs"/>
                    </a:endParaRPr>
                  </a:p>
                </p:txBody>
              </p:sp>
              <p:sp>
                <p:nvSpPr>
                  <p:cNvPr id="128" name="Oval 127">
                    <a:extLst>
                      <a:ext uri="{FF2B5EF4-FFF2-40B4-BE49-F238E27FC236}">
                        <a16:creationId xmlns:a16="http://schemas.microsoft.com/office/drawing/2014/main" id="{A7FFECEE-95D4-BCF0-72A9-F5BA9E3BF405}"/>
                      </a:ext>
                    </a:extLst>
                  </p:cNvPr>
                  <p:cNvSpPr/>
                  <p:nvPr/>
                </p:nvSpPr>
                <p:spPr>
                  <a:xfrm rot="10800000">
                    <a:off x="4989566" y="2816935"/>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srgbClr val="9F2936">
                          <a:lumMod val="60000"/>
                          <a:lumOff val="40000"/>
                        </a:srgbClr>
                      </a:solidFill>
                      <a:effectLst/>
                      <a:uLnTx/>
                      <a:uFillTx/>
                      <a:latin typeface="Aptos Display"/>
                      <a:ea typeface="+mn-ea"/>
                      <a:cs typeface="+mn-cs"/>
                    </a:endParaRPr>
                  </a:p>
                </p:txBody>
              </p:sp>
              <p:sp>
                <p:nvSpPr>
                  <p:cNvPr id="129" name="Oval 128">
                    <a:extLst>
                      <a:ext uri="{FF2B5EF4-FFF2-40B4-BE49-F238E27FC236}">
                        <a16:creationId xmlns:a16="http://schemas.microsoft.com/office/drawing/2014/main" id="{E6F11380-63A9-E053-6277-E996C9B9211B}"/>
                      </a:ext>
                    </a:extLst>
                  </p:cNvPr>
                  <p:cNvSpPr/>
                  <p:nvPr/>
                </p:nvSpPr>
                <p:spPr>
                  <a:xfrm rot="10800000">
                    <a:off x="4989566" y="3579518"/>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srgbClr val="9F2936">
                          <a:lumMod val="60000"/>
                          <a:lumOff val="40000"/>
                        </a:srgbClr>
                      </a:solidFill>
                      <a:effectLst/>
                      <a:uLnTx/>
                      <a:uFillTx/>
                      <a:latin typeface="Aptos Display"/>
                      <a:ea typeface="+mn-ea"/>
                      <a:cs typeface="+mn-cs"/>
                    </a:endParaRPr>
                  </a:p>
                </p:txBody>
              </p:sp>
              <p:sp>
                <p:nvSpPr>
                  <p:cNvPr id="130" name="Oval 129">
                    <a:extLst>
                      <a:ext uri="{FF2B5EF4-FFF2-40B4-BE49-F238E27FC236}">
                        <a16:creationId xmlns:a16="http://schemas.microsoft.com/office/drawing/2014/main" id="{99735405-1D8A-E8C9-9A5B-623A35AC2F0F}"/>
                      </a:ext>
                    </a:extLst>
                  </p:cNvPr>
                  <p:cNvSpPr/>
                  <p:nvPr/>
                </p:nvSpPr>
                <p:spPr>
                  <a:xfrm rot="10800000">
                    <a:off x="4994823" y="3964330"/>
                    <a:ext cx="315870" cy="322761"/>
                  </a:xfrm>
                  <a:prstGeom prst="ellipse">
                    <a:avLst/>
                  </a:prstGeom>
                  <a:solidFill>
                    <a:schemeClr val="accent3">
                      <a:lumMod val="40000"/>
                      <a:lumOff val="6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srgbClr val="9F2936">
                          <a:lumMod val="60000"/>
                          <a:lumOff val="40000"/>
                        </a:srgbClr>
                      </a:solidFill>
                      <a:effectLst/>
                      <a:uLnTx/>
                      <a:uFillTx/>
                      <a:latin typeface="Aptos Display"/>
                      <a:ea typeface="+mn-ea"/>
                      <a:cs typeface="+mn-cs"/>
                    </a:endParaRPr>
                  </a:p>
                </p:txBody>
              </p:sp>
            </p:grpSp>
          </p:grpSp>
          <p:sp>
            <p:nvSpPr>
              <p:cNvPr id="133" name="Oval 132">
                <a:extLst>
                  <a:ext uri="{FF2B5EF4-FFF2-40B4-BE49-F238E27FC236}">
                    <a16:creationId xmlns:a16="http://schemas.microsoft.com/office/drawing/2014/main" id="{E9BB3599-EB1F-1CE2-EB32-CA6A081C0D80}"/>
                  </a:ext>
                </a:extLst>
              </p:cNvPr>
              <p:cNvSpPr/>
              <p:nvPr/>
            </p:nvSpPr>
            <p:spPr>
              <a:xfrm rot="10800000">
                <a:off x="3929876" y="3562966"/>
                <a:ext cx="236113" cy="241911"/>
              </a:xfrm>
              <a:prstGeom prst="ellipse">
                <a:avLst/>
              </a:prstGeom>
              <a:solidFill>
                <a:schemeClr val="accent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srgbClr val="9F2936">
                      <a:lumMod val="60000"/>
                      <a:lumOff val="40000"/>
                    </a:srgbClr>
                  </a:solidFill>
                  <a:effectLst/>
                  <a:uLnTx/>
                  <a:uFillTx/>
                  <a:latin typeface="Aptos Display"/>
                  <a:ea typeface="+mn-ea"/>
                  <a:cs typeface="+mn-cs"/>
                </a:endParaRPr>
              </a:p>
            </p:txBody>
          </p:sp>
          <p:sp>
            <p:nvSpPr>
              <p:cNvPr id="134" name="Oval 133">
                <a:extLst>
                  <a:ext uri="{FF2B5EF4-FFF2-40B4-BE49-F238E27FC236}">
                    <a16:creationId xmlns:a16="http://schemas.microsoft.com/office/drawing/2014/main" id="{86086F7A-C34A-5AFA-A8B9-76E753D458A9}"/>
                  </a:ext>
                </a:extLst>
              </p:cNvPr>
              <p:cNvSpPr/>
              <p:nvPr/>
            </p:nvSpPr>
            <p:spPr>
              <a:xfrm rot="10800000">
                <a:off x="4302561" y="3562966"/>
                <a:ext cx="236113" cy="241911"/>
              </a:xfrm>
              <a:prstGeom prst="ellipse">
                <a:avLst/>
              </a:prstGeom>
              <a:solidFill>
                <a:schemeClr val="accent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srgbClr val="9F2936">
                      <a:lumMod val="60000"/>
                      <a:lumOff val="40000"/>
                    </a:srgbClr>
                  </a:solidFill>
                  <a:effectLst/>
                  <a:uLnTx/>
                  <a:uFillTx/>
                  <a:latin typeface="Aptos Display"/>
                  <a:ea typeface="+mn-ea"/>
                  <a:cs typeface="+mn-cs"/>
                </a:endParaRPr>
              </a:p>
            </p:txBody>
          </p:sp>
          <p:sp>
            <p:nvSpPr>
              <p:cNvPr id="135" name="Oval 134">
                <a:extLst>
                  <a:ext uri="{FF2B5EF4-FFF2-40B4-BE49-F238E27FC236}">
                    <a16:creationId xmlns:a16="http://schemas.microsoft.com/office/drawing/2014/main" id="{87DFC6F0-A466-ED94-2379-51C0F1A9897E}"/>
                  </a:ext>
                </a:extLst>
              </p:cNvPr>
              <p:cNvSpPr/>
              <p:nvPr/>
            </p:nvSpPr>
            <p:spPr>
              <a:xfrm rot="10800000">
                <a:off x="4675245" y="3562966"/>
                <a:ext cx="236113" cy="241911"/>
              </a:xfrm>
              <a:prstGeom prst="ellipse">
                <a:avLst/>
              </a:prstGeom>
              <a:solidFill>
                <a:schemeClr val="accent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srgbClr val="9F2936">
                      <a:lumMod val="60000"/>
                      <a:lumOff val="40000"/>
                    </a:srgbClr>
                  </a:solidFill>
                  <a:effectLst/>
                  <a:uLnTx/>
                  <a:uFillTx/>
                  <a:latin typeface="Aptos Display"/>
                  <a:ea typeface="+mn-ea"/>
                  <a:cs typeface="+mn-cs"/>
                </a:endParaRPr>
              </a:p>
            </p:txBody>
          </p:sp>
          <p:sp>
            <p:nvSpPr>
              <p:cNvPr id="136" name="Oval 135">
                <a:extLst>
                  <a:ext uri="{FF2B5EF4-FFF2-40B4-BE49-F238E27FC236}">
                    <a16:creationId xmlns:a16="http://schemas.microsoft.com/office/drawing/2014/main" id="{F892E001-E766-A636-72C5-BA024D333816}"/>
                  </a:ext>
                </a:extLst>
              </p:cNvPr>
              <p:cNvSpPr/>
              <p:nvPr/>
            </p:nvSpPr>
            <p:spPr>
              <a:xfrm rot="10800000">
                <a:off x="5047927" y="3562966"/>
                <a:ext cx="236113" cy="241911"/>
              </a:xfrm>
              <a:prstGeom prst="ellipse">
                <a:avLst/>
              </a:prstGeom>
              <a:solidFill>
                <a:schemeClr val="accent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srgbClr val="9F2936">
                      <a:lumMod val="60000"/>
                      <a:lumOff val="40000"/>
                    </a:srgbClr>
                  </a:solidFill>
                  <a:effectLst/>
                  <a:uLnTx/>
                  <a:uFillTx/>
                  <a:latin typeface="Aptos Display"/>
                  <a:ea typeface="+mn-ea"/>
                  <a:cs typeface="+mn-cs"/>
                </a:endParaRPr>
              </a:p>
            </p:txBody>
          </p:sp>
          <p:sp>
            <p:nvSpPr>
              <p:cNvPr id="137" name="Dikdörtgen 256">
                <a:extLst>
                  <a:ext uri="{FF2B5EF4-FFF2-40B4-BE49-F238E27FC236}">
                    <a16:creationId xmlns:a16="http://schemas.microsoft.com/office/drawing/2014/main" id="{5E25CFD0-CB50-79EF-F5DC-D1B50AB3ADBF}"/>
                  </a:ext>
                </a:extLst>
              </p:cNvPr>
              <p:cNvSpPr/>
              <p:nvPr/>
            </p:nvSpPr>
            <p:spPr>
              <a:xfrm>
                <a:off x="3886800" y="2948570"/>
                <a:ext cx="681409" cy="274139"/>
              </a:xfrm>
              <a:prstGeom prst="roundRect">
                <a:avLst/>
              </a:prstGeom>
              <a:solidFill>
                <a:schemeClr val="accent5"/>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50" b="1" i="0" u="none" strike="noStrike" kern="1200" cap="none" spc="0" normalizeH="0" baseline="0" noProof="0" dirty="0">
                  <a:ln>
                    <a:noFill/>
                  </a:ln>
                  <a:solidFill>
                    <a:prstClr val="white"/>
                  </a:solidFill>
                  <a:effectLst/>
                  <a:uLnTx/>
                  <a:uFillTx/>
                  <a:latin typeface="Aptos Display" panose="020B0004020202020204" pitchFamily="34" charset="0"/>
                  <a:ea typeface="Cascadia Mono" panose="020B0609020000020004" pitchFamily="49" charset="0"/>
                  <a:cs typeface="Cascadia Mono" panose="020B0609020000020004" pitchFamily="49" charset="0"/>
                </a:endParaRPr>
              </a:p>
            </p:txBody>
          </p:sp>
          <p:sp>
            <p:nvSpPr>
              <p:cNvPr id="138" name="Dikdörtgen 256">
                <a:extLst>
                  <a:ext uri="{FF2B5EF4-FFF2-40B4-BE49-F238E27FC236}">
                    <a16:creationId xmlns:a16="http://schemas.microsoft.com/office/drawing/2014/main" id="{3FF77765-7398-F429-B65F-AA901369B0AC}"/>
                  </a:ext>
                </a:extLst>
              </p:cNvPr>
              <p:cNvSpPr/>
              <p:nvPr/>
            </p:nvSpPr>
            <p:spPr>
              <a:xfrm>
                <a:off x="4672857" y="2947338"/>
                <a:ext cx="681409" cy="274139"/>
              </a:xfrm>
              <a:prstGeom prst="roundRect">
                <a:avLst/>
              </a:prstGeom>
              <a:solidFill>
                <a:schemeClr val="accent5"/>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Aptos Display" panose="020B0004020202020204" pitchFamily="34" charset="0"/>
                  <a:ea typeface="Cascadia Mono" panose="020B0609020000020004" pitchFamily="49" charset="0"/>
                  <a:cs typeface="Cascadia Mono" panose="020B0609020000020004" pitchFamily="49" charset="0"/>
                </a:endParaRPr>
              </a:p>
            </p:txBody>
          </p:sp>
          <p:sp>
            <p:nvSpPr>
              <p:cNvPr id="139" name="Dikdörtgen 256">
                <a:extLst>
                  <a:ext uri="{FF2B5EF4-FFF2-40B4-BE49-F238E27FC236}">
                    <a16:creationId xmlns:a16="http://schemas.microsoft.com/office/drawing/2014/main" id="{11063FAA-0A4D-5AB8-7F61-2FAB46E70842}"/>
                  </a:ext>
                </a:extLst>
              </p:cNvPr>
              <p:cNvSpPr/>
              <p:nvPr/>
            </p:nvSpPr>
            <p:spPr>
              <a:xfrm>
                <a:off x="3886424" y="4425204"/>
                <a:ext cx="681409" cy="274139"/>
              </a:xfrm>
              <a:prstGeom prst="roundRect">
                <a:avLst/>
              </a:prstGeom>
              <a:solidFill>
                <a:schemeClr val="accent5"/>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50" b="1" i="0" u="none" strike="noStrike" kern="1200" cap="none" spc="0" normalizeH="0" baseline="0" noProof="0" dirty="0">
                  <a:ln>
                    <a:noFill/>
                  </a:ln>
                  <a:solidFill>
                    <a:prstClr val="white"/>
                  </a:solidFill>
                  <a:effectLst/>
                  <a:uLnTx/>
                  <a:uFillTx/>
                  <a:latin typeface="Aptos Display" panose="020B0004020202020204" pitchFamily="34" charset="0"/>
                  <a:ea typeface="Cascadia Mono" panose="020B0609020000020004" pitchFamily="49" charset="0"/>
                  <a:cs typeface="Cascadia Mono" panose="020B0609020000020004" pitchFamily="49" charset="0"/>
                </a:endParaRPr>
              </a:p>
            </p:txBody>
          </p:sp>
          <p:sp>
            <p:nvSpPr>
              <p:cNvPr id="140" name="Dikdörtgen 256">
                <a:extLst>
                  <a:ext uri="{FF2B5EF4-FFF2-40B4-BE49-F238E27FC236}">
                    <a16:creationId xmlns:a16="http://schemas.microsoft.com/office/drawing/2014/main" id="{AFD79BD9-5D3E-D396-33C3-64843AC6CBAA}"/>
                  </a:ext>
                </a:extLst>
              </p:cNvPr>
              <p:cNvSpPr/>
              <p:nvPr/>
            </p:nvSpPr>
            <p:spPr>
              <a:xfrm>
                <a:off x="4672857" y="4425204"/>
                <a:ext cx="681409" cy="274139"/>
              </a:xfrm>
              <a:prstGeom prst="roundRect">
                <a:avLst/>
              </a:prstGeom>
              <a:solidFill>
                <a:schemeClr val="accent5"/>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Aptos Display" panose="020B0004020202020204" pitchFamily="34" charset="0"/>
                  <a:ea typeface="Cascadia Mono" panose="020B0609020000020004" pitchFamily="49" charset="0"/>
                  <a:cs typeface="Cascadia Mono" panose="020B0609020000020004" pitchFamily="49" charset="0"/>
                </a:endParaRPr>
              </a:p>
            </p:txBody>
          </p:sp>
          <p:cxnSp>
            <p:nvCxnSpPr>
              <p:cNvPr id="141" name="Curved Connector 140">
                <a:extLst>
                  <a:ext uri="{FF2B5EF4-FFF2-40B4-BE49-F238E27FC236}">
                    <a16:creationId xmlns:a16="http://schemas.microsoft.com/office/drawing/2014/main" id="{DB8F33F8-8F7D-5E41-15FB-FC7BE167A32D}"/>
                  </a:ext>
                </a:extLst>
              </p:cNvPr>
              <p:cNvCxnSpPr>
                <a:cxnSpLocks/>
              </p:cNvCxnSpPr>
              <p:nvPr/>
            </p:nvCxnSpPr>
            <p:spPr>
              <a:xfrm rot="16200000" flipV="1">
                <a:off x="3640229" y="3020857"/>
                <a:ext cx="216003" cy="508193"/>
              </a:xfrm>
              <a:prstGeom prst="curvedConnector2">
                <a:avLst/>
              </a:prstGeom>
              <a:ln w="381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
            <p:nvSpPr>
              <p:cNvPr id="142" name="TextBox 141">
                <a:extLst>
                  <a:ext uri="{FF2B5EF4-FFF2-40B4-BE49-F238E27FC236}">
                    <a16:creationId xmlns:a16="http://schemas.microsoft.com/office/drawing/2014/main" id="{6B9DFB2D-B23A-F9BE-0247-10710062E0F3}"/>
                  </a:ext>
                </a:extLst>
              </p:cNvPr>
              <p:cNvSpPr txBox="1"/>
              <p:nvPr/>
            </p:nvSpPr>
            <p:spPr>
              <a:xfrm>
                <a:off x="2270026" y="2994235"/>
                <a:ext cx="1269899"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B587C"/>
                    </a:solidFill>
                    <a:effectLst/>
                    <a:uLnTx/>
                    <a:uFillTx/>
                    <a:latin typeface="Aptos Display"/>
                    <a:ea typeface="+mn-ea"/>
                    <a:cs typeface="+mn-cs"/>
                  </a:rPr>
                  <a:t>Victim Cell</a:t>
                </a:r>
              </a:p>
            </p:txBody>
          </p:sp>
        </p:grpSp>
        <p:sp>
          <p:nvSpPr>
            <p:cNvPr id="144" name="TextBox 143">
              <a:extLst>
                <a:ext uri="{FF2B5EF4-FFF2-40B4-BE49-F238E27FC236}">
                  <a16:creationId xmlns:a16="http://schemas.microsoft.com/office/drawing/2014/main" id="{61D4AB93-8E81-DD35-4DE3-01EE26C0F9D5}"/>
                </a:ext>
              </a:extLst>
            </p:cNvPr>
            <p:cNvSpPr txBox="1"/>
            <p:nvPr/>
          </p:nvSpPr>
          <p:spPr>
            <a:xfrm>
              <a:off x="5776207" y="3729440"/>
              <a:ext cx="1137231"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Display"/>
                  <a:ea typeface="+mn-ea"/>
                  <a:cs typeface="+mn-cs"/>
                </a:rPr>
                <a:t>Subarray</a:t>
              </a:r>
            </a:p>
          </p:txBody>
        </p:sp>
        <p:sp>
          <p:nvSpPr>
            <p:cNvPr id="145" name="TextBox 144">
              <a:extLst>
                <a:ext uri="{FF2B5EF4-FFF2-40B4-BE49-F238E27FC236}">
                  <a16:creationId xmlns:a16="http://schemas.microsoft.com/office/drawing/2014/main" id="{9334E3AA-FA17-5728-8771-454F38D0BCFC}"/>
                </a:ext>
              </a:extLst>
            </p:cNvPr>
            <p:cNvSpPr txBox="1"/>
            <p:nvPr/>
          </p:nvSpPr>
          <p:spPr>
            <a:xfrm>
              <a:off x="5761856" y="2457260"/>
              <a:ext cx="1137231"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Display"/>
                  <a:ea typeface="+mn-ea"/>
                  <a:cs typeface="+mn-cs"/>
                </a:rPr>
                <a:t>Subarray</a:t>
              </a:r>
            </a:p>
          </p:txBody>
        </p:sp>
        <p:sp>
          <p:nvSpPr>
            <p:cNvPr id="146" name="TextBox 145">
              <a:extLst>
                <a:ext uri="{FF2B5EF4-FFF2-40B4-BE49-F238E27FC236}">
                  <a16:creationId xmlns:a16="http://schemas.microsoft.com/office/drawing/2014/main" id="{00EAC19A-A6ED-6F45-5798-C95C78C1A02C}"/>
                </a:ext>
              </a:extLst>
            </p:cNvPr>
            <p:cNvSpPr txBox="1"/>
            <p:nvPr/>
          </p:nvSpPr>
          <p:spPr>
            <a:xfrm>
              <a:off x="5769953" y="5019001"/>
              <a:ext cx="1137231"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Display"/>
                  <a:ea typeface="+mn-ea"/>
                  <a:cs typeface="+mn-cs"/>
                </a:rPr>
                <a:t>Subarray</a:t>
              </a:r>
            </a:p>
          </p:txBody>
        </p:sp>
        <p:sp>
          <p:nvSpPr>
            <p:cNvPr id="147" name="Left Brace 146">
              <a:extLst>
                <a:ext uri="{FF2B5EF4-FFF2-40B4-BE49-F238E27FC236}">
                  <a16:creationId xmlns:a16="http://schemas.microsoft.com/office/drawing/2014/main" id="{B0A8A500-158D-3D97-7C7B-337A69088F93}"/>
                </a:ext>
              </a:extLst>
            </p:cNvPr>
            <p:cNvSpPr/>
            <p:nvPr/>
          </p:nvSpPr>
          <p:spPr>
            <a:xfrm rot="10800000">
              <a:off x="5469795" y="3219355"/>
              <a:ext cx="306412" cy="1384267"/>
            </a:xfrm>
            <a:prstGeom prst="leftBrace">
              <a:avLst>
                <a:gd name="adj1" fmla="val 49578"/>
                <a:gd name="adj2" fmla="val 50000"/>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Display"/>
                <a:ea typeface="+mn-ea"/>
                <a:cs typeface="+mn-cs"/>
              </a:endParaRPr>
            </a:p>
          </p:txBody>
        </p:sp>
        <p:sp>
          <p:nvSpPr>
            <p:cNvPr id="148" name="Left Brace 147">
              <a:extLst>
                <a:ext uri="{FF2B5EF4-FFF2-40B4-BE49-F238E27FC236}">
                  <a16:creationId xmlns:a16="http://schemas.microsoft.com/office/drawing/2014/main" id="{DB5DBDA0-673B-1AD3-D359-252902B40226}"/>
                </a:ext>
              </a:extLst>
            </p:cNvPr>
            <p:cNvSpPr/>
            <p:nvPr/>
          </p:nvSpPr>
          <p:spPr>
            <a:xfrm rot="10800000">
              <a:off x="5455444" y="2286096"/>
              <a:ext cx="306412" cy="729256"/>
            </a:xfrm>
            <a:prstGeom prst="leftBrace">
              <a:avLst>
                <a:gd name="adj1" fmla="val 49578"/>
                <a:gd name="adj2" fmla="val 50000"/>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Display"/>
                <a:ea typeface="+mn-ea"/>
                <a:cs typeface="+mn-cs"/>
              </a:endParaRPr>
            </a:p>
          </p:txBody>
        </p:sp>
        <p:sp>
          <p:nvSpPr>
            <p:cNvPr id="149" name="Left Brace 148">
              <a:extLst>
                <a:ext uri="{FF2B5EF4-FFF2-40B4-BE49-F238E27FC236}">
                  <a16:creationId xmlns:a16="http://schemas.microsoft.com/office/drawing/2014/main" id="{5B99E182-D3E4-E240-AE7F-43A6ED55BFC6}"/>
                </a:ext>
              </a:extLst>
            </p:cNvPr>
            <p:cNvSpPr/>
            <p:nvPr/>
          </p:nvSpPr>
          <p:spPr>
            <a:xfrm rot="10800000">
              <a:off x="5483275" y="4871183"/>
              <a:ext cx="306412" cy="678124"/>
            </a:xfrm>
            <a:prstGeom prst="leftBrace">
              <a:avLst>
                <a:gd name="adj1" fmla="val 49578"/>
                <a:gd name="adj2" fmla="val 50000"/>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Display"/>
                <a:ea typeface="+mn-ea"/>
                <a:cs typeface="+mn-cs"/>
              </a:endParaRPr>
            </a:p>
          </p:txBody>
        </p:sp>
      </p:grpSp>
    </p:spTree>
    <p:extLst>
      <p:ext uri="{BB962C8B-B14F-4D97-AF65-F5344CB8AC3E}">
        <p14:creationId xmlns:p14="http://schemas.microsoft.com/office/powerpoint/2010/main" val="3719829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0"/>
                                        </p:tgtEl>
                                        <p:attrNameLst>
                                          <p:attrName>style.visibility</p:attrName>
                                        </p:attrNameLst>
                                      </p:cBhvr>
                                      <p:to>
                                        <p:strVal val="visible"/>
                                      </p:to>
                                    </p:set>
                                  </p:childTnLst>
                                </p:cTn>
                              </p:par>
                            </p:childTnLst>
                          </p:cTn>
                        </p:par>
                        <p:par>
                          <p:cTn id="11" fill="hold">
                            <p:stCondLst>
                              <p:cond delay="0"/>
                            </p:stCondLst>
                            <p:childTnLst>
                              <p:par>
                                <p:cTn id="12" presetID="10" presetClass="entr" presetSubtype="0"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7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36B6D23D-5585-AEB5-78FA-4EED2A5456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1FC27E-BDED-0492-6872-EA4E69C8E6E8}"/>
              </a:ext>
            </a:extLst>
          </p:cNvPr>
          <p:cNvSpPr>
            <a:spLocks noGrp="1"/>
          </p:cNvSpPr>
          <p:nvPr>
            <p:ph type="title"/>
          </p:nvPr>
        </p:nvSpPr>
        <p:spPr/>
        <p:txBody>
          <a:bodyPr/>
          <a:lstStyle/>
          <a:p>
            <a:r>
              <a:rPr lang="en-US" sz="2800" dirty="0"/>
              <a:t>Key Takeaways from Major Characterization Experiments</a:t>
            </a:r>
          </a:p>
        </p:txBody>
      </p:sp>
      <p:grpSp>
        <p:nvGrpSpPr>
          <p:cNvPr id="4" name="Group 3">
            <a:extLst>
              <a:ext uri="{FF2B5EF4-FFF2-40B4-BE49-F238E27FC236}">
                <a16:creationId xmlns:a16="http://schemas.microsoft.com/office/drawing/2014/main" id="{E61CD985-3375-0C49-E898-78879F1C3F96}"/>
              </a:ext>
            </a:extLst>
          </p:cNvPr>
          <p:cNvGrpSpPr/>
          <p:nvPr/>
        </p:nvGrpSpPr>
        <p:grpSpPr>
          <a:xfrm>
            <a:off x="234445" y="821107"/>
            <a:ext cx="8647804" cy="1097280"/>
            <a:chOff x="248098" y="2185542"/>
            <a:chExt cx="8647804" cy="2146136"/>
          </a:xfrm>
        </p:grpSpPr>
        <p:sp>
          <p:nvSpPr>
            <p:cNvPr id="5" name="Rounded Rectangle 4">
              <a:extLst>
                <a:ext uri="{FF2B5EF4-FFF2-40B4-BE49-F238E27FC236}">
                  <a16:creationId xmlns:a16="http://schemas.microsoft.com/office/drawing/2014/main" id="{1B92D1C7-DD86-12BA-E34C-3FBF4EA051FD}"/>
                </a:ext>
              </a:extLst>
            </p:cNvPr>
            <p:cNvSpPr/>
            <p:nvPr/>
          </p:nvSpPr>
          <p:spPr>
            <a:xfrm>
              <a:off x="248098" y="2185542"/>
              <a:ext cx="8647804" cy="2146136"/>
            </a:xfrm>
            <a:prstGeom prst="roundRect">
              <a:avLst>
                <a:gd name="adj" fmla="val 3533"/>
              </a:avLst>
            </a:prstGeom>
            <a:solidFill>
              <a:schemeClr val="accent6"/>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Display"/>
                <a:ea typeface="+mn-ea"/>
                <a:cs typeface="Quire Sans" panose="020B0502040400020003" pitchFamily="34" charset="0"/>
              </a:endParaRPr>
            </a:p>
          </p:txBody>
        </p:sp>
        <p:sp>
          <p:nvSpPr>
            <p:cNvPr id="6" name="Rectangle 5">
              <a:extLst>
                <a:ext uri="{FF2B5EF4-FFF2-40B4-BE49-F238E27FC236}">
                  <a16:creationId xmlns:a16="http://schemas.microsoft.com/office/drawing/2014/main" id="{F3476DCD-96DC-DADB-0610-B04FCB7A4DF4}"/>
                </a:ext>
              </a:extLst>
            </p:cNvPr>
            <p:cNvSpPr/>
            <p:nvPr/>
          </p:nvSpPr>
          <p:spPr>
            <a:xfrm>
              <a:off x="318574" y="3004303"/>
              <a:ext cx="8497318" cy="1216005"/>
            </a:xfrm>
            <a:prstGeom prst="rect">
              <a:avLst/>
            </a:prstGeom>
            <a:solidFill>
              <a:schemeClr val="bg1"/>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err="1">
                  <a:ln>
                    <a:noFill/>
                  </a:ln>
                  <a:solidFill>
                    <a:prstClr val="black"/>
                  </a:solidFill>
                  <a:effectLst/>
                  <a:uLnTx/>
                  <a:uFillTx/>
                  <a:latin typeface="Aptos Display"/>
                  <a:ea typeface="+mn-ea"/>
                  <a:cs typeface="Quire Sans" panose="020B0502040400020003" pitchFamily="34" charset="0"/>
                </a:rPr>
                <a:t>ColumnDisturb</a:t>
              </a:r>
              <a:r>
                <a:rPr kumimoji="0" lang="en-US" sz="2200" b="0" i="0" u="none" strike="noStrike" kern="1200" cap="none" spc="0" normalizeH="0" baseline="0" noProof="0" dirty="0">
                  <a:ln>
                    <a:noFill/>
                  </a:ln>
                  <a:solidFill>
                    <a:prstClr val="black"/>
                  </a:solidFill>
                  <a:effectLst/>
                  <a:uLnTx/>
                  <a:uFillTx/>
                  <a:latin typeface="Aptos Display"/>
                  <a:ea typeface="+mn-ea"/>
                  <a:cs typeface="Quire Sans" panose="020B0502040400020003" pitchFamily="34" charset="0"/>
                </a:rPr>
                <a:t> is a </a:t>
              </a:r>
              <a:r>
                <a:rPr kumimoji="0" lang="en-US" sz="2200" b="1" i="0" u="none" strike="noStrike" kern="1200" cap="none" spc="0" normalizeH="0" baseline="0" noProof="0" dirty="0">
                  <a:ln>
                    <a:noFill/>
                  </a:ln>
                  <a:solidFill>
                    <a:srgbClr val="C19859"/>
                  </a:solidFill>
                  <a:effectLst/>
                  <a:uLnTx/>
                  <a:uFillTx/>
                  <a:latin typeface="Aptos Display"/>
                  <a:ea typeface="+mn-ea"/>
                  <a:cs typeface="Quire Sans" panose="020B0502040400020003" pitchFamily="34" charset="0"/>
                </a:rPr>
                <a:t>widespread read disturbance phenomenon </a:t>
              </a:r>
              <a:r>
                <a:rPr kumimoji="0" lang="en-US" sz="2200" b="0" i="0" u="none" strike="noStrike" kern="1200" cap="none" spc="0" normalizeH="0" baseline="0" noProof="0" dirty="0">
                  <a:ln>
                    <a:noFill/>
                  </a:ln>
                  <a:solidFill>
                    <a:prstClr val="black"/>
                  </a:solidFill>
                  <a:effectLst/>
                  <a:uLnTx/>
                  <a:uFillTx/>
                  <a:latin typeface="Aptos Display"/>
                  <a:ea typeface="+mn-ea"/>
                  <a:cs typeface="Quire Sans" panose="020B0502040400020003" pitchFamily="34" charset="0"/>
                </a:rPr>
                <a:t>and </a:t>
              </a:r>
              <a:r>
                <a:rPr kumimoji="0" lang="en-US" sz="2200" b="1" i="0" u="none" strike="noStrike" kern="1200" cap="none" spc="0" normalizeH="0" baseline="0" noProof="0" dirty="0">
                  <a:ln>
                    <a:noFill/>
                  </a:ln>
                  <a:solidFill>
                    <a:srgbClr val="C19859"/>
                  </a:solidFill>
                  <a:effectLst/>
                  <a:uLnTx/>
                  <a:uFillTx/>
                  <a:latin typeface="Aptos Display"/>
                  <a:ea typeface="+mn-ea"/>
                  <a:cs typeface="Quire Sans" panose="020B0502040400020003" pitchFamily="34" charset="0"/>
                </a:rPr>
                <a:t>becomes worse </a:t>
              </a:r>
              <a:r>
                <a:rPr kumimoji="0" lang="en-US" sz="2200" b="0" i="0" u="none" strike="noStrike" kern="1200" cap="none" spc="0" normalizeH="0" baseline="0" noProof="0" dirty="0">
                  <a:ln>
                    <a:noFill/>
                  </a:ln>
                  <a:solidFill>
                    <a:prstClr val="black"/>
                  </a:solidFill>
                  <a:effectLst/>
                  <a:uLnTx/>
                  <a:uFillTx/>
                  <a:latin typeface="Aptos Display"/>
                  <a:ea typeface="+mn-ea"/>
                  <a:cs typeface="Quire Sans" panose="020B0502040400020003" pitchFamily="34" charset="0"/>
                </a:rPr>
                <a:t>as DRAM technology </a:t>
              </a:r>
              <a:r>
                <a:rPr kumimoji="0" lang="en-US" sz="2200" b="1" i="0" u="none" strike="noStrike" kern="1200" cap="none" spc="0" normalizeH="0" baseline="0" noProof="0" dirty="0">
                  <a:ln>
                    <a:noFill/>
                  </a:ln>
                  <a:solidFill>
                    <a:srgbClr val="C19859"/>
                  </a:solidFill>
                  <a:effectLst/>
                  <a:uLnTx/>
                  <a:uFillTx/>
                  <a:latin typeface="Aptos Display"/>
                  <a:ea typeface="+mn-ea"/>
                  <a:cs typeface="Quire Sans" panose="020B0502040400020003" pitchFamily="34" charset="0"/>
                </a:rPr>
                <a:t>scales down to smaller </a:t>
              </a:r>
              <a:r>
                <a:rPr kumimoji="0" lang="en-US" sz="2200" b="0" i="0" u="none" strike="noStrike" kern="1200" cap="none" spc="0" normalizeH="0" baseline="0" noProof="0" dirty="0">
                  <a:ln>
                    <a:noFill/>
                  </a:ln>
                  <a:solidFill>
                    <a:prstClr val="black"/>
                  </a:solidFill>
                  <a:effectLst/>
                  <a:uLnTx/>
                  <a:uFillTx/>
                  <a:latin typeface="Aptos Display"/>
                  <a:ea typeface="+mn-ea"/>
                  <a:cs typeface="Quire Sans" panose="020B0502040400020003" pitchFamily="34" charset="0"/>
                </a:rPr>
                <a:t>node sizes</a:t>
              </a:r>
              <a:endParaRPr kumimoji="0" lang="en-US" sz="2200" b="0" i="0" u="none" strike="noStrike" kern="1200" cap="none" spc="0" normalizeH="0" baseline="0" noProof="0" dirty="0">
                <a:ln>
                  <a:noFill/>
                </a:ln>
                <a:solidFill>
                  <a:srgbClr val="C00000"/>
                </a:solidFill>
                <a:effectLst/>
                <a:uLnTx/>
                <a:uFillTx/>
                <a:latin typeface="Aptos Display"/>
                <a:ea typeface="+mn-ea"/>
                <a:cs typeface="Quire Sans" panose="020B0502040400020003" pitchFamily="34" charset="0"/>
              </a:endParaRPr>
            </a:p>
          </p:txBody>
        </p:sp>
        <p:sp>
          <p:nvSpPr>
            <p:cNvPr id="7" name="TextBox 6">
              <a:extLst>
                <a:ext uri="{FF2B5EF4-FFF2-40B4-BE49-F238E27FC236}">
                  <a16:creationId xmlns:a16="http://schemas.microsoft.com/office/drawing/2014/main" id="{94F83ABD-10B1-8C6D-BC90-409EC5FF7D08}"/>
                </a:ext>
              </a:extLst>
            </p:cNvPr>
            <p:cNvSpPr txBox="1"/>
            <p:nvPr/>
          </p:nvSpPr>
          <p:spPr>
            <a:xfrm>
              <a:off x="371466" y="2185544"/>
              <a:ext cx="8382000" cy="818758"/>
            </a:xfrm>
            <a:prstGeom prst="rect">
              <a:avLst/>
            </a:prstGeom>
            <a:solidFill>
              <a:schemeClr val="accent6"/>
            </a:solid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ptos Display"/>
                  <a:ea typeface="+mn-ea"/>
                  <a:cs typeface="Quire Sans" panose="020B0502040400020003" pitchFamily="34" charset="0"/>
                </a:rPr>
                <a:t>Takeaway 1</a:t>
              </a:r>
            </a:p>
          </p:txBody>
        </p:sp>
      </p:grpSp>
      <p:grpSp>
        <p:nvGrpSpPr>
          <p:cNvPr id="16" name="Group 15">
            <a:extLst>
              <a:ext uri="{FF2B5EF4-FFF2-40B4-BE49-F238E27FC236}">
                <a16:creationId xmlns:a16="http://schemas.microsoft.com/office/drawing/2014/main" id="{E62352F6-FA74-0C85-C697-028993044EAB}"/>
              </a:ext>
            </a:extLst>
          </p:cNvPr>
          <p:cNvGrpSpPr/>
          <p:nvPr/>
        </p:nvGrpSpPr>
        <p:grpSpPr>
          <a:xfrm>
            <a:off x="234445" y="1965508"/>
            <a:ext cx="8647804" cy="1097280"/>
            <a:chOff x="248098" y="2185542"/>
            <a:chExt cx="8647804" cy="2146136"/>
          </a:xfrm>
        </p:grpSpPr>
        <p:sp>
          <p:nvSpPr>
            <p:cNvPr id="17" name="Rounded Rectangle 16">
              <a:extLst>
                <a:ext uri="{FF2B5EF4-FFF2-40B4-BE49-F238E27FC236}">
                  <a16:creationId xmlns:a16="http://schemas.microsoft.com/office/drawing/2014/main" id="{69E10934-833B-CBB7-44F0-C9F6C3BA7983}"/>
                </a:ext>
              </a:extLst>
            </p:cNvPr>
            <p:cNvSpPr/>
            <p:nvPr/>
          </p:nvSpPr>
          <p:spPr>
            <a:xfrm>
              <a:off x="248098" y="2185542"/>
              <a:ext cx="8647804" cy="2146136"/>
            </a:xfrm>
            <a:prstGeom prst="roundRect">
              <a:avLst>
                <a:gd name="adj" fmla="val 3533"/>
              </a:avLst>
            </a:prstGeom>
            <a:solidFill>
              <a:schemeClr val="accent2"/>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Display"/>
                <a:ea typeface="+mn-ea"/>
                <a:cs typeface="Quire Sans" panose="020B0502040400020003" pitchFamily="34" charset="0"/>
              </a:endParaRPr>
            </a:p>
          </p:txBody>
        </p:sp>
        <p:sp>
          <p:nvSpPr>
            <p:cNvPr id="18" name="Rectangle 17">
              <a:extLst>
                <a:ext uri="{FF2B5EF4-FFF2-40B4-BE49-F238E27FC236}">
                  <a16:creationId xmlns:a16="http://schemas.microsoft.com/office/drawing/2014/main" id="{A44D44A7-6B5C-4237-2279-E6A3C2A692C7}"/>
                </a:ext>
              </a:extLst>
            </p:cNvPr>
            <p:cNvSpPr/>
            <p:nvPr/>
          </p:nvSpPr>
          <p:spPr>
            <a:xfrm>
              <a:off x="318574" y="3004303"/>
              <a:ext cx="8497318" cy="1216005"/>
            </a:xfrm>
            <a:prstGeom prst="rect">
              <a:avLst/>
            </a:prstGeom>
            <a:solidFill>
              <a:schemeClr val="bg1"/>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err="1">
                  <a:ln>
                    <a:noFill/>
                  </a:ln>
                  <a:solidFill>
                    <a:srgbClr val="9F2936"/>
                  </a:solidFill>
                  <a:effectLst/>
                  <a:uLnTx/>
                  <a:uFillTx/>
                  <a:latin typeface="Aptos Display"/>
                  <a:ea typeface="+mn-ea"/>
                  <a:cs typeface="Quire Sans" panose="020B0502040400020003" pitchFamily="34" charset="0"/>
                </a:rPr>
                <a:t>ColumnDisturb</a:t>
              </a:r>
              <a:r>
                <a:rPr kumimoji="0" lang="en-US" sz="2200" b="0" i="0" u="none" strike="noStrike" kern="1200" cap="none" spc="0" normalizeH="0" baseline="0" noProof="0" dirty="0">
                  <a:ln>
                    <a:noFill/>
                  </a:ln>
                  <a:solidFill>
                    <a:prstClr val="black"/>
                  </a:solidFill>
                  <a:effectLst/>
                  <a:uLnTx/>
                  <a:uFillTx/>
                  <a:latin typeface="Aptos Display"/>
                  <a:ea typeface="+mn-ea"/>
                  <a:cs typeface="Quire Sans" panose="020B0502040400020003" pitchFamily="34" charset="0"/>
                </a:rPr>
                <a:t> induces bitflips in </a:t>
              </a:r>
              <a:r>
                <a:rPr kumimoji="0" lang="en-US" sz="2200" b="1" i="0" u="none" strike="noStrike" kern="1200" cap="none" spc="0" normalizeH="0" baseline="0" noProof="0" dirty="0">
                  <a:ln>
                    <a:noFill/>
                  </a:ln>
                  <a:solidFill>
                    <a:srgbClr val="9F2936"/>
                  </a:solidFill>
                  <a:effectLst/>
                  <a:uLnTx/>
                  <a:uFillTx/>
                  <a:latin typeface="Aptos Display"/>
                  <a:ea typeface="+mn-ea"/>
                  <a:cs typeface="Quire Sans" panose="020B0502040400020003" pitchFamily="34" charset="0"/>
                </a:rPr>
                <a:t>thousands of DRAM rows </a:t>
              </a:r>
              <a:r>
                <a:rPr kumimoji="0" lang="en-US" sz="2200" b="0" i="0" u="none" strike="noStrike" kern="1200" cap="none" spc="0" normalizeH="0" baseline="0" noProof="0" dirty="0">
                  <a:ln>
                    <a:noFill/>
                  </a:ln>
                  <a:solidFill>
                    <a:prstClr val="black"/>
                  </a:solidFill>
                  <a:effectLst/>
                  <a:uLnTx/>
                  <a:uFillTx/>
                  <a:latin typeface="Aptos Display"/>
                  <a:ea typeface="+mn-ea"/>
                  <a:cs typeface="Quire Sans" panose="020B0502040400020003" pitchFamily="34" charset="0"/>
                </a:rPr>
                <a:t>and</a:t>
              </a:r>
              <a:r>
                <a:rPr kumimoji="0" lang="en-US" sz="2200" b="0" i="0" u="none" strike="noStrike" kern="1200" cap="none" spc="0" normalizeH="0" baseline="0" noProof="0" dirty="0">
                  <a:ln>
                    <a:noFill/>
                  </a:ln>
                  <a:solidFill>
                    <a:srgbClr val="9F2936"/>
                  </a:solidFill>
                  <a:effectLst/>
                  <a:uLnTx/>
                  <a:uFillTx/>
                  <a:latin typeface="Aptos Display"/>
                  <a:ea typeface="+mn-ea"/>
                  <a:cs typeface="Quire Sans" panose="020B0502040400020003" pitchFamily="34" charset="0"/>
                </a:rPr>
                <a:t> </a:t>
              </a:r>
              <a:br>
                <a:rPr kumimoji="0" lang="en-US" sz="2200" b="0" i="0" u="none" strike="noStrike" kern="1200" cap="none" spc="0" normalizeH="0" baseline="0" noProof="0" dirty="0">
                  <a:ln>
                    <a:noFill/>
                  </a:ln>
                  <a:solidFill>
                    <a:srgbClr val="9F2936"/>
                  </a:solidFill>
                  <a:effectLst/>
                  <a:uLnTx/>
                  <a:uFillTx/>
                  <a:latin typeface="Aptos Display"/>
                  <a:ea typeface="+mn-ea"/>
                  <a:cs typeface="Quire Sans" panose="020B0502040400020003" pitchFamily="34" charset="0"/>
                </a:rPr>
              </a:br>
              <a:r>
                <a:rPr kumimoji="0" lang="en-US" sz="2200" b="0" i="0" u="none" strike="noStrike" kern="1200" cap="none" spc="0" normalizeH="0" baseline="0" noProof="0" dirty="0">
                  <a:ln>
                    <a:noFill/>
                  </a:ln>
                  <a:solidFill>
                    <a:prstClr val="black"/>
                  </a:solidFill>
                  <a:effectLst/>
                  <a:uLnTx/>
                  <a:uFillTx/>
                  <a:latin typeface="Aptos Display"/>
                  <a:ea typeface="+mn-ea"/>
                  <a:cs typeface="Quire Sans" panose="020B0502040400020003" pitchFamily="34" charset="0"/>
                </a:rPr>
                <a:t>is</a:t>
              </a:r>
              <a:r>
                <a:rPr kumimoji="0" lang="en-US" sz="2200" b="0" i="0" u="none" strike="noStrike" kern="1200" cap="none" spc="0" normalizeH="0" baseline="0" noProof="0" dirty="0">
                  <a:ln>
                    <a:noFill/>
                  </a:ln>
                  <a:solidFill>
                    <a:srgbClr val="9F2936"/>
                  </a:solidFill>
                  <a:effectLst/>
                  <a:uLnTx/>
                  <a:uFillTx/>
                  <a:latin typeface="Aptos Display"/>
                  <a:ea typeface="+mn-ea"/>
                  <a:cs typeface="Quire Sans" panose="020B0502040400020003" pitchFamily="34" charset="0"/>
                </a:rPr>
                <a:t> </a:t>
              </a:r>
              <a:r>
                <a:rPr kumimoji="0" lang="en-US" sz="2200" b="1" i="0" u="none" strike="noStrike" kern="1200" cap="none" spc="0" normalizeH="0" baseline="0" noProof="0" dirty="0">
                  <a:ln>
                    <a:noFill/>
                  </a:ln>
                  <a:solidFill>
                    <a:srgbClr val="9F2936"/>
                  </a:solidFill>
                  <a:effectLst/>
                  <a:uLnTx/>
                  <a:uFillTx/>
                  <a:latin typeface="Aptos Display"/>
                  <a:ea typeface="+mn-ea"/>
                  <a:cs typeface="Quire Sans" panose="020B0502040400020003" pitchFamily="34" charset="0"/>
                </a:rPr>
                <a:t>different</a:t>
              </a:r>
              <a:r>
                <a:rPr kumimoji="0" lang="en-US" sz="2200" b="0" i="0" u="none" strike="noStrike" kern="1200" cap="none" spc="0" normalizeH="0" baseline="0" noProof="0" dirty="0">
                  <a:ln>
                    <a:noFill/>
                  </a:ln>
                  <a:solidFill>
                    <a:srgbClr val="9F2936"/>
                  </a:solidFill>
                  <a:effectLst/>
                  <a:uLnTx/>
                  <a:uFillTx/>
                  <a:latin typeface="Aptos Display"/>
                  <a:ea typeface="+mn-ea"/>
                  <a:cs typeface="Quire Sans" panose="020B0502040400020003" pitchFamily="34" charset="0"/>
                </a:rPr>
                <a:t> </a:t>
              </a:r>
              <a:r>
                <a:rPr kumimoji="0" lang="en-US" sz="2200" b="0" i="0" u="none" strike="noStrike" kern="1200" cap="none" spc="0" normalizeH="0" baseline="0" noProof="0" dirty="0">
                  <a:ln>
                    <a:noFill/>
                  </a:ln>
                  <a:solidFill>
                    <a:prstClr val="black"/>
                  </a:solidFill>
                  <a:effectLst/>
                  <a:uLnTx/>
                  <a:uFillTx/>
                  <a:latin typeface="Aptos Display"/>
                  <a:ea typeface="+mn-ea"/>
                  <a:cs typeface="Quire Sans" panose="020B0502040400020003" pitchFamily="34" charset="0"/>
                </a:rPr>
                <a:t>from</a:t>
              </a:r>
              <a:r>
                <a:rPr kumimoji="0" lang="en-US" sz="2200" b="0" i="0" u="none" strike="noStrike" kern="1200" cap="none" spc="0" normalizeH="0" baseline="0" noProof="0" dirty="0">
                  <a:ln>
                    <a:noFill/>
                  </a:ln>
                  <a:solidFill>
                    <a:srgbClr val="9F2936"/>
                  </a:solidFill>
                  <a:effectLst/>
                  <a:uLnTx/>
                  <a:uFillTx/>
                  <a:latin typeface="Aptos Display"/>
                  <a:ea typeface="+mn-ea"/>
                  <a:cs typeface="Quire Sans" panose="020B0502040400020003" pitchFamily="34" charset="0"/>
                </a:rPr>
                <a:t> </a:t>
              </a:r>
              <a:r>
                <a:rPr kumimoji="0" lang="en-US" sz="2200" b="1" i="0" u="none" strike="noStrike" kern="1200" cap="none" spc="0" normalizeH="0" baseline="0" noProof="0" dirty="0" err="1">
                  <a:ln>
                    <a:noFill/>
                  </a:ln>
                  <a:solidFill>
                    <a:srgbClr val="9F2936"/>
                  </a:solidFill>
                  <a:effectLst/>
                  <a:uLnTx/>
                  <a:uFillTx/>
                  <a:latin typeface="Aptos Display"/>
                  <a:ea typeface="+mn-ea"/>
                  <a:cs typeface="Quire Sans" panose="020B0502040400020003" pitchFamily="34" charset="0"/>
                </a:rPr>
                <a:t>RowHammer</a:t>
              </a:r>
              <a:r>
                <a:rPr kumimoji="0" lang="en-US" sz="2200" b="1" i="0" u="none" strike="noStrike" kern="1200" cap="none" spc="0" normalizeH="0" baseline="0" noProof="0" dirty="0">
                  <a:ln>
                    <a:noFill/>
                  </a:ln>
                  <a:solidFill>
                    <a:srgbClr val="9F2936"/>
                  </a:solidFill>
                  <a:effectLst/>
                  <a:uLnTx/>
                  <a:uFillTx/>
                  <a:latin typeface="Aptos Display"/>
                  <a:ea typeface="+mn-ea"/>
                  <a:cs typeface="Quire Sans" panose="020B0502040400020003" pitchFamily="34" charset="0"/>
                </a:rPr>
                <a:t>, </a:t>
              </a:r>
              <a:r>
                <a:rPr kumimoji="0" lang="en-US" sz="2200" b="1" i="0" u="none" strike="noStrike" kern="1200" cap="none" spc="0" normalizeH="0" baseline="0" noProof="0" dirty="0" err="1">
                  <a:ln>
                    <a:noFill/>
                  </a:ln>
                  <a:solidFill>
                    <a:srgbClr val="9F2936"/>
                  </a:solidFill>
                  <a:effectLst/>
                  <a:uLnTx/>
                  <a:uFillTx/>
                  <a:latin typeface="Aptos Display"/>
                  <a:ea typeface="+mn-ea"/>
                  <a:cs typeface="Quire Sans" panose="020B0502040400020003" pitchFamily="34" charset="0"/>
                </a:rPr>
                <a:t>RowPress</a:t>
              </a:r>
              <a:r>
                <a:rPr kumimoji="0" lang="en-US" sz="2200" b="1" i="0" u="none" strike="noStrike" kern="1200" cap="none" spc="0" normalizeH="0" baseline="0" noProof="0" dirty="0">
                  <a:ln>
                    <a:noFill/>
                  </a:ln>
                  <a:solidFill>
                    <a:srgbClr val="9F2936"/>
                  </a:solidFill>
                  <a:effectLst/>
                  <a:uLnTx/>
                  <a:uFillTx/>
                  <a:latin typeface="Aptos Display"/>
                  <a:ea typeface="+mn-ea"/>
                  <a:cs typeface="Quire Sans" panose="020B0502040400020003" pitchFamily="34" charset="0"/>
                </a:rPr>
                <a:t>, and Retention </a:t>
              </a:r>
              <a:r>
                <a:rPr kumimoji="0" lang="en-US" sz="2200" b="0" i="0" u="none" strike="noStrike" kern="1200" cap="none" spc="0" normalizeH="0" baseline="0" noProof="0" dirty="0">
                  <a:ln>
                    <a:noFill/>
                  </a:ln>
                  <a:solidFill>
                    <a:prstClr val="black"/>
                  </a:solidFill>
                  <a:effectLst/>
                  <a:uLnTx/>
                  <a:uFillTx/>
                  <a:latin typeface="Aptos Display"/>
                  <a:ea typeface="+mn-ea"/>
                  <a:cs typeface="Quire Sans" panose="020B0502040400020003" pitchFamily="34" charset="0"/>
                </a:rPr>
                <a:t>failures</a:t>
              </a:r>
            </a:p>
          </p:txBody>
        </p:sp>
        <p:sp>
          <p:nvSpPr>
            <p:cNvPr id="19" name="TextBox 18">
              <a:extLst>
                <a:ext uri="{FF2B5EF4-FFF2-40B4-BE49-F238E27FC236}">
                  <a16:creationId xmlns:a16="http://schemas.microsoft.com/office/drawing/2014/main" id="{95376822-4F96-244F-5E8F-E19FA308D42F}"/>
                </a:ext>
              </a:extLst>
            </p:cNvPr>
            <p:cNvSpPr txBox="1"/>
            <p:nvPr/>
          </p:nvSpPr>
          <p:spPr>
            <a:xfrm>
              <a:off x="371466" y="2185544"/>
              <a:ext cx="8382000" cy="818758"/>
            </a:xfrm>
            <a:prstGeom prst="rect">
              <a:avLst/>
            </a:prstGeom>
            <a:solidFill>
              <a:schemeClr val="accent2"/>
            </a:solid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ptos Display"/>
                  <a:ea typeface="+mn-ea"/>
                  <a:cs typeface="Quire Sans" panose="020B0502040400020003" pitchFamily="34" charset="0"/>
                </a:rPr>
                <a:t>Takeaway 2</a:t>
              </a:r>
            </a:p>
          </p:txBody>
        </p:sp>
      </p:grpSp>
      <p:grpSp>
        <p:nvGrpSpPr>
          <p:cNvPr id="20" name="Group 19">
            <a:extLst>
              <a:ext uri="{FF2B5EF4-FFF2-40B4-BE49-F238E27FC236}">
                <a16:creationId xmlns:a16="http://schemas.microsoft.com/office/drawing/2014/main" id="{FB126AF8-0672-2EC9-D412-D83D5D4815BC}"/>
              </a:ext>
            </a:extLst>
          </p:cNvPr>
          <p:cNvGrpSpPr/>
          <p:nvPr/>
        </p:nvGrpSpPr>
        <p:grpSpPr>
          <a:xfrm>
            <a:off x="234445" y="3109909"/>
            <a:ext cx="8647804" cy="1097280"/>
            <a:chOff x="248098" y="2185542"/>
            <a:chExt cx="8647804" cy="2146136"/>
          </a:xfrm>
        </p:grpSpPr>
        <p:sp>
          <p:nvSpPr>
            <p:cNvPr id="21" name="Rounded Rectangle 20">
              <a:extLst>
                <a:ext uri="{FF2B5EF4-FFF2-40B4-BE49-F238E27FC236}">
                  <a16:creationId xmlns:a16="http://schemas.microsoft.com/office/drawing/2014/main" id="{33ACA34F-3ED5-546D-A65B-C08EF1AD3178}"/>
                </a:ext>
              </a:extLst>
            </p:cNvPr>
            <p:cNvSpPr/>
            <p:nvPr/>
          </p:nvSpPr>
          <p:spPr>
            <a:xfrm>
              <a:off x="248098" y="2185542"/>
              <a:ext cx="8647804" cy="2146136"/>
            </a:xfrm>
            <a:prstGeom prst="roundRect">
              <a:avLst>
                <a:gd name="adj" fmla="val 3533"/>
              </a:avLst>
            </a:prstGeom>
            <a:solidFill>
              <a:schemeClr val="accent3"/>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Display"/>
                <a:ea typeface="+mn-ea"/>
                <a:cs typeface="Quire Sans" panose="020B0502040400020003" pitchFamily="34" charset="0"/>
              </a:endParaRPr>
            </a:p>
          </p:txBody>
        </p:sp>
        <p:sp>
          <p:nvSpPr>
            <p:cNvPr id="22" name="Rectangle 21">
              <a:extLst>
                <a:ext uri="{FF2B5EF4-FFF2-40B4-BE49-F238E27FC236}">
                  <a16:creationId xmlns:a16="http://schemas.microsoft.com/office/drawing/2014/main" id="{38F8F81F-020A-96A2-6C04-99F141BAF779}"/>
                </a:ext>
              </a:extLst>
            </p:cNvPr>
            <p:cNvSpPr/>
            <p:nvPr/>
          </p:nvSpPr>
          <p:spPr>
            <a:xfrm>
              <a:off x="318574" y="3004303"/>
              <a:ext cx="8497318" cy="1216005"/>
            </a:xfrm>
            <a:prstGeom prst="rect">
              <a:avLst/>
            </a:prstGeom>
            <a:solidFill>
              <a:schemeClr val="bg1"/>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ptos Display"/>
                  <a:ea typeface="+mn-ea"/>
                  <a:cs typeface="Quire Sans" panose="020B0502040400020003" pitchFamily="34" charset="0"/>
                </a:rPr>
                <a:t>The </a:t>
              </a:r>
              <a:r>
                <a:rPr kumimoji="0" lang="en-US" sz="2000" b="1" i="0" u="none" strike="noStrike" kern="1200" cap="none" spc="0" normalizeH="0" baseline="0" noProof="0" dirty="0">
                  <a:ln>
                    <a:noFill/>
                  </a:ln>
                  <a:solidFill>
                    <a:srgbClr val="1B587C"/>
                  </a:solidFill>
                  <a:effectLst/>
                  <a:uLnTx/>
                  <a:uFillTx/>
                  <a:latin typeface="Aptos Display"/>
                  <a:ea typeface="+mn-ea"/>
                  <a:cs typeface="Quire Sans" panose="020B0502040400020003" pitchFamily="34" charset="0"/>
                </a:rPr>
                <a:t>bitflip directionalities </a:t>
              </a:r>
              <a:r>
                <a:rPr kumimoji="0" lang="en-US" sz="2000" b="0" i="0" u="none" strike="noStrike" kern="1200" cap="none" spc="0" normalizeH="0" baseline="0" noProof="0" dirty="0">
                  <a:ln>
                    <a:noFill/>
                  </a:ln>
                  <a:solidFill>
                    <a:prstClr val="black"/>
                  </a:solidFill>
                  <a:effectLst/>
                  <a:uLnTx/>
                  <a:uFillTx/>
                  <a:latin typeface="Aptos Display"/>
                  <a:ea typeface="+mn-ea"/>
                  <a:cs typeface="Quire Sans" panose="020B0502040400020003" pitchFamily="34" charset="0"/>
                </a:rPr>
                <a:t>of </a:t>
              </a:r>
              <a:r>
                <a:rPr kumimoji="0" lang="en-US" sz="2000" b="0" i="0" u="none" strike="noStrike" kern="1200" cap="none" spc="0" normalizeH="0" baseline="0" noProof="0" dirty="0" err="1">
                  <a:ln>
                    <a:noFill/>
                  </a:ln>
                  <a:solidFill>
                    <a:prstClr val="black"/>
                  </a:solidFill>
                  <a:effectLst/>
                  <a:uLnTx/>
                  <a:uFillTx/>
                  <a:latin typeface="Aptos Display"/>
                  <a:ea typeface="+mn-ea"/>
                  <a:cs typeface="Quire Sans" panose="020B0502040400020003" pitchFamily="34" charset="0"/>
                </a:rPr>
                <a:t>ColumnDisturb</a:t>
              </a:r>
              <a:r>
                <a:rPr kumimoji="0" lang="en-US" sz="2000" b="0" i="0" u="none" strike="noStrike" kern="1200" cap="none" spc="0" normalizeH="0" baseline="0" noProof="0" dirty="0">
                  <a:ln>
                    <a:noFill/>
                  </a:ln>
                  <a:solidFill>
                    <a:prstClr val="black"/>
                  </a:solidFill>
                  <a:effectLst/>
                  <a:uLnTx/>
                  <a:uFillTx/>
                  <a:latin typeface="Aptos Display"/>
                  <a:ea typeface="+mn-ea"/>
                  <a:cs typeface="Quire Sans" panose="020B0502040400020003" pitchFamily="34" charset="0"/>
                </a:rPr>
                <a:t> and </a:t>
              </a:r>
              <a:r>
                <a:rPr kumimoji="0" lang="en-US" sz="2000" b="0" i="0" u="none" strike="noStrike" kern="1200" cap="none" spc="0" normalizeH="0" baseline="0" noProof="0" dirty="0" err="1">
                  <a:ln>
                    <a:noFill/>
                  </a:ln>
                  <a:solidFill>
                    <a:prstClr val="black"/>
                  </a:solidFill>
                  <a:effectLst/>
                  <a:uLnTx/>
                  <a:uFillTx/>
                  <a:latin typeface="Aptos Display"/>
                  <a:ea typeface="+mn-ea"/>
                  <a:cs typeface="Quire Sans" panose="020B0502040400020003" pitchFamily="34" charset="0"/>
                </a:rPr>
                <a:t>RowHammer</a:t>
              </a:r>
              <a:r>
                <a:rPr kumimoji="0" lang="en-US" sz="2000" b="0" i="0" u="none" strike="noStrike" kern="1200" cap="none" spc="0" normalizeH="0" baseline="0" noProof="0" dirty="0">
                  <a:ln>
                    <a:noFill/>
                  </a:ln>
                  <a:solidFill>
                    <a:prstClr val="black"/>
                  </a:solidFill>
                  <a:effectLst/>
                  <a:uLnTx/>
                  <a:uFillTx/>
                  <a:latin typeface="Aptos Display"/>
                  <a:ea typeface="+mn-ea"/>
                  <a:cs typeface="Quire Sans" panose="020B0502040400020003" pitchFamily="34" charset="0"/>
                </a:rPr>
                <a:t> &amp; </a:t>
              </a:r>
              <a:r>
                <a:rPr kumimoji="0" lang="en-US" sz="2000" b="0" i="0" u="none" strike="noStrike" kern="1200" cap="none" spc="0" normalizeH="0" baseline="0" noProof="0" dirty="0" err="1">
                  <a:ln>
                    <a:noFill/>
                  </a:ln>
                  <a:solidFill>
                    <a:prstClr val="black"/>
                  </a:solidFill>
                  <a:effectLst/>
                  <a:uLnTx/>
                  <a:uFillTx/>
                  <a:latin typeface="Aptos Display"/>
                  <a:ea typeface="+mn-ea"/>
                  <a:cs typeface="Quire Sans" panose="020B0502040400020003" pitchFamily="34" charset="0"/>
                </a:rPr>
                <a:t>RowPress</a:t>
              </a:r>
              <a:r>
                <a:rPr kumimoji="0" lang="en-US" sz="2000" b="0" i="0" u="none" strike="noStrike" kern="1200" cap="none" spc="0" normalizeH="0" baseline="0" noProof="0" dirty="0">
                  <a:ln>
                    <a:noFill/>
                  </a:ln>
                  <a:solidFill>
                    <a:prstClr val="black"/>
                  </a:solidFill>
                  <a:effectLst/>
                  <a:uLnTx/>
                  <a:uFillTx/>
                  <a:latin typeface="Aptos Display"/>
                  <a:ea typeface="+mn-ea"/>
                  <a:cs typeface="Quire Sans" panose="020B0502040400020003" pitchFamily="34" charset="0"/>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ptos Display"/>
                  <a:ea typeface="+mn-ea"/>
                  <a:cs typeface="Quire Sans" panose="020B0502040400020003" pitchFamily="34" charset="0"/>
                </a:rPr>
                <a:t>are </a:t>
              </a:r>
              <a:r>
                <a:rPr kumimoji="0" lang="en-US" sz="2000" b="1" i="0" u="none" strike="noStrike" kern="1200" cap="none" spc="0" normalizeH="0" baseline="0" noProof="0" dirty="0">
                  <a:ln>
                    <a:noFill/>
                  </a:ln>
                  <a:solidFill>
                    <a:srgbClr val="1B587C"/>
                  </a:solidFill>
                  <a:effectLst/>
                  <a:uLnTx/>
                  <a:uFillTx/>
                  <a:latin typeface="Aptos Display"/>
                  <a:ea typeface="+mn-ea"/>
                  <a:cs typeface="Quire Sans" panose="020B0502040400020003" pitchFamily="34" charset="0"/>
                </a:rPr>
                <a:t>significantly different</a:t>
              </a:r>
            </a:p>
          </p:txBody>
        </p:sp>
        <p:sp>
          <p:nvSpPr>
            <p:cNvPr id="23" name="TextBox 22">
              <a:extLst>
                <a:ext uri="{FF2B5EF4-FFF2-40B4-BE49-F238E27FC236}">
                  <a16:creationId xmlns:a16="http://schemas.microsoft.com/office/drawing/2014/main" id="{C2689357-2182-1360-4FDA-1C28B801548C}"/>
                </a:ext>
              </a:extLst>
            </p:cNvPr>
            <p:cNvSpPr txBox="1"/>
            <p:nvPr/>
          </p:nvSpPr>
          <p:spPr>
            <a:xfrm>
              <a:off x="371466" y="2185544"/>
              <a:ext cx="8382000" cy="818758"/>
            </a:xfrm>
            <a:prstGeom prst="rect">
              <a:avLst/>
            </a:prstGeom>
            <a:solidFill>
              <a:schemeClr val="accent3"/>
            </a:solid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ptos Display"/>
                  <a:ea typeface="+mn-ea"/>
                  <a:cs typeface="Quire Sans" panose="020B0502040400020003" pitchFamily="34" charset="0"/>
                </a:rPr>
                <a:t>Takeaway 3</a:t>
              </a:r>
            </a:p>
          </p:txBody>
        </p:sp>
      </p:grpSp>
      <p:grpSp>
        <p:nvGrpSpPr>
          <p:cNvPr id="24" name="Group 23">
            <a:extLst>
              <a:ext uri="{FF2B5EF4-FFF2-40B4-BE49-F238E27FC236}">
                <a16:creationId xmlns:a16="http://schemas.microsoft.com/office/drawing/2014/main" id="{9D09EE30-69C7-8414-A513-AE4B515D18CB}"/>
              </a:ext>
            </a:extLst>
          </p:cNvPr>
          <p:cNvGrpSpPr/>
          <p:nvPr/>
        </p:nvGrpSpPr>
        <p:grpSpPr>
          <a:xfrm>
            <a:off x="234445" y="4254310"/>
            <a:ext cx="8647804" cy="1097280"/>
            <a:chOff x="248098" y="2185542"/>
            <a:chExt cx="8647804" cy="2146136"/>
          </a:xfrm>
        </p:grpSpPr>
        <p:sp>
          <p:nvSpPr>
            <p:cNvPr id="25" name="Rounded Rectangle 24">
              <a:extLst>
                <a:ext uri="{FF2B5EF4-FFF2-40B4-BE49-F238E27FC236}">
                  <a16:creationId xmlns:a16="http://schemas.microsoft.com/office/drawing/2014/main" id="{0F4709CA-521B-D820-E261-E40FA09D0F64}"/>
                </a:ext>
              </a:extLst>
            </p:cNvPr>
            <p:cNvSpPr/>
            <p:nvPr/>
          </p:nvSpPr>
          <p:spPr>
            <a:xfrm>
              <a:off x="248098" y="2185542"/>
              <a:ext cx="8647804" cy="2146136"/>
            </a:xfrm>
            <a:prstGeom prst="roundRect">
              <a:avLst>
                <a:gd name="adj" fmla="val 3533"/>
              </a:avLst>
            </a:prstGeom>
            <a:solidFill>
              <a:schemeClr val="accent4"/>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Display"/>
                <a:ea typeface="+mn-ea"/>
                <a:cs typeface="Quire Sans" panose="020B0502040400020003" pitchFamily="34" charset="0"/>
              </a:endParaRPr>
            </a:p>
          </p:txBody>
        </p:sp>
        <p:sp>
          <p:nvSpPr>
            <p:cNvPr id="26" name="Rectangle 25">
              <a:extLst>
                <a:ext uri="{FF2B5EF4-FFF2-40B4-BE49-F238E27FC236}">
                  <a16:creationId xmlns:a16="http://schemas.microsoft.com/office/drawing/2014/main" id="{E8DA6C40-2214-8FF4-5220-FF8824FA4B35}"/>
                </a:ext>
              </a:extLst>
            </p:cNvPr>
            <p:cNvSpPr/>
            <p:nvPr/>
          </p:nvSpPr>
          <p:spPr>
            <a:xfrm>
              <a:off x="318574" y="3004303"/>
              <a:ext cx="8497318" cy="1216005"/>
            </a:xfrm>
            <a:prstGeom prst="rect">
              <a:avLst/>
            </a:prstGeom>
            <a:solidFill>
              <a:schemeClr val="bg1"/>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4E8542"/>
                  </a:solidFill>
                  <a:effectLst/>
                  <a:uLnTx/>
                  <a:uFillTx/>
                  <a:latin typeface="Aptos Display"/>
                  <a:ea typeface="+mn-ea"/>
                  <a:cs typeface="Quire Sans" panose="020B0502040400020003" pitchFamily="34" charset="0"/>
                </a:rPr>
                <a:t>Significantly more rows </a:t>
              </a:r>
              <a:r>
                <a:rPr kumimoji="0" lang="en-US" sz="2000" b="0" i="0" u="none" strike="noStrike" kern="1200" cap="none" spc="0" normalizeH="0" baseline="0" noProof="0" dirty="0">
                  <a:ln>
                    <a:noFill/>
                  </a:ln>
                  <a:solidFill>
                    <a:prstClr val="black"/>
                  </a:solidFill>
                  <a:effectLst/>
                  <a:uLnTx/>
                  <a:uFillTx/>
                  <a:latin typeface="Aptos Display"/>
                  <a:ea typeface="+mn-ea"/>
                  <a:cs typeface="Quire Sans" panose="020B0502040400020003" pitchFamily="34" charset="0"/>
                </a:rPr>
                <a:t>are vulnerable to </a:t>
              </a:r>
              <a:r>
                <a:rPr kumimoji="0" lang="en-US" sz="2000" b="0" i="0" u="none" strike="noStrike" kern="1200" cap="none" spc="0" normalizeH="0" baseline="0" noProof="0" dirty="0" err="1">
                  <a:ln>
                    <a:noFill/>
                  </a:ln>
                  <a:solidFill>
                    <a:prstClr val="black"/>
                  </a:solidFill>
                  <a:effectLst/>
                  <a:uLnTx/>
                  <a:uFillTx/>
                  <a:latin typeface="Aptos Display"/>
                  <a:ea typeface="+mn-ea"/>
                  <a:cs typeface="Quire Sans" panose="020B0502040400020003" pitchFamily="34" charset="0"/>
                </a:rPr>
                <a:t>ColumnDisturb</a:t>
              </a:r>
              <a:r>
                <a:rPr kumimoji="0" lang="en-US" sz="2000" b="0" i="0" u="none" strike="noStrike" kern="1200" cap="none" spc="0" normalizeH="0" baseline="0" noProof="0" dirty="0">
                  <a:ln>
                    <a:noFill/>
                  </a:ln>
                  <a:solidFill>
                    <a:prstClr val="black"/>
                  </a:solidFill>
                  <a:effectLst/>
                  <a:uLnTx/>
                  <a:uFillTx/>
                  <a:latin typeface="Aptos Display"/>
                  <a:ea typeface="+mn-ea"/>
                  <a:cs typeface="Quire Sans" panose="020B0502040400020003" pitchFamily="34" charset="0"/>
                </a:rPr>
                <a:t> </a:t>
              </a:r>
              <a:br>
                <a:rPr kumimoji="0" lang="en-US" sz="2000" b="0" i="0" u="none" strike="noStrike" kern="1200" cap="none" spc="0" normalizeH="0" baseline="0" noProof="0" dirty="0">
                  <a:ln>
                    <a:noFill/>
                  </a:ln>
                  <a:solidFill>
                    <a:prstClr val="black"/>
                  </a:solidFill>
                  <a:effectLst/>
                  <a:uLnTx/>
                  <a:uFillTx/>
                  <a:latin typeface="Aptos Display"/>
                  <a:ea typeface="+mn-ea"/>
                  <a:cs typeface="Quire Sans" panose="020B0502040400020003" pitchFamily="34" charset="0"/>
                </a:rPr>
              </a:br>
              <a:r>
                <a:rPr kumimoji="0" lang="en-US" sz="2000" b="1" i="0" u="none" strike="noStrike" kern="1200" cap="none" spc="0" normalizeH="0" baseline="0" noProof="0" dirty="0">
                  <a:ln>
                    <a:noFill/>
                  </a:ln>
                  <a:solidFill>
                    <a:srgbClr val="4E8542"/>
                  </a:solidFill>
                  <a:effectLst/>
                  <a:uLnTx/>
                  <a:uFillTx/>
                  <a:latin typeface="Aptos Display"/>
                  <a:ea typeface="+mn-ea"/>
                  <a:cs typeface="Quire Sans" panose="020B0502040400020003" pitchFamily="34" charset="0"/>
                </a:rPr>
                <a:t>than</a:t>
              </a:r>
              <a:r>
                <a:rPr kumimoji="0" lang="en-US" sz="2000" b="0" i="0" u="none" strike="noStrike" kern="1200" cap="none" spc="0" normalizeH="0" baseline="0" noProof="0" dirty="0">
                  <a:ln>
                    <a:noFill/>
                  </a:ln>
                  <a:solidFill>
                    <a:prstClr val="black"/>
                  </a:solidFill>
                  <a:effectLst/>
                  <a:uLnTx/>
                  <a:uFillTx/>
                  <a:latin typeface="Aptos Display"/>
                  <a:ea typeface="+mn-ea"/>
                  <a:cs typeface="Quire Sans" panose="020B0502040400020003" pitchFamily="34" charset="0"/>
                </a:rPr>
                <a:t> retention failures</a:t>
              </a:r>
              <a:endParaRPr kumimoji="0" lang="en-US" sz="2000" b="0" i="0" u="none" strike="noStrike" kern="1200" cap="none" spc="0" normalizeH="0" baseline="0" noProof="0" dirty="0">
                <a:ln>
                  <a:noFill/>
                </a:ln>
                <a:solidFill>
                  <a:srgbClr val="C00000"/>
                </a:solidFill>
                <a:effectLst/>
                <a:uLnTx/>
                <a:uFillTx/>
                <a:latin typeface="Aptos Display"/>
                <a:ea typeface="+mn-ea"/>
                <a:cs typeface="Quire Sans" panose="020B0502040400020003" pitchFamily="34" charset="0"/>
              </a:endParaRPr>
            </a:p>
          </p:txBody>
        </p:sp>
        <p:sp>
          <p:nvSpPr>
            <p:cNvPr id="27" name="TextBox 26">
              <a:extLst>
                <a:ext uri="{FF2B5EF4-FFF2-40B4-BE49-F238E27FC236}">
                  <a16:creationId xmlns:a16="http://schemas.microsoft.com/office/drawing/2014/main" id="{3A58C758-CB67-ED23-C513-8058061DFB68}"/>
                </a:ext>
              </a:extLst>
            </p:cNvPr>
            <p:cNvSpPr txBox="1"/>
            <p:nvPr/>
          </p:nvSpPr>
          <p:spPr>
            <a:xfrm>
              <a:off x="371466" y="2185544"/>
              <a:ext cx="8382000" cy="818758"/>
            </a:xfrm>
            <a:prstGeom prst="rect">
              <a:avLst/>
            </a:prstGeom>
            <a:solidFill>
              <a:schemeClr val="accent4"/>
            </a:solid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ptos Display"/>
                  <a:ea typeface="+mn-ea"/>
                  <a:cs typeface="Quire Sans" panose="020B0502040400020003" pitchFamily="34" charset="0"/>
                </a:rPr>
                <a:t>Takeaway 4</a:t>
              </a:r>
            </a:p>
          </p:txBody>
        </p:sp>
      </p:grpSp>
      <p:grpSp>
        <p:nvGrpSpPr>
          <p:cNvPr id="3" name="Group 2">
            <a:extLst>
              <a:ext uri="{FF2B5EF4-FFF2-40B4-BE49-F238E27FC236}">
                <a16:creationId xmlns:a16="http://schemas.microsoft.com/office/drawing/2014/main" id="{200F52E2-396E-DF7D-4325-63288A9281B4}"/>
              </a:ext>
            </a:extLst>
          </p:cNvPr>
          <p:cNvGrpSpPr/>
          <p:nvPr/>
        </p:nvGrpSpPr>
        <p:grpSpPr>
          <a:xfrm>
            <a:off x="234445" y="5398709"/>
            <a:ext cx="8647804" cy="1097280"/>
            <a:chOff x="248098" y="2185542"/>
            <a:chExt cx="8647804" cy="2146136"/>
          </a:xfrm>
        </p:grpSpPr>
        <p:sp>
          <p:nvSpPr>
            <p:cNvPr id="8" name="Rounded Rectangle 7">
              <a:extLst>
                <a:ext uri="{FF2B5EF4-FFF2-40B4-BE49-F238E27FC236}">
                  <a16:creationId xmlns:a16="http://schemas.microsoft.com/office/drawing/2014/main" id="{71CA5677-8D92-C6F6-F422-640D97A61662}"/>
                </a:ext>
              </a:extLst>
            </p:cNvPr>
            <p:cNvSpPr/>
            <p:nvPr/>
          </p:nvSpPr>
          <p:spPr>
            <a:xfrm>
              <a:off x="248098" y="2185542"/>
              <a:ext cx="8647804" cy="2146136"/>
            </a:xfrm>
            <a:prstGeom prst="roundRect">
              <a:avLst>
                <a:gd name="adj" fmla="val 3533"/>
              </a:avLst>
            </a:prstGeom>
            <a:solidFill>
              <a:schemeClr val="accent5"/>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Display"/>
                <a:ea typeface="+mn-ea"/>
                <a:cs typeface="Quire Sans" panose="020B0502040400020003" pitchFamily="34" charset="0"/>
              </a:endParaRPr>
            </a:p>
          </p:txBody>
        </p:sp>
        <p:sp>
          <p:nvSpPr>
            <p:cNvPr id="9" name="Rectangle 8">
              <a:extLst>
                <a:ext uri="{FF2B5EF4-FFF2-40B4-BE49-F238E27FC236}">
                  <a16:creationId xmlns:a16="http://schemas.microsoft.com/office/drawing/2014/main" id="{A3947284-AE7F-6F73-E111-69A84AA07611}"/>
                </a:ext>
              </a:extLst>
            </p:cNvPr>
            <p:cNvSpPr/>
            <p:nvPr/>
          </p:nvSpPr>
          <p:spPr>
            <a:xfrm>
              <a:off x="318574" y="3004303"/>
              <a:ext cx="8497318" cy="1216005"/>
            </a:xfrm>
            <a:prstGeom prst="rect">
              <a:avLst/>
            </a:prstGeom>
            <a:solidFill>
              <a:schemeClr val="bg1"/>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ptos Display"/>
                  <a:ea typeface="+mn-ea"/>
                  <a:cs typeface="Quire Sans" panose="020B0502040400020003" pitchFamily="34" charset="0"/>
                </a:rPr>
                <a:t>As</a:t>
              </a:r>
              <a:r>
                <a:rPr kumimoji="0" lang="en-US" sz="2000" b="0" i="0" u="none" strike="noStrike" kern="1200" cap="none" spc="0" normalizeH="0" baseline="0" noProof="0" dirty="0">
                  <a:ln>
                    <a:noFill/>
                  </a:ln>
                  <a:solidFill>
                    <a:srgbClr val="4E8542"/>
                  </a:solidFill>
                  <a:effectLst/>
                  <a:uLnTx/>
                  <a:uFillTx/>
                  <a:latin typeface="Aptos Display"/>
                  <a:ea typeface="+mn-ea"/>
                  <a:cs typeface="Quire Sans" panose="020B0502040400020003" pitchFamily="34" charset="0"/>
                </a:rPr>
                <a:t> </a:t>
              </a:r>
              <a:r>
                <a:rPr kumimoji="0" lang="en-US" sz="2000" b="1" i="0" u="none" strike="noStrike" kern="1200" cap="none" spc="0" normalizeH="0" baseline="0" noProof="0" dirty="0">
                  <a:ln>
                    <a:noFill/>
                  </a:ln>
                  <a:solidFill>
                    <a:srgbClr val="604878"/>
                  </a:solidFill>
                  <a:effectLst/>
                  <a:uLnTx/>
                  <a:uFillTx/>
                  <a:latin typeface="Aptos Display"/>
                  <a:ea typeface="+mn-ea"/>
                  <a:cs typeface="Quire Sans" panose="020B0502040400020003" pitchFamily="34" charset="0"/>
                </a:rPr>
                <a:t>temperature increases</a:t>
              </a:r>
              <a:r>
                <a:rPr kumimoji="0" lang="en-US" sz="2000" b="0" i="0" u="none" strike="noStrike" kern="1200" cap="none" spc="0" normalizeH="0" baseline="0" noProof="0" dirty="0">
                  <a:ln>
                    <a:noFill/>
                  </a:ln>
                  <a:solidFill>
                    <a:srgbClr val="4E8542"/>
                  </a:solidFill>
                  <a:effectLst/>
                  <a:uLnTx/>
                  <a:uFillTx/>
                  <a:latin typeface="Aptos Display"/>
                  <a:ea typeface="+mn-ea"/>
                  <a:cs typeface="Quire Sans" panose="020B0502040400020003" pitchFamily="34" charset="0"/>
                </a:rPr>
                <a:t>, </a:t>
              </a:r>
              <a:br>
                <a:rPr kumimoji="0" lang="en-US" sz="2000" b="0" i="0" u="none" strike="noStrike" kern="1200" cap="none" spc="0" normalizeH="0" baseline="0" noProof="0" dirty="0">
                  <a:ln>
                    <a:noFill/>
                  </a:ln>
                  <a:solidFill>
                    <a:srgbClr val="4E8542"/>
                  </a:solidFill>
                  <a:effectLst/>
                  <a:uLnTx/>
                  <a:uFillTx/>
                  <a:latin typeface="Aptos Display"/>
                  <a:ea typeface="+mn-ea"/>
                  <a:cs typeface="Quire Sans" panose="020B0502040400020003" pitchFamily="34" charset="0"/>
                </a:rPr>
              </a:br>
              <a:r>
                <a:rPr kumimoji="0" lang="en-US" sz="2000" b="0" i="0" u="none" strike="noStrike" kern="1200" cap="none" spc="0" normalizeH="0" baseline="0" noProof="0" dirty="0">
                  <a:ln>
                    <a:noFill/>
                  </a:ln>
                  <a:solidFill>
                    <a:prstClr val="black"/>
                  </a:solidFill>
                  <a:effectLst/>
                  <a:uLnTx/>
                  <a:uFillTx/>
                  <a:latin typeface="Aptos Display"/>
                  <a:ea typeface="+mn-ea"/>
                  <a:cs typeface="Quire Sans" panose="020B0502040400020003" pitchFamily="34" charset="0"/>
                </a:rPr>
                <a:t>DRAM chips </a:t>
              </a:r>
              <a:r>
                <a:rPr kumimoji="0" lang="en-US" sz="2000" b="1" i="0" u="none" strike="noStrike" kern="1200" cap="none" spc="0" normalizeH="0" baseline="0" noProof="0" dirty="0">
                  <a:ln>
                    <a:noFill/>
                  </a:ln>
                  <a:solidFill>
                    <a:srgbClr val="604878"/>
                  </a:solidFill>
                  <a:effectLst/>
                  <a:uLnTx/>
                  <a:uFillTx/>
                  <a:latin typeface="Aptos Display"/>
                  <a:ea typeface="+mn-ea"/>
                  <a:cs typeface="Quire Sans" panose="020B0502040400020003" pitchFamily="34" charset="0"/>
                </a:rPr>
                <a:t>become more vulnerable </a:t>
              </a:r>
              <a:r>
                <a:rPr kumimoji="0" lang="en-US" sz="2000" b="0" i="0" u="none" strike="noStrike" kern="1200" cap="none" spc="0" normalizeH="0" baseline="0" noProof="0" dirty="0">
                  <a:ln>
                    <a:noFill/>
                  </a:ln>
                  <a:solidFill>
                    <a:prstClr val="black"/>
                  </a:solidFill>
                  <a:effectLst/>
                  <a:uLnTx/>
                  <a:uFillTx/>
                  <a:latin typeface="Aptos Display"/>
                  <a:ea typeface="+mn-ea"/>
                  <a:cs typeface="Quire Sans" panose="020B0502040400020003" pitchFamily="34" charset="0"/>
                </a:rPr>
                <a:t>to </a:t>
              </a:r>
              <a:r>
                <a:rPr kumimoji="0" lang="en-US" sz="2000" b="0" i="0" u="none" strike="noStrike" kern="1200" cap="none" spc="0" normalizeH="0" baseline="0" noProof="0" dirty="0" err="1">
                  <a:ln>
                    <a:noFill/>
                  </a:ln>
                  <a:solidFill>
                    <a:prstClr val="black"/>
                  </a:solidFill>
                  <a:effectLst/>
                  <a:uLnTx/>
                  <a:uFillTx/>
                  <a:latin typeface="Aptos Display"/>
                  <a:ea typeface="+mn-ea"/>
                  <a:cs typeface="Quire Sans" panose="020B0502040400020003" pitchFamily="34" charset="0"/>
                </a:rPr>
                <a:t>ColumnDisturb</a:t>
              </a:r>
              <a:endParaRPr kumimoji="0" lang="en-US" sz="2000" b="0" i="0" u="none" strike="noStrike" kern="1200" cap="none" spc="0" normalizeH="0" baseline="0" noProof="0" dirty="0">
                <a:ln>
                  <a:noFill/>
                </a:ln>
                <a:solidFill>
                  <a:prstClr val="black"/>
                </a:solidFill>
                <a:effectLst/>
                <a:uLnTx/>
                <a:uFillTx/>
                <a:latin typeface="Aptos Display"/>
                <a:ea typeface="+mn-ea"/>
                <a:cs typeface="Quire Sans" panose="020B0502040400020003" pitchFamily="34" charset="0"/>
              </a:endParaRPr>
            </a:p>
          </p:txBody>
        </p:sp>
        <p:sp>
          <p:nvSpPr>
            <p:cNvPr id="10" name="TextBox 9">
              <a:extLst>
                <a:ext uri="{FF2B5EF4-FFF2-40B4-BE49-F238E27FC236}">
                  <a16:creationId xmlns:a16="http://schemas.microsoft.com/office/drawing/2014/main" id="{48B561AC-5728-22C1-2396-2C4BA055CF78}"/>
                </a:ext>
              </a:extLst>
            </p:cNvPr>
            <p:cNvSpPr txBox="1"/>
            <p:nvPr/>
          </p:nvSpPr>
          <p:spPr>
            <a:xfrm>
              <a:off x="371466" y="2185544"/>
              <a:ext cx="8382000" cy="818758"/>
            </a:xfrm>
            <a:prstGeom prst="rect">
              <a:avLst/>
            </a:prstGeom>
            <a:solidFill>
              <a:schemeClr val="accent5"/>
            </a:solid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ptos Display"/>
                  <a:ea typeface="+mn-ea"/>
                  <a:cs typeface="Quire Sans" panose="020B0502040400020003" pitchFamily="34" charset="0"/>
                </a:rPr>
                <a:t>Takeaway 5</a:t>
              </a:r>
            </a:p>
          </p:txBody>
        </p:sp>
      </p:grpSp>
    </p:spTree>
    <p:extLst>
      <p:ext uri="{BB962C8B-B14F-4D97-AF65-F5344CB8AC3E}">
        <p14:creationId xmlns:p14="http://schemas.microsoft.com/office/powerpoint/2010/main" val="221483802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CBBC1359-0753-EF8C-08BD-07533EAE091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F81131-1761-6F49-1877-887489F7A988}"/>
              </a:ext>
            </a:extLst>
          </p:cNvPr>
          <p:cNvSpPr>
            <a:spLocks noGrp="1"/>
          </p:cNvSpPr>
          <p:nvPr>
            <p:ph type="title"/>
          </p:nvPr>
        </p:nvSpPr>
        <p:spPr/>
        <p:txBody>
          <a:bodyPr/>
          <a:lstStyle/>
          <a:p>
            <a:r>
              <a:rPr lang="en-US" sz="2800" dirty="0"/>
              <a:t>Key Takeaways from Major Characterization Experiments</a:t>
            </a:r>
          </a:p>
        </p:txBody>
      </p:sp>
      <p:grpSp>
        <p:nvGrpSpPr>
          <p:cNvPr id="4" name="Group 3">
            <a:extLst>
              <a:ext uri="{FF2B5EF4-FFF2-40B4-BE49-F238E27FC236}">
                <a16:creationId xmlns:a16="http://schemas.microsoft.com/office/drawing/2014/main" id="{5F43C735-4DD4-4798-61EA-54DA0B579256}"/>
              </a:ext>
            </a:extLst>
          </p:cNvPr>
          <p:cNvGrpSpPr/>
          <p:nvPr/>
        </p:nvGrpSpPr>
        <p:grpSpPr>
          <a:xfrm>
            <a:off x="234445" y="821107"/>
            <a:ext cx="8647804" cy="1097280"/>
            <a:chOff x="248098" y="2185542"/>
            <a:chExt cx="8647804" cy="2146136"/>
          </a:xfrm>
        </p:grpSpPr>
        <p:sp>
          <p:nvSpPr>
            <p:cNvPr id="5" name="Rounded Rectangle 4">
              <a:extLst>
                <a:ext uri="{FF2B5EF4-FFF2-40B4-BE49-F238E27FC236}">
                  <a16:creationId xmlns:a16="http://schemas.microsoft.com/office/drawing/2014/main" id="{66476222-0D48-EEBF-7A62-F3D0ACA32B7A}"/>
                </a:ext>
              </a:extLst>
            </p:cNvPr>
            <p:cNvSpPr/>
            <p:nvPr/>
          </p:nvSpPr>
          <p:spPr>
            <a:xfrm>
              <a:off x="248098" y="2185542"/>
              <a:ext cx="8647804" cy="2146136"/>
            </a:xfrm>
            <a:prstGeom prst="roundRect">
              <a:avLst>
                <a:gd name="adj" fmla="val 3533"/>
              </a:avLst>
            </a:prstGeom>
            <a:solidFill>
              <a:schemeClr val="accent6"/>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Display"/>
                <a:ea typeface="+mn-ea"/>
                <a:cs typeface="Quire Sans" panose="020B0502040400020003" pitchFamily="34" charset="0"/>
              </a:endParaRPr>
            </a:p>
          </p:txBody>
        </p:sp>
        <p:sp>
          <p:nvSpPr>
            <p:cNvPr id="6" name="Rectangle 5">
              <a:extLst>
                <a:ext uri="{FF2B5EF4-FFF2-40B4-BE49-F238E27FC236}">
                  <a16:creationId xmlns:a16="http://schemas.microsoft.com/office/drawing/2014/main" id="{C4C075B1-7CB0-CB68-185C-95501CD0101D}"/>
                </a:ext>
              </a:extLst>
            </p:cNvPr>
            <p:cNvSpPr/>
            <p:nvPr/>
          </p:nvSpPr>
          <p:spPr>
            <a:xfrm>
              <a:off x="318574" y="3004303"/>
              <a:ext cx="8497318" cy="1216005"/>
            </a:xfrm>
            <a:prstGeom prst="rect">
              <a:avLst/>
            </a:prstGeom>
            <a:solidFill>
              <a:schemeClr val="bg1"/>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err="1">
                  <a:ln>
                    <a:noFill/>
                  </a:ln>
                  <a:solidFill>
                    <a:prstClr val="black"/>
                  </a:solidFill>
                  <a:effectLst/>
                  <a:uLnTx/>
                  <a:uFillTx/>
                  <a:latin typeface="Aptos Display"/>
                  <a:ea typeface="+mn-ea"/>
                  <a:cs typeface="Quire Sans" panose="020B0502040400020003" pitchFamily="34" charset="0"/>
                </a:rPr>
                <a:t>ColumnDisturb</a:t>
              </a:r>
              <a:r>
                <a:rPr kumimoji="0" lang="en-US" sz="2200" b="0" i="0" u="none" strike="noStrike" kern="1200" cap="none" spc="0" normalizeH="0" baseline="0" noProof="0" dirty="0">
                  <a:ln>
                    <a:noFill/>
                  </a:ln>
                  <a:solidFill>
                    <a:prstClr val="black"/>
                  </a:solidFill>
                  <a:effectLst/>
                  <a:uLnTx/>
                  <a:uFillTx/>
                  <a:latin typeface="Aptos Display"/>
                  <a:ea typeface="+mn-ea"/>
                  <a:cs typeface="Quire Sans" panose="020B0502040400020003" pitchFamily="34" charset="0"/>
                </a:rPr>
                <a:t> is a </a:t>
              </a:r>
              <a:r>
                <a:rPr kumimoji="0" lang="en-US" sz="2200" b="1" i="0" u="none" strike="noStrike" kern="1200" cap="none" spc="0" normalizeH="0" baseline="0" noProof="0" dirty="0">
                  <a:ln>
                    <a:noFill/>
                  </a:ln>
                  <a:solidFill>
                    <a:srgbClr val="C19859"/>
                  </a:solidFill>
                  <a:effectLst/>
                  <a:uLnTx/>
                  <a:uFillTx/>
                  <a:latin typeface="Aptos Display"/>
                  <a:ea typeface="+mn-ea"/>
                  <a:cs typeface="Quire Sans" panose="020B0502040400020003" pitchFamily="34" charset="0"/>
                </a:rPr>
                <a:t>widespread read disturbance phenomenon </a:t>
              </a:r>
              <a:r>
                <a:rPr kumimoji="0" lang="en-US" sz="2200" b="0" i="0" u="none" strike="noStrike" kern="1200" cap="none" spc="0" normalizeH="0" baseline="0" noProof="0" dirty="0">
                  <a:ln>
                    <a:noFill/>
                  </a:ln>
                  <a:solidFill>
                    <a:prstClr val="black"/>
                  </a:solidFill>
                  <a:effectLst/>
                  <a:uLnTx/>
                  <a:uFillTx/>
                  <a:latin typeface="Aptos Display"/>
                  <a:ea typeface="+mn-ea"/>
                  <a:cs typeface="Quire Sans" panose="020B0502040400020003" pitchFamily="34" charset="0"/>
                </a:rPr>
                <a:t>and </a:t>
              </a:r>
              <a:r>
                <a:rPr kumimoji="0" lang="en-US" sz="2200" b="1" i="0" u="none" strike="noStrike" kern="1200" cap="none" spc="0" normalizeH="0" baseline="0" noProof="0" dirty="0">
                  <a:ln>
                    <a:noFill/>
                  </a:ln>
                  <a:solidFill>
                    <a:srgbClr val="C19859"/>
                  </a:solidFill>
                  <a:effectLst/>
                  <a:uLnTx/>
                  <a:uFillTx/>
                  <a:latin typeface="Aptos Display"/>
                  <a:ea typeface="+mn-ea"/>
                  <a:cs typeface="Quire Sans" panose="020B0502040400020003" pitchFamily="34" charset="0"/>
                </a:rPr>
                <a:t>becomes worse </a:t>
              </a:r>
              <a:r>
                <a:rPr kumimoji="0" lang="en-US" sz="2200" b="0" i="0" u="none" strike="noStrike" kern="1200" cap="none" spc="0" normalizeH="0" baseline="0" noProof="0" dirty="0">
                  <a:ln>
                    <a:noFill/>
                  </a:ln>
                  <a:solidFill>
                    <a:prstClr val="black"/>
                  </a:solidFill>
                  <a:effectLst/>
                  <a:uLnTx/>
                  <a:uFillTx/>
                  <a:latin typeface="Aptos Display"/>
                  <a:ea typeface="+mn-ea"/>
                  <a:cs typeface="Quire Sans" panose="020B0502040400020003" pitchFamily="34" charset="0"/>
                </a:rPr>
                <a:t>as DRAM technology </a:t>
              </a:r>
              <a:r>
                <a:rPr kumimoji="0" lang="en-US" sz="2200" b="1" i="0" u="none" strike="noStrike" kern="1200" cap="none" spc="0" normalizeH="0" baseline="0" noProof="0" dirty="0">
                  <a:ln>
                    <a:noFill/>
                  </a:ln>
                  <a:solidFill>
                    <a:srgbClr val="C19859"/>
                  </a:solidFill>
                  <a:effectLst/>
                  <a:uLnTx/>
                  <a:uFillTx/>
                  <a:latin typeface="Aptos Display"/>
                  <a:ea typeface="+mn-ea"/>
                  <a:cs typeface="Quire Sans" panose="020B0502040400020003" pitchFamily="34" charset="0"/>
                </a:rPr>
                <a:t>scales down to smaller </a:t>
              </a:r>
              <a:r>
                <a:rPr kumimoji="0" lang="en-US" sz="2200" b="0" i="0" u="none" strike="noStrike" kern="1200" cap="none" spc="0" normalizeH="0" baseline="0" noProof="0" dirty="0">
                  <a:ln>
                    <a:noFill/>
                  </a:ln>
                  <a:solidFill>
                    <a:prstClr val="black"/>
                  </a:solidFill>
                  <a:effectLst/>
                  <a:uLnTx/>
                  <a:uFillTx/>
                  <a:latin typeface="Aptos Display"/>
                  <a:ea typeface="+mn-ea"/>
                  <a:cs typeface="Quire Sans" panose="020B0502040400020003" pitchFamily="34" charset="0"/>
                </a:rPr>
                <a:t>node sizes</a:t>
              </a:r>
              <a:endParaRPr kumimoji="0" lang="en-US" sz="2200" b="0" i="0" u="none" strike="noStrike" kern="1200" cap="none" spc="0" normalizeH="0" baseline="0" noProof="0" dirty="0">
                <a:ln>
                  <a:noFill/>
                </a:ln>
                <a:solidFill>
                  <a:srgbClr val="C00000"/>
                </a:solidFill>
                <a:effectLst/>
                <a:uLnTx/>
                <a:uFillTx/>
                <a:latin typeface="Aptos Display"/>
                <a:ea typeface="+mn-ea"/>
                <a:cs typeface="Quire Sans" panose="020B0502040400020003" pitchFamily="34" charset="0"/>
              </a:endParaRPr>
            </a:p>
          </p:txBody>
        </p:sp>
        <p:sp>
          <p:nvSpPr>
            <p:cNvPr id="7" name="TextBox 6">
              <a:extLst>
                <a:ext uri="{FF2B5EF4-FFF2-40B4-BE49-F238E27FC236}">
                  <a16:creationId xmlns:a16="http://schemas.microsoft.com/office/drawing/2014/main" id="{544ABF73-FC6E-1F4E-B2BC-A453B36751E8}"/>
                </a:ext>
              </a:extLst>
            </p:cNvPr>
            <p:cNvSpPr txBox="1"/>
            <p:nvPr/>
          </p:nvSpPr>
          <p:spPr>
            <a:xfrm>
              <a:off x="371466" y="2185544"/>
              <a:ext cx="8382000" cy="818758"/>
            </a:xfrm>
            <a:prstGeom prst="rect">
              <a:avLst/>
            </a:prstGeom>
            <a:solidFill>
              <a:schemeClr val="accent6"/>
            </a:solid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ptos Display"/>
                  <a:ea typeface="+mn-ea"/>
                  <a:cs typeface="Quire Sans" panose="020B0502040400020003" pitchFamily="34" charset="0"/>
                </a:rPr>
                <a:t>Takeaway 1</a:t>
              </a:r>
            </a:p>
          </p:txBody>
        </p:sp>
      </p:grpSp>
      <p:grpSp>
        <p:nvGrpSpPr>
          <p:cNvPr id="16" name="Group 15">
            <a:extLst>
              <a:ext uri="{FF2B5EF4-FFF2-40B4-BE49-F238E27FC236}">
                <a16:creationId xmlns:a16="http://schemas.microsoft.com/office/drawing/2014/main" id="{381AD94F-7A75-ADFC-E84B-C847AD49C195}"/>
              </a:ext>
            </a:extLst>
          </p:cNvPr>
          <p:cNvGrpSpPr/>
          <p:nvPr/>
        </p:nvGrpSpPr>
        <p:grpSpPr>
          <a:xfrm>
            <a:off x="234445" y="1965508"/>
            <a:ext cx="8647804" cy="1097280"/>
            <a:chOff x="248098" y="2185542"/>
            <a:chExt cx="8647804" cy="2146136"/>
          </a:xfrm>
        </p:grpSpPr>
        <p:sp>
          <p:nvSpPr>
            <p:cNvPr id="17" name="Rounded Rectangle 16">
              <a:extLst>
                <a:ext uri="{FF2B5EF4-FFF2-40B4-BE49-F238E27FC236}">
                  <a16:creationId xmlns:a16="http://schemas.microsoft.com/office/drawing/2014/main" id="{85517D76-C3E3-A5C7-F0B9-BCAFC1E8B289}"/>
                </a:ext>
              </a:extLst>
            </p:cNvPr>
            <p:cNvSpPr/>
            <p:nvPr/>
          </p:nvSpPr>
          <p:spPr>
            <a:xfrm>
              <a:off x="248098" y="2185542"/>
              <a:ext cx="8647804" cy="2146136"/>
            </a:xfrm>
            <a:prstGeom prst="roundRect">
              <a:avLst>
                <a:gd name="adj" fmla="val 3533"/>
              </a:avLst>
            </a:prstGeom>
            <a:solidFill>
              <a:schemeClr val="accent2"/>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Display"/>
                <a:ea typeface="+mn-ea"/>
                <a:cs typeface="Quire Sans" panose="020B0502040400020003" pitchFamily="34" charset="0"/>
              </a:endParaRPr>
            </a:p>
          </p:txBody>
        </p:sp>
        <p:sp>
          <p:nvSpPr>
            <p:cNvPr id="18" name="Rectangle 17">
              <a:extLst>
                <a:ext uri="{FF2B5EF4-FFF2-40B4-BE49-F238E27FC236}">
                  <a16:creationId xmlns:a16="http://schemas.microsoft.com/office/drawing/2014/main" id="{582F2BF7-3061-1416-7741-5729DCDB1BD0}"/>
                </a:ext>
              </a:extLst>
            </p:cNvPr>
            <p:cNvSpPr/>
            <p:nvPr/>
          </p:nvSpPr>
          <p:spPr>
            <a:xfrm>
              <a:off x="318574" y="3004303"/>
              <a:ext cx="8497318" cy="1216005"/>
            </a:xfrm>
            <a:prstGeom prst="rect">
              <a:avLst/>
            </a:prstGeom>
            <a:solidFill>
              <a:schemeClr val="bg1"/>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err="1">
                  <a:ln>
                    <a:noFill/>
                  </a:ln>
                  <a:solidFill>
                    <a:srgbClr val="9F2936"/>
                  </a:solidFill>
                  <a:effectLst/>
                  <a:uLnTx/>
                  <a:uFillTx/>
                  <a:latin typeface="Aptos Display"/>
                  <a:ea typeface="+mn-ea"/>
                  <a:cs typeface="Quire Sans" panose="020B0502040400020003" pitchFamily="34" charset="0"/>
                </a:rPr>
                <a:t>ColumnDisturb</a:t>
              </a:r>
              <a:r>
                <a:rPr kumimoji="0" lang="en-US" sz="2200" b="0" i="0" u="none" strike="noStrike" kern="1200" cap="none" spc="0" normalizeH="0" baseline="0" noProof="0" dirty="0">
                  <a:ln>
                    <a:noFill/>
                  </a:ln>
                  <a:solidFill>
                    <a:prstClr val="black"/>
                  </a:solidFill>
                  <a:effectLst/>
                  <a:uLnTx/>
                  <a:uFillTx/>
                  <a:latin typeface="Aptos Display"/>
                  <a:ea typeface="+mn-ea"/>
                  <a:cs typeface="Quire Sans" panose="020B0502040400020003" pitchFamily="34" charset="0"/>
                </a:rPr>
                <a:t> induces bitflips in </a:t>
              </a:r>
              <a:r>
                <a:rPr kumimoji="0" lang="en-US" sz="2200" b="1" i="0" u="none" strike="noStrike" kern="1200" cap="none" spc="0" normalizeH="0" baseline="0" noProof="0" dirty="0">
                  <a:ln>
                    <a:noFill/>
                  </a:ln>
                  <a:solidFill>
                    <a:srgbClr val="9F2936"/>
                  </a:solidFill>
                  <a:effectLst/>
                  <a:uLnTx/>
                  <a:uFillTx/>
                  <a:latin typeface="Aptos Display"/>
                  <a:ea typeface="+mn-ea"/>
                  <a:cs typeface="Quire Sans" panose="020B0502040400020003" pitchFamily="34" charset="0"/>
                </a:rPr>
                <a:t>thousands of DRAM rows </a:t>
              </a:r>
              <a:r>
                <a:rPr kumimoji="0" lang="en-US" sz="2200" b="0" i="0" u="none" strike="noStrike" kern="1200" cap="none" spc="0" normalizeH="0" baseline="0" noProof="0" dirty="0">
                  <a:ln>
                    <a:noFill/>
                  </a:ln>
                  <a:solidFill>
                    <a:prstClr val="black"/>
                  </a:solidFill>
                  <a:effectLst/>
                  <a:uLnTx/>
                  <a:uFillTx/>
                  <a:latin typeface="Aptos Display"/>
                  <a:ea typeface="+mn-ea"/>
                  <a:cs typeface="Quire Sans" panose="020B0502040400020003" pitchFamily="34" charset="0"/>
                </a:rPr>
                <a:t>and</a:t>
              </a:r>
              <a:r>
                <a:rPr kumimoji="0" lang="en-US" sz="2200" b="0" i="0" u="none" strike="noStrike" kern="1200" cap="none" spc="0" normalizeH="0" baseline="0" noProof="0" dirty="0">
                  <a:ln>
                    <a:noFill/>
                  </a:ln>
                  <a:solidFill>
                    <a:srgbClr val="9F2936"/>
                  </a:solidFill>
                  <a:effectLst/>
                  <a:uLnTx/>
                  <a:uFillTx/>
                  <a:latin typeface="Aptos Display"/>
                  <a:ea typeface="+mn-ea"/>
                  <a:cs typeface="Quire Sans" panose="020B0502040400020003" pitchFamily="34" charset="0"/>
                </a:rPr>
                <a:t> </a:t>
              </a:r>
              <a:br>
                <a:rPr kumimoji="0" lang="en-US" sz="2200" b="0" i="0" u="none" strike="noStrike" kern="1200" cap="none" spc="0" normalizeH="0" baseline="0" noProof="0" dirty="0">
                  <a:ln>
                    <a:noFill/>
                  </a:ln>
                  <a:solidFill>
                    <a:srgbClr val="9F2936"/>
                  </a:solidFill>
                  <a:effectLst/>
                  <a:uLnTx/>
                  <a:uFillTx/>
                  <a:latin typeface="Aptos Display"/>
                  <a:ea typeface="+mn-ea"/>
                  <a:cs typeface="Quire Sans" panose="020B0502040400020003" pitchFamily="34" charset="0"/>
                </a:rPr>
              </a:br>
              <a:r>
                <a:rPr kumimoji="0" lang="en-US" sz="2200" b="0" i="0" u="none" strike="noStrike" kern="1200" cap="none" spc="0" normalizeH="0" baseline="0" noProof="0" dirty="0">
                  <a:ln>
                    <a:noFill/>
                  </a:ln>
                  <a:solidFill>
                    <a:prstClr val="black"/>
                  </a:solidFill>
                  <a:effectLst/>
                  <a:uLnTx/>
                  <a:uFillTx/>
                  <a:latin typeface="Aptos Display"/>
                  <a:ea typeface="+mn-ea"/>
                  <a:cs typeface="Quire Sans" panose="020B0502040400020003" pitchFamily="34" charset="0"/>
                </a:rPr>
                <a:t>is</a:t>
              </a:r>
              <a:r>
                <a:rPr kumimoji="0" lang="en-US" sz="2200" b="0" i="0" u="none" strike="noStrike" kern="1200" cap="none" spc="0" normalizeH="0" baseline="0" noProof="0" dirty="0">
                  <a:ln>
                    <a:noFill/>
                  </a:ln>
                  <a:solidFill>
                    <a:srgbClr val="9F2936"/>
                  </a:solidFill>
                  <a:effectLst/>
                  <a:uLnTx/>
                  <a:uFillTx/>
                  <a:latin typeface="Aptos Display"/>
                  <a:ea typeface="+mn-ea"/>
                  <a:cs typeface="Quire Sans" panose="020B0502040400020003" pitchFamily="34" charset="0"/>
                </a:rPr>
                <a:t> </a:t>
              </a:r>
              <a:r>
                <a:rPr kumimoji="0" lang="en-US" sz="2200" b="1" i="0" u="none" strike="noStrike" kern="1200" cap="none" spc="0" normalizeH="0" baseline="0" noProof="0" dirty="0">
                  <a:ln>
                    <a:noFill/>
                  </a:ln>
                  <a:solidFill>
                    <a:srgbClr val="9F2936"/>
                  </a:solidFill>
                  <a:effectLst/>
                  <a:uLnTx/>
                  <a:uFillTx/>
                  <a:latin typeface="Aptos Display"/>
                  <a:ea typeface="+mn-ea"/>
                  <a:cs typeface="Quire Sans" panose="020B0502040400020003" pitchFamily="34" charset="0"/>
                </a:rPr>
                <a:t>different</a:t>
              </a:r>
              <a:r>
                <a:rPr kumimoji="0" lang="en-US" sz="2200" b="0" i="0" u="none" strike="noStrike" kern="1200" cap="none" spc="0" normalizeH="0" baseline="0" noProof="0" dirty="0">
                  <a:ln>
                    <a:noFill/>
                  </a:ln>
                  <a:solidFill>
                    <a:srgbClr val="9F2936"/>
                  </a:solidFill>
                  <a:effectLst/>
                  <a:uLnTx/>
                  <a:uFillTx/>
                  <a:latin typeface="Aptos Display"/>
                  <a:ea typeface="+mn-ea"/>
                  <a:cs typeface="Quire Sans" panose="020B0502040400020003" pitchFamily="34" charset="0"/>
                </a:rPr>
                <a:t> </a:t>
              </a:r>
              <a:r>
                <a:rPr kumimoji="0" lang="en-US" sz="2200" b="0" i="0" u="none" strike="noStrike" kern="1200" cap="none" spc="0" normalizeH="0" baseline="0" noProof="0" dirty="0">
                  <a:ln>
                    <a:noFill/>
                  </a:ln>
                  <a:solidFill>
                    <a:prstClr val="black"/>
                  </a:solidFill>
                  <a:effectLst/>
                  <a:uLnTx/>
                  <a:uFillTx/>
                  <a:latin typeface="Aptos Display"/>
                  <a:ea typeface="+mn-ea"/>
                  <a:cs typeface="Quire Sans" panose="020B0502040400020003" pitchFamily="34" charset="0"/>
                </a:rPr>
                <a:t>from</a:t>
              </a:r>
              <a:r>
                <a:rPr kumimoji="0" lang="en-US" sz="2200" b="0" i="0" u="none" strike="noStrike" kern="1200" cap="none" spc="0" normalizeH="0" baseline="0" noProof="0" dirty="0">
                  <a:ln>
                    <a:noFill/>
                  </a:ln>
                  <a:solidFill>
                    <a:srgbClr val="9F2936"/>
                  </a:solidFill>
                  <a:effectLst/>
                  <a:uLnTx/>
                  <a:uFillTx/>
                  <a:latin typeface="Aptos Display"/>
                  <a:ea typeface="+mn-ea"/>
                  <a:cs typeface="Quire Sans" panose="020B0502040400020003" pitchFamily="34" charset="0"/>
                </a:rPr>
                <a:t> </a:t>
              </a:r>
              <a:r>
                <a:rPr kumimoji="0" lang="en-US" sz="2200" b="1" i="0" u="none" strike="noStrike" kern="1200" cap="none" spc="0" normalizeH="0" baseline="0" noProof="0" dirty="0" err="1">
                  <a:ln>
                    <a:noFill/>
                  </a:ln>
                  <a:solidFill>
                    <a:srgbClr val="9F2936"/>
                  </a:solidFill>
                  <a:effectLst/>
                  <a:uLnTx/>
                  <a:uFillTx/>
                  <a:latin typeface="Aptos Display"/>
                  <a:ea typeface="+mn-ea"/>
                  <a:cs typeface="Quire Sans" panose="020B0502040400020003" pitchFamily="34" charset="0"/>
                </a:rPr>
                <a:t>RowHammer</a:t>
              </a:r>
              <a:r>
                <a:rPr kumimoji="0" lang="en-US" sz="2200" b="1" i="0" u="none" strike="noStrike" kern="1200" cap="none" spc="0" normalizeH="0" baseline="0" noProof="0" dirty="0">
                  <a:ln>
                    <a:noFill/>
                  </a:ln>
                  <a:solidFill>
                    <a:srgbClr val="9F2936"/>
                  </a:solidFill>
                  <a:effectLst/>
                  <a:uLnTx/>
                  <a:uFillTx/>
                  <a:latin typeface="Aptos Display"/>
                  <a:ea typeface="+mn-ea"/>
                  <a:cs typeface="Quire Sans" panose="020B0502040400020003" pitchFamily="34" charset="0"/>
                </a:rPr>
                <a:t>, </a:t>
              </a:r>
              <a:r>
                <a:rPr kumimoji="0" lang="en-US" sz="2200" b="1" i="0" u="none" strike="noStrike" kern="1200" cap="none" spc="0" normalizeH="0" baseline="0" noProof="0" dirty="0" err="1">
                  <a:ln>
                    <a:noFill/>
                  </a:ln>
                  <a:solidFill>
                    <a:srgbClr val="9F2936"/>
                  </a:solidFill>
                  <a:effectLst/>
                  <a:uLnTx/>
                  <a:uFillTx/>
                  <a:latin typeface="Aptos Display"/>
                  <a:ea typeface="+mn-ea"/>
                  <a:cs typeface="Quire Sans" panose="020B0502040400020003" pitchFamily="34" charset="0"/>
                </a:rPr>
                <a:t>RowPress</a:t>
              </a:r>
              <a:r>
                <a:rPr kumimoji="0" lang="en-US" sz="2200" b="1" i="0" u="none" strike="noStrike" kern="1200" cap="none" spc="0" normalizeH="0" baseline="0" noProof="0" dirty="0">
                  <a:ln>
                    <a:noFill/>
                  </a:ln>
                  <a:solidFill>
                    <a:srgbClr val="9F2936"/>
                  </a:solidFill>
                  <a:effectLst/>
                  <a:uLnTx/>
                  <a:uFillTx/>
                  <a:latin typeface="Aptos Display"/>
                  <a:ea typeface="+mn-ea"/>
                  <a:cs typeface="Quire Sans" panose="020B0502040400020003" pitchFamily="34" charset="0"/>
                </a:rPr>
                <a:t>, and Retention </a:t>
              </a:r>
              <a:r>
                <a:rPr kumimoji="0" lang="en-US" sz="2200" b="0" i="0" u="none" strike="noStrike" kern="1200" cap="none" spc="0" normalizeH="0" baseline="0" noProof="0" dirty="0">
                  <a:ln>
                    <a:noFill/>
                  </a:ln>
                  <a:solidFill>
                    <a:prstClr val="black"/>
                  </a:solidFill>
                  <a:effectLst/>
                  <a:uLnTx/>
                  <a:uFillTx/>
                  <a:latin typeface="Aptos Display"/>
                  <a:ea typeface="+mn-ea"/>
                  <a:cs typeface="Quire Sans" panose="020B0502040400020003" pitchFamily="34" charset="0"/>
                </a:rPr>
                <a:t>failures</a:t>
              </a:r>
            </a:p>
          </p:txBody>
        </p:sp>
        <p:sp>
          <p:nvSpPr>
            <p:cNvPr id="19" name="TextBox 18">
              <a:extLst>
                <a:ext uri="{FF2B5EF4-FFF2-40B4-BE49-F238E27FC236}">
                  <a16:creationId xmlns:a16="http://schemas.microsoft.com/office/drawing/2014/main" id="{59C9FFF8-C7F4-9AAF-72D7-63631D8C805F}"/>
                </a:ext>
              </a:extLst>
            </p:cNvPr>
            <p:cNvSpPr txBox="1"/>
            <p:nvPr/>
          </p:nvSpPr>
          <p:spPr>
            <a:xfrm>
              <a:off x="371466" y="2185544"/>
              <a:ext cx="8382000" cy="818758"/>
            </a:xfrm>
            <a:prstGeom prst="rect">
              <a:avLst/>
            </a:prstGeom>
            <a:solidFill>
              <a:schemeClr val="accent2"/>
            </a:solid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ptos Display"/>
                  <a:ea typeface="+mn-ea"/>
                  <a:cs typeface="Quire Sans" panose="020B0502040400020003" pitchFamily="34" charset="0"/>
                </a:rPr>
                <a:t>Takeaway 2</a:t>
              </a:r>
            </a:p>
          </p:txBody>
        </p:sp>
      </p:grpSp>
      <p:grpSp>
        <p:nvGrpSpPr>
          <p:cNvPr id="20" name="Group 19">
            <a:extLst>
              <a:ext uri="{FF2B5EF4-FFF2-40B4-BE49-F238E27FC236}">
                <a16:creationId xmlns:a16="http://schemas.microsoft.com/office/drawing/2014/main" id="{24584F92-B104-080D-1904-302EBC86F356}"/>
              </a:ext>
            </a:extLst>
          </p:cNvPr>
          <p:cNvGrpSpPr/>
          <p:nvPr/>
        </p:nvGrpSpPr>
        <p:grpSpPr>
          <a:xfrm>
            <a:off x="234445" y="3109909"/>
            <a:ext cx="8647804" cy="1097280"/>
            <a:chOff x="248098" y="2185542"/>
            <a:chExt cx="8647804" cy="2146136"/>
          </a:xfrm>
        </p:grpSpPr>
        <p:sp>
          <p:nvSpPr>
            <p:cNvPr id="21" name="Rounded Rectangle 20">
              <a:extLst>
                <a:ext uri="{FF2B5EF4-FFF2-40B4-BE49-F238E27FC236}">
                  <a16:creationId xmlns:a16="http://schemas.microsoft.com/office/drawing/2014/main" id="{D16AD9FA-947F-5AFE-E058-2C4BD9150014}"/>
                </a:ext>
              </a:extLst>
            </p:cNvPr>
            <p:cNvSpPr/>
            <p:nvPr/>
          </p:nvSpPr>
          <p:spPr>
            <a:xfrm>
              <a:off x="248098" y="2185542"/>
              <a:ext cx="8647804" cy="2146136"/>
            </a:xfrm>
            <a:prstGeom prst="roundRect">
              <a:avLst>
                <a:gd name="adj" fmla="val 3533"/>
              </a:avLst>
            </a:prstGeom>
            <a:solidFill>
              <a:schemeClr val="accent3"/>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Display"/>
                <a:ea typeface="+mn-ea"/>
                <a:cs typeface="Quire Sans" panose="020B0502040400020003" pitchFamily="34" charset="0"/>
              </a:endParaRPr>
            </a:p>
          </p:txBody>
        </p:sp>
        <p:sp>
          <p:nvSpPr>
            <p:cNvPr id="22" name="Rectangle 21">
              <a:extLst>
                <a:ext uri="{FF2B5EF4-FFF2-40B4-BE49-F238E27FC236}">
                  <a16:creationId xmlns:a16="http://schemas.microsoft.com/office/drawing/2014/main" id="{CCA9156A-4F59-5323-ADBB-3B92E3FDC11C}"/>
                </a:ext>
              </a:extLst>
            </p:cNvPr>
            <p:cNvSpPr/>
            <p:nvPr/>
          </p:nvSpPr>
          <p:spPr>
            <a:xfrm>
              <a:off x="318574" y="3004303"/>
              <a:ext cx="8497318" cy="1216005"/>
            </a:xfrm>
            <a:prstGeom prst="rect">
              <a:avLst/>
            </a:prstGeom>
            <a:solidFill>
              <a:schemeClr val="bg1"/>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ptos Display"/>
                  <a:ea typeface="+mn-ea"/>
                  <a:cs typeface="Quire Sans" panose="020B0502040400020003" pitchFamily="34" charset="0"/>
                </a:rPr>
                <a:t>The </a:t>
              </a:r>
              <a:r>
                <a:rPr kumimoji="0" lang="en-US" sz="2000" b="1" i="0" u="none" strike="noStrike" kern="1200" cap="none" spc="0" normalizeH="0" baseline="0" noProof="0" dirty="0">
                  <a:ln>
                    <a:noFill/>
                  </a:ln>
                  <a:solidFill>
                    <a:srgbClr val="1B587C"/>
                  </a:solidFill>
                  <a:effectLst/>
                  <a:uLnTx/>
                  <a:uFillTx/>
                  <a:latin typeface="Aptos Display"/>
                  <a:ea typeface="+mn-ea"/>
                  <a:cs typeface="Quire Sans" panose="020B0502040400020003" pitchFamily="34" charset="0"/>
                </a:rPr>
                <a:t>bitflip directionalities </a:t>
              </a:r>
              <a:r>
                <a:rPr kumimoji="0" lang="en-US" sz="2000" b="0" i="0" u="none" strike="noStrike" kern="1200" cap="none" spc="0" normalizeH="0" baseline="0" noProof="0" dirty="0">
                  <a:ln>
                    <a:noFill/>
                  </a:ln>
                  <a:solidFill>
                    <a:prstClr val="black"/>
                  </a:solidFill>
                  <a:effectLst/>
                  <a:uLnTx/>
                  <a:uFillTx/>
                  <a:latin typeface="Aptos Display"/>
                  <a:ea typeface="+mn-ea"/>
                  <a:cs typeface="Quire Sans" panose="020B0502040400020003" pitchFamily="34" charset="0"/>
                </a:rPr>
                <a:t>of </a:t>
              </a:r>
              <a:r>
                <a:rPr kumimoji="0" lang="en-US" sz="2000" b="0" i="0" u="none" strike="noStrike" kern="1200" cap="none" spc="0" normalizeH="0" baseline="0" noProof="0" dirty="0" err="1">
                  <a:ln>
                    <a:noFill/>
                  </a:ln>
                  <a:solidFill>
                    <a:prstClr val="black"/>
                  </a:solidFill>
                  <a:effectLst/>
                  <a:uLnTx/>
                  <a:uFillTx/>
                  <a:latin typeface="Aptos Display"/>
                  <a:ea typeface="+mn-ea"/>
                  <a:cs typeface="Quire Sans" panose="020B0502040400020003" pitchFamily="34" charset="0"/>
                </a:rPr>
                <a:t>ColumnDisturb</a:t>
              </a:r>
              <a:r>
                <a:rPr kumimoji="0" lang="en-US" sz="2000" b="0" i="0" u="none" strike="noStrike" kern="1200" cap="none" spc="0" normalizeH="0" baseline="0" noProof="0" dirty="0">
                  <a:ln>
                    <a:noFill/>
                  </a:ln>
                  <a:solidFill>
                    <a:prstClr val="black"/>
                  </a:solidFill>
                  <a:effectLst/>
                  <a:uLnTx/>
                  <a:uFillTx/>
                  <a:latin typeface="Aptos Display"/>
                  <a:ea typeface="+mn-ea"/>
                  <a:cs typeface="Quire Sans" panose="020B0502040400020003" pitchFamily="34" charset="0"/>
                </a:rPr>
                <a:t> and </a:t>
              </a:r>
              <a:r>
                <a:rPr kumimoji="0" lang="en-US" sz="2000" b="0" i="0" u="none" strike="noStrike" kern="1200" cap="none" spc="0" normalizeH="0" baseline="0" noProof="0" dirty="0" err="1">
                  <a:ln>
                    <a:noFill/>
                  </a:ln>
                  <a:solidFill>
                    <a:prstClr val="black"/>
                  </a:solidFill>
                  <a:effectLst/>
                  <a:uLnTx/>
                  <a:uFillTx/>
                  <a:latin typeface="Aptos Display"/>
                  <a:ea typeface="+mn-ea"/>
                  <a:cs typeface="Quire Sans" panose="020B0502040400020003" pitchFamily="34" charset="0"/>
                </a:rPr>
                <a:t>RowHammer</a:t>
              </a:r>
              <a:r>
                <a:rPr kumimoji="0" lang="en-US" sz="2000" b="0" i="0" u="none" strike="noStrike" kern="1200" cap="none" spc="0" normalizeH="0" baseline="0" noProof="0" dirty="0">
                  <a:ln>
                    <a:noFill/>
                  </a:ln>
                  <a:solidFill>
                    <a:prstClr val="black"/>
                  </a:solidFill>
                  <a:effectLst/>
                  <a:uLnTx/>
                  <a:uFillTx/>
                  <a:latin typeface="Aptos Display"/>
                  <a:ea typeface="+mn-ea"/>
                  <a:cs typeface="Quire Sans" panose="020B0502040400020003" pitchFamily="34" charset="0"/>
                </a:rPr>
                <a:t> &amp; </a:t>
              </a:r>
              <a:r>
                <a:rPr kumimoji="0" lang="en-US" sz="2000" b="0" i="0" u="none" strike="noStrike" kern="1200" cap="none" spc="0" normalizeH="0" baseline="0" noProof="0" dirty="0" err="1">
                  <a:ln>
                    <a:noFill/>
                  </a:ln>
                  <a:solidFill>
                    <a:prstClr val="black"/>
                  </a:solidFill>
                  <a:effectLst/>
                  <a:uLnTx/>
                  <a:uFillTx/>
                  <a:latin typeface="Aptos Display"/>
                  <a:ea typeface="+mn-ea"/>
                  <a:cs typeface="Quire Sans" panose="020B0502040400020003" pitchFamily="34" charset="0"/>
                </a:rPr>
                <a:t>RowPress</a:t>
              </a:r>
              <a:r>
                <a:rPr kumimoji="0" lang="en-US" sz="2000" b="0" i="0" u="none" strike="noStrike" kern="1200" cap="none" spc="0" normalizeH="0" baseline="0" noProof="0" dirty="0">
                  <a:ln>
                    <a:noFill/>
                  </a:ln>
                  <a:solidFill>
                    <a:prstClr val="black"/>
                  </a:solidFill>
                  <a:effectLst/>
                  <a:uLnTx/>
                  <a:uFillTx/>
                  <a:latin typeface="Aptos Display"/>
                  <a:ea typeface="+mn-ea"/>
                  <a:cs typeface="Quire Sans" panose="020B0502040400020003" pitchFamily="34" charset="0"/>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ptos Display"/>
                  <a:ea typeface="+mn-ea"/>
                  <a:cs typeface="Quire Sans" panose="020B0502040400020003" pitchFamily="34" charset="0"/>
                </a:rPr>
                <a:t>are </a:t>
              </a:r>
              <a:r>
                <a:rPr kumimoji="0" lang="en-US" sz="2000" b="1" i="0" u="none" strike="noStrike" kern="1200" cap="none" spc="0" normalizeH="0" baseline="0" noProof="0" dirty="0">
                  <a:ln>
                    <a:noFill/>
                  </a:ln>
                  <a:solidFill>
                    <a:srgbClr val="1B587C"/>
                  </a:solidFill>
                  <a:effectLst/>
                  <a:uLnTx/>
                  <a:uFillTx/>
                  <a:latin typeface="Aptos Display"/>
                  <a:ea typeface="+mn-ea"/>
                  <a:cs typeface="Quire Sans" panose="020B0502040400020003" pitchFamily="34" charset="0"/>
                </a:rPr>
                <a:t>significantly different</a:t>
              </a:r>
            </a:p>
          </p:txBody>
        </p:sp>
        <p:sp>
          <p:nvSpPr>
            <p:cNvPr id="23" name="TextBox 22">
              <a:extLst>
                <a:ext uri="{FF2B5EF4-FFF2-40B4-BE49-F238E27FC236}">
                  <a16:creationId xmlns:a16="http://schemas.microsoft.com/office/drawing/2014/main" id="{B8FCB338-EB4A-13E9-3ACB-2D324914E197}"/>
                </a:ext>
              </a:extLst>
            </p:cNvPr>
            <p:cNvSpPr txBox="1"/>
            <p:nvPr/>
          </p:nvSpPr>
          <p:spPr>
            <a:xfrm>
              <a:off x="371466" y="2185544"/>
              <a:ext cx="8382000" cy="818758"/>
            </a:xfrm>
            <a:prstGeom prst="rect">
              <a:avLst/>
            </a:prstGeom>
            <a:solidFill>
              <a:schemeClr val="accent3"/>
            </a:solid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ptos Display"/>
                  <a:ea typeface="+mn-ea"/>
                  <a:cs typeface="Quire Sans" panose="020B0502040400020003" pitchFamily="34" charset="0"/>
                </a:rPr>
                <a:t>Takeaway 3</a:t>
              </a:r>
            </a:p>
          </p:txBody>
        </p:sp>
      </p:grpSp>
      <p:grpSp>
        <p:nvGrpSpPr>
          <p:cNvPr id="24" name="Group 23">
            <a:extLst>
              <a:ext uri="{FF2B5EF4-FFF2-40B4-BE49-F238E27FC236}">
                <a16:creationId xmlns:a16="http://schemas.microsoft.com/office/drawing/2014/main" id="{2F83E148-6FA4-AFC0-AF29-BD118055DB19}"/>
              </a:ext>
            </a:extLst>
          </p:cNvPr>
          <p:cNvGrpSpPr/>
          <p:nvPr/>
        </p:nvGrpSpPr>
        <p:grpSpPr>
          <a:xfrm>
            <a:off x="234445" y="4254310"/>
            <a:ext cx="8647804" cy="1097280"/>
            <a:chOff x="248098" y="2185542"/>
            <a:chExt cx="8647804" cy="2146136"/>
          </a:xfrm>
        </p:grpSpPr>
        <p:sp>
          <p:nvSpPr>
            <p:cNvPr id="25" name="Rounded Rectangle 24">
              <a:extLst>
                <a:ext uri="{FF2B5EF4-FFF2-40B4-BE49-F238E27FC236}">
                  <a16:creationId xmlns:a16="http://schemas.microsoft.com/office/drawing/2014/main" id="{BA224746-3325-10D9-199A-D607250B225F}"/>
                </a:ext>
              </a:extLst>
            </p:cNvPr>
            <p:cNvSpPr/>
            <p:nvPr/>
          </p:nvSpPr>
          <p:spPr>
            <a:xfrm>
              <a:off x="248098" y="2185542"/>
              <a:ext cx="8647804" cy="2146136"/>
            </a:xfrm>
            <a:prstGeom prst="roundRect">
              <a:avLst>
                <a:gd name="adj" fmla="val 3533"/>
              </a:avLst>
            </a:prstGeom>
            <a:solidFill>
              <a:schemeClr val="accent4"/>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Display"/>
                <a:ea typeface="+mn-ea"/>
                <a:cs typeface="Quire Sans" panose="020B0502040400020003" pitchFamily="34" charset="0"/>
              </a:endParaRPr>
            </a:p>
          </p:txBody>
        </p:sp>
        <p:sp>
          <p:nvSpPr>
            <p:cNvPr id="26" name="Rectangle 25">
              <a:extLst>
                <a:ext uri="{FF2B5EF4-FFF2-40B4-BE49-F238E27FC236}">
                  <a16:creationId xmlns:a16="http://schemas.microsoft.com/office/drawing/2014/main" id="{EE59B4F1-101C-EA25-D2BA-29B1285AC765}"/>
                </a:ext>
              </a:extLst>
            </p:cNvPr>
            <p:cNvSpPr/>
            <p:nvPr/>
          </p:nvSpPr>
          <p:spPr>
            <a:xfrm>
              <a:off x="318574" y="3004303"/>
              <a:ext cx="8497318" cy="1216005"/>
            </a:xfrm>
            <a:prstGeom prst="rect">
              <a:avLst/>
            </a:prstGeom>
            <a:solidFill>
              <a:schemeClr val="bg1"/>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4E8542"/>
                  </a:solidFill>
                  <a:effectLst/>
                  <a:uLnTx/>
                  <a:uFillTx/>
                  <a:latin typeface="Aptos Display"/>
                  <a:ea typeface="+mn-ea"/>
                  <a:cs typeface="Quire Sans" panose="020B0502040400020003" pitchFamily="34" charset="0"/>
                </a:rPr>
                <a:t>Significantly more rows </a:t>
              </a:r>
              <a:r>
                <a:rPr kumimoji="0" lang="en-US" sz="2000" b="0" i="0" u="none" strike="noStrike" kern="1200" cap="none" spc="0" normalizeH="0" baseline="0" noProof="0" dirty="0">
                  <a:ln>
                    <a:noFill/>
                  </a:ln>
                  <a:solidFill>
                    <a:prstClr val="black"/>
                  </a:solidFill>
                  <a:effectLst/>
                  <a:uLnTx/>
                  <a:uFillTx/>
                  <a:latin typeface="Aptos Display"/>
                  <a:ea typeface="+mn-ea"/>
                  <a:cs typeface="Quire Sans" panose="020B0502040400020003" pitchFamily="34" charset="0"/>
                </a:rPr>
                <a:t>are vulnerable to </a:t>
              </a:r>
              <a:r>
                <a:rPr kumimoji="0" lang="en-US" sz="2000" b="0" i="0" u="none" strike="noStrike" kern="1200" cap="none" spc="0" normalizeH="0" baseline="0" noProof="0" dirty="0" err="1">
                  <a:ln>
                    <a:noFill/>
                  </a:ln>
                  <a:solidFill>
                    <a:prstClr val="black"/>
                  </a:solidFill>
                  <a:effectLst/>
                  <a:uLnTx/>
                  <a:uFillTx/>
                  <a:latin typeface="Aptos Display"/>
                  <a:ea typeface="+mn-ea"/>
                  <a:cs typeface="Quire Sans" panose="020B0502040400020003" pitchFamily="34" charset="0"/>
                </a:rPr>
                <a:t>ColumnDisturb</a:t>
              </a:r>
              <a:r>
                <a:rPr kumimoji="0" lang="en-US" sz="2000" b="0" i="0" u="none" strike="noStrike" kern="1200" cap="none" spc="0" normalizeH="0" baseline="0" noProof="0" dirty="0">
                  <a:ln>
                    <a:noFill/>
                  </a:ln>
                  <a:solidFill>
                    <a:prstClr val="black"/>
                  </a:solidFill>
                  <a:effectLst/>
                  <a:uLnTx/>
                  <a:uFillTx/>
                  <a:latin typeface="Aptos Display"/>
                  <a:ea typeface="+mn-ea"/>
                  <a:cs typeface="Quire Sans" panose="020B0502040400020003" pitchFamily="34" charset="0"/>
                </a:rPr>
                <a:t> </a:t>
              </a:r>
              <a:br>
                <a:rPr kumimoji="0" lang="en-US" sz="2000" b="0" i="0" u="none" strike="noStrike" kern="1200" cap="none" spc="0" normalizeH="0" baseline="0" noProof="0" dirty="0">
                  <a:ln>
                    <a:noFill/>
                  </a:ln>
                  <a:solidFill>
                    <a:prstClr val="black"/>
                  </a:solidFill>
                  <a:effectLst/>
                  <a:uLnTx/>
                  <a:uFillTx/>
                  <a:latin typeface="Aptos Display"/>
                  <a:ea typeface="+mn-ea"/>
                  <a:cs typeface="Quire Sans" panose="020B0502040400020003" pitchFamily="34" charset="0"/>
                </a:rPr>
              </a:br>
              <a:r>
                <a:rPr kumimoji="0" lang="en-US" sz="2000" b="1" i="0" u="none" strike="noStrike" kern="1200" cap="none" spc="0" normalizeH="0" baseline="0" noProof="0" dirty="0">
                  <a:ln>
                    <a:noFill/>
                  </a:ln>
                  <a:solidFill>
                    <a:srgbClr val="4E8542"/>
                  </a:solidFill>
                  <a:effectLst/>
                  <a:uLnTx/>
                  <a:uFillTx/>
                  <a:latin typeface="Aptos Display"/>
                  <a:ea typeface="+mn-ea"/>
                  <a:cs typeface="Quire Sans" panose="020B0502040400020003" pitchFamily="34" charset="0"/>
                </a:rPr>
                <a:t>than</a:t>
              </a:r>
              <a:r>
                <a:rPr kumimoji="0" lang="en-US" sz="2000" b="0" i="0" u="none" strike="noStrike" kern="1200" cap="none" spc="0" normalizeH="0" baseline="0" noProof="0" dirty="0">
                  <a:ln>
                    <a:noFill/>
                  </a:ln>
                  <a:solidFill>
                    <a:prstClr val="black"/>
                  </a:solidFill>
                  <a:effectLst/>
                  <a:uLnTx/>
                  <a:uFillTx/>
                  <a:latin typeface="Aptos Display"/>
                  <a:ea typeface="+mn-ea"/>
                  <a:cs typeface="Quire Sans" panose="020B0502040400020003" pitchFamily="34" charset="0"/>
                </a:rPr>
                <a:t> retention failures</a:t>
              </a:r>
              <a:endParaRPr kumimoji="0" lang="en-US" sz="2000" b="0" i="0" u="none" strike="noStrike" kern="1200" cap="none" spc="0" normalizeH="0" baseline="0" noProof="0" dirty="0">
                <a:ln>
                  <a:noFill/>
                </a:ln>
                <a:solidFill>
                  <a:srgbClr val="C00000"/>
                </a:solidFill>
                <a:effectLst/>
                <a:uLnTx/>
                <a:uFillTx/>
                <a:latin typeface="Aptos Display"/>
                <a:ea typeface="+mn-ea"/>
                <a:cs typeface="Quire Sans" panose="020B0502040400020003" pitchFamily="34" charset="0"/>
              </a:endParaRPr>
            </a:p>
          </p:txBody>
        </p:sp>
        <p:sp>
          <p:nvSpPr>
            <p:cNvPr id="27" name="TextBox 26">
              <a:extLst>
                <a:ext uri="{FF2B5EF4-FFF2-40B4-BE49-F238E27FC236}">
                  <a16:creationId xmlns:a16="http://schemas.microsoft.com/office/drawing/2014/main" id="{92ABFA48-A2FC-5CD4-8276-C047F00D65D6}"/>
                </a:ext>
              </a:extLst>
            </p:cNvPr>
            <p:cNvSpPr txBox="1"/>
            <p:nvPr/>
          </p:nvSpPr>
          <p:spPr>
            <a:xfrm>
              <a:off x="371466" y="2185544"/>
              <a:ext cx="8382000" cy="818758"/>
            </a:xfrm>
            <a:prstGeom prst="rect">
              <a:avLst/>
            </a:prstGeom>
            <a:solidFill>
              <a:schemeClr val="accent4"/>
            </a:solid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ptos Display"/>
                  <a:ea typeface="+mn-ea"/>
                  <a:cs typeface="Quire Sans" panose="020B0502040400020003" pitchFamily="34" charset="0"/>
                </a:rPr>
                <a:t>Takeaway 4</a:t>
              </a:r>
            </a:p>
          </p:txBody>
        </p:sp>
      </p:grpSp>
      <p:grpSp>
        <p:nvGrpSpPr>
          <p:cNvPr id="3" name="Group 2">
            <a:extLst>
              <a:ext uri="{FF2B5EF4-FFF2-40B4-BE49-F238E27FC236}">
                <a16:creationId xmlns:a16="http://schemas.microsoft.com/office/drawing/2014/main" id="{642B857E-0022-D52C-C5D3-2352EAE44234}"/>
              </a:ext>
            </a:extLst>
          </p:cNvPr>
          <p:cNvGrpSpPr/>
          <p:nvPr/>
        </p:nvGrpSpPr>
        <p:grpSpPr>
          <a:xfrm>
            <a:off x="234445" y="5398709"/>
            <a:ext cx="8647804" cy="1097280"/>
            <a:chOff x="248098" y="2185542"/>
            <a:chExt cx="8647804" cy="2146136"/>
          </a:xfrm>
        </p:grpSpPr>
        <p:sp>
          <p:nvSpPr>
            <p:cNvPr id="8" name="Rounded Rectangle 7">
              <a:extLst>
                <a:ext uri="{FF2B5EF4-FFF2-40B4-BE49-F238E27FC236}">
                  <a16:creationId xmlns:a16="http://schemas.microsoft.com/office/drawing/2014/main" id="{71F1765B-4577-31F2-A615-D968FC472443}"/>
                </a:ext>
              </a:extLst>
            </p:cNvPr>
            <p:cNvSpPr/>
            <p:nvPr/>
          </p:nvSpPr>
          <p:spPr>
            <a:xfrm>
              <a:off x="248098" y="2185542"/>
              <a:ext cx="8647804" cy="2146136"/>
            </a:xfrm>
            <a:prstGeom prst="roundRect">
              <a:avLst>
                <a:gd name="adj" fmla="val 3533"/>
              </a:avLst>
            </a:prstGeom>
            <a:solidFill>
              <a:schemeClr val="accent5"/>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Display"/>
                <a:ea typeface="+mn-ea"/>
                <a:cs typeface="Quire Sans" panose="020B0502040400020003" pitchFamily="34" charset="0"/>
              </a:endParaRPr>
            </a:p>
          </p:txBody>
        </p:sp>
        <p:sp>
          <p:nvSpPr>
            <p:cNvPr id="9" name="Rectangle 8">
              <a:extLst>
                <a:ext uri="{FF2B5EF4-FFF2-40B4-BE49-F238E27FC236}">
                  <a16:creationId xmlns:a16="http://schemas.microsoft.com/office/drawing/2014/main" id="{13256CAE-250D-CCE9-6A8F-E990ED68339A}"/>
                </a:ext>
              </a:extLst>
            </p:cNvPr>
            <p:cNvSpPr/>
            <p:nvPr/>
          </p:nvSpPr>
          <p:spPr>
            <a:xfrm>
              <a:off x="318574" y="3004303"/>
              <a:ext cx="8497318" cy="1216005"/>
            </a:xfrm>
            <a:prstGeom prst="rect">
              <a:avLst/>
            </a:prstGeom>
            <a:solidFill>
              <a:schemeClr val="bg1"/>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ptos Display"/>
                  <a:ea typeface="+mn-ea"/>
                  <a:cs typeface="Quire Sans" panose="020B0502040400020003" pitchFamily="34" charset="0"/>
                </a:rPr>
                <a:t>As</a:t>
              </a:r>
              <a:r>
                <a:rPr kumimoji="0" lang="en-US" sz="2000" b="0" i="0" u="none" strike="noStrike" kern="1200" cap="none" spc="0" normalizeH="0" baseline="0" noProof="0" dirty="0">
                  <a:ln>
                    <a:noFill/>
                  </a:ln>
                  <a:solidFill>
                    <a:srgbClr val="4E8542"/>
                  </a:solidFill>
                  <a:effectLst/>
                  <a:uLnTx/>
                  <a:uFillTx/>
                  <a:latin typeface="Aptos Display"/>
                  <a:ea typeface="+mn-ea"/>
                  <a:cs typeface="Quire Sans" panose="020B0502040400020003" pitchFamily="34" charset="0"/>
                </a:rPr>
                <a:t> </a:t>
              </a:r>
              <a:r>
                <a:rPr kumimoji="0" lang="en-US" sz="2000" b="1" i="0" u="none" strike="noStrike" kern="1200" cap="none" spc="0" normalizeH="0" baseline="0" noProof="0" dirty="0">
                  <a:ln>
                    <a:noFill/>
                  </a:ln>
                  <a:solidFill>
                    <a:srgbClr val="604878"/>
                  </a:solidFill>
                  <a:effectLst/>
                  <a:uLnTx/>
                  <a:uFillTx/>
                  <a:latin typeface="Aptos Display"/>
                  <a:ea typeface="+mn-ea"/>
                  <a:cs typeface="Quire Sans" panose="020B0502040400020003" pitchFamily="34" charset="0"/>
                </a:rPr>
                <a:t>temperature increases</a:t>
              </a:r>
              <a:r>
                <a:rPr kumimoji="0" lang="en-US" sz="2000" b="0" i="0" u="none" strike="noStrike" kern="1200" cap="none" spc="0" normalizeH="0" baseline="0" noProof="0" dirty="0">
                  <a:ln>
                    <a:noFill/>
                  </a:ln>
                  <a:solidFill>
                    <a:srgbClr val="4E8542"/>
                  </a:solidFill>
                  <a:effectLst/>
                  <a:uLnTx/>
                  <a:uFillTx/>
                  <a:latin typeface="Aptos Display"/>
                  <a:ea typeface="+mn-ea"/>
                  <a:cs typeface="Quire Sans" panose="020B0502040400020003" pitchFamily="34" charset="0"/>
                </a:rPr>
                <a:t>, </a:t>
              </a:r>
              <a:br>
                <a:rPr kumimoji="0" lang="en-US" sz="2000" b="0" i="0" u="none" strike="noStrike" kern="1200" cap="none" spc="0" normalizeH="0" baseline="0" noProof="0" dirty="0">
                  <a:ln>
                    <a:noFill/>
                  </a:ln>
                  <a:solidFill>
                    <a:srgbClr val="4E8542"/>
                  </a:solidFill>
                  <a:effectLst/>
                  <a:uLnTx/>
                  <a:uFillTx/>
                  <a:latin typeface="Aptos Display"/>
                  <a:ea typeface="+mn-ea"/>
                  <a:cs typeface="Quire Sans" panose="020B0502040400020003" pitchFamily="34" charset="0"/>
                </a:rPr>
              </a:br>
              <a:r>
                <a:rPr kumimoji="0" lang="en-US" sz="2000" b="0" i="0" u="none" strike="noStrike" kern="1200" cap="none" spc="0" normalizeH="0" baseline="0" noProof="0" dirty="0">
                  <a:ln>
                    <a:noFill/>
                  </a:ln>
                  <a:solidFill>
                    <a:prstClr val="black"/>
                  </a:solidFill>
                  <a:effectLst/>
                  <a:uLnTx/>
                  <a:uFillTx/>
                  <a:latin typeface="Aptos Display"/>
                  <a:ea typeface="+mn-ea"/>
                  <a:cs typeface="Quire Sans" panose="020B0502040400020003" pitchFamily="34" charset="0"/>
                </a:rPr>
                <a:t>DRAM chips </a:t>
              </a:r>
              <a:r>
                <a:rPr kumimoji="0" lang="en-US" sz="2000" b="1" i="0" u="none" strike="noStrike" kern="1200" cap="none" spc="0" normalizeH="0" baseline="0" noProof="0" dirty="0">
                  <a:ln>
                    <a:noFill/>
                  </a:ln>
                  <a:solidFill>
                    <a:srgbClr val="604878"/>
                  </a:solidFill>
                  <a:effectLst/>
                  <a:uLnTx/>
                  <a:uFillTx/>
                  <a:latin typeface="Aptos Display"/>
                  <a:ea typeface="+mn-ea"/>
                  <a:cs typeface="Quire Sans" panose="020B0502040400020003" pitchFamily="34" charset="0"/>
                </a:rPr>
                <a:t>become more vulnerable </a:t>
              </a:r>
              <a:r>
                <a:rPr kumimoji="0" lang="en-US" sz="2000" b="0" i="0" u="none" strike="noStrike" kern="1200" cap="none" spc="0" normalizeH="0" baseline="0" noProof="0" dirty="0">
                  <a:ln>
                    <a:noFill/>
                  </a:ln>
                  <a:solidFill>
                    <a:prstClr val="black"/>
                  </a:solidFill>
                  <a:effectLst/>
                  <a:uLnTx/>
                  <a:uFillTx/>
                  <a:latin typeface="Aptos Display"/>
                  <a:ea typeface="+mn-ea"/>
                  <a:cs typeface="Quire Sans" panose="020B0502040400020003" pitchFamily="34" charset="0"/>
                </a:rPr>
                <a:t>to </a:t>
              </a:r>
              <a:r>
                <a:rPr kumimoji="0" lang="en-US" sz="2000" b="0" i="0" u="none" strike="noStrike" kern="1200" cap="none" spc="0" normalizeH="0" baseline="0" noProof="0" dirty="0" err="1">
                  <a:ln>
                    <a:noFill/>
                  </a:ln>
                  <a:solidFill>
                    <a:prstClr val="black"/>
                  </a:solidFill>
                  <a:effectLst/>
                  <a:uLnTx/>
                  <a:uFillTx/>
                  <a:latin typeface="Aptos Display"/>
                  <a:ea typeface="+mn-ea"/>
                  <a:cs typeface="Quire Sans" panose="020B0502040400020003" pitchFamily="34" charset="0"/>
                </a:rPr>
                <a:t>ColumnDisturb</a:t>
              </a:r>
              <a:endParaRPr kumimoji="0" lang="en-US" sz="2000" b="0" i="0" u="none" strike="noStrike" kern="1200" cap="none" spc="0" normalizeH="0" baseline="0" noProof="0" dirty="0">
                <a:ln>
                  <a:noFill/>
                </a:ln>
                <a:solidFill>
                  <a:prstClr val="black"/>
                </a:solidFill>
                <a:effectLst/>
                <a:uLnTx/>
                <a:uFillTx/>
                <a:latin typeface="Aptos Display"/>
                <a:ea typeface="+mn-ea"/>
                <a:cs typeface="Quire Sans" panose="020B0502040400020003" pitchFamily="34" charset="0"/>
              </a:endParaRPr>
            </a:p>
          </p:txBody>
        </p:sp>
        <p:sp>
          <p:nvSpPr>
            <p:cNvPr id="10" name="TextBox 9">
              <a:extLst>
                <a:ext uri="{FF2B5EF4-FFF2-40B4-BE49-F238E27FC236}">
                  <a16:creationId xmlns:a16="http://schemas.microsoft.com/office/drawing/2014/main" id="{17E589F4-8B83-7007-055C-22A5098A80B6}"/>
                </a:ext>
              </a:extLst>
            </p:cNvPr>
            <p:cNvSpPr txBox="1"/>
            <p:nvPr/>
          </p:nvSpPr>
          <p:spPr>
            <a:xfrm>
              <a:off x="371466" y="2185544"/>
              <a:ext cx="8382000" cy="818758"/>
            </a:xfrm>
            <a:prstGeom prst="rect">
              <a:avLst/>
            </a:prstGeom>
            <a:solidFill>
              <a:schemeClr val="accent5"/>
            </a:solid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ptos Display"/>
                  <a:ea typeface="+mn-ea"/>
                  <a:cs typeface="Quire Sans" panose="020B0502040400020003" pitchFamily="34" charset="0"/>
                </a:rPr>
                <a:t>Takeaway 5</a:t>
              </a:r>
            </a:p>
          </p:txBody>
        </p:sp>
      </p:grpSp>
      <p:sp>
        <p:nvSpPr>
          <p:cNvPr id="11" name="Rectangle 10">
            <a:extLst>
              <a:ext uri="{FF2B5EF4-FFF2-40B4-BE49-F238E27FC236}">
                <a16:creationId xmlns:a16="http://schemas.microsoft.com/office/drawing/2014/main" id="{088F4E91-BCC1-92D6-3D2F-71799C72853B}"/>
              </a:ext>
            </a:extLst>
          </p:cNvPr>
          <p:cNvSpPr/>
          <p:nvPr/>
        </p:nvSpPr>
        <p:spPr>
          <a:xfrm>
            <a:off x="-323224" y="1940105"/>
            <a:ext cx="9744074" cy="4555884"/>
          </a:xfrm>
          <a:prstGeom prst="rect">
            <a:avLst/>
          </a:prstGeom>
          <a:solidFill>
            <a:schemeClr val="bg1">
              <a:alpha val="80344"/>
            </a:scheme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lumMod val="75000"/>
                  <a:lumOff val="25000"/>
                </a:prstClr>
              </a:solidFill>
              <a:effectLst/>
              <a:uLnTx/>
              <a:uFillTx/>
              <a:latin typeface="Aptos Display"/>
              <a:ea typeface="Cambria" panose="02040503050406030204" pitchFamily="18" charset="0"/>
              <a:cs typeface="Cascadia Mono" panose="020B0609020000020004" pitchFamily="49" charset="0"/>
            </a:endParaRPr>
          </a:p>
        </p:txBody>
      </p:sp>
    </p:spTree>
    <p:extLst>
      <p:ext uri="{BB962C8B-B14F-4D97-AF65-F5344CB8AC3E}">
        <p14:creationId xmlns:p14="http://schemas.microsoft.com/office/powerpoint/2010/main" val="99785785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7289901C-D71E-7717-0E2F-B8A34037405C}"/>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2569FA49-1BF4-432E-420D-5B71489ED3FD}"/>
              </a:ext>
            </a:extLst>
          </p:cNvPr>
          <p:cNvPicPr>
            <a:picLocks noChangeAspect="1"/>
          </p:cNvPicPr>
          <p:nvPr/>
        </p:nvPicPr>
        <p:blipFill>
          <a:blip r:embed="rId3"/>
          <a:stretch>
            <a:fillRect/>
          </a:stretch>
        </p:blipFill>
        <p:spPr>
          <a:xfrm>
            <a:off x="214150" y="869323"/>
            <a:ext cx="8681637" cy="2974916"/>
          </a:xfrm>
          <a:prstGeom prst="rect">
            <a:avLst/>
          </a:prstGeom>
        </p:spPr>
      </p:pic>
      <p:sp>
        <p:nvSpPr>
          <p:cNvPr id="5" name="Rectangle 4">
            <a:extLst>
              <a:ext uri="{FF2B5EF4-FFF2-40B4-BE49-F238E27FC236}">
                <a16:creationId xmlns:a16="http://schemas.microsoft.com/office/drawing/2014/main" id="{3ADE2FF4-F00E-AE23-669D-466FE2321272}"/>
              </a:ext>
            </a:extLst>
          </p:cNvPr>
          <p:cNvSpPr/>
          <p:nvPr/>
        </p:nvSpPr>
        <p:spPr>
          <a:xfrm>
            <a:off x="1118688" y="1162957"/>
            <a:ext cx="2229393" cy="1907177"/>
          </a:xfrm>
          <a:prstGeom prst="rect">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lumMod val="75000"/>
                  <a:lumOff val="25000"/>
                </a:prstClr>
              </a:solidFill>
              <a:effectLst/>
              <a:uLnTx/>
              <a:uFillTx/>
              <a:latin typeface="Aptos Display"/>
              <a:ea typeface="Cambria" panose="02040503050406030204" pitchFamily="18" charset="0"/>
              <a:cs typeface="Cascadia Mono" panose="020B0609020000020004" pitchFamily="49" charset="0"/>
            </a:endParaRPr>
          </a:p>
        </p:txBody>
      </p:sp>
      <p:sp>
        <p:nvSpPr>
          <p:cNvPr id="6" name="Rectangle 5">
            <a:extLst>
              <a:ext uri="{FF2B5EF4-FFF2-40B4-BE49-F238E27FC236}">
                <a16:creationId xmlns:a16="http://schemas.microsoft.com/office/drawing/2014/main" id="{3B5A3264-B491-AAD4-4CF1-C764FCD1D60D}"/>
              </a:ext>
            </a:extLst>
          </p:cNvPr>
          <p:cNvSpPr/>
          <p:nvPr/>
        </p:nvSpPr>
        <p:spPr>
          <a:xfrm>
            <a:off x="3852092" y="1162956"/>
            <a:ext cx="2229393" cy="1907177"/>
          </a:xfrm>
          <a:prstGeom prst="rect">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lumMod val="75000"/>
                  <a:lumOff val="25000"/>
                </a:prstClr>
              </a:solidFill>
              <a:effectLst/>
              <a:uLnTx/>
              <a:uFillTx/>
              <a:latin typeface="Aptos Display"/>
              <a:ea typeface="Cambria" panose="02040503050406030204" pitchFamily="18" charset="0"/>
              <a:cs typeface="Cascadia Mono" panose="020B0609020000020004" pitchFamily="49" charset="0"/>
            </a:endParaRPr>
          </a:p>
        </p:txBody>
      </p:sp>
      <p:sp>
        <p:nvSpPr>
          <p:cNvPr id="7" name="Rectangle 6">
            <a:extLst>
              <a:ext uri="{FF2B5EF4-FFF2-40B4-BE49-F238E27FC236}">
                <a16:creationId xmlns:a16="http://schemas.microsoft.com/office/drawing/2014/main" id="{9C0EC299-2BAE-45CA-613D-06DAFE685850}"/>
              </a:ext>
            </a:extLst>
          </p:cNvPr>
          <p:cNvSpPr/>
          <p:nvPr/>
        </p:nvSpPr>
        <p:spPr>
          <a:xfrm>
            <a:off x="6572796" y="1171665"/>
            <a:ext cx="2229393" cy="1907177"/>
          </a:xfrm>
          <a:prstGeom prst="rect">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lumMod val="75000"/>
                  <a:lumOff val="25000"/>
                </a:prstClr>
              </a:solidFill>
              <a:effectLst/>
              <a:uLnTx/>
              <a:uFillTx/>
              <a:latin typeface="Aptos Display"/>
              <a:ea typeface="Cambria" panose="02040503050406030204" pitchFamily="18" charset="0"/>
              <a:cs typeface="Cascadia Mono" panose="020B0609020000020004" pitchFamily="49" charset="0"/>
            </a:endParaRPr>
          </a:p>
        </p:txBody>
      </p:sp>
      <p:sp>
        <p:nvSpPr>
          <p:cNvPr id="8" name="Rectangle 7">
            <a:extLst>
              <a:ext uri="{FF2B5EF4-FFF2-40B4-BE49-F238E27FC236}">
                <a16:creationId xmlns:a16="http://schemas.microsoft.com/office/drawing/2014/main" id="{BDDB3DA3-298C-AD3E-C28B-0BB4AA7BD428}"/>
              </a:ext>
            </a:extLst>
          </p:cNvPr>
          <p:cNvSpPr/>
          <p:nvPr/>
        </p:nvSpPr>
        <p:spPr>
          <a:xfrm>
            <a:off x="696686" y="886883"/>
            <a:ext cx="8193436" cy="2954782"/>
          </a:xfrm>
          <a:prstGeom prst="rect">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lumMod val="75000"/>
                  <a:lumOff val="25000"/>
                </a:prstClr>
              </a:solidFill>
              <a:effectLst/>
              <a:uLnTx/>
              <a:uFillTx/>
              <a:latin typeface="Aptos Display"/>
              <a:ea typeface="Cambria" panose="02040503050406030204" pitchFamily="18" charset="0"/>
              <a:cs typeface="Cascadia Mono" panose="020B0609020000020004" pitchFamily="49" charset="0"/>
            </a:endParaRPr>
          </a:p>
        </p:txBody>
      </p:sp>
      <p:sp>
        <p:nvSpPr>
          <p:cNvPr id="2" name="Title 1">
            <a:extLst>
              <a:ext uri="{FF2B5EF4-FFF2-40B4-BE49-F238E27FC236}">
                <a16:creationId xmlns:a16="http://schemas.microsoft.com/office/drawing/2014/main" id="{A9493E09-3561-3F1A-FC3B-162A9AA2C1C1}"/>
              </a:ext>
            </a:extLst>
          </p:cNvPr>
          <p:cNvSpPr>
            <a:spLocks noGrp="1"/>
          </p:cNvSpPr>
          <p:nvPr>
            <p:ph type="title"/>
          </p:nvPr>
        </p:nvSpPr>
        <p:spPr/>
        <p:txBody>
          <a:bodyPr/>
          <a:lstStyle/>
          <a:p>
            <a:r>
              <a:rPr lang="en-US" dirty="0"/>
              <a:t>Minimum Time to Induce First Bitflip</a:t>
            </a:r>
          </a:p>
        </p:txBody>
      </p:sp>
      <p:sp>
        <p:nvSpPr>
          <p:cNvPr id="3" name="TextBox 2">
            <a:extLst>
              <a:ext uri="{FF2B5EF4-FFF2-40B4-BE49-F238E27FC236}">
                <a16:creationId xmlns:a16="http://schemas.microsoft.com/office/drawing/2014/main" id="{40F501E5-0F28-5515-650D-8D0E6C564B13}"/>
              </a:ext>
            </a:extLst>
          </p:cNvPr>
          <p:cNvSpPr txBox="1"/>
          <p:nvPr/>
        </p:nvSpPr>
        <p:spPr>
          <a:xfrm>
            <a:off x="0" y="4818215"/>
            <a:ext cx="9144000" cy="926496"/>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marL="0" marR="0" lvl="0" indent="0" algn="ctr" defTabSz="457200" rtl="0" eaLnBrk="1" fontAlgn="auto" latinLnBrk="0" hangingPunct="1">
              <a:lnSpc>
                <a:spcPct val="90000"/>
              </a:lnSpc>
              <a:spcBef>
                <a:spcPts val="40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Aptos Display"/>
                <a:ea typeface="+mn-ea"/>
                <a:cs typeface="+mn-cs"/>
              </a:rPr>
              <a:t>All tested 216 DDR4 chips </a:t>
            </a:r>
            <a:r>
              <a:rPr kumimoji="0" lang="en-US" sz="2600" b="0" i="0" u="none" strike="noStrike" kern="1200" cap="none" spc="0" normalizeH="0" baseline="0" noProof="0" dirty="0">
                <a:ln>
                  <a:noFill/>
                </a:ln>
                <a:solidFill>
                  <a:prstClr val="black"/>
                </a:solidFill>
                <a:effectLst/>
                <a:uLnTx/>
                <a:uFillTx/>
                <a:latin typeface="Aptos Display"/>
                <a:ea typeface="+mn-ea"/>
                <a:cs typeface="+mn-cs"/>
              </a:rPr>
              <a:t>are </a:t>
            </a:r>
            <a:r>
              <a:rPr kumimoji="0" lang="en-US" sz="2600" b="1" i="0" u="none" strike="noStrike" kern="1200" cap="none" spc="0" normalizeH="0" baseline="0" noProof="0" dirty="0">
                <a:ln>
                  <a:noFill/>
                </a:ln>
                <a:solidFill>
                  <a:srgbClr val="604878"/>
                </a:solidFill>
                <a:effectLst/>
                <a:uLnTx/>
                <a:uFillTx/>
                <a:latin typeface="Aptos Display"/>
                <a:ea typeface="+mn-ea"/>
                <a:cs typeface="+mn-cs"/>
              </a:rPr>
              <a:t>vulnerable</a:t>
            </a:r>
            <a:r>
              <a:rPr kumimoji="0" lang="en-US" sz="2600" b="0" i="0" u="none" strike="noStrike" kern="1200" cap="none" spc="0" normalizeH="0" baseline="0" noProof="0" dirty="0">
                <a:ln>
                  <a:noFill/>
                </a:ln>
                <a:solidFill>
                  <a:prstClr val="black"/>
                </a:solidFill>
                <a:effectLst/>
                <a:uLnTx/>
                <a:uFillTx/>
                <a:latin typeface="Aptos Display"/>
                <a:ea typeface="+mn-ea"/>
                <a:cs typeface="+mn-cs"/>
              </a:rPr>
              <a:t> to </a:t>
            </a:r>
            <a:r>
              <a:rPr kumimoji="0" lang="en-US" sz="2600" b="0" i="0" u="none" strike="noStrike" kern="1200" cap="none" spc="0" normalizeH="0" baseline="0" noProof="0" dirty="0" err="1">
                <a:ln>
                  <a:noFill/>
                </a:ln>
                <a:solidFill>
                  <a:prstClr val="black"/>
                </a:solidFill>
                <a:effectLst/>
                <a:uLnTx/>
                <a:uFillTx/>
                <a:latin typeface="Aptos Display"/>
                <a:ea typeface="+mn-ea"/>
                <a:cs typeface="+mn-cs"/>
              </a:rPr>
              <a:t>ColumnDisturb</a:t>
            </a:r>
            <a:endParaRPr kumimoji="0" lang="en-US" sz="2600" b="0" i="0" u="none" strike="noStrike" kern="1200" cap="none" spc="0" normalizeH="0" baseline="0" noProof="0" dirty="0">
              <a:ln>
                <a:noFill/>
              </a:ln>
              <a:solidFill>
                <a:srgbClr val="C55910"/>
              </a:solidFill>
              <a:effectLst/>
              <a:uLnTx/>
              <a:uFillTx/>
              <a:latin typeface="Aptos Display"/>
              <a:ea typeface="Cambria"/>
              <a:cs typeface="+mn-cs"/>
            </a:endParaRPr>
          </a:p>
        </p:txBody>
      </p:sp>
      <p:pic>
        <p:nvPicPr>
          <p:cNvPr id="9" name="Picture 8">
            <a:extLst>
              <a:ext uri="{FF2B5EF4-FFF2-40B4-BE49-F238E27FC236}">
                <a16:creationId xmlns:a16="http://schemas.microsoft.com/office/drawing/2014/main" id="{8F17D7DA-7653-FF8F-806B-969DF2C0CBB6}"/>
              </a:ext>
            </a:extLst>
          </p:cNvPr>
          <p:cNvPicPr>
            <a:picLocks noChangeAspect="1"/>
          </p:cNvPicPr>
          <p:nvPr/>
        </p:nvPicPr>
        <p:blipFill>
          <a:blip r:embed="rId3"/>
          <a:stretch>
            <a:fillRect/>
          </a:stretch>
        </p:blipFill>
        <p:spPr>
          <a:xfrm>
            <a:off x="218481" y="865351"/>
            <a:ext cx="8681637" cy="2974916"/>
          </a:xfrm>
          <a:prstGeom prst="rect">
            <a:avLst/>
          </a:prstGeom>
        </p:spPr>
      </p:pic>
    </p:spTree>
    <p:extLst>
      <p:ext uri="{BB962C8B-B14F-4D97-AF65-F5344CB8AC3E}">
        <p14:creationId xmlns:p14="http://schemas.microsoft.com/office/powerpoint/2010/main" val="434690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nodeType="withEffect">
                                  <p:stCondLst>
                                    <p:cond delay="0"/>
                                  </p:stCondLst>
                                  <p:childTnLst>
                                    <p:set>
                                      <p:cBhvr>
                                        <p:cTn id="6" dur="1" fill="hold">
                                          <p:stCondLst>
                                            <p:cond delay="0"/>
                                          </p:stCondLst>
                                        </p:cTn>
                                        <p:tgtEl>
                                          <p:spTgt spid="9"/>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hidden"/>
                                      </p:to>
                                    </p:set>
                                  </p:childTnLst>
                                </p:cTn>
                              </p:par>
                              <p:par>
                                <p:cTn id="15" presetID="1" presetClass="exit"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hidden"/>
                                      </p:to>
                                    </p:set>
                                  </p:childTnLst>
                                </p:cTn>
                              </p:par>
                              <p:par>
                                <p:cTn id="17" presetID="1" presetClass="exit"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3" grpId="0" animBg="1"/>
    </p:bldLst>
  </p:timing>
</p:sld>
</file>

<file path=ppt/slides/slide8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08C35E3B-680F-5B3F-E687-0B0F0051421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752F795-F2F4-20F9-492C-692454B3D51A}"/>
              </a:ext>
            </a:extLst>
          </p:cNvPr>
          <p:cNvPicPr>
            <a:picLocks noChangeAspect="1"/>
          </p:cNvPicPr>
          <p:nvPr/>
        </p:nvPicPr>
        <p:blipFill>
          <a:blip r:embed="rId3"/>
          <a:stretch>
            <a:fillRect/>
          </a:stretch>
        </p:blipFill>
        <p:spPr>
          <a:xfrm>
            <a:off x="218481" y="865351"/>
            <a:ext cx="8681637" cy="2974916"/>
          </a:xfrm>
          <a:prstGeom prst="rect">
            <a:avLst/>
          </a:prstGeom>
        </p:spPr>
      </p:pic>
      <p:sp>
        <p:nvSpPr>
          <p:cNvPr id="19" name="Rectangle 18">
            <a:extLst>
              <a:ext uri="{FF2B5EF4-FFF2-40B4-BE49-F238E27FC236}">
                <a16:creationId xmlns:a16="http://schemas.microsoft.com/office/drawing/2014/main" id="{45CBA881-89E8-D40C-3402-FE188E772FBF}"/>
              </a:ext>
            </a:extLst>
          </p:cNvPr>
          <p:cNvSpPr/>
          <p:nvPr/>
        </p:nvSpPr>
        <p:spPr>
          <a:xfrm>
            <a:off x="6590508" y="1167879"/>
            <a:ext cx="2229393" cy="1907177"/>
          </a:xfrm>
          <a:prstGeom prst="rect">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lumMod val="75000"/>
                  <a:lumOff val="25000"/>
                </a:prstClr>
              </a:solidFill>
              <a:effectLst/>
              <a:uLnTx/>
              <a:uFillTx/>
              <a:latin typeface="Aptos Display"/>
              <a:ea typeface="Cambria" panose="02040503050406030204" pitchFamily="18" charset="0"/>
              <a:cs typeface="Cascadia Mono" panose="020B0609020000020004" pitchFamily="49" charset="0"/>
            </a:endParaRPr>
          </a:p>
        </p:txBody>
      </p:sp>
      <p:sp>
        <p:nvSpPr>
          <p:cNvPr id="21" name="Rectangle 20">
            <a:extLst>
              <a:ext uri="{FF2B5EF4-FFF2-40B4-BE49-F238E27FC236}">
                <a16:creationId xmlns:a16="http://schemas.microsoft.com/office/drawing/2014/main" id="{2A83D246-DE43-1C2B-FC39-7CCC886BB3B6}"/>
              </a:ext>
            </a:extLst>
          </p:cNvPr>
          <p:cNvSpPr/>
          <p:nvPr/>
        </p:nvSpPr>
        <p:spPr>
          <a:xfrm>
            <a:off x="3862925" y="1181255"/>
            <a:ext cx="2229393" cy="1907177"/>
          </a:xfrm>
          <a:prstGeom prst="rect">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lumMod val="75000"/>
                  <a:lumOff val="25000"/>
                </a:prstClr>
              </a:solidFill>
              <a:effectLst/>
              <a:uLnTx/>
              <a:uFillTx/>
              <a:latin typeface="Aptos Display"/>
              <a:ea typeface="Cambria" panose="02040503050406030204" pitchFamily="18" charset="0"/>
              <a:cs typeface="Cascadia Mono" panose="020B0609020000020004" pitchFamily="49" charset="0"/>
            </a:endParaRPr>
          </a:p>
        </p:txBody>
      </p:sp>
      <p:sp>
        <p:nvSpPr>
          <p:cNvPr id="22" name="Rectangle 21">
            <a:extLst>
              <a:ext uri="{FF2B5EF4-FFF2-40B4-BE49-F238E27FC236}">
                <a16:creationId xmlns:a16="http://schemas.microsoft.com/office/drawing/2014/main" id="{64BF2F30-3623-0CBF-5741-40C5051F8A4F}"/>
              </a:ext>
            </a:extLst>
          </p:cNvPr>
          <p:cNvSpPr/>
          <p:nvPr/>
        </p:nvSpPr>
        <p:spPr>
          <a:xfrm>
            <a:off x="1128380" y="1171870"/>
            <a:ext cx="2229393" cy="1907177"/>
          </a:xfrm>
          <a:prstGeom prst="rect">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lumMod val="75000"/>
                  <a:lumOff val="25000"/>
                </a:prstClr>
              </a:solidFill>
              <a:effectLst/>
              <a:uLnTx/>
              <a:uFillTx/>
              <a:latin typeface="Aptos Display"/>
              <a:ea typeface="Cambria" panose="02040503050406030204" pitchFamily="18" charset="0"/>
              <a:cs typeface="Cascadia Mono" panose="020B0609020000020004" pitchFamily="49" charset="0"/>
            </a:endParaRPr>
          </a:p>
        </p:txBody>
      </p:sp>
      <p:sp>
        <p:nvSpPr>
          <p:cNvPr id="2" name="Title 1">
            <a:extLst>
              <a:ext uri="{FF2B5EF4-FFF2-40B4-BE49-F238E27FC236}">
                <a16:creationId xmlns:a16="http://schemas.microsoft.com/office/drawing/2014/main" id="{42314314-8F0B-9D38-55FE-D93BB9B84B40}"/>
              </a:ext>
            </a:extLst>
          </p:cNvPr>
          <p:cNvSpPr>
            <a:spLocks noGrp="1"/>
          </p:cNvSpPr>
          <p:nvPr>
            <p:ph type="title"/>
          </p:nvPr>
        </p:nvSpPr>
        <p:spPr/>
        <p:txBody>
          <a:bodyPr/>
          <a:lstStyle/>
          <a:p>
            <a:r>
              <a:rPr lang="en-US" dirty="0"/>
              <a:t>Minimum Time to Induce First Bitflip</a:t>
            </a:r>
          </a:p>
        </p:txBody>
      </p:sp>
      <p:pic>
        <p:nvPicPr>
          <p:cNvPr id="5" name="Picture 4">
            <a:extLst>
              <a:ext uri="{FF2B5EF4-FFF2-40B4-BE49-F238E27FC236}">
                <a16:creationId xmlns:a16="http://schemas.microsoft.com/office/drawing/2014/main" id="{5C153028-37C1-3625-27E8-B45004740196}"/>
              </a:ext>
            </a:extLst>
          </p:cNvPr>
          <p:cNvPicPr>
            <a:picLocks noChangeAspect="1"/>
          </p:cNvPicPr>
          <p:nvPr/>
        </p:nvPicPr>
        <p:blipFill>
          <a:blip r:embed="rId3"/>
          <a:stretch>
            <a:fillRect/>
          </a:stretch>
        </p:blipFill>
        <p:spPr>
          <a:xfrm>
            <a:off x="218481" y="865351"/>
            <a:ext cx="8681637" cy="2974916"/>
          </a:xfrm>
          <a:prstGeom prst="rect">
            <a:avLst/>
          </a:prstGeom>
        </p:spPr>
      </p:pic>
      <p:sp>
        <p:nvSpPr>
          <p:cNvPr id="9" name="Right Arrow 8">
            <a:extLst>
              <a:ext uri="{FF2B5EF4-FFF2-40B4-BE49-F238E27FC236}">
                <a16:creationId xmlns:a16="http://schemas.microsoft.com/office/drawing/2014/main" id="{0FDA7636-DEDD-154E-3F55-0EEDFF1A209D}"/>
              </a:ext>
            </a:extLst>
          </p:cNvPr>
          <p:cNvSpPr/>
          <p:nvPr/>
        </p:nvSpPr>
        <p:spPr>
          <a:xfrm rot="3971282">
            <a:off x="927616" y="1980361"/>
            <a:ext cx="1417178" cy="585140"/>
          </a:xfrm>
          <a:prstGeom prst="rightArrow">
            <a:avLst>
              <a:gd name="adj1" fmla="val 47581"/>
              <a:gd name="adj2" fmla="val 50000"/>
            </a:avLst>
          </a:prstGeom>
          <a:solidFill>
            <a:schemeClr val="accent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lumMod val="75000"/>
                  <a:lumOff val="25000"/>
                </a:prstClr>
              </a:solidFill>
              <a:effectLst/>
              <a:uLnTx/>
              <a:uFillTx/>
              <a:latin typeface="Aptos Display"/>
              <a:ea typeface="Cambria" panose="02040503050406030204" pitchFamily="18" charset="0"/>
              <a:cs typeface="Cascadia Mono" panose="020B0609020000020004" pitchFamily="49" charset="0"/>
            </a:endParaRPr>
          </a:p>
        </p:txBody>
      </p:sp>
      <p:sp>
        <p:nvSpPr>
          <p:cNvPr id="10" name="Right Arrow 9">
            <a:extLst>
              <a:ext uri="{FF2B5EF4-FFF2-40B4-BE49-F238E27FC236}">
                <a16:creationId xmlns:a16="http://schemas.microsoft.com/office/drawing/2014/main" id="{0D792E9B-EA39-A27E-3D3A-E022D1B3B6FA}"/>
              </a:ext>
            </a:extLst>
          </p:cNvPr>
          <p:cNvSpPr/>
          <p:nvPr/>
        </p:nvSpPr>
        <p:spPr>
          <a:xfrm rot="2782724">
            <a:off x="4709282" y="2207836"/>
            <a:ext cx="1334152" cy="552467"/>
          </a:xfrm>
          <a:prstGeom prst="rightArrow">
            <a:avLst/>
          </a:prstGeom>
          <a:solidFill>
            <a:schemeClr val="accent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lumMod val="75000"/>
                  <a:lumOff val="25000"/>
                </a:prstClr>
              </a:solidFill>
              <a:effectLst/>
              <a:uLnTx/>
              <a:uFillTx/>
              <a:latin typeface="Aptos Display"/>
              <a:ea typeface="Cambria" panose="02040503050406030204" pitchFamily="18" charset="0"/>
              <a:cs typeface="Cascadia Mono" panose="020B0609020000020004" pitchFamily="49" charset="0"/>
            </a:endParaRPr>
          </a:p>
        </p:txBody>
      </p:sp>
      <p:sp>
        <p:nvSpPr>
          <p:cNvPr id="11" name="TextBox 10">
            <a:extLst>
              <a:ext uri="{FF2B5EF4-FFF2-40B4-BE49-F238E27FC236}">
                <a16:creationId xmlns:a16="http://schemas.microsoft.com/office/drawing/2014/main" id="{4A2B4B4E-8915-F254-ABEE-EAA80ADF84DE}"/>
              </a:ext>
            </a:extLst>
          </p:cNvPr>
          <p:cNvSpPr txBox="1"/>
          <p:nvPr/>
        </p:nvSpPr>
        <p:spPr>
          <a:xfrm>
            <a:off x="8957" y="4048126"/>
            <a:ext cx="9144000" cy="926496"/>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marL="0" marR="0" lvl="0" indent="0" algn="ctr" defTabSz="457200" rtl="0" eaLnBrk="1" fontAlgn="auto" latinLnBrk="0" hangingPunct="1">
              <a:lnSpc>
                <a:spcPct val="90000"/>
              </a:lnSpc>
              <a:spcBef>
                <a:spcPts val="400"/>
              </a:spcBef>
              <a:spcAft>
                <a:spcPts val="0"/>
              </a:spcAft>
              <a:buClrTx/>
              <a:buSzTx/>
              <a:buFontTx/>
              <a:buNone/>
              <a:tabLst/>
              <a:defRPr/>
            </a:pPr>
            <a:r>
              <a:rPr kumimoji="0" lang="en-US" sz="2600" b="1" i="0" u="none" strike="noStrike" kern="1200" cap="none" spc="0" normalizeH="0" baseline="0" noProof="0" dirty="0">
                <a:ln>
                  <a:noFill/>
                </a:ln>
                <a:solidFill>
                  <a:srgbClr val="604878"/>
                </a:solidFill>
                <a:effectLst/>
                <a:uLnTx/>
                <a:uFillTx/>
                <a:latin typeface="Aptos Display"/>
                <a:ea typeface="+mn-ea"/>
                <a:cs typeface="+mn-cs"/>
              </a:rPr>
              <a:t>Newer chips </a:t>
            </a:r>
            <a:r>
              <a:rPr kumimoji="0" lang="en-US" sz="2600" b="0" i="0" u="none" strike="noStrike" kern="1200" cap="none" spc="0" normalizeH="0" baseline="0" noProof="0" dirty="0">
                <a:ln>
                  <a:noFill/>
                </a:ln>
                <a:solidFill>
                  <a:prstClr val="black"/>
                </a:solidFill>
                <a:effectLst/>
                <a:uLnTx/>
                <a:uFillTx/>
                <a:latin typeface="Aptos Display"/>
                <a:ea typeface="+mn-ea"/>
                <a:cs typeface="+mn-cs"/>
              </a:rPr>
              <a:t>tend to be </a:t>
            </a:r>
            <a:br>
              <a:rPr kumimoji="0" lang="en-US" sz="2600" b="0" i="0" u="none" strike="noStrike" kern="1200" cap="none" spc="0" normalizeH="0" baseline="0" noProof="0" dirty="0">
                <a:ln>
                  <a:noFill/>
                </a:ln>
                <a:solidFill>
                  <a:prstClr val="black"/>
                </a:solidFill>
                <a:effectLst/>
                <a:uLnTx/>
                <a:uFillTx/>
                <a:latin typeface="Aptos Display"/>
                <a:ea typeface="+mn-ea"/>
                <a:cs typeface="+mn-cs"/>
              </a:rPr>
            </a:br>
            <a:r>
              <a:rPr kumimoji="0" lang="en-US" sz="2600" b="1" i="0" u="none" strike="noStrike" kern="1200" cap="none" spc="0" normalizeH="0" baseline="0" noProof="0" dirty="0">
                <a:ln>
                  <a:noFill/>
                </a:ln>
                <a:solidFill>
                  <a:srgbClr val="604878"/>
                </a:solidFill>
                <a:effectLst/>
                <a:uLnTx/>
                <a:uFillTx/>
                <a:latin typeface="Aptos Display"/>
                <a:ea typeface="+mn-ea"/>
                <a:cs typeface="+mn-cs"/>
              </a:rPr>
              <a:t>more vulnerable to </a:t>
            </a:r>
            <a:r>
              <a:rPr kumimoji="0" lang="en-US" sz="2600" b="1" i="0" u="none" strike="noStrike" kern="1200" cap="none" spc="0" normalizeH="0" baseline="0" noProof="0" dirty="0" err="1">
                <a:ln>
                  <a:noFill/>
                </a:ln>
                <a:solidFill>
                  <a:srgbClr val="604878"/>
                </a:solidFill>
                <a:effectLst/>
                <a:uLnTx/>
                <a:uFillTx/>
                <a:latin typeface="Aptos Display"/>
                <a:ea typeface="+mn-ea"/>
                <a:cs typeface="+mn-cs"/>
              </a:rPr>
              <a:t>ColumnDisturb</a:t>
            </a:r>
            <a:r>
              <a:rPr kumimoji="0" lang="en-US" sz="2600" b="1" i="0" u="none" strike="noStrike" kern="1200" cap="none" spc="0" normalizeH="0" baseline="0" noProof="0" dirty="0">
                <a:ln>
                  <a:noFill/>
                </a:ln>
                <a:solidFill>
                  <a:srgbClr val="604878"/>
                </a:solidFill>
                <a:effectLst/>
                <a:uLnTx/>
                <a:uFillTx/>
                <a:latin typeface="Aptos Display"/>
                <a:ea typeface="+mn-ea"/>
                <a:cs typeface="+mn-cs"/>
              </a:rPr>
              <a:t> </a:t>
            </a:r>
            <a:r>
              <a:rPr kumimoji="0" lang="en-US" sz="2600" b="0" i="0" u="none" strike="noStrike" kern="1200" cap="none" spc="0" normalizeH="0" baseline="0" noProof="0" dirty="0">
                <a:ln>
                  <a:noFill/>
                </a:ln>
                <a:solidFill>
                  <a:prstClr val="black"/>
                </a:solidFill>
                <a:effectLst/>
                <a:uLnTx/>
                <a:uFillTx/>
                <a:latin typeface="Aptos Display"/>
                <a:ea typeface="+mn-ea"/>
                <a:cs typeface="+mn-cs"/>
              </a:rPr>
              <a:t>bitflips</a:t>
            </a:r>
            <a:endParaRPr kumimoji="0" lang="en-US" sz="2600" b="0" i="0" u="none" strike="noStrike" kern="1200" cap="none" spc="0" normalizeH="0" baseline="0" noProof="0" dirty="0">
              <a:ln>
                <a:noFill/>
              </a:ln>
              <a:solidFill>
                <a:srgbClr val="C55910"/>
              </a:solidFill>
              <a:effectLst/>
              <a:uLnTx/>
              <a:uFillTx/>
              <a:latin typeface="Aptos Display"/>
              <a:ea typeface="Cambria"/>
              <a:cs typeface="+mn-cs"/>
            </a:endParaRPr>
          </a:p>
        </p:txBody>
      </p:sp>
      <p:sp>
        <p:nvSpPr>
          <p:cNvPr id="12" name="Right Arrow 11">
            <a:extLst>
              <a:ext uri="{FF2B5EF4-FFF2-40B4-BE49-F238E27FC236}">
                <a16:creationId xmlns:a16="http://schemas.microsoft.com/office/drawing/2014/main" id="{8897F31D-C299-0FEA-4BB7-A8B2B0EA04AA}"/>
              </a:ext>
            </a:extLst>
          </p:cNvPr>
          <p:cNvSpPr/>
          <p:nvPr/>
        </p:nvSpPr>
        <p:spPr>
          <a:xfrm rot="1283969">
            <a:off x="2457923" y="2523236"/>
            <a:ext cx="698107" cy="420451"/>
          </a:xfrm>
          <a:prstGeom prst="rightArrow">
            <a:avLst/>
          </a:prstGeom>
          <a:solidFill>
            <a:schemeClr val="accent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lumMod val="75000"/>
                  <a:lumOff val="25000"/>
                </a:prstClr>
              </a:solidFill>
              <a:effectLst/>
              <a:uLnTx/>
              <a:uFillTx/>
              <a:latin typeface="Aptos Display"/>
              <a:ea typeface="Cambria" panose="02040503050406030204" pitchFamily="18" charset="0"/>
              <a:cs typeface="Cascadia Mono" panose="020B0609020000020004" pitchFamily="49" charset="0"/>
            </a:endParaRPr>
          </a:p>
        </p:txBody>
      </p:sp>
      <p:sp>
        <p:nvSpPr>
          <p:cNvPr id="13" name="TextBox 12">
            <a:extLst>
              <a:ext uri="{FF2B5EF4-FFF2-40B4-BE49-F238E27FC236}">
                <a16:creationId xmlns:a16="http://schemas.microsoft.com/office/drawing/2014/main" id="{5AF2A9E7-8AE1-1E52-DFA3-408B9D3890D8}"/>
              </a:ext>
            </a:extLst>
          </p:cNvPr>
          <p:cNvSpPr txBox="1"/>
          <p:nvPr/>
        </p:nvSpPr>
        <p:spPr>
          <a:xfrm rot="3756096">
            <a:off x="1239412" y="2007946"/>
            <a:ext cx="746555"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ptos Display"/>
                <a:ea typeface="+mn-ea"/>
                <a:cs typeface="+mn-cs"/>
              </a:rPr>
              <a:t>5.1x</a:t>
            </a:r>
          </a:p>
        </p:txBody>
      </p:sp>
      <p:sp>
        <p:nvSpPr>
          <p:cNvPr id="14" name="TextBox 13">
            <a:extLst>
              <a:ext uri="{FF2B5EF4-FFF2-40B4-BE49-F238E27FC236}">
                <a16:creationId xmlns:a16="http://schemas.microsoft.com/office/drawing/2014/main" id="{E134C5AF-1BA4-556E-0315-0EBE91062543}"/>
              </a:ext>
            </a:extLst>
          </p:cNvPr>
          <p:cNvSpPr txBox="1"/>
          <p:nvPr/>
        </p:nvSpPr>
        <p:spPr>
          <a:xfrm rot="1181732">
            <a:off x="2358863" y="2504658"/>
            <a:ext cx="746555" cy="4001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Aptos Display"/>
                <a:ea typeface="+mn-ea"/>
                <a:cs typeface="+mn-cs"/>
              </a:rPr>
              <a:t>1.3x</a:t>
            </a:r>
          </a:p>
        </p:txBody>
      </p:sp>
      <p:sp>
        <p:nvSpPr>
          <p:cNvPr id="15" name="TextBox 14">
            <a:extLst>
              <a:ext uri="{FF2B5EF4-FFF2-40B4-BE49-F238E27FC236}">
                <a16:creationId xmlns:a16="http://schemas.microsoft.com/office/drawing/2014/main" id="{33BF416F-D5E4-6FD5-361D-A065FEA85722}"/>
              </a:ext>
            </a:extLst>
          </p:cNvPr>
          <p:cNvSpPr txBox="1"/>
          <p:nvPr/>
        </p:nvSpPr>
        <p:spPr>
          <a:xfrm rot="2290454">
            <a:off x="5003081" y="2253238"/>
            <a:ext cx="746555"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ptos Display"/>
                <a:ea typeface="+mn-ea"/>
                <a:cs typeface="+mn-cs"/>
              </a:rPr>
              <a:t>3x</a:t>
            </a:r>
          </a:p>
        </p:txBody>
      </p:sp>
      <p:sp>
        <p:nvSpPr>
          <p:cNvPr id="16" name="Right Arrow 15">
            <a:extLst>
              <a:ext uri="{FF2B5EF4-FFF2-40B4-BE49-F238E27FC236}">
                <a16:creationId xmlns:a16="http://schemas.microsoft.com/office/drawing/2014/main" id="{ABAE0D02-0BC9-D057-CC0C-0D223EDFB845}"/>
              </a:ext>
            </a:extLst>
          </p:cNvPr>
          <p:cNvSpPr/>
          <p:nvPr/>
        </p:nvSpPr>
        <p:spPr>
          <a:xfrm rot="1502141">
            <a:off x="6851930" y="2359589"/>
            <a:ext cx="1704423" cy="552467"/>
          </a:xfrm>
          <a:prstGeom prst="rightArrow">
            <a:avLst/>
          </a:prstGeom>
          <a:solidFill>
            <a:schemeClr val="accent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lumMod val="75000"/>
                  <a:lumOff val="25000"/>
                </a:prstClr>
              </a:solidFill>
              <a:effectLst/>
              <a:uLnTx/>
              <a:uFillTx/>
              <a:latin typeface="Aptos Display"/>
              <a:ea typeface="Cambria" panose="02040503050406030204" pitchFamily="18" charset="0"/>
              <a:cs typeface="Cascadia Mono" panose="020B0609020000020004" pitchFamily="49" charset="0"/>
            </a:endParaRPr>
          </a:p>
        </p:txBody>
      </p:sp>
      <p:sp>
        <p:nvSpPr>
          <p:cNvPr id="17" name="TextBox 16">
            <a:extLst>
              <a:ext uri="{FF2B5EF4-FFF2-40B4-BE49-F238E27FC236}">
                <a16:creationId xmlns:a16="http://schemas.microsoft.com/office/drawing/2014/main" id="{AFF81D7C-077B-2805-56D0-D309459D8513}"/>
              </a:ext>
            </a:extLst>
          </p:cNvPr>
          <p:cNvSpPr txBox="1"/>
          <p:nvPr/>
        </p:nvSpPr>
        <p:spPr>
          <a:xfrm rot="1535687">
            <a:off x="7227253" y="2387035"/>
            <a:ext cx="892670"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ptos Display"/>
                <a:ea typeface="+mn-ea"/>
                <a:cs typeface="+mn-cs"/>
              </a:rPr>
              <a:t>2.5x</a:t>
            </a:r>
          </a:p>
        </p:txBody>
      </p:sp>
      <p:sp>
        <p:nvSpPr>
          <p:cNvPr id="18" name="TextBox 17">
            <a:extLst>
              <a:ext uri="{FF2B5EF4-FFF2-40B4-BE49-F238E27FC236}">
                <a16:creationId xmlns:a16="http://schemas.microsoft.com/office/drawing/2014/main" id="{6C8B61AF-1E30-CF75-3826-C8FF18D33A10}"/>
              </a:ext>
            </a:extLst>
          </p:cNvPr>
          <p:cNvSpPr txBox="1"/>
          <p:nvPr/>
        </p:nvSpPr>
        <p:spPr>
          <a:xfrm>
            <a:off x="8957" y="5354511"/>
            <a:ext cx="9144000" cy="926496"/>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marL="0" marR="0" lvl="0" indent="0" algn="ctr" defTabSz="457200" rtl="0" eaLnBrk="1" fontAlgn="auto" latinLnBrk="0" hangingPunct="1">
              <a:lnSpc>
                <a:spcPct val="90000"/>
              </a:lnSpc>
              <a:spcBef>
                <a:spcPts val="40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Aptos Display"/>
                <a:ea typeface="+mn-ea"/>
                <a:cs typeface="+mn-cs"/>
              </a:rPr>
              <a:t>This trend is </a:t>
            </a:r>
            <a:r>
              <a:rPr kumimoji="0" lang="en-US" sz="2600" b="1" i="0" u="none" strike="noStrike" kern="1200" cap="none" spc="0" normalizeH="0" baseline="0" noProof="0" dirty="0">
                <a:ln>
                  <a:noFill/>
                </a:ln>
                <a:solidFill>
                  <a:srgbClr val="604878"/>
                </a:solidFill>
                <a:effectLst/>
                <a:uLnTx/>
                <a:uFillTx/>
                <a:latin typeface="Aptos Display"/>
                <a:ea typeface="+mn-ea"/>
                <a:cs typeface="+mn-cs"/>
              </a:rPr>
              <a:t>consistent across all tested manufacturers</a:t>
            </a:r>
            <a:endParaRPr kumimoji="0" lang="en-US" sz="2600" b="0" i="0" u="none" strike="noStrike" kern="1200" cap="none" spc="0" normalizeH="0" baseline="0" noProof="0" dirty="0">
              <a:ln>
                <a:noFill/>
              </a:ln>
              <a:solidFill>
                <a:srgbClr val="604878"/>
              </a:solidFill>
              <a:effectLst/>
              <a:uLnTx/>
              <a:uFillTx/>
              <a:latin typeface="Aptos Display"/>
              <a:ea typeface="Cambria"/>
              <a:cs typeface="+mn-cs"/>
            </a:endParaRPr>
          </a:p>
        </p:txBody>
      </p:sp>
    </p:spTree>
    <p:extLst>
      <p:ext uri="{BB962C8B-B14F-4D97-AF65-F5344CB8AC3E}">
        <p14:creationId xmlns:p14="http://schemas.microsoft.com/office/powerpoint/2010/main" val="4072067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nodeType="withEffect">
                                  <p:stCondLst>
                                    <p:cond delay="0"/>
                                  </p:stCondLst>
                                  <p:childTnLst>
                                    <p:set>
                                      <p:cBhvr>
                                        <p:cTn id="6" dur="1" fill="hold">
                                          <p:stCondLst>
                                            <p:cond delay="0"/>
                                          </p:stCondLst>
                                        </p:cTn>
                                        <p:tgtEl>
                                          <p:spTgt spid="5"/>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22"/>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childTnLst>
                          </p:cTn>
                        </p:par>
                        <p:par>
                          <p:cTn id="19" fill="hold">
                            <p:stCondLst>
                              <p:cond delay="500"/>
                            </p:stCondLst>
                            <p:childTnLst>
                              <p:par>
                                <p:cTn id="20" presetID="10" presetClass="entr" presetSubtype="0" fill="hold" grpId="0"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par>
                          <p:cTn id="23" fill="hold">
                            <p:stCondLst>
                              <p:cond delay="1000"/>
                            </p:stCondLst>
                            <p:childTnLst>
                              <p:par>
                                <p:cTn id="24" presetID="10" presetClass="entr" presetSubtype="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0" nodeType="clickEffect">
                                  <p:stCondLst>
                                    <p:cond delay="0"/>
                                  </p:stCondLst>
                                  <p:childTnLst>
                                    <p:set>
                                      <p:cBhvr>
                                        <p:cTn id="34" dur="1" fill="hold">
                                          <p:stCondLst>
                                            <p:cond delay="0"/>
                                          </p:stCondLst>
                                        </p:cTn>
                                        <p:tgtEl>
                                          <p:spTgt spid="21"/>
                                        </p:tgtEl>
                                        <p:attrNameLst>
                                          <p:attrName>style.visibility</p:attrName>
                                        </p:attrNameLst>
                                      </p:cBhvr>
                                      <p:to>
                                        <p:strVal val="hidden"/>
                                      </p:to>
                                    </p:set>
                                  </p:childTnLst>
                                </p:cTn>
                              </p:par>
                              <p:par>
                                <p:cTn id="35" presetID="1" presetClass="exit" presetSubtype="0" fill="hold" grpId="0" nodeType="withEffect">
                                  <p:stCondLst>
                                    <p:cond delay="0"/>
                                  </p:stCondLst>
                                  <p:childTnLst>
                                    <p:set>
                                      <p:cBhvr>
                                        <p:cTn id="36" dur="1" fill="hold">
                                          <p:stCondLst>
                                            <p:cond delay="0"/>
                                          </p:stCondLst>
                                        </p:cTn>
                                        <p:tgtEl>
                                          <p:spTgt spid="19"/>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500"/>
                                        <p:tgtEl>
                                          <p:spTgt spid="15"/>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fade">
                                      <p:cBhvr>
                                        <p:cTn id="44" dur="500"/>
                                        <p:tgtEl>
                                          <p:spTgt spid="10"/>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500"/>
                                        <p:tgtEl>
                                          <p:spTgt spid="17"/>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500"/>
                                        <p:tgtEl>
                                          <p:spTgt spid="16"/>
                                        </p:tgtEl>
                                      </p:cBhvr>
                                    </p:animEffect>
                                  </p:childTnLst>
                                </p:cTn>
                              </p:par>
                            </p:childTnLst>
                          </p:cTn>
                        </p:par>
                        <p:par>
                          <p:cTn id="51" fill="hold">
                            <p:stCondLst>
                              <p:cond delay="500"/>
                            </p:stCondLst>
                            <p:childTnLst>
                              <p:par>
                                <p:cTn id="52" presetID="1" presetClass="entr" presetSubtype="0" fill="hold" grpId="0" nodeType="afterEffect">
                                  <p:stCondLst>
                                    <p:cond delay="0"/>
                                  </p:stCondLst>
                                  <p:childTnLst>
                                    <p:set>
                                      <p:cBhvr>
                                        <p:cTn id="53"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1" grpId="0" animBg="1"/>
      <p:bldP spid="22" grpId="0" animBg="1"/>
      <p:bldP spid="9" grpId="0" animBg="1"/>
      <p:bldP spid="10" grpId="0" animBg="1"/>
      <p:bldP spid="11" grpId="0" animBg="1"/>
      <p:bldP spid="12" grpId="0" animBg="1"/>
      <p:bldP spid="13" grpId="0"/>
      <p:bldP spid="14" grpId="0"/>
      <p:bldP spid="15" grpId="0"/>
      <p:bldP spid="16" grpId="0" animBg="1"/>
      <p:bldP spid="17" grpId="0"/>
      <p:bldP spid="18" grpId="0" animBg="1"/>
    </p:bldLst>
  </p:timing>
</p:sld>
</file>

<file path=ppt/slides/slide8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B738106F-244E-FB86-1E66-618AAA1849B0}"/>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184923D5-2A88-54AA-AED1-7747FE9DEF30}"/>
              </a:ext>
            </a:extLst>
          </p:cNvPr>
          <p:cNvPicPr>
            <a:picLocks noChangeAspect="1"/>
          </p:cNvPicPr>
          <p:nvPr/>
        </p:nvPicPr>
        <p:blipFill>
          <a:blip r:embed="rId3"/>
          <a:stretch>
            <a:fillRect/>
          </a:stretch>
        </p:blipFill>
        <p:spPr>
          <a:xfrm>
            <a:off x="218481" y="865351"/>
            <a:ext cx="8681637" cy="2974916"/>
          </a:xfrm>
          <a:prstGeom prst="rect">
            <a:avLst/>
          </a:prstGeom>
        </p:spPr>
      </p:pic>
      <p:sp>
        <p:nvSpPr>
          <p:cNvPr id="2" name="Title 1">
            <a:extLst>
              <a:ext uri="{FF2B5EF4-FFF2-40B4-BE49-F238E27FC236}">
                <a16:creationId xmlns:a16="http://schemas.microsoft.com/office/drawing/2014/main" id="{56DE6352-585C-3600-8935-FDE86224D64E}"/>
              </a:ext>
            </a:extLst>
          </p:cNvPr>
          <p:cNvSpPr>
            <a:spLocks noGrp="1"/>
          </p:cNvSpPr>
          <p:nvPr>
            <p:ph type="title"/>
          </p:nvPr>
        </p:nvSpPr>
        <p:spPr/>
        <p:txBody>
          <a:bodyPr/>
          <a:lstStyle/>
          <a:p>
            <a:r>
              <a:rPr lang="en-US" dirty="0"/>
              <a:t>Minimum Time to Induce First Bitflip</a:t>
            </a:r>
          </a:p>
        </p:txBody>
      </p:sp>
      <p:sp>
        <p:nvSpPr>
          <p:cNvPr id="3" name="TextBox 2">
            <a:extLst>
              <a:ext uri="{FF2B5EF4-FFF2-40B4-BE49-F238E27FC236}">
                <a16:creationId xmlns:a16="http://schemas.microsoft.com/office/drawing/2014/main" id="{02114801-1880-1C7E-790E-E9304F7E8E37}"/>
              </a:ext>
            </a:extLst>
          </p:cNvPr>
          <p:cNvSpPr txBox="1"/>
          <p:nvPr/>
        </p:nvSpPr>
        <p:spPr>
          <a:xfrm>
            <a:off x="-1" y="4467498"/>
            <a:ext cx="9144000" cy="1402079"/>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marL="0" marR="0" lvl="0" indent="0" algn="ctr" defTabSz="457200" rtl="0" eaLnBrk="1" fontAlgn="auto" latinLnBrk="0" hangingPunct="1">
              <a:lnSpc>
                <a:spcPct val="90000"/>
              </a:lnSpc>
              <a:spcBef>
                <a:spcPts val="40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Aptos Display"/>
                <a:ea typeface="+mn-ea"/>
                <a:cs typeface="+mn-cs"/>
              </a:rPr>
              <a:t>Some </a:t>
            </a:r>
            <a:r>
              <a:rPr kumimoji="0" lang="en-US" sz="2600" b="1" i="0" u="none" strike="noStrike" kern="1200" cap="none" spc="0" normalizeH="0" baseline="0" noProof="0" dirty="0">
                <a:ln>
                  <a:noFill/>
                </a:ln>
                <a:solidFill>
                  <a:srgbClr val="604878"/>
                </a:solidFill>
                <a:effectLst/>
                <a:uLnTx/>
                <a:uFillTx/>
                <a:latin typeface="Aptos Display"/>
                <a:ea typeface="+mn-ea"/>
                <a:cs typeface="+mn-cs"/>
              </a:rPr>
              <a:t>real DRAM chips </a:t>
            </a:r>
            <a:r>
              <a:rPr kumimoji="0" lang="en-US" sz="2600" b="0" i="0" u="none" strike="noStrike" kern="1200" cap="none" spc="0" normalizeH="0" baseline="0" noProof="0" dirty="0">
                <a:ln>
                  <a:noFill/>
                </a:ln>
                <a:solidFill>
                  <a:prstClr val="black"/>
                </a:solidFill>
                <a:effectLst/>
                <a:uLnTx/>
                <a:uFillTx/>
                <a:latin typeface="Aptos Display"/>
                <a:ea typeface="+mn-ea"/>
                <a:cs typeface="+mn-cs"/>
              </a:rPr>
              <a:t>experience </a:t>
            </a:r>
            <a:r>
              <a:rPr kumimoji="0" lang="en-US" sz="2600" b="0" i="0" u="none" strike="noStrike" kern="1200" cap="none" spc="0" normalizeH="0" baseline="0" noProof="0" dirty="0" err="1">
                <a:ln>
                  <a:noFill/>
                </a:ln>
                <a:solidFill>
                  <a:prstClr val="black"/>
                </a:solidFill>
                <a:effectLst/>
                <a:uLnTx/>
                <a:uFillTx/>
                <a:latin typeface="Aptos Display"/>
                <a:ea typeface="+mn-ea"/>
                <a:cs typeface="+mn-cs"/>
              </a:rPr>
              <a:t>ColumnDisturb</a:t>
            </a:r>
            <a:r>
              <a:rPr kumimoji="0" lang="en-US" sz="2600" b="0" i="0" u="none" strike="noStrike" kern="1200" cap="none" spc="0" normalizeH="0" baseline="0" noProof="0" dirty="0">
                <a:ln>
                  <a:noFill/>
                </a:ln>
                <a:solidFill>
                  <a:prstClr val="black"/>
                </a:solidFill>
                <a:effectLst/>
                <a:uLnTx/>
                <a:uFillTx/>
                <a:latin typeface="Aptos Display"/>
                <a:ea typeface="+mn-ea"/>
                <a:cs typeface="+mn-cs"/>
              </a:rPr>
              <a:t> bitflips </a:t>
            </a:r>
            <a:br>
              <a:rPr kumimoji="0" lang="en-US" sz="2600" b="0" i="0" u="none" strike="noStrike" kern="1200" cap="none" spc="0" normalizeH="0" baseline="0" noProof="0" dirty="0">
                <a:ln>
                  <a:noFill/>
                </a:ln>
                <a:solidFill>
                  <a:prstClr val="black"/>
                </a:solidFill>
                <a:effectLst/>
                <a:uLnTx/>
                <a:uFillTx/>
                <a:latin typeface="Aptos Display"/>
                <a:ea typeface="+mn-ea"/>
                <a:cs typeface="+mn-cs"/>
              </a:rPr>
            </a:br>
            <a:r>
              <a:rPr kumimoji="0" lang="en-US" sz="2600" b="1" i="0" u="none" strike="noStrike" kern="1200" cap="none" spc="0" normalizeH="0" baseline="0" noProof="0" dirty="0">
                <a:ln>
                  <a:noFill/>
                </a:ln>
                <a:solidFill>
                  <a:srgbClr val="604878"/>
                </a:solidFill>
                <a:effectLst/>
                <a:uLnTx/>
                <a:uFillTx/>
                <a:latin typeface="Aptos Display"/>
                <a:ea typeface="+mn-ea"/>
                <a:cs typeface="+mn-cs"/>
              </a:rPr>
              <a:t>within the nominal refresh window (64ms) </a:t>
            </a:r>
            <a:br>
              <a:rPr kumimoji="0" lang="en-US" sz="2600" b="1" i="0" u="none" strike="noStrike" kern="1200" cap="none" spc="0" normalizeH="0" baseline="0" noProof="0" dirty="0">
                <a:ln>
                  <a:noFill/>
                </a:ln>
                <a:solidFill>
                  <a:prstClr val="black"/>
                </a:solidFill>
                <a:effectLst/>
                <a:uLnTx/>
                <a:uFillTx/>
                <a:latin typeface="Aptos Display"/>
                <a:ea typeface="+mn-ea"/>
                <a:cs typeface="+mn-cs"/>
              </a:rPr>
            </a:br>
            <a:r>
              <a:rPr kumimoji="0" lang="en-US" sz="2600" b="1" i="0" u="none" strike="noStrike" kern="1200" cap="none" spc="0" normalizeH="0" baseline="0" noProof="0" dirty="0">
                <a:ln>
                  <a:noFill/>
                </a:ln>
                <a:solidFill>
                  <a:srgbClr val="604878"/>
                </a:solidFill>
                <a:effectLst/>
                <a:uLnTx/>
                <a:uFillTx/>
                <a:latin typeface="Aptos Display"/>
                <a:ea typeface="+mn-ea"/>
                <a:cs typeface="+mn-cs"/>
              </a:rPr>
              <a:t>under nominal operating conditions</a:t>
            </a:r>
            <a:endParaRPr kumimoji="0" lang="en-US" sz="2600" b="1" i="0" u="none" strike="noStrike" kern="1200" cap="none" spc="0" normalizeH="0" baseline="0" noProof="0" dirty="0">
              <a:ln>
                <a:noFill/>
              </a:ln>
              <a:solidFill>
                <a:srgbClr val="604878"/>
              </a:solidFill>
              <a:effectLst/>
              <a:uLnTx/>
              <a:uFillTx/>
              <a:latin typeface="Aptos Display"/>
              <a:ea typeface="Cambria"/>
              <a:cs typeface="+mn-cs"/>
            </a:endParaRPr>
          </a:p>
        </p:txBody>
      </p:sp>
      <p:sp>
        <p:nvSpPr>
          <p:cNvPr id="12" name="Rectangle 11">
            <a:extLst>
              <a:ext uri="{FF2B5EF4-FFF2-40B4-BE49-F238E27FC236}">
                <a16:creationId xmlns:a16="http://schemas.microsoft.com/office/drawing/2014/main" id="{BA6AE260-92D2-B21A-FD21-FAAD8A4C3EF0}"/>
              </a:ext>
            </a:extLst>
          </p:cNvPr>
          <p:cNvSpPr/>
          <p:nvPr/>
        </p:nvSpPr>
        <p:spPr>
          <a:xfrm>
            <a:off x="683624" y="1158239"/>
            <a:ext cx="8120742" cy="1733005"/>
          </a:xfrm>
          <a:prstGeom prst="rect">
            <a:avLst/>
          </a:prstGeom>
          <a:solidFill>
            <a:schemeClr val="bg1">
              <a:alpha val="58462"/>
            </a:scheme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lumMod val="75000"/>
                  <a:lumOff val="25000"/>
                </a:prstClr>
              </a:solidFill>
              <a:effectLst/>
              <a:uLnTx/>
              <a:uFillTx/>
              <a:latin typeface="Aptos Display"/>
              <a:ea typeface="Cambria" panose="02040503050406030204" pitchFamily="18" charset="0"/>
              <a:cs typeface="Cascadia Mono" panose="020B0609020000020004" pitchFamily="49" charset="0"/>
            </a:endParaRPr>
          </a:p>
        </p:txBody>
      </p:sp>
      <p:sp>
        <p:nvSpPr>
          <p:cNvPr id="5" name="Oval 4">
            <a:extLst>
              <a:ext uri="{FF2B5EF4-FFF2-40B4-BE49-F238E27FC236}">
                <a16:creationId xmlns:a16="http://schemas.microsoft.com/office/drawing/2014/main" id="{0C80F70C-FB6D-FA63-C91D-4D04E930347C}"/>
              </a:ext>
            </a:extLst>
          </p:cNvPr>
          <p:cNvSpPr/>
          <p:nvPr/>
        </p:nvSpPr>
        <p:spPr>
          <a:xfrm>
            <a:off x="3378201" y="2877111"/>
            <a:ext cx="457200" cy="299248"/>
          </a:xfrm>
          <a:prstGeom prst="ellipse">
            <a:avLst/>
          </a:prstGeom>
          <a:noFill/>
          <a:ln w="762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lumMod val="75000"/>
                  <a:lumOff val="25000"/>
                </a:prstClr>
              </a:solidFill>
              <a:effectLst/>
              <a:uLnTx/>
              <a:uFillTx/>
              <a:latin typeface="Aptos Display"/>
              <a:ea typeface="Cambria" panose="02040503050406030204" pitchFamily="18" charset="0"/>
              <a:cs typeface="Cascadia Mono" panose="020B0609020000020004" pitchFamily="49" charset="0"/>
            </a:endParaRPr>
          </a:p>
        </p:txBody>
      </p:sp>
      <p:sp>
        <p:nvSpPr>
          <p:cNvPr id="6" name="Rectangle 5">
            <a:extLst>
              <a:ext uri="{FF2B5EF4-FFF2-40B4-BE49-F238E27FC236}">
                <a16:creationId xmlns:a16="http://schemas.microsoft.com/office/drawing/2014/main" id="{FF1B3EF2-C7EF-A651-9731-6088BCEBEAF2}"/>
              </a:ext>
            </a:extLst>
          </p:cNvPr>
          <p:cNvSpPr/>
          <p:nvPr/>
        </p:nvSpPr>
        <p:spPr>
          <a:xfrm rot="5400000">
            <a:off x="4679346" y="2115940"/>
            <a:ext cx="2372604" cy="457201"/>
          </a:xfrm>
          <a:prstGeom prst="rect">
            <a:avLst/>
          </a:prstGeom>
          <a:noFill/>
          <a:ln w="762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lumMod val="75000"/>
                  <a:lumOff val="25000"/>
                </a:prstClr>
              </a:solidFill>
              <a:effectLst/>
              <a:uLnTx/>
              <a:uFillTx/>
              <a:latin typeface="Aptos Display"/>
              <a:ea typeface="Cambria" panose="02040503050406030204" pitchFamily="18" charset="0"/>
              <a:cs typeface="Cascadia Mono" panose="020B0609020000020004" pitchFamily="49" charset="0"/>
            </a:endParaRPr>
          </a:p>
        </p:txBody>
      </p:sp>
    </p:spTree>
    <p:extLst>
      <p:ext uri="{BB962C8B-B14F-4D97-AF65-F5344CB8AC3E}">
        <p14:creationId xmlns:p14="http://schemas.microsoft.com/office/powerpoint/2010/main" val="2413605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par>
                          <p:cTn id="7" fill="hold">
                            <p:stCondLst>
                              <p:cond delay="0"/>
                            </p:stCondLst>
                            <p:childTnLst>
                              <p:par>
                                <p:cTn id="8" presetID="10" presetClass="entr" presetSubtype="0" fill="hold" grpId="0" nodeType="after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2" grpId="0" animBg="1"/>
      <p:bldP spid="5" grpId="0" animBg="1"/>
      <p:bldP spid="6"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EC1CE4-9756-1453-786A-2A6C88964FE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5484BE2-DDB4-90A0-EFB3-6D4653630541}"/>
              </a:ext>
            </a:extLst>
          </p:cNvPr>
          <p:cNvSpPr>
            <a:spLocks noGrp="1"/>
          </p:cNvSpPr>
          <p:nvPr>
            <p:ph type="title"/>
          </p:nvPr>
        </p:nvSpPr>
        <p:spPr/>
        <p:txBody>
          <a:bodyPr/>
          <a:lstStyle/>
          <a:p>
            <a:r>
              <a:rPr lang="en-US" dirty="0" err="1"/>
              <a:t>ColumnDisturb</a:t>
            </a:r>
            <a:endParaRPr lang="en-US" dirty="0"/>
          </a:p>
        </p:txBody>
      </p:sp>
      <p:sp>
        <p:nvSpPr>
          <p:cNvPr id="5" name="Content Placeholder 4">
            <a:extLst>
              <a:ext uri="{FF2B5EF4-FFF2-40B4-BE49-F238E27FC236}">
                <a16:creationId xmlns:a16="http://schemas.microsoft.com/office/drawing/2014/main" id="{3967996F-C950-2704-DD4D-7AC385E0CCC3}"/>
              </a:ext>
            </a:extLst>
          </p:cNvPr>
          <p:cNvSpPr>
            <a:spLocks noGrp="1"/>
          </p:cNvSpPr>
          <p:nvPr>
            <p:ph idx="1"/>
          </p:nvPr>
        </p:nvSpPr>
        <p:spPr/>
        <p:txBody>
          <a:bodyPr/>
          <a:lstStyle/>
          <a:p>
            <a:r>
              <a:rPr lang="en-US" sz="2000" dirty="0"/>
              <a:t>Ismail Emir Yuksel, Ataberk Olgun, Nisa Bostanci, </a:t>
            </a:r>
            <a:br>
              <a:rPr lang="en-US" sz="2000" dirty="0"/>
            </a:br>
            <a:r>
              <a:rPr lang="en-US" sz="2000" dirty="0" err="1"/>
              <a:t>Haocong</a:t>
            </a:r>
            <a:r>
              <a:rPr lang="en-US" sz="2000" dirty="0"/>
              <a:t> Luo, A. Giray </a:t>
            </a:r>
            <a:r>
              <a:rPr lang="en-US" sz="2000" dirty="0" err="1"/>
              <a:t>Yaglikci</a:t>
            </a:r>
            <a:r>
              <a:rPr lang="en-US" sz="2000" dirty="0"/>
              <a:t>, and Onur Mutlu</a:t>
            </a:r>
            <a:r>
              <a:rPr lang="en-US" sz="2000" u="sng" dirty="0"/>
              <a:t>,</a:t>
            </a:r>
            <a:br>
              <a:rPr lang="en-US" sz="2000" dirty="0"/>
            </a:br>
            <a:r>
              <a:rPr lang="en-US" sz="2000" b="1" dirty="0">
                <a:hlinkClick r:id="rId2"/>
              </a:rPr>
              <a:t>"ColumnDisturb: Understanding Column-based Read Disturbance in Real DRAM Chips and Implications for Future Systems"</a:t>
            </a:r>
            <a:br>
              <a:rPr lang="en-US" sz="2000" dirty="0"/>
            </a:br>
            <a:r>
              <a:rPr lang="en-US" sz="2000" i="1" dirty="0"/>
              <a:t>Proceedings of the </a:t>
            </a:r>
            <a:r>
              <a:rPr lang="en-US" sz="2000" i="1" dirty="0">
                <a:hlinkClick r:id="rId3"/>
              </a:rPr>
              <a:t>58th International Symposium on Microarchitecture</a:t>
            </a:r>
            <a:r>
              <a:rPr lang="en-US" sz="2000" i="1" dirty="0"/>
              <a:t> (</a:t>
            </a:r>
            <a:r>
              <a:rPr lang="en-US" sz="2000" b="1" i="1" dirty="0"/>
              <a:t>MICRO</a:t>
            </a:r>
            <a:r>
              <a:rPr lang="en-US" sz="2000" i="1" dirty="0"/>
              <a:t>)</a:t>
            </a:r>
            <a:r>
              <a:rPr lang="en-US" sz="2000" dirty="0"/>
              <a:t>, Seoul, South Korea, October 2025.</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endParaRPr lang="en-US" sz="2000" dirty="0"/>
          </a:p>
        </p:txBody>
      </p:sp>
      <p:pic>
        <p:nvPicPr>
          <p:cNvPr id="2" name="Picture 1">
            <a:extLst>
              <a:ext uri="{FF2B5EF4-FFF2-40B4-BE49-F238E27FC236}">
                <a16:creationId xmlns:a16="http://schemas.microsoft.com/office/drawing/2014/main" id="{03103B9F-4DF3-7410-A59C-95E554810408}"/>
              </a:ext>
            </a:extLst>
          </p:cNvPr>
          <p:cNvPicPr>
            <a:picLocks noChangeAspect="1"/>
          </p:cNvPicPr>
          <p:nvPr/>
        </p:nvPicPr>
        <p:blipFill>
          <a:blip r:embed="rId6"/>
          <a:stretch>
            <a:fillRect/>
          </a:stretch>
        </p:blipFill>
        <p:spPr>
          <a:xfrm>
            <a:off x="683601" y="3429000"/>
            <a:ext cx="7772400" cy="2528767"/>
          </a:xfrm>
          <a:prstGeom prst="rect">
            <a:avLst/>
          </a:prstGeom>
          <a:ln w="38100">
            <a:solidFill>
              <a:schemeClr val="tx1"/>
            </a:solidFill>
          </a:ln>
        </p:spPr>
      </p:pic>
    </p:spTree>
    <p:extLst>
      <p:ext uri="{BB962C8B-B14F-4D97-AF65-F5344CB8AC3E}">
        <p14:creationId xmlns:p14="http://schemas.microsoft.com/office/powerpoint/2010/main" val="217265134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DA34AA-EFC1-21C7-4937-EC312B73AE9E}"/>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F512C78E-821A-669C-5526-F6D09CA9CA8E}"/>
              </a:ext>
            </a:extLst>
          </p:cNvPr>
          <p:cNvSpPr txBox="1"/>
          <p:nvPr/>
        </p:nvSpPr>
        <p:spPr>
          <a:xfrm>
            <a:off x="753744" y="1883231"/>
            <a:ext cx="7636514" cy="2585323"/>
          </a:xfrm>
          <a:prstGeom prst="rect">
            <a:avLst/>
          </a:prstGeom>
          <a:noFill/>
        </p:spPr>
        <p:txBody>
          <a:bodyPr wrap="none" rtlCol="0">
            <a:spAutoFit/>
          </a:bodyPr>
          <a:lstStyle/>
          <a:p>
            <a:pPr algn="ctr"/>
            <a:r>
              <a:rPr lang="en-US" sz="5400" dirty="0">
                <a:latin typeface="Cambria" panose="02040503050406030204" pitchFamily="18" charset="0"/>
                <a:ea typeface="Cambria" panose="02040503050406030204" pitchFamily="18" charset="0"/>
              </a:rPr>
              <a:t>DRAM Bender </a:t>
            </a:r>
            <a:br>
              <a:rPr lang="en-US" sz="5400" dirty="0">
                <a:latin typeface="Cambria" panose="02040503050406030204" pitchFamily="18" charset="0"/>
                <a:ea typeface="Cambria" panose="02040503050406030204" pitchFamily="18" charset="0"/>
              </a:rPr>
            </a:br>
            <a:r>
              <a:rPr lang="en-US" sz="5400" dirty="0">
                <a:solidFill>
                  <a:srgbClr val="0000FF"/>
                </a:solidFill>
                <a:latin typeface="Cambria" panose="02040503050406030204" pitchFamily="18" charset="0"/>
                <a:ea typeface="Cambria" panose="02040503050406030204" pitchFamily="18" charset="0"/>
              </a:rPr>
              <a:t>Enables Uncovering </a:t>
            </a:r>
            <a:br>
              <a:rPr lang="en-US" sz="5400" dirty="0">
                <a:latin typeface="Cambria" panose="02040503050406030204" pitchFamily="18" charset="0"/>
                <a:ea typeface="Cambria" panose="02040503050406030204" pitchFamily="18" charset="0"/>
              </a:rPr>
            </a:br>
            <a:r>
              <a:rPr lang="en-US" sz="5400" dirty="0">
                <a:solidFill>
                  <a:srgbClr val="FF0000"/>
                </a:solidFill>
                <a:latin typeface="Cambria" panose="02040503050406030204" pitchFamily="18" charset="0"/>
                <a:ea typeface="Cambria" panose="02040503050406030204" pitchFamily="18" charset="0"/>
              </a:rPr>
              <a:t>New DRAM Functionality</a:t>
            </a:r>
          </a:p>
        </p:txBody>
      </p:sp>
    </p:spTree>
    <p:extLst>
      <p:ext uri="{BB962C8B-B14F-4D97-AF65-F5344CB8AC3E}">
        <p14:creationId xmlns:p14="http://schemas.microsoft.com/office/powerpoint/2010/main" val="38640144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2133F-78E8-949D-09CF-B205DE67BB6D}"/>
              </a:ext>
            </a:extLst>
          </p:cNvPr>
          <p:cNvSpPr>
            <a:spLocks noGrp="1"/>
          </p:cNvSpPr>
          <p:nvPr>
            <p:ph type="title"/>
          </p:nvPr>
        </p:nvSpPr>
        <p:spPr/>
        <p:txBody>
          <a:bodyPr/>
          <a:lstStyle/>
          <a:p>
            <a:r>
              <a:rPr lang="en-US" dirty="0"/>
              <a:t>QUAC-TRNG</a:t>
            </a:r>
          </a:p>
        </p:txBody>
      </p:sp>
      <p:sp>
        <p:nvSpPr>
          <p:cNvPr id="3" name="Content Placeholder 2">
            <a:extLst>
              <a:ext uri="{FF2B5EF4-FFF2-40B4-BE49-F238E27FC236}">
                <a16:creationId xmlns:a16="http://schemas.microsoft.com/office/drawing/2014/main" id="{BABA93A4-47B2-EC0D-7090-C049C1A53545}"/>
              </a:ext>
            </a:extLst>
          </p:cNvPr>
          <p:cNvSpPr>
            <a:spLocks noGrp="1"/>
          </p:cNvSpPr>
          <p:nvPr>
            <p:ph idx="1"/>
          </p:nvPr>
        </p:nvSpPr>
        <p:spPr/>
        <p:txBody>
          <a:bodyPr/>
          <a:lstStyle/>
          <a:p>
            <a:r>
              <a:rPr lang="en-US" sz="1800" dirty="0"/>
              <a:t>Ataberk Olgun, Minesh Patel, A. Giray </a:t>
            </a:r>
            <a:r>
              <a:rPr lang="en-US" sz="1800" dirty="0" err="1"/>
              <a:t>Yaglikci</a:t>
            </a:r>
            <a:r>
              <a:rPr lang="en-US" sz="1800" dirty="0"/>
              <a:t>, </a:t>
            </a:r>
            <a:r>
              <a:rPr lang="en-US" sz="1800" dirty="0" err="1"/>
              <a:t>Haocong</a:t>
            </a:r>
            <a:r>
              <a:rPr lang="en-US" sz="1800" dirty="0"/>
              <a:t> Luo, Jeremie S. Kim, F. Nisa Bostanci, Nandita Vijaykumar, Oguz Ergin, and Onur Mutlu,</a:t>
            </a:r>
            <a:br>
              <a:rPr lang="en-US" sz="1800" dirty="0"/>
            </a:br>
            <a:r>
              <a:rPr lang="en-US" sz="1800" b="1" dirty="0">
                <a:hlinkClick r:id="rId2"/>
              </a:rPr>
              <a:t>"QUAC-TRNG: High-Throughput True Random Number Generation Using Quadruple Row Activation in Commodity DRAM Chips"</a:t>
            </a:r>
            <a:br>
              <a:rPr lang="en-US" sz="1800" dirty="0"/>
            </a:br>
            <a:r>
              <a:rPr lang="en-US" sz="1800" i="1" dirty="0"/>
              <a:t>Proceedings of the </a:t>
            </a:r>
            <a:r>
              <a:rPr lang="en-US" sz="1800" i="1" dirty="0">
                <a:hlinkClick r:id="rId3"/>
              </a:rPr>
              <a:t>48th International Symposium on Computer Architecture</a:t>
            </a:r>
            <a:r>
              <a:rPr lang="en-US" sz="1800" i="1" dirty="0"/>
              <a:t> (</a:t>
            </a:r>
            <a:r>
              <a:rPr lang="en-US" sz="1800" b="1" i="1" dirty="0"/>
              <a:t>ISCA</a:t>
            </a:r>
            <a:r>
              <a:rPr lang="en-US" sz="1800" i="1" dirty="0"/>
              <a:t>)</a:t>
            </a:r>
            <a:r>
              <a:rPr lang="en-US" sz="1800" dirty="0"/>
              <a:t>, Virtual, June 2021.</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Short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(25 minutes)]</a:t>
            </a:r>
            <a:br>
              <a:rPr lang="en-US" sz="1800" dirty="0"/>
            </a:br>
            <a:r>
              <a:rPr lang="en-US" sz="1800" dirty="0"/>
              <a:t>[</a:t>
            </a:r>
            <a:r>
              <a:rPr lang="en-US" sz="1800" dirty="0">
                <a:hlinkClick r:id="rId9"/>
              </a:rPr>
              <a:t>SAFARI Live Seminar Video</a:t>
            </a:r>
            <a:r>
              <a:rPr lang="en-US" sz="1800" dirty="0"/>
              <a:t> (1 </a:t>
            </a:r>
            <a:r>
              <a:rPr lang="en-US" sz="1800" dirty="0" err="1"/>
              <a:t>hr</a:t>
            </a:r>
            <a:r>
              <a:rPr lang="en-US" sz="1800" dirty="0"/>
              <a:t> 26 mins)]</a:t>
            </a:r>
          </a:p>
        </p:txBody>
      </p:sp>
      <p:pic>
        <p:nvPicPr>
          <p:cNvPr id="4" name="Picture 3">
            <a:extLst>
              <a:ext uri="{FF2B5EF4-FFF2-40B4-BE49-F238E27FC236}">
                <a16:creationId xmlns:a16="http://schemas.microsoft.com/office/drawing/2014/main" id="{794A3AEF-EABD-6461-6E4E-D4D3B24D6CAE}"/>
              </a:ext>
            </a:extLst>
          </p:cNvPr>
          <p:cNvPicPr>
            <a:picLocks noChangeAspect="1"/>
          </p:cNvPicPr>
          <p:nvPr/>
        </p:nvPicPr>
        <p:blipFill>
          <a:blip r:embed="rId10"/>
          <a:stretch>
            <a:fillRect/>
          </a:stretch>
        </p:blipFill>
        <p:spPr>
          <a:xfrm>
            <a:off x="683601" y="3914981"/>
            <a:ext cx="7772400" cy="2270695"/>
          </a:xfrm>
          <a:prstGeom prst="rect">
            <a:avLst/>
          </a:prstGeom>
          <a:ln w="38100">
            <a:solidFill>
              <a:schemeClr val="tx1"/>
            </a:solidFill>
          </a:ln>
        </p:spPr>
      </p:pic>
    </p:spTree>
    <p:extLst>
      <p:ext uri="{BB962C8B-B14F-4D97-AF65-F5344CB8AC3E}">
        <p14:creationId xmlns:p14="http://schemas.microsoft.com/office/powerpoint/2010/main" val="361103787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0FA78-AEC9-104C-8EF5-634597184B09}"/>
              </a:ext>
            </a:extLst>
          </p:cNvPr>
          <p:cNvSpPr>
            <a:spLocks noGrp="1"/>
          </p:cNvSpPr>
          <p:nvPr>
            <p:ph type="title"/>
          </p:nvPr>
        </p:nvSpPr>
        <p:spPr/>
        <p:txBody>
          <a:bodyPr/>
          <a:lstStyle/>
          <a:p>
            <a:r>
              <a:rPr lang="en-TR" sz="4800" dirty="0">
                <a:ea typeface="Cambria" panose="02040503050406030204" pitchFamily="18" charset="0"/>
              </a:rPr>
              <a:t>Accessing a DRAM Cell</a:t>
            </a:r>
          </a:p>
        </p:txBody>
      </p:sp>
      <p:sp>
        <p:nvSpPr>
          <p:cNvPr id="3" name="Content Placeholder 2">
            <a:extLst>
              <a:ext uri="{FF2B5EF4-FFF2-40B4-BE49-F238E27FC236}">
                <a16:creationId xmlns:a16="http://schemas.microsoft.com/office/drawing/2014/main" id="{CFED9B12-9B13-40DE-8761-35D94DA9447D}"/>
              </a:ext>
            </a:extLst>
          </p:cNvPr>
          <p:cNvSpPr>
            <a:spLocks noGrp="1"/>
          </p:cNvSpPr>
          <p:nvPr>
            <p:ph idx="1"/>
          </p:nvPr>
        </p:nvSpPr>
        <p:spPr/>
        <p:txBody>
          <a:bodyPr/>
          <a:lstStyle/>
          <a:p>
            <a:endParaRPr lang="en-US"/>
          </a:p>
        </p:txBody>
      </p:sp>
      <p:sp>
        <p:nvSpPr>
          <p:cNvPr id="5" name="Rounded Rectangle 4">
            <a:extLst>
              <a:ext uri="{FF2B5EF4-FFF2-40B4-BE49-F238E27FC236}">
                <a16:creationId xmlns:a16="http://schemas.microsoft.com/office/drawing/2014/main" id="{B000D64E-23A3-254D-8C3C-B0A92F9D5480}"/>
              </a:ext>
            </a:extLst>
          </p:cNvPr>
          <p:cNvSpPr/>
          <p:nvPr/>
        </p:nvSpPr>
        <p:spPr>
          <a:xfrm>
            <a:off x="5219700" y="4419600"/>
            <a:ext cx="1219200" cy="1143000"/>
          </a:xfrm>
          <a:prstGeom prst="roundRect">
            <a:avLst/>
          </a:prstGeom>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Cambria" panose="02040503050406030204" pitchFamily="18" charset="0"/>
                <a:cs typeface="+mn-cs"/>
              </a:rPr>
              <a:t>Sense Amp</a:t>
            </a:r>
          </a:p>
        </p:txBody>
      </p:sp>
      <p:sp>
        <p:nvSpPr>
          <p:cNvPr id="6" name="Rectangle 5">
            <a:extLst>
              <a:ext uri="{FF2B5EF4-FFF2-40B4-BE49-F238E27FC236}">
                <a16:creationId xmlns:a16="http://schemas.microsoft.com/office/drawing/2014/main" id="{F9739E7D-3B6D-7B4B-BDFE-6BE83DDB9806}"/>
              </a:ext>
            </a:extLst>
          </p:cNvPr>
          <p:cNvSpPr/>
          <p:nvPr/>
        </p:nvSpPr>
        <p:spPr>
          <a:xfrm>
            <a:off x="3273425" y="2590800"/>
            <a:ext cx="457200" cy="9144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lumMod val="85000"/>
                </a:prstClr>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mn-cs"/>
            </a:endParaRPr>
          </a:p>
        </p:txBody>
      </p:sp>
      <p:grpSp>
        <p:nvGrpSpPr>
          <p:cNvPr id="7" name="Group 6">
            <a:extLst>
              <a:ext uri="{FF2B5EF4-FFF2-40B4-BE49-F238E27FC236}">
                <a16:creationId xmlns:a16="http://schemas.microsoft.com/office/drawing/2014/main" id="{963FC031-403F-234D-8CC6-1FECA1168611}"/>
              </a:ext>
            </a:extLst>
          </p:cNvPr>
          <p:cNvGrpSpPr/>
          <p:nvPr/>
        </p:nvGrpSpPr>
        <p:grpSpPr>
          <a:xfrm>
            <a:off x="2667000" y="2590800"/>
            <a:ext cx="1295400" cy="914400"/>
            <a:chOff x="1295400" y="2438400"/>
            <a:chExt cx="1295400" cy="914400"/>
          </a:xfrm>
        </p:grpSpPr>
        <p:grpSp>
          <p:nvGrpSpPr>
            <p:cNvPr id="8" name="Group 7">
              <a:extLst>
                <a:ext uri="{FF2B5EF4-FFF2-40B4-BE49-F238E27FC236}">
                  <a16:creationId xmlns:a16="http://schemas.microsoft.com/office/drawing/2014/main" id="{DDAF9354-C49C-9146-A784-498A9805F1D9}"/>
                </a:ext>
              </a:extLst>
            </p:cNvPr>
            <p:cNvGrpSpPr/>
            <p:nvPr/>
          </p:nvGrpSpPr>
          <p:grpSpPr>
            <a:xfrm>
              <a:off x="1295400" y="2438400"/>
              <a:ext cx="1063625" cy="914400"/>
              <a:chOff x="2060575" y="2438400"/>
              <a:chExt cx="1063625" cy="914400"/>
            </a:xfrm>
          </p:grpSpPr>
          <p:grpSp>
            <p:nvGrpSpPr>
              <p:cNvPr id="10" name="Group 9">
                <a:extLst>
                  <a:ext uri="{FF2B5EF4-FFF2-40B4-BE49-F238E27FC236}">
                    <a16:creationId xmlns:a16="http://schemas.microsoft.com/office/drawing/2014/main" id="{2313883E-2A2E-2146-867D-01032DB062EE}"/>
                  </a:ext>
                </a:extLst>
              </p:cNvPr>
              <p:cNvGrpSpPr/>
              <p:nvPr/>
            </p:nvGrpSpPr>
            <p:grpSpPr>
              <a:xfrm>
                <a:off x="2667000" y="2438400"/>
                <a:ext cx="457200" cy="914400"/>
                <a:chOff x="2667000" y="2438400"/>
                <a:chExt cx="457200" cy="914400"/>
              </a:xfrm>
            </p:grpSpPr>
            <p:cxnSp>
              <p:nvCxnSpPr>
                <p:cNvPr id="12" name="Straight Connector 11">
                  <a:extLst>
                    <a:ext uri="{FF2B5EF4-FFF2-40B4-BE49-F238E27FC236}">
                      <a16:creationId xmlns:a16="http://schemas.microsoft.com/office/drawing/2014/main" id="{988788B6-00CE-6A4E-905E-124D64F3A4CA}"/>
                    </a:ext>
                  </a:extLst>
                </p:cNvPr>
                <p:cNvCxnSpPr/>
                <p:nvPr/>
              </p:nvCxnSpPr>
              <p:spPr>
                <a:xfrm flipV="1">
                  <a:off x="3124200" y="2438400"/>
                  <a:ext cx="0" cy="91440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5FBC0CE6-FFFB-8748-B7CA-F39FECD3BDC7}"/>
                    </a:ext>
                  </a:extLst>
                </p:cNvPr>
                <p:cNvCxnSpPr/>
                <p:nvPr/>
              </p:nvCxnSpPr>
              <p:spPr>
                <a:xfrm flipV="1">
                  <a:off x="2667000" y="2438400"/>
                  <a:ext cx="0" cy="91440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30204CB4-A23A-9E45-97BD-1F03455391EE}"/>
                    </a:ext>
                  </a:extLst>
                </p:cNvPr>
                <p:cNvCxnSpPr/>
                <p:nvPr/>
              </p:nvCxnSpPr>
              <p:spPr>
                <a:xfrm>
                  <a:off x="2667000" y="3352800"/>
                  <a:ext cx="4572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11" name="Elbow Connector 10">
                <a:extLst>
                  <a:ext uri="{FF2B5EF4-FFF2-40B4-BE49-F238E27FC236}">
                    <a16:creationId xmlns:a16="http://schemas.microsoft.com/office/drawing/2014/main" id="{39B5CF6E-6709-3F4B-A655-EB31025A70A7}"/>
                  </a:ext>
                </a:extLst>
              </p:cNvPr>
              <p:cNvCxnSpPr/>
              <p:nvPr/>
            </p:nvCxnSpPr>
            <p:spPr>
              <a:xfrm rot="10800000" flipV="1">
                <a:off x="2060575" y="2895600"/>
                <a:ext cx="606425" cy="457200"/>
              </a:xfrm>
              <a:prstGeom prst="bentConnector2">
                <a:avLst/>
              </a:prstGeom>
              <a:ln w="28575">
                <a:solidFill>
                  <a:schemeClr val="accent2"/>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cxnSp>
          <p:nvCxnSpPr>
            <p:cNvPr id="9" name="Straight Connector 8">
              <a:extLst>
                <a:ext uri="{FF2B5EF4-FFF2-40B4-BE49-F238E27FC236}">
                  <a16:creationId xmlns:a16="http://schemas.microsoft.com/office/drawing/2014/main" id="{37BBD7E2-ABAC-0A45-A73D-79DE7BB1438F}"/>
                </a:ext>
              </a:extLst>
            </p:cNvPr>
            <p:cNvCxnSpPr/>
            <p:nvPr/>
          </p:nvCxnSpPr>
          <p:spPr>
            <a:xfrm flipH="1">
              <a:off x="2362203" y="2895600"/>
              <a:ext cx="228597"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15" name="Group 14">
            <a:extLst>
              <a:ext uri="{FF2B5EF4-FFF2-40B4-BE49-F238E27FC236}">
                <a16:creationId xmlns:a16="http://schemas.microsoft.com/office/drawing/2014/main" id="{B6DF2980-5F5A-514D-A4C2-55AC7EE8C52F}"/>
              </a:ext>
            </a:extLst>
          </p:cNvPr>
          <p:cNvGrpSpPr/>
          <p:nvPr/>
        </p:nvGrpSpPr>
        <p:grpSpPr>
          <a:xfrm>
            <a:off x="4305300" y="2514600"/>
            <a:ext cx="914400" cy="533400"/>
            <a:chOff x="2933700" y="2362200"/>
            <a:chExt cx="914400" cy="533400"/>
          </a:xfrm>
        </p:grpSpPr>
        <p:cxnSp>
          <p:nvCxnSpPr>
            <p:cNvPr id="16" name="Straight Connector 15">
              <a:extLst>
                <a:ext uri="{FF2B5EF4-FFF2-40B4-BE49-F238E27FC236}">
                  <a16:creationId xmlns:a16="http://schemas.microsoft.com/office/drawing/2014/main" id="{9BFC8167-EDF0-6340-90B6-2CDAEF3743DD}"/>
                </a:ext>
              </a:extLst>
            </p:cNvPr>
            <p:cNvCxnSpPr/>
            <p:nvPr/>
          </p:nvCxnSpPr>
          <p:spPr>
            <a:xfrm flipV="1">
              <a:off x="3124200" y="2438400"/>
              <a:ext cx="0" cy="45720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41E8849C-6687-494C-916C-9FACB4729124}"/>
                </a:ext>
              </a:extLst>
            </p:cNvPr>
            <p:cNvCxnSpPr/>
            <p:nvPr/>
          </p:nvCxnSpPr>
          <p:spPr>
            <a:xfrm flipV="1">
              <a:off x="3657600" y="2438400"/>
              <a:ext cx="0" cy="45720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81BF418-E951-6248-A635-C290CB39D392}"/>
                </a:ext>
              </a:extLst>
            </p:cNvPr>
            <p:cNvCxnSpPr/>
            <p:nvPr/>
          </p:nvCxnSpPr>
          <p:spPr>
            <a:xfrm flipH="1">
              <a:off x="3124200" y="2438400"/>
              <a:ext cx="5334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38A5EB0-2385-694D-8190-5A93D79DE25B}"/>
                </a:ext>
              </a:extLst>
            </p:cNvPr>
            <p:cNvCxnSpPr/>
            <p:nvPr/>
          </p:nvCxnSpPr>
          <p:spPr>
            <a:xfrm flipH="1">
              <a:off x="3124200" y="2362200"/>
              <a:ext cx="5334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8A93EA86-EA6C-6446-80B4-63AE0962BBC1}"/>
                </a:ext>
              </a:extLst>
            </p:cNvPr>
            <p:cNvCxnSpPr/>
            <p:nvPr/>
          </p:nvCxnSpPr>
          <p:spPr>
            <a:xfrm>
              <a:off x="3657600" y="2895600"/>
              <a:ext cx="1905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9C40BB07-F495-664A-8BA4-55F417C453E4}"/>
                </a:ext>
              </a:extLst>
            </p:cNvPr>
            <p:cNvCxnSpPr/>
            <p:nvPr/>
          </p:nvCxnSpPr>
          <p:spPr>
            <a:xfrm>
              <a:off x="2933700" y="2895600"/>
              <a:ext cx="1905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22" name="Straight Connector 21">
            <a:extLst>
              <a:ext uri="{FF2B5EF4-FFF2-40B4-BE49-F238E27FC236}">
                <a16:creationId xmlns:a16="http://schemas.microsoft.com/office/drawing/2014/main" id="{FD48B700-2425-8C41-B369-A4992F418158}"/>
              </a:ext>
            </a:extLst>
          </p:cNvPr>
          <p:cNvCxnSpPr/>
          <p:nvPr/>
        </p:nvCxnSpPr>
        <p:spPr>
          <a:xfrm>
            <a:off x="3962400" y="3048000"/>
            <a:ext cx="342900" cy="0"/>
          </a:xfrm>
          <a:prstGeom prst="line">
            <a:avLst/>
          </a:prstGeom>
          <a:ln w="1905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8CC4D3DD-94C7-5748-AA38-D86D7A631771}"/>
              </a:ext>
            </a:extLst>
          </p:cNvPr>
          <p:cNvCxnSpPr>
            <a:cxnSpLocks/>
            <a:stCxn id="5" idx="0"/>
          </p:cNvCxnSpPr>
          <p:nvPr/>
        </p:nvCxnSpPr>
        <p:spPr>
          <a:xfrm flipV="1">
            <a:off x="5829300" y="2362200"/>
            <a:ext cx="0" cy="2057400"/>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673F1C2D-FE80-BE4B-9616-8238E5406D27}"/>
              </a:ext>
            </a:extLst>
          </p:cNvPr>
          <p:cNvCxnSpPr/>
          <p:nvPr/>
        </p:nvCxnSpPr>
        <p:spPr>
          <a:xfrm>
            <a:off x="5219700" y="3048000"/>
            <a:ext cx="609600" cy="0"/>
          </a:xfrm>
          <a:prstGeom prst="line">
            <a:avLst/>
          </a:prstGeom>
          <a:ln w="1905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BE9E3B09-EF65-0547-A4E9-19385C885034}"/>
              </a:ext>
            </a:extLst>
          </p:cNvPr>
          <p:cNvCxnSpPr/>
          <p:nvPr/>
        </p:nvCxnSpPr>
        <p:spPr>
          <a:xfrm>
            <a:off x="2362200" y="1905000"/>
            <a:ext cx="2971800" cy="0"/>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BACC9C06-DD6D-174D-B219-57D9996BA618}"/>
              </a:ext>
            </a:extLst>
          </p:cNvPr>
          <p:cNvCxnSpPr/>
          <p:nvPr/>
        </p:nvCxnSpPr>
        <p:spPr>
          <a:xfrm>
            <a:off x="4762500" y="1905000"/>
            <a:ext cx="0" cy="609600"/>
          </a:xfrm>
          <a:prstGeom prst="line">
            <a:avLst/>
          </a:prstGeom>
          <a:ln w="1905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28518AE1-8EB2-4847-8E5F-D532736459B3}"/>
              </a:ext>
            </a:extLst>
          </p:cNvPr>
          <p:cNvCxnSpPr>
            <a:cxnSpLocks/>
            <a:stCxn id="5" idx="1"/>
          </p:cNvCxnSpPr>
          <p:nvPr/>
        </p:nvCxnSpPr>
        <p:spPr>
          <a:xfrm flipH="1">
            <a:off x="2362200" y="4991100"/>
            <a:ext cx="2857500" cy="0"/>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A14DD0BC-FB4D-EC47-82EE-1647A3011D7A}"/>
              </a:ext>
            </a:extLst>
          </p:cNvPr>
          <p:cNvSpPr txBox="1"/>
          <p:nvPr/>
        </p:nvSpPr>
        <p:spPr>
          <a:xfrm>
            <a:off x="3925589" y="4963180"/>
            <a:ext cx="1269899"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Cambria" panose="02040503050406030204" pitchFamily="18" charset="0"/>
                <a:cs typeface="+mn-cs"/>
              </a:rPr>
              <a:t>enable</a:t>
            </a:r>
          </a:p>
        </p:txBody>
      </p:sp>
      <p:sp>
        <p:nvSpPr>
          <p:cNvPr id="29" name="TextBox 28">
            <a:extLst>
              <a:ext uri="{FF2B5EF4-FFF2-40B4-BE49-F238E27FC236}">
                <a16:creationId xmlns:a16="http://schemas.microsoft.com/office/drawing/2014/main" id="{5FB93F9E-1AB4-AD4B-9714-592D98096390}"/>
              </a:ext>
            </a:extLst>
          </p:cNvPr>
          <p:cNvSpPr txBox="1"/>
          <p:nvPr/>
        </p:nvSpPr>
        <p:spPr>
          <a:xfrm>
            <a:off x="5795749" y="2387025"/>
            <a:ext cx="123303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err="1">
                <a:ln>
                  <a:noFill/>
                </a:ln>
                <a:solidFill>
                  <a:prstClr val="black">
                    <a:lumMod val="65000"/>
                    <a:lumOff val="35000"/>
                  </a:prstClr>
                </a:solidFill>
                <a:effectLst/>
                <a:uLnTx/>
                <a:uFillTx/>
                <a:latin typeface="Cambria" panose="02040503050406030204" pitchFamily="18" charset="0"/>
                <a:ea typeface="Cambria" panose="02040503050406030204" pitchFamily="18" charset="0"/>
                <a:cs typeface="+mn-cs"/>
              </a:rPr>
              <a:t>bitline</a:t>
            </a:r>
            <a:endParaRPr kumimoji="0" lang="en-US" sz="2800" b="1" i="1"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Cambria" panose="02040503050406030204" pitchFamily="18" charset="0"/>
              <a:cs typeface="+mn-cs"/>
            </a:endParaRPr>
          </a:p>
        </p:txBody>
      </p:sp>
      <p:sp>
        <p:nvSpPr>
          <p:cNvPr id="30" name="TextBox 29">
            <a:extLst>
              <a:ext uri="{FF2B5EF4-FFF2-40B4-BE49-F238E27FC236}">
                <a16:creationId xmlns:a16="http://schemas.microsoft.com/office/drawing/2014/main" id="{8930D831-E742-5048-8D3E-35833BE3E49D}"/>
              </a:ext>
            </a:extLst>
          </p:cNvPr>
          <p:cNvSpPr txBox="1"/>
          <p:nvPr/>
        </p:nvSpPr>
        <p:spPr>
          <a:xfrm>
            <a:off x="2217045" y="1381780"/>
            <a:ext cx="1625318"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err="1">
                <a:ln>
                  <a:noFill/>
                </a:ln>
                <a:solidFill>
                  <a:prstClr val="black">
                    <a:lumMod val="65000"/>
                    <a:lumOff val="35000"/>
                  </a:prstClr>
                </a:solidFill>
                <a:effectLst/>
                <a:uLnTx/>
                <a:uFillTx/>
                <a:latin typeface="Cambria" panose="02040503050406030204" pitchFamily="18" charset="0"/>
                <a:ea typeface="Cambria" panose="02040503050406030204" pitchFamily="18" charset="0"/>
                <a:cs typeface="+mn-cs"/>
              </a:rPr>
              <a:t>wordline</a:t>
            </a:r>
            <a:endParaRPr kumimoji="0" lang="en-US" sz="2800" b="1" i="1"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Cambria" panose="02040503050406030204" pitchFamily="18" charset="0"/>
              <a:cs typeface="+mn-cs"/>
            </a:endParaRPr>
          </a:p>
        </p:txBody>
      </p:sp>
      <p:sp>
        <p:nvSpPr>
          <p:cNvPr id="31" name="TextBox 30">
            <a:extLst>
              <a:ext uri="{FF2B5EF4-FFF2-40B4-BE49-F238E27FC236}">
                <a16:creationId xmlns:a16="http://schemas.microsoft.com/office/drawing/2014/main" id="{6BAA557C-90DC-2F4F-9DCB-A57885D40DBB}"/>
              </a:ext>
            </a:extLst>
          </p:cNvPr>
          <p:cNvSpPr txBox="1"/>
          <p:nvPr/>
        </p:nvSpPr>
        <p:spPr>
          <a:xfrm>
            <a:off x="1609131" y="2438400"/>
            <a:ext cx="1720343"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Cambria" panose="02040503050406030204" pitchFamily="18" charset="0"/>
                <a:cs typeface="+mn-cs"/>
              </a:rPr>
              <a:t>capacitor</a:t>
            </a:r>
          </a:p>
        </p:txBody>
      </p:sp>
      <p:sp>
        <p:nvSpPr>
          <p:cNvPr id="32" name="TextBox 31">
            <a:extLst>
              <a:ext uri="{FF2B5EF4-FFF2-40B4-BE49-F238E27FC236}">
                <a16:creationId xmlns:a16="http://schemas.microsoft.com/office/drawing/2014/main" id="{BB9E33E6-807B-C241-9E99-26297D9E33E4}"/>
              </a:ext>
            </a:extLst>
          </p:cNvPr>
          <p:cNvSpPr txBox="1"/>
          <p:nvPr/>
        </p:nvSpPr>
        <p:spPr>
          <a:xfrm>
            <a:off x="3764176" y="3094470"/>
            <a:ext cx="1955302" cy="867930"/>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Cambria" panose="02040503050406030204" pitchFamily="18" charset="0"/>
                <a:cs typeface="+mn-cs"/>
              </a:rPr>
              <a:t>access transistor</a:t>
            </a:r>
          </a:p>
        </p:txBody>
      </p:sp>
      <p:cxnSp>
        <p:nvCxnSpPr>
          <p:cNvPr id="33" name="Straight Connector 32">
            <a:extLst>
              <a:ext uri="{FF2B5EF4-FFF2-40B4-BE49-F238E27FC236}">
                <a16:creationId xmlns:a16="http://schemas.microsoft.com/office/drawing/2014/main" id="{15D425E8-F26A-924B-BFE0-90F15C3401B7}"/>
              </a:ext>
            </a:extLst>
          </p:cNvPr>
          <p:cNvCxnSpPr/>
          <p:nvPr/>
        </p:nvCxnSpPr>
        <p:spPr>
          <a:xfrm rot="5400000">
            <a:off x="5436885" y="5955015"/>
            <a:ext cx="784830" cy="0"/>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34" name="Group 33">
            <a:extLst>
              <a:ext uri="{FF2B5EF4-FFF2-40B4-BE49-F238E27FC236}">
                <a16:creationId xmlns:a16="http://schemas.microsoft.com/office/drawing/2014/main" id="{3332FB55-0D45-0B4A-8403-CCB83AEB6470}"/>
              </a:ext>
            </a:extLst>
          </p:cNvPr>
          <p:cNvGrpSpPr/>
          <p:nvPr/>
        </p:nvGrpSpPr>
        <p:grpSpPr>
          <a:xfrm>
            <a:off x="5842996" y="5791200"/>
            <a:ext cx="1233031" cy="523220"/>
            <a:chOff x="5842996" y="5892225"/>
            <a:chExt cx="1233031" cy="523220"/>
          </a:xfrm>
        </p:grpSpPr>
        <p:sp>
          <p:nvSpPr>
            <p:cNvPr id="35" name="TextBox 34">
              <a:extLst>
                <a:ext uri="{FF2B5EF4-FFF2-40B4-BE49-F238E27FC236}">
                  <a16:creationId xmlns:a16="http://schemas.microsoft.com/office/drawing/2014/main" id="{85B8772E-9602-6745-8C4B-2CD160A01663}"/>
                </a:ext>
              </a:extLst>
            </p:cNvPr>
            <p:cNvSpPr txBox="1"/>
            <p:nvPr/>
          </p:nvSpPr>
          <p:spPr>
            <a:xfrm>
              <a:off x="5842996" y="5892225"/>
              <a:ext cx="123303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err="1">
                  <a:ln>
                    <a:noFill/>
                  </a:ln>
                  <a:solidFill>
                    <a:prstClr val="black">
                      <a:lumMod val="65000"/>
                      <a:lumOff val="35000"/>
                    </a:prstClr>
                  </a:solidFill>
                  <a:effectLst/>
                  <a:uLnTx/>
                  <a:uFillTx/>
                  <a:latin typeface="Cambria" panose="02040503050406030204" pitchFamily="18" charset="0"/>
                  <a:ea typeface="Cambria" panose="02040503050406030204" pitchFamily="18" charset="0"/>
                  <a:cs typeface="+mn-cs"/>
                </a:rPr>
                <a:t>bitline</a:t>
              </a:r>
              <a:endParaRPr kumimoji="0" lang="en-US" sz="2800" b="1" i="1"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Cambria" panose="02040503050406030204" pitchFamily="18" charset="0"/>
                <a:cs typeface="+mn-cs"/>
              </a:endParaRPr>
            </a:p>
          </p:txBody>
        </p:sp>
        <p:cxnSp>
          <p:nvCxnSpPr>
            <p:cNvPr id="36" name="Straight Connector 35">
              <a:extLst>
                <a:ext uri="{FF2B5EF4-FFF2-40B4-BE49-F238E27FC236}">
                  <a16:creationId xmlns:a16="http://schemas.microsoft.com/office/drawing/2014/main" id="{18AA44DC-2649-8846-8127-5C15C2A5FD63}"/>
                </a:ext>
              </a:extLst>
            </p:cNvPr>
            <p:cNvCxnSpPr/>
            <p:nvPr/>
          </p:nvCxnSpPr>
          <p:spPr>
            <a:xfrm>
              <a:off x="6019800" y="5955015"/>
              <a:ext cx="935241" cy="0"/>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38" name="TextBox 37">
            <a:extLst>
              <a:ext uri="{FF2B5EF4-FFF2-40B4-BE49-F238E27FC236}">
                <a16:creationId xmlns:a16="http://schemas.microsoft.com/office/drawing/2014/main" id="{870CF87E-2D12-224D-B6F7-C55CAFF71557}"/>
              </a:ext>
            </a:extLst>
          </p:cNvPr>
          <p:cNvSpPr txBox="1"/>
          <p:nvPr/>
        </p:nvSpPr>
        <p:spPr>
          <a:xfrm>
            <a:off x="3029704" y="6477000"/>
            <a:ext cx="251383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[Seshadri+ MICRO’17]</a:t>
            </a:r>
          </a:p>
        </p:txBody>
      </p:sp>
    </p:spTree>
    <p:extLst>
      <p:ext uri="{BB962C8B-B14F-4D97-AF65-F5344CB8AC3E}">
        <p14:creationId xmlns:p14="http://schemas.microsoft.com/office/powerpoint/2010/main" val="2151429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250"/>
                                        <p:tgtEl>
                                          <p:spTgt spid="3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2"/>
                                        </p:tgtEl>
                                        <p:attrNameLst>
                                          <p:attrName>style.visibility</p:attrName>
                                        </p:attrNameLst>
                                      </p:cBhvr>
                                      <p:to>
                                        <p:strVal val="visible"/>
                                      </p:to>
                                    </p:set>
                                    <p:animEffect transition="in" filter="fade">
                                      <p:cBhvr>
                                        <p:cTn id="10" dur="250"/>
                                        <p:tgtEl>
                                          <p:spTgt spid="3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250"/>
                                        <p:tgtEl>
                                          <p:spTgt spid="3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fade">
                                      <p:cBhvr>
                                        <p:cTn id="20" dur="250"/>
                                        <p:tgtEl>
                                          <p:spTgt spid="29"/>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fade">
                                      <p:cBhvr>
                                        <p:cTn id="25" dur="250"/>
                                        <p:tgtEl>
                                          <p:spTgt spid="34"/>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fade">
                                      <p:cBhvr>
                                        <p:cTn id="30" dur="25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P spid="32"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24EF5E-A293-954E-9D3C-E8B657A782CE}"/>
              </a:ext>
            </a:extLst>
          </p:cNvPr>
          <p:cNvSpPr>
            <a:spLocks noGrp="1"/>
          </p:cNvSpPr>
          <p:nvPr>
            <p:ph type="title"/>
          </p:nvPr>
        </p:nvSpPr>
        <p:spPr/>
        <p:txBody>
          <a:bodyPr/>
          <a:lstStyle/>
          <a:p>
            <a:r>
              <a:rPr lang="en-TR" sz="4800" dirty="0">
                <a:ea typeface="Cambria" panose="02040503050406030204" pitchFamily="18" charset="0"/>
              </a:rPr>
              <a:t>Accessing a DRAM Cell</a:t>
            </a:r>
          </a:p>
        </p:txBody>
      </p:sp>
      <p:sp>
        <p:nvSpPr>
          <p:cNvPr id="34" name="Content Placeholder 33">
            <a:extLst>
              <a:ext uri="{FF2B5EF4-FFF2-40B4-BE49-F238E27FC236}">
                <a16:creationId xmlns:a16="http://schemas.microsoft.com/office/drawing/2014/main" id="{AFCEC7E7-2AAB-4FFC-A7CF-B2C8F59256E1}"/>
              </a:ext>
            </a:extLst>
          </p:cNvPr>
          <p:cNvSpPr>
            <a:spLocks noGrp="1"/>
          </p:cNvSpPr>
          <p:nvPr>
            <p:ph idx="1"/>
          </p:nvPr>
        </p:nvSpPr>
        <p:spPr/>
        <p:txBody>
          <a:bodyPr/>
          <a:lstStyle/>
          <a:p>
            <a:endParaRPr lang="en-US" dirty="0"/>
          </a:p>
        </p:txBody>
      </p:sp>
      <p:sp>
        <p:nvSpPr>
          <p:cNvPr id="5" name="TextBox 4">
            <a:extLst>
              <a:ext uri="{FF2B5EF4-FFF2-40B4-BE49-F238E27FC236}">
                <a16:creationId xmlns:a16="http://schemas.microsoft.com/office/drawing/2014/main" id="{6DE40A6B-8EE0-5846-933A-B21C7781D872}"/>
              </a:ext>
            </a:extLst>
          </p:cNvPr>
          <p:cNvSpPr txBox="1"/>
          <p:nvPr/>
        </p:nvSpPr>
        <p:spPr>
          <a:xfrm>
            <a:off x="5509996" y="1838980"/>
            <a:ext cx="1507144"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Cambria" panose="02040503050406030204" pitchFamily="18" charset="0"/>
                <a:cs typeface="+mn-cs"/>
              </a:rPr>
              <a:t>½ V</a:t>
            </a:r>
            <a:r>
              <a:rPr kumimoji="0" lang="en-US" sz="2400" b="1" i="0" u="none" strike="noStrike" kern="1200" cap="none" spc="0" normalizeH="0" baseline="-25000" noProof="0" dirty="0">
                <a:ln>
                  <a:noFill/>
                </a:ln>
                <a:solidFill>
                  <a:prstClr val="black">
                    <a:lumMod val="75000"/>
                    <a:lumOff val="25000"/>
                  </a:prstClr>
                </a:solidFill>
                <a:effectLst/>
                <a:uLnTx/>
                <a:uFillTx/>
                <a:latin typeface="Cambria" panose="02040503050406030204" pitchFamily="18" charset="0"/>
                <a:ea typeface="Cambria" panose="02040503050406030204" pitchFamily="18" charset="0"/>
                <a:cs typeface="+mn-cs"/>
              </a:rPr>
              <a:t>DD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rPr>
              <a:t>+ </a:t>
            </a:r>
            <a:r>
              <a:rPr kumimoji="0" lang="el-GR" sz="24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rPr>
              <a:t>δ</a:t>
            </a:r>
            <a:endPar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endParaRPr>
          </a:p>
        </p:txBody>
      </p:sp>
      <p:sp>
        <p:nvSpPr>
          <p:cNvPr id="6" name="Rectangle 5">
            <a:extLst>
              <a:ext uri="{FF2B5EF4-FFF2-40B4-BE49-F238E27FC236}">
                <a16:creationId xmlns:a16="http://schemas.microsoft.com/office/drawing/2014/main" id="{7F87A215-6899-AC4B-A57E-EF96D32BE8F9}"/>
              </a:ext>
            </a:extLst>
          </p:cNvPr>
          <p:cNvSpPr/>
          <p:nvPr/>
        </p:nvSpPr>
        <p:spPr>
          <a:xfrm>
            <a:off x="3276600" y="2590800"/>
            <a:ext cx="457200" cy="9144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lumMod val="85000"/>
                </a:prstClr>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mn-cs"/>
            </a:endParaRPr>
          </a:p>
        </p:txBody>
      </p:sp>
      <p:sp>
        <p:nvSpPr>
          <p:cNvPr id="7" name="Rectangle 6">
            <a:extLst>
              <a:ext uri="{FF2B5EF4-FFF2-40B4-BE49-F238E27FC236}">
                <a16:creationId xmlns:a16="http://schemas.microsoft.com/office/drawing/2014/main" id="{2C4404E7-43BF-7A42-9A0F-96DD2CB65FE6}"/>
              </a:ext>
            </a:extLst>
          </p:cNvPr>
          <p:cNvSpPr/>
          <p:nvPr/>
        </p:nvSpPr>
        <p:spPr>
          <a:xfrm>
            <a:off x="3273425" y="2895600"/>
            <a:ext cx="457200" cy="6096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lumMod val="85000"/>
                </a:prstClr>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mn-cs"/>
            </a:endParaRPr>
          </a:p>
        </p:txBody>
      </p:sp>
      <p:grpSp>
        <p:nvGrpSpPr>
          <p:cNvPr id="8" name="Group 7">
            <a:extLst>
              <a:ext uri="{FF2B5EF4-FFF2-40B4-BE49-F238E27FC236}">
                <a16:creationId xmlns:a16="http://schemas.microsoft.com/office/drawing/2014/main" id="{3F421559-536D-F443-B1B9-67EF19A9D2C9}"/>
              </a:ext>
            </a:extLst>
          </p:cNvPr>
          <p:cNvGrpSpPr/>
          <p:nvPr/>
        </p:nvGrpSpPr>
        <p:grpSpPr>
          <a:xfrm>
            <a:off x="2667000" y="2590800"/>
            <a:ext cx="1295400" cy="914400"/>
            <a:chOff x="1295400" y="2438400"/>
            <a:chExt cx="1295400" cy="914400"/>
          </a:xfrm>
        </p:grpSpPr>
        <p:grpSp>
          <p:nvGrpSpPr>
            <p:cNvPr id="9" name="Group 8">
              <a:extLst>
                <a:ext uri="{FF2B5EF4-FFF2-40B4-BE49-F238E27FC236}">
                  <a16:creationId xmlns:a16="http://schemas.microsoft.com/office/drawing/2014/main" id="{5CDEA411-3904-4B45-82F3-49DF328FF22C}"/>
                </a:ext>
              </a:extLst>
            </p:cNvPr>
            <p:cNvGrpSpPr/>
            <p:nvPr/>
          </p:nvGrpSpPr>
          <p:grpSpPr>
            <a:xfrm>
              <a:off x="1295400" y="2438400"/>
              <a:ext cx="1063625" cy="914400"/>
              <a:chOff x="2060575" y="2438400"/>
              <a:chExt cx="1063625" cy="914400"/>
            </a:xfrm>
          </p:grpSpPr>
          <p:grpSp>
            <p:nvGrpSpPr>
              <p:cNvPr id="11" name="Group 10">
                <a:extLst>
                  <a:ext uri="{FF2B5EF4-FFF2-40B4-BE49-F238E27FC236}">
                    <a16:creationId xmlns:a16="http://schemas.microsoft.com/office/drawing/2014/main" id="{C20EC6AE-CFB5-CB4F-A887-BB6A22B81EC9}"/>
                  </a:ext>
                </a:extLst>
              </p:cNvPr>
              <p:cNvGrpSpPr/>
              <p:nvPr/>
            </p:nvGrpSpPr>
            <p:grpSpPr>
              <a:xfrm>
                <a:off x="2667000" y="2438400"/>
                <a:ext cx="457200" cy="914400"/>
                <a:chOff x="2667000" y="2438400"/>
                <a:chExt cx="457200" cy="914400"/>
              </a:xfrm>
            </p:grpSpPr>
            <p:cxnSp>
              <p:nvCxnSpPr>
                <p:cNvPr id="13" name="Straight Connector 12">
                  <a:extLst>
                    <a:ext uri="{FF2B5EF4-FFF2-40B4-BE49-F238E27FC236}">
                      <a16:creationId xmlns:a16="http://schemas.microsoft.com/office/drawing/2014/main" id="{D4957B02-77CA-E24D-943B-8C62DCDF7867}"/>
                    </a:ext>
                  </a:extLst>
                </p:cNvPr>
                <p:cNvCxnSpPr/>
                <p:nvPr/>
              </p:nvCxnSpPr>
              <p:spPr>
                <a:xfrm flipV="1">
                  <a:off x="3124200" y="2438400"/>
                  <a:ext cx="0" cy="91440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87F1E1B-CC93-4943-9E4C-E25A49F1F532}"/>
                    </a:ext>
                  </a:extLst>
                </p:cNvPr>
                <p:cNvCxnSpPr/>
                <p:nvPr/>
              </p:nvCxnSpPr>
              <p:spPr>
                <a:xfrm flipV="1">
                  <a:off x="2667000" y="2438400"/>
                  <a:ext cx="0" cy="91440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2D71A98F-5414-1541-BDE3-101270D6F0FB}"/>
                    </a:ext>
                  </a:extLst>
                </p:cNvPr>
                <p:cNvCxnSpPr/>
                <p:nvPr/>
              </p:nvCxnSpPr>
              <p:spPr>
                <a:xfrm>
                  <a:off x="2667000" y="3352800"/>
                  <a:ext cx="4572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12" name="Elbow Connector 11">
                <a:extLst>
                  <a:ext uri="{FF2B5EF4-FFF2-40B4-BE49-F238E27FC236}">
                    <a16:creationId xmlns:a16="http://schemas.microsoft.com/office/drawing/2014/main" id="{4D1CA3B3-A344-C741-9C09-C5AB93EA8E78}"/>
                  </a:ext>
                </a:extLst>
              </p:cNvPr>
              <p:cNvCxnSpPr/>
              <p:nvPr/>
            </p:nvCxnSpPr>
            <p:spPr>
              <a:xfrm rot="10800000" flipV="1">
                <a:off x="2060575" y="2895600"/>
                <a:ext cx="606425" cy="457200"/>
              </a:xfrm>
              <a:prstGeom prst="bentConnector2">
                <a:avLst/>
              </a:prstGeom>
              <a:ln w="28575">
                <a:solidFill>
                  <a:schemeClr val="accent2"/>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cxnSp>
          <p:nvCxnSpPr>
            <p:cNvPr id="10" name="Straight Connector 9">
              <a:extLst>
                <a:ext uri="{FF2B5EF4-FFF2-40B4-BE49-F238E27FC236}">
                  <a16:creationId xmlns:a16="http://schemas.microsoft.com/office/drawing/2014/main" id="{EC1E8FA0-0D94-EE40-A1D3-7CD6C5E43FEB}"/>
                </a:ext>
              </a:extLst>
            </p:cNvPr>
            <p:cNvCxnSpPr/>
            <p:nvPr/>
          </p:nvCxnSpPr>
          <p:spPr>
            <a:xfrm flipH="1">
              <a:off x="2362203" y="2895600"/>
              <a:ext cx="228597"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16" name="Group 15">
            <a:extLst>
              <a:ext uri="{FF2B5EF4-FFF2-40B4-BE49-F238E27FC236}">
                <a16:creationId xmlns:a16="http://schemas.microsoft.com/office/drawing/2014/main" id="{60FC48A5-92F6-8147-9556-31C5025EABC2}"/>
              </a:ext>
            </a:extLst>
          </p:cNvPr>
          <p:cNvGrpSpPr/>
          <p:nvPr/>
        </p:nvGrpSpPr>
        <p:grpSpPr>
          <a:xfrm>
            <a:off x="4305300" y="2514600"/>
            <a:ext cx="914400" cy="533400"/>
            <a:chOff x="2933700" y="2362200"/>
            <a:chExt cx="914400" cy="533400"/>
          </a:xfrm>
        </p:grpSpPr>
        <p:cxnSp>
          <p:nvCxnSpPr>
            <p:cNvPr id="17" name="Straight Connector 16">
              <a:extLst>
                <a:ext uri="{FF2B5EF4-FFF2-40B4-BE49-F238E27FC236}">
                  <a16:creationId xmlns:a16="http://schemas.microsoft.com/office/drawing/2014/main" id="{46D27EC6-0E3F-9D41-8FC5-C6DC5E19A1F7}"/>
                </a:ext>
              </a:extLst>
            </p:cNvPr>
            <p:cNvCxnSpPr/>
            <p:nvPr/>
          </p:nvCxnSpPr>
          <p:spPr>
            <a:xfrm flipV="1">
              <a:off x="3124200" y="2438400"/>
              <a:ext cx="0" cy="45720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BD595DD-1969-484D-BDDB-9536B119558F}"/>
                </a:ext>
              </a:extLst>
            </p:cNvPr>
            <p:cNvCxnSpPr/>
            <p:nvPr/>
          </p:nvCxnSpPr>
          <p:spPr>
            <a:xfrm flipV="1">
              <a:off x="3657600" y="2438400"/>
              <a:ext cx="0" cy="45720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1681188-0BCB-D64E-84D3-CA93854147CB}"/>
                </a:ext>
              </a:extLst>
            </p:cNvPr>
            <p:cNvCxnSpPr/>
            <p:nvPr/>
          </p:nvCxnSpPr>
          <p:spPr>
            <a:xfrm flipH="1">
              <a:off x="3124200" y="2438400"/>
              <a:ext cx="5334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523BFACF-150C-7F45-B5FD-14789DE4AD81}"/>
                </a:ext>
              </a:extLst>
            </p:cNvPr>
            <p:cNvCxnSpPr/>
            <p:nvPr/>
          </p:nvCxnSpPr>
          <p:spPr>
            <a:xfrm flipH="1">
              <a:off x="3124200" y="2362200"/>
              <a:ext cx="5334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77A0093A-9D65-E64D-8E2D-F81DB9009DDC}"/>
                </a:ext>
              </a:extLst>
            </p:cNvPr>
            <p:cNvCxnSpPr/>
            <p:nvPr/>
          </p:nvCxnSpPr>
          <p:spPr>
            <a:xfrm>
              <a:off x="3657600" y="2895600"/>
              <a:ext cx="1905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D4D196F3-6E48-2F42-9C61-F03E5B659F3E}"/>
                </a:ext>
              </a:extLst>
            </p:cNvPr>
            <p:cNvCxnSpPr/>
            <p:nvPr/>
          </p:nvCxnSpPr>
          <p:spPr>
            <a:xfrm>
              <a:off x="2933700" y="2895600"/>
              <a:ext cx="1905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23" name="Straight Connector 22">
            <a:extLst>
              <a:ext uri="{FF2B5EF4-FFF2-40B4-BE49-F238E27FC236}">
                <a16:creationId xmlns:a16="http://schemas.microsoft.com/office/drawing/2014/main" id="{69AA2482-E648-2E46-933D-349CE2B2EDA5}"/>
              </a:ext>
            </a:extLst>
          </p:cNvPr>
          <p:cNvCxnSpPr/>
          <p:nvPr/>
        </p:nvCxnSpPr>
        <p:spPr>
          <a:xfrm>
            <a:off x="3962400" y="3048000"/>
            <a:ext cx="342900" cy="0"/>
          </a:xfrm>
          <a:prstGeom prst="line">
            <a:avLst/>
          </a:prstGeom>
          <a:ln w="1905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147213FF-166C-EA4C-9012-45EB7D53001C}"/>
              </a:ext>
            </a:extLst>
          </p:cNvPr>
          <p:cNvCxnSpPr>
            <a:cxnSpLocks/>
            <a:stCxn id="56" idx="0"/>
          </p:cNvCxnSpPr>
          <p:nvPr/>
        </p:nvCxnSpPr>
        <p:spPr>
          <a:xfrm flipV="1">
            <a:off x="5829300" y="2362200"/>
            <a:ext cx="0" cy="2057400"/>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09A2589F-32EE-E841-9896-B2085156F3CA}"/>
              </a:ext>
            </a:extLst>
          </p:cNvPr>
          <p:cNvCxnSpPr/>
          <p:nvPr/>
        </p:nvCxnSpPr>
        <p:spPr>
          <a:xfrm>
            <a:off x="5219700" y="3048000"/>
            <a:ext cx="609600" cy="0"/>
          </a:xfrm>
          <a:prstGeom prst="line">
            <a:avLst/>
          </a:prstGeom>
          <a:ln w="1905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0689F671-4F49-1145-BFD1-4CB14AC66D8E}"/>
              </a:ext>
            </a:extLst>
          </p:cNvPr>
          <p:cNvCxnSpPr/>
          <p:nvPr/>
        </p:nvCxnSpPr>
        <p:spPr>
          <a:xfrm>
            <a:off x="2362200" y="1905000"/>
            <a:ext cx="2971800" cy="0"/>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05935DDE-E6E8-0143-94E6-8A92A490C1DF}"/>
              </a:ext>
            </a:extLst>
          </p:cNvPr>
          <p:cNvCxnSpPr/>
          <p:nvPr/>
        </p:nvCxnSpPr>
        <p:spPr>
          <a:xfrm>
            <a:off x="4762500" y="1905000"/>
            <a:ext cx="0" cy="609600"/>
          </a:xfrm>
          <a:prstGeom prst="line">
            <a:avLst/>
          </a:prstGeom>
          <a:ln w="1905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7F52F813-E3D2-A848-BEA0-723460C8E41B}"/>
              </a:ext>
            </a:extLst>
          </p:cNvPr>
          <p:cNvCxnSpPr>
            <a:cxnSpLocks/>
            <a:stCxn id="56" idx="1"/>
          </p:cNvCxnSpPr>
          <p:nvPr/>
        </p:nvCxnSpPr>
        <p:spPr>
          <a:xfrm flipH="1">
            <a:off x="2362201" y="4991100"/>
            <a:ext cx="2805568" cy="0"/>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287C4D2B-B1AF-F349-B439-BD1E89E2F05B}"/>
              </a:ext>
            </a:extLst>
          </p:cNvPr>
          <p:cNvSpPr txBox="1"/>
          <p:nvPr/>
        </p:nvSpPr>
        <p:spPr>
          <a:xfrm>
            <a:off x="3925589" y="4963180"/>
            <a:ext cx="1269899"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white">
                    <a:lumMod val="65000"/>
                  </a:prstClr>
                </a:solidFill>
                <a:effectLst/>
                <a:uLnTx/>
                <a:uFillTx/>
                <a:latin typeface="Cambria" panose="02040503050406030204" pitchFamily="18" charset="0"/>
                <a:ea typeface="Cambria" panose="02040503050406030204" pitchFamily="18" charset="0"/>
                <a:cs typeface="+mn-cs"/>
              </a:rPr>
              <a:t>enable</a:t>
            </a:r>
          </a:p>
        </p:txBody>
      </p:sp>
      <p:sp>
        <p:nvSpPr>
          <p:cNvPr id="30" name="TextBox 29">
            <a:extLst>
              <a:ext uri="{FF2B5EF4-FFF2-40B4-BE49-F238E27FC236}">
                <a16:creationId xmlns:a16="http://schemas.microsoft.com/office/drawing/2014/main" id="{93E144D5-9418-A44F-90D3-FD3C422E48D7}"/>
              </a:ext>
            </a:extLst>
          </p:cNvPr>
          <p:cNvSpPr txBox="1"/>
          <p:nvPr/>
        </p:nvSpPr>
        <p:spPr>
          <a:xfrm>
            <a:off x="5795749" y="2387025"/>
            <a:ext cx="123303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err="1">
                <a:ln>
                  <a:noFill/>
                </a:ln>
                <a:solidFill>
                  <a:prstClr val="white">
                    <a:lumMod val="65000"/>
                  </a:prstClr>
                </a:solidFill>
                <a:effectLst/>
                <a:uLnTx/>
                <a:uFillTx/>
                <a:latin typeface="Cambria" panose="02040503050406030204" pitchFamily="18" charset="0"/>
                <a:ea typeface="Cambria" panose="02040503050406030204" pitchFamily="18" charset="0"/>
                <a:cs typeface="+mn-cs"/>
              </a:rPr>
              <a:t>bitline</a:t>
            </a:r>
            <a:endParaRPr kumimoji="0" lang="en-US" sz="2800" b="1" i="1" u="none" strike="noStrike" kern="1200" cap="none" spc="0" normalizeH="0" baseline="0" noProof="0" dirty="0">
              <a:ln>
                <a:noFill/>
              </a:ln>
              <a:solidFill>
                <a:prstClr val="white">
                  <a:lumMod val="65000"/>
                </a:prstClr>
              </a:solidFill>
              <a:effectLst/>
              <a:uLnTx/>
              <a:uFillTx/>
              <a:latin typeface="Cambria" panose="02040503050406030204" pitchFamily="18" charset="0"/>
              <a:ea typeface="Cambria" panose="02040503050406030204" pitchFamily="18" charset="0"/>
              <a:cs typeface="+mn-cs"/>
            </a:endParaRPr>
          </a:p>
        </p:txBody>
      </p:sp>
      <p:sp>
        <p:nvSpPr>
          <p:cNvPr id="31" name="TextBox 30">
            <a:extLst>
              <a:ext uri="{FF2B5EF4-FFF2-40B4-BE49-F238E27FC236}">
                <a16:creationId xmlns:a16="http://schemas.microsoft.com/office/drawing/2014/main" id="{3D1C44FB-49F9-FB43-9893-7A0B426927C6}"/>
              </a:ext>
            </a:extLst>
          </p:cNvPr>
          <p:cNvSpPr txBox="1"/>
          <p:nvPr/>
        </p:nvSpPr>
        <p:spPr>
          <a:xfrm>
            <a:off x="2214417" y="1381780"/>
            <a:ext cx="1630575"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err="1">
                <a:ln>
                  <a:noFill/>
                </a:ln>
                <a:solidFill>
                  <a:prstClr val="white">
                    <a:lumMod val="65000"/>
                  </a:prstClr>
                </a:solidFill>
                <a:effectLst/>
                <a:uLnTx/>
                <a:uFillTx/>
                <a:latin typeface="Cambria" panose="02040503050406030204" pitchFamily="18" charset="0"/>
                <a:ea typeface="Cambria" panose="02040503050406030204" pitchFamily="18" charset="0"/>
                <a:cs typeface="+mn-cs"/>
              </a:rPr>
              <a:t>wordline</a:t>
            </a:r>
            <a:endParaRPr kumimoji="0" lang="en-US" sz="2800" b="1" i="1" u="none" strike="noStrike" kern="1200" cap="none" spc="0" normalizeH="0" baseline="0" noProof="0" dirty="0">
              <a:ln>
                <a:noFill/>
              </a:ln>
              <a:solidFill>
                <a:prstClr val="white">
                  <a:lumMod val="65000"/>
                </a:prstClr>
              </a:solidFill>
              <a:effectLst/>
              <a:uLnTx/>
              <a:uFillTx/>
              <a:latin typeface="Cambria" panose="02040503050406030204" pitchFamily="18" charset="0"/>
              <a:ea typeface="Cambria" panose="02040503050406030204" pitchFamily="18" charset="0"/>
              <a:cs typeface="+mn-cs"/>
            </a:endParaRPr>
          </a:p>
        </p:txBody>
      </p:sp>
      <p:sp>
        <p:nvSpPr>
          <p:cNvPr id="32" name="TextBox 31">
            <a:extLst>
              <a:ext uri="{FF2B5EF4-FFF2-40B4-BE49-F238E27FC236}">
                <a16:creationId xmlns:a16="http://schemas.microsoft.com/office/drawing/2014/main" id="{750C3E43-C038-7340-99F7-FB91749CC1AE}"/>
              </a:ext>
            </a:extLst>
          </p:cNvPr>
          <p:cNvSpPr txBox="1"/>
          <p:nvPr/>
        </p:nvSpPr>
        <p:spPr>
          <a:xfrm>
            <a:off x="1609131" y="2438400"/>
            <a:ext cx="1720343"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white">
                    <a:lumMod val="65000"/>
                  </a:prstClr>
                </a:solidFill>
                <a:effectLst/>
                <a:uLnTx/>
                <a:uFillTx/>
                <a:latin typeface="Cambria" panose="02040503050406030204" pitchFamily="18" charset="0"/>
                <a:ea typeface="Cambria" panose="02040503050406030204" pitchFamily="18" charset="0"/>
                <a:cs typeface="+mn-cs"/>
              </a:rPr>
              <a:t>capacitor</a:t>
            </a:r>
          </a:p>
        </p:txBody>
      </p:sp>
      <p:sp>
        <p:nvSpPr>
          <p:cNvPr id="33" name="TextBox 32">
            <a:extLst>
              <a:ext uri="{FF2B5EF4-FFF2-40B4-BE49-F238E27FC236}">
                <a16:creationId xmlns:a16="http://schemas.microsoft.com/office/drawing/2014/main" id="{D0743F82-6C73-A444-A67F-03216B1D6107}"/>
              </a:ext>
            </a:extLst>
          </p:cNvPr>
          <p:cNvSpPr txBox="1"/>
          <p:nvPr/>
        </p:nvSpPr>
        <p:spPr>
          <a:xfrm>
            <a:off x="3879852" y="3094470"/>
            <a:ext cx="1800150" cy="867930"/>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white">
                    <a:lumMod val="65000"/>
                  </a:prstClr>
                </a:solidFill>
                <a:effectLst/>
                <a:uLnTx/>
                <a:uFillTx/>
                <a:latin typeface="Cambria" panose="02040503050406030204" pitchFamily="18" charset="0"/>
                <a:ea typeface="Cambria" panose="02040503050406030204" pitchFamily="18" charset="0"/>
                <a:cs typeface="+mn-cs"/>
              </a:rPr>
              <a:t>access transistor</a:t>
            </a:r>
          </a:p>
        </p:txBody>
      </p:sp>
      <p:sp>
        <p:nvSpPr>
          <p:cNvPr id="35" name="TextBox 34">
            <a:extLst>
              <a:ext uri="{FF2B5EF4-FFF2-40B4-BE49-F238E27FC236}">
                <a16:creationId xmlns:a16="http://schemas.microsoft.com/office/drawing/2014/main" id="{7494C25C-C5DC-2346-BD74-08D0F24EADCE}"/>
              </a:ext>
            </a:extLst>
          </p:cNvPr>
          <p:cNvSpPr txBox="1"/>
          <p:nvPr/>
        </p:nvSpPr>
        <p:spPr>
          <a:xfrm>
            <a:off x="5522476" y="1838980"/>
            <a:ext cx="1035861"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Cambria" panose="02040503050406030204" pitchFamily="18" charset="0"/>
                <a:cs typeface="+mn-cs"/>
              </a:rPr>
              <a:t>½ V</a:t>
            </a:r>
            <a:r>
              <a:rPr kumimoji="0" lang="en-US" sz="2400" b="1" i="0" u="none" strike="noStrike" kern="1200" cap="none" spc="0" normalizeH="0" baseline="-25000" noProof="0" dirty="0">
                <a:ln>
                  <a:noFill/>
                </a:ln>
                <a:solidFill>
                  <a:prstClr val="black">
                    <a:lumMod val="75000"/>
                    <a:lumOff val="25000"/>
                  </a:prstClr>
                </a:solidFill>
                <a:effectLst/>
                <a:uLnTx/>
                <a:uFillTx/>
                <a:latin typeface="Cambria" panose="02040503050406030204" pitchFamily="18" charset="0"/>
                <a:ea typeface="Cambria" panose="02040503050406030204" pitchFamily="18" charset="0"/>
                <a:cs typeface="+mn-cs"/>
              </a:rPr>
              <a:t>DD</a:t>
            </a:r>
          </a:p>
        </p:txBody>
      </p:sp>
      <p:sp>
        <p:nvSpPr>
          <p:cNvPr id="39" name="TextBox 38">
            <a:extLst>
              <a:ext uri="{FF2B5EF4-FFF2-40B4-BE49-F238E27FC236}">
                <a16:creationId xmlns:a16="http://schemas.microsoft.com/office/drawing/2014/main" id="{EC834DB7-DFDD-6A40-AEF5-1FBAA44BCCAA}"/>
              </a:ext>
            </a:extLst>
          </p:cNvPr>
          <p:cNvSpPr txBox="1"/>
          <p:nvPr/>
        </p:nvSpPr>
        <p:spPr>
          <a:xfrm>
            <a:off x="5518517" y="1838980"/>
            <a:ext cx="668774"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rPr>
              <a:t>V</a:t>
            </a:r>
            <a:r>
              <a:rPr kumimoji="0" lang="en-US" sz="2400" b="1" i="0" u="none" strike="noStrike" kern="1200" cap="none" spc="0" normalizeH="0" baseline="-25000" noProof="0" dirty="0">
                <a:ln>
                  <a:noFill/>
                </a:ln>
                <a:solidFill>
                  <a:srgbClr val="C00000"/>
                </a:solidFill>
                <a:effectLst/>
                <a:uLnTx/>
                <a:uFillTx/>
                <a:latin typeface="Cambria" panose="02040503050406030204" pitchFamily="18" charset="0"/>
                <a:ea typeface="Cambria" panose="02040503050406030204" pitchFamily="18" charset="0"/>
                <a:cs typeface="+mn-cs"/>
              </a:rPr>
              <a:t>DD</a:t>
            </a:r>
          </a:p>
        </p:txBody>
      </p:sp>
      <p:cxnSp>
        <p:nvCxnSpPr>
          <p:cNvPr id="40" name="Straight Connector 39">
            <a:extLst>
              <a:ext uri="{FF2B5EF4-FFF2-40B4-BE49-F238E27FC236}">
                <a16:creationId xmlns:a16="http://schemas.microsoft.com/office/drawing/2014/main" id="{603D7756-2BFA-8743-8FBA-C436A134C396}"/>
              </a:ext>
            </a:extLst>
          </p:cNvPr>
          <p:cNvCxnSpPr/>
          <p:nvPr/>
        </p:nvCxnSpPr>
        <p:spPr>
          <a:xfrm>
            <a:off x="2362200" y="1905000"/>
            <a:ext cx="2971800" cy="0"/>
          </a:xfrm>
          <a:prstGeom prst="line">
            <a:avLst/>
          </a:prstGeom>
          <a:ln w="57150">
            <a:solidFill>
              <a:srgbClr val="C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34D6003-2CBD-224C-A067-6BC081E1470B}"/>
              </a:ext>
            </a:extLst>
          </p:cNvPr>
          <p:cNvCxnSpPr/>
          <p:nvPr/>
        </p:nvCxnSpPr>
        <p:spPr>
          <a:xfrm>
            <a:off x="3962400" y="3048000"/>
            <a:ext cx="342900" cy="0"/>
          </a:xfrm>
          <a:prstGeom prst="line">
            <a:avLst/>
          </a:prstGeom>
          <a:ln w="57150">
            <a:solidFill>
              <a:srgbClr val="C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0D55031B-4740-8649-BC44-784BFCDCC38D}"/>
              </a:ext>
            </a:extLst>
          </p:cNvPr>
          <p:cNvCxnSpPr/>
          <p:nvPr/>
        </p:nvCxnSpPr>
        <p:spPr>
          <a:xfrm>
            <a:off x="5219700" y="3048000"/>
            <a:ext cx="609600" cy="0"/>
          </a:xfrm>
          <a:prstGeom prst="line">
            <a:avLst/>
          </a:prstGeom>
          <a:ln w="57150">
            <a:solidFill>
              <a:srgbClr val="C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67747A59-EE6D-4344-ACDD-C6280F6694E2}"/>
              </a:ext>
            </a:extLst>
          </p:cNvPr>
          <p:cNvCxnSpPr/>
          <p:nvPr/>
        </p:nvCxnSpPr>
        <p:spPr>
          <a:xfrm flipH="1">
            <a:off x="2362200" y="4991100"/>
            <a:ext cx="2895600" cy="0"/>
          </a:xfrm>
          <a:prstGeom prst="line">
            <a:avLst/>
          </a:prstGeom>
          <a:ln w="57150">
            <a:solidFill>
              <a:srgbClr val="C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DA740D3D-C02A-5D48-8BB5-87F483975006}"/>
              </a:ext>
            </a:extLst>
          </p:cNvPr>
          <p:cNvSpPr txBox="1"/>
          <p:nvPr/>
        </p:nvSpPr>
        <p:spPr>
          <a:xfrm>
            <a:off x="662475" y="1394936"/>
            <a:ext cx="1539516" cy="757130"/>
          </a:xfrm>
          <a:prstGeom prst="rect">
            <a:avLst/>
          </a:prstGeom>
          <a:noFill/>
        </p:spPr>
        <p:txBody>
          <a:bodyPr wrap="square" rtlCol="0">
            <a:spAutoFit/>
          </a:bodyPr>
          <a:lstStyle/>
          <a:p>
            <a:pPr marL="0" marR="0" lvl="0" indent="0" algn="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rPr>
              <a:t>enable </a:t>
            </a:r>
            <a:r>
              <a:rPr kumimoji="0" lang="en-US" sz="2400" b="1" i="0" u="none" strike="noStrike" kern="1200" cap="none" spc="0" normalizeH="0" baseline="0" noProof="0" dirty="0" err="1">
                <a:ln>
                  <a:noFill/>
                </a:ln>
                <a:solidFill>
                  <a:srgbClr val="C00000"/>
                </a:solidFill>
                <a:effectLst/>
                <a:uLnTx/>
                <a:uFillTx/>
                <a:latin typeface="Cambria" panose="02040503050406030204" pitchFamily="18" charset="0"/>
                <a:ea typeface="Cambria" panose="02040503050406030204" pitchFamily="18" charset="0"/>
                <a:cs typeface="+mn-cs"/>
              </a:rPr>
              <a:t>wordline</a:t>
            </a:r>
            <a:endPar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endParaRPr>
          </a:p>
        </p:txBody>
      </p:sp>
      <p:sp>
        <p:nvSpPr>
          <p:cNvPr id="45" name="TextBox 44">
            <a:extLst>
              <a:ext uri="{FF2B5EF4-FFF2-40B4-BE49-F238E27FC236}">
                <a16:creationId xmlns:a16="http://schemas.microsoft.com/office/drawing/2014/main" id="{28302F32-18CA-FD4C-8F10-28B10380BFF3}"/>
              </a:ext>
            </a:extLst>
          </p:cNvPr>
          <p:cNvSpPr txBox="1"/>
          <p:nvPr/>
        </p:nvSpPr>
        <p:spPr>
          <a:xfrm>
            <a:off x="1609131" y="5075670"/>
            <a:ext cx="1690119" cy="757130"/>
          </a:xfrm>
          <a:prstGeom prst="rect">
            <a:avLst/>
          </a:prstGeom>
          <a:noFill/>
        </p:spPr>
        <p:txBody>
          <a:bodyPr wrap="square" rtlCol="0">
            <a:spAutoFit/>
          </a:bodyPr>
          <a:lstStyle/>
          <a:p>
            <a:pPr marL="0" marR="0" lvl="0" indent="0" algn="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rPr>
              <a:t>enable sense amp</a:t>
            </a:r>
          </a:p>
        </p:txBody>
      </p:sp>
      <p:sp>
        <p:nvSpPr>
          <p:cNvPr id="47" name="TextBox 46">
            <a:extLst>
              <a:ext uri="{FF2B5EF4-FFF2-40B4-BE49-F238E27FC236}">
                <a16:creationId xmlns:a16="http://schemas.microsoft.com/office/drawing/2014/main" id="{B7842297-16BD-5247-B0BC-1DCD9B6406A0}"/>
              </a:ext>
            </a:extLst>
          </p:cNvPr>
          <p:cNvSpPr txBox="1"/>
          <p:nvPr/>
        </p:nvSpPr>
        <p:spPr>
          <a:xfrm>
            <a:off x="7157910" y="3246870"/>
            <a:ext cx="1986090" cy="757130"/>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rPr>
              <a:t>connects cell to </a:t>
            </a:r>
            <a:r>
              <a:rPr kumimoji="0" lang="en-US" sz="2400" b="1" i="0" u="none" strike="noStrike" kern="1200" cap="none" spc="0" normalizeH="0" baseline="0" noProof="0" dirty="0" err="1">
                <a:ln>
                  <a:noFill/>
                </a:ln>
                <a:solidFill>
                  <a:srgbClr val="C00000"/>
                </a:solidFill>
                <a:effectLst/>
                <a:uLnTx/>
                <a:uFillTx/>
                <a:latin typeface="Cambria" panose="02040503050406030204" pitchFamily="18" charset="0"/>
                <a:ea typeface="Cambria" panose="02040503050406030204" pitchFamily="18" charset="0"/>
                <a:cs typeface="+mn-cs"/>
              </a:rPr>
              <a:t>bitline</a:t>
            </a:r>
            <a:endPar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endParaRPr>
          </a:p>
        </p:txBody>
      </p:sp>
      <p:cxnSp>
        <p:nvCxnSpPr>
          <p:cNvPr id="48" name="Curved Connector 47">
            <a:extLst>
              <a:ext uri="{FF2B5EF4-FFF2-40B4-BE49-F238E27FC236}">
                <a16:creationId xmlns:a16="http://schemas.microsoft.com/office/drawing/2014/main" id="{FD2F103A-D250-4444-A4C1-B29E921A8916}"/>
              </a:ext>
            </a:extLst>
          </p:cNvPr>
          <p:cNvCxnSpPr>
            <a:cxnSpLocks/>
            <a:stCxn id="47" idx="1"/>
          </p:cNvCxnSpPr>
          <p:nvPr/>
        </p:nvCxnSpPr>
        <p:spPr>
          <a:xfrm rot="10800000">
            <a:off x="5514208" y="3086111"/>
            <a:ext cx="1643703" cy="539325"/>
          </a:xfrm>
          <a:prstGeom prst="curvedConnector3">
            <a:avLst>
              <a:gd name="adj1" fmla="val 50000"/>
            </a:avLst>
          </a:prstGeom>
          <a:ln w="19050">
            <a:solidFill>
              <a:srgbClr val="C00000"/>
            </a:solidFill>
            <a:prstDash val="dash"/>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30075AC6-0695-E045-A795-81054735C858}"/>
              </a:ext>
            </a:extLst>
          </p:cNvPr>
          <p:cNvSpPr txBox="1"/>
          <p:nvPr/>
        </p:nvSpPr>
        <p:spPr>
          <a:xfrm>
            <a:off x="-101601" y="3810000"/>
            <a:ext cx="2558983" cy="1089529"/>
          </a:xfrm>
          <a:prstGeom prst="rect">
            <a:avLst/>
          </a:prstGeom>
          <a:noFill/>
        </p:spPr>
        <p:txBody>
          <a:bodyPr wrap="square" rtlCol="0">
            <a:spAutoFit/>
          </a:bodyPr>
          <a:lstStyle/>
          <a:p>
            <a:pPr marL="0" marR="0" lvl="0" indent="0" algn="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rPr>
              <a:t>cell loses charge to </a:t>
            </a:r>
            <a:r>
              <a:rPr kumimoji="0" lang="en-US" sz="2400" b="1" i="0" u="none" strike="noStrike" kern="1200" cap="none" spc="0" normalizeH="0" baseline="0" noProof="0" dirty="0" err="1">
                <a:ln>
                  <a:noFill/>
                </a:ln>
                <a:solidFill>
                  <a:srgbClr val="C00000"/>
                </a:solidFill>
                <a:effectLst/>
                <a:uLnTx/>
                <a:uFillTx/>
                <a:latin typeface="Cambria" panose="02040503050406030204" pitchFamily="18" charset="0"/>
                <a:ea typeface="Cambria" panose="02040503050406030204" pitchFamily="18" charset="0"/>
                <a:cs typeface="+mn-cs"/>
              </a:rPr>
              <a:t>bitline</a:t>
            </a:r>
            <a:endPar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endParaRPr>
          </a:p>
        </p:txBody>
      </p:sp>
      <p:cxnSp>
        <p:nvCxnSpPr>
          <p:cNvPr id="51" name="Curved Connector 50">
            <a:extLst>
              <a:ext uri="{FF2B5EF4-FFF2-40B4-BE49-F238E27FC236}">
                <a16:creationId xmlns:a16="http://schemas.microsoft.com/office/drawing/2014/main" id="{1E39817E-88D5-1E4B-A9D4-1730049A9CA5}"/>
              </a:ext>
            </a:extLst>
          </p:cNvPr>
          <p:cNvCxnSpPr>
            <a:stCxn id="50" idx="3"/>
          </p:cNvCxnSpPr>
          <p:nvPr/>
        </p:nvCxnSpPr>
        <p:spPr>
          <a:xfrm flipV="1">
            <a:off x="2457382" y="3094471"/>
            <a:ext cx="1270066" cy="1260294"/>
          </a:xfrm>
          <a:prstGeom prst="curvedConnector2">
            <a:avLst/>
          </a:prstGeom>
          <a:ln w="19050">
            <a:solidFill>
              <a:srgbClr val="C00000"/>
            </a:solidFill>
            <a:prstDash val="dash"/>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52" name="Straight Arrow Connector 51">
            <a:extLst>
              <a:ext uri="{FF2B5EF4-FFF2-40B4-BE49-F238E27FC236}">
                <a16:creationId xmlns:a16="http://schemas.microsoft.com/office/drawing/2014/main" id="{9386FCF0-0C62-7E40-B38F-971751FD4098}"/>
              </a:ext>
            </a:extLst>
          </p:cNvPr>
          <p:cNvCxnSpPr/>
          <p:nvPr/>
        </p:nvCxnSpPr>
        <p:spPr>
          <a:xfrm flipV="1">
            <a:off x="5943600" y="3048000"/>
            <a:ext cx="0" cy="1371600"/>
          </a:xfrm>
          <a:prstGeom prst="straightConnector1">
            <a:avLst/>
          </a:prstGeom>
          <a:ln w="19050">
            <a:solidFill>
              <a:srgbClr val="C00000"/>
            </a:solidFill>
            <a:prstDash val="dash"/>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nvGrpSpPr>
          <p:cNvPr id="53" name="Group 52">
            <a:extLst>
              <a:ext uri="{FF2B5EF4-FFF2-40B4-BE49-F238E27FC236}">
                <a16:creationId xmlns:a16="http://schemas.microsoft.com/office/drawing/2014/main" id="{D308E5C8-64B8-A947-8988-C2AE57A6DD71}"/>
              </a:ext>
            </a:extLst>
          </p:cNvPr>
          <p:cNvGrpSpPr/>
          <p:nvPr/>
        </p:nvGrpSpPr>
        <p:grpSpPr>
          <a:xfrm>
            <a:off x="152400" y="3086102"/>
            <a:ext cx="3352800" cy="1472656"/>
            <a:chOff x="152400" y="3094474"/>
            <a:chExt cx="3352800" cy="1472656"/>
          </a:xfrm>
        </p:grpSpPr>
        <p:sp>
          <p:nvSpPr>
            <p:cNvPr id="54" name="TextBox 53">
              <a:extLst>
                <a:ext uri="{FF2B5EF4-FFF2-40B4-BE49-F238E27FC236}">
                  <a16:creationId xmlns:a16="http://schemas.microsoft.com/office/drawing/2014/main" id="{EB97083B-B829-0E4E-AF45-A7EC14D1BE2A}"/>
                </a:ext>
              </a:extLst>
            </p:cNvPr>
            <p:cNvSpPr txBox="1"/>
            <p:nvPr/>
          </p:nvSpPr>
          <p:spPr>
            <a:xfrm>
              <a:off x="152400" y="3810000"/>
              <a:ext cx="2240702" cy="757130"/>
            </a:xfrm>
            <a:prstGeom prst="rect">
              <a:avLst/>
            </a:prstGeom>
            <a:noFill/>
          </p:spPr>
          <p:txBody>
            <a:bodyPr wrap="square" rtlCol="0">
              <a:spAutoFit/>
            </a:bodyPr>
            <a:lstStyle/>
            <a:p>
              <a:pPr marL="0" marR="0" lvl="0" indent="0" algn="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rPr>
                <a:t>cell charge restored</a:t>
              </a:r>
            </a:p>
          </p:txBody>
        </p:sp>
        <p:cxnSp>
          <p:nvCxnSpPr>
            <p:cNvPr id="55" name="Curved Connector 54">
              <a:extLst>
                <a:ext uri="{FF2B5EF4-FFF2-40B4-BE49-F238E27FC236}">
                  <a16:creationId xmlns:a16="http://schemas.microsoft.com/office/drawing/2014/main" id="{BC3762C6-68D0-8549-B8A8-D87EB4E5064D}"/>
                </a:ext>
              </a:extLst>
            </p:cNvPr>
            <p:cNvCxnSpPr>
              <a:stCxn id="54" idx="3"/>
            </p:cNvCxnSpPr>
            <p:nvPr/>
          </p:nvCxnSpPr>
          <p:spPr>
            <a:xfrm flipV="1">
              <a:off x="2393102" y="3094474"/>
              <a:ext cx="1112098" cy="1094091"/>
            </a:xfrm>
            <a:prstGeom prst="curvedConnector3">
              <a:avLst>
                <a:gd name="adj1" fmla="val 50000"/>
              </a:avLst>
            </a:prstGeom>
            <a:ln w="19050">
              <a:solidFill>
                <a:srgbClr val="C00000"/>
              </a:solidFill>
              <a:prstDash val="dash"/>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sp>
        <p:nvSpPr>
          <p:cNvPr id="56" name="Rounded Rectangle 55">
            <a:extLst>
              <a:ext uri="{FF2B5EF4-FFF2-40B4-BE49-F238E27FC236}">
                <a16:creationId xmlns:a16="http://schemas.microsoft.com/office/drawing/2014/main" id="{E51B8320-A196-4B4D-ACB9-36C13C678D87}"/>
              </a:ext>
            </a:extLst>
          </p:cNvPr>
          <p:cNvSpPr/>
          <p:nvPr/>
        </p:nvSpPr>
        <p:spPr>
          <a:xfrm>
            <a:off x="5167769" y="4419600"/>
            <a:ext cx="1323062" cy="1143000"/>
          </a:xfrm>
          <a:prstGeom prst="roundRect">
            <a:avLst/>
          </a:prstGeom>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Cambria" panose="02040503050406030204" pitchFamily="18" charset="0"/>
                <a:cs typeface="+mn-cs"/>
              </a:rPr>
              <a:t>Sense Amp</a:t>
            </a:r>
          </a:p>
        </p:txBody>
      </p:sp>
      <p:sp>
        <p:nvSpPr>
          <p:cNvPr id="58" name="TextBox 57">
            <a:extLst>
              <a:ext uri="{FF2B5EF4-FFF2-40B4-BE49-F238E27FC236}">
                <a16:creationId xmlns:a16="http://schemas.microsoft.com/office/drawing/2014/main" id="{752FAC85-6C4D-3446-9215-F983D82BDAFE}"/>
              </a:ext>
            </a:extLst>
          </p:cNvPr>
          <p:cNvSpPr txBox="1"/>
          <p:nvPr/>
        </p:nvSpPr>
        <p:spPr>
          <a:xfrm>
            <a:off x="6961464" y="822835"/>
            <a:ext cx="2353836" cy="1089529"/>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rPr>
              <a:t>deviation in </a:t>
            </a:r>
            <a:r>
              <a:rPr kumimoji="0" lang="en-US" sz="2400" b="1" i="0" u="none" strike="noStrike" kern="1200" cap="none" spc="0" normalizeH="0" baseline="0" noProof="0" dirty="0" err="1">
                <a:ln>
                  <a:noFill/>
                </a:ln>
                <a:solidFill>
                  <a:srgbClr val="C00000"/>
                </a:solidFill>
                <a:effectLst/>
                <a:uLnTx/>
                <a:uFillTx/>
                <a:latin typeface="Cambria" panose="02040503050406030204" pitchFamily="18" charset="0"/>
                <a:ea typeface="Cambria" panose="02040503050406030204" pitchFamily="18" charset="0"/>
                <a:cs typeface="+mn-cs"/>
              </a:rPr>
              <a:t>bitline</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rPr>
              <a:t> voltage</a:t>
            </a:r>
          </a:p>
        </p:txBody>
      </p:sp>
      <p:cxnSp>
        <p:nvCxnSpPr>
          <p:cNvPr id="59" name="Curved Connector 58">
            <a:extLst>
              <a:ext uri="{FF2B5EF4-FFF2-40B4-BE49-F238E27FC236}">
                <a16:creationId xmlns:a16="http://schemas.microsoft.com/office/drawing/2014/main" id="{E03993DF-E3CD-134D-BFEE-49D3B3C098C6}"/>
              </a:ext>
            </a:extLst>
          </p:cNvPr>
          <p:cNvCxnSpPr>
            <a:stCxn id="58" idx="1"/>
            <a:endCxn id="5" idx="0"/>
          </p:cNvCxnSpPr>
          <p:nvPr/>
        </p:nvCxnSpPr>
        <p:spPr>
          <a:xfrm rot="10800000" flipV="1">
            <a:off x="6263568" y="1367600"/>
            <a:ext cx="697896" cy="471380"/>
          </a:xfrm>
          <a:prstGeom prst="curvedConnector2">
            <a:avLst/>
          </a:prstGeom>
          <a:ln w="19050">
            <a:solidFill>
              <a:srgbClr val="C00000"/>
            </a:solidFill>
            <a:prstDash val="dash"/>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44DDB28E-25FF-EA47-AA8D-023EB73F87A5}"/>
              </a:ext>
            </a:extLst>
          </p:cNvPr>
          <p:cNvCxnSpPr/>
          <p:nvPr/>
        </p:nvCxnSpPr>
        <p:spPr>
          <a:xfrm rot="5400000">
            <a:off x="5436885" y="5955015"/>
            <a:ext cx="784830" cy="0"/>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1" name="TextBox 60">
            <a:extLst>
              <a:ext uri="{FF2B5EF4-FFF2-40B4-BE49-F238E27FC236}">
                <a16:creationId xmlns:a16="http://schemas.microsoft.com/office/drawing/2014/main" id="{721E1535-E82B-2047-9E6F-F3F86CF9C288}"/>
              </a:ext>
            </a:extLst>
          </p:cNvPr>
          <p:cNvSpPr txBox="1"/>
          <p:nvPr/>
        </p:nvSpPr>
        <p:spPr>
          <a:xfrm>
            <a:off x="5293876" y="6258580"/>
            <a:ext cx="1035861"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Cambria" panose="02040503050406030204" pitchFamily="18" charset="0"/>
                <a:cs typeface="+mn-cs"/>
              </a:rPr>
              <a:t>½ V</a:t>
            </a:r>
            <a:r>
              <a:rPr kumimoji="0" lang="en-US" sz="2400" b="1" i="0" u="none" strike="noStrike" kern="1200" cap="none" spc="0" normalizeH="0" baseline="-25000" noProof="0" dirty="0">
                <a:ln>
                  <a:noFill/>
                </a:ln>
                <a:solidFill>
                  <a:prstClr val="black">
                    <a:lumMod val="75000"/>
                    <a:lumOff val="25000"/>
                  </a:prstClr>
                </a:solidFill>
                <a:effectLst/>
                <a:uLnTx/>
                <a:uFillTx/>
                <a:latin typeface="Cambria" panose="02040503050406030204" pitchFamily="18" charset="0"/>
                <a:ea typeface="Cambria" panose="02040503050406030204" pitchFamily="18" charset="0"/>
                <a:cs typeface="+mn-cs"/>
              </a:rPr>
              <a:t>DD</a:t>
            </a:r>
          </a:p>
        </p:txBody>
      </p:sp>
      <p:sp>
        <p:nvSpPr>
          <p:cNvPr id="62" name="TextBox 61">
            <a:extLst>
              <a:ext uri="{FF2B5EF4-FFF2-40B4-BE49-F238E27FC236}">
                <a16:creationId xmlns:a16="http://schemas.microsoft.com/office/drawing/2014/main" id="{304C0CFC-15B4-874F-BC04-0F14656F6494}"/>
              </a:ext>
            </a:extLst>
          </p:cNvPr>
          <p:cNvSpPr txBox="1"/>
          <p:nvPr/>
        </p:nvSpPr>
        <p:spPr>
          <a:xfrm>
            <a:off x="5623572" y="6258580"/>
            <a:ext cx="367409"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rPr>
              <a:t>0</a:t>
            </a:r>
            <a:endParaRPr kumimoji="0" lang="en-US" sz="2400" b="1" i="0" u="none" strike="noStrike" kern="1200" cap="none" spc="0" normalizeH="0" baseline="-25000" noProof="0" dirty="0">
              <a:ln>
                <a:noFill/>
              </a:ln>
              <a:solidFill>
                <a:srgbClr val="C00000"/>
              </a:solidFill>
              <a:effectLst/>
              <a:uLnTx/>
              <a:uFillTx/>
              <a:latin typeface="Cambria" panose="02040503050406030204" pitchFamily="18" charset="0"/>
              <a:ea typeface="Cambria" panose="02040503050406030204" pitchFamily="18" charset="0"/>
              <a:cs typeface="+mn-cs"/>
            </a:endParaRPr>
          </a:p>
        </p:txBody>
      </p:sp>
      <p:grpSp>
        <p:nvGrpSpPr>
          <p:cNvPr id="63" name="Group 62">
            <a:extLst>
              <a:ext uri="{FF2B5EF4-FFF2-40B4-BE49-F238E27FC236}">
                <a16:creationId xmlns:a16="http://schemas.microsoft.com/office/drawing/2014/main" id="{427B1E61-6CE5-A144-91F0-4AEEBE584110}"/>
              </a:ext>
            </a:extLst>
          </p:cNvPr>
          <p:cNvGrpSpPr/>
          <p:nvPr/>
        </p:nvGrpSpPr>
        <p:grpSpPr>
          <a:xfrm>
            <a:off x="5842996" y="5791200"/>
            <a:ext cx="1233031" cy="523220"/>
            <a:chOff x="5842996" y="5892225"/>
            <a:chExt cx="1233031" cy="523220"/>
          </a:xfrm>
        </p:grpSpPr>
        <p:sp>
          <p:nvSpPr>
            <p:cNvPr id="64" name="TextBox 63">
              <a:extLst>
                <a:ext uri="{FF2B5EF4-FFF2-40B4-BE49-F238E27FC236}">
                  <a16:creationId xmlns:a16="http://schemas.microsoft.com/office/drawing/2014/main" id="{C844A88C-84BB-A04E-A925-1F3FB298FACD}"/>
                </a:ext>
              </a:extLst>
            </p:cNvPr>
            <p:cNvSpPr txBox="1"/>
            <p:nvPr/>
          </p:nvSpPr>
          <p:spPr>
            <a:xfrm>
              <a:off x="5842996" y="5892225"/>
              <a:ext cx="123303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err="1">
                  <a:ln>
                    <a:noFill/>
                  </a:ln>
                  <a:solidFill>
                    <a:prstClr val="white">
                      <a:lumMod val="75000"/>
                    </a:prstClr>
                  </a:solidFill>
                  <a:effectLst/>
                  <a:uLnTx/>
                  <a:uFillTx/>
                  <a:latin typeface="Cambria" panose="02040503050406030204" pitchFamily="18" charset="0"/>
                  <a:ea typeface="Cambria" panose="02040503050406030204" pitchFamily="18" charset="0"/>
                  <a:cs typeface="+mn-cs"/>
                </a:rPr>
                <a:t>bitline</a:t>
              </a:r>
              <a:endParaRPr kumimoji="0" lang="en-US" sz="2800" b="1" i="1" u="none" strike="noStrike" kern="1200" cap="none" spc="0" normalizeH="0" baseline="0" noProof="0" dirty="0">
                <a:ln>
                  <a:noFill/>
                </a:ln>
                <a:solidFill>
                  <a:prstClr val="white">
                    <a:lumMod val="75000"/>
                  </a:prstClr>
                </a:solidFill>
                <a:effectLst/>
                <a:uLnTx/>
                <a:uFillTx/>
                <a:latin typeface="Cambria" panose="02040503050406030204" pitchFamily="18" charset="0"/>
                <a:ea typeface="Cambria" panose="02040503050406030204" pitchFamily="18" charset="0"/>
                <a:cs typeface="+mn-cs"/>
              </a:endParaRPr>
            </a:p>
          </p:txBody>
        </p:sp>
        <p:cxnSp>
          <p:nvCxnSpPr>
            <p:cNvPr id="65" name="Straight Connector 64">
              <a:extLst>
                <a:ext uri="{FF2B5EF4-FFF2-40B4-BE49-F238E27FC236}">
                  <a16:creationId xmlns:a16="http://schemas.microsoft.com/office/drawing/2014/main" id="{8F59D087-92C8-AC48-A7F1-38FA5917A71F}"/>
                </a:ext>
              </a:extLst>
            </p:cNvPr>
            <p:cNvCxnSpPr/>
            <p:nvPr/>
          </p:nvCxnSpPr>
          <p:spPr>
            <a:xfrm>
              <a:off x="6019800" y="5955015"/>
              <a:ext cx="935241" cy="0"/>
            </a:xfrm>
            <a:prstGeom prst="line">
              <a:avLst/>
            </a:prstGeom>
            <a:ln w="2540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66" name="TextBox 65">
            <a:extLst>
              <a:ext uri="{FF2B5EF4-FFF2-40B4-BE49-F238E27FC236}">
                <a16:creationId xmlns:a16="http://schemas.microsoft.com/office/drawing/2014/main" id="{640F4B97-EF50-514F-AF98-DC30F373B3C3}"/>
              </a:ext>
            </a:extLst>
          </p:cNvPr>
          <p:cNvSpPr txBox="1"/>
          <p:nvPr/>
        </p:nvSpPr>
        <p:spPr>
          <a:xfrm>
            <a:off x="3029704" y="6477000"/>
            <a:ext cx="251030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[Seshadri+ MICRO’17]</a:t>
            </a:r>
          </a:p>
        </p:txBody>
      </p:sp>
      <p:sp>
        <p:nvSpPr>
          <p:cNvPr id="3" name="Oval 2">
            <a:extLst>
              <a:ext uri="{FF2B5EF4-FFF2-40B4-BE49-F238E27FC236}">
                <a16:creationId xmlns:a16="http://schemas.microsoft.com/office/drawing/2014/main" id="{9E2D02AA-7436-454D-AF98-D6F8ABCECF55}"/>
              </a:ext>
            </a:extLst>
          </p:cNvPr>
          <p:cNvSpPr/>
          <p:nvPr/>
        </p:nvSpPr>
        <p:spPr>
          <a:xfrm>
            <a:off x="366533" y="1539240"/>
            <a:ext cx="365760" cy="36576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1</a:t>
            </a:r>
          </a:p>
        </p:txBody>
      </p:sp>
      <p:sp>
        <p:nvSpPr>
          <p:cNvPr id="70" name="Oval 69">
            <a:extLst>
              <a:ext uri="{FF2B5EF4-FFF2-40B4-BE49-F238E27FC236}">
                <a16:creationId xmlns:a16="http://schemas.microsoft.com/office/drawing/2014/main" id="{8A72A527-44BA-4575-8451-B2DADFFFC3E4}"/>
              </a:ext>
            </a:extLst>
          </p:cNvPr>
          <p:cNvSpPr/>
          <p:nvPr/>
        </p:nvSpPr>
        <p:spPr>
          <a:xfrm>
            <a:off x="7839728" y="2961620"/>
            <a:ext cx="365760" cy="36576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2</a:t>
            </a:r>
          </a:p>
        </p:txBody>
      </p:sp>
      <p:sp>
        <p:nvSpPr>
          <p:cNvPr id="71" name="Oval 70">
            <a:extLst>
              <a:ext uri="{FF2B5EF4-FFF2-40B4-BE49-F238E27FC236}">
                <a16:creationId xmlns:a16="http://schemas.microsoft.com/office/drawing/2014/main" id="{90709344-C0B9-4E54-9B10-A633F4FBCCF3}"/>
              </a:ext>
            </a:extLst>
          </p:cNvPr>
          <p:cNvSpPr/>
          <p:nvPr/>
        </p:nvSpPr>
        <p:spPr>
          <a:xfrm>
            <a:off x="1082462" y="3505200"/>
            <a:ext cx="365760" cy="36576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3</a:t>
            </a:r>
          </a:p>
        </p:txBody>
      </p:sp>
      <p:sp>
        <p:nvSpPr>
          <p:cNvPr id="72" name="Oval 71">
            <a:extLst>
              <a:ext uri="{FF2B5EF4-FFF2-40B4-BE49-F238E27FC236}">
                <a16:creationId xmlns:a16="http://schemas.microsoft.com/office/drawing/2014/main" id="{E5495410-CFD7-45AF-8B1A-CA157CC51946}"/>
              </a:ext>
            </a:extLst>
          </p:cNvPr>
          <p:cNvSpPr/>
          <p:nvPr/>
        </p:nvSpPr>
        <p:spPr>
          <a:xfrm>
            <a:off x="6586861" y="794816"/>
            <a:ext cx="365760" cy="36576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4</a:t>
            </a:r>
          </a:p>
        </p:txBody>
      </p:sp>
      <p:sp>
        <p:nvSpPr>
          <p:cNvPr id="73" name="Oval 72">
            <a:extLst>
              <a:ext uri="{FF2B5EF4-FFF2-40B4-BE49-F238E27FC236}">
                <a16:creationId xmlns:a16="http://schemas.microsoft.com/office/drawing/2014/main" id="{CF7305B0-2C21-4E3B-A5B3-E375133631B7}"/>
              </a:ext>
            </a:extLst>
          </p:cNvPr>
          <p:cNvSpPr/>
          <p:nvPr/>
        </p:nvSpPr>
        <p:spPr>
          <a:xfrm>
            <a:off x="1425210" y="5154762"/>
            <a:ext cx="365760" cy="36576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5</a:t>
            </a:r>
          </a:p>
        </p:txBody>
      </p:sp>
      <p:sp>
        <p:nvSpPr>
          <p:cNvPr id="67" name="Oval 66">
            <a:extLst>
              <a:ext uri="{FF2B5EF4-FFF2-40B4-BE49-F238E27FC236}">
                <a16:creationId xmlns:a16="http://schemas.microsoft.com/office/drawing/2014/main" id="{BBDA32F5-35E5-4D76-8107-0A5F68603C51}"/>
              </a:ext>
            </a:extLst>
          </p:cNvPr>
          <p:cNvSpPr/>
          <p:nvPr/>
        </p:nvSpPr>
        <p:spPr>
          <a:xfrm>
            <a:off x="366533" y="3962400"/>
            <a:ext cx="365760" cy="36576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6</a:t>
            </a:r>
          </a:p>
        </p:txBody>
      </p:sp>
    </p:spTree>
    <p:extLst>
      <p:ext uri="{BB962C8B-B14F-4D97-AF65-F5344CB8AC3E}">
        <p14:creationId xmlns:p14="http://schemas.microsoft.com/office/powerpoint/2010/main" val="1484817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250"/>
                                        <p:tgtEl>
                                          <p:spTgt spid="4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4"/>
                                        </p:tgtEl>
                                        <p:attrNameLst>
                                          <p:attrName>style.visibility</p:attrName>
                                        </p:attrNameLst>
                                      </p:cBhvr>
                                      <p:to>
                                        <p:strVal val="visible"/>
                                      </p:to>
                                    </p:set>
                                    <p:animEffect transition="in" filter="fade">
                                      <p:cBhvr>
                                        <p:cTn id="13" dur="250"/>
                                        <p:tgtEl>
                                          <p:spTgt spid="44"/>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47"/>
                                        </p:tgtEl>
                                        <p:attrNameLst>
                                          <p:attrName>style.visibility</p:attrName>
                                        </p:attrNameLst>
                                      </p:cBhvr>
                                      <p:to>
                                        <p:strVal val="visible"/>
                                      </p:to>
                                    </p:set>
                                    <p:animEffect transition="in" filter="fade">
                                      <p:cBhvr>
                                        <p:cTn id="18" dur="500"/>
                                        <p:tgtEl>
                                          <p:spTgt spid="47"/>
                                        </p:tgtEl>
                                      </p:cBhvr>
                                    </p:animEffect>
                                  </p:childTnLst>
                                </p:cTn>
                              </p:par>
                              <p:par>
                                <p:cTn id="19" presetID="10" presetClass="entr" presetSubtype="0" fill="hold" nodeType="withEffect">
                                  <p:stCondLst>
                                    <p:cond delay="0"/>
                                  </p:stCondLst>
                                  <p:childTnLst>
                                    <p:set>
                                      <p:cBhvr>
                                        <p:cTn id="20" dur="1" fill="hold">
                                          <p:stCondLst>
                                            <p:cond delay="0"/>
                                          </p:stCondLst>
                                        </p:cTn>
                                        <p:tgtEl>
                                          <p:spTgt spid="48"/>
                                        </p:tgtEl>
                                        <p:attrNameLst>
                                          <p:attrName>style.visibility</p:attrName>
                                        </p:attrNameLst>
                                      </p:cBhvr>
                                      <p:to>
                                        <p:strVal val="visible"/>
                                      </p:to>
                                    </p:set>
                                    <p:animEffect transition="in" filter="fade">
                                      <p:cBhvr>
                                        <p:cTn id="21" dur="200"/>
                                        <p:tgtEl>
                                          <p:spTgt spid="48"/>
                                        </p:tgtEl>
                                      </p:cBhvr>
                                    </p:animEffect>
                                  </p:childTnLst>
                                </p:cTn>
                              </p:par>
                              <p:par>
                                <p:cTn id="22" presetID="10" presetClass="entr" presetSubtype="0" fill="hold" nodeType="withEffect">
                                  <p:stCondLst>
                                    <p:cond delay="0"/>
                                  </p:stCondLst>
                                  <p:childTnLst>
                                    <p:set>
                                      <p:cBhvr>
                                        <p:cTn id="23" dur="1" fill="hold">
                                          <p:stCondLst>
                                            <p:cond delay="0"/>
                                          </p:stCondLst>
                                        </p:cTn>
                                        <p:tgtEl>
                                          <p:spTgt spid="41"/>
                                        </p:tgtEl>
                                        <p:attrNameLst>
                                          <p:attrName>style.visibility</p:attrName>
                                        </p:attrNameLst>
                                      </p:cBhvr>
                                      <p:to>
                                        <p:strVal val="visible"/>
                                      </p:to>
                                    </p:set>
                                    <p:animEffect transition="in" filter="fade">
                                      <p:cBhvr>
                                        <p:cTn id="24" dur="250"/>
                                        <p:tgtEl>
                                          <p:spTgt spid="41"/>
                                        </p:tgtEl>
                                      </p:cBhvr>
                                    </p:animEffect>
                                  </p:childTnLst>
                                </p:cTn>
                              </p:par>
                              <p:par>
                                <p:cTn id="25" presetID="10" presetClass="entr" presetSubtype="0" fill="hold" nodeType="withEffect">
                                  <p:stCondLst>
                                    <p:cond delay="0"/>
                                  </p:stCondLst>
                                  <p:childTnLst>
                                    <p:set>
                                      <p:cBhvr>
                                        <p:cTn id="26" dur="1" fill="hold">
                                          <p:stCondLst>
                                            <p:cond delay="0"/>
                                          </p:stCondLst>
                                        </p:cTn>
                                        <p:tgtEl>
                                          <p:spTgt spid="42"/>
                                        </p:tgtEl>
                                        <p:attrNameLst>
                                          <p:attrName>style.visibility</p:attrName>
                                        </p:attrNameLst>
                                      </p:cBhvr>
                                      <p:to>
                                        <p:strVal val="visible"/>
                                      </p:to>
                                    </p:set>
                                    <p:animEffect transition="in" filter="fade">
                                      <p:cBhvr>
                                        <p:cTn id="27" dur="250"/>
                                        <p:tgtEl>
                                          <p:spTgt spid="42"/>
                                        </p:tgtEl>
                                      </p:cBhvr>
                                    </p:animEffect>
                                  </p:childTnLst>
                                </p:cTn>
                              </p:par>
                              <p:par>
                                <p:cTn id="28" presetID="3" presetClass="emph" presetSubtype="2" fill="hold" grpId="1" nodeType="withEffect">
                                  <p:stCondLst>
                                    <p:cond delay="0"/>
                                  </p:stCondLst>
                                  <p:childTnLst>
                                    <p:animClr clrSpc="rgb" dir="cw">
                                      <p:cBhvr override="childStyle">
                                        <p:cTn id="29" dur="200" fill="hold"/>
                                        <p:tgtEl>
                                          <p:spTgt spid="44"/>
                                        </p:tgtEl>
                                        <p:attrNameLst>
                                          <p:attrName>style.color</p:attrName>
                                        </p:attrNameLst>
                                      </p:cBhvr>
                                      <p:to>
                                        <a:srgbClr val="A5A5A5"/>
                                      </p:to>
                                    </p:animClr>
                                  </p:childTnLst>
                                </p:cTn>
                              </p:par>
                              <p:par>
                                <p:cTn id="30" presetID="1" presetClass="emph" presetSubtype="2" fill="hold" nodeType="withEffect">
                                  <p:stCondLst>
                                    <p:cond delay="0"/>
                                  </p:stCondLst>
                                  <p:childTnLst>
                                    <p:animClr clrSpc="rgb" dir="cw">
                                      <p:cBhvr>
                                        <p:cTn id="31" dur="200" fill="hold"/>
                                        <p:tgtEl>
                                          <p:spTgt spid="3"/>
                                        </p:tgtEl>
                                        <p:attrNameLst>
                                          <p:attrName>fillcolor</p:attrName>
                                        </p:attrNameLst>
                                      </p:cBhvr>
                                      <p:to>
                                        <a:srgbClr val="A5A5A5"/>
                                      </p:to>
                                    </p:animClr>
                                    <p:set>
                                      <p:cBhvr>
                                        <p:cTn id="32" dur="200" fill="hold"/>
                                        <p:tgtEl>
                                          <p:spTgt spid="3"/>
                                        </p:tgtEl>
                                        <p:attrNameLst>
                                          <p:attrName>fill.type</p:attrName>
                                        </p:attrNameLst>
                                      </p:cBhvr>
                                      <p:to>
                                        <p:strVal val="solid"/>
                                      </p:to>
                                    </p:set>
                                    <p:set>
                                      <p:cBhvr>
                                        <p:cTn id="33" dur="200" fill="hold"/>
                                        <p:tgtEl>
                                          <p:spTgt spid="3"/>
                                        </p:tgtEl>
                                        <p:attrNameLst>
                                          <p:attrName>fill.on</p:attrName>
                                        </p:attrNameLst>
                                      </p:cBhvr>
                                      <p:to>
                                        <p:strVal val="true"/>
                                      </p:to>
                                    </p:set>
                                  </p:childTnLst>
                                </p:cTn>
                              </p:par>
                              <p:par>
                                <p:cTn id="34" presetID="10" presetClass="entr" presetSubtype="0" fill="hold" grpId="0" nodeType="withEffect">
                                  <p:stCondLst>
                                    <p:cond delay="0"/>
                                  </p:stCondLst>
                                  <p:childTnLst>
                                    <p:set>
                                      <p:cBhvr>
                                        <p:cTn id="35" dur="1" fill="hold">
                                          <p:stCondLst>
                                            <p:cond delay="0"/>
                                          </p:stCondLst>
                                        </p:cTn>
                                        <p:tgtEl>
                                          <p:spTgt spid="70"/>
                                        </p:tgtEl>
                                        <p:attrNameLst>
                                          <p:attrName>style.visibility</p:attrName>
                                        </p:attrNameLst>
                                      </p:cBhvr>
                                      <p:to>
                                        <p:strVal val="visible"/>
                                      </p:to>
                                    </p:set>
                                    <p:animEffect transition="in" filter="fade">
                                      <p:cBhvr>
                                        <p:cTn id="36" dur="300"/>
                                        <p:tgtEl>
                                          <p:spTgt spid="70"/>
                                        </p:tgtEl>
                                      </p:cBhvr>
                                    </p:animEffect>
                                  </p:childTnLst>
                                </p:cTn>
                              </p:par>
                              <p:par>
                                <p:cTn id="37" presetID="7" presetClass="emph" presetSubtype="2" fill="hold" nodeType="withEffect">
                                  <p:stCondLst>
                                    <p:cond delay="0"/>
                                  </p:stCondLst>
                                  <p:childTnLst>
                                    <p:animClr clrSpc="rgb" dir="cw">
                                      <p:cBhvr>
                                        <p:cTn id="38" dur="300" fill="hold"/>
                                        <p:tgtEl>
                                          <p:spTgt spid="48"/>
                                        </p:tgtEl>
                                        <p:attrNameLst>
                                          <p:attrName>stroke.color</p:attrName>
                                        </p:attrNameLst>
                                      </p:cBhvr>
                                      <p:to>
                                        <a:srgbClr val="A5A5A5"/>
                                      </p:to>
                                    </p:animClr>
                                    <p:set>
                                      <p:cBhvr>
                                        <p:cTn id="39" dur="300" fill="hold"/>
                                        <p:tgtEl>
                                          <p:spTgt spid="48"/>
                                        </p:tgtEl>
                                        <p:attrNameLst>
                                          <p:attrName>stroke.on</p:attrName>
                                        </p:attrNameLst>
                                      </p:cBhvr>
                                      <p:to>
                                        <p:strVal val="true"/>
                                      </p:to>
                                    </p:set>
                                  </p:childTnLst>
                                </p:cTn>
                              </p:par>
                              <p:par>
                                <p:cTn id="40" presetID="22" presetClass="exit" presetSubtype="1" fill="hold" grpId="0" nodeType="withEffect">
                                  <p:stCondLst>
                                    <p:cond delay="0"/>
                                  </p:stCondLst>
                                  <p:childTnLst>
                                    <p:animEffect transition="out" filter="wipe(up)">
                                      <p:cBhvr>
                                        <p:cTn id="41" dur="500"/>
                                        <p:tgtEl>
                                          <p:spTgt spid="6"/>
                                        </p:tgtEl>
                                      </p:cBhvr>
                                    </p:animEffect>
                                    <p:set>
                                      <p:cBhvr>
                                        <p:cTn id="42" dur="1" fill="hold">
                                          <p:stCondLst>
                                            <p:cond delay="499"/>
                                          </p:stCondLst>
                                        </p:cTn>
                                        <p:tgtEl>
                                          <p:spTgt spid="6"/>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50"/>
                                        </p:tgtEl>
                                        <p:attrNameLst>
                                          <p:attrName>style.visibility</p:attrName>
                                        </p:attrNameLst>
                                      </p:cBhvr>
                                      <p:to>
                                        <p:strVal val="visible"/>
                                      </p:to>
                                    </p:set>
                                    <p:animEffect transition="in" filter="fade">
                                      <p:cBhvr>
                                        <p:cTn id="47" dur="500"/>
                                        <p:tgtEl>
                                          <p:spTgt spid="50"/>
                                        </p:tgtEl>
                                      </p:cBhvr>
                                    </p:animEffect>
                                  </p:childTnLst>
                                </p:cTn>
                              </p:par>
                              <p:par>
                                <p:cTn id="48" presetID="10" presetClass="entr" presetSubtype="0" fill="hold" nodeType="withEffect">
                                  <p:stCondLst>
                                    <p:cond delay="0"/>
                                  </p:stCondLst>
                                  <p:childTnLst>
                                    <p:set>
                                      <p:cBhvr>
                                        <p:cTn id="49" dur="1" fill="hold">
                                          <p:stCondLst>
                                            <p:cond delay="0"/>
                                          </p:stCondLst>
                                        </p:cTn>
                                        <p:tgtEl>
                                          <p:spTgt spid="51"/>
                                        </p:tgtEl>
                                        <p:attrNameLst>
                                          <p:attrName>style.visibility</p:attrName>
                                        </p:attrNameLst>
                                      </p:cBhvr>
                                      <p:to>
                                        <p:strVal val="visible"/>
                                      </p:to>
                                    </p:set>
                                    <p:animEffect transition="in" filter="fade">
                                      <p:cBhvr>
                                        <p:cTn id="50" dur="500"/>
                                        <p:tgtEl>
                                          <p:spTgt spid="51"/>
                                        </p:tgtEl>
                                      </p:cBhvr>
                                    </p:animEffect>
                                  </p:childTnLst>
                                </p:cTn>
                              </p:par>
                              <p:par>
                                <p:cTn id="51" presetID="3" presetClass="emph" presetSubtype="2" fill="hold" grpId="1" nodeType="withEffect">
                                  <p:stCondLst>
                                    <p:cond delay="0"/>
                                  </p:stCondLst>
                                  <p:childTnLst>
                                    <p:animClr clrSpc="rgb" dir="cw">
                                      <p:cBhvr override="childStyle">
                                        <p:cTn id="52" dur="300" fill="hold"/>
                                        <p:tgtEl>
                                          <p:spTgt spid="47"/>
                                        </p:tgtEl>
                                        <p:attrNameLst>
                                          <p:attrName>style.color</p:attrName>
                                        </p:attrNameLst>
                                      </p:cBhvr>
                                      <p:to>
                                        <a:srgbClr val="A5A5A5"/>
                                      </p:to>
                                    </p:animClr>
                                  </p:childTnLst>
                                </p:cTn>
                              </p:par>
                              <p:par>
                                <p:cTn id="53" presetID="10" presetClass="entr" presetSubtype="0" fill="hold" grpId="0" nodeType="withEffect">
                                  <p:stCondLst>
                                    <p:cond delay="0"/>
                                  </p:stCondLst>
                                  <p:childTnLst>
                                    <p:set>
                                      <p:cBhvr>
                                        <p:cTn id="54" dur="1" fill="hold">
                                          <p:stCondLst>
                                            <p:cond delay="0"/>
                                          </p:stCondLst>
                                        </p:cTn>
                                        <p:tgtEl>
                                          <p:spTgt spid="71"/>
                                        </p:tgtEl>
                                        <p:attrNameLst>
                                          <p:attrName>style.visibility</p:attrName>
                                        </p:attrNameLst>
                                      </p:cBhvr>
                                      <p:to>
                                        <p:strVal val="visible"/>
                                      </p:to>
                                    </p:set>
                                    <p:animEffect transition="in" filter="fade">
                                      <p:cBhvr>
                                        <p:cTn id="55" dur="300"/>
                                        <p:tgtEl>
                                          <p:spTgt spid="71"/>
                                        </p:tgtEl>
                                      </p:cBhvr>
                                    </p:animEffect>
                                  </p:childTnLst>
                                </p:cTn>
                              </p:par>
                              <p:par>
                                <p:cTn id="56" presetID="1" presetClass="emph" presetSubtype="2" fill="hold" nodeType="withEffect">
                                  <p:stCondLst>
                                    <p:cond delay="0"/>
                                  </p:stCondLst>
                                  <p:childTnLst>
                                    <p:animClr clrSpc="rgb" dir="cw">
                                      <p:cBhvr>
                                        <p:cTn id="57" dur="200" fill="hold"/>
                                        <p:tgtEl>
                                          <p:spTgt spid="70"/>
                                        </p:tgtEl>
                                        <p:attrNameLst>
                                          <p:attrName>fillcolor</p:attrName>
                                        </p:attrNameLst>
                                      </p:cBhvr>
                                      <p:to>
                                        <a:srgbClr val="A5A5A5"/>
                                      </p:to>
                                    </p:animClr>
                                    <p:set>
                                      <p:cBhvr>
                                        <p:cTn id="58" dur="200" fill="hold"/>
                                        <p:tgtEl>
                                          <p:spTgt spid="70"/>
                                        </p:tgtEl>
                                        <p:attrNameLst>
                                          <p:attrName>fill.type</p:attrName>
                                        </p:attrNameLst>
                                      </p:cBhvr>
                                      <p:to>
                                        <p:strVal val="solid"/>
                                      </p:to>
                                    </p:set>
                                    <p:set>
                                      <p:cBhvr>
                                        <p:cTn id="59" dur="200" fill="hold"/>
                                        <p:tgtEl>
                                          <p:spTgt spid="70"/>
                                        </p:tgtEl>
                                        <p:attrNameLst>
                                          <p:attrName>fill.on</p:attrName>
                                        </p:attrNameLst>
                                      </p:cBhvr>
                                      <p:to>
                                        <p:strVal val="true"/>
                                      </p:to>
                                    </p:se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5"/>
                                        </p:tgtEl>
                                        <p:attrNameLst>
                                          <p:attrName>style.visibility</p:attrName>
                                        </p:attrNameLst>
                                      </p:cBhvr>
                                      <p:to>
                                        <p:strVal val="visible"/>
                                      </p:to>
                                    </p:set>
                                    <p:animEffect transition="in" filter="fade">
                                      <p:cBhvr>
                                        <p:cTn id="64" dur="500"/>
                                        <p:tgtEl>
                                          <p:spTgt spid="5"/>
                                        </p:tgtEl>
                                      </p:cBhvr>
                                    </p:animEffect>
                                  </p:childTnLst>
                                </p:cTn>
                              </p:par>
                              <p:par>
                                <p:cTn id="65" presetID="10" presetClass="exit" presetSubtype="0" fill="hold" grpId="0" nodeType="withEffect">
                                  <p:stCondLst>
                                    <p:cond delay="0"/>
                                  </p:stCondLst>
                                  <p:childTnLst>
                                    <p:animEffect transition="out" filter="fade">
                                      <p:cBhvr>
                                        <p:cTn id="66" dur="250"/>
                                        <p:tgtEl>
                                          <p:spTgt spid="35"/>
                                        </p:tgtEl>
                                      </p:cBhvr>
                                    </p:animEffect>
                                    <p:set>
                                      <p:cBhvr>
                                        <p:cTn id="67" dur="1" fill="hold">
                                          <p:stCondLst>
                                            <p:cond delay="249"/>
                                          </p:stCondLst>
                                        </p:cTn>
                                        <p:tgtEl>
                                          <p:spTgt spid="35"/>
                                        </p:tgtEl>
                                        <p:attrNameLst>
                                          <p:attrName>style.visibility</p:attrName>
                                        </p:attrNameLst>
                                      </p:cBhvr>
                                      <p:to>
                                        <p:strVal val="hidden"/>
                                      </p:to>
                                    </p:set>
                                  </p:childTnLst>
                                </p:cTn>
                              </p:par>
                              <p:par>
                                <p:cTn id="68" presetID="3" presetClass="emph" presetSubtype="2" fill="hold" grpId="1" nodeType="withEffect">
                                  <p:stCondLst>
                                    <p:cond delay="0"/>
                                  </p:stCondLst>
                                  <p:childTnLst>
                                    <p:animClr clrSpc="rgb" dir="cw">
                                      <p:cBhvr override="childStyle">
                                        <p:cTn id="69" dur="300" fill="hold"/>
                                        <p:tgtEl>
                                          <p:spTgt spid="50"/>
                                        </p:tgtEl>
                                        <p:attrNameLst>
                                          <p:attrName>style.color</p:attrName>
                                        </p:attrNameLst>
                                      </p:cBhvr>
                                      <p:to>
                                        <a:srgbClr val="A5A5A5"/>
                                      </p:to>
                                    </p:animClr>
                                  </p:childTnLst>
                                </p:cTn>
                              </p:par>
                              <p:par>
                                <p:cTn id="70" presetID="7" presetClass="emph" presetSubtype="2" fill="hold" nodeType="withEffect">
                                  <p:stCondLst>
                                    <p:cond delay="0"/>
                                  </p:stCondLst>
                                  <p:childTnLst>
                                    <p:animClr clrSpc="rgb" dir="cw">
                                      <p:cBhvr>
                                        <p:cTn id="71" dur="300" fill="hold"/>
                                        <p:tgtEl>
                                          <p:spTgt spid="51"/>
                                        </p:tgtEl>
                                        <p:attrNameLst>
                                          <p:attrName>stroke.color</p:attrName>
                                        </p:attrNameLst>
                                      </p:cBhvr>
                                      <p:to>
                                        <a:srgbClr val="A5A5A5"/>
                                      </p:to>
                                    </p:animClr>
                                    <p:set>
                                      <p:cBhvr>
                                        <p:cTn id="72" dur="300" fill="hold"/>
                                        <p:tgtEl>
                                          <p:spTgt spid="51"/>
                                        </p:tgtEl>
                                        <p:attrNameLst>
                                          <p:attrName>stroke.on</p:attrName>
                                        </p:attrNameLst>
                                      </p:cBhvr>
                                      <p:to>
                                        <p:strVal val="true"/>
                                      </p:to>
                                    </p:set>
                                  </p:childTnLst>
                                </p:cTn>
                              </p:par>
                              <p:par>
                                <p:cTn id="73" presetID="10" presetClass="entr" presetSubtype="0" fill="hold" nodeType="withEffect">
                                  <p:stCondLst>
                                    <p:cond delay="0"/>
                                  </p:stCondLst>
                                  <p:childTnLst>
                                    <p:set>
                                      <p:cBhvr>
                                        <p:cTn id="74" dur="1" fill="hold">
                                          <p:stCondLst>
                                            <p:cond delay="0"/>
                                          </p:stCondLst>
                                        </p:cTn>
                                        <p:tgtEl>
                                          <p:spTgt spid="59"/>
                                        </p:tgtEl>
                                        <p:attrNameLst>
                                          <p:attrName>style.visibility</p:attrName>
                                        </p:attrNameLst>
                                      </p:cBhvr>
                                      <p:to>
                                        <p:strVal val="visible"/>
                                      </p:to>
                                    </p:set>
                                    <p:animEffect transition="in" filter="fade">
                                      <p:cBhvr>
                                        <p:cTn id="75" dur="500"/>
                                        <p:tgtEl>
                                          <p:spTgt spid="59"/>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58"/>
                                        </p:tgtEl>
                                        <p:attrNameLst>
                                          <p:attrName>style.visibility</p:attrName>
                                        </p:attrNameLst>
                                      </p:cBhvr>
                                      <p:to>
                                        <p:strVal val="visible"/>
                                      </p:to>
                                    </p:set>
                                    <p:animEffect transition="in" filter="fade">
                                      <p:cBhvr>
                                        <p:cTn id="78" dur="500"/>
                                        <p:tgtEl>
                                          <p:spTgt spid="58"/>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72"/>
                                        </p:tgtEl>
                                        <p:attrNameLst>
                                          <p:attrName>style.visibility</p:attrName>
                                        </p:attrNameLst>
                                      </p:cBhvr>
                                      <p:to>
                                        <p:strVal val="visible"/>
                                      </p:to>
                                    </p:set>
                                    <p:animEffect transition="in" filter="fade">
                                      <p:cBhvr>
                                        <p:cTn id="81" dur="300"/>
                                        <p:tgtEl>
                                          <p:spTgt spid="72"/>
                                        </p:tgtEl>
                                      </p:cBhvr>
                                    </p:animEffect>
                                  </p:childTnLst>
                                </p:cTn>
                              </p:par>
                              <p:par>
                                <p:cTn id="82" presetID="1" presetClass="emph" presetSubtype="2" fill="hold" nodeType="withEffect">
                                  <p:stCondLst>
                                    <p:cond delay="0"/>
                                  </p:stCondLst>
                                  <p:childTnLst>
                                    <p:animClr clrSpc="rgb" dir="cw">
                                      <p:cBhvr>
                                        <p:cTn id="83" dur="200" fill="hold"/>
                                        <p:tgtEl>
                                          <p:spTgt spid="71"/>
                                        </p:tgtEl>
                                        <p:attrNameLst>
                                          <p:attrName>fillcolor</p:attrName>
                                        </p:attrNameLst>
                                      </p:cBhvr>
                                      <p:to>
                                        <a:srgbClr val="A5A5A5"/>
                                      </p:to>
                                    </p:animClr>
                                    <p:set>
                                      <p:cBhvr>
                                        <p:cTn id="84" dur="200" fill="hold"/>
                                        <p:tgtEl>
                                          <p:spTgt spid="71"/>
                                        </p:tgtEl>
                                        <p:attrNameLst>
                                          <p:attrName>fill.type</p:attrName>
                                        </p:attrNameLst>
                                      </p:cBhvr>
                                      <p:to>
                                        <p:strVal val="solid"/>
                                      </p:to>
                                    </p:set>
                                    <p:set>
                                      <p:cBhvr>
                                        <p:cTn id="85" dur="200" fill="hold"/>
                                        <p:tgtEl>
                                          <p:spTgt spid="71"/>
                                        </p:tgtEl>
                                        <p:attrNameLst>
                                          <p:attrName>fill.on</p:attrName>
                                        </p:attrNameLst>
                                      </p:cBhvr>
                                      <p:to>
                                        <p:strVal val="true"/>
                                      </p:to>
                                    </p:set>
                                  </p:childTnLst>
                                </p:cTn>
                              </p:par>
                            </p:childTnLst>
                          </p:cTn>
                        </p:par>
                      </p:childTnLst>
                    </p:cTn>
                  </p:par>
                  <p:par>
                    <p:cTn id="86" fill="hold">
                      <p:stCondLst>
                        <p:cond delay="indefinite"/>
                      </p:stCondLst>
                      <p:childTnLst>
                        <p:par>
                          <p:cTn id="87" fill="hold">
                            <p:stCondLst>
                              <p:cond delay="0"/>
                            </p:stCondLst>
                            <p:childTnLst>
                              <p:par>
                                <p:cTn id="88" presetID="10" presetClass="entr" presetSubtype="0" fill="hold" nodeType="clickEffect">
                                  <p:stCondLst>
                                    <p:cond delay="0"/>
                                  </p:stCondLst>
                                  <p:childTnLst>
                                    <p:set>
                                      <p:cBhvr>
                                        <p:cTn id="89" dur="1" fill="hold">
                                          <p:stCondLst>
                                            <p:cond delay="0"/>
                                          </p:stCondLst>
                                        </p:cTn>
                                        <p:tgtEl>
                                          <p:spTgt spid="43"/>
                                        </p:tgtEl>
                                        <p:attrNameLst>
                                          <p:attrName>style.visibility</p:attrName>
                                        </p:attrNameLst>
                                      </p:cBhvr>
                                      <p:to>
                                        <p:strVal val="visible"/>
                                      </p:to>
                                    </p:set>
                                    <p:animEffect transition="in" filter="fade">
                                      <p:cBhvr>
                                        <p:cTn id="90" dur="250"/>
                                        <p:tgtEl>
                                          <p:spTgt spid="43"/>
                                        </p:tgtEl>
                                      </p:cBhvr>
                                    </p:animEffect>
                                  </p:childTnLst>
                                </p:cTn>
                              </p:par>
                              <p:par>
                                <p:cTn id="91" presetID="1" presetClass="emph" presetSubtype="2" fill="hold" nodeType="withEffect">
                                  <p:stCondLst>
                                    <p:cond delay="0"/>
                                  </p:stCondLst>
                                  <p:childTnLst>
                                    <p:animClr clrSpc="rgb" dir="cw">
                                      <p:cBhvr>
                                        <p:cTn id="92" dur="200" fill="hold"/>
                                        <p:tgtEl>
                                          <p:spTgt spid="72"/>
                                        </p:tgtEl>
                                        <p:attrNameLst>
                                          <p:attrName>fillcolor</p:attrName>
                                        </p:attrNameLst>
                                      </p:cBhvr>
                                      <p:to>
                                        <a:srgbClr val="A5A5A5"/>
                                      </p:to>
                                    </p:animClr>
                                    <p:set>
                                      <p:cBhvr>
                                        <p:cTn id="93" dur="200" fill="hold"/>
                                        <p:tgtEl>
                                          <p:spTgt spid="72"/>
                                        </p:tgtEl>
                                        <p:attrNameLst>
                                          <p:attrName>fill.type</p:attrName>
                                        </p:attrNameLst>
                                      </p:cBhvr>
                                      <p:to>
                                        <p:strVal val="solid"/>
                                      </p:to>
                                    </p:set>
                                    <p:set>
                                      <p:cBhvr>
                                        <p:cTn id="94" dur="200" fill="hold"/>
                                        <p:tgtEl>
                                          <p:spTgt spid="72"/>
                                        </p:tgtEl>
                                        <p:attrNameLst>
                                          <p:attrName>fill.on</p:attrName>
                                        </p:attrNameLst>
                                      </p:cBhvr>
                                      <p:to>
                                        <p:strVal val="true"/>
                                      </p:to>
                                    </p:set>
                                  </p:childTnLst>
                                </p:cTn>
                              </p:par>
                              <p:par>
                                <p:cTn id="95" presetID="3" presetClass="emph" presetSubtype="2" fill="hold" grpId="1" nodeType="withEffect">
                                  <p:stCondLst>
                                    <p:cond delay="0"/>
                                  </p:stCondLst>
                                  <p:childTnLst>
                                    <p:animClr clrSpc="rgb" dir="cw">
                                      <p:cBhvr override="childStyle">
                                        <p:cTn id="96" dur="300" fill="hold"/>
                                        <p:tgtEl>
                                          <p:spTgt spid="58"/>
                                        </p:tgtEl>
                                        <p:attrNameLst>
                                          <p:attrName>style.color</p:attrName>
                                        </p:attrNameLst>
                                      </p:cBhvr>
                                      <p:to>
                                        <a:srgbClr val="A5A5A5"/>
                                      </p:to>
                                    </p:animClr>
                                  </p:childTnLst>
                                </p:cTn>
                              </p:par>
                              <p:par>
                                <p:cTn id="97" presetID="10" presetClass="entr" presetSubtype="0" fill="hold" grpId="0" nodeType="withEffect">
                                  <p:stCondLst>
                                    <p:cond delay="0"/>
                                  </p:stCondLst>
                                  <p:childTnLst>
                                    <p:set>
                                      <p:cBhvr>
                                        <p:cTn id="98" dur="1" fill="hold">
                                          <p:stCondLst>
                                            <p:cond delay="0"/>
                                          </p:stCondLst>
                                        </p:cTn>
                                        <p:tgtEl>
                                          <p:spTgt spid="45"/>
                                        </p:tgtEl>
                                        <p:attrNameLst>
                                          <p:attrName>style.visibility</p:attrName>
                                        </p:attrNameLst>
                                      </p:cBhvr>
                                      <p:to>
                                        <p:strVal val="visible"/>
                                      </p:to>
                                    </p:set>
                                    <p:animEffect transition="in" filter="fade">
                                      <p:cBhvr>
                                        <p:cTn id="99" dur="250"/>
                                        <p:tgtEl>
                                          <p:spTgt spid="45"/>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73"/>
                                        </p:tgtEl>
                                        <p:attrNameLst>
                                          <p:attrName>style.visibility</p:attrName>
                                        </p:attrNameLst>
                                      </p:cBhvr>
                                      <p:to>
                                        <p:strVal val="visible"/>
                                      </p:to>
                                    </p:set>
                                    <p:animEffect transition="in" filter="fade">
                                      <p:cBhvr>
                                        <p:cTn id="102" dur="300"/>
                                        <p:tgtEl>
                                          <p:spTgt spid="73"/>
                                        </p:tgtEl>
                                      </p:cBhvr>
                                    </p:animEffect>
                                  </p:childTnLst>
                                </p:cTn>
                              </p:par>
                            </p:childTnLst>
                          </p:cTn>
                        </p:par>
                      </p:childTnLst>
                    </p:cTn>
                  </p:par>
                  <p:par>
                    <p:cTn id="103" fill="hold">
                      <p:stCondLst>
                        <p:cond delay="indefinite"/>
                      </p:stCondLst>
                      <p:childTnLst>
                        <p:par>
                          <p:cTn id="104" fill="hold">
                            <p:stCondLst>
                              <p:cond delay="0"/>
                            </p:stCondLst>
                            <p:childTnLst>
                              <p:par>
                                <p:cTn id="105" presetID="10" presetClass="exit" presetSubtype="0" fill="hold" grpId="1" nodeType="clickEffect">
                                  <p:stCondLst>
                                    <p:cond delay="0"/>
                                  </p:stCondLst>
                                  <p:childTnLst>
                                    <p:animEffect transition="out" filter="fade">
                                      <p:cBhvr>
                                        <p:cTn id="106" dur="250"/>
                                        <p:tgtEl>
                                          <p:spTgt spid="5"/>
                                        </p:tgtEl>
                                      </p:cBhvr>
                                    </p:animEffect>
                                    <p:set>
                                      <p:cBhvr>
                                        <p:cTn id="107" dur="1" fill="hold">
                                          <p:stCondLst>
                                            <p:cond delay="249"/>
                                          </p:stCondLst>
                                        </p:cTn>
                                        <p:tgtEl>
                                          <p:spTgt spid="5"/>
                                        </p:tgtEl>
                                        <p:attrNameLst>
                                          <p:attrName>style.visibility</p:attrName>
                                        </p:attrNameLst>
                                      </p:cBhvr>
                                      <p:to>
                                        <p:strVal val="hidden"/>
                                      </p:to>
                                    </p:set>
                                  </p:childTnLst>
                                </p:cTn>
                              </p:par>
                              <p:par>
                                <p:cTn id="108" presetID="7" presetClass="emph" presetSubtype="2" fill="hold" nodeType="withEffect">
                                  <p:stCondLst>
                                    <p:cond delay="0"/>
                                  </p:stCondLst>
                                  <p:childTnLst>
                                    <p:animClr clrSpc="rgb" dir="cw">
                                      <p:cBhvr>
                                        <p:cTn id="109" dur="300" fill="hold"/>
                                        <p:tgtEl>
                                          <p:spTgt spid="59"/>
                                        </p:tgtEl>
                                        <p:attrNameLst>
                                          <p:attrName>stroke.color</p:attrName>
                                        </p:attrNameLst>
                                      </p:cBhvr>
                                      <p:to>
                                        <a:srgbClr val="A5A5A5"/>
                                      </p:to>
                                    </p:animClr>
                                    <p:set>
                                      <p:cBhvr>
                                        <p:cTn id="110" dur="300" fill="hold"/>
                                        <p:tgtEl>
                                          <p:spTgt spid="59"/>
                                        </p:tgtEl>
                                        <p:attrNameLst>
                                          <p:attrName>stroke.on</p:attrName>
                                        </p:attrNameLst>
                                      </p:cBhvr>
                                      <p:to>
                                        <p:strVal val="true"/>
                                      </p:to>
                                    </p:set>
                                  </p:childTnLst>
                                </p:cTn>
                              </p:par>
                              <p:par>
                                <p:cTn id="111" presetID="10" presetClass="entr" presetSubtype="0" fill="hold" grpId="0" nodeType="withEffect">
                                  <p:stCondLst>
                                    <p:cond delay="0"/>
                                  </p:stCondLst>
                                  <p:childTnLst>
                                    <p:set>
                                      <p:cBhvr>
                                        <p:cTn id="112" dur="1" fill="hold">
                                          <p:stCondLst>
                                            <p:cond delay="0"/>
                                          </p:stCondLst>
                                        </p:cTn>
                                        <p:tgtEl>
                                          <p:spTgt spid="39"/>
                                        </p:tgtEl>
                                        <p:attrNameLst>
                                          <p:attrName>style.visibility</p:attrName>
                                        </p:attrNameLst>
                                      </p:cBhvr>
                                      <p:to>
                                        <p:strVal val="visible"/>
                                      </p:to>
                                    </p:set>
                                    <p:animEffect transition="in" filter="fade">
                                      <p:cBhvr>
                                        <p:cTn id="113" dur="250"/>
                                        <p:tgtEl>
                                          <p:spTgt spid="39"/>
                                        </p:tgtEl>
                                      </p:cBhvr>
                                    </p:animEffect>
                                  </p:childTnLst>
                                </p:cTn>
                              </p:par>
                              <p:par>
                                <p:cTn id="114" presetID="3" presetClass="emph" presetSubtype="2" fill="hold" grpId="1" nodeType="withEffect">
                                  <p:stCondLst>
                                    <p:cond delay="0"/>
                                  </p:stCondLst>
                                  <p:childTnLst>
                                    <p:animClr clrSpc="rgb" dir="cw">
                                      <p:cBhvr override="childStyle">
                                        <p:cTn id="115" dur="300" fill="hold"/>
                                        <p:tgtEl>
                                          <p:spTgt spid="45"/>
                                        </p:tgtEl>
                                        <p:attrNameLst>
                                          <p:attrName>style.color</p:attrName>
                                        </p:attrNameLst>
                                      </p:cBhvr>
                                      <p:to>
                                        <a:srgbClr val="A5A5A5"/>
                                      </p:to>
                                    </p:animClr>
                                  </p:childTnLst>
                                </p:cTn>
                              </p:par>
                              <p:par>
                                <p:cTn id="116" presetID="10" presetClass="entr" presetSubtype="0" fill="hold" nodeType="withEffect">
                                  <p:stCondLst>
                                    <p:cond delay="0"/>
                                  </p:stCondLst>
                                  <p:childTnLst>
                                    <p:set>
                                      <p:cBhvr>
                                        <p:cTn id="117" dur="1" fill="hold">
                                          <p:stCondLst>
                                            <p:cond delay="0"/>
                                          </p:stCondLst>
                                        </p:cTn>
                                        <p:tgtEl>
                                          <p:spTgt spid="52"/>
                                        </p:tgtEl>
                                        <p:attrNameLst>
                                          <p:attrName>style.visibility</p:attrName>
                                        </p:attrNameLst>
                                      </p:cBhvr>
                                      <p:to>
                                        <p:strVal val="visible"/>
                                      </p:to>
                                    </p:set>
                                    <p:animEffect transition="in" filter="fade">
                                      <p:cBhvr>
                                        <p:cTn id="118" dur="250"/>
                                        <p:tgtEl>
                                          <p:spTgt spid="52"/>
                                        </p:tgtEl>
                                      </p:cBhvr>
                                    </p:animEffect>
                                  </p:childTnLst>
                                </p:cTn>
                              </p:par>
                              <p:par>
                                <p:cTn id="119" presetID="10" presetClass="exit" presetSubtype="0" fill="hold" grpId="1" nodeType="withEffect">
                                  <p:stCondLst>
                                    <p:cond delay="0"/>
                                  </p:stCondLst>
                                  <p:childTnLst>
                                    <p:animEffect transition="out" filter="fade">
                                      <p:cBhvr>
                                        <p:cTn id="120" dur="500"/>
                                        <p:tgtEl>
                                          <p:spTgt spid="3"/>
                                        </p:tgtEl>
                                      </p:cBhvr>
                                    </p:animEffect>
                                    <p:set>
                                      <p:cBhvr>
                                        <p:cTn id="121" dur="1" fill="hold">
                                          <p:stCondLst>
                                            <p:cond delay="499"/>
                                          </p:stCondLst>
                                        </p:cTn>
                                        <p:tgtEl>
                                          <p:spTgt spid="3"/>
                                        </p:tgtEl>
                                        <p:attrNameLst>
                                          <p:attrName>style.visibility</p:attrName>
                                        </p:attrNameLst>
                                      </p:cBhvr>
                                      <p:to>
                                        <p:strVal val="hidden"/>
                                      </p:to>
                                    </p:set>
                                  </p:childTnLst>
                                </p:cTn>
                              </p:par>
                              <p:par>
                                <p:cTn id="122" presetID="10" presetClass="exit" presetSubtype="0" fill="hold" grpId="2" nodeType="withEffect">
                                  <p:stCondLst>
                                    <p:cond delay="0"/>
                                  </p:stCondLst>
                                  <p:childTnLst>
                                    <p:animEffect transition="out" filter="fade">
                                      <p:cBhvr>
                                        <p:cTn id="123" dur="500"/>
                                        <p:tgtEl>
                                          <p:spTgt spid="44"/>
                                        </p:tgtEl>
                                      </p:cBhvr>
                                    </p:animEffect>
                                    <p:set>
                                      <p:cBhvr>
                                        <p:cTn id="124" dur="1" fill="hold">
                                          <p:stCondLst>
                                            <p:cond delay="499"/>
                                          </p:stCondLst>
                                        </p:cTn>
                                        <p:tgtEl>
                                          <p:spTgt spid="44"/>
                                        </p:tgtEl>
                                        <p:attrNameLst>
                                          <p:attrName>style.visibility</p:attrName>
                                        </p:attrNameLst>
                                      </p:cBhvr>
                                      <p:to>
                                        <p:strVal val="hidden"/>
                                      </p:to>
                                    </p:set>
                                  </p:childTnLst>
                                </p:cTn>
                              </p:par>
                              <p:par>
                                <p:cTn id="125" presetID="10" presetClass="exit" presetSubtype="0" fill="hold" grpId="2" nodeType="withEffect">
                                  <p:stCondLst>
                                    <p:cond delay="0"/>
                                  </p:stCondLst>
                                  <p:childTnLst>
                                    <p:animEffect transition="out" filter="fade">
                                      <p:cBhvr>
                                        <p:cTn id="126" dur="500"/>
                                        <p:tgtEl>
                                          <p:spTgt spid="47"/>
                                        </p:tgtEl>
                                      </p:cBhvr>
                                    </p:animEffect>
                                    <p:set>
                                      <p:cBhvr>
                                        <p:cTn id="127" dur="1" fill="hold">
                                          <p:stCondLst>
                                            <p:cond delay="499"/>
                                          </p:stCondLst>
                                        </p:cTn>
                                        <p:tgtEl>
                                          <p:spTgt spid="47"/>
                                        </p:tgtEl>
                                        <p:attrNameLst>
                                          <p:attrName>style.visibility</p:attrName>
                                        </p:attrNameLst>
                                      </p:cBhvr>
                                      <p:to>
                                        <p:strVal val="hidden"/>
                                      </p:to>
                                    </p:set>
                                  </p:childTnLst>
                                </p:cTn>
                              </p:par>
                              <p:par>
                                <p:cTn id="128" presetID="10" presetClass="exit" presetSubtype="0" fill="hold" nodeType="withEffect">
                                  <p:stCondLst>
                                    <p:cond delay="0"/>
                                  </p:stCondLst>
                                  <p:childTnLst>
                                    <p:animEffect transition="out" filter="fade">
                                      <p:cBhvr>
                                        <p:cTn id="129" dur="500"/>
                                        <p:tgtEl>
                                          <p:spTgt spid="48"/>
                                        </p:tgtEl>
                                      </p:cBhvr>
                                    </p:animEffect>
                                    <p:set>
                                      <p:cBhvr>
                                        <p:cTn id="130" dur="1" fill="hold">
                                          <p:stCondLst>
                                            <p:cond delay="499"/>
                                          </p:stCondLst>
                                        </p:cTn>
                                        <p:tgtEl>
                                          <p:spTgt spid="48"/>
                                        </p:tgtEl>
                                        <p:attrNameLst>
                                          <p:attrName>style.visibility</p:attrName>
                                        </p:attrNameLst>
                                      </p:cBhvr>
                                      <p:to>
                                        <p:strVal val="hidden"/>
                                      </p:to>
                                    </p:set>
                                  </p:childTnLst>
                                </p:cTn>
                              </p:par>
                              <p:par>
                                <p:cTn id="131" presetID="10" presetClass="exit" presetSubtype="0" fill="hold" grpId="1" nodeType="withEffect">
                                  <p:stCondLst>
                                    <p:cond delay="0"/>
                                  </p:stCondLst>
                                  <p:childTnLst>
                                    <p:animEffect transition="out" filter="fade">
                                      <p:cBhvr>
                                        <p:cTn id="132" dur="500"/>
                                        <p:tgtEl>
                                          <p:spTgt spid="70"/>
                                        </p:tgtEl>
                                      </p:cBhvr>
                                    </p:animEffect>
                                    <p:set>
                                      <p:cBhvr>
                                        <p:cTn id="133" dur="1" fill="hold">
                                          <p:stCondLst>
                                            <p:cond delay="499"/>
                                          </p:stCondLst>
                                        </p:cTn>
                                        <p:tgtEl>
                                          <p:spTgt spid="70"/>
                                        </p:tgtEl>
                                        <p:attrNameLst>
                                          <p:attrName>style.visibility</p:attrName>
                                        </p:attrNameLst>
                                      </p:cBhvr>
                                      <p:to>
                                        <p:strVal val="hidden"/>
                                      </p:to>
                                    </p:set>
                                  </p:childTnLst>
                                </p:cTn>
                              </p:par>
                              <p:par>
                                <p:cTn id="134" presetID="10" presetClass="exit" presetSubtype="0" fill="hold" grpId="2" nodeType="withEffect">
                                  <p:stCondLst>
                                    <p:cond delay="0"/>
                                  </p:stCondLst>
                                  <p:childTnLst>
                                    <p:animEffect transition="out" filter="fade">
                                      <p:cBhvr>
                                        <p:cTn id="135" dur="500"/>
                                        <p:tgtEl>
                                          <p:spTgt spid="50"/>
                                        </p:tgtEl>
                                      </p:cBhvr>
                                    </p:animEffect>
                                    <p:set>
                                      <p:cBhvr>
                                        <p:cTn id="136" dur="1" fill="hold">
                                          <p:stCondLst>
                                            <p:cond delay="499"/>
                                          </p:stCondLst>
                                        </p:cTn>
                                        <p:tgtEl>
                                          <p:spTgt spid="50"/>
                                        </p:tgtEl>
                                        <p:attrNameLst>
                                          <p:attrName>style.visibility</p:attrName>
                                        </p:attrNameLst>
                                      </p:cBhvr>
                                      <p:to>
                                        <p:strVal val="hidden"/>
                                      </p:to>
                                    </p:set>
                                  </p:childTnLst>
                                </p:cTn>
                              </p:par>
                              <p:par>
                                <p:cTn id="137" presetID="10" presetClass="exit" presetSubtype="0" fill="hold" nodeType="withEffect">
                                  <p:stCondLst>
                                    <p:cond delay="0"/>
                                  </p:stCondLst>
                                  <p:childTnLst>
                                    <p:animEffect transition="out" filter="fade">
                                      <p:cBhvr>
                                        <p:cTn id="138" dur="500"/>
                                        <p:tgtEl>
                                          <p:spTgt spid="51"/>
                                        </p:tgtEl>
                                      </p:cBhvr>
                                    </p:animEffect>
                                    <p:set>
                                      <p:cBhvr>
                                        <p:cTn id="139" dur="1" fill="hold">
                                          <p:stCondLst>
                                            <p:cond delay="499"/>
                                          </p:stCondLst>
                                        </p:cTn>
                                        <p:tgtEl>
                                          <p:spTgt spid="51"/>
                                        </p:tgtEl>
                                        <p:attrNameLst>
                                          <p:attrName>style.visibility</p:attrName>
                                        </p:attrNameLst>
                                      </p:cBhvr>
                                      <p:to>
                                        <p:strVal val="hidden"/>
                                      </p:to>
                                    </p:set>
                                  </p:childTnLst>
                                </p:cTn>
                              </p:par>
                              <p:par>
                                <p:cTn id="140" presetID="10" presetClass="exit" presetSubtype="0" fill="hold" nodeType="withEffect">
                                  <p:stCondLst>
                                    <p:cond delay="0"/>
                                  </p:stCondLst>
                                  <p:childTnLst>
                                    <p:animEffect transition="out" filter="fade">
                                      <p:cBhvr>
                                        <p:cTn id="141" dur="500"/>
                                        <p:tgtEl>
                                          <p:spTgt spid="59"/>
                                        </p:tgtEl>
                                      </p:cBhvr>
                                    </p:animEffect>
                                    <p:set>
                                      <p:cBhvr>
                                        <p:cTn id="142" dur="1" fill="hold">
                                          <p:stCondLst>
                                            <p:cond delay="499"/>
                                          </p:stCondLst>
                                        </p:cTn>
                                        <p:tgtEl>
                                          <p:spTgt spid="59"/>
                                        </p:tgtEl>
                                        <p:attrNameLst>
                                          <p:attrName>style.visibility</p:attrName>
                                        </p:attrNameLst>
                                      </p:cBhvr>
                                      <p:to>
                                        <p:strVal val="hidden"/>
                                      </p:to>
                                    </p:set>
                                  </p:childTnLst>
                                </p:cTn>
                              </p:par>
                              <p:par>
                                <p:cTn id="143" presetID="10" presetClass="exit" presetSubtype="0" fill="hold" grpId="2" nodeType="withEffect">
                                  <p:stCondLst>
                                    <p:cond delay="0"/>
                                  </p:stCondLst>
                                  <p:childTnLst>
                                    <p:animEffect transition="out" filter="fade">
                                      <p:cBhvr>
                                        <p:cTn id="144" dur="500"/>
                                        <p:tgtEl>
                                          <p:spTgt spid="58"/>
                                        </p:tgtEl>
                                      </p:cBhvr>
                                    </p:animEffect>
                                    <p:set>
                                      <p:cBhvr>
                                        <p:cTn id="145" dur="1" fill="hold">
                                          <p:stCondLst>
                                            <p:cond delay="499"/>
                                          </p:stCondLst>
                                        </p:cTn>
                                        <p:tgtEl>
                                          <p:spTgt spid="58"/>
                                        </p:tgtEl>
                                        <p:attrNameLst>
                                          <p:attrName>style.visibility</p:attrName>
                                        </p:attrNameLst>
                                      </p:cBhvr>
                                      <p:to>
                                        <p:strVal val="hidden"/>
                                      </p:to>
                                    </p:set>
                                  </p:childTnLst>
                                </p:cTn>
                              </p:par>
                              <p:par>
                                <p:cTn id="146" presetID="10" presetClass="exit" presetSubtype="0" fill="hold" grpId="1" nodeType="withEffect">
                                  <p:stCondLst>
                                    <p:cond delay="0"/>
                                  </p:stCondLst>
                                  <p:childTnLst>
                                    <p:animEffect transition="out" filter="fade">
                                      <p:cBhvr>
                                        <p:cTn id="147" dur="500"/>
                                        <p:tgtEl>
                                          <p:spTgt spid="72"/>
                                        </p:tgtEl>
                                      </p:cBhvr>
                                    </p:animEffect>
                                    <p:set>
                                      <p:cBhvr>
                                        <p:cTn id="148" dur="1" fill="hold">
                                          <p:stCondLst>
                                            <p:cond delay="499"/>
                                          </p:stCondLst>
                                        </p:cTn>
                                        <p:tgtEl>
                                          <p:spTgt spid="72"/>
                                        </p:tgtEl>
                                        <p:attrNameLst>
                                          <p:attrName>style.visibility</p:attrName>
                                        </p:attrNameLst>
                                      </p:cBhvr>
                                      <p:to>
                                        <p:strVal val="hidden"/>
                                      </p:to>
                                    </p:set>
                                  </p:childTnLst>
                                </p:cTn>
                              </p:par>
                              <p:par>
                                <p:cTn id="149" presetID="10" presetClass="exit" presetSubtype="0" fill="hold" grpId="2" nodeType="withEffect">
                                  <p:stCondLst>
                                    <p:cond delay="0"/>
                                  </p:stCondLst>
                                  <p:childTnLst>
                                    <p:animEffect transition="out" filter="fade">
                                      <p:cBhvr>
                                        <p:cTn id="150" dur="500"/>
                                        <p:tgtEl>
                                          <p:spTgt spid="45"/>
                                        </p:tgtEl>
                                      </p:cBhvr>
                                    </p:animEffect>
                                    <p:set>
                                      <p:cBhvr>
                                        <p:cTn id="151" dur="1" fill="hold">
                                          <p:stCondLst>
                                            <p:cond delay="499"/>
                                          </p:stCondLst>
                                        </p:cTn>
                                        <p:tgtEl>
                                          <p:spTgt spid="45"/>
                                        </p:tgtEl>
                                        <p:attrNameLst>
                                          <p:attrName>style.visibility</p:attrName>
                                        </p:attrNameLst>
                                      </p:cBhvr>
                                      <p:to>
                                        <p:strVal val="hidden"/>
                                      </p:to>
                                    </p:set>
                                  </p:childTnLst>
                                </p:cTn>
                              </p:par>
                              <p:par>
                                <p:cTn id="152" presetID="10" presetClass="exit" presetSubtype="0" fill="hold" grpId="1" nodeType="withEffect">
                                  <p:stCondLst>
                                    <p:cond delay="0"/>
                                  </p:stCondLst>
                                  <p:childTnLst>
                                    <p:animEffect transition="out" filter="fade">
                                      <p:cBhvr>
                                        <p:cTn id="153" dur="500"/>
                                        <p:tgtEl>
                                          <p:spTgt spid="71"/>
                                        </p:tgtEl>
                                      </p:cBhvr>
                                    </p:animEffect>
                                    <p:set>
                                      <p:cBhvr>
                                        <p:cTn id="154" dur="1" fill="hold">
                                          <p:stCondLst>
                                            <p:cond delay="499"/>
                                          </p:stCondLst>
                                        </p:cTn>
                                        <p:tgtEl>
                                          <p:spTgt spid="71"/>
                                        </p:tgtEl>
                                        <p:attrNameLst>
                                          <p:attrName>style.visibility</p:attrName>
                                        </p:attrNameLst>
                                      </p:cBhvr>
                                      <p:to>
                                        <p:strVal val="hidden"/>
                                      </p:to>
                                    </p:set>
                                  </p:childTnLst>
                                </p:cTn>
                              </p:par>
                              <p:par>
                                <p:cTn id="155" presetID="10" presetClass="exit" presetSubtype="0" fill="hold" grpId="1" nodeType="withEffect">
                                  <p:stCondLst>
                                    <p:cond delay="0"/>
                                  </p:stCondLst>
                                  <p:childTnLst>
                                    <p:animEffect transition="out" filter="fade">
                                      <p:cBhvr>
                                        <p:cTn id="156" dur="500"/>
                                        <p:tgtEl>
                                          <p:spTgt spid="73"/>
                                        </p:tgtEl>
                                      </p:cBhvr>
                                    </p:animEffect>
                                    <p:set>
                                      <p:cBhvr>
                                        <p:cTn id="157" dur="1" fill="hold">
                                          <p:stCondLst>
                                            <p:cond delay="499"/>
                                          </p:stCondLst>
                                        </p:cTn>
                                        <p:tgtEl>
                                          <p:spTgt spid="73"/>
                                        </p:tgtEl>
                                        <p:attrNameLst>
                                          <p:attrName>style.visibility</p:attrName>
                                        </p:attrNameLst>
                                      </p:cBhvr>
                                      <p:to>
                                        <p:strVal val="hidden"/>
                                      </p:to>
                                    </p:set>
                                  </p:childTnLst>
                                </p:cTn>
                              </p:par>
                              <p:par>
                                <p:cTn id="158" presetID="1" presetClass="emph" presetSubtype="2" fill="hold" nodeType="withEffect">
                                  <p:stCondLst>
                                    <p:cond delay="0"/>
                                  </p:stCondLst>
                                  <p:childTnLst>
                                    <p:animClr clrSpc="rgb" dir="cw">
                                      <p:cBhvr>
                                        <p:cTn id="159" dur="200" fill="hold"/>
                                        <p:tgtEl>
                                          <p:spTgt spid="73"/>
                                        </p:tgtEl>
                                        <p:attrNameLst>
                                          <p:attrName>fillcolor</p:attrName>
                                        </p:attrNameLst>
                                      </p:cBhvr>
                                      <p:to>
                                        <a:srgbClr val="A5A5A5"/>
                                      </p:to>
                                    </p:animClr>
                                    <p:set>
                                      <p:cBhvr>
                                        <p:cTn id="160" dur="200" fill="hold"/>
                                        <p:tgtEl>
                                          <p:spTgt spid="73"/>
                                        </p:tgtEl>
                                        <p:attrNameLst>
                                          <p:attrName>fill.type</p:attrName>
                                        </p:attrNameLst>
                                      </p:cBhvr>
                                      <p:to>
                                        <p:strVal val="solid"/>
                                      </p:to>
                                    </p:set>
                                    <p:set>
                                      <p:cBhvr>
                                        <p:cTn id="161" dur="200" fill="hold"/>
                                        <p:tgtEl>
                                          <p:spTgt spid="73"/>
                                        </p:tgtEl>
                                        <p:attrNameLst>
                                          <p:attrName>fill.on</p:attrName>
                                        </p:attrNameLst>
                                      </p:cBhvr>
                                      <p:to>
                                        <p:strVal val="true"/>
                                      </p:to>
                                    </p:set>
                                  </p:childTnLst>
                                </p:cTn>
                              </p:par>
                              <p:par>
                                <p:cTn id="162" presetID="10" presetClass="exit" presetSubtype="0" fill="hold" grpId="0" nodeType="withEffect">
                                  <p:stCondLst>
                                    <p:cond delay="0"/>
                                  </p:stCondLst>
                                  <p:childTnLst>
                                    <p:animEffect transition="out" filter="fade">
                                      <p:cBhvr>
                                        <p:cTn id="163" dur="500"/>
                                        <p:tgtEl>
                                          <p:spTgt spid="61"/>
                                        </p:tgtEl>
                                      </p:cBhvr>
                                    </p:animEffect>
                                    <p:set>
                                      <p:cBhvr>
                                        <p:cTn id="164" dur="1" fill="hold">
                                          <p:stCondLst>
                                            <p:cond delay="499"/>
                                          </p:stCondLst>
                                        </p:cTn>
                                        <p:tgtEl>
                                          <p:spTgt spid="61"/>
                                        </p:tgtEl>
                                        <p:attrNameLst>
                                          <p:attrName>style.visibility</p:attrName>
                                        </p:attrNameLst>
                                      </p:cBhvr>
                                      <p:to>
                                        <p:strVal val="hidden"/>
                                      </p:to>
                                    </p:set>
                                  </p:childTnLst>
                                </p:cTn>
                              </p:par>
                              <p:par>
                                <p:cTn id="165" presetID="10" presetClass="entr" presetSubtype="0" fill="hold" grpId="0" nodeType="withEffect">
                                  <p:stCondLst>
                                    <p:cond delay="0"/>
                                  </p:stCondLst>
                                  <p:childTnLst>
                                    <p:set>
                                      <p:cBhvr>
                                        <p:cTn id="166" dur="1" fill="hold">
                                          <p:stCondLst>
                                            <p:cond delay="0"/>
                                          </p:stCondLst>
                                        </p:cTn>
                                        <p:tgtEl>
                                          <p:spTgt spid="62"/>
                                        </p:tgtEl>
                                        <p:attrNameLst>
                                          <p:attrName>style.visibility</p:attrName>
                                        </p:attrNameLst>
                                      </p:cBhvr>
                                      <p:to>
                                        <p:strVal val="visible"/>
                                      </p:to>
                                    </p:set>
                                    <p:animEffect transition="in" filter="fade">
                                      <p:cBhvr>
                                        <p:cTn id="167" dur="500"/>
                                        <p:tgtEl>
                                          <p:spTgt spid="62"/>
                                        </p:tgtEl>
                                      </p:cBhvr>
                                    </p:animEffect>
                                  </p:childTnLst>
                                </p:cTn>
                              </p:par>
                            </p:childTnLst>
                          </p:cTn>
                        </p:par>
                      </p:childTnLst>
                    </p:cTn>
                  </p:par>
                  <p:par>
                    <p:cTn id="168" fill="hold">
                      <p:stCondLst>
                        <p:cond delay="indefinite"/>
                      </p:stCondLst>
                      <p:childTnLst>
                        <p:par>
                          <p:cTn id="169" fill="hold">
                            <p:stCondLst>
                              <p:cond delay="0"/>
                            </p:stCondLst>
                            <p:childTnLst>
                              <p:par>
                                <p:cTn id="170" presetID="22" presetClass="entr" presetSubtype="4" fill="hold" grpId="1" nodeType="clickEffect">
                                  <p:stCondLst>
                                    <p:cond delay="0"/>
                                  </p:stCondLst>
                                  <p:childTnLst>
                                    <p:set>
                                      <p:cBhvr>
                                        <p:cTn id="171" dur="1" fill="hold">
                                          <p:stCondLst>
                                            <p:cond delay="0"/>
                                          </p:stCondLst>
                                        </p:cTn>
                                        <p:tgtEl>
                                          <p:spTgt spid="6"/>
                                        </p:tgtEl>
                                        <p:attrNameLst>
                                          <p:attrName>style.visibility</p:attrName>
                                        </p:attrNameLst>
                                      </p:cBhvr>
                                      <p:to>
                                        <p:strVal val="visible"/>
                                      </p:to>
                                    </p:set>
                                    <p:animEffect transition="in" filter="wipe(down)">
                                      <p:cBhvr>
                                        <p:cTn id="172" dur="500"/>
                                        <p:tgtEl>
                                          <p:spTgt spid="6"/>
                                        </p:tgtEl>
                                      </p:cBhvr>
                                    </p:animEffect>
                                  </p:childTnLst>
                                </p:cTn>
                              </p:par>
                              <p:par>
                                <p:cTn id="173" presetID="10" presetClass="entr" presetSubtype="0" fill="hold" nodeType="withEffect">
                                  <p:stCondLst>
                                    <p:cond delay="0"/>
                                  </p:stCondLst>
                                  <p:childTnLst>
                                    <p:set>
                                      <p:cBhvr>
                                        <p:cTn id="174" dur="1" fill="hold">
                                          <p:stCondLst>
                                            <p:cond delay="0"/>
                                          </p:stCondLst>
                                        </p:cTn>
                                        <p:tgtEl>
                                          <p:spTgt spid="53"/>
                                        </p:tgtEl>
                                        <p:attrNameLst>
                                          <p:attrName>style.visibility</p:attrName>
                                        </p:attrNameLst>
                                      </p:cBhvr>
                                      <p:to>
                                        <p:strVal val="visible"/>
                                      </p:to>
                                    </p:set>
                                    <p:animEffect transition="in" filter="fade">
                                      <p:cBhvr>
                                        <p:cTn id="175" dur="250"/>
                                        <p:tgtEl>
                                          <p:spTgt spid="53"/>
                                        </p:tgtEl>
                                      </p:cBhvr>
                                    </p:animEffect>
                                  </p:childTnLst>
                                </p:cTn>
                              </p:par>
                              <p:par>
                                <p:cTn id="176" presetID="10" presetClass="entr" presetSubtype="0" fill="hold" grpId="0" nodeType="withEffect">
                                  <p:stCondLst>
                                    <p:cond delay="0"/>
                                  </p:stCondLst>
                                  <p:childTnLst>
                                    <p:set>
                                      <p:cBhvr>
                                        <p:cTn id="177" dur="1" fill="hold">
                                          <p:stCondLst>
                                            <p:cond delay="0"/>
                                          </p:stCondLst>
                                        </p:cTn>
                                        <p:tgtEl>
                                          <p:spTgt spid="67"/>
                                        </p:tgtEl>
                                        <p:attrNameLst>
                                          <p:attrName>style.visibility</p:attrName>
                                        </p:attrNameLst>
                                      </p:cBhvr>
                                      <p:to>
                                        <p:strVal val="visible"/>
                                      </p:to>
                                    </p:set>
                                    <p:animEffect transition="in" filter="fade">
                                      <p:cBhvr>
                                        <p:cTn id="178" dur="3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6" grpId="0" animBg="1"/>
      <p:bldP spid="6" grpId="1" animBg="1"/>
      <p:bldP spid="35" grpId="0"/>
      <p:bldP spid="39" grpId="0"/>
      <p:bldP spid="44" grpId="0"/>
      <p:bldP spid="44" grpId="1"/>
      <p:bldP spid="44" grpId="2"/>
      <p:bldP spid="45" grpId="0"/>
      <p:bldP spid="45" grpId="1"/>
      <p:bldP spid="45" grpId="2"/>
      <p:bldP spid="47" grpId="0"/>
      <p:bldP spid="47" grpId="1"/>
      <p:bldP spid="47" grpId="2"/>
      <p:bldP spid="50" grpId="0"/>
      <p:bldP spid="50" grpId="1"/>
      <p:bldP spid="50" grpId="2"/>
      <p:bldP spid="58" grpId="0"/>
      <p:bldP spid="58" grpId="1"/>
      <p:bldP spid="58" grpId="2"/>
      <p:bldP spid="61" grpId="0"/>
      <p:bldP spid="62" grpId="0"/>
      <p:bldP spid="3" grpId="0" animBg="1"/>
      <p:bldP spid="3" grpId="1" animBg="1"/>
      <p:bldP spid="70" grpId="0" animBg="1"/>
      <p:bldP spid="70" grpId="1" animBg="1"/>
      <p:bldP spid="71" grpId="0" animBg="1"/>
      <p:bldP spid="71" grpId="1" animBg="1"/>
      <p:bldP spid="72" grpId="0" animBg="1"/>
      <p:bldP spid="72" grpId="1" animBg="1"/>
      <p:bldP spid="73" grpId="0" animBg="1"/>
      <p:bldP spid="73" grpId="1" animBg="1"/>
      <p:bldP spid="67" grpId="0" animBg="1"/>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Title 1">
            <a:extLst>
              <a:ext uri="{FF2B5EF4-FFF2-40B4-BE49-F238E27FC236}">
                <a16:creationId xmlns:a16="http://schemas.microsoft.com/office/drawing/2014/main" id="{26DE7059-858B-BF4C-97BF-72EB7A179EBA}"/>
              </a:ext>
            </a:extLst>
          </p:cNvPr>
          <p:cNvSpPr>
            <a:spLocks noGrp="1"/>
          </p:cNvSpPr>
          <p:nvPr>
            <p:ph type="title"/>
          </p:nvPr>
        </p:nvSpPr>
        <p:spPr/>
        <p:txBody>
          <a:bodyPr/>
          <a:lstStyle/>
          <a:p>
            <a:r>
              <a:rPr lang="en-US" sz="4800" dirty="0">
                <a:ea typeface="Cambria" panose="02040503050406030204" pitchFamily="18" charset="0"/>
              </a:rPr>
              <a:t>DRAM Operation</a:t>
            </a:r>
            <a:endParaRPr lang="en-TR" sz="4800" dirty="0">
              <a:ea typeface="Cambria" panose="02040503050406030204" pitchFamily="18" charset="0"/>
            </a:endParaRPr>
          </a:p>
        </p:txBody>
      </p:sp>
      <p:sp>
        <p:nvSpPr>
          <p:cNvPr id="4" name="Slide Number Placeholder 3">
            <a:extLst>
              <a:ext uri="{FF2B5EF4-FFF2-40B4-BE49-F238E27FC236}">
                <a16:creationId xmlns:a16="http://schemas.microsoft.com/office/drawing/2014/main" id="{7D7CF83C-76D4-724E-8209-26E3F3BB9A28}"/>
              </a:ext>
            </a:extLst>
          </p:cNvPr>
          <p:cNvSpPr>
            <a:spLocks noGrp="1"/>
          </p:cNvSpPr>
          <p:nvPr>
            <p:ph type="sldNum" sz="quarter" idx="4294967295"/>
          </p:nvPr>
        </p:nvSpPr>
        <p:spPr>
          <a:xfrm>
            <a:off x="0" y="0"/>
            <a:ext cx="0" cy="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t>
            </a:r>
          </a:p>
        </p:txBody>
      </p:sp>
      <p:cxnSp>
        <p:nvCxnSpPr>
          <p:cNvPr id="26" name="Straight Connector 25">
            <a:extLst>
              <a:ext uri="{FF2B5EF4-FFF2-40B4-BE49-F238E27FC236}">
                <a16:creationId xmlns:a16="http://schemas.microsoft.com/office/drawing/2014/main" id="{9B70E0E7-6C84-FB4C-9330-221680F849FD}"/>
              </a:ext>
            </a:extLst>
          </p:cNvPr>
          <p:cNvCxnSpPr>
            <a:cxnSpLocks/>
          </p:cNvCxnSpPr>
          <p:nvPr/>
        </p:nvCxnSpPr>
        <p:spPr>
          <a:xfrm>
            <a:off x="1849829" y="1593610"/>
            <a:ext cx="6164127"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2A1D7BC7-79FD-0243-B37D-DDCB833407C6}"/>
              </a:ext>
            </a:extLst>
          </p:cNvPr>
          <p:cNvCxnSpPr>
            <a:cxnSpLocks/>
          </p:cNvCxnSpPr>
          <p:nvPr/>
        </p:nvCxnSpPr>
        <p:spPr>
          <a:xfrm>
            <a:off x="1849828" y="2437669"/>
            <a:ext cx="6164128"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63E40EB8-15C9-894D-B7AE-5CAD0E9F6756}"/>
              </a:ext>
            </a:extLst>
          </p:cNvPr>
          <p:cNvCxnSpPr>
            <a:cxnSpLocks/>
          </p:cNvCxnSpPr>
          <p:nvPr/>
        </p:nvCxnSpPr>
        <p:spPr>
          <a:xfrm>
            <a:off x="2400813" y="1183303"/>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9AB13C52-B41E-354B-84DC-493BA72AE506}"/>
              </a:ext>
            </a:extLst>
          </p:cNvPr>
          <p:cNvCxnSpPr>
            <a:cxnSpLocks/>
          </p:cNvCxnSpPr>
          <p:nvPr/>
        </p:nvCxnSpPr>
        <p:spPr>
          <a:xfrm>
            <a:off x="3596567" y="1183303"/>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DCBC824-ABBD-E04E-A5EE-D8BEE1518F0F}"/>
              </a:ext>
            </a:extLst>
          </p:cNvPr>
          <p:cNvCxnSpPr>
            <a:cxnSpLocks/>
          </p:cNvCxnSpPr>
          <p:nvPr/>
        </p:nvCxnSpPr>
        <p:spPr>
          <a:xfrm>
            <a:off x="4921275" y="1183303"/>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234DA913-2E69-FB4C-9943-C30247319383}"/>
              </a:ext>
            </a:extLst>
          </p:cNvPr>
          <p:cNvCxnSpPr>
            <a:cxnSpLocks/>
          </p:cNvCxnSpPr>
          <p:nvPr/>
        </p:nvCxnSpPr>
        <p:spPr>
          <a:xfrm>
            <a:off x="4335121" y="1183303"/>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C22FD591-DEB7-1E40-8CB7-42C8FA54E7B5}"/>
              </a:ext>
            </a:extLst>
          </p:cNvPr>
          <p:cNvCxnSpPr>
            <a:cxnSpLocks/>
          </p:cNvCxnSpPr>
          <p:nvPr/>
        </p:nvCxnSpPr>
        <p:spPr>
          <a:xfrm>
            <a:off x="5530875" y="1183303"/>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8869BCA0-8D54-0B4F-85C0-1054B0F89148}"/>
              </a:ext>
            </a:extLst>
          </p:cNvPr>
          <p:cNvCxnSpPr>
            <a:cxnSpLocks/>
          </p:cNvCxnSpPr>
          <p:nvPr/>
        </p:nvCxnSpPr>
        <p:spPr>
          <a:xfrm>
            <a:off x="3010412" y="1183303"/>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95C87994-1EF0-A546-92CE-9CBEA9F4BE0F}"/>
              </a:ext>
            </a:extLst>
          </p:cNvPr>
          <p:cNvSpPr txBox="1"/>
          <p:nvPr/>
        </p:nvSpPr>
        <p:spPr>
          <a:xfrm>
            <a:off x="8013956" y="2038891"/>
            <a:ext cx="502061"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t>
            </a:r>
          </a:p>
        </p:txBody>
      </p:sp>
      <p:sp>
        <p:nvSpPr>
          <p:cNvPr id="35" name="TextBox 34">
            <a:extLst>
              <a:ext uri="{FF2B5EF4-FFF2-40B4-BE49-F238E27FC236}">
                <a16:creationId xmlns:a16="http://schemas.microsoft.com/office/drawing/2014/main" id="{D7545019-E112-D542-A85E-5D575A8DF349}"/>
              </a:ext>
            </a:extLst>
          </p:cNvPr>
          <p:cNvSpPr txBox="1"/>
          <p:nvPr/>
        </p:nvSpPr>
        <p:spPr>
          <a:xfrm>
            <a:off x="8011081" y="1207881"/>
            <a:ext cx="502061"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t>
            </a:r>
          </a:p>
        </p:txBody>
      </p:sp>
      <p:sp>
        <p:nvSpPr>
          <p:cNvPr id="36" name="TextBox 35">
            <a:extLst>
              <a:ext uri="{FF2B5EF4-FFF2-40B4-BE49-F238E27FC236}">
                <a16:creationId xmlns:a16="http://schemas.microsoft.com/office/drawing/2014/main" id="{BF4EE280-17AA-594E-83E0-6610E705FD78}"/>
              </a:ext>
            </a:extLst>
          </p:cNvPr>
          <p:cNvSpPr txBox="1"/>
          <p:nvPr/>
        </p:nvSpPr>
        <p:spPr>
          <a:xfrm rot="5400000">
            <a:off x="3837449" y="2809520"/>
            <a:ext cx="502061"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t>
            </a:r>
          </a:p>
        </p:txBody>
      </p:sp>
      <p:sp>
        <p:nvSpPr>
          <p:cNvPr id="37" name="TextBox 36">
            <a:extLst>
              <a:ext uri="{FF2B5EF4-FFF2-40B4-BE49-F238E27FC236}">
                <a16:creationId xmlns:a16="http://schemas.microsoft.com/office/drawing/2014/main" id="{5E1C3CB2-8F93-9A46-9A91-A8E533449738}"/>
              </a:ext>
            </a:extLst>
          </p:cNvPr>
          <p:cNvSpPr txBox="1"/>
          <p:nvPr/>
        </p:nvSpPr>
        <p:spPr>
          <a:xfrm rot="5400000">
            <a:off x="2555277" y="2825222"/>
            <a:ext cx="502061"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t>
            </a:r>
          </a:p>
        </p:txBody>
      </p:sp>
      <p:sp>
        <p:nvSpPr>
          <p:cNvPr id="38" name="TextBox 37">
            <a:extLst>
              <a:ext uri="{FF2B5EF4-FFF2-40B4-BE49-F238E27FC236}">
                <a16:creationId xmlns:a16="http://schemas.microsoft.com/office/drawing/2014/main" id="{58148967-2E2B-EB45-97A8-70B5675185F8}"/>
              </a:ext>
            </a:extLst>
          </p:cNvPr>
          <p:cNvSpPr txBox="1"/>
          <p:nvPr/>
        </p:nvSpPr>
        <p:spPr>
          <a:xfrm rot="5400000">
            <a:off x="5747755" y="2805197"/>
            <a:ext cx="502061"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t>
            </a:r>
          </a:p>
        </p:txBody>
      </p:sp>
      <p:cxnSp>
        <p:nvCxnSpPr>
          <p:cNvPr id="39" name="Straight Connector 38">
            <a:extLst>
              <a:ext uri="{FF2B5EF4-FFF2-40B4-BE49-F238E27FC236}">
                <a16:creationId xmlns:a16="http://schemas.microsoft.com/office/drawing/2014/main" id="{4CE9EC84-D6DF-CE46-A1D7-C8231883A456}"/>
              </a:ext>
            </a:extLst>
          </p:cNvPr>
          <p:cNvCxnSpPr>
            <a:cxnSpLocks/>
          </p:cNvCxnSpPr>
          <p:nvPr/>
        </p:nvCxnSpPr>
        <p:spPr>
          <a:xfrm>
            <a:off x="6816211" y="1183303"/>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A62FDCAF-A7FA-CC41-966B-790A945C37F2}"/>
              </a:ext>
            </a:extLst>
          </p:cNvPr>
          <p:cNvCxnSpPr>
            <a:cxnSpLocks/>
          </p:cNvCxnSpPr>
          <p:nvPr/>
        </p:nvCxnSpPr>
        <p:spPr>
          <a:xfrm>
            <a:off x="6230057" y="1183303"/>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9617EAB3-F9D5-3244-A386-81ABA4C3F6C9}"/>
              </a:ext>
            </a:extLst>
          </p:cNvPr>
          <p:cNvCxnSpPr>
            <a:cxnSpLocks/>
          </p:cNvCxnSpPr>
          <p:nvPr/>
        </p:nvCxnSpPr>
        <p:spPr>
          <a:xfrm>
            <a:off x="7425811" y="1183303"/>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47" name="Rounded Rectangle 46">
            <a:extLst>
              <a:ext uri="{FF2B5EF4-FFF2-40B4-BE49-F238E27FC236}">
                <a16:creationId xmlns:a16="http://schemas.microsoft.com/office/drawing/2014/main" id="{13A6A90D-7822-7F4A-A7B2-99659708FF5A}"/>
              </a:ext>
            </a:extLst>
          </p:cNvPr>
          <p:cNvSpPr/>
          <p:nvPr/>
        </p:nvSpPr>
        <p:spPr>
          <a:xfrm>
            <a:off x="2107735" y="3352073"/>
            <a:ext cx="5650527" cy="539261"/>
          </a:xfrm>
          <a:prstGeom prst="roundRect">
            <a:avLst>
              <a:gd name="adj" fmla="val 50000"/>
            </a:avLst>
          </a:prstGeom>
          <a:solidFill>
            <a:srgbClr val="F4F4F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Sense Amplifiers</a:t>
            </a:r>
          </a:p>
        </p:txBody>
      </p:sp>
      <p:cxnSp>
        <p:nvCxnSpPr>
          <p:cNvPr id="49" name="Straight Connector 48">
            <a:extLst>
              <a:ext uri="{FF2B5EF4-FFF2-40B4-BE49-F238E27FC236}">
                <a16:creationId xmlns:a16="http://schemas.microsoft.com/office/drawing/2014/main" id="{03E8C19B-AF1D-9441-B410-4AC117467E8A}"/>
              </a:ext>
            </a:extLst>
          </p:cNvPr>
          <p:cNvCxnSpPr>
            <a:cxnSpLocks/>
          </p:cNvCxnSpPr>
          <p:nvPr/>
        </p:nvCxnSpPr>
        <p:spPr>
          <a:xfrm>
            <a:off x="1679513" y="1681202"/>
            <a:ext cx="6353513" cy="0"/>
          </a:xfrm>
          <a:prstGeom prst="line">
            <a:avLst/>
          </a:prstGeom>
          <a:ln w="762000">
            <a:solidFill>
              <a:schemeClr val="accent5"/>
            </a:solidFill>
          </a:ln>
        </p:spPr>
        <p:style>
          <a:lnRef idx="1">
            <a:schemeClr val="accent1"/>
          </a:lnRef>
          <a:fillRef idx="0">
            <a:schemeClr val="accent1"/>
          </a:fillRef>
          <a:effectRef idx="0">
            <a:schemeClr val="accent1"/>
          </a:effectRef>
          <a:fontRef idx="minor">
            <a:schemeClr val="tx1"/>
          </a:fontRef>
        </p:style>
      </p:cxnSp>
      <p:sp>
        <p:nvSpPr>
          <p:cNvPr id="50" name="Rounded Rectangle 49">
            <a:extLst>
              <a:ext uri="{FF2B5EF4-FFF2-40B4-BE49-F238E27FC236}">
                <a16:creationId xmlns:a16="http://schemas.microsoft.com/office/drawing/2014/main" id="{8A2C7358-EA5D-1B48-869C-4435B2192829}"/>
              </a:ext>
            </a:extLst>
          </p:cNvPr>
          <p:cNvSpPr/>
          <p:nvPr/>
        </p:nvSpPr>
        <p:spPr>
          <a:xfrm>
            <a:off x="2097049" y="3351511"/>
            <a:ext cx="5650527" cy="539261"/>
          </a:xfrm>
          <a:prstGeom prst="roundRect">
            <a:avLst>
              <a:gd name="adj" fmla="val 50000"/>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Sense Amplifiers</a:t>
            </a:r>
          </a:p>
        </p:txBody>
      </p:sp>
      <p:sp>
        <p:nvSpPr>
          <p:cNvPr id="61" name="Rounded Rectangle 60">
            <a:extLst>
              <a:ext uri="{FF2B5EF4-FFF2-40B4-BE49-F238E27FC236}">
                <a16:creationId xmlns:a16="http://schemas.microsoft.com/office/drawing/2014/main" id="{87840D1C-B8A4-944C-95F3-060CF8D79F0B}"/>
              </a:ext>
            </a:extLst>
          </p:cNvPr>
          <p:cNvSpPr/>
          <p:nvPr/>
        </p:nvSpPr>
        <p:spPr>
          <a:xfrm>
            <a:off x="2107736" y="1323981"/>
            <a:ext cx="1828802" cy="679938"/>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lumMod val="85000"/>
                    <a:lumOff val="15000"/>
                  </a:prstClr>
                </a:solidFill>
                <a:effectLst/>
                <a:uLnTx/>
                <a:uFillTx/>
                <a:latin typeface="Cambria" panose="02040503050406030204" pitchFamily="18" charset="0"/>
                <a:ea typeface="Cambria" panose="02040503050406030204" pitchFamily="18" charset="0"/>
                <a:cs typeface="+mn-cs"/>
              </a:rPr>
              <a:t>Cache</a:t>
            </a:r>
            <a:r>
              <a:rPr kumimoji="0" lang="en-US" sz="2400" b="0" i="0" u="none" strike="noStrike" kern="1200" cap="none" spc="0" normalizeH="0" baseline="0" noProof="0" dirty="0">
                <a:ln>
                  <a:noFill/>
                </a:ln>
                <a:solidFill>
                  <a:prstClr val="black">
                    <a:lumMod val="85000"/>
                    <a:lumOff val="15000"/>
                  </a:prstClr>
                </a:solidFill>
                <a:effectLst/>
                <a:uLnTx/>
                <a:uFillTx/>
                <a:latin typeface="Cambria" panose="02040503050406030204" pitchFamily="18" charset="0"/>
                <a:ea typeface="Cambria" panose="02040503050406030204" pitchFamily="18" charset="0"/>
                <a:cs typeface="+mn-cs"/>
              </a:rPr>
              <a:t> </a:t>
            </a:r>
            <a:r>
              <a:rPr kumimoji="0" lang="en-US" sz="2400" b="1" i="0" u="none" strike="noStrike" kern="1200" cap="none" spc="0" normalizeH="0" baseline="0" noProof="0" dirty="0">
                <a:ln>
                  <a:noFill/>
                </a:ln>
                <a:solidFill>
                  <a:prstClr val="black">
                    <a:lumMod val="85000"/>
                    <a:lumOff val="15000"/>
                  </a:prstClr>
                </a:solidFill>
                <a:effectLst/>
                <a:uLnTx/>
                <a:uFillTx/>
                <a:latin typeface="Cambria" panose="02040503050406030204" pitchFamily="18" charset="0"/>
                <a:ea typeface="Cambria" panose="02040503050406030204" pitchFamily="18" charset="0"/>
                <a:cs typeface="+mn-cs"/>
              </a:rPr>
              <a:t>line</a:t>
            </a:r>
          </a:p>
        </p:txBody>
      </p:sp>
      <p:sp>
        <p:nvSpPr>
          <p:cNvPr id="62" name="Rounded Rectangle 61">
            <a:extLst>
              <a:ext uri="{FF2B5EF4-FFF2-40B4-BE49-F238E27FC236}">
                <a16:creationId xmlns:a16="http://schemas.microsoft.com/office/drawing/2014/main" id="{B85600ED-B185-DA41-8A75-6B0187040DE6}"/>
              </a:ext>
            </a:extLst>
          </p:cNvPr>
          <p:cNvSpPr/>
          <p:nvPr/>
        </p:nvSpPr>
        <p:spPr>
          <a:xfrm>
            <a:off x="4018598" y="1323980"/>
            <a:ext cx="1828802" cy="679939"/>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63" name="Rounded Rectangle 62">
            <a:extLst>
              <a:ext uri="{FF2B5EF4-FFF2-40B4-BE49-F238E27FC236}">
                <a16:creationId xmlns:a16="http://schemas.microsoft.com/office/drawing/2014/main" id="{008226AC-3D90-814E-841D-4D6E9AEB9F0F}"/>
              </a:ext>
            </a:extLst>
          </p:cNvPr>
          <p:cNvSpPr/>
          <p:nvPr/>
        </p:nvSpPr>
        <p:spPr>
          <a:xfrm>
            <a:off x="5929460" y="1323980"/>
            <a:ext cx="1828802" cy="679939"/>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65" name="Rounded Rectangle 64">
            <a:extLst>
              <a:ext uri="{FF2B5EF4-FFF2-40B4-BE49-F238E27FC236}">
                <a16:creationId xmlns:a16="http://schemas.microsoft.com/office/drawing/2014/main" id="{B2866AD4-F277-294F-B130-B09BEFDED699}"/>
              </a:ext>
            </a:extLst>
          </p:cNvPr>
          <p:cNvSpPr/>
          <p:nvPr/>
        </p:nvSpPr>
        <p:spPr>
          <a:xfrm>
            <a:off x="2138171" y="3371998"/>
            <a:ext cx="1828802" cy="478801"/>
          </a:xfrm>
          <a:prstGeom prst="roundRect">
            <a:avLst>
              <a:gd name="adj" fmla="val 3043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lumMod val="85000"/>
                    <a:lumOff val="15000"/>
                  </a:prstClr>
                </a:solidFill>
                <a:effectLst/>
                <a:uLnTx/>
                <a:uFillTx/>
                <a:latin typeface="Cambria" panose="02040503050406030204" pitchFamily="18" charset="0"/>
                <a:ea typeface="Cambria" panose="02040503050406030204" pitchFamily="18" charset="0"/>
                <a:cs typeface="+mn-cs"/>
              </a:rPr>
              <a:t>READ</a:t>
            </a:r>
          </a:p>
        </p:txBody>
      </p:sp>
      <p:sp>
        <p:nvSpPr>
          <p:cNvPr id="71" name="TextBox 70">
            <a:extLst>
              <a:ext uri="{FF2B5EF4-FFF2-40B4-BE49-F238E27FC236}">
                <a16:creationId xmlns:a16="http://schemas.microsoft.com/office/drawing/2014/main" id="{259912AE-BB48-5A4C-A4F2-0573FA3DAE02}"/>
              </a:ext>
            </a:extLst>
          </p:cNvPr>
          <p:cNvSpPr txBox="1"/>
          <p:nvPr/>
        </p:nvSpPr>
        <p:spPr>
          <a:xfrm rot="5400000">
            <a:off x="7019709" y="2795169"/>
            <a:ext cx="502061"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t>
            </a:r>
          </a:p>
        </p:txBody>
      </p:sp>
      <p:sp>
        <p:nvSpPr>
          <p:cNvPr id="72" name="Rounded Rectangle 71">
            <a:extLst>
              <a:ext uri="{FF2B5EF4-FFF2-40B4-BE49-F238E27FC236}">
                <a16:creationId xmlns:a16="http://schemas.microsoft.com/office/drawing/2014/main" id="{1FA1DFE8-F51E-6B4C-A221-C5BA666A05EC}"/>
              </a:ext>
            </a:extLst>
          </p:cNvPr>
          <p:cNvSpPr/>
          <p:nvPr/>
        </p:nvSpPr>
        <p:spPr>
          <a:xfrm>
            <a:off x="4014322" y="3375968"/>
            <a:ext cx="1833077" cy="478801"/>
          </a:xfrm>
          <a:prstGeom prst="roundRect">
            <a:avLst>
              <a:gd name="adj" fmla="val 3043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lumMod val="85000"/>
                    <a:lumOff val="15000"/>
                  </a:prstClr>
                </a:solidFill>
                <a:effectLst/>
                <a:uLnTx/>
                <a:uFillTx/>
                <a:latin typeface="Cambria" panose="02040503050406030204" pitchFamily="18" charset="0"/>
                <a:ea typeface="Cambria" panose="02040503050406030204" pitchFamily="18" charset="0"/>
                <a:cs typeface="+mn-cs"/>
              </a:rPr>
              <a:t>READ</a:t>
            </a:r>
          </a:p>
        </p:txBody>
      </p:sp>
      <p:sp>
        <p:nvSpPr>
          <p:cNvPr id="73" name="Rounded Rectangle 72">
            <a:extLst>
              <a:ext uri="{FF2B5EF4-FFF2-40B4-BE49-F238E27FC236}">
                <a16:creationId xmlns:a16="http://schemas.microsoft.com/office/drawing/2014/main" id="{BF8B5715-BA0F-F04B-9858-93D908809CC3}"/>
              </a:ext>
            </a:extLst>
          </p:cNvPr>
          <p:cNvSpPr/>
          <p:nvPr/>
        </p:nvSpPr>
        <p:spPr>
          <a:xfrm>
            <a:off x="5880949" y="3378671"/>
            <a:ext cx="1833077" cy="478801"/>
          </a:xfrm>
          <a:prstGeom prst="roundRect">
            <a:avLst>
              <a:gd name="adj" fmla="val 3043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lumMod val="85000"/>
                    <a:lumOff val="15000"/>
                  </a:prstClr>
                </a:solidFill>
                <a:effectLst/>
                <a:uLnTx/>
                <a:uFillTx/>
                <a:latin typeface="Cambria" panose="02040503050406030204" pitchFamily="18" charset="0"/>
                <a:ea typeface="Cambria" panose="02040503050406030204" pitchFamily="18" charset="0"/>
                <a:cs typeface="+mn-cs"/>
              </a:rPr>
              <a:t>READ</a:t>
            </a:r>
          </a:p>
        </p:txBody>
      </p:sp>
      <p:cxnSp>
        <p:nvCxnSpPr>
          <p:cNvPr id="74" name="Straight Connector 73">
            <a:extLst>
              <a:ext uri="{FF2B5EF4-FFF2-40B4-BE49-F238E27FC236}">
                <a16:creationId xmlns:a16="http://schemas.microsoft.com/office/drawing/2014/main" id="{DE1ED3B7-F0CF-8044-A1B5-DBB49BB2B166}"/>
              </a:ext>
            </a:extLst>
          </p:cNvPr>
          <p:cNvCxnSpPr>
            <a:cxnSpLocks/>
          </p:cNvCxnSpPr>
          <p:nvPr/>
        </p:nvCxnSpPr>
        <p:spPr>
          <a:xfrm>
            <a:off x="1679512" y="2518058"/>
            <a:ext cx="6353513" cy="0"/>
          </a:xfrm>
          <a:prstGeom prst="line">
            <a:avLst/>
          </a:prstGeom>
          <a:ln w="762000">
            <a:solidFill>
              <a:schemeClr val="accent5"/>
            </a:solidFill>
          </a:ln>
        </p:spPr>
        <p:style>
          <a:lnRef idx="1">
            <a:schemeClr val="accent1"/>
          </a:lnRef>
          <a:fillRef idx="0">
            <a:schemeClr val="accent1"/>
          </a:fillRef>
          <a:effectRef idx="0">
            <a:schemeClr val="accent1"/>
          </a:effectRef>
          <a:fontRef idx="minor">
            <a:schemeClr val="tx1"/>
          </a:fontRef>
        </p:style>
      </p:cxnSp>
      <p:sp>
        <p:nvSpPr>
          <p:cNvPr id="45" name="Rounded Rectangle 44">
            <a:extLst>
              <a:ext uri="{FF2B5EF4-FFF2-40B4-BE49-F238E27FC236}">
                <a16:creationId xmlns:a16="http://schemas.microsoft.com/office/drawing/2014/main" id="{3CE6D9FA-AE25-D34D-BBED-47A09740AB53}"/>
              </a:ext>
            </a:extLst>
          </p:cNvPr>
          <p:cNvSpPr/>
          <p:nvPr/>
        </p:nvSpPr>
        <p:spPr>
          <a:xfrm>
            <a:off x="2107735" y="2168040"/>
            <a:ext cx="1828802" cy="67994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46" name="Rounded Rectangle 45">
            <a:extLst>
              <a:ext uri="{FF2B5EF4-FFF2-40B4-BE49-F238E27FC236}">
                <a16:creationId xmlns:a16="http://schemas.microsoft.com/office/drawing/2014/main" id="{25A26FB7-DC88-DA42-A522-BBCD634F7E4B}"/>
              </a:ext>
            </a:extLst>
          </p:cNvPr>
          <p:cNvSpPr/>
          <p:nvPr/>
        </p:nvSpPr>
        <p:spPr>
          <a:xfrm>
            <a:off x="4018598" y="2168039"/>
            <a:ext cx="1828802" cy="679942"/>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48" name="Rounded Rectangle 47">
            <a:extLst>
              <a:ext uri="{FF2B5EF4-FFF2-40B4-BE49-F238E27FC236}">
                <a16:creationId xmlns:a16="http://schemas.microsoft.com/office/drawing/2014/main" id="{50F35488-E6A2-A04A-9B0D-2FAD428F8474}"/>
              </a:ext>
            </a:extLst>
          </p:cNvPr>
          <p:cNvSpPr/>
          <p:nvPr/>
        </p:nvSpPr>
        <p:spPr>
          <a:xfrm>
            <a:off x="5929460" y="2168039"/>
            <a:ext cx="1828802" cy="679942"/>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endParaRPr>
          </a:p>
        </p:txBody>
      </p:sp>
      <p:grpSp>
        <p:nvGrpSpPr>
          <p:cNvPr id="51" name="Group 50">
            <a:extLst>
              <a:ext uri="{FF2B5EF4-FFF2-40B4-BE49-F238E27FC236}">
                <a16:creationId xmlns:a16="http://schemas.microsoft.com/office/drawing/2014/main" id="{B6DF2231-DB85-B241-9993-8AE1DB16EE7F}"/>
              </a:ext>
            </a:extLst>
          </p:cNvPr>
          <p:cNvGrpSpPr/>
          <p:nvPr/>
        </p:nvGrpSpPr>
        <p:grpSpPr>
          <a:xfrm>
            <a:off x="2223724" y="1991954"/>
            <a:ext cx="5425328" cy="1445694"/>
            <a:chOff x="2215130" y="3511029"/>
            <a:chExt cx="5425328" cy="1445694"/>
          </a:xfrm>
        </p:grpSpPr>
        <p:sp>
          <p:nvSpPr>
            <p:cNvPr id="52" name="Down Arrow 51">
              <a:extLst>
                <a:ext uri="{FF2B5EF4-FFF2-40B4-BE49-F238E27FC236}">
                  <a16:creationId xmlns:a16="http://schemas.microsoft.com/office/drawing/2014/main" id="{F8A55AE1-BC0C-764F-AB49-7D43A5C49DEB}"/>
                </a:ext>
              </a:extLst>
            </p:cNvPr>
            <p:cNvSpPr/>
            <p:nvPr/>
          </p:nvSpPr>
          <p:spPr>
            <a:xfrm>
              <a:off x="2215130" y="3522994"/>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53" name="Down Arrow 52">
              <a:extLst>
                <a:ext uri="{FF2B5EF4-FFF2-40B4-BE49-F238E27FC236}">
                  <a16:creationId xmlns:a16="http://schemas.microsoft.com/office/drawing/2014/main" id="{F029D9EA-22AF-6142-A5CD-807D56CC0CE2}"/>
                </a:ext>
              </a:extLst>
            </p:cNvPr>
            <p:cNvSpPr/>
            <p:nvPr/>
          </p:nvSpPr>
          <p:spPr>
            <a:xfrm>
              <a:off x="2815421" y="3519785"/>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54" name="Down Arrow 53">
              <a:extLst>
                <a:ext uri="{FF2B5EF4-FFF2-40B4-BE49-F238E27FC236}">
                  <a16:creationId xmlns:a16="http://schemas.microsoft.com/office/drawing/2014/main" id="{2C949FA9-465A-EE4C-A6A8-198071917687}"/>
                </a:ext>
              </a:extLst>
            </p:cNvPr>
            <p:cNvSpPr/>
            <p:nvPr/>
          </p:nvSpPr>
          <p:spPr>
            <a:xfrm>
              <a:off x="3381207" y="3517699"/>
              <a:ext cx="417160" cy="1434437"/>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55" name="Down Arrow 54">
              <a:extLst>
                <a:ext uri="{FF2B5EF4-FFF2-40B4-BE49-F238E27FC236}">
                  <a16:creationId xmlns:a16="http://schemas.microsoft.com/office/drawing/2014/main" id="{F8956FBA-648F-5D47-820D-E0372C2A9818}"/>
                </a:ext>
              </a:extLst>
            </p:cNvPr>
            <p:cNvSpPr/>
            <p:nvPr/>
          </p:nvSpPr>
          <p:spPr>
            <a:xfrm>
              <a:off x="4145119" y="3518408"/>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56" name="Down Arrow 55">
              <a:extLst>
                <a:ext uri="{FF2B5EF4-FFF2-40B4-BE49-F238E27FC236}">
                  <a16:creationId xmlns:a16="http://schemas.microsoft.com/office/drawing/2014/main" id="{51736CD9-D762-F14A-8EF4-4F72B39971DD}"/>
                </a:ext>
              </a:extLst>
            </p:cNvPr>
            <p:cNvSpPr/>
            <p:nvPr/>
          </p:nvSpPr>
          <p:spPr>
            <a:xfrm>
              <a:off x="4745410" y="3515199"/>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57" name="Down Arrow 56">
              <a:extLst>
                <a:ext uri="{FF2B5EF4-FFF2-40B4-BE49-F238E27FC236}">
                  <a16:creationId xmlns:a16="http://schemas.microsoft.com/office/drawing/2014/main" id="{D672F57B-DCF2-DE45-814E-C5A69EB2B9B2}"/>
                </a:ext>
              </a:extLst>
            </p:cNvPr>
            <p:cNvSpPr/>
            <p:nvPr/>
          </p:nvSpPr>
          <p:spPr>
            <a:xfrm>
              <a:off x="5311196" y="3513114"/>
              <a:ext cx="417160" cy="1439022"/>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58" name="Down Arrow 57">
              <a:extLst>
                <a:ext uri="{FF2B5EF4-FFF2-40B4-BE49-F238E27FC236}">
                  <a16:creationId xmlns:a16="http://schemas.microsoft.com/office/drawing/2014/main" id="{09F6F610-BCEB-E54A-AFF8-B8DAEE688C8C}"/>
                </a:ext>
              </a:extLst>
            </p:cNvPr>
            <p:cNvSpPr/>
            <p:nvPr/>
          </p:nvSpPr>
          <p:spPr>
            <a:xfrm>
              <a:off x="6057221" y="3516323"/>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59" name="Down Arrow 58">
              <a:extLst>
                <a:ext uri="{FF2B5EF4-FFF2-40B4-BE49-F238E27FC236}">
                  <a16:creationId xmlns:a16="http://schemas.microsoft.com/office/drawing/2014/main" id="{6446C428-5BFA-C04F-AA33-DF76AEA64A86}"/>
                </a:ext>
              </a:extLst>
            </p:cNvPr>
            <p:cNvSpPr/>
            <p:nvPr/>
          </p:nvSpPr>
          <p:spPr>
            <a:xfrm>
              <a:off x="6657512" y="3513114"/>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60" name="Down Arrow 59">
              <a:extLst>
                <a:ext uri="{FF2B5EF4-FFF2-40B4-BE49-F238E27FC236}">
                  <a16:creationId xmlns:a16="http://schemas.microsoft.com/office/drawing/2014/main" id="{08277E65-FB07-F141-88D1-98F02F64A7F0}"/>
                </a:ext>
              </a:extLst>
            </p:cNvPr>
            <p:cNvSpPr/>
            <p:nvPr/>
          </p:nvSpPr>
          <p:spPr>
            <a:xfrm>
              <a:off x="7223298" y="3511029"/>
              <a:ext cx="417160" cy="1439022"/>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grpSp>
      <p:sp>
        <p:nvSpPr>
          <p:cNvPr id="64" name="Rounded Rectangle 63">
            <a:extLst>
              <a:ext uri="{FF2B5EF4-FFF2-40B4-BE49-F238E27FC236}">
                <a16:creationId xmlns:a16="http://schemas.microsoft.com/office/drawing/2014/main" id="{5F875A74-3FA0-6A43-A54C-A5CECB7AD656}"/>
              </a:ext>
            </a:extLst>
          </p:cNvPr>
          <p:cNvSpPr/>
          <p:nvPr/>
        </p:nvSpPr>
        <p:spPr>
          <a:xfrm rot="16200000">
            <a:off x="196875" y="1968750"/>
            <a:ext cx="2438400" cy="867507"/>
          </a:xfrm>
          <a:prstGeom prst="roundRect">
            <a:avLst/>
          </a:prstGeom>
          <a:solidFill>
            <a:srgbClr val="F4F4F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Wordline</a:t>
            </a: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Drivers</a:t>
            </a:r>
          </a:p>
        </p:txBody>
      </p:sp>
      <p:sp>
        <p:nvSpPr>
          <p:cNvPr id="85" name="Rounded Rectangle 84">
            <a:extLst>
              <a:ext uri="{FF2B5EF4-FFF2-40B4-BE49-F238E27FC236}">
                <a16:creationId xmlns:a16="http://schemas.microsoft.com/office/drawing/2014/main" id="{B0E2F4EC-3988-8041-8DC0-4C91D1B9D002}"/>
              </a:ext>
            </a:extLst>
          </p:cNvPr>
          <p:cNvSpPr/>
          <p:nvPr/>
        </p:nvSpPr>
        <p:spPr>
          <a:xfrm>
            <a:off x="2097049" y="3354214"/>
            <a:ext cx="5650527" cy="539261"/>
          </a:xfrm>
          <a:prstGeom prst="roundRect">
            <a:avLst>
              <a:gd name="adj" fmla="val 50000"/>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Sense Amplifiers</a:t>
            </a:r>
          </a:p>
        </p:txBody>
      </p:sp>
      <p:grpSp>
        <p:nvGrpSpPr>
          <p:cNvPr id="75" name="Group 74">
            <a:extLst>
              <a:ext uri="{FF2B5EF4-FFF2-40B4-BE49-F238E27FC236}">
                <a16:creationId xmlns:a16="http://schemas.microsoft.com/office/drawing/2014/main" id="{C7931A7D-3E87-B24F-A6C2-EA7C20BDA50B}"/>
              </a:ext>
            </a:extLst>
          </p:cNvPr>
          <p:cNvGrpSpPr/>
          <p:nvPr/>
        </p:nvGrpSpPr>
        <p:grpSpPr>
          <a:xfrm>
            <a:off x="2225401" y="2835479"/>
            <a:ext cx="5425328" cy="593799"/>
            <a:chOff x="2215130" y="3511029"/>
            <a:chExt cx="5425328" cy="1445694"/>
          </a:xfrm>
        </p:grpSpPr>
        <p:sp>
          <p:nvSpPr>
            <p:cNvPr id="76" name="Down Arrow 75">
              <a:extLst>
                <a:ext uri="{FF2B5EF4-FFF2-40B4-BE49-F238E27FC236}">
                  <a16:creationId xmlns:a16="http://schemas.microsoft.com/office/drawing/2014/main" id="{2D046AFB-8E70-DE46-A213-BABB07377FA5}"/>
                </a:ext>
              </a:extLst>
            </p:cNvPr>
            <p:cNvSpPr/>
            <p:nvPr/>
          </p:nvSpPr>
          <p:spPr>
            <a:xfrm>
              <a:off x="2215130" y="3522994"/>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77" name="Down Arrow 76">
              <a:extLst>
                <a:ext uri="{FF2B5EF4-FFF2-40B4-BE49-F238E27FC236}">
                  <a16:creationId xmlns:a16="http://schemas.microsoft.com/office/drawing/2014/main" id="{61C35E40-8973-A64C-9A74-0EA64A899425}"/>
                </a:ext>
              </a:extLst>
            </p:cNvPr>
            <p:cNvSpPr/>
            <p:nvPr/>
          </p:nvSpPr>
          <p:spPr>
            <a:xfrm>
              <a:off x="2815421" y="3519785"/>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78" name="Down Arrow 77">
              <a:extLst>
                <a:ext uri="{FF2B5EF4-FFF2-40B4-BE49-F238E27FC236}">
                  <a16:creationId xmlns:a16="http://schemas.microsoft.com/office/drawing/2014/main" id="{255C93AA-D729-9B4D-8340-CD9CC10D53E5}"/>
                </a:ext>
              </a:extLst>
            </p:cNvPr>
            <p:cNvSpPr/>
            <p:nvPr/>
          </p:nvSpPr>
          <p:spPr>
            <a:xfrm>
              <a:off x="3381207" y="3517699"/>
              <a:ext cx="417160" cy="1434437"/>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79" name="Down Arrow 78">
              <a:extLst>
                <a:ext uri="{FF2B5EF4-FFF2-40B4-BE49-F238E27FC236}">
                  <a16:creationId xmlns:a16="http://schemas.microsoft.com/office/drawing/2014/main" id="{7323D263-3357-7346-9F17-054D9900B65F}"/>
                </a:ext>
              </a:extLst>
            </p:cNvPr>
            <p:cNvSpPr/>
            <p:nvPr/>
          </p:nvSpPr>
          <p:spPr>
            <a:xfrm>
              <a:off x="4145119" y="3518408"/>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80" name="Down Arrow 79">
              <a:extLst>
                <a:ext uri="{FF2B5EF4-FFF2-40B4-BE49-F238E27FC236}">
                  <a16:creationId xmlns:a16="http://schemas.microsoft.com/office/drawing/2014/main" id="{FD98BB0A-8985-EF41-8EE7-2DFA25690F6B}"/>
                </a:ext>
              </a:extLst>
            </p:cNvPr>
            <p:cNvSpPr/>
            <p:nvPr/>
          </p:nvSpPr>
          <p:spPr>
            <a:xfrm>
              <a:off x="4745410" y="3515199"/>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81" name="Down Arrow 80">
              <a:extLst>
                <a:ext uri="{FF2B5EF4-FFF2-40B4-BE49-F238E27FC236}">
                  <a16:creationId xmlns:a16="http://schemas.microsoft.com/office/drawing/2014/main" id="{CA7B0E8A-4AF9-B64F-9AAC-8F2040BE079E}"/>
                </a:ext>
              </a:extLst>
            </p:cNvPr>
            <p:cNvSpPr/>
            <p:nvPr/>
          </p:nvSpPr>
          <p:spPr>
            <a:xfrm>
              <a:off x="5311196" y="3513114"/>
              <a:ext cx="417160" cy="1439022"/>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82" name="Down Arrow 81">
              <a:extLst>
                <a:ext uri="{FF2B5EF4-FFF2-40B4-BE49-F238E27FC236}">
                  <a16:creationId xmlns:a16="http://schemas.microsoft.com/office/drawing/2014/main" id="{B1FFFE46-5689-E848-AEAB-EE0ADEF3EF24}"/>
                </a:ext>
              </a:extLst>
            </p:cNvPr>
            <p:cNvSpPr/>
            <p:nvPr/>
          </p:nvSpPr>
          <p:spPr>
            <a:xfrm>
              <a:off x="6057221" y="3516323"/>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83" name="Down Arrow 82">
              <a:extLst>
                <a:ext uri="{FF2B5EF4-FFF2-40B4-BE49-F238E27FC236}">
                  <a16:creationId xmlns:a16="http://schemas.microsoft.com/office/drawing/2014/main" id="{2B3CD94E-BAAD-1643-8E9A-A251763AFF87}"/>
                </a:ext>
              </a:extLst>
            </p:cNvPr>
            <p:cNvSpPr/>
            <p:nvPr/>
          </p:nvSpPr>
          <p:spPr>
            <a:xfrm>
              <a:off x="6657512" y="3513114"/>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84" name="Down Arrow 83">
              <a:extLst>
                <a:ext uri="{FF2B5EF4-FFF2-40B4-BE49-F238E27FC236}">
                  <a16:creationId xmlns:a16="http://schemas.microsoft.com/office/drawing/2014/main" id="{DEF390EC-37F9-8B49-A703-B69F2A640B5A}"/>
                </a:ext>
              </a:extLst>
            </p:cNvPr>
            <p:cNvSpPr/>
            <p:nvPr/>
          </p:nvSpPr>
          <p:spPr>
            <a:xfrm>
              <a:off x="7223298" y="3511029"/>
              <a:ext cx="417160" cy="1439022"/>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grpSp>
      <p:sp>
        <p:nvSpPr>
          <p:cNvPr id="86" name="Rounded Rectangle 85">
            <a:extLst>
              <a:ext uri="{FF2B5EF4-FFF2-40B4-BE49-F238E27FC236}">
                <a16:creationId xmlns:a16="http://schemas.microsoft.com/office/drawing/2014/main" id="{19F29BC6-0AF5-0F4C-B4A5-934C80D0B34D}"/>
              </a:ext>
            </a:extLst>
          </p:cNvPr>
          <p:cNvSpPr/>
          <p:nvPr/>
        </p:nvSpPr>
        <p:spPr>
          <a:xfrm>
            <a:off x="2123016" y="3378670"/>
            <a:ext cx="1828802" cy="478801"/>
          </a:xfrm>
          <a:prstGeom prst="roundRect">
            <a:avLst>
              <a:gd name="adj" fmla="val 3043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lumMod val="85000"/>
                    <a:lumOff val="15000"/>
                  </a:prstClr>
                </a:solidFill>
                <a:effectLst/>
                <a:uLnTx/>
                <a:uFillTx/>
                <a:latin typeface="Cambria" panose="02040503050406030204" pitchFamily="18" charset="0"/>
                <a:ea typeface="Cambria" panose="02040503050406030204" pitchFamily="18" charset="0"/>
                <a:cs typeface="+mn-cs"/>
              </a:rPr>
              <a:t>READ</a:t>
            </a:r>
          </a:p>
        </p:txBody>
      </p:sp>
      <p:sp>
        <p:nvSpPr>
          <p:cNvPr id="87" name="Rounded Rectangle 86">
            <a:extLst>
              <a:ext uri="{FF2B5EF4-FFF2-40B4-BE49-F238E27FC236}">
                <a16:creationId xmlns:a16="http://schemas.microsoft.com/office/drawing/2014/main" id="{F9A6104E-DE4E-D847-98DC-A146729432F7}"/>
              </a:ext>
            </a:extLst>
          </p:cNvPr>
          <p:cNvSpPr/>
          <p:nvPr/>
        </p:nvSpPr>
        <p:spPr>
          <a:xfrm>
            <a:off x="4014322" y="3378671"/>
            <a:ext cx="1833077" cy="478801"/>
          </a:xfrm>
          <a:prstGeom prst="roundRect">
            <a:avLst>
              <a:gd name="adj" fmla="val 3043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lumMod val="85000"/>
                    <a:lumOff val="15000"/>
                  </a:prstClr>
                </a:solidFill>
                <a:effectLst/>
                <a:uLnTx/>
                <a:uFillTx/>
                <a:latin typeface="Cambria" panose="02040503050406030204" pitchFamily="18" charset="0"/>
                <a:ea typeface="Cambria" panose="02040503050406030204" pitchFamily="18" charset="0"/>
                <a:cs typeface="+mn-cs"/>
              </a:rPr>
              <a:t>READ</a:t>
            </a:r>
          </a:p>
        </p:txBody>
      </p:sp>
      <p:sp>
        <p:nvSpPr>
          <p:cNvPr id="88" name="Rounded Rectangle 87">
            <a:extLst>
              <a:ext uri="{FF2B5EF4-FFF2-40B4-BE49-F238E27FC236}">
                <a16:creationId xmlns:a16="http://schemas.microsoft.com/office/drawing/2014/main" id="{5AA5AC22-4071-DD48-84DE-446B88A1D361}"/>
              </a:ext>
            </a:extLst>
          </p:cNvPr>
          <p:cNvSpPr/>
          <p:nvPr/>
        </p:nvSpPr>
        <p:spPr>
          <a:xfrm>
            <a:off x="5912497" y="3373639"/>
            <a:ext cx="1801152" cy="478801"/>
          </a:xfrm>
          <a:prstGeom prst="roundRect">
            <a:avLst>
              <a:gd name="adj" fmla="val 3043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lumMod val="85000"/>
                    <a:lumOff val="15000"/>
                  </a:prstClr>
                </a:solidFill>
                <a:effectLst/>
                <a:uLnTx/>
                <a:uFillTx/>
                <a:latin typeface="Cambria" panose="02040503050406030204" pitchFamily="18" charset="0"/>
                <a:ea typeface="Cambria" panose="02040503050406030204" pitchFamily="18" charset="0"/>
                <a:cs typeface="+mn-cs"/>
              </a:rPr>
              <a:t>READ</a:t>
            </a:r>
          </a:p>
        </p:txBody>
      </p:sp>
      <p:sp>
        <p:nvSpPr>
          <p:cNvPr id="89" name="Rounded Rectangle 88">
            <a:extLst>
              <a:ext uri="{FF2B5EF4-FFF2-40B4-BE49-F238E27FC236}">
                <a16:creationId xmlns:a16="http://schemas.microsoft.com/office/drawing/2014/main" id="{A66FEADF-FBA5-D942-A5BF-2E48971EAA44}"/>
              </a:ext>
            </a:extLst>
          </p:cNvPr>
          <p:cNvSpPr/>
          <p:nvPr/>
        </p:nvSpPr>
        <p:spPr>
          <a:xfrm>
            <a:off x="899227" y="5400958"/>
            <a:ext cx="1110088" cy="476247"/>
          </a:xfrm>
          <a:prstGeom prst="roundRect">
            <a:avLst>
              <a:gd name="adj" fmla="val 30435"/>
            </a:avLst>
          </a:prstGeom>
          <a:solidFill>
            <a:srgbClr val="5E9CD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ACT R0</a:t>
            </a:r>
          </a:p>
        </p:txBody>
      </p:sp>
      <p:sp>
        <p:nvSpPr>
          <p:cNvPr id="90" name="Rounded Rectangle 89">
            <a:extLst>
              <a:ext uri="{FF2B5EF4-FFF2-40B4-BE49-F238E27FC236}">
                <a16:creationId xmlns:a16="http://schemas.microsoft.com/office/drawing/2014/main" id="{A5733E0B-DCDB-5B49-B417-6746129102D8}"/>
              </a:ext>
            </a:extLst>
          </p:cNvPr>
          <p:cNvSpPr/>
          <p:nvPr/>
        </p:nvSpPr>
        <p:spPr>
          <a:xfrm>
            <a:off x="2059909" y="5400957"/>
            <a:ext cx="642870" cy="476247"/>
          </a:xfrm>
          <a:prstGeom prst="roundRect">
            <a:avLst>
              <a:gd name="adj" fmla="val 30435"/>
            </a:avLst>
          </a:prstGeom>
          <a:solidFill>
            <a:srgbClr val="FFF1C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RD</a:t>
            </a:r>
          </a:p>
        </p:txBody>
      </p:sp>
      <p:sp>
        <p:nvSpPr>
          <p:cNvPr id="92" name="Rounded Rectangle 91">
            <a:extLst>
              <a:ext uri="{FF2B5EF4-FFF2-40B4-BE49-F238E27FC236}">
                <a16:creationId xmlns:a16="http://schemas.microsoft.com/office/drawing/2014/main" id="{3D272EA8-6DE6-354C-8561-9164D1E57058}"/>
              </a:ext>
            </a:extLst>
          </p:cNvPr>
          <p:cNvSpPr/>
          <p:nvPr/>
        </p:nvSpPr>
        <p:spPr>
          <a:xfrm>
            <a:off x="4087995" y="5397862"/>
            <a:ext cx="1200882" cy="476247"/>
          </a:xfrm>
          <a:prstGeom prst="roundRect">
            <a:avLst>
              <a:gd name="adj" fmla="val 30435"/>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PRE R0</a:t>
            </a:r>
          </a:p>
        </p:txBody>
      </p:sp>
      <p:sp>
        <p:nvSpPr>
          <p:cNvPr id="93" name="Rounded Rectangle 92">
            <a:extLst>
              <a:ext uri="{FF2B5EF4-FFF2-40B4-BE49-F238E27FC236}">
                <a16:creationId xmlns:a16="http://schemas.microsoft.com/office/drawing/2014/main" id="{C4DAEE76-D520-B74D-BD4A-49EA8E5D4A80}"/>
              </a:ext>
            </a:extLst>
          </p:cNvPr>
          <p:cNvSpPr/>
          <p:nvPr/>
        </p:nvSpPr>
        <p:spPr>
          <a:xfrm>
            <a:off x="2750390" y="5393907"/>
            <a:ext cx="598179" cy="476247"/>
          </a:xfrm>
          <a:prstGeom prst="roundRect">
            <a:avLst>
              <a:gd name="adj" fmla="val 30435"/>
            </a:avLst>
          </a:prstGeom>
          <a:solidFill>
            <a:srgbClr val="FFF1C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RD</a:t>
            </a:r>
          </a:p>
        </p:txBody>
      </p:sp>
      <p:sp>
        <p:nvSpPr>
          <p:cNvPr id="94" name="Rounded Rectangle 93">
            <a:extLst>
              <a:ext uri="{FF2B5EF4-FFF2-40B4-BE49-F238E27FC236}">
                <a16:creationId xmlns:a16="http://schemas.microsoft.com/office/drawing/2014/main" id="{19CC8096-46E9-D746-B451-CD8DCA6C2948}"/>
              </a:ext>
            </a:extLst>
          </p:cNvPr>
          <p:cNvSpPr/>
          <p:nvPr/>
        </p:nvSpPr>
        <p:spPr>
          <a:xfrm>
            <a:off x="3396180" y="5395822"/>
            <a:ext cx="644204" cy="476247"/>
          </a:xfrm>
          <a:prstGeom prst="roundRect">
            <a:avLst>
              <a:gd name="adj" fmla="val 30435"/>
            </a:avLst>
          </a:prstGeom>
          <a:solidFill>
            <a:srgbClr val="FFF1C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RD</a:t>
            </a:r>
          </a:p>
        </p:txBody>
      </p:sp>
      <p:sp>
        <p:nvSpPr>
          <p:cNvPr id="95" name="Rounded Rectangle 94">
            <a:extLst>
              <a:ext uri="{FF2B5EF4-FFF2-40B4-BE49-F238E27FC236}">
                <a16:creationId xmlns:a16="http://schemas.microsoft.com/office/drawing/2014/main" id="{818CB4BD-0B9C-C449-BF62-D753D6F767C8}"/>
              </a:ext>
            </a:extLst>
          </p:cNvPr>
          <p:cNvSpPr/>
          <p:nvPr/>
        </p:nvSpPr>
        <p:spPr>
          <a:xfrm>
            <a:off x="5344881" y="5398918"/>
            <a:ext cx="1110088" cy="476247"/>
          </a:xfrm>
          <a:prstGeom prst="roundRect">
            <a:avLst>
              <a:gd name="adj" fmla="val 30435"/>
            </a:avLst>
          </a:prstGeom>
          <a:solidFill>
            <a:srgbClr val="5E9CD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ACT R1</a:t>
            </a:r>
          </a:p>
        </p:txBody>
      </p:sp>
      <p:sp>
        <p:nvSpPr>
          <p:cNvPr id="96" name="Rounded Rectangle 95">
            <a:extLst>
              <a:ext uri="{FF2B5EF4-FFF2-40B4-BE49-F238E27FC236}">
                <a16:creationId xmlns:a16="http://schemas.microsoft.com/office/drawing/2014/main" id="{F869F965-0D30-8B4B-8976-B19A2BCDAE6B}"/>
              </a:ext>
            </a:extLst>
          </p:cNvPr>
          <p:cNvSpPr/>
          <p:nvPr/>
        </p:nvSpPr>
        <p:spPr>
          <a:xfrm>
            <a:off x="6505563" y="5398917"/>
            <a:ext cx="642870" cy="476247"/>
          </a:xfrm>
          <a:prstGeom prst="roundRect">
            <a:avLst>
              <a:gd name="adj" fmla="val 30435"/>
            </a:avLst>
          </a:prstGeom>
          <a:solidFill>
            <a:srgbClr val="FFF1C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RD</a:t>
            </a:r>
          </a:p>
        </p:txBody>
      </p:sp>
      <p:sp>
        <p:nvSpPr>
          <p:cNvPr id="98" name="Rounded Rectangle 97">
            <a:extLst>
              <a:ext uri="{FF2B5EF4-FFF2-40B4-BE49-F238E27FC236}">
                <a16:creationId xmlns:a16="http://schemas.microsoft.com/office/drawing/2014/main" id="{106BF458-D3AD-3C4B-ADC4-3A79CB232325}"/>
              </a:ext>
            </a:extLst>
          </p:cNvPr>
          <p:cNvSpPr/>
          <p:nvPr/>
        </p:nvSpPr>
        <p:spPr>
          <a:xfrm>
            <a:off x="7196044" y="5391867"/>
            <a:ext cx="598179" cy="476247"/>
          </a:xfrm>
          <a:prstGeom prst="roundRect">
            <a:avLst>
              <a:gd name="adj" fmla="val 30435"/>
            </a:avLst>
          </a:prstGeom>
          <a:solidFill>
            <a:srgbClr val="FFF1C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RD</a:t>
            </a:r>
          </a:p>
        </p:txBody>
      </p:sp>
      <p:sp>
        <p:nvSpPr>
          <p:cNvPr id="99" name="Rounded Rectangle 98">
            <a:extLst>
              <a:ext uri="{FF2B5EF4-FFF2-40B4-BE49-F238E27FC236}">
                <a16:creationId xmlns:a16="http://schemas.microsoft.com/office/drawing/2014/main" id="{F49F66E1-36E0-E14F-AF86-95ED86EC6972}"/>
              </a:ext>
            </a:extLst>
          </p:cNvPr>
          <p:cNvSpPr/>
          <p:nvPr/>
        </p:nvSpPr>
        <p:spPr>
          <a:xfrm>
            <a:off x="7841834" y="5393782"/>
            <a:ext cx="644204" cy="476247"/>
          </a:xfrm>
          <a:prstGeom prst="roundRect">
            <a:avLst>
              <a:gd name="adj" fmla="val 30435"/>
            </a:avLst>
          </a:prstGeom>
          <a:solidFill>
            <a:srgbClr val="FFF1C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RD</a:t>
            </a:r>
          </a:p>
        </p:txBody>
      </p:sp>
      <p:cxnSp>
        <p:nvCxnSpPr>
          <p:cNvPr id="68" name="Straight Arrow Connector 67">
            <a:extLst>
              <a:ext uri="{FF2B5EF4-FFF2-40B4-BE49-F238E27FC236}">
                <a16:creationId xmlns:a16="http://schemas.microsoft.com/office/drawing/2014/main" id="{1E636FCD-9BAA-437B-B3C8-612A514A3BA4}"/>
              </a:ext>
            </a:extLst>
          </p:cNvPr>
          <p:cNvCxnSpPr>
            <a:cxnSpLocks/>
          </p:cNvCxnSpPr>
          <p:nvPr/>
        </p:nvCxnSpPr>
        <p:spPr>
          <a:xfrm>
            <a:off x="899227" y="6081385"/>
            <a:ext cx="7586811" cy="0"/>
          </a:xfrm>
          <a:prstGeom prst="straightConnector1">
            <a:avLst/>
          </a:prstGeom>
          <a:ln w="25400" cap="rnd">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sp>
        <p:nvSpPr>
          <p:cNvPr id="69" name="Rectangle 68">
            <a:extLst>
              <a:ext uri="{FF2B5EF4-FFF2-40B4-BE49-F238E27FC236}">
                <a16:creationId xmlns:a16="http://schemas.microsoft.com/office/drawing/2014/main" id="{63B11406-47B6-4EDE-B648-28865FB60007}"/>
              </a:ext>
            </a:extLst>
          </p:cNvPr>
          <p:cNvSpPr/>
          <p:nvPr/>
        </p:nvSpPr>
        <p:spPr>
          <a:xfrm>
            <a:off x="3340766" y="6081385"/>
            <a:ext cx="2635045" cy="4173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time</a:t>
            </a:r>
          </a:p>
        </p:txBody>
      </p:sp>
      <p:sp>
        <p:nvSpPr>
          <p:cNvPr id="91" name="Rectangle 90">
            <a:extLst>
              <a:ext uri="{FF2B5EF4-FFF2-40B4-BE49-F238E27FC236}">
                <a16:creationId xmlns:a16="http://schemas.microsoft.com/office/drawing/2014/main" id="{730D0332-B9F0-42DF-8281-4A827C037350}"/>
              </a:ext>
            </a:extLst>
          </p:cNvPr>
          <p:cNvSpPr/>
          <p:nvPr/>
        </p:nvSpPr>
        <p:spPr>
          <a:xfrm>
            <a:off x="2448864" y="4931980"/>
            <a:ext cx="4501068" cy="4173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DRAM Command Sequence</a:t>
            </a:r>
          </a:p>
        </p:txBody>
      </p:sp>
      <p:cxnSp>
        <p:nvCxnSpPr>
          <p:cNvPr id="97" name="Straight Arrow Connector 96">
            <a:extLst>
              <a:ext uri="{FF2B5EF4-FFF2-40B4-BE49-F238E27FC236}">
                <a16:creationId xmlns:a16="http://schemas.microsoft.com/office/drawing/2014/main" id="{60C2E4EE-2997-C74B-9B50-FE01B3C06891}"/>
              </a:ext>
            </a:extLst>
          </p:cNvPr>
          <p:cNvCxnSpPr>
            <a:cxnSpLocks/>
          </p:cNvCxnSpPr>
          <p:nvPr/>
        </p:nvCxnSpPr>
        <p:spPr>
          <a:xfrm>
            <a:off x="899227" y="4897584"/>
            <a:ext cx="3141157" cy="0"/>
          </a:xfrm>
          <a:prstGeom prst="straightConnector1">
            <a:avLst/>
          </a:prstGeom>
          <a:ln w="38100">
            <a:solidFill>
              <a:srgbClr val="5E9CD3"/>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0" name="Straight Arrow Connector 99">
            <a:extLst>
              <a:ext uri="{FF2B5EF4-FFF2-40B4-BE49-F238E27FC236}">
                <a16:creationId xmlns:a16="http://schemas.microsoft.com/office/drawing/2014/main" id="{BDD7CBD7-81A6-8246-B6CB-4F5FF4D68B40}"/>
              </a:ext>
            </a:extLst>
          </p:cNvPr>
          <p:cNvCxnSpPr>
            <a:cxnSpLocks/>
          </p:cNvCxnSpPr>
          <p:nvPr/>
        </p:nvCxnSpPr>
        <p:spPr>
          <a:xfrm>
            <a:off x="4091795" y="4897584"/>
            <a:ext cx="1197082" cy="0"/>
          </a:xfrm>
          <a:prstGeom prst="straightConnector1">
            <a:avLst/>
          </a:prstGeom>
          <a:ln w="38100">
            <a:solidFill>
              <a:srgbClr val="C55A1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02" name="Rectangle 101">
            <a:extLst>
              <a:ext uri="{FF2B5EF4-FFF2-40B4-BE49-F238E27FC236}">
                <a16:creationId xmlns:a16="http://schemas.microsoft.com/office/drawing/2014/main" id="{6D23B799-7BE2-E846-B03F-63C9F340CFA2}"/>
              </a:ext>
            </a:extLst>
          </p:cNvPr>
          <p:cNvSpPr/>
          <p:nvPr/>
        </p:nvSpPr>
        <p:spPr>
          <a:xfrm>
            <a:off x="863837" y="4280128"/>
            <a:ext cx="3211936" cy="417364"/>
          </a:xfrm>
          <a:prstGeom prst="rect">
            <a:avLst/>
          </a:prstGeom>
          <a:solidFill>
            <a:schemeClr val="bg1"/>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err="1">
                <a:ln>
                  <a:noFill/>
                </a:ln>
                <a:solidFill>
                  <a:srgbClr val="5E9CD3"/>
                </a:solidFill>
                <a:effectLst/>
                <a:uLnTx/>
                <a:uFillTx/>
                <a:latin typeface="Cambria" panose="02040503050406030204" pitchFamily="18" charset="0"/>
                <a:ea typeface="Cambria" panose="02040503050406030204" pitchFamily="18" charset="0"/>
                <a:cs typeface="+mn-cs"/>
              </a:rPr>
              <a:t>tRAS</a:t>
            </a:r>
            <a:br>
              <a:rPr kumimoji="0" lang="en-US" sz="2400" b="1" i="1" u="none" strike="noStrike" kern="1200" cap="none" spc="0" normalizeH="0" baseline="0" noProof="0" dirty="0">
                <a:ln>
                  <a:noFill/>
                </a:ln>
                <a:solidFill>
                  <a:srgbClr val="5E9CD3"/>
                </a:solidFill>
                <a:effectLst/>
                <a:uLnTx/>
                <a:uFillTx/>
                <a:latin typeface="Cambria" panose="02040503050406030204" pitchFamily="18" charset="0"/>
                <a:ea typeface="Cambria" panose="02040503050406030204" pitchFamily="18" charset="0"/>
                <a:cs typeface="+mn-cs"/>
              </a:rPr>
            </a:br>
            <a:r>
              <a:rPr kumimoji="0" lang="en-US" sz="2400" b="1" i="1" u="none" strike="noStrike" kern="1200" cap="none" spc="0" normalizeH="0" baseline="0" noProof="0" dirty="0">
                <a:ln>
                  <a:noFill/>
                </a:ln>
                <a:solidFill>
                  <a:srgbClr val="5E9CD3"/>
                </a:solidFill>
                <a:effectLst/>
                <a:uLnTx/>
                <a:uFillTx/>
                <a:latin typeface="Cambria" panose="02040503050406030204" pitchFamily="18" charset="0"/>
                <a:ea typeface="Cambria" panose="02040503050406030204" pitchFamily="18" charset="0"/>
                <a:cs typeface="+mn-cs"/>
              </a:rPr>
              <a:t>(Activation Latency)</a:t>
            </a:r>
          </a:p>
        </p:txBody>
      </p:sp>
      <p:sp>
        <p:nvSpPr>
          <p:cNvPr id="103" name="Rectangle 102">
            <a:extLst>
              <a:ext uri="{FF2B5EF4-FFF2-40B4-BE49-F238E27FC236}">
                <a16:creationId xmlns:a16="http://schemas.microsoft.com/office/drawing/2014/main" id="{D72D07F0-4B13-DC4D-A78A-202476CF1CBA}"/>
              </a:ext>
            </a:extLst>
          </p:cNvPr>
          <p:cNvSpPr/>
          <p:nvPr/>
        </p:nvSpPr>
        <p:spPr>
          <a:xfrm>
            <a:off x="3098695" y="4441207"/>
            <a:ext cx="3248454" cy="4173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err="1">
                <a:ln>
                  <a:noFill/>
                </a:ln>
                <a:solidFill>
                  <a:srgbClr val="C55A11"/>
                </a:solidFill>
                <a:effectLst/>
                <a:uLnTx/>
                <a:uFillTx/>
                <a:latin typeface="Cambria" panose="02040503050406030204" pitchFamily="18" charset="0"/>
                <a:ea typeface="Cambria" panose="02040503050406030204" pitchFamily="18" charset="0"/>
                <a:cs typeface="+mn-cs"/>
              </a:rPr>
              <a:t>tRP</a:t>
            </a:r>
            <a:br>
              <a:rPr kumimoji="0" lang="en-US" sz="2400" b="1" i="1" u="none" strike="noStrike" kern="1200" cap="none" spc="0" normalizeH="0" baseline="0" noProof="0" dirty="0">
                <a:ln>
                  <a:noFill/>
                </a:ln>
                <a:solidFill>
                  <a:srgbClr val="C55A11"/>
                </a:solidFill>
                <a:effectLst/>
                <a:uLnTx/>
                <a:uFillTx/>
                <a:latin typeface="Cambria" panose="02040503050406030204" pitchFamily="18" charset="0"/>
                <a:ea typeface="Cambria" panose="02040503050406030204" pitchFamily="18" charset="0"/>
                <a:cs typeface="+mn-cs"/>
              </a:rPr>
            </a:br>
            <a:r>
              <a:rPr kumimoji="0" lang="en-US" sz="2400" b="1" i="1" u="none" strike="noStrike" kern="1200" cap="none" spc="0" normalizeH="0" baseline="0" noProof="0" dirty="0">
                <a:ln>
                  <a:noFill/>
                </a:ln>
                <a:solidFill>
                  <a:srgbClr val="C55A11"/>
                </a:solidFill>
                <a:effectLst/>
                <a:uLnTx/>
                <a:uFillTx/>
                <a:latin typeface="Cambria" panose="02040503050406030204" pitchFamily="18" charset="0"/>
                <a:ea typeface="Cambria" panose="02040503050406030204" pitchFamily="18" charset="0"/>
                <a:cs typeface="+mn-cs"/>
              </a:rPr>
              <a:t>(</a:t>
            </a:r>
            <a:r>
              <a:rPr kumimoji="0" lang="en-US" sz="2400" b="1" i="1" u="none" strike="noStrike" kern="1200" cap="none" spc="0" normalizeH="0" baseline="0" noProof="0" dirty="0" err="1">
                <a:ln>
                  <a:noFill/>
                </a:ln>
                <a:solidFill>
                  <a:srgbClr val="C55A11"/>
                </a:solidFill>
                <a:effectLst/>
                <a:uLnTx/>
                <a:uFillTx/>
                <a:latin typeface="Cambria" panose="02040503050406030204" pitchFamily="18" charset="0"/>
                <a:ea typeface="Cambria" panose="02040503050406030204" pitchFamily="18" charset="0"/>
                <a:cs typeface="+mn-cs"/>
              </a:rPr>
              <a:t>Precharge</a:t>
            </a:r>
            <a:r>
              <a:rPr kumimoji="0" lang="en-US" sz="2400" b="1" i="1" u="none" strike="noStrike" kern="1200" cap="none" spc="0" normalizeH="0" baseline="0" noProof="0" dirty="0">
                <a:ln>
                  <a:noFill/>
                </a:ln>
                <a:solidFill>
                  <a:srgbClr val="C55A11"/>
                </a:solidFill>
                <a:effectLst/>
                <a:uLnTx/>
                <a:uFillTx/>
                <a:latin typeface="Cambria" panose="02040503050406030204" pitchFamily="18" charset="0"/>
                <a:ea typeface="Cambria" panose="02040503050406030204" pitchFamily="18" charset="0"/>
                <a:cs typeface="+mn-cs"/>
              </a:rPr>
              <a:t> Latency)</a:t>
            </a:r>
            <a:br>
              <a:rPr kumimoji="0" lang="en-US" sz="2400" b="1" i="1" u="none" strike="noStrike" kern="1200" cap="none" spc="0" normalizeH="0" baseline="0" noProof="0" dirty="0">
                <a:ln>
                  <a:noFill/>
                </a:ln>
                <a:solidFill>
                  <a:srgbClr val="C55A11"/>
                </a:solidFill>
                <a:effectLst/>
                <a:uLnTx/>
                <a:uFillTx/>
                <a:latin typeface="Cambria" panose="02040503050406030204" pitchFamily="18" charset="0"/>
                <a:ea typeface="Cambria" panose="02040503050406030204" pitchFamily="18" charset="0"/>
                <a:cs typeface="+mn-cs"/>
              </a:rPr>
            </a:br>
            <a:endParaRPr kumimoji="0" lang="en-US" sz="2400" b="1" i="1" u="none" strike="noStrike" kern="1200" cap="none" spc="0" normalizeH="0" baseline="0" noProof="0" dirty="0">
              <a:ln>
                <a:noFill/>
              </a:ln>
              <a:solidFill>
                <a:srgbClr val="C55A11"/>
              </a:solidFill>
              <a:effectLst/>
              <a:uLnTx/>
              <a:uFillTx/>
              <a:latin typeface="Cambria" panose="02040503050406030204" pitchFamily="18" charset="0"/>
              <a:ea typeface="Cambria" panose="02040503050406030204" pitchFamily="18" charset="0"/>
              <a:cs typeface="+mn-cs"/>
            </a:endParaRPr>
          </a:p>
        </p:txBody>
      </p:sp>
      <p:sp>
        <p:nvSpPr>
          <p:cNvPr id="106" name="TextBox 105">
            <a:extLst>
              <a:ext uri="{FF2B5EF4-FFF2-40B4-BE49-F238E27FC236}">
                <a16:creationId xmlns:a16="http://schemas.microsoft.com/office/drawing/2014/main" id="{F8F1CA3A-4C65-2F46-AA5B-D38650B36ED5}"/>
              </a:ext>
            </a:extLst>
          </p:cNvPr>
          <p:cNvSpPr txBox="1"/>
          <p:nvPr/>
        </p:nvSpPr>
        <p:spPr>
          <a:xfrm>
            <a:off x="3596567" y="6464618"/>
            <a:ext cx="189507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[Kim+ HPCA’19]</a:t>
            </a:r>
          </a:p>
        </p:txBody>
      </p:sp>
      <p:sp>
        <p:nvSpPr>
          <p:cNvPr id="10" name="Rectangle 9">
            <a:extLst>
              <a:ext uri="{FF2B5EF4-FFF2-40B4-BE49-F238E27FC236}">
                <a16:creationId xmlns:a16="http://schemas.microsoft.com/office/drawing/2014/main" id="{A0E44103-0CFA-4B0C-9DEC-0D82ED9E94CF}"/>
              </a:ext>
            </a:extLst>
          </p:cNvPr>
          <p:cNvSpPr/>
          <p:nvPr/>
        </p:nvSpPr>
        <p:spPr>
          <a:xfrm>
            <a:off x="0" y="866172"/>
            <a:ext cx="9143999" cy="3235933"/>
          </a:xfrm>
          <a:prstGeom prst="rect">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4072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9"/>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0"/>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41"/>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6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62"/>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63"/>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47"/>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48"/>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68"/>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69"/>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91"/>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nodeType="clickEffect">
                                  <p:stCondLst>
                                    <p:cond delay="0"/>
                                  </p:stCondLst>
                                  <p:childTnLst>
                                    <p:set>
                                      <p:cBhvr>
                                        <p:cTn id="66" dur="1" fill="hold">
                                          <p:stCondLst>
                                            <p:cond delay="0"/>
                                          </p:stCondLst>
                                        </p:cTn>
                                        <p:tgtEl>
                                          <p:spTgt spid="49"/>
                                        </p:tgtEl>
                                        <p:attrNameLst>
                                          <p:attrName>style.visibility</p:attrName>
                                        </p:attrNameLst>
                                      </p:cBhvr>
                                      <p:to>
                                        <p:strVal val="visible"/>
                                      </p:to>
                                    </p:set>
                                    <p:animEffect transition="in" filter="wipe(left)">
                                      <p:cBhvr>
                                        <p:cTn id="67" dur="1000"/>
                                        <p:tgtEl>
                                          <p:spTgt spid="49"/>
                                        </p:tgtEl>
                                      </p:cBhvr>
                                    </p:animEffect>
                                  </p:childTnLst>
                                </p:cTn>
                              </p:par>
                              <p:par>
                                <p:cTn id="68" presetID="1" presetClass="entr" presetSubtype="0" fill="hold" grpId="0" nodeType="withEffect">
                                  <p:stCondLst>
                                    <p:cond delay="0"/>
                                  </p:stCondLst>
                                  <p:childTnLst>
                                    <p:set>
                                      <p:cBhvr>
                                        <p:cTn id="69" dur="1" fill="hold">
                                          <p:stCondLst>
                                            <p:cond delay="0"/>
                                          </p:stCondLst>
                                        </p:cTn>
                                        <p:tgtEl>
                                          <p:spTgt spid="89"/>
                                        </p:tgtEl>
                                        <p:attrNameLst>
                                          <p:attrName>style.visibility</p:attrName>
                                        </p:attrNameLst>
                                      </p:cBhvr>
                                      <p:to>
                                        <p:strVal val="visible"/>
                                      </p:to>
                                    </p:set>
                                  </p:childTnLst>
                                </p:cTn>
                              </p:par>
                            </p:childTnLst>
                          </p:cTn>
                        </p:par>
                      </p:childTnLst>
                    </p:cTn>
                  </p:par>
                  <p:par>
                    <p:cTn id="70" fill="hold">
                      <p:stCondLst>
                        <p:cond delay="indefinite"/>
                      </p:stCondLst>
                      <p:childTnLst>
                        <p:par>
                          <p:cTn id="71" fill="hold">
                            <p:stCondLst>
                              <p:cond delay="0"/>
                            </p:stCondLst>
                            <p:childTnLst>
                              <p:par>
                                <p:cTn id="72" presetID="22" presetClass="entr" presetSubtype="1" fill="hold" nodeType="clickEffect">
                                  <p:stCondLst>
                                    <p:cond delay="0"/>
                                  </p:stCondLst>
                                  <p:childTnLst>
                                    <p:set>
                                      <p:cBhvr>
                                        <p:cTn id="73" dur="1" fill="hold">
                                          <p:stCondLst>
                                            <p:cond delay="0"/>
                                          </p:stCondLst>
                                        </p:cTn>
                                        <p:tgtEl>
                                          <p:spTgt spid="51"/>
                                        </p:tgtEl>
                                        <p:attrNameLst>
                                          <p:attrName>style.visibility</p:attrName>
                                        </p:attrNameLst>
                                      </p:cBhvr>
                                      <p:to>
                                        <p:strVal val="visible"/>
                                      </p:to>
                                    </p:set>
                                    <p:animEffect transition="in" filter="wipe(up)">
                                      <p:cBhvr>
                                        <p:cTn id="74" dur="500"/>
                                        <p:tgtEl>
                                          <p:spTgt spid="51"/>
                                        </p:tgtEl>
                                      </p:cBhvr>
                                    </p:animEffect>
                                  </p:childTnLst>
                                </p:cTn>
                              </p:par>
                              <p:par>
                                <p:cTn id="75" presetID="22" presetClass="entr" presetSubtype="1" fill="hold" grpId="0" nodeType="withEffect">
                                  <p:stCondLst>
                                    <p:cond delay="300"/>
                                  </p:stCondLst>
                                  <p:childTnLst>
                                    <p:set>
                                      <p:cBhvr>
                                        <p:cTn id="76" dur="1" fill="hold">
                                          <p:stCondLst>
                                            <p:cond delay="0"/>
                                          </p:stCondLst>
                                        </p:cTn>
                                        <p:tgtEl>
                                          <p:spTgt spid="50"/>
                                        </p:tgtEl>
                                        <p:attrNameLst>
                                          <p:attrName>style.visibility</p:attrName>
                                        </p:attrNameLst>
                                      </p:cBhvr>
                                      <p:to>
                                        <p:strVal val="visible"/>
                                      </p:to>
                                    </p:set>
                                    <p:animEffect transition="in" filter="wipe(up)">
                                      <p:cBhvr>
                                        <p:cTn id="77" dur="1000"/>
                                        <p:tgtEl>
                                          <p:spTgt spid="50"/>
                                        </p:tgtEl>
                                      </p:cBhvr>
                                    </p:animEffect>
                                  </p:childTnLst>
                                </p:cTn>
                              </p:par>
                              <p:par>
                                <p:cTn id="78" presetID="22" presetClass="exit" presetSubtype="1" fill="hold" nodeType="withEffect">
                                  <p:stCondLst>
                                    <p:cond delay="400"/>
                                  </p:stCondLst>
                                  <p:childTnLst>
                                    <p:animEffect transition="out" filter="wipe(up)">
                                      <p:cBhvr>
                                        <p:cTn id="79" dur="500"/>
                                        <p:tgtEl>
                                          <p:spTgt spid="51"/>
                                        </p:tgtEl>
                                      </p:cBhvr>
                                    </p:animEffect>
                                    <p:set>
                                      <p:cBhvr>
                                        <p:cTn id="80" dur="1" fill="hold">
                                          <p:stCondLst>
                                            <p:cond delay="499"/>
                                          </p:stCondLst>
                                        </p:cTn>
                                        <p:tgtEl>
                                          <p:spTgt spid="51"/>
                                        </p:tgtEl>
                                        <p:attrNameLst>
                                          <p:attrName>style.visibility</p:attrName>
                                        </p:attrNameLst>
                                      </p:cBhvr>
                                      <p:to>
                                        <p:strVal val="hidden"/>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grpId="0" nodeType="clickEffect">
                                  <p:stCondLst>
                                    <p:cond delay="0"/>
                                  </p:stCondLst>
                                  <p:childTnLst>
                                    <p:set>
                                      <p:cBhvr>
                                        <p:cTn id="84" dur="1" fill="hold">
                                          <p:stCondLst>
                                            <p:cond delay="0"/>
                                          </p:stCondLst>
                                        </p:cTn>
                                        <p:tgtEl>
                                          <p:spTgt spid="65"/>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90"/>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72"/>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93"/>
                                        </p:tgtEl>
                                        <p:attrNameLst>
                                          <p:attrName>style.visibility</p:attrName>
                                        </p:attrNameLst>
                                      </p:cBhvr>
                                      <p:to>
                                        <p:strVal val="visible"/>
                                      </p:to>
                                    </p:set>
                                  </p:childTnLst>
                                </p:cTn>
                              </p:par>
                              <p:par>
                                <p:cTn id="93" presetID="1" presetClass="exit" presetSubtype="0" fill="hold" grpId="1" nodeType="withEffect">
                                  <p:stCondLst>
                                    <p:cond delay="0"/>
                                  </p:stCondLst>
                                  <p:childTnLst>
                                    <p:set>
                                      <p:cBhvr>
                                        <p:cTn id="94" dur="1" fill="hold">
                                          <p:stCondLst>
                                            <p:cond delay="0"/>
                                          </p:stCondLst>
                                        </p:cTn>
                                        <p:tgtEl>
                                          <p:spTgt spid="65"/>
                                        </p:tgtEl>
                                        <p:attrNameLst>
                                          <p:attrName>style.visibility</p:attrName>
                                        </p:attrNameLst>
                                      </p:cBhvr>
                                      <p:to>
                                        <p:strVal val="hidden"/>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grpId="0" nodeType="clickEffect">
                                  <p:stCondLst>
                                    <p:cond delay="0"/>
                                  </p:stCondLst>
                                  <p:childTnLst>
                                    <p:set>
                                      <p:cBhvr>
                                        <p:cTn id="98" dur="1" fill="hold">
                                          <p:stCondLst>
                                            <p:cond delay="0"/>
                                          </p:stCondLst>
                                        </p:cTn>
                                        <p:tgtEl>
                                          <p:spTgt spid="73"/>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94"/>
                                        </p:tgtEl>
                                        <p:attrNameLst>
                                          <p:attrName>style.visibility</p:attrName>
                                        </p:attrNameLst>
                                      </p:cBhvr>
                                      <p:to>
                                        <p:strVal val="visible"/>
                                      </p:to>
                                    </p:set>
                                  </p:childTnLst>
                                </p:cTn>
                              </p:par>
                              <p:par>
                                <p:cTn id="101" presetID="1" presetClass="exit" presetSubtype="0" fill="hold" grpId="1" nodeType="withEffect">
                                  <p:stCondLst>
                                    <p:cond delay="0"/>
                                  </p:stCondLst>
                                  <p:childTnLst>
                                    <p:set>
                                      <p:cBhvr>
                                        <p:cTn id="102" dur="1" fill="hold">
                                          <p:stCondLst>
                                            <p:cond delay="0"/>
                                          </p:stCondLst>
                                        </p:cTn>
                                        <p:tgtEl>
                                          <p:spTgt spid="72"/>
                                        </p:tgtEl>
                                        <p:attrNameLst>
                                          <p:attrName>style.visibility</p:attrName>
                                        </p:attrNameLst>
                                      </p:cBhvr>
                                      <p:to>
                                        <p:strVal val="hidden"/>
                                      </p:to>
                                    </p:set>
                                  </p:childTnLst>
                                </p:cTn>
                              </p:par>
                            </p:childTnLst>
                          </p:cTn>
                        </p:par>
                      </p:childTnLst>
                    </p:cTn>
                  </p:par>
                  <p:par>
                    <p:cTn id="103" fill="hold">
                      <p:stCondLst>
                        <p:cond delay="indefinite"/>
                      </p:stCondLst>
                      <p:childTnLst>
                        <p:par>
                          <p:cTn id="104" fill="hold">
                            <p:stCondLst>
                              <p:cond delay="0"/>
                            </p:stCondLst>
                            <p:childTnLst>
                              <p:par>
                                <p:cTn id="105" presetID="22" presetClass="exit" presetSubtype="2" fill="hold" nodeType="clickEffect">
                                  <p:stCondLst>
                                    <p:cond delay="0"/>
                                  </p:stCondLst>
                                  <p:childTnLst>
                                    <p:animEffect transition="out" filter="wipe(right)">
                                      <p:cBhvr>
                                        <p:cTn id="106" dur="1000"/>
                                        <p:tgtEl>
                                          <p:spTgt spid="49"/>
                                        </p:tgtEl>
                                      </p:cBhvr>
                                    </p:animEffect>
                                    <p:set>
                                      <p:cBhvr>
                                        <p:cTn id="107" dur="1" fill="hold">
                                          <p:stCondLst>
                                            <p:cond delay="999"/>
                                          </p:stCondLst>
                                        </p:cTn>
                                        <p:tgtEl>
                                          <p:spTgt spid="49"/>
                                        </p:tgtEl>
                                        <p:attrNameLst>
                                          <p:attrName>style.visibility</p:attrName>
                                        </p:attrNameLst>
                                      </p:cBhvr>
                                      <p:to>
                                        <p:strVal val="hidden"/>
                                      </p:to>
                                    </p:set>
                                  </p:childTnLst>
                                </p:cTn>
                              </p:par>
                              <p:par>
                                <p:cTn id="108" presetID="1" presetClass="entr" presetSubtype="0" fill="hold" grpId="0" nodeType="withEffect">
                                  <p:stCondLst>
                                    <p:cond delay="0"/>
                                  </p:stCondLst>
                                  <p:childTnLst>
                                    <p:set>
                                      <p:cBhvr>
                                        <p:cTn id="109" dur="1" fill="hold">
                                          <p:stCondLst>
                                            <p:cond delay="0"/>
                                          </p:stCondLst>
                                        </p:cTn>
                                        <p:tgtEl>
                                          <p:spTgt spid="92"/>
                                        </p:tgtEl>
                                        <p:attrNameLst>
                                          <p:attrName>style.visibility</p:attrName>
                                        </p:attrNameLst>
                                      </p:cBhvr>
                                      <p:to>
                                        <p:strVal val="visible"/>
                                      </p:to>
                                    </p:set>
                                  </p:childTnLst>
                                </p:cTn>
                              </p:par>
                              <p:par>
                                <p:cTn id="110" presetID="1" presetClass="exit" presetSubtype="0" fill="hold" grpId="1" nodeType="withEffect">
                                  <p:stCondLst>
                                    <p:cond delay="0"/>
                                  </p:stCondLst>
                                  <p:childTnLst>
                                    <p:set>
                                      <p:cBhvr>
                                        <p:cTn id="111" dur="1" fill="hold">
                                          <p:stCondLst>
                                            <p:cond delay="0"/>
                                          </p:stCondLst>
                                        </p:cTn>
                                        <p:tgtEl>
                                          <p:spTgt spid="50"/>
                                        </p:tgtEl>
                                        <p:attrNameLst>
                                          <p:attrName>style.visibility</p:attrName>
                                        </p:attrNameLst>
                                      </p:cBhvr>
                                      <p:to>
                                        <p:strVal val="hidden"/>
                                      </p:to>
                                    </p:set>
                                  </p:childTnLst>
                                </p:cTn>
                              </p:par>
                              <p:par>
                                <p:cTn id="112" presetID="1" presetClass="exit" presetSubtype="0" fill="hold" grpId="1" nodeType="withEffect">
                                  <p:stCondLst>
                                    <p:cond delay="0"/>
                                  </p:stCondLst>
                                  <p:childTnLst>
                                    <p:set>
                                      <p:cBhvr>
                                        <p:cTn id="113" dur="1" fill="hold">
                                          <p:stCondLst>
                                            <p:cond delay="0"/>
                                          </p:stCondLst>
                                        </p:cTn>
                                        <p:tgtEl>
                                          <p:spTgt spid="73"/>
                                        </p:tgtEl>
                                        <p:attrNameLst>
                                          <p:attrName>style.visibility</p:attrName>
                                        </p:attrNameLst>
                                      </p:cBhvr>
                                      <p:to>
                                        <p:strVal val="hidden"/>
                                      </p:to>
                                    </p:set>
                                  </p:childTnLst>
                                </p:cTn>
                              </p:par>
                            </p:childTnLst>
                          </p:cTn>
                        </p:par>
                      </p:childTnLst>
                    </p:cTn>
                  </p:par>
                  <p:par>
                    <p:cTn id="114" fill="hold">
                      <p:stCondLst>
                        <p:cond delay="indefinite"/>
                      </p:stCondLst>
                      <p:childTnLst>
                        <p:par>
                          <p:cTn id="115" fill="hold">
                            <p:stCondLst>
                              <p:cond delay="0"/>
                            </p:stCondLst>
                            <p:childTnLst>
                              <p:par>
                                <p:cTn id="116" presetID="22" presetClass="entr" presetSubtype="8" fill="hold" nodeType="clickEffect">
                                  <p:stCondLst>
                                    <p:cond delay="0"/>
                                  </p:stCondLst>
                                  <p:childTnLst>
                                    <p:set>
                                      <p:cBhvr>
                                        <p:cTn id="117" dur="1" fill="hold">
                                          <p:stCondLst>
                                            <p:cond delay="0"/>
                                          </p:stCondLst>
                                        </p:cTn>
                                        <p:tgtEl>
                                          <p:spTgt spid="74"/>
                                        </p:tgtEl>
                                        <p:attrNameLst>
                                          <p:attrName>style.visibility</p:attrName>
                                        </p:attrNameLst>
                                      </p:cBhvr>
                                      <p:to>
                                        <p:strVal val="visible"/>
                                      </p:to>
                                    </p:set>
                                    <p:animEffect transition="in" filter="wipe(left)">
                                      <p:cBhvr>
                                        <p:cTn id="118" dur="1000"/>
                                        <p:tgtEl>
                                          <p:spTgt spid="74"/>
                                        </p:tgtEl>
                                      </p:cBhvr>
                                    </p:animEffect>
                                  </p:childTnLst>
                                </p:cTn>
                              </p:par>
                              <p:par>
                                <p:cTn id="119" presetID="1" presetClass="entr" presetSubtype="0" fill="hold" grpId="0" nodeType="withEffect">
                                  <p:stCondLst>
                                    <p:cond delay="0"/>
                                  </p:stCondLst>
                                  <p:childTnLst>
                                    <p:set>
                                      <p:cBhvr>
                                        <p:cTn id="120" dur="1" fill="hold">
                                          <p:stCondLst>
                                            <p:cond delay="0"/>
                                          </p:stCondLst>
                                        </p:cTn>
                                        <p:tgtEl>
                                          <p:spTgt spid="95"/>
                                        </p:tgtEl>
                                        <p:attrNameLst>
                                          <p:attrName>style.visibility</p:attrName>
                                        </p:attrNameLst>
                                      </p:cBhvr>
                                      <p:to>
                                        <p:strVal val="visible"/>
                                      </p:to>
                                    </p:set>
                                  </p:childTnLst>
                                </p:cTn>
                              </p:par>
                            </p:childTnLst>
                          </p:cTn>
                        </p:par>
                      </p:childTnLst>
                    </p:cTn>
                  </p:par>
                  <p:par>
                    <p:cTn id="121" fill="hold">
                      <p:stCondLst>
                        <p:cond delay="indefinite"/>
                      </p:stCondLst>
                      <p:childTnLst>
                        <p:par>
                          <p:cTn id="122" fill="hold">
                            <p:stCondLst>
                              <p:cond delay="0"/>
                            </p:stCondLst>
                            <p:childTnLst>
                              <p:par>
                                <p:cTn id="123" presetID="22" presetClass="entr" presetSubtype="1" fill="hold" nodeType="clickEffect">
                                  <p:stCondLst>
                                    <p:cond delay="0"/>
                                  </p:stCondLst>
                                  <p:childTnLst>
                                    <p:set>
                                      <p:cBhvr>
                                        <p:cTn id="124" dur="1" fill="hold">
                                          <p:stCondLst>
                                            <p:cond delay="0"/>
                                          </p:stCondLst>
                                        </p:cTn>
                                        <p:tgtEl>
                                          <p:spTgt spid="75"/>
                                        </p:tgtEl>
                                        <p:attrNameLst>
                                          <p:attrName>style.visibility</p:attrName>
                                        </p:attrNameLst>
                                      </p:cBhvr>
                                      <p:to>
                                        <p:strVal val="visible"/>
                                      </p:to>
                                    </p:set>
                                    <p:animEffect transition="in" filter="wipe(up)">
                                      <p:cBhvr>
                                        <p:cTn id="125" dur="500"/>
                                        <p:tgtEl>
                                          <p:spTgt spid="75"/>
                                        </p:tgtEl>
                                      </p:cBhvr>
                                    </p:animEffect>
                                  </p:childTnLst>
                                </p:cTn>
                              </p:par>
                              <p:par>
                                <p:cTn id="126" presetID="22" presetClass="exit" presetSubtype="1" fill="hold" nodeType="withEffect">
                                  <p:stCondLst>
                                    <p:cond delay="400"/>
                                  </p:stCondLst>
                                  <p:childTnLst>
                                    <p:animEffect transition="out" filter="wipe(up)">
                                      <p:cBhvr>
                                        <p:cTn id="127" dur="500"/>
                                        <p:tgtEl>
                                          <p:spTgt spid="75"/>
                                        </p:tgtEl>
                                      </p:cBhvr>
                                    </p:animEffect>
                                    <p:set>
                                      <p:cBhvr>
                                        <p:cTn id="128" dur="1" fill="hold">
                                          <p:stCondLst>
                                            <p:cond delay="499"/>
                                          </p:stCondLst>
                                        </p:cTn>
                                        <p:tgtEl>
                                          <p:spTgt spid="75"/>
                                        </p:tgtEl>
                                        <p:attrNameLst>
                                          <p:attrName>style.visibility</p:attrName>
                                        </p:attrNameLst>
                                      </p:cBhvr>
                                      <p:to>
                                        <p:strVal val="hidden"/>
                                      </p:to>
                                    </p:set>
                                  </p:childTnLst>
                                </p:cTn>
                              </p:par>
                              <p:par>
                                <p:cTn id="129" presetID="22" presetClass="entr" presetSubtype="1" fill="hold" grpId="0" nodeType="withEffect">
                                  <p:stCondLst>
                                    <p:cond delay="300"/>
                                  </p:stCondLst>
                                  <p:childTnLst>
                                    <p:set>
                                      <p:cBhvr>
                                        <p:cTn id="130" dur="1" fill="hold">
                                          <p:stCondLst>
                                            <p:cond delay="0"/>
                                          </p:stCondLst>
                                        </p:cTn>
                                        <p:tgtEl>
                                          <p:spTgt spid="85"/>
                                        </p:tgtEl>
                                        <p:attrNameLst>
                                          <p:attrName>style.visibility</p:attrName>
                                        </p:attrNameLst>
                                      </p:cBhvr>
                                      <p:to>
                                        <p:strVal val="visible"/>
                                      </p:to>
                                    </p:set>
                                    <p:animEffect transition="in" filter="wipe(up)">
                                      <p:cBhvr>
                                        <p:cTn id="131" dur="500"/>
                                        <p:tgtEl>
                                          <p:spTgt spid="85"/>
                                        </p:tgtEl>
                                      </p:cBhvr>
                                    </p:animEffect>
                                  </p:childTnLst>
                                </p:cTn>
                              </p:par>
                            </p:childTnLst>
                          </p:cTn>
                        </p:par>
                      </p:childTnLst>
                    </p:cTn>
                  </p:par>
                  <p:par>
                    <p:cTn id="132" fill="hold">
                      <p:stCondLst>
                        <p:cond delay="indefinite"/>
                      </p:stCondLst>
                      <p:childTnLst>
                        <p:par>
                          <p:cTn id="133" fill="hold">
                            <p:stCondLst>
                              <p:cond delay="0"/>
                            </p:stCondLst>
                            <p:childTnLst>
                              <p:par>
                                <p:cTn id="134" presetID="1" presetClass="entr" presetSubtype="0" fill="hold" grpId="0" nodeType="clickEffect">
                                  <p:stCondLst>
                                    <p:cond delay="0"/>
                                  </p:stCondLst>
                                  <p:childTnLst>
                                    <p:set>
                                      <p:cBhvr>
                                        <p:cTn id="135" dur="1" fill="hold">
                                          <p:stCondLst>
                                            <p:cond delay="0"/>
                                          </p:stCondLst>
                                        </p:cTn>
                                        <p:tgtEl>
                                          <p:spTgt spid="86"/>
                                        </p:tgtEl>
                                        <p:attrNameLst>
                                          <p:attrName>style.visibility</p:attrName>
                                        </p:attrNameLst>
                                      </p:cBhvr>
                                      <p:to>
                                        <p:strVal val="visible"/>
                                      </p:to>
                                    </p:set>
                                  </p:childTnLst>
                                </p:cTn>
                              </p:par>
                              <p:par>
                                <p:cTn id="136" presetID="1" presetClass="entr" presetSubtype="0" fill="hold" grpId="0" nodeType="withEffect">
                                  <p:stCondLst>
                                    <p:cond delay="0"/>
                                  </p:stCondLst>
                                  <p:childTnLst>
                                    <p:set>
                                      <p:cBhvr>
                                        <p:cTn id="137" dur="1" fill="hold">
                                          <p:stCondLst>
                                            <p:cond delay="0"/>
                                          </p:stCondLst>
                                        </p:cTn>
                                        <p:tgtEl>
                                          <p:spTgt spid="96"/>
                                        </p:tgtEl>
                                        <p:attrNameLst>
                                          <p:attrName>style.visibility</p:attrName>
                                        </p:attrNameLst>
                                      </p:cBhvr>
                                      <p:to>
                                        <p:strVal val="visible"/>
                                      </p:to>
                                    </p:set>
                                  </p:childTnLst>
                                </p:cTn>
                              </p:par>
                            </p:childTnLst>
                          </p:cTn>
                        </p:par>
                      </p:childTnLst>
                    </p:cTn>
                  </p:par>
                  <p:par>
                    <p:cTn id="138" fill="hold">
                      <p:stCondLst>
                        <p:cond delay="indefinite"/>
                      </p:stCondLst>
                      <p:childTnLst>
                        <p:par>
                          <p:cTn id="139" fill="hold">
                            <p:stCondLst>
                              <p:cond delay="0"/>
                            </p:stCondLst>
                            <p:childTnLst>
                              <p:par>
                                <p:cTn id="140" presetID="1" presetClass="entr" presetSubtype="0" fill="hold" grpId="0" nodeType="clickEffect">
                                  <p:stCondLst>
                                    <p:cond delay="0"/>
                                  </p:stCondLst>
                                  <p:childTnLst>
                                    <p:set>
                                      <p:cBhvr>
                                        <p:cTn id="141" dur="1" fill="hold">
                                          <p:stCondLst>
                                            <p:cond delay="0"/>
                                          </p:stCondLst>
                                        </p:cTn>
                                        <p:tgtEl>
                                          <p:spTgt spid="87"/>
                                        </p:tgtEl>
                                        <p:attrNameLst>
                                          <p:attrName>style.visibility</p:attrName>
                                        </p:attrNameLst>
                                      </p:cBhvr>
                                      <p:to>
                                        <p:strVal val="visible"/>
                                      </p:to>
                                    </p:set>
                                  </p:childTnLst>
                                </p:cTn>
                              </p:par>
                              <p:par>
                                <p:cTn id="142" presetID="1" presetClass="entr" presetSubtype="0" fill="hold" grpId="0" nodeType="withEffect">
                                  <p:stCondLst>
                                    <p:cond delay="0"/>
                                  </p:stCondLst>
                                  <p:childTnLst>
                                    <p:set>
                                      <p:cBhvr>
                                        <p:cTn id="143" dur="1" fill="hold">
                                          <p:stCondLst>
                                            <p:cond delay="0"/>
                                          </p:stCondLst>
                                        </p:cTn>
                                        <p:tgtEl>
                                          <p:spTgt spid="98"/>
                                        </p:tgtEl>
                                        <p:attrNameLst>
                                          <p:attrName>style.visibility</p:attrName>
                                        </p:attrNameLst>
                                      </p:cBhvr>
                                      <p:to>
                                        <p:strVal val="visible"/>
                                      </p:to>
                                    </p:set>
                                  </p:childTnLst>
                                </p:cTn>
                              </p:par>
                              <p:par>
                                <p:cTn id="144" presetID="1" presetClass="exit" presetSubtype="0" fill="hold" grpId="1" nodeType="withEffect">
                                  <p:stCondLst>
                                    <p:cond delay="0"/>
                                  </p:stCondLst>
                                  <p:childTnLst>
                                    <p:set>
                                      <p:cBhvr>
                                        <p:cTn id="145" dur="1" fill="hold">
                                          <p:stCondLst>
                                            <p:cond delay="0"/>
                                          </p:stCondLst>
                                        </p:cTn>
                                        <p:tgtEl>
                                          <p:spTgt spid="86"/>
                                        </p:tgtEl>
                                        <p:attrNameLst>
                                          <p:attrName>style.visibility</p:attrName>
                                        </p:attrNameLst>
                                      </p:cBhvr>
                                      <p:to>
                                        <p:strVal val="hidden"/>
                                      </p:to>
                                    </p:set>
                                  </p:childTnLst>
                                </p:cTn>
                              </p:par>
                            </p:childTnLst>
                          </p:cTn>
                        </p:par>
                      </p:childTnLst>
                    </p:cTn>
                  </p:par>
                  <p:par>
                    <p:cTn id="146" fill="hold">
                      <p:stCondLst>
                        <p:cond delay="indefinite"/>
                      </p:stCondLst>
                      <p:childTnLst>
                        <p:par>
                          <p:cTn id="147" fill="hold">
                            <p:stCondLst>
                              <p:cond delay="0"/>
                            </p:stCondLst>
                            <p:childTnLst>
                              <p:par>
                                <p:cTn id="148" presetID="1" presetClass="entr" presetSubtype="0" fill="hold" grpId="0" nodeType="clickEffect">
                                  <p:stCondLst>
                                    <p:cond delay="0"/>
                                  </p:stCondLst>
                                  <p:childTnLst>
                                    <p:set>
                                      <p:cBhvr>
                                        <p:cTn id="149" dur="1" fill="hold">
                                          <p:stCondLst>
                                            <p:cond delay="0"/>
                                          </p:stCondLst>
                                        </p:cTn>
                                        <p:tgtEl>
                                          <p:spTgt spid="88"/>
                                        </p:tgtEl>
                                        <p:attrNameLst>
                                          <p:attrName>style.visibility</p:attrName>
                                        </p:attrNameLst>
                                      </p:cBhvr>
                                      <p:to>
                                        <p:strVal val="visible"/>
                                      </p:to>
                                    </p:set>
                                  </p:childTnLst>
                                </p:cTn>
                              </p:par>
                              <p:par>
                                <p:cTn id="150" presetID="1" presetClass="entr" presetSubtype="0" fill="hold" grpId="0" nodeType="withEffect">
                                  <p:stCondLst>
                                    <p:cond delay="0"/>
                                  </p:stCondLst>
                                  <p:childTnLst>
                                    <p:set>
                                      <p:cBhvr>
                                        <p:cTn id="151" dur="1" fill="hold">
                                          <p:stCondLst>
                                            <p:cond delay="0"/>
                                          </p:stCondLst>
                                        </p:cTn>
                                        <p:tgtEl>
                                          <p:spTgt spid="99"/>
                                        </p:tgtEl>
                                        <p:attrNameLst>
                                          <p:attrName>style.visibility</p:attrName>
                                        </p:attrNameLst>
                                      </p:cBhvr>
                                      <p:to>
                                        <p:strVal val="visible"/>
                                      </p:to>
                                    </p:set>
                                  </p:childTnLst>
                                </p:cTn>
                              </p:par>
                              <p:par>
                                <p:cTn id="152" presetID="1" presetClass="exit" presetSubtype="0" fill="hold" grpId="1" nodeType="withEffect">
                                  <p:stCondLst>
                                    <p:cond delay="0"/>
                                  </p:stCondLst>
                                  <p:childTnLst>
                                    <p:set>
                                      <p:cBhvr>
                                        <p:cTn id="153" dur="1" fill="hold">
                                          <p:stCondLst>
                                            <p:cond delay="0"/>
                                          </p:stCondLst>
                                        </p:cTn>
                                        <p:tgtEl>
                                          <p:spTgt spid="87"/>
                                        </p:tgtEl>
                                        <p:attrNameLst>
                                          <p:attrName>style.visibility</p:attrName>
                                        </p:attrNameLst>
                                      </p:cBhvr>
                                      <p:to>
                                        <p:strVal val="hidden"/>
                                      </p:to>
                                    </p:set>
                                  </p:childTnLst>
                                </p:cTn>
                              </p:par>
                            </p:childTnLst>
                          </p:cTn>
                        </p:par>
                      </p:childTnLst>
                    </p:cTn>
                  </p:par>
                  <p:par>
                    <p:cTn id="154" fill="hold">
                      <p:stCondLst>
                        <p:cond delay="indefinite"/>
                      </p:stCondLst>
                      <p:childTnLst>
                        <p:par>
                          <p:cTn id="155" fill="hold">
                            <p:stCondLst>
                              <p:cond delay="0"/>
                            </p:stCondLst>
                            <p:childTnLst>
                              <p:par>
                                <p:cTn id="156" presetID="1" presetClass="exit" presetSubtype="0" fill="hold" grpId="1" nodeType="clickEffect">
                                  <p:stCondLst>
                                    <p:cond delay="0"/>
                                  </p:stCondLst>
                                  <p:childTnLst>
                                    <p:set>
                                      <p:cBhvr>
                                        <p:cTn id="157" dur="1" fill="hold">
                                          <p:stCondLst>
                                            <p:cond delay="0"/>
                                          </p:stCondLst>
                                        </p:cTn>
                                        <p:tgtEl>
                                          <p:spTgt spid="88"/>
                                        </p:tgtEl>
                                        <p:attrNameLst>
                                          <p:attrName>style.visibility</p:attrName>
                                        </p:attrNameLst>
                                      </p:cBhvr>
                                      <p:to>
                                        <p:strVal val="hidden"/>
                                      </p:to>
                                    </p:set>
                                  </p:childTnLst>
                                </p:cTn>
                              </p:par>
                              <p:par>
                                <p:cTn id="158" presetID="10" presetClass="entr" presetSubtype="0" fill="hold" grpId="0" nodeType="withEffect">
                                  <p:stCondLst>
                                    <p:cond delay="0"/>
                                  </p:stCondLst>
                                  <p:childTnLst>
                                    <p:set>
                                      <p:cBhvr>
                                        <p:cTn id="159" dur="1" fill="hold">
                                          <p:stCondLst>
                                            <p:cond delay="0"/>
                                          </p:stCondLst>
                                        </p:cTn>
                                        <p:tgtEl>
                                          <p:spTgt spid="10"/>
                                        </p:tgtEl>
                                        <p:attrNameLst>
                                          <p:attrName>style.visibility</p:attrName>
                                        </p:attrNameLst>
                                      </p:cBhvr>
                                      <p:to>
                                        <p:strVal val="visible"/>
                                      </p:to>
                                    </p:set>
                                    <p:animEffect transition="in" filter="fade">
                                      <p:cBhvr>
                                        <p:cTn id="160" dur="500"/>
                                        <p:tgtEl>
                                          <p:spTgt spid="10"/>
                                        </p:tgtEl>
                                      </p:cBhvr>
                                    </p:animEffect>
                                  </p:childTnLst>
                                </p:cTn>
                              </p:par>
                            </p:childTnLst>
                          </p:cTn>
                        </p:par>
                      </p:childTnLst>
                    </p:cTn>
                  </p:par>
                  <p:par>
                    <p:cTn id="161" fill="hold">
                      <p:stCondLst>
                        <p:cond delay="indefinite"/>
                      </p:stCondLst>
                      <p:childTnLst>
                        <p:par>
                          <p:cTn id="162" fill="hold">
                            <p:stCondLst>
                              <p:cond delay="0"/>
                            </p:stCondLst>
                            <p:childTnLst>
                              <p:par>
                                <p:cTn id="163" presetID="1" presetClass="entr" presetSubtype="0" fill="hold" nodeType="clickEffect">
                                  <p:stCondLst>
                                    <p:cond delay="0"/>
                                  </p:stCondLst>
                                  <p:childTnLst>
                                    <p:set>
                                      <p:cBhvr>
                                        <p:cTn id="164" dur="1" fill="hold">
                                          <p:stCondLst>
                                            <p:cond delay="0"/>
                                          </p:stCondLst>
                                        </p:cTn>
                                        <p:tgtEl>
                                          <p:spTgt spid="97"/>
                                        </p:tgtEl>
                                        <p:attrNameLst>
                                          <p:attrName>style.visibility</p:attrName>
                                        </p:attrNameLst>
                                      </p:cBhvr>
                                      <p:to>
                                        <p:strVal val="visible"/>
                                      </p:to>
                                    </p:set>
                                  </p:childTnLst>
                                </p:cTn>
                              </p:par>
                              <p:par>
                                <p:cTn id="165" presetID="1" presetClass="entr" presetSubtype="0" fill="hold" grpId="0" nodeType="withEffect">
                                  <p:stCondLst>
                                    <p:cond delay="0"/>
                                  </p:stCondLst>
                                  <p:childTnLst>
                                    <p:set>
                                      <p:cBhvr>
                                        <p:cTn id="166" dur="1" fill="hold">
                                          <p:stCondLst>
                                            <p:cond delay="0"/>
                                          </p:stCondLst>
                                        </p:cTn>
                                        <p:tgtEl>
                                          <p:spTgt spid="102"/>
                                        </p:tgtEl>
                                        <p:attrNameLst>
                                          <p:attrName>style.visibility</p:attrName>
                                        </p:attrNameLst>
                                      </p:cBhvr>
                                      <p:to>
                                        <p:strVal val="visible"/>
                                      </p:to>
                                    </p:set>
                                  </p:childTnLst>
                                </p:cTn>
                              </p:par>
                            </p:childTnLst>
                          </p:cTn>
                        </p:par>
                      </p:childTnLst>
                    </p:cTn>
                  </p:par>
                  <p:par>
                    <p:cTn id="167" fill="hold">
                      <p:stCondLst>
                        <p:cond delay="indefinite"/>
                      </p:stCondLst>
                      <p:childTnLst>
                        <p:par>
                          <p:cTn id="168" fill="hold">
                            <p:stCondLst>
                              <p:cond delay="0"/>
                            </p:stCondLst>
                            <p:childTnLst>
                              <p:par>
                                <p:cTn id="169" presetID="1" presetClass="entr" presetSubtype="0" fill="hold" grpId="0" nodeType="clickEffect">
                                  <p:stCondLst>
                                    <p:cond delay="0"/>
                                  </p:stCondLst>
                                  <p:childTnLst>
                                    <p:set>
                                      <p:cBhvr>
                                        <p:cTn id="170" dur="1" fill="hold">
                                          <p:stCondLst>
                                            <p:cond delay="0"/>
                                          </p:stCondLst>
                                        </p:cTn>
                                        <p:tgtEl>
                                          <p:spTgt spid="103"/>
                                        </p:tgtEl>
                                        <p:attrNameLst>
                                          <p:attrName>style.visibility</p:attrName>
                                        </p:attrNameLst>
                                      </p:cBhvr>
                                      <p:to>
                                        <p:strVal val="visible"/>
                                      </p:to>
                                    </p:set>
                                  </p:childTnLst>
                                </p:cTn>
                              </p:par>
                              <p:par>
                                <p:cTn id="171" presetID="1" presetClass="entr" presetSubtype="0" fill="hold" nodeType="withEffect">
                                  <p:stCondLst>
                                    <p:cond delay="0"/>
                                  </p:stCondLst>
                                  <p:childTnLst>
                                    <p:set>
                                      <p:cBhvr>
                                        <p:cTn id="172" dur="1" fill="hold">
                                          <p:stCondLst>
                                            <p:cond delay="0"/>
                                          </p:stCondLst>
                                        </p:cTn>
                                        <p:tgtEl>
                                          <p:spTgt spid="100"/>
                                        </p:tgtEl>
                                        <p:attrNameLst>
                                          <p:attrName>style.visibility</p:attrName>
                                        </p:attrNameLst>
                                      </p:cBhvr>
                                      <p:to>
                                        <p:strVal val="visible"/>
                                      </p:to>
                                    </p:set>
                                  </p:childTnLst>
                                </p:cTn>
                              </p:par>
                              <p:par>
                                <p:cTn id="173" presetID="1" presetClass="exit" presetSubtype="0" fill="hold" nodeType="withEffect">
                                  <p:stCondLst>
                                    <p:cond delay="0"/>
                                  </p:stCondLst>
                                  <p:childTnLst>
                                    <p:set>
                                      <p:cBhvr>
                                        <p:cTn id="174" dur="1" fill="hold">
                                          <p:stCondLst>
                                            <p:cond delay="0"/>
                                          </p:stCondLst>
                                        </p:cTn>
                                        <p:tgtEl>
                                          <p:spTgt spid="97"/>
                                        </p:tgtEl>
                                        <p:attrNameLst>
                                          <p:attrName>style.visibility</p:attrName>
                                        </p:attrNameLst>
                                      </p:cBhvr>
                                      <p:to>
                                        <p:strVal val="hidden"/>
                                      </p:to>
                                    </p:set>
                                  </p:childTnLst>
                                </p:cTn>
                              </p:par>
                              <p:par>
                                <p:cTn id="175" presetID="1" presetClass="exit" presetSubtype="0" fill="hold" grpId="1" nodeType="withEffect">
                                  <p:stCondLst>
                                    <p:cond delay="0"/>
                                  </p:stCondLst>
                                  <p:childTnLst>
                                    <p:set>
                                      <p:cBhvr>
                                        <p:cTn id="176" dur="1" fill="hold">
                                          <p:stCondLst>
                                            <p:cond delay="0"/>
                                          </p:stCondLst>
                                        </p:cTn>
                                        <p:tgtEl>
                                          <p:spTgt spid="10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36" grpId="0"/>
      <p:bldP spid="37" grpId="0"/>
      <p:bldP spid="38" grpId="0"/>
      <p:bldP spid="47" grpId="0" animBg="1"/>
      <p:bldP spid="50" grpId="0" animBg="1"/>
      <p:bldP spid="50" grpId="1" animBg="1"/>
      <p:bldP spid="61" grpId="0" animBg="1"/>
      <p:bldP spid="62" grpId="0" animBg="1"/>
      <p:bldP spid="63" grpId="0" animBg="1"/>
      <p:bldP spid="65" grpId="0" animBg="1"/>
      <p:bldP spid="65" grpId="1" animBg="1"/>
      <p:bldP spid="71" grpId="0"/>
      <p:bldP spid="72" grpId="0" animBg="1"/>
      <p:bldP spid="72" grpId="1" animBg="1"/>
      <p:bldP spid="73" grpId="0" animBg="1"/>
      <p:bldP spid="73" grpId="1" animBg="1"/>
      <p:bldP spid="45" grpId="0" animBg="1"/>
      <p:bldP spid="46" grpId="0" animBg="1"/>
      <p:bldP spid="48" grpId="0" animBg="1"/>
      <p:bldP spid="64" grpId="0" animBg="1"/>
      <p:bldP spid="85" grpId="0" animBg="1"/>
      <p:bldP spid="86" grpId="0" animBg="1"/>
      <p:bldP spid="86" grpId="1" animBg="1"/>
      <p:bldP spid="87" grpId="0" animBg="1"/>
      <p:bldP spid="87" grpId="1" animBg="1"/>
      <p:bldP spid="88" grpId="0" animBg="1"/>
      <p:bldP spid="88" grpId="1" animBg="1"/>
      <p:bldP spid="89" grpId="0" animBg="1"/>
      <p:bldP spid="90" grpId="0" animBg="1"/>
      <p:bldP spid="92" grpId="0" animBg="1"/>
      <p:bldP spid="93" grpId="0" animBg="1"/>
      <p:bldP spid="94" grpId="0" animBg="1"/>
      <p:bldP spid="95" grpId="0" animBg="1"/>
      <p:bldP spid="96" grpId="0" animBg="1"/>
      <p:bldP spid="98" grpId="0" animBg="1"/>
      <p:bldP spid="99" grpId="0" animBg="1"/>
      <p:bldP spid="69" grpId="0"/>
      <p:bldP spid="91" grpId="0"/>
      <p:bldP spid="102" grpId="0" animBg="1"/>
      <p:bldP spid="102" grpId="1" animBg="1"/>
      <p:bldP spid="103" grpId="0" animBg="1"/>
      <p:bldP spid="10" grpId="0" animBg="1"/>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dirty="0"/>
              <a:t>Quadruple Activation (QUAC)</a:t>
            </a:r>
            <a:endParaRPr lang="en-US" sz="4800" b="1" dirty="0"/>
          </a:p>
        </p:txBody>
      </p:sp>
      <p:sp>
        <p:nvSpPr>
          <p:cNvPr id="3" name="Content Placeholder 2">
            <a:extLst>
              <a:ext uri="{FF2B5EF4-FFF2-40B4-BE49-F238E27FC236}">
                <a16:creationId xmlns:a16="http://schemas.microsoft.com/office/drawing/2014/main" id="{B35EEA4B-F65A-1E4B-9A9B-3264BA040402}"/>
              </a:ext>
            </a:extLst>
          </p:cNvPr>
          <p:cNvSpPr>
            <a:spLocks noGrp="1"/>
          </p:cNvSpPr>
          <p:nvPr>
            <p:ph idx="1"/>
          </p:nvPr>
        </p:nvSpPr>
        <p:spPr>
          <a:prstGeom prst="rect">
            <a:avLst/>
          </a:prstGeom>
        </p:spPr>
        <p:txBody>
          <a:bodyPr/>
          <a:lstStyle/>
          <a:p>
            <a:pPr marL="0" indent="0" algn="ctr">
              <a:buNone/>
            </a:pPr>
            <a:r>
              <a:rPr lang="en-US" sz="4000" b="1" dirty="0">
                <a:solidFill>
                  <a:srgbClr val="3D8AFF"/>
                </a:solidFill>
                <a:latin typeface="Cambria" panose="02040503050406030204" pitchFamily="18" charset="0"/>
              </a:rPr>
              <a:t>New</a:t>
            </a:r>
            <a:r>
              <a:rPr lang="en-TR" sz="4000" b="1" dirty="0">
                <a:solidFill>
                  <a:srgbClr val="3D8AFF"/>
                </a:solidFill>
                <a:latin typeface="Cambria" panose="02040503050406030204" pitchFamily="18" charset="0"/>
              </a:rPr>
              <a:t> Observation</a:t>
            </a:r>
          </a:p>
          <a:p>
            <a:pPr marL="0" indent="0" algn="ctr">
              <a:buNone/>
            </a:pPr>
            <a:r>
              <a:rPr lang="en-US" sz="3900" dirty="0">
                <a:latin typeface="Cambria" panose="02040503050406030204" pitchFamily="18" charset="0"/>
              </a:rPr>
              <a:t>C</a:t>
            </a:r>
            <a:r>
              <a:rPr lang="en-TR" sz="3900" dirty="0">
                <a:latin typeface="Cambria" panose="02040503050406030204" pitchFamily="18" charset="0"/>
              </a:rPr>
              <a:t>arefully-engineered DRAM commands </a:t>
            </a:r>
            <a:br>
              <a:rPr lang="en-US" sz="3900" dirty="0">
                <a:latin typeface="Cambria" panose="02040503050406030204" pitchFamily="18" charset="0"/>
              </a:rPr>
            </a:br>
            <a:r>
              <a:rPr lang="en-TR" sz="3900" dirty="0">
                <a:latin typeface="Cambria" panose="02040503050406030204" pitchFamily="18" charset="0"/>
              </a:rPr>
              <a:t>can </a:t>
            </a:r>
            <a:r>
              <a:rPr lang="en-TR" sz="3900" dirty="0">
                <a:solidFill>
                  <a:srgbClr val="3D8AFF"/>
                </a:solidFill>
                <a:latin typeface="Cambria" panose="02040503050406030204" pitchFamily="18" charset="0"/>
              </a:rPr>
              <a:t>activate four rows in real DRAM chips</a:t>
            </a:r>
            <a:endParaRPr lang="en-US" sz="3900" dirty="0">
              <a:solidFill>
                <a:srgbClr val="3D8AFF"/>
              </a:solidFill>
              <a:latin typeface="Cambria" panose="02040503050406030204" pitchFamily="18" charset="0"/>
            </a:endParaRPr>
          </a:p>
          <a:p>
            <a:pPr marL="0" indent="0" algn="ctr">
              <a:buNone/>
            </a:pPr>
            <a:endParaRPr lang="en-US" sz="4000" i="1" dirty="0">
              <a:solidFill>
                <a:srgbClr val="7030A0"/>
              </a:solidFill>
              <a:latin typeface="Cambria" panose="02040503050406030204" pitchFamily="18" charset="0"/>
            </a:endParaRPr>
          </a:p>
          <a:p>
            <a:pPr marL="0" indent="0" algn="ctr">
              <a:buNone/>
            </a:pPr>
            <a:endParaRPr lang="en-US" sz="4000" i="1" dirty="0">
              <a:solidFill>
                <a:srgbClr val="7030A0"/>
              </a:solidFill>
              <a:latin typeface="Cambria" panose="02040503050406030204" pitchFamily="18" charset="0"/>
            </a:endParaRPr>
          </a:p>
          <a:p>
            <a:pPr marL="0" indent="0" algn="ctr">
              <a:buNone/>
            </a:pPr>
            <a:endParaRPr lang="en-US" sz="4000" i="1" dirty="0">
              <a:solidFill>
                <a:srgbClr val="7030A0"/>
              </a:solidFill>
              <a:latin typeface="Cambria" panose="02040503050406030204" pitchFamily="18" charset="0"/>
            </a:endParaRPr>
          </a:p>
          <a:p>
            <a:pPr marL="0" indent="0">
              <a:buNone/>
            </a:pPr>
            <a:endParaRPr lang="en-US" sz="4400" b="1" dirty="0">
              <a:solidFill>
                <a:srgbClr val="C00000"/>
              </a:solidFill>
              <a:latin typeface="Cambria" panose="02040503050406030204" pitchFamily="18" charset="0"/>
            </a:endParaRPr>
          </a:p>
          <a:p>
            <a:pPr marL="0" indent="0" algn="ctr">
              <a:buNone/>
            </a:pPr>
            <a:r>
              <a:rPr lang="en-US" dirty="0">
                <a:latin typeface="Cambria" panose="02040503050406030204" pitchFamily="18" charset="0"/>
              </a:rPr>
              <a:t>Activate </a:t>
            </a:r>
            <a:r>
              <a:rPr lang="en-US" dirty="0">
                <a:solidFill>
                  <a:srgbClr val="3D8AFF"/>
                </a:solidFill>
                <a:latin typeface="Cambria" panose="02040503050406030204" pitchFamily="18" charset="0"/>
              </a:rPr>
              <a:t>four rows </a:t>
            </a:r>
            <a:r>
              <a:rPr lang="en-US" dirty="0">
                <a:latin typeface="Cambria" panose="02040503050406030204" pitchFamily="18" charset="0"/>
              </a:rPr>
              <a:t>with </a:t>
            </a:r>
            <a:r>
              <a:rPr lang="en-US" dirty="0">
                <a:solidFill>
                  <a:srgbClr val="3D8AFF"/>
                </a:solidFill>
                <a:latin typeface="Cambria" panose="02040503050406030204" pitchFamily="18" charset="0"/>
              </a:rPr>
              <a:t>two ACT commands</a:t>
            </a:r>
            <a:endParaRPr lang="en-TR" dirty="0">
              <a:solidFill>
                <a:srgbClr val="3D8AFF"/>
              </a:solidFill>
              <a:latin typeface="Cambria" panose="02040503050406030204" pitchFamily="18" charset="0"/>
            </a:endParaRPr>
          </a:p>
          <a:p>
            <a:pPr marL="0" indent="0">
              <a:buNone/>
            </a:pPr>
            <a:endParaRPr lang="en-TR" sz="2800" b="1" dirty="0">
              <a:solidFill>
                <a:srgbClr val="C00000"/>
              </a:solidFill>
              <a:latin typeface="Cambria" panose="02040503050406030204" pitchFamily="18" charset="0"/>
            </a:endParaRPr>
          </a:p>
        </p:txBody>
      </p:sp>
      <p:sp>
        <p:nvSpPr>
          <p:cNvPr id="21" name="Dikdörtgen: Köşeleri Yuvarlatılmış 4">
            <a:extLst>
              <a:ext uri="{FF2B5EF4-FFF2-40B4-BE49-F238E27FC236}">
                <a16:creationId xmlns:a16="http://schemas.microsoft.com/office/drawing/2014/main" id="{091E75F5-0FBB-DA41-8E86-4D8236FC5A10}"/>
              </a:ext>
            </a:extLst>
          </p:cNvPr>
          <p:cNvSpPr/>
          <p:nvPr/>
        </p:nvSpPr>
        <p:spPr>
          <a:xfrm>
            <a:off x="1123269" y="3851787"/>
            <a:ext cx="1541582" cy="873362"/>
          </a:xfrm>
          <a:prstGeom prst="roundRect">
            <a:avLst/>
          </a:prstGeom>
          <a:solidFill>
            <a:srgbClr val="3D8AFF"/>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ACT</a:t>
            </a:r>
          </a:p>
        </p:txBody>
      </p:sp>
      <p:sp>
        <p:nvSpPr>
          <p:cNvPr id="22" name="Dikdörtgen: Köşeleri Yuvarlatılmış 6">
            <a:extLst>
              <a:ext uri="{FF2B5EF4-FFF2-40B4-BE49-F238E27FC236}">
                <a16:creationId xmlns:a16="http://schemas.microsoft.com/office/drawing/2014/main" id="{5ABE421A-1D18-154B-9E72-D478971400EB}"/>
              </a:ext>
            </a:extLst>
          </p:cNvPr>
          <p:cNvSpPr/>
          <p:nvPr/>
        </p:nvSpPr>
        <p:spPr>
          <a:xfrm>
            <a:off x="3979366" y="3851787"/>
            <a:ext cx="1371665" cy="873362"/>
          </a:xfrm>
          <a:prstGeom prst="roundRect">
            <a:avLst/>
          </a:prstGeom>
          <a:solidFill>
            <a:srgbClr val="3D8AFF"/>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PRE</a:t>
            </a:r>
          </a:p>
        </p:txBody>
      </p:sp>
      <p:sp>
        <p:nvSpPr>
          <p:cNvPr id="23" name="Dikdörtgen: Köşeleri Yuvarlatılmış 10">
            <a:extLst>
              <a:ext uri="{FF2B5EF4-FFF2-40B4-BE49-F238E27FC236}">
                <a16:creationId xmlns:a16="http://schemas.microsoft.com/office/drawing/2014/main" id="{FFA39E05-5DCA-D447-8896-15ABFB25E253}"/>
              </a:ext>
            </a:extLst>
          </p:cNvPr>
          <p:cNvSpPr/>
          <p:nvPr/>
        </p:nvSpPr>
        <p:spPr>
          <a:xfrm>
            <a:off x="6579089" y="3851038"/>
            <a:ext cx="1501975" cy="873362"/>
          </a:xfrm>
          <a:prstGeom prst="roundRect">
            <a:avLst/>
          </a:prstGeom>
          <a:solidFill>
            <a:srgbClr val="3D8AFF"/>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ACT</a:t>
            </a:r>
          </a:p>
        </p:txBody>
      </p:sp>
      <p:cxnSp>
        <p:nvCxnSpPr>
          <p:cNvPr id="24" name="Düz Ok Bağlayıcısı 12">
            <a:extLst>
              <a:ext uri="{FF2B5EF4-FFF2-40B4-BE49-F238E27FC236}">
                <a16:creationId xmlns:a16="http://schemas.microsoft.com/office/drawing/2014/main" id="{2C601FFB-4A83-7D4D-8A3B-78DCB3916125}"/>
              </a:ext>
            </a:extLst>
          </p:cNvPr>
          <p:cNvCxnSpPr>
            <a:cxnSpLocks/>
            <a:stCxn id="21" idx="3"/>
            <a:endCxn id="22" idx="1"/>
          </p:cNvCxnSpPr>
          <p:nvPr/>
        </p:nvCxnSpPr>
        <p:spPr>
          <a:xfrm>
            <a:off x="2664851" y="4288468"/>
            <a:ext cx="1314515"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6" name="Metin kutusu 15">
            <a:extLst>
              <a:ext uri="{FF2B5EF4-FFF2-40B4-BE49-F238E27FC236}">
                <a16:creationId xmlns:a16="http://schemas.microsoft.com/office/drawing/2014/main" id="{5F518934-B91D-AF44-A3F3-D6E60FEE65EC}"/>
              </a:ext>
            </a:extLst>
          </p:cNvPr>
          <p:cNvSpPr txBox="1"/>
          <p:nvPr/>
        </p:nvSpPr>
        <p:spPr>
          <a:xfrm>
            <a:off x="2840310" y="3793162"/>
            <a:ext cx="137166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&lt;3ns</a:t>
            </a:r>
          </a:p>
        </p:txBody>
      </p:sp>
      <p:sp>
        <p:nvSpPr>
          <p:cNvPr id="27" name="Metin kutusu 17">
            <a:extLst>
              <a:ext uri="{FF2B5EF4-FFF2-40B4-BE49-F238E27FC236}">
                <a16:creationId xmlns:a16="http://schemas.microsoft.com/office/drawing/2014/main" id="{584B8AF1-1B77-9C40-A762-32B89F72AC1A}"/>
              </a:ext>
            </a:extLst>
          </p:cNvPr>
          <p:cNvSpPr txBox="1"/>
          <p:nvPr/>
        </p:nvSpPr>
        <p:spPr>
          <a:xfrm>
            <a:off x="5460687" y="3793162"/>
            <a:ext cx="137166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&lt;3ns</a:t>
            </a:r>
          </a:p>
        </p:txBody>
      </p:sp>
      <p:sp>
        <p:nvSpPr>
          <p:cNvPr id="28" name="Metin kutusu 19">
            <a:extLst>
              <a:ext uri="{FF2B5EF4-FFF2-40B4-BE49-F238E27FC236}">
                <a16:creationId xmlns:a16="http://schemas.microsoft.com/office/drawing/2014/main" id="{5B06CAD8-8D1C-1248-9A42-2D9017AA282F}"/>
              </a:ext>
            </a:extLst>
          </p:cNvPr>
          <p:cNvSpPr txBox="1"/>
          <p:nvPr/>
        </p:nvSpPr>
        <p:spPr>
          <a:xfrm>
            <a:off x="2869692" y="4228475"/>
            <a:ext cx="101931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35ns</a:t>
            </a:r>
          </a:p>
        </p:txBody>
      </p:sp>
      <p:sp>
        <p:nvSpPr>
          <p:cNvPr id="29" name="Metin kutusu 21">
            <a:extLst>
              <a:ext uri="{FF2B5EF4-FFF2-40B4-BE49-F238E27FC236}">
                <a16:creationId xmlns:a16="http://schemas.microsoft.com/office/drawing/2014/main" id="{BEF7B7D0-E7A8-5542-8787-49F6C0AE95E5}"/>
              </a:ext>
            </a:extLst>
          </p:cNvPr>
          <p:cNvSpPr txBox="1"/>
          <p:nvPr/>
        </p:nvSpPr>
        <p:spPr>
          <a:xfrm>
            <a:off x="5495744" y="4258781"/>
            <a:ext cx="101931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14ns</a:t>
            </a:r>
          </a:p>
        </p:txBody>
      </p:sp>
      <p:cxnSp>
        <p:nvCxnSpPr>
          <p:cNvPr id="44" name="Düz Ok Bağlayıcısı 12">
            <a:extLst>
              <a:ext uri="{FF2B5EF4-FFF2-40B4-BE49-F238E27FC236}">
                <a16:creationId xmlns:a16="http://schemas.microsoft.com/office/drawing/2014/main" id="{289DA47D-AE89-3448-987F-F95A9CEB64E9}"/>
              </a:ext>
            </a:extLst>
          </p:cNvPr>
          <p:cNvCxnSpPr>
            <a:cxnSpLocks/>
            <a:stCxn id="22" idx="3"/>
            <a:endCxn id="23" idx="1"/>
          </p:cNvCxnSpPr>
          <p:nvPr/>
        </p:nvCxnSpPr>
        <p:spPr>
          <a:xfrm flipV="1">
            <a:off x="5351031" y="4287719"/>
            <a:ext cx="1228058" cy="74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757E4107-050C-4C1E-A0E0-67A03A1D23C4}"/>
              </a:ext>
            </a:extLst>
          </p:cNvPr>
          <p:cNvCxnSpPr>
            <a:cxnSpLocks/>
          </p:cNvCxnSpPr>
          <p:nvPr/>
        </p:nvCxnSpPr>
        <p:spPr>
          <a:xfrm flipV="1">
            <a:off x="3390472" y="3515853"/>
            <a:ext cx="821503" cy="410966"/>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7" name="Metin kutusu 15">
            <a:extLst>
              <a:ext uri="{FF2B5EF4-FFF2-40B4-BE49-F238E27FC236}">
                <a16:creationId xmlns:a16="http://schemas.microsoft.com/office/drawing/2014/main" id="{3A099487-7D04-48A1-8A59-A98E0207A879}"/>
              </a:ext>
            </a:extLst>
          </p:cNvPr>
          <p:cNvSpPr txBox="1"/>
          <p:nvPr/>
        </p:nvSpPr>
        <p:spPr>
          <a:xfrm>
            <a:off x="3508860" y="3060528"/>
            <a:ext cx="180815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Violated</a:t>
            </a:r>
          </a:p>
        </p:txBody>
      </p:sp>
      <p:sp>
        <p:nvSpPr>
          <p:cNvPr id="18" name="Metin kutusu 15">
            <a:extLst>
              <a:ext uri="{FF2B5EF4-FFF2-40B4-BE49-F238E27FC236}">
                <a16:creationId xmlns:a16="http://schemas.microsoft.com/office/drawing/2014/main" id="{9DA7FB4B-C807-4448-9CA2-20ABAA3BB900}"/>
              </a:ext>
            </a:extLst>
          </p:cNvPr>
          <p:cNvSpPr txBox="1"/>
          <p:nvPr/>
        </p:nvSpPr>
        <p:spPr>
          <a:xfrm>
            <a:off x="3516992" y="4851734"/>
            <a:ext cx="1808159" cy="523220"/>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Default</a:t>
            </a:r>
          </a:p>
        </p:txBody>
      </p:sp>
      <p:cxnSp>
        <p:nvCxnSpPr>
          <p:cNvPr id="19" name="Straight Arrow Connector 18">
            <a:extLst>
              <a:ext uri="{FF2B5EF4-FFF2-40B4-BE49-F238E27FC236}">
                <a16:creationId xmlns:a16="http://schemas.microsoft.com/office/drawing/2014/main" id="{1E0D0039-7D2F-4DBA-A287-2BA4AA5B2889}"/>
              </a:ext>
            </a:extLst>
          </p:cNvPr>
          <p:cNvCxnSpPr>
            <a:cxnSpLocks/>
          </p:cNvCxnSpPr>
          <p:nvPr/>
        </p:nvCxnSpPr>
        <p:spPr>
          <a:xfrm>
            <a:off x="3463323" y="4669519"/>
            <a:ext cx="337900" cy="27444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9621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500"/>
                                        <p:tgtEl>
                                          <p:spTgt spid="2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fade">
                                      <p:cBhvr>
                                        <p:cTn id="15" dur="500"/>
                                        <p:tgtEl>
                                          <p:spTgt spid="2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8"/>
                                        </p:tgtEl>
                                        <p:attrNameLst>
                                          <p:attrName>style.visibility</p:attrName>
                                        </p:attrNameLst>
                                      </p:cBhvr>
                                      <p:to>
                                        <p:strVal val="visible"/>
                                      </p:to>
                                    </p:set>
                                    <p:animEffect transition="in" filter="fade">
                                      <p:cBhvr>
                                        <p:cTn id="18" dur="500"/>
                                        <p:tgtEl>
                                          <p:spTgt spid="28"/>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500"/>
                                        <p:tgtEl>
                                          <p:spTgt spid="22"/>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500"/>
                                        <p:tgtEl>
                                          <p:spTgt spid="17"/>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par>
                                <p:cTn id="28" presetID="10" presetClass="entr" presetSubtype="0" fill="hold"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500"/>
                                        <p:tgtEl>
                                          <p:spTgt spid="6"/>
                                        </p:tgtEl>
                                      </p:cBhvr>
                                    </p:animEffect>
                                  </p:childTnLst>
                                </p:cTn>
                              </p:par>
                              <p:par>
                                <p:cTn id="31" presetID="10" presetClass="entr" presetSubtype="0" fill="hold" nodeType="with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500"/>
                                        <p:tgtEl>
                                          <p:spTgt spid="19"/>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44"/>
                                        </p:tgtEl>
                                        <p:attrNameLst>
                                          <p:attrName>style.visibility</p:attrName>
                                        </p:attrNameLst>
                                      </p:cBhvr>
                                      <p:to>
                                        <p:strVal val="visible"/>
                                      </p:to>
                                    </p:set>
                                    <p:animEffect transition="in" filter="fade">
                                      <p:cBhvr>
                                        <p:cTn id="38" dur="500"/>
                                        <p:tgtEl>
                                          <p:spTgt spid="44"/>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9"/>
                                        </p:tgtEl>
                                        <p:attrNameLst>
                                          <p:attrName>style.visibility</p:attrName>
                                        </p:attrNameLst>
                                      </p:cBhvr>
                                      <p:to>
                                        <p:strVal val="visible"/>
                                      </p:to>
                                    </p:set>
                                    <p:animEffect transition="in" filter="fade">
                                      <p:cBhvr>
                                        <p:cTn id="41" dur="500"/>
                                        <p:tgtEl>
                                          <p:spTgt spid="29"/>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fade">
                                      <p:cBhvr>
                                        <p:cTn id="44" dur="500"/>
                                        <p:tgtEl>
                                          <p:spTgt spid="27"/>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fade">
                                      <p:cBhvr>
                                        <p:cTn id="47" dur="500"/>
                                        <p:tgtEl>
                                          <p:spTgt spid="23"/>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3">
                                            <p:txEl>
                                              <p:pRg st="6" end="6"/>
                                            </p:txEl>
                                          </p:spTgt>
                                        </p:tgtEl>
                                        <p:attrNameLst>
                                          <p:attrName>style.visibility</p:attrName>
                                        </p:attrNameLst>
                                      </p:cBhvr>
                                      <p:to>
                                        <p:strVal val="visible"/>
                                      </p:to>
                                    </p:set>
                                    <p:animEffect transition="in" filter="fade">
                                      <p:cBhvr>
                                        <p:cTn id="5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6" grpId="0"/>
      <p:bldP spid="27" grpId="0"/>
      <p:bldP spid="28" grpId="0"/>
      <p:bldP spid="29" grpId="0"/>
      <p:bldP spid="17" grpId="0"/>
      <p:bldP spid="18"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56995D-7123-5E40-A75E-C79BFAF231B7}"/>
              </a:ext>
            </a:extLst>
          </p:cNvPr>
          <p:cNvSpPr>
            <a:spLocks noGrp="1"/>
          </p:cNvSpPr>
          <p:nvPr>
            <p:ph type="title"/>
          </p:nvPr>
        </p:nvSpPr>
        <p:spPr/>
        <p:txBody>
          <a:bodyPr/>
          <a:lstStyle/>
          <a:p>
            <a:r>
              <a:rPr lang="en-US" sz="4800" dirty="0"/>
              <a:t>Why Does QUAC Work?</a:t>
            </a:r>
            <a:endParaRPr lang="en-TR" sz="4800" dirty="0"/>
          </a:p>
        </p:txBody>
      </p:sp>
      <p:sp>
        <p:nvSpPr>
          <p:cNvPr id="3" name="Content Placeholder 2">
            <a:extLst>
              <a:ext uri="{FF2B5EF4-FFF2-40B4-BE49-F238E27FC236}">
                <a16:creationId xmlns:a16="http://schemas.microsoft.com/office/drawing/2014/main" id="{BC12D481-15C3-9A4E-8BDC-77B3CF0580AC}"/>
              </a:ext>
            </a:extLst>
          </p:cNvPr>
          <p:cNvSpPr>
            <a:spLocks noGrp="1"/>
          </p:cNvSpPr>
          <p:nvPr>
            <p:ph idx="1"/>
          </p:nvPr>
        </p:nvSpPr>
        <p:spPr>
          <a:xfrm>
            <a:off x="75991" y="1400537"/>
            <a:ext cx="8987622" cy="5009540"/>
          </a:xfrm>
          <a:prstGeom prst="rect">
            <a:avLst/>
          </a:prstGeom>
        </p:spPr>
        <p:txBody>
          <a:bodyPr/>
          <a:lstStyle/>
          <a:p>
            <a:pPr marL="0" indent="0">
              <a:buNone/>
            </a:pPr>
            <a:r>
              <a:rPr lang="en-US" sz="4000" b="1" dirty="0">
                <a:solidFill>
                  <a:srgbClr val="3D8AFF"/>
                </a:solidFill>
                <a:latin typeface="Cambria" panose="02040503050406030204" pitchFamily="18" charset="0"/>
              </a:rPr>
              <a:t>Hypothetical circuit to explain QUAC</a:t>
            </a:r>
          </a:p>
          <a:p>
            <a:pPr marL="0" indent="0">
              <a:buNone/>
            </a:pPr>
            <a:endParaRPr lang="en-TR" sz="1800" dirty="0">
              <a:latin typeface="Cambria" panose="02040503050406030204" pitchFamily="18" charset="0"/>
            </a:endParaRPr>
          </a:p>
          <a:p>
            <a:pPr marL="0" indent="0">
              <a:buNone/>
            </a:pPr>
            <a:r>
              <a:rPr lang="en-TR" sz="3600" b="1" dirty="0">
                <a:solidFill>
                  <a:srgbClr val="92D050"/>
                </a:solidFill>
                <a:latin typeface="Cambria" panose="02040503050406030204" pitchFamily="18" charset="0"/>
              </a:rPr>
              <a:t>Hierarchical Wordlines</a:t>
            </a:r>
            <a:endParaRPr lang="en-US" sz="3600" b="1" dirty="0">
              <a:solidFill>
                <a:srgbClr val="92D050"/>
              </a:solidFill>
              <a:latin typeface="Cambria" panose="02040503050406030204" pitchFamily="18" charset="0"/>
            </a:endParaRPr>
          </a:p>
          <a:p>
            <a:pPr marL="0" indent="0">
              <a:buNone/>
            </a:pPr>
            <a:endParaRPr lang="en-TR" sz="1200" b="1" dirty="0">
              <a:solidFill>
                <a:srgbClr val="92D050"/>
              </a:solidFill>
              <a:latin typeface="Cambria" panose="02040503050406030204" pitchFamily="18" charset="0"/>
            </a:endParaRPr>
          </a:p>
          <a:p>
            <a:r>
              <a:rPr lang="en-TR" sz="3600" dirty="0">
                <a:solidFill>
                  <a:srgbClr val="3D8AFF"/>
                </a:solidFill>
                <a:latin typeface="Cambria" panose="02040503050406030204" pitchFamily="18" charset="0"/>
              </a:rPr>
              <a:t>High </a:t>
            </a:r>
            <a:r>
              <a:rPr lang="en-TR" sz="3600" i="1" dirty="0">
                <a:solidFill>
                  <a:srgbClr val="3D8AFF"/>
                </a:solidFill>
                <a:latin typeface="Cambria" panose="02040503050406030204" pitchFamily="18" charset="0"/>
              </a:rPr>
              <a:t>density</a:t>
            </a:r>
            <a:r>
              <a:rPr lang="en-TR" sz="3600" dirty="0">
                <a:solidFill>
                  <a:srgbClr val="3D8AFF"/>
                </a:solidFill>
                <a:latin typeface="Cambria" panose="02040503050406030204" pitchFamily="18" charset="0"/>
              </a:rPr>
              <a:t> and </a:t>
            </a:r>
            <a:r>
              <a:rPr lang="en-TR" sz="3600" i="1" dirty="0">
                <a:solidFill>
                  <a:srgbClr val="3D8AFF"/>
                </a:solidFill>
                <a:latin typeface="Cambria" panose="02040503050406030204" pitchFamily="18" charset="0"/>
              </a:rPr>
              <a:t>performance</a:t>
            </a:r>
            <a:r>
              <a:rPr lang="en-TR" sz="3600" dirty="0">
                <a:solidFill>
                  <a:srgbClr val="3D8AFF"/>
                </a:solidFill>
                <a:latin typeface="Cambria" panose="02040503050406030204" pitchFamily="18" charset="0"/>
              </a:rPr>
              <a:t> requirements </a:t>
            </a:r>
            <a:endParaRPr lang="en-US" sz="3600" dirty="0">
              <a:solidFill>
                <a:srgbClr val="3D8AFF"/>
              </a:solidFill>
              <a:latin typeface="Cambria" panose="02040503050406030204" pitchFamily="18" charset="0"/>
            </a:endParaRPr>
          </a:p>
          <a:p>
            <a:pPr marL="0" indent="0">
              <a:buNone/>
            </a:pPr>
            <a:endParaRPr lang="en-US" sz="200" dirty="0">
              <a:solidFill>
                <a:srgbClr val="3D8AFF"/>
              </a:solidFill>
              <a:latin typeface="Cambria" panose="02040503050406030204" pitchFamily="18" charset="0"/>
            </a:endParaRPr>
          </a:p>
          <a:p>
            <a:r>
              <a:rPr lang="en-US" sz="3600" dirty="0">
                <a:latin typeface="Cambria" panose="02040503050406030204" pitchFamily="18" charset="0"/>
              </a:rPr>
              <a:t>H</a:t>
            </a:r>
            <a:r>
              <a:rPr lang="en-TR" sz="3600" dirty="0">
                <a:latin typeface="Cambria" panose="02040503050406030204" pitchFamily="18" charset="0"/>
              </a:rPr>
              <a:t>ierarchical organization of DRAM wordlines</a:t>
            </a:r>
            <a:r>
              <a:rPr lang="en-TR" sz="3600" b="1" dirty="0">
                <a:latin typeface="Cambria" panose="02040503050406030204" pitchFamily="18" charset="0"/>
              </a:rPr>
              <a:t> </a:t>
            </a:r>
            <a:r>
              <a:rPr lang="en-US" sz="3600" dirty="0">
                <a:solidFill>
                  <a:srgbClr val="3D8AFF"/>
                </a:solidFill>
                <a:latin typeface="Cambria" panose="02040503050406030204" pitchFamily="18" charset="0"/>
              </a:rPr>
              <a:t>enable </a:t>
            </a:r>
            <a:r>
              <a:rPr lang="en-TR" sz="3600" i="1" dirty="0">
                <a:solidFill>
                  <a:srgbClr val="3D8AFF"/>
                </a:solidFill>
                <a:latin typeface="Cambria" panose="02040503050406030204" pitchFamily="18" charset="0"/>
              </a:rPr>
              <a:t>high-density </a:t>
            </a:r>
            <a:r>
              <a:rPr lang="en-TR" sz="3600" dirty="0">
                <a:latin typeface="Cambria" panose="02040503050406030204" pitchFamily="18" charset="0"/>
              </a:rPr>
              <a:t>and </a:t>
            </a:r>
            <a:r>
              <a:rPr lang="en-TR" sz="3600" i="1" dirty="0">
                <a:solidFill>
                  <a:srgbClr val="3D8AFF"/>
                </a:solidFill>
                <a:latin typeface="Cambria" panose="02040503050406030204" pitchFamily="18" charset="0"/>
              </a:rPr>
              <a:t>low-latency</a:t>
            </a:r>
            <a:r>
              <a:rPr lang="en-TR" sz="3600" dirty="0">
                <a:latin typeface="Cambria" panose="02040503050406030204" pitchFamily="18" charset="0"/>
              </a:rPr>
              <a:t> DRAM </a:t>
            </a:r>
            <a:r>
              <a:rPr lang="en-US" sz="3600" dirty="0">
                <a:latin typeface="Cambria" panose="02040503050406030204" pitchFamily="18" charset="0"/>
              </a:rPr>
              <a:t>operation</a:t>
            </a:r>
            <a:endParaRPr lang="en-TR" sz="3600" dirty="0">
              <a:latin typeface="Cambria" panose="02040503050406030204" pitchFamily="18" charset="0"/>
            </a:endParaRPr>
          </a:p>
        </p:txBody>
      </p:sp>
    </p:spTree>
    <p:extLst>
      <p:ext uri="{BB962C8B-B14F-4D97-AF65-F5344CB8AC3E}">
        <p14:creationId xmlns:p14="http://schemas.microsoft.com/office/powerpoint/2010/main" val="1475893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TR" sz="4800" dirty="0"/>
              <a:t>Hierarchical Wordlines</a:t>
            </a:r>
            <a:endParaRPr lang="en-US" sz="4800" b="1" dirty="0"/>
          </a:p>
        </p:txBody>
      </p:sp>
      <p:sp>
        <p:nvSpPr>
          <p:cNvPr id="3" name="Content Placeholder 2">
            <a:extLst>
              <a:ext uri="{FF2B5EF4-FFF2-40B4-BE49-F238E27FC236}">
                <a16:creationId xmlns:a16="http://schemas.microsoft.com/office/drawing/2014/main" id="{B35EEA4B-F65A-1E4B-9A9B-3264BA040402}"/>
              </a:ext>
            </a:extLst>
          </p:cNvPr>
          <p:cNvSpPr>
            <a:spLocks noGrp="1"/>
          </p:cNvSpPr>
          <p:nvPr>
            <p:ph idx="1"/>
          </p:nvPr>
        </p:nvSpPr>
        <p:spPr>
          <a:prstGeom prst="rect">
            <a:avLst/>
          </a:prstGeom>
        </p:spPr>
        <p:txBody>
          <a:bodyPr/>
          <a:lstStyle/>
          <a:p>
            <a:pPr marL="0" indent="0">
              <a:buNone/>
            </a:pPr>
            <a:r>
              <a:rPr lang="en-TR" sz="3100" dirty="0">
                <a:latin typeface="Cambria" panose="02040503050406030204" pitchFamily="18" charset="0"/>
              </a:rPr>
              <a:t>A </a:t>
            </a:r>
            <a:r>
              <a:rPr lang="en-TR" sz="3100" dirty="0">
                <a:solidFill>
                  <a:srgbClr val="3D8AFF"/>
                </a:solidFill>
                <a:latin typeface="Cambria" panose="02040503050406030204" pitchFamily="18" charset="0"/>
              </a:rPr>
              <a:t>master</a:t>
            </a:r>
            <a:r>
              <a:rPr lang="en-TR" sz="3100" b="1" dirty="0">
                <a:latin typeface="Cambria" panose="02040503050406030204" pitchFamily="18" charset="0"/>
              </a:rPr>
              <a:t> </a:t>
            </a:r>
            <a:r>
              <a:rPr lang="en-TR" sz="3100" dirty="0">
                <a:latin typeface="Cambria" panose="02040503050406030204" pitchFamily="18" charset="0"/>
              </a:rPr>
              <a:t>wordline drives multiple </a:t>
            </a:r>
            <a:r>
              <a:rPr lang="en-TR" sz="3100" dirty="0">
                <a:solidFill>
                  <a:srgbClr val="3D8AFF"/>
                </a:solidFill>
                <a:latin typeface="Cambria" panose="02040503050406030204" pitchFamily="18" charset="0"/>
              </a:rPr>
              <a:t>local</a:t>
            </a:r>
            <a:r>
              <a:rPr lang="en-TR" sz="3100" b="1" dirty="0">
                <a:latin typeface="Cambria" panose="02040503050406030204" pitchFamily="18" charset="0"/>
              </a:rPr>
              <a:t> </a:t>
            </a:r>
            <a:r>
              <a:rPr lang="en-TR" sz="3100" dirty="0">
                <a:latin typeface="Cambria" panose="02040503050406030204" pitchFamily="18" charset="0"/>
              </a:rPr>
              <a:t>wordlines</a:t>
            </a:r>
          </a:p>
        </p:txBody>
      </p:sp>
      <p:sp>
        <p:nvSpPr>
          <p:cNvPr id="6" name="Content Placeholder 2">
            <a:extLst>
              <a:ext uri="{FF2B5EF4-FFF2-40B4-BE49-F238E27FC236}">
                <a16:creationId xmlns:a16="http://schemas.microsoft.com/office/drawing/2014/main" id="{7545E099-5068-F448-A0AC-2CF624D53B84}"/>
              </a:ext>
            </a:extLst>
          </p:cNvPr>
          <p:cNvSpPr txBox="1">
            <a:spLocks/>
          </p:cNvSpPr>
          <p:nvPr/>
        </p:nvSpPr>
        <p:spPr>
          <a:xfrm>
            <a:off x="75991" y="813916"/>
            <a:ext cx="8987622" cy="55868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85800" marR="0" lvl="1" indent="-228600" algn="l" defTabSz="914400" rtl="0" eaLnBrk="1" fontAlgn="auto" latinLnBrk="0" hangingPunct="1">
              <a:lnSpc>
                <a:spcPct val="100000"/>
              </a:lnSpc>
              <a:spcBef>
                <a:spcPts val="500"/>
              </a:spcBef>
              <a:spcAft>
                <a:spcPts val="400"/>
              </a:spcAft>
              <a:buClrTx/>
              <a:buSzTx/>
              <a:buFont typeface="Cambria" panose="02040503050406030204" pitchFamily="18" charset="0"/>
              <a:buChar char="-"/>
              <a:tabLst/>
              <a:defRPr/>
            </a:pPr>
            <a:endPar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pic>
        <p:nvPicPr>
          <p:cNvPr id="9" name="Graphic 8">
            <a:extLst>
              <a:ext uri="{FF2B5EF4-FFF2-40B4-BE49-F238E27FC236}">
                <a16:creationId xmlns:a16="http://schemas.microsoft.com/office/drawing/2014/main" id="{9222637F-94AD-EB4C-A97B-54F846E6396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690660" y="1719094"/>
            <a:ext cx="7588681" cy="4242181"/>
          </a:xfrm>
          <a:prstGeom prst="rect">
            <a:avLst/>
          </a:prstGeom>
        </p:spPr>
      </p:pic>
      <p:pic>
        <p:nvPicPr>
          <p:cNvPr id="15" name="Graphic 14">
            <a:extLst>
              <a:ext uri="{FF2B5EF4-FFF2-40B4-BE49-F238E27FC236}">
                <a16:creationId xmlns:a16="http://schemas.microsoft.com/office/drawing/2014/main" id="{83A34941-39D5-DA4E-85DE-19CA1469CDC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471931" y="2156759"/>
            <a:ext cx="6981409" cy="3224464"/>
          </a:xfrm>
          <a:prstGeom prst="rect">
            <a:avLst/>
          </a:prstGeom>
        </p:spPr>
      </p:pic>
      <p:pic>
        <p:nvPicPr>
          <p:cNvPr id="13" name="Graphic 12">
            <a:extLst>
              <a:ext uri="{FF2B5EF4-FFF2-40B4-BE49-F238E27FC236}">
                <a16:creationId xmlns:a16="http://schemas.microsoft.com/office/drawing/2014/main" id="{E70E877D-2DCC-5949-86D4-67B8F4F0319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2792395" y="2300701"/>
            <a:ext cx="4300560" cy="3085823"/>
          </a:xfrm>
          <a:prstGeom prst="rect">
            <a:avLst/>
          </a:prstGeom>
        </p:spPr>
      </p:pic>
      <p:sp>
        <p:nvSpPr>
          <p:cNvPr id="5" name="Oval 4">
            <a:extLst>
              <a:ext uri="{FF2B5EF4-FFF2-40B4-BE49-F238E27FC236}">
                <a16:creationId xmlns:a16="http://schemas.microsoft.com/office/drawing/2014/main" id="{488884E1-8925-4E70-A7F1-C5E044575798}"/>
              </a:ext>
            </a:extLst>
          </p:cNvPr>
          <p:cNvSpPr/>
          <p:nvPr/>
        </p:nvSpPr>
        <p:spPr>
          <a:xfrm>
            <a:off x="1547282" y="4557854"/>
            <a:ext cx="634840" cy="634840"/>
          </a:xfrm>
          <a:prstGeom prst="ellipse">
            <a:avLst/>
          </a:prstGeom>
          <a:noFill/>
          <a:ln w="57150">
            <a:solidFill>
              <a:srgbClr val="EC63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C135107D-5476-4E02-95D2-032DDEA9D4C2}"/>
              </a:ext>
            </a:extLst>
          </p:cNvPr>
          <p:cNvSpPr/>
          <p:nvPr/>
        </p:nvSpPr>
        <p:spPr>
          <a:xfrm>
            <a:off x="2082133" y="4595853"/>
            <a:ext cx="634840" cy="634840"/>
          </a:xfrm>
          <a:prstGeom prst="ellipse">
            <a:avLst/>
          </a:prstGeom>
          <a:noFill/>
          <a:ln w="57150">
            <a:solidFill>
              <a:srgbClr val="EC63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Oval 18">
            <a:extLst>
              <a:ext uri="{FF2B5EF4-FFF2-40B4-BE49-F238E27FC236}">
                <a16:creationId xmlns:a16="http://schemas.microsoft.com/office/drawing/2014/main" id="{313D0F87-0D91-4A46-BAA9-F1C966BC03B4}"/>
              </a:ext>
            </a:extLst>
          </p:cNvPr>
          <p:cNvSpPr/>
          <p:nvPr/>
        </p:nvSpPr>
        <p:spPr>
          <a:xfrm>
            <a:off x="7167671" y="4804904"/>
            <a:ext cx="634840" cy="634840"/>
          </a:xfrm>
          <a:prstGeom prst="ellipse">
            <a:avLst/>
          </a:prstGeom>
          <a:noFill/>
          <a:ln w="57150">
            <a:solidFill>
              <a:srgbClr val="EC63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Oval 19">
            <a:extLst>
              <a:ext uri="{FF2B5EF4-FFF2-40B4-BE49-F238E27FC236}">
                <a16:creationId xmlns:a16="http://schemas.microsoft.com/office/drawing/2014/main" id="{77A23AC2-E3BC-44FC-9FE0-CE733620A347}"/>
              </a:ext>
            </a:extLst>
          </p:cNvPr>
          <p:cNvSpPr/>
          <p:nvPr/>
        </p:nvSpPr>
        <p:spPr>
          <a:xfrm>
            <a:off x="7698352" y="4794258"/>
            <a:ext cx="634840" cy="634840"/>
          </a:xfrm>
          <a:prstGeom prst="ellipse">
            <a:avLst/>
          </a:prstGeom>
          <a:noFill/>
          <a:ln w="57150">
            <a:solidFill>
              <a:srgbClr val="EC63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1229A1A1-35A8-4748-B3A6-EFAC2D63060D}"/>
              </a:ext>
            </a:extLst>
          </p:cNvPr>
          <p:cNvSpPr txBox="1"/>
          <p:nvPr/>
        </p:nvSpPr>
        <p:spPr>
          <a:xfrm>
            <a:off x="2411248" y="5979303"/>
            <a:ext cx="4900773"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3D8AFF"/>
                </a:solidFill>
                <a:effectLst/>
                <a:uLnTx/>
                <a:uFillTx/>
                <a:latin typeface="Cambria" panose="02040503050406030204" pitchFamily="18" charset="0"/>
                <a:ea typeface="Cambria" panose="02040503050406030204" pitchFamily="18" charset="0"/>
                <a:cs typeface="+mn-cs"/>
              </a:rPr>
              <a:t>Select signals for rows 0-3</a:t>
            </a:r>
          </a:p>
        </p:txBody>
      </p:sp>
      <p:cxnSp>
        <p:nvCxnSpPr>
          <p:cNvPr id="22" name="Straight Arrow Connector 21">
            <a:extLst>
              <a:ext uri="{FF2B5EF4-FFF2-40B4-BE49-F238E27FC236}">
                <a16:creationId xmlns:a16="http://schemas.microsoft.com/office/drawing/2014/main" id="{52AF9C66-52CE-4707-BC94-C46A8476E40A}"/>
              </a:ext>
            </a:extLst>
          </p:cNvPr>
          <p:cNvCxnSpPr/>
          <p:nvPr/>
        </p:nvCxnSpPr>
        <p:spPr>
          <a:xfrm>
            <a:off x="1864702" y="5071657"/>
            <a:ext cx="1262917" cy="889618"/>
          </a:xfrm>
          <a:prstGeom prst="straightConnector1">
            <a:avLst/>
          </a:prstGeom>
          <a:ln w="57150">
            <a:solidFill>
              <a:srgbClr val="3D8AFF"/>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CB3F391C-F3A6-4E56-BC0A-1830FEF6E993}"/>
              </a:ext>
            </a:extLst>
          </p:cNvPr>
          <p:cNvCxnSpPr>
            <a:cxnSpLocks/>
          </p:cNvCxnSpPr>
          <p:nvPr/>
        </p:nvCxnSpPr>
        <p:spPr>
          <a:xfrm>
            <a:off x="2556235" y="5089844"/>
            <a:ext cx="1564653" cy="828301"/>
          </a:xfrm>
          <a:prstGeom prst="straightConnector1">
            <a:avLst/>
          </a:prstGeom>
          <a:ln w="57150">
            <a:solidFill>
              <a:srgbClr val="3D8AFF"/>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10561CE1-4421-418B-A696-F86399587D5F}"/>
              </a:ext>
            </a:extLst>
          </p:cNvPr>
          <p:cNvCxnSpPr>
            <a:cxnSpLocks/>
          </p:cNvCxnSpPr>
          <p:nvPr/>
        </p:nvCxnSpPr>
        <p:spPr>
          <a:xfrm flipH="1">
            <a:off x="5885168" y="5268692"/>
            <a:ext cx="1591912" cy="649453"/>
          </a:xfrm>
          <a:prstGeom prst="straightConnector1">
            <a:avLst/>
          </a:prstGeom>
          <a:ln w="57150">
            <a:solidFill>
              <a:srgbClr val="3D8AFF"/>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8793537E-7FDC-4FC0-AF00-839194C6E0D0}"/>
              </a:ext>
            </a:extLst>
          </p:cNvPr>
          <p:cNvCxnSpPr>
            <a:cxnSpLocks/>
          </p:cNvCxnSpPr>
          <p:nvPr/>
        </p:nvCxnSpPr>
        <p:spPr>
          <a:xfrm flipH="1">
            <a:off x="6793115" y="5268692"/>
            <a:ext cx="1222657" cy="692583"/>
          </a:xfrm>
          <a:prstGeom prst="straightConnector1">
            <a:avLst/>
          </a:prstGeom>
          <a:ln w="57150">
            <a:solidFill>
              <a:srgbClr val="3D8AFF"/>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48740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par>
                          <p:cTn id="18" fill="hold">
                            <p:stCondLst>
                              <p:cond delay="500"/>
                            </p:stCondLst>
                            <p:childTnLst>
                              <p:par>
                                <p:cTn id="19" presetID="10" presetClass="entr" presetSubtype="0" fill="hold" nodeType="after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500"/>
                                        <p:tgtEl>
                                          <p:spTgt spid="31"/>
                                        </p:tgtEl>
                                      </p:cBhvr>
                                    </p:animEffect>
                                  </p:childTnLst>
                                </p:cTn>
                              </p:par>
                              <p:par>
                                <p:cTn id="22" presetID="10" presetClass="entr" presetSubtype="0" fill="hold" nodeType="with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fade">
                                      <p:cBhvr>
                                        <p:cTn id="24" dur="500"/>
                                        <p:tgtEl>
                                          <p:spTgt spid="26"/>
                                        </p:tgtEl>
                                      </p:cBhvr>
                                    </p:animEffect>
                                  </p:childTnLst>
                                </p:cTn>
                              </p:par>
                              <p:par>
                                <p:cTn id="25" presetID="10" presetClass="entr" presetSubtype="0" fill="hold" nodeType="with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500"/>
                                        <p:tgtEl>
                                          <p:spTgt spid="23"/>
                                        </p:tgtEl>
                                      </p:cBhvr>
                                    </p:animEffect>
                                  </p:childTnLst>
                                </p:cTn>
                              </p:par>
                              <p:par>
                                <p:cTn id="28" presetID="10" presetClass="entr" presetSubtype="0" fill="hold" nodeType="with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500"/>
                                        <p:tgtEl>
                                          <p:spTgt spid="22"/>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500"/>
                                        <p:tgtEl>
                                          <p:spTgt spid="7"/>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20"/>
                                        </p:tgtEl>
                                        <p:attrNameLst>
                                          <p:attrName>style.visibility</p:attrName>
                                        </p:attrNameLst>
                                      </p:cBhvr>
                                      <p:to>
                                        <p:strVal val="visible"/>
                                      </p:to>
                                    </p:set>
                                    <p:animEffect transition="in" filter="fade">
                                      <p:cBhvr>
                                        <p:cTn id="38" dur="500"/>
                                        <p:tgtEl>
                                          <p:spTgt spid="20"/>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fade">
                                      <p:cBhvr>
                                        <p:cTn id="41" dur="500"/>
                                        <p:tgtEl>
                                          <p:spTgt spid="19"/>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fade">
                                      <p:cBhvr>
                                        <p:cTn id="44" dur="500"/>
                                        <p:tgtEl>
                                          <p:spTgt spid="18"/>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fade">
                                      <p:cBhvr>
                                        <p:cTn id="47" dur="500"/>
                                        <p:tgtEl>
                                          <p:spTgt spid="5"/>
                                        </p:tgtEl>
                                      </p:cBhvr>
                                    </p:animEffect>
                                  </p:childTnLst>
                                </p:cTn>
                              </p:par>
                              <p:par>
                                <p:cTn id="48" presetID="10" presetClass="exit" presetSubtype="0" fill="hold" nodeType="withEffect">
                                  <p:stCondLst>
                                    <p:cond delay="0"/>
                                  </p:stCondLst>
                                  <p:childTnLst>
                                    <p:animEffect transition="out" filter="fade">
                                      <p:cBhvr>
                                        <p:cTn id="49" dur="500"/>
                                        <p:tgtEl>
                                          <p:spTgt spid="31"/>
                                        </p:tgtEl>
                                      </p:cBhvr>
                                    </p:animEffect>
                                    <p:set>
                                      <p:cBhvr>
                                        <p:cTn id="50" dur="1" fill="hold">
                                          <p:stCondLst>
                                            <p:cond delay="499"/>
                                          </p:stCondLst>
                                        </p:cTn>
                                        <p:tgtEl>
                                          <p:spTgt spid="31"/>
                                        </p:tgtEl>
                                        <p:attrNameLst>
                                          <p:attrName>style.visibility</p:attrName>
                                        </p:attrNameLst>
                                      </p:cBhvr>
                                      <p:to>
                                        <p:strVal val="hidden"/>
                                      </p:to>
                                    </p:set>
                                  </p:childTnLst>
                                </p:cTn>
                              </p:par>
                              <p:par>
                                <p:cTn id="51" presetID="10" presetClass="exit" presetSubtype="0" fill="hold" nodeType="withEffect">
                                  <p:stCondLst>
                                    <p:cond delay="0"/>
                                  </p:stCondLst>
                                  <p:childTnLst>
                                    <p:animEffect transition="out" filter="fade">
                                      <p:cBhvr>
                                        <p:cTn id="52" dur="500"/>
                                        <p:tgtEl>
                                          <p:spTgt spid="26"/>
                                        </p:tgtEl>
                                      </p:cBhvr>
                                    </p:animEffect>
                                    <p:set>
                                      <p:cBhvr>
                                        <p:cTn id="53" dur="1" fill="hold">
                                          <p:stCondLst>
                                            <p:cond delay="499"/>
                                          </p:stCondLst>
                                        </p:cTn>
                                        <p:tgtEl>
                                          <p:spTgt spid="26"/>
                                        </p:tgtEl>
                                        <p:attrNameLst>
                                          <p:attrName>style.visibility</p:attrName>
                                        </p:attrNameLst>
                                      </p:cBhvr>
                                      <p:to>
                                        <p:strVal val="hidden"/>
                                      </p:to>
                                    </p:set>
                                  </p:childTnLst>
                                </p:cTn>
                              </p:par>
                              <p:par>
                                <p:cTn id="54" presetID="10" presetClass="exit" presetSubtype="0" fill="hold" nodeType="withEffect">
                                  <p:stCondLst>
                                    <p:cond delay="0"/>
                                  </p:stCondLst>
                                  <p:childTnLst>
                                    <p:animEffect transition="out" filter="fade">
                                      <p:cBhvr>
                                        <p:cTn id="55" dur="500"/>
                                        <p:tgtEl>
                                          <p:spTgt spid="23"/>
                                        </p:tgtEl>
                                      </p:cBhvr>
                                    </p:animEffect>
                                    <p:set>
                                      <p:cBhvr>
                                        <p:cTn id="56" dur="1" fill="hold">
                                          <p:stCondLst>
                                            <p:cond delay="499"/>
                                          </p:stCondLst>
                                        </p:cTn>
                                        <p:tgtEl>
                                          <p:spTgt spid="23"/>
                                        </p:tgtEl>
                                        <p:attrNameLst>
                                          <p:attrName>style.visibility</p:attrName>
                                        </p:attrNameLst>
                                      </p:cBhvr>
                                      <p:to>
                                        <p:strVal val="hidden"/>
                                      </p:to>
                                    </p:set>
                                  </p:childTnLst>
                                </p:cTn>
                              </p:par>
                              <p:par>
                                <p:cTn id="57" presetID="10" presetClass="exit" presetSubtype="0" fill="hold" nodeType="withEffect">
                                  <p:stCondLst>
                                    <p:cond delay="0"/>
                                  </p:stCondLst>
                                  <p:childTnLst>
                                    <p:animEffect transition="out" filter="fade">
                                      <p:cBhvr>
                                        <p:cTn id="58" dur="500"/>
                                        <p:tgtEl>
                                          <p:spTgt spid="22"/>
                                        </p:tgtEl>
                                      </p:cBhvr>
                                    </p:animEffect>
                                    <p:set>
                                      <p:cBhvr>
                                        <p:cTn id="59" dur="1" fill="hold">
                                          <p:stCondLst>
                                            <p:cond delay="499"/>
                                          </p:stCondLst>
                                        </p:cTn>
                                        <p:tgtEl>
                                          <p:spTgt spid="22"/>
                                        </p:tgtEl>
                                        <p:attrNameLst>
                                          <p:attrName>style.visibility</p:attrName>
                                        </p:attrNameLst>
                                      </p:cBhvr>
                                      <p:to>
                                        <p:strVal val="hidden"/>
                                      </p:to>
                                    </p:set>
                                  </p:childTnLst>
                                </p:cTn>
                              </p:par>
                              <p:par>
                                <p:cTn id="60" presetID="10" presetClass="exit" presetSubtype="0" fill="hold" grpId="1" nodeType="withEffect">
                                  <p:stCondLst>
                                    <p:cond delay="0"/>
                                  </p:stCondLst>
                                  <p:childTnLst>
                                    <p:animEffect transition="out" filter="fade">
                                      <p:cBhvr>
                                        <p:cTn id="61" dur="500"/>
                                        <p:tgtEl>
                                          <p:spTgt spid="7"/>
                                        </p:tgtEl>
                                      </p:cBhvr>
                                    </p:animEffect>
                                    <p:set>
                                      <p:cBhvr>
                                        <p:cTn id="62"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8" grpId="0" animBg="1"/>
      <p:bldP spid="19" grpId="0" animBg="1"/>
      <p:bldP spid="20" grpId="0" animBg="1"/>
      <p:bldP spid="7" grpId="0"/>
      <p:bldP spid="7" grpId="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0" name="Straight Connector 39">
            <a:extLst>
              <a:ext uri="{FF2B5EF4-FFF2-40B4-BE49-F238E27FC236}">
                <a16:creationId xmlns:a16="http://schemas.microsoft.com/office/drawing/2014/main" id="{A3DCC17C-964E-0D43-8D52-644A4A1FF860}"/>
              </a:ext>
            </a:extLst>
          </p:cNvPr>
          <p:cNvCxnSpPr>
            <a:cxnSpLocks/>
            <a:stCxn id="39" idx="3"/>
            <a:endCxn id="34" idx="6"/>
          </p:cNvCxnSpPr>
          <p:nvPr/>
        </p:nvCxnSpPr>
        <p:spPr>
          <a:xfrm flipH="1">
            <a:off x="3434898" y="4723950"/>
            <a:ext cx="846891" cy="149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38B85301-AB4B-3342-98C1-7D12CB518D36}"/>
              </a:ext>
            </a:extLst>
          </p:cNvPr>
          <p:cNvCxnSpPr>
            <a:cxnSpLocks/>
            <a:stCxn id="27" idx="3"/>
            <a:endCxn id="9" idx="6"/>
          </p:cNvCxnSpPr>
          <p:nvPr/>
        </p:nvCxnSpPr>
        <p:spPr>
          <a:xfrm flipH="1">
            <a:off x="3434898" y="3134933"/>
            <a:ext cx="846891" cy="149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16F3AE5B-237F-1C4C-86AB-39F32002BE8C}"/>
              </a:ext>
            </a:extLst>
          </p:cNvPr>
          <p:cNvSpPr>
            <a:spLocks noGrp="1"/>
          </p:cNvSpPr>
          <p:nvPr>
            <p:ph type="title"/>
          </p:nvPr>
        </p:nvSpPr>
        <p:spPr/>
        <p:txBody>
          <a:bodyPr/>
          <a:lstStyle/>
          <a:p>
            <a:r>
              <a:rPr lang="en-US" sz="4800" dirty="0"/>
              <a:t>Hypothetical Row Decoder</a:t>
            </a:r>
            <a:endParaRPr lang="en-TR" sz="4800" dirty="0"/>
          </a:p>
        </p:txBody>
      </p:sp>
      <p:grpSp>
        <p:nvGrpSpPr>
          <p:cNvPr id="10" name="Group 9">
            <a:extLst>
              <a:ext uri="{FF2B5EF4-FFF2-40B4-BE49-F238E27FC236}">
                <a16:creationId xmlns:a16="http://schemas.microsoft.com/office/drawing/2014/main" id="{678CE5CD-B70B-1948-81B3-1C96F3B18E49}"/>
              </a:ext>
            </a:extLst>
          </p:cNvPr>
          <p:cNvGrpSpPr/>
          <p:nvPr/>
        </p:nvGrpSpPr>
        <p:grpSpPr>
          <a:xfrm>
            <a:off x="2486236" y="2753307"/>
            <a:ext cx="948662" cy="758141"/>
            <a:chOff x="2308938" y="1751321"/>
            <a:chExt cx="948662" cy="758141"/>
          </a:xfrm>
        </p:grpSpPr>
        <p:sp>
          <p:nvSpPr>
            <p:cNvPr id="8" name="Triangle 7">
              <a:extLst>
                <a:ext uri="{FF2B5EF4-FFF2-40B4-BE49-F238E27FC236}">
                  <a16:creationId xmlns:a16="http://schemas.microsoft.com/office/drawing/2014/main" id="{07A0C781-8A02-2D4A-83C9-4B325D88F5C5}"/>
                </a:ext>
              </a:extLst>
            </p:cNvPr>
            <p:cNvSpPr/>
            <p:nvPr/>
          </p:nvSpPr>
          <p:spPr>
            <a:xfrm rot="5400000">
              <a:off x="2342106" y="1718153"/>
              <a:ext cx="758141" cy="824478"/>
            </a:xfrm>
            <a:prstGeom prst="triangl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sp>
          <p:nvSpPr>
            <p:cNvPr id="9" name="Oval 8">
              <a:extLst>
                <a:ext uri="{FF2B5EF4-FFF2-40B4-BE49-F238E27FC236}">
                  <a16:creationId xmlns:a16="http://schemas.microsoft.com/office/drawing/2014/main" id="{F9A4E3A6-2709-0540-B9DC-D45136E628B6}"/>
                </a:ext>
              </a:extLst>
            </p:cNvPr>
            <p:cNvSpPr/>
            <p:nvPr/>
          </p:nvSpPr>
          <p:spPr>
            <a:xfrm>
              <a:off x="3149600" y="2080438"/>
              <a:ext cx="108000" cy="108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cxnSp>
        <p:nvCxnSpPr>
          <p:cNvPr id="15" name="Straight Connector 14">
            <a:extLst>
              <a:ext uri="{FF2B5EF4-FFF2-40B4-BE49-F238E27FC236}">
                <a16:creationId xmlns:a16="http://schemas.microsoft.com/office/drawing/2014/main" id="{C24BA68C-C0A6-BA4D-9BCE-E2846532FF06}"/>
              </a:ext>
            </a:extLst>
          </p:cNvPr>
          <p:cNvCxnSpPr>
            <a:cxnSpLocks/>
            <a:stCxn id="8" idx="3"/>
          </p:cNvCxnSpPr>
          <p:nvPr/>
        </p:nvCxnSpPr>
        <p:spPr>
          <a:xfrm flipH="1">
            <a:off x="1989166" y="3132379"/>
            <a:ext cx="49707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B540FD84-1836-CD41-8BA0-8425E235ACE3}"/>
              </a:ext>
            </a:extLst>
          </p:cNvPr>
          <p:cNvCxnSpPr>
            <a:cxnSpLocks/>
          </p:cNvCxnSpPr>
          <p:nvPr/>
        </p:nvCxnSpPr>
        <p:spPr>
          <a:xfrm flipV="1">
            <a:off x="2217766" y="3132378"/>
            <a:ext cx="0" cy="82208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66AC1A82-A4D9-9E4B-980A-6815B7822D7F}"/>
              </a:ext>
            </a:extLst>
          </p:cNvPr>
          <p:cNvCxnSpPr>
            <a:cxnSpLocks/>
            <a:stCxn id="26" idx="3"/>
          </p:cNvCxnSpPr>
          <p:nvPr/>
        </p:nvCxnSpPr>
        <p:spPr>
          <a:xfrm flipH="1" flipV="1">
            <a:off x="2217767" y="3936652"/>
            <a:ext cx="2064022" cy="392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C953EDD7-2523-5647-B535-8FB2C5F48B4F}"/>
              </a:ext>
            </a:extLst>
          </p:cNvPr>
          <p:cNvSpPr/>
          <p:nvPr/>
        </p:nvSpPr>
        <p:spPr>
          <a:xfrm>
            <a:off x="3704585" y="3653310"/>
            <a:ext cx="577204" cy="574535"/>
          </a:xfrm>
          <a:prstGeom prst="rect">
            <a:avLst/>
          </a:prstGeom>
          <a:solidFill>
            <a:schemeClr val="bg1">
              <a:lumMod val="85000"/>
            </a:schemeClr>
          </a:solidFill>
          <a:ln w="254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3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a:t>
            </a:r>
            <a:endParaRPr kumimoji="0" lang="en-TR" sz="3200" b="1" i="0" u="none" strike="noStrike" kern="1200" cap="none" spc="0" normalizeH="0" baseline="0" noProof="0" dirty="0">
              <a:ln>
                <a:noFill/>
              </a:ln>
              <a:solidFill>
                <a:sysClr val="windowText" lastClr="000000"/>
              </a:solidFill>
              <a:effectLst/>
              <a:uLnTx/>
              <a:uFillTx/>
              <a:latin typeface="Cambria" panose="02040503050406030204" pitchFamily="18" charset="0"/>
              <a:ea typeface="+mn-ea"/>
              <a:cs typeface="+mn-cs"/>
            </a:endParaRPr>
          </a:p>
        </p:txBody>
      </p:sp>
      <p:sp>
        <p:nvSpPr>
          <p:cNvPr id="27" name="Rectangle 26">
            <a:extLst>
              <a:ext uri="{FF2B5EF4-FFF2-40B4-BE49-F238E27FC236}">
                <a16:creationId xmlns:a16="http://schemas.microsoft.com/office/drawing/2014/main" id="{90601F64-E81C-F04D-B947-B25C773D1429}"/>
              </a:ext>
            </a:extLst>
          </p:cNvPr>
          <p:cNvSpPr/>
          <p:nvPr/>
        </p:nvSpPr>
        <p:spPr>
          <a:xfrm>
            <a:off x="3704585" y="2847665"/>
            <a:ext cx="577204" cy="574536"/>
          </a:xfrm>
          <a:prstGeom prst="rect">
            <a:avLst/>
          </a:prstGeom>
          <a:solidFill>
            <a:schemeClr val="bg1">
              <a:lumMod val="85000"/>
            </a:schemeClr>
          </a:solidFill>
          <a:ln w="254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3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a:t>
            </a:r>
          </a:p>
        </p:txBody>
      </p:sp>
      <p:grpSp>
        <p:nvGrpSpPr>
          <p:cNvPr id="32" name="Group 31">
            <a:extLst>
              <a:ext uri="{FF2B5EF4-FFF2-40B4-BE49-F238E27FC236}">
                <a16:creationId xmlns:a16="http://schemas.microsoft.com/office/drawing/2014/main" id="{77F26767-F9D4-1242-8E58-DA769203CA24}"/>
              </a:ext>
            </a:extLst>
          </p:cNvPr>
          <p:cNvGrpSpPr/>
          <p:nvPr/>
        </p:nvGrpSpPr>
        <p:grpSpPr>
          <a:xfrm>
            <a:off x="2486236" y="4342324"/>
            <a:ext cx="948662" cy="758141"/>
            <a:chOff x="2308938" y="1751321"/>
            <a:chExt cx="948662" cy="758141"/>
          </a:xfrm>
        </p:grpSpPr>
        <p:sp>
          <p:nvSpPr>
            <p:cNvPr id="33" name="Triangle 32">
              <a:extLst>
                <a:ext uri="{FF2B5EF4-FFF2-40B4-BE49-F238E27FC236}">
                  <a16:creationId xmlns:a16="http://schemas.microsoft.com/office/drawing/2014/main" id="{C7C5C9BA-20D0-EA4A-9892-588F945C58FD}"/>
                </a:ext>
              </a:extLst>
            </p:cNvPr>
            <p:cNvSpPr/>
            <p:nvPr/>
          </p:nvSpPr>
          <p:spPr>
            <a:xfrm rot="5400000">
              <a:off x="2342106" y="1718153"/>
              <a:ext cx="758141" cy="824478"/>
            </a:xfrm>
            <a:prstGeom prst="triangl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sp>
          <p:nvSpPr>
            <p:cNvPr id="34" name="Oval 33">
              <a:extLst>
                <a:ext uri="{FF2B5EF4-FFF2-40B4-BE49-F238E27FC236}">
                  <a16:creationId xmlns:a16="http://schemas.microsoft.com/office/drawing/2014/main" id="{78184CB2-92C5-454C-AF5B-50E2AFC02A4A}"/>
                </a:ext>
              </a:extLst>
            </p:cNvPr>
            <p:cNvSpPr/>
            <p:nvPr/>
          </p:nvSpPr>
          <p:spPr>
            <a:xfrm>
              <a:off x="3149600" y="2080438"/>
              <a:ext cx="108000" cy="108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cxnSp>
        <p:nvCxnSpPr>
          <p:cNvPr id="35" name="Straight Connector 34">
            <a:extLst>
              <a:ext uri="{FF2B5EF4-FFF2-40B4-BE49-F238E27FC236}">
                <a16:creationId xmlns:a16="http://schemas.microsoft.com/office/drawing/2014/main" id="{D104BE61-2368-DA41-876B-BFE0B52C93F8}"/>
              </a:ext>
            </a:extLst>
          </p:cNvPr>
          <p:cNvCxnSpPr>
            <a:cxnSpLocks/>
            <a:stCxn id="33" idx="3"/>
          </p:cNvCxnSpPr>
          <p:nvPr/>
        </p:nvCxnSpPr>
        <p:spPr>
          <a:xfrm flipH="1">
            <a:off x="1989166" y="4721396"/>
            <a:ext cx="49707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70C4AA49-647E-5A4F-B5EE-EEA07C1BACAD}"/>
              </a:ext>
            </a:extLst>
          </p:cNvPr>
          <p:cNvCxnSpPr>
            <a:cxnSpLocks/>
          </p:cNvCxnSpPr>
          <p:nvPr/>
        </p:nvCxnSpPr>
        <p:spPr>
          <a:xfrm flipV="1">
            <a:off x="2217766" y="4721395"/>
            <a:ext cx="0" cy="82208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C9C47665-C98C-D448-B73F-39A24FAB37E9}"/>
              </a:ext>
            </a:extLst>
          </p:cNvPr>
          <p:cNvCxnSpPr>
            <a:cxnSpLocks/>
            <a:stCxn id="38" idx="3"/>
          </p:cNvCxnSpPr>
          <p:nvPr/>
        </p:nvCxnSpPr>
        <p:spPr>
          <a:xfrm flipH="1" flipV="1">
            <a:off x="2217767" y="5525669"/>
            <a:ext cx="2064022" cy="392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Rectangle 37">
            <a:extLst>
              <a:ext uri="{FF2B5EF4-FFF2-40B4-BE49-F238E27FC236}">
                <a16:creationId xmlns:a16="http://schemas.microsoft.com/office/drawing/2014/main" id="{1444DFBD-94AE-B849-AADF-876D1D30D3BC}"/>
              </a:ext>
            </a:extLst>
          </p:cNvPr>
          <p:cNvSpPr/>
          <p:nvPr/>
        </p:nvSpPr>
        <p:spPr>
          <a:xfrm>
            <a:off x="3704585" y="5242327"/>
            <a:ext cx="577204" cy="574535"/>
          </a:xfrm>
          <a:prstGeom prst="rect">
            <a:avLst/>
          </a:prstGeom>
          <a:solidFill>
            <a:schemeClr val="bg1">
              <a:lumMod val="85000"/>
            </a:schemeClr>
          </a:solidFill>
          <a:ln w="254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3200" b="1" i="0" u="none" strike="noStrike" kern="1200" cap="none" spc="0" normalizeH="0" baseline="0" noProof="0" dirty="0">
                <a:ln>
                  <a:noFill/>
                </a:ln>
                <a:solidFill>
                  <a:sysClr val="windowText" lastClr="000000"/>
                </a:solidFill>
                <a:effectLst/>
                <a:uLnTx/>
                <a:uFillTx/>
                <a:latin typeface="Cambria" panose="02040503050406030204" pitchFamily="18" charset="0"/>
                <a:ea typeface="+mn-ea"/>
                <a:cs typeface="+mn-cs"/>
              </a:rPr>
              <a:t>L</a:t>
            </a:r>
          </a:p>
        </p:txBody>
      </p:sp>
      <p:sp>
        <p:nvSpPr>
          <p:cNvPr id="39" name="Rectangle 38">
            <a:extLst>
              <a:ext uri="{FF2B5EF4-FFF2-40B4-BE49-F238E27FC236}">
                <a16:creationId xmlns:a16="http://schemas.microsoft.com/office/drawing/2014/main" id="{601C5911-8CC8-9947-BADA-883424A6999D}"/>
              </a:ext>
            </a:extLst>
          </p:cNvPr>
          <p:cNvSpPr/>
          <p:nvPr/>
        </p:nvSpPr>
        <p:spPr>
          <a:xfrm>
            <a:off x="3704585" y="4436682"/>
            <a:ext cx="577204" cy="574536"/>
          </a:xfrm>
          <a:prstGeom prst="rect">
            <a:avLst/>
          </a:prstGeom>
          <a:solidFill>
            <a:schemeClr val="bg1">
              <a:lumMod val="85000"/>
            </a:schemeClr>
          </a:solidFill>
          <a:ln w="254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3200" b="1" i="0" u="none" strike="noStrike" kern="1200" cap="none" spc="0" normalizeH="0" baseline="0" noProof="0" dirty="0">
                <a:ln>
                  <a:noFill/>
                </a:ln>
                <a:solidFill>
                  <a:sysClr val="windowText" lastClr="000000"/>
                </a:solidFill>
                <a:effectLst/>
                <a:uLnTx/>
                <a:uFillTx/>
                <a:latin typeface="Cambria" panose="02040503050406030204" pitchFamily="18" charset="0"/>
                <a:ea typeface="+mn-ea"/>
                <a:cs typeface="+mn-cs"/>
              </a:rPr>
              <a:t>L</a:t>
            </a:r>
          </a:p>
        </p:txBody>
      </p:sp>
      <p:cxnSp>
        <p:nvCxnSpPr>
          <p:cNvPr id="41" name="Straight Connector 40">
            <a:extLst>
              <a:ext uri="{FF2B5EF4-FFF2-40B4-BE49-F238E27FC236}">
                <a16:creationId xmlns:a16="http://schemas.microsoft.com/office/drawing/2014/main" id="{FEE514FF-C9F0-8243-AF3B-C1AF35C7756C}"/>
              </a:ext>
            </a:extLst>
          </p:cNvPr>
          <p:cNvCxnSpPr>
            <a:cxnSpLocks/>
            <a:endCxn id="27" idx="3"/>
          </p:cNvCxnSpPr>
          <p:nvPr/>
        </p:nvCxnSpPr>
        <p:spPr>
          <a:xfrm flipH="1">
            <a:off x="4281789" y="3134933"/>
            <a:ext cx="48561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AE7B2000-3F1D-8C43-BE0E-0A04510C28F6}"/>
              </a:ext>
            </a:extLst>
          </p:cNvPr>
          <p:cNvCxnSpPr>
            <a:cxnSpLocks/>
            <a:endCxn id="26" idx="3"/>
          </p:cNvCxnSpPr>
          <p:nvPr/>
        </p:nvCxnSpPr>
        <p:spPr>
          <a:xfrm flipH="1">
            <a:off x="4281789" y="3936651"/>
            <a:ext cx="48561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1B1B1359-945C-1840-BC36-36BBA73FFA91}"/>
              </a:ext>
            </a:extLst>
          </p:cNvPr>
          <p:cNvCxnSpPr>
            <a:cxnSpLocks/>
            <a:endCxn id="39" idx="3"/>
          </p:cNvCxnSpPr>
          <p:nvPr/>
        </p:nvCxnSpPr>
        <p:spPr>
          <a:xfrm flipH="1">
            <a:off x="4281789" y="4723950"/>
            <a:ext cx="48561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ADC8D993-1320-8A47-9082-D86D8FA05C36}"/>
              </a:ext>
            </a:extLst>
          </p:cNvPr>
          <p:cNvCxnSpPr>
            <a:cxnSpLocks/>
            <a:endCxn id="38" idx="3"/>
          </p:cNvCxnSpPr>
          <p:nvPr/>
        </p:nvCxnSpPr>
        <p:spPr>
          <a:xfrm flipH="1">
            <a:off x="4281788" y="5529595"/>
            <a:ext cx="48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3" name="TextBox 52">
            <a:extLst>
              <a:ext uri="{FF2B5EF4-FFF2-40B4-BE49-F238E27FC236}">
                <a16:creationId xmlns:a16="http://schemas.microsoft.com/office/drawing/2014/main" id="{6276CE28-6032-874C-B063-7428B2D0B8AF}"/>
              </a:ext>
            </a:extLst>
          </p:cNvPr>
          <p:cNvSpPr txBox="1"/>
          <p:nvPr/>
        </p:nvSpPr>
        <p:spPr>
          <a:xfrm>
            <a:off x="75991" y="2901545"/>
            <a:ext cx="200214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Address [0]</a:t>
            </a:r>
          </a:p>
        </p:txBody>
      </p:sp>
      <p:sp>
        <p:nvSpPr>
          <p:cNvPr id="54" name="TextBox 53">
            <a:extLst>
              <a:ext uri="{FF2B5EF4-FFF2-40B4-BE49-F238E27FC236}">
                <a16:creationId xmlns:a16="http://schemas.microsoft.com/office/drawing/2014/main" id="{5004A4E1-5888-FA47-A7F9-1347C7D54506}"/>
              </a:ext>
            </a:extLst>
          </p:cNvPr>
          <p:cNvSpPr txBox="1"/>
          <p:nvPr/>
        </p:nvSpPr>
        <p:spPr>
          <a:xfrm>
            <a:off x="83417" y="4480759"/>
            <a:ext cx="200214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Address [1]</a:t>
            </a:r>
          </a:p>
        </p:txBody>
      </p:sp>
      <p:cxnSp>
        <p:nvCxnSpPr>
          <p:cNvPr id="56" name="Straight Arrow Connector 55">
            <a:extLst>
              <a:ext uri="{FF2B5EF4-FFF2-40B4-BE49-F238E27FC236}">
                <a16:creationId xmlns:a16="http://schemas.microsoft.com/office/drawing/2014/main" id="{96977987-BE29-724A-92FA-32A0F0567E94}"/>
              </a:ext>
            </a:extLst>
          </p:cNvPr>
          <p:cNvCxnSpPr>
            <a:cxnSpLocks/>
            <a:stCxn id="27" idx="0"/>
          </p:cNvCxnSpPr>
          <p:nvPr/>
        </p:nvCxnSpPr>
        <p:spPr>
          <a:xfrm flipV="1">
            <a:off x="3993187" y="2427392"/>
            <a:ext cx="0" cy="420273"/>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8B213BB7-3025-B143-B4BB-8598DF2894CF}"/>
              </a:ext>
            </a:extLst>
          </p:cNvPr>
          <p:cNvSpPr txBox="1"/>
          <p:nvPr/>
        </p:nvSpPr>
        <p:spPr>
          <a:xfrm>
            <a:off x="3468448" y="1980862"/>
            <a:ext cx="102888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Latch</a:t>
            </a:r>
          </a:p>
        </p:txBody>
      </p:sp>
      <p:sp>
        <p:nvSpPr>
          <p:cNvPr id="60" name="TextBox 59">
            <a:extLst>
              <a:ext uri="{FF2B5EF4-FFF2-40B4-BE49-F238E27FC236}">
                <a16:creationId xmlns:a16="http://schemas.microsoft.com/office/drawing/2014/main" id="{0C402276-8873-8D4B-8B77-5491935C9184}"/>
              </a:ext>
            </a:extLst>
          </p:cNvPr>
          <p:cNvSpPr txBox="1"/>
          <p:nvPr/>
        </p:nvSpPr>
        <p:spPr>
          <a:xfrm>
            <a:off x="4628525" y="2900174"/>
            <a:ext cx="755995"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Consolas" panose="020B0609020204030204" pitchFamily="49" charset="0"/>
              </a:rPr>
              <a:t>A0</a:t>
            </a:r>
          </a:p>
        </p:txBody>
      </p:sp>
      <p:sp>
        <p:nvSpPr>
          <p:cNvPr id="61" name="TextBox 60">
            <a:extLst>
              <a:ext uri="{FF2B5EF4-FFF2-40B4-BE49-F238E27FC236}">
                <a16:creationId xmlns:a16="http://schemas.microsoft.com/office/drawing/2014/main" id="{D76E1ECC-B21F-F240-9B8A-70A2A2A6F068}"/>
              </a:ext>
            </a:extLst>
          </p:cNvPr>
          <p:cNvSpPr txBox="1"/>
          <p:nvPr/>
        </p:nvSpPr>
        <p:spPr>
          <a:xfrm>
            <a:off x="4705791" y="3700720"/>
            <a:ext cx="578925"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Consolas" panose="020B0609020204030204" pitchFamily="49" charset="0"/>
              </a:rPr>
              <a:t>A0</a:t>
            </a:r>
          </a:p>
        </p:txBody>
      </p:sp>
      <p:sp>
        <p:nvSpPr>
          <p:cNvPr id="62" name="TextBox 61">
            <a:extLst>
              <a:ext uri="{FF2B5EF4-FFF2-40B4-BE49-F238E27FC236}">
                <a16:creationId xmlns:a16="http://schemas.microsoft.com/office/drawing/2014/main" id="{BC0BA7E0-C2D7-DC41-883E-B91A687885ED}"/>
              </a:ext>
            </a:extLst>
          </p:cNvPr>
          <p:cNvSpPr txBox="1"/>
          <p:nvPr/>
        </p:nvSpPr>
        <p:spPr>
          <a:xfrm>
            <a:off x="4677510" y="4490562"/>
            <a:ext cx="63881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Consolas" panose="020B0609020204030204" pitchFamily="49" charset="0"/>
              </a:rPr>
              <a:t>A1</a:t>
            </a:r>
          </a:p>
        </p:txBody>
      </p:sp>
      <p:cxnSp>
        <p:nvCxnSpPr>
          <p:cNvPr id="64" name="Straight Connector 63">
            <a:extLst>
              <a:ext uri="{FF2B5EF4-FFF2-40B4-BE49-F238E27FC236}">
                <a16:creationId xmlns:a16="http://schemas.microsoft.com/office/drawing/2014/main" id="{D0DB573E-0C28-2843-BD04-B5AE8FAD8830}"/>
              </a:ext>
            </a:extLst>
          </p:cNvPr>
          <p:cNvCxnSpPr>
            <a:cxnSpLocks/>
          </p:cNvCxnSpPr>
          <p:nvPr/>
        </p:nvCxnSpPr>
        <p:spPr>
          <a:xfrm>
            <a:off x="4858487" y="2980082"/>
            <a:ext cx="288380"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A9DE2F05-CC3C-B24D-A8E4-D663CF2AD67C}"/>
              </a:ext>
            </a:extLst>
          </p:cNvPr>
          <p:cNvCxnSpPr>
            <a:cxnSpLocks/>
          </p:cNvCxnSpPr>
          <p:nvPr/>
        </p:nvCxnSpPr>
        <p:spPr>
          <a:xfrm>
            <a:off x="4830365" y="4576818"/>
            <a:ext cx="303478"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69" name="TextBox 68">
            <a:extLst>
              <a:ext uri="{FF2B5EF4-FFF2-40B4-BE49-F238E27FC236}">
                <a16:creationId xmlns:a16="http://schemas.microsoft.com/office/drawing/2014/main" id="{47EDC118-D5D8-7643-9A9F-D17984C0603A}"/>
              </a:ext>
            </a:extLst>
          </p:cNvPr>
          <p:cNvSpPr txBox="1"/>
          <p:nvPr/>
        </p:nvSpPr>
        <p:spPr>
          <a:xfrm>
            <a:off x="4669169" y="5305975"/>
            <a:ext cx="63881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Consolas" panose="020B0609020204030204" pitchFamily="49" charset="0"/>
              </a:rPr>
              <a:t>A1</a:t>
            </a:r>
          </a:p>
        </p:txBody>
      </p:sp>
      <p:cxnSp>
        <p:nvCxnSpPr>
          <p:cNvPr id="71" name="Straight Connector 70">
            <a:extLst>
              <a:ext uri="{FF2B5EF4-FFF2-40B4-BE49-F238E27FC236}">
                <a16:creationId xmlns:a16="http://schemas.microsoft.com/office/drawing/2014/main" id="{E08BDA04-3D97-A042-A8CE-A7A9C70ECF68}"/>
              </a:ext>
            </a:extLst>
          </p:cNvPr>
          <p:cNvCxnSpPr>
            <a:cxnSpLocks/>
          </p:cNvCxnSpPr>
          <p:nvPr/>
        </p:nvCxnSpPr>
        <p:spPr>
          <a:xfrm>
            <a:off x="5353347" y="1278082"/>
            <a:ext cx="0" cy="4844044"/>
          </a:xfrm>
          <a:prstGeom prst="line">
            <a:avLst/>
          </a:prstGeom>
          <a:ln w="508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4" name="TextBox 73">
            <a:extLst>
              <a:ext uri="{FF2B5EF4-FFF2-40B4-BE49-F238E27FC236}">
                <a16:creationId xmlns:a16="http://schemas.microsoft.com/office/drawing/2014/main" id="{546C12AD-287B-BB48-BC05-1CA702662A96}"/>
              </a:ext>
            </a:extLst>
          </p:cNvPr>
          <p:cNvSpPr txBox="1"/>
          <p:nvPr/>
        </p:nvSpPr>
        <p:spPr>
          <a:xfrm>
            <a:off x="1670967" y="1128126"/>
            <a:ext cx="3606581" cy="83099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TR" sz="24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Predecode the </a:t>
            </a:r>
            <a:br>
              <a:rPr kumimoji="0" lang="en-TR" sz="24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br>
            <a:r>
              <a:rPr kumimoji="0" lang="en-TR" sz="24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least significant two bits</a:t>
            </a:r>
          </a:p>
        </p:txBody>
      </p:sp>
      <p:pic>
        <p:nvPicPr>
          <p:cNvPr id="83" name="Graphic 82">
            <a:extLst>
              <a:ext uri="{FF2B5EF4-FFF2-40B4-BE49-F238E27FC236}">
                <a16:creationId xmlns:a16="http://schemas.microsoft.com/office/drawing/2014/main" id="{B9B85F20-ADB1-924F-990B-B5CC1EA9B9E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959987" y="2227985"/>
            <a:ext cx="1852384" cy="913843"/>
          </a:xfrm>
          <a:prstGeom prst="rect">
            <a:avLst/>
          </a:prstGeom>
        </p:spPr>
      </p:pic>
      <p:pic>
        <p:nvPicPr>
          <p:cNvPr id="86" name="Graphic 85">
            <a:extLst>
              <a:ext uri="{FF2B5EF4-FFF2-40B4-BE49-F238E27FC236}">
                <a16:creationId xmlns:a16="http://schemas.microsoft.com/office/drawing/2014/main" id="{624514B3-20A6-5940-BA40-EF2FCF7AFF3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959987" y="3335414"/>
            <a:ext cx="1852384" cy="913843"/>
          </a:xfrm>
          <a:prstGeom prst="rect">
            <a:avLst/>
          </a:prstGeom>
        </p:spPr>
      </p:pic>
      <p:pic>
        <p:nvPicPr>
          <p:cNvPr id="87" name="Graphic 86">
            <a:extLst>
              <a:ext uri="{FF2B5EF4-FFF2-40B4-BE49-F238E27FC236}">
                <a16:creationId xmlns:a16="http://schemas.microsoft.com/office/drawing/2014/main" id="{868C90FB-A4CA-6A46-A929-B887D23E0A8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956021" y="4407333"/>
            <a:ext cx="1852384" cy="913843"/>
          </a:xfrm>
          <a:prstGeom prst="rect">
            <a:avLst/>
          </a:prstGeom>
        </p:spPr>
      </p:pic>
      <p:pic>
        <p:nvPicPr>
          <p:cNvPr id="88" name="Graphic 87">
            <a:extLst>
              <a:ext uri="{FF2B5EF4-FFF2-40B4-BE49-F238E27FC236}">
                <a16:creationId xmlns:a16="http://schemas.microsoft.com/office/drawing/2014/main" id="{9D0351D5-839C-BF40-9773-2C77A2E514A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956021" y="5473048"/>
            <a:ext cx="1852384" cy="913843"/>
          </a:xfrm>
          <a:prstGeom prst="rect">
            <a:avLst/>
          </a:prstGeom>
        </p:spPr>
      </p:pic>
      <p:sp>
        <p:nvSpPr>
          <p:cNvPr id="89" name="TextBox 88">
            <a:extLst>
              <a:ext uri="{FF2B5EF4-FFF2-40B4-BE49-F238E27FC236}">
                <a16:creationId xmlns:a16="http://schemas.microsoft.com/office/drawing/2014/main" id="{B604C5F4-0C0F-0F43-9DA4-CC0A362157E4}"/>
              </a:ext>
            </a:extLst>
          </p:cNvPr>
          <p:cNvSpPr txBox="1"/>
          <p:nvPr/>
        </p:nvSpPr>
        <p:spPr>
          <a:xfrm>
            <a:off x="5419531" y="2261445"/>
            <a:ext cx="755995"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Consolas" panose="020B0609020204030204" pitchFamily="49" charset="0"/>
              </a:rPr>
              <a:t>A0</a:t>
            </a:r>
          </a:p>
        </p:txBody>
      </p:sp>
      <p:cxnSp>
        <p:nvCxnSpPr>
          <p:cNvPr id="90" name="Straight Connector 89">
            <a:extLst>
              <a:ext uri="{FF2B5EF4-FFF2-40B4-BE49-F238E27FC236}">
                <a16:creationId xmlns:a16="http://schemas.microsoft.com/office/drawing/2014/main" id="{15822338-137D-F74D-B875-535DFC0C5F31}"/>
              </a:ext>
            </a:extLst>
          </p:cNvPr>
          <p:cNvCxnSpPr>
            <a:cxnSpLocks/>
          </p:cNvCxnSpPr>
          <p:nvPr/>
        </p:nvCxnSpPr>
        <p:spPr>
          <a:xfrm>
            <a:off x="5649493" y="2341353"/>
            <a:ext cx="288380"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91" name="TextBox 90">
            <a:extLst>
              <a:ext uri="{FF2B5EF4-FFF2-40B4-BE49-F238E27FC236}">
                <a16:creationId xmlns:a16="http://schemas.microsoft.com/office/drawing/2014/main" id="{D1F25451-B001-F54E-BAF8-9379D708EF42}"/>
              </a:ext>
            </a:extLst>
          </p:cNvPr>
          <p:cNvSpPr txBox="1"/>
          <p:nvPr/>
        </p:nvSpPr>
        <p:spPr>
          <a:xfrm>
            <a:off x="5500326" y="2644149"/>
            <a:ext cx="63881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Consolas" panose="020B0609020204030204" pitchFamily="49" charset="0"/>
              </a:rPr>
              <a:t>A1</a:t>
            </a:r>
          </a:p>
        </p:txBody>
      </p:sp>
      <p:cxnSp>
        <p:nvCxnSpPr>
          <p:cNvPr id="92" name="Straight Connector 91">
            <a:extLst>
              <a:ext uri="{FF2B5EF4-FFF2-40B4-BE49-F238E27FC236}">
                <a16:creationId xmlns:a16="http://schemas.microsoft.com/office/drawing/2014/main" id="{49F51C0E-5C01-9D46-82E0-71C1AC58F3A6}"/>
              </a:ext>
            </a:extLst>
          </p:cNvPr>
          <p:cNvCxnSpPr>
            <a:cxnSpLocks/>
          </p:cNvCxnSpPr>
          <p:nvPr/>
        </p:nvCxnSpPr>
        <p:spPr>
          <a:xfrm>
            <a:off x="5653181" y="2730405"/>
            <a:ext cx="303478"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93" name="TextBox 92">
            <a:extLst>
              <a:ext uri="{FF2B5EF4-FFF2-40B4-BE49-F238E27FC236}">
                <a16:creationId xmlns:a16="http://schemas.microsoft.com/office/drawing/2014/main" id="{EAC4D17A-238D-3E48-9E7F-1DBF920135C8}"/>
              </a:ext>
            </a:extLst>
          </p:cNvPr>
          <p:cNvSpPr txBox="1"/>
          <p:nvPr/>
        </p:nvSpPr>
        <p:spPr>
          <a:xfrm>
            <a:off x="5515457" y="3369491"/>
            <a:ext cx="578925"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Consolas" panose="020B0609020204030204" pitchFamily="49" charset="0"/>
              </a:rPr>
              <a:t>A0</a:t>
            </a:r>
          </a:p>
        </p:txBody>
      </p:sp>
      <p:sp>
        <p:nvSpPr>
          <p:cNvPr id="94" name="TextBox 93">
            <a:extLst>
              <a:ext uri="{FF2B5EF4-FFF2-40B4-BE49-F238E27FC236}">
                <a16:creationId xmlns:a16="http://schemas.microsoft.com/office/drawing/2014/main" id="{930E4C70-7AAA-6B4E-87DA-6229CE1583E9}"/>
              </a:ext>
            </a:extLst>
          </p:cNvPr>
          <p:cNvSpPr txBox="1"/>
          <p:nvPr/>
        </p:nvSpPr>
        <p:spPr>
          <a:xfrm>
            <a:off x="5504030" y="3765810"/>
            <a:ext cx="63881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Consolas" panose="020B0609020204030204" pitchFamily="49" charset="0"/>
              </a:rPr>
              <a:t>A1</a:t>
            </a:r>
          </a:p>
        </p:txBody>
      </p:sp>
      <p:cxnSp>
        <p:nvCxnSpPr>
          <p:cNvPr id="95" name="Straight Connector 94">
            <a:extLst>
              <a:ext uri="{FF2B5EF4-FFF2-40B4-BE49-F238E27FC236}">
                <a16:creationId xmlns:a16="http://schemas.microsoft.com/office/drawing/2014/main" id="{81C6643E-0034-894E-B33F-490238BA77E5}"/>
              </a:ext>
            </a:extLst>
          </p:cNvPr>
          <p:cNvCxnSpPr>
            <a:cxnSpLocks/>
          </p:cNvCxnSpPr>
          <p:nvPr/>
        </p:nvCxnSpPr>
        <p:spPr>
          <a:xfrm>
            <a:off x="5656885" y="3852066"/>
            <a:ext cx="303478"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98" name="TextBox 97">
            <a:extLst>
              <a:ext uri="{FF2B5EF4-FFF2-40B4-BE49-F238E27FC236}">
                <a16:creationId xmlns:a16="http://schemas.microsoft.com/office/drawing/2014/main" id="{CB21F63A-6447-1145-A4EC-2072C4B924A8}"/>
              </a:ext>
            </a:extLst>
          </p:cNvPr>
          <p:cNvSpPr txBox="1"/>
          <p:nvPr/>
        </p:nvSpPr>
        <p:spPr>
          <a:xfrm>
            <a:off x="5457853" y="4455031"/>
            <a:ext cx="755995"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Consolas" panose="020B0609020204030204" pitchFamily="49" charset="0"/>
              </a:rPr>
              <a:t>A0</a:t>
            </a:r>
          </a:p>
        </p:txBody>
      </p:sp>
      <p:cxnSp>
        <p:nvCxnSpPr>
          <p:cNvPr id="99" name="Straight Connector 98">
            <a:extLst>
              <a:ext uri="{FF2B5EF4-FFF2-40B4-BE49-F238E27FC236}">
                <a16:creationId xmlns:a16="http://schemas.microsoft.com/office/drawing/2014/main" id="{12AA5FB0-C80D-EC4E-8213-C1E612B49944}"/>
              </a:ext>
            </a:extLst>
          </p:cNvPr>
          <p:cNvCxnSpPr>
            <a:cxnSpLocks/>
          </p:cNvCxnSpPr>
          <p:nvPr/>
        </p:nvCxnSpPr>
        <p:spPr>
          <a:xfrm>
            <a:off x="5687815" y="4534939"/>
            <a:ext cx="288380"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100" name="TextBox 99">
            <a:extLst>
              <a:ext uri="{FF2B5EF4-FFF2-40B4-BE49-F238E27FC236}">
                <a16:creationId xmlns:a16="http://schemas.microsoft.com/office/drawing/2014/main" id="{8572C3A4-8D3C-0E4D-9679-B820BDB5F2B5}"/>
              </a:ext>
            </a:extLst>
          </p:cNvPr>
          <p:cNvSpPr txBox="1"/>
          <p:nvPr/>
        </p:nvSpPr>
        <p:spPr>
          <a:xfrm>
            <a:off x="5516440" y="4819557"/>
            <a:ext cx="63881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Consolas" panose="020B0609020204030204" pitchFamily="49" charset="0"/>
              </a:rPr>
              <a:t>A1</a:t>
            </a:r>
          </a:p>
        </p:txBody>
      </p:sp>
      <p:sp>
        <p:nvSpPr>
          <p:cNvPr id="101" name="TextBox 100">
            <a:extLst>
              <a:ext uri="{FF2B5EF4-FFF2-40B4-BE49-F238E27FC236}">
                <a16:creationId xmlns:a16="http://schemas.microsoft.com/office/drawing/2014/main" id="{DBB46244-56E7-6140-936A-C7D073F1D8DB}"/>
              </a:ext>
            </a:extLst>
          </p:cNvPr>
          <p:cNvSpPr txBox="1"/>
          <p:nvPr/>
        </p:nvSpPr>
        <p:spPr>
          <a:xfrm>
            <a:off x="5536707" y="5891784"/>
            <a:ext cx="63881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Consolas" panose="020B0609020204030204" pitchFamily="49" charset="0"/>
              </a:rPr>
              <a:t>A1</a:t>
            </a:r>
          </a:p>
        </p:txBody>
      </p:sp>
      <p:sp>
        <p:nvSpPr>
          <p:cNvPr id="102" name="TextBox 101">
            <a:extLst>
              <a:ext uri="{FF2B5EF4-FFF2-40B4-BE49-F238E27FC236}">
                <a16:creationId xmlns:a16="http://schemas.microsoft.com/office/drawing/2014/main" id="{77832AFA-DF51-6243-B636-99F4D4887BF2}"/>
              </a:ext>
            </a:extLst>
          </p:cNvPr>
          <p:cNvSpPr txBox="1"/>
          <p:nvPr/>
        </p:nvSpPr>
        <p:spPr>
          <a:xfrm>
            <a:off x="5469283" y="5503003"/>
            <a:ext cx="755995"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Consolas" panose="020B0609020204030204" pitchFamily="49" charset="0"/>
              </a:rPr>
              <a:t>A0</a:t>
            </a:r>
          </a:p>
        </p:txBody>
      </p:sp>
      <p:sp>
        <p:nvSpPr>
          <p:cNvPr id="103" name="TextBox 102">
            <a:extLst>
              <a:ext uri="{FF2B5EF4-FFF2-40B4-BE49-F238E27FC236}">
                <a16:creationId xmlns:a16="http://schemas.microsoft.com/office/drawing/2014/main" id="{96933EF7-142D-5546-93CD-A4F1858B9DC1}"/>
              </a:ext>
            </a:extLst>
          </p:cNvPr>
          <p:cNvSpPr txBox="1"/>
          <p:nvPr/>
        </p:nvSpPr>
        <p:spPr>
          <a:xfrm>
            <a:off x="7639155" y="2415054"/>
            <a:ext cx="70763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800" b="1" i="0" u="none" strike="noStrike" kern="1200" cap="none" spc="0" normalizeH="0" baseline="0" noProof="0" dirty="0">
                <a:ln>
                  <a:noFill/>
                </a:ln>
                <a:solidFill>
                  <a:srgbClr val="3D8AFF"/>
                </a:solidFill>
                <a:effectLst/>
                <a:uLnTx/>
                <a:uFillTx/>
                <a:latin typeface="Cambria" panose="02040503050406030204" pitchFamily="18" charset="0"/>
                <a:ea typeface="+mn-ea"/>
                <a:cs typeface="+mn-cs"/>
              </a:rPr>
              <a:t>S0</a:t>
            </a:r>
          </a:p>
        </p:txBody>
      </p:sp>
      <p:sp>
        <p:nvSpPr>
          <p:cNvPr id="104" name="TextBox 103">
            <a:extLst>
              <a:ext uri="{FF2B5EF4-FFF2-40B4-BE49-F238E27FC236}">
                <a16:creationId xmlns:a16="http://schemas.microsoft.com/office/drawing/2014/main" id="{EA1DB379-76E7-B243-A4A3-1074F0C1F503}"/>
              </a:ext>
            </a:extLst>
          </p:cNvPr>
          <p:cNvSpPr txBox="1"/>
          <p:nvPr/>
        </p:nvSpPr>
        <p:spPr>
          <a:xfrm>
            <a:off x="7653606" y="3509192"/>
            <a:ext cx="70763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800" b="1" i="0" u="none" strike="noStrike" kern="1200" cap="none" spc="0" normalizeH="0" baseline="0" noProof="0" dirty="0">
                <a:ln>
                  <a:noFill/>
                </a:ln>
                <a:solidFill>
                  <a:srgbClr val="3D8AFF"/>
                </a:solidFill>
                <a:effectLst/>
                <a:uLnTx/>
                <a:uFillTx/>
                <a:latin typeface="Cambria" panose="02040503050406030204" pitchFamily="18" charset="0"/>
                <a:ea typeface="+mn-ea"/>
                <a:cs typeface="+mn-cs"/>
              </a:rPr>
              <a:t>S1</a:t>
            </a:r>
          </a:p>
        </p:txBody>
      </p:sp>
      <p:sp>
        <p:nvSpPr>
          <p:cNvPr id="105" name="TextBox 104">
            <a:extLst>
              <a:ext uri="{FF2B5EF4-FFF2-40B4-BE49-F238E27FC236}">
                <a16:creationId xmlns:a16="http://schemas.microsoft.com/office/drawing/2014/main" id="{AA837EFD-795D-1948-A400-155EA60D4D6E}"/>
              </a:ext>
            </a:extLst>
          </p:cNvPr>
          <p:cNvSpPr txBox="1"/>
          <p:nvPr/>
        </p:nvSpPr>
        <p:spPr>
          <a:xfrm>
            <a:off x="7639155" y="4598161"/>
            <a:ext cx="70763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800" b="1" i="0" u="none" strike="noStrike" kern="1200" cap="none" spc="0" normalizeH="0" baseline="0" noProof="0" dirty="0">
                <a:ln>
                  <a:noFill/>
                </a:ln>
                <a:solidFill>
                  <a:srgbClr val="3D8AFF"/>
                </a:solidFill>
                <a:effectLst/>
                <a:uLnTx/>
                <a:uFillTx/>
                <a:latin typeface="Cambria" panose="02040503050406030204" pitchFamily="18" charset="0"/>
                <a:ea typeface="+mn-ea"/>
                <a:cs typeface="+mn-cs"/>
              </a:rPr>
              <a:t>S2</a:t>
            </a:r>
          </a:p>
        </p:txBody>
      </p:sp>
      <p:sp>
        <p:nvSpPr>
          <p:cNvPr id="106" name="TextBox 105">
            <a:extLst>
              <a:ext uri="{FF2B5EF4-FFF2-40B4-BE49-F238E27FC236}">
                <a16:creationId xmlns:a16="http://schemas.microsoft.com/office/drawing/2014/main" id="{12AFED04-1DC9-5142-BFDE-08C8D86A95CB}"/>
              </a:ext>
            </a:extLst>
          </p:cNvPr>
          <p:cNvSpPr txBox="1"/>
          <p:nvPr/>
        </p:nvSpPr>
        <p:spPr>
          <a:xfrm>
            <a:off x="7648430" y="5661175"/>
            <a:ext cx="70763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800" b="1" i="0" u="none" strike="noStrike" kern="1200" cap="none" spc="0" normalizeH="0" baseline="0" noProof="0" dirty="0">
                <a:ln>
                  <a:noFill/>
                </a:ln>
                <a:solidFill>
                  <a:srgbClr val="3D8AFF"/>
                </a:solidFill>
                <a:effectLst/>
                <a:uLnTx/>
                <a:uFillTx/>
                <a:latin typeface="Cambria" panose="02040503050406030204" pitchFamily="18" charset="0"/>
                <a:ea typeface="+mn-ea"/>
                <a:cs typeface="+mn-cs"/>
              </a:rPr>
              <a:t>S3</a:t>
            </a:r>
          </a:p>
        </p:txBody>
      </p:sp>
      <p:sp>
        <p:nvSpPr>
          <p:cNvPr id="58" name="TextBox 57">
            <a:extLst>
              <a:ext uri="{FF2B5EF4-FFF2-40B4-BE49-F238E27FC236}">
                <a16:creationId xmlns:a16="http://schemas.microsoft.com/office/drawing/2014/main" id="{6260F1FD-F1FF-C447-AB0E-E78B0C9D50E5}"/>
              </a:ext>
            </a:extLst>
          </p:cNvPr>
          <p:cNvSpPr txBox="1"/>
          <p:nvPr/>
        </p:nvSpPr>
        <p:spPr>
          <a:xfrm>
            <a:off x="5460134" y="1128126"/>
            <a:ext cx="360658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TR" sz="24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Drive </a:t>
            </a:r>
            <a:br>
              <a:rPr kumimoji="0" lang="en-TR" sz="24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br>
            <a:r>
              <a:rPr kumimoji="0" lang="en-TR" sz="24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control signals</a:t>
            </a:r>
          </a:p>
        </p:txBody>
      </p:sp>
    </p:spTree>
    <p:extLst>
      <p:ext uri="{BB962C8B-B14F-4D97-AF65-F5344CB8AC3E}">
        <p14:creationId xmlns:p14="http://schemas.microsoft.com/office/powerpoint/2010/main" val="3269356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500"/>
                                        <p:tgtEl>
                                          <p:spTgt spid="5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4"/>
                                        </p:tgtEl>
                                        <p:attrNameLst>
                                          <p:attrName>style.visibility</p:attrName>
                                        </p:attrNameLst>
                                      </p:cBhvr>
                                      <p:to>
                                        <p:strVal val="visible"/>
                                      </p:to>
                                    </p:set>
                                    <p:animEffect transition="in" filter="fade">
                                      <p:cBhvr>
                                        <p:cTn id="10" dur="500"/>
                                        <p:tgtEl>
                                          <p:spTgt spid="5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4"/>
                                        </p:tgtEl>
                                        <p:attrNameLst>
                                          <p:attrName>style.visibility</p:attrName>
                                        </p:attrNameLst>
                                      </p:cBhvr>
                                      <p:to>
                                        <p:strVal val="visible"/>
                                      </p:to>
                                    </p:set>
                                    <p:animEffect transition="in" filter="fade">
                                      <p:cBhvr>
                                        <p:cTn id="15" dur="500"/>
                                        <p:tgtEl>
                                          <p:spTgt spid="10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03"/>
                                        </p:tgtEl>
                                        <p:attrNameLst>
                                          <p:attrName>style.visibility</p:attrName>
                                        </p:attrNameLst>
                                      </p:cBhvr>
                                      <p:to>
                                        <p:strVal val="visible"/>
                                      </p:to>
                                    </p:set>
                                    <p:animEffect transition="in" filter="fade">
                                      <p:cBhvr>
                                        <p:cTn id="18" dur="500"/>
                                        <p:tgtEl>
                                          <p:spTgt spid="10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05"/>
                                        </p:tgtEl>
                                        <p:attrNameLst>
                                          <p:attrName>style.visibility</p:attrName>
                                        </p:attrNameLst>
                                      </p:cBhvr>
                                      <p:to>
                                        <p:strVal val="visible"/>
                                      </p:to>
                                    </p:set>
                                    <p:animEffect transition="in" filter="fade">
                                      <p:cBhvr>
                                        <p:cTn id="21" dur="500"/>
                                        <p:tgtEl>
                                          <p:spTgt spid="105"/>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06"/>
                                        </p:tgtEl>
                                        <p:attrNameLst>
                                          <p:attrName>style.visibility</p:attrName>
                                        </p:attrNameLst>
                                      </p:cBhvr>
                                      <p:to>
                                        <p:strVal val="visible"/>
                                      </p:to>
                                    </p:set>
                                    <p:animEffect transition="in" filter="fade">
                                      <p:cBhvr>
                                        <p:cTn id="24" dur="500"/>
                                        <p:tgtEl>
                                          <p:spTgt spid="106"/>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71"/>
                                        </p:tgtEl>
                                        <p:attrNameLst>
                                          <p:attrName>style.visibility</p:attrName>
                                        </p:attrNameLst>
                                      </p:cBhvr>
                                      <p:to>
                                        <p:strVal val="visible"/>
                                      </p:to>
                                    </p:set>
                                    <p:animEffect transition="in" filter="fade">
                                      <p:cBhvr>
                                        <p:cTn id="29" dur="500"/>
                                        <p:tgtEl>
                                          <p:spTgt spid="71"/>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74"/>
                                        </p:tgtEl>
                                        <p:attrNameLst>
                                          <p:attrName>style.visibility</p:attrName>
                                        </p:attrNameLst>
                                      </p:cBhvr>
                                      <p:to>
                                        <p:strVal val="visible"/>
                                      </p:to>
                                    </p:set>
                                    <p:animEffect transition="in" filter="fade">
                                      <p:cBhvr>
                                        <p:cTn id="34" dur="500"/>
                                        <p:tgtEl>
                                          <p:spTgt spid="74"/>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58"/>
                                        </p:tgtEl>
                                        <p:attrNameLst>
                                          <p:attrName>style.visibility</p:attrName>
                                        </p:attrNameLst>
                                      </p:cBhvr>
                                      <p:to>
                                        <p:strVal val="visible"/>
                                      </p:to>
                                    </p:set>
                                    <p:animEffect transition="in" filter="fade">
                                      <p:cBhvr>
                                        <p:cTn id="39" dur="500"/>
                                        <p:tgtEl>
                                          <p:spTgt spid="58"/>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fade">
                                      <p:cBhvr>
                                        <p:cTn id="44" dur="500"/>
                                        <p:tgtEl>
                                          <p:spTgt spid="10"/>
                                        </p:tgtEl>
                                      </p:cBhvr>
                                    </p:animEffect>
                                  </p:childTnLst>
                                </p:cTn>
                              </p:par>
                              <p:par>
                                <p:cTn id="45" presetID="10" presetClass="entr" presetSubtype="0" fill="hold" nodeType="with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fade">
                                      <p:cBhvr>
                                        <p:cTn id="47" dur="500"/>
                                        <p:tgtEl>
                                          <p:spTgt spid="15"/>
                                        </p:tgtEl>
                                      </p:cBhvr>
                                    </p:animEffect>
                                  </p:childTnLst>
                                </p:cTn>
                              </p:par>
                              <p:par>
                                <p:cTn id="48" presetID="10" presetClass="entr" presetSubtype="0" fill="hold" nodeType="with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fade">
                                      <p:cBhvr>
                                        <p:cTn id="50" dur="500"/>
                                        <p:tgtEl>
                                          <p:spTgt spid="18"/>
                                        </p:tgtEl>
                                      </p:cBhvr>
                                    </p:animEffect>
                                  </p:childTnLst>
                                </p:cTn>
                              </p:par>
                              <p:par>
                                <p:cTn id="51" presetID="10" presetClass="entr" presetSubtype="0" fill="hold" nodeType="withEffect">
                                  <p:stCondLst>
                                    <p:cond delay="0"/>
                                  </p:stCondLst>
                                  <p:childTnLst>
                                    <p:set>
                                      <p:cBhvr>
                                        <p:cTn id="52" dur="1" fill="hold">
                                          <p:stCondLst>
                                            <p:cond delay="0"/>
                                          </p:stCondLst>
                                        </p:cTn>
                                        <p:tgtEl>
                                          <p:spTgt spid="23"/>
                                        </p:tgtEl>
                                        <p:attrNameLst>
                                          <p:attrName>style.visibility</p:attrName>
                                        </p:attrNameLst>
                                      </p:cBhvr>
                                      <p:to>
                                        <p:strVal val="visible"/>
                                      </p:to>
                                    </p:set>
                                    <p:animEffect transition="in" filter="fade">
                                      <p:cBhvr>
                                        <p:cTn id="53" dur="500"/>
                                        <p:tgtEl>
                                          <p:spTgt spid="23"/>
                                        </p:tgtEl>
                                      </p:cBhvr>
                                    </p:animEffect>
                                  </p:childTnLst>
                                </p:cTn>
                              </p:par>
                              <p:par>
                                <p:cTn id="54" presetID="10" presetClass="entr" presetSubtype="0" fill="hold" nodeType="withEffect">
                                  <p:stCondLst>
                                    <p:cond delay="0"/>
                                  </p:stCondLst>
                                  <p:childTnLst>
                                    <p:set>
                                      <p:cBhvr>
                                        <p:cTn id="55" dur="1" fill="hold">
                                          <p:stCondLst>
                                            <p:cond delay="0"/>
                                          </p:stCondLst>
                                        </p:cTn>
                                        <p:tgtEl>
                                          <p:spTgt spid="28"/>
                                        </p:tgtEl>
                                        <p:attrNameLst>
                                          <p:attrName>style.visibility</p:attrName>
                                        </p:attrNameLst>
                                      </p:cBhvr>
                                      <p:to>
                                        <p:strVal val="visible"/>
                                      </p:to>
                                    </p:set>
                                    <p:animEffect transition="in" filter="fade">
                                      <p:cBhvr>
                                        <p:cTn id="56" dur="500"/>
                                        <p:tgtEl>
                                          <p:spTgt spid="28"/>
                                        </p:tgtEl>
                                      </p:cBhvr>
                                    </p:animEffect>
                                  </p:childTnLst>
                                </p:cTn>
                              </p:par>
                              <p:par>
                                <p:cTn id="57" presetID="10" presetClass="entr" presetSubtype="0" fill="hold" nodeType="withEffect">
                                  <p:stCondLst>
                                    <p:cond delay="0"/>
                                  </p:stCondLst>
                                  <p:childTnLst>
                                    <p:set>
                                      <p:cBhvr>
                                        <p:cTn id="58" dur="1" fill="hold">
                                          <p:stCondLst>
                                            <p:cond delay="0"/>
                                          </p:stCondLst>
                                        </p:cTn>
                                        <p:tgtEl>
                                          <p:spTgt spid="32"/>
                                        </p:tgtEl>
                                        <p:attrNameLst>
                                          <p:attrName>style.visibility</p:attrName>
                                        </p:attrNameLst>
                                      </p:cBhvr>
                                      <p:to>
                                        <p:strVal val="visible"/>
                                      </p:to>
                                    </p:set>
                                    <p:animEffect transition="in" filter="fade">
                                      <p:cBhvr>
                                        <p:cTn id="59" dur="500"/>
                                        <p:tgtEl>
                                          <p:spTgt spid="32"/>
                                        </p:tgtEl>
                                      </p:cBhvr>
                                    </p:animEffect>
                                  </p:childTnLst>
                                </p:cTn>
                              </p:par>
                              <p:par>
                                <p:cTn id="60" presetID="10" presetClass="entr" presetSubtype="0" fill="hold" nodeType="withEffect">
                                  <p:stCondLst>
                                    <p:cond delay="0"/>
                                  </p:stCondLst>
                                  <p:childTnLst>
                                    <p:set>
                                      <p:cBhvr>
                                        <p:cTn id="61" dur="1" fill="hold">
                                          <p:stCondLst>
                                            <p:cond delay="0"/>
                                          </p:stCondLst>
                                        </p:cTn>
                                        <p:tgtEl>
                                          <p:spTgt spid="35"/>
                                        </p:tgtEl>
                                        <p:attrNameLst>
                                          <p:attrName>style.visibility</p:attrName>
                                        </p:attrNameLst>
                                      </p:cBhvr>
                                      <p:to>
                                        <p:strVal val="visible"/>
                                      </p:to>
                                    </p:set>
                                    <p:animEffect transition="in" filter="fade">
                                      <p:cBhvr>
                                        <p:cTn id="62" dur="500"/>
                                        <p:tgtEl>
                                          <p:spTgt spid="35"/>
                                        </p:tgtEl>
                                      </p:cBhvr>
                                    </p:animEffect>
                                  </p:childTnLst>
                                </p:cTn>
                              </p:par>
                              <p:par>
                                <p:cTn id="63" presetID="10" presetClass="entr" presetSubtype="0" fill="hold" nodeType="withEffect">
                                  <p:stCondLst>
                                    <p:cond delay="0"/>
                                  </p:stCondLst>
                                  <p:childTnLst>
                                    <p:set>
                                      <p:cBhvr>
                                        <p:cTn id="64" dur="1" fill="hold">
                                          <p:stCondLst>
                                            <p:cond delay="0"/>
                                          </p:stCondLst>
                                        </p:cTn>
                                        <p:tgtEl>
                                          <p:spTgt spid="36"/>
                                        </p:tgtEl>
                                        <p:attrNameLst>
                                          <p:attrName>style.visibility</p:attrName>
                                        </p:attrNameLst>
                                      </p:cBhvr>
                                      <p:to>
                                        <p:strVal val="visible"/>
                                      </p:to>
                                    </p:set>
                                    <p:animEffect transition="in" filter="fade">
                                      <p:cBhvr>
                                        <p:cTn id="65" dur="500"/>
                                        <p:tgtEl>
                                          <p:spTgt spid="36"/>
                                        </p:tgtEl>
                                      </p:cBhvr>
                                    </p:animEffect>
                                  </p:childTnLst>
                                </p:cTn>
                              </p:par>
                              <p:par>
                                <p:cTn id="66" presetID="10" presetClass="entr" presetSubtype="0" fill="hold" nodeType="withEffect">
                                  <p:stCondLst>
                                    <p:cond delay="0"/>
                                  </p:stCondLst>
                                  <p:childTnLst>
                                    <p:set>
                                      <p:cBhvr>
                                        <p:cTn id="67" dur="1" fill="hold">
                                          <p:stCondLst>
                                            <p:cond delay="0"/>
                                          </p:stCondLst>
                                        </p:cTn>
                                        <p:tgtEl>
                                          <p:spTgt spid="37"/>
                                        </p:tgtEl>
                                        <p:attrNameLst>
                                          <p:attrName>style.visibility</p:attrName>
                                        </p:attrNameLst>
                                      </p:cBhvr>
                                      <p:to>
                                        <p:strVal val="visible"/>
                                      </p:to>
                                    </p:set>
                                    <p:animEffect transition="in" filter="fade">
                                      <p:cBhvr>
                                        <p:cTn id="68" dur="500"/>
                                        <p:tgtEl>
                                          <p:spTgt spid="37"/>
                                        </p:tgtEl>
                                      </p:cBhvr>
                                    </p:animEffect>
                                  </p:childTnLst>
                                </p:cTn>
                              </p:par>
                              <p:par>
                                <p:cTn id="69" presetID="10" presetClass="entr" presetSubtype="0" fill="hold" nodeType="withEffect">
                                  <p:stCondLst>
                                    <p:cond delay="0"/>
                                  </p:stCondLst>
                                  <p:childTnLst>
                                    <p:set>
                                      <p:cBhvr>
                                        <p:cTn id="70" dur="1" fill="hold">
                                          <p:stCondLst>
                                            <p:cond delay="0"/>
                                          </p:stCondLst>
                                        </p:cTn>
                                        <p:tgtEl>
                                          <p:spTgt spid="40"/>
                                        </p:tgtEl>
                                        <p:attrNameLst>
                                          <p:attrName>style.visibility</p:attrName>
                                        </p:attrNameLst>
                                      </p:cBhvr>
                                      <p:to>
                                        <p:strVal val="visible"/>
                                      </p:to>
                                    </p:set>
                                    <p:animEffect transition="in" filter="fade">
                                      <p:cBhvr>
                                        <p:cTn id="71" dur="500"/>
                                        <p:tgtEl>
                                          <p:spTgt spid="40"/>
                                        </p:tgtEl>
                                      </p:cBhvr>
                                    </p:animEffect>
                                  </p:childTnLst>
                                </p:cTn>
                              </p:par>
                              <p:par>
                                <p:cTn id="72" presetID="10" presetClass="entr" presetSubtype="0" fill="hold" nodeType="withEffect">
                                  <p:stCondLst>
                                    <p:cond delay="0"/>
                                  </p:stCondLst>
                                  <p:childTnLst>
                                    <p:set>
                                      <p:cBhvr>
                                        <p:cTn id="73" dur="1" fill="hold">
                                          <p:stCondLst>
                                            <p:cond delay="0"/>
                                          </p:stCondLst>
                                        </p:cTn>
                                        <p:tgtEl>
                                          <p:spTgt spid="41"/>
                                        </p:tgtEl>
                                        <p:attrNameLst>
                                          <p:attrName>style.visibility</p:attrName>
                                        </p:attrNameLst>
                                      </p:cBhvr>
                                      <p:to>
                                        <p:strVal val="visible"/>
                                      </p:to>
                                    </p:set>
                                    <p:animEffect transition="in" filter="fade">
                                      <p:cBhvr>
                                        <p:cTn id="74" dur="500"/>
                                        <p:tgtEl>
                                          <p:spTgt spid="41"/>
                                        </p:tgtEl>
                                      </p:cBhvr>
                                    </p:animEffect>
                                  </p:childTnLst>
                                </p:cTn>
                              </p:par>
                              <p:par>
                                <p:cTn id="75" presetID="10" presetClass="entr" presetSubtype="0" fill="hold" nodeType="withEffect">
                                  <p:stCondLst>
                                    <p:cond delay="0"/>
                                  </p:stCondLst>
                                  <p:childTnLst>
                                    <p:set>
                                      <p:cBhvr>
                                        <p:cTn id="76" dur="1" fill="hold">
                                          <p:stCondLst>
                                            <p:cond delay="0"/>
                                          </p:stCondLst>
                                        </p:cTn>
                                        <p:tgtEl>
                                          <p:spTgt spid="44"/>
                                        </p:tgtEl>
                                        <p:attrNameLst>
                                          <p:attrName>style.visibility</p:attrName>
                                        </p:attrNameLst>
                                      </p:cBhvr>
                                      <p:to>
                                        <p:strVal val="visible"/>
                                      </p:to>
                                    </p:set>
                                    <p:animEffect transition="in" filter="fade">
                                      <p:cBhvr>
                                        <p:cTn id="77" dur="500"/>
                                        <p:tgtEl>
                                          <p:spTgt spid="44"/>
                                        </p:tgtEl>
                                      </p:cBhvr>
                                    </p:animEffect>
                                  </p:childTnLst>
                                </p:cTn>
                              </p:par>
                              <p:par>
                                <p:cTn id="78" presetID="10" presetClass="entr" presetSubtype="0" fill="hold" nodeType="withEffect">
                                  <p:stCondLst>
                                    <p:cond delay="0"/>
                                  </p:stCondLst>
                                  <p:childTnLst>
                                    <p:set>
                                      <p:cBhvr>
                                        <p:cTn id="79" dur="1" fill="hold">
                                          <p:stCondLst>
                                            <p:cond delay="0"/>
                                          </p:stCondLst>
                                        </p:cTn>
                                        <p:tgtEl>
                                          <p:spTgt spid="47"/>
                                        </p:tgtEl>
                                        <p:attrNameLst>
                                          <p:attrName>style.visibility</p:attrName>
                                        </p:attrNameLst>
                                      </p:cBhvr>
                                      <p:to>
                                        <p:strVal val="visible"/>
                                      </p:to>
                                    </p:set>
                                    <p:animEffect transition="in" filter="fade">
                                      <p:cBhvr>
                                        <p:cTn id="80" dur="500"/>
                                        <p:tgtEl>
                                          <p:spTgt spid="47"/>
                                        </p:tgtEl>
                                      </p:cBhvr>
                                    </p:animEffect>
                                  </p:childTnLst>
                                </p:cTn>
                              </p:par>
                              <p:par>
                                <p:cTn id="81" presetID="10" presetClass="entr" presetSubtype="0" fill="hold" nodeType="withEffect">
                                  <p:stCondLst>
                                    <p:cond delay="0"/>
                                  </p:stCondLst>
                                  <p:childTnLst>
                                    <p:set>
                                      <p:cBhvr>
                                        <p:cTn id="82" dur="1" fill="hold">
                                          <p:stCondLst>
                                            <p:cond delay="0"/>
                                          </p:stCondLst>
                                        </p:cTn>
                                        <p:tgtEl>
                                          <p:spTgt spid="50"/>
                                        </p:tgtEl>
                                        <p:attrNameLst>
                                          <p:attrName>style.visibility</p:attrName>
                                        </p:attrNameLst>
                                      </p:cBhvr>
                                      <p:to>
                                        <p:strVal val="visible"/>
                                      </p:to>
                                    </p:set>
                                    <p:animEffect transition="in" filter="fade">
                                      <p:cBhvr>
                                        <p:cTn id="83" dur="500"/>
                                        <p:tgtEl>
                                          <p:spTgt spid="50"/>
                                        </p:tgtEl>
                                      </p:cBhvr>
                                    </p:animEffect>
                                  </p:childTnLst>
                                </p:cTn>
                              </p:par>
                              <p:par>
                                <p:cTn id="84" presetID="10" presetClass="entr" presetSubtype="0" fill="hold" nodeType="withEffect">
                                  <p:stCondLst>
                                    <p:cond delay="0"/>
                                  </p:stCondLst>
                                  <p:childTnLst>
                                    <p:set>
                                      <p:cBhvr>
                                        <p:cTn id="85" dur="1" fill="hold">
                                          <p:stCondLst>
                                            <p:cond delay="0"/>
                                          </p:stCondLst>
                                        </p:cTn>
                                        <p:tgtEl>
                                          <p:spTgt spid="64"/>
                                        </p:tgtEl>
                                        <p:attrNameLst>
                                          <p:attrName>style.visibility</p:attrName>
                                        </p:attrNameLst>
                                      </p:cBhvr>
                                      <p:to>
                                        <p:strVal val="visible"/>
                                      </p:to>
                                    </p:set>
                                    <p:animEffect transition="in" filter="fade">
                                      <p:cBhvr>
                                        <p:cTn id="86" dur="500"/>
                                        <p:tgtEl>
                                          <p:spTgt spid="64"/>
                                        </p:tgtEl>
                                      </p:cBhvr>
                                    </p:animEffect>
                                  </p:childTnLst>
                                </p:cTn>
                              </p:par>
                              <p:par>
                                <p:cTn id="87" presetID="10" presetClass="entr" presetSubtype="0" fill="hold" nodeType="withEffect">
                                  <p:stCondLst>
                                    <p:cond delay="0"/>
                                  </p:stCondLst>
                                  <p:childTnLst>
                                    <p:set>
                                      <p:cBhvr>
                                        <p:cTn id="88" dur="1" fill="hold">
                                          <p:stCondLst>
                                            <p:cond delay="0"/>
                                          </p:stCondLst>
                                        </p:cTn>
                                        <p:tgtEl>
                                          <p:spTgt spid="66"/>
                                        </p:tgtEl>
                                        <p:attrNameLst>
                                          <p:attrName>style.visibility</p:attrName>
                                        </p:attrNameLst>
                                      </p:cBhvr>
                                      <p:to>
                                        <p:strVal val="visible"/>
                                      </p:to>
                                    </p:set>
                                    <p:animEffect transition="in" filter="fade">
                                      <p:cBhvr>
                                        <p:cTn id="89" dur="500"/>
                                        <p:tgtEl>
                                          <p:spTgt spid="66"/>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61"/>
                                        </p:tgtEl>
                                        <p:attrNameLst>
                                          <p:attrName>style.visibility</p:attrName>
                                        </p:attrNameLst>
                                      </p:cBhvr>
                                      <p:to>
                                        <p:strVal val="visible"/>
                                      </p:to>
                                    </p:set>
                                    <p:animEffect transition="in" filter="fade">
                                      <p:cBhvr>
                                        <p:cTn id="92" dur="500"/>
                                        <p:tgtEl>
                                          <p:spTgt spid="61"/>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69"/>
                                        </p:tgtEl>
                                        <p:attrNameLst>
                                          <p:attrName>style.visibility</p:attrName>
                                        </p:attrNameLst>
                                      </p:cBhvr>
                                      <p:to>
                                        <p:strVal val="visible"/>
                                      </p:to>
                                    </p:set>
                                    <p:animEffect transition="in" filter="fade">
                                      <p:cBhvr>
                                        <p:cTn id="95" dur="500"/>
                                        <p:tgtEl>
                                          <p:spTgt spid="69"/>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62"/>
                                        </p:tgtEl>
                                        <p:attrNameLst>
                                          <p:attrName>style.visibility</p:attrName>
                                        </p:attrNameLst>
                                      </p:cBhvr>
                                      <p:to>
                                        <p:strVal val="visible"/>
                                      </p:to>
                                    </p:set>
                                    <p:animEffect transition="in" filter="fade">
                                      <p:cBhvr>
                                        <p:cTn id="98" dur="500"/>
                                        <p:tgtEl>
                                          <p:spTgt spid="62"/>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60"/>
                                        </p:tgtEl>
                                        <p:attrNameLst>
                                          <p:attrName>style.visibility</p:attrName>
                                        </p:attrNameLst>
                                      </p:cBhvr>
                                      <p:to>
                                        <p:strVal val="visible"/>
                                      </p:to>
                                    </p:set>
                                    <p:animEffect transition="in" filter="fade">
                                      <p:cBhvr>
                                        <p:cTn id="101" dur="500"/>
                                        <p:tgtEl>
                                          <p:spTgt spid="60"/>
                                        </p:tgtEl>
                                      </p:cBhvr>
                                    </p:animEffect>
                                  </p:childTnLst>
                                </p:cTn>
                              </p:par>
                            </p:childTnLst>
                          </p:cTn>
                        </p:par>
                      </p:childTnLst>
                    </p:cTn>
                  </p:par>
                  <p:par>
                    <p:cTn id="102" fill="hold">
                      <p:stCondLst>
                        <p:cond delay="indefinite"/>
                      </p:stCondLst>
                      <p:childTnLst>
                        <p:par>
                          <p:cTn id="103" fill="hold">
                            <p:stCondLst>
                              <p:cond delay="0"/>
                            </p:stCondLst>
                            <p:childTnLst>
                              <p:par>
                                <p:cTn id="104" presetID="10" presetClass="entr" presetSubtype="0" fill="hold" grpId="0" nodeType="clickEffect">
                                  <p:stCondLst>
                                    <p:cond delay="0"/>
                                  </p:stCondLst>
                                  <p:childTnLst>
                                    <p:set>
                                      <p:cBhvr>
                                        <p:cTn id="105" dur="1" fill="hold">
                                          <p:stCondLst>
                                            <p:cond delay="0"/>
                                          </p:stCondLst>
                                        </p:cTn>
                                        <p:tgtEl>
                                          <p:spTgt spid="59"/>
                                        </p:tgtEl>
                                        <p:attrNameLst>
                                          <p:attrName>style.visibility</p:attrName>
                                        </p:attrNameLst>
                                      </p:cBhvr>
                                      <p:to>
                                        <p:strVal val="visible"/>
                                      </p:to>
                                    </p:set>
                                    <p:animEffect transition="in" filter="fade">
                                      <p:cBhvr>
                                        <p:cTn id="106" dur="500"/>
                                        <p:tgtEl>
                                          <p:spTgt spid="59"/>
                                        </p:tgtEl>
                                      </p:cBhvr>
                                    </p:animEffect>
                                  </p:childTnLst>
                                </p:cTn>
                              </p:par>
                              <p:par>
                                <p:cTn id="107" presetID="10" presetClass="entr" presetSubtype="0" fill="hold" nodeType="withEffect">
                                  <p:stCondLst>
                                    <p:cond delay="0"/>
                                  </p:stCondLst>
                                  <p:childTnLst>
                                    <p:set>
                                      <p:cBhvr>
                                        <p:cTn id="108" dur="1" fill="hold">
                                          <p:stCondLst>
                                            <p:cond delay="0"/>
                                          </p:stCondLst>
                                        </p:cTn>
                                        <p:tgtEl>
                                          <p:spTgt spid="56"/>
                                        </p:tgtEl>
                                        <p:attrNameLst>
                                          <p:attrName>style.visibility</p:attrName>
                                        </p:attrNameLst>
                                      </p:cBhvr>
                                      <p:to>
                                        <p:strVal val="visible"/>
                                      </p:to>
                                    </p:set>
                                    <p:animEffect transition="in" filter="fade">
                                      <p:cBhvr>
                                        <p:cTn id="109" dur="500"/>
                                        <p:tgtEl>
                                          <p:spTgt spid="56"/>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27"/>
                                        </p:tgtEl>
                                        <p:attrNameLst>
                                          <p:attrName>style.visibility</p:attrName>
                                        </p:attrNameLst>
                                      </p:cBhvr>
                                      <p:to>
                                        <p:strVal val="visible"/>
                                      </p:to>
                                    </p:set>
                                    <p:animEffect transition="in" filter="fade">
                                      <p:cBhvr>
                                        <p:cTn id="112" dur="500"/>
                                        <p:tgtEl>
                                          <p:spTgt spid="27"/>
                                        </p:tgtEl>
                                      </p:cBhvr>
                                    </p:animEffect>
                                  </p:childTnLst>
                                </p:cTn>
                              </p:par>
                              <p:par>
                                <p:cTn id="113" presetID="10" presetClass="entr" presetSubtype="0" fill="hold" grpId="0" nodeType="withEffect">
                                  <p:stCondLst>
                                    <p:cond delay="0"/>
                                  </p:stCondLst>
                                  <p:childTnLst>
                                    <p:set>
                                      <p:cBhvr>
                                        <p:cTn id="114" dur="1" fill="hold">
                                          <p:stCondLst>
                                            <p:cond delay="0"/>
                                          </p:stCondLst>
                                        </p:cTn>
                                        <p:tgtEl>
                                          <p:spTgt spid="26"/>
                                        </p:tgtEl>
                                        <p:attrNameLst>
                                          <p:attrName>style.visibility</p:attrName>
                                        </p:attrNameLst>
                                      </p:cBhvr>
                                      <p:to>
                                        <p:strVal val="visible"/>
                                      </p:to>
                                    </p:set>
                                    <p:animEffect transition="in" filter="fade">
                                      <p:cBhvr>
                                        <p:cTn id="115" dur="500"/>
                                        <p:tgtEl>
                                          <p:spTgt spid="26"/>
                                        </p:tgtEl>
                                      </p:cBhvr>
                                    </p:animEffect>
                                  </p:childTnLst>
                                </p:cTn>
                              </p:par>
                              <p:par>
                                <p:cTn id="116" presetID="10" presetClass="entr" presetSubtype="0" fill="hold" grpId="0" nodeType="withEffect">
                                  <p:stCondLst>
                                    <p:cond delay="0"/>
                                  </p:stCondLst>
                                  <p:childTnLst>
                                    <p:set>
                                      <p:cBhvr>
                                        <p:cTn id="117" dur="1" fill="hold">
                                          <p:stCondLst>
                                            <p:cond delay="0"/>
                                          </p:stCondLst>
                                        </p:cTn>
                                        <p:tgtEl>
                                          <p:spTgt spid="39"/>
                                        </p:tgtEl>
                                        <p:attrNameLst>
                                          <p:attrName>style.visibility</p:attrName>
                                        </p:attrNameLst>
                                      </p:cBhvr>
                                      <p:to>
                                        <p:strVal val="visible"/>
                                      </p:to>
                                    </p:set>
                                    <p:animEffect transition="in" filter="fade">
                                      <p:cBhvr>
                                        <p:cTn id="118" dur="500"/>
                                        <p:tgtEl>
                                          <p:spTgt spid="39"/>
                                        </p:tgtEl>
                                      </p:cBhvr>
                                    </p:animEffect>
                                  </p:childTnLst>
                                </p:cTn>
                              </p:par>
                              <p:par>
                                <p:cTn id="119" presetID="10" presetClass="entr" presetSubtype="0" fill="hold" grpId="0" nodeType="withEffect">
                                  <p:stCondLst>
                                    <p:cond delay="0"/>
                                  </p:stCondLst>
                                  <p:childTnLst>
                                    <p:set>
                                      <p:cBhvr>
                                        <p:cTn id="120" dur="1" fill="hold">
                                          <p:stCondLst>
                                            <p:cond delay="0"/>
                                          </p:stCondLst>
                                        </p:cTn>
                                        <p:tgtEl>
                                          <p:spTgt spid="38"/>
                                        </p:tgtEl>
                                        <p:attrNameLst>
                                          <p:attrName>style.visibility</p:attrName>
                                        </p:attrNameLst>
                                      </p:cBhvr>
                                      <p:to>
                                        <p:strVal val="visible"/>
                                      </p:to>
                                    </p:set>
                                    <p:animEffect transition="in" filter="fade">
                                      <p:cBhvr>
                                        <p:cTn id="121" dur="500"/>
                                        <p:tgtEl>
                                          <p:spTgt spid="38"/>
                                        </p:tgtEl>
                                      </p:cBhvr>
                                    </p:animEffect>
                                  </p:childTnLst>
                                </p:cTn>
                              </p:par>
                            </p:childTnLst>
                          </p:cTn>
                        </p:par>
                      </p:childTnLst>
                    </p:cTn>
                  </p:par>
                  <p:par>
                    <p:cTn id="122" fill="hold">
                      <p:stCondLst>
                        <p:cond delay="indefinite"/>
                      </p:stCondLst>
                      <p:childTnLst>
                        <p:par>
                          <p:cTn id="123" fill="hold">
                            <p:stCondLst>
                              <p:cond delay="0"/>
                            </p:stCondLst>
                            <p:childTnLst>
                              <p:par>
                                <p:cTn id="124" presetID="10" presetClass="entr" presetSubtype="0" fill="hold" grpId="0" nodeType="clickEffect">
                                  <p:stCondLst>
                                    <p:cond delay="0"/>
                                  </p:stCondLst>
                                  <p:childTnLst>
                                    <p:set>
                                      <p:cBhvr>
                                        <p:cTn id="125" dur="1" fill="hold">
                                          <p:stCondLst>
                                            <p:cond delay="0"/>
                                          </p:stCondLst>
                                        </p:cTn>
                                        <p:tgtEl>
                                          <p:spTgt spid="89"/>
                                        </p:tgtEl>
                                        <p:attrNameLst>
                                          <p:attrName>style.visibility</p:attrName>
                                        </p:attrNameLst>
                                      </p:cBhvr>
                                      <p:to>
                                        <p:strVal val="visible"/>
                                      </p:to>
                                    </p:set>
                                    <p:animEffect transition="in" filter="fade">
                                      <p:cBhvr>
                                        <p:cTn id="126" dur="500"/>
                                        <p:tgtEl>
                                          <p:spTgt spid="89"/>
                                        </p:tgtEl>
                                      </p:cBhvr>
                                    </p:animEffect>
                                  </p:childTnLst>
                                </p:cTn>
                              </p:par>
                              <p:par>
                                <p:cTn id="127" presetID="10" presetClass="entr" presetSubtype="0" fill="hold" nodeType="withEffect">
                                  <p:stCondLst>
                                    <p:cond delay="0"/>
                                  </p:stCondLst>
                                  <p:childTnLst>
                                    <p:set>
                                      <p:cBhvr>
                                        <p:cTn id="128" dur="1" fill="hold">
                                          <p:stCondLst>
                                            <p:cond delay="0"/>
                                          </p:stCondLst>
                                        </p:cTn>
                                        <p:tgtEl>
                                          <p:spTgt spid="90"/>
                                        </p:tgtEl>
                                        <p:attrNameLst>
                                          <p:attrName>style.visibility</p:attrName>
                                        </p:attrNameLst>
                                      </p:cBhvr>
                                      <p:to>
                                        <p:strVal val="visible"/>
                                      </p:to>
                                    </p:set>
                                    <p:animEffect transition="in" filter="fade">
                                      <p:cBhvr>
                                        <p:cTn id="129" dur="500"/>
                                        <p:tgtEl>
                                          <p:spTgt spid="90"/>
                                        </p:tgtEl>
                                      </p:cBhvr>
                                    </p:animEffect>
                                  </p:childTnLst>
                                </p:cTn>
                              </p:par>
                              <p:par>
                                <p:cTn id="130" presetID="10" presetClass="entr" presetSubtype="0" fill="hold" grpId="0" nodeType="withEffect">
                                  <p:stCondLst>
                                    <p:cond delay="0"/>
                                  </p:stCondLst>
                                  <p:childTnLst>
                                    <p:set>
                                      <p:cBhvr>
                                        <p:cTn id="131" dur="1" fill="hold">
                                          <p:stCondLst>
                                            <p:cond delay="0"/>
                                          </p:stCondLst>
                                        </p:cTn>
                                        <p:tgtEl>
                                          <p:spTgt spid="91"/>
                                        </p:tgtEl>
                                        <p:attrNameLst>
                                          <p:attrName>style.visibility</p:attrName>
                                        </p:attrNameLst>
                                      </p:cBhvr>
                                      <p:to>
                                        <p:strVal val="visible"/>
                                      </p:to>
                                    </p:set>
                                    <p:animEffect transition="in" filter="fade">
                                      <p:cBhvr>
                                        <p:cTn id="132" dur="500"/>
                                        <p:tgtEl>
                                          <p:spTgt spid="91"/>
                                        </p:tgtEl>
                                      </p:cBhvr>
                                    </p:animEffect>
                                  </p:childTnLst>
                                </p:cTn>
                              </p:par>
                              <p:par>
                                <p:cTn id="133" presetID="10" presetClass="entr" presetSubtype="0" fill="hold" nodeType="withEffect">
                                  <p:stCondLst>
                                    <p:cond delay="0"/>
                                  </p:stCondLst>
                                  <p:childTnLst>
                                    <p:set>
                                      <p:cBhvr>
                                        <p:cTn id="134" dur="1" fill="hold">
                                          <p:stCondLst>
                                            <p:cond delay="0"/>
                                          </p:stCondLst>
                                        </p:cTn>
                                        <p:tgtEl>
                                          <p:spTgt spid="92"/>
                                        </p:tgtEl>
                                        <p:attrNameLst>
                                          <p:attrName>style.visibility</p:attrName>
                                        </p:attrNameLst>
                                      </p:cBhvr>
                                      <p:to>
                                        <p:strVal val="visible"/>
                                      </p:to>
                                    </p:set>
                                    <p:animEffect transition="in" filter="fade">
                                      <p:cBhvr>
                                        <p:cTn id="135" dur="500"/>
                                        <p:tgtEl>
                                          <p:spTgt spid="92"/>
                                        </p:tgtEl>
                                      </p:cBhvr>
                                    </p:animEffect>
                                  </p:childTnLst>
                                </p:cTn>
                              </p:par>
                              <p:par>
                                <p:cTn id="136" presetID="10" presetClass="entr" presetSubtype="0" fill="hold" grpId="0" nodeType="withEffect">
                                  <p:stCondLst>
                                    <p:cond delay="0"/>
                                  </p:stCondLst>
                                  <p:childTnLst>
                                    <p:set>
                                      <p:cBhvr>
                                        <p:cTn id="137" dur="1" fill="hold">
                                          <p:stCondLst>
                                            <p:cond delay="0"/>
                                          </p:stCondLst>
                                        </p:cTn>
                                        <p:tgtEl>
                                          <p:spTgt spid="93"/>
                                        </p:tgtEl>
                                        <p:attrNameLst>
                                          <p:attrName>style.visibility</p:attrName>
                                        </p:attrNameLst>
                                      </p:cBhvr>
                                      <p:to>
                                        <p:strVal val="visible"/>
                                      </p:to>
                                    </p:set>
                                    <p:animEffect transition="in" filter="fade">
                                      <p:cBhvr>
                                        <p:cTn id="138" dur="500"/>
                                        <p:tgtEl>
                                          <p:spTgt spid="93"/>
                                        </p:tgtEl>
                                      </p:cBhvr>
                                    </p:animEffect>
                                  </p:childTnLst>
                                </p:cTn>
                              </p:par>
                              <p:par>
                                <p:cTn id="139" presetID="10" presetClass="entr" presetSubtype="0" fill="hold" grpId="0" nodeType="withEffect">
                                  <p:stCondLst>
                                    <p:cond delay="0"/>
                                  </p:stCondLst>
                                  <p:childTnLst>
                                    <p:set>
                                      <p:cBhvr>
                                        <p:cTn id="140" dur="1" fill="hold">
                                          <p:stCondLst>
                                            <p:cond delay="0"/>
                                          </p:stCondLst>
                                        </p:cTn>
                                        <p:tgtEl>
                                          <p:spTgt spid="94"/>
                                        </p:tgtEl>
                                        <p:attrNameLst>
                                          <p:attrName>style.visibility</p:attrName>
                                        </p:attrNameLst>
                                      </p:cBhvr>
                                      <p:to>
                                        <p:strVal val="visible"/>
                                      </p:to>
                                    </p:set>
                                    <p:animEffect transition="in" filter="fade">
                                      <p:cBhvr>
                                        <p:cTn id="141" dur="500"/>
                                        <p:tgtEl>
                                          <p:spTgt spid="94"/>
                                        </p:tgtEl>
                                      </p:cBhvr>
                                    </p:animEffect>
                                  </p:childTnLst>
                                </p:cTn>
                              </p:par>
                              <p:par>
                                <p:cTn id="142" presetID="10" presetClass="entr" presetSubtype="0" fill="hold" nodeType="withEffect">
                                  <p:stCondLst>
                                    <p:cond delay="0"/>
                                  </p:stCondLst>
                                  <p:childTnLst>
                                    <p:set>
                                      <p:cBhvr>
                                        <p:cTn id="143" dur="1" fill="hold">
                                          <p:stCondLst>
                                            <p:cond delay="0"/>
                                          </p:stCondLst>
                                        </p:cTn>
                                        <p:tgtEl>
                                          <p:spTgt spid="95"/>
                                        </p:tgtEl>
                                        <p:attrNameLst>
                                          <p:attrName>style.visibility</p:attrName>
                                        </p:attrNameLst>
                                      </p:cBhvr>
                                      <p:to>
                                        <p:strVal val="visible"/>
                                      </p:to>
                                    </p:set>
                                    <p:animEffect transition="in" filter="fade">
                                      <p:cBhvr>
                                        <p:cTn id="144" dur="500"/>
                                        <p:tgtEl>
                                          <p:spTgt spid="95"/>
                                        </p:tgtEl>
                                      </p:cBhvr>
                                    </p:animEffect>
                                  </p:childTnLst>
                                </p:cTn>
                              </p:par>
                              <p:par>
                                <p:cTn id="145" presetID="10" presetClass="entr" presetSubtype="0" fill="hold" grpId="0" nodeType="withEffect">
                                  <p:stCondLst>
                                    <p:cond delay="0"/>
                                  </p:stCondLst>
                                  <p:childTnLst>
                                    <p:set>
                                      <p:cBhvr>
                                        <p:cTn id="146" dur="1" fill="hold">
                                          <p:stCondLst>
                                            <p:cond delay="0"/>
                                          </p:stCondLst>
                                        </p:cTn>
                                        <p:tgtEl>
                                          <p:spTgt spid="98"/>
                                        </p:tgtEl>
                                        <p:attrNameLst>
                                          <p:attrName>style.visibility</p:attrName>
                                        </p:attrNameLst>
                                      </p:cBhvr>
                                      <p:to>
                                        <p:strVal val="visible"/>
                                      </p:to>
                                    </p:set>
                                    <p:animEffect transition="in" filter="fade">
                                      <p:cBhvr>
                                        <p:cTn id="147" dur="500"/>
                                        <p:tgtEl>
                                          <p:spTgt spid="98"/>
                                        </p:tgtEl>
                                      </p:cBhvr>
                                    </p:animEffect>
                                  </p:childTnLst>
                                </p:cTn>
                              </p:par>
                              <p:par>
                                <p:cTn id="148" presetID="10" presetClass="entr" presetSubtype="0" fill="hold" nodeType="withEffect">
                                  <p:stCondLst>
                                    <p:cond delay="0"/>
                                  </p:stCondLst>
                                  <p:childTnLst>
                                    <p:set>
                                      <p:cBhvr>
                                        <p:cTn id="149" dur="1" fill="hold">
                                          <p:stCondLst>
                                            <p:cond delay="0"/>
                                          </p:stCondLst>
                                        </p:cTn>
                                        <p:tgtEl>
                                          <p:spTgt spid="99"/>
                                        </p:tgtEl>
                                        <p:attrNameLst>
                                          <p:attrName>style.visibility</p:attrName>
                                        </p:attrNameLst>
                                      </p:cBhvr>
                                      <p:to>
                                        <p:strVal val="visible"/>
                                      </p:to>
                                    </p:set>
                                    <p:animEffect transition="in" filter="fade">
                                      <p:cBhvr>
                                        <p:cTn id="150" dur="500"/>
                                        <p:tgtEl>
                                          <p:spTgt spid="99"/>
                                        </p:tgtEl>
                                      </p:cBhvr>
                                    </p:animEffect>
                                  </p:childTnLst>
                                </p:cTn>
                              </p:par>
                              <p:par>
                                <p:cTn id="151" presetID="10" presetClass="entr" presetSubtype="0" fill="hold" grpId="0" nodeType="withEffect">
                                  <p:stCondLst>
                                    <p:cond delay="0"/>
                                  </p:stCondLst>
                                  <p:childTnLst>
                                    <p:set>
                                      <p:cBhvr>
                                        <p:cTn id="152" dur="1" fill="hold">
                                          <p:stCondLst>
                                            <p:cond delay="0"/>
                                          </p:stCondLst>
                                        </p:cTn>
                                        <p:tgtEl>
                                          <p:spTgt spid="100"/>
                                        </p:tgtEl>
                                        <p:attrNameLst>
                                          <p:attrName>style.visibility</p:attrName>
                                        </p:attrNameLst>
                                      </p:cBhvr>
                                      <p:to>
                                        <p:strVal val="visible"/>
                                      </p:to>
                                    </p:set>
                                    <p:animEffect transition="in" filter="fade">
                                      <p:cBhvr>
                                        <p:cTn id="153" dur="500"/>
                                        <p:tgtEl>
                                          <p:spTgt spid="100"/>
                                        </p:tgtEl>
                                      </p:cBhvr>
                                    </p:animEffect>
                                  </p:childTnLst>
                                </p:cTn>
                              </p:par>
                              <p:par>
                                <p:cTn id="154" presetID="10" presetClass="entr" presetSubtype="0" fill="hold" grpId="0" nodeType="withEffect">
                                  <p:stCondLst>
                                    <p:cond delay="0"/>
                                  </p:stCondLst>
                                  <p:childTnLst>
                                    <p:set>
                                      <p:cBhvr>
                                        <p:cTn id="155" dur="1" fill="hold">
                                          <p:stCondLst>
                                            <p:cond delay="0"/>
                                          </p:stCondLst>
                                        </p:cTn>
                                        <p:tgtEl>
                                          <p:spTgt spid="101"/>
                                        </p:tgtEl>
                                        <p:attrNameLst>
                                          <p:attrName>style.visibility</p:attrName>
                                        </p:attrNameLst>
                                      </p:cBhvr>
                                      <p:to>
                                        <p:strVal val="visible"/>
                                      </p:to>
                                    </p:set>
                                    <p:animEffect transition="in" filter="fade">
                                      <p:cBhvr>
                                        <p:cTn id="156" dur="500"/>
                                        <p:tgtEl>
                                          <p:spTgt spid="101"/>
                                        </p:tgtEl>
                                      </p:cBhvr>
                                    </p:animEffect>
                                  </p:childTnLst>
                                </p:cTn>
                              </p:par>
                              <p:par>
                                <p:cTn id="157" presetID="10" presetClass="entr" presetSubtype="0" fill="hold" grpId="0" nodeType="withEffect">
                                  <p:stCondLst>
                                    <p:cond delay="0"/>
                                  </p:stCondLst>
                                  <p:childTnLst>
                                    <p:set>
                                      <p:cBhvr>
                                        <p:cTn id="158" dur="1" fill="hold">
                                          <p:stCondLst>
                                            <p:cond delay="0"/>
                                          </p:stCondLst>
                                        </p:cTn>
                                        <p:tgtEl>
                                          <p:spTgt spid="102"/>
                                        </p:tgtEl>
                                        <p:attrNameLst>
                                          <p:attrName>style.visibility</p:attrName>
                                        </p:attrNameLst>
                                      </p:cBhvr>
                                      <p:to>
                                        <p:strVal val="visible"/>
                                      </p:to>
                                    </p:set>
                                    <p:animEffect transition="in" filter="fade">
                                      <p:cBhvr>
                                        <p:cTn id="159" dur="500"/>
                                        <p:tgtEl>
                                          <p:spTgt spid="102"/>
                                        </p:tgtEl>
                                      </p:cBhvr>
                                    </p:animEffect>
                                  </p:childTnLst>
                                </p:cTn>
                              </p:par>
                              <p:par>
                                <p:cTn id="160" presetID="10" presetClass="entr" presetSubtype="0" fill="hold" nodeType="withEffect">
                                  <p:stCondLst>
                                    <p:cond delay="0"/>
                                  </p:stCondLst>
                                  <p:childTnLst>
                                    <p:set>
                                      <p:cBhvr>
                                        <p:cTn id="161" dur="1" fill="hold">
                                          <p:stCondLst>
                                            <p:cond delay="0"/>
                                          </p:stCondLst>
                                        </p:cTn>
                                        <p:tgtEl>
                                          <p:spTgt spid="83"/>
                                        </p:tgtEl>
                                        <p:attrNameLst>
                                          <p:attrName>style.visibility</p:attrName>
                                        </p:attrNameLst>
                                      </p:cBhvr>
                                      <p:to>
                                        <p:strVal val="visible"/>
                                      </p:to>
                                    </p:set>
                                    <p:animEffect transition="in" filter="fade">
                                      <p:cBhvr>
                                        <p:cTn id="162" dur="500"/>
                                        <p:tgtEl>
                                          <p:spTgt spid="83"/>
                                        </p:tgtEl>
                                      </p:cBhvr>
                                    </p:animEffect>
                                  </p:childTnLst>
                                </p:cTn>
                              </p:par>
                              <p:par>
                                <p:cTn id="163" presetID="10" presetClass="entr" presetSubtype="0" fill="hold" nodeType="withEffect">
                                  <p:stCondLst>
                                    <p:cond delay="0"/>
                                  </p:stCondLst>
                                  <p:childTnLst>
                                    <p:set>
                                      <p:cBhvr>
                                        <p:cTn id="164" dur="1" fill="hold">
                                          <p:stCondLst>
                                            <p:cond delay="0"/>
                                          </p:stCondLst>
                                        </p:cTn>
                                        <p:tgtEl>
                                          <p:spTgt spid="86"/>
                                        </p:tgtEl>
                                        <p:attrNameLst>
                                          <p:attrName>style.visibility</p:attrName>
                                        </p:attrNameLst>
                                      </p:cBhvr>
                                      <p:to>
                                        <p:strVal val="visible"/>
                                      </p:to>
                                    </p:set>
                                    <p:animEffect transition="in" filter="fade">
                                      <p:cBhvr>
                                        <p:cTn id="165" dur="500"/>
                                        <p:tgtEl>
                                          <p:spTgt spid="86"/>
                                        </p:tgtEl>
                                      </p:cBhvr>
                                    </p:animEffect>
                                  </p:childTnLst>
                                </p:cTn>
                              </p:par>
                              <p:par>
                                <p:cTn id="166" presetID="10" presetClass="entr" presetSubtype="0" fill="hold" nodeType="withEffect">
                                  <p:stCondLst>
                                    <p:cond delay="0"/>
                                  </p:stCondLst>
                                  <p:childTnLst>
                                    <p:set>
                                      <p:cBhvr>
                                        <p:cTn id="167" dur="1" fill="hold">
                                          <p:stCondLst>
                                            <p:cond delay="0"/>
                                          </p:stCondLst>
                                        </p:cTn>
                                        <p:tgtEl>
                                          <p:spTgt spid="87"/>
                                        </p:tgtEl>
                                        <p:attrNameLst>
                                          <p:attrName>style.visibility</p:attrName>
                                        </p:attrNameLst>
                                      </p:cBhvr>
                                      <p:to>
                                        <p:strVal val="visible"/>
                                      </p:to>
                                    </p:set>
                                    <p:animEffect transition="in" filter="fade">
                                      <p:cBhvr>
                                        <p:cTn id="168" dur="500"/>
                                        <p:tgtEl>
                                          <p:spTgt spid="87"/>
                                        </p:tgtEl>
                                      </p:cBhvr>
                                    </p:animEffect>
                                  </p:childTnLst>
                                </p:cTn>
                              </p:par>
                              <p:par>
                                <p:cTn id="169" presetID="10" presetClass="entr" presetSubtype="0" fill="hold" nodeType="withEffect">
                                  <p:stCondLst>
                                    <p:cond delay="0"/>
                                  </p:stCondLst>
                                  <p:childTnLst>
                                    <p:set>
                                      <p:cBhvr>
                                        <p:cTn id="170" dur="1" fill="hold">
                                          <p:stCondLst>
                                            <p:cond delay="0"/>
                                          </p:stCondLst>
                                        </p:cTn>
                                        <p:tgtEl>
                                          <p:spTgt spid="88"/>
                                        </p:tgtEl>
                                        <p:attrNameLst>
                                          <p:attrName>style.visibility</p:attrName>
                                        </p:attrNameLst>
                                      </p:cBhvr>
                                      <p:to>
                                        <p:strVal val="visible"/>
                                      </p:to>
                                    </p:set>
                                    <p:animEffect transition="in" filter="fade">
                                      <p:cBhvr>
                                        <p:cTn id="171"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38" grpId="0" animBg="1"/>
      <p:bldP spid="39" grpId="0" animBg="1"/>
      <p:bldP spid="53" grpId="0"/>
      <p:bldP spid="54" grpId="0"/>
      <p:bldP spid="59" grpId="0"/>
      <p:bldP spid="60" grpId="0"/>
      <p:bldP spid="61" grpId="0"/>
      <p:bldP spid="62" grpId="0"/>
      <p:bldP spid="69" grpId="0"/>
      <p:bldP spid="74" grpId="0"/>
      <p:bldP spid="89" grpId="0"/>
      <p:bldP spid="91" grpId="0"/>
      <p:bldP spid="93" grpId="0"/>
      <p:bldP spid="94" grpId="0"/>
      <p:bldP spid="98" grpId="0"/>
      <p:bldP spid="100" grpId="0"/>
      <p:bldP spid="101" grpId="0"/>
      <p:bldP spid="102" grpId="0"/>
      <p:bldP spid="103" grpId="0"/>
      <p:bldP spid="104" grpId="0"/>
      <p:bldP spid="105" grpId="0"/>
      <p:bldP spid="106" grpId="0"/>
      <p:bldP spid="58" grpId="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3AE5B-237F-1C4C-86AB-39F32002BE8C}"/>
              </a:ext>
            </a:extLst>
          </p:cNvPr>
          <p:cNvSpPr>
            <a:spLocks noGrp="1"/>
          </p:cNvSpPr>
          <p:nvPr>
            <p:ph type="title"/>
          </p:nvPr>
        </p:nvSpPr>
        <p:spPr/>
        <p:txBody>
          <a:bodyPr/>
          <a:lstStyle/>
          <a:p>
            <a:r>
              <a:rPr lang="en-US" sz="4800" dirty="0"/>
              <a:t>Hypothetical Row Decoder</a:t>
            </a:r>
            <a:endParaRPr lang="en-TR" sz="4800" dirty="0"/>
          </a:p>
        </p:txBody>
      </p:sp>
      <p:sp>
        <p:nvSpPr>
          <p:cNvPr id="8" name="Triangle 7">
            <a:extLst>
              <a:ext uri="{FF2B5EF4-FFF2-40B4-BE49-F238E27FC236}">
                <a16:creationId xmlns:a16="http://schemas.microsoft.com/office/drawing/2014/main" id="{07A0C781-8A02-2D4A-83C9-4B325D88F5C5}"/>
              </a:ext>
            </a:extLst>
          </p:cNvPr>
          <p:cNvSpPr/>
          <p:nvPr/>
        </p:nvSpPr>
        <p:spPr>
          <a:xfrm rot="5400000">
            <a:off x="2047132" y="2079511"/>
            <a:ext cx="758141" cy="824478"/>
          </a:xfrm>
          <a:prstGeom prst="triangl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9" name="Oval 8">
            <a:extLst>
              <a:ext uri="{FF2B5EF4-FFF2-40B4-BE49-F238E27FC236}">
                <a16:creationId xmlns:a16="http://schemas.microsoft.com/office/drawing/2014/main" id="{F9A4E3A6-2709-0540-B9DC-D45136E628B6}"/>
              </a:ext>
            </a:extLst>
          </p:cNvPr>
          <p:cNvSpPr/>
          <p:nvPr/>
        </p:nvSpPr>
        <p:spPr>
          <a:xfrm>
            <a:off x="2854626" y="2441796"/>
            <a:ext cx="108000" cy="108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cxnSp>
        <p:nvCxnSpPr>
          <p:cNvPr id="15" name="Straight Connector 14">
            <a:extLst>
              <a:ext uri="{FF2B5EF4-FFF2-40B4-BE49-F238E27FC236}">
                <a16:creationId xmlns:a16="http://schemas.microsoft.com/office/drawing/2014/main" id="{C24BA68C-C0A6-BA4D-9BCE-E2846532FF06}"/>
              </a:ext>
            </a:extLst>
          </p:cNvPr>
          <p:cNvCxnSpPr>
            <a:cxnSpLocks/>
            <a:stCxn id="8" idx="3"/>
          </p:cNvCxnSpPr>
          <p:nvPr/>
        </p:nvCxnSpPr>
        <p:spPr>
          <a:xfrm flipH="1">
            <a:off x="1516894" y="2491751"/>
            <a:ext cx="49707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B540FD84-1836-CD41-8BA0-8425E235ACE3}"/>
              </a:ext>
            </a:extLst>
          </p:cNvPr>
          <p:cNvCxnSpPr>
            <a:cxnSpLocks/>
          </p:cNvCxnSpPr>
          <p:nvPr/>
        </p:nvCxnSpPr>
        <p:spPr>
          <a:xfrm flipV="1">
            <a:off x="1745494" y="2491750"/>
            <a:ext cx="0" cy="82208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66AC1A82-A4D9-9E4B-980A-6815B7822D7F}"/>
              </a:ext>
            </a:extLst>
          </p:cNvPr>
          <p:cNvCxnSpPr>
            <a:cxnSpLocks/>
          </p:cNvCxnSpPr>
          <p:nvPr/>
        </p:nvCxnSpPr>
        <p:spPr>
          <a:xfrm flipH="1">
            <a:off x="1745494" y="3296023"/>
            <a:ext cx="1493082" cy="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C953EDD7-2523-5647-B535-8FB2C5F48B4F}"/>
              </a:ext>
            </a:extLst>
          </p:cNvPr>
          <p:cNvSpPr/>
          <p:nvPr/>
        </p:nvSpPr>
        <p:spPr>
          <a:xfrm>
            <a:off x="3232313" y="3012682"/>
            <a:ext cx="577204" cy="574535"/>
          </a:xfrm>
          <a:prstGeom prst="rect">
            <a:avLst/>
          </a:prstGeom>
          <a:solidFill>
            <a:schemeClr val="bg2">
              <a:lumMod val="90000"/>
              <a:alpha val="60000"/>
            </a:schemeClr>
          </a:solidFill>
          <a:ln w="254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3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a:t>
            </a:r>
            <a:endParaRPr kumimoji="0" lang="en-TR" sz="3200" b="1" i="0" u="none" strike="noStrike" kern="1200" cap="none" spc="0" normalizeH="0" baseline="0" noProof="0" dirty="0">
              <a:ln>
                <a:noFill/>
              </a:ln>
              <a:solidFill>
                <a:sysClr val="windowText" lastClr="000000"/>
              </a:solidFill>
              <a:effectLst/>
              <a:uLnTx/>
              <a:uFillTx/>
              <a:latin typeface="Cambria" panose="02040503050406030204" pitchFamily="18" charset="0"/>
              <a:ea typeface="+mn-ea"/>
              <a:cs typeface="+mn-cs"/>
            </a:endParaRPr>
          </a:p>
        </p:txBody>
      </p:sp>
      <p:sp>
        <p:nvSpPr>
          <p:cNvPr id="27" name="Rectangle 26">
            <a:extLst>
              <a:ext uri="{FF2B5EF4-FFF2-40B4-BE49-F238E27FC236}">
                <a16:creationId xmlns:a16="http://schemas.microsoft.com/office/drawing/2014/main" id="{90601F64-E81C-F04D-B947-B25C773D1429}"/>
              </a:ext>
            </a:extLst>
          </p:cNvPr>
          <p:cNvSpPr/>
          <p:nvPr/>
        </p:nvSpPr>
        <p:spPr>
          <a:xfrm>
            <a:off x="3232313" y="2207037"/>
            <a:ext cx="577204" cy="574536"/>
          </a:xfrm>
          <a:prstGeom prst="rect">
            <a:avLst/>
          </a:prstGeom>
          <a:solidFill>
            <a:schemeClr val="bg2">
              <a:lumMod val="90000"/>
              <a:alpha val="60000"/>
            </a:schemeClr>
          </a:solidFill>
          <a:ln w="254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3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a:t>
            </a:r>
          </a:p>
        </p:txBody>
      </p:sp>
      <p:cxnSp>
        <p:nvCxnSpPr>
          <p:cNvPr id="28" name="Straight Connector 27">
            <a:extLst>
              <a:ext uri="{FF2B5EF4-FFF2-40B4-BE49-F238E27FC236}">
                <a16:creationId xmlns:a16="http://schemas.microsoft.com/office/drawing/2014/main" id="{38B85301-AB4B-3342-98C1-7D12CB518D36}"/>
              </a:ext>
            </a:extLst>
          </p:cNvPr>
          <p:cNvCxnSpPr>
            <a:cxnSpLocks/>
            <a:stCxn id="27" idx="1"/>
            <a:endCxn id="9" idx="6"/>
          </p:cNvCxnSpPr>
          <p:nvPr/>
        </p:nvCxnSpPr>
        <p:spPr>
          <a:xfrm flipH="1">
            <a:off x="2962626" y="2494305"/>
            <a:ext cx="26968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Triangle 32">
            <a:extLst>
              <a:ext uri="{FF2B5EF4-FFF2-40B4-BE49-F238E27FC236}">
                <a16:creationId xmlns:a16="http://schemas.microsoft.com/office/drawing/2014/main" id="{C7C5C9BA-20D0-EA4A-9892-588F945C58FD}"/>
              </a:ext>
            </a:extLst>
          </p:cNvPr>
          <p:cNvSpPr/>
          <p:nvPr/>
        </p:nvSpPr>
        <p:spPr>
          <a:xfrm rot="5400000">
            <a:off x="2047132" y="3668528"/>
            <a:ext cx="758141" cy="824478"/>
          </a:xfrm>
          <a:prstGeom prst="triangl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sp>
        <p:nvSpPr>
          <p:cNvPr id="34" name="Oval 33">
            <a:extLst>
              <a:ext uri="{FF2B5EF4-FFF2-40B4-BE49-F238E27FC236}">
                <a16:creationId xmlns:a16="http://schemas.microsoft.com/office/drawing/2014/main" id="{78184CB2-92C5-454C-AF5B-50E2AFC02A4A}"/>
              </a:ext>
            </a:extLst>
          </p:cNvPr>
          <p:cNvSpPr/>
          <p:nvPr/>
        </p:nvSpPr>
        <p:spPr>
          <a:xfrm>
            <a:off x="2854626" y="4030813"/>
            <a:ext cx="108000" cy="108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cxnSp>
        <p:nvCxnSpPr>
          <p:cNvPr id="35" name="Straight Connector 34">
            <a:extLst>
              <a:ext uri="{FF2B5EF4-FFF2-40B4-BE49-F238E27FC236}">
                <a16:creationId xmlns:a16="http://schemas.microsoft.com/office/drawing/2014/main" id="{D104BE61-2368-DA41-876B-BFE0B52C93F8}"/>
              </a:ext>
            </a:extLst>
          </p:cNvPr>
          <p:cNvCxnSpPr>
            <a:cxnSpLocks/>
            <a:stCxn id="33" idx="3"/>
          </p:cNvCxnSpPr>
          <p:nvPr/>
        </p:nvCxnSpPr>
        <p:spPr>
          <a:xfrm flipH="1">
            <a:off x="1516894" y="4080768"/>
            <a:ext cx="49707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70C4AA49-647E-5A4F-B5EE-EEA07C1BACAD}"/>
              </a:ext>
            </a:extLst>
          </p:cNvPr>
          <p:cNvCxnSpPr>
            <a:cxnSpLocks/>
          </p:cNvCxnSpPr>
          <p:nvPr/>
        </p:nvCxnSpPr>
        <p:spPr>
          <a:xfrm flipV="1">
            <a:off x="1745494" y="4080767"/>
            <a:ext cx="0" cy="82208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C9C47665-C98C-D448-B73F-39A24FAB37E9}"/>
              </a:ext>
            </a:extLst>
          </p:cNvPr>
          <p:cNvCxnSpPr>
            <a:cxnSpLocks/>
          </p:cNvCxnSpPr>
          <p:nvPr/>
        </p:nvCxnSpPr>
        <p:spPr>
          <a:xfrm flipH="1">
            <a:off x="1745494" y="4885040"/>
            <a:ext cx="1493082" cy="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Rectangle 37">
            <a:extLst>
              <a:ext uri="{FF2B5EF4-FFF2-40B4-BE49-F238E27FC236}">
                <a16:creationId xmlns:a16="http://schemas.microsoft.com/office/drawing/2014/main" id="{1444DFBD-94AE-B849-AADF-876D1D30D3BC}"/>
              </a:ext>
            </a:extLst>
          </p:cNvPr>
          <p:cNvSpPr/>
          <p:nvPr/>
        </p:nvSpPr>
        <p:spPr>
          <a:xfrm>
            <a:off x="3232313" y="4601699"/>
            <a:ext cx="577204" cy="574535"/>
          </a:xfrm>
          <a:prstGeom prst="rect">
            <a:avLst/>
          </a:prstGeom>
          <a:solidFill>
            <a:schemeClr val="bg2">
              <a:lumMod val="90000"/>
              <a:alpha val="60000"/>
            </a:schemeClr>
          </a:solidFill>
          <a:ln w="254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3200" b="1" i="0" u="none" strike="noStrike" kern="1200" cap="none" spc="0" normalizeH="0" baseline="0" noProof="0" dirty="0">
                <a:ln>
                  <a:noFill/>
                </a:ln>
                <a:solidFill>
                  <a:sysClr val="windowText" lastClr="000000"/>
                </a:solidFill>
                <a:effectLst/>
                <a:uLnTx/>
                <a:uFillTx/>
                <a:latin typeface="Cambria" panose="02040503050406030204" pitchFamily="18" charset="0"/>
                <a:ea typeface="+mn-ea"/>
                <a:cs typeface="+mn-cs"/>
              </a:rPr>
              <a:t>L</a:t>
            </a:r>
          </a:p>
        </p:txBody>
      </p:sp>
      <p:sp>
        <p:nvSpPr>
          <p:cNvPr id="39" name="Rectangle 38">
            <a:extLst>
              <a:ext uri="{FF2B5EF4-FFF2-40B4-BE49-F238E27FC236}">
                <a16:creationId xmlns:a16="http://schemas.microsoft.com/office/drawing/2014/main" id="{601C5911-8CC8-9947-BADA-883424A6999D}"/>
              </a:ext>
            </a:extLst>
          </p:cNvPr>
          <p:cNvSpPr/>
          <p:nvPr/>
        </p:nvSpPr>
        <p:spPr>
          <a:xfrm>
            <a:off x="3232313" y="3796054"/>
            <a:ext cx="577204" cy="574536"/>
          </a:xfrm>
          <a:prstGeom prst="rect">
            <a:avLst/>
          </a:prstGeom>
          <a:solidFill>
            <a:schemeClr val="bg2">
              <a:lumMod val="90000"/>
              <a:alpha val="60000"/>
            </a:schemeClr>
          </a:solidFill>
          <a:ln w="254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3200" b="1" i="0" u="none" strike="noStrike" kern="1200" cap="none" spc="0" normalizeH="0" baseline="0" noProof="0" dirty="0">
                <a:ln>
                  <a:noFill/>
                </a:ln>
                <a:solidFill>
                  <a:sysClr val="windowText" lastClr="000000"/>
                </a:solidFill>
                <a:effectLst/>
                <a:uLnTx/>
                <a:uFillTx/>
                <a:latin typeface="Cambria" panose="02040503050406030204" pitchFamily="18" charset="0"/>
                <a:ea typeface="+mn-ea"/>
                <a:cs typeface="+mn-cs"/>
              </a:rPr>
              <a:t>L</a:t>
            </a:r>
          </a:p>
        </p:txBody>
      </p:sp>
      <p:cxnSp>
        <p:nvCxnSpPr>
          <p:cNvPr id="40" name="Straight Connector 39">
            <a:extLst>
              <a:ext uri="{FF2B5EF4-FFF2-40B4-BE49-F238E27FC236}">
                <a16:creationId xmlns:a16="http://schemas.microsoft.com/office/drawing/2014/main" id="{A3DCC17C-964E-0D43-8D52-644A4A1FF860}"/>
              </a:ext>
            </a:extLst>
          </p:cNvPr>
          <p:cNvCxnSpPr>
            <a:cxnSpLocks/>
            <a:stCxn id="39" idx="1"/>
            <a:endCxn id="34" idx="6"/>
          </p:cNvCxnSpPr>
          <p:nvPr/>
        </p:nvCxnSpPr>
        <p:spPr>
          <a:xfrm flipH="1">
            <a:off x="2962626" y="4083322"/>
            <a:ext cx="26968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FEE514FF-C9F0-8243-AF3B-C1AF35C7756C}"/>
              </a:ext>
            </a:extLst>
          </p:cNvPr>
          <p:cNvCxnSpPr>
            <a:cxnSpLocks/>
            <a:endCxn id="27" idx="3"/>
          </p:cNvCxnSpPr>
          <p:nvPr/>
        </p:nvCxnSpPr>
        <p:spPr>
          <a:xfrm flipH="1">
            <a:off x="3809517" y="2494305"/>
            <a:ext cx="48561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AE7B2000-3F1D-8C43-BE0E-0A04510C28F6}"/>
              </a:ext>
            </a:extLst>
          </p:cNvPr>
          <p:cNvCxnSpPr>
            <a:cxnSpLocks/>
            <a:endCxn id="26" idx="3"/>
          </p:cNvCxnSpPr>
          <p:nvPr/>
        </p:nvCxnSpPr>
        <p:spPr>
          <a:xfrm flipH="1">
            <a:off x="3809517" y="3296023"/>
            <a:ext cx="48561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1B1B1359-945C-1840-BC36-36BBA73FFA91}"/>
              </a:ext>
            </a:extLst>
          </p:cNvPr>
          <p:cNvCxnSpPr>
            <a:cxnSpLocks/>
            <a:endCxn id="39" idx="3"/>
          </p:cNvCxnSpPr>
          <p:nvPr/>
        </p:nvCxnSpPr>
        <p:spPr>
          <a:xfrm flipH="1">
            <a:off x="3809517" y="4083322"/>
            <a:ext cx="48561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ADC8D993-1320-8A47-9082-D86D8FA05C36}"/>
              </a:ext>
            </a:extLst>
          </p:cNvPr>
          <p:cNvCxnSpPr>
            <a:cxnSpLocks/>
            <a:endCxn id="38" idx="3"/>
          </p:cNvCxnSpPr>
          <p:nvPr/>
        </p:nvCxnSpPr>
        <p:spPr>
          <a:xfrm flipH="1">
            <a:off x="3809516" y="4888967"/>
            <a:ext cx="48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0" name="TextBox 59">
            <a:extLst>
              <a:ext uri="{FF2B5EF4-FFF2-40B4-BE49-F238E27FC236}">
                <a16:creationId xmlns:a16="http://schemas.microsoft.com/office/drawing/2014/main" id="{0C402276-8873-8D4B-8B77-5491935C9184}"/>
              </a:ext>
            </a:extLst>
          </p:cNvPr>
          <p:cNvSpPr txBox="1"/>
          <p:nvPr/>
        </p:nvSpPr>
        <p:spPr>
          <a:xfrm>
            <a:off x="4156253" y="2259546"/>
            <a:ext cx="755995"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Consolas" panose="020B0609020204030204" pitchFamily="49" charset="0"/>
              </a:rPr>
              <a:t>A0</a:t>
            </a:r>
          </a:p>
        </p:txBody>
      </p:sp>
      <p:sp>
        <p:nvSpPr>
          <p:cNvPr id="61" name="TextBox 60">
            <a:extLst>
              <a:ext uri="{FF2B5EF4-FFF2-40B4-BE49-F238E27FC236}">
                <a16:creationId xmlns:a16="http://schemas.microsoft.com/office/drawing/2014/main" id="{D76E1ECC-B21F-F240-9B8A-70A2A2A6F068}"/>
              </a:ext>
            </a:extLst>
          </p:cNvPr>
          <p:cNvSpPr txBox="1"/>
          <p:nvPr/>
        </p:nvSpPr>
        <p:spPr>
          <a:xfrm>
            <a:off x="4233519" y="3060092"/>
            <a:ext cx="578925"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Consolas" panose="020B0609020204030204" pitchFamily="49" charset="0"/>
              </a:rPr>
              <a:t>A0</a:t>
            </a:r>
          </a:p>
        </p:txBody>
      </p:sp>
      <p:sp>
        <p:nvSpPr>
          <p:cNvPr id="62" name="TextBox 61">
            <a:extLst>
              <a:ext uri="{FF2B5EF4-FFF2-40B4-BE49-F238E27FC236}">
                <a16:creationId xmlns:a16="http://schemas.microsoft.com/office/drawing/2014/main" id="{BC0BA7E0-C2D7-DC41-883E-B91A687885ED}"/>
              </a:ext>
            </a:extLst>
          </p:cNvPr>
          <p:cNvSpPr txBox="1"/>
          <p:nvPr/>
        </p:nvSpPr>
        <p:spPr>
          <a:xfrm>
            <a:off x="4205238" y="3849934"/>
            <a:ext cx="63881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Consolas" panose="020B0609020204030204" pitchFamily="49" charset="0"/>
              </a:rPr>
              <a:t>A1</a:t>
            </a:r>
          </a:p>
        </p:txBody>
      </p:sp>
      <p:cxnSp>
        <p:nvCxnSpPr>
          <p:cNvPr id="64" name="Straight Connector 63">
            <a:extLst>
              <a:ext uri="{FF2B5EF4-FFF2-40B4-BE49-F238E27FC236}">
                <a16:creationId xmlns:a16="http://schemas.microsoft.com/office/drawing/2014/main" id="{D0DB573E-0C28-2843-BD04-B5AE8FAD8830}"/>
              </a:ext>
            </a:extLst>
          </p:cNvPr>
          <p:cNvCxnSpPr>
            <a:cxnSpLocks/>
          </p:cNvCxnSpPr>
          <p:nvPr/>
        </p:nvCxnSpPr>
        <p:spPr>
          <a:xfrm>
            <a:off x="4386215" y="2339454"/>
            <a:ext cx="288380"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A9DE2F05-CC3C-B24D-A8E4-D663CF2AD67C}"/>
              </a:ext>
            </a:extLst>
          </p:cNvPr>
          <p:cNvCxnSpPr>
            <a:cxnSpLocks/>
          </p:cNvCxnSpPr>
          <p:nvPr/>
        </p:nvCxnSpPr>
        <p:spPr>
          <a:xfrm>
            <a:off x="4358093" y="3936190"/>
            <a:ext cx="303478"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69" name="TextBox 68">
            <a:extLst>
              <a:ext uri="{FF2B5EF4-FFF2-40B4-BE49-F238E27FC236}">
                <a16:creationId xmlns:a16="http://schemas.microsoft.com/office/drawing/2014/main" id="{47EDC118-D5D8-7643-9A9F-D17984C0603A}"/>
              </a:ext>
            </a:extLst>
          </p:cNvPr>
          <p:cNvSpPr txBox="1"/>
          <p:nvPr/>
        </p:nvSpPr>
        <p:spPr>
          <a:xfrm>
            <a:off x="4196897" y="4665347"/>
            <a:ext cx="63881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Consolas" panose="020B0609020204030204" pitchFamily="49" charset="0"/>
              </a:rPr>
              <a:t>A1</a:t>
            </a:r>
          </a:p>
        </p:txBody>
      </p:sp>
      <p:sp>
        <p:nvSpPr>
          <p:cNvPr id="89" name="TextBox 88">
            <a:extLst>
              <a:ext uri="{FF2B5EF4-FFF2-40B4-BE49-F238E27FC236}">
                <a16:creationId xmlns:a16="http://schemas.microsoft.com/office/drawing/2014/main" id="{B604C5F4-0C0F-0F43-9DA4-CC0A362157E4}"/>
              </a:ext>
            </a:extLst>
          </p:cNvPr>
          <p:cNvSpPr txBox="1"/>
          <p:nvPr/>
        </p:nvSpPr>
        <p:spPr>
          <a:xfrm>
            <a:off x="5196639" y="1620817"/>
            <a:ext cx="755995"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Consolas" panose="020B0609020204030204" pitchFamily="49" charset="0"/>
              </a:rPr>
              <a:t>A0</a:t>
            </a:r>
          </a:p>
        </p:txBody>
      </p:sp>
      <p:cxnSp>
        <p:nvCxnSpPr>
          <p:cNvPr id="90" name="Straight Connector 89">
            <a:extLst>
              <a:ext uri="{FF2B5EF4-FFF2-40B4-BE49-F238E27FC236}">
                <a16:creationId xmlns:a16="http://schemas.microsoft.com/office/drawing/2014/main" id="{15822338-137D-F74D-B875-535DFC0C5F31}"/>
              </a:ext>
            </a:extLst>
          </p:cNvPr>
          <p:cNvCxnSpPr>
            <a:cxnSpLocks/>
          </p:cNvCxnSpPr>
          <p:nvPr/>
        </p:nvCxnSpPr>
        <p:spPr>
          <a:xfrm>
            <a:off x="5426601" y="1700725"/>
            <a:ext cx="288380"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91" name="TextBox 90">
            <a:extLst>
              <a:ext uri="{FF2B5EF4-FFF2-40B4-BE49-F238E27FC236}">
                <a16:creationId xmlns:a16="http://schemas.microsoft.com/office/drawing/2014/main" id="{D1F25451-B001-F54E-BAF8-9379D708EF42}"/>
              </a:ext>
            </a:extLst>
          </p:cNvPr>
          <p:cNvSpPr txBox="1"/>
          <p:nvPr/>
        </p:nvSpPr>
        <p:spPr>
          <a:xfrm>
            <a:off x="5277434" y="2003521"/>
            <a:ext cx="63881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Consolas" panose="020B0609020204030204" pitchFamily="49" charset="0"/>
              </a:rPr>
              <a:t>A1</a:t>
            </a:r>
          </a:p>
        </p:txBody>
      </p:sp>
      <p:cxnSp>
        <p:nvCxnSpPr>
          <p:cNvPr id="92" name="Straight Connector 91">
            <a:extLst>
              <a:ext uri="{FF2B5EF4-FFF2-40B4-BE49-F238E27FC236}">
                <a16:creationId xmlns:a16="http://schemas.microsoft.com/office/drawing/2014/main" id="{49F51C0E-5C01-9D46-82E0-71C1AC58F3A6}"/>
              </a:ext>
            </a:extLst>
          </p:cNvPr>
          <p:cNvCxnSpPr>
            <a:cxnSpLocks/>
          </p:cNvCxnSpPr>
          <p:nvPr/>
        </p:nvCxnSpPr>
        <p:spPr>
          <a:xfrm>
            <a:off x="5430289" y="2089777"/>
            <a:ext cx="303478"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93" name="TextBox 92">
            <a:extLst>
              <a:ext uri="{FF2B5EF4-FFF2-40B4-BE49-F238E27FC236}">
                <a16:creationId xmlns:a16="http://schemas.microsoft.com/office/drawing/2014/main" id="{EAC4D17A-238D-3E48-9E7F-1DBF920135C8}"/>
              </a:ext>
            </a:extLst>
          </p:cNvPr>
          <p:cNvSpPr txBox="1"/>
          <p:nvPr/>
        </p:nvSpPr>
        <p:spPr>
          <a:xfrm>
            <a:off x="5292565" y="2728863"/>
            <a:ext cx="578925"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Consolas" panose="020B0609020204030204" pitchFamily="49" charset="0"/>
              </a:rPr>
              <a:t>A0</a:t>
            </a:r>
          </a:p>
        </p:txBody>
      </p:sp>
      <p:sp>
        <p:nvSpPr>
          <p:cNvPr id="94" name="TextBox 93">
            <a:extLst>
              <a:ext uri="{FF2B5EF4-FFF2-40B4-BE49-F238E27FC236}">
                <a16:creationId xmlns:a16="http://schemas.microsoft.com/office/drawing/2014/main" id="{930E4C70-7AAA-6B4E-87DA-6229CE1583E9}"/>
              </a:ext>
            </a:extLst>
          </p:cNvPr>
          <p:cNvSpPr txBox="1"/>
          <p:nvPr/>
        </p:nvSpPr>
        <p:spPr>
          <a:xfrm>
            <a:off x="5281138" y="3125182"/>
            <a:ext cx="63881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Consolas" panose="020B0609020204030204" pitchFamily="49" charset="0"/>
              </a:rPr>
              <a:t>A1</a:t>
            </a:r>
          </a:p>
        </p:txBody>
      </p:sp>
      <p:cxnSp>
        <p:nvCxnSpPr>
          <p:cNvPr id="95" name="Straight Connector 94">
            <a:extLst>
              <a:ext uri="{FF2B5EF4-FFF2-40B4-BE49-F238E27FC236}">
                <a16:creationId xmlns:a16="http://schemas.microsoft.com/office/drawing/2014/main" id="{81C6643E-0034-894E-B33F-490238BA77E5}"/>
              </a:ext>
            </a:extLst>
          </p:cNvPr>
          <p:cNvCxnSpPr>
            <a:cxnSpLocks/>
          </p:cNvCxnSpPr>
          <p:nvPr/>
        </p:nvCxnSpPr>
        <p:spPr>
          <a:xfrm>
            <a:off x="5433993" y="3211438"/>
            <a:ext cx="303478"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98" name="TextBox 97">
            <a:extLst>
              <a:ext uri="{FF2B5EF4-FFF2-40B4-BE49-F238E27FC236}">
                <a16:creationId xmlns:a16="http://schemas.microsoft.com/office/drawing/2014/main" id="{CB21F63A-6447-1145-A4EC-2072C4B924A8}"/>
              </a:ext>
            </a:extLst>
          </p:cNvPr>
          <p:cNvSpPr txBox="1"/>
          <p:nvPr/>
        </p:nvSpPr>
        <p:spPr>
          <a:xfrm>
            <a:off x="5234961" y="3814403"/>
            <a:ext cx="755995"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Consolas" panose="020B0609020204030204" pitchFamily="49" charset="0"/>
              </a:rPr>
              <a:t>A0</a:t>
            </a:r>
          </a:p>
        </p:txBody>
      </p:sp>
      <p:cxnSp>
        <p:nvCxnSpPr>
          <p:cNvPr id="99" name="Straight Connector 98">
            <a:extLst>
              <a:ext uri="{FF2B5EF4-FFF2-40B4-BE49-F238E27FC236}">
                <a16:creationId xmlns:a16="http://schemas.microsoft.com/office/drawing/2014/main" id="{12AA5FB0-C80D-EC4E-8213-C1E612B49944}"/>
              </a:ext>
            </a:extLst>
          </p:cNvPr>
          <p:cNvCxnSpPr>
            <a:cxnSpLocks/>
          </p:cNvCxnSpPr>
          <p:nvPr/>
        </p:nvCxnSpPr>
        <p:spPr>
          <a:xfrm>
            <a:off x="5464923" y="3894311"/>
            <a:ext cx="288380"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100" name="TextBox 99">
            <a:extLst>
              <a:ext uri="{FF2B5EF4-FFF2-40B4-BE49-F238E27FC236}">
                <a16:creationId xmlns:a16="http://schemas.microsoft.com/office/drawing/2014/main" id="{8572C3A4-8D3C-0E4D-9679-B820BDB5F2B5}"/>
              </a:ext>
            </a:extLst>
          </p:cNvPr>
          <p:cNvSpPr txBox="1"/>
          <p:nvPr/>
        </p:nvSpPr>
        <p:spPr>
          <a:xfrm>
            <a:off x="5293548" y="4178929"/>
            <a:ext cx="63881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Consolas" panose="020B0609020204030204" pitchFamily="49" charset="0"/>
              </a:rPr>
              <a:t>A1</a:t>
            </a:r>
          </a:p>
        </p:txBody>
      </p:sp>
      <p:sp>
        <p:nvSpPr>
          <p:cNvPr id="101" name="TextBox 100">
            <a:extLst>
              <a:ext uri="{FF2B5EF4-FFF2-40B4-BE49-F238E27FC236}">
                <a16:creationId xmlns:a16="http://schemas.microsoft.com/office/drawing/2014/main" id="{DBB46244-56E7-6140-936A-C7D073F1D8DB}"/>
              </a:ext>
            </a:extLst>
          </p:cNvPr>
          <p:cNvSpPr txBox="1"/>
          <p:nvPr/>
        </p:nvSpPr>
        <p:spPr>
          <a:xfrm>
            <a:off x="5313815" y="5251156"/>
            <a:ext cx="63881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Consolas" panose="020B0609020204030204" pitchFamily="49" charset="0"/>
              </a:rPr>
              <a:t>A1</a:t>
            </a:r>
          </a:p>
        </p:txBody>
      </p:sp>
      <p:sp>
        <p:nvSpPr>
          <p:cNvPr id="102" name="TextBox 101">
            <a:extLst>
              <a:ext uri="{FF2B5EF4-FFF2-40B4-BE49-F238E27FC236}">
                <a16:creationId xmlns:a16="http://schemas.microsoft.com/office/drawing/2014/main" id="{77832AFA-DF51-6243-B636-99F4D4887BF2}"/>
              </a:ext>
            </a:extLst>
          </p:cNvPr>
          <p:cNvSpPr txBox="1"/>
          <p:nvPr/>
        </p:nvSpPr>
        <p:spPr>
          <a:xfrm>
            <a:off x="5246391" y="4862375"/>
            <a:ext cx="755995"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Consolas" panose="020B0609020204030204" pitchFamily="49" charset="0"/>
              </a:rPr>
              <a:t>A0</a:t>
            </a:r>
          </a:p>
        </p:txBody>
      </p:sp>
      <p:sp>
        <p:nvSpPr>
          <p:cNvPr id="103" name="TextBox 102">
            <a:extLst>
              <a:ext uri="{FF2B5EF4-FFF2-40B4-BE49-F238E27FC236}">
                <a16:creationId xmlns:a16="http://schemas.microsoft.com/office/drawing/2014/main" id="{96933EF7-142D-5546-93CD-A4F1858B9DC1}"/>
              </a:ext>
            </a:extLst>
          </p:cNvPr>
          <p:cNvSpPr txBox="1"/>
          <p:nvPr/>
        </p:nvSpPr>
        <p:spPr>
          <a:xfrm>
            <a:off x="7416263" y="1774426"/>
            <a:ext cx="70763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S0</a:t>
            </a:r>
          </a:p>
        </p:txBody>
      </p:sp>
      <p:sp>
        <p:nvSpPr>
          <p:cNvPr id="104" name="TextBox 103">
            <a:extLst>
              <a:ext uri="{FF2B5EF4-FFF2-40B4-BE49-F238E27FC236}">
                <a16:creationId xmlns:a16="http://schemas.microsoft.com/office/drawing/2014/main" id="{EA1DB379-76E7-B243-A4A3-1074F0C1F503}"/>
              </a:ext>
            </a:extLst>
          </p:cNvPr>
          <p:cNvSpPr txBox="1"/>
          <p:nvPr/>
        </p:nvSpPr>
        <p:spPr>
          <a:xfrm>
            <a:off x="7430714" y="2868564"/>
            <a:ext cx="70763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S1</a:t>
            </a:r>
          </a:p>
        </p:txBody>
      </p:sp>
      <p:sp>
        <p:nvSpPr>
          <p:cNvPr id="105" name="TextBox 104">
            <a:extLst>
              <a:ext uri="{FF2B5EF4-FFF2-40B4-BE49-F238E27FC236}">
                <a16:creationId xmlns:a16="http://schemas.microsoft.com/office/drawing/2014/main" id="{AA837EFD-795D-1948-A400-155EA60D4D6E}"/>
              </a:ext>
            </a:extLst>
          </p:cNvPr>
          <p:cNvSpPr txBox="1"/>
          <p:nvPr/>
        </p:nvSpPr>
        <p:spPr>
          <a:xfrm>
            <a:off x="7416263" y="3957533"/>
            <a:ext cx="70763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S2</a:t>
            </a:r>
          </a:p>
        </p:txBody>
      </p:sp>
      <p:sp>
        <p:nvSpPr>
          <p:cNvPr id="106" name="TextBox 105">
            <a:extLst>
              <a:ext uri="{FF2B5EF4-FFF2-40B4-BE49-F238E27FC236}">
                <a16:creationId xmlns:a16="http://schemas.microsoft.com/office/drawing/2014/main" id="{12AFED04-1DC9-5142-BFDE-08C8D86A95CB}"/>
              </a:ext>
            </a:extLst>
          </p:cNvPr>
          <p:cNvSpPr txBox="1"/>
          <p:nvPr/>
        </p:nvSpPr>
        <p:spPr>
          <a:xfrm>
            <a:off x="7425538" y="5020547"/>
            <a:ext cx="70763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S3</a:t>
            </a:r>
          </a:p>
        </p:txBody>
      </p:sp>
      <p:sp>
        <p:nvSpPr>
          <p:cNvPr id="57" name="TextBox 56">
            <a:extLst>
              <a:ext uri="{FF2B5EF4-FFF2-40B4-BE49-F238E27FC236}">
                <a16:creationId xmlns:a16="http://schemas.microsoft.com/office/drawing/2014/main" id="{E29F56E8-4E3D-3C47-9CAC-057FDFB2076B}"/>
              </a:ext>
            </a:extLst>
          </p:cNvPr>
          <p:cNvSpPr txBox="1"/>
          <p:nvPr/>
        </p:nvSpPr>
        <p:spPr>
          <a:xfrm>
            <a:off x="356133" y="930358"/>
            <a:ext cx="200214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400" b="1"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Command</a:t>
            </a:r>
          </a:p>
        </p:txBody>
      </p:sp>
      <p:sp>
        <p:nvSpPr>
          <p:cNvPr id="58" name="TextBox 57">
            <a:extLst>
              <a:ext uri="{FF2B5EF4-FFF2-40B4-BE49-F238E27FC236}">
                <a16:creationId xmlns:a16="http://schemas.microsoft.com/office/drawing/2014/main" id="{B54E3068-31F1-804A-A842-241A9D9CA7E8}"/>
              </a:ext>
            </a:extLst>
          </p:cNvPr>
          <p:cNvSpPr txBox="1"/>
          <p:nvPr/>
        </p:nvSpPr>
        <p:spPr>
          <a:xfrm>
            <a:off x="2206147" y="933341"/>
            <a:ext cx="200214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400" b="1" i="0" u="none" strike="noStrike" kern="1200" cap="none" spc="0" normalizeH="0" baseline="0" noProof="0" dirty="0">
                <a:ln>
                  <a:noFill/>
                </a:ln>
                <a:solidFill>
                  <a:srgbClr val="3D8AFF"/>
                </a:solidFill>
                <a:effectLst/>
                <a:uLnTx/>
                <a:uFillTx/>
                <a:latin typeface="Cambria" panose="02040503050406030204" pitchFamily="18" charset="0"/>
                <a:ea typeface="+mn-ea"/>
                <a:cs typeface="+mn-cs"/>
              </a:rPr>
              <a:t>ACT R0</a:t>
            </a:r>
          </a:p>
        </p:txBody>
      </p:sp>
      <p:sp>
        <p:nvSpPr>
          <p:cNvPr id="3" name="Freeform 2">
            <a:extLst>
              <a:ext uri="{FF2B5EF4-FFF2-40B4-BE49-F238E27FC236}">
                <a16:creationId xmlns:a16="http://schemas.microsoft.com/office/drawing/2014/main" id="{9513A367-DEC2-D948-A148-36D58CE9B9F9}"/>
              </a:ext>
            </a:extLst>
          </p:cNvPr>
          <p:cNvSpPr/>
          <p:nvPr/>
        </p:nvSpPr>
        <p:spPr>
          <a:xfrm>
            <a:off x="997865" y="1329210"/>
            <a:ext cx="1820380" cy="990779"/>
          </a:xfrm>
          <a:custGeom>
            <a:avLst/>
            <a:gdLst>
              <a:gd name="connsiteX0" fmla="*/ 2087119 w 2087119"/>
              <a:gd name="connsiteY0" fmla="*/ 0 h 1145512"/>
              <a:gd name="connsiteX1" fmla="*/ 117642 w 2087119"/>
              <a:gd name="connsiteY1" fmla="*/ 582804 h 1145512"/>
              <a:gd name="connsiteX2" fmla="*/ 238222 w 2087119"/>
              <a:gd name="connsiteY2" fmla="*/ 1145512 h 1145512"/>
            </a:gdLst>
            <a:ahLst/>
            <a:cxnLst>
              <a:cxn ang="0">
                <a:pos x="connsiteX0" y="connsiteY0"/>
              </a:cxn>
              <a:cxn ang="0">
                <a:pos x="connsiteX1" y="connsiteY1"/>
              </a:cxn>
              <a:cxn ang="0">
                <a:pos x="connsiteX2" y="connsiteY2"/>
              </a:cxn>
            </a:cxnLst>
            <a:rect l="l" t="t" r="r" b="b"/>
            <a:pathLst>
              <a:path w="2087119" h="1145512">
                <a:moveTo>
                  <a:pt x="2087119" y="0"/>
                </a:moveTo>
                <a:cubicBezTo>
                  <a:pt x="1256455" y="195942"/>
                  <a:pt x="425791" y="391885"/>
                  <a:pt x="117642" y="582804"/>
                </a:cubicBezTo>
                <a:cubicBezTo>
                  <a:pt x="-190507" y="773723"/>
                  <a:pt x="199703" y="1051727"/>
                  <a:pt x="238222" y="1145512"/>
                </a:cubicBezTo>
              </a:path>
            </a:pathLst>
          </a:custGeom>
          <a:noFill/>
          <a:ln w="38100">
            <a:solidFill>
              <a:schemeClr val="tx1"/>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63" name="TextBox 62">
            <a:extLst>
              <a:ext uri="{FF2B5EF4-FFF2-40B4-BE49-F238E27FC236}">
                <a16:creationId xmlns:a16="http://schemas.microsoft.com/office/drawing/2014/main" id="{6DE989FB-D0C0-0B4F-B418-F01BFCE687CC}"/>
              </a:ext>
            </a:extLst>
          </p:cNvPr>
          <p:cNvSpPr txBox="1"/>
          <p:nvPr/>
        </p:nvSpPr>
        <p:spPr>
          <a:xfrm>
            <a:off x="1006004" y="2258707"/>
            <a:ext cx="675045"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400" b="1" i="0" u="none" strike="noStrike" kern="1200" cap="none" spc="0" normalizeH="0" baseline="0" noProof="0" dirty="0">
                <a:ln>
                  <a:noFill/>
                </a:ln>
                <a:solidFill>
                  <a:srgbClr val="3D8AFF"/>
                </a:solidFill>
                <a:effectLst/>
                <a:uLnTx/>
                <a:uFillTx/>
                <a:latin typeface="Cambria" panose="02040503050406030204" pitchFamily="18" charset="0"/>
                <a:ea typeface="+mn-ea"/>
                <a:cs typeface="+mn-cs"/>
              </a:rPr>
              <a:t>0</a:t>
            </a:r>
          </a:p>
        </p:txBody>
      </p:sp>
      <p:sp>
        <p:nvSpPr>
          <p:cNvPr id="65" name="TextBox 64">
            <a:extLst>
              <a:ext uri="{FF2B5EF4-FFF2-40B4-BE49-F238E27FC236}">
                <a16:creationId xmlns:a16="http://schemas.microsoft.com/office/drawing/2014/main" id="{6B42D03D-7BC7-C440-81DF-FCEDF8F68E58}"/>
              </a:ext>
            </a:extLst>
          </p:cNvPr>
          <p:cNvSpPr txBox="1"/>
          <p:nvPr/>
        </p:nvSpPr>
        <p:spPr>
          <a:xfrm>
            <a:off x="997865" y="3835771"/>
            <a:ext cx="675045"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400" b="1" i="0" u="none" strike="noStrike" kern="1200" cap="none" spc="0" normalizeH="0" baseline="0" noProof="0" dirty="0">
                <a:ln>
                  <a:noFill/>
                </a:ln>
                <a:solidFill>
                  <a:srgbClr val="3D8AFF"/>
                </a:solidFill>
                <a:effectLst/>
                <a:uLnTx/>
                <a:uFillTx/>
                <a:latin typeface="Cambria" panose="02040503050406030204" pitchFamily="18" charset="0"/>
                <a:ea typeface="+mn-ea"/>
                <a:cs typeface="+mn-cs"/>
              </a:rPr>
              <a:t>0</a:t>
            </a:r>
          </a:p>
        </p:txBody>
      </p:sp>
      <p:sp>
        <p:nvSpPr>
          <p:cNvPr id="11" name="Oval 10">
            <a:extLst>
              <a:ext uri="{FF2B5EF4-FFF2-40B4-BE49-F238E27FC236}">
                <a16:creationId xmlns:a16="http://schemas.microsoft.com/office/drawing/2014/main" id="{88A1E845-72B6-FC48-AA0C-45C640E45534}"/>
              </a:ext>
            </a:extLst>
          </p:cNvPr>
          <p:cNvSpPr/>
          <p:nvPr/>
        </p:nvSpPr>
        <p:spPr>
          <a:xfrm>
            <a:off x="6588843" y="1722704"/>
            <a:ext cx="435998" cy="639898"/>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sp>
        <p:nvSpPr>
          <p:cNvPr id="6" name="Freeform 5">
            <a:extLst>
              <a:ext uri="{FF2B5EF4-FFF2-40B4-BE49-F238E27FC236}">
                <a16:creationId xmlns:a16="http://schemas.microsoft.com/office/drawing/2014/main" id="{00A892B7-4574-DE4C-A5A1-5C3A5556B0D2}"/>
              </a:ext>
            </a:extLst>
          </p:cNvPr>
          <p:cNvSpPr/>
          <p:nvPr/>
        </p:nvSpPr>
        <p:spPr>
          <a:xfrm>
            <a:off x="583912" y="1309113"/>
            <a:ext cx="2370303" cy="2781825"/>
          </a:xfrm>
          <a:custGeom>
            <a:avLst/>
            <a:gdLst>
              <a:gd name="connsiteX0" fmla="*/ 2370303 w 2370303"/>
              <a:gd name="connsiteY0" fmla="*/ 0 h 2954216"/>
              <a:gd name="connsiteX1" fmla="*/ 119473 w 2370303"/>
              <a:gd name="connsiteY1" fmla="*/ 1909187 h 2954216"/>
              <a:gd name="connsiteX2" fmla="*/ 511358 w 2370303"/>
              <a:gd name="connsiteY2" fmla="*/ 2954216 h 2954216"/>
            </a:gdLst>
            <a:ahLst/>
            <a:cxnLst>
              <a:cxn ang="0">
                <a:pos x="connsiteX0" y="connsiteY0"/>
              </a:cxn>
              <a:cxn ang="0">
                <a:pos x="connsiteX1" y="connsiteY1"/>
              </a:cxn>
              <a:cxn ang="0">
                <a:pos x="connsiteX2" y="connsiteY2"/>
              </a:cxn>
            </a:cxnLst>
            <a:rect l="l" t="t" r="r" b="b"/>
            <a:pathLst>
              <a:path w="2370303" h="2954216">
                <a:moveTo>
                  <a:pt x="2370303" y="0"/>
                </a:moveTo>
                <a:cubicBezTo>
                  <a:pt x="1399800" y="708409"/>
                  <a:pt x="429297" y="1416818"/>
                  <a:pt x="119473" y="1909187"/>
                </a:cubicBezTo>
                <a:cubicBezTo>
                  <a:pt x="-190351" y="2401556"/>
                  <a:pt x="160503" y="2677886"/>
                  <a:pt x="511358" y="2954216"/>
                </a:cubicBezTo>
              </a:path>
            </a:pathLst>
          </a:custGeom>
          <a:noFill/>
          <a:ln w="38100">
            <a:solidFill>
              <a:schemeClr val="tx1"/>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sp>
        <p:nvSpPr>
          <p:cNvPr id="7" name="Rectangle 6">
            <a:extLst>
              <a:ext uri="{FF2B5EF4-FFF2-40B4-BE49-F238E27FC236}">
                <a16:creationId xmlns:a16="http://schemas.microsoft.com/office/drawing/2014/main" id="{1A144BFE-48F8-B146-BCCD-32482E17678A}"/>
              </a:ext>
            </a:extLst>
          </p:cNvPr>
          <p:cNvSpPr/>
          <p:nvPr/>
        </p:nvSpPr>
        <p:spPr>
          <a:xfrm>
            <a:off x="6307674" y="1722704"/>
            <a:ext cx="486295" cy="639898"/>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cxnSp>
        <p:nvCxnSpPr>
          <p:cNvPr id="13" name="Straight Connector 12">
            <a:extLst>
              <a:ext uri="{FF2B5EF4-FFF2-40B4-BE49-F238E27FC236}">
                <a16:creationId xmlns:a16="http://schemas.microsoft.com/office/drawing/2014/main" id="{C26866C4-85F2-404A-826B-6C4A4AEDC2FC}"/>
              </a:ext>
            </a:extLst>
          </p:cNvPr>
          <p:cNvCxnSpPr/>
          <p:nvPr/>
        </p:nvCxnSpPr>
        <p:spPr>
          <a:xfrm>
            <a:off x="6793969" y="1741755"/>
            <a:ext cx="0" cy="60120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72B53EE6-EA69-7A46-99A8-A8A968471BE6}"/>
              </a:ext>
            </a:extLst>
          </p:cNvPr>
          <p:cNvCxnSpPr>
            <a:stCxn id="89" idx="3"/>
          </p:cNvCxnSpPr>
          <p:nvPr/>
        </p:nvCxnSpPr>
        <p:spPr>
          <a:xfrm flipV="1">
            <a:off x="5952634" y="1837978"/>
            <a:ext cx="36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6E9611BB-9EC7-5943-9337-2E60C34DC207}"/>
              </a:ext>
            </a:extLst>
          </p:cNvPr>
          <p:cNvCxnSpPr/>
          <p:nvPr/>
        </p:nvCxnSpPr>
        <p:spPr>
          <a:xfrm flipV="1">
            <a:off x="5947674" y="2228146"/>
            <a:ext cx="36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35A99695-F527-C84A-9CEE-C21348CDB606}"/>
              </a:ext>
            </a:extLst>
          </p:cNvPr>
          <p:cNvCxnSpPr>
            <a:cxnSpLocks/>
            <a:endCxn id="103" idx="1"/>
          </p:cNvCxnSpPr>
          <p:nvPr/>
        </p:nvCxnSpPr>
        <p:spPr>
          <a:xfrm flipV="1">
            <a:off x="7024841" y="2036036"/>
            <a:ext cx="391422"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73" name="Oval 72">
            <a:extLst>
              <a:ext uri="{FF2B5EF4-FFF2-40B4-BE49-F238E27FC236}">
                <a16:creationId xmlns:a16="http://schemas.microsoft.com/office/drawing/2014/main" id="{FF45C3FB-06E9-714D-8F8F-A126D2EA94F3}"/>
              </a:ext>
            </a:extLst>
          </p:cNvPr>
          <p:cNvSpPr/>
          <p:nvPr/>
        </p:nvSpPr>
        <p:spPr>
          <a:xfrm>
            <a:off x="6588843" y="2881859"/>
            <a:ext cx="435998" cy="639898"/>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sp>
        <p:nvSpPr>
          <p:cNvPr id="74" name="Rectangle 73">
            <a:extLst>
              <a:ext uri="{FF2B5EF4-FFF2-40B4-BE49-F238E27FC236}">
                <a16:creationId xmlns:a16="http://schemas.microsoft.com/office/drawing/2014/main" id="{917FB554-3787-5045-97E2-A5DEDE812BE7}"/>
              </a:ext>
            </a:extLst>
          </p:cNvPr>
          <p:cNvSpPr/>
          <p:nvPr/>
        </p:nvSpPr>
        <p:spPr>
          <a:xfrm>
            <a:off x="6307674" y="2881859"/>
            <a:ext cx="486295" cy="639898"/>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cxnSp>
        <p:nvCxnSpPr>
          <p:cNvPr id="75" name="Straight Connector 74">
            <a:extLst>
              <a:ext uri="{FF2B5EF4-FFF2-40B4-BE49-F238E27FC236}">
                <a16:creationId xmlns:a16="http://schemas.microsoft.com/office/drawing/2014/main" id="{2C5A8E4C-D60D-974A-8C3F-643E0D77B6A2}"/>
              </a:ext>
            </a:extLst>
          </p:cNvPr>
          <p:cNvCxnSpPr/>
          <p:nvPr/>
        </p:nvCxnSpPr>
        <p:spPr>
          <a:xfrm>
            <a:off x="6793969" y="2900910"/>
            <a:ext cx="0" cy="60120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4D2D237A-F715-C347-9EE6-B20E8088EE58}"/>
              </a:ext>
            </a:extLst>
          </p:cNvPr>
          <p:cNvCxnSpPr/>
          <p:nvPr/>
        </p:nvCxnSpPr>
        <p:spPr>
          <a:xfrm flipV="1">
            <a:off x="5952634" y="2997133"/>
            <a:ext cx="36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F60077F8-5FB9-0543-AA84-AC42B8ECE562}"/>
              </a:ext>
            </a:extLst>
          </p:cNvPr>
          <p:cNvCxnSpPr/>
          <p:nvPr/>
        </p:nvCxnSpPr>
        <p:spPr>
          <a:xfrm flipV="1">
            <a:off x="5947674" y="3387301"/>
            <a:ext cx="36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8E2F43F6-D022-2142-8B56-BA1E385F5653}"/>
              </a:ext>
            </a:extLst>
          </p:cNvPr>
          <p:cNvCxnSpPr>
            <a:cxnSpLocks/>
          </p:cNvCxnSpPr>
          <p:nvPr/>
        </p:nvCxnSpPr>
        <p:spPr>
          <a:xfrm flipV="1">
            <a:off x="7024841" y="3195191"/>
            <a:ext cx="391422"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79" name="Oval 78">
            <a:extLst>
              <a:ext uri="{FF2B5EF4-FFF2-40B4-BE49-F238E27FC236}">
                <a16:creationId xmlns:a16="http://schemas.microsoft.com/office/drawing/2014/main" id="{F31A6D7F-5941-3645-B2C2-A8DA9F94B063}"/>
              </a:ext>
            </a:extLst>
          </p:cNvPr>
          <p:cNvSpPr/>
          <p:nvPr/>
        </p:nvSpPr>
        <p:spPr>
          <a:xfrm>
            <a:off x="6588843" y="3927053"/>
            <a:ext cx="435998" cy="639898"/>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sp>
        <p:nvSpPr>
          <p:cNvPr id="80" name="Rectangle 79">
            <a:extLst>
              <a:ext uri="{FF2B5EF4-FFF2-40B4-BE49-F238E27FC236}">
                <a16:creationId xmlns:a16="http://schemas.microsoft.com/office/drawing/2014/main" id="{9AD53A96-18CF-054C-8A59-2DD95790D5DF}"/>
              </a:ext>
            </a:extLst>
          </p:cNvPr>
          <p:cNvSpPr/>
          <p:nvPr/>
        </p:nvSpPr>
        <p:spPr>
          <a:xfrm>
            <a:off x="6307674" y="3927053"/>
            <a:ext cx="486295" cy="639898"/>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cxnSp>
        <p:nvCxnSpPr>
          <p:cNvPr id="81" name="Straight Connector 80">
            <a:extLst>
              <a:ext uri="{FF2B5EF4-FFF2-40B4-BE49-F238E27FC236}">
                <a16:creationId xmlns:a16="http://schemas.microsoft.com/office/drawing/2014/main" id="{D23F1619-8140-6045-AE97-650307E6B42D}"/>
              </a:ext>
            </a:extLst>
          </p:cNvPr>
          <p:cNvCxnSpPr/>
          <p:nvPr/>
        </p:nvCxnSpPr>
        <p:spPr>
          <a:xfrm>
            <a:off x="6793969" y="3946104"/>
            <a:ext cx="0" cy="60120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2CCB6F3F-3766-1543-B5D0-BA2E1905A13E}"/>
              </a:ext>
            </a:extLst>
          </p:cNvPr>
          <p:cNvCxnSpPr/>
          <p:nvPr/>
        </p:nvCxnSpPr>
        <p:spPr>
          <a:xfrm flipV="1">
            <a:off x="5952634" y="4042327"/>
            <a:ext cx="36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4D887249-A704-A041-A378-50D5609D69DC}"/>
              </a:ext>
            </a:extLst>
          </p:cNvPr>
          <p:cNvCxnSpPr/>
          <p:nvPr/>
        </p:nvCxnSpPr>
        <p:spPr>
          <a:xfrm flipV="1">
            <a:off x="5947674" y="4432495"/>
            <a:ext cx="36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21CF4D02-4236-B74D-B01B-AA69F8CC4E56}"/>
              </a:ext>
            </a:extLst>
          </p:cNvPr>
          <p:cNvCxnSpPr>
            <a:cxnSpLocks/>
          </p:cNvCxnSpPr>
          <p:nvPr/>
        </p:nvCxnSpPr>
        <p:spPr>
          <a:xfrm flipV="1">
            <a:off x="7024841" y="4240385"/>
            <a:ext cx="391422"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97" name="Oval 96">
            <a:extLst>
              <a:ext uri="{FF2B5EF4-FFF2-40B4-BE49-F238E27FC236}">
                <a16:creationId xmlns:a16="http://schemas.microsoft.com/office/drawing/2014/main" id="{DBE36A1D-F2E2-C740-BBE8-8B2671C6BD04}"/>
              </a:ext>
            </a:extLst>
          </p:cNvPr>
          <p:cNvSpPr/>
          <p:nvPr/>
        </p:nvSpPr>
        <p:spPr>
          <a:xfrm>
            <a:off x="6588843" y="4972247"/>
            <a:ext cx="435998" cy="639898"/>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sp>
        <p:nvSpPr>
          <p:cNvPr id="107" name="Rectangle 106">
            <a:extLst>
              <a:ext uri="{FF2B5EF4-FFF2-40B4-BE49-F238E27FC236}">
                <a16:creationId xmlns:a16="http://schemas.microsoft.com/office/drawing/2014/main" id="{5FD73A58-6BAF-C846-949D-B37BEF4CEDA0}"/>
              </a:ext>
            </a:extLst>
          </p:cNvPr>
          <p:cNvSpPr/>
          <p:nvPr/>
        </p:nvSpPr>
        <p:spPr>
          <a:xfrm>
            <a:off x="6307674" y="4972247"/>
            <a:ext cx="486295" cy="639898"/>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cxnSp>
        <p:nvCxnSpPr>
          <p:cNvPr id="108" name="Straight Connector 107">
            <a:extLst>
              <a:ext uri="{FF2B5EF4-FFF2-40B4-BE49-F238E27FC236}">
                <a16:creationId xmlns:a16="http://schemas.microsoft.com/office/drawing/2014/main" id="{B98EEEFC-E134-4040-AE45-1A1F67C701CF}"/>
              </a:ext>
            </a:extLst>
          </p:cNvPr>
          <p:cNvCxnSpPr/>
          <p:nvPr/>
        </p:nvCxnSpPr>
        <p:spPr>
          <a:xfrm>
            <a:off x="6793969" y="4991298"/>
            <a:ext cx="0" cy="60120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04A08321-7646-7A4D-BE85-75057A185631}"/>
              </a:ext>
            </a:extLst>
          </p:cNvPr>
          <p:cNvCxnSpPr/>
          <p:nvPr/>
        </p:nvCxnSpPr>
        <p:spPr>
          <a:xfrm flipV="1">
            <a:off x="5952634" y="5087521"/>
            <a:ext cx="36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E3E4C165-9F41-9242-8E06-B509F4F7CD89}"/>
              </a:ext>
            </a:extLst>
          </p:cNvPr>
          <p:cNvCxnSpPr/>
          <p:nvPr/>
        </p:nvCxnSpPr>
        <p:spPr>
          <a:xfrm flipV="1">
            <a:off x="5947674" y="5477689"/>
            <a:ext cx="36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2CC17295-F480-A74C-8E04-10D3BCF7F62E}"/>
              </a:ext>
            </a:extLst>
          </p:cNvPr>
          <p:cNvCxnSpPr>
            <a:cxnSpLocks/>
          </p:cNvCxnSpPr>
          <p:nvPr/>
        </p:nvCxnSpPr>
        <p:spPr>
          <a:xfrm flipV="1">
            <a:off x="7024841" y="5285579"/>
            <a:ext cx="391422"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7C8B508D-1E11-294B-A330-275DF328382A}"/>
              </a:ext>
            </a:extLst>
          </p:cNvPr>
          <p:cNvSpPr/>
          <p:nvPr/>
        </p:nvSpPr>
        <p:spPr>
          <a:xfrm>
            <a:off x="0" y="5792157"/>
            <a:ext cx="9144000" cy="670311"/>
          </a:xfrm>
          <a:prstGeom prst="rect">
            <a:avLst/>
          </a:prstGeom>
          <a:solidFill>
            <a:srgbClr val="3D8AFF"/>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32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First ACT command drives a single wordline</a:t>
            </a:r>
          </a:p>
        </p:txBody>
      </p:sp>
    </p:spTree>
    <p:extLst>
      <p:ext uri="{BB962C8B-B14F-4D97-AF65-F5344CB8AC3E}">
        <p14:creationId xmlns:p14="http://schemas.microsoft.com/office/powerpoint/2010/main" val="2118953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8"/>
                                        </p:tgtEl>
                                        <p:attrNameLst>
                                          <p:attrName>style.visibility</p:attrName>
                                        </p:attrNameLst>
                                      </p:cBhvr>
                                      <p:to>
                                        <p:strVal val="visible"/>
                                      </p:to>
                                    </p:set>
                                  </p:childTnLst>
                                </p:cTn>
                              </p:par>
                              <p:par>
                                <p:cTn id="7" presetID="9"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animEffect transition="in" filter="dissolve">
                                      <p:cBhvr>
                                        <p:cTn id="9" dur="500"/>
                                        <p:tgtEl>
                                          <p:spTgt spid="3"/>
                                        </p:tgtEl>
                                      </p:cBhvr>
                                    </p:animEffect>
                                  </p:childTnLst>
                                </p:cTn>
                              </p:par>
                              <p:par>
                                <p:cTn id="10" presetID="9" presetClass="entr" presetSubtype="0" fill="hold" grpId="0" nodeType="withEffect">
                                  <p:stCondLst>
                                    <p:cond delay="0"/>
                                  </p:stCondLst>
                                  <p:childTnLst>
                                    <p:set>
                                      <p:cBhvr>
                                        <p:cTn id="11" dur="1" fill="hold">
                                          <p:stCondLst>
                                            <p:cond delay="0"/>
                                          </p:stCondLst>
                                        </p:cTn>
                                        <p:tgtEl>
                                          <p:spTgt spid="63"/>
                                        </p:tgtEl>
                                        <p:attrNameLst>
                                          <p:attrName>style.visibility</p:attrName>
                                        </p:attrNameLst>
                                      </p:cBhvr>
                                      <p:to>
                                        <p:strVal val="visible"/>
                                      </p:to>
                                    </p:set>
                                    <p:animEffect transition="in" filter="dissolve">
                                      <p:cBhvr>
                                        <p:cTn id="12" dur="500"/>
                                        <p:tgtEl>
                                          <p:spTgt spid="63"/>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65"/>
                                        </p:tgtEl>
                                        <p:attrNameLst>
                                          <p:attrName>style.visibility</p:attrName>
                                        </p:attrNameLst>
                                      </p:cBhvr>
                                      <p:to>
                                        <p:strVal val="visible"/>
                                      </p:to>
                                    </p:set>
                                    <p:animEffect transition="in" filter="dissolve">
                                      <p:cBhvr>
                                        <p:cTn id="15" dur="500"/>
                                        <p:tgtEl>
                                          <p:spTgt spid="65"/>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dissolve">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6"/>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3"/>
                                        </p:tgtEl>
                                        <p:attrNameLst>
                                          <p:attrName>style.visibility</p:attrName>
                                        </p:attrNameLst>
                                      </p:cBhvr>
                                      <p:to>
                                        <p:strVal val="hidden"/>
                                      </p:to>
                                    </p:set>
                                  </p:childTnLst>
                                </p:cTn>
                              </p:par>
                              <p:par>
                                <p:cTn id="25" presetID="7" presetClass="emph" presetSubtype="2" fill="hold" nodeType="withEffect">
                                  <p:stCondLst>
                                    <p:cond delay="0"/>
                                  </p:stCondLst>
                                  <p:childTnLst>
                                    <p:animClr clrSpc="rgb" dir="cw">
                                      <p:cBhvr>
                                        <p:cTn id="26" dur="1000" fill="hold"/>
                                        <p:tgtEl>
                                          <p:spTgt spid="8"/>
                                        </p:tgtEl>
                                        <p:attrNameLst>
                                          <p:attrName>stroke.color</p:attrName>
                                        </p:attrNameLst>
                                      </p:cBhvr>
                                      <p:to>
                                        <a:srgbClr val="ED0000"/>
                                      </p:to>
                                    </p:animClr>
                                    <p:set>
                                      <p:cBhvr>
                                        <p:cTn id="27" dur="1000" fill="hold"/>
                                        <p:tgtEl>
                                          <p:spTgt spid="8"/>
                                        </p:tgtEl>
                                        <p:attrNameLst>
                                          <p:attrName>stroke.on</p:attrName>
                                        </p:attrNameLst>
                                      </p:cBhvr>
                                      <p:to>
                                        <p:strVal val="true"/>
                                      </p:to>
                                    </p:set>
                                  </p:childTnLst>
                                </p:cTn>
                              </p:par>
                              <p:par>
                                <p:cTn id="28" presetID="7" presetClass="emph" presetSubtype="2" fill="hold" nodeType="withEffect">
                                  <p:stCondLst>
                                    <p:cond delay="0"/>
                                  </p:stCondLst>
                                  <p:childTnLst>
                                    <p:animClr clrSpc="rgb" dir="cw">
                                      <p:cBhvr>
                                        <p:cTn id="29" dur="1000" fill="hold"/>
                                        <p:tgtEl>
                                          <p:spTgt spid="9"/>
                                        </p:tgtEl>
                                        <p:attrNameLst>
                                          <p:attrName>stroke.color</p:attrName>
                                        </p:attrNameLst>
                                      </p:cBhvr>
                                      <p:to>
                                        <a:srgbClr val="ED0000"/>
                                      </p:to>
                                    </p:animClr>
                                    <p:set>
                                      <p:cBhvr>
                                        <p:cTn id="30" dur="1000" fill="hold"/>
                                        <p:tgtEl>
                                          <p:spTgt spid="9"/>
                                        </p:tgtEl>
                                        <p:attrNameLst>
                                          <p:attrName>stroke.on</p:attrName>
                                        </p:attrNameLst>
                                      </p:cBhvr>
                                      <p:to>
                                        <p:strVal val="true"/>
                                      </p:to>
                                    </p:set>
                                  </p:childTnLst>
                                </p:cTn>
                              </p:par>
                              <p:par>
                                <p:cTn id="31" presetID="7" presetClass="emph" presetSubtype="2" fill="hold" nodeType="withEffect">
                                  <p:stCondLst>
                                    <p:cond delay="0"/>
                                  </p:stCondLst>
                                  <p:childTnLst>
                                    <p:animClr clrSpc="rgb" dir="cw">
                                      <p:cBhvr>
                                        <p:cTn id="32" dur="1000" fill="hold"/>
                                        <p:tgtEl>
                                          <p:spTgt spid="28"/>
                                        </p:tgtEl>
                                        <p:attrNameLst>
                                          <p:attrName>stroke.color</p:attrName>
                                        </p:attrNameLst>
                                      </p:cBhvr>
                                      <p:to>
                                        <a:srgbClr val="ED0000"/>
                                      </p:to>
                                    </p:animClr>
                                    <p:set>
                                      <p:cBhvr>
                                        <p:cTn id="33" dur="1000" fill="hold"/>
                                        <p:tgtEl>
                                          <p:spTgt spid="28"/>
                                        </p:tgtEl>
                                        <p:attrNameLst>
                                          <p:attrName>stroke.on</p:attrName>
                                        </p:attrNameLst>
                                      </p:cBhvr>
                                      <p:to>
                                        <p:strVal val="true"/>
                                      </p:to>
                                    </p:set>
                                  </p:childTnLst>
                                </p:cTn>
                              </p:par>
                              <p:par>
                                <p:cTn id="34" presetID="7" presetClass="emph" presetSubtype="2" fill="hold" nodeType="withEffect">
                                  <p:stCondLst>
                                    <p:cond delay="0"/>
                                  </p:stCondLst>
                                  <p:childTnLst>
                                    <p:animClr clrSpc="rgb" dir="cw">
                                      <p:cBhvr>
                                        <p:cTn id="35" dur="1000" fill="hold"/>
                                        <p:tgtEl>
                                          <p:spTgt spid="27"/>
                                        </p:tgtEl>
                                        <p:attrNameLst>
                                          <p:attrName>stroke.color</p:attrName>
                                        </p:attrNameLst>
                                      </p:cBhvr>
                                      <p:to>
                                        <a:srgbClr val="ED0000"/>
                                      </p:to>
                                    </p:animClr>
                                    <p:set>
                                      <p:cBhvr>
                                        <p:cTn id="36" dur="1000" fill="hold"/>
                                        <p:tgtEl>
                                          <p:spTgt spid="27"/>
                                        </p:tgtEl>
                                        <p:attrNameLst>
                                          <p:attrName>stroke.on</p:attrName>
                                        </p:attrNameLst>
                                      </p:cBhvr>
                                      <p:to>
                                        <p:strVal val="true"/>
                                      </p:to>
                                    </p:set>
                                  </p:childTnLst>
                                </p:cTn>
                              </p:par>
                              <p:par>
                                <p:cTn id="37" presetID="7" presetClass="emph" presetSubtype="2" fill="hold" nodeType="withEffect">
                                  <p:stCondLst>
                                    <p:cond delay="0"/>
                                  </p:stCondLst>
                                  <p:childTnLst>
                                    <p:animClr clrSpc="rgb" dir="cw">
                                      <p:cBhvr>
                                        <p:cTn id="38" dur="1000" fill="hold"/>
                                        <p:tgtEl>
                                          <p:spTgt spid="41"/>
                                        </p:tgtEl>
                                        <p:attrNameLst>
                                          <p:attrName>stroke.color</p:attrName>
                                        </p:attrNameLst>
                                      </p:cBhvr>
                                      <p:to>
                                        <a:srgbClr val="ED0000"/>
                                      </p:to>
                                    </p:animClr>
                                    <p:set>
                                      <p:cBhvr>
                                        <p:cTn id="39" dur="1000" fill="hold"/>
                                        <p:tgtEl>
                                          <p:spTgt spid="41"/>
                                        </p:tgtEl>
                                        <p:attrNameLst>
                                          <p:attrName>stroke.on</p:attrName>
                                        </p:attrNameLst>
                                      </p:cBhvr>
                                      <p:to>
                                        <p:strVal val="true"/>
                                      </p:to>
                                    </p:set>
                                  </p:childTnLst>
                                </p:cTn>
                              </p:par>
                              <p:par>
                                <p:cTn id="40" presetID="3" presetClass="emph" presetSubtype="2" fill="hold" grpId="0" nodeType="withEffect">
                                  <p:stCondLst>
                                    <p:cond delay="0"/>
                                  </p:stCondLst>
                                  <p:childTnLst>
                                    <p:animClr clrSpc="rgb" dir="cw">
                                      <p:cBhvr override="childStyle">
                                        <p:cTn id="41" dur="1000" fill="hold"/>
                                        <p:tgtEl>
                                          <p:spTgt spid="60"/>
                                        </p:tgtEl>
                                        <p:attrNameLst>
                                          <p:attrName>style.color</p:attrName>
                                        </p:attrNameLst>
                                      </p:cBhvr>
                                      <p:to>
                                        <a:srgbClr val="ED0000"/>
                                      </p:to>
                                    </p:animClr>
                                  </p:childTnLst>
                                </p:cTn>
                              </p:par>
                              <p:par>
                                <p:cTn id="42" presetID="7" presetClass="emph" presetSubtype="2" fill="hold" nodeType="withEffect">
                                  <p:stCondLst>
                                    <p:cond delay="0"/>
                                  </p:stCondLst>
                                  <p:childTnLst>
                                    <p:animClr clrSpc="rgb" dir="cw">
                                      <p:cBhvr>
                                        <p:cTn id="43" dur="1000" fill="hold"/>
                                        <p:tgtEl>
                                          <p:spTgt spid="64"/>
                                        </p:tgtEl>
                                        <p:attrNameLst>
                                          <p:attrName>stroke.color</p:attrName>
                                        </p:attrNameLst>
                                      </p:cBhvr>
                                      <p:to>
                                        <a:srgbClr val="ED0000"/>
                                      </p:to>
                                    </p:animClr>
                                    <p:set>
                                      <p:cBhvr>
                                        <p:cTn id="44" dur="1000" fill="hold"/>
                                        <p:tgtEl>
                                          <p:spTgt spid="64"/>
                                        </p:tgtEl>
                                        <p:attrNameLst>
                                          <p:attrName>stroke.on</p:attrName>
                                        </p:attrNameLst>
                                      </p:cBhvr>
                                      <p:to>
                                        <p:strVal val="true"/>
                                      </p:to>
                                    </p:set>
                                  </p:childTnLst>
                                </p:cTn>
                              </p:par>
                              <p:par>
                                <p:cTn id="45" presetID="7" presetClass="emph" presetSubtype="2" fill="hold" nodeType="withEffect">
                                  <p:stCondLst>
                                    <p:cond delay="0"/>
                                  </p:stCondLst>
                                  <p:childTnLst>
                                    <p:animClr clrSpc="rgb" dir="cw">
                                      <p:cBhvr>
                                        <p:cTn id="46" dur="1000" fill="hold"/>
                                        <p:tgtEl>
                                          <p:spTgt spid="34"/>
                                        </p:tgtEl>
                                        <p:attrNameLst>
                                          <p:attrName>stroke.color</p:attrName>
                                        </p:attrNameLst>
                                      </p:cBhvr>
                                      <p:to>
                                        <a:srgbClr val="ED0000"/>
                                      </p:to>
                                    </p:animClr>
                                    <p:set>
                                      <p:cBhvr>
                                        <p:cTn id="47" dur="1000" fill="hold"/>
                                        <p:tgtEl>
                                          <p:spTgt spid="34"/>
                                        </p:tgtEl>
                                        <p:attrNameLst>
                                          <p:attrName>stroke.on</p:attrName>
                                        </p:attrNameLst>
                                      </p:cBhvr>
                                      <p:to>
                                        <p:strVal val="true"/>
                                      </p:to>
                                    </p:set>
                                  </p:childTnLst>
                                </p:cTn>
                              </p:par>
                              <p:par>
                                <p:cTn id="48" presetID="7" presetClass="emph" presetSubtype="2" fill="hold" nodeType="withEffect">
                                  <p:stCondLst>
                                    <p:cond delay="0"/>
                                  </p:stCondLst>
                                  <p:childTnLst>
                                    <p:animClr clrSpc="rgb" dir="cw">
                                      <p:cBhvr>
                                        <p:cTn id="49" dur="1000" fill="hold"/>
                                        <p:tgtEl>
                                          <p:spTgt spid="33"/>
                                        </p:tgtEl>
                                        <p:attrNameLst>
                                          <p:attrName>stroke.color</p:attrName>
                                        </p:attrNameLst>
                                      </p:cBhvr>
                                      <p:to>
                                        <a:srgbClr val="ED0000"/>
                                      </p:to>
                                    </p:animClr>
                                    <p:set>
                                      <p:cBhvr>
                                        <p:cTn id="50" dur="1000" fill="hold"/>
                                        <p:tgtEl>
                                          <p:spTgt spid="33"/>
                                        </p:tgtEl>
                                        <p:attrNameLst>
                                          <p:attrName>stroke.on</p:attrName>
                                        </p:attrNameLst>
                                      </p:cBhvr>
                                      <p:to>
                                        <p:strVal val="true"/>
                                      </p:to>
                                    </p:set>
                                  </p:childTnLst>
                                </p:cTn>
                              </p:par>
                              <p:par>
                                <p:cTn id="51" presetID="7" presetClass="emph" presetSubtype="2" fill="hold" nodeType="withEffect">
                                  <p:stCondLst>
                                    <p:cond delay="0"/>
                                  </p:stCondLst>
                                  <p:childTnLst>
                                    <p:animClr clrSpc="rgb" dir="cw">
                                      <p:cBhvr>
                                        <p:cTn id="52" dur="1000" fill="hold"/>
                                        <p:tgtEl>
                                          <p:spTgt spid="40"/>
                                        </p:tgtEl>
                                        <p:attrNameLst>
                                          <p:attrName>stroke.color</p:attrName>
                                        </p:attrNameLst>
                                      </p:cBhvr>
                                      <p:to>
                                        <a:srgbClr val="ED0000"/>
                                      </p:to>
                                    </p:animClr>
                                    <p:set>
                                      <p:cBhvr>
                                        <p:cTn id="53" dur="1000" fill="hold"/>
                                        <p:tgtEl>
                                          <p:spTgt spid="40"/>
                                        </p:tgtEl>
                                        <p:attrNameLst>
                                          <p:attrName>stroke.on</p:attrName>
                                        </p:attrNameLst>
                                      </p:cBhvr>
                                      <p:to>
                                        <p:strVal val="true"/>
                                      </p:to>
                                    </p:set>
                                  </p:childTnLst>
                                </p:cTn>
                              </p:par>
                              <p:par>
                                <p:cTn id="54" presetID="7" presetClass="emph" presetSubtype="2" fill="hold" nodeType="withEffect">
                                  <p:stCondLst>
                                    <p:cond delay="0"/>
                                  </p:stCondLst>
                                  <p:childTnLst>
                                    <p:animClr clrSpc="rgb" dir="cw">
                                      <p:cBhvr>
                                        <p:cTn id="55" dur="1000" fill="hold"/>
                                        <p:tgtEl>
                                          <p:spTgt spid="39"/>
                                        </p:tgtEl>
                                        <p:attrNameLst>
                                          <p:attrName>stroke.color</p:attrName>
                                        </p:attrNameLst>
                                      </p:cBhvr>
                                      <p:to>
                                        <a:srgbClr val="ED0000"/>
                                      </p:to>
                                    </p:animClr>
                                    <p:set>
                                      <p:cBhvr>
                                        <p:cTn id="56" dur="1000" fill="hold"/>
                                        <p:tgtEl>
                                          <p:spTgt spid="39"/>
                                        </p:tgtEl>
                                        <p:attrNameLst>
                                          <p:attrName>stroke.on</p:attrName>
                                        </p:attrNameLst>
                                      </p:cBhvr>
                                      <p:to>
                                        <p:strVal val="true"/>
                                      </p:to>
                                    </p:set>
                                  </p:childTnLst>
                                </p:cTn>
                              </p:par>
                              <p:par>
                                <p:cTn id="57" presetID="7" presetClass="emph" presetSubtype="2" fill="hold" nodeType="withEffect">
                                  <p:stCondLst>
                                    <p:cond delay="0"/>
                                  </p:stCondLst>
                                  <p:childTnLst>
                                    <p:animClr clrSpc="rgb" dir="cw">
                                      <p:cBhvr>
                                        <p:cTn id="58" dur="1000" fill="hold"/>
                                        <p:tgtEl>
                                          <p:spTgt spid="47"/>
                                        </p:tgtEl>
                                        <p:attrNameLst>
                                          <p:attrName>stroke.color</p:attrName>
                                        </p:attrNameLst>
                                      </p:cBhvr>
                                      <p:to>
                                        <a:srgbClr val="ED0000"/>
                                      </p:to>
                                    </p:animClr>
                                    <p:set>
                                      <p:cBhvr>
                                        <p:cTn id="59" dur="1000" fill="hold"/>
                                        <p:tgtEl>
                                          <p:spTgt spid="47"/>
                                        </p:tgtEl>
                                        <p:attrNameLst>
                                          <p:attrName>stroke.on</p:attrName>
                                        </p:attrNameLst>
                                      </p:cBhvr>
                                      <p:to>
                                        <p:strVal val="true"/>
                                      </p:to>
                                    </p:set>
                                  </p:childTnLst>
                                </p:cTn>
                              </p:par>
                              <p:par>
                                <p:cTn id="60" presetID="7" presetClass="emph" presetSubtype="2" fill="hold" nodeType="withEffect">
                                  <p:stCondLst>
                                    <p:cond delay="0"/>
                                  </p:stCondLst>
                                  <p:childTnLst>
                                    <p:animClr clrSpc="rgb" dir="cw">
                                      <p:cBhvr>
                                        <p:cTn id="61" dur="1000" fill="hold"/>
                                        <p:tgtEl>
                                          <p:spTgt spid="66"/>
                                        </p:tgtEl>
                                        <p:attrNameLst>
                                          <p:attrName>stroke.color</p:attrName>
                                        </p:attrNameLst>
                                      </p:cBhvr>
                                      <p:to>
                                        <a:srgbClr val="ED0000"/>
                                      </p:to>
                                    </p:animClr>
                                    <p:set>
                                      <p:cBhvr>
                                        <p:cTn id="62" dur="1000" fill="hold"/>
                                        <p:tgtEl>
                                          <p:spTgt spid="66"/>
                                        </p:tgtEl>
                                        <p:attrNameLst>
                                          <p:attrName>stroke.on</p:attrName>
                                        </p:attrNameLst>
                                      </p:cBhvr>
                                      <p:to>
                                        <p:strVal val="true"/>
                                      </p:to>
                                    </p:set>
                                  </p:childTnLst>
                                </p:cTn>
                              </p:par>
                              <p:par>
                                <p:cTn id="63" presetID="3" presetClass="emph" presetSubtype="2" fill="hold" grpId="0" nodeType="withEffect">
                                  <p:stCondLst>
                                    <p:cond delay="0"/>
                                  </p:stCondLst>
                                  <p:childTnLst>
                                    <p:animClr clrSpc="rgb" dir="cw">
                                      <p:cBhvr override="childStyle">
                                        <p:cTn id="64" dur="1000" fill="hold"/>
                                        <p:tgtEl>
                                          <p:spTgt spid="62"/>
                                        </p:tgtEl>
                                        <p:attrNameLst>
                                          <p:attrName>style.color</p:attrName>
                                        </p:attrNameLst>
                                      </p:cBhvr>
                                      <p:to>
                                        <a:srgbClr val="ED0000"/>
                                      </p:to>
                                    </p:animClr>
                                  </p:childTnLst>
                                </p:cTn>
                              </p:par>
                            </p:childTnLst>
                          </p:cTn>
                        </p:par>
                      </p:childTnLst>
                    </p:cTn>
                  </p:par>
                  <p:par>
                    <p:cTn id="65" fill="hold">
                      <p:stCondLst>
                        <p:cond delay="indefinite"/>
                      </p:stCondLst>
                      <p:childTnLst>
                        <p:par>
                          <p:cTn id="66" fill="hold">
                            <p:stCondLst>
                              <p:cond delay="0"/>
                            </p:stCondLst>
                            <p:childTnLst>
                              <p:par>
                                <p:cTn id="67" presetID="3" presetClass="emph" presetSubtype="2" fill="hold" grpId="0" nodeType="clickEffect">
                                  <p:stCondLst>
                                    <p:cond delay="0"/>
                                  </p:stCondLst>
                                  <p:childTnLst>
                                    <p:animClr clrSpc="rgb" dir="cw">
                                      <p:cBhvr override="childStyle">
                                        <p:cTn id="68" dur="1000" fill="hold"/>
                                        <p:tgtEl>
                                          <p:spTgt spid="91"/>
                                        </p:tgtEl>
                                        <p:attrNameLst>
                                          <p:attrName>style.color</p:attrName>
                                        </p:attrNameLst>
                                      </p:cBhvr>
                                      <p:to>
                                        <a:srgbClr val="ED0000"/>
                                      </p:to>
                                    </p:animClr>
                                  </p:childTnLst>
                                </p:cTn>
                              </p:par>
                              <p:par>
                                <p:cTn id="69" presetID="3" presetClass="emph" presetSubtype="2" fill="hold" grpId="0" nodeType="withEffect">
                                  <p:stCondLst>
                                    <p:cond delay="0"/>
                                  </p:stCondLst>
                                  <p:childTnLst>
                                    <p:animClr clrSpc="rgb" dir="cw">
                                      <p:cBhvr override="childStyle">
                                        <p:cTn id="70" dur="1000" fill="hold"/>
                                        <p:tgtEl>
                                          <p:spTgt spid="89"/>
                                        </p:tgtEl>
                                        <p:attrNameLst>
                                          <p:attrName>style.color</p:attrName>
                                        </p:attrNameLst>
                                      </p:cBhvr>
                                      <p:to>
                                        <a:srgbClr val="ED0000"/>
                                      </p:to>
                                    </p:animClr>
                                  </p:childTnLst>
                                </p:cTn>
                              </p:par>
                              <p:par>
                                <p:cTn id="71" presetID="7" presetClass="emph" presetSubtype="2" fill="hold" nodeType="withEffect">
                                  <p:stCondLst>
                                    <p:cond delay="0"/>
                                  </p:stCondLst>
                                  <p:childTnLst>
                                    <p:animClr clrSpc="rgb" dir="cw">
                                      <p:cBhvr>
                                        <p:cTn id="72" dur="1000" fill="hold"/>
                                        <p:tgtEl>
                                          <p:spTgt spid="92"/>
                                        </p:tgtEl>
                                        <p:attrNameLst>
                                          <p:attrName>stroke.color</p:attrName>
                                        </p:attrNameLst>
                                      </p:cBhvr>
                                      <p:to>
                                        <a:srgbClr val="ED0000"/>
                                      </p:to>
                                    </p:animClr>
                                    <p:set>
                                      <p:cBhvr>
                                        <p:cTn id="73" dur="1000" fill="hold"/>
                                        <p:tgtEl>
                                          <p:spTgt spid="92"/>
                                        </p:tgtEl>
                                        <p:attrNameLst>
                                          <p:attrName>stroke.on</p:attrName>
                                        </p:attrNameLst>
                                      </p:cBhvr>
                                      <p:to>
                                        <p:strVal val="true"/>
                                      </p:to>
                                    </p:set>
                                  </p:childTnLst>
                                </p:cTn>
                              </p:par>
                              <p:par>
                                <p:cTn id="74" presetID="7" presetClass="emph" presetSubtype="2" fill="hold" nodeType="withEffect">
                                  <p:stCondLst>
                                    <p:cond delay="0"/>
                                  </p:stCondLst>
                                  <p:childTnLst>
                                    <p:animClr clrSpc="rgb" dir="cw">
                                      <p:cBhvr>
                                        <p:cTn id="75" dur="1000" fill="hold"/>
                                        <p:tgtEl>
                                          <p:spTgt spid="90"/>
                                        </p:tgtEl>
                                        <p:attrNameLst>
                                          <p:attrName>stroke.color</p:attrName>
                                        </p:attrNameLst>
                                      </p:cBhvr>
                                      <p:to>
                                        <a:srgbClr val="ED0000"/>
                                      </p:to>
                                    </p:animClr>
                                    <p:set>
                                      <p:cBhvr>
                                        <p:cTn id="76" dur="1000" fill="hold"/>
                                        <p:tgtEl>
                                          <p:spTgt spid="90"/>
                                        </p:tgtEl>
                                        <p:attrNameLst>
                                          <p:attrName>stroke.on</p:attrName>
                                        </p:attrNameLst>
                                      </p:cBhvr>
                                      <p:to>
                                        <p:strVal val="true"/>
                                      </p:to>
                                    </p:set>
                                  </p:childTnLst>
                                </p:cTn>
                              </p:par>
                              <p:par>
                                <p:cTn id="77" presetID="7" presetClass="emph" presetSubtype="2" fill="hold" nodeType="withEffect">
                                  <p:stCondLst>
                                    <p:cond delay="0"/>
                                  </p:stCondLst>
                                  <p:childTnLst>
                                    <p:animClr clrSpc="rgb" dir="cw">
                                      <p:cBhvr>
                                        <p:cTn id="78" dur="1000" fill="hold"/>
                                        <p:tgtEl>
                                          <p:spTgt spid="16"/>
                                        </p:tgtEl>
                                        <p:attrNameLst>
                                          <p:attrName>stroke.color</p:attrName>
                                        </p:attrNameLst>
                                      </p:cBhvr>
                                      <p:to>
                                        <a:srgbClr val="ED0000"/>
                                      </p:to>
                                    </p:animClr>
                                    <p:set>
                                      <p:cBhvr>
                                        <p:cTn id="79" dur="1000" fill="hold"/>
                                        <p:tgtEl>
                                          <p:spTgt spid="16"/>
                                        </p:tgtEl>
                                        <p:attrNameLst>
                                          <p:attrName>stroke.on</p:attrName>
                                        </p:attrNameLst>
                                      </p:cBhvr>
                                      <p:to>
                                        <p:strVal val="true"/>
                                      </p:to>
                                    </p:set>
                                  </p:childTnLst>
                                </p:cTn>
                              </p:par>
                              <p:par>
                                <p:cTn id="80" presetID="7" presetClass="emph" presetSubtype="2" fill="hold" nodeType="withEffect">
                                  <p:stCondLst>
                                    <p:cond delay="0"/>
                                  </p:stCondLst>
                                  <p:childTnLst>
                                    <p:animClr clrSpc="rgb" dir="cw">
                                      <p:cBhvr>
                                        <p:cTn id="81" dur="1000" fill="hold"/>
                                        <p:tgtEl>
                                          <p:spTgt spid="70"/>
                                        </p:tgtEl>
                                        <p:attrNameLst>
                                          <p:attrName>stroke.color</p:attrName>
                                        </p:attrNameLst>
                                      </p:cBhvr>
                                      <p:to>
                                        <a:srgbClr val="ED0000"/>
                                      </p:to>
                                    </p:animClr>
                                    <p:set>
                                      <p:cBhvr>
                                        <p:cTn id="82" dur="1000" fill="hold"/>
                                        <p:tgtEl>
                                          <p:spTgt spid="70"/>
                                        </p:tgtEl>
                                        <p:attrNameLst>
                                          <p:attrName>stroke.on</p:attrName>
                                        </p:attrNameLst>
                                      </p:cBhvr>
                                      <p:to>
                                        <p:strVal val="true"/>
                                      </p:to>
                                    </p:set>
                                  </p:childTnLst>
                                </p:cTn>
                              </p:par>
                              <p:par>
                                <p:cTn id="83" presetID="7" presetClass="emph" presetSubtype="2" fill="hold" nodeType="withEffect">
                                  <p:stCondLst>
                                    <p:cond delay="0"/>
                                  </p:stCondLst>
                                  <p:childTnLst>
                                    <p:animClr clrSpc="rgb" dir="cw">
                                      <p:cBhvr>
                                        <p:cTn id="84" dur="1000" fill="hold"/>
                                        <p:tgtEl>
                                          <p:spTgt spid="7"/>
                                        </p:tgtEl>
                                        <p:attrNameLst>
                                          <p:attrName>stroke.color</p:attrName>
                                        </p:attrNameLst>
                                      </p:cBhvr>
                                      <p:to>
                                        <a:srgbClr val="ED0000"/>
                                      </p:to>
                                    </p:animClr>
                                    <p:set>
                                      <p:cBhvr>
                                        <p:cTn id="85" dur="1000" fill="hold"/>
                                        <p:tgtEl>
                                          <p:spTgt spid="7"/>
                                        </p:tgtEl>
                                        <p:attrNameLst>
                                          <p:attrName>stroke.on</p:attrName>
                                        </p:attrNameLst>
                                      </p:cBhvr>
                                      <p:to>
                                        <p:strVal val="true"/>
                                      </p:to>
                                    </p:set>
                                  </p:childTnLst>
                                </p:cTn>
                              </p:par>
                              <p:par>
                                <p:cTn id="86" presetID="7" presetClass="emph" presetSubtype="2" fill="hold" nodeType="withEffect">
                                  <p:stCondLst>
                                    <p:cond delay="0"/>
                                  </p:stCondLst>
                                  <p:childTnLst>
                                    <p:animClr clrSpc="rgb" dir="cw">
                                      <p:cBhvr>
                                        <p:cTn id="87" dur="1000" fill="hold"/>
                                        <p:tgtEl>
                                          <p:spTgt spid="11"/>
                                        </p:tgtEl>
                                        <p:attrNameLst>
                                          <p:attrName>stroke.color</p:attrName>
                                        </p:attrNameLst>
                                      </p:cBhvr>
                                      <p:to>
                                        <a:srgbClr val="ED0000"/>
                                      </p:to>
                                    </p:animClr>
                                    <p:set>
                                      <p:cBhvr>
                                        <p:cTn id="88" dur="1000" fill="hold"/>
                                        <p:tgtEl>
                                          <p:spTgt spid="11"/>
                                        </p:tgtEl>
                                        <p:attrNameLst>
                                          <p:attrName>stroke.on</p:attrName>
                                        </p:attrNameLst>
                                      </p:cBhvr>
                                      <p:to>
                                        <p:strVal val="true"/>
                                      </p:to>
                                    </p:set>
                                  </p:childTnLst>
                                </p:cTn>
                              </p:par>
                              <p:par>
                                <p:cTn id="89" presetID="7" presetClass="emph" presetSubtype="2" fill="hold" nodeType="withEffect">
                                  <p:stCondLst>
                                    <p:cond delay="0"/>
                                  </p:stCondLst>
                                  <p:childTnLst>
                                    <p:animClr clrSpc="rgb" dir="cw">
                                      <p:cBhvr>
                                        <p:cTn id="90" dur="1000" fill="hold"/>
                                        <p:tgtEl>
                                          <p:spTgt spid="71"/>
                                        </p:tgtEl>
                                        <p:attrNameLst>
                                          <p:attrName>stroke.color</p:attrName>
                                        </p:attrNameLst>
                                      </p:cBhvr>
                                      <p:to>
                                        <a:srgbClr val="ED0000"/>
                                      </p:to>
                                    </p:animClr>
                                    <p:set>
                                      <p:cBhvr>
                                        <p:cTn id="91" dur="1000" fill="hold"/>
                                        <p:tgtEl>
                                          <p:spTgt spid="71"/>
                                        </p:tgtEl>
                                        <p:attrNameLst>
                                          <p:attrName>stroke.on</p:attrName>
                                        </p:attrNameLst>
                                      </p:cBhvr>
                                      <p:to>
                                        <p:strVal val="true"/>
                                      </p:to>
                                    </p:set>
                                  </p:childTnLst>
                                </p:cTn>
                              </p:par>
                              <p:par>
                                <p:cTn id="92" presetID="3" presetClass="emph" presetSubtype="2" fill="hold" grpId="0" nodeType="withEffect">
                                  <p:stCondLst>
                                    <p:cond delay="0"/>
                                  </p:stCondLst>
                                  <p:childTnLst>
                                    <p:animClr clrSpc="rgb" dir="cw">
                                      <p:cBhvr override="childStyle">
                                        <p:cTn id="93" dur="1000" fill="hold"/>
                                        <p:tgtEl>
                                          <p:spTgt spid="103"/>
                                        </p:tgtEl>
                                        <p:attrNameLst>
                                          <p:attrName>style.color</p:attrName>
                                        </p:attrNameLst>
                                      </p:cBhvr>
                                      <p:to>
                                        <a:srgbClr val="FF0000"/>
                                      </p:to>
                                    </p:animClr>
                                  </p:childTnLst>
                                </p:cTn>
                              </p:par>
                            </p:childTnLst>
                          </p:cTn>
                        </p:par>
                      </p:childTnLst>
                    </p:cTn>
                  </p:par>
                  <p:par>
                    <p:cTn id="94" fill="hold">
                      <p:stCondLst>
                        <p:cond delay="indefinite"/>
                      </p:stCondLst>
                      <p:childTnLst>
                        <p:par>
                          <p:cTn id="95" fill="hold">
                            <p:stCondLst>
                              <p:cond delay="0"/>
                            </p:stCondLst>
                            <p:childTnLst>
                              <p:par>
                                <p:cTn id="96" presetID="7" presetClass="emph" presetSubtype="2" fill="hold" nodeType="clickEffect">
                                  <p:stCondLst>
                                    <p:cond delay="0"/>
                                  </p:stCondLst>
                                  <p:childTnLst>
                                    <p:animClr clrSpc="rgb" dir="cw">
                                      <p:cBhvr>
                                        <p:cTn id="97" dur="1000" fill="hold"/>
                                        <p:tgtEl>
                                          <p:spTgt spid="77"/>
                                        </p:tgtEl>
                                        <p:attrNameLst>
                                          <p:attrName>stroke.color</p:attrName>
                                        </p:attrNameLst>
                                      </p:cBhvr>
                                      <p:to>
                                        <a:srgbClr val="ED0000"/>
                                      </p:to>
                                    </p:animClr>
                                    <p:set>
                                      <p:cBhvr>
                                        <p:cTn id="98" dur="1000" fill="hold"/>
                                        <p:tgtEl>
                                          <p:spTgt spid="77"/>
                                        </p:tgtEl>
                                        <p:attrNameLst>
                                          <p:attrName>stroke.on</p:attrName>
                                        </p:attrNameLst>
                                      </p:cBhvr>
                                      <p:to>
                                        <p:strVal val="true"/>
                                      </p:to>
                                    </p:set>
                                  </p:childTnLst>
                                </p:cTn>
                              </p:par>
                              <p:par>
                                <p:cTn id="99" presetID="7" presetClass="emph" presetSubtype="2" fill="hold" nodeType="withEffect">
                                  <p:stCondLst>
                                    <p:cond delay="0"/>
                                  </p:stCondLst>
                                  <p:childTnLst>
                                    <p:animClr clrSpc="rgb" dir="cw">
                                      <p:cBhvr>
                                        <p:cTn id="100" dur="1000" fill="hold"/>
                                        <p:tgtEl>
                                          <p:spTgt spid="95"/>
                                        </p:tgtEl>
                                        <p:attrNameLst>
                                          <p:attrName>stroke.color</p:attrName>
                                        </p:attrNameLst>
                                      </p:cBhvr>
                                      <p:to>
                                        <a:srgbClr val="ED0000"/>
                                      </p:to>
                                    </p:animClr>
                                    <p:set>
                                      <p:cBhvr>
                                        <p:cTn id="101" dur="1000" fill="hold"/>
                                        <p:tgtEl>
                                          <p:spTgt spid="95"/>
                                        </p:tgtEl>
                                        <p:attrNameLst>
                                          <p:attrName>stroke.on</p:attrName>
                                        </p:attrNameLst>
                                      </p:cBhvr>
                                      <p:to>
                                        <p:strVal val="true"/>
                                      </p:to>
                                    </p:set>
                                  </p:childTnLst>
                                </p:cTn>
                              </p:par>
                              <p:par>
                                <p:cTn id="102" presetID="7" presetClass="emph" presetSubtype="2" fill="hold" nodeType="withEffect">
                                  <p:stCondLst>
                                    <p:cond delay="0"/>
                                  </p:stCondLst>
                                  <p:childTnLst>
                                    <p:animClr clrSpc="rgb" dir="cw">
                                      <p:cBhvr>
                                        <p:cTn id="103" dur="1000" fill="hold"/>
                                        <p:tgtEl>
                                          <p:spTgt spid="99"/>
                                        </p:tgtEl>
                                        <p:attrNameLst>
                                          <p:attrName>stroke.color</p:attrName>
                                        </p:attrNameLst>
                                      </p:cBhvr>
                                      <p:to>
                                        <a:srgbClr val="ED0000"/>
                                      </p:to>
                                    </p:animClr>
                                    <p:set>
                                      <p:cBhvr>
                                        <p:cTn id="104" dur="1000" fill="hold"/>
                                        <p:tgtEl>
                                          <p:spTgt spid="99"/>
                                        </p:tgtEl>
                                        <p:attrNameLst>
                                          <p:attrName>stroke.on</p:attrName>
                                        </p:attrNameLst>
                                      </p:cBhvr>
                                      <p:to>
                                        <p:strVal val="true"/>
                                      </p:to>
                                    </p:set>
                                  </p:childTnLst>
                                </p:cTn>
                              </p:par>
                              <p:par>
                                <p:cTn id="105" presetID="7" presetClass="emph" presetSubtype="2" fill="hold" nodeType="withEffect">
                                  <p:stCondLst>
                                    <p:cond delay="0"/>
                                  </p:stCondLst>
                                  <p:childTnLst>
                                    <p:animClr clrSpc="rgb" dir="cw">
                                      <p:cBhvr>
                                        <p:cTn id="106" dur="1000" fill="hold"/>
                                        <p:tgtEl>
                                          <p:spTgt spid="82"/>
                                        </p:tgtEl>
                                        <p:attrNameLst>
                                          <p:attrName>stroke.color</p:attrName>
                                        </p:attrNameLst>
                                      </p:cBhvr>
                                      <p:to>
                                        <a:srgbClr val="ED0000"/>
                                      </p:to>
                                    </p:animClr>
                                    <p:set>
                                      <p:cBhvr>
                                        <p:cTn id="107" dur="1000" fill="hold"/>
                                        <p:tgtEl>
                                          <p:spTgt spid="82"/>
                                        </p:tgtEl>
                                        <p:attrNameLst>
                                          <p:attrName>stroke.on</p:attrName>
                                        </p:attrNameLst>
                                      </p:cBhvr>
                                      <p:to>
                                        <p:strVal val="true"/>
                                      </p:to>
                                    </p:set>
                                  </p:childTnLst>
                                </p:cTn>
                              </p:par>
                              <p:par>
                                <p:cTn id="108" presetID="3" presetClass="emph" presetSubtype="2" fill="hold" grpId="0" nodeType="withEffect">
                                  <p:stCondLst>
                                    <p:cond delay="0"/>
                                  </p:stCondLst>
                                  <p:childTnLst>
                                    <p:animClr clrSpc="rgb" dir="cw">
                                      <p:cBhvr override="childStyle">
                                        <p:cTn id="109" dur="1000" fill="hold"/>
                                        <p:tgtEl>
                                          <p:spTgt spid="98"/>
                                        </p:tgtEl>
                                        <p:attrNameLst>
                                          <p:attrName>style.color</p:attrName>
                                        </p:attrNameLst>
                                      </p:cBhvr>
                                      <p:to>
                                        <a:srgbClr val="ED0000"/>
                                      </p:to>
                                    </p:animClr>
                                  </p:childTnLst>
                                </p:cTn>
                              </p:par>
                              <p:par>
                                <p:cTn id="110" presetID="3" presetClass="emph" presetSubtype="2" fill="hold" grpId="0" nodeType="withEffect">
                                  <p:stCondLst>
                                    <p:cond delay="0"/>
                                  </p:stCondLst>
                                  <p:childTnLst>
                                    <p:animClr clrSpc="rgb" dir="cw">
                                      <p:cBhvr override="childStyle">
                                        <p:cTn id="111" dur="1000" fill="hold"/>
                                        <p:tgtEl>
                                          <p:spTgt spid="94"/>
                                        </p:tgtEl>
                                        <p:attrNameLst>
                                          <p:attrName>style.color</p:attrName>
                                        </p:attrNameLst>
                                      </p:cBhvr>
                                      <p:to>
                                        <a:srgbClr val="ED0000"/>
                                      </p:to>
                                    </p:animClr>
                                  </p:childTnLst>
                                </p:cTn>
                              </p:par>
                            </p:childTnLst>
                          </p:cTn>
                        </p:par>
                      </p:childTnLst>
                    </p:cTn>
                  </p:par>
                  <p:par>
                    <p:cTn id="112" fill="hold">
                      <p:stCondLst>
                        <p:cond delay="indefinite"/>
                      </p:stCondLst>
                      <p:childTnLst>
                        <p:par>
                          <p:cTn id="113" fill="hold">
                            <p:stCondLst>
                              <p:cond delay="0"/>
                            </p:stCondLst>
                            <p:childTnLst>
                              <p:par>
                                <p:cTn id="114" presetID="1" presetClass="entr" presetSubtype="0" fill="hold" grpId="0" nodeType="clickEffect">
                                  <p:stCondLst>
                                    <p:cond delay="0"/>
                                  </p:stCondLst>
                                  <p:childTnLst>
                                    <p:set>
                                      <p:cBhvr>
                                        <p:cTn id="115"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62" grpId="0"/>
      <p:bldP spid="89" grpId="0"/>
      <p:bldP spid="91" grpId="0"/>
      <p:bldP spid="94" grpId="0"/>
      <p:bldP spid="98" grpId="0"/>
      <p:bldP spid="103" grpId="0"/>
      <p:bldP spid="58" grpId="0"/>
      <p:bldP spid="3" grpId="0" animBg="1"/>
      <p:bldP spid="3" grpId="1" animBg="1"/>
      <p:bldP spid="63" grpId="0"/>
      <p:bldP spid="65" grpId="0"/>
      <p:bldP spid="6" grpId="0" animBg="1"/>
      <p:bldP spid="6" grpId="1" animBg="1"/>
      <p:bldP spid="19" grpId="0" animBg="1"/>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3AE5B-237F-1C4C-86AB-39F32002BE8C}"/>
              </a:ext>
            </a:extLst>
          </p:cNvPr>
          <p:cNvSpPr>
            <a:spLocks noGrp="1"/>
          </p:cNvSpPr>
          <p:nvPr>
            <p:ph type="title"/>
          </p:nvPr>
        </p:nvSpPr>
        <p:spPr/>
        <p:txBody>
          <a:bodyPr/>
          <a:lstStyle/>
          <a:p>
            <a:r>
              <a:rPr lang="en-US" sz="4800" dirty="0"/>
              <a:t>Hypothetical Row Decoder</a:t>
            </a:r>
            <a:endParaRPr lang="en-TR" sz="4800" dirty="0"/>
          </a:p>
        </p:txBody>
      </p:sp>
      <p:sp>
        <p:nvSpPr>
          <p:cNvPr id="8" name="Triangle 7">
            <a:extLst>
              <a:ext uri="{FF2B5EF4-FFF2-40B4-BE49-F238E27FC236}">
                <a16:creationId xmlns:a16="http://schemas.microsoft.com/office/drawing/2014/main" id="{07A0C781-8A02-2D4A-83C9-4B325D88F5C5}"/>
              </a:ext>
            </a:extLst>
          </p:cNvPr>
          <p:cNvSpPr/>
          <p:nvPr/>
        </p:nvSpPr>
        <p:spPr>
          <a:xfrm rot="5400000">
            <a:off x="2047132" y="2082215"/>
            <a:ext cx="758141" cy="824478"/>
          </a:xfrm>
          <a:prstGeom prst="triangl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9" name="Oval 8">
            <a:extLst>
              <a:ext uri="{FF2B5EF4-FFF2-40B4-BE49-F238E27FC236}">
                <a16:creationId xmlns:a16="http://schemas.microsoft.com/office/drawing/2014/main" id="{F9A4E3A6-2709-0540-B9DC-D45136E628B6}"/>
              </a:ext>
            </a:extLst>
          </p:cNvPr>
          <p:cNvSpPr/>
          <p:nvPr/>
        </p:nvSpPr>
        <p:spPr>
          <a:xfrm>
            <a:off x="2854626" y="2444500"/>
            <a:ext cx="108000" cy="108000"/>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cxnSp>
        <p:nvCxnSpPr>
          <p:cNvPr id="15" name="Straight Connector 14">
            <a:extLst>
              <a:ext uri="{FF2B5EF4-FFF2-40B4-BE49-F238E27FC236}">
                <a16:creationId xmlns:a16="http://schemas.microsoft.com/office/drawing/2014/main" id="{C24BA68C-C0A6-BA4D-9BCE-E2846532FF06}"/>
              </a:ext>
            </a:extLst>
          </p:cNvPr>
          <p:cNvCxnSpPr>
            <a:cxnSpLocks/>
            <a:stCxn id="8" idx="3"/>
          </p:cNvCxnSpPr>
          <p:nvPr/>
        </p:nvCxnSpPr>
        <p:spPr>
          <a:xfrm flipH="1">
            <a:off x="1516894" y="2494455"/>
            <a:ext cx="49707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B540FD84-1836-CD41-8BA0-8425E235ACE3}"/>
              </a:ext>
            </a:extLst>
          </p:cNvPr>
          <p:cNvCxnSpPr>
            <a:cxnSpLocks/>
          </p:cNvCxnSpPr>
          <p:nvPr/>
        </p:nvCxnSpPr>
        <p:spPr>
          <a:xfrm flipV="1">
            <a:off x="1745494" y="2494454"/>
            <a:ext cx="0" cy="82208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66AC1A82-A4D9-9E4B-980A-6815B7822D7F}"/>
              </a:ext>
            </a:extLst>
          </p:cNvPr>
          <p:cNvCxnSpPr>
            <a:cxnSpLocks/>
          </p:cNvCxnSpPr>
          <p:nvPr/>
        </p:nvCxnSpPr>
        <p:spPr>
          <a:xfrm flipH="1">
            <a:off x="1745494" y="3298727"/>
            <a:ext cx="1493082" cy="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C953EDD7-2523-5647-B535-8FB2C5F48B4F}"/>
              </a:ext>
            </a:extLst>
          </p:cNvPr>
          <p:cNvSpPr/>
          <p:nvPr/>
        </p:nvSpPr>
        <p:spPr>
          <a:xfrm>
            <a:off x="3232313" y="3015386"/>
            <a:ext cx="577204" cy="574535"/>
          </a:xfrm>
          <a:prstGeom prst="rect">
            <a:avLst/>
          </a:prstGeom>
          <a:solidFill>
            <a:schemeClr val="bg2">
              <a:lumMod val="90000"/>
              <a:alpha val="60000"/>
            </a:schemeClr>
          </a:solidFill>
          <a:ln w="254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3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a:t>
            </a:r>
            <a:endParaRPr kumimoji="0" lang="en-TR" sz="3200" b="1" i="0" u="none" strike="noStrike" kern="1200" cap="none" spc="0" normalizeH="0" baseline="0" noProof="0" dirty="0">
              <a:ln>
                <a:noFill/>
              </a:ln>
              <a:solidFill>
                <a:sysClr val="windowText" lastClr="000000"/>
              </a:solidFill>
              <a:effectLst/>
              <a:uLnTx/>
              <a:uFillTx/>
              <a:latin typeface="Cambria" panose="02040503050406030204" pitchFamily="18" charset="0"/>
              <a:ea typeface="+mn-ea"/>
              <a:cs typeface="+mn-cs"/>
            </a:endParaRPr>
          </a:p>
        </p:txBody>
      </p:sp>
      <p:sp>
        <p:nvSpPr>
          <p:cNvPr id="27" name="Rectangle 26">
            <a:extLst>
              <a:ext uri="{FF2B5EF4-FFF2-40B4-BE49-F238E27FC236}">
                <a16:creationId xmlns:a16="http://schemas.microsoft.com/office/drawing/2014/main" id="{90601F64-E81C-F04D-B947-B25C773D1429}"/>
              </a:ext>
            </a:extLst>
          </p:cNvPr>
          <p:cNvSpPr/>
          <p:nvPr/>
        </p:nvSpPr>
        <p:spPr>
          <a:xfrm>
            <a:off x="3232313" y="2209741"/>
            <a:ext cx="577204" cy="574536"/>
          </a:xfrm>
          <a:prstGeom prst="rect">
            <a:avLst/>
          </a:prstGeom>
          <a:solidFill>
            <a:schemeClr val="bg2">
              <a:lumMod val="90000"/>
              <a:alpha val="60000"/>
            </a:schemeClr>
          </a:solid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3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a:t>
            </a:r>
          </a:p>
        </p:txBody>
      </p:sp>
      <p:cxnSp>
        <p:nvCxnSpPr>
          <p:cNvPr id="28" name="Straight Connector 27">
            <a:extLst>
              <a:ext uri="{FF2B5EF4-FFF2-40B4-BE49-F238E27FC236}">
                <a16:creationId xmlns:a16="http://schemas.microsoft.com/office/drawing/2014/main" id="{38B85301-AB4B-3342-98C1-7D12CB518D36}"/>
              </a:ext>
            </a:extLst>
          </p:cNvPr>
          <p:cNvCxnSpPr>
            <a:cxnSpLocks/>
            <a:stCxn id="27" idx="1"/>
            <a:endCxn id="9" idx="6"/>
          </p:cNvCxnSpPr>
          <p:nvPr/>
        </p:nvCxnSpPr>
        <p:spPr>
          <a:xfrm flipH="1">
            <a:off x="2962626" y="2497009"/>
            <a:ext cx="26968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3" name="Triangle 32">
            <a:extLst>
              <a:ext uri="{FF2B5EF4-FFF2-40B4-BE49-F238E27FC236}">
                <a16:creationId xmlns:a16="http://schemas.microsoft.com/office/drawing/2014/main" id="{C7C5C9BA-20D0-EA4A-9892-588F945C58FD}"/>
              </a:ext>
            </a:extLst>
          </p:cNvPr>
          <p:cNvSpPr/>
          <p:nvPr/>
        </p:nvSpPr>
        <p:spPr>
          <a:xfrm rot="5400000">
            <a:off x="2047132" y="3671232"/>
            <a:ext cx="758141" cy="824478"/>
          </a:xfrm>
          <a:prstGeom prst="triangl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sp>
        <p:nvSpPr>
          <p:cNvPr id="34" name="Oval 33">
            <a:extLst>
              <a:ext uri="{FF2B5EF4-FFF2-40B4-BE49-F238E27FC236}">
                <a16:creationId xmlns:a16="http://schemas.microsoft.com/office/drawing/2014/main" id="{78184CB2-92C5-454C-AF5B-50E2AFC02A4A}"/>
              </a:ext>
            </a:extLst>
          </p:cNvPr>
          <p:cNvSpPr/>
          <p:nvPr/>
        </p:nvSpPr>
        <p:spPr>
          <a:xfrm>
            <a:off x="2854626" y="4033517"/>
            <a:ext cx="108000" cy="108000"/>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cxnSp>
        <p:nvCxnSpPr>
          <p:cNvPr id="35" name="Straight Connector 34">
            <a:extLst>
              <a:ext uri="{FF2B5EF4-FFF2-40B4-BE49-F238E27FC236}">
                <a16:creationId xmlns:a16="http://schemas.microsoft.com/office/drawing/2014/main" id="{D104BE61-2368-DA41-876B-BFE0B52C93F8}"/>
              </a:ext>
            </a:extLst>
          </p:cNvPr>
          <p:cNvCxnSpPr>
            <a:cxnSpLocks/>
            <a:stCxn id="33" idx="3"/>
          </p:cNvCxnSpPr>
          <p:nvPr/>
        </p:nvCxnSpPr>
        <p:spPr>
          <a:xfrm flipH="1">
            <a:off x="1516894" y="4083472"/>
            <a:ext cx="49707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70C4AA49-647E-5A4F-B5EE-EEA07C1BACAD}"/>
              </a:ext>
            </a:extLst>
          </p:cNvPr>
          <p:cNvCxnSpPr>
            <a:cxnSpLocks/>
          </p:cNvCxnSpPr>
          <p:nvPr/>
        </p:nvCxnSpPr>
        <p:spPr>
          <a:xfrm flipV="1">
            <a:off x="1745494" y="4083471"/>
            <a:ext cx="0" cy="82208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C9C47665-C98C-D448-B73F-39A24FAB37E9}"/>
              </a:ext>
            </a:extLst>
          </p:cNvPr>
          <p:cNvCxnSpPr>
            <a:cxnSpLocks/>
          </p:cNvCxnSpPr>
          <p:nvPr/>
        </p:nvCxnSpPr>
        <p:spPr>
          <a:xfrm flipH="1">
            <a:off x="1745494" y="4887744"/>
            <a:ext cx="1493082" cy="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Rectangle 37">
            <a:extLst>
              <a:ext uri="{FF2B5EF4-FFF2-40B4-BE49-F238E27FC236}">
                <a16:creationId xmlns:a16="http://schemas.microsoft.com/office/drawing/2014/main" id="{1444DFBD-94AE-B849-AADF-876D1D30D3BC}"/>
              </a:ext>
            </a:extLst>
          </p:cNvPr>
          <p:cNvSpPr/>
          <p:nvPr/>
        </p:nvSpPr>
        <p:spPr>
          <a:xfrm>
            <a:off x="3232313" y="4604403"/>
            <a:ext cx="577204" cy="574535"/>
          </a:xfrm>
          <a:prstGeom prst="rect">
            <a:avLst/>
          </a:prstGeom>
          <a:solidFill>
            <a:schemeClr val="bg2">
              <a:lumMod val="90000"/>
              <a:alpha val="60000"/>
            </a:schemeClr>
          </a:solidFill>
          <a:ln w="254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3200" b="1" i="0" u="none" strike="noStrike" kern="1200" cap="none" spc="0" normalizeH="0" baseline="0" noProof="0" dirty="0">
                <a:ln>
                  <a:noFill/>
                </a:ln>
                <a:solidFill>
                  <a:sysClr val="windowText" lastClr="000000"/>
                </a:solidFill>
                <a:effectLst/>
                <a:uLnTx/>
                <a:uFillTx/>
                <a:latin typeface="Cambria" panose="02040503050406030204" pitchFamily="18" charset="0"/>
                <a:ea typeface="+mn-ea"/>
                <a:cs typeface="+mn-cs"/>
              </a:rPr>
              <a:t>L</a:t>
            </a:r>
          </a:p>
        </p:txBody>
      </p:sp>
      <p:sp>
        <p:nvSpPr>
          <p:cNvPr id="39" name="Rectangle 38">
            <a:extLst>
              <a:ext uri="{FF2B5EF4-FFF2-40B4-BE49-F238E27FC236}">
                <a16:creationId xmlns:a16="http://schemas.microsoft.com/office/drawing/2014/main" id="{601C5911-8CC8-9947-BADA-883424A6999D}"/>
              </a:ext>
            </a:extLst>
          </p:cNvPr>
          <p:cNvSpPr/>
          <p:nvPr/>
        </p:nvSpPr>
        <p:spPr>
          <a:xfrm>
            <a:off x="3232313" y="3798758"/>
            <a:ext cx="577204" cy="574536"/>
          </a:xfrm>
          <a:prstGeom prst="rect">
            <a:avLst/>
          </a:prstGeom>
          <a:solidFill>
            <a:schemeClr val="bg2">
              <a:lumMod val="90000"/>
              <a:alpha val="60000"/>
            </a:schemeClr>
          </a:solid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3200" b="1" i="0" u="none" strike="noStrike" kern="1200" cap="none" spc="0" normalizeH="0" baseline="0" noProof="0" dirty="0">
                <a:ln>
                  <a:noFill/>
                </a:ln>
                <a:solidFill>
                  <a:sysClr val="windowText" lastClr="000000"/>
                </a:solidFill>
                <a:effectLst/>
                <a:uLnTx/>
                <a:uFillTx/>
                <a:latin typeface="Cambria" panose="02040503050406030204" pitchFamily="18" charset="0"/>
                <a:ea typeface="+mn-ea"/>
                <a:cs typeface="+mn-cs"/>
              </a:rPr>
              <a:t>L</a:t>
            </a:r>
          </a:p>
        </p:txBody>
      </p:sp>
      <p:cxnSp>
        <p:nvCxnSpPr>
          <p:cNvPr id="40" name="Straight Connector 39">
            <a:extLst>
              <a:ext uri="{FF2B5EF4-FFF2-40B4-BE49-F238E27FC236}">
                <a16:creationId xmlns:a16="http://schemas.microsoft.com/office/drawing/2014/main" id="{A3DCC17C-964E-0D43-8D52-644A4A1FF860}"/>
              </a:ext>
            </a:extLst>
          </p:cNvPr>
          <p:cNvCxnSpPr>
            <a:cxnSpLocks/>
            <a:stCxn id="39" idx="1"/>
            <a:endCxn id="34" idx="6"/>
          </p:cNvCxnSpPr>
          <p:nvPr/>
        </p:nvCxnSpPr>
        <p:spPr>
          <a:xfrm flipH="1">
            <a:off x="2962626" y="4086026"/>
            <a:ext cx="26968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FEE514FF-C9F0-8243-AF3B-C1AF35C7756C}"/>
              </a:ext>
            </a:extLst>
          </p:cNvPr>
          <p:cNvCxnSpPr>
            <a:cxnSpLocks/>
            <a:endCxn id="27" idx="3"/>
          </p:cNvCxnSpPr>
          <p:nvPr/>
        </p:nvCxnSpPr>
        <p:spPr>
          <a:xfrm flipH="1">
            <a:off x="3809517" y="2497009"/>
            <a:ext cx="48561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AE7B2000-3F1D-8C43-BE0E-0A04510C28F6}"/>
              </a:ext>
            </a:extLst>
          </p:cNvPr>
          <p:cNvCxnSpPr>
            <a:cxnSpLocks/>
            <a:endCxn id="26" idx="3"/>
          </p:cNvCxnSpPr>
          <p:nvPr/>
        </p:nvCxnSpPr>
        <p:spPr>
          <a:xfrm flipH="1">
            <a:off x="3809517" y="3298727"/>
            <a:ext cx="48561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1B1B1359-945C-1840-BC36-36BBA73FFA91}"/>
              </a:ext>
            </a:extLst>
          </p:cNvPr>
          <p:cNvCxnSpPr>
            <a:cxnSpLocks/>
            <a:endCxn id="39" idx="3"/>
          </p:cNvCxnSpPr>
          <p:nvPr/>
        </p:nvCxnSpPr>
        <p:spPr>
          <a:xfrm flipH="1">
            <a:off x="3809517" y="4086026"/>
            <a:ext cx="48561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ADC8D993-1320-8A47-9082-D86D8FA05C36}"/>
              </a:ext>
            </a:extLst>
          </p:cNvPr>
          <p:cNvCxnSpPr>
            <a:cxnSpLocks/>
            <a:endCxn id="38" idx="3"/>
          </p:cNvCxnSpPr>
          <p:nvPr/>
        </p:nvCxnSpPr>
        <p:spPr>
          <a:xfrm flipH="1">
            <a:off x="3809516" y="4891671"/>
            <a:ext cx="48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0" name="TextBox 59">
            <a:extLst>
              <a:ext uri="{FF2B5EF4-FFF2-40B4-BE49-F238E27FC236}">
                <a16:creationId xmlns:a16="http://schemas.microsoft.com/office/drawing/2014/main" id="{0C402276-8873-8D4B-8B77-5491935C9184}"/>
              </a:ext>
            </a:extLst>
          </p:cNvPr>
          <p:cNvSpPr txBox="1"/>
          <p:nvPr/>
        </p:nvSpPr>
        <p:spPr>
          <a:xfrm>
            <a:off x="4156253" y="2262250"/>
            <a:ext cx="755995"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400" b="0" i="0" u="none" strike="noStrike" kern="1200" cap="none" spc="0" normalizeH="0" baseline="0" noProof="0" dirty="0">
                <a:ln>
                  <a:noFill/>
                </a:ln>
                <a:solidFill>
                  <a:srgbClr val="FF0000"/>
                </a:solidFill>
                <a:effectLst/>
                <a:uLnTx/>
                <a:uFillTx/>
                <a:latin typeface="Cambria" panose="02040503050406030204" pitchFamily="18" charset="0"/>
                <a:ea typeface="+mn-ea"/>
                <a:cs typeface="Consolas" panose="020B0609020204030204" pitchFamily="49" charset="0"/>
              </a:rPr>
              <a:t>A0</a:t>
            </a:r>
          </a:p>
        </p:txBody>
      </p:sp>
      <p:sp>
        <p:nvSpPr>
          <p:cNvPr id="61" name="TextBox 60">
            <a:extLst>
              <a:ext uri="{FF2B5EF4-FFF2-40B4-BE49-F238E27FC236}">
                <a16:creationId xmlns:a16="http://schemas.microsoft.com/office/drawing/2014/main" id="{D76E1ECC-B21F-F240-9B8A-70A2A2A6F068}"/>
              </a:ext>
            </a:extLst>
          </p:cNvPr>
          <p:cNvSpPr txBox="1"/>
          <p:nvPr/>
        </p:nvSpPr>
        <p:spPr>
          <a:xfrm>
            <a:off x="4233519" y="3062796"/>
            <a:ext cx="578925"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Consolas" panose="020B0609020204030204" pitchFamily="49" charset="0"/>
              </a:rPr>
              <a:t>A0</a:t>
            </a:r>
          </a:p>
        </p:txBody>
      </p:sp>
      <p:sp>
        <p:nvSpPr>
          <p:cNvPr id="62" name="TextBox 61">
            <a:extLst>
              <a:ext uri="{FF2B5EF4-FFF2-40B4-BE49-F238E27FC236}">
                <a16:creationId xmlns:a16="http://schemas.microsoft.com/office/drawing/2014/main" id="{BC0BA7E0-C2D7-DC41-883E-B91A687885ED}"/>
              </a:ext>
            </a:extLst>
          </p:cNvPr>
          <p:cNvSpPr txBox="1"/>
          <p:nvPr/>
        </p:nvSpPr>
        <p:spPr>
          <a:xfrm>
            <a:off x="4205238" y="3852638"/>
            <a:ext cx="63881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400" b="0" i="0" u="none" strike="noStrike" kern="1200" cap="none" spc="0" normalizeH="0" baseline="0" noProof="0" dirty="0">
                <a:ln>
                  <a:noFill/>
                </a:ln>
                <a:solidFill>
                  <a:srgbClr val="FF0000"/>
                </a:solidFill>
                <a:effectLst/>
                <a:uLnTx/>
                <a:uFillTx/>
                <a:latin typeface="Cambria" panose="02040503050406030204" pitchFamily="18" charset="0"/>
                <a:ea typeface="+mn-ea"/>
                <a:cs typeface="Consolas" panose="020B0609020204030204" pitchFamily="49" charset="0"/>
              </a:rPr>
              <a:t>A1</a:t>
            </a:r>
          </a:p>
        </p:txBody>
      </p:sp>
      <p:cxnSp>
        <p:nvCxnSpPr>
          <p:cNvPr id="64" name="Straight Connector 63">
            <a:extLst>
              <a:ext uri="{FF2B5EF4-FFF2-40B4-BE49-F238E27FC236}">
                <a16:creationId xmlns:a16="http://schemas.microsoft.com/office/drawing/2014/main" id="{D0DB573E-0C28-2843-BD04-B5AE8FAD8830}"/>
              </a:ext>
            </a:extLst>
          </p:cNvPr>
          <p:cNvCxnSpPr>
            <a:cxnSpLocks/>
          </p:cNvCxnSpPr>
          <p:nvPr/>
        </p:nvCxnSpPr>
        <p:spPr>
          <a:xfrm>
            <a:off x="4386215" y="2342158"/>
            <a:ext cx="288380"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A9DE2F05-CC3C-B24D-A8E4-D663CF2AD67C}"/>
              </a:ext>
            </a:extLst>
          </p:cNvPr>
          <p:cNvCxnSpPr>
            <a:cxnSpLocks/>
          </p:cNvCxnSpPr>
          <p:nvPr/>
        </p:nvCxnSpPr>
        <p:spPr>
          <a:xfrm>
            <a:off x="4358093" y="3938894"/>
            <a:ext cx="303478"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sp>
        <p:nvSpPr>
          <p:cNvPr id="69" name="TextBox 68">
            <a:extLst>
              <a:ext uri="{FF2B5EF4-FFF2-40B4-BE49-F238E27FC236}">
                <a16:creationId xmlns:a16="http://schemas.microsoft.com/office/drawing/2014/main" id="{47EDC118-D5D8-7643-9A9F-D17984C0603A}"/>
              </a:ext>
            </a:extLst>
          </p:cNvPr>
          <p:cNvSpPr txBox="1"/>
          <p:nvPr/>
        </p:nvSpPr>
        <p:spPr>
          <a:xfrm>
            <a:off x="4196897" y="4668051"/>
            <a:ext cx="63881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Consolas" panose="020B0609020204030204" pitchFamily="49" charset="0"/>
              </a:rPr>
              <a:t>A1</a:t>
            </a:r>
          </a:p>
        </p:txBody>
      </p:sp>
      <p:sp>
        <p:nvSpPr>
          <p:cNvPr id="89" name="TextBox 88">
            <a:extLst>
              <a:ext uri="{FF2B5EF4-FFF2-40B4-BE49-F238E27FC236}">
                <a16:creationId xmlns:a16="http://schemas.microsoft.com/office/drawing/2014/main" id="{B604C5F4-0C0F-0F43-9DA4-CC0A362157E4}"/>
              </a:ext>
            </a:extLst>
          </p:cNvPr>
          <p:cNvSpPr txBox="1"/>
          <p:nvPr/>
        </p:nvSpPr>
        <p:spPr>
          <a:xfrm>
            <a:off x="5196639" y="1623521"/>
            <a:ext cx="755995"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400" b="0" i="0" u="none" strike="noStrike" kern="1200" cap="none" spc="0" normalizeH="0" baseline="0" noProof="0" dirty="0">
                <a:ln>
                  <a:noFill/>
                </a:ln>
                <a:solidFill>
                  <a:srgbClr val="FF0000"/>
                </a:solidFill>
                <a:effectLst/>
                <a:uLnTx/>
                <a:uFillTx/>
                <a:latin typeface="Cambria" panose="02040503050406030204" pitchFamily="18" charset="0"/>
                <a:ea typeface="+mn-ea"/>
                <a:cs typeface="Consolas" panose="020B0609020204030204" pitchFamily="49" charset="0"/>
              </a:rPr>
              <a:t>A0</a:t>
            </a:r>
          </a:p>
        </p:txBody>
      </p:sp>
      <p:cxnSp>
        <p:nvCxnSpPr>
          <p:cNvPr id="90" name="Straight Connector 89">
            <a:extLst>
              <a:ext uri="{FF2B5EF4-FFF2-40B4-BE49-F238E27FC236}">
                <a16:creationId xmlns:a16="http://schemas.microsoft.com/office/drawing/2014/main" id="{15822338-137D-F74D-B875-535DFC0C5F31}"/>
              </a:ext>
            </a:extLst>
          </p:cNvPr>
          <p:cNvCxnSpPr>
            <a:cxnSpLocks/>
          </p:cNvCxnSpPr>
          <p:nvPr/>
        </p:nvCxnSpPr>
        <p:spPr>
          <a:xfrm>
            <a:off x="5426601" y="1703429"/>
            <a:ext cx="288380"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sp>
        <p:nvSpPr>
          <p:cNvPr id="91" name="TextBox 90">
            <a:extLst>
              <a:ext uri="{FF2B5EF4-FFF2-40B4-BE49-F238E27FC236}">
                <a16:creationId xmlns:a16="http://schemas.microsoft.com/office/drawing/2014/main" id="{D1F25451-B001-F54E-BAF8-9379D708EF42}"/>
              </a:ext>
            </a:extLst>
          </p:cNvPr>
          <p:cNvSpPr txBox="1"/>
          <p:nvPr/>
        </p:nvSpPr>
        <p:spPr>
          <a:xfrm>
            <a:off x="5277434" y="2006225"/>
            <a:ext cx="63881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400" b="0" i="0" u="none" strike="noStrike" kern="1200" cap="none" spc="0" normalizeH="0" baseline="0" noProof="0" dirty="0">
                <a:ln>
                  <a:noFill/>
                </a:ln>
                <a:solidFill>
                  <a:srgbClr val="FF0000"/>
                </a:solidFill>
                <a:effectLst/>
                <a:uLnTx/>
                <a:uFillTx/>
                <a:latin typeface="Cambria" panose="02040503050406030204" pitchFamily="18" charset="0"/>
                <a:ea typeface="+mn-ea"/>
                <a:cs typeface="Consolas" panose="020B0609020204030204" pitchFamily="49" charset="0"/>
              </a:rPr>
              <a:t>A1</a:t>
            </a:r>
          </a:p>
        </p:txBody>
      </p:sp>
      <p:cxnSp>
        <p:nvCxnSpPr>
          <p:cNvPr id="92" name="Straight Connector 91">
            <a:extLst>
              <a:ext uri="{FF2B5EF4-FFF2-40B4-BE49-F238E27FC236}">
                <a16:creationId xmlns:a16="http://schemas.microsoft.com/office/drawing/2014/main" id="{49F51C0E-5C01-9D46-82E0-71C1AC58F3A6}"/>
              </a:ext>
            </a:extLst>
          </p:cNvPr>
          <p:cNvCxnSpPr>
            <a:cxnSpLocks/>
          </p:cNvCxnSpPr>
          <p:nvPr/>
        </p:nvCxnSpPr>
        <p:spPr>
          <a:xfrm>
            <a:off x="5430289" y="2092481"/>
            <a:ext cx="303478"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sp>
        <p:nvSpPr>
          <p:cNvPr id="93" name="TextBox 92">
            <a:extLst>
              <a:ext uri="{FF2B5EF4-FFF2-40B4-BE49-F238E27FC236}">
                <a16:creationId xmlns:a16="http://schemas.microsoft.com/office/drawing/2014/main" id="{EAC4D17A-238D-3E48-9E7F-1DBF920135C8}"/>
              </a:ext>
            </a:extLst>
          </p:cNvPr>
          <p:cNvSpPr txBox="1"/>
          <p:nvPr/>
        </p:nvSpPr>
        <p:spPr>
          <a:xfrm>
            <a:off x="5292565" y="2731567"/>
            <a:ext cx="578925"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Consolas" panose="020B0609020204030204" pitchFamily="49" charset="0"/>
              </a:rPr>
              <a:t>A0</a:t>
            </a:r>
          </a:p>
        </p:txBody>
      </p:sp>
      <p:sp>
        <p:nvSpPr>
          <p:cNvPr id="94" name="TextBox 93">
            <a:extLst>
              <a:ext uri="{FF2B5EF4-FFF2-40B4-BE49-F238E27FC236}">
                <a16:creationId xmlns:a16="http://schemas.microsoft.com/office/drawing/2014/main" id="{930E4C70-7AAA-6B4E-87DA-6229CE1583E9}"/>
              </a:ext>
            </a:extLst>
          </p:cNvPr>
          <p:cNvSpPr txBox="1"/>
          <p:nvPr/>
        </p:nvSpPr>
        <p:spPr>
          <a:xfrm>
            <a:off x="5281138" y="3127886"/>
            <a:ext cx="63881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400" b="0" i="0" u="none" strike="noStrike" kern="1200" cap="none" spc="0" normalizeH="0" baseline="0" noProof="0" dirty="0">
                <a:ln>
                  <a:noFill/>
                </a:ln>
                <a:solidFill>
                  <a:srgbClr val="FF0000"/>
                </a:solidFill>
                <a:effectLst/>
                <a:uLnTx/>
                <a:uFillTx/>
                <a:latin typeface="Cambria" panose="02040503050406030204" pitchFamily="18" charset="0"/>
                <a:ea typeface="+mn-ea"/>
                <a:cs typeface="Consolas" panose="020B0609020204030204" pitchFamily="49" charset="0"/>
              </a:rPr>
              <a:t>A1</a:t>
            </a:r>
          </a:p>
        </p:txBody>
      </p:sp>
      <p:cxnSp>
        <p:nvCxnSpPr>
          <p:cNvPr id="95" name="Straight Connector 94">
            <a:extLst>
              <a:ext uri="{FF2B5EF4-FFF2-40B4-BE49-F238E27FC236}">
                <a16:creationId xmlns:a16="http://schemas.microsoft.com/office/drawing/2014/main" id="{81C6643E-0034-894E-B33F-490238BA77E5}"/>
              </a:ext>
            </a:extLst>
          </p:cNvPr>
          <p:cNvCxnSpPr>
            <a:cxnSpLocks/>
          </p:cNvCxnSpPr>
          <p:nvPr/>
        </p:nvCxnSpPr>
        <p:spPr>
          <a:xfrm>
            <a:off x="5433993" y="3214142"/>
            <a:ext cx="303478"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sp>
        <p:nvSpPr>
          <p:cNvPr id="98" name="TextBox 97">
            <a:extLst>
              <a:ext uri="{FF2B5EF4-FFF2-40B4-BE49-F238E27FC236}">
                <a16:creationId xmlns:a16="http://schemas.microsoft.com/office/drawing/2014/main" id="{CB21F63A-6447-1145-A4EC-2072C4B924A8}"/>
              </a:ext>
            </a:extLst>
          </p:cNvPr>
          <p:cNvSpPr txBox="1"/>
          <p:nvPr/>
        </p:nvSpPr>
        <p:spPr>
          <a:xfrm>
            <a:off x="5234961" y="3817107"/>
            <a:ext cx="755995"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400" b="0" i="0" u="none" strike="noStrike" kern="1200" cap="none" spc="0" normalizeH="0" baseline="0" noProof="0" dirty="0">
                <a:ln>
                  <a:noFill/>
                </a:ln>
                <a:solidFill>
                  <a:srgbClr val="FF0000"/>
                </a:solidFill>
                <a:effectLst/>
                <a:uLnTx/>
                <a:uFillTx/>
                <a:latin typeface="Cambria" panose="02040503050406030204" pitchFamily="18" charset="0"/>
                <a:ea typeface="+mn-ea"/>
                <a:cs typeface="Consolas" panose="020B0609020204030204" pitchFamily="49" charset="0"/>
              </a:rPr>
              <a:t>A0</a:t>
            </a:r>
          </a:p>
        </p:txBody>
      </p:sp>
      <p:cxnSp>
        <p:nvCxnSpPr>
          <p:cNvPr id="99" name="Straight Connector 98">
            <a:extLst>
              <a:ext uri="{FF2B5EF4-FFF2-40B4-BE49-F238E27FC236}">
                <a16:creationId xmlns:a16="http://schemas.microsoft.com/office/drawing/2014/main" id="{12AA5FB0-C80D-EC4E-8213-C1E612B49944}"/>
              </a:ext>
            </a:extLst>
          </p:cNvPr>
          <p:cNvCxnSpPr>
            <a:cxnSpLocks/>
          </p:cNvCxnSpPr>
          <p:nvPr/>
        </p:nvCxnSpPr>
        <p:spPr>
          <a:xfrm>
            <a:off x="5464923" y="3897015"/>
            <a:ext cx="288380"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sp>
        <p:nvSpPr>
          <p:cNvPr id="100" name="TextBox 99">
            <a:extLst>
              <a:ext uri="{FF2B5EF4-FFF2-40B4-BE49-F238E27FC236}">
                <a16:creationId xmlns:a16="http://schemas.microsoft.com/office/drawing/2014/main" id="{8572C3A4-8D3C-0E4D-9679-B820BDB5F2B5}"/>
              </a:ext>
            </a:extLst>
          </p:cNvPr>
          <p:cNvSpPr txBox="1"/>
          <p:nvPr/>
        </p:nvSpPr>
        <p:spPr>
          <a:xfrm>
            <a:off x="5293548" y="4181633"/>
            <a:ext cx="63881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Consolas" panose="020B0609020204030204" pitchFamily="49" charset="0"/>
              </a:rPr>
              <a:t>A1</a:t>
            </a:r>
          </a:p>
        </p:txBody>
      </p:sp>
      <p:sp>
        <p:nvSpPr>
          <p:cNvPr id="101" name="TextBox 100">
            <a:extLst>
              <a:ext uri="{FF2B5EF4-FFF2-40B4-BE49-F238E27FC236}">
                <a16:creationId xmlns:a16="http://schemas.microsoft.com/office/drawing/2014/main" id="{DBB46244-56E7-6140-936A-C7D073F1D8DB}"/>
              </a:ext>
            </a:extLst>
          </p:cNvPr>
          <p:cNvSpPr txBox="1"/>
          <p:nvPr/>
        </p:nvSpPr>
        <p:spPr>
          <a:xfrm>
            <a:off x="5318053" y="5254073"/>
            <a:ext cx="63881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Consolas" panose="020B0609020204030204" pitchFamily="49" charset="0"/>
              </a:rPr>
              <a:t>A1</a:t>
            </a:r>
          </a:p>
        </p:txBody>
      </p:sp>
      <p:sp>
        <p:nvSpPr>
          <p:cNvPr id="102" name="TextBox 101">
            <a:extLst>
              <a:ext uri="{FF2B5EF4-FFF2-40B4-BE49-F238E27FC236}">
                <a16:creationId xmlns:a16="http://schemas.microsoft.com/office/drawing/2014/main" id="{77832AFA-DF51-6243-B636-99F4D4887BF2}"/>
              </a:ext>
            </a:extLst>
          </p:cNvPr>
          <p:cNvSpPr txBox="1"/>
          <p:nvPr/>
        </p:nvSpPr>
        <p:spPr>
          <a:xfrm>
            <a:off x="5246391" y="4865079"/>
            <a:ext cx="755995"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Consolas" panose="020B0609020204030204" pitchFamily="49" charset="0"/>
              </a:rPr>
              <a:t>A0</a:t>
            </a:r>
          </a:p>
        </p:txBody>
      </p:sp>
      <p:sp>
        <p:nvSpPr>
          <p:cNvPr id="103" name="TextBox 102">
            <a:extLst>
              <a:ext uri="{FF2B5EF4-FFF2-40B4-BE49-F238E27FC236}">
                <a16:creationId xmlns:a16="http://schemas.microsoft.com/office/drawing/2014/main" id="{96933EF7-142D-5546-93CD-A4F1858B9DC1}"/>
              </a:ext>
            </a:extLst>
          </p:cNvPr>
          <p:cNvSpPr txBox="1"/>
          <p:nvPr/>
        </p:nvSpPr>
        <p:spPr>
          <a:xfrm>
            <a:off x="7416263" y="1777130"/>
            <a:ext cx="70763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S0</a:t>
            </a:r>
          </a:p>
        </p:txBody>
      </p:sp>
      <p:sp>
        <p:nvSpPr>
          <p:cNvPr id="104" name="TextBox 103">
            <a:extLst>
              <a:ext uri="{FF2B5EF4-FFF2-40B4-BE49-F238E27FC236}">
                <a16:creationId xmlns:a16="http://schemas.microsoft.com/office/drawing/2014/main" id="{EA1DB379-76E7-B243-A4A3-1074F0C1F503}"/>
              </a:ext>
            </a:extLst>
          </p:cNvPr>
          <p:cNvSpPr txBox="1"/>
          <p:nvPr/>
        </p:nvSpPr>
        <p:spPr>
          <a:xfrm>
            <a:off x="7430714" y="2871268"/>
            <a:ext cx="70763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S1</a:t>
            </a:r>
          </a:p>
        </p:txBody>
      </p:sp>
      <p:sp>
        <p:nvSpPr>
          <p:cNvPr id="105" name="TextBox 104">
            <a:extLst>
              <a:ext uri="{FF2B5EF4-FFF2-40B4-BE49-F238E27FC236}">
                <a16:creationId xmlns:a16="http://schemas.microsoft.com/office/drawing/2014/main" id="{AA837EFD-795D-1948-A400-155EA60D4D6E}"/>
              </a:ext>
            </a:extLst>
          </p:cNvPr>
          <p:cNvSpPr txBox="1"/>
          <p:nvPr/>
        </p:nvSpPr>
        <p:spPr>
          <a:xfrm>
            <a:off x="7416263" y="3960237"/>
            <a:ext cx="70763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S2</a:t>
            </a:r>
          </a:p>
        </p:txBody>
      </p:sp>
      <p:sp>
        <p:nvSpPr>
          <p:cNvPr id="106" name="TextBox 105">
            <a:extLst>
              <a:ext uri="{FF2B5EF4-FFF2-40B4-BE49-F238E27FC236}">
                <a16:creationId xmlns:a16="http://schemas.microsoft.com/office/drawing/2014/main" id="{12AFED04-1DC9-5142-BFDE-08C8D86A95CB}"/>
              </a:ext>
            </a:extLst>
          </p:cNvPr>
          <p:cNvSpPr txBox="1"/>
          <p:nvPr/>
        </p:nvSpPr>
        <p:spPr>
          <a:xfrm>
            <a:off x="7425538" y="5023251"/>
            <a:ext cx="70763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S3</a:t>
            </a:r>
          </a:p>
        </p:txBody>
      </p:sp>
      <p:sp>
        <p:nvSpPr>
          <p:cNvPr id="57" name="TextBox 56">
            <a:extLst>
              <a:ext uri="{FF2B5EF4-FFF2-40B4-BE49-F238E27FC236}">
                <a16:creationId xmlns:a16="http://schemas.microsoft.com/office/drawing/2014/main" id="{E29F56E8-4E3D-3C47-9CAC-057FDFB2076B}"/>
              </a:ext>
            </a:extLst>
          </p:cNvPr>
          <p:cNvSpPr txBox="1"/>
          <p:nvPr/>
        </p:nvSpPr>
        <p:spPr>
          <a:xfrm>
            <a:off x="356133" y="939676"/>
            <a:ext cx="200214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400" b="1"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Command</a:t>
            </a:r>
          </a:p>
        </p:txBody>
      </p:sp>
      <p:sp>
        <p:nvSpPr>
          <p:cNvPr id="58" name="TextBox 57">
            <a:extLst>
              <a:ext uri="{FF2B5EF4-FFF2-40B4-BE49-F238E27FC236}">
                <a16:creationId xmlns:a16="http://schemas.microsoft.com/office/drawing/2014/main" id="{B54E3068-31F1-804A-A842-241A9D9CA7E8}"/>
              </a:ext>
            </a:extLst>
          </p:cNvPr>
          <p:cNvSpPr txBox="1"/>
          <p:nvPr/>
        </p:nvSpPr>
        <p:spPr>
          <a:xfrm>
            <a:off x="2206147" y="939676"/>
            <a:ext cx="200214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ACT R0</a:t>
            </a:r>
          </a:p>
        </p:txBody>
      </p:sp>
      <p:sp>
        <p:nvSpPr>
          <p:cNvPr id="63" name="TextBox 62">
            <a:extLst>
              <a:ext uri="{FF2B5EF4-FFF2-40B4-BE49-F238E27FC236}">
                <a16:creationId xmlns:a16="http://schemas.microsoft.com/office/drawing/2014/main" id="{6DE989FB-D0C0-0B4F-B418-F01BFCE687CC}"/>
              </a:ext>
            </a:extLst>
          </p:cNvPr>
          <p:cNvSpPr txBox="1"/>
          <p:nvPr/>
        </p:nvSpPr>
        <p:spPr>
          <a:xfrm>
            <a:off x="1006004" y="2261411"/>
            <a:ext cx="675045"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0</a:t>
            </a:r>
          </a:p>
        </p:txBody>
      </p:sp>
      <p:sp>
        <p:nvSpPr>
          <p:cNvPr id="65" name="TextBox 64">
            <a:extLst>
              <a:ext uri="{FF2B5EF4-FFF2-40B4-BE49-F238E27FC236}">
                <a16:creationId xmlns:a16="http://schemas.microsoft.com/office/drawing/2014/main" id="{6B42D03D-7BC7-C440-81DF-FCEDF8F68E58}"/>
              </a:ext>
            </a:extLst>
          </p:cNvPr>
          <p:cNvSpPr txBox="1"/>
          <p:nvPr/>
        </p:nvSpPr>
        <p:spPr>
          <a:xfrm>
            <a:off x="997865" y="3838475"/>
            <a:ext cx="675045"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0</a:t>
            </a:r>
          </a:p>
        </p:txBody>
      </p:sp>
      <p:sp>
        <p:nvSpPr>
          <p:cNvPr id="11" name="Oval 10">
            <a:extLst>
              <a:ext uri="{FF2B5EF4-FFF2-40B4-BE49-F238E27FC236}">
                <a16:creationId xmlns:a16="http://schemas.microsoft.com/office/drawing/2014/main" id="{88A1E845-72B6-FC48-AA0C-45C640E45534}"/>
              </a:ext>
            </a:extLst>
          </p:cNvPr>
          <p:cNvSpPr/>
          <p:nvPr/>
        </p:nvSpPr>
        <p:spPr>
          <a:xfrm>
            <a:off x="6588843" y="1725408"/>
            <a:ext cx="435998" cy="639898"/>
          </a:xfrm>
          <a:prstGeom prst="ellipse">
            <a:avLst/>
          </a:prstGeom>
          <a:solidFill>
            <a:schemeClr val="bg1"/>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sp>
        <p:nvSpPr>
          <p:cNvPr id="7" name="Rectangle 6">
            <a:extLst>
              <a:ext uri="{FF2B5EF4-FFF2-40B4-BE49-F238E27FC236}">
                <a16:creationId xmlns:a16="http://schemas.microsoft.com/office/drawing/2014/main" id="{1A144BFE-48F8-B146-BCCD-32482E17678A}"/>
              </a:ext>
            </a:extLst>
          </p:cNvPr>
          <p:cNvSpPr/>
          <p:nvPr/>
        </p:nvSpPr>
        <p:spPr>
          <a:xfrm>
            <a:off x="6307674" y="1725408"/>
            <a:ext cx="486295" cy="639898"/>
          </a:xfrm>
          <a:prstGeom prst="rect">
            <a:avLst/>
          </a:prstGeom>
          <a:solidFill>
            <a:schemeClr val="bg1"/>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cxnSp>
        <p:nvCxnSpPr>
          <p:cNvPr id="13" name="Straight Connector 12">
            <a:extLst>
              <a:ext uri="{FF2B5EF4-FFF2-40B4-BE49-F238E27FC236}">
                <a16:creationId xmlns:a16="http://schemas.microsoft.com/office/drawing/2014/main" id="{C26866C4-85F2-404A-826B-6C4A4AEDC2FC}"/>
              </a:ext>
            </a:extLst>
          </p:cNvPr>
          <p:cNvCxnSpPr/>
          <p:nvPr/>
        </p:nvCxnSpPr>
        <p:spPr>
          <a:xfrm>
            <a:off x="6793969" y="1744459"/>
            <a:ext cx="0" cy="60120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72B53EE6-EA69-7A46-99A8-A8A968471BE6}"/>
              </a:ext>
            </a:extLst>
          </p:cNvPr>
          <p:cNvCxnSpPr>
            <a:stCxn id="89" idx="3"/>
          </p:cNvCxnSpPr>
          <p:nvPr/>
        </p:nvCxnSpPr>
        <p:spPr>
          <a:xfrm flipV="1">
            <a:off x="5952634" y="1840682"/>
            <a:ext cx="3600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6E9611BB-9EC7-5943-9337-2E60C34DC207}"/>
              </a:ext>
            </a:extLst>
          </p:cNvPr>
          <p:cNvCxnSpPr/>
          <p:nvPr/>
        </p:nvCxnSpPr>
        <p:spPr>
          <a:xfrm flipV="1">
            <a:off x="5947674" y="2230850"/>
            <a:ext cx="3600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35A99695-F527-C84A-9CEE-C21348CDB606}"/>
              </a:ext>
            </a:extLst>
          </p:cNvPr>
          <p:cNvCxnSpPr>
            <a:cxnSpLocks/>
            <a:endCxn id="103" idx="1"/>
          </p:cNvCxnSpPr>
          <p:nvPr/>
        </p:nvCxnSpPr>
        <p:spPr>
          <a:xfrm flipV="1">
            <a:off x="7024841" y="2038740"/>
            <a:ext cx="391422"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73" name="Oval 72">
            <a:extLst>
              <a:ext uri="{FF2B5EF4-FFF2-40B4-BE49-F238E27FC236}">
                <a16:creationId xmlns:a16="http://schemas.microsoft.com/office/drawing/2014/main" id="{FF45C3FB-06E9-714D-8F8F-A126D2EA94F3}"/>
              </a:ext>
            </a:extLst>
          </p:cNvPr>
          <p:cNvSpPr/>
          <p:nvPr/>
        </p:nvSpPr>
        <p:spPr>
          <a:xfrm>
            <a:off x="6588843" y="2884563"/>
            <a:ext cx="435998" cy="639898"/>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sp>
        <p:nvSpPr>
          <p:cNvPr id="74" name="Rectangle 73">
            <a:extLst>
              <a:ext uri="{FF2B5EF4-FFF2-40B4-BE49-F238E27FC236}">
                <a16:creationId xmlns:a16="http://schemas.microsoft.com/office/drawing/2014/main" id="{917FB554-3787-5045-97E2-A5DEDE812BE7}"/>
              </a:ext>
            </a:extLst>
          </p:cNvPr>
          <p:cNvSpPr/>
          <p:nvPr/>
        </p:nvSpPr>
        <p:spPr>
          <a:xfrm>
            <a:off x="6307674" y="2884563"/>
            <a:ext cx="486295" cy="639898"/>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cxnSp>
        <p:nvCxnSpPr>
          <p:cNvPr id="75" name="Straight Connector 74">
            <a:extLst>
              <a:ext uri="{FF2B5EF4-FFF2-40B4-BE49-F238E27FC236}">
                <a16:creationId xmlns:a16="http://schemas.microsoft.com/office/drawing/2014/main" id="{2C5A8E4C-D60D-974A-8C3F-643E0D77B6A2}"/>
              </a:ext>
            </a:extLst>
          </p:cNvPr>
          <p:cNvCxnSpPr/>
          <p:nvPr/>
        </p:nvCxnSpPr>
        <p:spPr>
          <a:xfrm>
            <a:off x="6793969" y="2903614"/>
            <a:ext cx="0" cy="60120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4D2D237A-F715-C347-9EE6-B20E8088EE58}"/>
              </a:ext>
            </a:extLst>
          </p:cNvPr>
          <p:cNvCxnSpPr/>
          <p:nvPr/>
        </p:nvCxnSpPr>
        <p:spPr>
          <a:xfrm flipV="1">
            <a:off x="5952634" y="2999837"/>
            <a:ext cx="36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F60077F8-5FB9-0543-AA84-AC42B8ECE562}"/>
              </a:ext>
            </a:extLst>
          </p:cNvPr>
          <p:cNvCxnSpPr/>
          <p:nvPr/>
        </p:nvCxnSpPr>
        <p:spPr>
          <a:xfrm flipV="1">
            <a:off x="5947674" y="3390005"/>
            <a:ext cx="3600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8E2F43F6-D022-2142-8B56-BA1E385F5653}"/>
              </a:ext>
            </a:extLst>
          </p:cNvPr>
          <p:cNvCxnSpPr>
            <a:cxnSpLocks/>
          </p:cNvCxnSpPr>
          <p:nvPr/>
        </p:nvCxnSpPr>
        <p:spPr>
          <a:xfrm flipV="1">
            <a:off x="7024841" y="3197895"/>
            <a:ext cx="391422"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79" name="Oval 78">
            <a:extLst>
              <a:ext uri="{FF2B5EF4-FFF2-40B4-BE49-F238E27FC236}">
                <a16:creationId xmlns:a16="http://schemas.microsoft.com/office/drawing/2014/main" id="{F31A6D7F-5941-3645-B2C2-A8DA9F94B063}"/>
              </a:ext>
            </a:extLst>
          </p:cNvPr>
          <p:cNvSpPr/>
          <p:nvPr/>
        </p:nvSpPr>
        <p:spPr>
          <a:xfrm>
            <a:off x="6588843" y="3929757"/>
            <a:ext cx="435998" cy="639898"/>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sp>
        <p:nvSpPr>
          <p:cNvPr id="80" name="Rectangle 79">
            <a:extLst>
              <a:ext uri="{FF2B5EF4-FFF2-40B4-BE49-F238E27FC236}">
                <a16:creationId xmlns:a16="http://schemas.microsoft.com/office/drawing/2014/main" id="{9AD53A96-18CF-054C-8A59-2DD95790D5DF}"/>
              </a:ext>
            </a:extLst>
          </p:cNvPr>
          <p:cNvSpPr/>
          <p:nvPr/>
        </p:nvSpPr>
        <p:spPr>
          <a:xfrm>
            <a:off x="6307674" y="3929757"/>
            <a:ext cx="486295" cy="639898"/>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cxnSp>
        <p:nvCxnSpPr>
          <p:cNvPr id="81" name="Straight Connector 80">
            <a:extLst>
              <a:ext uri="{FF2B5EF4-FFF2-40B4-BE49-F238E27FC236}">
                <a16:creationId xmlns:a16="http://schemas.microsoft.com/office/drawing/2014/main" id="{D23F1619-8140-6045-AE97-650307E6B42D}"/>
              </a:ext>
            </a:extLst>
          </p:cNvPr>
          <p:cNvCxnSpPr/>
          <p:nvPr/>
        </p:nvCxnSpPr>
        <p:spPr>
          <a:xfrm>
            <a:off x="6793969" y="3948808"/>
            <a:ext cx="0" cy="60120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2CCB6F3F-3766-1543-B5D0-BA2E1905A13E}"/>
              </a:ext>
            </a:extLst>
          </p:cNvPr>
          <p:cNvCxnSpPr/>
          <p:nvPr/>
        </p:nvCxnSpPr>
        <p:spPr>
          <a:xfrm flipV="1">
            <a:off x="5952634" y="4045031"/>
            <a:ext cx="3600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4D887249-A704-A041-A378-50D5609D69DC}"/>
              </a:ext>
            </a:extLst>
          </p:cNvPr>
          <p:cNvCxnSpPr/>
          <p:nvPr/>
        </p:nvCxnSpPr>
        <p:spPr>
          <a:xfrm flipV="1">
            <a:off x="5947674" y="4435199"/>
            <a:ext cx="36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21CF4D02-4236-B74D-B01B-AA69F8CC4E56}"/>
              </a:ext>
            </a:extLst>
          </p:cNvPr>
          <p:cNvCxnSpPr>
            <a:cxnSpLocks/>
          </p:cNvCxnSpPr>
          <p:nvPr/>
        </p:nvCxnSpPr>
        <p:spPr>
          <a:xfrm flipV="1">
            <a:off x="7024841" y="4243089"/>
            <a:ext cx="391422"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97" name="Oval 96">
            <a:extLst>
              <a:ext uri="{FF2B5EF4-FFF2-40B4-BE49-F238E27FC236}">
                <a16:creationId xmlns:a16="http://schemas.microsoft.com/office/drawing/2014/main" id="{DBE36A1D-F2E2-C740-BBE8-8B2671C6BD04}"/>
              </a:ext>
            </a:extLst>
          </p:cNvPr>
          <p:cNvSpPr/>
          <p:nvPr/>
        </p:nvSpPr>
        <p:spPr>
          <a:xfrm>
            <a:off x="6588843" y="4974951"/>
            <a:ext cx="435998" cy="639898"/>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sp>
        <p:nvSpPr>
          <p:cNvPr id="107" name="Rectangle 106">
            <a:extLst>
              <a:ext uri="{FF2B5EF4-FFF2-40B4-BE49-F238E27FC236}">
                <a16:creationId xmlns:a16="http://schemas.microsoft.com/office/drawing/2014/main" id="{5FD73A58-6BAF-C846-949D-B37BEF4CEDA0}"/>
              </a:ext>
            </a:extLst>
          </p:cNvPr>
          <p:cNvSpPr/>
          <p:nvPr/>
        </p:nvSpPr>
        <p:spPr>
          <a:xfrm>
            <a:off x="6307674" y="4974951"/>
            <a:ext cx="486295" cy="639898"/>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cxnSp>
        <p:nvCxnSpPr>
          <p:cNvPr id="108" name="Straight Connector 107">
            <a:extLst>
              <a:ext uri="{FF2B5EF4-FFF2-40B4-BE49-F238E27FC236}">
                <a16:creationId xmlns:a16="http://schemas.microsoft.com/office/drawing/2014/main" id="{B98EEEFC-E134-4040-AE45-1A1F67C701CF}"/>
              </a:ext>
            </a:extLst>
          </p:cNvPr>
          <p:cNvCxnSpPr/>
          <p:nvPr/>
        </p:nvCxnSpPr>
        <p:spPr>
          <a:xfrm>
            <a:off x="6793969" y="4994002"/>
            <a:ext cx="0" cy="60120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04A08321-7646-7A4D-BE85-75057A185631}"/>
              </a:ext>
            </a:extLst>
          </p:cNvPr>
          <p:cNvCxnSpPr/>
          <p:nvPr/>
        </p:nvCxnSpPr>
        <p:spPr>
          <a:xfrm flipV="1">
            <a:off x="5952634" y="5090225"/>
            <a:ext cx="36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E3E4C165-9F41-9242-8E06-B509F4F7CD89}"/>
              </a:ext>
            </a:extLst>
          </p:cNvPr>
          <p:cNvCxnSpPr/>
          <p:nvPr/>
        </p:nvCxnSpPr>
        <p:spPr>
          <a:xfrm flipV="1">
            <a:off x="5947674" y="5480393"/>
            <a:ext cx="36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2CC17295-F480-A74C-8E04-10D3BCF7F62E}"/>
              </a:ext>
            </a:extLst>
          </p:cNvPr>
          <p:cNvCxnSpPr>
            <a:cxnSpLocks/>
          </p:cNvCxnSpPr>
          <p:nvPr/>
        </p:nvCxnSpPr>
        <p:spPr>
          <a:xfrm flipV="1">
            <a:off x="7024841" y="5288283"/>
            <a:ext cx="391422"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83" name="TextBox 82">
            <a:extLst>
              <a:ext uri="{FF2B5EF4-FFF2-40B4-BE49-F238E27FC236}">
                <a16:creationId xmlns:a16="http://schemas.microsoft.com/office/drawing/2014/main" id="{45ECB0FD-05A1-5D43-86B9-E1BCCADC4872}"/>
              </a:ext>
            </a:extLst>
          </p:cNvPr>
          <p:cNvSpPr txBox="1"/>
          <p:nvPr/>
        </p:nvSpPr>
        <p:spPr>
          <a:xfrm>
            <a:off x="4572000" y="941854"/>
            <a:ext cx="134132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400" b="1" i="0" u="none" strike="noStrike" kern="1200" cap="none" spc="0" normalizeH="0" baseline="0" noProof="0" dirty="0">
                <a:ln>
                  <a:noFill/>
                </a:ln>
                <a:solidFill>
                  <a:srgbClr val="3D8AFF"/>
                </a:solidFill>
                <a:effectLst/>
                <a:uLnTx/>
                <a:uFillTx/>
                <a:latin typeface="Cambria" panose="02040503050406030204" pitchFamily="18" charset="0"/>
                <a:ea typeface="+mn-ea"/>
                <a:cs typeface="+mn-cs"/>
              </a:rPr>
              <a:t>PRE</a:t>
            </a:r>
          </a:p>
        </p:txBody>
      </p:sp>
      <p:cxnSp>
        <p:nvCxnSpPr>
          <p:cNvPr id="86" name="Straight Connector 85">
            <a:extLst>
              <a:ext uri="{FF2B5EF4-FFF2-40B4-BE49-F238E27FC236}">
                <a16:creationId xmlns:a16="http://schemas.microsoft.com/office/drawing/2014/main" id="{55572EA6-0EE0-1A45-A3D5-56C2D51314A9}"/>
              </a:ext>
            </a:extLst>
          </p:cNvPr>
          <p:cNvCxnSpPr>
            <a:cxnSpLocks/>
          </p:cNvCxnSpPr>
          <p:nvPr/>
        </p:nvCxnSpPr>
        <p:spPr>
          <a:xfrm flipH="1">
            <a:off x="3837396" y="1194719"/>
            <a:ext cx="1002928" cy="0"/>
          </a:xfrm>
          <a:prstGeom prst="line">
            <a:avLst/>
          </a:prstGeom>
          <a:ln w="38100">
            <a:solidFill>
              <a:schemeClr val="tx1"/>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87" name="TextBox 86">
            <a:extLst>
              <a:ext uri="{FF2B5EF4-FFF2-40B4-BE49-F238E27FC236}">
                <a16:creationId xmlns:a16="http://schemas.microsoft.com/office/drawing/2014/main" id="{74DB5FFD-51CD-C940-AAF9-20F76AA1B18E}"/>
              </a:ext>
            </a:extLst>
          </p:cNvPr>
          <p:cNvSpPr txBox="1"/>
          <p:nvPr/>
        </p:nvSpPr>
        <p:spPr>
          <a:xfrm>
            <a:off x="3594384" y="848152"/>
            <a:ext cx="134132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1800" b="1" i="1"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Violate Timing</a:t>
            </a:r>
          </a:p>
        </p:txBody>
      </p:sp>
      <p:sp>
        <p:nvSpPr>
          <p:cNvPr id="88" name="Rectangle 87">
            <a:extLst>
              <a:ext uri="{FF2B5EF4-FFF2-40B4-BE49-F238E27FC236}">
                <a16:creationId xmlns:a16="http://schemas.microsoft.com/office/drawing/2014/main" id="{4CE4CABB-41E3-6F42-A28F-B138BFAE3690}"/>
              </a:ext>
            </a:extLst>
          </p:cNvPr>
          <p:cNvSpPr/>
          <p:nvPr/>
        </p:nvSpPr>
        <p:spPr>
          <a:xfrm>
            <a:off x="6458" y="5788152"/>
            <a:ext cx="9131085" cy="670311"/>
          </a:xfrm>
          <a:prstGeom prst="rect">
            <a:avLst/>
          </a:prstGeom>
          <a:solidFill>
            <a:srgbClr val="3D8AFF"/>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32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PRE command </a:t>
            </a:r>
            <a:r>
              <a:rPr kumimoji="0" lang="en-TR" sz="3200" b="1" i="0" u="none" strike="noStrike" kern="1200" cap="none" spc="0" normalizeH="0" baseline="0" noProof="0" dirty="0">
                <a:ln>
                  <a:noFill/>
                </a:ln>
                <a:solidFill>
                  <a:srgbClr val="FFC000"/>
                </a:solidFill>
                <a:effectLst/>
                <a:uLnTx/>
                <a:uFillTx/>
                <a:latin typeface="Cambria" panose="02040503050406030204" pitchFamily="18" charset="0"/>
                <a:ea typeface="+mn-ea"/>
                <a:cs typeface="+mn-cs"/>
              </a:rPr>
              <a:t>cannot</a:t>
            </a:r>
            <a:r>
              <a:rPr kumimoji="0" lang="en-TR" sz="32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a:t>
            </a:r>
            <a:r>
              <a:rPr kumimoji="0" lang="en-TR" sz="32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disable latches</a:t>
            </a:r>
          </a:p>
        </p:txBody>
      </p:sp>
      <p:sp>
        <p:nvSpPr>
          <p:cNvPr id="5" name="Oval 4">
            <a:extLst>
              <a:ext uri="{FF2B5EF4-FFF2-40B4-BE49-F238E27FC236}">
                <a16:creationId xmlns:a16="http://schemas.microsoft.com/office/drawing/2014/main" id="{C3334405-E62F-9248-8E54-A45C7F6560FF}"/>
              </a:ext>
            </a:extLst>
          </p:cNvPr>
          <p:cNvSpPr/>
          <p:nvPr/>
        </p:nvSpPr>
        <p:spPr>
          <a:xfrm>
            <a:off x="3041118" y="2035752"/>
            <a:ext cx="957852" cy="926595"/>
          </a:xfrm>
          <a:prstGeom prst="ellipse">
            <a:avLst/>
          </a:prstGeom>
          <a:noFill/>
          <a:ln w="38100">
            <a:solidFill>
              <a:srgbClr val="3D8A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sp>
        <p:nvSpPr>
          <p:cNvPr id="112" name="Oval 111">
            <a:extLst>
              <a:ext uri="{FF2B5EF4-FFF2-40B4-BE49-F238E27FC236}">
                <a16:creationId xmlns:a16="http://schemas.microsoft.com/office/drawing/2014/main" id="{B93FB5A8-FF20-134F-A1F8-9F6ED4CA5078}"/>
              </a:ext>
            </a:extLst>
          </p:cNvPr>
          <p:cNvSpPr/>
          <p:nvPr/>
        </p:nvSpPr>
        <p:spPr>
          <a:xfrm>
            <a:off x="3058284" y="3617128"/>
            <a:ext cx="957852" cy="926595"/>
          </a:xfrm>
          <a:prstGeom prst="ellipse">
            <a:avLst/>
          </a:prstGeom>
          <a:noFill/>
          <a:ln w="38100">
            <a:solidFill>
              <a:srgbClr val="3D8A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660134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animBg="1"/>
      <p:bldP spid="5" grpId="0" animBg="1"/>
      <p:bldP spid="112"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3AE5B-237F-1C4C-86AB-39F32002BE8C}"/>
              </a:ext>
            </a:extLst>
          </p:cNvPr>
          <p:cNvSpPr>
            <a:spLocks noGrp="1"/>
          </p:cNvSpPr>
          <p:nvPr>
            <p:ph type="title"/>
          </p:nvPr>
        </p:nvSpPr>
        <p:spPr/>
        <p:txBody>
          <a:bodyPr/>
          <a:lstStyle/>
          <a:p>
            <a:r>
              <a:rPr lang="en-US" sz="4800" dirty="0"/>
              <a:t>Hypothetical Row Decoder</a:t>
            </a:r>
            <a:endParaRPr lang="en-TR" sz="4800" dirty="0"/>
          </a:p>
        </p:txBody>
      </p:sp>
      <p:sp>
        <p:nvSpPr>
          <p:cNvPr id="8" name="Triangle 7">
            <a:extLst>
              <a:ext uri="{FF2B5EF4-FFF2-40B4-BE49-F238E27FC236}">
                <a16:creationId xmlns:a16="http://schemas.microsoft.com/office/drawing/2014/main" id="{07A0C781-8A02-2D4A-83C9-4B325D88F5C5}"/>
              </a:ext>
            </a:extLst>
          </p:cNvPr>
          <p:cNvSpPr/>
          <p:nvPr/>
        </p:nvSpPr>
        <p:spPr>
          <a:xfrm rot="5400000">
            <a:off x="2047132" y="2082215"/>
            <a:ext cx="758141" cy="824478"/>
          </a:xfrm>
          <a:prstGeom prst="triangl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9" name="Oval 8">
            <a:extLst>
              <a:ext uri="{FF2B5EF4-FFF2-40B4-BE49-F238E27FC236}">
                <a16:creationId xmlns:a16="http://schemas.microsoft.com/office/drawing/2014/main" id="{F9A4E3A6-2709-0540-B9DC-D45136E628B6}"/>
              </a:ext>
            </a:extLst>
          </p:cNvPr>
          <p:cNvSpPr/>
          <p:nvPr/>
        </p:nvSpPr>
        <p:spPr>
          <a:xfrm>
            <a:off x="2854626" y="2444500"/>
            <a:ext cx="108000" cy="108000"/>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cxnSp>
        <p:nvCxnSpPr>
          <p:cNvPr id="15" name="Straight Connector 14">
            <a:extLst>
              <a:ext uri="{FF2B5EF4-FFF2-40B4-BE49-F238E27FC236}">
                <a16:creationId xmlns:a16="http://schemas.microsoft.com/office/drawing/2014/main" id="{C24BA68C-C0A6-BA4D-9BCE-E2846532FF06}"/>
              </a:ext>
            </a:extLst>
          </p:cNvPr>
          <p:cNvCxnSpPr>
            <a:cxnSpLocks/>
            <a:stCxn id="8" idx="3"/>
          </p:cNvCxnSpPr>
          <p:nvPr/>
        </p:nvCxnSpPr>
        <p:spPr>
          <a:xfrm flipH="1">
            <a:off x="1516894" y="2494455"/>
            <a:ext cx="49707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B540FD84-1836-CD41-8BA0-8425E235ACE3}"/>
              </a:ext>
            </a:extLst>
          </p:cNvPr>
          <p:cNvCxnSpPr>
            <a:cxnSpLocks/>
          </p:cNvCxnSpPr>
          <p:nvPr/>
        </p:nvCxnSpPr>
        <p:spPr>
          <a:xfrm flipV="1">
            <a:off x="1745494" y="2494454"/>
            <a:ext cx="0" cy="82208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66AC1A82-A4D9-9E4B-980A-6815B7822D7F}"/>
              </a:ext>
            </a:extLst>
          </p:cNvPr>
          <p:cNvCxnSpPr>
            <a:cxnSpLocks/>
          </p:cNvCxnSpPr>
          <p:nvPr/>
        </p:nvCxnSpPr>
        <p:spPr>
          <a:xfrm flipH="1">
            <a:off x="1745494" y="3298727"/>
            <a:ext cx="1493082" cy="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C953EDD7-2523-5647-B535-8FB2C5F48B4F}"/>
              </a:ext>
            </a:extLst>
          </p:cNvPr>
          <p:cNvSpPr/>
          <p:nvPr/>
        </p:nvSpPr>
        <p:spPr>
          <a:xfrm>
            <a:off x="3232313" y="3015386"/>
            <a:ext cx="577204" cy="574535"/>
          </a:xfrm>
          <a:prstGeom prst="rect">
            <a:avLst/>
          </a:prstGeom>
          <a:solidFill>
            <a:schemeClr val="bg2">
              <a:lumMod val="90000"/>
              <a:alpha val="60000"/>
            </a:schemeClr>
          </a:solidFill>
          <a:ln w="254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3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a:t>
            </a:r>
            <a:endParaRPr kumimoji="0" lang="en-TR" sz="3200" b="1" i="0" u="none" strike="noStrike" kern="1200" cap="none" spc="0" normalizeH="0" baseline="0" noProof="0" dirty="0">
              <a:ln>
                <a:noFill/>
              </a:ln>
              <a:solidFill>
                <a:sysClr val="windowText" lastClr="000000"/>
              </a:solidFill>
              <a:effectLst/>
              <a:uLnTx/>
              <a:uFillTx/>
              <a:latin typeface="Cambria" panose="02040503050406030204" pitchFamily="18" charset="0"/>
              <a:ea typeface="+mn-ea"/>
              <a:cs typeface="+mn-cs"/>
            </a:endParaRPr>
          </a:p>
        </p:txBody>
      </p:sp>
      <p:sp>
        <p:nvSpPr>
          <p:cNvPr id="27" name="Rectangle 26">
            <a:extLst>
              <a:ext uri="{FF2B5EF4-FFF2-40B4-BE49-F238E27FC236}">
                <a16:creationId xmlns:a16="http://schemas.microsoft.com/office/drawing/2014/main" id="{90601F64-E81C-F04D-B947-B25C773D1429}"/>
              </a:ext>
            </a:extLst>
          </p:cNvPr>
          <p:cNvSpPr/>
          <p:nvPr/>
        </p:nvSpPr>
        <p:spPr>
          <a:xfrm>
            <a:off x="3232313" y="2209741"/>
            <a:ext cx="577204" cy="574536"/>
          </a:xfrm>
          <a:prstGeom prst="rect">
            <a:avLst/>
          </a:prstGeom>
          <a:solidFill>
            <a:schemeClr val="bg2">
              <a:lumMod val="90000"/>
              <a:alpha val="60000"/>
            </a:schemeClr>
          </a:solid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3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a:t>
            </a:r>
          </a:p>
        </p:txBody>
      </p:sp>
      <p:cxnSp>
        <p:nvCxnSpPr>
          <p:cNvPr id="28" name="Straight Connector 27">
            <a:extLst>
              <a:ext uri="{FF2B5EF4-FFF2-40B4-BE49-F238E27FC236}">
                <a16:creationId xmlns:a16="http://schemas.microsoft.com/office/drawing/2014/main" id="{38B85301-AB4B-3342-98C1-7D12CB518D36}"/>
              </a:ext>
            </a:extLst>
          </p:cNvPr>
          <p:cNvCxnSpPr>
            <a:cxnSpLocks/>
            <a:stCxn id="27" idx="1"/>
            <a:endCxn id="9" idx="6"/>
          </p:cNvCxnSpPr>
          <p:nvPr/>
        </p:nvCxnSpPr>
        <p:spPr>
          <a:xfrm flipH="1">
            <a:off x="2962626" y="2497009"/>
            <a:ext cx="26968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3" name="Triangle 32">
            <a:extLst>
              <a:ext uri="{FF2B5EF4-FFF2-40B4-BE49-F238E27FC236}">
                <a16:creationId xmlns:a16="http://schemas.microsoft.com/office/drawing/2014/main" id="{C7C5C9BA-20D0-EA4A-9892-588F945C58FD}"/>
              </a:ext>
            </a:extLst>
          </p:cNvPr>
          <p:cNvSpPr/>
          <p:nvPr/>
        </p:nvSpPr>
        <p:spPr>
          <a:xfrm rot="5400000">
            <a:off x="2047132" y="3671232"/>
            <a:ext cx="758141" cy="824478"/>
          </a:xfrm>
          <a:prstGeom prst="triangl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sp>
        <p:nvSpPr>
          <p:cNvPr id="34" name="Oval 33">
            <a:extLst>
              <a:ext uri="{FF2B5EF4-FFF2-40B4-BE49-F238E27FC236}">
                <a16:creationId xmlns:a16="http://schemas.microsoft.com/office/drawing/2014/main" id="{78184CB2-92C5-454C-AF5B-50E2AFC02A4A}"/>
              </a:ext>
            </a:extLst>
          </p:cNvPr>
          <p:cNvSpPr/>
          <p:nvPr/>
        </p:nvSpPr>
        <p:spPr>
          <a:xfrm>
            <a:off x="2854626" y="4033517"/>
            <a:ext cx="108000" cy="108000"/>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cxnSp>
        <p:nvCxnSpPr>
          <p:cNvPr id="35" name="Straight Connector 34">
            <a:extLst>
              <a:ext uri="{FF2B5EF4-FFF2-40B4-BE49-F238E27FC236}">
                <a16:creationId xmlns:a16="http://schemas.microsoft.com/office/drawing/2014/main" id="{D104BE61-2368-DA41-876B-BFE0B52C93F8}"/>
              </a:ext>
            </a:extLst>
          </p:cNvPr>
          <p:cNvCxnSpPr>
            <a:cxnSpLocks/>
            <a:stCxn id="33" idx="3"/>
          </p:cNvCxnSpPr>
          <p:nvPr/>
        </p:nvCxnSpPr>
        <p:spPr>
          <a:xfrm flipH="1">
            <a:off x="1516894" y="4083472"/>
            <a:ext cx="49707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70C4AA49-647E-5A4F-B5EE-EEA07C1BACAD}"/>
              </a:ext>
            </a:extLst>
          </p:cNvPr>
          <p:cNvCxnSpPr>
            <a:cxnSpLocks/>
          </p:cNvCxnSpPr>
          <p:nvPr/>
        </p:nvCxnSpPr>
        <p:spPr>
          <a:xfrm flipV="1">
            <a:off x="1745494" y="4083471"/>
            <a:ext cx="0" cy="82208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C9C47665-C98C-D448-B73F-39A24FAB37E9}"/>
              </a:ext>
            </a:extLst>
          </p:cNvPr>
          <p:cNvCxnSpPr>
            <a:cxnSpLocks/>
          </p:cNvCxnSpPr>
          <p:nvPr/>
        </p:nvCxnSpPr>
        <p:spPr>
          <a:xfrm flipH="1">
            <a:off x="1745494" y="4887744"/>
            <a:ext cx="1493082" cy="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Rectangle 37">
            <a:extLst>
              <a:ext uri="{FF2B5EF4-FFF2-40B4-BE49-F238E27FC236}">
                <a16:creationId xmlns:a16="http://schemas.microsoft.com/office/drawing/2014/main" id="{1444DFBD-94AE-B849-AADF-876D1D30D3BC}"/>
              </a:ext>
            </a:extLst>
          </p:cNvPr>
          <p:cNvSpPr/>
          <p:nvPr/>
        </p:nvSpPr>
        <p:spPr>
          <a:xfrm>
            <a:off x="3232313" y="4604403"/>
            <a:ext cx="577204" cy="574535"/>
          </a:xfrm>
          <a:prstGeom prst="rect">
            <a:avLst/>
          </a:prstGeom>
          <a:solidFill>
            <a:schemeClr val="bg2">
              <a:lumMod val="90000"/>
              <a:alpha val="60000"/>
            </a:schemeClr>
          </a:solidFill>
          <a:ln w="254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3200" b="1" i="0" u="none" strike="noStrike" kern="1200" cap="none" spc="0" normalizeH="0" baseline="0" noProof="0" dirty="0">
                <a:ln>
                  <a:noFill/>
                </a:ln>
                <a:solidFill>
                  <a:sysClr val="windowText" lastClr="000000"/>
                </a:solidFill>
                <a:effectLst/>
                <a:uLnTx/>
                <a:uFillTx/>
                <a:latin typeface="Cambria" panose="02040503050406030204" pitchFamily="18" charset="0"/>
                <a:ea typeface="+mn-ea"/>
                <a:cs typeface="+mn-cs"/>
              </a:rPr>
              <a:t>L</a:t>
            </a:r>
          </a:p>
        </p:txBody>
      </p:sp>
      <p:sp>
        <p:nvSpPr>
          <p:cNvPr id="39" name="Rectangle 38">
            <a:extLst>
              <a:ext uri="{FF2B5EF4-FFF2-40B4-BE49-F238E27FC236}">
                <a16:creationId xmlns:a16="http://schemas.microsoft.com/office/drawing/2014/main" id="{601C5911-8CC8-9947-BADA-883424A6999D}"/>
              </a:ext>
            </a:extLst>
          </p:cNvPr>
          <p:cNvSpPr/>
          <p:nvPr/>
        </p:nvSpPr>
        <p:spPr>
          <a:xfrm>
            <a:off x="3232313" y="3798758"/>
            <a:ext cx="577204" cy="574536"/>
          </a:xfrm>
          <a:prstGeom prst="rect">
            <a:avLst/>
          </a:prstGeom>
          <a:solidFill>
            <a:schemeClr val="bg2">
              <a:lumMod val="90000"/>
              <a:alpha val="60000"/>
            </a:schemeClr>
          </a:solid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3200" b="1" i="0" u="none" strike="noStrike" kern="1200" cap="none" spc="0" normalizeH="0" baseline="0" noProof="0" dirty="0">
                <a:ln>
                  <a:noFill/>
                </a:ln>
                <a:solidFill>
                  <a:sysClr val="windowText" lastClr="000000"/>
                </a:solidFill>
                <a:effectLst/>
                <a:uLnTx/>
                <a:uFillTx/>
                <a:latin typeface="Cambria" panose="02040503050406030204" pitchFamily="18" charset="0"/>
                <a:ea typeface="+mn-ea"/>
                <a:cs typeface="+mn-cs"/>
              </a:rPr>
              <a:t>L</a:t>
            </a:r>
          </a:p>
        </p:txBody>
      </p:sp>
      <p:cxnSp>
        <p:nvCxnSpPr>
          <p:cNvPr id="40" name="Straight Connector 39">
            <a:extLst>
              <a:ext uri="{FF2B5EF4-FFF2-40B4-BE49-F238E27FC236}">
                <a16:creationId xmlns:a16="http://schemas.microsoft.com/office/drawing/2014/main" id="{A3DCC17C-964E-0D43-8D52-644A4A1FF860}"/>
              </a:ext>
            </a:extLst>
          </p:cNvPr>
          <p:cNvCxnSpPr>
            <a:cxnSpLocks/>
            <a:stCxn id="39" idx="1"/>
            <a:endCxn id="34" idx="6"/>
          </p:cNvCxnSpPr>
          <p:nvPr/>
        </p:nvCxnSpPr>
        <p:spPr>
          <a:xfrm flipH="1">
            <a:off x="2962626" y="4086026"/>
            <a:ext cx="26968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FEE514FF-C9F0-8243-AF3B-C1AF35C7756C}"/>
              </a:ext>
            </a:extLst>
          </p:cNvPr>
          <p:cNvCxnSpPr>
            <a:cxnSpLocks/>
            <a:endCxn id="27" idx="3"/>
          </p:cNvCxnSpPr>
          <p:nvPr/>
        </p:nvCxnSpPr>
        <p:spPr>
          <a:xfrm flipH="1">
            <a:off x="3809517" y="2497009"/>
            <a:ext cx="48561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AE7B2000-3F1D-8C43-BE0E-0A04510C28F6}"/>
              </a:ext>
            </a:extLst>
          </p:cNvPr>
          <p:cNvCxnSpPr>
            <a:cxnSpLocks/>
            <a:endCxn id="26" idx="3"/>
          </p:cNvCxnSpPr>
          <p:nvPr/>
        </p:nvCxnSpPr>
        <p:spPr>
          <a:xfrm flipH="1">
            <a:off x="3809517" y="3298727"/>
            <a:ext cx="48561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1B1B1359-945C-1840-BC36-36BBA73FFA91}"/>
              </a:ext>
            </a:extLst>
          </p:cNvPr>
          <p:cNvCxnSpPr>
            <a:cxnSpLocks/>
            <a:endCxn id="39" idx="3"/>
          </p:cNvCxnSpPr>
          <p:nvPr/>
        </p:nvCxnSpPr>
        <p:spPr>
          <a:xfrm flipH="1">
            <a:off x="3809517" y="4086026"/>
            <a:ext cx="48561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ADC8D993-1320-8A47-9082-D86D8FA05C36}"/>
              </a:ext>
            </a:extLst>
          </p:cNvPr>
          <p:cNvCxnSpPr>
            <a:cxnSpLocks/>
            <a:endCxn id="38" idx="3"/>
          </p:cNvCxnSpPr>
          <p:nvPr/>
        </p:nvCxnSpPr>
        <p:spPr>
          <a:xfrm flipH="1">
            <a:off x="3809516" y="4891671"/>
            <a:ext cx="48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0" name="TextBox 59">
            <a:extLst>
              <a:ext uri="{FF2B5EF4-FFF2-40B4-BE49-F238E27FC236}">
                <a16:creationId xmlns:a16="http://schemas.microsoft.com/office/drawing/2014/main" id="{0C402276-8873-8D4B-8B77-5491935C9184}"/>
              </a:ext>
            </a:extLst>
          </p:cNvPr>
          <p:cNvSpPr txBox="1"/>
          <p:nvPr/>
        </p:nvSpPr>
        <p:spPr>
          <a:xfrm>
            <a:off x="4156253" y="2262250"/>
            <a:ext cx="755995"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400" b="0" i="0" u="none" strike="noStrike" kern="1200" cap="none" spc="0" normalizeH="0" baseline="0" noProof="0" dirty="0">
                <a:ln>
                  <a:noFill/>
                </a:ln>
                <a:solidFill>
                  <a:srgbClr val="FF0000"/>
                </a:solidFill>
                <a:effectLst/>
                <a:uLnTx/>
                <a:uFillTx/>
                <a:latin typeface="Cambria" panose="02040503050406030204" pitchFamily="18" charset="0"/>
                <a:ea typeface="+mn-ea"/>
                <a:cs typeface="Consolas" panose="020B0609020204030204" pitchFamily="49" charset="0"/>
              </a:rPr>
              <a:t>A0</a:t>
            </a:r>
          </a:p>
        </p:txBody>
      </p:sp>
      <p:sp>
        <p:nvSpPr>
          <p:cNvPr id="61" name="TextBox 60">
            <a:extLst>
              <a:ext uri="{FF2B5EF4-FFF2-40B4-BE49-F238E27FC236}">
                <a16:creationId xmlns:a16="http://schemas.microsoft.com/office/drawing/2014/main" id="{D76E1ECC-B21F-F240-9B8A-70A2A2A6F068}"/>
              </a:ext>
            </a:extLst>
          </p:cNvPr>
          <p:cNvSpPr txBox="1"/>
          <p:nvPr/>
        </p:nvSpPr>
        <p:spPr>
          <a:xfrm>
            <a:off x="4233519" y="3062796"/>
            <a:ext cx="578925"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Consolas" panose="020B0609020204030204" pitchFamily="49" charset="0"/>
              </a:rPr>
              <a:t>A0</a:t>
            </a:r>
          </a:p>
        </p:txBody>
      </p:sp>
      <p:sp>
        <p:nvSpPr>
          <p:cNvPr id="62" name="TextBox 61">
            <a:extLst>
              <a:ext uri="{FF2B5EF4-FFF2-40B4-BE49-F238E27FC236}">
                <a16:creationId xmlns:a16="http://schemas.microsoft.com/office/drawing/2014/main" id="{BC0BA7E0-C2D7-DC41-883E-B91A687885ED}"/>
              </a:ext>
            </a:extLst>
          </p:cNvPr>
          <p:cNvSpPr txBox="1"/>
          <p:nvPr/>
        </p:nvSpPr>
        <p:spPr>
          <a:xfrm>
            <a:off x="4205238" y="3852638"/>
            <a:ext cx="63881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400" b="0" i="0" u="none" strike="noStrike" kern="1200" cap="none" spc="0" normalizeH="0" baseline="0" noProof="0" dirty="0">
                <a:ln>
                  <a:noFill/>
                </a:ln>
                <a:solidFill>
                  <a:srgbClr val="FF0000"/>
                </a:solidFill>
                <a:effectLst/>
                <a:uLnTx/>
                <a:uFillTx/>
                <a:latin typeface="Cambria" panose="02040503050406030204" pitchFamily="18" charset="0"/>
                <a:ea typeface="+mn-ea"/>
                <a:cs typeface="Consolas" panose="020B0609020204030204" pitchFamily="49" charset="0"/>
              </a:rPr>
              <a:t>A1</a:t>
            </a:r>
          </a:p>
        </p:txBody>
      </p:sp>
      <p:cxnSp>
        <p:nvCxnSpPr>
          <p:cNvPr id="64" name="Straight Connector 63">
            <a:extLst>
              <a:ext uri="{FF2B5EF4-FFF2-40B4-BE49-F238E27FC236}">
                <a16:creationId xmlns:a16="http://schemas.microsoft.com/office/drawing/2014/main" id="{D0DB573E-0C28-2843-BD04-B5AE8FAD8830}"/>
              </a:ext>
            </a:extLst>
          </p:cNvPr>
          <p:cNvCxnSpPr>
            <a:cxnSpLocks/>
          </p:cNvCxnSpPr>
          <p:nvPr/>
        </p:nvCxnSpPr>
        <p:spPr>
          <a:xfrm>
            <a:off x="4386215" y="2342158"/>
            <a:ext cx="288380"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A9DE2F05-CC3C-B24D-A8E4-D663CF2AD67C}"/>
              </a:ext>
            </a:extLst>
          </p:cNvPr>
          <p:cNvCxnSpPr>
            <a:cxnSpLocks/>
          </p:cNvCxnSpPr>
          <p:nvPr/>
        </p:nvCxnSpPr>
        <p:spPr>
          <a:xfrm>
            <a:off x="4358093" y="3938894"/>
            <a:ext cx="303478"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sp>
        <p:nvSpPr>
          <p:cNvPr id="69" name="TextBox 68">
            <a:extLst>
              <a:ext uri="{FF2B5EF4-FFF2-40B4-BE49-F238E27FC236}">
                <a16:creationId xmlns:a16="http://schemas.microsoft.com/office/drawing/2014/main" id="{47EDC118-D5D8-7643-9A9F-D17984C0603A}"/>
              </a:ext>
            </a:extLst>
          </p:cNvPr>
          <p:cNvSpPr txBox="1"/>
          <p:nvPr/>
        </p:nvSpPr>
        <p:spPr>
          <a:xfrm>
            <a:off x="4196897" y="4668051"/>
            <a:ext cx="63881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Consolas" panose="020B0609020204030204" pitchFamily="49" charset="0"/>
              </a:rPr>
              <a:t>A1</a:t>
            </a:r>
          </a:p>
        </p:txBody>
      </p:sp>
      <p:sp>
        <p:nvSpPr>
          <p:cNvPr id="89" name="TextBox 88">
            <a:extLst>
              <a:ext uri="{FF2B5EF4-FFF2-40B4-BE49-F238E27FC236}">
                <a16:creationId xmlns:a16="http://schemas.microsoft.com/office/drawing/2014/main" id="{B604C5F4-0C0F-0F43-9DA4-CC0A362157E4}"/>
              </a:ext>
            </a:extLst>
          </p:cNvPr>
          <p:cNvSpPr txBox="1"/>
          <p:nvPr/>
        </p:nvSpPr>
        <p:spPr>
          <a:xfrm>
            <a:off x="5196639" y="1623521"/>
            <a:ext cx="755995"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400" b="0" i="0" u="none" strike="noStrike" kern="1200" cap="none" spc="0" normalizeH="0" baseline="0" noProof="0" dirty="0">
                <a:ln>
                  <a:noFill/>
                </a:ln>
                <a:solidFill>
                  <a:srgbClr val="FF0000"/>
                </a:solidFill>
                <a:effectLst/>
                <a:uLnTx/>
                <a:uFillTx/>
                <a:latin typeface="Cambria" panose="02040503050406030204" pitchFamily="18" charset="0"/>
                <a:ea typeface="+mn-ea"/>
                <a:cs typeface="Consolas" panose="020B0609020204030204" pitchFamily="49" charset="0"/>
              </a:rPr>
              <a:t>A0</a:t>
            </a:r>
          </a:p>
        </p:txBody>
      </p:sp>
      <p:cxnSp>
        <p:nvCxnSpPr>
          <p:cNvPr id="90" name="Straight Connector 89">
            <a:extLst>
              <a:ext uri="{FF2B5EF4-FFF2-40B4-BE49-F238E27FC236}">
                <a16:creationId xmlns:a16="http://schemas.microsoft.com/office/drawing/2014/main" id="{15822338-137D-F74D-B875-535DFC0C5F31}"/>
              </a:ext>
            </a:extLst>
          </p:cNvPr>
          <p:cNvCxnSpPr>
            <a:cxnSpLocks/>
          </p:cNvCxnSpPr>
          <p:nvPr/>
        </p:nvCxnSpPr>
        <p:spPr>
          <a:xfrm>
            <a:off x="5426601" y="1703429"/>
            <a:ext cx="288380"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sp>
        <p:nvSpPr>
          <p:cNvPr id="91" name="TextBox 90">
            <a:extLst>
              <a:ext uri="{FF2B5EF4-FFF2-40B4-BE49-F238E27FC236}">
                <a16:creationId xmlns:a16="http://schemas.microsoft.com/office/drawing/2014/main" id="{D1F25451-B001-F54E-BAF8-9379D708EF42}"/>
              </a:ext>
            </a:extLst>
          </p:cNvPr>
          <p:cNvSpPr txBox="1"/>
          <p:nvPr/>
        </p:nvSpPr>
        <p:spPr>
          <a:xfrm>
            <a:off x="5277434" y="2006225"/>
            <a:ext cx="63881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400" b="0" i="0" u="none" strike="noStrike" kern="1200" cap="none" spc="0" normalizeH="0" baseline="0" noProof="0" dirty="0">
                <a:ln>
                  <a:noFill/>
                </a:ln>
                <a:solidFill>
                  <a:srgbClr val="FF0000"/>
                </a:solidFill>
                <a:effectLst/>
                <a:uLnTx/>
                <a:uFillTx/>
                <a:latin typeface="Cambria" panose="02040503050406030204" pitchFamily="18" charset="0"/>
                <a:ea typeface="+mn-ea"/>
                <a:cs typeface="Consolas" panose="020B0609020204030204" pitchFamily="49" charset="0"/>
              </a:rPr>
              <a:t>A1</a:t>
            </a:r>
          </a:p>
        </p:txBody>
      </p:sp>
      <p:cxnSp>
        <p:nvCxnSpPr>
          <p:cNvPr id="92" name="Straight Connector 91">
            <a:extLst>
              <a:ext uri="{FF2B5EF4-FFF2-40B4-BE49-F238E27FC236}">
                <a16:creationId xmlns:a16="http://schemas.microsoft.com/office/drawing/2014/main" id="{49F51C0E-5C01-9D46-82E0-71C1AC58F3A6}"/>
              </a:ext>
            </a:extLst>
          </p:cNvPr>
          <p:cNvCxnSpPr>
            <a:cxnSpLocks/>
          </p:cNvCxnSpPr>
          <p:nvPr/>
        </p:nvCxnSpPr>
        <p:spPr>
          <a:xfrm>
            <a:off x="5430289" y="2092481"/>
            <a:ext cx="303478"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sp>
        <p:nvSpPr>
          <p:cNvPr id="93" name="TextBox 92">
            <a:extLst>
              <a:ext uri="{FF2B5EF4-FFF2-40B4-BE49-F238E27FC236}">
                <a16:creationId xmlns:a16="http://schemas.microsoft.com/office/drawing/2014/main" id="{EAC4D17A-238D-3E48-9E7F-1DBF920135C8}"/>
              </a:ext>
            </a:extLst>
          </p:cNvPr>
          <p:cNvSpPr txBox="1"/>
          <p:nvPr/>
        </p:nvSpPr>
        <p:spPr>
          <a:xfrm>
            <a:off x="5292565" y="2731567"/>
            <a:ext cx="578925"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Consolas" panose="020B0609020204030204" pitchFamily="49" charset="0"/>
              </a:rPr>
              <a:t>A0</a:t>
            </a:r>
          </a:p>
        </p:txBody>
      </p:sp>
      <p:sp>
        <p:nvSpPr>
          <p:cNvPr id="94" name="TextBox 93">
            <a:extLst>
              <a:ext uri="{FF2B5EF4-FFF2-40B4-BE49-F238E27FC236}">
                <a16:creationId xmlns:a16="http://schemas.microsoft.com/office/drawing/2014/main" id="{930E4C70-7AAA-6B4E-87DA-6229CE1583E9}"/>
              </a:ext>
            </a:extLst>
          </p:cNvPr>
          <p:cNvSpPr txBox="1"/>
          <p:nvPr/>
        </p:nvSpPr>
        <p:spPr>
          <a:xfrm>
            <a:off x="5281138" y="3127886"/>
            <a:ext cx="63881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400" b="0" i="0" u="none" strike="noStrike" kern="1200" cap="none" spc="0" normalizeH="0" baseline="0" noProof="0" dirty="0">
                <a:ln>
                  <a:noFill/>
                </a:ln>
                <a:solidFill>
                  <a:srgbClr val="FF0000"/>
                </a:solidFill>
                <a:effectLst/>
                <a:uLnTx/>
                <a:uFillTx/>
                <a:latin typeface="Cambria" panose="02040503050406030204" pitchFamily="18" charset="0"/>
                <a:ea typeface="+mn-ea"/>
                <a:cs typeface="Consolas" panose="020B0609020204030204" pitchFamily="49" charset="0"/>
              </a:rPr>
              <a:t>A1</a:t>
            </a:r>
          </a:p>
        </p:txBody>
      </p:sp>
      <p:cxnSp>
        <p:nvCxnSpPr>
          <p:cNvPr id="95" name="Straight Connector 94">
            <a:extLst>
              <a:ext uri="{FF2B5EF4-FFF2-40B4-BE49-F238E27FC236}">
                <a16:creationId xmlns:a16="http://schemas.microsoft.com/office/drawing/2014/main" id="{81C6643E-0034-894E-B33F-490238BA77E5}"/>
              </a:ext>
            </a:extLst>
          </p:cNvPr>
          <p:cNvCxnSpPr>
            <a:cxnSpLocks/>
          </p:cNvCxnSpPr>
          <p:nvPr/>
        </p:nvCxnSpPr>
        <p:spPr>
          <a:xfrm>
            <a:off x="5433993" y="3214142"/>
            <a:ext cx="303478"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sp>
        <p:nvSpPr>
          <p:cNvPr id="98" name="TextBox 97">
            <a:extLst>
              <a:ext uri="{FF2B5EF4-FFF2-40B4-BE49-F238E27FC236}">
                <a16:creationId xmlns:a16="http://schemas.microsoft.com/office/drawing/2014/main" id="{CB21F63A-6447-1145-A4EC-2072C4B924A8}"/>
              </a:ext>
            </a:extLst>
          </p:cNvPr>
          <p:cNvSpPr txBox="1"/>
          <p:nvPr/>
        </p:nvSpPr>
        <p:spPr>
          <a:xfrm>
            <a:off x="5234961" y="3817107"/>
            <a:ext cx="755995"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400" b="0" i="0" u="none" strike="noStrike" kern="1200" cap="none" spc="0" normalizeH="0" baseline="0" noProof="0" dirty="0">
                <a:ln>
                  <a:noFill/>
                </a:ln>
                <a:solidFill>
                  <a:srgbClr val="FF0000"/>
                </a:solidFill>
                <a:effectLst/>
                <a:uLnTx/>
                <a:uFillTx/>
                <a:latin typeface="Cambria" panose="02040503050406030204" pitchFamily="18" charset="0"/>
                <a:ea typeface="+mn-ea"/>
                <a:cs typeface="Consolas" panose="020B0609020204030204" pitchFamily="49" charset="0"/>
              </a:rPr>
              <a:t>A0</a:t>
            </a:r>
          </a:p>
        </p:txBody>
      </p:sp>
      <p:cxnSp>
        <p:nvCxnSpPr>
          <p:cNvPr id="99" name="Straight Connector 98">
            <a:extLst>
              <a:ext uri="{FF2B5EF4-FFF2-40B4-BE49-F238E27FC236}">
                <a16:creationId xmlns:a16="http://schemas.microsoft.com/office/drawing/2014/main" id="{12AA5FB0-C80D-EC4E-8213-C1E612B49944}"/>
              </a:ext>
            </a:extLst>
          </p:cNvPr>
          <p:cNvCxnSpPr>
            <a:cxnSpLocks/>
          </p:cNvCxnSpPr>
          <p:nvPr/>
        </p:nvCxnSpPr>
        <p:spPr>
          <a:xfrm>
            <a:off x="5464923" y="3897015"/>
            <a:ext cx="288380"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sp>
        <p:nvSpPr>
          <p:cNvPr id="100" name="TextBox 99">
            <a:extLst>
              <a:ext uri="{FF2B5EF4-FFF2-40B4-BE49-F238E27FC236}">
                <a16:creationId xmlns:a16="http://schemas.microsoft.com/office/drawing/2014/main" id="{8572C3A4-8D3C-0E4D-9679-B820BDB5F2B5}"/>
              </a:ext>
            </a:extLst>
          </p:cNvPr>
          <p:cNvSpPr txBox="1"/>
          <p:nvPr/>
        </p:nvSpPr>
        <p:spPr>
          <a:xfrm>
            <a:off x="5293548" y="4181633"/>
            <a:ext cx="63881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Consolas" panose="020B0609020204030204" pitchFamily="49" charset="0"/>
              </a:rPr>
              <a:t>A1</a:t>
            </a:r>
          </a:p>
        </p:txBody>
      </p:sp>
      <p:sp>
        <p:nvSpPr>
          <p:cNvPr id="101" name="TextBox 100">
            <a:extLst>
              <a:ext uri="{FF2B5EF4-FFF2-40B4-BE49-F238E27FC236}">
                <a16:creationId xmlns:a16="http://schemas.microsoft.com/office/drawing/2014/main" id="{DBB46244-56E7-6140-936A-C7D073F1D8DB}"/>
              </a:ext>
            </a:extLst>
          </p:cNvPr>
          <p:cNvSpPr txBox="1"/>
          <p:nvPr/>
        </p:nvSpPr>
        <p:spPr>
          <a:xfrm>
            <a:off x="5313815" y="5253860"/>
            <a:ext cx="63881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Consolas" panose="020B0609020204030204" pitchFamily="49" charset="0"/>
              </a:rPr>
              <a:t>A1</a:t>
            </a:r>
          </a:p>
        </p:txBody>
      </p:sp>
      <p:sp>
        <p:nvSpPr>
          <p:cNvPr id="102" name="TextBox 101">
            <a:extLst>
              <a:ext uri="{FF2B5EF4-FFF2-40B4-BE49-F238E27FC236}">
                <a16:creationId xmlns:a16="http://schemas.microsoft.com/office/drawing/2014/main" id="{77832AFA-DF51-6243-B636-99F4D4887BF2}"/>
              </a:ext>
            </a:extLst>
          </p:cNvPr>
          <p:cNvSpPr txBox="1"/>
          <p:nvPr/>
        </p:nvSpPr>
        <p:spPr>
          <a:xfrm>
            <a:off x="5246391" y="4865079"/>
            <a:ext cx="755995"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Consolas" panose="020B0609020204030204" pitchFamily="49" charset="0"/>
              </a:rPr>
              <a:t>A0</a:t>
            </a:r>
          </a:p>
        </p:txBody>
      </p:sp>
      <p:sp>
        <p:nvSpPr>
          <p:cNvPr id="103" name="TextBox 102">
            <a:extLst>
              <a:ext uri="{FF2B5EF4-FFF2-40B4-BE49-F238E27FC236}">
                <a16:creationId xmlns:a16="http://schemas.microsoft.com/office/drawing/2014/main" id="{96933EF7-142D-5546-93CD-A4F1858B9DC1}"/>
              </a:ext>
            </a:extLst>
          </p:cNvPr>
          <p:cNvSpPr txBox="1"/>
          <p:nvPr/>
        </p:nvSpPr>
        <p:spPr>
          <a:xfrm>
            <a:off x="7416263" y="1777130"/>
            <a:ext cx="70763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S0</a:t>
            </a:r>
          </a:p>
        </p:txBody>
      </p:sp>
      <p:sp>
        <p:nvSpPr>
          <p:cNvPr id="104" name="TextBox 103">
            <a:extLst>
              <a:ext uri="{FF2B5EF4-FFF2-40B4-BE49-F238E27FC236}">
                <a16:creationId xmlns:a16="http://schemas.microsoft.com/office/drawing/2014/main" id="{EA1DB379-76E7-B243-A4A3-1074F0C1F503}"/>
              </a:ext>
            </a:extLst>
          </p:cNvPr>
          <p:cNvSpPr txBox="1"/>
          <p:nvPr/>
        </p:nvSpPr>
        <p:spPr>
          <a:xfrm>
            <a:off x="7430714" y="2871268"/>
            <a:ext cx="70763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S1</a:t>
            </a:r>
          </a:p>
        </p:txBody>
      </p:sp>
      <p:sp>
        <p:nvSpPr>
          <p:cNvPr id="105" name="TextBox 104">
            <a:extLst>
              <a:ext uri="{FF2B5EF4-FFF2-40B4-BE49-F238E27FC236}">
                <a16:creationId xmlns:a16="http://schemas.microsoft.com/office/drawing/2014/main" id="{AA837EFD-795D-1948-A400-155EA60D4D6E}"/>
              </a:ext>
            </a:extLst>
          </p:cNvPr>
          <p:cNvSpPr txBox="1"/>
          <p:nvPr/>
        </p:nvSpPr>
        <p:spPr>
          <a:xfrm>
            <a:off x="7416263" y="3960237"/>
            <a:ext cx="70763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S2</a:t>
            </a:r>
          </a:p>
        </p:txBody>
      </p:sp>
      <p:sp>
        <p:nvSpPr>
          <p:cNvPr id="106" name="TextBox 105">
            <a:extLst>
              <a:ext uri="{FF2B5EF4-FFF2-40B4-BE49-F238E27FC236}">
                <a16:creationId xmlns:a16="http://schemas.microsoft.com/office/drawing/2014/main" id="{12AFED04-1DC9-5142-BFDE-08C8D86A95CB}"/>
              </a:ext>
            </a:extLst>
          </p:cNvPr>
          <p:cNvSpPr txBox="1"/>
          <p:nvPr/>
        </p:nvSpPr>
        <p:spPr>
          <a:xfrm>
            <a:off x="7425538" y="5023251"/>
            <a:ext cx="70763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S3</a:t>
            </a:r>
          </a:p>
        </p:txBody>
      </p:sp>
      <p:sp>
        <p:nvSpPr>
          <p:cNvPr id="57" name="TextBox 56">
            <a:extLst>
              <a:ext uri="{FF2B5EF4-FFF2-40B4-BE49-F238E27FC236}">
                <a16:creationId xmlns:a16="http://schemas.microsoft.com/office/drawing/2014/main" id="{E29F56E8-4E3D-3C47-9CAC-057FDFB2076B}"/>
              </a:ext>
            </a:extLst>
          </p:cNvPr>
          <p:cNvSpPr txBox="1"/>
          <p:nvPr/>
        </p:nvSpPr>
        <p:spPr>
          <a:xfrm>
            <a:off x="356133" y="939676"/>
            <a:ext cx="200214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400" b="1"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Command</a:t>
            </a:r>
          </a:p>
        </p:txBody>
      </p:sp>
      <p:sp>
        <p:nvSpPr>
          <p:cNvPr id="58" name="TextBox 57">
            <a:extLst>
              <a:ext uri="{FF2B5EF4-FFF2-40B4-BE49-F238E27FC236}">
                <a16:creationId xmlns:a16="http://schemas.microsoft.com/office/drawing/2014/main" id="{B54E3068-31F1-804A-A842-241A9D9CA7E8}"/>
              </a:ext>
            </a:extLst>
          </p:cNvPr>
          <p:cNvSpPr txBox="1"/>
          <p:nvPr/>
        </p:nvSpPr>
        <p:spPr>
          <a:xfrm>
            <a:off x="2206147" y="943469"/>
            <a:ext cx="200214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ACT R0</a:t>
            </a:r>
          </a:p>
        </p:txBody>
      </p:sp>
      <p:sp>
        <p:nvSpPr>
          <p:cNvPr id="63" name="TextBox 62">
            <a:extLst>
              <a:ext uri="{FF2B5EF4-FFF2-40B4-BE49-F238E27FC236}">
                <a16:creationId xmlns:a16="http://schemas.microsoft.com/office/drawing/2014/main" id="{6DE989FB-D0C0-0B4F-B418-F01BFCE687CC}"/>
              </a:ext>
            </a:extLst>
          </p:cNvPr>
          <p:cNvSpPr txBox="1"/>
          <p:nvPr/>
        </p:nvSpPr>
        <p:spPr>
          <a:xfrm>
            <a:off x="1006004" y="2261411"/>
            <a:ext cx="675045"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0</a:t>
            </a:r>
          </a:p>
        </p:txBody>
      </p:sp>
      <p:sp>
        <p:nvSpPr>
          <p:cNvPr id="65" name="TextBox 64">
            <a:extLst>
              <a:ext uri="{FF2B5EF4-FFF2-40B4-BE49-F238E27FC236}">
                <a16:creationId xmlns:a16="http://schemas.microsoft.com/office/drawing/2014/main" id="{6B42D03D-7BC7-C440-81DF-FCEDF8F68E58}"/>
              </a:ext>
            </a:extLst>
          </p:cNvPr>
          <p:cNvSpPr txBox="1"/>
          <p:nvPr/>
        </p:nvSpPr>
        <p:spPr>
          <a:xfrm>
            <a:off x="997865" y="3838475"/>
            <a:ext cx="675045"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0</a:t>
            </a:r>
          </a:p>
        </p:txBody>
      </p:sp>
      <p:sp>
        <p:nvSpPr>
          <p:cNvPr id="11" name="Oval 10">
            <a:extLst>
              <a:ext uri="{FF2B5EF4-FFF2-40B4-BE49-F238E27FC236}">
                <a16:creationId xmlns:a16="http://schemas.microsoft.com/office/drawing/2014/main" id="{88A1E845-72B6-FC48-AA0C-45C640E45534}"/>
              </a:ext>
            </a:extLst>
          </p:cNvPr>
          <p:cNvSpPr/>
          <p:nvPr/>
        </p:nvSpPr>
        <p:spPr>
          <a:xfrm>
            <a:off x="6588843" y="1725408"/>
            <a:ext cx="435998" cy="639898"/>
          </a:xfrm>
          <a:prstGeom prst="ellipse">
            <a:avLst/>
          </a:prstGeom>
          <a:solidFill>
            <a:schemeClr val="bg1"/>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sp>
        <p:nvSpPr>
          <p:cNvPr id="7" name="Rectangle 6">
            <a:extLst>
              <a:ext uri="{FF2B5EF4-FFF2-40B4-BE49-F238E27FC236}">
                <a16:creationId xmlns:a16="http://schemas.microsoft.com/office/drawing/2014/main" id="{1A144BFE-48F8-B146-BCCD-32482E17678A}"/>
              </a:ext>
            </a:extLst>
          </p:cNvPr>
          <p:cNvSpPr/>
          <p:nvPr/>
        </p:nvSpPr>
        <p:spPr>
          <a:xfrm>
            <a:off x="6307674" y="1725408"/>
            <a:ext cx="486295" cy="639898"/>
          </a:xfrm>
          <a:prstGeom prst="rect">
            <a:avLst/>
          </a:prstGeom>
          <a:solidFill>
            <a:schemeClr val="bg1"/>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cxnSp>
        <p:nvCxnSpPr>
          <p:cNvPr id="13" name="Straight Connector 12">
            <a:extLst>
              <a:ext uri="{FF2B5EF4-FFF2-40B4-BE49-F238E27FC236}">
                <a16:creationId xmlns:a16="http://schemas.microsoft.com/office/drawing/2014/main" id="{C26866C4-85F2-404A-826B-6C4A4AEDC2FC}"/>
              </a:ext>
            </a:extLst>
          </p:cNvPr>
          <p:cNvCxnSpPr/>
          <p:nvPr/>
        </p:nvCxnSpPr>
        <p:spPr>
          <a:xfrm>
            <a:off x="6793969" y="1744459"/>
            <a:ext cx="0" cy="60120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72B53EE6-EA69-7A46-99A8-A8A968471BE6}"/>
              </a:ext>
            </a:extLst>
          </p:cNvPr>
          <p:cNvCxnSpPr>
            <a:stCxn id="89" idx="3"/>
          </p:cNvCxnSpPr>
          <p:nvPr/>
        </p:nvCxnSpPr>
        <p:spPr>
          <a:xfrm flipV="1">
            <a:off x="5952634" y="1840682"/>
            <a:ext cx="3600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6E9611BB-9EC7-5943-9337-2E60C34DC207}"/>
              </a:ext>
            </a:extLst>
          </p:cNvPr>
          <p:cNvCxnSpPr/>
          <p:nvPr/>
        </p:nvCxnSpPr>
        <p:spPr>
          <a:xfrm flipV="1">
            <a:off x="5947674" y="2230850"/>
            <a:ext cx="3600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35A99695-F527-C84A-9CEE-C21348CDB606}"/>
              </a:ext>
            </a:extLst>
          </p:cNvPr>
          <p:cNvCxnSpPr>
            <a:cxnSpLocks/>
            <a:endCxn id="103" idx="1"/>
          </p:cNvCxnSpPr>
          <p:nvPr/>
        </p:nvCxnSpPr>
        <p:spPr>
          <a:xfrm flipV="1">
            <a:off x="7024841" y="2038740"/>
            <a:ext cx="391422"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73" name="Oval 72">
            <a:extLst>
              <a:ext uri="{FF2B5EF4-FFF2-40B4-BE49-F238E27FC236}">
                <a16:creationId xmlns:a16="http://schemas.microsoft.com/office/drawing/2014/main" id="{FF45C3FB-06E9-714D-8F8F-A126D2EA94F3}"/>
              </a:ext>
            </a:extLst>
          </p:cNvPr>
          <p:cNvSpPr/>
          <p:nvPr/>
        </p:nvSpPr>
        <p:spPr>
          <a:xfrm>
            <a:off x="6588843" y="2884563"/>
            <a:ext cx="435998" cy="639898"/>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sp>
        <p:nvSpPr>
          <p:cNvPr id="74" name="Rectangle 73">
            <a:extLst>
              <a:ext uri="{FF2B5EF4-FFF2-40B4-BE49-F238E27FC236}">
                <a16:creationId xmlns:a16="http://schemas.microsoft.com/office/drawing/2014/main" id="{917FB554-3787-5045-97E2-A5DEDE812BE7}"/>
              </a:ext>
            </a:extLst>
          </p:cNvPr>
          <p:cNvSpPr/>
          <p:nvPr/>
        </p:nvSpPr>
        <p:spPr>
          <a:xfrm>
            <a:off x="6307674" y="2884563"/>
            <a:ext cx="486295" cy="639898"/>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cxnSp>
        <p:nvCxnSpPr>
          <p:cNvPr id="75" name="Straight Connector 74">
            <a:extLst>
              <a:ext uri="{FF2B5EF4-FFF2-40B4-BE49-F238E27FC236}">
                <a16:creationId xmlns:a16="http://schemas.microsoft.com/office/drawing/2014/main" id="{2C5A8E4C-D60D-974A-8C3F-643E0D77B6A2}"/>
              </a:ext>
            </a:extLst>
          </p:cNvPr>
          <p:cNvCxnSpPr/>
          <p:nvPr/>
        </p:nvCxnSpPr>
        <p:spPr>
          <a:xfrm>
            <a:off x="6793969" y="2903614"/>
            <a:ext cx="0" cy="60120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4D2D237A-F715-C347-9EE6-B20E8088EE58}"/>
              </a:ext>
            </a:extLst>
          </p:cNvPr>
          <p:cNvCxnSpPr/>
          <p:nvPr/>
        </p:nvCxnSpPr>
        <p:spPr>
          <a:xfrm flipV="1">
            <a:off x="5952634" y="2999837"/>
            <a:ext cx="36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F60077F8-5FB9-0543-AA84-AC42B8ECE562}"/>
              </a:ext>
            </a:extLst>
          </p:cNvPr>
          <p:cNvCxnSpPr/>
          <p:nvPr/>
        </p:nvCxnSpPr>
        <p:spPr>
          <a:xfrm flipV="1">
            <a:off x="5947674" y="3390005"/>
            <a:ext cx="3600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8E2F43F6-D022-2142-8B56-BA1E385F5653}"/>
              </a:ext>
            </a:extLst>
          </p:cNvPr>
          <p:cNvCxnSpPr>
            <a:cxnSpLocks/>
          </p:cNvCxnSpPr>
          <p:nvPr/>
        </p:nvCxnSpPr>
        <p:spPr>
          <a:xfrm flipV="1">
            <a:off x="7024841" y="3197895"/>
            <a:ext cx="391422"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79" name="Oval 78">
            <a:extLst>
              <a:ext uri="{FF2B5EF4-FFF2-40B4-BE49-F238E27FC236}">
                <a16:creationId xmlns:a16="http://schemas.microsoft.com/office/drawing/2014/main" id="{F31A6D7F-5941-3645-B2C2-A8DA9F94B063}"/>
              </a:ext>
            </a:extLst>
          </p:cNvPr>
          <p:cNvSpPr/>
          <p:nvPr/>
        </p:nvSpPr>
        <p:spPr>
          <a:xfrm>
            <a:off x="6588843" y="3929757"/>
            <a:ext cx="435998" cy="639898"/>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sp>
        <p:nvSpPr>
          <p:cNvPr id="80" name="Rectangle 79">
            <a:extLst>
              <a:ext uri="{FF2B5EF4-FFF2-40B4-BE49-F238E27FC236}">
                <a16:creationId xmlns:a16="http://schemas.microsoft.com/office/drawing/2014/main" id="{9AD53A96-18CF-054C-8A59-2DD95790D5DF}"/>
              </a:ext>
            </a:extLst>
          </p:cNvPr>
          <p:cNvSpPr/>
          <p:nvPr/>
        </p:nvSpPr>
        <p:spPr>
          <a:xfrm>
            <a:off x="6307674" y="3929757"/>
            <a:ext cx="486295" cy="639898"/>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cxnSp>
        <p:nvCxnSpPr>
          <p:cNvPr id="81" name="Straight Connector 80">
            <a:extLst>
              <a:ext uri="{FF2B5EF4-FFF2-40B4-BE49-F238E27FC236}">
                <a16:creationId xmlns:a16="http://schemas.microsoft.com/office/drawing/2014/main" id="{D23F1619-8140-6045-AE97-650307E6B42D}"/>
              </a:ext>
            </a:extLst>
          </p:cNvPr>
          <p:cNvCxnSpPr/>
          <p:nvPr/>
        </p:nvCxnSpPr>
        <p:spPr>
          <a:xfrm>
            <a:off x="6793969" y="3948808"/>
            <a:ext cx="0" cy="60120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2CCB6F3F-3766-1543-B5D0-BA2E1905A13E}"/>
              </a:ext>
            </a:extLst>
          </p:cNvPr>
          <p:cNvCxnSpPr/>
          <p:nvPr/>
        </p:nvCxnSpPr>
        <p:spPr>
          <a:xfrm flipV="1">
            <a:off x="5952634" y="4045031"/>
            <a:ext cx="3600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4D887249-A704-A041-A378-50D5609D69DC}"/>
              </a:ext>
            </a:extLst>
          </p:cNvPr>
          <p:cNvCxnSpPr/>
          <p:nvPr/>
        </p:nvCxnSpPr>
        <p:spPr>
          <a:xfrm flipV="1">
            <a:off x="5947674" y="4435199"/>
            <a:ext cx="36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21CF4D02-4236-B74D-B01B-AA69F8CC4E56}"/>
              </a:ext>
            </a:extLst>
          </p:cNvPr>
          <p:cNvCxnSpPr>
            <a:cxnSpLocks/>
          </p:cNvCxnSpPr>
          <p:nvPr/>
        </p:nvCxnSpPr>
        <p:spPr>
          <a:xfrm flipV="1">
            <a:off x="7024841" y="4243089"/>
            <a:ext cx="391422"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97" name="Oval 96">
            <a:extLst>
              <a:ext uri="{FF2B5EF4-FFF2-40B4-BE49-F238E27FC236}">
                <a16:creationId xmlns:a16="http://schemas.microsoft.com/office/drawing/2014/main" id="{DBE36A1D-F2E2-C740-BBE8-8B2671C6BD04}"/>
              </a:ext>
            </a:extLst>
          </p:cNvPr>
          <p:cNvSpPr/>
          <p:nvPr/>
        </p:nvSpPr>
        <p:spPr>
          <a:xfrm>
            <a:off x="6588843" y="4974951"/>
            <a:ext cx="435998" cy="639898"/>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sp>
        <p:nvSpPr>
          <p:cNvPr id="107" name="Rectangle 106">
            <a:extLst>
              <a:ext uri="{FF2B5EF4-FFF2-40B4-BE49-F238E27FC236}">
                <a16:creationId xmlns:a16="http://schemas.microsoft.com/office/drawing/2014/main" id="{5FD73A58-6BAF-C846-949D-B37BEF4CEDA0}"/>
              </a:ext>
            </a:extLst>
          </p:cNvPr>
          <p:cNvSpPr/>
          <p:nvPr/>
        </p:nvSpPr>
        <p:spPr>
          <a:xfrm>
            <a:off x="6307674" y="4974951"/>
            <a:ext cx="486295" cy="639898"/>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cxnSp>
        <p:nvCxnSpPr>
          <p:cNvPr id="108" name="Straight Connector 107">
            <a:extLst>
              <a:ext uri="{FF2B5EF4-FFF2-40B4-BE49-F238E27FC236}">
                <a16:creationId xmlns:a16="http://schemas.microsoft.com/office/drawing/2014/main" id="{B98EEEFC-E134-4040-AE45-1A1F67C701CF}"/>
              </a:ext>
            </a:extLst>
          </p:cNvPr>
          <p:cNvCxnSpPr/>
          <p:nvPr/>
        </p:nvCxnSpPr>
        <p:spPr>
          <a:xfrm>
            <a:off x="6793969" y="4994002"/>
            <a:ext cx="0" cy="60120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04A08321-7646-7A4D-BE85-75057A185631}"/>
              </a:ext>
            </a:extLst>
          </p:cNvPr>
          <p:cNvCxnSpPr/>
          <p:nvPr/>
        </p:nvCxnSpPr>
        <p:spPr>
          <a:xfrm flipV="1">
            <a:off x="5952634" y="5090225"/>
            <a:ext cx="36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E3E4C165-9F41-9242-8E06-B509F4F7CD89}"/>
              </a:ext>
            </a:extLst>
          </p:cNvPr>
          <p:cNvCxnSpPr/>
          <p:nvPr/>
        </p:nvCxnSpPr>
        <p:spPr>
          <a:xfrm flipV="1">
            <a:off x="5947674" y="5480393"/>
            <a:ext cx="36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2CC17295-F480-A74C-8E04-10D3BCF7F62E}"/>
              </a:ext>
            </a:extLst>
          </p:cNvPr>
          <p:cNvCxnSpPr>
            <a:cxnSpLocks/>
          </p:cNvCxnSpPr>
          <p:nvPr/>
        </p:nvCxnSpPr>
        <p:spPr>
          <a:xfrm flipV="1">
            <a:off x="7024841" y="5288283"/>
            <a:ext cx="391422"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83" name="TextBox 82">
            <a:extLst>
              <a:ext uri="{FF2B5EF4-FFF2-40B4-BE49-F238E27FC236}">
                <a16:creationId xmlns:a16="http://schemas.microsoft.com/office/drawing/2014/main" id="{45ECB0FD-05A1-5D43-86B9-E1BCCADC4872}"/>
              </a:ext>
            </a:extLst>
          </p:cNvPr>
          <p:cNvSpPr txBox="1"/>
          <p:nvPr/>
        </p:nvSpPr>
        <p:spPr>
          <a:xfrm>
            <a:off x="4572000" y="941854"/>
            <a:ext cx="134132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PRE</a:t>
            </a:r>
          </a:p>
        </p:txBody>
      </p:sp>
      <p:cxnSp>
        <p:nvCxnSpPr>
          <p:cNvPr id="86" name="Straight Connector 85">
            <a:extLst>
              <a:ext uri="{FF2B5EF4-FFF2-40B4-BE49-F238E27FC236}">
                <a16:creationId xmlns:a16="http://schemas.microsoft.com/office/drawing/2014/main" id="{55572EA6-0EE0-1A45-A3D5-56C2D51314A9}"/>
              </a:ext>
            </a:extLst>
          </p:cNvPr>
          <p:cNvCxnSpPr>
            <a:cxnSpLocks/>
          </p:cNvCxnSpPr>
          <p:nvPr/>
        </p:nvCxnSpPr>
        <p:spPr>
          <a:xfrm flipH="1">
            <a:off x="3837396" y="1194719"/>
            <a:ext cx="1002928" cy="0"/>
          </a:xfrm>
          <a:prstGeom prst="line">
            <a:avLst/>
          </a:prstGeom>
          <a:ln w="38100">
            <a:solidFill>
              <a:schemeClr val="tx1"/>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87" name="TextBox 86">
            <a:extLst>
              <a:ext uri="{FF2B5EF4-FFF2-40B4-BE49-F238E27FC236}">
                <a16:creationId xmlns:a16="http://schemas.microsoft.com/office/drawing/2014/main" id="{74DB5FFD-51CD-C940-AAF9-20F76AA1B18E}"/>
              </a:ext>
            </a:extLst>
          </p:cNvPr>
          <p:cNvSpPr txBox="1"/>
          <p:nvPr/>
        </p:nvSpPr>
        <p:spPr>
          <a:xfrm>
            <a:off x="3594384" y="848152"/>
            <a:ext cx="134132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1800" b="1" i="1"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Violate Timing</a:t>
            </a:r>
          </a:p>
        </p:txBody>
      </p:sp>
      <p:cxnSp>
        <p:nvCxnSpPr>
          <p:cNvPr id="113" name="Straight Connector 112">
            <a:extLst>
              <a:ext uri="{FF2B5EF4-FFF2-40B4-BE49-F238E27FC236}">
                <a16:creationId xmlns:a16="http://schemas.microsoft.com/office/drawing/2014/main" id="{96D9029E-9377-0746-962F-7680AF96BE63}"/>
              </a:ext>
            </a:extLst>
          </p:cNvPr>
          <p:cNvCxnSpPr>
            <a:cxnSpLocks/>
          </p:cNvCxnSpPr>
          <p:nvPr/>
        </p:nvCxnSpPr>
        <p:spPr>
          <a:xfrm flipH="1">
            <a:off x="5604593" y="1191474"/>
            <a:ext cx="1002928" cy="0"/>
          </a:xfrm>
          <a:prstGeom prst="line">
            <a:avLst/>
          </a:prstGeom>
          <a:ln w="38100">
            <a:solidFill>
              <a:schemeClr val="tx1"/>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114" name="TextBox 113">
            <a:extLst>
              <a:ext uri="{FF2B5EF4-FFF2-40B4-BE49-F238E27FC236}">
                <a16:creationId xmlns:a16="http://schemas.microsoft.com/office/drawing/2014/main" id="{DAD32240-ECA7-B447-BA4D-1878C2D003B7}"/>
              </a:ext>
            </a:extLst>
          </p:cNvPr>
          <p:cNvSpPr txBox="1"/>
          <p:nvPr/>
        </p:nvSpPr>
        <p:spPr>
          <a:xfrm>
            <a:off x="5361581" y="844907"/>
            <a:ext cx="134132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1800" b="1" i="1"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Violate Timing</a:t>
            </a:r>
          </a:p>
        </p:txBody>
      </p:sp>
      <p:sp>
        <p:nvSpPr>
          <p:cNvPr id="115" name="TextBox 114">
            <a:extLst>
              <a:ext uri="{FF2B5EF4-FFF2-40B4-BE49-F238E27FC236}">
                <a16:creationId xmlns:a16="http://schemas.microsoft.com/office/drawing/2014/main" id="{B7154BEE-C7BD-D742-9CD1-3D2A95D9E279}"/>
              </a:ext>
            </a:extLst>
          </p:cNvPr>
          <p:cNvSpPr txBox="1"/>
          <p:nvPr/>
        </p:nvSpPr>
        <p:spPr>
          <a:xfrm>
            <a:off x="6219477" y="959398"/>
            <a:ext cx="200214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400" b="1" i="0" u="none" strike="noStrike" kern="1200" cap="none" spc="0" normalizeH="0" baseline="0" noProof="0" dirty="0">
                <a:ln>
                  <a:noFill/>
                </a:ln>
                <a:solidFill>
                  <a:srgbClr val="3D8AFF"/>
                </a:solidFill>
                <a:effectLst/>
                <a:uLnTx/>
                <a:uFillTx/>
                <a:latin typeface="Cambria" panose="02040503050406030204" pitchFamily="18" charset="0"/>
                <a:ea typeface="+mn-ea"/>
                <a:cs typeface="+mn-cs"/>
              </a:rPr>
              <a:t>ACT R3</a:t>
            </a:r>
          </a:p>
        </p:txBody>
      </p:sp>
      <p:sp>
        <p:nvSpPr>
          <p:cNvPr id="116" name="TextBox 115">
            <a:extLst>
              <a:ext uri="{FF2B5EF4-FFF2-40B4-BE49-F238E27FC236}">
                <a16:creationId xmlns:a16="http://schemas.microsoft.com/office/drawing/2014/main" id="{00246C55-0CEC-C442-A796-B6A6BC845069}"/>
              </a:ext>
            </a:extLst>
          </p:cNvPr>
          <p:cNvSpPr txBox="1"/>
          <p:nvPr/>
        </p:nvSpPr>
        <p:spPr>
          <a:xfrm>
            <a:off x="1002762" y="2258170"/>
            <a:ext cx="675045"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4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1</a:t>
            </a:r>
          </a:p>
        </p:txBody>
      </p:sp>
      <p:sp>
        <p:nvSpPr>
          <p:cNvPr id="117" name="TextBox 116">
            <a:extLst>
              <a:ext uri="{FF2B5EF4-FFF2-40B4-BE49-F238E27FC236}">
                <a16:creationId xmlns:a16="http://schemas.microsoft.com/office/drawing/2014/main" id="{3BE04F8A-BA1F-FC49-BA1E-9F16B54F6841}"/>
              </a:ext>
            </a:extLst>
          </p:cNvPr>
          <p:cNvSpPr txBox="1"/>
          <p:nvPr/>
        </p:nvSpPr>
        <p:spPr>
          <a:xfrm>
            <a:off x="994623" y="3835234"/>
            <a:ext cx="675045"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4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1</a:t>
            </a:r>
          </a:p>
        </p:txBody>
      </p:sp>
      <p:sp>
        <p:nvSpPr>
          <p:cNvPr id="118" name="Rectangle 117">
            <a:extLst>
              <a:ext uri="{FF2B5EF4-FFF2-40B4-BE49-F238E27FC236}">
                <a16:creationId xmlns:a16="http://schemas.microsoft.com/office/drawing/2014/main" id="{FF06EF84-5783-144E-BCB0-FF61C1A555A2}"/>
              </a:ext>
            </a:extLst>
          </p:cNvPr>
          <p:cNvSpPr/>
          <p:nvPr/>
        </p:nvSpPr>
        <p:spPr>
          <a:xfrm>
            <a:off x="0" y="5788152"/>
            <a:ext cx="9144000" cy="670311"/>
          </a:xfrm>
          <a:prstGeom prst="rect">
            <a:avLst/>
          </a:prstGeom>
          <a:solidFill>
            <a:srgbClr val="3D8AFF"/>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8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Second ACT drives the </a:t>
            </a:r>
            <a:r>
              <a:rPr kumimoji="0" lang="en-TR" sz="2800" b="1" i="0" u="none" strike="noStrike" kern="1200" cap="none" spc="0" normalizeH="0" baseline="0" noProof="0" dirty="0">
                <a:ln>
                  <a:noFill/>
                </a:ln>
                <a:solidFill>
                  <a:srgbClr val="FFC000"/>
                </a:solidFill>
                <a:effectLst/>
                <a:uLnTx/>
                <a:uFillTx/>
                <a:latin typeface="Cambria" panose="02040503050406030204" pitchFamily="18" charset="0"/>
                <a:ea typeface="+mn-ea"/>
                <a:cs typeface="+mn-cs"/>
              </a:rPr>
              <a:t>remaining three </a:t>
            </a:r>
            <a:r>
              <a:rPr kumimoji="0" lang="en-TR" sz="28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wordlines</a:t>
            </a:r>
          </a:p>
        </p:txBody>
      </p:sp>
    </p:spTree>
    <p:extLst>
      <p:ext uri="{BB962C8B-B14F-4D97-AF65-F5344CB8AC3E}">
        <p14:creationId xmlns:p14="http://schemas.microsoft.com/office/powerpoint/2010/main" val="3610721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grpId="0" nodeType="clickEffect">
                                  <p:stCondLst>
                                    <p:cond delay="0"/>
                                  </p:stCondLst>
                                  <p:childTnLst>
                                    <p:animEffect transition="out" filter="dissolve">
                                      <p:cBhvr>
                                        <p:cTn id="6" dur="500"/>
                                        <p:tgtEl>
                                          <p:spTgt spid="63"/>
                                        </p:tgtEl>
                                      </p:cBhvr>
                                    </p:animEffect>
                                    <p:set>
                                      <p:cBhvr>
                                        <p:cTn id="7" dur="1" fill="hold">
                                          <p:stCondLst>
                                            <p:cond delay="499"/>
                                          </p:stCondLst>
                                        </p:cTn>
                                        <p:tgtEl>
                                          <p:spTgt spid="63"/>
                                        </p:tgtEl>
                                        <p:attrNameLst>
                                          <p:attrName>style.visibility</p:attrName>
                                        </p:attrNameLst>
                                      </p:cBhvr>
                                      <p:to>
                                        <p:strVal val="hidden"/>
                                      </p:to>
                                    </p:set>
                                  </p:childTnLst>
                                </p:cTn>
                              </p:par>
                              <p:par>
                                <p:cTn id="8" presetID="9" presetClass="exit" presetSubtype="0" fill="hold" grpId="0" nodeType="withEffect">
                                  <p:stCondLst>
                                    <p:cond delay="0"/>
                                  </p:stCondLst>
                                  <p:childTnLst>
                                    <p:animEffect transition="out" filter="dissolve">
                                      <p:cBhvr>
                                        <p:cTn id="9" dur="500"/>
                                        <p:tgtEl>
                                          <p:spTgt spid="65"/>
                                        </p:tgtEl>
                                      </p:cBhvr>
                                    </p:animEffect>
                                    <p:set>
                                      <p:cBhvr>
                                        <p:cTn id="10" dur="1" fill="hold">
                                          <p:stCondLst>
                                            <p:cond delay="499"/>
                                          </p:stCondLst>
                                        </p:cTn>
                                        <p:tgtEl>
                                          <p:spTgt spid="65"/>
                                        </p:tgtEl>
                                        <p:attrNameLst>
                                          <p:attrName>style.visibility</p:attrName>
                                        </p:attrNameLst>
                                      </p:cBhvr>
                                      <p:to>
                                        <p:strVal val="hidden"/>
                                      </p:to>
                                    </p:set>
                                  </p:childTnLst>
                                </p:cTn>
                              </p:par>
                            </p:childTnLst>
                          </p:cTn>
                        </p:par>
                        <p:par>
                          <p:cTn id="11" fill="hold">
                            <p:stCondLst>
                              <p:cond delay="500"/>
                            </p:stCondLst>
                            <p:childTnLst>
                              <p:par>
                                <p:cTn id="12" presetID="9" presetClass="entr" presetSubtype="0" fill="hold" grpId="0" nodeType="afterEffect">
                                  <p:stCondLst>
                                    <p:cond delay="0"/>
                                  </p:stCondLst>
                                  <p:childTnLst>
                                    <p:set>
                                      <p:cBhvr>
                                        <p:cTn id="13" dur="1" fill="hold">
                                          <p:stCondLst>
                                            <p:cond delay="0"/>
                                          </p:stCondLst>
                                        </p:cTn>
                                        <p:tgtEl>
                                          <p:spTgt spid="116"/>
                                        </p:tgtEl>
                                        <p:attrNameLst>
                                          <p:attrName>style.visibility</p:attrName>
                                        </p:attrNameLst>
                                      </p:cBhvr>
                                      <p:to>
                                        <p:strVal val="visible"/>
                                      </p:to>
                                    </p:set>
                                    <p:animEffect transition="in" filter="dissolve">
                                      <p:cBhvr>
                                        <p:cTn id="14" dur="500"/>
                                        <p:tgtEl>
                                          <p:spTgt spid="116"/>
                                        </p:tgtEl>
                                      </p:cBhvr>
                                    </p:animEffect>
                                  </p:childTnLst>
                                </p:cTn>
                              </p:par>
                              <p:par>
                                <p:cTn id="15" presetID="9" presetClass="entr" presetSubtype="0" fill="hold" grpId="0" nodeType="withEffect">
                                  <p:stCondLst>
                                    <p:cond delay="0"/>
                                  </p:stCondLst>
                                  <p:childTnLst>
                                    <p:set>
                                      <p:cBhvr>
                                        <p:cTn id="16" dur="1" fill="hold">
                                          <p:stCondLst>
                                            <p:cond delay="0"/>
                                          </p:stCondLst>
                                        </p:cTn>
                                        <p:tgtEl>
                                          <p:spTgt spid="117"/>
                                        </p:tgtEl>
                                        <p:attrNameLst>
                                          <p:attrName>style.visibility</p:attrName>
                                        </p:attrNameLst>
                                      </p:cBhvr>
                                      <p:to>
                                        <p:strVal val="visible"/>
                                      </p:to>
                                    </p:set>
                                    <p:animEffect transition="in" filter="dissolve">
                                      <p:cBhvr>
                                        <p:cTn id="17" dur="500"/>
                                        <p:tgtEl>
                                          <p:spTgt spid="117"/>
                                        </p:tgtEl>
                                      </p:cBhvr>
                                    </p:animEffect>
                                  </p:childTnLst>
                                </p:cTn>
                              </p:par>
                              <p:par>
                                <p:cTn id="18" presetID="7" presetClass="emph" presetSubtype="2" fill="hold" nodeType="withEffect">
                                  <p:stCondLst>
                                    <p:cond delay="0"/>
                                  </p:stCondLst>
                                  <p:childTnLst>
                                    <p:animClr clrSpc="rgb" dir="cw">
                                      <p:cBhvr>
                                        <p:cTn id="19" dur="1000" fill="hold"/>
                                        <p:tgtEl>
                                          <p:spTgt spid="8"/>
                                        </p:tgtEl>
                                        <p:attrNameLst>
                                          <p:attrName>stroke.color</p:attrName>
                                        </p:attrNameLst>
                                      </p:cBhvr>
                                      <p:to>
                                        <a:schemeClr val="tx1"/>
                                      </p:to>
                                    </p:animClr>
                                    <p:set>
                                      <p:cBhvr>
                                        <p:cTn id="20" dur="1000" fill="hold"/>
                                        <p:tgtEl>
                                          <p:spTgt spid="8"/>
                                        </p:tgtEl>
                                        <p:attrNameLst>
                                          <p:attrName>stroke.on</p:attrName>
                                        </p:attrNameLst>
                                      </p:cBhvr>
                                      <p:to>
                                        <p:strVal val="true"/>
                                      </p:to>
                                    </p:set>
                                  </p:childTnLst>
                                </p:cTn>
                              </p:par>
                              <p:par>
                                <p:cTn id="21" presetID="7" presetClass="emph" presetSubtype="2" fill="hold" nodeType="withEffect">
                                  <p:stCondLst>
                                    <p:cond delay="0"/>
                                  </p:stCondLst>
                                  <p:childTnLst>
                                    <p:animClr clrSpc="rgb" dir="cw">
                                      <p:cBhvr>
                                        <p:cTn id="22" dur="1000" fill="hold"/>
                                        <p:tgtEl>
                                          <p:spTgt spid="33"/>
                                        </p:tgtEl>
                                        <p:attrNameLst>
                                          <p:attrName>stroke.color</p:attrName>
                                        </p:attrNameLst>
                                      </p:cBhvr>
                                      <p:to>
                                        <a:schemeClr val="tx1"/>
                                      </p:to>
                                    </p:animClr>
                                    <p:set>
                                      <p:cBhvr>
                                        <p:cTn id="23" dur="1000" fill="hold"/>
                                        <p:tgtEl>
                                          <p:spTgt spid="33"/>
                                        </p:tgtEl>
                                        <p:attrNameLst>
                                          <p:attrName>stroke.on</p:attrName>
                                        </p:attrNameLst>
                                      </p:cBhvr>
                                      <p:to>
                                        <p:strVal val="true"/>
                                      </p:to>
                                    </p:set>
                                  </p:childTnLst>
                                </p:cTn>
                              </p:par>
                              <p:par>
                                <p:cTn id="24" presetID="7" presetClass="emph" presetSubtype="2" fill="hold" nodeType="withEffect">
                                  <p:stCondLst>
                                    <p:cond delay="0"/>
                                  </p:stCondLst>
                                  <p:childTnLst>
                                    <p:animClr clrSpc="rgb" dir="cw">
                                      <p:cBhvr>
                                        <p:cTn id="25" dur="1000" fill="hold"/>
                                        <p:tgtEl>
                                          <p:spTgt spid="34"/>
                                        </p:tgtEl>
                                        <p:attrNameLst>
                                          <p:attrName>stroke.color</p:attrName>
                                        </p:attrNameLst>
                                      </p:cBhvr>
                                      <p:to>
                                        <a:schemeClr val="tx1"/>
                                      </p:to>
                                    </p:animClr>
                                    <p:set>
                                      <p:cBhvr>
                                        <p:cTn id="26" dur="1000" fill="hold"/>
                                        <p:tgtEl>
                                          <p:spTgt spid="34"/>
                                        </p:tgtEl>
                                        <p:attrNameLst>
                                          <p:attrName>stroke.on</p:attrName>
                                        </p:attrNameLst>
                                      </p:cBhvr>
                                      <p:to>
                                        <p:strVal val="true"/>
                                      </p:to>
                                    </p:set>
                                  </p:childTnLst>
                                </p:cTn>
                              </p:par>
                              <p:par>
                                <p:cTn id="27" presetID="7" presetClass="emph" presetSubtype="2" fill="hold" nodeType="withEffect">
                                  <p:stCondLst>
                                    <p:cond delay="0"/>
                                  </p:stCondLst>
                                  <p:childTnLst>
                                    <p:animClr clrSpc="rgb" dir="cw">
                                      <p:cBhvr>
                                        <p:cTn id="28" dur="1000" fill="hold"/>
                                        <p:tgtEl>
                                          <p:spTgt spid="40"/>
                                        </p:tgtEl>
                                        <p:attrNameLst>
                                          <p:attrName>stroke.color</p:attrName>
                                        </p:attrNameLst>
                                      </p:cBhvr>
                                      <p:to>
                                        <a:schemeClr val="tx1"/>
                                      </p:to>
                                    </p:animClr>
                                    <p:set>
                                      <p:cBhvr>
                                        <p:cTn id="29" dur="1000" fill="hold"/>
                                        <p:tgtEl>
                                          <p:spTgt spid="40"/>
                                        </p:tgtEl>
                                        <p:attrNameLst>
                                          <p:attrName>stroke.on</p:attrName>
                                        </p:attrNameLst>
                                      </p:cBhvr>
                                      <p:to>
                                        <p:strVal val="true"/>
                                      </p:to>
                                    </p:set>
                                  </p:childTnLst>
                                </p:cTn>
                              </p:par>
                              <p:par>
                                <p:cTn id="30" presetID="7" presetClass="emph" presetSubtype="2" fill="hold" nodeType="withEffect">
                                  <p:stCondLst>
                                    <p:cond delay="0"/>
                                  </p:stCondLst>
                                  <p:childTnLst>
                                    <p:animClr clrSpc="rgb" dir="cw">
                                      <p:cBhvr>
                                        <p:cTn id="31" dur="1000" fill="hold"/>
                                        <p:tgtEl>
                                          <p:spTgt spid="9"/>
                                        </p:tgtEl>
                                        <p:attrNameLst>
                                          <p:attrName>stroke.color</p:attrName>
                                        </p:attrNameLst>
                                      </p:cBhvr>
                                      <p:to>
                                        <a:schemeClr val="tx1"/>
                                      </p:to>
                                    </p:animClr>
                                    <p:set>
                                      <p:cBhvr>
                                        <p:cTn id="32" dur="1000" fill="hold"/>
                                        <p:tgtEl>
                                          <p:spTgt spid="9"/>
                                        </p:tgtEl>
                                        <p:attrNameLst>
                                          <p:attrName>stroke.on</p:attrName>
                                        </p:attrNameLst>
                                      </p:cBhvr>
                                      <p:to>
                                        <p:strVal val="true"/>
                                      </p:to>
                                    </p:set>
                                  </p:childTnLst>
                                </p:cTn>
                              </p:par>
                              <p:par>
                                <p:cTn id="33" presetID="7" presetClass="emph" presetSubtype="2" fill="hold" nodeType="withEffect">
                                  <p:stCondLst>
                                    <p:cond delay="0"/>
                                  </p:stCondLst>
                                  <p:childTnLst>
                                    <p:animClr clrSpc="rgb" dir="cw">
                                      <p:cBhvr>
                                        <p:cTn id="34" dur="1000" fill="hold"/>
                                        <p:tgtEl>
                                          <p:spTgt spid="28"/>
                                        </p:tgtEl>
                                        <p:attrNameLst>
                                          <p:attrName>stroke.color</p:attrName>
                                        </p:attrNameLst>
                                      </p:cBhvr>
                                      <p:to>
                                        <a:schemeClr val="tx1"/>
                                      </p:to>
                                    </p:animClr>
                                    <p:set>
                                      <p:cBhvr>
                                        <p:cTn id="35" dur="1000" fill="hold"/>
                                        <p:tgtEl>
                                          <p:spTgt spid="28"/>
                                        </p:tgtEl>
                                        <p:attrNameLst>
                                          <p:attrName>stroke.on</p:attrName>
                                        </p:attrNameLst>
                                      </p:cBhvr>
                                      <p:to>
                                        <p:strVal val="true"/>
                                      </p:to>
                                    </p:set>
                                  </p:childTnLst>
                                </p:cTn>
                              </p:par>
                            </p:childTnLst>
                          </p:cTn>
                        </p:par>
                      </p:childTnLst>
                    </p:cTn>
                  </p:par>
                  <p:par>
                    <p:cTn id="36" fill="hold">
                      <p:stCondLst>
                        <p:cond delay="indefinite"/>
                      </p:stCondLst>
                      <p:childTnLst>
                        <p:par>
                          <p:cTn id="37" fill="hold">
                            <p:stCondLst>
                              <p:cond delay="0"/>
                            </p:stCondLst>
                            <p:childTnLst>
                              <p:par>
                                <p:cTn id="38" presetID="7" presetClass="emph" presetSubtype="2" fill="hold" nodeType="clickEffect">
                                  <p:stCondLst>
                                    <p:cond delay="0"/>
                                  </p:stCondLst>
                                  <p:childTnLst>
                                    <p:animClr clrSpc="rgb" dir="cw">
                                      <p:cBhvr>
                                        <p:cTn id="39" dur="1000" fill="hold"/>
                                        <p:tgtEl>
                                          <p:spTgt spid="36"/>
                                        </p:tgtEl>
                                        <p:attrNameLst>
                                          <p:attrName>stroke.color</p:attrName>
                                        </p:attrNameLst>
                                      </p:cBhvr>
                                      <p:to>
                                        <a:srgbClr val="ED0000"/>
                                      </p:to>
                                    </p:animClr>
                                    <p:set>
                                      <p:cBhvr>
                                        <p:cTn id="40" dur="1000" fill="hold"/>
                                        <p:tgtEl>
                                          <p:spTgt spid="36"/>
                                        </p:tgtEl>
                                        <p:attrNameLst>
                                          <p:attrName>stroke.on</p:attrName>
                                        </p:attrNameLst>
                                      </p:cBhvr>
                                      <p:to>
                                        <p:strVal val="true"/>
                                      </p:to>
                                    </p:set>
                                  </p:childTnLst>
                                </p:cTn>
                              </p:par>
                              <p:par>
                                <p:cTn id="41" presetID="7" presetClass="emph" presetSubtype="2" fill="hold" nodeType="withEffect">
                                  <p:stCondLst>
                                    <p:cond delay="0"/>
                                  </p:stCondLst>
                                  <p:childTnLst>
                                    <p:animClr clrSpc="rgb" dir="cw">
                                      <p:cBhvr>
                                        <p:cTn id="42" dur="1000" fill="hold"/>
                                        <p:tgtEl>
                                          <p:spTgt spid="37"/>
                                        </p:tgtEl>
                                        <p:attrNameLst>
                                          <p:attrName>stroke.color</p:attrName>
                                        </p:attrNameLst>
                                      </p:cBhvr>
                                      <p:to>
                                        <a:srgbClr val="ED0000"/>
                                      </p:to>
                                    </p:animClr>
                                    <p:set>
                                      <p:cBhvr>
                                        <p:cTn id="43" dur="1000" fill="hold"/>
                                        <p:tgtEl>
                                          <p:spTgt spid="37"/>
                                        </p:tgtEl>
                                        <p:attrNameLst>
                                          <p:attrName>stroke.on</p:attrName>
                                        </p:attrNameLst>
                                      </p:cBhvr>
                                      <p:to>
                                        <p:strVal val="true"/>
                                      </p:to>
                                    </p:set>
                                  </p:childTnLst>
                                </p:cTn>
                              </p:par>
                              <p:par>
                                <p:cTn id="44" presetID="7" presetClass="emph" presetSubtype="2" fill="hold" nodeType="withEffect">
                                  <p:stCondLst>
                                    <p:cond delay="0"/>
                                  </p:stCondLst>
                                  <p:childTnLst>
                                    <p:animClr clrSpc="rgb" dir="cw">
                                      <p:cBhvr>
                                        <p:cTn id="45" dur="1000" fill="hold"/>
                                        <p:tgtEl>
                                          <p:spTgt spid="23"/>
                                        </p:tgtEl>
                                        <p:attrNameLst>
                                          <p:attrName>stroke.color</p:attrName>
                                        </p:attrNameLst>
                                      </p:cBhvr>
                                      <p:to>
                                        <a:srgbClr val="ED0000"/>
                                      </p:to>
                                    </p:animClr>
                                    <p:set>
                                      <p:cBhvr>
                                        <p:cTn id="46" dur="1000" fill="hold"/>
                                        <p:tgtEl>
                                          <p:spTgt spid="23"/>
                                        </p:tgtEl>
                                        <p:attrNameLst>
                                          <p:attrName>stroke.on</p:attrName>
                                        </p:attrNameLst>
                                      </p:cBhvr>
                                      <p:to>
                                        <p:strVal val="true"/>
                                      </p:to>
                                    </p:set>
                                  </p:childTnLst>
                                </p:cTn>
                              </p:par>
                              <p:par>
                                <p:cTn id="47" presetID="7" presetClass="emph" presetSubtype="2" fill="hold" nodeType="withEffect">
                                  <p:stCondLst>
                                    <p:cond delay="0"/>
                                  </p:stCondLst>
                                  <p:childTnLst>
                                    <p:animClr clrSpc="rgb" dir="cw">
                                      <p:cBhvr>
                                        <p:cTn id="48" dur="1000" fill="hold"/>
                                        <p:tgtEl>
                                          <p:spTgt spid="18"/>
                                        </p:tgtEl>
                                        <p:attrNameLst>
                                          <p:attrName>stroke.color</p:attrName>
                                        </p:attrNameLst>
                                      </p:cBhvr>
                                      <p:to>
                                        <a:srgbClr val="ED0000"/>
                                      </p:to>
                                    </p:animClr>
                                    <p:set>
                                      <p:cBhvr>
                                        <p:cTn id="49" dur="1000" fill="hold"/>
                                        <p:tgtEl>
                                          <p:spTgt spid="18"/>
                                        </p:tgtEl>
                                        <p:attrNameLst>
                                          <p:attrName>stroke.on</p:attrName>
                                        </p:attrNameLst>
                                      </p:cBhvr>
                                      <p:to>
                                        <p:strVal val="true"/>
                                      </p:to>
                                    </p:set>
                                  </p:childTnLst>
                                </p:cTn>
                              </p:par>
                              <p:par>
                                <p:cTn id="50" presetID="7" presetClass="emph" presetSubtype="2" fill="hold" nodeType="withEffect">
                                  <p:stCondLst>
                                    <p:cond delay="0"/>
                                  </p:stCondLst>
                                  <p:childTnLst>
                                    <p:animClr clrSpc="rgb" dir="cw">
                                      <p:cBhvr>
                                        <p:cTn id="51" dur="1000" fill="hold"/>
                                        <p:tgtEl>
                                          <p:spTgt spid="26"/>
                                        </p:tgtEl>
                                        <p:attrNameLst>
                                          <p:attrName>stroke.color</p:attrName>
                                        </p:attrNameLst>
                                      </p:cBhvr>
                                      <p:to>
                                        <a:srgbClr val="ED0000"/>
                                      </p:to>
                                    </p:animClr>
                                    <p:set>
                                      <p:cBhvr>
                                        <p:cTn id="52" dur="1000" fill="hold"/>
                                        <p:tgtEl>
                                          <p:spTgt spid="26"/>
                                        </p:tgtEl>
                                        <p:attrNameLst>
                                          <p:attrName>stroke.on</p:attrName>
                                        </p:attrNameLst>
                                      </p:cBhvr>
                                      <p:to>
                                        <p:strVal val="true"/>
                                      </p:to>
                                    </p:set>
                                  </p:childTnLst>
                                </p:cTn>
                              </p:par>
                              <p:par>
                                <p:cTn id="53" presetID="7" presetClass="emph" presetSubtype="2" fill="hold" nodeType="withEffect">
                                  <p:stCondLst>
                                    <p:cond delay="0"/>
                                  </p:stCondLst>
                                  <p:childTnLst>
                                    <p:animClr clrSpc="rgb" dir="cw">
                                      <p:cBhvr>
                                        <p:cTn id="54" dur="1000" fill="hold"/>
                                        <p:tgtEl>
                                          <p:spTgt spid="44"/>
                                        </p:tgtEl>
                                        <p:attrNameLst>
                                          <p:attrName>stroke.color</p:attrName>
                                        </p:attrNameLst>
                                      </p:cBhvr>
                                      <p:to>
                                        <a:srgbClr val="ED0000"/>
                                      </p:to>
                                    </p:animClr>
                                    <p:set>
                                      <p:cBhvr>
                                        <p:cTn id="55" dur="1000" fill="hold"/>
                                        <p:tgtEl>
                                          <p:spTgt spid="44"/>
                                        </p:tgtEl>
                                        <p:attrNameLst>
                                          <p:attrName>stroke.on</p:attrName>
                                        </p:attrNameLst>
                                      </p:cBhvr>
                                      <p:to>
                                        <p:strVal val="true"/>
                                      </p:to>
                                    </p:set>
                                  </p:childTnLst>
                                </p:cTn>
                              </p:par>
                              <p:par>
                                <p:cTn id="56" presetID="7" presetClass="emph" presetSubtype="2" fill="hold" nodeType="withEffect">
                                  <p:stCondLst>
                                    <p:cond delay="0"/>
                                  </p:stCondLst>
                                  <p:childTnLst>
                                    <p:animClr clrSpc="rgb" dir="cw">
                                      <p:cBhvr>
                                        <p:cTn id="57" dur="1000" fill="hold"/>
                                        <p:tgtEl>
                                          <p:spTgt spid="50"/>
                                        </p:tgtEl>
                                        <p:attrNameLst>
                                          <p:attrName>stroke.color</p:attrName>
                                        </p:attrNameLst>
                                      </p:cBhvr>
                                      <p:to>
                                        <a:srgbClr val="ED0000"/>
                                      </p:to>
                                    </p:animClr>
                                    <p:set>
                                      <p:cBhvr>
                                        <p:cTn id="58" dur="1000" fill="hold"/>
                                        <p:tgtEl>
                                          <p:spTgt spid="50"/>
                                        </p:tgtEl>
                                        <p:attrNameLst>
                                          <p:attrName>stroke.on</p:attrName>
                                        </p:attrNameLst>
                                      </p:cBhvr>
                                      <p:to>
                                        <p:strVal val="true"/>
                                      </p:to>
                                    </p:set>
                                  </p:childTnLst>
                                </p:cTn>
                              </p:par>
                              <p:par>
                                <p:cTn id="59" presetID="7" presetClass="emph" presetSubtype="2" fill="hold" nodeType="withEffect">
                                  <p:stCondLst>
                                    <p:cond delay="0"/>
                                  </p:stCondLst>
                                  <p:childTnLst>
                                    <p:animClr clrSpc="rgb" dir="cw">
                                      <p:cBhvr>
                                        <p:cTn id="60" dur="1000" fill="hold"/>
                                        <p:tgtEl>
                                          <p:spTgt spid="38"/>
                                        </p:tgtEl>
                                        <p:attrNameLst>
                                          <p:attrName>stroke.color</p:attrName>
                                        </p:attrNameLst>
                                      </p:cBhvr>
                                      <p:to>
                                        <a:srgbClr val="ED0000"/>
                                      </p:to>
                                    </p:animClr>
                                    <p:set>
                                      <p:cBhvr>
                                        <p:cTn id="61" dur="1000" fill="hold"/>
                                        <p:tgtEl>
                                          <p:spTgt spid="38"/>
                                        </p:tgtEl>
                                        <p:attrNameLst>
                                          <p:attrName>stroke.on</p:attrName>
                                        </p:attrNameLst>
                                      </p:cBhvr>
                                      <p:to>
                                        <p:strVal val="true"/>
                                      </p:to>
                                    </p:set>
                                  </p:childTnLst>
                                </p:cTn>
                              </p:par>
                              <p:par>
                                <p:cTn id="62" presetID="7" presetClass="emph" presetSubtype="2" fill="hold" nodeType="withEffect">
                                  <p:stCondLst>
                                    <p:cond delay="0"/>
                                  </p:stCondLst>
                                  <p:childTnLst>
                                    <p:animClr clrSpc="rgb" dir="cw">
                                      <p:cBhvr>
                                        <p:cTn id="63" dur="1000" fill="hold"/>
                                        <p:tgtEl>
                                          <p:spTgt spid="44"/>
                                        </p:tgtEl>
                                        <p:attrNameLst>
                                          <p:attrName>stroke.color</p:attrName>
                                        </p:attrNameLst>
                                      </p:cBhvr>
                                      <p:to>
                                        <a:srgbClr val="ED0000"/>
                                      </p:to>
                                    </p:animClr>
                                    <p:set>
                                      <p:cBhvr>
                                        <p:cTn id="64" dur="1000" fill="hold"/>
                                        <p:tgtEl>
                                          <p:spTgt spid="44"/>
                                        </p:tgtEl>
                                        <p:attrNameLst>
                                          <p:attrName>stroke.on</p:attrName>
                                        </p:attrNameLst>
                                      </p:cBhvr>
                                      <p:to>
                                        <p:strVal val="true"/>
                                      </p:to>
                                    </p:set>
                                  </p:childTnLst>
                                </p:cTn>
                              </p:par>
                              <p:par>
                                <p:cTn id="65" presetID="3" presetClass="emph" presetSubtype="2" fill="hold" grpId="0" nodeType="withEffect">
                                  <p:stCondLst>
                                    <p:cond delay="0"/>
                                  </p:stCondLst>
                                  <p:childTnLst>
                                    <p:animClr clrSpc="rgb" dir="cw">
                                      <p:cBhvr override="childStyle">
                                        <p:cTn id="66" dur="1000" fill="hold"/>
                                        <p:tgtEl>
                                          <p:spTgt spid="61"/>
                                        </p:tgtEl>
                                        <p:attrNameLst>
                                          <p:attrName>style.color</p:attrName>
                                        </p:attrNameLst>
                                      </p:cBhvr>
                                      <p:to>
                                        <a:srgbClr val="ED0000"/>
                                      </p:to>
                                    </p:animClr>
                                  </p:childTnLst>
                                </p:cTn>
                              </p:par>
                              <p:par>
                                <p:cTn id="67" presetID="3" presetClass="emph" presetSubtype="2" fill="hold" grpId="0" nodeType="withEffect">
                                  <p:stCondLst>
                                    <p:cond delay="0"/>
                                  </p:stCondLst>
                                  <p:childTnLst>
                                    <p:animClr clrSpc="rgb" dir="cw">
                                      <p:cBhvr override="childStyle">
                                        <p:cTn id="68" dur="1000" fill="hold"/>
                                        <p:tgtEl>
                                          <p:spTgt spid="69"/>
                                        </p:tgtEl>
                                        <p:attrNameLst>
                                          <p:attrName>style.color</p:attrName>
                                        </p:attrNameLst>
                                      </p:cBhvr>
                                      <p:to>
                                        <a:srgbClr val="ED0000"/>
                                      </p:to>
                                    </p:animClr>
                                  </p:childTnLst>
                                </p:cTn>
                              </p:par>
                            </p:childTnLst>
                          </p:cTn>
                        </p:par>
                      </p:childTnLst>
                    </p:cTn>
                  </p:par>
                  <p:par>
                    <p:cTn id="69" fill="hold">
                      <p:stCondLst>
                        <p:cond delay="indefinite"/>
                      </p:stCondLst>
                      <p:childTnLst>
                        <p:par>
                          <p:cTn id="70" fill="hold">
                            <p:stCondLst>
                              <p:cond delay="0"/>
                            </p:stCondLst>
                            <p:childTnLst>
                              <p:par>
                                <p:cTn id="71" presetID="7" presetClass="emph" presetSubtype="2" fill="hold" nodeType="clickEffect">
                                  <p:stCondLst>
                                    <p:cond delay="0"/>
                                  </p:stCondLst>
                                  <p:childTnLst>
                                    <p:animClr clrSpc="rgb" dir="cw">
                                      <p:cBhvr>
                                        <p:cTn id="72" dur="1000" fill="hold"/>
                                        <p:tgtEl>
                                          <p:spTgt spid="76"/>
                                        </p:tgtEl>
                                        <p:attrNameLst>
                                          <p:attrName>stroke.color</p:attrName>
                                        </p:attrNameLst>
                                      </p:cBhvr>
                                      <p:to>
                                        <a:srgbClr val="ED0000"/>
                                      </p:to>
                                    </p:animClr>
                                    <p:set>
                                      <p:cBhvr>
                                        <p:cTn id="73" dur="1000" fill="hold"/>
                                        <p:tgtEl>
                                          <p:spTgt spid="76"/>
                                        </p:tgtEl>
                                        <p:attrNameLst>
                                          <p:attrName>stroke.on</p:attrName>
                                        </p:attrNameLst>
                                      </p:cBhvr>
                                      <p:to>
                                        <p:strVal val="true"/>
                                      </p:to>
                                    </p:set>
                                  </p:childTnLst>
                                </p:cTn>
                              </p:par>
                              <p:par>
                                <p:cTn id="74" presetID="3" presetClass="emph" presetSubtype="2" fill="hold" grpId="0" nodeType="withEffect">
                                  <p:stCondLst>
                                    <p:cond delay="0"/>
                                  </p:stCondLst>
                                  <p:childTnLst>
                                    <p:animClr clrSpc="rgb" dir="cw">
                                      <p:cBhvr override="childStyle">
                                        <p:cTn id="75" dur="1000" fill="hold"/>
                                        <p:tgtEl>
                                          <p:spTgt spid="93"/>
                                        </p:tgtEl>
                                        <p:attrNameLst>
                                          <p:attrName>style.color</p:attrName>
                                        </p:attrNameLst>
                                      </p:cBhvr>
                                      <p:to>
                                        <a:srgbClr val="ED0000"/>
                                      </p:to>
                                    </p:animClr>
                                  </p:childTnLst>
                                </p:cTn>
                              </p:par>
                              <p:par>
                                <p:cTn id="76" presetID="3" presetClass="emph" presetSubtype="2" fill="hold" grpId="0" nodeType="withEffect">
                                  <p:stCondLst>
                                    <p:cond delay="0"/>
                                  </p:stCondLst>
                                  <p:childTnLst>
                                    <p:animClr clrSpc="rgb" dir="cw">
                                      <p:cBhvr override="childStyle">
                                        <p:cTn id="77" dur="1000" fill="hold"/>
                                        <p:tgtEl>
                                          <p:spTgt spid="102"/>
                                        </p:tgtEl>
                                        <p:attrNameLst>
                                          <p:attrName>style.color</p:attrName>
                                        </p:attrNameLst>
                                      </p:cBhvr>
                                      <p:to>
                                        <a:srgbClr val="ED0000"/>
                                      </p:to>
                                    </p:animClr>
                                  </p:childTnLst>
                                </p:cTn>
                              </p:par>
                              <p:par>
                                <p:cTn id="78" presetID="3" presetClass="emph" presetSubtype="2" fill="hold" grpId="0" nodeType="withEffect">
                                  <p:stCondLst>
                                    <p:cond delay="0"/>
                                  </p:stCondLst>
                                  <p:childTnLst>
                                    <p:animClr clrSpc="rgb" dir="cw">
                                      <p:cBhvr override="childStyle">
                                        <p:cTn id="79" dur="1000" fill="hold"/>
                                        <p:tgtEl>
                                          <p:spTgt spid="101"/>
                                        </p:tgtEl>
                                        <p:attrNameLst>
                                          <p:attrName>style.color</p:attrName>
                                        </p:attrNameLst>
                                      </p:cBhvr>
                                      <p:to>
                                        <a:srgbClr val="ED0000"/>
                                      </p:to>
                                    </p:animClr>
                                  </p:childTnLst>
                                </p:cTn>
                              </p:par>
                              <p:par>
                                <p:cTn id="80" presetID="7" presetClass="emph" presetSubtype="2" fill="hold" nodeType="withEffect">
                                  <p:stCondLst>
                                    <p:cond delay="0"/>
                                  </p:stCondLst>
                                  <p:childTnLst>
                                    <p:animClr clrSpc="rgb" dir="cw">
                                      <p:cBhvr>
                                        <p:cTn id="81" dur="1000" fill="hold"/>
                                        <p:tgtEl>
                                          <p:spTgt spid="84"/>
                                        </p:tgtEl>
                                        <p:attrNameLst>
                                          <p:attrName>stroke.color</p:attrName>
                                        </p:attrNameLst>
                                      </p:cBhvr>
                                      <p:to>
                                        <a:srgbClr val="ED0000"/>
                                      </p:to>
                                    </p:animClr>
                                    <p:set>
                                      <p:cBhvr>
                                        <p:cTn id="82" dur="1000" fill="hold"/>
                                        <p:tgtEl>
                                          <p:spTgt spid="84"/>
                                        </p:tgtEl>
                                        <p:attrNameLst>
                                          <p:attrName>stroke.on</p:attrName>
                                        </p:attrNameLst>
                                      </p:cBhvr>
                                      <p:to>
                                        <p:strVal val="true"/>
                                      </p:to>
                                    </p:set>
                                  </p:childTnLst>
                                </p:cTn>
                              </p:par>
                              <p:par>
                                <p:cTn id="83" presetID="3" presetClass="emph" presetSubtype="2" fill="hold" grpId="0" nodeType="withEffect">
                                  <p:stCondLst>
                                    <p:cond delay="0"/>
                                  </p:stCondLst>
                                  <p:childTnLst>
                                    <p:animClr clrSpc="rgb" dir="cw">
                                      <p:cBhvr override="childStyle">
                                        <p:cTn id="84" dur="1000" fill="hold"/>
                                        <p:tgtEl>
                                          <p:spTgt spid="100"/>
                                        </p:tgtEl>
                                        <p:attrNameLst>
                                          <p:attrName>style.color</p:attrName>
                                        </p:attrNameLst>
                                      </p:cBhvr>
                                      <p:to>
                                        <a:srgbClr val="ED0000"/>
                                      </p:to>
                                    </p:animClr>
                                  </p:childTnLst>
                                </p:cTn>
                              </p:par>
                              <p:par>
                                <p:cTn id="85" presetID="7" presetClass="emph" presetSubtype="2" fill="hold" nodeType="withEffect">
                                  <p:stCondLst>
                                    <p:cond delay="0"/>
                                  </p:stCondLst>
                                  <p:childTnLst>
                                    <p:animClr clrSpc="rgb" dir="cw">
                                      <p:cBhvr>
                                        <p:cTn id="86" dur="1000" fill="hold"/>
                                        <p:tgtEl>
                                          <p:spTgt spid="109"/>
                                        </p:tgtEl>
                                        <p:attrNameLst>
                                          <p:attrName>stroke.color</p:attrName>
                                        </p:attrNameLst>
                                      </p:cBhvr>
                                      <p:to>
                                        <a:srgbClr val="ED0000"/>
                                      </p:to>
                                    </p:animClr>
                                    <p:set>
                                      <p:cBhvr>
                                        <p:cTn id="87" dur="1000" fill="hold"/>
                                        <p:tgtEl>
                                          <p:spTgt spid="109"/>
                                        </p:tgtEl>
                                        <p:attrNameLst>
                                          <p:attrName>stroke.on</p:attrName>
                                        </p:attrNameLst>
                                      </p:cBhvr>
                                      <p:to>
                                        <p:strVal val="true"/>
                                      </p:to>
                                    </p:set>
                                  </p:childTnLst>
                                </p:cTn>
                              </p:par>
                              <p:par>
                                <p:cTn id="88" presetID="7" presetClass="emph" presetSubtype="2" fill="hold" nodeType="withEffect">
                                  <p:stCondLst>
                                    <p:cond delay="0"/>
                                  </p:stCondLst>
                                  <p:childTnLst>
                                    <p:animClr clrSpc="rgb" dir="cw">
                                      <p:cBhvr>
                                        <p:cTn id="89" dur="1000" fill="hold"/>
                                        <p:tgtEl>
                                          <p:spTgt spid="110"/>
                                        </p:tgtEl>
                                        <p:attrNameLst>
                                          <p:attrName>stroke.color</p:attrName>
                                        </p:attrNameLst>
                                      </p:cBhvr>
                                      <p:to>
                                        <a:srgbClr val="ED0000"/>
                                      </p:to>
                                    </p:animClr>
                                    <p:set>
                                      <p:cBhvr>
                                        <p:cTn id="90" dur="1000" fill="hold"/>
                                        <p:tgtEl>
                                          <p:spTgt spid="110"/>
                                        </p:tgtEl>
                                        <p:attrNameLst>
                                          <p:attrName>stroke.on</p:attrName>
                                        </p:attrNameLst>
                                      </p:cBhvr>
                                      <p:to>
                                        <p:strVal val="true"/>
                                      </p:to>
                                    </p:set>
                                  </p:childTnLst>
                                </p:cTn>
                              </p:par>
                              <p:par>
                                <p:cTn id="91" presetID="7" presetClass="emph" presetSubtype="2" fill="hold" nodeType="withEffect">
                                  <p:stCondLst>
                                    <p:cond delay="0"/>
                                  </p:stCondLst>
                                  <p:childTnLst>
                                    <p:animClr clrSpc="rgb" dir="cw">
                                      <p:cBhvr>
                                        <p:cTn id="92" dur="1000" fill="hold"/>
                                        <p:tgtEl>
                                          <p:spTgt spid="107"/>
                                        </p:tgtEl>
                                        <p:attrNameLst>
                                          <p:attrName>stroke.color</p:attrName>
                                        </p:attrNameLst>
                                      </p:cBhvr>
                                      <p:to>
                                        <a:srgbClr val="ED0000"/>
                                      </p:to>
                                    </p:animClr>
                                    <p:set>
                                      <p:cBhvr>
                                        <p:cTn id="93" dur="1000" fill="hold"/>
                                        <p:tgtEl>
                                          <p:spTgt spid="107"/>
                                        </p:tgtEl>
                                        <p:attrNameLst>
                                          <p:attrName>stroke.on</p:attrName>
                                        </p:attrNameLst>
                                      </p:cBhvr>
                                      <p:to>
                                        <p:strVal val="true"/>
                                      </p:to>
                                    </p:set>
                                  </p:childTnLst>
                                </p:cTn>
                              </p:par>
                              <p:par>
                                <p:cTn id="94" presetID="7" presetClass="emph" presetSubtype="2" fill="hold" nodeType="withEffect">
                                  <p:stCondLst>
                                    <p:cond delay="0"/>
                                  </p:stCondLst>
                                  <p:childTnLst>
                                    <p:animClr clrSpc="rgb" dir="cw">
                                      <p:cBhvr>
                                        <p:cTn id="95" dur="1000" fill="hold"/>
                                        <p:tgtEl>
                                          <p:spTgt spid="97"/>
                                        </p:tgtEl>
                                        <p:attrNameLst>
                                          <p:attrName>stroke.color</p:attrName>
                                        </p:attrNameLst>
                                      </p:cBhvr>
                                      <p:to>
                                        <a:srgbClr val="ED0000"/>
                                      </p:to>
                                    </p:animClr>
                                    <p:set>
                                      <p:cBhvr>
                                        <p:cTn id="96" dur="1000" fill="hold"/>
                                        <p:tgtEl>
                                          <p:spTgt spid="97"/>
                                        </p:tgtEl>
                                        <p:attrNameLst>
                                          <p:attrName>stroke.on</p:attrName>
                                        </p:attrNameLst>
                                      </p:cBhvr>
                                      <p:to>
                                        <p:strVal val="true"/>
                                      </p:to>
                                    </p:set>
                                  </p:childTnLst>
                                </p:cTn>
                              </p:par>
                              <p:par>
                                <p:cTn id="97" presetID="7" presetClass="emph" presetSubtype="2" fill="hold" nodeType="withEffect">
                                  <p:stCondLst>
                                    <p:cond delay="0"/>
                                  </p:stCondLst>
                                  <p:childTnLst>
                                    <p:animClr clrSpc="rgb" dir="cw">
                                      <p:cBhvr>
                                        <p:cTn id="98" dur="1000" fill="hold"/>
                                        <p:tgtEl>
                                          <p:spTgt spid="79"/>
                                        </p:tgtEl>
                                        <p:attrNameLst>
                                          <p:attrName>stroke.color</p:attrName>
                                        </p:attrNameLst>
                                      </p:cBhvr>
                                      <p:to>
                                        <a:srgbClr val="ED0000"/>
                                      </p:to>
                                    </p:animClr>
                                    <p:set>
                                      <p:cBhvr>
                                        <p:cTn id="99" dur="1000" fill="hold"/>
                                        <p:tgtEl>
                                          <p:spTgt spid="79"/>
                                        </p:tgtEl>
                                        <p:attrNameLst>
                                          <p:attrName>stroke.on</p:attrName>
                                        </p:attrNameLst>
                                      </p:cBhvr>
                                      <p:to>
                                        <p:strVal val="true"/>
                                      </p:to>
                                    </p:set>
                                  </p:childTnLst>
                                </p:cTn>
                              </p:par>
                              <p:par>
                                <p:cTn id="100" presetID="7" presetClass="emph" presetSubtype="2" fill="hold" nodeType="withEffect">
                                  <p:stCondLst>
                                    <p:cond delay="0"/>
                                  </p:stCondLst>
                                  <p:childTnLst>
                                    <p:animClr clrSpc="rgb" dir="cw">
                                      <p:cBhvr>
                                        <p:cTn id="101" dur="1000" fill="hold"/>
                                        <p:tgtEl>
                                          <p:spTgt spid="80"/>
                                        </p:tgtEl>
                                        <p:attrNameLst>
                                          <p:attrName>stroke.color</p:attrName>
                                        </p:attrNameLst>
                                      </p:cBhvr>
                                      <p:to>
                                        <a:srgbClr val="ED0000"/>
                                      </p:to>
                                    </p:animClr>
                                    <p:set>
                                      <p:cBhvr>
                                        <p:cTn id="102" dur="1000" fill="hold"/>
                                        <p:tgtEl>
                                          <p:spTgt spid="80"/>
                                        </p:tgtEl>
                                        <p:attrNameLst>
                                          <p:attrName>stroke.on</p:attrName>
                                        </p:attrNameLst>
                                      </p:cBhvr>
                                      <p:to>
                                        <p:strVal val="true"/>
                                      </p:to>
                                    </p:set>
                                  </p:childTnLst>
                                </p:cTn>
                              </p:par>
                              <p:par>
                                <p:cTn id="103" presetID="7" presetClass="emph" presetSubtype="2" fill="hold" nodeType="withEffect">
                                  <p:stCondLst>
                                    <p:cond delay="0"/>
                                  </p:stCondLst>
                                  <p:childTnLst>
                                    <p:animClr clrSpc="rgb" dir="cw">
                                      <p:cBhvr>
                                        <p:cTn id="104" dur="1000" fill="hold"/>
                                        <p:tgtEl>
                                          <p:spTgt spid="74"/>
                                        </p:tgtEl>
                                        <p:attrNameLst>
                                          <p:attrName>stroke.color</p:attrName>
                                        </p:attrNameLst>
                                      </p:cBhvr>
                                      <p:to>
                                        <a:srgbClr val="ED0000"/>
                                      </p:to>
                                    </p:animClr>
                                    <p:set>
                                      <p:cBhvr>
                                        <p:cTn id="105" dur="1000" fill="hold"/>
                                        <p:tgtEl>
                                          <p:spTgt spid="74"/>
                                        </p:tgtEl>
                                        <p:attrNameLst>
                                          <p:attrName>stroke.on</p:attrName>
                                        </p:attrNameLst>
                                      </p:cBhvr>
                                      <p:to>
                                        <p:strVal val="true"/>
                                      </p:to>
                                    </p:set>
                                  </p:childTnLst>
                                </p:cTn>
                              </p:par>
                              <p:par>
                                <p:cTn id="106" presetID="7" presetClass="emph" presetSubtype="2" fill="hold" nodeType="withEffect">
                                  <p:stCondLst>
                                    <p:cond delay="0"/>
                                  </p:stCondLst>
                                  <p:childTnLst>
                                    <p:animClr clrSpc="rgb" dir="cw">
                                      <p:cBhvr>
                                        <p:cTn id="107" dur="1000" fill="hold"/>
                                        <p:tgtEl>
                                          <p:spTgt spid="73"/>
                                        </p:tgtEl>
                                        <p:attrNameLst>
                                          <p:attrName>stroke.color</p:attrName>
                                        </p:attrNameLst>
                                      </p:cBhvr>
                                      <p:to>
                                        <a:srgbClr val="ED0000"/>
                                      </p:to>
                                    </p:animClr>
                                    <p:set>
                                      <p:cBhvr>
                                        <p:cTn id="108" dur="1000" fill="hold"/>
                                        <p:tgtEl>
                                          <p:spTgt spid="73"/>
                                        </p:tgtEl>
                                        <p:attrNameLst>
                                          <p:attrName>stroke.on</p:attrName>
                                        </p:attrNameLst>
                                      </p:cBhvr>
                                      <p:to>
                                        <p:strVal val="true"/>
                                      </p:to>
                                    </p:set>
                                  </p:childTnLst>
                                </p:cTn>
                              </p:par>
                              <p:par>
                                <p:cTn id="109" presetID="7" presetClass="emph" presetSubtype="2" fill="hold" nodeType="withEffect">
                                  <p:stCondLst>
                                    <p:cond delay="0"/>
                                  </p:stCondLst>
                                  <p:childTnLst>
                                    <p:animClr clrSpc="rgb" dir="cw">
                                      <p:cBhvr>
                                        <p:cTn id="110" dur="1000" fill="hold"/>
                                        <p:tgtEl>
                                          <p:spTgt spid="78"/>
                                        </p:tgtEl>
                                        <p:attrNameLst>
                                          <p:attrName>stroke.color</p:attrName>
                                        </p:attrNameLst>
                                      </p:cBhvr>
                                      <p:to>
                                        <a:srgbClr val="ED0000"/>
                                      </p:to>
                                    </p:animClr>
                                    <p:set>
                                      <p:cBhvr>
                                        <p:cTn id="111" dur="1000" fill="hold"/>
                                        <p:tgtEl>
                                          <p:spTgt spid="78"/>
                                        </p:tgtEl>
                                        <p:attrNameLst>
                                          <p:attrName>stroke.on</p:attrName>
                                        </p:attrNameLst>
                                      </p:cBhvr>
                                      <p:to>
                                        <p:strVal val="true"/>
                                      </p:to>
                                    </p:set>
                                  </p:childTnLst>
                                </p:cTn>
                              </p:par>
                              <p:par>
                                <p:cTn id="112" presetID="7" presetClass="emph" presetSubtype="2" fill="hold" nodeType="withEffect">
                                  <p:stCondLst>
                                    <p:cond delay="0"/>
                                  </p:stCondLst>
                                  <p:childTnLst>
                                    <p:animClr clrSpc="rgb" dir="cw">
                                      <p:cBhvr>
                                        <p:cTn id="113" dur="1000" fill="hold"/>
                                        <p:tgtEl>
                                          <p:spTgt spid="96"/>
                                        </p:tgtEl>
                                        <p:attrNameLst>
                                          <p:attrName>stroke.color</p:attrName>
                                        </p:attrNameLst>
                                      </p:cBhvr>
                                      <p:to>
                                        <a:srgbClr val="ED0000"/>
                                      </p:to>
                                    </p:animClr>
                                    <p:set>
                                      <p:cBhvr>
                                        <p:cTn id="114" dur="1000" fill="hold"/>
                                        <p:tgtEl>
                                          <p:spTgt spid="96"/>
                                        </p:tgtEl>
                                        <p:attrNameLst>
                                          <p:attrName>stroke.on</p:attrName>
                                        </p:attrNameLst>
                                      </p:cBhvr>
                                      <p:to>
                                        <p:strVal val="true"/>
                                      </p:to>
                                    </p:set>
                                  </p:childTnLst>
                                </p:cTn>
                              </p:par>
                              <p:par>
                                <p:cTn id="115" presetID="7" presetClass="emph" presetSubtype="2" fill="hold" nodeType="withEffect">
                                  <p:stCondLst>
                                    <p:cond delay="0"/>
                                  </p:stCondLst>
                                  <p:childTnLst>
                                    <p:animClr clrSpc="rgb" dir="cw">
                                      <p:cBhvr>
                                        <p:cTn id="116" dur="1000" fill="hold"/>
                                        <p:tgtEl>
                                          <p:spTgt spid="111"/>
                                        </p:tgtEl>
                                        <p:attrNameLst>
                                          <p:attrName>stroke.color</p:attrName>
                                        </p:attrNameLst>
                                      </p:cBhvr>
                                      <p:to>
                                        <a:srgbClr val="ED0000"/>
                                      </p:to>
                                    </p:animClr>
                                    <p:set>
                                      <p:cBhvr>
                                        <p:cTn id="117" dur="1000" fill="hold"/>
                                        <p:tgtEl>
                                          <p:spTgt spid="111"/>
                                        </p:tgtEl>
                                        <p:attrNameLst>
                                          <p:attrName>stroke.on</p:attrName>
                                        </p:attrNameLst>
                                      </p:cBhvr>
                                      <p:to>
                                        <p:strVal val="true"/>
                                      </p:to>
                                    </p:set>
                                  </p:childTnLst>
                                </p:cTn>
                              </p:par>
                              <p:par>
                                <p:cTn id="118" presetID="3" presetClass="emph" presetSubtype="2" fill="hold" grpId="0" nodeType="withEffect">
                                  <p:stCondLst>
                                    <p:cond delay="0"/>
                                  </p:stCondLst>
                                  <p:childTnLst>
                                    <p:animClr clrSpc="rgb" dir="cw">
                                      <p:cBhvr override="childStyle">
                                        <p:cTn id="119" dur="1000" fill="hold"/>
                                        <p:tgtEl>
                                          <p:spTgt spid="104"/>
                                        </p:tgtEl>
                                        <p:attrNameLst>
                                          <p:attrName>style.color</p:attrName>
                                        </p:attrNameLst>
                                      </p:cBhvr>
                                      <p:to>
                                        <a:srgbClr val="FF0000"/>
                                      </p:to>
                                    </p:animClr>
                                  </p:childTnLst>
                                </p:cTn>
                              </p:par>
                              <p:par>
                                <p:cTn id="120" presetID="3" presetClass="emph" presetSubtype="2" fill="hold" grpId="0" nodeType="withEffect">
                                  <p:stCondLst>
                                    <p:cond delay="0"/>
                                  </p:stCondLst>
                                  <p:childTnLst>
                                    <p:animClr clrSpc="rgb" dir="cw">
                                      <p:cBhvr override="childStyle">
                                        <p:cTn id="121" dur="1000" fill="hold"/>
                                        <p:tgtEl>
                                          <p:spTgt spid="105"/>
                                        </p:tgtEl>
                                        <p:attrNameLst>
                                          <p:attrName>style.color</p:attrName>
                                        </p:attrNameLst>
                                      </p:cBhvr>
                                      <p:to>
                                        <a:srgbClr val="FF0000"/>
                                      </p:to>
                                    </p:animClr>
                                  </p:childTnLst>
                                </p:cTn>
                              </p:par>
                              <p:par>
                                <p:cTn id="122" presetID="3" presetClass="emph" presetSubtype="2" fill="hold" grpId="0" nodeType="withEffect">
                                  <p:stCondLst>
                                    <p:cond delay="0"/>
                                  </p:stCondLst>
                                  <p:childTnLst>
                                    <p:animClr clrSpc="rgb" dir="cw">
                                      <p:cBhvr override="childStyle">
                                        <p:cTn id="123" dur="1000" fill="hold"/>
                                        <p:tgtEl>
                                          <p:spTgt spid="106"/>
                                        </p:tgtEl>
                                        <p:attrNameLst>
                                          <p:attrName>style.color</p:attrName>
                                        </p:attrNameLst>
                                      </p:cBhvr>
                                      <p:to>
                                        <a:srgbClr val="FF0000"/>
                                      </p:to>
                                    </p:animClr>
                                  </p:childTnLst>
                                </p:cTn>
                              </p:par>
                            </p:childTnLst>
                          </p:cTn>
                        </p:par>
                      </p:childTnLst>
                    </p:cTn>
                  </p:par>
                  <p:par>
                    <p:cTn id="124" fill="hold">
                      <p:stCondLst>
                        <p:cond delay="indefinite"/>
                      </p:stCondLst>
                      <p:childTnLst>
                        <p:par>
                          <p:cTn id="125" fill="hold">
                            <p:stCondLst>
                              <p:cond delay="0"/>
                            </p:stCondLst>
                            <p:childTnLst>
                              <p:par>
                                <p:cTn id="126" presetID="1" presetClass="entr" presetSubtype="0" fill="hold" grpId="0" nodeType="clickEffect">
                                  <p:stCondLst>
                                    <p:cond delay="0"/>
                                  </p:stCondLst>
                                  <p:childTnLst>
                                    <p:set>
                                      <p:cBhvr>
                                        <p:cTn id="127" dur="1" fill="hold">
                                          <p:stCondLst>
                                            <p:cond delay="0"/>
                                          </p:stCondLst>
                                        </p:cTn>
                                        <p:tgtEl>
                                          <p:spTgt spid="1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9" grpId="0"/>
      <p:bldP spid="93" grpId="0"/>
      <p:bldP spid="100" grpId="0"/>
      <p:bldP spid="101" grpId="0"/>
      <p:bldP spid="102" grpId="0"/>
      <p:bldP spid="104" grpId="0"/>
      <p:bldP spid="105" grpId="0"/>
      <p:bldP spid="106" grpId="0"/>
      <p:bldP spid="63" grpId="0"/>
      <p:bldP spid="65" grpId="0"/>
      <p:bldP spid="116" grpId="0"/>
      <p:bldP spid="117" grpId="0"/>
      <p:bldP spid="118"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3AE5B-237F-1C4C-86AB-39F32002BE8C}"/>
              </a:ext>
            </a:extLst>
          </p:cNvPr>
          <p:cNvSpPr>
            <a:spLocks noGrp="1"/>
          </p:cNvSpPr>
          <p:nvPr>
            <p:ph type="title"/>
          </p:nvPr>
        </p:nvSpPr>
        <p:spPr/>
        <p:txBody>
          <a:bodyPr/>
          <a:lstStyle/>
          <a:p>
            <a:r>
              <a:rPr lang="en-US" sz="4800" dirty="0"/>
              <a:t>Hypothetical Row Decoder</a:t>
            </a:r>
            <a:endParaRPr lang="en-TR" sz="4800" dirty="0"/>
          </a:p>
        </p:txBody>
      </p:sp>
      <p:sp>
        <p:nvSpPr>
          <p:cNvPr id="8" name="Triangle 7">
            <a:extLst>
              <a:ext uri="{FF2B5EF4-FFF2-40B4-BE49-F238E27FC236}">
                <a16:creationId xmlns:a16="http://schemas.microsoft.com/office/drawing/2014/main" id="{07A0C781-8A02-2D4A-83C9-4B325D88F5C5}"/>
              </a:ext>
            </a:extLst>
          </p:cNvPr>
          <p:cNvSpPr/>
          <p:nvPr/>
        </p:nvSpPr>
        <p:spPr>
          <a:xfrm rot="5400000">
            <a:off x="2047132" y="2082215"/>
            <a:ext cx="758141" cy="824478"/>
          </a:xfrm>
          <a:prstGeom prst="triangl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9" name="Oval 8">
            <a:extLst>
              <a:ext uri="{FF2B5EF4-FFF2-40B4-BE49-F238E27FC236}">
                <a16:creationId xmlns:a16="http://schemas.microsoft.com/office/drawing/2014/main" id="{F9A4E3A6-2709-0540-B9DC-D45136E628B6}"/>
              </a:ext>
            </a:extLst>
          </p:cNvPr>
          <p:cNvSpPr/>
          <p:nvPr/>
        </p:nvSpPr>
        <p:spPr>
          <a:xfrm>
            <a:off x="2854626" y="2444500"/>
            <a:ext cx="108000" cy="108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cxnSp>
        <p:nvCxnSpPr>
          <p:cNvPr id="15" name="Straight Connector 14">
            <a:extLst>
              <a:ext uri="{FF2B5EF4-FFF2-40B4-BE49-F238E27FC236}">
                <a16:creationId xmlns:a16="http://schemas.microsoft.com/office/drawing/2014/main" id="{C24BA68C-C0A6-BA4D-9BCE-E2846532FF06}"/>
              </a:ext>
            </a:extLst>
          </p:cNvPr>
          <p:cNvCxnSpPr>
            <a:cxnSpLocks/>
            <a:stCxn id="8" idx="3"/>
          </p:cNvCxnSpPr>
          <p:nvPr/>
        </p:nvCxnSpPr>
        <p:spPr>
          <a:xfrm flipH="1">
            <a:off x="1516894" y="2494455"/>
            <a:ext cx="49707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B540FD84-1836-CD41-8BA0-8425E235ACE3}"/>
              </a:ext>
            </a:extLst>
          </p:cNvPr>
          <p:cNvCxnSpPr>
            <a:cxnSpLocks/>
          </p:cNvCxnSpPr>
          <p:nvPr/>
        </p:nvCxnSpPr>
        <p:spPr>
          <a:xfrm flipV="1">
            <a:off x="1745494" y="2494454"/>
            <a:ext cx="0" cy="82208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66AC1A82-A4D9-9E4B-980A-6815B7822D7F}"/>
              </a:ext>
            </a:extLst>
          </p:cNvPr>
          <p:cNvCxnSpPr>
            <a:cxnSpLocks/>
          </p:cNvCxnSpPr>
          <p:nvPr/>
        </p:nvCxnSpPr>
        <p:spPr>
          <a:xfrm flipH="1">
            <a:off x="1745494" y="3298727"/>
            <a:ext cx="1493082" cy="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C953EDD7-2523-5647-B535-8FB2C5F48B4F}"/>
              </a:ext>
            </a:extLst>
          </p:cNvPr>
          <p:cNvSpPr/>
          <p:nvPr/>
        </p:nvSpPr>
        <p:spPr>
          <a:xfrm>
            <a:off x="3232313" y="3015386"/>
            <a:ext cx="577204" cy="574535"/>
          </a:xfrm>
          <a:prstGeom prst="rect">
            <a:avLst/>
          </a:prstGeom>
          <a:solidFill>
            <a:schemeClr val="bg2">
              <a:lumMod val="90000"/>
              <a:alpha val="60000"/>
            </a:schemeClr>
          </a:solid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3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a:t>
            </a:r>
            <a:endParaRPr kumimoji="0" lang="en-TR" sz="3200" b="1" i="0" u="none" strike="noStrike" kern="1200" cap="none" spc="0" normalizeH="0" baseline="0" noProof="0" dirty="0">
              <a:ln>
                <a:noFill/>
              </a:ln>
              <a:solidFill>
                <a:sysClr val="windowText" lastClr="000000"/>
              </a:solidFill>
              <a:effectLst/>
              <a:uLnTx/>
              <a:uFillTx/>
              <a:latin typeface="Cambria" panose="02040503050406030204" pitchFamily="18" charset="0"/>
              <a:ea typeface="+mn-ea"/>
              <a:cs typeface="+mn-cs"/>
            </a:endParaRPr>
          </a:p>
        </p:txBody>
      </p:sp>
      <p:sp>
        <p:nvSpPr>
          <p:cNvPr id="27" name="Rectangle 26">
            <a:extLst>
              <a:ext uri="{FF2B5EF4-FFF2-40B4-BE49-F238E27FC236}">
                <a16:creationId xmlns:a16="http://schemas.microsoft.com/office/drawing/2014/main" id="{90601F64-E81C-F04D-B947-B25C773D1429}"/>
              </a:ext>
            </a:extLst>
          </p:cNvPr>
          <p:cNvSpPr/>
          <p:nvPr/>
        </p:nvSpPr>
        <p:spPr>
          <a:xfrm>
            <a:off x="3232313" y="2209741"/>
            <a:ext cx="577204" cy="574536"/>
          </a:xfrm>
          <a:prstGeom prst="rect">
            <a:avLst/>
          </a:prstGeom>
          <a:solidFill>
            <a:schemeClr val="bg2">
              <a:lumMod val="90000"/>
              <a:alpha val="60000"/>
            </a:schemeClr>
          </a:solid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3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a:t>
            </a:r>
          </a:p>
        </p:txBody>
      </p:sp>
      <p:cxnSp>
        <p:nvCxnSpPr>
          <p:cNvPr id="28" name="Straight Connector 27">
            <a:extLst>
              <a:ext uri="{FF2B5EF4-FFF2-40B4-BE49-F238E27FC236}">
                <a16:creationId xmlns:a16="http://schemas.microsoft.com/office/drawing/2014/main" id="{38B85301-AB4B-3342-98C1-7D12CB518D36}"/>
              </a:ext>
            </a:extLst>
          </p:cNvPr>
          <p:cNvCxnSpPr>
            <a:cxnSpLocks/>
            <a:stCxn id="27" idx="1"/>
            <a:endCxn id="9" idx="6"/>
          </p:cNvCxnSpPr>
          <p:nvPr/>
        </p:nvCxnSpPr>
        <p:spPr>
          <a:xfrm flipH="1">
            <a:off x="2962626" y="2497009"/>
            <a:ext cx="26968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Triangle 32">
            <a:extLst>
              <a:ext uri="{FF2B5EF4-FFF2-40B4-BE49-F238E27FC236}">
                <a16:creationId xmlns:a16="http://schemas.microsoft.com/office/drawing/2014/main" id="{C7C5C9BA-20D0-EA4A-9892-588F945C58FD}"/>
              </a:ext>
            </a:extLst>
          </p:cNvPr>
          <p:cNvSpPr/>
          <p:nvPr/>
        </p:nvSpPr>
        <p:spPr>
          <a:xfrm rot="5400000">
            <a:off x="2047132" y="3671232"/>
            <a:ext cx="758141" cy="824478"/>
          </a:xfrm>
          <a:prstGeom prst="triangl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sp>
        <p:nvSpPr>
          <p:cNvPr id="34" name="Oval 33">
            <a:extLst>
              <a:ext uri="{FF2B5EF4-FFF2-40B4-BE49-F238E27FC236}">
                <a16:creationId xmlns:a16="http://schemas.microsoft.com/office/drawing/2014/main" id="{78184CB2-92C5-454C-AF5B-50E2AFC02A4A}"/>
              </a:ext>
            </a:extLst>
          </p:cNvPr>
          <p:cNvSpPr/>
          <p:nvPr/>
        </p:nvSpPr>
        <p:spPr>
          <a:xfrm>
            <a:off x="2854626" y="4033517"/>
            <a:ext cx="108000" cy="108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cxnSp>
        <p:nvCxnSpPr>
          <p:cNvPr id="35" name="Straight Connector 34">
            <a:extLst>
              <a:ext uri="{FF2B5EF4-FFF2-40B4-BE49-F238E27FC236}">
                <a16:creationId xmlns:a16="http://schemas.microsoft.com/office/drawing/2014/main" id="{D104BE61-2368-DA41-876B-BFE0B52C93F8}"/>
              </a:ext>
            </a:extLst>
          </p:cNvPr>
          <p:cNvCxnSpPr>
            <a:cxnSpLocks/>
            <a:stCxn id="33" idx="3"/>
          </p:cNvCxnSpPr>
          <p:nvPr/>
        </p:nvCxnSpPr>
        <p:spPr>
          <a:xfrm flipH="1">
            <a:off x="1516894" y="4083472"/>
            <a:ext cx="49707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70C4AA49-647E-5A4F-B5EE-EEA07C1BACAD}"/>
              </a:ext>
            </a:extLst>
          </p:cNvPr>
          <p:cNvCxnSpPr>
            <a:cxnSpLocks/>
          </p:cNvCxnSpPr>
          <p:nvPr/>
        </p:nvCxnSpPr>
        <p:spPr>
          <a:xfrm flipV="1">
            <a:off x="1745494" y="4083471"/>
            <a:ext cx="0" cy="82208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C9C47665-C98C-D448-B73F-39A24FAB37E9}"/>
              </a:ext>
            </a:extLst>
          </p:cNvPr>
          <p:cNvCxnSpPr>
            <a:cxnSpLocks/>
          </p:cNvCxnSpPr>
          <p:nvPr/>
        </p:nvCxnSpPr>
        <p:spPr>
          <a:xfrm flipH="1">
            <a:off x="1745494" y="4887744"/>
            <a:ext cx="1493082" cy="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8" name="Rectangle 37">
            <a:extLst>
              <a:ext uri="{FF2B5EF4-FFF2-40B4-BE49-F238E27FC236}">
                <a16:creationId xmlns:a16="http://schemas.microsoft.com/office/drawing/2014/main" id="{1444DFBD-94AE-B849-AADF-876D1D30D3BC}"/>
              </a:ext>
            </a:extLst>
          </p:cNvPr>
          <p:cNvSpPr/>
          <p:nvPr/>
        </p:nvSpPr>
        <p:spPr>
          <a:xfrm>
            <a:off x="3232313" y="4604403"/>
            <a:ext cx="577204" cy="574535"/>
          </a:xfrm>
          <a:prstGeom prst="rect">
            <a:avLst/>
          </a:prstGeom>
          <a:solidFill>
            <a:schemeClr val="bg2">
              <a:lumMod val="90000"/>
              <a:alpha val="60000"/>
            </a:schemeClr>
          </a:solid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3200" b="1" i="0" u="none" strike="noStrike" kern="1200" cap="none" spc="0" normalizeH="0" baseline="0" noProof="0" dirty="0">
                <a:ln>
                  <a:noFill/>
                </a:ln>
                <a:solidFill>
                  <a:sysClr val="windowText" lastClr="000000"/>
                </a:solidFill>
                <a:effectLst/>
                <a:uLnTx/>
                <a:uFillTx/>
                <a:latin typeface="Cambria" panose="02040503050406030204" pitchFamily="18" charset="0"/>
                <a:ea typeface="+mn-ea"/>
                <a:cs typeface="+mn-cs"/>
              </a:rPr>
              <a:t>L</a:t>
            </a:r>
          </a:p>
        </p:txBody>
      </p:sp>
      <p:sp>
        <p:nvSpPr>
          <p:cNvPr id="39" name="Rectangle 38">
            <a:extLst>
              <a:ext uri="{FF2B5EF4-FFF2-40B4-BE49-F238E27FC236}">
                <a16:creationId xmlns:a16="http://schemas.microsoft.com/office/drawing/2014/main" id="{601C5911-8CC8-9947-BADA-883424A6999D}"/>
              </a:ext>
            </a:extLst>
          </p:cNvPr>
          <p:cNvSpPr/>
          <p:nvPr/>
        </p:nvSpPr>
        <p:spPr>
          <a:xfrm>
            <a:off x="3232313" y="3798758"/>
            <a:ext cx="577204" cy="574536"/>
          </a:xfrm>
          <a:prstGeom prst="rect">
            <a:avLst/>
          </a:prstGeom>
          <a:solidFill>
            <a:schemeClr val="bg2">
              <a:lumMod val="90000"/>
              <a:alpha val="60000"/>
            </a:schemeClr>
          </a:solid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3200" b="1" i="0" u="none" strike="noStrike" kern="1200" cap="none" spc="0" normalizeH="0" baseline="0" noProof="0" dirty="0">
                <a:ln>
                  <a:noFill/>
                </a:ln>
                <a:solidFill>
                  <a:sysClr val="windowText" lastClr="000000"/>
                </a:solidFill>
                <a:effectLst/>
                <a:uLnTx/>
                <a:uFillTx/>
                <a:latin typeface="Cambria" panose="02040503050406030204" pitchFamily="18" charset="0"/>
                <a:ea typeface="+mn-ea"/>
                <a:cs typeface="+mn-cs"/>
              </a:rPr>
              <a:t>L</a:t>
            </a:r>
          </a:p>
        </p:txBody>
      </p:sp>
      <p:cxnSp>
        <p:nvCxnSpPr>
          <p:cNvPr id="40" name="Straight Connector 39">
            <a:extLst>
              <a:ext uri="{FF2B5EF4-FFF2-40B4-BE49-F238E27FC236}">
                <a16:creationId xmlns:a16="http://schemas.microsoft.com/office/drawing/2014/main" id="{A3DCC17C-964E-0D43-8D52-644A4A1FF860}"/>
              </a:ext>
            </a:extLst>
          </p:cNvPr>
          <p:cNvCxnSpPr>
            <a:cxnSpLocks/>
            <a:stCxn id="39" idx="1"/>
            <a:endCxn id="34" idx="6"/>
          </p:cNvCxnSpPr>
          <p:nvPr/>
        </p:nvCxnSpPr>
        <p:spPr>
          <a:xfrm flipH="1">
            <a:off x="2962626" y="4086026"/>
            <a:ext cx="26968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FEE514FF-C9F0-8243-AF3B-C1AF35C7756C}"/>
              </a:ext>
            </a:extLst>
          </p:cNvPr>
          <p:cNvCxnSpPr>
            <a:cxnSpLocks/>
            <a:endCxn id="27" idx="3"/>
          </p:cNvCxnSpPr>
          <p:nvPr/>
        </p:nvCxnSpPr>
        <p:spPr>
          <a:xfrm flipH="1">
            <a:off x="3809517" y="2497009"/>
            <a:ext cx="48561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AE7B2000-3F1D-8C43-BE0E-0A04510C28F6}"/>
              </a:ext>
            </a:extLst>
          </p:cNvPr>
          <p:cNvCxnSpPr>
            <a:cxnSpLocks/>
            <a:endCxn id="26" idx="3"/>
          </p:cNvCxnSpPr>
          <p:nvPr/>
        </p:nvCxnSpPr>
        <p:spPr>
          <a:xfrm flipH="1">
            <a:off x="3809517" y="3298727"/>
            <a:ext cx="48561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1B1B1359-945C-1840-BC36-36BBA73FFA91}"/>
              </a:ext>
            </a:extLst>
          </p:cNvPr>
          <p:cNvCxnSpPr>
            <a:cxnSpLocks/>
            <a:endCxn id="39" idx="3"/>
          </p:cNvCxnSpPr>
          <p:nvPr/>
        </p:nvCxnSpPr>
        <p:spPr>
          <a:xfrm flipH="1">
            <a:off x="3809517" y="4086026"/>
            <a:ext cx="48561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ADC8D993-1320-8A47-9082-D86D8FA05C36}"/>
              </a:ext>
            </a:extLst>
          </p:cNvPr>
          <p:cNvCxnSpPr>
            <a:cxnSpLocks/>
            <a:endCxn id="38" idx="3"/>
          </p:cNvCxnSpPr>
          <p:nvPr/>
        </p:nvCxnSpPr>
        <p:spPr>
          <a:xfrm flipH="1">
            <a:off x="3809516" y="4891671"/>
            <a:ext cx="4860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60" name="TextBox 59">
            <a:extLst>
              <a:ext uri="{FF2B5EF4-FFF2-40B4-BE49-F238E27FC236}">
                <a16:creationId xmlns:a16="http://schemas.microsoft.com/office/drawing/2014/main" id="{0C402276-8873-8D4B-8B77-5491935C9184}"/>
              </a:ext>
            </a:extLst>
          </p:cNvPr>
          <p:cNvSpPr txBox="1"/>
          <p:nvPr/>
        </p:nvSpPr>
        <p:spPr>
          <a:xfrm>
            <a:off x="4156253" y="2262250"/>
            <a:ext cx="755995"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400" b="0" i="0" u="none" strike="noStrike" kern="1200" cap="none" spc="0" normalizeH="0" baseline="0" noProof="0" dirty="0">
                <a:ln>
                  <a:noFill/>
                </a:ln>
                <a:solidFill>
                  <a:srgbClr val="FF0000"/>
                </a:solidFill>
                <a:effectLst/>
                <a:uLnTx/>
                <a:uFillTx/>
                <a:latin typeface="Cambria" panose="02040503050406030204" pitchFamily="18" charset="0"/>
                <a:ea typeface="+mn-ea"/>
                <a:cs typeface="Consolas" panose="020B0609020204030204" pitchFamily="49" charset="0"/>
              </a:rPr>
              <a:t>A0</a:t>
            </a:r>
          </a:p>
        </p:txBody>
      </p:sp>
      <p:sp>
        <p:nvSpPr>
          <p:cNvPr id="61" name="TextBox 60">
            <a:extLst>
              <a:ext uri="{FF2B5EF4-FFF2-40B4-BE49-F238E27FC236}">
                <a16:creationId xmlns:a16="http://schemas.microsoft.com/office/drawing/2014/main" id="{D76E1ECC-B21F-F240-9B8A-70A2A2A6F068}"/>
              </a:ext>
            </a:extLst>
          </p:cNvPr>
          <p:cNvSpPr txBox="1"/>
          <p:nvPr/>
        </p:nvSpPr>
        <p:spPr>
          <a:xfrm>
            <a:off x="4233519" y="3062796"/>
            <a:ext cx="578925"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400" b="0" i="0" u="none" strike="noStrike" kern="1200" cap="none" spc="0" normalizeH="0" baseline="0" noProof="0" dirty="0">
                <a:ln>
                  <a:noFill/>
                </a:ln>
                <a:solidFill>
                  <a:srgbClr val="FF0000"/>
                </a:solidFill>
                <a:effectLst/>
                <a:uLnTx/>
                <a:uFillTx/>
                <a:latin typeface="Cambria" panose="02040503050406030204" pitchFamily="18" charset="0"/>
                <a:ea typeface="+mn-ea"/>
                <a:cs typeface="Consolas" panose="020B0609020204030204" pitchFamily="49" charset="0"/>
              </a:rPr>
              <a:t>A0</a:t>
            </a:r>
          </a:p>
        </p:txBody>
      </p:sp>
      <p:sp>
        <p:nvSpPr>
          <p:cNvPr id="62" name="TextBox 61">
            <a:extLst>
              <a:ext uri="{FF2B5EF4-FFF2-40B4-BE49-F238E27FC236}">
                <a16:creationId xmlns:a16="http://schemas.microsoft.com/office/drawing/2014/main" id="{BC0BA7E0-C2D7-DC41-883E-B91A687885ED}"/>
              </a:ext>
            </a:extLst>
          </p:cNvPr>
          <p:cNvSpPr txBox="1"/>
          <p:nvPr/>
        </p:nvSpPr>
        <p:spPr>
          <a:xfrm>
            <a:off x="4205238" y="3852638"/>
            <a:ext cx="63881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400" b="0" i="0" u="none" strike="noStrike" kern="1200" cap="none" spc="0" normalizeH="0" baseline="0" noProof="0" dirty="0">
                <a:ln>
                  <a:noFill/>
                </a:ln>
                <a:solidFill>
                  <a:srgbClr val="FF0000"/>
                </a:solidFill>
                <a:effectLst/>
                <a:uLnTx/>
                <a:uFillTx/>
                <a:latin typeface="Cambria" panose="02040503050406030204" pitchFamily="18" charset="0"/>
                <a:ea typeface="+mn-ea"/>
                <a:cs typeface="Consolas" panose="020B0609020204030204" pitchFamily="49" charset="0"/>
              </a:rPr>
              <a:t>A1</a:t>
            </a:r>
          </a:p>
        </p:txBody>
      </p:sp>
      <p:cxnSp>
        <p:nvCxnSpPr>
          <p:cNvPr id="64" name="Straight Connector 63">
            <a:extLst>
              <a:ext uri="{FF2B5EF4-FFF2-40B4-BE49-F238E27FC236}">
                <a16:creationId xmlns:a16="http://schemas.microsoft.com/office/drawing/2014/main" id="{D0DB573E-0C28-2843-BD04-B5AE8FAD8830}"/>
              </a:ext>
            </a:extLst>
          </p:cNvPr>
          <p:cNvCxnSpPr>
            <a:cxnSpLocks/>
          </p:cNvCxnSpPr>
          <p:nvPr/>
        </p:nvCxnSpPr>
        <p:spPr>
          <a:xfrm>
            <a:off x="4386215" y="2342158"/>
            <a:ext cx="288380"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A9DE2F05-CC3C-B24D-A8E4-D663CF2AD67C}"/>
              </a:ext>
            </a:extLst>
          </p:cNvPr>
          <p:cNvCxnSpPr>
            <a:cxnSpLocks/>
          </p:cNvCxnSpPr>
          <p:nvPr/>
        </p:nvCxnSpPr>
        <p:spPr>
          <a:xfrm>
            <a:off x="4358093" y="3938894"/>
            <a:ext cx="303478"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sp>
        <p:nvSpPr>
          <p:cNvPr id="69" name="TextBox 68">
            <a:extLst>
              <a:ext uri="{FF2B5EF4-FFF2-40B4-BE49-F238E27FC236}">
                <a16:creationId xmlns:a16="http://schemas.microsoft.com/office/drawing/2014/main" id="{47EDC118-D5D8-7643-9A9F-D17984C0603A}"/>
              </a:ext>
            </a:extLst>
          </p:cNvPr>
          <p:cNvSpPr txBox="1"/>
          <p:nvPr/>
        </p:nvSpPr>
        <p:spPr>
          <a:xfrm>
            <a:off x="4196897" y="4668051"/>
            <a:ext cx="63881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400" b="0" i="0" u="none" strike="noStrike" kern="1200" cap="none" spc="0" normalizeH="0" baseline="0" noProof="0" dirty="0">
                <a:ln>
                  <a:noFill/>
                </a:ln>
                <a:solidFill>
                  <a:srgbClr val="FF0000"/>
                </a:solidFill>
                <a:effectLst/>
                <a:uLnTx/>
                <a:uFillTx/>
                <a:latin typeface="Cambria" panose="02040503050406030204" pitchFamily="18" charset="0"/>
                <a:ea typeface="+mn-ea"/>
                <a:cs typeface="Consolas" panose="020B0609020204030204" pitchFamily="49" charset="0"/>
              </a:rPr>
              <a:t>A1</a:t>
            </a:r>
          </a:p>
        </p:txBody>
      </p:sp>
      <p:sp>
        <p:nvSpPr>
          <p:cNvPr id="89" name="TextBox 88">
            <a:extLst>
              <a:ext uri="{FF2B5EF4-FFF2-40B4-BE49-F238E27FC236}">
                <a16:creationId xmlns:a16="http://schemas.microsoft.com/office/drawing/2014/main" id="{B604C5F4-0C0F-0F43-9DA4-CC0A362157E4}"/>
              </a:ext>
            </a:extLst>
          </p:cNvPr>
          <p:cNvSpPr txBox="1"/>
          <p:nvPr/>
        </p:nvSpPr>
        <p:spPr>
          <a:xfrm>
            <a:off x="5196639" y="1623521"/>
            <a:ext cx="755995"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400" b="0" i="0" u="none" strike="noStrike" kern="1200" cap="none" spc="0" normalizeH="0" baseline="0" noProof="0" dirty="0">
                <a:ln>
                  <a:noFill/>
                </a:ln>
                <a:solidFill>
                  <a:srgbClr val="FF0000"/>
                </a:solidFill>
                <a:effectLst/>
                <a:uLnTx/>
                <a:uFillTx/>
                <a:latin typeface="Cambria" panose="02040503050406030204" pitchFamily="18" charset="0"/>
                <a:ea typeface="+mn-ea"/>
                <a:cs typeface="Consolas" panose="020B0609020204030204" pitchFamily="49" charset="0"/>
              </a:rPr>
              <a:t>A0</a:t>
            </a:r>
          </a:p>
        </p:txBody>
      </p:sp>
      <p:cxnSp>
        <p:nvCxnSpPr>
          <p:cNvPr id="90" name="Straight Connector 89">
            <a:extLst>
              <a:ext uri="{FF2B5EF4-FFF2-40B4-BE49-F238E27FC236}">
                <a16:creationId xmlns:a16="http://schemas.microsoft.com/office/drawing/2014/main" id="{15822338-137D-F74D-B875-535DFC0C5F31}"/>
              </a:ext>
            </a:extLst>
          </p:cNvPr>
          <p:cNvCxnSpPr>
            <a:cxnSpLocks/>
          </p:cNvCxnSpPr>
          <p:nvPr/>
        </p:nvCxnSpPr>
        <p:spPr>
          <a:xfrm>
            <a:off x="5426601" y="1703429"/>
            <a:ext cx="288380"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sp>
        <p:nvSpPr>
          <p:cNvPr id="91" name="TextBox 90">
            <a:extLst>
              <a:ext uri="{FF2B5EF4-FFF2-40B4-BE49-F238E27FC236}">
                <a16:creationId xmlns:a16="http://schemas.microsoft.com/office/drawing/2014/main" id="{D1F25451-B001-F54E-BAF8-9379D708EF42}"/>
              </a:ext>
            </a:extLst>
          </p:cNvPr>
          <p:cNvSpPr txBox="1"/>
          <p:nvPr/>
        </p:nvSpPr>
        <p:spPr>
          <a:xfrm>
            <a:off x="5277434" y="2006225"/>
            <a:ext cx="63881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400" b="0" i="0" u="none" strike="noStrike" kern="1200" cap="none" spc="0" normalizeH="0" baseline="0" noProof="0" dirty="0">
                <a:ln>
                  <a:noFill/>
                </a:ln>
                <a:solidFill>
                  <a:srgbClr val="FF0000"/>
                </a:solidFill>
                <a:effectLst/>
                <a:uLnTx/>
                <a:uFillTx/>
                <a:latin typeface="Cambria" panose="02040503050406030204" pitchFamily="18" charset="0"/>
                <a:ea typeface="+mn-ea"/>
                <a:cs typeface="Consolas" panose="020B0609020204030204" pitchFamily="49" charset="0"/>
              </a:rPr>
              <a:t>A1</a:t>
            </a:r>
          </a:p>
        </p:txBody>
      </p:sp>
      <p:cxnSp>
        <p:nvCxnSpPr>
          <p:cNvPr id="92" name="Straight Connector 91">
            <a:extLst>
              <a:ext uri="{FF2B5EF4-FFF2-40B4-BE49-F238E27FC236}">
                <a16:creationId xmlns:a16="http://schemas.microsoft.com/office/drawing/2014/main" id="{49F51C0E-5C01-9D46-82E0-71C1AC58F3A6}"/>
              </a:ext>
            </a:extLst>
          </p:cNvPr>
          <p:cNvCxnSpPr>
            <a:cxnSpLocks/>
          </p:cNvCxnSpPr>
          <p:nvPr/>
        </p:nvCxnSpPr>
        <p:spPr>
          <a:xfrm>
            <a:off x="5430289" y="2092481"/>
            <a:ext cx="303478"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sp>
        <p:nvSpPr>
          <p:cNvPr id="93" name="TextBox 92">
            <a:extLst>
              <a:ext uri="{FF2B5EF4-FFF2-40B4-BE49-F238E27FC236}">
                <a16:creationId xmlns:a16="http://schemas.microsoft.com/office/drawing/2014/main" id="{EAC4D17A-238D-3E48-9E7F-1DBF920135C8}"/>
              </a:ext>
            </a:extLst>
          </p:cNvPr>
          <p:cNvSpPr txBox="1"/>
          <p:nvPr/>
        </p:nvSpPr>
        <p:spPr>
          <a:xfrm>
            <a:off x="5292565" y="2731567"/>
            <a:ext cx="578925"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400" b="0" i="0" u="none" strike="noStrike" kern="1200" cap="none" spc="0" normalizeH="0" baseline="0" noProof="0" dirty="0">
                <a:ln>
                  <a:noFill/>
                </a:ln>
                <a:solidFill>
                  <a:srgbClr val="FF0000"/>
                </a:solidFill>
                <a:effectLst/>
                <a:uLnTx/>
                <a:uFillTx/>
                <a:latin typeface="Cambria" panose="02040503050406030204" pitchFamily="18" charset="0"/>
                <a:ea typeface="+mn-ea"/>
                <a:cs typeface="Consolas" panose="020B0609020204030204" pitchFamily="49" charset="0"/>
              </a:rPr>
              <a:t>A0</a:t>
            </a:r>
          </a:p>
        </p:txBody>
      </p:sp>
      <p:sp>
        <p:nvSpPr>
          <p:cNvPr id="94" name="TextBox 93">
            <a:extLst>
              <a:ext uri="{FF2B5EF4-FFF2-40B4-BE49-F238E27FC236}">
                <a16:creationId xmlns:a16="http://schemas.microsoft.com/office/drawing/2014/main" id="{930E4C70-7AAA-6B4E-87DA-6229CE1583E9}"/>
              </a:ext>
            </a:extLst>
          </p:cNvPr>
          <p:cNvSpPr txBox="1"/>
          <p:nvPr/>
        </p:nvSpPr>
        <p:spPr>
          <a:xfrm>
            <a:off x="5281138" y="3127886"/>
            <a:ext cx="63881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400" b="0" i="0" u="none" strike="noStrike" kern="1200" cap="none" spc="0" normalizeH="0" baseline="0" noProof="0" dirty="0">
                <a:ln>
                  <a:noFill/>
                </a:ln>
                <a:solidFill>
                  <a:srgbClr val="FF0000"/>
                </a:solidFill>
                <a:effectLst/>
                <a:uLnTx/>
                <a:uFillTx/>
                <a:latin typeface="Cambria" panose="02040503050406030204" pitchFamily="18" charset="0"/>
                <a:ea typeface="+mn-ea"/>
                <a:cs typeface="Consolas" panose="020B0609020204030204" pitchFamily="49" charset="0"/>
              </a:rPr>
              <a:t>A1</a:t>
            </a:r>
          </a:p>
        </p:txBody>
      </p:sp>
      <p:cxnSp>
        <p:nvCxnSpPr>
          <p:cNvPr id="95" name="Straight Connector 94">
            <a:extLst>
              <a:ext uri="{FF2B5EF4-FFF2-40B4-BE49-F238E27FC236}">
                <a16:creationId xmlns:a16="http://schemas.microsoft.com/office/drawing/2014/main" id="{81C6643E-0034-894E-B33F-490238BA77E5}"/>
              </a:ext>
            </a:extLst>
          </p:cNvPr>
          <p:cNvCxnSpPr>
            <a:cxnSpLocks/>
          </p:cNvCxnSpPr>
          <p:nvPr/>
        </p:nvCxnSpPr>
        <p:spPr>
          <a:xfrm>
            <a:off x="5433993" y="3214142"/>
            <a:ext cx="303478"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sp>
        <p:nvSpPr>
          <p:cNvPr id="98" name="TextBox 97">
            <a:extLst>
              <a:ext uri="{FF2B5EF4-FFF2-40B4-BE49-F238E27FC236}">
                <a16:creationId xmlns:a16="http://schemas.microsoft.com/office/drawing/2014/main" id="{CB21F63A-6447-1145-A4EC-2072C4B924A8}"/>
              </a:ext>
            </a:extLst>
          </p:cNvPr>
          <p:cNvSpPr txBox="1"/>
          <p:nvPr/>
        </p:nvSpPr>
        <p:spPr>
          <a:xfrm>
            <a:off x="5234961" y="3817107"/>
            <a:ext cx="755995"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400" b="0" i="0" u="none" strike="noStrike" kern="1200" cap="none" spc="0" normalizeH="0" baseline="0" noProof="0" dirty="0">
                <a:ln>
                  <a:noFill/>
                </a:ln>
                <a:solidFill>
                  <a:srgbClr val="FF0000"/>
                </a:solidFill>
                <a:effectLst/>
                <a:uLnTx/>
                <a:uFillTx/>
                <a:latin typeface="Cambria" panose="02040503050406030204" pitchFamily="18" charset="0"/>
                <a:ea typeface="+mn-ea"/>
                <a:cs typeface="Consolas" panose="020B0609020204030204" pitchFamily="49" charset="0"/>
              </a:rPr>
              <a:t>A0</a:t>
            </a:r>
          </a:p>
        </p:txBody>
      </p:sp>
      <p:cxnSp>
        <p:nvCxnSpPr>
          <p:cNvPr id="99" name="Straight Connector 98">
            <a:extLst>
              <a:ext uri="{FF2B5EF4-FFF2-40B4-BE49-F238E27FC236}">
                <a16:creationId xmlns:a16="http://schemas.microsoft.com/office/drawing/2014/main" id="{12AA5FB0-C80D-EC4E-8213-C1E612B49944}"/>
              </a:ext>
            </a:extLst>
          </p:cNvPr>
          <p:cNvCxnSpPr>
            <a:cxnSpLocks/>
          </p:cNvCxnSpPr>
          <p:nvPr/>
        </p:nvCxnSpPr>
        <p:spPr>
          <a:xfrm>
            <a:off x="5464923" y="3897015"/>
            <a:ext cx="288380"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sp>
        <p:nvSpPr>
          <p:cNvPr id="100" name="TextBox 99">
            <a:extLst>
              <a:ext uri="{FF2B5EF4-FFF2-40B4-BE49-F238E27FC236}">
                <a16:creationId xmlns:a16="http://schemas.microsoft.com/office/drawing/2014/main" id="{8572C3A4-8D3C-0E4D-9679-B820BDB5F2B5}"/>
              </a:ext>
            </a:extLst>
          </p:cNvPr>
          <p:cNvSpPr txBox="1"/>
          <p:nvPr/>
        </p:nvSpPr>
        <p:spPr>
          <a:xfrm>
            <a:off x="5293548" y="4181633"/>
            <a:ext cx="63881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400" b="0" i="0" u="none" strike="noStrike" kern="1200" cap="none" spc="0" normalizeH="0" baseline="0" noProof="0" dirty="0">
                <a:ln>
                  <a:noFill/>
                </a:ln>
                <a:solidFill>
                  <a:srgbClr val="FF0000"/>
                </a:solidFill>
                <a:effectLst/>
                <a:uLnTx/>
                <a:uFillTx/>
                <a:latin typeface="Cambria" panose="02040503050406030204" pitchFamily="18" charset="0"/>
                <a:ea typeface="+mn-ea"/>
                <a:cs typeface="Consolas" panose="020B0609020204030204" pitchFamily="49" charset="0"/>
              </a:rPr>
              <a:t>A1</a:t>
            </a:r>
          </a:p>
        </p:txBody>
      </p:sp>
      <p:sp>
        <p:nvSpPr>
          <p:cNvPr id="101" name="TextBox 100">
            <a:extLst>
              <a:ext uri="{FF2B5EF4-FFF2-40B4-BE49-F238E27FC236}">
                <a16:creationId xmlns:a16="http://schemas.microsoft.com/office/drawing/2014/main" id="{DBB46244-56E7-6140-936A-C7D073F1D8DB}"/>
              </a:ext>
            </a:extLst>
          </p:cNvPr>
          <p:cNvSpPr txBox="1"/>
          <p:nvPr/>
        </p:nvSpPr>
        <p:spPr>
          <a:xfrm>
            <a:off x="5313815" y="5253860"/>
            <a:ext cx="63881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400" b="0" i="0" u="none" strike="noStrike" kern="1200" cap="none" spc="0" normalizeH="0" baseline="0" noProof="0" dirty="0">
                <a:ln>
                  <a:noFill/>
                </a:ln>
                <a:solidFill>
                  <a:srgbClr val="FF0000"/>
                </a:solidFill>
                <a:effectLst/>
                <a:uLnTx/>
                <a:uFillTx/>
                <a:latin typeface="Cambria" panose="02040503050406030204" pitchFamily="18" charset="0"/>
                <a:ea typeface="+mn-ea"/>
                <a:cs typeface="Consolas" panose="020B0609020204030204" pitchFamily="49" charset="0"/>
              </a:rPr>
              <a:t>A1</a:t>
            </a:r>
          </a:p>
        </p:txBody>
      </p:sp>
      <p:sp>
        <p:nvSpPr>
          <p:cNvPr id="102" name="TextBox 101">
            <a:extLst>
              <a:ext uri="{FF2B5EF4-FFF2-40B4-BE49-F238E27FC236}">
                <a16:creationId xmlns:a16="http://schemas.microsoft.com/office/drawing/2014/main" id="{77832AFA-DF51-6243-B636-99F4D4887BF2}"/>
              </a:ext>
            </a:extLst>
          </p:cNvPr>
          <p:cNvSpPr txBox="1"/>
          <p:nvPr/>
        </p:nvSpPr>
        <p:spPr>
          <a:xfrm>
            <a:off x="5246391" y="4865079"/>
            <a:ext cx="755995"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400" b="0" i="0" u="none" strike="noStrike" kern="1200" cap="none" spc="0" normalizeH="0" baseline="0" noProof="0" dirty="0">
                <a:ln>
                  <a:noFill/>
                </a:ln>
                <a:solidFill>
                  <a:srgbClr val="FF0000"/>
                </a:solidFill>
                <a:effectLst/>
                <a:uLnTx/>
                <a:uFillTx/>
                <a:latin typeface="Cambria" panose="02040503050406030204" pitchFamily="18" charset="0"/>
                <a:ea typeface="+mn-ea"/>
                <a:cs typeface="Consolas" panose="020B0609020204030204" pitchFamily="49" charset="0"/>
              </a:rPr>
              <a:t>A0</a:t>
            </a:r>
          </a:p>
        </p:txBody>
      </p:sp>
      <p:sp>
        <p:nvSpPr>
          <p:cNvPr id="103" name="TextBox 102">
            <a:extLst>
              <a:ext uri="{FF2B5EF4-FFF2-40B4-BE49-F238E27FC236}">
                <a16:creationId xmlns:a16="http://schemas.microsoft.com/office/drawing/2014/main" id="{96933EF7-142D-5546-93CD-A4F1858B9DC1}"/>
              </a:ext>
            </a:extLst>
          </p:cNvPr>
          <p:cNvSpPr txBox="1"/>
          <p:nvPr/>
        </p:nvSpPr>
        <p:spPr>
          <a:xfrm>
            <a:off x="7416263" y="1777130"/>
            <a:ext cx="70763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S0</a:t>
            </a:r>
          </a:p>
        </p:txBody>
      </p:sp>
      <p:sp>
        <p:nvSpPr>
          <p:cNvPr id="104" name="TextBox 103">
            <a:extLst>
              <a:ext uri="{FF2B5EF4-FFF2-40B4-BE49-F238E27FC236}">
                <a16:creationId xmlns:a16="http://schemas.microsoft.com/office/drawing/2014/main" id="{EA1DB379-76E7-B243-A4A3-1074F0C1F503}"/>
              </a:ext>
            </a:extLst>
          </p:cNvPr>
          <p:cNvSpPr txBox="1"/>
          <p:nvPr/>
        </p:nvSpPr>
        <p:spPr>
          <a:xfrm>
            <a:off x="7430714" y="2871268"/>
            <a:ext cx="70763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S1</a:t>
            </a:r>
          </a:p>
        </p:txBody>
      </p:sp>
      <p:sp>
        <p:nvSpPr>
          <p:cNvPr id="105" name="TextBox 104">
            <a:extLst>
              <a:ext uri="{FF2B5EF4-FFF2-40B4-BE49-F238E27FC236}">
                <a16:creationId xmlns:a16="http://schemas.microsoft.com/office/drawing/2014/main" id="{AA837EFD-795D-1948-A400-155EA60D4D6E}"/>
              </a:ext>
            </a:extLst>
          </p:cNvPr>
          <p:cNvSpPr txBox="1"/>
          <p:nvPr/>
        </p:nvSpPr>
        <p:spPr>
          <a:xfrm>
            <a:off x="7416263" y="3960237"/>
            <a:ext cx="70763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S2</a:t>
            </a:r>
          </a:p>
        </p:txBody>
      </p:sp>
      <p:sp>
        <p:nvSpPr>
          <p:cNvPr id="106" name="TextBox 105">
            <a:extLst>
              <a:ext uri="{FF2B5EF4-FFF2-40B4-BE49-F238E27FC236}">
                <a16:creationId xmlns:a16="http://schemas.microsoft.com/office/drawing/2014/main" id="{12AFED04-1DC9-5142-BFDE-08C8D86A95CB}"/>
              </a:ext>
            </a:extLst>
          </p:cNvPr>
          <p:cNvSpPr txBox="1"/>
          <p:nvPr/>
        </p:nvSpPr>
        <p:spPr>
          <a:xfrm>
            <a:off x="7425538" y="5023251"/>
            <a:ext cx="70763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S3</a:t>
            </a:r>
          </a:p>
        </p:txBody>
      </p:sp>
      <p:sp>
        <p:nvSpPr>
          <p:cNvPr id="57" name="TextBox 56">
            <a:extLst>
              <a:ext uri="{FF2B5EF4-FFF2-40B4-BE49-F238E27FC236}">
                <a16:creationId xmlns:a16="http://schemas.microsoft.com/office/drawing/2014/main" id="{E29F56E8-4E3D-3C47-9CAC-057FDFB2076B}"/>
              </a:ext>
            </a:extLst>
          </p:cNvPr>
          <p:cNvSpPr txBox="1"/>
          <p:nvPr/>
        </p:nvSpPr>
        <p:spPr>
          <a:xfrm>
            <a:off x="356133" y="939676"/>
            <a:ext cx="200214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400" b="1"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Command</a:t>
            </a:r>
          </a:p>
        </p:txBody>
      </p:sp>
      <p:sp>
        <p:nvSpPr>
          <p:cNvPr id="58" name="TextBox 57">
            <a:extLst>
              <a:ext uri="{FF2B5EF4-FFF2-40B4-BE49-F238E27FC236}">
                <a16:creationId xmlns:a16="http://schemas.microsoft.com/office/drawing/2014/main" id="{B54E3068-31F1-804A-A842-241A9D9CA7E8}"/>
              </a:ext>
            </a:extLst>
          </p:cNvPr>
          <p:cNvSpPr txBox="1"/>
          <p:nvPr/>
        </p:nvSpPr>
        <p:spPr>
          <a:xfrm>
            <a:off x="2206147" y="943469"/>
            <a:ext cx="200214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ACT R0</a:t>
            </a:r>
          </a:p>
        </p:txBody>
      </p:sp>
      <p:sp>
        <p:nvSpPr>
          <p:cNvPr id="11" name="Oval 10">
            <a:extLst>
              <a:ext uri="{FF2B5EF4-FFF2-40B4-BE49-F238E27FC236}">
                <a16:creationId xmlns:a16="http://schemas.microsoft.com/office/drawing/2014/main" id="{88A1E845-72B6-FC48-AA0C-45C640E45534}"/>
              </a:ext>
            </a:extLst>
          </p:cNvPr>
          <p:cNvSpPr/>
          <p:nvPr/>
        </p:nvSpPr>
        <p:spPr>
          <a:xfrm>
            <a:off x="6588843" y="1725408"/>
            <a:ext cx="435998" cy="639898"/>
          </a:xfrm>
          <a:prstGeom prst="ellipse">
            <a:avLst/>
          </a:prstGeom>
          <a:solidFill>
            <a:schemeClr val="bg1"/>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sp>
        <p:nvSpPr>
          <p:cNvPr id="7" name="Rectangle 6">
            <a:extLst>
              <a:ext uri="{FF2B5EF4-FFF2-40B4-BE49-F238E27FC236}">
                <a16:creationId xmlns:a16="http://schemas.microsoft.com/office/drawing/2014/main" id="{1A144BFE-48F8-B146-BCCD-32482E17678A}"/>
              </a:ext>
            </a:extLst>
          </p:cNvPr>
          <p:cNvSpPr/>
          <p:nvPr/>
        </p:nvSpPr>
        <p:spPr>
          <a:xfrm>
            <a:off x="6307674" y="1725408"/>
            <a:ext cx="486295" cy="639898"/>
          </a:xfrm>
          <a:prstGeom prst="rect">
            <a:avLst/>
          </a:prstGeom>
          <a:solidFill>
            <a:schemeClr val="bg1"/>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cxnSp>
        <p:nvCxnSpPr>
          <p:cNvPr id="13" name="Straight Connector 12">
            <a:extLst>
              <a:ext uri="{FF2B5EF4-FFF2-40B4-BE49-F238E27FC236}">
                <a16:creationId xmlns:a16="http://schemas.microsoft.com/office/drawing/2014/main" id="{C26866C4-85F2-404A-826B-6C4A4AEDC2FC}"/>
              </a:ext>
            </a:extLst>
          </p:cNvPr>
          <p:cNvCxnSpPr/>
          <p:nvPr/>
        </p:nvCxnSpPr>
        <p:spPr>
          <a:xfrm>
            <a:off x="6793969" y="1744459"/>
            <a:ext cx="0" cy="60120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72B53EE6-EA69-7A46-99A8-A8A968471BE6}"/>
              </a:ext>
            </a:extLst>
          </p:cNvPr>
          <p:cNvCxnSpPr>
            <a:stCxn id="89" idx="3"/>
          </p:cNvCxnSpPr>
          <p:nvPr/>
        </p:nvCxnSpPr>
        <p:spPr>
          <a:xfrm flipV="1">
            <a:off x="5952634" y="1840682"/>
            <a:ext cx="3600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6E9611BB-9EC7-5943-9337-2E60C34DC207}"/>
              </a:ext>
            </a:extLst>
          </p:cNvPr>
          <p:cNvCxnSpPr/>
          <p:nvPr/>
        </p:nvCxnSpPr>
        <p:spPr>
          <a:xfrm flipV="1">
            <a:off x="5947674" y="2230850"/>
            <a:ext cx="3600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35A99695-F527-C84A-9CEE-C21348CDB606}"/>
              </a:ext>
            </a:extLst>
          </p:cNvPr>
          <p:cNvCxnSpPr>
            <a:cxnSpLocks/>
            <a:endCxn id="103" idx="1"/>
          </p:cNvCxnSpPr>
          <p:nvPr/>
        </p:nvCxnSpPr>
        <p:spPr>
          <a:xfrm flipV="1">
            <a:off x="7024841" y="2038740"/>
            <a:ext cx="391422"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73" name="Oval 72">
            <a:extLst>
              <a:ext uri="{FF2B5EF4-FFF2-40B4-BE49-F238E27FC236}">
                <a16:creationId xmlns:a16="http://schemas.microsoft.com/office/drawing/2014/main" id="{FF45C3FB-06E9-714D-8F8F-A126D2EA94F3}"/>
              </a:ext>
            </a:extLst>
          </p:cNvPr>
          <p:cNvSpPr/>
          <p:nvPr/>
        </p:nvSpPr>
        <p:spPr>
          <a:xfrm>
            <a:off x="6588843" y="2884563"/>
            <a:ext cx="435998" cy="639898"/>
          </a:xfrm>
          <a:prstGeom prst="ellipse">
            <a:avLst/>
          </a:prstGeom>
          <a:solidFill>
            <a:schemeClr val="bg1"/>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sp>
        <p:nvSpPr>
          <p:cNvPr id="74" name="Rectangle 73">
            <a:extLst>
              <a:ext uri="{FF2B5EF4-FFF2-40B4-BE49-F238E27FC236}">
                <a16:creationId xmlns:a16="http://schemas.microsoft.com/office/drawing/2014/main" id="{917FB554-3787-5045-97E2-A5DEDE812BE7}"/>
              </a:ext>
            </a:extLst>
          </p:cNvPr>
          <p:cNvSpPr/>
          <p:nvPr/>
        </p:nvSpPr>
        <p:spPr>
          <a:xfrm>
            <a:off x="6307674" y="2884563"/>
            <a:ext cx="486295" cy="639898"/>
          </a:xfrm>
          <a:prstGeom prst="rect">
            <a:avLst/>
          </a:prstGeom>
          <a:solidFill>
            <a:schemeClr val="bg1"/>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cxnSp>
        <p:nvCxnSpPr>
          <p:cNvPr id="75" name="Straight Connector 74">
            <a:extLst>
              <a:ext uri="{FF2B5EF4-FFF2-40B4-BE49-F238E27FC236}">
                <a16:creationId xmlns:a16="http://schemas.microsoft.com/office/drawing/2014/main" id="{2C5A8E4C-D60D-974A-8C3F-643E0D77B6A2}"/>
              </a:ext>
            </a:extLst>
          </p:cNvPr>
          <p:cNvCxnSpPr/>
          <p:nvPr/>
        </p:nvCxnSpPr>
        <p:spPr>
          <a:xfrm>
            <a:off x="6793969" y="2903614"/>
            <a:ext cx="0" cy="60120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4D2D237A-F715-C347-9EE6-B20E8088EE58}"/>
              </a:ext>
            </a:extLst>
          </p:cNvPr>
          <p:cNvCxnSpPr/>
          <p:nvPr/>
        </p:nvCxnSpPr>
        <p:spPr>
          <a:xfrm flipV="1">
            <a:off x="5952634" y="2999837"/>
            <a:ext cx="3600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F60077F8-5FB9-0543-AA84-AC42B8ECE562}"/>
              </a:ext>
            </a:extLst>
          </p:cNvPr>
          <p:cNvCxnSpPr/>
          <p:nvPr/>
        </p:nvCxnSpPr>
        <p:spPr>
          <a:xfrm flipV="1">
            <a:off x="5947674" y="3390005"/>
            <a:ext cx="3600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8E2F43F6-D022-2142-8B56-BA1E385F5653}"/>
              </a:ext>
            </a:extLst>
          </p:cNvPr>
          <p:cNvCxnSpPr>
            <a:cxnSpLocks/>
          </p:cNvCxnSpPr>
          <p:nvPr/>
        </p:nvCxnSpPr>
        <p:spPr>
          <a:xfrm flipV="1">
            <a:off x="7024841" y="3197895"/>
            <a:ext cx="391422"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79" name="Oval 78">
            <a:extLst>
              <a:ext uri="{FF2B5EF4-FFF2-40B4-BE49-F238E27FC236}">
                <a16:creationId xmlns:a16="http://schemas.microsoft.com/office/drawing/2014/main" id="{F31A6D7F-5941-3645-B2C2-A8DA9F94B063}"/>
              </a:ext>
            </a:extLst>
          </p:cNvPr>
          <p:cNvSpPr/>
          <p:nvPr/>
        </p:nvSpPr>
        <p:spPr>
          <a:xfrm>
            <a:off x="6588843" y="3929757"/>
            <a:ext cx="435998" cy="639898"/>
          </a:xfrm>
          <a:prstGeom prst="ellipse">
            <a:avLst/>
          </a:prstGeom>
          <a:solidFill>
            <a:schemeClr val="bg1"/>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sp>
        <p:nvSpPr>
          <p:cNvPr id="80" name="Rectangle 79">
            <a:extLst>
              <a:ext uri="{FF2B5EF4-FFF2-40B4-BE49-F238E27FC236}">
                <a16:creationId xmlns:a16="http://schemas.microsoft.com/office/drawing/2014/main" id="{9AD53A96-18CF-054C-8A59-2DD95790D5DF}"/>
              </a:ext>
            </a:extLst>
          </p:cNvPr>
          <p:cNvSpPr/>
          <p:nvPr/>
        </p:nvSpPr>
        <p:spPr>
          <a:xfrm>
            <a:off x="6307674" y="3929757"/>
            <a:ext cx="486295" cy="639898"/>
          </a:xfrm>
          <a:prstGeom prst="rect">
            <a:avLst/>
          </a:prstGeom>
          <a:solidFill>
            <a:schemeClr val="bg1"/>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cxnSp>
        <p:nvCxnSpPr>
          <p:cNvPr id="81" name="Straight Connector 80">
            <a:extLst>
              <a:ext uri="{FF2B5EF4-FFF2-40B4-BE49-F238E27FC236}">
                <a16:creationId xmlns:a16="http://schemas.microsoft.com/office/drawing/2014/main" id="{D23F1619-8140-6045-AE97-650307E6B42D}"/>
              </a:ext>
            </a:extLst>
          </p:cNvPr>
          <p:cNvCxnSpPr/>
          <p:nvPr/>
        </p:nvCxnSpPr>
        <p:spPr>
          <a:xfrm>
            <a:off x="6793969" y="3948808"/>
            <a:ext cx="0" cy="60120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2CCB6F3F-3766-1543-B5D0-BA2E1905A13E}"/>
              </a:ext>
            </a:extLst>
          </p:cNvPr>
          <p:cNvCxnSpPr/>
          <p:nvPr/>
        </p:nvCxnSpPr>
        <p:spPr>
          <a:xfrm flipV="1">
            <a:off x="5952634" y="4045031"/>
            <a:ext cx="3600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4D887249-A704-A041-A378-50D5609D69DC}"/>
              </a:ext>
            </a:extLst>
          </p:cNvPr>
          <p:cNvCxnSpPr/>
          <p:nvPr/>
        </p:nvCxnSpPr>
        <p:spPr>
          <a:xfrm flipV="1">
            <a:off x="5947674" y="4435199"/>
            <a:ext cx="3600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21CF4D02-4236-B74D-B01B-AA69F8CC4E56}"/>
              </a:ext>
            </a:extLst>
          </p:cNvPr>
          <p:cNvCxnSpPr>
            <a:cxnSpLocks/>
          </p:cNvCxnSpPr>
          <p:nvPr/>
        </p:nvCxnSpPr>
        <p:spPr>
          <a:xfrm flipV="1">
            <a:off x="7024841" y="4243089"/>
            <a:ext cx="391422"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97" name="Oval 96">
            <a:extLst>
              <a:ext uri="{FF2B5EF4-FFF2-40B4-BE49-F238E27FC236}">
                <a16:creationId xmlns:a16="http://schemas.microsoft.com/office/drawing/2014/main" id="{DBE36A1D-F2E2-C740-BBE8-8B2671C6BD04}"/>
              </a:ext>
            </a:extLst>
          </p:cNvPr>
          <p:cNvSpPr/>
          <p:nvPr/>
        </p:nvSpPr>
        <p:spPr>
          <a:xfrm>
            <a:off x="6588843" y="4974951"/>
            <a:ext cx="435998" cy="639898"/>
          </a:xfrm>
          <a:prstGeom prst="ellipse">
            <a:avLst/>
          </a:prstGeom>
          <a:solidFill>
            <a:schemeClr val="bg1"/>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sp>
        <p:nvSpPr>
          <p:cNvPr id="107" name="Rectangle 106">
            <a:extLst>
              <a:ext uri="{FF2B5EF4-FFF2-40B4-BE49-F238E27FC236}">
                <a16:creationId xmlns:a16="http://schemas.microsoft.com/office/drawing/2014/main" id="{5FD73A58-6BAF-C846-949D-B37BEF4CEDA0}"/>
              </a:ext>
            </a:extLst>
          </p:cNvPr>
          <p:cNvSpPr/>
          <p:nvPr/>
        </p:nvSpPr>
        <p:spPr>
          <a:xfrm>
            <a:off x="6307674" y="4974951"/>
            <a:ext cx="486295" cy="639898"/>
          </a:xfrm>
          <a:prstGeom prst="rect">
            <a:avLst/>
          </a:prstGeom>
          <a:solidFill>
            <a:schemeClr val="bg1"/>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cxnSp>
        <p:nvCxnSpPr>
          <p:cNvPr id="108" name="Straight Connector 107">
            <a:extLst>
              <a:ext uri="{FF2B5EF4-FFF2-40B4-BE49-F238E27FC236}">
                <a16:creationId xmlns:a16="http://schemas.microsoft.com/office/drawing/2014/main" id="{B98EEEFC-E134-4040-AE45-1A1F67C701CF}"/>
              </a:ext>
            </a:extLst>
          </p:cNvPr>
          <p:cNvCxnSpPr/>
          <p:nvPr/>
        </p:nvCxnSpPr>
        <p:spPr>
          <a:xfrm>
            <a:off x="6793969" y="4994002"/>
            <a:ext cx="0" cy="60120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04A08321-7646-7A4D-BE85-75057A185631}"/>
              </a:ext>
            </a:extLst>
          </p:cNvPr>
          <p:cNvCxnSpPr/>
          <p:nvPr/>
        </p:nvCxnSpPr>
        <p:spPr>
          <a:xfrm flipV="1">
            <a:off x="5952634" y="5090225"/>
            <a:ext cx="3600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E3E4C165-9F41-9242-8E06-B509F4F7CD89}"/>
              </a:ext>
            </a:extLst>
          </p:cNvPr>
          <p:cNvCxnSpPr/>
          <p:nvPr/>
        </p:nvCxnSpPr>
        <p:spPr>
          <a:xfrm flipV="1">
            <a:off x="5947674" y="5480393"/>
            <a:ext cx="3600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2CC17295-F480-A74C-8E04-10D3BCF7F62E}"/>
              </a:ext>
            </a:extLst>
          </p:cNvPr>
          <p:cNvCxnSpPr>
            <a:cxnSpLocks/>
          </p:cNvCxnSpPr>
          <p:nvPr/>
        </p:nvCxnSpPr>
        <p:spPr>
          <a:xfrm flipV="1">
            <a:off x="7024841" y="5288283"/>
            <a:ext cx="391422"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83" name="TextBox 82">
            <a:extLst>
              <a:ext uri="{FF2B5EF4-FFF2-40B4-BE49-F238E27FC236}">
                <a16:creationId xmlns:a16="http://schemas.microsoft.com/office/drawing/2014/main" id="{45ECB0FD-05A1-5D43-86B9-E1BCCADC4872}"/>
              </a:ext>
            </a:extLst>
          </p:cNvPr>
          <p:cNvSpPr txBox="1"/>
          <p:nvPr/>
        </p:nvSpPr>
        <p:spPr>
          <a:xfrm>
            <a:off x="4572000" y="941854"/>
            <a:ext cx="134132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PRE</a:t>
            </a:r>
          </a:p>
        </p:txBody>
      </p:sp>
      <p:cxnSp>
        <p:nvCxnSpPr>
          <p:cNvPr id="86" name="Straight Connector 85">
            <a:extLst>
              <a:ext uri="{FF2B5EF4-FFF2-40B4-BE49-F238E27FC236}">
                <a16:creationId xmlns:a16="http://schemas.microsoft.com/office/drawing/2014/main" id="{55572EA6-0EE0-1A45-A3D5-56C2D51314A9}"/>
              </a:ext>
            </a:extLst>
          </p:cNvPr>
          <p:cNvCxnSpPr>
            <a:cxnSpLocks/>
          </p:cNvCxnSpPr>
          <p:nvPr/>
        </p:nvCxnSpPr>
        <p:spPr>
          <a:xfrm flipH="1">
            <a:off x="3837396" y="1194719"/>
            <a:ext cx="1002928" cy="0"/>
          </a:xfrm>
          <a:prstGeom prst="line">
            <a:avLst/>
          </a:prstGeom>
          <a:ln w="38100">
            <a:solidFill>
              <a:schemeClr val="tx1"/>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87" name="TextBox 86">
            <a:extLst>
              <a:ext uri="{FF2B5EF4-FFF2-40B4-BE49-F238E27FC236}">
                <a16:creationId xmlns:a16="http://schemas.microsoft.com/office/drawing/2014/main" id="{74DB5FFD-51CD-C940-AAF9-20F76AA1B18E}"/>
              </a:ext>
            </a:extLst>
          </p:cNvPr>
          <p:cNvSpPr txBox="1"/>
          <p:nvPr/>
        </p:nvSpPr>
        <p:spPr>
          <a:xfrm>
            <a:off x="3594384" y="848152"/>
            <a:ext cx="134132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1800" b="1" i="1"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Violate Timing</a:t>
            </a:r>
          </a:p>
        </p:txBody>
      </p:sp>
      <p:cxnSp>
        <p:nvCxnSpPr>
          <p:cNvPr id="113" name="Straight Connector 112">
            <a:extLst>
              <a:ext uri="{FF2B5EF4-FFF2-40B4-BE49-F238E27FC236}">
                <a16:creationId xmlns:a16="http://schemas.microsoft.com/office/drawing/2014/main" id="{96D9029E-9377-0746-962F-7680AF96BE63}"/>
              </a:ext>
            </a:extLst>
          </p:cNvPr>
          <p:cNvCxnSpPr>
            <a:cxnSpLocks/>
          </p:cNvCxnSpPr>
          <p:nvPr/>
        </p:nvCxnSpPr>
        <p:spPr>
          <a:xfrm flipH="1">
            <a:off x="5604593" y="1191474"/>
            <a:ext cx="1002928" cy="0"/>
          </a:xfrm>
          <a:prstGeom prst="line">
            <a:avLst/>
          </a:prstGeom>
          <a:ln w="38100">
            <a:solidFill>
              <a:schemeClr val="tx1"/>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114" name="TextBox 113">
            <a:extLst>
              <a:ext uri="{FF2B5EF4-FFF2-40B4-BE49-F238E27FC236}">
                <a16:creationId xmlns:a16="http://schemas.microsoft.com/office/drawing/2014/main" id="{DAD32240-ECA7-B447-BA4D-1878C2D003B7}"/>
              </a:ext>
            </a:extLst>
          </p:cNvPr>
          <p:cNvSpPr txBox="1"/>
          <p:nvPr/>
        </p:nvSpPr>
        <p:spPr>
          <a:xfrm>
            <a:off x="5361581" y="844907"/>
            <a:ext cx="134132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1800" b="1" i="1"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Violate Timing</a:t>
            </a:r>
          </a:p>
        </p:txBody>
      </p:sp>
      <p:sp>
        <p:nvSpPr>
          <p:cNvPr id="115" name="TextBox 114">
            <a:extLst>
              <a:ext uri="{FF2B5EF4-FFF2-40B4-BE49-F238E27FC236}">
                <a16:creationId xmlns:a16="http://schemas.microsoft.com/office/drawing/2014/main" id="{B7154BEE-C7BD-D742-9CD1-3D2A95D9E279}"/>
              </a:ext>
            </a:extLst>
          </p:cNvPr>
          <p:cNvSpPr txBox="1"/>
          <p:nvPr/>
        </p:nvSpPr>
        <p:spPr>
          <a:xfrm>
            <a:off x="6219477" y="959398"/>
            <a:ext cx="200214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400" b="1" i="0" u="none" strike="noStrike" kern="1200" cap="none" spc="0" normalizeH="0" baseline="0" noProof="0" dirty="0">
                <a:ln>
                  <a:noFill/>
                </a:ln>
                <a:solidFill>
                  <a:srgbClr val="3D8AFF"/>
                </a:solidFill>
                <a:effectLst/>
                <a:uLnTx/>
                <a:uFillTx/>
                <a:latin typeface="Cambria" panose="02040503050406030204" pitchFamily="18" charset="0"/>
                <a:ea typeface="+mn-ea"/>
                <a:cs typeface="+mn-cs"/>
              </a:rPr>
              <a:t>ACT R3</a:t>
            </a:r>
          </a:p>
        </p:txBody>
      </p:sp>
      <p:sp>
        <p:nvSpPr>
          <p:cNvPr id="116" name="TextBox 115">
            <a:extLst>
              <a:ext uri="{FF2B5EF4-FFF2-40B4-BE49-F238E27FC236}">
                <a16:creationId xmlns:a16="http://schemas.microsoft.com/office/drawing/2014/main" id="{00246C55-0CEC-C442-A796-B6A6BC845069}"/>
              </a:ext>
            </a:extLst>
          </p:cNvPr>
          <p:cNvSpPr txBox="1"/>
          <p:nvPr/>
        </p:nvSpPr>
        <p:spPr>
          <a:xfrm>
            <a:off x="1002762" y="2258170"/>
            <a:ext cx="675045"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4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1</a:t>
            </a:r>
          </a:p>
        </p:txBody>
      </p:sp>
      <p:sp>
        <p:nvSpPr>
          <p:cNvPr id="117" name="TextBox 116">
            <a:extLst>
              <a:ext uri="{FF2B5EF4-FFF2-40B4-BE49-F238E27FC236}">
                <a16:creationId xmlns:a16="http://schemas.microsoft.com/office/drawing/2014/main" id="{3BE04F8A-BA1F-FC49-BA1E-9F16B54F6841}"/>
              </a:ext>
            </a:extLst>
          </p:cNvPr>
          <p:cNvSpPr txBox="1"/>
          <p:nvPr/>
        </p:nvSpPr>
        <p:spPr>
          <a:xfrm>
            <a:off x="994623" y="3835234"/>
            <a:ext cx="675045"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4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1</a:t>
            </a:r>
          </a:p>
        </p:txBody>
      </p:sp>
      <p:sp>
        <p:nvSpPr>
          <p:cNvPr id="118" name="Rectangle 117">
            <a:extLst>
              <a:ext uri="{FF2B5EF4-FFF2-40B4-BE49-F238E27FC236}">
                <a16:creationId xmlns:a16="http://schemas.microsoft.com/office/drawing/2014/main" id="{FF06EF84-5783-144E-BCB0-FF61C1A555A2}"/>
              </a:ext>
            </a:extLst>
          </p:cNvPr>
          <p:cNvSpPr/>
          <p:nvPr/>
        </p:nvSpPr>
        <p:spPr>
          <a:xfrm>
            <a:off x="774701" y="5788152"/>
            <a:ext cx="7664132" cy="670311"/>
          </a:xfrm>
          <a:prstGeom prst="rect">
            <a:avLst/>
          </a:prstGeom>
          <a:solidFill>
            <a:srgbClr val="3D8AFF"/>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2800" b="0" i="1" u="none" strike="noStrike" kern="1200" cap="none" spc="0" normalizeH="0" baseline="0" noProof="0" dirty="0">
                <a:ln>
                  <a:noFill/>
                </a:ln>
                <a:solidFill>
                  <a:prstClr val="white"/>
                </a:solidFill>
                <a:effectLst/>
                <a:uLnTx/>
                <a:uFillTx/>
                <a:latin typeface="Cambria" panose="02040503050406030204" pitchFamily="18" charset="0"/>
                <a:ea typeface="+mn-ea"/>
                <a:cs typeface="+mn-cs"/>
              </a:rPr>
              <a:t>Second ACT drives the </a:t>
            </a:r>
            <a:r>
              <a:rPr kumimoji="0" lang="en-TR" sz="2800" b="1" i="1" u="none" strike="noStrike" kern="1200" cap="none" spc="0" normalizeH="0" baseline="0" noProof="0" dirty="0">
                <a:ln>
                  <a:noFill/>
                </a:ln>
                <a:solidFill>
                  <a:prstClr val="white"/>
                </a:solidFill>
                <a:effectLst/>
                <a:uLnTx/>
                <a:uFillTx/>
                <a:latin typeface="Cambria" panose="02040503050406030204" pitchFamily="18" charset="0"/>
                <a:ea typeface="+mn-ea"/>
                <a:cs typeface="+mn-cs"/>
              </a:rPr>
              <a:t>remaining three </a:t>
            </a:r>
            <a:r>
              <a:rPr kumimoji="0" lang="en-TR" sz="2800" b="0" i="1" u="none" strike="noStrike" kern="1200" cap="none" spc="0" normalizeH="0" baseline="0" noProof="0" dirty="0">
                <a:ln>
                  <a:noFill/>
                </a:ln>
                <a:solidFill>
                  <a:prstClr val="white"/>
                </a:solidFill>
                <a:effectLst/>
                <a:uLnTx/>
                <a:uFillTx/>
                <a:latin typeface="Cambria" panose="02040503050406030204" pitchFamily="18" charset="0"/>
                <a:ea typeface="+mn-ea"/>
                <a:cs typeface="+mn-cs"/>
              </a:rPr>
              <a:t>wordlines</a:t>
            </a:r>
          </a:p>
        </p:txBody>
      </p:sp>
      <p:sp>
        <p:nvSpPr>
          <p:cNvPr id="85" name="Rectangle 84">
            <a:extLst>
              <a:ext uri="{FF2B5EF4-FFF2-40B4-BE49-F238E27FC236}">
                <a16:creationId xmlns:a16="http://schemas.microsoft.com/office/drawing/2014/main" id="{3D019524-4E85-4547-825B-6D1D0854C015}"/>
              </a:ext>
            </a:extLst>
          </p:cNvPr>
          <p:cNvSpPr/>
          <p:nvPr/>
        </p:nvSpPr>
        <p:spPr>
          <a:xfrm>
            <a:off x="0" y="5653104"/>
            <a:ext cx="9143999" cy="1152322"/>
          </a:xfrm>
          <a:prstGeom prst="rect">
            <a:avLst/>
          </a:prstGeom>
          <a:solidFill>
            <a:srgbClr val="3D8AFF"/>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C000"/>
                </a:solidFill>
                <a:effectLst/>
                <a:uLnTx/>
                <a:uFillTx/>
                <a:latin typeface="Cambria" panose="02040503050406030204" pitchFamily="18" charset="0"/>
                <a:ea typeface="+mn-ea"/>
                <a:cs typeface="+mn-cs"/>
              </a:rPr>
              <a:t>All four </a:t>
            </a:r>
            <a:r>
              <a:rPr kumimoji="0" lang="en-US" sz="3600" b="1" i="0" u="none" strike="noStrike" kern="1200" cap="none" spc="0" normalizeH="0" baseline="0" noProof="0" dirty="0" err="1">
                <a:ln>
                  <a:noFill/>
                </a:ln>
                <a:solidFill>
                  <a:srgbClr val="FFC000"/>
                </a:solidFill>
                <a:effectLst/>
                <a:uLnTx/>
                <a:uFillTx/>
                <a:latin typeface="Cambria" panose="02040503050406030204" pitchFamily="18" charset="0"/>
                <a:ea typeface="+mn-ea"/>
                <a:cs typeface="+mn-cs"/>
              </a:rPr>
              <a:t>wordlines</a:t>
            </a:r>
            <a:r>
              <a:rPr kumimoji="0" lang="en-US" sz="3600" b="1" i="0" u="none" strike="noStrike" kern="1200" cap="none" spc="0" normalizeH="0" baseline="0" noProof="0" dirty="0">
                <a:ln>
                  <a:noFill/>
                </a:ln>
                <a:solidFill>
                  <a:srgbClr val="FFC000"/>
                </a:solidFill>
                <a:effectLst/>
                <a:uLnTx/>
                <a:uFillTx/>
                <a:latin typeface="Cambria" panose="02040503050406030204" pitchFamily="18" charset="0"/>
                <a:ea typeface="+mn-ea"/>
                <a:cs typeface="+mn-cs"/>
              </a:rPr>
              <a:t> are enabled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Quadruple Activation</a:t>
            </a:r>
            <a:endParaRPr kumimoji="0" lang="en-TR" sz="36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43414920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5025F2-0981-4244-B013-A340FEBAF547}"/>
              </a:ext>
            </a:extLst>
          </p:cNvPr>
          <p:cNvSpPr>
            <a:spLocks noGrp="1"/>
          </p:cNvSpPr>
          <p:nvPr>
            <p:ph type="title"/>
          </p:nvPr>
        </p:nvSpPr>
        <p:spPr/>
        <p:txBody>
          <a:bodyPr/>
          <a:lstStyle/>
          <a:p>
            <a:r>
              <a:rPr lang="en-US" sz="4100" dirty="0"/>
              <a:t>Use Cases of True Random Numbers</a:t>
            </a:r>
            <a:endParaRPr lang="en-TR" sz="4100" dirty="0"/>
          </a:p>
        </p:txBody>
      </p:sp>
      <p:sp>
        <p:nvSpPr>
          <p:cNvPr id="3" name="Content Placeholder 2">
            <a:extLst>
              <a:ext uri="{FF2B5EF4-FFF2-40B4-BE49-F238E27FC236}">
                <a16:creationId xmlns:a16="http://schemas.microsoft.com/office/drawing/2014/main" id="{2764EE1A-6719-914C-8A26-18442A88EE7A}"/>
              </a:ext>
            </a:extLst>
          </p:cNvPr>
          <p:cNvSpPr>
            <a:spLocks noGrp="1"/>
          </p:cNvSpPr>
          <p:nvPr>
            <p:ph idx="1"/>
          </p:nvPr>
        </p:nvSpPr>
        <p:spPr>
          <a:prstGeom prst="rect">
            <a:avLst/>
          </a:prstGeom>
        </p:spPr>
        <p:txBody>
          <a:bodyPr/>
          <a:lstStyle/>
          <a:p>
            <a:pPr marL="0" indent="0" algn="ctr">
              <a:buNone/>
            </a:pPr>
            <a:r>
              <a:rPr lang="en-TR" sz="2900" dirty="0">
                <a:latin typeface="Cambria" panose="02040503050406030204" pitchFamily="18" charset="0"/>
              </a:rPr>
              <a:t>High-quality true </a:t>
            </a:r>
            <a:r>
              <a:rPr lang="en-US" sz="2900" dirty="0">
                <a:latin typeface="Cambria" panose="02040503050406030204" pitchFamily="18" charset="0"/>
              </a:rPr>
              <a:t>random numbers</a:t>
            </a:r>
            <a:r>
              <a:rPr lang="tr-TR" sz="2900" dirty="0">
                <a:latin typeface="Cambria" panose="02040503050406030204" pitchFamily="18" charset="0"/>
              </a:rPr>
              <a:t> </a:t>
            </a:r>
            <a:br>
              <a:rPr lang="en-US" sz="2900" dirty="0">
                <a:latin typeface="Cambria" panose="02040503050406030204" pitchFamily="18" charset="0"/>
              </a:rPr>
            </a:br>
            <a:r>
              <a:rPr lang="en-TR" sz="2900" dirty="0">
                <a:latin typeface="Cambria" panose="02040503050406030204" pitchFamily="18" charset="0"/>
              </a:rPr>
              <a:t>are </a:t>
            </a:r>
            <a:r>
              <a:rPr lang="en-US" sz="2900" dirty="0">
                <a:solidFill>
                  <a:srgbClr val="3D8AFF"/>
                </a:solidFill>
                <a:latin typeface="Cambria" panose="02040503050406030204" pitchFamily="18" charset="0"/>
              </a:rPr>
              <a:t>critical</a:t>
            </a:r>
            <a:r>
              <a:rPr lang="en-TR" sz="2900" dirty="0">
                <a:latin typeface="Cambria" panose="02040503050406030204" pitchFamily="18" charset="0"/>
              </a:rPr>
              <a:t> to </a:t>
            </a:r>
            <a:r>
              <a:rPr lang="en-TR" sz="2900" dirty="0">
                <a:solidFill>
                  <a:srgbClr val="3D8AFF"/>
                </a:solidFill>
                <a:latin typeface="Cambria" panose="02040503050406030204" pitchFamily="18" charset="0"/>
              </a:rPr>
              <a:t>many applications</a:t>
            </a:r>
          </a:p>
          <a:p>
            <a:pPr marL="0" indent="0">
              <a:buNone/>
            </a:pPr>
            <a:endParaRPr lang="tr-TR" sz="2800" dirty="0">
              <a:latin typeface="Cambria" panose="02040503050406030204" pitchFamily="18" charset="0"/>
            </a:endParaRPr>
          </a:p>
          <a:p>
            <a:pPr marL="0" indent="0">
              <a:buNone/>
            </a:pPr>
            <a:endParaRPr lang="tr-TR" dirty="0">
              <a:latin typeface="Cambria" panose="02040503050406030204" pitchFamily="18" charset="0"/>
            </a:endParaRPr>
          </a:p>
          <a:p>
            <a:pPr marL="0" indent="0">
              <a:buNone/>
            </a:pPr>
            <a:endParaRPr lang="tr-TR" sz="2800" dirty="0">
              <a:latin typeface="Cambria" panose="02040503050406030204" pitchFamily="18" charset="0"/>
            </a:endParaRPr>
          </a:p>
          <a:p>
            <a:pPr marL="0" indent="0">
              <a:buNone/>
            </a:pPr>
            <a:endParaRPr lang="en-TR" sz="2800" dirty="0">
              <a:latin typeface="Cambria" panose="02040503050406030204" pitchFamily="18" charset="0"/>
            </a:endParaRPr>
          </a:p>
          <a:p>
            <a:pPr marL="0" indent="0">
              <a:buNone/>
            </a:pPr>
            <a:endParaRPr lang="en-US" sz="1600" dirty="0">
              <a:latin typeface="Cambria" panose="02040503050406030204" pitchFamily="18" charset="0"/>
            </a:endParaRPr>
          </a:p>
          <a:p>
            <a:pPr marL="0" indent="0">
              <a:buNone/>
            </a:pPr>
            <a:r>
              <a:rPr lang="en-TR" sz="2900" dirty="0">
                <a:latin typeface="Cambria" panose="02040503050406030204" pitchFamily="18" charset="0"/>
              </a:rPr>
              <a:t>True random numbers can </a:t>
            </a:r>
            <a:r>
              <a:rPr lang="en-TR" sz="2900" dirty="0">
                <a:solidFill>
                  <a:srgbClr val="FF0000"/>
                </a:solidFill>
                <a:latin typeface="Cambria" panose="02040503050406030204" pitchFamily="18" charset="0"/>
              </a:rPr>
              <a:t>only</a:t>
            </a:r>
            <a:r>
              <a:rPr lang="en-TR" sz="2900" i="1" dirty="0">
                <a:solidFill>
                  <a:srgbClr val="FF0000"/>
                </a:solidFill>
                <a:latin typeface="Cambria" panose="02040503050406030204" pitchFamily="18" charset="0"/>
              </a:rPr>
              <a:t> </a:t>
            </a:r>
            <a:r>
              <a:rPr lang="en-TR" sz="2900" dirty="0">
                <a:latin typeface="Cambria" panose="02040503050406030204" pitchFamily="18" charset="0"/>
              </a:rPr>
              <a:t>be obtained </a:t>
            </a:r>
            <a:br>
              <a:rPr lang="en-US" sz="2900" dirty="0">
                <a:latin typeface="Cambria" panose="02040503050406030204" pitchFamily="18" charset="0"/>
              </a:rPr>
            </a:br>
            <a:r>
              <a:rPr lang="en-TR" sz="2900" dirty="0">
                <a:latin typeface="Cambria" panose="02040503050406030204" pitchFamily="18" charset="0"/>
              </a:rPr>
              <a:t>by sampling random physical processes</a:t>
            </a:r>
          </a:p>
          <a:p>
            <a:pPr marL="0" indent="0">
              <a:buNone/>
            </a:pPr>
            <a:endParaRPr lang="en-TR" sz="100" dirty="0">
              <a:latin typeface="Cambria" panose="02040503050406030204" pitchFamily="18" charset="0"/>
            </a:endParaRPr>
          </a:p>
          <a:p>
            <a:pPr marL="0" indent="0">
              <a:buNone/>
            </a:pPr>
            <a:r>
              <a:rPr lang="en-TR" sz="2900" dirty="0">
                <a:latin typeface="Cambria" panose="02040503050406030204" pitchFamily="18" charset="0"/>
              </a:rPr>
              <a:t>Unfortunately, </a:t>
            </a:r>
            <a:r>
              <a:rPr lang="en-TR" sz="2900" dirty="0">
                <a:solidFill>
                  <a:srgbClr val="FF0000"/>
                </a:solidFill>
                <a:latin typeface="Cambria" panose="02040503050406030204" pitchFamily="18" charset="0"/>
              </a:rPr>
              <a:t>not all computing systems </a:t>
            </a:r>
            <a:r>
              <a:rPr lang="en-TR" sz="2900" dirty="0">
                <a:latin typeface="Cambria" panose="02040503050406030204" pitchFamily="18" charset="0"/>
              </a:rPr>
              <a:t>are equipped with </a:t>
            </a:r>
            <a:r>
              <a:rPr lang="en-TR" sz="2900" dirty="0">
                <a:solidFill>
                  <a:srgbClr val="FF0000"/>
                </a:solidFill>
                <a:latin typeface="Cambria" panose="02040503050406030204" pitchFamily="18" charset="0"/>
              </a:rPr>
              <a:t>TRNG hardware </a:t>
            </a:r>
            <a:r>
              <a:rPr lang="en-TR" sz="2900" dirty="0">
                <a:latin typeface="Cambria" panose="02040503050406030204" pitchFamily="18" charset="0"/>
              </a:rPr>
              <a:t>(e.g., </a:t>
            </a:r>
            <a:r>
              <a:rPr lang="en-US" sz="2900" dirty="0">
                <a:latin typeface="Cambria" panose="02040503050406030204" pitchFamily="18" charset="0"/>
              </a:rPr>
              <a:t>dedicated circuitry</a:t>
            </a:r>
            <a:r>
              <a:rPr lang="en-TR" sz="2900" dirty="0">
                <a:latin typeface="Cambria" panose="02040503050406030204" pitchFamily="18" charset="0"/>
              </a:rPr>
              <a:t>) </a:t>
            </a:r>
          </a:p>
        </p:txBody>
      </p:sp>
      <p:pic>
        <p:nvPicPr>
          <p:cNvPr id="6" name="Picture 5">
            <a:extLst>
              <a:ext uri="{FF2B5EF4-FFF2-40B4-BE49-F238E27FC236}">
                <a16:creationId xmlns:a16="http://schemas.microsoft.com/office/drawing/2014/main" id="{C9D52D98-7054-41CA-BA57-33691B939E5F}"/>
              </a:ext>
            </a:extLst>
          </p:cNvPr>
          <p:cNvPicPr>
            <a:picLocks noChangeAspect="1"/>
          </p:cNvPicPr>
          <p:nvPr/>
        </p:nvPicPr>
        <p:blipFill>
          <a:blip r:embed="rId3"/>
          <a:stretch>
            <a:fillRect/>
          </a:stretch>
        </p:blipFill>
        <p:spPr>
          <a:xfrm>
            <a:off x="2941045" y="1955944"/>
            <a:ext cx="2653687" cy="2371508"/>
          </a:xfrm>
          <a:prstGeom prst="rect">
            <a:avLst/>
          </a:prstGeom>
        </p:spPr>
      </p:pic>
      <p:pic>
        <p:nvPicPr>
          <p:cNvPr id="1030" name="Picture 6" descr="Hash free icon">
            <a:extLst>
              <a:ext uri="{FF2B5EF4-FFF2-40B4-BE49-F238E27FC236}">
                <a16:creationId xmlns:a16="http://schemas.microsoft.com/office/drawing/2014/main" id="{91D542E0-E62A-4FF6-A339-3059825F193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8860" y="1955943"/>
            <a:ext cx="2371509" cy="237150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ow to do Secure Data Labeling for Machine Learning? | Skyl.ai">
            <a:extLst>
              <a:ext uri="{FF2B5EF4-FFF2-40B4-BE49-F238E27FC236}">
                <a16:creationId xmlns:a16="http://schemas.microsoft.com/office/drawing/2014/main" id="{6DEE937E-F425-1041-B7C7-944061F39DC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81959" y="1955944"/>
            <a:ext cx="2933181" cy="23715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210507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5" name="Straight Connector 84">
            <a:extLst>
              <a:ext uri="{FF2B5EF4-FFF2-40B4-BE49-F238E27FC236}">
                <a16:creationId xmlns:a16="http://schemas.microsoft.com/office/drawing/2014/main" id="{F2E3181E-BD5E-5540-9AA9-795E8EB7A31F}"/>
              </a:ext>
            </a:extLst>
          </p:cNvPr>
          <p:cNvCxnSpPr>
            <a:cxnSpLocks/>
          </p:cNvCxnSpPr>
          <p:nvPr/>
        </p:nvCxnSpPr>
        <p:spPr>
          <a:xfrm flipV="1">
            <a:off x="2075688" y="5104596"/>
            <a:ext cx="54161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1F2EBBAF-0733-334F-B8C0-9CA11B886884}"/>
              </a:ext>
            </a:extLst>
          </p:cNvPr>
          <p:cNvCxnSpPr>
            <a:cxnSpLocks/>
          </p:cNvCxnSpPr>
          <p:nvPr/>
        </p:nvCxnSpPr>
        <p:spPr>
          <a:xfrm>
            <a:off x="1785986" y="5433386"/>
            <a:ext cx="0" cy="528366"/>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7C860513-2CC3-454F-99F0-BA50B88B1042}"/>
              </a:ext>
            </a:extLst>
          </p:cNvPr>
          <p:cNvSpPr>
            <a:spLocks noGrp="1"/>
          </p:cNvSpPr>
          <p:nvPr>
            <p:ph type="title"/>
          </p:nvPr>
        </p:nvSpPr>
        <p:spPr/>
        <p:txBody>
          <a:bodyPr/>
          <a:lstStyle/>
          <a:p>
            <a:r>
              <a:rPr lang="en-US" sz="4000" dirty="0"/>
              <a:t>Generating Random Values via QUAC</a:t>
            </a:r>
            <a:endParaRPr lang="en-TR" sz="4000" dirty="0"/>
          </a:p>
        </p:txBody>
      </p:sp>
      <p:cxnSp>
        <p:nvCxnSpPr>
          <p:cNvPr id="87" name="Straight Connector 86">
            <a:extLst>
              <a:ext uri="{FF2B5EF4-FFF2-40B4-BE49-F238E27FC236}">
                <a16:creationId xmlns:a16="http://schemas.microsoft.com/office/drawing/2014/main" id="{13BC8E63-1E10-AC40-8FC5-B60E01AB396B}"/>
              </a:ext>
            </a:extLst>
          </p:cNvPr>
          <p:cNvCxnSpPr>
            <a:stCxn id="93" idx="3"/>
            <a:endCxn id="93" idx="3"/>
          </p:cNvCxnSpPr>
          <p:nvPr/>
        </p:nvCxnSpPr>
        <p:spPr>
          <a:xfrm>
            <a:off x="4914149" y="1912649"/>
            <a:ext cx="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88" name="Group 87">
            <a:extLst>
              <a:ext uri="{FF2B5EF4-FFF2-40B4-BE49-F238E27FC236}">
                <a16:creationId xmlns:a16="http://schemas.microsoft.com/office/drawing/2014/main" id="{F3C68E75-0E4D-9E49-9A72-31D6DA5D094E}"/>
              </a:ext>
            </a:extLst>
          </p:cNvPr>
          <p:cNvGrpSpPr/>
          <p:nvPr/>
        </p:nvGrpSpPr>
        <p:grpSpPr>
          <a:xfrm>
            <a:off x="4267789" y="1681816"/>
            <a:ext cx="4209305" cy="3637498"/>
            <a:chOff x="-89191" y="2160499"/>
            <a:chExt cx="8672938" cy="3637498"/>
          </a:xfrm>
        </p:grpSpPr>
        <p:grpSp>
          <p:nvGrpSpPr>
            <p:cNvPr id="89" name="Group 88">
              <a:extLst>
                <a:ext uri="{FF2B5EF4-FFF2-40B4-BE49-F238E27FC236}">
                  <a16:creationId xmlns:a16="http://schemas.microsoft.com/office/drawing/2014/main" id="{E863BC57-C18D-184C-AAA7-E2B856ACCE35}"/>
                </a:ext>
              </a:extLst>
            </p:cNvPr>
            <p:cNvGrpSpPr/>
            <p:nvPr/>
          </p:nvGrpSpPr>
          <p:grpSpPr>
            <a:xfrm>
              <a:off x="-89191" y="2160499"/>
              <a:ext cx="8672938" cy="3637498"/>
              <a:chOff x="-89191" y="2160499"/>
              <a:chExt cx="8672938" cy="3637498"/>
            </a:xfrm>
          </p:grpSpPr>
          <p:cxnSp>
            <p:nvCxnSpPr>
              <p:cNvPr id="91" name="Straight Connector 90">
                <a:extLst>
                  <a:ext uri="{FF2B5EF4-FFF2-40B4-BE49-F238E27FC236}">
                    <a16:creationId xmlns:a16="http://schemas.microsoft.com/office/drawing/2014/main" id="{04F1D5BD-E5FF-C240-BA7C-09F5606E6C81}"/>
                  </a:ext>
                </a:extLst>
              </p:cNvPr>
              <p:cNvCxnSpPr/>
              <p:nvPr/>
            </p:nvCxnSpPr>
            <p:spPr>
              <a:xfrm>
                <a:off x="1125415" y="2350939"/>
                <a:ext cx="0" cy="3153046"/>
              </a:xfrm>
              <a:prstGeom prst="line">
                <a:avLst/>
              </a:prstGeom>
              <a:ln>
                <a:solidFill>
                  <a:schemeClr val="tx1">
                    <a:lumMod val="50000"/>
                    <a:lumOff val="50000"/>
                  </a:schemeClr>
                </a:solidFill>
                <a:headEnd type="none"/>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03748EBD-BE45-1341-B860-B73566BAF69C}"/>
                  </a:ext>
                </a:extLst>
              </p:cNvPr>
              <p:cNvCxnSpPr/>
              <p:nvPr/>
            </p:nvCxnSpPr>
            <p:spPr>
              <a:xfrm flipH="1" flipV="1">
                <a:off x="1125415" y="5495194"/>
                <a:ext cx="7458332" cy="1979"/>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93" name="TextBox 92">
                <a:extLst>
                  <a:ext uri="{FF2B5EF4-FFF2-40B4-BE49-F238E27FC236}">
                    <a16:creationId xmlns:a16="http://schemas.microsoft.com/office/drawing/2014/main" id="{57665EA3-48D3-AA49-9F8A-F4734FDD08DE}"/>
                  </a:ext>
                </a:extLst>
              </p:cNvPr>
              <p:cNvSpPr txBox="1"/>
              <p:nvPr/>
            </p:nvSpPr>
            <p:spPr>
              <a:xfrm>
                <a:off x="5065" y="2160499"/>
                <a:ext cx="123751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V</a:t>
                </a:r>
                <a:r>
                  <a:rPr kumimoji="0" lang="en-US" sz="2400" b="1" i="0"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dd</a:t>
                </a:r>
                <a:endParaRPr kumimoji="0" lang="en-US" sz="1800" b="1" i="0"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
            <p:nvSpPr>
              <p:cNvPr id="94" name="TextBox 93">
                <a:extLst>
                  <a:ext uri="{FF2B5EF4-FFF2-40B4-BE49-F238E27FC236}">
                    <a16:creationId xmlns:a16="http://schemas.microsoft.com/office/drawing/2014/main" id="{9918FD09-29D8-3846-A04F-9619DE0E9B1A}"/>
                  </a:ext>
                </a:extLst>
              </p:cNvPr>
              <p:cNvSpPr txBox="1"/>
              <p:nvPr/>
            </p:nvSpPr>
            <p:spPr>
              <a:xfrm>
                <a:off x="-89191" y="5336332"/>
                <a:ext cx="142432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V</a:t>
                </a:r>
                <a:r>
                  <a:rPr kumimoji="0" lang="en-US" sz="2400" b="1" i="0"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dd</a:t>
                </a:r>
                <a:endParaRPr kumimoji="0" lang="en-US" sz="2400" b="1" i="0"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grpSp>
        <p:cxnSp>
          <p:nvCxnSpPr>
            <p:cNvPr id="90" name="Straight Connector 89">
              <a:extLst>
                <a:ext uri="{FF2B5EF4-FFF2-40B4-BE49-F238E27FC236}">
                  <a16:creationId xmlns:a16="http://schemas.microsoft.com/office/drawing/2014/main" id="{4D3C0D49-041E-AB49-B212-F5668F1351A0}"/>
                </a:ext>
              </a:extLst>
            </p:cNvPr>
            <p:cNvCxnSpPr/>
            <p:nvPr/>
          </p:nvCxnSpPr>
          <p:spPr>
            <a:xfrm flipH="1">
              <a:off x="1052944" y="2350939"/>
              <a:ext cx="136441"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95" name="Straight Connector 94">
            <a:extLst>
              <a:ext uri="{FF2B5EF4-FFF2-40B4-BE49-F238E27FC236}">
                <a16:creationId xmlns:a16="http://schemas.microsoft.com/office/drawing/2014/main" id="{935A8CFD-9A19-2F45-8EF9-FA923D17DF95}"/>
              </a:ext>
            </a:extLst>
          </p:cNvPr>
          <p:cNvCxnSpPr>
            <a:cxnSpLocks/>
          </p:cNvCxnSpPr>
          <p:nvPr/>
        </p:nvCxnSpPr>
        <p:spPr>
          <a:xfrm flipH="1">
            <a:off x="4861540" y="3546689"/>
            <a:ext cx="756312" cy="0"/>
          </a:xfrm>
          <a:prstGeom prst="line">
            <a:avLst/>
          </a:prstGeom>
          <a:ln w="4445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CF05F2F6-DC1E-714B-8947-C0C4C1DE67E4}"/>
              </a:ext>
            </a:extLst>
          </p:cNvPr>
          <p:cNvCxnSpPr>
            <a:cxnSpLocks/>
          </p:cNvCxnSpPr>
          <p:nvPr/>
        </p:nvCxnSpPr>
        <p:spPr>
          <a:xfrm>
            <a:off x="4868508" y="3951189"/>
            <a:ext cx="3506078" cy="0"/>
          </a:xfrm>
          <a:prstGeom prst="line">
            <a:avLst/>
          </a:prstGeom>
          <a:ln w="19050">
            <a:solidFill>
              <a:schemeClr val="bg1">
                <a:lumMod val="65000"/>
              </a:schemeClr>
            </a:solidFill>
            <a:prstDash val="lgDash"/>
          </a:ln>
        </p:spPr>
        <p:style>
          <a:lnRef idx="1">
            <a:schemeClr val="accent1"/>
          </a:lnRef>
          <a:fillRef idx="0">
            <a:schemeClr val="accent1"/>
          </a:fillRef>
          <a:effectRef idx="0">
            <a:schemeClr val="accent1"/>
          </a:effectRef>
          <a:fontRef idx="minor">
            <a:schemeClr val="tx1"/>
          </a:fontRef>
        </p:style>
      </p:cxnSp>
      <p:sp>
        <p:nvSpPr>
          <p:cNvPr id="107" name="TextBox 106">
            <a:extLst>
              <a:ext uri="{FF2B5EF4-FFF2-40B4-BE49-F238E27FC236}">
                <a16:creationId xmlns:a16="http://schemas.microsoft.com/office/drawing/2014/main" id="{CE2CE3CD-EE90-F242-B70F-62AC24228C76}"/>
              </a:ext>
            </a:extLst>
          </p:cNvPr>
          <p:cNvSpPr txBox="1"/>
          <p:nvPr/>
        </p:nvSpPr>
        <p:spPr>
          <a:xfrm rot="16200000">
            <a:off x="2702626" y="3342867"/>
            <a:ext cx="276627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Voltage Difference</a:t>
            </a:r>
          </a:p>
        </p:txBody>
      </p:sp>
      <p:sp>
        <p:nvSpPr>
          <p:cNvPr id="108" name="TextBox 107">
            <a:extLst>
              <a:ext uri="{FF2B5EF4-FFF2-40B4-BE49-F238E27FC236}">
                <a16:creationId xmlns:a16="http://schemas.microsoft.com/office/drawing/2014/main" id="{005B36E8-ABC2-3745-9B71-2CBD875F330D}"/>
              </a:ext>
            </a:extLst>
          </p:cNvPr>
          <p:cNvSpPr txBox="1"/>
          <p:nvPr/>
        </p:nvSpPr>
        <p:spPr>
          <a:xfrm>
            <a:off x="7822449" y="5058325"/>
            <a:ext cx="91536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Time</a:t>
            </a:r>
          </a:p>
        </p:txBody>
      </p:sp>
      <p:sp>
        <p:nvSpPr>
          <p:cNvPr id="109" name="TextBox 108">
            <a:extLst>
              <a:ext uri="{FF2B5EF4-FFF2-40B4-BE49-F238E27FC236}">
                <a16:creationId xmlns:a16="http://schemas.microsoft.com/office/drawing/2014/main" id="{4DA48093-BDDB-0A4B-A195-842462667387}"/>
              </a:ext>
            </a:extLst>
          </p:cNvPr>
          <p:cNvSpPr txBox="1"/>
          <p:nvPr/>
        </p:nvSpPr>
        <p:spPr>
          <a:xfrm>
            <a:off x="4877136" y="3593051"/>
            <a:ext cx="1797672"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white">
                    <a:lumMod val="50000"/>
                  </a:prstClr>
                </a:solidFill>
                <a:effectLst/>
                <a:uLnTx/>
                <a:uFillTx/>
                <a:latin typeface="Cambria" panose="02040503050406030204" pitchFamily="18" charset="0"/>
                <a:ea typeface="+mn-ea"/>
                <a:cs typeface="+mn-cs"/>
              </a:rPr>
              <a:t>Ready to Sense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white">
                    <a:lumMod val="50000"/>
                  </a:prstClr>
                </a:solidFill>
                <a:effectLst/>
                <a:uLnTx/>
                <a:uFillTx/>
                <a:latin typeface="Cambria" panose="02040503050406030204" pitchFamily="18" charset="0"/>
                <a:ea typeface="+mn-ea"/>
                <a:cs typeface="+mn-cs"/>
              </a:rPr>
              <a:t>Voltage Level</a:t>
            </a:r>
          </a:p>
        </p:txBody>
      </p:sp>
      <p:sp>
        <p:nvSpPr>
          <p:cNvPr id="110" name="TextBox 109">
            <a:extLst>
              <a:ext uri="{FF2B5EF4-FFF2-40B4-BE49-F238E27FC236}">
                <a16:creationId xmlns:a16="http://schemas.microsoft.com/office/drawing/2014/main" id="{23837DB9-932A-0145-9228-2FB69F47AD8A}"/>
              </a:ext>
            </a:extLst>
          </p:cNvPr>
          <p:cNvSpPr txBox="1"/>
          <p:nvPr/>
        </p:nvSpPr>
        <p:spPr>
          <a:xfrm>
            <a:off x="4275880" y="2798350"/>
            <a:ext cx="68318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V</a:t>
            </a:r>
            <a:r>
              <a:rPr kumimoji="0" lang="en-US" sz="2400" b="1" i="0"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TH</a:t>
            </a:r>
            <a:endParaRPr kumimoji="0" lang="en-US" sz="1800" b="1" i="0"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
        <p:nvSpPr>
          <p:cNvPr id="119" name="TextBox 118">
            <a:extLst>
              <a:ext uri="{FF2B5EF4-FFF2-40B4-BE49-F238E27FC236}">
                <a16:creationId xmlns:a16="http://schemas.microsoft.com/office/drawing/2014/main" id="{8E945C8B-2B4F-1949-9DA4-610BD418EF84}"/>
              </a:ext>
            </a:extLst>
          </p:cNvPr>
          <p:cNvSpPr txBox="1"/>
          <p:nvPr/>
        </p:nvSpPr>
        <p:spPr>
          <a:xfrm>
            <a:off x="4189175" y="3642182"/>
            <a:ext cx="75631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-V</a:t>
            </a:r>
            <a:r>
              <a:rPr kumimoji="0" lang="en-US" sz="2400" b="1" i="0"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TH</a:t>
            </a:r>
            <a:endParaRPr kumimoji="0" lang="en-US" sz="1800" b="1" i="0"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cxnSp>
        <p:nvCxnSpPr>
          <p:cNvPr id="120" name="Straight Connector 119">
            <a:extLst>
              <a:ext uri="{FF2B5EF4-FFF2-40B4-BE49-F238E27FC236}">
                <a16:creationId xmlns:a16="http://schemas.microsoft.com/office/drawing/2014/main" id="{820BA252-8843-1D44-8E5D-1EE96E94AD6E}"/>
              </a:ext>
            </a:extLst>
          </p:cNvPr>
          <p:cNvCxnSpPr>
            <a:cxnSpLocks/>
          </p:cNvCxnSpPr>
          <p:nvPr/>
        </p:nvCxnSpPr>
        <p:spPr>
          <a:xfrm>
            <a:off x="4866907" y="3092938"/>
            <a:ext cx="3505481" cy="0"/>
          </a:xfrm>
          <a:prstGeom prst="line">
            <a:avLst/>
          </a:prstGeom>
          <a:ln w="19050">
            <a:solidFill>
              <a:schemeClr val="bg1">
                <a:lumMod val="65000"/>
              </a:schemeClr>
            </a:solidFill>
            <a:prstDash val="lgDash"/>
          </a:ln>
        </p:spPr>
        <p:style>
          <a:lnRef idx="1">
            <a:schemeClr val="accent1"/>
          </a:lnRef>
          <a:fillRef idx="0">
            <a:schemeClr val="accent1"/>
          </a:fillRef>
          <a:effectRef idx="0">
            <a:schemeClr val="accent1"/>
          </a:effectRef>
          <a:fontRef idx="minor">
            <a:schemeClr val="tx1"/>
          </a:fontRef>
        </p:style>
      </p:cxnSp>
      <p:sp>
        <p:nvSpPr>
          <p:cNvPr id="131" name="TextBox 130">
            <a:extLst>
              <a:ext uri="{FF2B5EF4-FFF2-40B4-BE49-F238E27FC236}">
                <a16:creationId xmlns:a16="http://schemas.microsoft.com/office/drawing/2014/main" id="{4AA72CEC-C8D1-574F-A19B-7F926BE71D64}"/>
              </a:ext>
            </a:extLst>
          </p:cNvPr>
          <p:cNvSpPr txBox="1"/>
          <p:nvPr/>
        </p:nvSpPr>
        <p:spPr>
          <a:xfrm>
            <a:off x="4513524" y="3322206"/>
            <a:ext cx="34015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0</a:t>
            </a:r>
            <a:endParaRPr kumimoji="0" lang="en-US" sz="1800" b="1" i="0"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cxnSp>
        <p:nvCxnSpPr>
          <p:cNvPr id="15" name="Straight Connector 14">
            <a:extLst>
              <a:ext uri="{FF2B5EF4-FFF2-40B4-BE49-F238E27FC236}">
                <a16:creationId xmlns:a16="http://schemas.microsoft.com/office/drawing/2014/main" id="{18E75A24-B1A6-CD43-A4F0-3B6F49AF378F}"/>
              </a:ext>
            </a:extLst>
          </p:cNvPr>
          <p:cNvCxnSpPr>
            <a:cxnSpLocks/>
          </p:cNvCxnSpPr>
          <p:nvPr/>
        </p:nvCxnSpPr>
        <p:spPr>
          <a:xfrm>
            <a:off x="1158098" y="1516723"/>
            <a:ext cx="0" cy="3317174"/>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9BFDE1F7-2938-C943-BB27-603CA1C1BFDF}"/>
              </a:ext>
            </a:extLst>
          </p:cNvPr>
          <p:cNvCxnSpPr>
            <a:cxnSpLocks/>
          </p:cNvCxnSpPr>
          <p:nvPr/>
        </p:nvCxnSpPr>
        <p:spPr>
          <a:xfrm>
            <a:off x="989064" y="1794811"/>
            <a:ext cx="90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38C1EFAA-CCDE-324F-AC64-A3167FBD013F}"/>
              </a:ext>
            </a:extLst>
          </p:cNvPr>
          <p:cNvCxnSpPr>
            <a:cxnSpLocks/>
          </p:cNvCxnSpPr>
          <p:nvPr/>
        </p:nvCxnSpPr>
        <p:spPr>
          <a:xfrm>
            <a:off x="989064" y="2525085"/>
            <a:ext cx="90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8FB95D02-9EB7-A240-914B-BF540399559B}"/>
              </a:ext>
            </a:extLst>
          </p:cNvPr>
          <p:cNvCxnSpPr>
            <a:cxnSpLocks/>
          </p:cNvCxnSpPr>
          <p:nvPr/>
        </p:nvCxnSpPr>
        <p:spPr>
          <a:xfrm>
            <a:off x="989064" y="3234811"/>
            <a:ext cx="90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3F0D6755-05DF-7640-9FF9-34D1D62F3063}"/>
              </a:ext>
            </a:extLst>
          </p:cNvPr>
          <p:cNvCxnSpPr>
            <a:cxnSpLocks/>
          </p:cNvCxnSpPr>
          <p:nvPr/>
        </p:nvCxnSpPr>
        <p:spPr>
          <a:xfrm>
            <a:off x="1001943" y="3954811"/>
            <a:ext cx="90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0F93C116-ADAF-0141-8A52-64EC760C4171}"/>
              </a:ext>
            </a:extLst>
          </p:cNvPr>
          <p:cNvSpPr/>
          <p:nvPr/>
        </p:nvSpPr>
        <p:spPr>
          <a:xfrm>
            <a:off x="1314254" y="1937931"/>
            <a:ext cx="360000" cy="360000"/>
          </a:xfrm>
          <a:prstGeom prst="ellipse">
            <a:avLst/>
          </a:prstGeom>
          <a:solidFill>
            <a:schemeClr val="bg1"/>
          </a:solid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1" name="Oval 70">
            <a:extLst>
              <a:ext uri="{FF2B5EF4-FFF2-40B4-BE49-F238E27FC236}">
                <a16:creationId xmlns:a16="http://schemas.microsoft.com/office/drawing/2014/main" id="{8A09F7B0-3DDF-2343-87FC-DB50755726F6}"/>
              </a:ext>
            </a:extLst>
          </p:cNvPr>
          <p:cNvSpPr/>
          <p:nvPr/>
        </p:nvSpPr>
        <p:spPr>
          <a:xfrm>
            <a:off x="1309998" y="2657931"/>
            <a:ext cx="360000" cy="360000"/>
          </a:xfrm>
          <a:prstGeom prst="ellipse">
            <a:avLst/>
          </a:prstGeom>
          <a:solidFill>
            <a:schemeClr val="tx1">
              <a:lumMod val="85000"/>
              <a:lumOff val="15000"/>
            </a:schemeClr>
          </a:solid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2" name="Oval 71">
            <a:extLst>
              <a:ext uri="{FF2B5EF4-FFF2-40B4-BE49-F238E27FC236}">
                <a16:creationId xmlns:a16="http://schemas.microsoft.com/office/drawing/2014/main" id="{98FA2942-EF81-F643-8754-F5AEB341F225}"/>
              </a:ext>
            </a:extLst>
          </p:cNvPr>
          <p:cNvSpPr/>
          <p:nvPr/>
        </p:nvSpPr>
        <p:spPr>
          <a:xfrm>
            <a:off x="1306902" y="3377931"/>
            <a:ext cx="360000" cy="360000"/>
          </a:xfrm>
          <a:prstGeom prst="ellipse">
            <a:avLst/>
          </a:prstGeom>
          <a:solidFill>
            <a:schemeClr val="bg1"/>
          </a:solid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3" name="Oval 72">
            <a:extLst>
              <a:ext uri="{FF2B5EF4-FFF2-40B4-BE49-F238E27FC236}">
                <a16:creationId xmlns:a16="http://schemas.microsoft.com/office/drawing/2014/main" id="{724F3E28-AAAC-1F4F-9ABA-7BD6CEDD842A}"/>
              </a:ext>
            </a:extLst>
          </p:cNvPr>
          <p:cNvSpPr/>
          <p:nvPr/>
        </p:nvSpPr>
        <p:spPr>
          <a:xfrm>
            <a:off x="1301834" y="4097931"/>
            <a:ext cx="360000" cy="360000"/>
          </a:xfrm>
          <a:prstGeom prst="ellipse">
            <a:avLst/>
          </a:prstGeom>
          <a:solidFill>
            <a:schemeClr val="tx1">
              <a:lumMod val="85000"/>
              <a:lumOff val="15000"/>
            </a:schemeClr>
          </a:solid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23" name="Rounded Rectangle 22">
            <a:extLst>
              <a:ext uri="{FF2B5EF4-FFF2-40B4-BE49-F238E27FC236}">
                <a16:creationId xmlns:a16="http://schemas.microsoft.com/office/drawing/2014/main" id="{59503D1F-3901-5143-88A1-66928D39C172}"/>
              </a:ext>
            </a:extLst>
          </p:cNvPr>
          <p:cNvSpPr/>
          <p:nvPr/>
        </p:nvSpPr>
        <p:spPr>
          <a:xfrm>
            <a:off x="788894" y="4833897"/>
            <a:ext cx="1286793" cy="578911"/>
          </a:xfrm>
          <a:prstGeom prst="roundRect">
            <a:avLst/>
          </a:prstGeom>
          <a:solidFill>
            <a:srgbClr val="3D8AFF"/>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Calibri" panose="020F0502020204030204" pitchFamily="34" charset="0"/>
              </a:rPr>
              <a:t>Sense Amplifier</a:t>
            </a:r>
          </a:p>
        </p:txBody>
      </p:sp>
      <p:sp>
        <p:nvSpPr>
          <p:cNvPr id="78" name="TextBox 77">
            <a:extLst>
              <a:ext uri="{FF2B5EF4-FFF2-40B4-BE49-F238E27FC236}">
                <a16:creationId xmlns:a16="http://schemas.microsoft.com/office/drawing/2014/main" id="{51D1EF7F-B54A-5B42-BC35-C67A546B382C}"/>
              </a:ext>
            </a:extLst>
          </p:cNvPr>
          <p:cNvSpPr txBox="1"/>
          <p:nvPr/>
        </p:nvSpPr>
        <p:spPr>
          <a:xfrm>
            <a:off x="694594" y="1174354"/>
            <a:ext cx="927008"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V</a:t>
            </a:r>
            <a:r>
              <a:rPr kumimoji="0" lang="en-US" sz="1800" b="1" i="0"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DD</a:t>
            </a: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/2</a:t>
            </a:r>
          </a:p>
        </p:txBody>
      </p:sp>
      <p:sp>
        <p:nvSpPr>
          <p:cNvPr id="79" name="TextBox 78">
            <a:extLst>
              <a:ext uri="{FF2B5EF4-FFF2-40B4-BE49-F238E27FC236}">
                <a16:creationId xmlns:a16="http://schemas.microsoft.com/office/drawing/2014/main" id="{31EE3BF6-8064-3940-BF03-C7B45BBDDC15}"/>
              </a:ext>
            </a:extLst>
          </p:cNvPr>
          <p:cNvSpPr txBox="1"/>
          <p:nvPr/>
        </p:nvSpPr>
        <p:spPr>
          <a:xfrm>
            <a:off x="1322482" y="5922561"/>
            <a:ext cx="927008"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V</a:t>
            </a:r>
            <a:r>
              <a:rPr kumimoji="0" lang="en-US" sz="1800" b="1" i="0"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DD</a:t>
            </a: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/2</a:t>
            </a:r>
          </a:p>
        </p:txBody>
      </p:sp>
      <p:cxnSp>
        <p:nvCxnSpPr>
          <p:cNvPr id="26" name="Straight Connector 25">
            <a:extLst>
              <a:ext uri="{FF2B5EF4-FFF2-40B4-BE49-F238E27FC236}">
                <a16:creationId xmlns:a16="http://schemas.microsoft.com/office/drawing/2014/main" id="{82EF832C-D7BE-F849-87F4-5BE57B17D303}"/>
              </a:ext>
            </a:extLst>
          </p:cNvPr>
          <p:cNvCxnSpPr>
            <a:cxnSpLocks/>
            <a:stCxn id="20" idx="0"/>
          </p:cNvCxnSpPr>
          <p:nvPr/>
        </p:nvCxnSpPr>
        <p:spPr>
          <a:xfrm flipH="1" flipV="1">
            <a:off x="1489998" y="1794811"/>
            <a:ext cx="0" cy="1431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39E178C8-65CE-F24E-B075-9EBA23549C79}"/>
              </a:ext>
            </a:extLst>
          </p:cNvPr>
          <p:cNvCxnSpPr>
            <a:cxnSpLocks/>
          </p:cNvCxnSpPr>
          <p:nvPr/>
        </p:nvCxnSpPr>
        <p:spPr>
          <a:xfrm flipH="1" flipV="1">
            <a:off x="1482378" y="2518711"/>
            <a:ext cx="0" cy="1431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ABF9427F-8F8C-574B-B7A4-C91E4C7DE737}"/>
              </a:ext>
            </a:extLst>
          </p:cNvPr>
          <p:cNvCxnSpPr>
            <a:cxnSpLocks/>
          </p:cNvCxnSpPr>
          <p:nvPr/>
        </p:nvCxnSpPr>
        <p:spPr>
          <a:xfrm flipH="1" flipV="1">
            <a:off x="1483200" y="3234811"/>
            <a:ext cx="0" cy="1431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87C15B66-D601-264F-AFD8-1DD850B25D82}"/>
              </a:ext>
            </a:extLst>
          </p:cNvPr>
          <p:cNvCxnSpPr>
            <a:cxnSpLocks/>
          </p:cNvCxnSpPr>
          <p:nvPr/>
        </p:nvCxnSpPr>
        <p:spPr>
          <a:xfrm flipH="1" flipV="1">
            <a:off x="1483200" y="3954811"/>
            <a:ext cx="0" cy="1431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32" name="TextBox 131">
            <a:extLst>
              <a:ext uri="{FF2B5EF4-FFF2-40B4-BE49-F238E27FC236}">
                <a16:creationId xmlns:a16="http://schemas.microsoft.com/office/drawing/2014/main" id="{57B34AEA-8785-D642-9069-414BF2ECD598}"/>
              </a:ext>
            </a:extLst>
          </p:cNvPr>
          <p:cNvSpPr txBox="1"/>
          <p:nvPr/>
        </p:nvSpPr>
        <p:spPr>
          <a:xfrm>
            <a:off x="2255653" y="5051914"/>
            <a:ext cx="976549"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Enable</a:t>
            </a:r>
            <a:endParaRPr kumimoji="0" lang="en-US" sz="1600" b="1"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
        <p:nvSpPr>
          <p:cNvPr id="133" name="TextBox 132">
            <a:extLst>
              <a:ext uri="{FF2B5EF4-FFF2-40B4-BE49-F238E27FC236}">
                <a16:creationId xmlns:a16="http://schemas.microsoft.com/office/drawing/2014/main" id="{20E35276-0B2F-4949-91AE-7AC39E4CC0D4}"/>
              </a:ext>
            </a:extLst>
          </p:cNvPr>
          <p:cNvSpPr txBox="1"/>
          <p:nvPr/>
        </p:nvSpPr>
        <p:spPr>
          <a:xfrm>
            <a:off x="2357510" y="3412804"/>
            <a:ext cx="857542"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Logic-1</a:t>
            </a:r>
          </a:p>
        </p:txBody>
      </p:sp>
      <p:cxnSp>
        <p:nvCxnSpPr>
          <p:cNvPr id="30" name="Straight Arrow Connector 29">
            <a:extLst>
              <a:ext uri="{FF2B5EF4-FFF2-40B4-BE49-F238E27FC236}">
                <a16:creationId xmlns:a16="http://schemas.microsoft.com/office/drawing/2014/main" id="{3950FC84-BC0B-4742-A7CF-C7463A402A88}"/>
              </a:ext>
            </a:extLst>
          </p:cNvPr>
          <p:cNvCxnSpPr>
            <a:stCxn id="71" idx="6"/>
          </p:cNvCxnSpPr>
          <p:nvPr/>
        </p:nvCxnSpPr>
        <p:spPr>
          <a:xfrm>
            <a:off x="1669998" y="2837931"/>
            <a:ext cx="817426" cy="57487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4" name="Straight Arrow Connector 133">
            <a:extLst>
              <a:ext uri="{FF2B5EF4-FFF2-40B4-BE49-F238E27FC236}">
                <a16:creationId xmlns:a16="http://schemas.microsoft.com/office/drawing/2014/main" id="{5391DDA4-BC80-4349-93BB-6F0C5C4F4569}"/>
              </a:ext>
            </a:extLst>
          </p:cNvPr>
          <p:cNvCxnSpPr>
            <a:cxnSpLocks/>
            <a:stCxn id="73" idx="6"/>
          </p:cNvCxnSpPr>
          <p:nvPr/>
        </p:nvCxnSpPr>
        <p:spPr>
          <a:xfrm flipV="1">
            <a:off x="1661834" y="3758509"/>
            <a:ext cx="778858" cy="51942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6" name="TextBox 135">
            <a:extLst>
              <a:ext uri="{FF2B5EF4-FFF2-40B4-BE49-F238E27FC236}">
                <a16:creationId xmlns:a16="http://schemas.microsoft.com/office/drawing/2014/main" id="{80FC5FFD-A846-F849-AC33-89DA4155B955}"/>
              </a:ext>
            </a:extLst>
          </p:cNvPr>
          <p:cNvSpPr txBox="1"/>
          <p:nvPr/>
        </p:nvSpPr>
        <p:spPr>
          <a:xfrm>
            <a:off x="407569" y="3702826"/>
            <a:ext cx="63511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R0</a:t>
            </a:r>
            <a:endPar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137" name="TextBox 136">
            <a:extLst>
              <a:ext uri="{FF2B5EF4-FFF2-40B4-BE49-F238E27FC236}">
                <a16:creationId xmlns:a16="http://schemas.microsoft.com/office/drawing/2014/main" id="{62DB4513-A0ED-7D4A-A19F-E065B716CFA3}"/>
              </a:ext>
            </a:extLst>
          </p:cNvPr>
          <p:cNvSpPr txBox="1"/>
          <p:nvPr/>
        </p:nvSpPr>
        <p:spPr>
          <a:xfrm>
            <a:off x="416851" y="2980801"/>
            <a:ext cx="63511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R1</a:t>
            </a:r>
            <a:endPar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138" name="TextBox 137">
            <a:extLst>
              <a:ext uri="{FF2B5EF4-FFF2-40B4-BE49-F238E27FC236}">
                <a16:creationId xmlns:a16="http://schemas.microsoft.com/office/drawing/2014/main" id="{A3CEB09B-B3DF-F340-AC58-6A6EE68096EB}"/>
              </a:ext>
            </a:extLst>
          </p:cNvPr>
          <p:cNvSpPr txBox="1"/>
          <p:nvPr/>
        </p:nvSpPr>
        <p:spPr>
          <a:xfrm>
            <a:off x="405518" y="2224587"/>
            <a:ext cx="63511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R2</a:t>
            </a:r>
            <a:endPar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139" name="TextBox 138">
            <a:extLst>
              <a:ext uri="{FF2B5EF4-FFF2-40B4-BE49-F238E27FC236}">
                <a16:creationId xmlns:a16="http://schemas.microsoft.com/office/drawing/2014/main" id="{31508477-2F75-9046-B65B-87E89D8ED2A8}"/>
              </a:ext>
            </a:extLst>
          </p:cNvPr>
          <p:cNvSpPr txBox="1"/>
          <p:nvPr/>
        </p:nvSpPr>
        <p:spPr>
          <a:xfrm>
            <a:off x="415892" y="1545602"/>
            <a:ext cx="63511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R3</a:t>
            </a:r>
            <a:endPar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428491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82"/>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83"/>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8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3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3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37"/>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3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3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134"/>
                                        </p:tgtEl>
                                        <p:attrNameLst>
                                          <p:attrName>style.visibility</p:attrName>
                                        </p:attrNameLst>
                                      </p:cBhvr>
                                      <p:to>
                                        <p:strVal val="visible"/>
                                      </p:to>
                                    </p:set>
                                    <p:animEffect transition="in" filter="fade">
                                      <p:cBhvr>
                                        <p:cTn id="51" dur="500"/>
                                        <p:tgtEl>
                                          <p:spTgt spid="134"/>
                                        </p:tgtEl>
                                      </p:cBhvr>
                                    </p:animEffect>
                                  </p:childTnLst>
                                </p:cTn>
                              </p:par>
                              <p:par>
                                <p:cTn id="52" presetID="10" presetClass="entr" presetSubtype="0" fill="hold" nodeType="withEffect">
                                  <p:stCondLst>
                                    <p:cond delay="0"/>
                                  </p:stCondLst>
                                  <p:childTnLst>
                                    <p:set>
                                      <p:cBhvr>
                                        <p:cTn id="53" dur="1" fill="hold">
                                          <p:stCondLst>
                                            <p:cond delay="0"/>
                                          </p:stCondLst>
                                        </p:cTn>
                                        <p:tgtEl>
                                          <p:spTgt spid="30"/>
                                        </p:tgtEl>
                                        <p:attrNameLst>
                                          <p:attrName>style.visibility</p:attrName>
                                        </p:attrNameLst>
                                      </p:cBhvr>
                                      <p:to>
                                        <p:strVal val="visible"/>
                                      </p:to>
                                    </p:set>
                                    <p:animEffect transition="in" filter="fade">
                                      <p:cBhvr>
                                        <p:cTn id="54" dur="500"/>
                                        <p:tgtEl>
                                          <p:spTgt spid="30"/>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33"/>
                                        </p:tgtEl>
                                        <p:attrNameLst>
                                          <p:attrName>style.visibility</p:attrName>
                                        </p:attrNameLst>
                                      </p:cBhvr>
                                      <p:to>
                                        <p:strVal val="visible"/>
                                      </p:to>
                                    </p:set>
                                    <p:animEffect transition="in" filter="fade">
                                      <p:cBhvr>
                                        <p:cTn id="57" dur="500"/>
                                        <p:tgtEl>
                                          <p:spTgt spid="133"/>
                                        </p:tgtEl>
                                      </p:cBhvr>
                                    </p:animEffect>
                                  </p:childTnLst>
                                </p:cTn>
                              </p:par>
                            </p:childTnLst>
                          </p:cTn>
                        </p:par>
                      </p:childTnLst>
                    </p:cTn>
                  </p:par>
                  <p:par>
                    <p:cTn id="58" fill="hold">
                      <p:stCondLst>
                        <p:cond delay="indefinite"/>
                      </p:stCondLst>
                      <p:childTnLst>
                        <p:par>
                          <p:cTn id="59" fill="hold">
                            <p:stCondLst>
                              <p:cond delay="0"/>
                            </p:stCondLst>
                            <p:childTnLst>
                              <p:par>
                                <p:cTn id="60" presetID="9" presetClass="exit" presetSubtype="0" fill="hold" nodeType="clickEffect">
                                  <p:stCondLst>
                                    <p:cond delay="0"/>
                                  </p:stCondLst>
                                  <p:childTnLst>
                                    <p:animEffect transition="out" filter="dissolve">
                                      <p:cBhvr>
                                        <p:cTn id="61" dur="500"/>
                                        <p:tgtEl>
                                          <p:spTgt spid="134"/>
                                        </p:tgtEl>
                                      </p:cBhvr>
                                    </p:animEffect>
                                    <p:set>
                                      <p:cBhvr>
                                        <p:cTn id="62" dur="1" fill="hold">
                                          <p:stCondLst>
                                            <p:cond delay="499"/>
                                          </p:stCondLst>
                                        </p:cTn>
                                        <p:tgtEl>
                                          <p:spTgt spid="134"/>
                                        </p:tgtEl>
                                        <p:attrNameLst>
                                          <p:attrName>style.visibility</p:attrName>
                                        </p:attrNameLst>
                                      </p:cBhvr>
                                      <p:to>
                                        <p:strVal val="hidden"/>
                                      </p:to>
                                    </p:set>
                                  </p:childTnLst>
                                </p:cTn>
                              </p:par>
                              <p:par>
                                <p:cTn id="63" presetID="9" presetClass="exit" presetSubtype="0" fill="hold" grpId="1" nodeType="withEffect">
                                  <p:stCondLst>
                                    <p:cond delay="0"/>
                                  </p:stCondLst>
                                  <p:childTnLst>
                                    <p:animEffect transition="out" filter="dissolve">
                                      <p:cBhvr>
                                        <p:cTn id="64" dur="500"/>
                                        <p:tgtEl>
                                          <p:spTgt spid="133"/>
                                        </p:tgtEl>
                                      </p:cBhvr>
                                    </p:animEffect>
                                    <p:set>
                                      <p:cBhvr>
                                        <p:cTn id="65" dur="1" fill="hold">
                                          <p:stCondLst>
                                            <p:cond delay="499"/>
                                          </p:stCondLst>
                                        </p:cTn>
                                        <p:tgtEl>
                                          <p:spTgt spid="133"/>
                                        </p:tgtEl>
                                        <p:attrNameLst>
                                          <p:attrName>style.visibility</p:attrName>
                                        </p:attrNameLst>
                                      </p:cBhvr>
                                      <p:to>
                                        <p:strVal val="hidden"/>
                                      </p:to>
                                    </p:set>
                                  </p:childTnLst>
                                </p:cTn>
                              </p:par>
                              <p:par>
                                <p:cTn id="66" presetID="9" presetClass="exit" presetSubtype="0" fill="hold" nodeType="withEffect">
                                  <p:stCondLst>
                                    <p:cond delay="0"/>
                                  </p:stCondLst>
                                  <p:childTnLst>
                                    <p:animEffect transition="out" filter="dissolve">
                                      <p:cBhvr>
                                        <p:cTn id="67" dur="500"/>
                                        <p:tgtEl>
                                          <p:spTgt spid="30"/>
                                        </p:tgtEl>
                                      </p:cBhvr>
                                    </p:animEffect>
                                    <p:set>
                                      <p:cBhvr>
                                        <p:cTn id="68" dur="1" fill="hold">
                                          <p:stCondLst>
                                            <p:cond delay="499"/>
                                          </p:stCondLst>
                                        </p:cTn>
                                        <p:tgtEl>
                                          <p:spTgt spid="30"/>
                                        </p:tgtEl>
                                        <p:attrNameLst>
                                          <p:attrName>style.visibility</p:attrName>
                                        </p:attrNameLst>
                                      </p:cBhvr>
                                      <p:to>
                                        <p:strVal val="hidden"/>
                                      </p:to>
                                    </p:se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grpId="0" nodeType="clickEffect">
                                  <p:stCondLst>
                                    <p:cond delay="0"/>
                                  </p:stCondLst>
                                  <p:childTnLst>
                                    <p:set>
                                      <p:cBhvr>
                                        <p:cTn id="72" dur="1" fill="hold">
                                          <p:stCondLst>
                                            <p:cond delay="0"/>
                                          </p:stCondLst>
                                        </p:cTn>
                                        <p:tgtEl>
                                          <p:spTgt spid="78"/>
                                        </p:tgtEl>
                                        <p:attrNameLst>
                                          <p:attrName>style.visibility</p:attrName>
                                        </p:attrNameLst>
                                      </p:cBhvr>
                                      <p:to>
                                        <p:strVal val="visible"/>
                                      </p:to>
                                    </p:set>
                                    <p:animEffect transition="in" filter="fade">
                                      <p:cBhvr>
                                        <p:cTn id="73" dur="500"/>
                                        <p:tgtEl>
                                          <p:spTgt spid="78"/>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79"/>
                                        </p:tgtEl>
                                        <p:attrNameLst>
                                          <p:attrName>style.visibility</p:attrName>
                                        </p:attrNameLst>
                                      </p:cBhvr>
                                      <p:to>
                                        <p:strVal val="visible"/>
                                      </p:to>
                                    </p:set>
                                    <p:animEffect transition="in" filter="fade">
                                      <p:cBhvr>
                                        <p:cTn id="76" dur="500"/>
                                        <p:tgtEl>
                                          <p:spTgt spid="79"/>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nodeType="clickEffect">
                                  <p:stCondLst>
                                    <p:cond delay="0"/>
                                  </p:stCondLst>
                                  <p:childTnLst>
                                    <p:set>
                                      <p:cBhvr>
                                        <p:cTn id="80" dur="1" fill="hold">
                                          <p:stCondLst>
                                            <p:cond delay="0"/>
                                          </p:stCondLst>
                                        </p:cTn>
                                        <p:tgtEl>
                                          <p:spTgt spid="87"/>
                                        </p:tgtEl>
                                        <p:attrNameLst>
                                          <p:attrName>style.visibility</p:attrName>
                                        </p:attrNameLst>
                                      </p:cBhvr>
                                      <p:to>
                                        <p:strVal val="visible"/>
                                      </p:to>
                                    </p:set>
                                    <p:animEffect transition="in" filter="fade">
                                      <p:cBhvr>
                                        <p:cTn id="81" dur="500"/>
                                        <p:tgtEl>
                                          <p:spTgt spid="87"/>
                                        </p:tgtEl>
                                      </p:cBhvr>
                                    </p:animEffect>
                                  </p:childTnLst>
                                </p:cTn>
                              </p:par>
                              <p:par>
                                <p:cTn id="82" presetID="10" presetClass="entr" presetSubtype="0" fill="hold" nodeType="withEffect">
                                  <p:stCondLst>
                                    <p:cond delay="0"/>
                                  </p:stCondLst>
                                  <p:childTnLst>
                                    <p:set>
                                      <p:cBhvr>
                                        <p:cTn id="83" dur="1" fill="hold">
                                          <p:stCondLst>
                                            <p:cond delay="0"/>
                                          </p:stCondLst>
                                        </p:cTn>
                                        <p:tgtEl>
                                          <p:spTgt spid="88"/>
                                        </p:tgtEl>
                                        <p:attrNameLst>
                                          <p:attrName>style.visibility</p:attrName>
                                        </p:attrNameLst>
                                      </p:cBhvr>
                                      <p:to>
                                        <p:strVal val="visible"/>
                                      </p:to>
                                    </p:set>
                                    <p:animEffect transition="in" filter="fade">
                                      <p:cBhvr>
                                        <p:cTn id="84" dur="500"/>
                                        <p:tgtEl>
                                          <p:spTgt spid="88"/>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107"/>
                                        </p:tgtEl>
                                        <p:attrNameLst>
                                          <p:attrName>style.visibility</p:attrName>
                                        </p:attrNameLst>
                                      </p:cBhvr>
                                      <p:to>
                                        <p:strVal val="visible"/>
                                      </p:to>
                                    </p:set>
                                    <p:animEffect transition="in" filter="fade">
                                      <p:cBhvr>
                                        <p:cTn id="87" dur="500"/>
                                        <p:tgtEl>
                                          <p:spTgt spid="107"/>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108"/>
                                        </p:tgtEl>
                                        <p:attrNameLst>
                                          <p:attrName>style.visibility</p:attrName>
                                        </p:attrNameLst>
                                      </p:cBhvr>
                                      <p:to>
                                        <p:strVal val="visible"/>
                                      </p:to>
                                    </p:set>
                                    <p:animEffect transition="in" filter="fade">
                                      <p:cBhvr>
                                        <p:cTn id="90" dur="500"/>
                                        <p:tgtEl>
                                          <p:spTgt spid="108"/>
                                        </p:tgtEl>
                                      </p:cBhvr>
                                    </p:animEffect>
                                  </p:childTnLst>
                                </p:cTn>
                              </p:par>
                            </p:childTnLst>
                          </p:cTn>
                        </p:par>
                      </p:childTnLst>
                    </p:cTn>
                  </p:par>
                  <p:par>
                    <p:cTn id="91" fill="hold">
                      <p:stCondLst>
                        <p:cond delay="indefinite"/>
                      </p:stCondLst>
                      <p:childTnLst>
                        <p:par>
                          <p:cTn id="92" fill="hold">
                            <p:stCondLst>
                              <p:cond delay="0"/>
                            </p:stCondLst>
                            <p:childTnLst>
                              <p:par>
                                <p:cTn id="93" presetID="10" presetClass="entr" presetSubtype="0" fill="hold" nodeType="clickEffect">
                                  <p:stCondLst>
                                    <p:cond delay="0"/>
                                  </p:stCondLst>
                                  <p:childTnLst>
                                    <p:set>
                                      <p:cBhvr>
                                        <p:cTn id="94" dur="1" fill="hold">
                                          <p:stCondLst>
                                            <p:cond delay="0"/>
                                          </p:stCondLst>
                                        </p:cTn>
                                        <p:tgtEl>
                                          <p:spTgt spid="95"/>
                                        </p:tgtEl>
                                        <p:attrNameLst>
                                          <p:attrName>style.visibility</p:attrName>
                                        </p:attrNameLst>
                                      </p:cBhvr>
                                      <p:to>
                                        <p:strVal val="visible"/>
                                      </p:to>
                                    </p:set>
                                    <p:animEffect transition="in" filter="fade">
                                      <p:cBhvr>
                                        <p:cTn id="95" dur="500"/>
                                        <p:tgtEl>
                                          <p:spTgt spid="95"/>
                                        </p:tgtEl>
                                      </p:cBhvr>
                                    </p:animEffect>
                                  </p:childTnLst>
                                </p:cTn>
                              </p:par>
                              <p:par>
                                <p:cTn id="96" presetID="10" presetClass="entr" presetSubtype="0" fill="hold" nodeType="withEffect">
                                  <p:stCondLst>
                                    <p:cond delay="0"/>
                                  </p:stCondLst>
                                  <p:childTnLst>
                                    <p:set>
                                      <p:cBhvr>
                                        <p:cTn id="97" dur="1" fill="hold">
                                          <p:stCondLst>
                                            <p:cond delay="0"/>
                                          </p:stCondLst>
                                        </p:cTn>
                                        <p:tgtEl>
                                          <p:spTgt spid="105"/>
                                        </p:tgtEl>
                                        <p:attrNameLst>
                                          <p:attrName>style.visibility</p:attrName>
                                        </p:attrNameLst>
                                      </p:cBhvr>
                                      <p:to>
                                        <p:strVal val="visible"/>
                                      </p:to>
                                    </p:set>
                                    <p:animEffect transition="in" filter="fade">
                                      <p:cBhvr>
                                        <p:cTn id="98" dur="500"/>
                                        <p:tgtEl>
                                          <p:spTgt spid="105"/>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109"/>
                                        </p:tgtEl>
                                        <p:attrNameLst>
                                          <p:attrName>style.visibility</p:attrName>
                                        </p:attrNameLst>
                                      </p:cBhvr>
                                      <p:to>
                                        <p:strVal val="visible"/>
                                      </p:to>
                                    </p:set>
                                    <p:animEffect transition="in" filter="fade">
                                      <p:cBhvr>
                                        <p:cTn id="101" dur="500"/>
                                        <p:tgtEl>
                                          <p:spTgt spid="109"/>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110"/>
                                        </p:tgtEl>
                                        <p:attrNameLst>
                                          <p:attrName>style.visibility</p:attrName>
                                        </p:attrNameLst>
                                      </p:cBhvr>
                                      <p:to>
                                        <p:strVal val="visible"/>
                                      </p:to>
                                    </p:set>
                                    <p:animEffect transition="in" filter="fade">
                                      <p:cBhvr>
                                        <p:cTn id="104" dur="500"/>
                                        <p:tgtEl>
                                          <p:spTgt spid="110"/>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119"/>
                                        </p:tgtEl>
                                        <p:attrNameLst>
                                          <p:attrName>style.visibility</p:attrName>
                                        </p:attrNameLst>
                                      </p:cBhvr>
                                      <p:to>
                                        <p:strVal val="visible"/>
                                      </p:to>
                                    </p:set>
                                    <p:animEffect transition="in" filter="fade">
                                      <p:cBhvr>
                                        <p:cTn id="107" dur="500"/>
                                        <p:tgtEl>
                                          <p:spTgt spid="119"/>
                                        </p:tgtEl>
                                      </p:cBhvr>
                                    </p:animEffect>
                                  </p:childTnLst>
                                </p:cTn>
                              </p:par>
                              <p:par>
                                <p:cTn id="108" presetID="10" presetClass="entr" presetSubtype="0" fill="hold" nodeType="withEffect">
                                  <p:stCondLst>
                                    <p:cond delay="0"/>
                                  </p:stCondLst>
                                  <p:childTnLst>
                                    <p:set>
                                      <p:cBhvr>
                                        <p:cTn id="109" dur="1" fill="hold">
                                          <p:stCondLst>
                                            <p:cond delay="0"/>
                                          </p:stCondLst>
                                        </p:cTn>
                                        <p:tgtEl>
                                          <p:spTgt spid="120"/>
                                        </p:tgtEl>
                                        <p:attrNameLst>
                                          <p:attrName>style.visibility</p:attrName>
                                        </p:attrNameLst>
                                      </p:cBhvr>
                                      <p:to>
                                        <p:strVal val="visible"/>
                                      </p:to>
                                    </p:set>
                                    <p:animEffect transition="in" filter="fade">
                                      <p:cBhvr>
                                        <p:cTn id="110" dur="500"/>
                                        <p:tgtEl>
                                          <p:spTgt spid="120"/>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131"/>
                                        </p:tgtEl>
                                        <p:attrNameLst>
                                          <p:attrName>style.visibility</p:attrName>
                                        </p:attrNameLst>
                                      </p:cBhvr>
                                      <p:to>
                                        <p:strVal val="visible"/>
                                      </p:to>
                                    </p:set>
                                    <p:animEffect transition="in" filter="fade">
                                      <p:cBhvr>
                                        <p:cTn id="113" dur="500"/>
                                        <p:tgtEl>
                                          <p:spTgt spid="1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 grpId="0"/>
      <p:bldP spid="108" grpId="0"/>
      <p:bldP spid="109" grpId="0"/>
      <p:bldP spid="110" grpId="0"/>
      <p:bldP spid="119" grpId="0"/>
      <p:bldP spid="131" grpId="0"/>
      <p:bldP spid="20" grpId="0" animBg="1"/>
      <p:bldP spid="71" grpId="0" animBg="1"/>
      <p:bldP spid="72" grpId="0" animBg="1"/>
      <p:bldP spid="73" grpId="0" animBg="1"/>
      <p:bldP spid="23" grpId="0" animBg="1"/>
      <p:bldP spid="78" grpId="0"/>
      <p:bldP spid="79" grpId="0"/>
      <p:bldP spid="132" grpId="0"/>
      <p:bldP spid="133" grpId="0"/>
      <p:bldP spid="133" grpId="1"/>
      <p:bldP spid="136" grpId="0"/>
      <p:bldP spid="137" grpId="0"/>
      <p:bldP spid="138" grpId="0"/>
      <p:bldP spid="139" grpId="0"/>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5" name="Straight Connector 84">
            <a:extLst>
              <a:ext uri="{FF2B5EF4-FFF2-40B4-BE49-F238E27FC236}">
                <a16:creationId xmlns:a16="http://schemas.microsoft.com/office/drawing/2014/main" id="{F2E3181E-BD5E-5540-9AA9-795E8EB7A31F}"/>
              </a:ext>
            </a:extLst>
          </p:cNvPr>
          <p:cNvCxnSpPr>
            <a:cxnSpLocks/>
          </p:cNvCxnSpPr>
          <p:nvPr/>
        </p:nvCxnSpPr>
        <p:spPr>
          <a:xfrm flipV="1">
            <a:off x="2075688" y="5103588"/>
            <a:ext cx="54161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1F2EBBAF-0733-334F-B8C0-9CA11B886884}"/>
              </a:ext>
            </a:extLst>
          </p:cNvPr>
          <p:cNvCxnSpPr>
            <a:cxnSpLocks/>
          </p:cNvCxnSpPr>
          <p:nvPr/>
        </p:nvCxnSpPr>
        <p:spPr>
          <a:xfrm>
            <a:off x="1785986" y="5432378"/>
            <a:ext cx="0" cy="528366"/>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7C860513-2CC3-454F-99F0-BA50B88B1042}"/>
              </a:ext>
            </a:extLst>
          </p:cNvPr>
          <p:cNvSpPr>
            <a:spLocks noGrp="1"/>
          </p:cNvSpPr>
          <p:nvPr>
            <p:ph type="title"/>
          </p:nvPr>
        </p:nvSpPr>
        <p:spPr/>
        <p:txBody>
          <a:bodyPr/>
          <a:lstStyle/>
          <a:p>
            <a:r>
              <a:rPr lang="en-US" sz="4000" dirty="0"/>
              <a:t>Generating Random Values via QUAC</a:t>
            </a:r>
            <a:endParaRPr lang="en-TR" sz="4000" dirty="0"/>
          </a:p>
        </p:txBody>
      </p:sp>
      <p:sp>
        <p:nvSpPr>
          <p:cNvPr id="3" name="Content Placeholder 2">
            <a:extLst>
              <a:ext uri="{FF2B5EF4-FFF2-40B4-BE49-F238E27FC236}">
                <a16:creationId xmlns:a16="http://schemas.microsoft.com/office/drawing/2014/main" id="{90318D45-4E46-B147-B352-05B8DE26CF45}"/>
              </a:ext>
            </a:extLst>
          </p:cNvPr>
          <p:cNvSpPr>
            <a:spLocks noGrp="1"/>
          </p:cNvSpPr>
          <p:nvPr>
            <p:ph idx="1"/>
          </p:nvPr>
        </p:nvSpPr>
        <p:spPr>
          <a:prstGeom prst="rect">
            <a:avLst/>
          </a:prstGeom>
        </p:spPr>
        <p:txBody>
          <a:bodyPr/>
          <a:lstStyle/>
          <a:p>
            <a:pPr marL="0" indent="0">
              <a:buNone/>
            </a:pPr>
            <a:endParaRPr lang="en-TR" sz="2400" dirty="0">
              <a:latin typeface="Cambria" panose="02040503050406030204" pitchFamily="18" charset="0"/>
            </a:endParaRPr>
          </a:p>
          <a:p>
            <a:pPr marL="0" indent="0">
              <a:buNone/>
            </a:pPr>
            <a:endParaRPr lang="en-TR" sz="2400" dirty="0">
              <a:latin typeface="Cambria" panose="02040503050406030204" pitchFamily="18" charset="0"/>
            </a:endParaRPr>
          </a:p>
        </p:txBody>
      </p:sp>
      <p:grpSp>
        <p:nvGrpSpPr>
          <p:cNvPr id="88" name="Group 87">
            <a:extLst>
              <a:ext uri="{FF2B5EF4-FFF2-40B4-BE49-F238E27FC236}">
                <a16:creationId xmlns:a16="http://schemas.microsoft.com/office/drawing/2014/main" id="{F3C68E75-0E4D-9E49-9A72-31D6DA5D094E}"/>
              </a:ext>
            </a:extLst>
          </p:cNvPr>
          <p:cNvGrpSpPr/>
          <p:nvPr/>
        </p:nvGrpSpPr>
        <p:grpSpPr>
          <a:xfrm>
            <a:off x="4267040" y="1681816"/>
            <a:ext cx="4209305" cy="3637498"/>
            <a:chOff x="-89191" y="2160499"/>
            <a:chExt cx="8672938" cy="3637498"/>
          </a:xfrm>
        </p:grpSpPr>
        <p:grpSp>
          <p:nvGrpSpPr>
            <p:cNvPr id="89" name="Group 88">
              <a:extLst>
                <a:ext uri="{FF2B5EF4-FFF2-40B4-BE49-F238E27FC236}">
                  <a16:creationId xmlns:a16="http://schemas.microsoft.com/office/drawing/2014/main" id="{E863BC57-C18D-184C-AAA7-E2B856ACCE35}"/>
                </a:ext>
              </a:extLst>
            </p:cNvPr>
            <p:cNvGrpSpPr/>
            <p:nvPr/>
          </p:nvGrpSpPr>
          <p:grpSpPr>
            <a:xfrm>
              <a:off x="-89191" y="2160499"/>
              <a:ext cx="8672938" cy="3637498"/>
              <a:chOff x="-89191" y="2160499"/>
              <a:chExt cx="8672938" cy="3637498"/>
            </a:xfrm>
          </p:grpSpPr>
          <p:cxnSp>
            <p:nvCxnSpPr>
              <p:cNvPr id="91" name="Straight Connector 90">
                <a:extLst>
                  <a:ext uri="{FF2B5EF4-FFF2-40B4-BE49-F238E27FC236}">
                    <a16:creationId xmlns:a16="http://schemas.microsoft.com/office/drawing/2014/main" id="{04F1D5BD-E5FF-C240-BA7C-09F5606E6C81}"/>
                  </a:ext>
                </a:extLst>
              </p:cNvPr>
              <p:cNvCxnSpPr/>
              <p:nvPr/>
            </p:nvCxnSpPr>
            <p:spPr>
              <a:xfrm>
                <a:off x="1125415" y="2350939"/>
                <a:ext cx="0" cy="3153046"/>
              </a:xfrm>
              <a:prstGeom prst="line">
                <a:avLst/>
              </a:prstGeom>
              <a:ln>
                <a:solidFill>
                  <a:schemeClr val="tx1">
                    <a:lumMod val="50000"/>
                    <a:lumOff val="50000"/>
                  </a:schemeClr>
                </a:solidFill>
                <a:headEnd type="none"/>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03748EBD-BE45-1341-B860-B73566BAF69C}"/>
                  </a:ext>
                </a:extLst>
              </p:cNvPr>
              <p:cNvCxnSpPr/>
              <p:nvPr/>
            </p:nvCxnSpPr>
            <p:spPr>
              <a:xfrm flipH="1" flipV="1">
                <a:off x="1125415" y="5495194"/>
                <a:ext cx="7458332" cy="1979"/>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93" name="TextBox 92">
                <a:extLst>
                  <a:ext uri="{FF2B5EF4-FFF2-40B4-BE49-F238E27FC236}">
                    <a16:creationId xmlns:a16="http://schemas.microsoft.com/office/drawing/2014/main" id="{57665EA3-48D3-AA49-9F8A-F4734FDD08DE}"/>
                  </a:ext>
                </a:extLst>
              </p:cNvPr>
              <p:cNvSpPr txBox="1"/>
              <p:nvPr/>
            </p:nvSpPr>
            <p:spPr>
              <a:xfrm>
                <a:off x="5065" y="2160499"/>
                <a:ext cx="123751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V</a:t>
                </a:r>
                <a:r>
                  <a:rPr kumimoji="0" lang="en-US" sz="2400" b="1" i="0"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dd</a:t>
                </a:r>
                <a:endParaRPr kumimoji="0" lang="en-US" sz="1800" b="1" i="0"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
            <p:nvSpPr>
              <p:cNvPr id="94" name="TextBox 93">
                <a:extLst>
                  <a:ext uri="{FF2B5EF4-FFF2-40B4-BE49-F238E27FC236}">
                    <a16:creationId xmlns:a16="http://schemas.microsoft.com/office/drawing/2014/main" id="{9918FD09-29D8-3846-A04F-9619DE0E9B1A}"/>
                  </a:ext>
                </a:extLst>
              </p:cNvPr>
              <p:cNvSpPr txBox="1"/>
              <p:nvPr/>
            </p:nvSpPr>
            <p:spPr>
              <a:xfrm>
                <a:off x="-89191" y="5336332"/>
                <a:ext cx="142432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V</a:t>
                </a:r>
                <a:r>
                  <a:rPr kumimoji="0" lang="en-US" sz="2400" b="1" i="0"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dd</a:t>
                </a:r>
                <a:endParaRPr kumimoji="0" lang="en-US" sz="2400" b="1" i="0"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grpSp>
        <p:cxnSp>
          <p:nvCxnSpPr>
            <p:cNvPr id="90" name="Straight Connector 89">
              <a:extLst>
                <a:ext uri="{FF2B5EF4-FFF2-40B4-BE49-F238E27FC236}">
                  <a16:creationId xmlns:a16="http://schemas.microsoft.com/office/drawing/2014/main" id="{4D3C0D49-041E-AB49-B212-F5668F1351A0}"/>
                </a:ext>
              </a:extLst>
            </p:cNvPr>
            <p:cNvCxnSpPr/>
            <p:nvPr/>
          </p:nvCxnSpPr>
          <p:spPr>
            <a:xfrm flipH="1">
              <a:off x="1052944" y="2350939"/>
              <a:ext cx="136441"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95" name="Straight Connector 94">
            <a:extLst>
              <a:ext uri="{FF2B5EF4-FFF2-40B4-BE49-F238E27FC236}">
                <a16:creationId xmlns:a16="http://schemas.microsoft.com/office/drawing/2014/main" id="{935A8CFD-9A19-2F45-8EF9-FA923D17DF95}"/>
              </a:ext>
            </a:extLst>
          </p:cNvPr>
          <p:cNvCxnSpPr>
            <a:cxnSpLocks/>
          </p:cNvCxnSpPr>
          <p:nvPr/>
        </p:nvCxnSpPr>
        <p:spPr>
          <a:xfrm flipH="1">
            <a:off x="4860791" y="3546689"/>
            <a:ext cx="756312" cy="0"/>
          </a:xfrm>
          <a:prstGeom prst="line">
            <a:avLst/>
          </a:prstGeom>
          <a:ln w="4445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CF05F2F6-DC1E-714B-8947-C0C4C1DE67E4}"/>
              </a:ext>
            </a:extLst>
          </p:cNvPr>
          <p:cNvCxnSpPr>
            <a:cxnSpLocks/>
          </p:cNvCxnSpPr>
          <p:nvPr/>
        </p:nvCxnSpPr>
        <p:spPr>
          <a:xfrm>
            <a:off x="4867759" y="3951189"/>
            <a:ext cx="3506078" cy="0"/>
          </a:xfrm>
          <a:prstGeom prst="line">
            <a:avLst/>
          </a:prstGeom>
          <a:ln w="19050">
            <a:solidFill>
              <a:schemeClr val="bg1">
                <a:lumMod val="6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820BA252-8843-1D44-8E5D-1EE96E94AD6E}"/>
              </a:ext>
            </a:extLst>
          </p:cNvPr>
          <p:cNvCxnSpPr>
            <a:cxnSpLocks/>
          </p:cNvCxnSpPr>
          <p:nvPr/>
        </p:nvCxnSpPr>
        <p:spPr>
          <a:xfrm>
            <a:off x="4866158" y="3092938"/>
            <a:ext cx="3505481" cy="0"/>
          </a:xfrm>
          <a:prstGeom prst="line">
            <a:avLst/>
          </a:prstGeom>
          <a:ln w="19050">
            <a:solidFill>
              <a:schemeClr val="bg1">
                <a:lumMod val="6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18E75A24-B1A6-CD43-A4F0-3B6F49AF378F}"/>
              </a:ext>
            </a:extLst>
          </p:cNvPr>
          <p:cNvCxnSpPr>
            <a:cxnSpLocks/>
          </p:cNvCxnSpPr>
          <p:nvPr/>
        </p:nvCxnSpPr>
        <p:spPr>
          <a:xfrm>
            <a:off x="1158098" y="1515715"/>
            <a:ext cx="0" cy="3317174"/>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9BFDE1F7-2938-C943-BB27-603CA1C1BFDF}"/>
              </a:ext>
            </a:extLst>
          </p:cNvPr>
          <p:cNvCxnSpPr>
            <a:cxnSpLocks/>
          </p:cNvCxnSpPr>
          <p:nvPr/>
        </p:nvCxnSpPr>
        <p:spPr>
          <a:xfrm>
            <a:off x="989064" y="1793803"/>
            <a:ext cx="90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38C1EFAA-CCDE-324F-AC64-A3167FBD013F}"/>
              </a:ext>
            </a:extLst>
          </p:cNvPr>
          <p:cNvCxnSpPr>
            <a:cxnSpLocks/>
          </p:cNvCxnSpPr>
          <p:nvPr/>
        </p:nvCxnSpPr>
        <p:spPr>
          <a:xfrm>
            <a:off x="989064" y="2524436"/>
            <a:ext cx="90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8FB95D02-9EB7-A240-914B-BF540399559B}"/>
              </a:ext>
            </a:extLst>
          </p:cNvPr>
          <p:cNvCxnSpPr>
            <a:cxnSpLocks/>
          </p:cNvCxnSpPr>
          <p:nvPr/>
        </p:nvCxnSpPr>
        <p:spPr>
          <a:xfrm>
            <a:off x="989064" y="3233803"/>
            <a:ext cx="90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3F0D6755-05DF-7640-9FF9-34D1D62F3063}"/>
              </a:ext>
            </a:extLst>
          </p:cNvPr>
          <p:cNvCxnSpPr>
            <a:cxnSpLocks/>
          </p:cNvCxnSpPr>
          <p:nvPr/>
        </p:nvCxnSpPr>
        <p:spPr>
          <a:xfrm>
            <a:off x="1001943" y="3953803"/>
            <a:ext cx="90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0F93C116-ADAF-0141-8A52-64EC760C4171}"/>
              </a:ext>
            </a:extLst>
          </p:cNvPr>
          <p:cNvSpPr/>
          <p:nvPr/>
        </p:nvSpPr>
        <p:spPr>
          <a:xfrm>
            <a:off x="1314254" y="1936923"/>
            <a:ext cx="360000" cy="360000"/>
          </a:xfrm>
          <a:prstGeom prst="ellipse">
            <a:avLst/>
          </a:prstGeom>
          <a:solidFill>
            <a:schemeClr val="bg1"/>
          </a:solid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1" name="Oval 70">
            <a:extLst>
              <a:ext uri="{FF2B5EF4-FFF2-40B4-BE49-F238E27FC236}">
                <a16:creationId xmlns:a16="http://schemas.microsoft.com/office/drawing/2014/main" id="{8A09F7B0-3DDF-2343-87FC-DB50755726F6}"/>
              </a:ext>
            </a:extLst>
          </p:cNvPr>
          <p:cNvSpPr/>
          <p:nvPr/>
        </p:nvSpPr>
        <p:spPr>
          <a:xfrm>
            <a:off x="1309998" y="2656923"/>
            <a:ext cx="360000" cy="360000"/>
          </a:xfrm>
          <a:prstGeom prst="ellipse">
            <a:avLst/>
          </a:prstGeom>
          <a:solidFill>
            <a:schemeClr val="tx1">
              <a:lumMod val="85000"/>
              <a:lumOff val="15000"/>
            </a:schemeClr>
          </a:solid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2" name="Oval 71">
            <a:extLst>
              <a:ext uri="{FF2B5EF4-FFF2-40B4-BE49-F238E27FC236}">
                <a16:creationId xmlns:a16="http://schemas.microsoft.com/office/drawing/2014/main" id="{98FA2942-EF81-F643-8754-F5AEB341F225}"/>
              </a:ext>
            </a:extLst>
          </p:cNvPr>
          <p:cNvSpPr/>
          <p:nvPr/>
        </p:nvSpPr>
        <p:spPr>
          <a:xfrm>
            <a:off x="1306902" y="3376923"/>
            <a:ext cx="360000" cy="359997"/>
          </a:xfrm>
          <a:prstGeom prst="ellipse">
            <a:avLst/>
          </a:prstGeom>
          <a:solidFill>
            <a:schemeClr val="bg1"/>
          </a:solid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3" name="Oval 72">
            <a:extLst>
              <a:ext uri="{FF2B5EF4-FFF2-40B4-BE49-F238E27FC236}">
                <a16:creationId xmlns:a16="http://schemas.microsoft.com/office/drawing/2014/main" id="{724F3E28-AAAC-1F4F-9ABA-7BD6CEDD842A}"/>
              </a:ext>
            </a:extLst>
          </p:cNvPr>
          <p:cNvSpPr/>
          <p:nvPr/>
        </p:nvSpPr>
        <p:spPr>
          <a:xfrm>
            <a:off x="1301834" y="4096923"/>
            <a:ext cx="360000" cy="360000"/>
          </a:xfrm>
          <a:prstGeom prst="ellipse">
            <a:avLst/>
          </a:prstGeom>
          <a:solidFill>
            <a:schemeClr val="tx1">
              <a:lumMod val="85000"/>
              <a:lumOff val="15000"/>
            </a:schemeClr>
          </a:solid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8" name="TextBox 77">
            <a:extLst>
              <a:ext uri="{FF2B5EF4-FFF2-40B4-BE49-F238E27FC236}">
                <a16:creationId xmlns:a16="http://schemas.microsoft.com/office/drawing/2014/main" id="{51D1EF7F-B54A-5B42-BC35-C67A546B382C}"/>
              </a:ext>
            </a:extLst>
          </p:cNvPr>
          <p:cNvSpPr txBox="1"/>
          <p:nvPr/>
        </p:nvSpPr>
        <p:spPr>
          <a:xfrm>
            <a:off x="694594" y="1175470"/>
            <a:ext cx="927008"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V</a:t>
            </a:r>
            <a:r>
              <a:rPr kumimoji="0" lang="en-US" sz="1800" b="1" i="0"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DD</a:t>
            </a: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/2</a:t>
            </a:r>
          </a:p>
        </p:txBody>
      </p:sp>
      <p:sp>
        <p:nvSpPr>
          <p:cNvPr id="79" name="TextBox 78">
            <a:extLst>
              <a:ext uri="{FF2B5EF4-FFF2-40B4-BE49-F238E27FC236}">
                <a16:creationId xmlns:a16="http://schemas.microsoft.com/office/drawing/2014/main" id="{31EE3BF6-8064-3940-BF03-C7B45BBDDC15}"/>
              </a:ext>
            </a:extLst>
          </p:cNvPr>
          <p:cNvSpPr txBox="1"/>
          <p:nvPr/>
        </p:nvSpPr>
        <p:spPr>
          <a:xfrm>
            <a:off x="1322482" y="5921553"/>
            <a:ext cx="927008"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V</a:t>
            </a:r>
            <a:r>
              <a:rPr kumimoji="0" lang="en-US" sz="1800" b="1" i="0"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DD</a:t>
            </a: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/2</a:t>
            </a:r>
          </a:p>
        </p:txBody>
      </p:sp>
      <p:cxnSp>
        <p:nvCxnSpPr>
          <p:cNvPr id="26" name="Straight Connector 25">
            <a:extLst>
              <a:ext uri="{FF2B5EF4-FFF2-40B4-BE49-F238E27FC236}">
                <a16:creationId xmlns:a16="http://schemas.microsoft.com/office/drawing/2014/main" id="{82EF832C-D7BE-F849-87F4-5BE57B17D303}"/>
              </a:ext>
            </a:extLst>
          </p:cNvPr>
          <p:cNvCxnSpPr>
            <a:cxnSpLocks/>
            <a:stCxn id="20" idx="0"/>
          </p:cNvCxnSpPr>
          <p:nvPr/>
        </p:nvCxnSpPr>
        <p:spPr>
          <a:xfrm flipH="1" flipV="1">
            <a:off x="1489998" y="1793803"/>
            <a:ext cx="0" cy="1431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39E178C8-65CE-F24E-B075-9EBA23549C79}"/>
              </a:ext>
            </a:extLst>
          </p:cNvPr>
          <p:cNvCxnSpPr>
            <a:cxnSpLocks/>
          </p:cNvCxnSpPr>
          <p:nvPr/>
        </p:nvCxnSpPr>
        <p:spPr>
          <a:xfrm flipH="1" flipV="1">
            <a:off x="1482378" y="2517703"/>
            <a:ext cx="0" cy="1431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ABF9427F-8F8C-574B-B7A4-C91E4C7DE737}"/>
              </a:ext>
            </a:extLst>
          </p:cNvPr>
          <p:cNvCxnSpPr>
            <a:cxnSpLocks/>
          </p:cNvCxnSpPr>
          <p:nvPr/>
        </p:nvCxnSpPr>
        <p:spPr>
          <a:xfrm flipH="1" flipV="1">
            <a:off x="1483200" y="3233803"/>
            <a:ext cx="0" cy="1431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87C15B66-D601-264F-AFD8-1DD850B25D82}"/>
              </a:ext>
            </a:extLst>
          </p:cNvPr>
          <p:cNvCxnSpPr>
            <a:cxnSpLocks/>
          </p:cNvCxnSpPr>
          <p:nvPr/>
        </p:nvCxnSpPr>
        <p:spPr>
          <a:xfrm flipH="1" flipV="1">
            <a:off x="1483200" y="3953803"/>
            <a:ext cx="0" cy="1431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32" name="TextBox 131">
            <a:extLst>
              <a:ext uri="{FF2B5EF4-FFF2-40B4-BE49-F238E27FC236}">
                <a16:creationId xmlns:a16="http://schemas.microsoft.com/office/drawing/2014/main" id="{57B34AEA-8785-D642-9069-414BF2ECD598}"/>
              </a:ext>
            </a:extLst>
          </p:cNvPr>
          <p:cNvSpPr txBox="1"/>
          <p:nvPr/>
        </p:nvSpPr>
        <p:spPr>
          <a:xfrm>
            <a:off x="2255653" y="5050906"/>
            <a:ext cx="976549"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Enable</a:t>
            </a:r>
            <a:endParaRPr kumimoji="0" lang="en-US" sz="1600" b="1"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
        <p:nvSpPr>
          <p:cNvPr id="44" name="TextBox 43">
            <a:extLst>
              <a:ext uri="{FF2B5EF4-FFF2-40B4-BE49-F238E27FC236}">
                <a16:creationId xmlns:a16="http://schemas.microsoft.com/office/drawing/2014/main" id="{4962FEE6-D08B-BB4B-B728-7190EC94F43A}"/>
              </a:ext>
            </a:extLst>
          </p:cNvPr>
          <p:cNvSpPr txBox="1"/>
          <p:nvPr/>
        </p:nvSpPr>
        <p:spPr>
          <a:xfrm>
            <a:off x="5219705" y="5058571"/>
            <a:ext cx="74696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1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ACT</a:t>
            </a:r>
            <a:br>
              <a:rPr kumimoji="0" lang="en-TR" sz="1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br>
            <a:r>
              <a:rPr kumimoji="0" lang="en-TR" sz="1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R0</a:t>
            </a:r>
          </a:p>
        </p:txBody>
      </p:sp>
      <p:sp>
        <p:nvSpPr>
          <p:cNvPr id="46" name="TextBox 45">
            <a:extLst>
              <a:ext uri="{FF2B5EF4-FFF2-40B4-BE49-F238E27FC236}">
                <a16:creationId xmlns:a16="http://schemas.microsoft.com/office/drawing/2014/main" id="{2B1C784C-E6ED-504E-B386-3DE441218F74}"/>
              </a:ext>
            </a:extLst>
          </p:cNvPr>
          <p:cNvSpPr txBox="1"/>
          <p:nvPr/>
        </p:nvSpPr>
        <p:spPr>
          <a:xfrm>
            <a:off x="5776864" y="5055599"/>
            <a:ext cx="814036"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1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PRE</a:t>
            </a:r>
          </a:p>
        </p:txBody>
      </p:sp>
      <p:sp>
        <p:nvSpPr>
          <p:cNvPr id="47" name="TextBox 46">
            <a:extLst>
              <a:ext uri="{FF2B5EF4-FFF2-40B4-BE49-F238E27FC236}">
                <a16:creationId xmlns:a16="http://schemas.microsoft.com/office/drawing/2014/main" id="{6DC57CD3-CDD7-CF4E-BF90-FD58DCACF815}"/>
              </a:ext>
            </a:extLst>
          </p:cNvPr>
          <p:cNvSpPr txBox="1"/>
          <p:nvPr/>
        </p:nvSpPr>
        <p:spPr>
          <a:xfrm>
            <a:off x="6438231" y="5055599"/>
            <a:ext cx="659171"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1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ACT R3</a:t>
            </a:r>
          </a:p>
        </p:txBody>
      </p:sp>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488B599C-853B-BF4D-AF40-71C4B46A9ED1}"/>
                  </a:ext>
                </a:extLst>
              </p:cNvPr>
              <p:cNvSpPr txBox="1"/>
              <p:nvPr/>
            </p:nvSpPr>
            <p:spPr>
              <a:xfrm>
                <a:off x="1173720" y="1164518"/>
                <a:ext cx="927008"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C6362"/>
                    </a:solidFill>
                    <a:effectLst/>
                    <a:uLnTx/>
                    <a:uFillTx/>
                    <a:latin typeface="Cambria" panose="02040503050406030204" pitchFamily="18" charset="0"/>
                    <a:ea typeface="+mn-ea"/>
                    <a:cs typeface="+mn-cs"/>
                  </a:rPr>
                  <a:t>+ </a:t>
                </a:r>
                <a14:m>
                  <m:oMath xmlns:m="http://schemas.openxmlformats.org/officeDocument/2006/math">
                    <m:r>
                      <a:rPr kumimoji="0" lang="en-US" sz="1800" b="1" i="1" u="none" strike="noStrike" kern="1200" cap="none" spc="0" normalizeH="0" baseline="0" noProof="0" smtClean="0">
                        <a:ln>
                          <a:noFill/>
                        </a:ln>
                        <a:solidFill>
                          <a:srgbClr val="EC6362"/>
                        </a:solidFill>
                        <a:effectLst/>
                        <a:uLnTx/>
                        <a:uFillTx/>
                        <a:latin typeface="Cambria Math" panose="02040503050406030204" pitchFamily="18" charset="0"/>
                        <a:ea typeface="Cambria Math" panose="02040503050406030204" pitchFamily="18" charset="0"/>
                        <a:cs typeface="+mn-cs"/>
                      </a:rPr>
                      <m:t>𝜺</m:t>
                    </m:r>
                  </m:oMath>
                </a14:m>
                <a:endParaRPr kumimoji="0" lang="en-US" sz="1800" b="1" i="0" u="none" strike="noStrike" kern="1200" cap="none" spc="0" normalizeH="0" baseline="0" noProof="0" dirty="0">
                  <a:ln>
                    <a:noFill/>
                  </a:ln>
                  <a:solidFill>
                    <a:srgbClr val="EC6362"/>
                  </a:solidFill>
                  <a:effectLst/>
                  <a:uLnTx/>
                  <a:uFillTx/>
                  <a:latin typeface="Cambria" panose="02040503050406030204" pitchFamily="18" charset="0"/>
                  <a:ea typeface="+mn-ea"/>
                  <a:cs typeface="+mn-cs"/>
                </a:endParaRPr>
              </a:p>
            </p:txBody>
          </p:sp>
        </mc:Choice>
        <mc:Fallback xmlns="">
          <p:sp>
            <p:nvSpPr>
              <p:cNvPr id="48" name="TextBox 47">
                <a:extLst>
                  <a:ext uri="{FF2B5EF4-FFF2-40B4-BE49-F238E27FC236}">
                    <a16:creationId xmlns:a16="http://schemas.microsoft.com/office/drawing/2014/main" id="{488B599C-853B-BF4D-AF40-71C4B46A9ED1}"/>
                  </a:ext>
                </a:extLst>
              </p:cNvPr>
              <p:cNvSpPr txBox="1">
                <a:spLocks noRot="1" noChangeAspect="1" noMove="1" noResize="1" noEditPoints="1" noAdjustHandles="1" noChangeArrowheads="1" noChangeShapeType="1" noTextEdit="1"/>
              </p:cNvSpPr>
              <p:nvPr/>
            </p:nvSpPr>
            <p:spPr>
              <a:xfrm>
                <a:off x="1173720" y="1164518"/>
                <a:ext cx="927008" cy="369332"/>
              </a:xfrm>
              <a:prstGeom prst="rect">
                <a:avLst/>
              </a:prstGeom>
              <a:blipFill>
                <a:blip r:embed="rId3"/>
                <a:stretch>
                  <a:fillRect t="-9836" b="-22951"/>
                </a:stretch>
              </a:blipFill>
            </p:spPr>
            <p:txBody>
              <a:bodyPr/>
              <a:lstStyle/>
              <a:p>
                <a:r>
                  <a:rPr lang="en-US">
                    <a:noFill/>
                  </a:rPr>
                  <a:t> </a:t>
                </a:r>
              </a:p>
            </p:txBody>
          </p:sp>
        </mc:Fallback>
      </mc:AlternateContent>
      <p:sp>
        <p:nvSpPr>
          <p:cNvPr id="6" name="Freeform 5">
            <a:extLst>
              <a:ext uri="{FF2B5EF4-FFF2-40B4-BE49-F238E27FC236}">
                <a16:creationId xmlns:a16="http://schemas.microsoft.com/office/drawing/2014/main" id="{75DE46BB-89A3-C74F-A808-90CDA141503F}"/>
              </a:ext>
            </a:extLst>
          </p:cNvPr>
          <p:cNvSpPr/>
          <p:nvPr/>
        </p:nvSpPr>
        <p:spPr>
          <a:xfrm>
            <a:off x="5598423" y="3304858"/>
            <a:ext cx="575977" cy="238803"/>
          </a:xfrm>
          <a:custGeom>
            <a:avLst/>
            <a:gdLst>
              <a:gd name="connsiteX0" fmla="*/ 0 w 510139"/>
              <a:gd name="connsiteY0" fmla="*/ 105878 h 105878"/>
              <a:gd name="connsiteX1" fmla="*/ 163630 w 510139"/>
              <a:gd name="connsiteY1" fmla="*/ 28876 h 105878"/>
              <a:gd name="connsiteX2" fmla="*/ 510139 w 510139"/>
              <a:gd name="connsiteY2" fmla="*/ 0 h 105878"/>
            </a:gdLst>
            <a:ahLst/>
            <a:cxnLst>
              <a:cxn ang="0">
                <a:pos x="connsiteX0" y="connsiteY0"/>
              </a:cxn>
              <a:cxn ang="0">
                <a:pos x="connsiteX1" y="connsiteY1"/>
              </a:cxn>
              <a:cxn ang="0">
                <a:pos x="connsiteX2" y="connsiteY2"/>
              </a:cxn>
            </a:cxnLst>
            <a:rect l="l" t="t" r="r" b="b"/>
            <a:pathLst>
              <a:path w="510139" h="105878">
                <a:moveTo>
                  <a:pt x="0" y="105878"/>
                </a:moveTo>
                <a:cubicBezTo>
                  <a:pt x="39303" y="76200"/>
                  <a:pt x="78607" y="46522"/>
                  <a:pt x="163630" y="28876"/>
                </a:cubicBezTo>
                <a:cubicBezTo>
                  <a:pt x="248653" y="11230"/>
                  <a:pt x="379396" y="5615"/>
                  <a:pt x="510139" y="0"/>
                </a:cubicBezTo>
              </a:path>
            </a:pathLst>
          </a:custGeom>
          <a:noFill/>
          <a:ln w="5715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cxnSp>
        <p:nvCxnSpPr>
          <p:cNvPr id="51" name="Straight Connector 50">
            <a:extLst>
              <a:ext uri="{FF2B5EF4-FFF2-40B4-BE49-F238E27FC236}">
                <a16:creationId xmlns:a16="http://schemas.microsoft.com/office/drawing/2014/main" id="{DD168A80-D1CB-574F-99C0-5E263E50807F}"/>
              </a:ext>
            </a:extLst>
          </p:cNvPr>
          <p:cNvCxnSpPr>
            <a:cxnSpLocks/>
            <a:endCxn id="44" idx="0"/>
          </p:cNvCxnSpPr>
          <p:nvPr/>
        </p:nvCxnSpPr>
        <p:spPr>
          <a:xfrm>
            <a:off x="5593187" y="3184935"/>
            <a:ext cx="0" cy="1873636"/>
          </a:xfrm>
          <a:prstGeom prst="line">
            <a:avLst/>
          </a:prstGeom>
          <a:ln w="19050">
            <a:solidFill>
              <a:srgbClr val="FF0000"/>
            </a:solidFill>
            <a:prstDash val="lgDash"/>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DA415DDB-AFF9-A94E-B3C5-99AB9558031B}"/>
              </a:ext>
            </a:extLst>
          </p:cNvPr>
          <p:cNvCxnSpPr>
            <a:cxnSpLocks/>
          </p:cNvCxnSpPr>
          <p:nvPr/>
        </p:nvCxnSpPr>
        <p:spPr>
          <a:xfrm>
            <a:off x="6183882" y="3184935"/>
            <a:ext cx="0" cy="1873636"/>
          </a:xfrm>
          <a:prstGeom prst="line">
            <a:avLst/>
          </a:prstGeom>
          <a:ln w="19050">
            <a:solidFill>
              <a:srgbClr val="FF0000"/>
            </a:solidFill>
            <a:prstDash val="lgDash"/>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9D1296A9-4043-7643-A3CB-67692100F19B}"/>
              </a:ext>
            </a:extLst>
          </p:cNvPr>
          <p:cNvCxnSpPr>
            <a:cxnSpLocks/>
          </p:cNvCxnSpPr>
          <p:nvPr/>
        </p:nvCxnSpPr>
        <p:spPr>
          <a:xfrm>
            <a:off x="6765095" y="3181963"/>
            <a:ext cx="0" cy="1873636"/>
          </a:xfrm>
          <a:prstGeom prst="line">
            <a:avLst/>
          </a:prstGeom>
          <a:ln w="19050">
            <a:solidFill>
              <a:srgbClr val="FF0000"/>
            </a:solidFill>
            <a:prstDash val="lgDash"/>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B48AD9D-7187-B442-A904-56025F12BA43}"/>
              </a:ext>
            </a:extLst>
          </p:cNvPr>
          <p:cNvCxnSpPr/>
          <p:nvPr/>
        </p:nvCxnSpPr>
        <p:spPr>
          <a:xfrm flipV="1">
            <a:off x="6183882" y="3272867"/>
            <a:ext cx="581213" cy="24711"/>
          </a:xfrm>
          <a:prstGeom prst="line">
            <a:avLst/>
          </a:prstGeom>
          <a:ln w="5715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2" name="Freeform 11">
            <a:extLst>
              <a:ext uri="{FF2B5EF4-FFF2-40B4-BE49-F238E27FC236}">
                <a16:creationId xmlns:a16="http://schemas.microsoft.com/office/drawing/2014/main" id="{617F46D2-506A-324A-893D-1EB7E9642691}"/>
              </a:ext>
            </a:extLst>
          </p:cNvPr>
          <p:cNvSpPr/>
          <p:nvPr/>
        </p:nvSpPr>
        <p:spPr>
          <a:xfrm>
            <a:off x="6765651" y="3260809"/>
            <a:ext cx="961159" cy="171450"/>
          </a:xfrm>
          <a:custGeom>
            <a:avLst/>
            <a:gdLst>
              <a:gd name="connsiteX0" fmla="*/ 0 w 961159"/>
              <a:gd name="connsiteY0" fmla="*/ 0 h 171450"/>
              <a:gd name="connsiteX1" fmla="*/ 301336 w 961159"/>
              <a:gd name="connsiteY1" fmla="*/ 124691 h 171450"/>
              <a:gd name="connsiteX2" fmla="*/ 961159 w 961159"/>
              <a:gd name="connsiteY2" fmla="*/ 171450 h 171450"/>
            </a:gdLst>
            <a:ahLst/>
            <a:cxnLst>
              <a:cxn ang="0">
                <a:pos x="connsiteX0" y="connsiteY0"/>
              </a:cxn>
              <a:cxn ang="0">
                <a:pos x="connsiteX1" y="connsiteY1"/>
              </a:cxn>
              <a:cxn ang="0">
                <a:pos x="connsiteX2" y="connsiteY2"/>
              </a:cxn>
            </a:cxnLst>
            <a:rect l="l" t="t" r="r" b="b"/>
            <a:pathLst>
              <a:path w="961159" h="171450">
                <a:moveTo>
                  <a:pt x="0" y="0"/>
                </a:moveTo>
                <a:cubicBezTo>
                  <a:pt x="70571" y="48058"/>
                  <a:pt x="141143" y="96116"/>
                  <a:pt x="301336" y="124691"/>
                </a:cubicBezTo>
                <a:cubicBezTo>
                  <a:pt x="461529" y="153266"/>
                  <a:pt x="711344" y="162358"/>
                  <a:pt x="961159" y="171450"/>
                </a:cubicBezTo>
              </a:path>
            </a:pathLst>
          </a:custGeom>
          <a:noFill/>
          <a:ln w="5715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cxnSp>
        <p:nvCxnSpPr>
          <p:cNvPr id="50" name="Straight Connector 49">
            <a:extLst>
              <a:ext uri="{FF2B5EF4-FFF2-40B4-BE49-F238E27FC236}">
                <a16:creationId xmlns:a16="http://schemas.microsoft.com/office/drawing/2014/main" id="{B3F46E00-FA06-3B4D-88DE-CF18D0C7D421}"/>
              </a:ext>
            </a:extLst>
          </p:cNvPr>
          <p:cNvCxnSpPr/>
          <p:nvPr/>
        </p:nvCxnSpPr>
        <p:spPr>
          <a:xfrm>
            <a:off x="4913400" y="1912649"/>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63F33BFC-893B-A94B-8288-FBA41303639B}"/>
              </a:ext>
            </a:extLst>
          </p:cNvPr>
          <p:cNvSpPr txBox="1"/>
          <p:nvPr/>
        </p:nvSpPr>
        <p:spPr>
          <a:xfrm rot="16200000">
            <a:off x="2691102" y="3342867"/>
            <a:ext cx="276627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Voltage Difference</a:t>
            </a:r>
          </a:p>
        </p:txBody>
      </p:sp>
      <p:sp>
        <p:nvSpPr>
          <p:cNvPr id="53" name="TextBox 52">
            <a:extLst>
              <a:ext uri="{FF2B5EF4-FFF2-40B4-BE49-F238E27FC236}">
                <a16:creationId xmlns:a16="http://schemas.microsoft.com/office/drawing/2014/main" id="{BA2E0646-D18E-1B40-8E9F-5AC352D2591B}"/>
              </a:ext>
            </a:extLst>
          </p:cNvPr>
          <p:cNvSpPr txBox="1"/>
          <p:nvPr/>
        </p:nvSpPr>
        <p:spPr>
          <a:xfrm>
            <a:off x="4258771" y="2798350"/>
            <a:ext cx="67044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V</a:t>
            </a:r>
            <a:r>
              <a:rPr kumimoji="0" lang="en-US" sz="2400" b="1" i="0"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TH</a:t>
            </a:r>
            <a:endParaRPr kumimoji="0" lang="en-US" sz="1800" b="1" i="0"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
        <p:nvSpPr>
          <p:cNvPr id="54" name="TextBox 53">
            <a:extLst>
              <a:ext uri="{FF2B5EF4-FFF2-40B4-BE49-F238E27FC236}">
                <a16:creationId xmlns:a16="http://schemas.microsoft.com/office/drawing/2014/main" id="{3736234C-0488-544B-AA52-D90F9DEE65CF}"/>
              </a:ext>
            </a:extLst>
          </p:cNvPr>
          <p:cNvSpPr txBox="1"/>
          <p:nvPr/>
        </p:nvSpPr>
        <p:spPr>
          <a:xfrm>
            <a:off x="4182101" y="3642182"/>
            <a:ext cx="86419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-V</a:t>
            </a:r>
            <a:r>
              <a:rPr kumimoji="0" lang="en-US" sz="2400" b="1" i="0"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TH</a:t>
            </a:r>
            <a:endParaRPr kumimoji="0" lang="en-US" sz="1800" b="1" i="0"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
        <p:nvSpPr>
          <p:cNvPr id="57" name="TextBox 56">
            <a:extLst>
              <a:ext uri="{FF2B5EF4-FFF2-40B4-BE49-F238E27FC236}">
                <a16:creationId xmlns:a16="http://schemas.microsoft.com/office/drawing/2014/main" id="{76786A28-DFEF-DE41-B992-451EECD9FC6B}"/>
              </a:ext>
            </a:extLst>
          </p:cNvPr>
          <p:cNvSpPr txBox="1"/>
          <p:nvPr/>
        </p:nvSpPr>
        <p:spPr>
          <a:xfrm>
            <a:off x="4512775" y="3322206"/>
            <a:ext cx="34015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0</a:t>
            </a:r>
            <a:endParaRPr kumimoji="0" lang="en-US" sz="1800" b="1" i="0"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
        <p:nvSpPr>
          <p:cNvPr id="58" name="TextBox 57">
            <a:extLst>
              <a:ext uri="{FF2B5EF4-FFF2-40B4-BE49-F238E27FC236}">
                <a16:creationId xmlns:a16="http://schemas.microsoft.com/office/drawing/2014/main" id="{1E5B3E6B-5575-7E40-A255-6186F7CD9D25}"/>
              </a:ext>
            </a:extLst>
          </p:cNvPr>
          <p:cNvSpPr txBox="1"/>
          <p:nvPr/>
        </p:nvSpPr>
        <p:spPr>
          <a:xfrm>
            <a:off x="7816468" y="5058325"/>
            <a:ext cx="99799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Time</a:t>
            </a:r>
          </a:p>
        </p:txBody>
      </p:sp>
      <p:sp>
        <p:nvSpPr>
          <p:cNvPr id="49" name="TextBox 48">
            <a:extLst>
              <a:ext uri="{FF2B5EF4-FFF2-40B4-BE49-F238E27FC236}">
                <a16:creationId xmlns:a16="http://schemas.microsoft.com/office/drawing/2014/main" id="{5A4FBBB8-D9F7-4C26-9004-E4FBE8C581A4}"/>
              </a:ext>
            </a:extLst>
          </p:cNvPr>
          <p:cNvSpPr txBox="1"/>
          <p:nvPr/>
        </p:nvSpPr>
        <p:spPr>
          <a:xfrm>
            <a:off x="407569" y="3702826"/>
            <a:ext cx="63511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R0</a:t>
            </a:r>
            <a:endPar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59" name="TextBox 58">
            <a:extLst>
              <a:ext uri="{FF2B5EF4-FFF2-40B4-BE49-F238E27FC236}">
                <a16:creationId xmlns:a16="http://schemas.microsoft.com/office/drawing/2014/main" id="{74F722FA-8A7C-447E-A0BE-106C70872388}"/>
              </a:ext>
            </a:extLst>
          </p:cNvPr>
          <p:cNvSpPr txBox="1"/>
          <p:nvPr/>
        </p:nvSpPr>
        <p:spPr>
          <a:xfrm>
            <a:off x="416851" y="2980801"/>
            <a:ext cx="63511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R1</a:t>
            </a:r>
            <a:endPar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60" name="TextBox 59">
            <a:extLst>
              <a:ext uri="{FF2B5EF4-FFF2-40B4-BE49-F238E27FC236}">
                <a16:creationId xmlns:a16="http://schemas.microsoft.com/office/drawing/2014/main" id="{455C047B-9E29-47CF-A4A6-29FE6AB6AE38}"/>
              </a:ext>
            </a:extLst>
          </p:cNvPr>
          <p:cNvSpPr txBox="1"/>
          <p:nvPr/>
        </p:nvSpPr>
        <p:spPr>
          <a:xfrm>
            <a:off x="405518" y="2224587"/>
            <a:ext cx="63511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R2</a:t>
            </a:r>
            <a:endPar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62" name="TextBox 61">
            <a:extLst>
              <a:ext uri="{FF2B5EF4-FFF2-40B4-BE49-F238E27FC236}">
                <a16:creationId xmlns:a16="http://schemas.microsoft.com/office/drawing/2014/main" id="{7CBEE37D-6764-44B1-8BB3-12AB30CA9586}"/>
              </a:ext>
            </a:extLst>
          </p:cNvPr>
          <p:cNvSpPr txBox="1"/>
          <p:nvPr/>
        </p:nvSpPr>
        <p:spPr>
          <a:xfrm>
            <a:off x="415892" y="1545602"/>
            <a:ext cx="63511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R3</a:t>
            </a:r>
            <a:endPar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63" name="Rounded Rectangle 22">
            <a:extLst>
              <a:ext uri="{FF2B5EF4-FFF2-40B4-BE49-F238E27FC236}">
                <a16:creationId xmlns:a16="http://schemas.microsoft.com/office/drawing/2014/main" id="{746CA7AD-940C-4FED-BB3E-E87C37FB8455}"/>
              </a:ext>
            </a:extLst>
          </p:cNvPr>
          <p:cNvSpPr/>
          <p:nvPr/>
        </p:nvSpPr>
        <p:spPr>
          <a:xfrm>
            <a:off x="788894" y="4833897"/>
            <a:ext cx="1286793" cy="578911"/>
          </a:xfrm>
          <a:prstGeom prst="roundRect">
            <a:avLst/>
          </a:prstGeom>
          <a:solidFill>
            <a:srgbClr val="3D8AFF"/>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Calibri" panose="020F0502020204030204" pitchFamily="34" charset="0"/>
              </a:rPr>
              <a:t>Sense Amplifier</a:t>
            </a:r>
          </a:p>
        </p:txBody>
      </p:sp>
    </p:spTree>
    <p:extLst>
      <p:ext uri="{BB962C8B-B14F-4D97-AF65-F5344CB8AC3E}">
        <p14:creationId xmlns:p14="http://schemas.microsoft.com/office/powerpoint/2010/main" val="1219855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fade">
                                      <p:cBhvr>
                                        <p:cTn id="7" dur="500"/>
                                        <p:tgtEl>
                                          <p:spTgt spid="5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4"/>
                                        </p:tgtEl>
                                        <p:attrNameLst>
                                          <p:attrName>style.visibility</p:attrName>
                                        </p:attrNameLst>
                                      </p:cBhvr>
                                      <p:to>
                                        <p:strVal val="visible"/>
                                      </p:to>
                                    </p:set>
                                    <p:animEffect transition="in" filter="fade">
                                      <p:cBhvr>
                                        <p:cTn id="10" dur="500"/>
                                        <p:tgtEl>
                                          <p:spTgt spid="44"/>
                                        </p:tgtEl>
                                      </p:cBhvr>
                                    </p:animEffect>
                                  </p:childTnLst>
                                </p:cTn>
                              </p:par>
                            </p:childTnLst>
                          </p:cTn>
                        </p:par>
                      </p:childTnLst>
                    </p:cTn>
                  </p:par>
                  <p:par>
                    <p:cTn id="11" fill="hold">
                      <p:stCondLst>
                        <p:cond delay="indefinite"/>
                      </p:stCondLst>
                      <p:childTnLst>
                        <p:par>
                          <p:cTn id="12" fill="hold">
                            <p:stCondLst>
                              <p:cond delay="0"/>
                            </p:stCondLst>
                            <p:childTnLst>
                              <p:par>
                                <p:cTn id="13" presetID="7" presetClass="emph" presetSubtype="2" fill="hold" nodeType="clickEffect">
                                  <p:stCondLst>
                                    <p:cond delay="0"/>
                                  </p:stCondLst>
                                  <p:childTnLst>
                                    <p:animClr clrSpc="rgb" dir="cw">
                                      <p:cBhvr>
                                        <p:cTn id="14" dur="1000" fill="hold"/>
                                        <p:tgtEl>
                                          <p:spTgt spid="66"/>
                                        </p:tgtEl>
                                        <p:attrNameLst>
                                          <p:attrName>stroke.color</p:attrName>
                                        </p:attrNameLst>
                                      </p:cBhvr>
                                      <p:to>
                                        <a:srgbClr val="ED0000"/>
                                      </p:to>
                                    </p:animClr>
                                    <p:set>
                                      <p:cBhvr>
                                        <p:cTn id="15" dur="1000" fill="hold"/>
                                        <p:tgtEl>
                                          <p:spTgt spid="66"/>
                                        </p:tgtEl>
                                        <p:attrNameLst>
                                          <p:attrName>stroke.on</p:attrName>
                                        </p:attrNameLst>
                                      </p:cBhvr>
                                      <p:to>
                                        <p:strVal val="true"/>
                                      </p:to>
                                    </p:set>
                                  </p:childTnLst>
                                </p:cTn>
                              </p:par>
                              <p:par>
                                <p:cTn id="16" presetID="7" presetClass="emph" presetSubtype="2" fill="hold" nodeType="withEffect">
                                  <p:stCondLst>
                                    <p:cond delay="0"/>
                                  </p:stCondLst>
                                  <p:childTnLst>
                                    <p:animClr clrSpc="rgb" dir="cw">
                                      <p:cBhvr>
                                        <p:cTn id="17" dur="1000" fill="hold"/>
                                        <p:tgtEl>
                                          <p:spTgt spid="84"/>
                                        </p:tgtEl>
                                        <p:attrNameLst>
                                          <p:attrName>stroke.color</p:attrName>
                                        </p:attrNameLst>
                                      </p:cBhvr>
                                      <p:to>
                                        <a:srgbClr val="ED0000"/>
                                      </p:to>
                                    </p:animClr>
                                    <p:set>
                                      <p:cBhvr>
                                        <p:cTn id="18" dur="1000" fill="hold"/>
                                        <p:tgtEl>
                                          <p:spTgt spid="84"/>
                                        </p:tgtEl>
                                        <p:attrNameLst>
                                          <p:attrName>stroke.on</p:attrName>
                                        </p:attrNameLst>
                                      </p:cBhvr>
                                      <p:to>
                                        <p:strVal val="true"/>
                                      </p:to>
                                    </p:set>
                                  </p:childTnLst>
                                </p:cTn>
                              </p:par>
                              <p:par>
                                <p:cTn id="19" presetID="7" presetClass="emph" presetSubtype="2" fill="hold" nodeType="withEffect">
                                  <p:stCondLst>
                                    <p:cond delay="0"/>
                                  </p:stCondLst>
                                  <p:childTnLst>
                                    <p:animClr clrSpc="rgb" dir="cw">
                                      <p:cBhvr>
                                        <p:cTn id="20" dur="1000" fill="hold"/>
                                        <p:tgtEl>
                                          <p:spTgt spid="73"/>
                                        </p:tgtEl>
                                        <p:attrNameLst>
                                          <p:attrName>stroke.color</p:attrName>
                                        </p:attrNameLst>
                                      </p:cBhvr>
                                      <p:to>
                                        <a:srgbClr val="ED0000"/>
                                      </p:to>
                                    </p:animClr>
                                    <p:set>
                                      <p:cBhvr>
                                        <p:cTn id="21" dur="1000" fill="hold"/>
                                        <p:tgtEl>
                                          <p:spTgt spid="73"/>
                                        </p:tgtEl>
                                        <p:attrNameLst>
                                          <p:attrName>stroke.on</p:attrName>
                                        </p:attrNameLst>
                                      </p:cBhvr>
                                      <p:to>
                                        <p:strVal val="true"/>
                                      </p:to>
                                    </p:set>
                                  </p:childTnLst>
                                </p:cTn>
                              </p:par>
                            </p:childTnLst>
                          </p:cTn>
                        </p:par>
                      </p:childTnLst>
                    </p:cTn>
                  </p:par>
                  <p:par>
                    <p:cTn id="22" fill="hold">
                      <p:stCondLst>
                        <p:cond delay="indefinite"/>
                      </p:stCondLst>
                      <p:childTnLst>
                        <p:par>
                          <p:cTn id="23" fill="hold">
                            <p:stCondLst>
                              <p:cond delay="0"/>
                            </p:stCondLst>
                            <p:childTnLst>
                              <p:par>
                                <p:cTn id="24" presetID="1" presetClass="emph" presetSubtype="2" fill="hold" nodeType="clickEffect">
                                  <p:stCondLst>
                                    <p:cond delay="0"/>
                                  </p:stCondLst>
                                  <p:childTnLst>
                                    <p:animClr clrSpc="rgb" dir="cw">
                                      <p:cBhvr>
                                        <p:cTn id="25" dur="1000" fill="hold"/>
                                        <p:tgtEl>
                                          <p:spTgt spid="73"/>
                                        </p:tgtEl>
                                        <p:attrNameLst>
                                          <p:attrName>fillcolor</p:attrName>
                                        </p:attrNameLst>
                                      </p:cBhvr>
                                      <p:to>
                                        <a:srgbClr val="737677"/>
                                      </p:to>
                                    </p:animClr>
                                    <p:set>
                                      <p:cBhvr>
                                        <p:cTn id="26" dur="1000" fill="hold"/>
                                        <p:tgtEl>
                                          <p:spTgt spid="73"/>
                                        </p:tgtEl>
                                        <p:attrNameLst>
                                          <p:attrName>fill.type</p:attrName>
                                        </p:attrNameLst>
                                      </p:cBhvr>
                                      <p:to>
                                        <p:strVal val="solid"/>
                                      </p:to>
                                    </p:set>
                                    <p:set>
                                      <p:cBhvr>
                                        <p:cTn id="27" dur="1000" fill="hold"/>
                                        <p:tgtEl>
                                          <p:spTgt spid="73"/>
                                        </p:tgtEl>
                                        <p:attrNameLst>
                                          <p:attrName>fill.on</p:attrName>
                                        </p:attrNameLst>
                                      </p:cBhvr>
                                      <p:to>
                                        <p:strVal val="true"/>
                                      </p:to>
                                    </p:set>
                                  </p:childTnLst>
                                </p:cTn>
                              </p:par>
                              <p:par>
                                <p:cTn id="28" presetID="10" presetClass="entr" presetSubtype="0" fill="hold" grpId="0" nodeType="withEffect">
                                  <p:stCondLst>
                                    <p:cond delay="0"/>
                                  </p:stCondLst>
                                  <p:childTnLst>
                                    <p:set>
                                      <p:cBhvr>
                                        <p:cTn id="29" dur="1" fill="hold">
                                          <p:stCondLst>
                                            <p:cond delay="0"/>
                                          </p:stCondLst>
                                        </p:cTn>
                                        <p:tgtEl>
                                          <p:spTgt spid="48"/>
                                        </p:tgtEl>
                                        <p:attrNameLst>
                                          <p:attrName>style.visibility</p:attrName>
                                        </p:attrNameLst>
                                      </p:cBhvr>
                                      <p:to>
                                        <p:strVal val="visible"/>
                                      </p:to>
                                    </p:set>
                                    <p:animEffect transition="in" filter="fade">
                                      <p:cBhvr>
                                        <p:cTn id="30" dur="500"/>
                                        <p:tgtEl>
                                          <p:spTgt spid="48"/>
                                        </p:tgtEl>
                                      </p:cBhvr>
                                    </p:animEffect>
                                  </p:childTnLst>
                                </p:cTn>
                              </p:par>
                              <p:par>
                                <p:cTn id="31" presetID="7" presetClass="emph" presetSubtype="2" fill="hold" nodeType="withEffect">
                                  <p:stCondLst>
                                    <p:cond delay="0"/>
                                  </p:stCondLst>
                                  <p:childTnLst>
                                    <p:animClr clrSpc="rgb" dir="cw">
                                      <p:cBhvr>
                                        <p:cTn id="32" dur="1000" fill="hold"/>
                                        <p:tgtEl>
                                          <p:spTgt spid="15"/>
                                        </p:tgtEl>
                                        <p:attrNameLst>
                                          <p:attrName>stroke.color</p:attrName>
                                        </p:attrNameLst>
                                      </p:cBhvr>
                                      <p:to>
                                        <a:srgbClr val="6E6C6C"/>
                                      </p:to>
                                    </p:animClr>
                                    <p:set>
                                      <p:cBhvr>
                                        <p:cTn id="33" dur="1000" fill="hold"/>
                                        <p:tgtEl>
                                          <p:spTgt spid="15"/>
                                        </p:tgtEl>
                                        <p:attrNameLst>
                                          <p:attrName>stroke.on</p:attrName>
                                        </p:attrNameLst>
                                      </p:cBhvr>
                                      <p:to>
                                        <p:strVal val="true"/>
                                      </p:to>
                                    </p:set>
                                  </p:childTnLst>
                                </p:cTn>
                              </p:par>
                              <p:par>
                                <p:cTn id="34" presetID="10" presetClass="entr" presetSubtype="0" fill="hold" grpId="0" nodeType="with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fade">
                                      <p:cBhvr>
                                        <p:cTn id="36" dur="500"/>
                                        <p:tgtEl>
                                          <p:spTgt spid="6"/>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46"/>
                                        </p:tgtEl>
                                        <p:attrNameLst>
                                          <p:attrName>style.visibility</p:attrName>
                                        </p:attrNameLst>
                                      </p:cBhvr>
                                      <p:to>
                                        <p:strVal val="visible"/>
                                      </p:to>
                                    </p:set>
                                    <p:animEffect transition="in" filter="fade">
                                      <p:cBhvr>
                                        <p:cTn id="41" dur="500"/>
                                        <p:tgtEl>
                                          <p:spTgt spid="46"/>
                                        </p:tgtEl>
                                      </p:cBhvr>
                                    </p:animEffect>
                                  </p:childTnLst>
                                </p:cTn>
                              </p:par>
                              <p:par>
                                <p:cTn id="42" presetID="10" presetClass="entr" presetSubtype="0" fill="hold" nodeType="withEffect">
                                  <p:stCondLst>
                                    <p:cond delay="0"/>
                                  </p:stCondLst>
                                  <p:childTnLst>
                                    <p:set>
                                      <p:cBhvr>
                                        <p:cTn id="43" dur="1" fill="hold">
                                          <p:stCondLst>
                                            <p:cond delay="0"/>
                                          </p:stCondLst>
                                        </p:cTn>
                                        <p:tgtEl>
                                          <p:spTgt spid="55"/>
                                        </p:tgtEl>
                                        <p:attrNameLst>
                                          <p:attrName>style.visibility</p:attrName>
                                        </p:attrNameLst>
                                      </p:cBhvr>
                                      <p:to>
                                        <p:strVal val="visible"/>
                                      </p:to>
                                    </p:set>
                                    <p:animEffect transition="in" filter="fade">
                                      <p:cBhvr>
                                        <p:cTn id="44" dur="500"/>
                                        <p:tgtEl>
                                          <p:spTgt spid="55"/>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fade">
                                      <p:cBhvr>
                                        <p:cTn id="49" dur="500"/>
                                        <p:tgtEl>
                                          <p:spTgt spid="11"/>
                                        </p:tgtEl>
                                      </p:cBhvr>
                                    </p:animEffect>
                                  </p:childTnLst>
                                </p:cTn>
                              </p:par>
                              <p:par>
                                <p:cTn id="50" presetID="10" presetClass="entr" presetSubtype="0" fill="hold" nodeType="withEffect">
                                  <p:stCondLst>
                                    <p:cond delay="0"/>
                                  </p:stCondLst>
                                  <p:childTnLst>
                                    <p:set>
                                      <p:cBhvr>
                                        <p:cTn id="51" dur="1" fill="hold">
                                          <p:stCondLst>
                                            <p:cond delay="0"/>
                                          </p:stCondLst>
                                        </p:cTn>
                                        <p:tgtEl>
                                          <p:spTgt spid="56"/>
                                        </p:tgtEl>
                                        <p:attrNameLst>
                                          <p:attrName>style.visibility</p:attrName>
                                        </p:attrNameLst>
                                      </p:cBhvr>
                                      <p:to>
                                        <p:strVal val="visible"/>
                                      </p:to>
                                    </p:set>
                                    <p:animEffect transition="in" filter="fade">
                                      <p:cBhvr>
                                        <p:cTn id="52" dur="500"/>
                                        <p:tgtEl>
                                          <p:spTgt spid="56"/>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47"/>
                                        </p:tgtEl>
                                        <p:attrNameLst>
                                          <p:attrName>style.visibility</p:attrName>
                                        </p:attrNameLst>
                                      </p:cBhvr>
                                      <p:to>
                                        <p:strVal val="visible"/>
                                      </p:to>
                                    </p:set>
                                    <p:animEffect transition="in" filter="fade">
                                      <p:cBhvr>
                                        <p:cTn id="55" dur="500"/>
                                        <p:tgtEl>
                                          <p:spTgt spid="47"/>
                                        </p:tgtEl>
                                      </p:cBhvr>
                                    </p:animEffect>
                                  </p:childTnLst>
                                </p:cTn>
                              </p:par>
                            </p:childTnLst>
                          </p:cTn>
                        </p:par>
                      </p:childTnLst>
                    </p:cTn>
                  </p:par>
                  <p:par>
                    <p:cTn id="56" fill="hold">
                      <p:stCondLst>
                        <p:cond delay="indefinite"/>
                      </p:stCondLst>
                      <p:childTnLst>
                        <p:par>
                          <p:cTn id="57" fill="hold">
                            <p:stCondLst>
                              <p:cond delay="0"/>
                            </p:stCondLst>
                            <p:childTnLst>
                              <p:par>
                                <p:cTn id="58" presetID="7" presetClass="emph" presetSubtype="2" fill="hold" nodeType="clickEffect">
                                  <p:stCondLst>
                                    <p:cond delay="0"/>
                                  </p:stCondLst>
                                  <p:childTnLst>
                                    <p:animClr clrSpc="rgb" dir="cw">
                                      <p:cBhvr>
                                        <p:cTn id="59" dur="1000" fill="hold"/>
                                        <p:tgtEl>
                                          <p:spTgt spid="65"/>
                                        </p:tgtEl>
                                        <p:attrNameLst>
                                          <p:attrName>stroke.color</p:attrName>
                                        </p:attrNameLst>
                                      </p:cBhvr>
                                      <p:to>
                                        <a:srgbClr val="ED0000"/>
                                      </p:to>
                                    </p:animClr>
                                    <p:set>
                                      <p:cBhvr>
                                        <p:cTn id="60" dur="1000" fill="hold"/>
                                        <p:tgtEl>
                                          <p:spTgt spid="65"/>
                                        </p:tgtEl>
                                        <p:attrNameLst>
                                          <p:attrName>stroke.on</p:attrName>
                                        </p:attrNameLst>
                                      </p:cBhvr>
                                      <p:to>
                                        <p:strVal val="true"/>
                                      </p:to>
                                    </p:set>
                                  </p:childTnLst>
                                </p:cTn>
                              </p:par>
                              <p:par>
                                <p:cTn id="61" presetID="7" presetClass="emph" presetSubtype="2" fill="hold" nodeType="withEffect">
                                  <p:stCondLst>
                                    <p:cond delay="0"/>
                                  </p:stCondLst>
                                  <p:childTnLst>
                                    <p:animClr clrSpc="rgb" dir="cw">
                                      <p:cBhvr>
                                        <p:cTn id="62" dur="1000" fill="hold"/>
                                        <p:tgtEl>
                                          <p:spTgt spid="83"/>
                                        </p:tgtEl>
                                        <p:attrNameLst>
                                          <p:attrName>stroke.color</p:attrName>
                                        </p:attrNameLst>
                                      </p:cBhvr>
                                      <p:to>
                                        <a:srgbClr val="ED0000"/>
                                      </p:to>
                                    </p:animClr>
                                    <p:set>
                                      <p:cBhvr>
                                        <p:cTn id="63" dur="1000" fill="hold"/>
                                        <p:tgtEl>
                                          <p:spTgt spid="83"/>
                                        </p:tgtEl>
                                        <p:attrNameLst>
                                          <p:attrName>stroke.on</p:attrName>
                                        </p:attrNameLst>
                                      </p:cBhvr>
                                      <p:to>
                                        <p:strVal val="true"/>
                                      </p:to>
                                    </p:set>
                                  </p:childTnLst>
                                </p:cTn>
                              </p:par>
                              <p:par>
                                <p:cTn id="64" presetID="7" presetClass="emph" presetSubtype="2" fill="hold" nodeType="withEffect">
                                  <p:stCondLst>
                                    <p:cond delay="0"/>
                                  </p:stCondLst>
                                  <p:childTnLst>
                                    <p:animClr clrSpc="rgb" dir="cw">
                                      <p:cBhvr>
                                        <p:cTn id="65" dur="1000" fill="hold"/>
                                        <p:tgtEl>
                                          <p:spTgt spid="72"/>
                                        </p:tgtEl>
                                        <p:attrNameLst>
                                          <p:attrName>stroke.color</p:attrName>
                                        </p:attrNameLst>
                                      </p:cBhvr>
                                      <p:to>
                                        <a:srgbClr val="ED0000"/>
                                      </p:to>
                                    </p:animClr>
                                    <p:set>
                                      <p:cBhvr>
                                        <p:cTn id="66" dur="1000" fill="hold"/>
                                        <p:tgtEl>
                                          <p:spTgt spid="72"/>
                                        </p:tgtEl>
                                        <p:attrNameLst>
                                          <p:attrName>stroke.on</p:attrName>
                                        </p:attrNameLst>
                                      </p:cBhvr>
                                      <p:to>
                                        <p:strVal val="true"/>
                                      </p:to>
                                    </p:set>
                                  </p:childTnLst>
                                </p:cTn>
                              </p:par>
                              <p:par>
                                <p:cTn id="67" presetID="7" presetClass="emph" presetSubtype="2" fill="hold" nodeType="withEffect">
                                  <p:stCondLst>
                                    <p:cond delay="0"/>
                                  </p:stCondLst>
                                  <p:childTnLst>
                                    <p:animClr clrSpc="rgb" dir="cw">
                                      <p:cBhvr>
                                        <p:cTn id="68" dur="1000" fill="hold"/>
                                        <p:tgtEl>
                                          <p:spTgt spid="82"/>
                                        </p:tgtEl>
                                        <p:attrNameLst>
                                          <p:attrName>stroke.color</p:attrName>
                                        </p:attrNameLst>
                                      </p:cBhvr>
                                      <p:to>
                                        <a:srgbClr val="ED0000"/>
                                      </p:to>
                                    </p:animClr>
                                    <p:set>
                                      <p:cBhvr>
                                        <p:cTn id="69" dur="1000" fill="hold"/>
                                        <p:tgtEl>
                                          <p:spTgt spid="82"/>
                                        </p:tgtEl>
                                        <p:attrNameLst>
                                          <p:attrName>stroke.on</p:attrName>
                                        </p:attrNameLst>
                                      </p:cBhvr>
                                      <p:to>
                                        <p:strVal val="true"/>
                                      </p:to>
                                    </p:set>
                                  </p:childTnLst>
                                </p:cTn>
                              </p:par>
                              <p:par>
                                <p:cTn id="70" presetID="7" presetClass="emph" presetSubtype="2" fill="hold" nodeType="withEffect">
                                  <p:stCondLst>
                                    <p:cond delay="0"/>
                                  </p:stCondLst>
                                  <p:childTnLst>
                                    <p:animClr clrSpc="rgb" dir="cw">
                                      <p:cBhvr>
                                        <p:cTn id="71" dur="1000" fill="hold"/>
                                        <p:tgtEl>
                                          <p:spTgt spid="71"/>
                                        </p:tgtEl>
                                        <p:attrNameLst>
                                          <p:attrName>stroke.color</p:attrName>
                                        </p:attrNameLst>
                                      </p:cBhvr>
                                      <p:to>
                                        <a:srgbClr val="ED0000"/>
                                      </p:to>
                                    </p:animClr>
                                    <p:set>
                                      <p:cBhvr>
                                        <p:cTn id="72" dur="1000" fill="hold"/>
                                        <p:tgtEl>
                                          <p:spTgt spid="71"/>
                                        </p:tgtEl>
                                        <p:attrNameLst>
                                          <p:attrName>stroke.on</p:attrName>
                                        </p:attrNameLst>
                                      </p:cBhvr>
                                      <p:to>
                                        <p:strVal val="true"/>
                                      </p:to>
                                    </p:set>
                                  </p:childTnLst>
                                </p:cTn>
                              </p:par>
                              <p:par>
                                <p:cTn id="73" presetID="7" presetClass="emph" presetSubtype="2" fill="hold" nodeType="withEffect">
                                  <p:stCondLst>
                                    <p:cond delay="0"/>
                                  </p:stCondLst>
                                  <p:childTnLst>
                                    <p:animClr clrSpc="rgb" dir="cw">
                                      <p:cBhvr>
                                        <p:cTn id="74" dur="1000" fill="hold"/>
                                        <p:tgtEl>
                                          <p:spTgt spid="64"/>
                                        </p:tgtEl>
                                        <p:attrNameLst>
                                          <p:attrName>stroke.color</p:attrName>
                                        </p:attrNameLst>
                                      </p:cBhvr>
                                      <p:to>
                                        <a:srgbClr val="ED0000"/>
                                      </p:to>
                                    </p:animClr>
                                    <p:set>
                                      <p:cBhvr>
                                        <p:cTn id="75" dur="1000" fill="hold"/>
                                        <p:tgtEl>
                                          <p:spTgt spid="64"/>
                                        </p:tgtEl>
                                        <p:attrNameLst>
                                          <p:attrName>stroke.on</p:attrName>
                                        </p:attrNameLst>
                                      </p:cBhvr>
                                      <p:to>
                                        <p:strVal val="true"/>
                                      </p:to>
                                    </p:set>
                                  </p:childTnLst>
                                </p:cTn>
                              </p:par>
                              <p:par>
                                <p:cTn id="76" presetID="7" presetClass="emph" presetSubtype="2" fill="hold" nodeType="withEffect">
                                  <p:stCondLst>
                                    <p:cond delay="0"/>
                                  </p:stCondLst>
                                  <p:childTnLst>
                                    <p:animClr clrSpc="rgb" dir="cw">
                                      <p:cBhvr>
                                        <p:cTn id="77" dur="1000" fill="hold"/>
                                        <p:tgtEl>
                                          <p:spTgt spid="61"/>
                                        </p:tgtEl>
                                        <p:attrNameLst>
                                          <p:attrName>stroke.color</p:attrName>
                                        </p:attrNameLst>
                                      </p:cBhvr>
                                      <p:to>
                                        <a:srgbClr val="ED0000"/>
                                      </p:to>
                                    </p:animClr>
                                    <p:set>
                                      <p:cBhvr>
                                        <p:cTn id="78" dur="1000" fill="hold"/>
                                        <p:tgtEl>
                                          <p:spTgt spid="61"/>
                                        </p:tgtEl>
                                        <p:attrNameLst>
                                          <p:attrName>stroke.on</p:attrName>
                                        </p:attrNameLst>
                                      </p:cBhvr>
                                      <p:to>
                                        <p:strVal val="true"/>
                                      </p:to>
                                    </p:set>
                                  </p:childTnLst>
                                </p:cTn>
                              </p:par>
                              <p:par>
                                <p:cTn id="79" presetID="7" presetClass="emph" presetSubtype="2" fill="hold" nodeType="withEffect">
                                  <p:stCondLst>
                                    <p:cond delay="0"/>
                                  </p:stCondLst>
                                  <p:childTnLst>
                                    <p:animClr clrSpc="rgb" dir="cw">
                                      <p:cBhvr>
                                        <p:cTn id="80" dur="1000" fill="hold"/>
                                        <p:tgtEl>
                                          <p:spTgt spid="26"/>
                                        </p:tgtEl>
                                        <p:attrNameLst>
                                          <p:attrName>stroke.color</p:attrName>
                                        </p:attrNameLst>
                                      </p:cBhvr>
                                      <p:to>
                                        <a:srgbClr val="ED0000"/>
                                      </p:to>
                                    </p:animClr>
                                    <p:set>
                                      <p:cBhvr>
                                        <p:cTn id="81" dur="1000" fill="hold"/>
                                        <p:tgtEl>
                                          <p:spTgt spid="26"/>
                                        </p:tgtEl>
                                        <p:attrNameLst>
                                          <p:attrName>stroke.on</p:attrName>
                                        </p:attrNameLst>
                                      </p:cBhvr>
                                      <p:to>
                                        <p:strVal val="true"/>
                                      </p:to>
                                    </p:set>
                                  </p:childTnLst>
                                </p:cTn>
                              </p:par>
                              <p:par>
                                <p:cTn id="82" presetID="7" presetClass="emph" presetSubtype="2" fill="hold" nodeType="withEffect">
                                  <p:stCondLst>
                                    <p:cond delay="0"/>
                                  </p:stCondLst>
                                  <p:childTnLst>
                                    <p:animClr clrSpc="rgb" dir="cw">
                                      <p:cBhvr>
                                        <p:cTn id="83" dur="1000" fill="hold"/>
                                        <p:tgtEl>
                                          <p:spTgt spid="20"/>
                                        </p:tgtEl>
                                        <p:attrNameLst>
                                          <p:attrName>stroke.color</p:attrName>
                                        </p:attrNameLst>
                                      </p:cBhvr>
                                      <p:to>
                                        <a:srgbClr val="ED0000"/>
                                      </p:to>
                                    </p:animClr>
                                    <p:set>
                                      <p:cBhvr>
                                        <p:cTn id="84" dur="1000" fill="hold"/>
                                        <p:tgtEl>
                                          <p:spTgt spid="20"/>
                                        </p:tgtEl>
                                        <p:attrNameLst>
                                          <p:attrName>stroke.on</p:attrName>
                                        </p:attrNameLst>
                                      </p:cBhvr>
                                      <p:to>
                                        <p:strVal val="true"/>
                                      </p:to>
                                    </p:set>
                                  </p:childTnLst>
                                </p:cTn>
                              </p:par>
                              <p:par>
                                <p:cTn id="85" presetID="1" presetClass="emph" presetSubtype="2" fill="hold" nodeType="withEffect">
                                  <p:stCondLst>
                                    <p:cond delay="0"/>
                                  </p:stCondLst>
                                  <p:childTnLst>
                                    <p:animClr clrSpc="rgb" dir="cw">
                                      <p:cBhvr>
                                        <p:cTn id="86" dur="1000" fill="hold"/>
                                        <p:tgtEl>
                                          <p:spTgt spid="72"/>
                                        </p:tgtEl>
                                        <p:attrNameLst>
                                          <p:attrName>fillcolor</p:attrName>
                                        </p:attrNameLst>
                                      </p:cBhvr>
                                      <p:to>
                                        <a:srgbClr val="BFC0BA"/>
                                      </p:to>
                                    </p:animClr>
                                    <p:set>
                                      <p:cBhvr>
                                        <p:cTn id="87" dur="1000" fill="hold"/>
                                        <p:tgtEl>
                                          <p:spTgt spid="72"/>
                                        </p:tgtEl>
                                        <p:attrNameLst>
                                          <p:attrName>fill.type</p:attrName>
                                        </p:attrNameLst>
                                      </p:cBhvr>
                                      <p:to>
                                        <p:strVal val="solid"/>
                                      </p:to>
                                    </p:set>
                                    <p:set>
                                      <p:cBhvr>
                                        <p:cTn id="88" dur="1000" fill="hold"/>
                                        <p:tgtEl>
                                          <p:spTgt spid="72"/>
                                        </p:tgtEl>
                                        <p:attrNameLst>
                                          <p:attrName>fill.on</p:attrName>
                                        </p:attrNameLst>
                                      </p:cBhvr>
                                      <p:to>
                                        <p:strVal val="true"/>
                                      </p:to>
                                    </p:set>
                                  </p:childTnLst>
                                </p:cTn>
                              </p:par>
                              <p:par>
                                <p:cTn id="89" presetID="1" presetClass="emph" presetSubtype="2" fill="hold" nodeType="withEffect">
                                  <p:stCondLst>
                                    <p:cond delay="0"/>
                                  </p:stCondLst>
                                  <p:childTnLst>
                                    <p:animClr clrSpc="rgb" dir="cw">
                                      <p:cBhvr>
                                        <p:cTn id="90" dur="1000" fill="hold"/>
                                        <p:tgtEl>
                                          <p:spTgt spid="20"/>
                                        </p:tgtEl>
                                        <p:attrNameLst>
                                          <p:attrName>fillcolor</p:attrName>
                                        </p:attrNameLst>
                                      </p:cBhvr>
                                      <p:to>
                                        <a:srgbClr val="BFC0BA"/>
                                      </p:to>
                                    </p:animClr>
                                    <p:set>
                                      <p:cBhvr>
                                        <p:cTn id="91" dur="1000" fill="hold"/>
                                        <p:tgtEl>
                                          <p:spTgt spid="20"/>
                                        </p:tgtEl>
                                        <p:attrNameLst>
                                          <p:attrName>fill.type</p:attrName>
                                        </p:attrNameLst>
                                      </p:cBhvr>
                                      <p:to>
                                        <p:strVal val="solid"/>
                                      </p:to>
                                    </p:set>
                                    <p:set>
                                      <p:cBhvr>
                                        <p:cTn id="92" dur="1000" fill="hold"/>
                                        <p:tgtEl>
                                          <p:spTgt spid="20"/>
                                        </p:tgtEl>
                                        <p:attrNameLst>
                                          <p:attrName>fill.on</p:attrName>
                                        </p:attrNameLst>
                                      </p:cBhvr>
                                      <p:to>
                                        <p:strVal val="true"/>
                                      </p:to>
                                    </p:set>
                                  </p:childTnLst>
                                </p:cTn>
                              </p:par>
                              <p:par>
                                <p:cTn id="93" presetID="1" presetClass="emph" presetSubtype="2" fill="hold" nodeType="withEffect">
                                  <p:stCondLst>
                                    <p:cond delay="0"/>
                                  </p:stCondLst>
                                  <p:childTnLst>
                                    <p:animClr clrSpc="rgb" dir="cw">
                                      <p:cBhvr>
                                        <p:cTn id="94" dur="1000" fill="hold"/>
                                        <p:tgtEl>
                                          <p:spTgt spid="71"/>
                                        </p:tgtEl>
                                        <p:attrNameLst>
                                          <p:attrName>fillcolor</p:attrName>
                                        </p:attrNameLst>
                                      </p:cBhvr>
                                      <p:to>
                                        <a:srgbClr val="6E6C6C"/>
                                      </p:to>
                                    </p:animClr>
                                    <p:set>
                                      <p:cBhvr>
                                        <p:cTn id="95" dur="1000" fill="hold"/>
                                        <p:tgtEl>
                                          <p:spTgt spid="71"/>
                                        </p:tgtEl>
                                        <p:attrNameLst>
                                          <p:attrName>fill.type</p:attrName>
                                        </p:attrNameLst>
                                      </p:cBhvr>
                                      <p:to>
                                        <p:strVal val="solid"/>
                                      </p:to>
                                    </p:set>
                                    <p:set>
                                      <p:cBhvr>
                                        <p:cTn id="96" dur="1000" fill="hold"/>
                                        <p:tgtEl>
                                          <p:spTgt spid="71"/>
                                        </p:tgtEl>
                                        <p:attrNameLst>
                                          <p:attrName>fill.on</p:attrName>
                                        </p:attrNameLst>
                                      </p:cBhvr>
                                      <p:to>
                                        <p:strVal val="true"/>
                                      </p:to>
                                    </p:set>
                                  </p:childTnLst>
                                </p:cTn>
                              </p:par>
                              <p:par>
                                <p:cTn id="97" presetID="10" presetClass="entr" presetSubtype="0" fill="hold" grpId="0" nodeType="withEffect">
                                  <p:stCondLst>
                                    <p:cond delay="0"/>
                                  </p:stCondLst>
                                  <p:childTnLst>
                                    <p:set>
                                      <p:cBhvr>
                                        <p:cTn id="98" dur="1" fill="hold">
                                          <p:stCondLst>
                                            <p:cond delay="0"/>
                                          </p:stCondLst>
                                        </p:cTn>
                                        <p:tgtEl>
                                          <p:spTgt spid="12"/>
                                        </p:tgtEl>
                                        <p:attrNameLst>
                                          <p:attrName>style.visibility</p:attrName>
                                        </p:attrNameLst>
                                      </p:cBhvr>
                                      <p:to>
                                        <p:strVal val="visible"/>
                                      </p:to>
                                    </p:set>
                                    <p:animEffect transition="in" filter="fade">
                                      <p:cBhvr>
                                        <p:cTn id="9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6" grpId="0"/>
      <p:bldP spid="47" grpId="0"/>
      <p:bldP spid="48" grpId="0"/>
      <p:bldP spid="6" grpId="0" animBg="1"/>
      <p:bldP spid="12" grpId="0" animBg="1"/>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5" name="Straight Connector 84">
            <a:extLst>
              <a:ext uri="{FF2B5EF4-FFF2-40B4-BE49-F238E27FC236}">
                <a16:creationId xmlns:a16="http://schemas.microsoft.com/office/drawing/2014/main" id="{F2E3181E-BD5E-5540-9AA9-795E8EB7A31F}"/>
              </a:ext>
            </a:extLst>
          </p:cNvPr>
          <p:cNvCxnSpPr>
            <a:cxnSpLocks/>
          </p:cNvCxnSpPr>
          <p:nvPr/>
        </p:nvCxnSpPr>
        <p:spPr>
          <a:xfrm flipV="1">
            <a:off x="2075688" y="5106819"/>
            <a:ext cx="54161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1F2EBBAF-0733-334F-B8C0-9CA11B886884}"/>
              </a:ext>
            </a:extLst>
          </p:cNvPr>
          <p:cNvCxnSpPr>
            <a:cxnSpLocks/>
          </p:cNvCxnSpPr>
          <p:nvPr/>
        </p:nvCxnSpPr>
        <p:spPr>
          <a:xfrm>
            <a:off x="1785986" y="5435609"/>
            <a:ext cx="0" cy="528366"/>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7C860513-2CC3-454F-99F0-BA50B88B1042}"/>
              </a:ext>
            </a:extLst>
          </p:cNvPr>
          <p:cNvSpPr>
            <a:spLocks noGrp="1"/>
          </p:cNvSpPr>
          <p:nvPr>
            <p:ph type="title"/>
          </p:nvPr>
        </p:nvSpPr>
        <p:spPr/>
        <p:txBody>
          <a:bodyPr/>
          <a:lstStyle/>
          <a:p>
            <a:r>
              <a:rPr lang="en-US" sz="4000" dirty="0"/>
              <a:t>Generating Random Values via QUAC</a:t>
            </a:r>
            <a:endParaRPr lang="en-TR" sz="4000" dirty="0"/>
          </a:p>
        </p:txBody>
      </p:sp>
      <p:sp>
        <p:nvSpPr>
          <p:cNvPr id="3" name="Content Placeholder 2">
            <a:extLst>
              <a:ext uri="{FF2B5EF4-FFF2-40B4-BE49-F238E27FC236}">
                <a16:creationId xmlns:a16="http://schemas.microsoft.com/office/drawing/2014/main" id="{90318D45-4E46-B147-B352-05B8DE26CF45}"/>
              </a:ext>
            </a:extLst>
          </p:cNvPr>
          <p:cNvSpPr>
            <a:spLocks noGrp="1"/>
          </p:cNvSpPr>
          <p:nvPr>
            <p:ph idx="1"/>
          </p:nvPr>
        </p:nvSpPr>
        <p:spPr>
          <a:prstGeom prst="rect">
            <a:avLst/>
          </a:prstGeom>
        </p:spPr>
        <p:txBody>
          <a:bodyPr/>
          <a:lstStyle/>
          <a:p>
            <a:pPr marL="0" indent="0">
              <a:buNone/>
            </a:pPr>
            <a:endParaRPr lang="en-TR" sz="2400" dirty="0">
              <a:latin typeface="Cambria" panose="02040503050406030204" pitchFamily="18" charset="0"/>
            </a:endParaRPr>
          </a:p>
          <a:p>
            <a:pPr marL="0" indent="0">
              <a:buNone/>
            </a:pPr>
            <a:endParaRPr lang="en-TR" sz="2400" dirty="0">
              <a:latin typeface="Cambria" panose="02040503050406030204" pitchFamily="18" charset="0"/>
            </a:endParaRPr>
          </a:p>
        </p:txBody>
      </p:sp>
      <p:cxnSp>
        <p:nvCxnSpPr>
          <p:cNvPr id="87" name="Straight Connector 86">
            <a:extLst>
              <a:ext uri="{FF2B5EF4-FFF2-40B4-BE49-F238E27FC236}">
                <a16:creationId xmlns:a16="http://schemas.microsoft.com/office/drawing/2014/main" id="{13BC8E63-1E10-AC40-8FC5-B60E01AB396B}"/>
              </a:ext>
            </a:extLst>
          </p:cNvPr>
          <p:cNvCxnSpPr>
            <a:stCxn id="93" idx="3"/>
            <a:endCxn id="93" idx="3"/>
          </p:cNvCxnSpPr>
          <p:nvPr/>
        </p:nvCxnSpPr>
        <p:spPr>
          <a:xfrm>
            <a:off x="4923674" y="1905247"/>
            <a:ext cx="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88" name="Group 87">
            <a:extLst>
              <a:ext uri="{FF2B5EF4-FFF2-40B4-BE49-F238E27FC236}">
                <a16:creationId xmlns:a16="http://schemas.microsoft.com/office/drawing/2014/main" id="{F3C68E75-0E4D-9E49-9A72-31D6DA5D094E}"/>
              </a:ext>
            </a:extLst>
          </p:cNvPr>
          <p:cNvGrpSpPr/>
          <p:nvPr/>
        </p:nvGrpSpPr>
        <p:grpSpPr>
          <a:xfrm>
            <a:off x="4277314" y="1674414"/>
            <a:ext cx="4209305" cy="3637498"/>
            <a:chOff x="-89191" y="2160499"/>
            <a:chExt cx="8672938" cy="3637498"/>
          </a:xfrm>
        </p:grpSpPr>
        <p:grpSp>
          <p:nvGrpSpPr>
            <p:cNvPr id="89" name="Group 88">
              <a:extLst>
                <a:ext uri="{FF2B5EF4-FFF2-40B4-BE49-F238E27FC236}">
                  <a16:creationId xmlns:a16="http://schemas.microsoft.com/office/drawing/2014/main" id="{E863BC57-C18D-184C-AAA7-E2B856ACCE35}"/>
                </a:ext>
              </a:extLst>
            </p:cNvPr>
            <p:cNvGrpSpPr/>
            <p:nvPr/>
          </p:nvGrpSpPr>
          <p:grpSpPr>
            <a:xfrm>
              <a:off x="-89191" y="2160499"/>
              <a:ext cx="8672938" cy="3637498"/>
              <a:chOff x="-89191" y="2160499"/>
              <a:chExt cx="8672938" cy="3637498"/>
            </a:xfrm>
          </p:grpSpPr>
          <p:cxnSp>
            <p:nvCxnSpPr>
              <p:cNvPr id="91" name="Straight Connector 90">
                <a:extLst>
                  <a:ext uri="{FF2B5EF4-FFF2-40B4-BE49-F238E27FC236}">
                    <a16:creationId xmlns:a16="http://schemas.microsoft.com/office/drawing/2014/main" id="{04F1D5BD-E5FF-C240-BA7C-09F5606E6C81}"/>
                  </a:ext>
                </a:extLst>
              </p:cNvPr>
              <p:cNvCxnSpPr/>
              <p:nvPr/>
            </p:nvCxnSpPr>
            <p:spPr>
              <a:xfrm>
                <a:off x="1125415" y="2350939"/>
                <a:ext cx="0" cy="3153046"/>
              </a:xfrm>
              <a:prstGeom prst="line">
                <a:avLst/>
              </a:prstGeom>
              <a:ln>
                <a:solidFill>
                  <a:schemeClr val="tx1">
                    <a:lumMod val="50000"/>
                    <a:lumOff val="50000"/>
                  </a:schemeClr>
                </a:solidFill>
                <a:headEnd type="none"/>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03748EBD-BE45-1341-B860-B73566BAF69C}"/>
                  </a:ext>
                </a:extLst>
              </p:cNvPr>
              <p:cNvCxnSpPr/>
              <p:nvPr/>
            </p:nvCxnSpPr>
            <p:spPr>
              <a:xfrm flipH="1" flipV="1">
                <a:off x="1125415" y="5495194"/>
                <a:ext cx="7458332" cy="1979"/>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93" name="TextBox 92">
                <a:extLst>
                  <a:ext uri="{FF2B5EF4-FFF2-40B4-BE49-F238E27FC236}">
                    <a16:creationId xmlns:a16="http://schemas.microsoft.com/office/drawing/2014/main" id="{57665EA3-48D3-AA49-9F8A-F4734FDD08DE}"/>
                  </a:ext>
                </a:extLst>
              </p:cNvPr>
              <p:cNvSpPr txBox="1"/>
              <p:nvPr/>
            </p:nvSpPr>
            <p:spPr>
              <a:xfrm>
                <a:off x="5065" y="2160499"/>
                <a:ext cx="123751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V</a:t>
                </a:r>
                <a:r>
                  <a:rPr kumimoji="0" lang="en-US" sz="2400" b="1" i="0"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dd</a:t>
                </a:r>
                <a:endParaRPr kumimoji="0" lang="en-US" sz="1800" b="1" i="0"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
            <p:nvSpPr>
              <p:cNvPr id="94" name="TextBox 93">
                <a:extLst>
                  <a:ext uri="{FF2B5EF4-FFF2-40B4-BE49-F238E27FC236}">
                    <a16:creationId xmlns:a16="http://schemas.microsoft.com/office/drawing/2014/main" id="{9918FD09-29D8-3846-A04F-9619DE0E9B1A}"/>
                  </a:ext>
                </a:extLst>
              </p:cNvPr>
              <p:cNvSpPr txBox="1"/>
              <p:nvPr/>
            </p:nvSpPr>
            <p:spPr>
              <a:xfrm>
                <a:off x="-89191" y="5336332"/>
                <a:ext cx="142432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V</a:t>
                </a:r>
                <a:r>
                  <a:rPr kumimoji="0" lang="en-US" sz="2400" b="1" i="0"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dd</a:t>
                </a:r>
                <a:endParaRPr kumimoji="0" lang="en-US" sz="2400" b="1" i="0"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grpSp>
        <p:cxnSp>
          <p:nvCxnSpPr>
            <p:cNvPr id="90" name="Straight Connector 89">
              <a:extLst>
                <a:ext uri="{FF2B5EF4-FFF2-40B4-BE49-F238E27FC236}">
                  <a16:creationId xmlns:a16="http://schemas.microsoft.com/office/drawing/2014/main" id="{4D3C0D49-041E-AB49-B212-F5668F1351A0}"/>
                </a:ext>
              </a:extLst>
            </p:cNvPr>
            <p:cNvCxnSpPr/>
            <p:nvPr/>
          </p:nvCxnSpPr>
          <p:spPr>
            <a:xfrm flipH="1">
              <a:off x="1052944" y="2350939"/>
              <a:ext cx="136441"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95" name="Straight Connector 94">
            <a:extLst>
              <a:ext uri="{FF2B5EF4-FFF2-40B4-BE49-F238E27FC236}">
                <a16:creationId xmlns:a16="http://schemas.microsoft.com/office/drawing/2014/main" id="{935A8CFD-9A19-2F45-8EF9-FA923D17DF95}"/>
              </a:ext>
            </a:extLst>
          </p:cNvPr>
          <p:cNvCxnSpPr>
            <a:cxnSpLocks/>
          </p:cNvCxnSpPr>
          <p:nvPr/>
        </p:nvCxnSpPr>
        <p:spPr>
          <a:xfrm flipH="1">
            <a:off x="4871065" y="3539287"/>
            <a:ext cx="756312" cy="0"/>
          </a:xfrm>
          <a:prstGeom prst="line">
            <a:avLst/>
          </a:prstGeom>
          <a:ln w="4445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CF05F2F6-DC1E-714B-8947-C0C4C1DE67E4}"/>
              </a:ext>
            </a:extLst>
          </p:cNvPr>
          <p:cNvCxnSpPr>
            <a:cxnSpLocks/>
          </p:cNvCxnSpPr>
          <p:nvPr/>
        </p:nvCxnSpPr>
        <p:spPr>
          <a:xfrm>
            <a:off x="4878033" y="3943787"/>
            <a:ext cx="3506078" cy="0"/>
          </a:xfrm>
          <a:prstGeom prst="line">
            <a:avLst/>
          </a:prstGeom>
          <a:ln w="19050">
            <a:solidFill>
              <a:schemeClr val="bg1">
                <a:lumMod val="65000"/>
              </a:schemeClr>
            </a:solidFill>
            <a:prstDash val="lgDash"/>
          </a:ln>
        </p:spPr>
        <p:style>
          <a:lnRef idx="1">
            <a:schemeClr val="accent1"/>
          </a:lnRef>
          <a:fillRef idx="0">
            <a:schemeClr val="accent1"/>
          </a:fillRef>
          <a:effectRef idx="0">
            <a:schemeClr val="accent1"/>
          </a:effectRef>
          <a:fontRef idx="minor">
            <a:schemeClr val="tx1"/>
          </a:fontRef>
        </p:style>
      </p:cxnSp>
      <p:sp>
        <p:nvSpPr>
          <p:cNvPr id="107" name="TextBox 106">
            <a:extLst>
              <a:ext uri="{FF2B5EF4-FFF2-40B4-BE49-F238E27FC236}">
                <a16:creationId xmlns:a16="http://schemas.microsoft.com/office/drawing/2014/main" id="{CE2CE3CD-EE90-F242-B70F-62AC24228C76}"/>
              </a:ext>
            </a:extLst>
          </p:cNvPr>
          <p:cNvSpPr txBox="1"/>
          <p:nvPr/>
        </p:nvSpPr>
        <p:spPr>
          <a:xfrm rot="16200000">
            <a:off x="2701376" y="3335465"/>
            <a:ext cx="276627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Voltage Difference</a:t>
            </a:r>
          </a:p>
        </p:txBody>
      </p:sp>
      <p:sp>
        <p:nvSpPr>
          <p:cNvPr id="108" name="TextBox 107">
            <a:extLst>
              <a:ext uri="{FF2B5EF4-FFF2-40B4-BE49-F238E27FC236}">
                <a16:creationId xmlns:a16="http://schemas.microsoft.com/office/drawing/2014/main" id="{005B36E8-ABC2-3745-9B71-2CBD875F330D}"/>
              </a:ext>
            </a:extLst>
          </p:cNvPr>
          <p:cNvSpPr txBox="1"/>
          <p:nvPr/>
        </p:nvSpPr>
        <p:spPr>
          <a:xfrm>
            <a:off x="7816468" y="5050923"/>
            <a:ext cx="99799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Time</a:t>
            </a:r>
          </a:p>
        </p:txBody>
      </p:sp>
      <p:sp>
        <p:nvSpPr>
          <p:cNvPr id="110" name="TextBox 109">
            <a:extLst>
              <a:ext uri="{FF2B5EF4-FFF2-40B4-BE49-F238E27FC236}">
                <a16:creationId xmlns:a16="http://schemas.microsoft.com/office/drawing/2014/main" id="{23837DB9-932A-0145-9228-2FB69F47AD8A}"/>
              </a:ext>
            </a:extLst>
          </p:cNvPr>
          <p:cNvSpPr txBox="1"/>
          <p:nvPr/>
        </p:nvSpPr>
        <p:spPr>
          <a:xfrm>
            <a:off x="4269045" y="2790948"/>
            <a:ext cx="67044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V</a:t>
            </a:r>
            <a:r>
              <a:rPr kumimoji="0" lang="en-US" sz="2400" b="1" i="0"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TH</a:t>
            </a:r>
            <a:endParaRPr kumimoji="0" lang="en-US" sz="1800" b="1" i="0"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
        <p:nvSpPr>
          <p:cNvPr id="119" name="TextBox 118">
            <a:extLst>
              <a:ext uri="{FF2B5EF4-FFF2-40B4-BE49-F238E27FC236}">
                <a16:creationId xmlns:a16="http://schemas.microsoft.com/office/drawing/2014/main" id="{8E945C8B-2B4F-1949-9DA4-610BD418EF84}"/>
              </a:ext>
            </a:extLst>
          </p:cNvPr>
          <p:cNvSpPr txBox="1"/>
          <p:nvPr/>
        </p:nvSpPr>
        <p:spPr>
          <a:xfrm>
            <a:off x="4192375" y="3634780"/>
            <a:ext cx="86419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-V</a:t>
            </a:r>
            <a:r>
              <a:rPr kumimoji="0" lang="en-US" sz="2400" b="1" i="0"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TH</a:t>
            </a:r>
            <a:endParaRPr kumimoji="0" lang="en-US" sz="1800" b="1" i="0"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cxnSp>
        <p:nvCxnSpPr>
          <p:cNvPr id="120" name="Straight Connector 119">
            <a:extLst>
              <a:ext uri="{FF2B5EF4-FFF2-40B4-BE49-F238E27FC236}">
                <a16:creationId xmlns:a16="http://schemas.microsoft.com/office/drawing/2014/main" id="{820BA252-8843-1D44-8E5D-1EE96E94AD6E}"/>
              </a:ext>
            </a:extLst>
          </p:cNvPr>
          <p:cNvCxnSpPr>
            <a:cxnSpLocks/>
          </p:cNvCxnSpPr>
          <p:nvPr/>
        </p:nvCxnSpPr>
        <p:spPr>
          <a:xfrm>
            <a:off x="4876432" y="3085536"/>
            <a:ext cx="3505481" cy="0"/>
          </a:xfrm>
          <a:prstGeom prst="line">
            <a:avLst/>
          </a:prstGeom>
          <a:ln w="19050">
            <a:solidFill>
              <a:schemeClr val="bg1">
                <a:lumMod val="65000"/>
              </a:schemeClr>
            </a:solidFill>
            <a:prstDash val="lgDash"/>
          </a:ln>
        </p:spPr>
        <p:style>
          <a:lnRef idx="1">
            <a:schemeClr val="accent1"/>
          </a:lnRef>
          <a:fillRef idx="0">
            <a:schemeClr val="accent1"/>
          </a:fillRef>
          <a:effectRef idx="0">
            <a:schemeClr val="accent1"/>
          </a:effectRef>
          <a:fontRef idx="minor">
            <a:schemeClr val="tx1"/>
          </a:fontRef>
        </p:style>
      </p:cxnSp>
      <p:sp>
        <p:nvSpPr>
          <p:cNvPr id="131" name="TextBox 130">
            <a:extLst>
              <a:ext uri="{FF2B5EF4-FFF2-40B4-BE49-F238E27FC236}">
                <a16:creationId xmlns:a16="http://schemas.microsoft.com/office/drawing/2014/main" id="{4AA72CEC-C8D1-574F-A19B-7F926BE71D64}"/>
              </a:ext>
            </a:extLst>
          </p:cNvPr>
          <p:cNvSpPr txBox="1"/>
          <p:nvPr/>
        </p:nvSpPr>
        <p:spPr>
          <a:xfrm>
            <a:off x="4523049" y="3314804"/>
            <a:ext cx="34015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0</a:t>
            </a:r>
            <a:endParaRPr kumimoji="0" lang="en-US" sz="1800" b="1" i="0"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cxnSp>
        <p:nvCxnSpPr>
          <p:cNvPr id="15" name="Straight Connector 14">
            <a:extLst>
              <a:ext uri="{FF2B5EF4-FFF2-40B4-BE49-F238E27FC236}">
                <a16:creationId xmlns:a16="http://schemas.microsoft.com/office/drawing/2014/main" id="{18E75A24-B1A6-CD43-A4F0-3B6F49AF378F}"/>
              </a:ext>
            </a:extLst>
          </p:cNvPr>
          <p:cNvCxnSpPr>
            <a:cxnSpLocks/>
          </p:cNvCxnSpPr>
          <p:nvPr/>
        </p:nvCxnSpPr>
        <p:spPr>
          <a:xfrm>
            <a:off x="1158098" y="1518946"/>
            <a:ext cx="0" cy="3317174"/>
          </a:xfrm>
          <a:prstGeom prst="line">
            <a:avLst/>
          </a:prstGeom>
          <a:ln w="381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9BFDE1F7-2938-C943-BB27-603CA1C1BFDF}"/>
              </a:ext>
            </a:extLst>
          </p:cNvPr>
          <p:cNvCxnSpPr>
            <a:cxnSpLocks/>
          </p:cNvCxnSpPr>
          <p:nvPr/>
        </p:nvCxnSpPr>
        <p:spPr>
          <a:xfrm>
            <a:off x="989064" y="1797034"/>
            <a:ext cx="9000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38C1EFAA-CCDE-324F-AC64-A3167FBD013F}"/>
              </a:ext>
            </a:extLst>
          </p:cNvPr>
          <p:cNvCxnSpPr>
            <a:cxnSpLocks/>
          </p:cNvCxnSpPr>
          <p:nvPr/>
        </p:nvCxnSpPr>
        <p:spPr>
          <a:xfrm>
            <a:off x="989064" y="2517034"/>
            <a:ext cx="9000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8FB95D02-9EB7-A240-914B-BF540399559B}"/>
              </a:ext>
            </a:extLst>
          </p:cNvPr>
          <p:cNvCxnSpPr>
            <a:cxnSpLocks/>
          </p:cNvCxnSpPr>
          <p:nvPr/>
        </p:nvCxnSpPr>
        <p:spPr>
          <a:xfrm>
            <a:off x="989064" y="3237034"/>
            <a:ext cx="9000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3F0D6755-05DF-7640-9FF9-34D1D62F3063}"/>
              </a:ext>
            </a:extLst>
          </p:cNvPr>
          <p:cNvCxnSpPr>
            <a:cxnSpLocks/>
          </p:cNvCxnSpPr>
          <p:nvPr/>
        </p:nvCxnSpPr>
        <p:spPr>
          <a:xfrm>
            <a:off x="1001943" y="3957034"/>
            <a:ext cx="9000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0F93C116-ADAF-0141-8A52-64EC760C4171}"/>
              </a:ext>
            </a:extLst>
          </p:cNvPr>
          <p:cNvSpPr/>
          <p:nvPr/>
        </p:nvSpPr>
        <p:spPr>
          <a:xfrm>
            <a:off x="1314254" y="1940154"/>
            <a:ext cx="360000" cy="360000"/>
          </a:xfrm>
          <a:prstGeom prst="ellipse">
            <a:avLst/>
          </a:prstGeom>
          <a:solidFill>
            <a:schemeClr val="bg1">
              <a:lumMod val="75000"/>
            </a:schemeClr>
          </a:solid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1" name="Oval 70">
            <a:extLst>
              <a:ext uri="{FF2B5EF4-FFF2-40B4-BE49-F238E27FC236}">
                <a16:creationId xmlns:a16="http://schemas.microsoft.com/office/drawing/2014/main" id="{8A09F7B0-3DDF-2343-87FC-DB50755726F6}"/>
              </a:ext>
            </a:extLst>
          </p:cNvPr>
          <p:cNvSpPr/>
          <p:nvPr/>
        </p:nvSpPr>
        <p:spPr>
          <a:xfrm>
            <a:off x="1309998" y="2660154"/>
            <a:ext cx="360000" cy="360000"/>
          </a:xfrm>
          <a:prstGeom prst="ellipse">
            <a:avLst/>
          </a:prstGeom>
          <a:solidFill>
            <a:schemeClr val="bg2">
              <a:lumMod val="50000"/>
            </a:schemeClr>
          </a:solid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2" name="Oval 71">
            <a:extLst>
              <a:ext uri="{FF2B5EF4-FFF2-40B4-BE49-F238E27FC236}">
                <a16:creationId xmlns:a16="http://schemas.microsoft.com/office/drawing/2014/main" id="{98FA2942-EF81-F643-8754-F5AEB341F225}"/>
              </a:ext>
            </a:extLst>
          </p:cNvPr>
          <p:cNvSpPr/>
          <p:nvPr/>
        </p:nvSpPr>
        <p:spPr>
          <a:xfrm>
            <a:off x="1306902" y="3380154"/>
            <a:ext cx="360000" cy="360000"/>
          </a:xfrm>
          <a:prstGeom prst="ellipse">
            <a:avLst/>
          </a:prstGeom>
          <a:solidFill>
            <a:schemeClr val="bg1">
              <a:lumMod val="75000"/>
            </a:schemeClr>
          </a:solid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3" name="Oval 72">
            <a:extLst>
              <a:ext uri="{FF2B5EF4-FFF2-40B4-BE49-F238E27FC236}">
                <a16:creationId xmlns:a16="http://schemas.microsoft.com/office/drawing/2014/main" id="{724F3E28-AAAC-1F4F-9ABA-7BD6CEDD842A}"/>
              </a:ext>
            </a:extLst>
          </p:cNvPr>
          <p:cNvSpPr/>
          <p:nvPr/>
        </p:nvSpPr>
        <p:spPr>
          <a:xfrm>
            <a:off x="1301834" y="4100154"/>
            <a:ext cx="360000" cy="360000"/>
          </a:xfrm>
          <a:prstGeom prst="ellipse">
            <a:avLst/>
          </a:prstGeom>
          <a:solidFill>
            <a:schemeClr val="bg2">
              <a:lumMod val="50000"/>
            </a:schemeClr>
          </a:solid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8" name="TextBox 77">
            <a:extLst>
              <a:ext uri="{FF2B5EF4-FFF2-40B4-BE49-F238E27FC236}">
                <a16:creationId xmlns:a16="http://schemas.microsoft.com/office/drawing/2014/main" id="{51D1EF7F-B54A-5B42-BC35-C67A546B382C}"/>
              </a:ext>
            </a:extLst>
          </p:cNvPr>
          <p:cNvSpPr txBox="1"/>
          <p:nvPr/>
        </p:nvSpPr>
        <p:spPr>
          <a:xfrm>
            <a:off x="694594" y="1178342"/>
            <a:ext cx="927008"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V</a:t>
            </a:r>
            <a:r>
              <a:rPr kumimoji="0" lang="en-US" sz="1800" b="1" i="0"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DD</a:t>
            </a: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/2</a:t>
            </a:r>
          </a:p>
        </p:txBody>
      </p:sp>
      <p:sp>
        <p:nvSpPr>
          <p:cNvPr id="79" name="TextBox 78">
            <a:extLst>
              <a:ext uri="{FF2B5EF4-FFF2-40B4-BE49-F238E27FC236}">
                <a16:creationId xmlns:a16="http://schemas.microsoft.com/office/drawing/2014/main" id="{31EE3BF6-8064-3940-BF03-C7B45BBDDC15}"/>
              </a:ext>
            </a:extLst>
          </p:cNvPr>
          <p:cNvSpPr txBox="1"/>
          <p:nvPr/>
        </p:nvSpPr>
        <p:spPr>
          <a:xfrm>
            <a:off x="1322482" y="5924784"/>
            <a:ext cx="927008"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V</a:t>
            </a:r>
            <a:r>
              <a:rPr kumimoji="0" lang="en-US" sz="1800" b="1" i="0"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DD</a:t>
            </a: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/2</a:t>
            </a:r>
          </a:p>
        </p:txBody>
      </p:sp>
      <p:cxnSp>
        <p:nvCxnSpPr>
          <p:cNvPr id="26" name="Straight Connector 25">
            <a:extLst>
              <a:ext uri="{FF2B5EF4-FFF2-40B4-BE49-F238E27FC236}">
                <a16:creationId xmlns:a16="http://schemas.microsoft.com/office/drawing/2014/main" id="{82EF832C-D7BE-F849-87F4-5BE57B17D303}"/>
              </a:ext>
            </a:extLst>
          </p:cNvPr>
          <p:cNvCxnSpPr>
            <a:cxnSpLocks/>
            <a:stCxn id="20" idx="0"/>
          </p:cNvCxnSpPr>
          <p:nvPr/>
        </p:nvCxnSpPr>
        <p:spPr>
          <a:xfrm flipH="1" flipV="1">
            <a:off x="1489998" y="1797034"/>
            <a:ext cx="0" cy="14312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39E178C8-65CE-F24E-B075-9EBA23549C79}"/>
              </a:ext>
            </a:extLst>
          </p:cNvPr>
          <p:cNvCxnSpPr>
            <a:cxnSpLocks/>
          </p:cNvCxnSpPr>
          <p:nvPr/>
        </p:nvCxnSpPr>
        <p:spPr>
          <a:xfrm flipH="1" flipV="1">
            <a:off x="1482378" y="2520934"/>
            <a:ext cx="0" cy="14312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ABF9427F-8F8C-574B-B7A4-C91E4C7DE737}"/>
              </a:ext>
            </a:extLst>
          </p:cNvPr>
          <p:cNvCxnSpPr>
            <a:cxnSpLocks/>
          </p:cNvCxnSpPr>
          <p:nvPr/>
        </p:nvCxnSpPr>
        <p:spPr>
          <a:xfrm flipH="1" flipV="1">
            <a:off x="1483200" y="3237034"/>
            <a:ext cx="0" cy="14312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87C15B66-D601-264F-AFD8-1DD850B25D82}"/>
              </a:ext>
            </a:extLst>
          </p:cNvPr>
          <p:cNvCxnSpPr>
            <a:cxnSpLocks/>
          </p:cNvCxnSpPr>
          <p:nvPr/>
        </p:nvCxnSpPr>
        <p:spPr>
          <a:xfrm flipH="1" flipV="1">
            <a:off x="1483200" y="3957034"/>
            <a:ext cx="0" cy="14312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132" name="TextBox 131">
            <a:extLst>
              <a:ext uri="{FF2B5EF4-FFF2-40B4-BE49-F238E27FC236}">
                <a16:creationId xmlns:a16="http://schemas.microsoft.com/office/drawing/2014/main" id="{57B34AEA-8785-D642-9069-414BF2ECD598}"/>
              </a:ext>
            </a:extLst>
          </p:cNvPr>
          <p:cNvSpPr txBox="1"/>
          <p:nvPr/>
        </p:nvSpPr>
        <p:spPr>
          <a:xfrm>
            <a:off x="2255653" y="5054137"/>
            <a:ext cx="976549"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Enable</a:t>
            </a:r>
            <a:endParaRPr kumimoji="0" lang="en-US" sz="1600" b="1"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
        <p:nvSpPr>
          <p:cNvPr id="44" name="TextBox 43">
            <a:extLst>
              <a:ext uri="{FF2B5EF4-FFF2-40B4-BE49-F238E27FC236}">
                <a16:creationId xmlns:a16="http://schemas.microsoft.com/office/drawing/2014/main" id="{4962FEE6-D08B-BB4B-B728-7190EC94F43A}"/>
              </a:ext>
            </a:extLst>
          </p:cNvPr>
          <p:cNvSpPr txBox="1"/>
          <p:nvPr/>
        </p:nvSpPr>
        <p:spPr>
          <a:xfrm>
            <a:off x="5229979" y="5051169"/>
            <a:ext cx="74696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1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ACT</a:t>
            </a:r>
            <a:br>
              <a:rPr kumimoji="0" lang="en-TR" sz="1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br>
            <a:r>
              <a:rPr kumimoji="0" lang="en-TR" sz="1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R0</a:t>
            </a:r>
          </a:p>
        </p:txBody>
      </p:sp>
      <p:sp>
        <p:nvSpPr>
          <p:cNvPr id="46" name="TextBox 45">
            <a:extLst>
              <a:ext uri="{FF2B5EF4-FFF2-40B4-BE49-F238E27FC236}">
                <a16:creationId xmlns:a16="http://schemas.microsoft.com/office/drawing/2014/main" id="{2B1C784C-E6ED-504E-B386-3DE441218F74}"/>
              </a:ext>
            </a:extLst>
          </p:cNvPr>
          <p:cNvSpPr txBox="1"/>
          <p:nvPr/>
        </p:nvSpPr>
        <p:spPr>
          <a:xfrm>
            <a:off x="5787138" y="5048197"/>
            <a:ext cx="814036"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1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PRE</a:t>
            </a:r>
          </a:p>
        </p:txBody>
      </p:sp>
      <p:sp>
        <p:nvSpPr>
          <p:cNvPr id="47" name="TextBox 46">
            <a:extLst>
              <a:ext uri="{FF2B5EF4-FFF2-40B4-BE49-F238E27FC236}">
                <a16:creationId xmlns:a16="http://schemas.microsoft.com/office/drawing/2014/main" id="{6DC57CD3-CDD7-CF4E-BF90-FD58DCACF815}"/>
              </a:ext>
            </a:extLst>
          </p:cNvPr>
          <p:cNvSpPr txBox="1"/>
          <p:nvPr/>
        </p:nvSpPr>
        <p:spPr>
          <a:xfrm>
            <a:off x="6448505" y="5048197"/>
            <a:ext cx="659171"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1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ACT R3</a:t>
            </a:r>
          </a:p>
        </p:txBody>
      </p:sp>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488B599C-853B-BF4D-AF40-71C4B46A9ED1}"/>
                  </a:ext>
                </a:extLst>
              </p:cNvPr>
              <p:cNvSpPr txBox="1"/>
              <p:nvPr/>
            </p:nvSpPr>
            <p:spPr>
              <a:xfrm>
                <a:off x="1173720" y="1167390"/>
                <a:ext cx="927008"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C6362"/>
                    </a:solidFill>
                    <a:effectLst/>
                    <a:uLnTx/>
                    <a:uFillTx/>
                    <a:latin typeface="Cambria" panose="02040503050406030204" pitchFamily="18" charset="0"/>
                    <a:ea typeface="+mn-ea"/>
                    <a:cs typeface="+mn-cs"/>
                  </a:rPr>
                  <a:t>+ </a:t>
                </a:r>
                <a14:m>
                  <m:oMath xmlns:m="http://schemas.openxmlformats.org/officeDocument/2006/math">
                    <m:r>
                      <a:rPr kumimoji="0" lang="en-US" sz="1800" b="1" i="1" u="none" strike="noStrike" kern="1200" cap="none" spc="0" normalizeH="0" baseline="0" noProof="0" smtClean="0">
                        <a:ln>
                          <a:noFill/>
                        </a:ln>
                        <a:solidFill>
                          <a:srgbClr val="EC6362"/>
                        </a:solidFill>
                        <a:effectLst/>
                        <a:uLnTx/>
                        <a:uFillTx/>
                        <a:latin typeface="Cambria Math" panose="02040503050406030204" pitchFamily="18" charset="0"/>
                        <a:ea typeface="Cambria Math" panose="02040503050406030204" pitchFamily="18" charset="0"/>
                        <a:cs typeface="+mn-cs"/>
                      </a:rPr>
                      <m:t>𝜺</m:t>
                    </m:r>
                  </m:oMath>
                </a14:m>
                <a:endParaRPr kumimoji="0" lang="en-US" sz="1800" b="1" i="0" u="none" strike="noStrike" kern="1200" cap="none" spc="0" normalizeH="0" baseline="0" noProof="0" dirty="0">
                  <a:ln>
                    <a:noFill/>
                  </a:ln>
                  <a:solidFill>
                    <a:srgbClr val="EC6362"/>
                  </a:solidFill>
                  <a:effectLst/>
                  <a:uLnTx/>
                  <a:uFillTx/>
                  <a:latin typeface="Cambria" panose="02040503050406030204" pitchFamily="18" charset="0"/>
                  <a:ea typeface="+mn-ea"/>
                  <a:cs typeface="+mn-cs"/>
                </a:endParaRPr>
              </a:p>
            </p:txBody>
          </p:sp>
        </mc:Choice>
        <mc:Fallback xmlns="">
          <p:sp>
            <p:nvSpPr>
              <p:cNvPr id="48" name="TextBox 47">
                <a:extLst>
                  <a:ext uri="{FF2B5EF4-FFF2-40B4-BE49-F238E27FC236}">
                    <a16:creationId xmlns:a16="http://schemas.microsoft.com/office/drawing/2014/main" id="{488B599C-853B-BF4D-AF40-71C4B46A9ED1}"/>
                  </a:ext>
                </a:extLst>
              </p:cNvPr>
              <p:cNvSpPr txBox="1">
                <a:spLocks noRot="1" noChangeAspect="1" noMove="1" noResize="1" noEditPoints="1" noAdjustHandles="1" noChangeArrowheads="1" noChangeShapeType="1" noTextEdit="1"/>
              </p:cNvSpPr>
              <p:nvPr/>
            </p:nvSpPr>
            <p:spPr>
              <a:xfrm>
                <a:off x="1173720" y="1167390"/>
                <a:ext cx="927008" cy="369332"/>
              </a:xfrm>
              <a:prstGeom prst="rect">
                <a:avLst/>
              </a:prstGeom>
              <a:blipFill>
                <a:blip r:embed="rId3"/>
                <a:stretch>
                  <a:fillRect t="-11667" b="-25000"/>
                </a:stretch>
              </a:blipFill>
            </p:spPr>
            <p:txBody>
              <a:bodyPr/>
              <a:lstStyle/>
              <a:p>
                <a:r>
                  <a:rPr lang="en-US">
                    <a:noFill/>
                  </a:rPr>
                  <a:t> </a:t>
                </a:r>
              </a:p>
            </p:txBody>
          </p:sp>
        </mc:Fallback>
      </mc:AlternateContent>
      <p:sp>
        <p:nvSpPr>
          <p:cNvPr id="6" name="Freeform 5">
            <a:extLst>
              <a:ext uri="{FF2B5EF4-FFF2-40B4-BE49-F238E27FC236}">
                <a16:creationId xmlns:a16="http://schemas.microsoft.com/office/drawing/2014/main" id="{75DE46BB-89A3-C74F-A808-90CDA141503F}"/>
              </a:ext>
            </a:extLst>
          </p:cNvPr>
          <p:cNvSpPr/>
          <p:nvPr/>
        </p:nvSpPr>
        <p:spPr>
          <a:xfrm>
            <a:off x="5608697" y="3297456"/>
            <a:ext cx="575977" cy="238803"/>
          </a:xfrm>
          <a:custGeom>
            <a:avLst/>
            <a:gdLst>
              <a:gd name="connsiteX0" fmla="*/ 0 w 510139"/>
              <a:gd name="connsiteY0" fmla="*/ 105878 h 105878"/>
              <a:gd name="connsiteX1" fmla="*/ 163630 w 510139"/>
              <a:gd name="connsiteY1" fmla="*/ 28876 h 105878"/>
              <a:gd name="connsiteX2" fmla="*/ 510139 w 510139"/>
              <a:gd name="connsiteY2" fmla="*/ 0 h 105878"/>
            </a:gdLst>
            <a:ahLst/>
            <a:cxnLst>
              <a:cxn ang="0">
                <a:pos x="connsiteX0" y="connsiteY0"/>
              </a:cxn>
              <a:cxn ang="0">
                <a:pos x="connsiteX1" y="connsiteY1"/>
              </a:cxn>
              <a:cxn ang="0">
                <a:pos x="connsiteX2" y="connsiteY2"/>
              </a:cxn>
            </a:cxnLst>
            <a:rect l="l" t="t" r="r" b="b"/>
            <a:pathLst>
              <a:path w="510139" h="105878">
                <a:moveTo>
                  <a:pt x="0" y="105878"/>
                </a:moveTo>
                <a:cubicBezTo>
                  <a:pt x="39303" y="76200"/>
                  <a:pt x="78607" y="46522"/>
                  <a:pt x="163630" y="28876"/>
                </a:cubicBezTo>
                <a:cubicBezTo>
                  <a:pt x="248653" y="11230"/>
                  <a:pt x="379396" y="5615"/>
                  <a:pt x="510139" y="0"/>
                </a:cubicBezTo>
              </a:path>
            </a:pathLst>
          </a:custGeom>
          <a:noFill/>
          <a:ln w="5715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E7E6E6">
                  <a:lumMod val="25000"/>
                </a:srgbClr>
              </a:solidFill>
              <a:effectLst/>
              <a:uLnTx/>
              <a:uFillTx/>
              <a:latin typeface="Cambria" panose="02040503050406030204" pitchFamily="18" charset="0"/>
              <a:ea typeface="+mn-ea"/>
              <a:cs typeface="+mn-cs"/>
            </a:endParaRPr>
          </a:p>
        </p:txBody>
      </p:sp>
      <p:cxnSp>
        <p:nvCxnSpPr>
          <p:cNvPr id="51" name="Straight Connector 50">
            <a:extLst>
              <a:ext uri="{FF2B5EF4-FFF2-40B4-BE49-F238E27FC236}">
                <a16:creationId xmlns:a16="http://schemas.microsoft.com/office/drawing/2014/main" id="{DD168A80-D1CB-574F-99C0-5E263E50807F}"/>
              </a:ext>
            </a:extLst>
          </p:cNvPr>
          <p:cNvCxnSpPr>
            <a:cxnSpLocks/>
            <a:endCxn id="44" idx="0"/>
          </p:cNvCxnSpPr>
          <p:nvPr/>
        </p:nvCxnSpPr>
        <p:spPr>
          <a:xfrm>
            <a:off x="5603461" y="3177533"/>
            <a:ext cx="0" cy="1873636"/>
          </a:xfrm>
          <a:prstGeom prst="line">
            <a:avLst/>
          </a:prstGeom>
          <a:ln w="19050">
            <a:solidFill>
              <a:srgbClr val="FF0000"/>
            </a:solidFill>
            <a:prstDash val="lgDash"/>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DA415DDB-AFF9-A94E-B3C5-99AB9558031B}"/>
              </a:ext>
            </a:extLst>
          </p:cNvPr>
          <p:cNvCxnSpPr>
            <a:cxnSpLocks/>
          </p:cNvCxnSpPr>
          <p:nvPr/>
        </p:nvCxnSpPr>
        <p:spPr>
          <a:xfrm>
            <a:off x="6194156" y="3177533"/>
            <a:ext cx="0" cy="1873636"/>
          </a:xfrm>
          <a:prstGeom prst="line">
            <a:avLst/>
          </a:prstGeom>
          <a:ln w="19050">
            <a:solidFill>
              <a:srgbClr val="FF0000"/>
            </a:solidFill>
            <a:prstDash val="lgDash"/>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9D1296A9-4043-7643-A3CB-67692100F19B}"/>
              </a:ext>
            </a:extLst>
          </p:cNvPr>
          <p:cNvCxnSpPr>
            <a:cxnSpLocks/>
          </p:cNvCxnSpPr>
          <p:nvPr/>
        </p:nvCxnSpPr>
        <p:spPr>
          <a:xfrm>
            <a:off x="6775369" y="3174561"/>
            <a:ext cx="0" cy="1873636"/>
          </a:xfrm>
          <a:prstGeom prst="line">
            <a:avLst/>
          </a:prstGeom>
          <a:ln w="19050">
            <a:solidFill>
              <a:srgbClr val="FF0000"/>
            </a:solidFill>
            <a:prstDash val="lgDash"/>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B48AD9D-7187-B442-A904-56025F12BA43}"/>
              </a:ext>
            </a:extLst>
          </p:cNvPr>
          <p:cNvCxnSpPr/>
          <p:nvPr/>
        </p:nvCxnSpPr>
        <p:spPr>
          <a:xfrm flipV="1">
            <a:off x="6194156" y="3265465"/>
            <a:ext cx="581213" cy="24711"/>
          </a:xfrm>
          <a:prstGeom prst="line">
            <a:avLst/>
          </a:prstGeom>
          <a:ln w="5715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2" name="Freeform 11">
            <a:extLst>
              <a:ext uri="{FF2B5EF4-FFF2-40B4-BE49-F238E27FC236}">
                <a16:creationId xmlns:a16="http://schemas.microsoft.com/office/drawing/2014/main" id="{617F46D2-506A-324A-893D-1EB7E9642691}"/>
              </a:ext>
            </a:extLst>
          </p:cNvPr>
          <p:cNvSpPr/>
          <p:nvPr/>
        </p:nvSpPr>
        <p:spPr>
          <a:xfrm>
            <a:off x="6775925" y="3253407"/>
            <a:ext cx="961159" cy="171450"/>
          </a:xfrm>
          <a:custGeom>
            <a:avLst/>
            <a:gdLst>
              <a:gd name="connsiteX0" fmla="*/ 0 w 961159"/>
              <a:gd name="connsiteY0" fmla="*/ 0 h 171450"/>
              <a:gd name="connsiteX1" fmla="*/ 301336 w 961159"/>
              <a:gd name="connsiteY1" fmla="*/ 124691 h 171450"/>
              <a:gd name="connsiteX2" fmla="*/ 961159 w 961159"/>
              <a:gd name="connsiteY2" fmla="*/ 171450 h 171450"/>
            </a:gdLst>
            <a:ahLst/>
            <a:cxnLst>
              <a:cxn ang="0">
                <a:pos x="connsiteX0" y="connsiteY0"/>
              </a:cxn>
              <a:cxn ang="0">
                <a:pos x="connsiteX1" y="connsiteY1"/>
              </a:cxn>
              <a:cxn ang="0">
                <a:pos x="connsiteX2" y="connsiteY2"/>
              </a:cxn>
            </a:cxnLst>
            <a:rect l="l" t="t" r="r" b="b"/>
            <a:pathLst>
              <a:path w="961159" h="171450">
                <a:moveTo>
                  <a:pt x="0" y="0"/>
                </a:moveTo>
                <a:cubicBezTo>
                  <a:pt x="70571" y="48058"/>
                  <a:pt x="141143" y="96116"/>
                  <a:pt x="301336" y="124691"/>
                </a:cubicBezTo>
                <a:cubicBezTo>
                  <a:pt x="461529" y="153266"/>
                  <a:pt x="711344" y="162358"/>
                  <a:pt x="961159" y="171450"/>
                </a:cubicBezTo>
              </a:path>
            </a:pathLst>
          </a:custGeom>
          <a:noFill/>
          <a:ln w="5715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E7E6E6">
                  <a:lumMod val="25000"/>
                </a:srgbClr>
              </a:solidFill>
              <a:effectLst/>
              <a:uLnTx/>
              <a:uFillTx/>
              <a:latin typeface="Cambria" panose="02040503050406030204" pitchFamily="18" charset="0"/>
              <a:ea typeface="+mn-ea"/>
              <a:cs typeface="+mn-cs"/>
            </a:endParaRPr>
          </a:p>
        </p:txBody>
      </p:sp>
      <p:cxnSp>
        <p:nvCxnSpPr>
          <p:cNvPr id="50" name="Straight Connector 49">
            <a:extLst>
              <a:ext uri="{FF2B5EF4-FFF2-40B4-BE49-F238E27FC236}">
                <a16:creationId xmlns:a16="http://schemas.microsoft.com/office/drawing/2014/main" id="{53D6CB75-31D1-A448-85AD-1CBDD2FE9024}"/>
              </a:ext>
            </a:extLst>
          </p:cNvPr>
          <p:cNvCxnSpPr>
            <a:cxnSpLocks/>
            <a:endCxn id="52" idx="0"/>
          </p:cNvCxnSpPr>
          <p:nvPr/>
        </p:nvCxnSpPr>
        <p:spPr>
          <a:xfrm>
            <a:off x="7743456" y="3174561"/>
            <a:ext cx="0" cy="2451758"/>
          </a:xfrm>
          <a:prstGeom prst="line">
            <a:avLst/>
          </a:prstGeom>
          <a:ln w="19050">
            <a:solidFill>
              <a:srgbClr val="FF0000"/>
            </a:solidFill>
            <a:prstDash val="lgDash"/>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D3DB8465-3EAD-CA41-81D5-A58CEAFDDFAB}"/>
              </a:ext>
            </a:extLst>
          </p:cNvPr>
          <p:cNvSpPr txBox="1"/>
          <p:nvPr/>
        </p:nvSpPr>
        <p:spPr>
          <a:xfrm>
            <a:off x="6890145" y="5626319"/>
            <a:ext cx="1706621" cy="646331"/>
          </a:xfrm>
          <a:prstGeom prst="rect">
            <a:avLst/>
          </a:prstGeom>
          <a:noFill/>
          <a:ln w="38100">
            <a:solidFill>
              <a:srgbClr val="FF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1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Enable Sense Amplifiers</a:t>
            </a:r>
          </a:p>
        </p:txBody>
      </p:sp>
      <p:sp>
        <p:nvSpPr>
          <p:cNvPr id="5" name="Freeform 4">
            <a:extLst>
              <a:ext uri="{FF2B5EF4-FFF2-40B4-BE49-F238E27FC236}">
                <a16:creationId xmlns:a16="http://schemas.microsoft.com/office/drawing/2014/main" id="{DD5BADDE-42E8-4447-BCBF-071923DA8EE9}"/>
              </a:ext>
            </a:extLst>
          </p:cNvPr>
          <p:cNvSpPr/>
          <p:nvPr/>
        </p:nvSpPr>
        <p:spPr>
          <a:xfrm>
            <a:off x="7735200" y="1887059"/>
            <a:ext cx="1205802" cy="1537398"/>
          </a:xfrm>
          <a:custGeom>
            <a:avLst/>
            <a:gdLst>
              <a:gd name="connsiteX0" fmla="*/ 0 w 1205802"/>
              <a:gd name="connsiteY0" fmla="*/ 1537398 h 1537398"/>
              <a:gd name="connsiteX1" fmla="*/ 452176 w 1205802"/>
              <a:gd name="connsiteY1" fmla="*/ 341644 h 1537398"/>
              <a:gd name="connsiteX2" fmla="*/ 1205802 w 1205802"/>
              <a:gd name="connsiteY2" fmla="*/ 0 h 1537398"/>
            </a:gdLst>
            <a:ahLst/>
            <a:cxnLst>
              <a:cxn ang="0">
                <a:pos x="connsiteX0" y="connsiteY0"/>
              </a:cxn>
              <a:cxn ang="0">
                <a:pos x="connsiteX1" y="connsiteY1"/>
              </a:cxn>
              <a:cxn ang="0">
                <a:pos x="connsiteX2" y="connsiteY2"/>
              </a:cxn>
            </a:cxnLst>
            <a:rect l="l" t="t" r="r" b="b"/>
            <a:pathLst>
              <a:path w="1205802" h="1537398">
                <a:moveTo>
                  <a:pt x="0" y="1537398"/>
                </a:moveTo>
                <a:cubicBezTo>
                  <a:pt x="125604" y="1067637"/>
                  <a:pt x="251209" y="597877"/>
                  <a:pt x="452176" y="341644"/>
                </a:cubicBezTo>
                <a:cubicBezTo>
                  <a:pt x="653143" y="85411"/>
                  <a:pt x="929472" y="42705"/>
                  <a:pt x="1205802" y="0"/>
                </a:cubicBezTo>
              </a:path>
            </a:pathLst>
          </a:custGeom>
          <a:noFill/>
          <a:ln w="571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sp>
        <p:nvSpPr>
          <p:cNvPr id="53" name="Freeform 52">
            <a:extLst>
              <a:ext uri="{FF2B5EF4-FFF2-40B4-BE49-F238E27FC236}">
                <a16:creationId xmlns:a16="http://schemas.microsoft.com/office/drawing/2014/main" id="{B7F0D523-755E-454C-87F4-191872432527}"/>
              </a:ext>
            </a:extLst>
          </p:cNvPr>
          <p:cNvSpPr/>
          <p:nvPr/>
        </p:nvSpPr>
        <p:spPr>
          <a:xfrm flipV="1">
            <a:off x="7735200" y="3447606"/>
            <a:ext cx="1205802" cy="1386533"/>
          </a:xfrm>
          <a:custGeom>
            <a:avLst/>
            <a:gdLst>
              <a:gd name="connsiteX0" fmla="*/ 0 w 1205802"/>
              <a:gd name="connsiteY0" fmla="*/ 1537398 h 1537398"/>
              <a:gd name="connsiteX1" fmla="*/ 452176 w 1205802"/>
              <a:gd name="connsiteY1" fmla="*/ 341644 h 1537398"/>
              <a:gd name="connsiteX2" fmla="*/ 1205802 w 1205802"/>
              <a:gd name="connsiteY2" fmla="*/ 0 h 1537398"/>
            </a:gdLst>
            <a:ahLst/>
            <a:cxnLst>
              <a:cxn ang="0">
                <a:pos x="connsiteX0" y="connsiteY0"/>
              </a:cxn>
              <a:cxn ang="0">
                <a:pos x="connsiteX1" y="connsiteY1"/>
              </a:cxn>
              <a:cxn ang="0">
                <a:pos x="connsiteX2" y="connsiteY2"/>
              </a:cxn>
            </a:cxnLst>
            <a:rect l="l" t="t" r="r" b="b"/>
            <a:pathLst>
              <a:path w="1205802" h="1537398">
                <a:moveTo>
                  <a:pt x="0" y="1537398"/>
                </a:moveTo>
                <a:cubicBezTo>
                  <a:pt x="125604" y="1067637"/>
                  <a:pt x="251209" y="597877"/>
                  <a:pt x="452176" y="341644"/>
                </a:cubicBezTo>
                <a:cubicBezTo>
                  <a:pt x="653143" y="85411"/>
                  <a:pt x="929472" y="42705"/>
                  <a:pt x="1205802" y="0"/>
                </a:cubicBezTo>
              </a:path>
            </a:pathLst>
          </a:custGeom>
          <a:noFill/>
          <a:ln w="57150">
            <a:solidFill>
              <a:schemeClr val="bg1">
                <a:lumMod val="8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sp>
        <p:nvSpPr>
          <p:cNvPr id="54" name="Rounded Rectangle 22">
            <a:extLst>
              <a:ext uri="{FF2B5EF4-FFF2-40B4-BE49-F238E27FC236}">
                <a16:creationId xmlns:a16="http://schemas.microsoft.com/office/drawing/2014/main" id="{CCECF878-59D8-44A6-A45A-9DF92016A1C3}"/>
              </a:ext>
            </a:extLst>
          </p:cNvPr>
          <p:cNvSpPr/>
          <p:nvPr/>
        </p:nvSpPr>
        <p:spPr>
          <a:xfrm>
            <a:off x="788894" y="4833897"/>
            <a:ext cx="1286793" cy="578911"/>
          </a:xfrm>
          <a:prstGeom prst="roundRect">
            <a:avLst/>
          </a:prstGeom>
          <a:solidFill>
            <a:srgbClr val="3D8AFF"/>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Calibri" panose="020F0502020204030204" pitchFamily="34" charset="0"/>
              </a:rPr>
              <a:t>Sense Amplifier</a:t>
            </a:r>
          </a:p>
        </p:txBody>
      </p:sp>
      <p:sp>
        <p:nvSpPr>
          <p:cNvPr id="57" name="TextBox 56">
            <a:extLst>
              <a:ext uri="{FF2B5EF4-FFF2-40B4-BE49-F238E27FC236}">
                <a16:creationId xmlns:a16="http://schemas.microsoft.com/office/drawing/2014/main" id="{186820CF-1BCB-4016-8BCB-D91D69F6DB02}"/>
              </a:ext>
            </a:extLst>
          </p:cNvPr>
          <p:cNvSpPr txBox="1"/>
          <p:nvPr/>
        </p:nvSpPr>
        <p:spPr>
          <a:xfrm>
            <a:off x="407569" y="3702826"/>
            <a:ext cx="63511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R0</a:t>
            </a:r>
            <a:endPar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58" name="TextBox 57">
            <a:extLst>
              <a:ext uri="{FF2B5EF4-FFF2-40B4-BE49-F238E27FC236}">
                <a16:creationId xmlns:a16="http://schemas.microsoft.com/office/drawing/2014/main" id="{BE2D8F17-5071-4664-A15D-6F5B64FDBF11}"/>
              </a:ext>
            </a:extLst>
          </p:cNvPr>
          <p:cNvSpPr txBox="1"/>
          <p:nvPr/>
        </p:nvSpPr>
        <p:spPr>
          <a:xfrm>
            <a:off x="416851" y="2980801"/>
            <a:ext cx="63511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R1</a:t>
            </a:r>
            <a:endPar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59" name="TextBox 58">
            <a:extLst>
              <a:ext uri="{FF2B5EF4-FFF2-40B4-BE49-F238E27FC236}">
                <a16:creationId xmlns:a16="http://schemas.microsoft.com/office/drawing/2014/main" id="{104D0E32-D12F-41DA-97AA-89E1B336F913}"/>
              </a:ext>
            </a:extLst>
          </p:cNvPr>
          <p:cNvSpPr txBox="1"/>
          <p:nvPr/>
        </p:nvSpPr>
        <p:spPr>
          <a:xfrm>
            <a:off x="405518" y="2224587"/>
            <a:ext cx="63511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R2</a:t>
            </a:r>
            <a:endPar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60" name="TextBox 59">
            <a:extLst>
              <a:ext uri="{FF2B5EF4-FFF2-40B4-BE49-F238E27FC236}">
                <a16:creationId xmlns:a16="http://schemas.microsoft.com/office/drawing/2014/main" id="{9497E72B-7C45-4DAC-98EC-A0C683370176}"/>
              </a:ext>
            </a:extLst>
          </p:cNvPr>
          <p:cNvSpPr txBox="1"/>
          <p:nvPr/>
        </p:nvSpPr>
        <p:spPr>
          <a:xfrm>
            <a:off x="415892" y="1545602"/>
            <a:ext cx="63511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R3</a:t>
            </a:r>
            <a:endPar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8" name="Straight Arrow Connector 7">
            <a:extLst>
              <a:ext uri="{FF2B5EF4-FFF2-40B4-BE49-F238E27FC236}">
                <a16:creationId xmlns:a16="http://schemas.microsoft.com/office/drawing/2014/main" id="{1BAC3BDA-20DD-47ED-9868-DF1264B847C6}"/>
              </a:ext>
            </a:extLst>
          </p:cNvPr>
          <p:cNvCxnSpPr>
            <a:cxnSpLocks/>
          </p:cNvCxnSpPr>
          <p:nvPr/>
        </p:nvCxnSpPr>
        <p:spPr>
          <a:xfrm>
            <a:off x="6484762" y="2068822"/>
            <a:ext cx="1176038" cy="1196643"/>
          </a:xfrm>
          <a:prstGeom prst="straightConnector1">
            <a:avLst/>
          </a:prstGeom>
          <a:ln w="57150">
            <a:solidFill>
              <a:srgbClr val="3D8AFF"/>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C36A8545-33A9-4E6C-AFCD-F5A17CB46453}"/>
              </a:ext>
            </a:extLst>
          </p:cNvPr>
          <p:cNvSpPr txBox="1"/>
          <p:nvPr/>
        </p:nvSpPr>
        <p:spPr>
          <a:xfrm>
            <a:off x="4854749" y="1607088"/>
            <a:ext cx="3300186"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3D8AFF"/>
                </a:solidFill>
                <a:effectLst/>
                <a:uLnTx/>
                <a:uFillTx/>
                <a:latin typeface="Cambria" panose="02040503050406030204" pitchFamily="18" charset="0"/>
                <a:ea typeface="Cambria" panose="02040503050406030204" pitchFamily="18" charset="0"/>
                <a:cs typeface="+mn-cs"/>
              </a:rPr>
              <a:t>Random perturbation</a:t>
            </a:r>
          </a:p>
        </p:txBody>
      </p:sp>
    </p:spTree>
    <p:extLst>
      <p:ext uri="{BB962C8B-B14F-4D97-AF65-F5344CB8AC3E}">
        <p14:creationId xmlns:p14="http://schemas.microsoft.com/office/powerpoint/2010/main" val="1785058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0"/>
                                        </p:tgtEl>
                                        <p:attrNameLst>
                                          <p:attrName>style.visibility</p:attrName>
                                        </p:attrNameLst>
                                      </p:cBhvr>
                                      <p:to>
                                        <p:strVal val="visible"/>
                                      </p:to>
                                    </p:set>
                                  </p:childTnLst>
                                </p:cTn>
                              </p:par>
                              <p:par>
                                <p:cTn id="9" presetID="3" presetClass="emph" presetSubtype="2" fill="hold" grpId="0" nodeType="withEffect">
                                  <p:stCondLst>
                                    <p:cond delay="0"/>
                                  </p:stCondLst>
                                  <p:childTnLst>
                                    <p:animClr clrSpc="rgb" dir="cw">
                                      <p:cBhvr override="childStyle">
                                        <p:cTn id="10" dur="1000" fill="hold"/>
                                        <p:tgtEl>
                                          <p:spTgt spid="132"/>
                                        </p:tgtEl>
                                        <p:attrNameLst>
                                          <p:attrName>style.color</p:attrName>
                                        </p:attrNameLst>
                                      </p:cBhvr>
                                      <p:to>
                                        <a:srgbClr val="ED0000"/>
                                      </p:to>
                                    </p:animClr>
                                  </p:childTnLst>
                                </p:cTn>
                              </p:par>
                              <p:par>
                                <p:cTn id="11" presetID="7" presetClass="emph" presetSubtype="2" fill="hold" nodeType="withEffect">
                                  <p:stCondLst>
                                    <p:cond delay="0"/>
                                  </p:stCondLst>
                                  <p:childTnLst>
                                    <p:animClr clrSpc="rgb" dir="cw">
                                      <p:cBhvr>
                                        <p:cTn id="12" dur="1000" fill="hold"/>
                                        <p:tgtEl>
                                          <p:spTgt spid="85"/>
                                        </p:tgtEl>
                                        <p:attrNameLst>
                                          <p:attrName>stroke.color</p:attrName>
                                        </p:attrNameLst>
                                      </p:cBhvr>
                                      <p:to>
                                        <a:srgbClr val="ED0000"/>
                                      </p:to>
                                    </p:animClr>
                                    <p:set>
                                      <p:cBhvr>
                                        <p:cTn id="13" dur="1000" fill="hold"/>
                                        <p:tgtEl>
                                          <p:spTgt spid="85"/>
                                        </p:tgtEl>
                                        <p:attrNameLst>
                                          <p:attrName>stroke.on</p:attrName>
                                        </p:attrNameLst>
                                      </p:cBhvr>
                                      <p:to>
                                        <p:strVal val="true"/>
                                      </p:to>
                                    </p:set>
                                  </p:childTnLst>
                                </p:cTn>
                              </p:par>
                            </p:childTnLst>
                          </p:cTn>
                        </p:par>
                      </p:childTnLst>
                    </p:cTn>
                  </p:par>
                  <p:par>
                    <p:cTn id="14" fill="hold">
                      <p:stCondLst>
                        <p:cond delay="indefinite"/>
                      </p:stCondLst>
                      <p:childTnLst>
                        <p:par>
                          <p:cTn id="15" fill="hold">
                            <p:stCondLst>
                              <p:cond delay="0"/>
                            </p:stCondLst>
                            <p:childTnLst>
                              <p:par>
                                <p:cTn id="16" presetID="1" presetClass="emph" presetSubtype="2" fill="hold" nodeType="clickEffect">
                                  <p:stCondLst>
                                    <p:cond delay="0"/>
                                  </p:stCondLst>
                                  <p:childTnLst>
                                    <p:animClr clrSpc="rgb" dir="cw">
                                      <p:cBhvr>
                                        <p:cTn id="17" dur="1000" fill="hold"/>
                                        <p:tgtEl>
                                          <p:spTgt spid="73"/>
                                        </p:tgtEl>
                                        <p:attrNameLst>
                                          <p:attrName>fillcolor</p:attrName>
                                        </p:attrNameLst>
                                      </p:cBhvr>
                                      <p:to>
                                        <a:schemeClr val="tx1"/>
                                      </p:to>
                                    </p:animClr>
                                    <p:set>
                                      <p:cBhvr>
                                        <p:cTn id="18" dur="1000" fill="hold"/>
                                        <p:tgtEl>
                                          <p:spTgt spid="73"/>
                                        </p:tgtEl>
                                        <p:attrNameLst>
                                          <p:attrName>fill.type</p:attrName>
                                        </p:attrNameLst>
                                      </p:cBhvr>
                                      <p:to>
                                        <p:strVal val="solid"/>
                                      </p:to>
                                    </p:set>
                                    <p:set>
                                      <p:cBhvr>
                                        <p:cTn id="19" dur="1000" fill="hold"/>
                                        <p:tgtEl>
                                          <p:spTgt spid="73"/>
                                        </p:tgtEl>
                                        <p:attrNameLst>
                                          <p:attrName>fill.on</p:attrName>
                                        </p:attrNameLst>
                                      </p:cBhvr>
                                      <p:to>
                                        <p:strVal val="true"/>
                                      </p:to>
                                    </p:set>
                                  </p:childTnLst>
                                </p:cTn>
                              </p:par>
                              <p:par>
                                <p:cTn id="20" presetID="10" presetClass="entr" presetSubtype="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par>
                                <p:cTn id="23" presetID="10" presetClass="entr" presetSubtype="0" fill="hold"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par>
                                <p:cTn id="26" presetID="1" presetClass="emph" presetSubtype="2" fill="hold" nodeType="withEffect">
                                  <p:stCondLst>
                                    <p:cond delay="0"/>
                                  </p:stCondLst>
                                  <p:childTnLst>
                                    <p:animClr clrSpc="rgb" dir="cw">
                                      <p:cBhvr>
                                        <p:cTn id="27" dur="1000" fill="hold"/>
                                        <p:tgtEl>
                                          <p:spTgt spid="72"/>
                                        </p:tgtEl>
                                        <p:attrNameLst>
                                          <p:attrName>fillcolor</p:attrName>
                                        </p:attrNameLst>
                                      </p:cBhvr>
                                      <p:to>
                                        <a:schemeClr val="tx1"/>
                                      </p:to>
                                    </p:animClr>
                                    <p:set>
                                      <p:cBhvr>
                                        <p:cTn id="28" dur="1000" fill="hold"/>
                                        <p:tgtEl>
                                          <p:spTgt spid="72"/>
                                        </p:tgtEl>
                                        <p:attrNameLst>
                                          <p:attrName>fill.type</p:attrName>
                                        </p:attrNameLst>
                                      </p:cBhvr>
                                      <p:to>
                                        <p:strVal val="solid"/>
                                      </p:to>
                                    </p:set>
                                    <p:set>
                                      <p:cBhvr>
                                        <p:cTn id="29" dur="1000" fill="hold"/>
                                        <p:tgtEl>
                                          <p:spTgt spid="72"/>
                                        </p:tgtEl>
                                        <p:attrNameLst>
                                          <p:attrName>fill.on</p:attrName>
                                        </p:attrNameLst>
                                      </p:cBhvr>
                                      <p:to>
                                        <p:strVal val="true"/>
                                      </p:to>
                                    </p:set>
                                  </p:childTnLst>
                                </p:cTn>
                              </p:par>
                              <p:par>
                                <p:cTn id="30" presetID="1" presetClass="emph" presetSubtype="2" fill="hold" nodeType="withEffect">
                                  <p:stCondLst>
                                    <p:cond delay="0"/>
                                  </p:stCondLst>
                                  <p:childTnLst>
                                    <p:animClr clrSpc="rgb" dir="cw">
                                      <p:cBhvr>
                                        <p:cTn id="31" dur="1000" fill="hold"/>
                                        <p:tgtEl>
                                          <p:spTgt spid="71"/>
                                        </p:tgtEl>
                                        <p:attrNameLst>
                                          <p:attrName>fillcolor</p:attrName>
                                        </p:attrNameLst>
                                      </p:cBhvr>
                                      <p:to>
                                        <a:schemeClr val="tx1"/>
                                      </p:to>
                                    </p:animClr>
                                    <p:set>
                                      <p:cBhvr>
                                        <p:cTn id="32" dur="1000" fill="hold"/>
                                        <p:tgtEl>
                                          <p:spTgt spid="71"/>
                                        </p:tgtEl>
                                        <p:attrNameLst>
                                          <p:attrName>fill.type</p:attrName>
                                        </p:attrNameLst>
                                      </p:cBhvr>
                                      <p:to>
                                        <p:strVal val="solid"/>
                                      </p:to>
                                    </p:set>
                                    <p:set>
                                      <p:cBhvr>
                                        <p:cTn id="33" dur="1000" fill="hold"/>
                                        <p:tgtEl>
                                          <p:spTgt spid="71"/>
                                        </p:tgtEl>
                                        <p:attrNameLst>
                                          <p:attrName>fill.on</p:attrName>
                                        </p:attrNameLst>
                                      </p:cBhvr>
                                      <p:to>
                                        <p:strVal val="true"/>
                                      </p:to>
                                    </p:set>
                                  </p:childTnLst>
                                </p:cTn>
                              </p:par>
                              <p:par>
                                <p:cTn id="34" presetID="1" presetClass="emph" presetSubtype="2" fill="hold" nodeType="withEffect">
                                  <p:stCondLst>
                                    <p:cond delay="0"/>
                                  </p:stCondLst>
                                  <p:childTnLst>
                                    <p:animClr clrSpc="rgb" dir="cw">
                                      <p:cBhvr>
                                        <p:cTn id="35" dur="1000" fill="hold"/>
                                        <p:tgtEl>
                                          <p:spTgt spid="20"/>
                                        </p:tgtEl>
                                        <p:attrNameLst>
                                          <p:attrName>fillcolor</p:attrName>
                                        </p:attrNameLst>
                                      </p:cBhvr>
                                      <p:to>
                                        <a:schemeClr val="tx1"/>
                                      </p:to>
                                    </p:animClr>
                                    <p:set>
                                      <p:cBhvr>
                                        <p:cTn id="36" dur="1000" fill="hold"/>
                                        <p:tgtEl>
                                          <p:spTgt spid="20"/>
                                        </p:tgtEl>
                                        <p:attrNameLst>
                                          <p:attrName>fill.type</p:attrName>
                                        </p:attrNameLst>
                                      </p:cBhvr>
                                      <p:to>
                                        <p:strVal val="solid"/>
                                      </p:to>
                                    </p:set>
                                    <p:set>
                                      <p:cBhvr>
                                        <p:cTn id="37" dur="1000" fill="hold"/>
                                        <p:tgtEl>
                                          <p:spTgt spid="20"/>
                                        </p:tgtEl>
                                        <p:attrNameLst>
                                          <p:attrName>fill.on</p:attrName>
                                        </p:attrNameLst>
                                      </p:cBhvr>
                                      <p:to>
                                        <p:strVal val="true"/>
                                      </p:to>
                                    </p:set>
                                  </p:childTnLst>
                                </p:cTn>
                              </p:par>
                              <p:par>
                                <p:cTn id="38" presetID="7" presetClass="emph" presetSubtype="2" fill="hold" nodeType="withEffect">
                                  <p:stCondLst>
                                    <p:cond delay="0"/>
                                  </p:stCondLst>
                                  <p:childTnLst>
                                    <p:animClr clrSpc="rgb" dir="cw">
                                      <p:cBhvr>
                                        <p:cTn id="39" dur="1000" fill="hold"/>
                                        <p:tgtEl>
                                          <p:spTgt spid="15"/>
                                        </p:tgtEl>
                                        <p:attrNameLst>
                                          <p:attrName>stroke.color</p:attrName>
                                        </p:attrNameLst>
                                      </p:cBhvr>
                                      <p:to>
                                        <a:schemeClr val="tx1"/>
                                      </p:to>
                                    </p:animClr>
                                    <p:set>
                                      <p:cBhvr>
                                        <p:cTn id="40" dur="1000" fill="hold"/>
                                        <p:tgtEl>
                                          <p:spTgt spid="15"/>
                                        </p:tgtEl>
                                        <p:attrNameLst>
                                          <p:attrName>stroke.on</p:attrName>
                                        </p:attrNameLst>
                                      </p:cBhvr>
                                      <p:to>
                                        <p:strVal val="true"/>
                                      </p:to>
                                    </p:set>
                                  </p:childTnLst>
                                </p:cTn>
                              </p:par>
                              <p:par>
                                <p:cTn id="41" presetID="10" presetClass="entr" presetSubtype="0" fill="hold" grpId="0" nodeType="with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fade">
                                      <p:cBhvr>
                                        <p:cTn id="43" dur="500"/>
                                        <p:tgtEl>
                                          <p:spTgt spid="5"/>
                                        </p:tgtEl>
                                      </p:cBhvr>
                                    </p:animEffect>
                                  </p:childTnLst>
                                </p:cTn>
                              </p:par>
                            </p:childTnLst>
                          </p:cTn>
                        </p:par>
                        <p:par>
                          <p:cTn id="44" fill="hold">
                            <p:stCondLst>
                              <p:cond delay="1000"/>
                            </p:stCondLst>
                            <p:childTnLst>
                              <p:par>
                                <p:cTn id="45" presetID="10" presetClass="entr" presetSubtype="0" fill="hold" grpId="0" nodeType="afterEffect">
                                  <p:stCondLst>
                                    <p:cond delay="0"/>
                                  </p:stCondLst>
                                  <p:childTnLst>
                                    <p:set>
                                      <p:cBhvr>
                                        <p:cTn id="46" dur="1" fill="hold">
                                          <p:stCondLst>
                                            <p:cond delay="0"/>
                                          </p:stCondLst>
                                        </p:cTn>
                                        <p:tgtEl>
                                          <p:spTgt spid="53"/>
                                        </p:tgtEl>
                                        <p:attrNameLst>
                                          <p:attrName>style.visibility</p:attrName>
                                        </p:attrNameLst>
                                      </p:cBhvr>
                                      <p:to>
                                        <p:strVal val="visible"/>
                                      </p:to>
                                    </p:set>
                                    <p:animEffect transition="in" filter="fade">
                                      <p:cBhvr>
                                        <p:cTn id="47" dur="500"/>
                                        <p:tgtEl>
                                          <p:spTgt spid="53"/>
                                        </p:tgtEl>
                                      </p:cBhvr>
                                    </p:animEffect>
                                  </p:childTnLst>
                                </p:cTn>
                              </p:par>
                              <p:par>
                                <p:cTn id="48" presetID="7" presetClass="emph" presetSubtype="2" fill="hold" nodeType="withEffect">
                                  <p:stCondLst>
                                    <p:cond delay="0"/>
                                  </p:stCondLst>
                                  <p:childTnLst>
                                    <p:animClr clrSpc="rgb" dir="cw">
                                      <p:cBhvr>
                                        <p:cTn id="49" dur="1000" fill="hold"/>
                                        <p:tgtEl>
                                          <p:spTgt spid="15"/>
                                        </p:tgtEl>
                                        <p:attrNameLst>
                                          <p:attrName>stroke.color</p:attrName>
                                        </p:attrNameLst>
                                      </p:cBhvr>
                                      <p:to>
                                        <a:schemeClr val="bg2"/>
                                      </p:to>
                                    </p:animClr>
                                    <p:set>
                                      <p:cBhvr>
                                        <p:cTn id="50" dur="1000" fill="hold"/>
                                        <p:tgtEl>
                                          <p:spTgt spid="15"/>
                                        </p:tgtEl>
                                        <p:attrNameLst>
                                          <p:attrName>stroke.on</p:attrName>
                                        </p:attrNameLst>
                                      </p:cBhvr>
                                      <p:to>
                                        <p:strVal val="true"/>
                                      </p:to>
                                    </p:set>
                                  </p:childTnLst>
                                </p:cTn>
                              </p:par>
                              <p:par>
                                <p:cTn id="51" presetID="1" presetClass="emph" presetSubtype="2" fill="hold" nodeType="withEffect">
                                  <p:stCondLst>
                                    <p:cond delay="0"/>
                                  </p:stCondLst>
                                  <p:childTnLst>
                                    <p:animClr clrSpc="rgb" dir="cw">
                                      <p:cBhvr>
                                        <p:cTn id="52" dur="1000" fill="hold"/>
                                        <p:tgtEl>
                                          <p:spTgt spid="20"/>
                                        </p:tgtEl>
                                        <p:attrNameLst>
                                          <p:attrName>fillcolor</p:attrName>
                                        </p:attrNameLst>
                                      </p:cBhvr>
                                      <p:to>
                                        <a:schemeClr val="bg2"/>
                                      </p:to>
                                    </p:animClr>
                                    <p:set>
                                      <p:cBhvr>
                                        <p:cTn id="53" dur="1000" fill="hold"/>
                                        <p:tgtEl>
                                          <p:spTgt spid="20"/>
                                        </p:tgtEl>
                                        <p:attrNameLst>
                                          <p:attrName>fill.type</p:attrName>
                                        </p:attrNameLst>
                                      </p:cBhvr>
                                      <p:to>
                                        <p:strVal val="solid"/>
                                      </p:to>
                                    </p:set>
                                    <p:set>
                                      <p:cBhvr>
                                        <p:cTn id="54" dur="1000" fill="hold"/>
                                        <p:tgtEl>
                                          <p:spTgt spid="20"/>
                                        </p:tgtEl>
                                        <p:attrNameLst>
                                          <p:attrName>fill.on</p:attrName>
                                        </p:attrNameLst>
                                      </p:cBhvr>
                                      <p:to>
                                        <p:strVal val="true"/>
                                      </p:to>
                                    </p:set>
                                  </p:childTnLst>
                                </p:cTn>
                              </p:par>
                              <p:par>
                                <p:cTn id="55" presetID="1" presetClass="emph" presetSubtype="2" fill="hold" nodeType="withEffect">
                                  <p:stCondLst>
                                    <p:cond delay="0"/>
                                  </p:stCondLst>
                                  <p:childTnLst>
                                    <p:animClr clrSpc="rgb" dir="cw">
                                      <p:cBhvr>
                                        <p:cTn id="56" dur="1000" fill="hold"/>
                                        <p:tgtEl>
                                          <p:spTgt spid="71"/>
                                        </p:tgtEl>
                                        <p:attrNameLst>
                                          <p:attrName>fillcolor</p:attrName>
                                        </p:attrNameLst>
                                      </p:cBhvr>
                                      <p:to>
                                        <a:schemeClr val="bg2"/>
                                      </p:to>
                                    </p:animClr>
                                    <p:set>
                                      <p:cBhvr>
                                        <p:cTn id="57" dur="1000" fill="hold"/>
                                        <p:tgtEl>
                                          <p:spTgt spid="71"/>
                                        </p:tgtEl>
                                        <p:attrNameLst>
                                          <p:attrName>fill.type</p:attrName>
                                        </p:attrNameLst>
                                      </p:cBhvr>
                                      <p:to>
                                        <p:strVal val="solid"/>
                                      </p:to>
                                    </p:set>
                                    <p:set>
                                      <p:cBhvr>
                                        <p:cTn id="58" dur="1000" fill="hold"/>
                                        <p:tgtEl>
                                          <p:spTgt spid="71"/>
                                        </p:tgtEl>
                                        <p:attrNameLst>
                                          <p:attrName>fill.on</p:attrName>
                                        </p:attrNameLst>
                                      </p:cBhvr>
                                      <p:to>
                                        <p:strVal val="true"/>
                                      </p:to>
                                    </p:set>
                                  </p:childTnLst>
                                </p:cTn>
                              </p:par>
                              <p:par>
                                <p:cTn id="59" presetID="1" presetClass="emph" presetSubtype="2" fill="hold" nodeType="withEffect">
                                  <p:stCondLst>
                                    <p:cond delay="0"/>
                                  </p:stCondLst>
                                  <p:childTnLst>
                                    <p:animClr clrSpc="rgb" dir="cw">
                                      <p:cBhvr>
                                        <p:cTn id="60" dur="1000" fill="hold"/>
                                        <p:tgtEl>
                                          <p:spTgt spid="72"/>
                                        </p:tgtEl>
                                        <p:attrNameLst>
                                          <p:attrName>fillcolor</p:attrName>
                                        </p:attrNameLst>
                                      </p:cBhvr>
                                      <p:to>
                                        <a:schemeClr val="bg2"/>
                                      </p:to>
                                    </p:animClr>
                                    <p:set>
                                      <p:cBhvr>
                                        <p:cTn id="61" dur="1000" fill="hold"/>
                                        <p:tgtEl>
                                          <p:spTgt spid="72"/>
                                        </p:tgtEl>
                                        <p:attrNameLst>
                                          <p:attrName>fill.type</p:attrName>
                                        </p:attrNameLst>
                                      </p:cBhvr>
                                      <p:to>
                                        <p:strVal val="solid"/>
                                      </p:to>
                                    </p:set>
                                    <p:set>
                                      <p:cBhvr>
                                        <p:cTn id="62" dur="1000" fill="hold"/>
                                        <p:tgtEl>
                                          <p:spTgt spid="72"/>
                                        </p:tgtEl>
                                        <p:attrNameLst>
                                          <p:attrName>fill.on</p:attrName>
                                        </p:attrNameLst>
                                      </p:cBhvr>
                                      <p:to>
                                        <p:strVal val="true"/>
                                      </p:to>
                                    </p:set>
                                  </p:childTnLst>
                                </p:cTn>
                              </p:par>
                              <p:par>
                                <p:cTn id="63" presetID="1" presetClass="emph" presetSubtype="2" fill="hold" nodeType="withEffect">
                                  <p:stCondLst>
                                    <p:cond delay="0"/>
                                  </p:stCondLst>
                                  <p:childTnLst>
                                    <p:animClr clrSpc="rgb" dir="cw">
                                      <p:cBhvr>
                                        <p:cTn id="64" dur="1000" fill="hold"/>
                                        <p:tgtEl>
                                          <p:spTgt spid="73"/>
                                        </p:tgtEl>
                                        <p:attrNameLst>
                                          <p:attrName>fillcolor</p:attrName>
                                        </p:attrNameLst>
                                      </p:cBhvr>
                                      <p:to>
                                        <a:schemeClr val="bg2"/>
                                      </p:to>
                                    </p:animClr>
                                    <p:set>
                                      <p:cBhvr>
                                        <p:cTn id="65" dur="1000" fill="hold"/>
                                        <p:tgtEl>
                                          <p:spTgt spid="73"/>
                                        </p:tgtEl>
                                        <p:attrNameLst>
                                          <p:attrName>fill.type</p:attrName>
                                        </p:attrNameLst>
                                      </p:cBhvr>
                                      <p:to>
                                        <p:strVal val="solid"/>
                                      </p:to>
                                    </p:set>
                                    <p:set>
                                      <p:cBhvr>
                                        <p:cTn id="66" dur="1000" fill="hold"/>
                                        <p:tgtEl>
                                          <p:spTgt spid="7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 grpId="0"/>
      <p:bldP spid="52" grpId="0" animBg="1"/>
      <p:bldP spid="5" grpId="0" animBg="1"/>
      <p:bldP spid="53" grpId="0" animBg="1"/>
      <p:bldP spid="10" grpId="0"/>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E7D9E7-110B-6B44-AA6D-999F5D2BAC30}"/>
              </a:ext>
            </a:extLst>
          </p:cNvPr>
          <p:cNvSpPr>
            <a:spLocks noGrp="1"/>
          </p:cNvSpPr>
          <p:nvPr>
            <p:ph type="title"/>
          </p:nvPr>
        </p:nvSpPr>
        <p:spPr/>
        <p:txBody>
          <a:bodyPr/>
          <a:lstStyle/>
          <a:p>
            <a:r>
              <a:rPr lang="en-TR" sz="4700" dirty="0"/>
              <a:t>QUAC-TRNG vs State-Of-The-Art</a:t>
            </a:r>
          </a:p>
        </p:txBody>
      </p:sp>
      <p:sp>
        <p:nvSpPr>
          <p:cNvPr id="3" name="Content Placeholder 2">
            <a:extLst>
              <a:ext uri="{FF2B5EF4-FFF2-40B4-BE49-F238E27FC236}">
                <a16:creationId xmlns:a16="http://schemas.microsoft.com/office/drawing/2014/main" id="{9D4F3089-8BB0-E94E-92A6-FCE29E4B9055}"/>
              </a:ext>
            </a:extLst>
          </p:cNvPr>
          <p:cNvSpPr>
            <a:spLocks noGrp="1"/>
          </p:cNvSpPr>
          <p:nvPr>
            <p:ph idx="1"/>
          </p:nvPr>
        </p:nvSpPr>
        <p:spPr>
          <a:prstGeom prst="rect">
            <a:avLst/>
          </a:prstGeom>
        </p:spPr>
        <p:txBody>
          <a:bodyPr/>
          <a:lstStyle/>
          <a:p>
            <a:pPr marL="0" indent="0">
              <a:buNone/>
            </a:pPr>
            <a:endParaRPr lang="en-TR" sz="2800" dirty="0"/>
          </a:p>
          <a:p>
            <a:pPr marL="0" indent="0" algn="ctr">
              <a:buNone/>
            </a:pPr>
            <a:endParaRPr lang="en-TR" sz="2800" dirty="0"/>
          </a:p>
        </p:txBody>
      </p:sp>
      <p:sp>
        <p:nvSpPr>
          <p:cNvPr id="6" name="Rectangle 5">
            <a:extLst>
              <a:ext uri="{FF2B5EF4-FFF2-40B4-BE49-F238E27FC236}">
                <a16:creationId xmlns:a16="http://schemas.microsoft.com/office/drawing/2014/main" id="{147E0699-7C6F-B64C-8056-2B4AA14E2A53}"/>
              </a:ext>
            </a:extLst>
          </p:cNvPr>
          <p:cNvSpPr/>
          <p:nvPr/>
        </p:nvSpPr>
        <p:spPr>
          <a:xfrm>
            <a:off x="0" y="4762500"/>
            <a:ext cx="9144000" cy="1569660"/>
          </a:xfrm>
          <a:prstGeom prst="rect">
            <a:avLst/>
          </a:prstGeom>
          <a:solidFill>
            <a:srgbClr val="3D8AFF"/>
          </a:solidFill>
          <a:ln w="76200">
            <a:solidFill>
              <a:srgbClr val="002060"/>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Outperforms </a:t>
            </a:r>
            <a:r>
              <a:rPr kumimoji="0" lang="tr-TR" sz="3200" b="1" i="0" u="none" strike="noStrike" kern="1200" cap="none" spc="0" normalizeH="0" baseline="0" noProof="0" dirty="0" err="1">
                <a:ln>
                  <a:noFill/>
                </a:ln>
                <a:solidFill>
                  <a:prstClr val="white"/>
                </a:solidFill>
                <a:effectLst/>
                <a:uLnTx/>
                <a:uFillTx/>
                <a:latin typeface="Cambria" panose="02040503050406030204" pitchFamily="18" charset="0"/>
                <a:ea typeface="+mn-ea"/>
                <a:cs typeface="+mn-cs"/>
              </a:rPr>
              <a:t>best</a:t>
            </a:r>
            <a:r>
              <a:rPr kumimoji="0" lang="tr-TR" sz="32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a:t>
            </a:r>
            <a:r>
              <a:rPr kumimoji="0" lang="tr-TR" sz="3200" b="1" i="0" u="none" strike="noStrike" kern="1200" cap="none" spc="0" normalizeH="0" baseline="0" noProof="0" dirty="0" err="1">
                <a:ln>
                  <a:noFill/>
                </a:ln>
                <a:solidFill>
                  <a:prstClr val="white"/>
                </a:solidFill>
                <a:effectLst/>
                <a:uLnTx/>
                <a:uFillTx/>
                <a:latin typeface="Cambria" panose="02040503050406030204" pitchFamily="18" charset="0"/>
                <a:ea typeface="+mn-ea"/>
                <a:cs typeface="+mn-cs"/>
              </a:rPr>
              <a:t>prior</a:t>
            </a:r>
            <a:r>
              <a:rPr kumimoji="0" lang="tr-TR" sz="32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DRAM-</a:t>
            </a:r>
            <a:r>
              <a:rPr kumimoji="0" lang="tr-TR" sz="3200" b="1" i="0" u="none" strike="noStrike" kern="1200" cap="none" spc="0" normalizeH="0" baseline="0" noProof="0" dirty="0" err="1">
                <a:ln>
                  <a:noFill/>
                </a:ln>
                <a:solidFill>
                  <a:prstClr val="white"/>
                </a:solidFill>
                <a:effectLst/>
                <a:uLnTx/>
                <a:uFillTx/>
                <a:latin typeface="Cambria" panose="02040503050406030204" pitchFamily="18" charset="0"/>
                <a:ea typeface="+mn-ea"/>
                <a:cs typeface="+mn-cs"/>
              </a:rPr>
              <a:t>based</a:t>
            </a:r>
            <a:r>
              <a:rPr kumimoji="0" lang="tr-TR" sz="32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TRNG</a:t>
            </a:r>
            <a:b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b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a:t>
            </a:r>
            <a:r>
              <a:rPr kumimoji="0" lang="en-US" sz="3200" b="1" i="0" u="none" strike="noStrike" kern="1200" cap="none" spc="0" normalizeH="0" baseline="0" noProof="0" dirty="0" err="1">
                <a:ln>
                  <a:noFill/>
                </a:ln>
                <a:solidFill>
                  <a:prstClr val="white"/>
                </a:solidFill>
                <a:effectLst/>
                <a:uLnTx/>
                <a:uFillTx/>
                <a:latin typeface="Cambria" panose="02040503050406030204" pitchFamily="18" charset="0"/>
                <a:ea typeface="+mn-ea"/>
                <a:cs typeface="+mn-cs"/>
              </a:rPr>
              <a:t>i</a:t>
            </a: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a:t>
            </a:r>
            <a:r>
              <a:rPr kumimoji="0" lang="tr-TR" sz="3200" b="1" i="0" u="none" strike="noStrike" kern="1200" cap="none" spc="0" normalizeH="0" baseline="0" noProof="0" dirty="0" err="1">
                <a:ln>
                  <a:noFill/>
                </a:ln>
                <a:solidFill>
                  <a:prstClr val="white"/>
                </a:solidFill>
                <a:effectLst/>
                <a:uLnTx/>
                <a:uFillTx/>
                <a:latin typeface="Cambria" panose="02040503050406030204" pitchFamily="18" charset="0"/>
                <a:ea typeface="+mn-ea"/>
                <a:cs typeface="+mn-cs"/>
              </a:rPr>
              <a:t>base</a:t>
            </a: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a:t>
            </a:r>
            <a:r>
              <a:rPr kumimoji="0" lang="tr-TR" sz="32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a:t>
            </a: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by </a:t>
            </a:r>
            <a:r>
              <a:rPr kumimoji="0" lang="en-US" sz="3200" b="1" i="0" u="none" strike="noStrike" kern="1200" cap="none" spc="0" normalizeH="0" baseline="0" noProof="0" dirty="0">
                <a:ln>
                  <a:noFill/>
                </a:ln>
                <a:solidFill>
                  <a:srgbClr val="FFC000"/>
                </a:solidFill>
                <a:effectLst/>
                <a:uLnTx/>
                <a:uFillTx/>
                <a:latin typeface="Cambria" panose="02040503050406030204" pitchFamily="18" charset="0"/>
                <a:ea typeface="+mn-ea"/>
                <a:cs typeface="+mn-cs"/>
              </a:rPr>
              <a:t>15.08x at 2.4 GT/s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(ii) “enhanced” by </a:t>
            </a:r>
            <a:r>
              <a:rPr kumimoji="0" lang="en-US" sz="3200" b="1" i="0" u="none" strike="noStrike" kern="1200" cap="none" spc="0" normalizeH="0" baseline="0" noProof="0" dirty="0">
                <a:ln>
                  <a:noFill/>
                </a:ln>
                <a:solidFill>
                  <a:srgbClr val="FFC000"/>
                </a:solidFill>
                <a:effectLst/>
                <a:uLnTx/>
                <a:uFillTx/>
                <a:latin typeface="Cambria" panose="02040503050406030204" pitchFamily="18" charset="0"/>
                <a:ea typeface="+mn-ea"/>
                <a:cs typeface="+mn-cs"/>
              </a:rPr>
              <a:t>2.03x at 12 GT/s </a:t>
            </a:r>
          </a:p>
        </p:txBody>
      </p:sp>
      <p:pic>
        <p:nvPicPr>
          <p:cNvPr id="5" name="Picture 4">
            <a:extLst>
              <a:ext uri="{FF2B5EF4-FFF2-40B4-BE49-F238E27FC236}">
                <a16:creationId xmlns:a16="http://schemas.microsoft.com/office/drawing/2014/main" id="{6D850687-8237-1F47-9C07-221005CA0484}"/>
              </a:ext>
            </a:extLst>
          </p:cNvPr>
          <p:cNvPicPr>
            <a:picLocks noChangeAspect="1"/>
          </p:cNvPicPr>
          <p:nvPr/>
        </p:nvPicPr>
        <p:blipFill>
          <a:blip r:embed="rId3"/>
          <a:stretch>
            <a:fillRect/>
          </a:stretch>
        </p:blipFill>
        <p:spPr>
          <a:xfrm>
            <a:off x="444384" y="721489"/>
            <a:ext cx="8096714" cy="3940531"/>
          </a:xfrm>
          <a:prstGeom prst="rect">
            <a:avLst/>
          </a:prstGeom>
        </p:spPr>
      </p:pic>
    </p:spTree>
    <p:extLst>
      <p:ext uri="{BB962C8B-B14F-4D97-AF65-F5344CB8AC3E}">
        <p14:creationId xmlns:p14="http://schemas.microsoft.com/office/powerpoint/2010/main" val="445756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4E8A87-4321-5ECF-5C5B-7D0FDC331F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761B5E-4916-6468-F184-AC1A02DEB254}"/>
              </a:ext>
            </a:extLst>
          </p:cNvPr>
          <p:cNvSpPr>
            <a:spLocks noGrp="1"/>
          </p:cNvSpPr>
          <p:nvPr>
            <p:ph type="title"/>
          </p:nvPr>
        </p:nvSpPr>
        <p:spPr/>
        <p:txBody>
          <a:bodyPr/>
          <a:lstStyle/>
          <a:p>
            <a:r>
              <a:rPr lang="en-US" dirty="0"/>
              <a:t>QUAC-TRNG</a:t>
            </a:r>
          </a:p>
        </p:txBody>
      </p:sp>
      <p:sp>
        <p:nvSpPr>
          <p:cNvPr id="3" name="Content Placeholder 2">
            <a:extLst>
              <a:ext uri="{FF2B5EF4-FFF2-40B4-BE49-F238E27FC236}">
                <a16:creationId xmlns:a16="http://schemas.microsoft.com/office/drawing/2014/main" id="{E9319748-7EF1-F5D9-778C-DA26CA46B3CF}"/>
              </a:ext>
            </a:extLst>
          </p:cNvPr>
          <p:cNvSpPr>
            <a:spLocks noGrp="1"/>
          </p:cNvSpPr>
          <p:nvPr>
            <p:ph idx="1"/>
          </p:nvPr>
        </p:nvSpPr>
        <p:spPr/>
        <p:txBody>
          <a:bodyPr/>
          <a:lstStyle/>
          <a:p>
            <a:r>
              <a:rPr lang="en-US" sz="1800" dirty="0"/>
              <a:t>Ataberk Olgun, Minesh Patel, A. Giray </a:t>
            </a:r>
            <a:r>
              <a:rPr lang="en-US" sz="1800" dirty="0" err="1"/>
              <a:t>Yaglikci</a:t>
            </a:r>
            <a:r>
              <a:rPr lang="en-US" sz="1800" dirty="0"/>
              <a:t>, </a:t>
            </a:r>
            <a:r>
              <a:rPr lang="en-US" sz="1800" dirty="0" err="1"/>
              <a:t>Haocong</a:t>
            </a:r>
            <a:r>
              <a:rPr lang="en-US" sz="1800" dirty="0"/>
              <a:t> Luo, Jeremie S. Kim, F. Nisa Bostanci, Nandita Vijaykumar, Oguz Ergin, and Onur Mutlu,</a:t>
            </a:r>
            <a:br>
              <a:rPr lang="en-US" sz="1800" dirty="0"/>
            </a:br>
            <a:r>
              <a:rPr lang="en-US" sz="1800" b="1" dirty="0">
                <a:hlinkClick r:id="rId2"/>
              </a:rPr>
              <a:t>"QUAC-TRNG: High-Throughput True Random Number Generation Using Quadruple Row Activation in Commodity DRAM Chips"</a:t>
            </a:r>
            <a:br>
              <a:rPr lang="en-US" sz="1800" dirty="0"/>
            </a:br>
            <a:r>
              <a:rPr lang="en-US" sz="1800" i="1" dirty="0"/>
              <a:t>Proceedings of the </a:t>
            </a:r>
            <a:r>
              <a:rPr lang="en-US" sz="1800" i="1" dirty="0">
                <a:hlinkClick r:id="rId3"/>
              </a:rPr>
              <a:t>48th International Symposium on Computer Architecture</a:t>
            </a:r>
            <a:r>
              <a:rPr lang="en-US" sz="1800" i="1" dirty="0"/>
              <a:t> (</a:t>
            </a:r>
            <a:r>
              <a:rPr lang="en-US" sz="1800" b="1" i="1" dirty="0"/>
              <a:t>ISCA</a:t>
            </a:r>
            <a:r>
              <a:rPr lang="en-US" sz="1800" i="1" dirty="0"/>
              <a:t>)</a:t>
            </a:r>
            <a:r>
              <a:rPr lang="en-US" sz="1800" dirty="0"/>
              <a:t>, Virtual, June 2021.</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Short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(25 minutes)]</a:t>
            </a:r>
            <a:br>
              <a:rPr lang="en-US" sz="1800" dirty="0"/>
            </a:br>
            <a:r>
              <a:rPr lang="en-US" sz="1800" dirty="0"/>
              <a:t>[</a:t>
            </a:r>
            <a:r>
              <a:rPr lang="en-US" sz="1800" dirty="0">
                <a:hlinkClick r:id="rId9"/>
              </a:rPr>
              <a:t>SAFARI Live Seminar Video</a:t>
            </a:r>
            <a:r>
              <a:rPr lang="en-US" sz="1800" dirty="0"/>
              <a:t> (1 </a:t>
            </a:r>
            <a:r>
              <a:rPr lang="en-US" sz="1800" dirty="0" err="1"/>
              <a:t>hr</a:t>
            </a:r>
            <a:r>
              <a:rPr lang="en-US" sz="1800" dirty="0"/>
              <a:t> 26 mins)]</a:t>
            </a:r>
          </a:p>
        </p:txBody>
      </p:sp>
      <p:pic>
        <p:nvPicPr>
          <p:cNvPr id="4" name="Picture 3">
            <a:extLst>
              <a:ext uri="{FF2B5EF4-FFF2-40B4-BE49-F238E27FC236}">
                <a16:creationId xmlns:a16="http://schemas.microsoft.com/office/drawing/2014/main" id="{5220FCFB-D5D3-6A69-4045-5DE55106D01B}"/>
              </a:ext>
            </a:extLst>
          </p:cNvPr>
          <p:cNvPicPr>
            <a:picLocks noChangeAspect="1"/>
          </p:cNvPicPr>
          <p:nvPr/>
        </p:nvPicPr>
        <p:blipFill>
          <a:blip r:embed="rId10"/>
          <a:stretch>
            <a:fillRect/>
          </a:stretch>
        </p:blipFill>
        <p:spPr>
          <a:xfrm>
            <a:off x="683601" y="3914981"/>
            <a:ext cx="7772400" cy="2270695"/>
          </a:xfrm>
          <a:prstGeom prst="rect">
            <a:avLst/>
          </a:prstGeom>
          <a:ln w="38100">
            <a:solidFill>
              <a:schemeClr val="tx1"/>
            </a:solidFill>
          </a:ln>
        </p:spPr>
      </p:pic>
    </p:spTree>
    <p:extLst>
      <p:ext uri="{BB962C8B-B14F-4D97-AF65-F5344CB8AC3E}">
        <p14:creationId xmlns:p14="http://schemas.microsoft.com/office/powerpoint/2010/main" val="133434901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58BF2-ABC3-029D-58B3-370B1EFB778D}"/>
              </a:ext>
            </a:extLst>
          </p:cNvPr>
          <p:cNvSpPr>
            <a:spLocks noGrp="1"/>
          </p:cNvSpPr>
          <p:nvPr>
            <p:ph type="title"/>
          </p:nvPr>
        </p:nvSpPr>
        <p:spPr/>
        <p:txBody>
          <a:bodyPr/>
          <a:lstStyle/>
          <a:p>
            <a:r>
              <a:rPr lang="en-US" dirty="0" err="1"/>
              <a:t>SiMRA</a:t>
            </a:r>
            <a:r>
              <a:rPr lang="en-US" dirty="0"/>
              <a:t>-TRNG</a:t>
            </a:r>
          </a:p>
        </p:txBody>
      </p:sp>
      <p:sp>
        <p:nvSpPr>
          <p:cNvPr id="3" name="Content Placeholder 2">
            <a:extLst>
              <a:ext uri="{FF2B5EF4-FFF2-40B4-BE49-F238E27FC236}">
                <a16:creationId xmlns:a16="http://schemas.microsoft.com/office/drawing/2014/main" id="{EBC88C71-8AAE-A01D-6340-34618859F7BB}"/>
              </a:ext>
            </a:extLst>
          </p:cNvPr>
          <p:cNvSpPr>
            <a:spLocks noGrp="1"/>
          </p:cNvSpPr>
          <p:nvPr>
            <p:ph idx="1"/>
          </p:nvPr>
        </p:nvSpPr>
        <p:spPr/>
        <p:txBody>
          <a:bodyPr/>
          <a:lstStyle/>
          <a:p>
            <a:r>
              <a:rPr lang="en-US" sz="2000" dirty="0"/>
              <a:t>Ismail Emir Yuksel, Ataberk Olgun, Nisa </a:t>
            </a:r>
            <a:r>
              <a:rPr lang="en-US" sz="2000" dirty="0" err="1"/>
              <a:t>Bostancı</a:t>
            </a:r>
            <a:r>
              <a:rPr lang="en-US" sz="2000" dirty="0"/>
              <a:t>, Oğuzhan Canpolat, Geraldo Francisco de Oliveira Junior, Mohammad </a:t>
            </a:r>
            <a:r>
              <a:rPr lang="en-US" sz="2000" dirty="0" err="1"/>
              <a:t>Sadrosadati</a:t>
            </a:r>
            <a:r>
              <a:rPr lang="en-US" sz="2000" dirty="0"/>
              <a:t>, Abdullah Giray </a:t>
            </a:r>
            <a:r>
              <a:rPr lang="en-US" sz="2000" dirty="0" err="1"/>
              <a:t>Yağlıkçı</a:t>
            </a:r>
            <a:r>
              <a:rPr lang="en-US" sz="2000" dirty="0"/>
              <a:t>, and Onur Mutlu,</a:t>
            </a:r>
            <a:br>
              <a:rPr lang="en-US" sz="2000" dirty="0"/>
            </a:br>
            <a:r>
              <a:rPr lang="en-US" sz="2000" b="1" dirty="0">
                <a:hlinkClick r:id="rId2"/>
              </a:rPr>
              <a:t>"In-DRAM True Random Number Generation Using Simultaneous Multiple-Row Activation: An Experimental Study of Real DRAM Chips"</a:t>
            </a:r>
            <a:br>
              <a:rPr lang="en-US" sz="2000" dirty="0"/>
            </a:br>
            <a:r>
              <a:rPr lang="en-US" sz="2000" i="1" dirty="0"/>
              <a:t>Proceedings of the </a:t>
            </a:r>
            <a:r>
              <a:rPr lang="en-US" sz="2000" i="1" dirty="0">
                <a:hlinkClick r:id="rId3"/>
              </a:rPr>
              <a:t>43rd IEEE International Conference on Computer Design</a:t>
            </a:r>
            <a:r>
              <a:rPr lang="en-US" sz="2000" i="1" dirty="0"/>
              <a:t> (</a:t>
            </a:r>
            <a:r>
              <a:rPr lang="en-US" sz="2000" b="1" i="1" dirty="0"/>
              <a:t>ICCD</a:t>
            </a:r>
            <a:r>
              <a:rPr lang="en-US" sz="2000" i="1" dirty="0"/>
              <a:t>)</a:t>
            </a:r>
            <a:r>
              <a:rPr lang="en-US" sz="2000" dirty="0"/>
              <a:t>, Dallas, TX, USA, November 2025.</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p>
          <a:p>
            <a:endParaRPr lang="en-US" sz="2000" dirty="0"/>
          </a:p>
        </p:txBody>
      </p:sp>
      <p:pic>
        <p:nvPicPr>
          <p:cNvPr id="4" name="Picture 3">
            <a:extLst>
              <a:ext uri="{FF2B5EF4-FFF2-40B4-BE49-F238E27FC236}">
                <a16:creationId xmlns:a16="http://schemas.microsoft.com/office/drawing/2014/main" id="{67D6E3C8-0624-302C-D1F1-C2FE6637E02F}"/>
              </a:ext>
            </a:extLst>
          </p:cNvPr>
          <p:cNvPicPr>
            <a:picLocks noChangeAspect="1"/>
          </p:cNvPicPr>
          <p:nvPr/>
        </p:nvPicPr>
        <p:blipFill>
          <a:blip r:embed="rId6"/>
          <a:stretch>
            <a:fillRect/>
          </a:stretch>
        </p:blipFill>
        <p:spPr>
          <a:xfrm>
            <a:off x="875131" y="3367215"/>
            <a:ext cx="7393738" cy="2977278"/>
          </a:xfrm>
          <a:prstGeom prst="rect">
            <a:avLst/>
          </a:prstGeom>
          <a:ln w="38100">
            <a:solidFill>
              <a:schemeClr val="tx1"/>
            </a:solidFill>
          </a:ln>
        </p:spPr>
      </p:pic>
    </p:spTree>
    <p:extLst>
      <p:ext uri="{BB962C8B-B14F-4D97-AF65-F5344CB8AC3E}">
        <p14:creationId xmlns:p14="http://schemas.microsoft.com/office/powerpoint/2010/main" val="424152776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F3C644-273F-A49D-0D1D-E8189E87CBD0}"/>
              </a:ext>
            </a:extLst>
          </p:cNvPr>
          <p:cNvSpPr>
            <a:spLocks noGrp="1"/>
          </p:cNvSpPr>
          <p:nvPr>
            <p:ph type="title"/>
          </p:nvPr>
        </p:nvSpPr>
        <p:spPr/>
        <p:txBody>
          <a:bodyPr/>
          <a:lstStyle/>
          <a:p>
            <a:r>
              <a:rPr lang="en-US" dirty="0"/>
              <a:t>SiMRA-TRNG: Throughput</a:t>
            </a:r>
          </a:p>
        </p:txBody>
      </p:sp>
      <p:pic>
        <p:nvPicPr>
          <p:cNvPr id="4" name="Picture 3">
            <a:extLst>
              <a:ext uri="{FF2B5EF4-FFF2-40B4-BE49-F238E27FC236}">
                <a16:creationId xmlns:a16="http://schemas.microsoft.com/office/drawing/2014/main" id="{E8FB1D77-F250-75C0-AC2A-57FB644F4D15}"/>
              </a:ext>
            </a:extLst>
          </p:cNvPr>
          <p:cNvPicPr>
            <a:picLocks noChangeAspect="1"/>
          </p:cNvPicPr>
          <p:nvPr/>
        </p:nvPicPr>
        <p:blipFill>
          <a:blip r:embed="rId3"/>
          <a:stretch>
            <a:fillRect/>
          </a:stretch>
        </p:blipFill>
        <p:spPr>
          <a:xfrm>
            <a:off x="144553" y="1733116"/>
            <a:ext cx="8854893" cy="2077220"/>
          </a:xfrm>
          <a:prstGeom prst="rect">
            <a:avLst/>
          </a:prstGeom>
        </p:spPr>
      </p:pic>
      <p:sp>
        <p:nvSpPr>
          <p:cNvPr id="5" name="TextBox 4">
            <a:extLst>
              <a:ext uri="{FF2B5EF4-FFF2-40B4-BE49-F238E27FC236}">
                <a16:creationId xmlns:a16="http://schemas.microsoft.com/office/drawing/2014/main" id="{5871819D-78BB-008F-9A62-74FB13981D46}"/>
              </a:ext>
            </a:extLst>
          </p:cNvPr>
          <p:cNvSpPr txBox="1"/>
          <p:nvPr/>
        </p:nvSpPr>
        <p:spPr>
          <a:xfrm>
            <a:off x="0" y="5087724"/>
            <a:ext cx="9144000" cy="926496"/>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marL="0" marR="0" lvl="0" indent="0" algn="ctr" defTabSz="457200" rtl="0" eaLnBrk="1" fontAlgn="auto" latinLnBrk="0" hangingPunct="1">
              <a:lnSpc>
                <a:spcPct val="90000"/>
              </a:lnSpc>
              <a:spcBef>
                <a:spcPts val="400"/>
              </a:spcBef>
              <a:spcAft>
                <a:spcPts val="0"/>
              </a:spcAft>
              <a:buClrTx/>
              <a:buSzTx/>
              <a:buFontTx/>
              <a:buNone/>
              <a:tabLst/>
              <a:defRPr/>
            </a:pPr>
            <a:r>
              <a:rPr kumimoji="0" lang="en-US" sz="2600" b="1" i="0" u="none" strike="noStrike" kern="1200" cap="none" spc="0" normalizeH="0" baseline="0" noProof="0" dirty="0">
                <a:ln>
                  <a:noFill/>
                </a:ln>
                <a:solidFill>
                  <a:srgbClr val="604878"/>
                </a:solidFill>
                <a:effectLst/>
                <a:uLnTx/>
                <a:uFillTx/>
                <a:latin typeface="Aptos Display"/>
                <a:ea typeface="+mn-ea"/>
                <a:cs typeface="+mn-cs"/>
              </a:rPr>
              <a:t>SiMRA-based TRNG designs outperform </a:t>
            </a:r>
            <a:br>
              <a:rPr kumimoji="0" lang="en-US" sz="2600" b="1" i="0" u="none" strike="noStrike" kern="1200" cap="none" spc="0" normalizeH="0" baseline="0" noProof="0" dirty="0">
                <a:ln>
                  <a:noFill/>
                </a:ln>
                <a:solidFill>
                  <a:srgbClr val="604878"/>
                </a:solidFill>
                <a:effectLst/>
                <a:uLnTx/>
                <a:uFillTx/>
                <a:latin typeface="Aptos Display"/>
                <a:ea typeface="+mn-ea"/>
                <a:cs typeface="+mn-cs"/>
              </a:rPr>
            </a:br>
            <a:r>
              <a:rPr kumimoji="0" lang="en-US" sz="2600" b="1" i="0" u="none" strike="noStrike" kern="1200" cap="none" spc="0" normalizeH="0" baseline="0" noProof="0" dirty="0">
                <a:ln>
                  <a:noFill/>
                </a:ln>
                <a:solidFill>
                  <a:srgbClr val="604878"/>
                </a:solidFill>
                <a:effectLst/>
                <a:uLnTx/>
                <a:uFillTx/>
                <a:latin typeface="Aptos Display"/>
                <a:ea typeface="+mn-ea"/>
                <a:cs typeface="+mn-cs"/>
              </a:rPr>
              <a:t>the state-of-the-art DRAM-based TRNG</a:t>
            </a:r>
            <a:endParaRPr kumimoji="0" lang="en-US" sz="2600" b="1" i="0" u="none" strike="noStrike" kern="1200" cap="none" spc="0" normalizeH="0" baseline="0" noProof="0" dirty="0">
              <a:ln>
                <a:noFill/>
              </a:ln>
              <a:solidFill>
                <a:srgbClr val="604878"/>
              </a:solidFill>
              <a:effectLst/>
              <a:uLnTx/>
              <a:uFillTx/>
              <a:latin typeface="Aptos Display"/>
              <a:ea typeface="Cambria"/>
              <a:cs typeface="+mn-cs"/>
            </a:endParaRPr>
          </a:p>
        </p:txBody>
      </p:sp>
      <p:cxnSp>
        <p:nvCxnSpPr>
          <p:cNvPr id="6" name="Curved Connector 5">
            <a:extLst>
              <a:ext uri="{FF2B5EF4-FFF2-40B4-BE49-F238E27FC236}">
                <a16:creationId xmlns:a16="http://schemas.microsoft.com/office/drawing/2014/main" id="{E6F4E0F3-489B-90B1-60BF-D209567EEDE4}"/>
              </a:ext>
            </a:extLst>
          </p:cNvPr>
          <p:cNvCxnSpPr/>
          <p:nvPr/>
        </p:nvCxnSpPr>
        <p:spPr>
          <a:xfrm rot="16200000" flipH="1">
            <a:off x="3220406" y="3454518"/>
            <a:ext cx="674917" cy="922283"/>
          </a:xfrm>
          <a:prstGeom prst="curvedConnector2">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5FC552D0-C7D6-D7B3-1A0F-D0DAF845E3DE}"/>
              </a:ext>
            </a:extLst>
          </p:cNvPr>
          <p:cNvSpPr/>
          <p:nvPr/>
        </p:nvSpPr>
        <p:spPr>
          <a:xfrm>
            <a:off x="872358" y="1985470"/>
            <a:ext cx="8061434" cy="1325860"/>
          </a:xfrm>
          <a:prstGeom prst="rect">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lumMod val="75000"/>
                  <a:lumOff val="25000"/>
                </a:prstClr>
              </a:solidFill>
              <a:effectLst/>
              <a:uLnTx/>
              <a:uFillTx/>
              <a:latin typeface="Aptos Display"/>
              <a:ea typeface="Cambria" panose="02040503050406030204" pitchFamily="18" charset="0"/>
              <a:cs typeface="Cascadia Mono" panose="020B0609020000020004" pitchFamily="49" charset="0"/>
            </a:endParaRPr>
          </a:p>
        </p:txBody>
      </p:sp>
      <p:sp>
        <p:nvSpPr>
          <p:cNvPr id="7" name="TextBox 6">
            <a:extLst>
              <a:ext uri="{FF2B5EF4-FFF2-40B4-BE49-F238E27FC236}">
                <a16:creationId xmlns:a16="http://schemas.microsoft.com/office/drawing/2014/main" id="{D36BFC94-E2AB-0175-1E50-7FFC8E700397}"/>
              </a:ext>
            </a:extLst>
          </p:cNvPr>
          <p:cNvSpPr txBox="1"/>
          <p:nvPr/>
        </p:nvSpPr>
        <p:spPr>
          <a:xfrm>
            <a:off x="3862328" y="4048359"/>
            <a:ext cx="4238317" cy="4001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ptos Display"/>
                <a:ea typeface="+mn-ea"/>
                <a:cs typeface="+mn-cs"/>
              </a:rPr>
              <a:t>State-of-the-art DRAM-based TRNG</a:t>
            </a:r>
          </a:p>
        </p:txBody>
      </p:sp>
      <p:pic>
        <p:nvPicPr>
          <p:cNvPr id="15" name="Picture 14">
            <a:extLst>
              <a:ext uri="{FF2B5EF4-FFF2-40B4-BE49-F238E27FC236}">
                <a16:creationId xmlns:a16="http://schemas.microsoft.com/office/drawing/2014/main" id="{6B5D3F12-655E-5EBD-57F0-26F071793999}"/>
              </a:ext>
            </a:extLst>
          </p:cNvPr>
          <p:cNvPicPr>
            <a:picLocks noChangeAspect="1"/>
          </p:cNvPicPr>
          <p:nvPr/>
        </p:nvPicPr>
        <p:blipFill>
          <a:blip r:embed="rId3"/>
          <a:stretch>
            <a:fillRect/>
          </a:stretch>
        </p:blipFill>
        <p:spPr>
          <a:xfrm>
            <a:off x="144552" y="1735649"/>
            <a:ext cx="8854893" cy="2077220"/>
          </a:xfrm>
          <a:prstGeom prst="rect">
            <a:avLst/>
          </a:prstGeom>
        </p:spPr>
      </p:pic>
      <p:sp>
        <p:nvSpPr>
          <p:cNvPr id="8" name="Rectangle 7">
            <a:extLst>
              <a:ext uri="{FF2B5EF4-FFF2-40B4-BE49-F238E27FC236}">
                <a16:creationId xmlns:a16="http://schemas.microsoft.com/office/drawing/2014/main" id="{B0E16BEF-47FB-EA99-269C-4BE082CE9C5C}"/>
              </a:ext>
            </a:extLst>
          </p:cNvPr>
          <p:cNvSpPr/>
          <p:nvPr/>
        </p:nvSpPr>
        <p:spPr>
          <a:xfrm>
            <a:off x="1281953" y="2155708"/>
            <a:ext cx="1111623" cy="322729"/>
          </a:xfrm>
          <a:prstGeom prst="rect">
            <a:avLst/>
          </a:prstGeom>
          <a:solidFill>
            <a:schemeClr val="accent4"/>
          </a:solidFill>
          <a:ln w="1905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Cascadia Mono" panose="020B0609020000020004" pitchFamily="49" charset="0"/>
              </a:rPr>
              <a:t>1.15x</a:t>
            </a:r>
          </a:p>
        </p:txBody>
      </p:sp>
      <p:sp>
        <p:nvSpPr>
          <p:cNvPr id="9" name="Rectangle 8">
            <a:extLst>
              <a:ext uri="{FF2B5EF4-FFF2-40B4-BE49-F238E27FC236}">
                <a16:creationId xmlns:a16="http://schemas.microsoft.com/office/drawing/2014/main" id="{E078CD46-42F0-1777-A9E4-1832318EA7FF}"/>
              </a:ext>
            </a:extLst>
          </p:cNvPr>
          <p:cNvSpPr/>
          <p:nvPr/>
        </p:nvSpPr>
        <p:spPr>
          <a:xfrm>
            <a:off x="4338918" y="1654876"/>
            <a:ext cx="1111623" cy="322729"/>
          </a:xfrm>
          <a:prstGeom prst="rect">
            <a:avLst/>
          </a:prstGeom>
          <a:solidFill>
            <a:schemeClr val="accent4"/>
          </a:solidFill>
          <a:ln w="1905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Cascadia Mono" panose="020B0609020000020004" pitchFamily="49" charset="0"/>
              </a:rPr>
              <a:t>1.99x</a:t>
            </a:r>
          </a:p>
        </p:txBody>
      </p:sp>
      <p:sp>
        <p:nvSpPr>
          <p:cNvPr id="10" name="Rectangle 9">
            <a:extLst>
              <a:ext uri="{FF2B5EF4-FFF2-40B4-BE49-F238E27FC236}">
                <a16:creationId xmlns:a16="http://schemas.microsoft.com/office/drawing/2014/main" id="{BAFFE208-3A19-98C0-DB4F-0F15C69E8B96}"/>
              </a:ext>
            </a:extLst>
          </p:cNvPr>
          <p:cNvSpPr/>
          <p:nvPr/>
        </p:nvSpPr>
        <p:spPr>
          <a:xfrm>
            <a:off x="5880848" y="1747447"/>
            <a:ext cx="1111623" cy="322729"/>
          </a:xfrm>
          <a:prstGeom prst="rect">
            <a:avLst/>
          </a:prstGeom>
          <a:solidFill>
            <a:schemeClr val="accent4"/>
          </a:solidFill>
          <a:ln w="1905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Cascadia Mono" panose="020B0609020000020004" pitchFamily="49" charset="0"/>
              </a:rPr>
              <a:t>1.82x</a:t>
            </a:r>
          </a:p>
        </p:txBody>
      </p:sp>
      <p:sp>
        <p:nvSpPr>
          <p:cNvPr id="11" name="Rectangle 10">
            <a:extLst>
              <a:ext uri="{FF2B5EF4-FFF2-40B4-BE49-F238E27FC236}">
                <a16:creationId xmlns:a16="http://schemas.microsoft.com/office/drawing/2014/main" id="{EFD5C7B9-0848-CB1E-A092-CE92E9662BC6}"/>
              </a:ext>
            </a:extLst>
          </p:cNvPr>
          <p:cNvSpPr/>
          <p:nvPr/>
        </p:nvSpPr>
        <p:spPr>
          <a:xfrm>
            <a:off x="7368987" y="2056147"/>
            <a:ext cx="1111623" cy="322729"/>
          </a:xfrm>
          <a:prstGeom prst="rect">
            <a:avLst/>
          </a:prstGeom>
          <a:solidFill>
            <a:schemeClr val="accent4"/>
          </a:solidFill>
          <a:ln w="1905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Display"/>
                <a:ea typeface="Cambria" panose="02040503050406030204" pitchFamily="18" charset="0"/>
                <a:cs typeface="Cascadia Mono" panose="020B0609020000020004" pitchFamily="49" charset="0"/>
              </a:rPr>
              <a:t>1.39x</a:t>
            </a:r>
          </a:p>
        </p:txBody>
      </p:sp>
    </p:spTree>
    <p:extLst>
      <p:ext uri="{BB962C8B-B14F-4D97-AF65-F5344CB8AC3E}">
        <p14:creationId xmlns:p14="http://schemas.microsoft.com/office/powerpoint/2010/main" val="234142665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8710CA-39FB-2100-5FE7-44D4645A71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2CE129-E846-9DC9-670F-7F1E2BE6EEF7}"/>
              </a:ext>
            </a:extLst>
          </p:cNvPr>
          <p:cNvSpPr>
            <a:spLocks noGrp="1"/>
          </p:cNvSpPr>
          <p:nvPr>
            <p:ph type="title"/>
          </p:nvPr>
        </p:nvSpPr>
        <p:spPr/>
        <p:txBody>
          <a:bodyPr/>
          <a:lstStyle/>
          <a:p>
            <a:r>
              <a:rPr lang="en-US" dirty="0" err="1"/>
              <a:t>SiMRA</a:t>
            </a:r>
            <a:r>
              <a:rPr lang="en-US" dirty="0"/>
              <a:t>-TRNG</a:t>
            </a:r>
          </a:p>
        </p:txBody>
      </p:sp>
      <p:sp>
        <p:nvSpPr>
          <p:cNvPr id="3" name="Content Placeholder 2">
            <a:extLst>
              <a:ext uri="{FF2B5EF4-FFF2-40B4-BE49-F238E27FC236}">
                <a16:creationId xmlns:a16="http://schemas.microsoft.com/office/drawing/2014/main" id="{5B52CD33-64FB-40FC-3FED-EC86C420D6B6}"/>
              </a:ext>
            </a:extLst>
          </p:cNvPr>
          <p:cNvSpPr>
            <a:spLocks noGrp="1"/>
          </p:cNvSpPr>
          <p:nvPr>
            <p:ph idx="1"/>
          </p:nvPr>
        </p:nvSpPr>
        <p:spPr/>
        <p:txBody>
          <a:bodyPr/>
          <a:lstStyle/>
          <a:p>
            <a:r>
              <a:rPr lang="en-US" sz="2000" dirty="0"/>
              <a:t>Ismail Emir Yuksel, Ataberk Olgun, Nisa </a:t>
            </a:r>
            <a:r>
              <a:rPr lang="en-US" sz="2000" dirty="0" err="1"/>
              <a:t>Bostancı</a:t>
            </a:r>
            <a:r>
              <a:rPr lang="en-US" sz="2000" dirty="0"/>
              <a:t>, Oğuzhan Canpolat, Geraldo Francisco de Oliveira Junior, Mohammad </a:t>
            </a:r>
            <a:r>
              <a:rPr lang="en-US" sz="2000" dirty="0" err="1"/>
              <a:t>Sadrosadati</a:t>
            </a:r>
            <a:r>
              <a:rPr lang="en-US" sz="2000" dirty="0"/>
              <a:t>, Abdullah Giray </a:t>
            </a:r>
            <a:r>
              <a:rPr lang="en-US" sz="2000" dirty="0" err="1"/>
              <a:t>Yağlıkçı</a:t>
            </a:r>
            <a:r>
              <a:rPr lang="en-US" sz="2000" dirty="0"/>
              <a:t>, and Onur Mutlu,</a:t>
            </a:r>
            <a:br>
              <a:rPr lang="en-US" sz="2000" dirty="0"/>
            </a:br>
            <a:r>
              <a:rPr lang="en-US" sz="2000" b="1" dirty="0">
                <a:hlinkClick r:id="rId2"/>
              </a:rPr>
              <a:t>"In-DRAM True Random Number Generation Using Simultaneous Multiple-Row Activation: An Experimental Study of Real DRAM Chips"</a:t>
            </a:r>
            <a:br>
              <a:rPr lang="en-US" sz="2000" dirty="0"/>
            </a:br>
            <a:r>
              <a:rPr lang="en-US" sz="2000" i="1" dirty="0"/>
              <a:t>Proceedings of the </a:t>
            </a:r>
            <a:r>
              <a:rPr lang="en-US" sz="2000" i="1" dirty="0">
                <a:hlinkClick r:id="rId3"/>
              </a:rPr>
              <a:t>43rd IEEE International Conference on Computer Design</a:t>
            </a:r>
            <a:r>
              <a:rPr lang="en-US" sz="2000" i="1" dirty="0"/>
              <a:t> (</a:t>
            </a:r>
            <a:r>
              <a:rPr lang="en-US" sz="2000" b="1" i="1" dirty="0"/>
              <a:t>ICCD</a:t>
            </a:r>
            <a:r>
              <a:rPr lang="en-US" sz="2000" i="1" dirty="0"/>
              <a:t>)</a:t>
            </a:r>
            <a:r>
              <a:rPr lang="en-US" sz="2000" dirty="0"/>
              <a:t>, Dallas, TX, USA, November 2025.</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p>
          <a:p>
            <a:endParaRPr lang="en-US" sz="2000" dirty="0"/>
          </a:p>
        </p:txBody>
      </p:sp>
      <p:pic>
        <p:nvPicPr>
          <p:cNvPr id="4" name="Picture 3">
            <a:extLst>
              <a:ext uri="{FF2B5EF4-FFF2-40B4-BE49-F238E27FC236}">
                <a16:creationId xmlns:a16="http://schemas.microsoft.com/office/drawing/2014/main" id="{140D31E0-E9EF-87EC-E063-BBFA1F3219CF}"/>
              </a:ext>
            </a:extLst>
          </p:cNvPr>
          <p:cNvPicPr>
            <a:picLocks noChangeAspect="1"/>
          </p:cNvPicPr>
          <p:nvPr/>
        </p:nvPicPr>
        <p:blipFill>
          <a:blip r:embed="rId6"/>
          <a:stretch>
            <a:fillRect/>
          </a:stretch>
        </p:blipFill>
        <p:spPr>
          <a:xfrm>
            <a:off x="875131" y="3367215"/>
            <a:ext cx="7393738" cy="2977278"/>
          </a:xfrm>
          <a:prstGeom prst="rect">
            <a:avLst/>
          </a:prstGeom>
          <a:ln w="38100">
            <a:solidFill>
              <a:schemeClr val="tx1"/>
            </a:solidFill>
          </a:ln>
        </p:spPr>
      </p:pic>
    </p:spTree>
    <p:extLst>
      <p:ext uri="{BB962C8B-B14F-4D97-AF65-F5344CB8AC3E}">
        <p14:creationId xmlns:p14="http://schemas.microsoft.com/office/powerpoint/2010/main" val="395333181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E83DFB-D29B-33D9-27C1-A5782828274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960803-45D2-5005-31D6-D77518AD235F}"/>
              </a:ext>
            </a:extLst>
          </p:cNvPr>
          <p:cNvSpPr>
            <a:spLocks noGrp="1"/>
          </p:cNvSpPr>
          <p:nvPr>
            <p:ph type="title"/>
          </p:nvPr>
        </p:nvSpPr>
        <p:spPr/>
        <p:txBody>
          <a:bodyPr/>
          <a:lstStyle/>
          <a:p>
            <a:r>
              <a:rPr lang="en-US" dirty="0" err="1"/>
              <a:t>SiMRA</a:t>
            </a:r>
            <a:r>
              <a:rPr lang="en-US" dirty="0"/>
              <a:t>-PUF</a:t>
            </a:r>
          </a:p>
        </p:txBody>
      </p:sp>
      <p:pic>
        <p:nvPicPr>
          <p:cNvPr id="7" name="Content Placeholder 6">
            <a:extLst>
              <a:ext uri="{FF2B5EF4-FFF2-40B4-BE49-F238E27FC236}">
                <a16:creationId xmlns:a16="http://schemas.microsoft.com/office/drawing/2014/main" id="{7A5CE76B-111D-B60E-5691-4D7C1A7AFB84}"/>
              </a:ext>
            </a:extLst>
          </p:cNvPr>
          <p:cNvPicPr>
            <a:picLocks noGrp="1" noChangeAspect="1"/>
          </p:cNvPicPr>
          <p:nvPr>
            <p:ph idx="1"/>
          </p:nvPr>
        </p:nvPicPr>
        <p:blipFill>
          <a:blip r:embed="rId2"/>
          <a:stretch>
            <a:fillRect/>
          </a:stretch>
        </p:blipFill>
        <p:spPr>
          <a:xfrm>
            <a:off x="269215" y="1180124"/>
            <a:ext cx="8600808" cy="5024802"/>
          </a:xfrm>
          <a:prstGeom prst="rect">
            <a:avLst/>
          </a:prstGeom>
          <a:ln w="76200">
            <a:solidFill>
              <a:schemeClr val="tx1"/>
            </a:solidFill>
          </a:ln>
        </p:spPr>
      </p:pic>
    </p:spTree>
    <p:extLst>
      <p:ext uri="{BB962C8B-B14F-4D97-AF65-F5344CB8AC3E}">
        <p14:creationId xmlns:p14="http://schemas.microsoft.com/office/powerpoint/2010/main" val="173353428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B1E99A-976C-31DC-7449-FD2343AB8D9E}"/>
              </a:ext>
            </a:extLst>
          </p:cNvPr>
          <p:cNvSpPr>
            <a:spLocks noGrp="1"/>
          </p:cNvSpPr>
          <p:nvPr>
            <p:ph type="title"/>
          </p:nvPr>
        </p:nvSpPr>
        <p:spPr/>
        <p:txBody>
          <a:bodyPr/>
          <a:lstStyle/>
          <a:p>
            <a:r>
              <a:rPr lang="en-US" dirty="0"/>
              <a:t>FC-DRAM</a:t>
            </a:r>
          </a:p>
        </p:txBody>
      </p:sp>
      <p:sp>
        <p:nvSpPr>
          <p:cNvPr id="3" name="Content Placeholder 2">
            <a:extLst>
              <a:ext uri="{FF2B5EF4-FFF2-40B4-BE49-F238E27FC236}">
                <a16:creationId xmlns:a16="http://schemas.microsoft.com/office/drawing/2014/main" id="{4F14766E-B11D-E1AC-E5DF-903787A6E924}"/>
              </a:ext>
            </a:extLst>
          </p:cNvPr>
          <p:cNvSpPr>
            <a:spLocks noGrp="1"/>
          </p:cNvSpPr>
          <p:nvPr>
            <p:ph idx="1"/>
          </p:nvPr>
        </p:nvSpPr>
        <p:spPr/>
        <p:txBody>
          <a:bodyPr/>
          <a:lstStyle/>
          <a:p>
            <a:r>
              <a:rPr lang="en-US" sz="2000" dirty="0"/>
              <a:t>Ismail Emir Yuksel, Yahya Can </a:t>
            </a:r>
            <a:r>
              <a:rPr lang="en-US" sz="2000" dirty="0" err="1"/>
              <a:t>Tugrul</a:t>
            </a:r>
            <a:r>
              <a:rPr lang="en-US" sz="2000" dirty="0"/>
              <a:t>, Ataberk Olgun, F. Nisa Bostanci, A. Giray </a:t>
            </a:r>
            <a:r>
              <a:rPr lang="en-US" sz="2000" dirty="0" err="1"/>
              <a:t>Yaglikci</a:t>
            </a:r>
            <a:r>
              <a:rPr lang="en-US" sz="2000" dirty="0"/>
              <a:t>, Geraldo F. Oliveira, </a:t>
            </a:r>
            <a:r>
              <a:rPr lang="en-US" sz="2000" dirty="0" err="1"/>
              <a:t>Haocong</a:t>
            </a:r>
            <a:r>
              <a:rPr lang="en-US" sz="2000" dirty="0"/>
              <a:t> Luo, Juan Gomez-Luna, Mohammad </a:t>
            </a:r>
            <a:r>
              <a:rPr lang="en-US" sz="2000" dirty="0" err="1"/>
              <a:t>Sadrosadati</a:t>
            </a:r>
            <a:r>
              <a:rPr lang="en-US" sz="2000" dirty="0"/>
              <a:t>, and Onur Mutlu,</a:t>
            </a:r>
            <a:br>
              <a:rPr lang="en-US" sz="2000" dirty="0"/>
            </a:br>
            <a:r>
              <a:rPr lang="en-US" sz="2000" b="1" dirty="0">
                <a:hlinkClick r:id="rId2"/>
              </a:rPr>
              <a:t>"Functionally-Complete Boolean Logic in Real DRAM Chips: Experimental Characterization and Analysis"</a:t>
            </a:r>
            <a:br>
              <a:rPr lang="en-US" sz="2000" dirty="0"/>
            </a:br>
            <a:r>
              <a:rPr lang="en-US" sz="2000" i="1" dirty="0"/>
              <a:t>Proceedings of the </a:t>
            </a:r>
            <a:r>
              <a:rPr lang="en-US" sz="2000" i="1" dirty="0">
                <a:hlinkClick r:id="rId3"/>
              </a:rPr>
              <a:t>30th International Symposium on High-Performance Computer Architecture</a:t>
            </a:r>
            <a:r>
              <a:rPr lang="en-US" sz="2000" i="1" dirty="0"/>
              <a:t> (</a:t>
            </a:r>
            <a:r>
              <a:rPr lang="en-US" sz="2000" b="1" i="1" dirty="0"/>
              <a:t>HPCA</a:t>
            </a:r>
            <a:r>
              <a:rPr lang="en-US" sz="2000" i="1" dirty="0"/>
              <a:t>)</a:t>
            </a:r>
            <a:r>
              <a:rPr lang="en-US" sz="2000" dirty="0"/>
              <a:t>, Edinburgh, UK, March 2024.</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arXiv version</a:t>
            </a:r>
            <a:r>
              <a:rPr lang="en-US" sz="2000" dirty="0"/>
              <a:t>]</a:t>
            </a:r>
            <a:br>
              <a:rPr lang="en-US" sz="2000" dirty="0"/>
            </a:br>
            <a:r>
              <a:rPr lang="en-US" sz="2000" dirty="0"/>
              <a:t>[</a:t>
            </a:r>
            <a:r>
              <a:rPr lang="en-US" sz="2000" dirty="0">
                <a:hlinkClick r:id="rId7"/>
              </a:rPr>
              <a:t>FCDRAM Source Code</a:t>
            </a:r>
            <a:r>
              <a:rPr lang="en-US" sz="2000" dirty="0"/>
              <a:t>]</a:t>
            </a:r>
          </a:p>
        </p:txBody>
      </p:sp>
      <p:pic>
        <p:nvPicPr>
          <p:cNvPr id="4" name="Picture 3">
            <a:extLst>
              <a:ext uri="{FF2B5EF4-FFF2-40B4-BE49-F238E27FC236}">
                <a16:creationId xmlns:a16="http://schemas.microsoft.com/office/drawing/2014/main" id="{A177750B-5D1E-A7D8-1A57-704E191B50A9}"/>
              </a:ext>
            </a:extLst>
          </p:cNvPr>
          <p:cNvPicPr>
            <a:picLocks noChangeAspect="1"/>
          </p:cNvPicPr>
          <p:nvPr/>
        </p:nvPicPr>
        <p:blipFill>
          <a:blip r:embed="rId8"/>
          <a:stretch>
            <a:fillRect/>
          </a:stretch>
        </p:blipFill>
        <p:spPr>
          <a:xfrm>
            <a:off x="1113815" y="3959108"/>
            <a:ext cx="6916370" cy="2653645"/>
          </a:xfrm>
          <a:prstGeom prst="rect">
            <a:avLst/>
          </a:prstGeom>
          <a:ln w="38100">
            <a:solidFill>
              <a:schemeClr val="tx1"/>
            </a:solidFill>
          </a:ln>
        </p:spPr>
      </p:pic>
    </p:spTree>
    <p:extLst>
      <p:ext uri="{BB962C8B-B14F-4D97-AF65-F5344CB8AC3E}">
        <p14:creationId xmlns:p14="http://schemas.microsoft.com/office/powerpoint/2010/main" val="111874821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690331-46A6-747E-D575-532D29B1E5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7D9422-7F4F-FFAB-111B-A5E21CC70F4F}"/>
              </a:ext>
            </a:extLst>
          </p:cNvPr>
          <p:cNvSpPr>
            <a:spLocks noGrp="1"/>
          </p:cNvSpPr>
          <p:nvPr>
            <p:ph type="title"/>
          </p:nvPr>
        </p:nvSpPr>
        <p:spPr>
          <a:xfrm>
            <a:off x="0" y="79447"/>
            <a:ext cx="9144000" cy="740193"/>
          </a:xfrm>
        </p:spPr>
        <p:txBody>
          <a:bodyPr/>
          <a:lstStyle/>
          <a:p>
            <a:r>
              <a:rPr lang="en-US" dirty="0">
                <a:solidFill>
                  <a:schemeClr val="accent5">
                    <a:lumMod val="75000"/>
                  </a:schemeClr>
                </a:solidFill>
              </a:rPr>
              <a:t>The Capability of COTS DRAM Chips</a:t>
            </a:r>
            <a:br>
              <a:rPr lang="en-US" dirty="0">
                <a:solidFill>
                  <a:schemeClr val="accent5">
                    <a:lumMod val="75000"/>
                  </a:schemeClr>
                </a:solidFill>
              </a:rPr>
            </a:br>
            <a:endParaRPr lang="en-US" dirty="0">
              <a:solidFill>
                <a:schemeClr val="accent5">
                  <a:lumMod val="75000"/>
                </a:schemeClr>
              </a:solidFill>
            </a:endParaRPr>
          </a:p>
        </p:txBody>
      </p:sp>
      <p:sp>
        <p:nvSpPr>
          <p:cNvPr id="17" name="Slide Number Placeholder 3">
            <a:extLst>
              <a:ext uri="{FF2B5EF4-FFF2-40B4-BE49-F238E27FC236}">
                <a16:creationId xmlns:a16="http://schemas.microsoft.com/office/drawing/2014/main" id="{EDFF5035-F04E-D21F-71B2-FA2A1AD378C0}"/>
              </a:ext>
            </a:extLst>
          </p:cNvPr>
          <p:cNvSpPr txBox="1">
            <a:spLocks/>
          </p:cNvSpPr>
          <p:nvPr/>
        </p:nvSpPr>
        <p:spPr>
          <a:xfrm>
            <a:off x="7135390" y="6383046"/>
            <a:ext cx="1828800" cy="365125"/>
          </a:xfrm>
          <a:prstGeom prst="rect">
            <a:avLst/>
          </a:prstGeom>
          <a:solidFill>
            <a:schemeClr val="bg1"/>
          </a:solidFill>
        </p:spPr>
        <p:txBody>
          <a:bodyPr vert="horz" lIns="91440" tIns="45720" rIns="91440" bIns="45720" rtlCol="0" anchor="ctr"/>
          <a:lstStyle>
            <a:defPPr>
              <a:defRPr lang="en-US"/>
            </a:defPPr>
            <a:lvl1pPr marL="0" algn="r" defTabSz="914400" rtl="0" eaLnBrk="1" latinLnBrk="0" hangingPunct="1">
              <a:defRPr sz="2400" b="1" kern="1200">
                <a:solidFill>
                  <a:srgbClr val="0070C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000" b="1" i="0" u="none" strike="noStrike" kern="1200" cap="none" spc="0" normalizeH="0" baseline="0" noProof="0" smtClean="0">
                <a:ln>
                  <a:noFill/>
                </a:ln>
                <a:solidFill>
                  <a:srgbClr val="7BA79D"/>
                </a:solidFill>
                <a:effectLst/>
                <a:uLnTx/>
                <a:uFillTx/>
                <a:latin typeface="Cambria" panose="02040503050406030204" pitchFamily="18" charset="0"/>
                <a:ea typeface="Cambria"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sz="2400" b="1" i="0" u="none" strike="noStrike" kern="1200" cap="none" spc="0" normalizeH="0" baseline="0" noProof="0">
              <a:ln>
                <a:noFill/>
              </a:ln>
              <a:solidFill>
                <a:srgbClr val="7BA79D"/>
              </a:solidFill>
              <a:effectLst/>
              <a:uLnTx/>
              <a:uFillTx/>
              <a:latin typeface="Cambria" panose="02040503050406030204" pitchFamily="18" charset="0"/>
              <a:ea typeface="Cambria" panose="02040503050406030204" pitchFamily="18" charset="0"/>
              <a:cs typeface="+mn-cs"/>
            </a:endParaRPr>
          </a:p>
        </p:txBody>
      </p:sp>
      <p:sp>
        <p:nvSpPr>
          <p:cNvPr id="85" name="Title 1">
            <a:extLst>
              <a:ext uri="{FF2B5EF4-FFF2-40B4-BE49-F238E27FC236}">
                <a16:creationId xmlns:a16="http://schemas.microsoft.com/office/drawing/2014/main" id="{A0BF504C-FDC0-A2ED-FD65-3B8992A719AD}"/>
              </a:ext>
            </a:extLst>
          </p:cNvPr>
          <p:cNvSpPr txBox="1">
            <a:spLocks/>
          </p:cNvSpPr>
          <p:nvPr/>
        </p:nvSpPr>
        <p:spPr>
          <a:xfrm>
            <a:off x="-2" y="763397"/>
            <a:ext cx="9143999" cy="936000"/>
          </a:xfrm>
          <a:prstGeom prst="rect">
            <a:avLst/>
          </a:prstGeom>
          <a:solidFill>
            <a:schemeClr val="tx2">
              <a:lumMod val="60000"/>
              <a:lumOff val="40000"/>
            </a:schemeClr>
          </a:solidFill>
        </p:spPr>
        <p:txBody>
          <a:bodyPr anchor="ctr"/>
          <a:lstStyle>
            <a:lvl1pPr algn="l" defTabSz="914400" rtl="0" eaLnBrk="1" latinLnBrk="0" hangingPunct="1">
              <a:lnSpc>
                <a:spcPct val="90000"/>
              </a:lnSpc>
              <a:spcBef>
                <a:spcPct val="0"/>
              </a:spcBef>
              <a:buNone/>
              <a:defRPr sz="4000" b="1" kern="1200">
                <a:solidFill>
                  <a:schemeClr val="tx1"/>
                </a:solidFill>
                <a:latin typeface="Cambria" panose="02040503050406030204" pitchFamily="18"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mbria" panose="02040503050406030204" pitchFamily="18" charset="0"/>
                <a:ea typeface="+mj-ea"/>
                <a:cs typeface="+mj-cs"/>
              </a:rPr>
              <a:t>We </a:t>
            </a: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mj-ea"/>
                <a:cs typeface="+mj-cs"/>
              </a:rPr>
              <a:t>demonstrate </a:t>
            </a:r>
            <a:r>
              <a:rPr kumimoji="0" lang="en-US" sz="3200" b="0" i="0" u="none" strike="noStrike" kern="1200" cap="none" spc="0" normalizeH="0" baseline="0" noProof="0" dirty="0">
                <a:ln>
                  <a:noFill/>
                </a:ln>
                <a:solidFill>
                  <a:prstClr val="white"/>
                </a:solidFill>
                <a:effectLst/>
                <a:uLnTx/>
                <a:uFillTx/>
                <a:latin typeface="Cambria" panose="02040503050406030204" pitchFamily="18" charset="0"/>
                <a:ea typeface="+mj-ea"/>
                <a:cs typeface="+mj-cs"/>
              </a:rPr>
              <a:t>that</a:t>
            </a: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mj-ea"/>
                <a:cs typeface="+mj-cs"/>
              </a:rPr>
              <a:t> COTS DRAM chips:</a:t>
            </a:r>
          </a:p>
        </p:txBody>
      </p:sp>
      <p:grpSp>
        <p:nvGrpSpPr>
          <p:cNvPr id="89" name="Grup 88">
            <a:extLst>
              <a:ext uri="{FF2B5EF4-FFF2-40B4-BE49-F238E27FC236}">
                <a16:creationId xmlns:a16="http://schemas.microsoft.com/office/drawing/2014/main" id="{90B28E80-827A-B0CF-A849-0C861AA12ADB}"/>
              </a:ext>
            </a:extLst>
          </p:cNvPr>
          <p:cNvGrpSpPr/>
          <p:nvPr/>
        </p:nvGrpSpPr>
        <p:grpSpPr>
          <a:xfrm>
            <a:off x="4" y="1843189"/>
            <a:ext cx="9143996" cy="1260000"/>
            <a:chOff x="3" y="1231799"/>
            <a:chExt cx="9143996" cy="1260000"/>
          </a:xfrm>
        </p:grpSpPr>
        <p:sp>
          <p:nvSpPr>
            <p:cNvPr id="84" name="Rectangle 274">
              <a:extLst>
                <a:ext uri="{FF2B5EF4-FFF2-40B4-BE49-F238E27FC236}">
                  <a16:creationId xmlns:a16="http://schemas.microsoft.com/office/drawing/2014/main" id="{F20A372A-800F-1CE7-5848-BD46CD4D3CD9}"/>
                </a:ext>
              </a:extLst>
            </p:cNvPr>
            <p:cNvSpPr/>
            <p:nvPr/>
          </p:nvSpPr>
          <p:spPr>
            <a:xfrm>
              <a:off x="900113" y="1231799"/>
              <a:ext cx="8243886" cy="1260000"/>
            </a:xfrm>
            <a:prstGeom prst="rect">
              <a:avLst/>
            </a:prstGeom>
            <a:solidFill>
              <a:schemeClr val="accent5">
                <a:lumMod val="40000"/>
                <a:lumOff val="6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Can</a:t>
              </a:r>
              <a:r>
                <a:rPr kumimoji="0" lang="en-US" sz="3200" b="1" i="0" u="none" strike="noStrike" kern="1200" cap="none" spc="0" normalizeH="0" baseline="0" noProof="0" dirty="0">
                  <a:ln>
                    <a:noFill/>
                  </a:ln>
                  <a:solidFill>
                    <a:srgbClr val="7BA79D">
                      <a:lumMod val="50000"/>
                    </a:srgbClr>
                  </a:solidFill>
                  <a:effectLst/>
                  <a:uLnTx/>
                  <a:uFillTx/>
                  <a:latin typeface="Cambria" panose="02040503050406030204" pitchFamily="18" charset="0"/>
                  <a:ea typeface="+mn-ea"/>
                  <a:cs typeface="+mn-cs"/>
                </a:rPr>
                <a:t> simultaneously</a:t>
              </a:r>
              <a:r>
                <a:rPr kumimoji="0" lang="en-US" sz="3200" b="0" i="0" u="none" strike="noStrike" kern="1200" cap="none" spc="0" normalizeH="0" baseline="0" noProof="0" dirty="0">
                  <a:ln>
                    <a:noFill/>
                  </a:ln>
                  <a:solidFill>
                    <a:srgbClr val="7BA79D">
                      <a:lumMod val="50000"/>
                    </a:srgbClr>
                  </a:solidFill>
                  <a:effectLst/>
                  <a:uLnTx/>
                  <a:uFillTx/>
                  <a:latin typeface="Cambria" panose="02040503050406030204" pitchFamily="18" charset="0"/>
                  <a:ea typeface="+mn-ea"/>
                  <a:cs typeface="+mn-cs"/>
                </a:rPr>
                <a:t> </a:t>
              </a:r>
              <a:r>
                <a:rPr kumimoji="0" lang="en-US" sz="3200" b="1" i="0" u="none" strike="noStrike" kern="1200" cap="none" spc="0" normalizeH="0" baseline="0" noProof="0" dirty="0">
                  <a:ln>
                    <a:noFill/>
                  </a:ln>
                  <a:solidFill>
                    <a:srgbClr val="7BA79D">
                      <a:lumMod val="50000"/>
                    </a:srgbClr>
                  </a:solidFill>
                  <a:effectLst/>
                  <a:uLnTx/>
                  <a:uFillTx/>
                  <a:latin typeface="Cambria" panose="02040503050406030204" pitchFamily="18" charset="0"/>
                  <a:ea typeface="+mn-ea"/>
                  <a:cs typeface="+mn-cs"/>
                </a:rPr>
                <a:t>activate</a:t>
              </a:r>
              <a:r>
                <a:rPr kumimoji="0" lang="en-US" sz="3200" b="0" i="0" u="none" strike="noStrike" kern="1200" cap="none" spc="0" normalizeH="0" baseline="0" noProof="0" dirty="0">
                  <a:ln>
                    <a:noFill/>
                  </a:ln>
                  <a:solidFill>
                    <a:srgbClr val="7BA79D">
                      <a:lumMod val="50000"/>
                    </a:srgbClr>
                  </a:solidFill>
                  <a:effectLst/>
                  <a:uLnTx/>
                  <a:uFillTx/>
                  <a:latin typeface="Cambria" panose="02040503050406030204" pitchFamily="18" charset="0"/>
                  <a:ea typeface="+mn-ea"/>
                  <a:cs typeface="+mn-cs"/>
                </a:rPr>
                <a:t> </a:t>
              </a: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up to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7BA79D">
                      <a:lumMod val="50000"/>
                    </a:srgbClr>
                  </a:solidFill>
                  <a:effectLst/>
                  <a:uLnTx/>
                  <a:uFillTx/>
                  <a:latin typeface="Cambria" panose="02040503050406030204" pitchFamily="18" charset="0"/>
                  <a:ea typeface="+mn-ea"/>
                  <a:cs typeface="+mn-cs"/>
                </a:rPr>
                <a:t>48 rows</a:t>
              </a:r>
              <a:r>
                <a:rPr kumimoji="0" lang="en-US" sz="3200" b="0" i="0" u="none" strike="noStrike" kern="1200" cap="none" spc="0" normalizeH="0" baseline="0" noProof="0" dirty="0">
                  <a:ln>
                    <a:noFill/>
                  </a:ln>
                  <a:solidFill>
                    <a:srgbClr val="7BA79D">
                      <a:lumMod val="50000"/>
                    </a:srgbClr>
                  </a:solidFill>
                  <a:effectLst/>
                  <a:uLnTx/>
                  <a:uFillTx/>
                  <a:latin typeface="Cambria" panose="02040503050406030204" pitchFamily="18" charset="0"/>
                  <a:ea typeface="+mn-ea"/>
                  <a:cs typeface="+mn-cs"/>
                </a:rPr>
                <a:t> </a:t>
              </a: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a:t>
              </a:r>
              <a:r>
                <a:rPr kumimoji="0" lang="en-US" sz="3200" b="0" i="0" u="none" strike="noStrike" kern="1200" cap="none" spc="0" normalizeH="0" baseline="0" noProof="0" dirty="0">
                  <a:ln>
                    <a:noFill/>
                  </a:ln>
                  <a:solidFill>
                    <a:srgbClr val="7BA79D">
                      <a:lumMod val="50000"/>
                    </a:srgbClr>
                  </a:solidFill>
                  <a:effectLst/>
                  <a:uLnTx/>
                  <a:uFillTx/>
                  <a:latin typeface="Cambria" panose="02040503050406030204" pitchFamily="18" charset="0"/>
                  <a:ea typeface="+mn-ea"/>
                  <a:cs typeface="+mn-cs"/>
                </a:rPr>
                <a:t> </a:t>
              </a:r>
              <a:r>
                <a:rPr kumimoji="0" lang="en-US" sz="3200" b="1" i="0" u="none" strike="noStrike" kern="1200" cap="none" spc="0" normalizeH="0" baseline="0" noProof="0" dirty="0">
                  <a:ln>
                    <a:noFill/>
                  </a:ln>
                  <a:solidFill>
                    <a:srgbClr val="7BA79D">
                      <a:lumMod val="50000"/>
                    </a:srgbClr>
                  </a:solidFill>
                  <a:effectLst/>
                  <a:uLnTx/>
                  <a:uFillTx/>
                  <a:latin typeface="Cambria" panose="02040503050406030204" pitchFamily="18" charset="0"/>
                  <a:ea typeface="+mn-ea"/>
                  <a:cs typeface="+mn-cs"/>
                </a:rPr>
                <a:t>two neighboring subarrays</a:t>
              </a:r>
            </a:p>
          </p:txBody>
        </p:sp>
        <p:sp>
          <p:nvSpPr>
            <p:cNvPr id="88" name="Rectangle 274">
              <a:extLst>
                <a:ext uri="{FF2B5EF4-FFF2-40B4-BE49-F238E27FC236}">
                  <a16:creationId xmlns:a16="http://schemas.microsoft.com/office/drawing/2014/main" id="{DC07A385-9139-84BF-8224-94494515988D}"/>
                </a:ext>
              </a:extLst>
            </p:cNvPr>
            <p:cNvSpPr/>
            <p:nvPr/>
          </p:nvSpPr>
          <p:spPr>
            <a:xfrm>
              <a:off x="3" y="1231799"/>
              <a:ext cx="900110" cy="1260000"/>
            </a:xfrm>
            <a:prstGeom prst="rect">
              <a:avLst/>
            </a:prstGeom>
            <a:solidFill>
              <a:schemeClr val="accent5">
                <a:lumMod val="40000"/>
                <a:lumOff val="6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a:t>
              </a:r>
            </a:p>
          </p:txBody>
        </p:sp>
      </p:grpSp>
      <p:grpSp>
        <p:nvGrpSpPr>
          <p:cNvPr id="91" name="Grup 90">
            <a:extLst>
              <a:ext uri="{FF2B5EF4-FFF2-40B4-BE49-F238E27FC236}">
                <a16:creationId xmlns:a16="http://schemas.microsoft.com/office/drawing/2014/main" id="{08E74F9C-AF91-FC6D-9313-359E3B509903}"/>
              </a:ext>
            </a:extLst>
          </p:cNvPr>
          <p:cNvGrpSpPr/>
          <p:nvPr/>
        </p:nvGrpSpPr>
        <p:grpSpPr>
          <a:xfrm>
            <a:off x="0" y="3338873"/>
            <a:ext cx="9143998" cy="1262841"/>
            <a:chOff x="0" y="2946040"/>
            <a:chExt cx="9143998" cy="1262841"/>
          </a:xfrm>
        </p:grpSpPr>
        <p:sp>
          <p:nvSpPr>
            <p:cNvPr id="86" name="Rectangle 274">
              <a:extLst>
                <a:ext uri="{FF2B5EF4-FFF2-40B4-BE49-F238E27FC236}">
                  <a16:creationId xmlns:a16="http://schemas.microsoft.com/office/drawing/2014/main" id="{C6834D6C-CB12-B26F-9C71-A857EB42EC29}"/>
                </a:ext>
              </a:extLst>
            </p:cNvPr>
            <p:cNvSpPr/>
            <p:nvPr/>
          </p:nvSpPr>
          <p:spPr>
            <a:xfrm>
              <a:off x="900112" y="2948881"/>
              <a:ext cx="8243886" cy="1260000"/>
            </a:xfrm>
            <a:prstGeom prst="rect">
              <a:avLst/>
            </a:prstGeom>
            <a:solidFill>
              <a:schemeClr val="accent1">
                <a:lumMod val="40000"/>
                <a:lumOff val="6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Can perform</a:t>
              </a:r>
              <a:r>
                <a:rPr kumimoji="0" lang="en-US" sz="3200" b="0"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 </a:t>
              </a:r>
              <a:r>
                <a:rPr kumimoji="0" lang="en-US" sz="3200" b="1"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NOT operation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a:t>
              </a:r>
              <a:r>
                <a:rPr kumimoji="0" lang="en-US" sz="3200" b="0"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 </a:t>
              </a: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up to </a:t>
              </a:r>
              <a:r>
                <a:rPr kumimoji="0" lang="en-US" sz="3200" b="1"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32 output operands</a:t>
              </a:r>
            </a:p>
          </p:txBody>
        </p:sp>
        <p:sp>
          <p:nvSpPr>
            <p:cNvPr id="90" name="Rectangle 274">
              <a:extLst>
                <a:ext uri="{FF2B5EF4-FFF2-40B4-BE49-F238E27FC236}">
                  <a16:creationId xmlns:a16="http://schemas.microsoft.com/office/drawing/2014/main" id="{57B0877F-490C-4119-0A56-6A7C5BE7C4D6}"/>
                </a:ext>
              </a:extLst>
            </p:cNvPr>
            <p:cNvSpPr/>
            <p:nvPr/>
          </p:nvSpPr>
          <p:spPr>
            <a:xfrm>
              <a:off x="0" y="2946040"/>
              <a:ext cx="900110" cy="1260000"/>
            </a:xfrm>
            <a:prstGeom prst="rect">
              <a:avLst/>
            </a:prstGeom>
            <a:solidFill>
              <a:schemeClr val="accent1">
                <a:lumMod val="40000"/>
                <a:lumOff val="6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2</a:t>
              </a:r>
            </a:p>
          </p:txBody>
        </p:sp>
      </p:grpSp>
      <p:grpSp>
        <p:nvGrpSpPr>
          <p:cNvPr id="93" name="Grup 92">
            <a:extLst>
              <a:ext uri="{FF2B5EF4-FFF2-40B4-BE49-F238E27FC236}">
                <a16:creationId xmlns:a16="http://schemas.microsoft.com/office/drawing/2014/main" id="{53B11014-9AF5-0DD7-7E69-595D0C74A122}"/>
              </a:ext>
            </a:extLst>
          </p:cNvPr>
          <p:cNvGrpSpPr/>
          <p:nvPr/>
        </p:nvGrpSpPr>
        <p:grpSpPr>
          <a:xfrm>
            <a:off x="6" y="4837397"/>
            <a:ext cx="9143994" cy="1265684"/>
            <a:chOff x="3" y="4658859"/>
            <a:chExt cx="9143994" cy="1265684"/>
          </a:xfrm>
        </p:grpSpPr>
        <p:sp>
          <p:nvSpPr>
            <p:cNvPr id="87" name="Rectangle 274">
              <a:extLst>
                <a:ext uri="{FF2B5EF4-FFF2-40B4-BE49-F238E27FC236}">
                  <a16:creationId xmlns:a16="http://schemas.microsoft.com/office/drawing/2014/main" id="{7EEA4E0F-DB7D-B789-AA20-4B93078F7F67}"/>
                </a:ext>
              </a:extLst>
            </p:cNvPr>
            <p:cNvSpPr/>
            <p:nvPr/>
          </p:nvSpPr>
          <p:spPr>
            <a:xfrm>
              <a:off x="900111" y="4664543"/>
              <a:ext cx="8243886" cy="1260000"/>
            </a:xfrm>
            <a:prstGeom prst="rect">
              <a:avLst/>
            </a:prstGeom>
            <a:solidFill>
              <a:srgbClr val="E8E6FE"/>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Can perform</a:t>
              </a:r>
              <a:r>
                <a:rPr kumimoji="0" lang="en-US" sz="32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a:t>
              </a: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up to </a:t>
              </a:r>
              <a:r>
                <a:rPr kumimoji="0" lang="en-US" sz="32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16-input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AND, NAND, OR, and NOR </a:t>
              </a: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operations</a:t>
              </a:r>
            </a:p>
          </p:txBody>
        </p:sp>
        <p:sp>
          <p:nvSpPr>
            <p:cNvPr id="92" name="Rectangle 274">
              <a:extLst>
                <a:ext uri="{FF2B5EF4-FFF2-40B4-BE49-F238E27FC236}">
                  <a16:creationId xmlns:a16="http://schemas.microsoft.com/office/drawing/2014/main" id="{B6CE005B-D58F-AD4D-8931-0CF35894DA0E}"/>
                </a:ext>
              </a:extLst>
            </p:cNvPr>
            <p:cNvSpPr/>
            <p:nvPr/>
          </p:nvSpPr>
          <p:spPr>
            <a:xfrm>
              <a:off x="3" y="4658859"/>
              <a:ext cx="900110" cy="1260000"/>
            </a:xfrm>
            <a:prstGeom prst="rect">
              <a:avLst/>
            </a:prstGeom>
            <a:solidFill>
              <a:srgbClr val="E8E6FE"/>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3</a:t>
              </a:r>
            </a:p>
          </p:txBody>
        </p:sp>
      </p:grpSp>
    </p:spTree>
    <p:extLst>
      <p:ext uri="{BB962C8B-B14F-4D97-AF65-F5344CB8AC3E}">
        <p14:creationId xmlns:p14="http://schemas.microsoft.com/office/powerpoint/2010/main" val="1549781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5"/>
                                        </p:tgtEl>
                                        <p:attrNameLst>
                                          <p:attrName>style.visibility</p:attrName>
                                        </p:attrNameLst>
                                      </p:cBhvr>
                                      <p:to>
                                        <p:strVal val="visible"/>
                                      </p:to>
                                    </p:set>
                                    <p:animEffect transition="in" filter="fade">
                                      <p:cBhvr>
                                        <p:cTn id="7" dur="500"/>
                                        <p:tgtEl>
                                          <p:spTgt spid="8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89"/>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91"/>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9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animBg="1"/>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030E0B-0AB0-08C9-C0BF-B020691B2F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BECA3E-6239-65EC-C36F-B1BC343B53C6}"/>
              </a:ext>
            </a:extLst>
          </p:cNvPr>
          <p:cNvSpPr>
            <a:spLocks noGrp="1"/>
          </p:cNvSpPr>
          <p:nvPr>
            <p:ph type="title"/>
          </p:nvPr>
        </p:nvSpPr>
        <p:spPr/>
        <p:txBody>
          <a:bodyPr/>
          <a:lstStyle/>
          <a:p>
            <a:r>
              <a:rPr lang="en-US" sz="4400" dirty="0">
                <a:solidFill>
                  <a:schemeClr val="accent5">
                    <a:lumMod val="75000"/>
                  </a:schemeClr>
                </a:solidFill>
              </a:rPr>
              <a:t>48 Simultaneously Activated Rows</a:t>
            </a:r>
          </a:p>
        </p:txBody>
      </p:sp>
      <p:sp>
        <p:nvSpPr>
          <p:cNvPr id="3" name="Slide Number Placeholder 3">
            <a:extLst>
              <a:ext uri="{FF2B5EF4-FFF2-40B4-BE49-F238E27FC236}">
                <a16:creationId xmlns:a16="http://schemas.microsoft.com/office/drawing/2014/main" id="{AD95AE59-6725-CBFE-A398-6B5C18D1D46A}"/>
              </a:ext>
            </a:extLst>
          </p:cNvPr>
          <p:cNvSpPr txBox="1">
            <a:spLocks/>
          </p:cNvSpPr>
          <p:nvPr/>
        </p:nvSpPr>
        <p:spPr>
          <a:xfrm>
            <a:off x="7135390" y="6383046"/>
            <a:ext cx="1828800" cy="365125"/>
          </a:xfrm>
          <a:prstGeom prst="rect">
            <a:avLst/>
          </a:prstGeom>
          <a:solidFill>
            <a:schemeClr val="bg1"/>
          </a:solidFill>
        </p:spPr>
        <p:txBody>
          <a:bodyPr vert="horz" lIns="91440" tIns="45720" rIns="91440" bIns="45720" rtlCol="0" anchor="ctr"/>
          <a:lstStyle>
            <a:defPPr>
              <a:defRPr lang="en-US"/>
            </a:defPPr>
            <a:lvl1pPr marL="0" algn="r" defTabSz="914400" rtl="0" eaLnBrk="1" latinLnBrk="0" hangingPunct="1">
              <a:defRPr sz="2400" b="1" kern="1200">
                <a:solidFill>
                  <a:srgbClr val="0070C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A2D8F13-174C-467F-9D40-7DDEF70CAB8C}" type="slidenum">
              <a:rPr lang="en-US" sz="2000" smtClean="0">
                <a:solidFill>
                  <a:schemeClr val="accent5"/>
                </a:solidFill>
                <a:latin typeface="Cambria" panose="02040503050406030204" pitchFamily="18" charset="0"/>
                <a:ea typeface="Cambria" panose="02040503050406030204" pitchFamily="18" charset="0"/>
              </a:rPr>
              <a:pPr/>
              <a:t>109</a:t>
            </a:fld>
            <a:endParaRPr lang="en-US">
              <a:solidFill>
                <a:schemeClr val="accent5"/>
              </a:solidFill>
              <a:latin typeface="Cambria" panose="02040503050406030204" pitchFamily="18" charset="0"/>
              <a:ea typeface="Cambria" panose="02040503050406030204" pitchFamily="18" charset="0"/>
            </a:endParaRPr>
          </a:p>
        </p:txBody>
      </p:sp>
      <p:sp>
        <p:nvSpPr>
          <p:cNvPr id="10" name="Metin kutusu 4">
            <a:extLst>
              <a:ext uri="{FF2B5EF4-FFF2-40B4-BE49-F238E27FC236}">
                <a16:creationId xmlns:a16="http://schemas.microsoft.com/office/drawing/2014/main" id="{8457704C-D7AD-891E-2DAB-13E76D73CBBC}"/>
              </a:ext>
            </a:extLst>
          </p:cNvPr>
          <p:cNvSpPr txBox="1"/>
          <p:nvPr/>
        </p:nvSpPr>
        <p:spPr>
          <a:xfrm>
            <a:off x="0" y="2512056"/>
            <a:ext cx="4572000" cy="1015663"/>
          </a:xfrm>
          <a:prstGeom prst="rect">
            <a:avLst/>
          </a:prstGeom>
          <a:solidFill>
            <a:schemeClr val="accent5">
              <a:lumMod val="60000"/>
              <a:lumOff val="40000"/>
            </a:schemeClr>
          </a:solidFill>
          <a:ln w="38100">
            <a:solidFill>
              <a:schemeClr val="tx1"/>
            </a:solidFill>
          </a:ln>
        </p:spPr>
        <p:txBody>
          <a:bodyPr wrap="square" rtlCol="0">
            <a:spAutoFit/>
          </a:bodyPr>
          <a:lstStyle/>
          <a:p>
            <a:pPr algn="ctr"/>
            <a:r>
              <a:rPr lang="en-US" sz="2000" b="1" dirty="0">
                <a:latin typeface="Cambria" panose="02040503050406030204" pitchFamily="18" charset="0"/>
                <a:ea typeface="Cambria" panose="02040503050406030204" pitchFamily="18" charset="0"/>
              </a:rPr>
              <a:t>Exactly the same number </a:t>
            </a:r>
            <a:r>
              <a:rPr lang="en-US" sz="2000" dirty="0">
                <a:latin typeface="Cambria" panose="02040503050406030204" pitchFamily="18" charset="0"/>
                <a:ea typeface="Cambria" panose="02040503050406030204" pitchFamily="18" charset="0"/>
              </a:rPr>
              <a:t>of rows </a:t>
            </a:r>
          </a:p>
          <a:p>
            <a:pPr algn="ctr"/>
            <a:r>
              <a:rPr lang="en-US" sz="2000" dirty="0">
                <a:latin typeface="Cambria" panose="02040503050406030204" pitchFamily="18" charset="0"/>
                <a:ea typeface="Cambria" panose="02040503050406030204" pitchFamily="18" charset="0"/>
              </a:rPr>
              <a:t>in each subarray </a:t>
            </a:r>
          </a:p>
          <a:p>
            <a:pPr algn="ctr"/>
            <a:r>
              <a:rPr lang="en-US" sz="2000" dirty="0">
                <a:latin typeface="Cambria" panose="02040503050406030204" pitchFamily="18" charset="0"/>
                <a:ea typeface="Cambria" panose="02040503050406030204" pitchFamily="18" charset="0"/>
              </a:rPr>
              <a:t>are activated</a:t>
            </a:r>
            <a:endParaRPr lang="en-US" sz="2000" b="1" dirty="0">
              <a:solidFill>
                <a:srgbClr val="7030A0"/>
              </a:solidFill>
              <a:latin typeface="Cambria" panose="02040503050406030204" pitchFamily="18" charset="0"/>
              <a:ea typeface="Cambria" panose="02040503050406030204" pitchFamily="18" charset="0"/>
            </a:endParaRPr>
          </a:p>
        </p:txBody>
      </p:sp>
      <p:sp>
        <p:nvSpPr>
          <p:cNvPr id="11" name="Metin kutusu 4">
            <a:extLst>
              <a:ext uri="{FF2B5EF4-FFF2-40B4-BE49-F238E27FC236}">
                <a16:creationId xmlns:a16="http://schemas.microsoft.com/office/drawing/2014/main" id="{682C5451-E209-1C3A-7C71-27EC6906F8F8}"/>
              </a:ext>
            </a:extLst>
          </p:cNvPr>
          <p:cNvSpPr txBox="1"/>
          <p:nvPr/>
        </p:nvSpPr>
        <p:spPr>
          <a:xfrm>
            <a:off x="4566266" y="2512056"/>
            <a:ext cx="4572000" cy="1015663"/>
          </a:xfrm>
          <a:prstGeom prst="rect">
            <a:avLst/>
          </a:prstGeom>
          <a:solidFill>
            <a:schemeClr val="accent4">
              <a:lumMod val="60000"/>
              <a:lumOff val="40000"/>
            </a:schemeClr>
          </a:solidFill>
          <a:ln w="38100">
            <a:solidFill>
              <a:schemeClr val="tx1"/>
            </a:solidFill>
          </a:ln>
        </p:spPr>
        <p:txBody>
          <a:bodyPr wrap="square" rtlCol="0">
            <a:spAutoFit/>
          </a:bodyPr>
          <a:lstStyle/>
          <a:p>
            <a:pPr algn="ctr"/>
            <a:r>
              <a:rPr lang="en-US" sz="2000" b="1" dirty="0">
                <a:solidFill>
                  <a:sysClr val="windowText" lastClr="000000"/>
                </a:solidFill>
                <a:latin typeface="Cambria" panose="02040503050406030204" pitchFamily="18" charset="0"/>
                <a:ea typeface="Cambria" panose="02040503050406030204" pitchFamily="18" charset="0"/>
              </a:rPr>
              <a:t>Twice as many</a:t>
            </a:r>
            <a:r>
              <a:rPr lang="en-US" sz="2000" dirty="0">
                <a:solidFill>
                  <a:sysClr val="windowText" lastClr="000000"/>
                </a:solidFill>
                <a:latin typeface="Cambria" panose="02040503050406030204" pitchFamily="18" charset="0"/>
                <a:ea typeface="Cambria" panose="02040503050406030204" pitchFamily="18" charset="0"/>
              </a:rPr>
              <a:t> rows in one subarray</a:t>
            </a:r>
          </a:p>
          <a:p>
            <a:pPr algn="ctr"/>
            <a:r>
              <a:rPr lang="en-US" sz="2000" b="1" dirty="0">
                <a:solidFill>
                  <a:sysClr val="windowText" lastClr="000000"/>
                </a:solidFill>
                <a:latin typeface="Cambria" panose="02040503050406030204" pitchFamily="18" charset="0"/>
                <a:ea typeface="Cambria" panose="02040503050406030204" pitchFamily="18" charset="0"/>
              </a:rPr>
              <a:t>compared to its neighbor subarray </a:t>
            </a:r>
            <a:r>
              <a:rPr lang="en-US" sz="2000" dirty="0">
                <a:solidFill>
                  <a:sysClr val="windowText" lastClr="000000"/>
                </a:solidFill>
                <a:latin typeface="Cambria" panose="02040503050406030204" pitchFamily="18" charset="0"/>
                <a:ea typeface="Cambria" panose="02040503050406030204" pitchFamily="18" charset="0"/>
              </a:rPr>
              <a:t>are activated</a:t>
            </a:r>
          </a:p>
        </p:txBody>
      </p:sp>
      <p:sp>
        <p:nvSpPr>
          <p:cNvPr id="4" name="Rectangle 274">
            <a:extLst>
              <a:ext uri="{FF2B5EF4-FFF2-40B4-BE49-F238E27FC236}">
                <a16:creationId xmlns:a16="http://schemas.microsoft.com/office/drawing/2014/main" id="{A49F4814-5A48-6C71-73D1-41C9680FE3F8}"/>
              </a:ext>
            </a:extLst>
          </p:cNvPr>
          <p:cNvSpPr/>
          <p:nvPr/>
        </p:nvSpPr>
        <p:spPr>
          <a:xfrm>
            <a:off x="0" y="899721"/>
            <a:ext cx="9144000" cy="1461646"/>
          </a:xfrm>
          <a:prstGeom prst="rect">
            <a:avLst/>
          </a:prstGeom>
          <a:solidFill>
            <a:schemeClr val="accent1">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COTS DRAM chips have </a:t>
            </a:r>
            <a:r>
              <a:rPr lang="en-US" sz="2800" b="1" dirty="0">
                <a:solidFill>
                  <a:schemeClr val="tx1"/>
                </a:solidFill>
                <a:latin typeface="Cambria" panose="02040503050406030204" pitchFamily="18" charset="0"/>
              </a:rPr>
              <a:t>two distinct </a:t>
            </a:r>
            <a:r>
              <a:rPr lang="en-US" sz="2800" dirty="0">
                <a:solidFill>
                  <a:schemeClr val="tx1"/>
                </a:solidFill>
                <a:latin typeface="Cambria" panose="02040503050406030204" pitchFamily="18" charset="0"/>
              </a:rPr>
              <a:t>sets of </a:t>
            </a:r>
          </a:p>
          <a:p>
            <a:pPr algn="ctr"/>
            <a:r>
              <a:rPr lang="en-US" sz="2800" dirty="0">
                <a:solidFill>
                  <a:schemeClr val="tx1"/>
                </a:solidFill>
                <a:latin typeface="Cambria" panose="02040503050406030204" pitchFamily="18" charset="0"/>
              </a:rPr>
              <a:t>activation patterns in </a:t>
            </a:r>
            <a:r>
              <a:rPr lang="en-US" sz="2800" b="1" dirty="0">
                <a:solidFill>
                  <a:schemeClr val="tx1"/>
                </a:solidFill>
                <a:latin typeface="Cambria" panose="02040503050406030204" pitchFamily="18" charset="0"/>
              </a:rPr>
              <a:t>neighboring subarrays</a:t>
            </a:r>
          </a:p>
          <a:p>
            <a:pPr algn="ctr"/>
            <a:r>
              <a:rPr lang="en-US" sz="2800" dirty="0">
                <a:solidFill>
                  <a:schemeClr val="tx1"/>
                </a:solidFill>
                <a:latin typeface="Cambria" panose="02040503050406030204" pitchFamily="18" charset="0"/>
              </a:rPr>
              <a:t>when two rows are activated with </a:t>
            </a:r>
            <a:r>
              <a:rPr lang="en-US" sz="2800" b="1" dirty="0">
                <a:solidFill>
                  <a:schemeClr val="tx1"/>
                </a:solidFill>
                <a:latin typeface="Cambria" panose="02040503050406030204" pitchFamily="18" charset="0"/>
              </a:rPr>
              <a:t>violated timings</a:t>
            </a:r>
          </a:p>
        </p:txBody>
      </p:sp>
      <p:grpSp>
        <p:nvGrpSpPr>
          <p:cNvPr id="6" name="Group 5">
            <a:extLst>
              <a:ext uri="{FF2B5EF4-FFF2-40B4-BE49-F238E27FC236}">
                <a16:creationId xmlns:a16="http://schemas.microsoft.com/office/drawing/2014/main" id="{4BAE6E3E-950F-A421-D973-A0A049B53703}"/>
              </a:ext>
            </a:extLst>
          </p:cNvPr>
          <p:cNvGrpSpPr/>
          <p:nvPr/>
        </p:nvGrpSpPr>
        <p:grpSpPr>
          <a:xfrm>
            <a:off x="184521" y="3763045"/>
            <a:ext cx="4065563" cy="2262352"/>
            <a:chOff x="2128787" y="3571546"/>
            <a:chExt cx="4065563" cy="2262352"/>
          </a:xfrm>
        </p:grpSpPr>
        <p:grpSp>
          <p:nvGrpSpPr>
            <p:cNvPr id="7" name="Group 6">
              <a:extLst>
                <a:ext uri="{FF2B5EF4-FFF2-40B4-BE49-F238E27FC236}">
                  <a16:creationId xmlns:a16="http://schemas.microsoft.com/office/drawing/2014/main" id="{4A785845-1E02-655F-B1A6-8E3166D45E09}"/>
                </a:ext>
              </a:extLst>
            </p:cNvPr>
            <p:cNvGrpSpPr/>
            <p:nvPr/>
          </p:nvGrpSpPr>
          <p:grpSpPr>
            <a:xfrm>
              <a:off x="2502882" y="4439573"/>
              <a:ext cx="3384557" cy="593439"/>
              <a:chOff x="2502882" y="4439573"/>
              <a:chExt cx="3384557" cy="593439"/>
            </a:xfrm>
          </p:grpSpPr>
          <p:cxnSp>
            <p:nvCxnSpPr>
              <p:cNvPr id="21" name="Straight Connector 20">
                <a:extLst>
                  <a:ext uri="{FF2B5EF4-FFF2-40B4-BE49-F238E27FC236}">
                    <a16:creationId xmlns:a16="http://schemas.microsoft.com/office/drawing/2014/main" id="{BA973399-FD1F-8C67-6132-7B54B1774465}"/>
                  </a:ext>
                </a:extLst>
              </p:cNvPr>
              <p:cNvCxnSpPr>
                <a:cxnSpLocks/>
              </p:cNvCxnSpPr>
              <p:nvPr/>
            </p:nvCxnSpPr>
            <p:spPr>
              <a:xfrm>
                <a:off x="2810569" y="4439573"/>
                <a:ext cx="0" cy="5934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58E73654-E766-3CF7-3231-8F96B2733F16}"/>
                  </a:ext>
                </a:extLst>
              </p:cNvPr>
              <p:cNvCxnSpPr>
                <a:cxnSpLocks/>
              </p:cNvCxnSpPr>
              <p:nvPr/>
            </p:nvCxnSpPr>
            <p:spPr>
              <a:xfrm>
                <a:off x="3118256" y="4439573"/>
                <a:ext cx="0" cy="5934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AB2F33A6-EEA1-5BA2-DEC1-A70046F877BB}"/>
                  </a:ext>
                </a:extLst>
              </p:cNvPr>
              <p:cNvCxnSpPr>
                <a:cxnSpLocks/>
              </p:cNvCxnSpPr>
              <p:nvPr/>
            </p:nvCxnSpPr>
            <p:spPr>
              <a:xfrm>
                <a:off x="3425943" y="4439573"/>
                <a:ext cx="0" cy="5934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162509E7-4BDF-DB45-CEB1-BB71827DF46B}"/>
                  </a:ext>
                </a:extLst>
              </p:cNvPr>
              <p:cNvCxnSpPr>
                <a:cxnSpLocks/>
              </p:cNvCxnSpPr>
              <p:nvPr/>
            </p:nvCxnSpPr>
            <p:spPr>
              <a:xfrm>
                <a:off x="3733630" y="4439573"/>
                <a:ext cx="0" cy="5934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52D995E9-3429-1EBD-885A-1A4569A50EF1}"/>
                  </a:ext>
                </a:extLst>
              </p:cNvPr>
              <p:cNvCxnSpPr>
                <a:cxnSpLocks/>
              </p:cNvCxnSpPr>
              <p:nvPr/>
            </p:nvCxnSpPr>
            <p:spPr>
              <a:xfrm>
                <a:off x="4041317" y="4439573"/>
                <a:ext cx="0" cy="5934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0A0FA30A-AB24-C67C-67EE-7BCDE115FAD6}"/>
                  </a:ext>
                </a:extLst>
              </p:cNvPr>
              <p:cNvCxnSpPr>
                <a:cxnSpLocks/>
              </p:cNvCxnSpPr>
              <p:nvPr/>
            </p:nvCxnSpPr>
            <p:spPr>
              <a:xfrm>
                <a:off x="4349004" y="4439573"/>
                <a:ext cx="0" cy="5934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3131AF6C-8E15-B70D-8E74-539D9795AC34}"/>
                  </a:ext>
                </a:extLst>
              </p:cNvPr>
              <p:cNvCxnSpPr>
                <a:cxnSpLocks/>
              </p:cNvCxnSpPr>
              <p:nvPr/>
            </p:nvCxnSpPr>
            <p:spPr>
              <a:xfrm>
                <a:off x="4656691" y="4439573"/>
                <a:ext cx="0" cy="5934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54A60282-C5B8-B9D1-9247-647D83EE7BE5}"/>
                  </a:ext>
                </a:extLst>
              </p:cNvPr>
              <p:cNvCxnSpPr>
                <a:cxnSpLocks/>
              </p:cNvCxnSpPr>
              <p:nvPr/>
            </p:nvCxnSpPr>
            <p:spPr>
              <a:xfrm>
                <a:off x="4964378" y="4439573"/>
                <a:ext cx="0" cy="5934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9BD29031-A862-5BCD-2F81-E713D6106694}"/>
                  </a:ext>
                </a:extLst>
              </p:cNvPr>
              <p:cNvCxnSpPr>
                <a:cxnSpLocks/>
              </p:cNvCxnSpPr>
              <p:nvPr/>
            </p:nvCxnSpPr>
            <p:spPr>
              <a:xfrm>
                <a:off x="5272065" y="4439573"/>
                <a:ext cx="0" cy="5934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7A642B1F-6B83-D617-416E-AF7019A3291B}"/>
                  </a:ext>
                </a:extLst>
              </p:cNvPr>
              <p:cNvCxnSpPr>
                <a:cxnSpLocks/>
              </p:cNvCxnSpPr>
              <p:nvPr/>
            </p:nvCxnSpPr>
            <p:spPr>
              <a:xfrm>
                <a:off x="5579752" y="4439573"/>
                <a:ext cx="0" cy="5934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183B6B1B-FDBC-DCB7-5FF9-194919192B59}"/>
                  </a:ext>
                </a:extLst>
              </p:cNvPr>
              <p:cNvCxnSpPr>
                <a:cxnSpLocks/>
              </p:cNvCxnSpPr>
              <p:nvPr/>
            </p:nvCxnSpPr>
            <p:spPr>
              <a:xfrm>
                <a:off x="5887439" y="4439573"/>
                <a:ext cx="0" cy="5934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EDE4099D-5F84-6B64-C011-42EB2BF786FA}"/>
                  </a:ext>
                </a:extLst>
              </p:cNvPr>
              <p:cNvCxnSpPr>
                <a:cxnSpLocks/>
              </p:cNvCxnSpPr>
              <p:nvPr/>
            </p:nvCxnSpPr>
            <p:spPr>
              <a:xfrm>
                <a:off x="2502882" y="4439573"/>
                <a:ext cx="0" cy="5934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9" name="Group 30">
              <a:extLst>
                <a:ext uri="{FF2B5EF4-FFF2-40B4-BE49-F238E27FC236}">
                  <a16:creationId xmlns:a16="http://schemas.microsoft.com/office/drawing/2014/main" id="{0D34BE43-98C2-5F64-7849-5A55F3EFABEF}"/>
                </a:ext>
              </a:extLst>
            </p:cNvPr>
            <p:cNvGrpSpPr/>
            <p:nvPr/>
          </p:nvGrpSpPr>
          <p:grpSpPr>
            <a:xfrm>
              <a:off x="2288301" y="3653038"/>
              <a:ext cx="3779440" cy="2094103"/>
              <a:chOff x="1889838" y="3785996"/>
              <a:chExt cx="3779440" cy="2094103"/>
            </a:xfrm>
          </p:grpSpPr>
          <p:grpSp>
            <p:nvGrpSpPr>
              <p:cNvPr id="15" name="Group 28">
                <a:extLst>
                  <a:ext uri="{FF2B5EF4-FFF2-40B4-BE49-F238E27FC236}">
                    <a16:creationId xmlns:a16="http://schemas.microsoft.com/office/drawing/2014/main" id="{F1B439F6-C801-1CA0-A6FB-DCDE1061493C}"/>
                  </a:ext>
                </a:extLst>
              </p:cNvPr>
              <p:cNvGrpSpPr/>
              <p:nvPr/>
            </p:nvGrpSpPr>
            <p:grpSpPr>
              <a:xfrm>
                <a:off x="1899136" y="3850525"/>
                <a:ext cx="3770142" cy="2029574"/>
                <a:chOff x="1899136" y="3850525"/>
                <a:chExt cx="3770142" cy="2029574"/>
              </a:xfrm>
            </p:grpSpPr>
            <p:sp>
              <p:nvSpPr>
                <p:cNvPr id="19" name="Rectangle 13">
                  <a:extLst>
                    <a:ext uri="{FF2B5EF4-FFF2-40B4-BE49-F238E27FC236}">
                      <a16:creationId xmlns:a16="http://schemas.microsoft.com/office/drawing/2014/main" id="{C1046FE2-8022-E7DB-898C-186253FFE9F1}"/>
                    </a:ext>
                  </a:extLst>
                </p:cNvPr>
                <p:cNvSpPr/>
                <p:nvPr/>
              </p:nvSpPr>
              <p:spPr>
                <a:xfrm>
                  <a:off x="1899136" y="3850525"/>
                  <a:ext cx="3770142" cy="720000"/>
                </a:xfrm>
                <a:prstGeom prst="rect">
                  <a:avLst/>
                </a:prstGeom>
                <a:solidFill>
                  <a:srgbClr val="E8E6FE"/>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4">
                  <a:extLst>
                    <a:ext uri="{FF2B5EF4-FFF2-40B4-BE49-F238E27FC236}">
                      <a16:creationId xmlns:a16="http://schemas.microsoft.com/office/drawing/2014/main" id="{FBAA22FC-C3B4-FA53-FE8F-26D2A5CA997B}"/>
                    </a:ext>
                  </a:extLst>
                </p:cNvPr>
                <p:cNvSpPr/>
                <p:nvPr/>
              </p:nvSpPr>
              <p:spPr>
                <a:xfrm>
                  <a:off x="1899136" y="5160099"/>
                  <a:ext cx="3770142" cy="720000"/>
                </a:xfrm>
                <a:prstGeom prst="rect">
                  <a:avLst/>
                </a:prstGeom>
                <a:solidFill>
                  <a:schemeClr val="accent4">
                    <a:lumMod val="40000"/>
                    <a:lumOff val="60000"/>
                  </a:schemeClr>
                </a:solidFill>
                <a:ln w="28575">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 name="Group 29">
                <a:extLst>
                  <a:ext uri="{FF2B5EF4-FFF2-40B4-BE49-F238E27FC236}">
                    <a16:creationId xmlns:a16="http://schemas.microsoft.com/office/drawing/2014/main" id="{43B64573-28D6-FFC6-9D4E-763122A98455}"/>
                  </a:ext>
                </a:extLst>
              </p:cNvPr>
              <p:cNvGrpSpPr/>
              <p:nvPr/>
            </p:nvGrpSpPr>
            <p:grpSpPr>
              <a:xfrm>
                <a:off x="1889838" y="3785996"/>
                <a:ext cx="1626984" cy="1787672"/>
                <a:chOff x="1889838" y="3785996"/>
                <a:chExt cx="1626984" cy="1787672"/>
              </a:xfrm>
            </p:grpSpPr>
            <p:sp>
              <p:nvSpPr>
                <p:cNvPr id="17" name="TextBox 15">
                  <a:extLst>
                    <a:ext uri="{FF2B5EF4-FFF2-40B4-BE49-F238E27FC236}">
                      <a16:creationId xmlns:a16="http://schemas.microsoft.com/office/drawing/2014/main" id="{7B538586-2B2C-7B1E-8158-8E1BB65C108F}"/>
                    </a:ext>
                  </a:extLst>
                </p:cNvPr>
                <p:cNvSpPr txBox="1"/>
                <p:nvPr/>
              </p:nvSpPr>
              <p:spPr>
                <a:xfrm>
                  <a:off x="1899135" y="3785996"/>
                  <a:ext cx="1617687" cy="461665"/>
                </a:xfrm>
                <a:prstGeom prst="rect">
                  <a:avLst/>
                </a:prstGeom>
                <a:noFill/>
              </p:spPr>
              <p:txBody>
                <a:bodyPr wrap="none" rtlCol="0">
                  <a:spAutoFit/>
                </a:bodyPr>
                <a:lstStyle/>
                <a:p>
                  <a:r>
                    <a:rPr lang="en-US" sz="2400" dirty="0">
                      <a:latin typeface="Cambria" panose="02040503050406030204" pitchFamily="18" charset="0"/>
                    </a:rPr>
                    <a:t>Subarray X</a:t>
                  </a:r>
                </a:p>
              </p:txBody>
            </p:sp>
            <p:sp>
              <p:nvSpPr>
                <p:cNvPr id="18" name="TextBox 16">
                  <a:extLst>
                    <a:ext uri="{FF2B5EF4-FFF2-40B4-BE49-F238E27FC236}">
                      <a16:creationId xmlns:a16="http://schemas.microsoft.com/office/drawing/2014/main" id="{4B00BF8D-125A-CB1A-6790-1A943DA20B66}"/>
                    </a:ext>
                  </a:extLst>
                </p:cNvPr>
                <p:cNvSpPr txBox="1"/>
                <p:nvPr/>
              </p:nvSpPr>
              <p:spPr>
                <a:xfrm>
                  <a:off x="1889838" y="5112003"/>
                  <a:ext cx="1617687" cy="461665"/>
                </a:xfrm>
                <a:prstGeom prst="rect">
                  <a:avLst/>
                </a:prstGeom>
                <a:noFill/>
              </p:spPr>
              <p:txBody>
                <a:bodyPr wrap="none" rtlCol="0">
                  <a:spAutoFit/>
                </a:bodyPr>
                <a:lstStyle/>
                <a:p>
                  <a:r>
                    <a:rPr lang="en-US" sz="2400" dirty="0">
                      <a:latin typeface="Cambria" panose="02040503050406030204" pitchFamily="18" charset="0"/>
                    </a:rPr>
                    <a:t>Subarray Y</a:t>
                  </a:r>
                </a:p>
              </p:txBody>
            </p:sp>
          </p:grpSp>
        </p:grpSp>
        <p:sp>
          <p:nvSpPr>
            <p:cNvPr id="12" name="Rectangle 17">
              <a:extLst>
                <a:ext uri="{FF2B5EF4-FFF2-40B4-BE49-F238E27FC236}">
                  <a16:creationId xmlns:a16="http://schemas.microsoft.com/office/drawing/2014/main" id="{EC7A38A7-ABAA-EA17-FCF6-3BD881AE2AB1}"/>
                </a:ext>
              </a:extLst>
            </p:cNvPr>
            <p:cNvSpPr/>
            <p:nvPr/>
          </p:nvSpPr>
          <p:spPr>
            <a:xfrm>
              <a:off x="2128787" y="3571546"/>
              <a:ext cx="4065563" cy="2262352"/>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Dikdörtgen 256">
              <a:extLst>
                <a:ext uri="{FF2B5EF4-FFF2-40B4-BE49-F238E27FC236}">
                  <a16:creationId xmlns:a16="http://schemas.microsoft.com/office/drawing/2014/main" id="{AD04C004-1A57-471C-D8D9-0034B6320E00}"/>
                </a:ext>
              </a:extLst>
            </p:cNvPr>
            <p:cNvSpPr/>
            <p:nvPr/>
          </p:nvSpPr>
          <p:spPr>
            <a:xfrm>
              <a:off x="2297598" y="4547362"/>
              <a:ext cx="3770137" cy="370985"/>
            </a:xfrm>
            <a:prstGeom prst="rect">
              <a:avLst/>
            </a:prstGeom>
            <a:solidFill>
              <a:schemeClr val="accent1">
                <a:lumMod val="60000"/>
                <a:lumOff val="4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Cambria" panose="02040503050406030204" pitchFamily="18" charset="0"/>
                  <a:ea typeface="Cambria" panose="02040503050406030204" pitchFamily="18" charset="0"/>
                  <a:cs typeface="Cascadia Mono" panose="020B0609020000020004" pitchFamily="49" charset="0"/>
                </a:rPr>
                <a:t>Shared Sense Amplifiers</a:t>
              </a:r>
            </a:p>
          </p:txBody>
        </p:sp>
      </p:grpSp>
      <p:cxnSp>
        <p:nvCxnSpPr>
          <p:cNvPr id="13" name="Connector: Curved 12">
            <a:extLst>
              <a:ext uri="{FF2B5EF4-FFF2-40B4-BE49-F238E27FC236}">
                <a16:creationId xmlns:a16="http://schemas.microsoft.com/office/drawing/2014/main" id="{121B5F39-EC17-AC7F-40A3-356C972BA7F9}"/>
              </a:ext>
            </a:extLst>
          </p:cNvPr>
          <p:cNvCxnSpPr>
            <a:cxnSpLocks/>
          </p:cNvCxnSpPr>
          <p:nvPr/>
        </p:nvCxnSpPr>
        <p:spPr>
          <a:xfrm>
            <a:off x="1923721" y="4075370"/>
            <a:ext cx="1164105" cy="203999"/>
          </a:xfrm>
          <a:prstGeom prst="curvedConnector2">
            <a:avLst/>
          </a:prstGeom>
          <a:ln w="28575">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33" name="TextBox 15">
            <a:extLst>
              <a:ext uri="{FF2B5EF4-FFF2-40B4-BE49-F238E27FC236}">
                <a16:creationId xmlns:a16="http://schemas.microsoft.com/office/drawing/2014/main" id="{AAD0D034-E306-1A65-DC83-CCA407CB9915}"/>
              </a:ext>
            </a:extLst>
          </p:cNvPr>
          <p:cNvSpPr txBox="1"/>
          <p:nvPr/>
        </p:nvSpPr>
        <p:spPr>
          <a:xfrm>
            <a:off x="2097051" y="4176891"/>
            <a:ext cx="2076146" cy="461665"/>
          </a:xfrm>
          <a:prstGeom prst="rect">
            <a:avLst/>
          </a:prstGeom>
          <a:noFill/>
        </p:spPr>
        <p:txBody>
          <a:bodyPr wrap="none" rtlCol="0">
            <a:spAutoFit/>
          </a:bodyPr>
          <a:lstStyle/>
          <a:p>
            <a:r>
              <a:rPr lang="en-US" sz="2400" dirty="0">
                <a:solidFill>
                  <a:srgbClr val="4E8F00"/>
                </a:solidFill>
                <a:latin typeface="Cambria" panose="02040503050406030204" pitchFamily="18" charset="0"/>
              </a:rPr>
              <a:t>Up to </a:t>
            </a:r>
            <a:r>
              <a:rPr lang="en-US" sz="2400" b="1" dirty="0">
                <a:solidFill>
                  <a:srgbClr val="4E8F00"/>
                </a:solidFill>
                <a:latin typeface="Cambria" panose="02040503050406030204" pitchFamily="18" charset="0"/>
              </a:rPr>
              <a:t>16 rows</a:t>
            </a:r>
          </a:p>
        </p:txBody>
      </p:sp>
      <p:cxnSp>
        <p:nvCxnSpPr>
          <p:cNvPr id="38" name="Connector: Curved 37">
            <a:extLst>
              <a:ext uri="{FF2B5EF4-FFF2-40B4-BE49-F238E27FC236}">
                <a16:creationId xmlns:a16="http://schemas.microsoft.com/office/drawing/2014/main" id="{39EF6282-A01A-C7D8-F3BC-72D44EFB3F6C}"/>
              </a:ext>
            </a:extLst>
          </p:cNvPr>
          <p:cNvCxnSpPr>
            <a:cxnSpLocks/>
          </p:cNvCxnSpPr>
          <p:nvPr/>
        </p:nvCxnSpPr>
        <p:spPr>
          <a:xfrm>
            <a:off x="1922076" y="5401377"/>
            <a:ext cx="1164105" cy="203999"/>
          </a:xfrm>
          <a:prstGeom prst="curvedConnector2">
            <a:avLst/>
          </a:prstGeom>
          <a:ln w="28575">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39" name="TextBox 15">
            <a:extLst>
              <a:ext uri="{FF2B5EF4-FFF2-40B4-BE49-F238E27FC236}">
                <a16:creationId xmlns:a16="http://schemas.microsoft.com/office/drawing/2014/main" id="{3D9E4087-D023-A5CC-783C-42CE5A0E3F97}"/>
              </a:ext>
            </a:extLst>
          </p:cNvPr>
          <p:cNvSpPr txBox="1"/>
          <p:nvPr/>
        </p:nvSpPr>
        <p:spPr>
          <a:xfrm>
            <a:off x="2095406" y="5502898"/>
            <a:ext cx="2076146" cy="461665"/>
          </a:xfrm>
          <a:prstGeom prst="rect">
            <a:avLst/>
          </a:prstGeom>
          <a:noFill/>
        </p:spPr>
        <p:txBody>
          <a:bodyPr wrap="none" rtlCol="0">
            <a:spAutoFit/>
          </a:bodyPr>
          <a:lstStyle/>
          <a:p>
            <a:r>
              <a:rPr lang="en-US" sz="2400" dirty="0">
                <a:solidFill>
                  <a:srgbClr val="4E8F00"/>
                </a:solidFill>
                <a:latin typeface="Cambria" panose="02040503050406030204" pitchFamily="18" charset="0"/>
              </a:rPr>
              <a:t>Up to </a:t>
            </a:r>
            <a:r>
              <a:rPr lang="en-US" sz="2400" b="1" dirty="0">
                <a:solidFill>
                  <a:srgbClr val="4E8F00"/>
                </a:solidFill>
                <a:latin typeface="Cambria" panose="02040503050406030204" pitchFamily="18" charset="0"/>
              </a:rPr>
              <a:t>16 rows</a:t>
            </a:r>
          </a:p>
        </p:txBody>
      </p:sp>
      <p:grpSp>
        <p:nvGrpSpPr>
          <p:cNvPr id="40" name="Group 39">
            <a:extLst>
              <a:ext uri="{FF2B5EF4-FFF2-40B4-BE49-F238E27FC236}">
                <a16:creationId xmlns:a16="http://schemas.microsoft.com/office/drawing/2014/main" id="{C14063DA-FDC4-0CFB-09A1-4537ECFA54DF}"/>
              </a:ext>
            </a:extLst>
          </p:cNvPr>
          <p:cNvGrpSpPr/>
          <p:nvPr/>
        </p:nvGrpSpPr>
        <p:grpSpPr>
          <a:xfrm>
            <a:off x="4796817" y="3763045"/>
            <a:ext cx="4065563" cy="2262352"/>
            <a:chOff x="2128787" y="3571546"/>
            <a:chExt cx="4065563" cy="2262352"/>
          </a:xfrm>
        </p:grpSpPr>
        <p:grpSp>
          <p:nvGrpSpPr>
            <p:cNvPr id="41" name="Group 40">
              <a:extLst>
                <a:ext uri="{FF2B5EF4-FFF2-40B4-BE49-F238E27FC236}">
                  <a16:creationId xmlns:a16="http://schemas.microsoft.com/office/drawing/2014/main" id="{EA01C101-E818-B67D-F3C3-C472BD7D789D}"/>
                </a:ext>
              </a:extLst>
            </p:cNvPr>
            <p:cNvGrpSpPr/>
            <p:nvPr/>
          </p:nvGrpSpPr>
          <p:grpSpPr>
            <a:xfrm>
              <a:off x="2502882" y="4439573"/>
              <a:ext cx="3384557" cy="593439"/>
              <a:chOff x="2502882" y="4439573"/>
              <a:chExt cx="3384557" cy="593439"/>
            </a:xfrm>
          </p:grpSpPr>
          <p:cxnSp>
            <p:nvCxnSpPr>
              <p:cNvPr id="51" name="Straight Connector 50">
                <a:extLst>
                  <a:ext uri="{FF2B5EF4-FFF2-40B4-BE49-F238E27FC236}">
                    <a16:creationId xmlns:a16="http://schemas.microsoft.com/office/drawing/2014/main" id="{7379288F-33F1-2BB5-0BEF-EFBC9E0D2651}"/>
                  </a:ext>
                </a:extLst>
              </p:cNvPr>
              <p:cNvCxnSpPr>
                <a:cxnSpLocks/>
              </p:cNvCxnSpPr>
              <p:nvPr/>
            </p:nvCxnSpPr>
            <p:spPr>
              <a:xfrm>
                <a:off x="2810569" y="4439573"/>
                <a:ext cx="0" cy="5934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523B0FF7-C3B7-A253-B633-56658A9A5524}"/>
                  </a:ext>
                </a:extLst>
              </p:cNvPr>
              <p:cNvCxnSpPr>
                <a:cxnSpLocks/>
              </p:cNvCxnSpPr>
              <p:nvPr/>
            </p:nvCxnSpPr>
            <p:spPr>
              <a:xfrm>
                <a:off x="3118256" y="4439573"/>
                <a:ext cx="0" cy="5934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C510383F-1383-5DEB-859F-A2E61CFFBD92}"/>
                  </a:ext>
                </a:extLst>
              </p:cNvPr>
              <p:cNvCxnSpPr>
                <a:cxnSpLocks/>
              </p:cNvCxnSpPr>
              <p:nvPr/>
            </p:nvCxnSpPr>
            <p:spPr>
              <a:xfrm>
                <a:off x="3425943" y="4439573"/>
                <a:ext cx="0" cy="5934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2269C4A8-1CD9-0F83-B4B9-C96C726DA83D}"/>
                  </a:ext>
                </a:extLst>
              </p:cNvPr>
              <p:cNvCxnSpPr>
                <a:cxnSpLocks/>
              </p:cNvCxnSpPr>
              <p:nvPr/>
            </p:nvCxnSpPr>
            <p:spPr>
              <a:xfrm>
                <a:off x="3733630" y="4439573"/>
                <a:ext cx="0" cy="5934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87D48BBD-5865-0164-DB6D-8318EBF93961}"/>
                  </a:ext>
                </a:extLst>
              </p:cNvPr>
              <p:cNvCxnSpPr>
                <a:cxnSpLocks/>
              </p:cNvCxnSpPr>
              <p:nvPr/>
            </p:nvCxnSpPr>
            <p:spPr>
              <a:xfrm>
                <a:off x="4041317" y="4439573"/>
                <a:ext cx="0" cy="5934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B14C50CF-F792-141E-6B36-EC9109D4AB02}"/>
                  </a:ext>
                </a:extLst>
              </p:cNvPr>
              <p:cNvCxnSpPr>
                <a:cxnSpLocks/>
              </p:cNvCxnSpPr>
              <p:nvPr/>
            </p:nvCxnSpPr>
            <p:spPr>
              <a:xfrm>
                <a:off x="4349004" y="4439573"/>
                <a:ext cx="0" cy="5934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D8696D8C-230E-4AD2-5F61-E0A4C8692B74}"/>
                  </a:ext>
                </a:extLst>
              </p:cNvPr>
              <p:cNvCxnSpPr>
                <a:cxnSpLocks/>
              </p:cNvCxnSpPr>
              <p:nvPr/>
            </p:nvCxnSpPr>
            <p:spPr>
              <a:xfrm>
                <a:off x="4656691" y="4439573"/>
                <a:ext cx="0" cy="5934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FA0EAB4F-7A0E-4D79-29C0-F27234FB3F91}"/>
                  </a:ext>
                </a:extLst>
              </p:cNvPr>
              <p:cNvCxnSpPr>
                <a:cxnSpLocks/>
              </p:cNvCxnSpPr>
              <p:nvPr/>
            </p:nvCxnSpPr>
            <p:spPr>
              <a:xfrm>
                <a:off x="4964378" y="4439573"/>
                <a:ext cx="0" cy="5934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ABD9131C-41A3-C084-18AC-4DA8F1A3951A}"/>
                  </a:ext>
                </a:extLst>
              </p:cNvPr>
              <p:cNvCxnSpPr>
                <a:cxnSpLocks/>
              </p:cNvCxnSpPr>
              <p:nvPr/>
            </p:nvCxnSpPr>
            <p:spPr>
              <a:xfrm>
                <a:off x="5272065" y="4439573"/>
                <a:ext cx="0" cy="5934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4FE98E47-B6BC-99F1-A734-C73C24CA6407}"/>
                  </a:ext>
                </a:extLst>
              </p:cNvPr>
              <p:cNvCxnSpPr>
                <a:cxnSpLocks/>
              </p:cNvCxnSpPr>
              <p:nvPr/>
            </p:nvCxnSpPr>
            <p:spPr>
              <a:xfrm>
                <a:off x="5579752" y="4439573"/>
                <a:ext cx="0" cy="5934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5F8FEECB-418B-FDF2-BDD0-A4058EE8EE0C}"/>
                  </a:ext>
                </a:extLst>
              </p:cNvPr>
              <p:cNvCxnSpPr>
                <a:cxnSpLocks/>
              </p:cNvCxnSpPr>
              <p:nvPr/>
            </p:nvCxnSpPr>
            <p:spPr>
              <a:xfrm>
                <a:off x="5887439" y="4439573"/>
                <a:ext cx="0" cy="5934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9125B032-BC69-397F-C746-C6EBB926356A}"/>
                  </a:ext>
                </a:extLst>
              </p:cNvPr>
              <p:cNvCxnSpPr>
                <a:cxnSpLocks/>
              </p:cNvCxnSpPr>
              <p:nvPr/>
            </p:nvCxnSpPr>
            <p:spPr>
              <a:xfrm>
                <a:off x="2502882" y="4439573"/>
                <a:ext cx="0" cy="5934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2" name="Group 30">
              <a:extLst>
                <a:ext uri="{FF2B5EF4-FFF2-40B4-BE49-F238E27FC236}">
                  <a16:creationId xmlns:a16="http://schemas.microsoft.com/office/drawing/2014/main" id="{D8E739EB-F239-38E9-9353-FF3CFCF01363}"/>
                </a:ext>
              </a:extLst>
            </p:cNvPr>
            <p:cNvGrpSpPr/>
            <p:nvPr/>
          </p:nvGrpSpPr>
          <p:grpSpPr>
            <a:xfrm>
              <a:off x="2288301" y="3653038"/>
              <a:ext cx="3779440" cy="2094103"/>
              <a:chOff x="1889838" y="3785996"/>
              <a:chExt cx="3779440" cy="2094103"/>
            </a:xfrm>
          </p:grpSpPr>
          <p:grpSp>
            <p:nvGrpSpPr>
              <p:cNvPr id="45" name="Group 28">
                <a:extLst>
                  <a:ext uri="{FF2B5EF4-FFF2-40B4-BE49-F238E27FC236}">
                    <a16:creationId xmlns:a16="http://schemas.microsoft.com/office/drawing/2014/main" id="{C316CCA2-552B-ABDD-F14A-100847A511A7}"/>
                  </a:ext>
                </a:extLst>
              </p:cNvPr>
              <p:cNvGrpSpPr/>
              <p:nvPr/>
            </p:nvGrpSpPr>
            <p:grpSpPr>
              <a:xfrm>
                <a:off x="1899136" y="3850525"/>
                <a:ext cx="3770142" cy="2029574"/>
                <a:chOff x="1899136" y="3850525"/>
                <a:chExt cx="3770142" cy="2029574"/>
              </a:xfrm>
            </p:grpSpPr>
            <p:sp>
              <p:nvSpPr>
                <p:cNvPr id="49" name="Rectangle 13">
                  <a:extLst>
                    <a:ext uri="{FF2B5EF4-FFF2-40B4-BE49-F238E27FC236}">
                      <a16:creationId xmlns:a16="http://schemas.microsoft.com/office/drawing/2014/main" id="{CEE8EE71-162F-2F50-5F48-4E99A248DC18}"/>
                    </a:ext>
                  </a:extLst>
                </p:cNvPr>
                <p:cNvSpPr/>
                <p:nvPr/>
              </p:nvSpPr>
              <p:spPr>
                <a:xfrm>
                  <a:off x="1899136" y="3850525"/>
                  <a:ext cx="3770142" cy="720000"/>
                </a:xfrm>
                <a:prstGeom prst="rect">
                  <a:avLst/>
                </a:prstGeom>
                <a:solidFill>
                  <a:srgbClr val="E8E6FE"/>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Rectangle 14">
                  <a:extLst>
                    <a:ext uri="{FF2B5EF4-FFF2-40B4-BE49-F238E27FC236}">
                      <a16:creationId xmlns:a16="http://schemas.microsoft.com/office/drawing/2014/main" id="{4C485195-6299-B688-A3F9-8A11A2472B1B}"/>
                    </a:ext>
                  </a:extLst>
                </p:cNvPr>
                <p:cNvSpPr/>
                <p:nvPr/>
              </p:nvSpPr>
              <p:spPr>
                <a:xfrm>
                  <a:off x="1899136" y="5160099"/>
                  <a:ext cx="3770142" cy="720000"/>
                </a:xfrm>
                <a:prstGeom prst="rect">
                  <a:avLst/>
                </a:prstGeom>
                <a:solidFill>
                  <a:schemeClr val="accent4">
                    <a:lumMod val="40000"/>
                    <a:lumOff val="60000"/>
                  </a:schemeClr>
                </a:solidFill>
                <a:ln w="28575">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6" name="Group 29">
                <a:extLst>
                  <a:ext uri="{FF2B5EF4-FFF2-40B4-BE49-F238E27FC236}">
                    <a16:creationId xmlns:a16="http://schemas.microsoft.com/office/drawing/2014/main" id="{457FCAE0-D2D8-0741-D79A-465BA87AF298}"/>
                  </a:ext>
                </a:extLst>
              </p:cNvPr>
              <p:cNvGrpSpPr/>
              <p:nvPr/>
            </p:nvGrpSpPr>
            <p:grpSpPr>
              <a:xfrm>
                <a:off x="1889838" y="3785996"/>
                <a:ext cx="1626984" cy="1787672"/>
                <a:chOff x="1889838" y="3785996"/>
                <a:chExt cx="1626984" cy="1787672"/>
              </a:xfrm>
            </p:grpSpPr>
            <p:sp>
              <p:nvSpPr>
                <p:cNvPr id="47" name="TextBox 15">
                  <a:extLst>
                    <a:ext uri="{FF2B5EF4-FFF2-40B4-BE49-F238E27FC236}">
                      <a16:creationId xmlns:a16="http://schemas.microsoft.com/office/drawing/2014/main" id="{721DDE1A-71DF-1275-C5F9-49D53B9FA923}"/>
                    </a:ext>
                  </a:extLst>
                </p:cNvPr>
                <p:cNvSpPr txBox="1"/>
                <p:nvPr/>
              </p:nvSpPr>
              <p:spPr>
                <a:xfrm>
                  <a:off x="1899135" y="3785996"/>
                  <a:ext cx="1617687" cy="461665"/>
                </a:xfrm>
                <a:prstGeom prst="rect">
                  <a:avLst/>
                </a:prstGeom>
                <a:noFill/>
              </p:spPr>
              <p:txBody>
                <a:bodyPr wrap="none" rtlCol="0">
                  <a:spAutoFit/>
                </a:bodyPr>
                <a:lstStyle/>
                <a:p>
                  <a:r>
                    <a:rPr lang="en-US" sz="2400" dirty="0">
                      <a:latin typeface="Cambria" panose="02040503050406030204" pitchFamily="18" charset="0"/>
                    </a:rPr>
                    <a:t>Subarray X</a:t>
                  </a:r>
                </a:p>
              </p:txBody>
            </p:sp>
            <p:sp>
              <p:nvSpPr>
                <p:cNvPr id="48" name="TextBox 16">
                  <a:extLst>
                    <a:ext uri="{FF2B5EF4-FFF2-40B4-BE49-F238E27FC236}">
                      <a16:creationId xmlns:a16="http://schemas.microsoft.com/office/drawing/2014/main" id="{16BEC9A9-6B90-2573-9004-C3CCD0E37154}"/>
                    </a:ext>
                  </a:extLst>
                </p:cNvPr>
                <p:cNvSpPr txBox="1"/>
                <p:nvPr/>
              </p:nvSpPr>
              <p:spPr>
                <a:xfrm>
                  <a:off x="1889838" y="5112003"/>
                  <a:ext cx="1617687" cy="461665"/>
                </a:xfrm>
                <a:prstGeom prst="rect">
                  <a:avLst/>
                </a:prstGeom>
                <a:noFill/>
              </p:spPr>
              <p:txBody>
                <a:bodyPr wrap="none" rtlCol="0">
                  <a:spAutoFit/>
                </a:bodyPr>
                <a:lstStyle/>
                <a:p>
                  <a:r>
                    <a:rPr lang="en-US" sz="2400" dirty="0">
                      <a:latin typeface="Cambria" panose="02040503050406030204" pitchFamily="18" charset="0"/>
                    </a:rPr>
                    <a:t>Subarray Y</a:t>
                  </a:r>
                </a:p>
              </p:txBody>
            </p:sp>
          </p:grpSp>
        </p:grpSp>
        <p:sp>
          <p:nvSpPr>
            <p:cNvPr id="43" name="Rectangle 17">
              <a:extLst>
                <a:ext uri="{FF2B5EF4-FFF2-40B4-BE49-F238E27FC236}">
                  <a16:creationId xmlns:a16="http://schemas.microsoft.com/office/drawing/2014/main" id="{40DD790F-61A4-5460-05E7-D4A317FEA61D}"/>
                </a:ext>
              </a:extLst>
            </p:cNvPr>
            <p:cNvSpPr/>
            <p:nvPr/>
          </p:nvSpPr>
          <p:spPr>
            <a:xfrm>
              <a:off x="2128787" y="3571546"/>
              <a:ext cx="4065563" cy="2262352"/>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Dikdörtgen 256">
              <a:extLst>
                <a:ext uri="{FF2B5EF4-FFF2-40B4-BE49-F238E27FC236}">
                  <a16:creationId xmlns:a16="http://schemas.microsoft.com/office/drawing/2014/main" id="{5075E7F8-267A-B161-7A12-72D53D3383DD}"/>
                </a:ext>
              </a:extLst>
            </p:cNvPr>
            <p:cNvSpPr/>
            <p:nvPr/>
          </p:nvSpPr>
          <p:spPr>
            <a:xfrm>
              <a:off x="2297598" y="4547362"/>
              <a:ext cx="3770137" cy="370985"/>
            </a:xfrm>
            <a:prstGeom prst="rect">
              <a:avLst/>
            </a:prstGeom>
            <a:solidFill>
              <a:schemeClr val="accent1">
                <a:lumMod val="60000"/>
                <a:lumOff val="4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Cambria" panose="02040503050406030204" pitchFamily="18" charset="0"/>
                  <a:ea typeface="Cambria" panose="02040503050406030204" pitchFamily="18" charset="0"/>
                  <a:cs typeface="Cascadia Mono" panose="020B0609020000020004" pitchFamily="49" charset="0"/>
                </a:rPr>
                <a:t>Shared Sense Amplifiers</a:t>
              </a:r>
            </a:p>
          </p:txBody>
        </p:sp>
      </p:grpSp>
      <p:cxnSp>
        <p:nvCxnSpPr>
          <p:cNvPr id="63" name="Connector: Curved 62">
            <a:extLst>
              <a:ext uri="{FF2B5EF4-FFF2-40B4-BE49-F238E27FC236}">
                <a16:creationId xmlns:a16="http://schemas.microsoft.com/office/drawing/2014/main" id="{AD03358C-D4C9-7FD1-53B4-A28F2357941A}"/>
              </a:ext>
            </a:extLst>
          </p:cNvPr>
          <p:cNvCxnSpPr>
            <a:cxnSpLocks/>
          </p:cNvCxnSpPr>
          <p:nvPr/>
        </p:nvCxnSpPr>
        <p:spPr>
          <a:xfrm>
            <a:off x="6536017" y="4075370"/>
            <a:ext cx="1164105" cy="203999"/>
          </a:xfrm>
          <a:prstGeom prst="curvedConnector2">
            <a:avLst/>
          </a:prstGeom>
          <a:ln w="28575">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64" name="TextBox 15">
            <a:extLst>
              <a:ext uri="{FF2B5EF4-FFF2-40B4-BE49-F238E27FC236}">
                <a16:creationId xmlns:a16="http://schemas.microsoft.com/office/drawing/2014/main" id="{0B8757A3-73C8-9147-BFBF-DEA4E6C05968}"/>
              </a:ext>
            </a:extLst>
          </p:cNvPr>
          <p:cNvSpPr txBox="1"/>
          <p:nvPr/>
        </p:nvSpPr>
        <p:spPr>
          <a:xfrm>
            <a:off x="6709347" y="4176891"/>
            <a:ext cx="2076146" cy="461665"/>
          </a:xfrm>
          <a:prstGeom prst="rect">
            <a:avLst/>
          </a:prstGeom>
          <a:noFill/>
        </p:spPr>
        <p:txBody>
          <a:bodyPr wrap="none" rtlCol="0">
            <a:spAutoFit/>
          </a:bodyPr>
          <a:lstStyle/>
          <a:p>
            <a:r>
              <a:rPr lang="en-US" sz="2400" dirty="0">
                <a:solidFill>
                  <a:srgbClr val="4E8F00"/>
                </a:solidFill>
                <a:latin typeface="Cambria" panose="02040503050406030204" pitchFamily="18" charset="0"/>
              </a:rPr>
              <a:t>Up to </a:t>
            </a:r>
            <a:r>
              <a:rPr lang="en-US" sz="2400" b="1" dirty="0">
                <a:solidFill>
                  <a:srgbClr val="4E8F00"/>
                </a:solidFill>
                <a:latin typeface="Cambria" panose="02040503050406030204" pitchFamily="18" charset="0"/>
              </a:rPr>
              <a:t>16 rows</a:t>
            </a:r>
          </a:p>
        </p:txBody>
      </p:sp>
      <p:cxnSp>
        <p:nvCxnSpPr>
          <p:cNvPr id="65" name="Connector: Curved 64">
            <a:extLst>
              <a:ext uri="{FF2B5EF4-FFF2-40B4-BE49-F238E27FC236}">
                <a16:creationId xmlns:a16="http://schemas.microsoft.com/office/drawing/2014/main" id="{B33D9D1A-49F2-9627-7CA9-D31A75A33C49}"/>
              </a:ext>
            </a:extLst>
          </p:cNvPr>
          <p:cNvCxnSpPr>
            <a:cxnSpLocks/>
          </p:cNvCxnSpPr>
          <p:nvPr/>
        </p:nvCxnSpPr>
        <p:spPr>
          <a:xfrm>
            <a:off x="6534372" y="5401377"/>
            <a:ext cx="1164105" cy="203999"/>
          </a:xfrm>
          <a:prstGeom prst="curvedConnector2">
            <a:avLst/>
          </a:prstGeom>
          <a:ln w="28575">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66" name="TextBox 15">
            <a:extLst>
              <a:ext uri="{FF2B5EF4-FFF2-40B4-BE49-F238E27FC236}">
                <a16:creationId xmlns:a16="http://schemas.microsoft.com/office/drawing/2014/main" id="{5CBE4CE0-57FE-FF83-C0AE-F7B3C40BD913}"/>
              </a:ext>
            </a:extLst>
          </p:cNvPr>
          <p:cNvSpPr txBox="1"/>
          <p:nvPr/>
        </p:nvSpPr>
        <p:spPr>
          <a:xfrm>
            <a:off x="6707702" y="5502898"/>
            <a:ext cx="2076146" cy="461665"/>
          </a:xfrm>
          <a:prstGeom prst="rect">
            <a:avLst/>
          </a:prstGeom>
          <a:noFill/>
        </p:spPr>
        <p:txBody>
          <a:bodyPr wrap="none" rtlCol="0">
            <a:spAutoFit/>
          </a:bodyPr>
          <a:lstStyle/>
          <a:p>
            <a:r>
              <a:rPr lang="en-US" sz="2400" dirty="0">
                <a:solidFill>
                  <a:srgbClr val="4E8F00"/>
                </a:solidFill>
                <a:latin typeface="Cambria" panose="02040503050406030204" pitchFamily="18" charset="0"/>
              </a:rPr>
              <a:t>Up to </a:t>
            </a:r>
            <a:r>
              <a:rPr lang="en-US" sz="2400" b="1" dirty="0">
                <a:solidFill>
                  <a:srgbClr val="4E8F00"/>
                </a:solidFill>
                <a:latin typeface="Cambria" panose="02040503050406030204" pitchFamily="18" charset="0"/>
              </a:rPr>
              <a:t>32 rows</a:t>
            </a:r>
          </a:p>
        </p:txBody>
      </p:sp>
      <p:sp>
        <p:nvSpPr>
          <p:cNvPr id="5" name="Rectangle 274">
            <a:extLst>
              <a:ext uri="{FF2B5EF4-FFF2-40B4-BE49-F238E27FC236}">
                <a16:creationId xmlns:a16="http://schemas.microsoft.com/office/drawing/2014/main" id="{F11BD937-0DE0-FEFD-A8AE-90BD7D66259F}"/>
              </a:ext>
            </a:extLst>
          </p:cNvPr>
          <p:cNvSpPr/>
          <p:nvPr/>
        </p:nvSpPr>
        <p:spPr>
          <a:xfrm>
            <a:off x="0" y="678290"/>
            <a:ext cx="9144000" cy="1009506"/>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solidFill>
                <a:schemeClr val="tx1"/>
              </a:solidFill>
              <a:latin typeface="Cambria" panose="02040503050406030204" pitchFamily="18" charset="0"/>
            </a:endParaRPr>
          </a:p>
        </p:txBody>
      </p:sp>
      <p:sp>
        <p:nvSpPr>
          <p:cNvPr id="8" name="TextBox 15">
            <a:extLst>
              <a:ext uri="{FF2B5EF4-FFF2-40B4-BE49-F238E27FC236}">
                <a16:creationId xmlns:a16="http://schemas.microsoft.com/office/drawing/2014/main" id="{C786016B-A580-76E6-1496-5731CEF2BDC7}"/>
              </a:ext>
            </a:extLst>
          </p:cNvPr>
          <p:cNvSpPr txBox="1"/>
          <p:nvPr/>
        </p:nvSpPr>
        <p:spPr>
          <a:xfrm>
            <a:off x="179811" y="6012022"/>
            <a:ext cx="4070274" cy="461665"/>
          </a:xfrm>
          <a:prstGeom prst="rect">
            <a:avLst/>
          </a:prstGeom>
          <a:noFill/>
        </p:spPr>
        <p:txBody>
          <a:bodyPr wrap="square" rtlCol="0">
            <a:spAutoFit/>
          </a:bodyPr>
          <a:lstStyle/>
          <a:p>
            <a:pPr algn="ctr"/>
            <a:r>
              <a:rPr lang="en-US" sz="2400" dirty="0">
                <a:solidFill>
                  <a:srgbClr val="4E8F00"/>
                </a:solidFill>
                <a:latin typeface="Cambria" panose="02040503050406030204" pitchFamily="18" charset="0"/>
              </a:rPr>
              <a:t>A total of </a:t>
            </a:r>
            <a:r>
              <a:rPr lang="en-US" sz="2400" b="1" dirty="0">
                <a:solidFill>
                  <a:srgbClr val="4E8F00"/>
                </a:solidFill>
                <a:latin typeface="Cambria" panose="02040503050406030204" pitchFamily="18" charset="0"/>
              </a:rPr>
              <a:t>32 rows</a:t>
            </a:r>
          </a:p>
        </p:txBody>
      </p:sp>
      <p:sp>
        <p:nvSpPr>
          <p:cNvPr id="34" name="TextBox 15">
            <a:extLst>
              <a:ext uri="{FF2B5EF4-FFF2-40B4-BE49-F238E27FC236}">
                <a16:creationId xmlns:a16="http://schemas.microsoft.com/office/drawing/2014/main" id="{F669E8D6-50EB-6876-5C9D-C41470A7D668}"/>
              </a:ext>
            </a:extLst>
          </p:cNvPr>
          <p:cNvSpPr txBox="1"/>
          <p:nvPr/>
        </p:nvSpPr>
        <p:spPr>
          <a:xfrm>
            <a:off x="4792106" y="6012022"/>
            <a:ext cx="4070274" cy="461665"/>
          </a:xfrm>
          <a:prstGeom prst="rect">
            <a:avLst/>
          </a:prstGeom>
          <a:noFill/>
        </p:spPr>
        <p:txBody>
          <a:bodyPr wrap="square" rtlCol="0">
            <a:spAutoFit/>
          </a:bodyPr>
          <a:lstStyle/>
          <a:p>
            <a:pPr algn="ctr"/>
            <a:r>
              <a:rPr lang="en-US" sz="2400" dirty="0">
                <a:solidFill>
                  <a:srgbClr val="4E8F00"/>
                </a:solidFill>
                <a:latin typeface="Cambria" panose="02040503050406030204" pitchFamily="18" charset="0"/>
              </a:rPr>
              <a:t>A total of </a:t>
            </a:r>
            <a:r>
              <a:rPr lang="en-US" sz="2400" b="1" dirty="0">
                <a:solidFill>
                  <a:srgbClr val="4E8F00"/>
                </a:solidFill>
                <a:latin typeface="Cambria" panose="02040503050406030204" pitchFamily="18" charset="0"/>
              </a:rPr>
              <a:t>48 rows</a:t>
            </a:r>
          </a:p>
        </p:txBody>
      </p:sp>
    </p:spTree>
    <p:extLst>
      <p:ext uri="{BB962C8B-B14F-4D97-AF65-F5344CB8AC3E}">
        <p14:creationId xmlns:p14="http://schemas.microsoft.com/office/powerpoint/2010/main" val="3062000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par>
                          <p:cTn id="19" fill="hold">
                            <p:stCondLst>
                              <p:cond delay="0"/>
                            </p:stCondLst>
                            <p:childTnLst>
                              <p:par>
                                <p:cTn id="20" presetID="10" presetClass="entr" presetSubtype="0" fill="hold" nodeType="afterEffect">
                                  <p:stCondLst>
                                    <p:cond delay="10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par>
                                <p:cTn id="23" presetID="10" presetClass="entr" presetSubtype="0" fill="hold" grpId="0" nodeType="withEffect">
                                  <p:stCondLst>
                                    <p:cond delay="100"/>
                                  </p:stCondLst>
                                  <p:childTnLst>
                                    <p:set>
                                      <p:cBhvr>
                                        <p:cTn id="24" dur="1" fill="hold">
                                          <p:stCondLst>
                                            <p:cond delay="0"/>
                                          </p:stCondLst>
                                        </p:cTn>
                                        <p:tgtEl>
                                          <p:spTgt spid="33"/>
                                        </p:tgtEl>
                                        <p:attrNameLst>
                                          <p:attrName>style.visibility</p:attrName>
                                        </p:attrNameLst>
                                      </p:cBhvr>
                                      <p:to>
                                        <p:strVal val="visible"/>
                                      </p:to>
                                    </p:set>
                                    <p:animEffect transition="in" filter="fade">
                                      <p:cBhvr>
                                        <p:cTn id="25" dur="500"/>
                                        <p:tgtEl>
                                          <p:spTgt spid="33"/>
                                        </p:tgtEl>
                                      </p:cBhvr>
                                    </p:animEffect>
                                  </p:childTnLst>
                                </p:cTn>
                              </p:par>
                              <p:par>
                                <p:cTn id="26" presetID="10" presetClass="entr" presetSubtype="0" fill="hold" nodeType="withEffect">
                                  <p:stCondLst>
                                    <p:cond delay="100"/>
                                  </p:stCondLst>
                                  <p:childTnLst>
                                    <p:set>
                                      <p:cBhvr>
                                        <p:cTn id="27" dur="1" fill="hold">
                                          <p:stCondLst>
                                            <p:cond delay="0"/>
                                          </p:stCondLst>
                                        </p:cTn>
                                        <p:tgtEl>
                                          <p:spTgt spid="38"/>
                                        </p:tgtEl>
                                        <p:attrNameLst>
                                          <p:attrName>style.visibility</p:attrName>
                                        </p:attrNameLst>
                                      </p:cBhvr>
                                      <p:to>
                                        <p:strVal val="visible"/>
                                      </p:to>
                                    </p:set>
                                    <p:animEffect transition="in" filter="fade">
                                      <p:cBhvr>
                                        <p:cTn id="28" dur="500"/>
                                        <p:tgtEl>
                                          <p:spTgt spid="38"/>
                                        </p:tgtEl>
                                      </p:cBhvr>
                                    </p:animEffect>
                                  </p:childTnLst>
                                </p:cTn>
                              </p:par>
                              <p:par>
                                <p:cTn id="29" presetID="10" presetClass="entr" presetSubtype="0" fill="hold" grpId="0" nodeType="withEffect">
                                  <p:stCondLst>
                                    <p:cond delay="100"/>
                                  </p:stCondLst>
                                  <p:childTnLst>
                                    <p:set>
                                      <p:cBhvr>
                                        <p:cTn id="30" dur="1" fill="hold">
                                          <p:stCondLst>
                                            <p:cond delay="0"/>
                                          </p:stCondLst>
                                        </p:cTn>
                                        <p:tgtEl>
                                          <p:spTgt spid="39"/>
                                        </p:tgtEl>
                                        <p:attrNameLst>
                                          <p:attrName>style.visibility</p:attrName>
                                        </p:attrNameLst>
                                      </p:cBhvr>
                                      <p:to>
                                        <p:strVal val="visible"/>
                                      </p:to>
                                    </p:set>
                                    <p:animEffect transition="in" filter="fade">
                                      <p:cBhvr>
                                        <p:cTn id="31" dur="500"/>
                                        <p:tgtEl>
                                          <p:spTgt spid="39"/>
                                        </p:tgtEl>
                                      </p:cBhvr>
                                    </p:animEffect>
                                  </p:childTnLst>
                                </p:cTn>
                              </p:par>
                              <p:par>
                                <p:cTn id="32" presetID="10" presetClass="entr" presetSubtype="0" fill="hold" grpId="0" nodeType="withEffect">
                                  <p:stCondLst>
                                    <p:cond delay="10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0"/>
                                        </p:tgtEl>
                                        <p:attrNameLst>
                                          <p:attrName>style.visibility</p:attrName>
                                        </p:attrNameLst>
                                      </p:cBhvr>
                                      <p:to>
                                        <p:strVal val="visible"/>
                                      </p:to>
                                    </p:set>
                                  </p:childTnLst>
                                </p:cTn>
                              </p:par>
                              <p:par>
                                <p:cTn id="43" presetID="10" presetClass="entr" presetSubtype="0" fill="hold" nodeType="withEffect">
                                  <p:stCondLst>
                                    <p:cond delay="100"/>
                                  </p:stCondLst>
                                  <p:childTnLst>
                                    <p:set>
                                      <p:cBhvr>
                                        <p:cTn id="44" dur="1" fill="hold">
                                          <p:stCondLst>
                                            <p:cond delay="0"/>
                                          </p:stCondLst>
                                        </p:cTn>
                                        <p:tgtEl>
                                          <p:spTgt spid="63"/>
                                        </p:tgtEl>
                                        <p:attrNameLst>
                                          <p:attrName>style.visibility</p:attrName>
                                        </p:attrNameLst>
                                      </p:cBhvr>
                                      <p:to>
                                        <p:strVal val="visible"/>
                                      </p:to>
                                    </p:set>
                                    <p:animEffect transition="in" filter="fade">
                                      <p:cBhvr>
                                        <p:cTn id="45" dur="500"/>
                                        <p:tgtEl>
                                          <p:spTgt spid="63"/>
                                        </p:tgtEl>
                                      </p:cBhvr>
                                    </p:animEffect>
                                  </p:childTnLst>
                                </p:cTn>
                              </p:par>
                              <p:par>
                                <p:cTn id="46" presetID="10" presetClass="entr" presetSubtype="0" fill="hold" grpId="0" nodeType="withEffect">
                                  <p:stCondLst>
                                    <p:cond delay="100"/>
                                  </p:stCondLst>
                                  <p:childTnLst>
                                    <p:set>
                                      <p:cBhvr>
                                        <p:cTn id="47" dur="1" fill="hold">
                                          <p:stCondLst>
                                            <p:cond delay="0"/>
                                          </p:stCondLst>
                                        </p:cTn>
                                        <p:tgtEl>
                                          <p:spTgt spid="64"/>
                                        </p:tgtEl>
                                        <p:attrNameLst>
                                          <p:attrName>style.visibility</p:attrName>
                                        </p:attrNameLst>
                                      </p:cBhvr>
                                      <p:to>
                                        <p:strVal val="visible"/>
                                      </p:to>
                                    </p:set>
                                    <p:animEffect transition="in" filter="fade">
                                      <p:cBhvr>
                                        <p:cTn id="48" dur="500"/>
                                        <p:tgtEl>
                                          <p:spTgt spid="64"/>
                                        </p:tgtEl>
                                      </p:cBhvr>
                                    </p:animEffect>
                                  </p:childTnLst>
                                </p:cTn>
                              </p:par>
                              <p:par>
                                <p:cTn id="49" presetID="10" presetClass="entr" presetSubtype="0" fill="hold" nodeType="withEffect">
                                  <p:stCondLst>
                                    <p:cond delay="100"/>
                                  </p:stCondLst>
                                  <p:childTnLst>
                                    <p:set>
                                      <p:cBhvr>
                                        <p:cTn id="50" dur="1" fill="hold">
                                          <p:stCondLst>
                                            <p:cond delay="0"/>
                                          </p:stCondLst>
                                        </p:cTn>
                                        <p:tgtEl>
                                          <p:spTgt spid="65"/>
                                        </p:tgtEl>
                                        <p:attrNameLst>
                                          <p:attrName>style.visibility</p:attrName>
                                        </p:attrNameLst>
                                      </p:cBhvr>
                                      <p:to>
                                        <p:strVal val="visible"/>
                                      </p:to>
                                    </p:set>
                                    <p:animEffect transition="in" filter="fade">
                                      <p:cBhvr>
                                        <p:cTn id="51" dur="500"/>
                                        <p:tgtEl>
                                          <p:spTgt spid="65"/>
                                        </p:tgtEl>
                                      </p:cBhvr>
                                    </p:animEffect>
                                  </p:childTnLst>
                                </p:cTn>
                              </p:par>
                              <p:par>
                                <p:cTn id="52" presetID="10" presetClass="entr" presetSubtype="0" fill="hold" grpId="0" nodeType="withEffect">
                                  <p:stCondLst>
                                    <p:cond delay="100"/>
                                  </p:stCondLst>
                                  <p:childTnLst>
                                    <p:set>
                                      <p:cBhvr>
                                        <p:cTn id="53" dur="1" fill="hold">
                                          <p:stCondLst>
                                            <p:cond delay="0"/>
                                          </p:stCondLst>
                                        </p:cTn>
                                        <p:tgtEl>
                                          <p:spTgt spid="66"/>
                                        </p:tgtEl>
                                        <p:attrNameLst>
                                          <p:attrName>style.visibility</p:attrName>
                                        </p:attrNameLst>
                                      </p:cBhvr>
                                      <p:to>
                                        <p:strVal val="visible"/>
                                      </p:to>
                                    </p:set>
                                    <p:animEffect transition="in" filter="fade">
                                      <p:cBhvr>
                                        <p:cTn id="54" dur="500"/>
                                        <p:tgtEl>
                                          <p:spTgt spid="66"/>
                                        </p:tgtEl>
                                      </p:cBhvr>
                                    </p:animEffect>
                                  </p:childTnLst>
                                </p:cTn>
                              </p:par>
                              <p:par>
                                <p:cTn id="55" presetID="10" presetClass="entr" presetSubtype="0" fill="hold" grpId="0" nodeType="withEffect">
                                  <p:stCondLst>
                                    <p:cond delay="100"/>
                                  </p:stCondLst>
                                  <p:childTnLst>
                                    <p:set>
                                      <p:cBhvr>
                                        <p:cTn id="56" dur="1" fill="hold">
                                          <p:stCondLst>
                                            <p:cond delay="0"/>
                                          </p:stCondLst>
                                        </p:cTn>
                                        <p:tgtEl>
                                          <p:spTgt spid="34"/>
                                        </p:tgtEl>
                                        <p:attrNameLst>
                                          <p:attrName>style.visibility</p:attrName>
                                        </p:attrNameLst>
                                      </p:cBhvr>
                                      <p:to>
                                        <p:strVal val="visible"/>
                                      </p:to>
                                    </p:set>
                                    <p:animEffect transition="in" filter="fade">
                                      <p:cBhvr>
                                        <p:cTn id="5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4" grpId="0" animBg="1"/>
      <p:bldP spid="33" grpId="0"/>
      <p:bldP spid="39" grpId="0"/>
      <p:bldP spid="64" grpId="0"/>
      <p:bldP spid="66" grpId="0"/>
      <p:bldP spid="5" grpId="0" animBg="1"/>
      <p:bldP spid="8" grpId="0"/>
      <p:bldP spid="34" grpId="0"/>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77DB13-75A0-126A-C447-EAFA3429F3A7}"/>
            </a:ext>
          </a:extLst>
        </p:cNvPr>
        <p:cNvGrpSpPr/>
        <p:nvPr/>
      </p:nvGrpSpPr>
      <p:grpSpPr>
        <a:xfrm>
          <a:off x="0" y="0"/>
          <a:ext cx="0" cy="0"/>
          <a:chOff x="0" y="0"/>
          <a:chExt cx="0" cy="0"/>
        </a:xfrm>
      </p:grpSpPr>
      <p:sp>
        <p:nvSpPr>
          <p:cNvPr id="3" name="Slide Number Placeholder 3">
            <a:extLst>
              <a:ext uri="{FF2B5EF4-FFF2-40B4-BE49-F238E27FC236}">
                <a16:creationId xmlns:a16="http://schemas.microsoft.com/office/drawing/2014/main" id="{A7D0313B-C6EB-9037-737D-C2F1B5EE4131}"/>
              </a:ext>
            </a:extLst>
          </p:cNvPr>
          <p:cNvSpPr txBox="1">
            <a:spLocks/>
          </p:cNvSpPr>
          <p:nvPr/>
        </p:nvSpPr>
        <p:spPr>
          <a:xfrm>
            <a:off x="7135390" y="6383046"/>
            <a:ext cx="1828800" cy="365125"/>
          </a:xfrm>
          <a:prstGeom prst="rect">
            <a:avLst/>
          </a:prstGeom>
          <a:solidFill>
            <a:schemeClr val="bg1"/>
          </a:solidFill>
        </p:spPr>
        <p:txBody>
          <a:bodyPr vert="horz" lIns="91440" tIns="45720" rIns="91440" bIns="45720" rtlCol="0" anchor="ctr"/>
          <a:lstStyle>
            <a:defPPr>
              <a:defRPr lang="en-US"/>
            </a:defPPr>
            <a:lvl1pPr marL="0" algn="r" defTabSz="914400" rtl="0" eaLnBrk="1" latinLnBrk="0" hangingPunct="1">
              <a:defRPr sz="2400" b="1" kern="1200">
                <a:solidFill>
                  <a:srgbClr val="0070C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000" b="1" i="0" u="none" strike="noStrike" kern="1200" cap="none" spc="0" normalizeH="0" baseline="0" noProof="0" smtClean="0">
                <a:ln>
                  <a:noFill/>
                </a:ln>
                <a:solidFill>
                  <a:srgbClr val="7BA79D"/>
                </a:solidFill>
                <a:effectLst/>
                <a:uLnTx/>
                <a:uFillTx/>
                <a:latin typeface="Cambria" panose="02040503050406030204" pitchFamily="18" charset="0"/>
                <a:ea typeface="Cambria"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n-US" sz="2400" b="1" i="0" u="none" strike="noStrike" kern="1200" cap="none" spc="0" normalizeH="0" baseline="0" noProof="0">
              <a:ln>
                <a:noFill/>
              </a:ln>
              <a:solidFill>
                <a:srgbClr val="7BA79D"/>
              </a:solidFill>
              <a:effectLst/>
              <a:uLnTx/>
              <a:uFillTx/>
              <a:latin typeface="Cambria" panose="02040503050406030204" pitchFamily="18" charset="0"/>
              <a:ea typeface="Cambria" panose="02040503050406030204" pitchFamily="18" charset="0"/>
              <a:cs typeface="+mn-cs"/>
            </a:endParaRPr>
          </a:p>
        </p:txBody>
      </p:sp>
      <p:grpSp>
        <p:nvGrpSpPr>
          <p:cNvPr id="10" name="Group 9">
            <a:extLst>
              <a:ext uri="{FF2B5EF4-FFF2-40B4-BE49-F238E27FC236}">
                <a16:creationId xmlns:a16="http://schemas.microsoft.com/office/drawing/2014/main" id="{8557FE74-BD28-A175-17D4-1746DBCF2D48}"/>
              </a:ext>
            </a:extLst>
          </p:cNvPr>
          <p:cNvGrpSpPr/>
          <p:nvPr/>
        </p:nvGrpSpPr>
        <p:grpSpPr>
          <a:xfrm>
            <a:off x="-1" y="1164958"/>
            <a:ext cx="9144001" cy="1119641"/>
            <a:chOff x="-1" y="5309113"/>
            <a:chExt cx="9144001" cy="929404"/>
          </a:xfrm>
        </p:grpSpPr>
        <p:sp>
          <p:nvSpPr>
            <p:cNvPr id="11" name="Content Placeholder 2">
              <a:extLst>
                <a:ext uri="{FF2B5EF4-FFF2-40B4-BE49-F238E27FC236}">
                  <a16:creationId xmlns:a16="http://schemas.microsoft.com/office/drawing/2014/main" id="{E98CDB6B-AE70-844E-B764-1113D50DAAC0}"/>
                </a:ext>
              </a:extLst>
            </p:cNvPr>
            <p:cNvSpPr txBox="1">
              <a:spLocks/>
            </p:cNvSpPr>
            <p:nvPr/>
          </p:nvSpPr>
          <p:spPr>
            <a:xfrm>
              <a:off x="-1" y="5324527"/>
              <a:ext cx="9144001" cy="913990"/>
            </a:xfrm>
            <a:prstGeom prst="rect">
              <a:avLst/>
            </a:prstGeom>
            <a:solidFill>
              <a:schemeClr val="accent2">
                <a:lumMod val="20000"/>
                <a:lumOff val="80000"/>
              </a:schemeClr>
            </a:solidFill>
            <a:ln w="38100">
              <a:no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65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mn-cs"/>
                </a:rPr>
                <a:t>Connect rows in neighboring subarrays</a:t>
              </a:r>
              <a:endPar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a:p>
              <a:pPr marL="0" marR="0" lvl="0" indent="0" algn="ctr" defTabSz="914400" rtl="0" eaLnBrk="1" fontAlgn="auto" latinLnBrk="0" hangingPunct="1">
                <a:lnSpc>
                  <a:spcPct val="65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through </a:t>
              </a:r>
              <a:r>
                <a:rPr kumimoji="0" lang="en-US" sz="2800" b="1" i="0" u="none" strike="noStrike" kern="1200" cap="none" spc="0" normalizeH="0" baseline="0" noProof="0" dirty="0">
                  <a:ln>
                    <a:noFill/>
                  </a:ln>
                  <a:solidFill>
                    <a:srgbClr val="C06900"/>
                  </a:solidFill>
                  <a:effectLst/>
                  <a:uLnTx/>
                  <a:uFillTx/>
                  <a:latin typeface="Cambria" panose="02040503050406030204" pitchFamily="18" charset="0"/>
                  <a:ea typeface="Cambria" panose="02040503050406030204" pitchFamily="18" charset="0"/>
                  <a:cs typeface="+mn-cs"/>
                </a:rPr>
                <a:t>a NOT gate </a:t>
              </a: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by simultaneously activating rows</a:t>
              </a:r>
            </a:p>
          </p:txBody>
        </p:sp>
        <p:cxnSp>
          <p:nvCxnSpPr>
            <p:cNvPr id="12" name="Straight Connector 11">
              <a:extLst>
                <a:ext uri="{FF2B5EF4-FFF2-40B4-BE49-F238E27FC236}">
                  <a16:creationId xmlns:a16="http://schemas.microsoft.com/office/drawing/2014/main" id="{10D96963-CC35-10D8-9ABC-FB88B752153F}"/>
                </a:ext>
              </a:extLst>
            </p:cNvPr>
            <p:cNvCxnSpPr/>
            <p:nvPr/>
          </p:nvCxnSpPr>
          <p:spPr>
            <a:xfrm>
              <a:off x="0" y="5309113"/>
              <a:ext cx="9144000" cy="0"/>
            </a:xfrm>
            <a:prstGeom prst="line">
              <a:avLst/>
            </a:prstGeom>
            <a:ln w="5715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BCD93DF9-C7E9-3647-5BA4-A71EF89E1C77}"/>
                </a:ext>
              </a:extLst>
            </p:cNvPr>
            <p:cNvCxnSpPr/>
            <p:nvPr/>
          </p:nvCxnSpPr>
          <p:spPr>
            <a:xfrm>
              <a:off x="-1" y="6223102"/>
              <a:ext cx="9144000" cy="0"/>
            </a:xfrm>
            <a:prstGeom prst="line">
              <a:avLst/>
            </a:prstGeom>
            <a:ln w="5715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5" name="Title 14">
            <a:extLst>
              <a:ext uri="{FF2B5EF4-FFF2-40B4-BE49-F238E27FC236}">
                <a16:creationId xmlns:a16="http://schemas.microsoft.com/office/drawing/2014/main" id="{9A64FCEC-892F-79CA-A7FA-C88C3BAC6855}"/>
              </a:ext>
            </a:extLst>
          </p:cNvPr>
          <p:cNvSpPr>
            <a:spLocks noGrp="1"/>
          </p:cNvSpPr>
          <p:nvPr>
            <p:ph type="title"/>
          </p:nvPr>
        </p:nvSpPr>
        <p:spPr/>
        <p:txBody>
          <a:bodyPr/>
          <a:lstStyle/>
          <a:p>
            <a:r>
              <a:rPr lang="en-US" sz="4400" dirty="0">
                <a:solidFill>
                  <a:schemeClr val="accent5">
                    <a:lumMod val="75000"/>
                  </a:schemeClr>
                </a:solidFill>
              </a:rPr>
              <a:t>Bitwise NOT: Key Idea</a:t>
            </a:r>
            <a:endParaRPr lang="en-CH" sz="4400" dirty="0">
              <a:solidFill>
                <a:schemeClr val="accent5">
                  <a:lumMod val="75000"/>
                </a:schemeClr>
              </a:solidFill>
            </a:endParaRPr>
          </a:p>
        </p:txBody>
      </p:sp>
      <p:cxnSp>
        <p:nvCxnSpPr>
          <p:cNvPr id="140" name="Düz Ok Bağlayıcısı 185">
            <a:extLst>
              <a:ext uri="{FF2B5EF4-FFF2-40B4-BE49-F238E27FC236}">
                <a16:creationId xmlns:a16="http://schemas.microsoft.com/office/drawing/2014/main" id="{31E14555-6760-C151-4E4B-C69A02F80DCF}"/>
              </a:ext>
            </a:extLst>
          </p:cNvPr>
          <p:cNvCxnSpPr>
            <a:cxnSpLocks/>
          </p:cNvCxnSpPr>
          <p:nvPr/>
        </p:nvCxnSpPr>
        <p:spPr>
          <a:xfrm>
            <a:off x="2702753" y="4363455"/>
            <a:ext cx="794374"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3" name="Düz Ok Bağlayıcısı 185">
            <a:extLst>
              <a:ext uri="{FF2B5EF4-FFF2-40B4-BE49-F238E27FC236}">
                <a16:creationId xmlns:a16="http://schemas.microsoft.com/office/drawing/2014/main" id="{D40BD2BF-B376-FAC9-711D-B328A6D84A3E}"/>
              </a:ext>
            </a:extLst>
          </p:cNvPr>
          <p:cNvCxnSpPr>
            <a:cxnSpLocks/>
          </p:cNvCxnSpPr>
          <p:nvPr/>
        </p:nvCxnSpPr>
        <p:spPr>
          <a:xfrm>
            <a:off x="5828084" y="4380143"/>
            <a:ext cx="794374"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27" name="Group 26">
            <a:extLst>
              <a:ext uri="{FF2B5EF4-FFF2-40B4-BE49-F238E27FC236}">
                <a16:creationId xmlns:a16="http://schemas.microsoft.com/office/drawing/2014/main" id="{52B142FB-FD38-EF68-D749-1E944F360E43}"/>
              </a:ext>
            </a:extLst>
          </p:cNvPr>
          <p:cNvGrpSpPr/>
          <p:nvPr/>
        </p:nvGrpSpPr>
        <p:grpSpPr>
          <a:xfrm>
            <a:off x="746196" y="2465021"/>
            <a:ext cx="1591196" cy="3379113"/>
            <a:chOff x="937586" y="2465021"/>
            <a:chExt cx="1591196" cy="3379113"/>
          </a:xfrm>
        </p:grpSpPr>
        <p:grpSp>
          <p:nvGrpSpPr>
            <p:cNvPr id="97" name="Group 96">
              <a:extLst>
                <a:ext uri="{FF2B5EF4-FFF2-40B4-BE49-F238E27FC236}">
                  <a16:creationId xmlns:a16="http://schemas.microsoft.com/office/drawing/2014/main" id="{28A2FB00-60A0-7EDA-4178-2773540656D5}"/>
                </a:ext>
              </a:extLst>
            </p:cNvPr>
            <p:cNvGrpSpPr/>
            <p:nvPr/>
          </p:nvGrpSpPr>
          <p:grpSpPr>
            <a:xfrm>
              <a:off x="1073766" y="2951662"/>
              <a:ext cx="1219255" cy="2448184"/>
              <a:chOff x="785736" y="2752247"/>
              <a:chExt cx="1219255" cy="2448184"/>
            </a:xfrm>
          </p:grpSpPr>
          <p:grpSp>
            <p:nvGrpSpPr>
              <p:cNvPr id="76" name="Group 75">
                <a:extLst>
                  <a:ext uri="{FF2B5EF4-FFF2-40B4-BE49-F238E27FC236}">
                    <a16:creationId xmlns:a16="http://schemas.microsoft.com/office/drawing/2014/main" id="{80FC0EEE-1CB4-831D-8EAE-43556F8DF1E1}"/>
                  </a:ext>
                </a:extLst>
              </p:cNvPr>
              <p:cNvGrpSpPr/>
              <p:nvPr/>
            </p:nvGrpSpPr>
            <p:grpSpPr>
              <a:xfrm>
                <a:off x="785736" y="2752247"/>
                <a:ext cx="1219255" cy="2448184"/>
                <a:chOff x="1084250" y="2810472"/>
                <a:chExt cx="590363" cy="1178709"/>
              </a:xfrm>
            </p:grpSpPr>
            <p:cxnSp>
              <p:nvCxnSpPr>
                <p:cNvPr id="36" name="Google Shape;175;p21">
                  <a:extLst>
                    <a:ext uri="{FF2B5EF4-FFF2-40B4-BE49-F238E27FC236}">
                      <a16:creationId xmlns:a16="http://schemas.microsoft.com/office/drawing/2014/main" id="{F81979ED-E354-1733-87DF-75872F569A85}"/>
                    </a:ext>
                  </a:extLst>
                </p:cNvPr>
                <p:cNvCxnSpPr>
                  <a:cxnSpLocks/>
                  <a:stCxn id="39" idx="4"/>
                </p:cNvCxnSpPr>
                <p:nvPr/>
              </p:nvCxnSpPr>
              <p:spPr>
                <a:xfrm flipV="1">
                  <a:off x="1201146" y="3536014"/>
                  <a:ext cx="0" cy="453167"/>
                </a:xfrm>
                <a:prstGeom prst="straightConnector1">
                  <a:avLst/>
                </a:prstGeom>
                <a:noFill/>
                <a:ln w="76200" cap="flat" cmpd="sng">
                  <a:solidFill>
                    <a:srgbClr val="000000"/>
                  </a:solidFill>
                  <a:prstDash val="solid"/>
                  <a:round/>
                  <a:headEnd type="none" w="med" len="med"/>
                  <a:tailEnd type="none" w="med" len="med"/>
                </a:ln>
              </p:spPr>
            </p:cxnSp>
            <p:sp>
              <p:nvSpPr>
                <p:cNvPr id="39" name="Google Shape;182;p21">
                  <a:extLst>
                    <a:ext uri="{FF2B5EF4-FFF2-40B4-BE49-F238E27FC236}">
                      <a16:creationId xmlns:a16="http://schemas.microsoft.com/office/drawing/2014/main" id="{5005DC8F-32FE-5149-AD13-4828B122ADF7}"/>
                    </a:ext>
                  </a:extLst>
                </p:cNvPr>
                <p:cNvSpPr/>
                <p:nvPr/>
              </p:nvSpPr>
              <p:spPr>
                <a:xfrm>
                  <a:off x="1084250" y="3757072"/>
                  <a:ext cx="233792" cy="232109"/>
                </a:xfrm>
                <a:prstGeom prst="ellipse">
                  <a:avLst/>
                </a:prstGeom>
                <a:solidFill>
                  <a:schemeClr val="bg1"/>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C06900"/>
                    </a:solidFill>
                    <a:effectLst/>
                    <a:uLnTx/>
                    <a:uFillTx/>
                    <a:latin typeface="Cambria" panose="02040503050406030204" pitchFamily="18" charset="0"/>
                    <a:ea typeface="Cambria" panose="02040503050406030204" pitchFamily="18" charset="0"/>
                    <a:cs typeface="+mn-cs"/>
                  </a:endParaRPr>
                </a:p>
              </p:txBody>
            </p:sp>
            <p:sp>
              <p:nvSpPr>
                <p:cNvPr id="41" name="Google Shape;196;p21">
                  <a:extLst>
                    <a:ext uri="{FF2B5EF4-FFF2-40B4-BE49-F238E27FC236}">
                      <a16:creationId xmlns:a16="http://schemas.microsoft.com/office/drawing/2014/main" id="{2A21659D-C317-B998-7911-FFE018B9AA59}"/>
                    </a:ext>
                  </a:extLst>
                </p:cNvPr>
                <p:cNvSpPr/>
                <p:nvPr/>
              </p:nvSpPr>
              <p:spPr>
                <a:xfrm>
                  <a:off x="1084250" y="3112489"/>
                  <a:ext cx="583425" cy="528526"/>
                </a:xfrm>
                <a:prstGeom prst="roundRect">
                  <a:avLst/>
                </a:prstGeom>
                <a:solidFill>
                  <a:schemeClr val="bg1"/>
                </a:solidFill>
                <a:ln w="38100" cap="flat" cmpd="sng">
                  <a:solidFill>
                    <a:schemeClr val="tx1"/>
                  </a:solidFill>
                  <a:prstDash val="sysDash"/>
                  <a:round/>
                  <a:headEnd type="none" w="sm" len="sm"/>
                  <a:tailEnd type="none" w="sm" len="sm"/>
                </a:ln>
              </p:spPr>
              <p:txBody>
                <a:bodyPr spcFirstLastPara="1" wrap="square" lIns="91425" tIns="91425" rIns="91425" bIns="9142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 sz="1900" b="1" i="0" u="none" strike="noStrike" kern="1200" cap="none" spc="0" normalizeH="0" baseline="0" noProof="0" dirty="0">
                      <a:ln>
                        <a:noFill/>
                      </a:ln>
                      <a:solidFill>
                        <a:srgbClr val="FFFFFF"/>
                      </a:solidFill>
                      <a:effectLst/>
                      <a:uLnTx/>
                      <a:uFillTx/>
                      <a:latin typeface="Calibri" panose="020F0502020204030204"/>
                      <a:ea typeface="+mn-ea"/>
                      <a:cs typeface="+mn-cs"/>
                    </a:rPr>
                    <a:t>SA</a:t>
                  </a:r>
                  <a:endParaRPr kumimoji="0" sz="19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cxnSp>
              <p:nvCxnSpPr>
                <p:cNvPr id="43" name="Google Shape;208;p21">
                  <a:extLst>
                    <a:ext uri="{FF2B5EF4-FFF2-40B4-BE49-F238E27FC236}">
                      <a16:creationId xmlns:a16="http://schemas.microsoft.com/office/drawing/2014/main" id="{59CACF31-2048-C920-E875-81DC4CD3F2F5}"/>
                    </a:ext>
                  </a:extLst>
                </p:cNvPr>
                <p:cNvCxnSpPr>
                  <a:cxnSpLocks/>
                  <a:endCxn id="65" idx="0"/>
                </p:cNvCxnSpPr>
                <p:nvPr/>
              </p:nvCxnSpPr>
              <p:spPr>
                <a:xfrm flipV="1">
                  <a:off x="1550683" y="2810472"/>
                  <a:ext cx="7034" cy="449874"/>
                </a:xfrm>
                <a:prstGeom prst="straightConnector1">
                  <a:avLst/>
                </a:prstGeom>
                <a:noFill/>
                <a:ln w="76200" cap="flat" cmpd="sng">
                  <a:solidFill>
                    <a:srgbClr val="000000"/>
                  </a:solidFill>
                  <a:prstDash val="solid"/>
                  <a:round/>
                  <a:headEnd type="none" w="med" len="med"/>
                  <a:tailEnd type="none" w="med" len="med"/>
                </a:ln>
              </p:spPr>
            </p:cxnSp>
            <p:sp>
              <p:nvSpPr>
                <p:cNvPr id="65" name="Google Shape;217;p21">
                  <a:extLst>
                    <a:ext uri="{FF2B5EF4-FFF2-40B4-BE49-F238E27FC236}">
                      <a16:creationId xmlns:a16="http://schemas.microsoft.com/office/drawing/2014/main" id="{99916DD6-999B-1667-4137-7DC5823937E8}"/>
                    </a:ext>
                  </a:extLst>
                </p:cNvPr>
                <p:cNvSpPr/>
                <p:nvPr/>
              </p:nvSpPr>
              <p:spPr>
                <a:xfrm>
                  <a:off x="1440821" y="2810472"/>
                  <a:ext cx="233792" cy="232109"/>
                </a:xfrm>
                <a:prstGeom prst="ellipse">
                  <a:avLst/>
                </a:prstGeom>
                <a:solidFill>
                  <a:schemeClr val="bg1"/>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mn-cs"/>
                    </a:rPr>
                    <a:t>A</a:t>
                  </a:r>
                  <a:endParaRPr kumimoji="0" sz="2400" b="1" i="0" u="none" strike="noStrike" kern="120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mn-cs"/>
                  </a:endParaRPr>
                </a:p>
              </p:txBody>
            </p:sp>
          </p:grpSp>
          <p:grpSp>
            <p:nvGrpSpPr>
              <p:cNvPr id="85" name="Group 84">
                <a:extLst>
                  <a:ext uri="{FF2B5EF4-FFF2-40B4-BE49-F238E27FC236}">
                    <a16:creationId xmlns:a16="http://schemas.microsoft.com/office/drawing/2014/main" id="{9C436782-4287-A64A-9CD3-578C4D52CFBD}"/>
                  </a:ext>
                </a:extLst>
              </p:cNvPr>
              <p:cNvGrpSpPr/>
              <p:nvPr/>
            </p:nvGrpSpPr>
            <p:grpSpPr>
              <a:xfrm>
                <a:off x="843911" y="3459948"/>
                <a:ext cx="1090732" cy="1017346"/>
                <a:chOff x="4636014" y="2665293"/>
                <a:chExt cx="1090732" cy="1017346"/>
              </a:xfrm>
            </p:grpSpPr>
            <p:cxnSp>
              <p:nvCxnSpPr>
                <p:cNvPr id="86" name="Düz Bağlayıcı 567">
                  <a:extLst>
                    <a:ext uri="{FF2B5EF4-FFF2-40B4-BE49-F238E27FC236}">
                      <a16:creationId xmlns:a16="http://schemas.microsoft.com/office/drawing/2014/main" id="{5CE23CDD-5FA6-8326-8245-A886BCA9BE59}"/>
                    </a:ext>
                  </a:extLst>
                </p:cNvPr>
                <p:cNvCxnSpPr>
                  <a:cxnSpLocks/>
                </p:cNvCxnSpPr>
                <p:nvPr/>
              </p:nvCxnSpPr>
              <p:spPr>
                <a:xfrm>
                  <a:off x="4810753" y="2753125"/>
                  <a:ext cx="8551" cy="929514"/>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Düz Bağlayıcı 568">
                  <a:extLst>
                    <a:ext uri="{FF2B5EF4-FFF2-40B4-BE49-F238E27FC236}">
                      <a16:creationId xmlns:a16="http://schemas.microsoft.com/office/drawing/2014/main" id="{F5101BE9-2FF8-AB2D-C514-746D5527B2FC}"/>
                    </a:ext>
                  </a:extLst>
                </p:cNvPr>
                <p:cNvCxnSpPr>
                  <a:cxnSpLocks/>
                </p:cNvCxnSpPr>
                <p:nvPr/>
              </p:nvCxnSpPr>
              <p:spPr>
                <a:xfrm flipH="1">
                  <a:off x="5543099" y="2665293"/>
                  <a:ext cx="922" cy="895452"/>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Düz Bağlayıcı 569">
                  <a:extLst>
                    <a:ext uri="{FF2B5EF4-FFF2-40B4-BE49-F238E27FC236}">
                      <a16:creationId xmlns:a16="http://schemas.microsoft.com/office/drawing/2014/main" id="{D18EB5FC-0CFB-791C-3E45-2E064DC496FB}"/>
                    </a:ext>
                  </a:extLst>
                </p:cNvPr>
                <p:cNvCxnSpPr>
                  <a:cxnSpLocks/>
                </p:cNvCxnSpPr>
                <p:nvPr/>
              </p:nvCxnSpPr>
              <p:spPr>
                <a:xfrm>
                  <a:off x="4771315" y="2740425"/>
                  <a:ext cx="796309"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Düz Bağlayıcı 570">
                  <a:extLst>
                    <a:ext uri="{FF2B5EF4-FFF2-40B4-BE49-F238E27FC236}">
                      <a16:creationId xmlns:a16="http://schemas.microsoft.com/office/drawing/2014/main" id="{6E37245D-A704-FBCE-4297-D7CAD2D00397}"/>
                    </a:ext>
                  </a:extLst>
                </p:cNvPr>
                <p:cNvCxnSpPr>
                  <a:cxnSpLocks/>
                </p:cNvCxnSpPr>
                <p:nvPr/>
              </p:nvCxnSpPr>
              <p:spPr>
                <a:xfrm>
                  <a:off x="4841861" y="3515181"/>
                  <a:ext cx="669914" cy="326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90" name="İkizkenar Üçgen 571">
                  <a:extLst>
                    <a:ext uri="{FF2B5EF4-FFF2-40B4-BE49-F238E27FC236}">
                      <a16:creationId xmlns:a16="http://schemas.microsoft.com/office/drawing/2014/main" id="{B39FEC0A-D153-4422-5A59-284A1E11EA23}"/>
                    </a:ext>
                  </a:extLst>
                </p:cNvPr>
                <p:cNvSpPr/>
                <p:nvPr/>
              </p:nvSpPr>
              <p:spPr>
                <a:xfrm>
                  <a:off x="4636014" y="2985608"/>
                  <a:ext cx="365067" cy="346895"/>
                </a:xfrm>
                <a:prstGeom prst="triangle">
                  <a:avLst>
                    <a:gd name="adj" fmla="val 48898"/>
                  </a:avLst>
                </a:prstGeom>
                <a:solidFill>
                  <a:srgbClr val="DADEFE"/>
                </a:solidFill>
                <a:ln w="28575">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91" name="Oval 90">
                  <a:extLst>
                    <a:ext uri="{FF2B5EF4-FFF2-40B4-BE49-F238E27FC236}">
                      <a16:creationId xmlns:a16="http://schemas.microsoft.com/office/drawing/2014/main" id="{1D9A28EF-F342-17A0-F049-B6CE245E0E90}"/>
                    </a:ext>
                  </a:extLst>
                </p:cNvPr>
                <p:cNvSpPr/>
                <p:nvPr/>
              </p:nvSpPr>
              <p:spPr>
                <a:xfrm rot="16200000">
                  <a:off x="4766441" y="2878797"/>
                  <a:ext cx="99113" cy="91266"/>
                </a:xfrm>
                <a:prstGeom prst="ellipse">
                  <a:avLst/>
                </a:prstGeom>
                <a:solidFill>
                  <a:schemeClr val="bg1"/>
                </a:solidFill>
                <a:ln w="1905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92" name="İkizkenar Üçgen 573">
                  <a:extLst>
                    <a:ext uri="{FF2B5EF4-FFF2-40B4-BE49-F238E27FC236}">
                      <a16:creationId xmlns:a16="http://schemas.microsoft.com/office/drawing/2014/main" id="{1B4422A2-853B-A961-67BC-F405D6C50082}"/>
                    </a:ext>
                  </a:extLst>
                </p:cNvPr>
                <p:cNvSpPr/>
                <p:nvPr/>
              </p:nvSpPr>
              <p:spPr>
                <a:xfrm rot="10800000">
                  <a:off x="5361679" y="2919364"/>
                  <a:ext cx="365067" cy="346895"/>
                </a:xfrm>
                <a:prstGeom prst="triangle">
                  <a:avLst>
                    <a:gd name="adj" fmla="val 48898"/>
                  </a:avLst>
                </a:prstGeom>
                <a:solidFill>
                  <a:srgbClr val="DADEFE"/>
                </a:solidFill>
                <a:ln w="28575">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93" name="Oval 92">
                  <a:extLst>
                    <a:ext uri="{FF2B5EF4-FFF2-40B4-BE49-F238E27FC236}">
                      <a16:creationId xmlns:a16="http://schemas.microsoft.com/office/drawing/2014/main" id="{E77991CE-B43B-5C42-E164-0093683D70EC}"/>
                    </a:ext>
                  </a:extLst>
                </p:cNvPr>
                <p:cNvSpPr/>
                <p:nvPr/>
              </p:nvSpPr>
              <p:spPr>
                <a:xfrm rot="16200000">
                  <a:off x="5491670" y="3275821"/>
                  <a:ext cx="99113" cy="91266"/>
                </a:xfrm>
                <a:prstGeom prst="ellipse">
                  <a:avLst/>
                </a:prstGeom>
                <a:solidFill>
                  <a:schemeClr val="bg1"/>
                </a:solidFill>
                <a:ln w="1905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grpSp>
        </p:grpSp>
        <p:sp>
          <p:nvSpPr>
            <p:cNvPr id="187" name="Metin kutusu 34">
              <a:extLst>
                <a:ext uri="{FF2B5EF4-FFF2-40B4-BE49-F238E27FC236}">
                  <a16:creationId xmlns:a16="http://schemas.microsoft.com/office/drawing/2014/main" id="{709D068D-96AC-A8D2-95FF-D88D807503F1}"/>
                </a:ext>
              </a:extLst>
            </p:cNvPr>
            <p:cNvSpPr txBox="1"/>
            <p:nvPr/>
          </p:nvSpPr>
          <p:spPr>
            <a:xfrm>
              <a:off x="1706326" y="2465021"/>
              <a:ext cx="822456"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Cascadia Mono" panose="020B0609020000020004" pitchFamily="49" charset="0"/>
                </a:rPr>
                <a:t>src</a:t>
              </a:r>
              <a:endPar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188" name="Metin kutusu 34">
              <a:extLst>
                <a:ext uri="{FF2B5EF4-FFF2-40B4-BE49-F238E27FC236}">
                  <a16:creationId xmlns:a16="http://schemas.microsoft.com/office/drawing/2014/main" id="{DB3371D0-43D7-2378-2004-FAE98A9000E8}"/>
                </a:ext>
              </a:extLst>
            </p:cNvPr>
            <p:cNvSpPr txBox="1"/>
            <p:nvPr/>
          </p:nvSpPr>
          <p:spPr>
            <a:xfrm>
              <a:off x="937586" y="5320914"/>
              <a:ext cx="1053934"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Cascadia Mono" panose="020B0609020000020004" pitchFamily="49" charset="0"/>
                </a:rPr>
                <a:t>dst</a:t>
              </a:r>
              <a:endPar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grpSp>
      <p:sp>
        <p:nvSpPr>
          <p:cNvPr id="189" name="Dikdörtgen 256">
            <a:extLst>
              <a:ext uri="{FF2B5EF4-FFF2-40B4-BE49-F238E27FC236}">
                <a16:creationId xmlns:a16="http://schemas.microsoft.com/office/drawing/2014/main" id="{A409D726-5281-B4AB-0DD3-2605743874A0}"/>
              </a:ext>
            </a:extLst>
          </p:cNvPr>
          <p:cNvSpPr/>
          <p:nvPr/>
        </p:nvSpPr>
        <p:spPr>
          <a:xfrm>
            <a:off x="2495127" y="3832857"/>
            <a:ext cx="1171530" cy="381824"/>
          </a:xfrm>
          <a:prstGeom prst="roundRect">
            <a:avLst/>
          </a:prstGeom>
          <a:solidFill>
            <a:schemeClr val="accent1">
              <a:lumMod val="75000"/>
              <a:alpha val="78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ACT </a:t>
            </a:r>
            <a:r>
              <a:rPr kumimoji="0" lang="en-US" sz="20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src</a:t>
            </a:r>
            <a:endParaRPr kumimoji="0" lang="en-US" sz="20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193" name="Dikdörtgen 256">
            <a:extLst>
              <a:ext uri="{FF2B5EF4-FFF2-40B4-BE49-F238E27FC236}">
                <a16:creationId xmlns:a16="http://schemas.microsoft.com/office/drawing/2014/main" id="{7C4DAA28-E13D-37DA-6021-334A11469A40}"/>
              </a:ext>
            </a:extLst>
          </p:cNvPr>
          <p:cNvSpPr/>
          <p:nvPr/>
        </p:nvSpPr>
        <p:spPr>
          <a:xfrm>
            <a:off x="5594357" y="3854940"/>
            <a:ext cx="1171530" cy="381824"/>
          </a:xfrm>
          <a:prstGeom prst="roundRect">
            <a:avLst/>
          </a:prstGeom>
          <a:solidFill>
            <a:schemeClr val="accent1">
              <a:lumMod val="75000"/>
              <a:alpha val="78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ACT </a:t>
            </a:r>
            <a:r>
              <a:rPr kumimoji="0" lang="en-US" sz="20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dst</a:t>
            </a:r>
            <a:endParaRPr kumimoji="0" lang="en-US" sz="20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110" name="Arrow: Right 109">
            <a:extLst>
              <a:ext uri="{FF2B5EF4-FFF2-40B4-BE49-F238E27FC236}">
                <a16:creationId xmlns:a16="http://schemas.microsoft.com/office/drawing/2014/main" id="{8225A821-8CA5-15E4-0C26-FBCA389CF90B}"/>
              </a:ext>
            </a:extLst>
          </p:cNvPr>
          <p:cNvSpPr/>
          <p:nvPr/>
        </p:nvSpPr>
        <p:spPr>
          <a:xfrm rot="2966867">
            <a:off x="257286" y="3552920"/>
            <a:ext cx="806421" cy="436277"/>
          </a:xfrm>
          <a:prstGeom prst="rightArrow">
            <a:avLst>
              <a:gd name="adj1" fmla="val 50000"/>
              <a:gd name="adj2" fmla="val 65504"/>
            </a:avLst>
          </a:prstGeom>
          <a:solidFill>
            <a:srgbClr val="FFC000"/>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78" name="Group 177">
            <a:extLst>
              <a:ext uri="{FF2B5EF4-FFF2-40B4-BE49-F238E27FC236}">
                <a16:creationId xmlns:a16="http://schemas.microsoft.com/office/drawing/2014/main" id="{B147FB51-D6F6-73F3-C1E2-CCAE57C545E5}"/>
              </a:ext>
            </a:extLst>
          </p:cNvPr>
          <p:cNvGrpSpPr/>
          <p:nvPr/>
        </p:nvGrpSpPr>
        <p:grpSpPr>
          <a:xfrm>
            <a:off x="3817983" y="2438271"/>
            <a:ext cx="1591196" cy="3379113"/>
            <a:chOff x="3817983" y="2438271"/>
            <a:chExt cx="1591196" cy="3379113"/>
          </a:xfrm>
        </p:grpSpPr>
        <p:grpSp>
          <p:nvGrpSpPr>
            <p:cNvPr id="56" name="Group 55">
              <a:extLst>
                <a:ext uri="{FF2B5EF4-FFF2-40B4-BE49-F238E27FC236}">
                  <a16:creationId xmlns:a16="http://schemas.microsoft.com/office/drawing/2014/main" id="{12C0EDC9-7014-0BA0-312F-067FFFFDE046}"/>
                </a:ext>
              </a:extLst>
            </p:cNvPr>
            <p:cNvGrpSpPr/>
            <p:nvPr/>
          </p:nvGrpSpPr>
          <p:grpSpPr>
            <a:xfrm>
              <a:off x="3954163" y="2924912"/>
              <a:ext cx="1219255" cy="2448184"/>
              <a:chOff x="785736" y="2752247"/>
              <a:chExt cx="1219255" cy="2448184"/>
            </a:xfrm>
          </p:grpSpPr>
          <p:grpSp>
            <p:nvGrpSpPr>
              <p:cNvPr id="59" name="Group 58">
                <a:extLst>
                  <a:ext uri="{FF2B5EF4-FFF2-40B4-BE49-F238E27FC236}">
                    <a16:creationId xmlns:a16="http://schemas.microsoft.com/office/drawing/2014/main" id="{4BDD1621-80E7-AF3F-067D-198751D47489}"/>
                  </a:ext>
                </a:extLst>
              </p:cNvPr>
              <p:cNvGrpSpPr/>
              <p:nvPr/>
            </p:nvGrpSpPr>
            <p:grpSpPr>
              <a:xfrm>
                <a:off x="785736" y="2752247"/>
                <a:ext cx="1219255" cy="2448184"/>
                <a:chOff x="1084250" y="2810472"/>
                <a:chExt cx="590363" cy="1178709"/>
              </a:xfrm>
            </p:grpSpPr>
            <p:sp>
              <p:nvSpPr>
                <p:cNvPr id="72" name="Google Shape;196;p21">
                  <a:extLst>
                    <a:ext uri="{FF2B5EF4-FFF2-40B4-BE49-F238E27FC236}">
                      <a16:creationId xmlns:a16="http://schemas.microsoft.com/office/drawing/2014/main" id="{FE59DF16-BED6-5556-AEE9-B7BB7B0D9350}"/>
                    </a:ext>
                  </a:extLst>
                </p:cNvPr>
                <p:cNvSpPr/>
                <p:nvPr/>
              </p:nvSpPr>
              <p:spPr>
                <a:xfrm>
                  <a:off x="1084250" y="3112489"/>
                  <a:ext cx="583425" cy="528526"/>
                </a:xfrm>
                <a:prstGeom prst="roundRect">
                  <a:avLst/>
                </a:prstGeom>
                <a:solidFill>
                  <a:schemeClr val="bg1"/>
                </a:solidFill>
                <a:ln w="38100" cap="flat" cmpd="sng">
                  <a:solidFill>
                    <a:schemeClr val="tx1"/>
                  </a:solidFill>
                  <a:prstDash val="sysDash"/>
                  <a:round/>
                  <a:headEnd type="none" w="sm" len="sm"/>
                  <a:tailEnd type="none" w="sm" len="sm"/>
                </a:ln>
              </p:spPr>
              <p:txBody>
                <a:bodyPr spcFirstLastPara="1" wrap="square" lIns="91425" tIns="91425" rIns="91425" bIns="9142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 sz="1900" b="1" i="0" u="none" strike="noStrike" kern="1200" cap="none" spc="0" normalizeH="0" baseline="0" noProof="0" dirty="0">
                      <a:ln>
                        <a:noFill/>
                      </a:ln>
                      <a:solidFill>
                        <a:srgbClr val="FFFFFF"/>
                      </a:solidFill>
                      <a:effectLst/>
                      <a:uLnTx/>
                      <a:uFillTx/>
                      <a:latin typeface="Calibri" panose="020F0502020204030204"/>
                      <a:ea typeface="+mn-ea"/>
                      <a:cs typeface="+mn-cs"/>
                    </a:rPr>
                    <a:t>SA</a:t>
                  </a:r>
                  <a:endParaRPr kumimoji="0" sz="19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cxnSp>
              <p:nvCxnSpPr>
                <p:cNvPr id="73" name="Google Shape;208;p21">
                  <a:extLst>
                    <a:ext uri="{FF2B5EF4-FFF2-40B4-BE49-F238E27FC236}">
                      <a16:creationId xmlns:a16="http://schemas.microsoft.com/office/drawing/2014/main" id="{36A31A8D-A89B-FC2B-7FDD-EA91D5ED0547}"/>
                    </a:ext>
                  </a:extLst>
                </p:cNvPr>
                <p:cNvCxnSpPr>
                  <a:cxnSpLocks/>
                  <a:endCxn id="74" idx="0"/>
                </p:cNvCxnSpPr>
                <p:nvPr/>
              </p:nvCxnSpPr>
              <p:spPr>
                <a:xfrm flipV="1">
                  <a:off x="1550683" y="2810472"/>
                  <a:ext cx="7034" cy="449874"/>
                </a:xfrm>
                <a:prstGeom prst="straightConnector1">
                  <a:avLst/>
                </a:prstGeom>
                <a:noFill/>
                <a:ln w="76200" cap="flat" cmpd="sng">
                  <a:solidFill>
                    <a:srgbClr val="0070C0"/>
                  </a:solidFill>
                  <a:prstDash val="solid"/>
                  <a:round/>
                  <a:headEnd type="none" w="med" len="med"/>
                  <a:tailEnd type="none" w="med" len="med"/>
                </a:ln>
              </p:spPr>
            </p:cxnSp>
            <p:sp>
              <p:nvSpPr>
                <p:cNvPr id="74" name="Google Shape;217;p21">
                  <a:extLst>
                    <a:ext uri="{FF2B5EF4-FFF2-40B4-BE49-F238E27FC236}">
                      <a16:creationId xmlns:a16="http://schemas.microsoft.com/office/drawing/2014/main" id="{E1A75BE1-5F76-DFB9-209F-6F6DDAA8B7B7}"/>
                    </a:ext>
                  </a:extLst>
                </p:cNvPr>
                <p:cNvSpPr/>
                <p:nvPr/>
              </p:nvSpPr>
              <p:spPr>
                <a:xfrm>
                  <a:off x="1440821" y="2810472"/>
                  <a:ext cx="233792" cy="232109"/>
                </a:xfrm>
                <a:prstGeom prst="ellipse">
                  <a:avLst/>
                </a:prstGeom>
                <a:solidFill>
                  <a:schemeClr val="bg1"/>
                </a:solidFill>
                <a:ln w="38100" cap="flat" cmpd="sng">
                  <a:solidFill>
                    <a:srgbClr val="0070C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mn-cs"/>
                    </a:rPr>
                    <a:t>A</a:t>
                  </a:r>
                  <a:endParaRPr kumimoji="0" sz="2400" b="1" i="0" u="none" strike="noStrike" kern="120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mn-cs"/>
                  </a:endParaRPr>
                </a:p>
              </p:txBody>
            </p:sp>
            <p:cxnSp>
              <p:nvCxnSpPr>
                <p:cNvPr id="70" name="Google Shape;175;p21">
                  <a:extLst>
                    <a:ext uri="{FF2B5EF4-FFF2-40B4-BE49-F238E27FC236}">
                      <a16:creationId xmlns:a16="http://schemas.microsoft.com/office/drawing/2014/main" id="{B38FE9F2-5071-90C0-FD32-93571312AE0A}"/>
                    </a:ext>
                  </a:extLst>
                </p:cNvPr>
                <p:cNvCxnSpPr>
                  <a:cxnSpLocks/>
                </p:cNvCxnSpPr>
                <p:nvPr/>
              </p:nvCxnSpPr>
              <p:spPr>
                <a:xfrm flipV="1">
                  <a:off x="1199851" y="3536014"/>
                  <a:ext cx="0" cy="453167"/>
                </a:xfrm>
                <a:prstGeom prst="straightConnector1">
                  <a:avLst/>
                </a:prstGeom>
                <a:noFill/>
                <a:ln w="76200" cap="flat" cmpd="sng">
                  <a:solidFill>
                    <a:srgbClr val="000000"/>
                  </a:solidFill>
                  <a:prstDash val="solid"/>
                  <a:round/>
                  <a:headEnd type="none" w="med" len="med"/>
                  <a:tailEnd type="none" w="med" len="med"/>
                </a:ln>
              </p:spPr>
            </p:cxnSp>
            <p:sp>
              <p:nvSpPr>
                <p:cNvPr id="71" name="Google Shape;182;p21">
                  <a:extLst>
                    <a:ext uri="{FF2B5EF4-FFF2-40B4-BE49-F238E27FC236}">
                      <a16:creationId xmlns:a16="http://schemas.microsoft.com/office/drawing/2014/main" id="{E639F91C-16B6-EDBA-BFEA-262CE9F54A2B}"/>
                    </a:ext>
                  </a:extLst>
                </p:cNvPr>
                <p:cNvSpPr/>
                <p:nvPr/>
              </p:nvSpPr>
              <p:spPr>
                <a:xfrm>
                  <a:off x="1084250" y="3757072"/>
                  <a:ext cx="233792" cy="232109"/>
                </a:xfrm>
                <a:prstGeom prst="ellipse">
                  <a:avLst/>
                </a:prstGeom>
                <a:solidFill>
                  <a:schemeClr val="bg1"/>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C06900"/>
                    </a:solidFill>
                    <a:effectLst/>
                    <a:uLnTx/>
                    <a:uFillTx/>
                    <a:latin typeface="Cambria" panose="02040503050406030204" pitchFamily="18" charset="0"/>
                    <a:ea typeface="Cambria" panose="02040503050406030204" pitchFamily="18" charset="0"/>
                    <a:cs typeface="+mn-cs"/>
                  </a:endParaRPr>
                </a:p>
              </p:txBody>
            </p:sp>
          </p:grpSp>
          <p:grpSp>
            <p:nvGrpSpPr>
              <p:cNvPr id="60" name="Group 59">
                <a:extLst>
                  <a:ext uri="{FF2B5EF4-FFF2-40B4-BE49-F238E27FC236}">
                    <a16:creationId xmlns:a16="http://schemas.microsoft.com/office/drawing/2014/main" id="{C83F659B-6BDB-BAC0-52EA-4A572FF7049B}"/>
                  </a:ext>
                </a:extLst>
              </p:cNvPr>
              <p:cNvGrpSpPr/>
              <p:nvPr/>
            </p:nvGrpSpPr>
            <p:grpSpPr>
              <a:xfrm>
                <a:off x="843911" y="3443904"/>
                <a:ext cx="1090732" cy="858496"/>
                <a:chOff x="4636014" y="2649249"/>
                <a:chExt cx="1090732" cy="858496"/>
              </a:xfrm>
            </p:grpSpPr>
            <p:cxnSp>
              <p:nvCxnSpPr>
                <p:cNvPr id="61" name="Düz Bağlayıcı 567">
                  <a:extLst>
                    <a:ext uri="{FF2B5EF4-FFF2-40B4-BE49-F238E27FC236}">
                      <a16:creationId xmlns:a16="http://schemas.microsoft.com/office/drawing/2014/main" id="{6317DCF7-2A7B-E33D-19F9-0CAF0E4CD478}"/>
                    </a:ext>
                  </a:extLst>
                </p:cNvPr>
                <p:cNvCxnSpPr>
                  <a:cxnSpLocks/>
                  <a:endCxn id="66" idx="3"/>
                </p:cNvCxnSpPr>
                <p:nvPr/>
              </p:nvCxnSpPr>
              <p:spPr>
                <a:xfrm>
                  <a:off x="4813427" y="2753125"/>
                  <a:ext cx="1097" cy="579378"/>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62" name="Düz Bağlayıcı 568">
                  <a:extLst>
                    <a:ext uri="{FF2B5EF4-FFF2-40B4-BE49-F238E27FC236}">
                      <a16:creationId xmlns:a16="http://schemas.microsoft.com/office/drawing/2014/main" id="{C2F31692-DF24-99B7-0303-7520EE1D10D1}"/>
                    </a:ext>
                  </a:extLst>
                </p:cNvPr>
                <p:cNvCxnSpPr>
                  <a:cxnSpLocks/>
                  <a:endCxn id="69" idx="2"/>
                </p:cNvCxnSpPr>
                <p:nvPr/>
              </p:nvCxnSpPr>
              <p:spPr>
                <a:xfrm flipH="1">
                  <a:off x="5541227" y="2649249"/>
                  <a:ext cx="2794" cy="721762"/>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63" name="Düz Bağlayıcı 569">
                  <a:extLst>
                    <a:ext uri="{FF2B5EF4-FFF2-40B4-BE49-F238E27FC236}">
                      <a16:creationId xmlns:a16="http://schemas.microsoft.com/office/drawing/2014/main" id="{2782D868-6263-26EF-4B82-CA0A70D5C5A7}"/>
                    </a:ext>
                  </a:extLst>
                </p:cNvPr>
                <p:cNvCxnSpPr>
                  <a:cxnSpLocks/>
                </p:cNvCxnSpPr>
                <p:nvPr/>
              </p:nvCxnSpPr>
              <p:spPr>
                <a:xfrm>
                  <a:off x="4779337" y="2740425"/>
                  <a:ext cx="796309" cy="0"/>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64" name="Düz Bağlayıcı 570">
                  <a:extLst>
                    <a:ext uri="{FF2B5EF4-FFF2-40B4-BE49-F238E27FC236}">
                      <a16:creationId xmlns:a16="http://schemas.microsoft.com/office/drawing/2014/main" id="{9C512944-D9C7-D3DA-0757-ABF256A1AFE4}"/>
                    </a:ext>
                  </a:extLst>
                </p:cNvPr>
                <p:cNvCxnSpPr>
                  <a:cxnSpLocks/>
                </p:cNvCxnSpPr>
                <p:nvPr/>
              </p:nvCxnSpPr>
              <p:spPr>
                <a:xfrm>
                  <a:off x="4841861" y="3504485"/>
                  <a:ext cx="669914" cy="3260"/>
                </a:xfrm>
                <a:prstGeom prst="line">
                  <a:avLst/>
                </a:prstGeom>
                <a:ln w="76200">
                  <a:solidFill>
                    <a:srgbClr val="7030A0"/>
                  </a:solidFill>
                </a:ln>
              </p:spPr>
              <p:style>
                <a:lnRef idx="1">
                  <a:schemeClr val="accent1"/>
                </a:lnRef>
                <a:fillRef idx="0">
                  <a:schemeClr val="accent1"/>
                </a:fillRef>
                <a:effectRef idx="0">
                  <a:schemeClr val="accent1"/>
                </a:effectRef>
                <a:fontRef idx="minor">
                  <a:schemeClr val="tx1"/>
                </a:fontRef>
              </p:style>
            </p:cxnSp>
            <p:sp>
              <p:nvSpPr>
                <p:cNvPr id="67" name="Oval 66">
                  <a:extLst>
                    <a:ext uri="{FF2B5EF4-FFF2-40B4-BE49-F238E27FC236}">
                      <a16:creationId xmlns:a16="http://schemas.microsoft.com/office/drawing/2014/main" id="{C6AC1B8E-69D8-E8DD-4F61-E09EE7D468C7}"/>
                    </a:ext>
                  </a:extLst>
                </p:cNvPr>
                <p:cNvSpPr/>
                <p:nvPr/>
              </p:nvSpPr>
              <p:spPr>
                <a:xfrm rot="16200000">
                  <a:off x="4766441" y="2878797"/>
                  <a:ext cx="99113" cy="91266"/>
                </a:xfrm>
                <a:prstGeom prst="ellipse">
                  <a:avLst/>
                </a:prstGeom>
                <a:solidFill>
                  <a:schemeClr val="bg1"/>
                </a:solidFill>
                <a:ln w="1905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68" name="İkizkenar Üçgen 573">
                  <a:extLst>
                    <a:ext uri="{FF2B5EF4-FFF2-40B4-BE49-F238E27FC236}">
                      <a16:creationId xmlns:a16="http://schemas.microsoft.com/office/drawing/2014/main" id="{FB34B6CD-F155-72A5-788D-7C93F4C56A5C}"/>
                    </a:ext>
                  </a:extLst>
                </p:cNvPr>
                <p:cNvSpPr/>
                <p:nvPr/>
              </p:nvSpPr>
              <p:spPr>
                <a:xfrm rot="10800000">
                  <a:off x="5361679" y="2919364"/>
                  <a:ext cx="365067" cy="346895"/>
                </a:xfrm>
                <a:prstGeom prst="triangle">
                  <a:avLst>
                    <a:gd name="adj" fmla="val 48898"/>
                  </a:avLst>
                </a:prstGeom>
                <a:solidFill>
                  <a:srgbClr val="DADEFE"/>
                </a:solidFill>
                <a:ln w="28575">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66" name="İkizkenar Üçgen 571">
                  <a:extLst>
                    <a:ext uri="{FF2B5EF4-FFF2-40B4-BE49-F238E27FC236}">
                      <a16:creationId xmlns:a16="http://schemas.microsoft.com/office/drawing/2014/main" id="{F54B5A83-C9AA-0B68-B8F2-E0B243605FA8}"/>
                    </a:ext>
                  </a:extLst>
                </p:cNvPr>
                <p:cNvSpPr/>
                <p:nvPr/>
              </p:nvSpPr>
              <p:spPr>
                <a:xfrm>
                  <a:off x="4636014" y="2985608"/>
                  <a:ext cx="365067" cy="346895"/>
                </a:xfrm>
                <a:prstGeom prst="triangle">
                  <a:avLst>
                    <a:gd name="adj" fmla="val 48898"/>
                  </a:avLst>
                </a:prstGeom>
                <a:solidFill>
                  <a:srgbClr val="DADEFE"/>
                </a:solidFill>
                <a:ln w="28575">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69" name="Oval 68">
                  <a:extLst>
                    <a:ext uri="{FF2B5EF4-FFF2-40B4-BE49-F238E27FC236}">
                      <a16:creationId xmlns:a16="http://schemas.microsoft.com/office/drawing/2014/main" id="{D02EEAAA-4B37-DA53-2F40-E08EBC0BC51B}"/>
                    </a:ext>
                  </a:extLst>
                </p:cNvPr>
                <p:cNvSpPr/>
                <p:nvPr/>
              </p:nvSpPr>
              <p:spPr>
                <a:xfrm rot="16200000">
                  <a:off x="5491670" y="3275821"/>
                  <a:ext cx="99113" cy="91266"/>
                </a:xfrm>
                <a:prstGeom prst="ellipse">
                  <a:avLst/>
                </a:prstGeom>
                <a:solidFill>
                  <a:schemeClr val="bg1"/>
                </a:solidFill>
                <a:ln w="1905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grpSp>
        </p:grpSp>
        <p:sp>
          <p:nvSpPr>
            <p:cNvPr id="57" name="Metin kutusu 34">
              <a:extLst>
                <a:ext uri="{FF2B5EF4-FFF2-40B4-BE49-F238E27FC236}">
                  <a16:creationId xmlns:a16="http://schemas.microsoft.com/office/drawing/2014/main" id="{67C64FFF-5578-E130-592F-3A7ABDDA170C}"/>
                </a:ext>
              </a:extLst>
            </p:cNvPr>
            <p:cNvSpPr txBox="1"/>
            <p:nvPr/>
          </p:nvSpPr>
          <p:spPr>
            <a:xfrm>
              <a:off x="4586723" y="2438271"/>
              <a:ext cx="822456"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Cascadia Mono" panose="020B0609020000020004" pitchFamily="49" charset="0"/>
                </a:rPr>
                <a:t>src</a:t>
              </a:r>
              <a:endPar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58" name="Metin kutusu 34">
              <a:extLst>
                <a:ext uri="{FF2B5EF4-FFF2-40B4-BE49-F238E27FC236}">
                  <a16:creationId xmlns:a16="http://schemas.microsoft.com/office/drawing/2014/main" id="{D1B6E769-67AC-4ED4-9077-86A1E1947438}"/>
                </a:ext>
              </a:extLst>
            </p:cNvPr>
            <p:cNvSpPr txBox="1"/>
            <p:nvPr/>
          </p:nvSpPr>
          <p:spPr>
            <a:xfrm>
              <a:off x="3817983" y="5294164"/>
              <a:ext cx="1053934"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Cascadia Mono" panose="020B0609020000020004" pitchFamily="49" charset="0"/>
                </a:rPr>
                <a:t>dst</a:t>
              </a:r>
              <a:endPar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cxnSp>
          <p:nvCxnSpPr>
            <p:cNvPr id="113" name="Google Shape;175;p21">
              <a:extLst>
                <a:ext uri="{FF2B5EF4-FFF2-40B4-BE49-F238E27FC236}">
                  <a16:creationId xmlns:a16="http://schemas.microsoft.com/office/drawing/2014/main" id="{9BDF5ECE-E0C0-0676-6D45-183DEEFAEB45}"/>
                </a:ext>
              </a:extLst>
            </p:cNvPr>
            <p:cNvCxnSpPr>
              <a:cxnSpLocks/>
              <a:endCxn id="66" idx="3"/>
            </p:cNvCxnSpPr>
            <p:nvPr/>
          </p:nvCxnSpPr>
          <p:spPr>
            <a:xfrm flipV="1">
              <a:off x="4189751" y="4299823"/>
              <a:ext cx="1097" cy="192384"/>
            </a:xfrm>
            <a:prstGeom prst="straightConnector1">
              <a:avLst/>
            </a:prstGeom>
            <a:noFill/>
            <a:ln w="76200" cap="flat" cmpd="sng">
              <a:solidFill>
                <a:srgbClr val="7030A0"/>
              </a:solidFill>
              <a:prstDash val="solid"/>
              <a:round/>
              <a:headEnd type="none" w="med" len="med"/>
              <a:tailEnd type="none" w="med" len="med"/>
            </a:ln>
          </p:spPr>
        </p:cxnSp>
        <p:cxnSp>
          <p:nvCxnSpPr>
            <p:cNvPr id="116" name="Google Shape;175;p21">
              <a:extLst>
                <a:ext uri="{FF2B5EF4-FFF2-40B4-BE49-F238E27FC236}">
                  <a16:creationId xmlns:a16="http://schemas.microsoft.com/office/drawing/2014/main" id="{3D31FA31-2CA2-E0F4-25F4-AC82A582C84F}"/>
                </a:ext>
              </a:extLst>
            </p:cNvPr>
            <p:cNvCxnSpPr>
              <a:cxnSpLocks/>
            </p:cNvCxnSpPr>
            <p:nvPr/>
          </p:nvCxnSpPr>
          <p:spPr>
            <a:xfrm flipV="1">
              <a:off x="4913351" y="4318859"/>
              <a:ext cx="1097" cy="192384"/>
            </a:xfrm>
            <a:prstGeom prst="straightConnector1">
              <a:avLst/>
            </a:prstGeom>
            <a:noFill/>
            <a:ln w="76200" cap="flat" cmpd="sng">
              <a:solidFill>
                <a:srgbClr val="7030A0"/>
              </a:solidFill>
              <a:prstDash val="solid"/>
              <a:round/>
              <a:headEnd type="none" w="med" len="med"/>
              <a:tailEnd type="none" w="med" len="med"/>
            </a:ln>
          </p:spPr>
        </p:cxnSp>
      </p:grpSp>
      <p:grpSp>
        <p:nvGrpSpPr>
          <p:cNvPr id="209" name="Group 208">
            <a:extLst>
              <a:ext uri="{FF2B5EF4-FFF2-40B4-BE49-F238E27FC236}">
                <a16:creationId xmlns:a16="http://schemas.microsoft.com/office/drawing/2014/main" id="{D17AF66D-8C8B-BDF7-E9A6-F1D007A327C9}"/>
              </a:ext>
            </a:extLst>
          </p:cNvPr>
          <p:cNvGrpSpPr/>
          <p:nvPr/>
        </p:nvGrpSpPr>
        <p:grpSpPr>
          <a:xfrm>
            <a:off x="7022142" y="2482515"/>
            <a:ext cx="1591196" cy="3379113"/>
            <a:chOff x="7022142" y="2482515"/>
            <a:chExt cx="1591196" cy="3379113"/>
          </a:xfrm>
        </p:grpSpPr>
        <p:grpSp>
          <p:nvGrpSpPr>
            <p:cNvPr id="179" name="Group 178">
              <a:extLst>
                <a:ext uri="{FF2B5EF4-FFF2-40B4-BE49-F238E27FC236}">
                  <a16:creationId xmlns:a16="http://schemas.microsoft.com/office/drawing/2014/main" id="{60BB2227-9D37-8E0A-8831-ACE6150F5112}"/>
                </a:ext>
              </a:extLst>
            </p:cNvPr>
            <p:cNvGrpSpPr/>
            <p:nvPr/>
          </p:nvGrpSpPr>
          <p:grpSpPr>
            <a:xfrm>
              <a:off x="7022142" y="2482515"/>
              <a:ext cx="1591196" cy="3379113"/>
              <a:chOff x="3817983" y="2438271"/>
              <a:chExt cx="1591196" cy="3379113"/>
            </a:xfrm>
          </p:grpSpPr>
          <p:grpSp>
            <p:nvGrpSpPr>
              <p:cNvPr id="180" name="Group 179">
                <a:extLst>
                  <a:ext uri="{FF2B5EF4-FFF2-40B4-BE49-F238E27FC236}">
                    <a16:creationId xmlns:a16="http://schemas.microsoft.com/office/drawing/2014/main" id="{6AD023F5-E098-72C4-7EA8-43B48565DEED}"/>
                  </a:ext>
                </a:extLst>
              </p:cNvPr>
              <p:cNvGrpSpPr/>
              <p:nvPr/>
            </p:nvGrpSpPr>
            <p:grpSpPr>
              <a:xfrm>
                <a:off x="3954163" y="2924912"/>
                <a:ext cx="1219255" cy="2448184"/>
                <a:chOff x="785736" y="2752247"/>
                <a:chExt cx="1219255" cy="2448184"/>
              </a:xfrm>
            </p:grpSpPr>
            <p:grpSp>
              <p:nvGrpSpPr>
                <p:cNvPr id="185" name="Group 184">
                  <a:extLst>
                    <a:ext uri="{FF2B5EF4-FFF2-40B4-BE49-F238E27FC236}">
                      <a16:creationId xmlns:a16="http://schemas.microsoft.com/office/drawing/2014/main" id="{7A2003F6-6794-BD71-A54A-5BD5613F322F}"/>
                    </a:ext>
                  </a:extLst>
                </p:cNvPr>
                <p:cNvGrpSpPr/>
                <p:nvPr/>
              </p:nvGrpSpPr>
              <p:grpSpPr>
                <a:xfrm>
                  <a:off x="785736" y="2752247"/>
                  <a:ext cx="1219255" cy="2448184"/>
                  <a:chOff x="1084250" y="2810472"/>
                  <a:chExt cx="590363" cy="1178709"/>
                </a:xfrm>
              </p:grpSpPr>
              <p:sp>
                <p:nvSpPr>
                  <p:cNvPr id="203" name="Google Shape;196;p21">
                    <a:extLst>
                      <a:ext uri="{FF2B5EF4-FFF2-40B4-BE49-F238E27FC236}">
                        <a16:creationId xmlns:a16="http://schemas.microsoft.com/office/drawing/2014/main" id="{FB3DB7F3-AC1E-5576-B18F-C98DCE709DF0}"/>
                      </a:ext>
                    </a:extLst>
                  </p:cNvPr>
                  <p:cNvSpPr/>
                  <p:nvPr/>
                </p:nvSpPr>
                <p:spPr>
                  <a:xfrm>
                    <a:off x="1084250" y="3112489"/>
                    <a:ext cx="583425" cy="528526"/>
                  </a:xfrm>
                  <a:prstGeom prst="roundRect">
                    <a:avLst/>
                  </a:prstGeom>
                  <a:solidFill>
                    <a:schemeClr val="bg1"/>
                  </a:solidFill>
                  <a:ln w="38100" cap="flat" cmpd="sng">
                    <a:solidFill>
                      <a:schemeClr val="tx1"/>
                    </a:solidFill>
                    <a:prstDash val="sysDash"/>
                    <a:round/>
                    <a:headEnd type="none" w="sm" len="sm"/>
                    <a:tailEnd type="none" w="sm" len="sm"/>
                  </a:ln>
                </p:spPr>
                <p:txBody>
                  <a:bodyPr spcFirstLastPara="1" wrap="square" lIns="91425" tIns="91425" rIns="91425" bIns="9142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 sz="1900" b="1" i="0" u="none" strike="noStrike" kern="1200" cap="none" spc="0" normalizeH="0" baseline="0" noProof="0" dirty="0">
                        <a:ln>
                          <a:noFill/>
                        </a:ln>
                        <a:solidFill>
                          <a:srgbClr val="FFFFFF"/>
                        </a:solidFill>
                        <a:effectLst/>
                        <a:uLnTx/>
                        <a:uFillTx/>
                        <a:latin typeface="Calibri" panose="020F0502020204030204"/>
                        <a:ea typeface="+mn-ea"/>
                        <a:cs typeface="+mn-cs"/>
                      </a:rPr>
                      <a:t>SA</a:t>
                    </a:r>
                    <a:endParaRPr kumimoji="0" sz="19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cxnSp>
                <p:nvCxnSpPr>
                  <p:cNvPr id="204" name="Google Shape;208;p21">
                    <a:extLst>
                      <a:ext uri="{FF2B5EF4-FFF2-40B4-BE49-F238E27FC236}">
                        <a16:creationId xmlns:a16="http://schemas.microsoft.com/office/drawing/2014/main" id="{7D324207-CBFD-F852-F174-846490B71597}"/>
                      </a:ext>
                    </a:extLst>
                  </p:cNvPr>
                  <p:cNvCxnSpPr>
                    <a:cxnSpLocks/>
                    <a:endCxn id="205" idx="0"/>
                  </p:cNvCxnSpPr>
                  <p:nvPr/>
                </p:nvCxnSpPr>
                <p:spPr>
                  <a:xfrm flipV="1">
                    <a:off x="1550683" y="2810472"/>
                    <a:ext cx="7034" cy="449874"/>
                  </a:xfrm>
                  <a:prstGeom prst="straightConnector1">
                    <a:avLst/>
                  </a:prstGeom>
                  <a:noFill/>
                  <a:ln w="76200" cap="flat" cmpd="sng">
                    <a:solidFill>
                      <a:srgbClr val="0070C0"/>
                    </a:solidFill>
                    <a:prstDash val="solid"/>
                    <a:round/>
                    <a:headEnd type="none" w="med" len="med"/>
                    <a:tailEnd type="none" w="med" len="med"/>
                  </a:ln>
                </p:spPr>
              </p:cxnSp>
              <p:sp>
                <p:nvSpPr>
                  <p:cNvPr id="205" name="Google Shape;217;p21">
                    <a:extLst>
                      <a:ext uri="{FF2B5EF4-FFF2-40B4-BE49-F238E27FC236}">
                        <a16:creationId xmlns:a16="http://schemas.microsoft.com/office/drawing/2014/main" id="{B09BA3D7-B1CB-B0F9-90C2-4B5F8FCAB3FB}"/>
                      </a:ext>
                    </a:extLst>
                  </p:cNvPr>
                  <p:cNvSpPr/>
                  <p:nvPr/>
                </p:nvSpPr>
                <p:spPr>
                  <a:xfrm>
                    <a:off x="1440821" y="2810472"/>
                    <a:ext cx="233792" cy="232109"/>
                  </a:xfrm>
                  <a:prstGeom prst="ellipse">
                    <a:avLst/>
                  </a:prstGeom>
                  <a:solidFill>
                    <a:schemeClr val="bg1"/>
                  </a:solidFill>
                  <a:ln w="38100" cap="flat" cmpd="sng">
                    <a:solidFill>
                      <a:srgbClr val="0070C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mn-cs"/>
                      </a:rPr>
                      <a:t>A</a:t>
                    </a:r>
                    <a:endParaRPr kumimoji="0" sz="2400" b="1" i="0" u="none" strike="noStrike" kern="120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mn-cs"/>
                    </a:endParaRPr>
                  </a:p>
                </p:txBody>
              </p:sp>
              <p:cxnSp>
                <p:nvCxnSpPr>
                  <p:cNvPr id="206" name="Google Shape;175;p21">
                    <a:extLst>
                      <a:ext uri="{FF2B5EF4-FFF2-40B4-BE49-F238E27FC236}">
                        <a16:creationId xmlns:a16="http://schemas.microsoft.com/office/drawing/2014/main" id="{2B885010-B70B-4AEB-72BC-89B5C54704CB}"/>
                      </a:ext>
                    </a:extLst>
                  </p:cNvPr>
                  <p:cNvCxnSpPr>
                    <a:cxnSpLocks/>
                  </p:cNvCxnSpPr>
                  <p:nvPr/>
                </p:nvCxnSpPr>
                <p:spPr>
                  <a:xfrm flipV="1">
                    <a:off x="1197200" y="3536014"/>
                    <a:ext cx="0" cy="453167"/>
                  </a:xfrm>
                  <a:prstGeom prst="straightConnector1">
                    <a:avLst/>
                  </a:prstGeom>
                  <a:noFill/>
                  <a:ln w="76200" cap="flat" cmpd="sng">
                    <a:solidFill>
                      <a:srgbClr val="7030A0"/>
                    </a:solidFill>
                    <a:prstDash val="solid"/>
                    <a:round/>
                    <a:headEnd type="none" w="med" len="med"/>
                    <a:tailEnd type="none" w="med" len="med"/>
                  </a:ln>
                </p:spPr>
              </p:cxnSp>
              <p:sp>
                <p:nvSpPr>
                  <p:cNvPr id="207" name="Google Shape;182;p21">
                    <a:extLst>
                      <a:ext uri="{FF2B5EF4-FFF2-40B4-BE49-F238E27FC236}">
                        <a16:creationId xmlns:a16="http://schemas.microsoft.com/office/drawing/2014/main" id="{C23C51AB-9992-561C-E287-B160F163E244}"/>
                      </a:ext>
                    </a:extLst>
                  </p:cNvPr>
                  <p:cNvSpPr/>
                  <p:nvPr/>
                </p:nvSpPr>
                <p:spPr>
                  <a:xfrm>
                    <a:off x="1084250" y="3757072"/>
                    <a:ext cx="233792" cy="232109"/>
                  </a:xfrm>
                  <a:prstGeom prst="ellipse">
                    <a:avLst/>
                  </a:prstGeom>
                  <a:solidFill>
                    <a:schemeClr val="bg1"/>
                  </a:solidFill>
                  <a:ln w="38100" cap="flat" cmpd="sng">
                    <a:solidFill>
                      <a:srgbClr val="7030A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C06900"/>
                      </a:solidFill>
                      <a:effectLst/>
                      <a:uLnTx/>
                      <a:uFillTx/>
                      <a:latin typeface="Cambria" panose="02040503050406030204" pitchFamily="18" charset="0"/>
                      <a:ea typeface="Cambria" panose="02040503050406030204" pitchFamily="18" charset="0"/>
                      <a:cs typeface="+mn-cs"/>
                    </a:endParaRPr>
                  </a:p>
                </p:txBody>
              </p:sp>
            </p:grpSp>
            <p:grpSp>
              <p:nvGrpSpPr>
                <p:cNvPr id="186" name="Group 185">
                  <a:extLst>
                    <a:ext uri="{FF2B5EF4-FFF2-40B4-BE49-F238E27FC236}">
                      <a16:creationId xmlns:a16="http://schemas.microsoft.com/office/drawing/2014/main" id="{C1D3D07C-9172-0E70-9A08-25DE05691BE6}"/>
                    </a:ext>
                  </a:extLst>
                </p:cNvPr>
                <p:cNvGrpSpPr/>
                <p:nvPr/>
              </p:nvGrpSpPr>
              <p:grpSpPr>
                <a:xfrm>
                  <a:off x="843911" y="3443904"/>
                  <a:ext cx="1090732" cy="858496"/>
                  <a:chOff x="4636014" y="2649249"/>
                  <a:chExt cx="1090732" cy="858496"/>
                </a:xfrm>
              </p:grpSpPr>
              <p:cxnSp>
                <p:nvCxnSpPr>
                  <p:cNvPr id="190" name="Düz Bağlayıcı 567">
                    <a:extLst>
                      <a:ext uri="{FF2B5EF4-FFF2-40B4-BE49-F238E27FC236}">
                        <a16:creationId xmlns:a16="http://schemas.microsoft.com/office/drawing/2014/main" id="{236DD4BF-906F-EB23-A8BF-6A379AA82401}"/>
                      </a:ext>
                    </a:extLst>
                  </p:cNvPr>
                  <p:cNvCxnSpPr>
                    <a:cxnSpLocks/>
                    <a:endCxn id="201" idx="3"/>
                  </p:cNvCxnSpPr>
                  <p:nvPr/>
                </p:nvCxnSpPr>
                <p:spPr>
                  <a:xfrm>
                    <a:off x="4813427" y="2753125"/>
                    <a:ext cx="1097" cy="579378"/>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96" name="Düz Bağlayıcı 568">
                    <a:extLst>
                      <a:ext uri="{FF2B5EF4-FFF2-40B4-BE49-F238E27FC236}">
                        <a16:creationId xmlns:a16="http://schemas.microsoft.com/office/drawing/2014/main" id="{69AB452D-457F-DFEB-A313-7490A6243E6D}"/>
                      </a:ext>
                    </a:extLst>
                  </p:cNvPr>
                  <p:cNvCxnSpPr>
                    <a:cxnSpLocks/>
                    <a:endCxn id="202" idx="2"/>
                  </p:cNvCxnSpPr>
                  <p:nvPr/>
                </p:nvCxnSpPr>
                <p:spPr>
                  <a:xfrm flipH="1">
                    <a:off x="5541227" y="2649249"/>
                    <a:ext cx="2794" cy="721762"/>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97" name="Düz Bağlayıcı 569">
                    <a:extLst>
                      <a:ext uri="{FF2B5EF4-FFF2-40B4-BE49-F238E27FC236}">
                        <a16:creationId xmlns:a16="http://schemas.microsoft.com/office/drawing/2014/main" id="{F91FE2A8-6785-6AA6-D61B-C51B8406BBF5}"/>
                      </a:ext>
                    </a:extLst>
                  </p:cNvPr>
                  <p:cNvCxnSpPr>
                    <a:cxnSpLocks/>
                  </p:cNvCxnSpPr>
                  <p:nvPr/>
                </p:nvCxnSpPr>
                <p:spPr>
                  <a:xfrm>
                    <a:off x="4779337" y="2740425"/>
                    <a:ext cx="796309" cy="0"/>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98" name="Düz Bağlayıcı 570">
                    <a:extLst>
                      <a:ext uri="{FF2B5EF4-FFF2-40B4-BE49-F238E27FC236}">
                        <a16:creationId xmlns:a16="http://schemas.microsoft.com/office/drawing/2014/main" id="{F693A78B-8BC3-916F-1153-2104923160E3}"/>
                      </a:ext>
                    </a:extLst>
                  </p:cNvPr>
                  <p:cNvCxnSpPr>
                    <a:cxnSpLocks/>
                  </p:cNvCxnSpPr>
                  <p:nvPr/>
                </p:nvCxnSpPr>
                <p:spPr>
                  <a:xfrm>
                    <a:off x="4841861" y="3504485"/>
                    <a:ext cx="669914" cy="3260"/>
                  </a:xfrm>
                  <a:prstGeom prst="line">
                    <a:avLst/>
                  </a:prstGeom>
                  <a:ln w="76200">
                    <a:solidFill>
                      <a:srgbClr val="7030A0"/>
                    </a:solidFill>
                  </a:ln>
                </p:spPr>
                <p:style>
                  <a:lnRef idx="1">
                    <a:schemeClr val="accent1"/>
                  </a:lnRef>
                  <a:fillRef idx="0">
                    <a:schemeClr val="accent1"/>
                  </a:fillRef>
                  <a:effectRef idx="0">
                    <a:schemeClr val="accent1"/>
                  </a:effectRef>
                  <a:fontRef idx="minor">
                    <a:schemeClr val="tx1"/>
                  </a:fontRef>
                </p:style>
              </p:cxnSp>
              <p:sp>
                <p:nvSpPr>
                  <p:cNvPr id="199" name="Oval 198">
                    <a:extLst>
                      <a:ext uri="{FF2B5EF4-FFF2-40B4-BE49-F238E27FC236}">
                        <a16:creationId xmlns:a16="http://schemas.microsoft.com/office/drawing/2014/main" id="{897CD0EA-6A2B-4F22-8A83-A9B6656BF17E}"/>
                      </a:ext>
                    </a:extLst>
                  </p:cNvPr>
                  <p:cNvSpPr/>
                  <p:nvPr/>
                </p:nvSpPr>
                <p:spPr>
                  <a:xfrm rot="16200000">
                    <a:off x="4766441" y="2878797"/>
                    <a:ext cx="99113" cy="91266"/>
                  </a:xfrm>
                  <a:prstGeom prst="ellipse">
                    <a:avLst/>
                  </a:prstGeom>
                  <a:solidFill>
                    <a:schemeClr val="bg1"/>
                  </a:solidFill>
                  <a:ln w="1905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200" name="İkizkenar Üçgen 573">
                    <a:extLst>
                      <a:ext uri="{FF2B5EF4-FFF2-40B4-BE49-F238E27FC236}">
                        <a16:creationId xmlns:a16="http://schemas.microsoft.com/office/drawing/2014/main" id="{ACC4235E-56C2-FE40-D540-FEFF9C8CC4C3}"/>
                      </a:ext>
                    </a:extLst>
                  </p:cNvPr>
                  <p:cNvSpPr/>
                  <p:nvPr/>
                </p:nvSpPr>
                <p:spPr>
                  <a:xfrm rot="10800000">
                    <a:off x="5361679" y="2919364"/>
                    <a:ext cx="365067" cy="346895"/>
                  </a:xfrm>
                  <a:prstGeom prst="triangle">
                    <a:avLst>
                      <a:gd name="adj" fmla="val 48898"/>
                    </a:avLst>
                  </a:prstGeom>
                  <a:solidFill>
                    <a:srgbClr val="DADEFE"/>
                  </a:solidFill>
                  <a:ln w="28575">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201" name="İkizkenar Üçgen 571">
                    <a:extLst>
                      <a:ext uri="{FF2B5EF4-FFF2-40B4-BE49-F238E27FC236}">
                        <a16:creationId xmlns:a16="http://schemas.microsoft.com/office/drawing/2014/main" id="{A96977F1-D8AA-0D61-CF36-B83F49D2EC4C}"/>
                      </a:ext>
                    </a:extLst>
                  </p:cNvPr>
                  <p:cNvSpPr/>
                  <p:nvPr/>
                </p:nvSpPr>
                <p:spPr>
                  <a:xfrm>
                    <a:off x="4636014" y="2985608"/>
                    <a:ext cx="365067" cy="346895"/>
                  </a:xfrm>
                  <a:prstGeom prst="triangle">
                    <a:avLst>
                      <a:gd name="adj" fmla="val 48898"/>
                    </a:avLst>
                  </a:prstGeom>
                  <a:solidFill>
                    <a:srgbClr val="DADEFE"/>
                  </a:solidFill>
                  <a:ln w="28575">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202" name="Oval 201">
                    <a:extLst>
                      <a:ext uri="{FF2B5EF4-FFF2-40B4-BE49-F238E27FC236}">
                        <a16:creationId xmlns:a16="http://schemas.microsoft.com/office/drawing/2014/main" id="{28749F15-2039-4180-30DF-78EC81747691}"/>
                      </a:ext>
                    </a:extLst>
                  </p:cNvPr>
                  <p:cNvSpPr/>
                  <p:nvPr/>
                </p:nvSpPr>
                <p:spPr>
                  <a:xfrm rot="16200000">
                    <a:off x="5491670" y="3275821"/>
                    <a:ext cx="99113" cy="91266"/>
                  </a:xfrm>
                  <a:prstGeom prst="ellipse">
                    <a:avLst/>
                  </a:prstGeom>
                  <a:solidFill>
                    <a:schemeClr val="bg1"/>
                  </a:solidFill>
                  <a:ln w="1905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grpSp>
          </p:grpSp>
          <p:sp>
            <p:nvSpPr>
              <p:cNvPr id="181" name="Metin kutusu 34">
                <a:extLst>
                  <a:ext uri="{FF2B5EF4-FFF2-40B4-BE49-F238E27FC236}">
                    <a16:creationId xmlns:a16="http://schemas.microsoft.com/office/drawing/2014/main" id="{4D2B2B22-F41F-50ED-4AD3-B1756C553025}"/>
                  </a:ext>
                </a:extLst>
              </p:cNvPr>
              <p:cNvSpPr txBox="1"/>
              <p:nvPr/>
            </p:nvSpPr>
            <p:spPr>
              <a:xfrm>
                <a:off x="4586723" y="2438271"/>
                <a:ext cx="822456"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Cascadia Mono" panose="020B0609020000020004" pitchFamily="49" charset="0"/>
                  </a:rPr>
                  <a:t>src</a:t>
                </a:r>
                <a:endPar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182" name="Metin kutusu 34">
                <a:extLst>
                  <a:ext uri="{FF2B5EF4-FFF2-40B4-BE49-F238E27FC236}">
                    <a16:creationId xmlns:a16="http://schemas.microsoft.com/office/drawing/2014/main" id="{582CAA01-41EC-BCB6-5956-6CDD78AE2ED7}"/>
                  </a:ext>
                </a:extLst>
              </p:cNvPr>
              <p:cNvSpPr txBox="1"/>
              <p:nvPr/>
            </p:nvSpPr>
            <p:spPr>
              <a:xfrm>
                <a:off x="3817983" y="5294164"/>
                <a:ext cx="1053934"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Cascadia Mono" panose="020B0609020000020004" pitchFamily="49" charset="0"/>
                  </a:rPr>
                  <a:t>dst</a:t>
                </a:r>
                <a:endPar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cxnSp>
            <p:nvCxnSpPr>
              <p:cNvPr id="183" name="Google Shape;175;p21">
                <a:extLst>
                  <a:ext uri="{FF2B5EF4-FFF2-40B4-BE49-F238E27FC236}">
                    <a16:creationId xmlns:a16="http://schemas.microsoft.com/office/drawing/2014/main" id="{015B82A6-F0CA-9692-A4BC-2B3F59414B04}"/>
                  </a:ext>
                </a:extLst>
              </p:cNvPr>
              <p:cNvCxnSpPr>
                <a:cxnSpLocks/>
                <a:endCxn id="201" idx="3"/>
              </p:cNvCxnSpPr>
              <p:nvPr/>
            </p:nvCxnSpPr>
            <p:spPr>
              <a:xfrm flipV="1">
                <a:off x="4189751" y="4299823"/>
                <a:ext cx="1097" cy="192384"/>
              </a:xfrm>
              <a:prstGeom prst="straightConnector1">
                <a:avLst/>
              </a:prstGeom>
              <a:noFill/>
              <a:ln w="76200" cap="flat" cmpd="sng">
                <a:solidFill>
                  <a:srgbClr val="7030A0"/>
                </a:solidFill>
                <a:prstDash val="solid"/>
                <a:round/>
                <a:headEnd type="none" w="med" len="med"/>
                <a:tailEnd type="none" w="med" len="med"/>
              </a:ln>
            </p:spPr>
          </p:cxnSp>
          <p:cxnSp>
            <p:nvCxnSpPr>
              <p:cNvPr id="184" name="Google Shape;175;p21">
                <a:extLst>
                  <a:ext uri="{FF2B5EF4-FFF2-40B4-BE49-F238E27FC236}">
                    <a16:creationId xmlns:a16="http://schemas.microsoft.com/office/drawing/2014/main" id="{A38BBF83-7E46-84B0-2A77-1E145F89E75A}"/>
                  </a:ext>
                </a:extLst>
              </p:cNvPr>
              <p:cNvCxnSpPr>
                <a:cxnSpLocks/>
              </p:cNvCxnSpPr>
              <p:nvPr/>
            </p:nvCxnSpPr>
            <p:spPr>
              <a:xfrm flipV="1">
                <a:off x="4913351" y="4318859"/>
                <a:ext cx="1097" cy="192384"/>
              </a:xfrm>
              <a:prstGeom prst="straightConnector1">
                <a:avLst/>
              </a:prstGeom>
              <a:noFill/>
              <a:ln w="76200" cap="flat" cmpd="sng">
                <a:solidFill>
                  <a:srgbClr val="7030A0"/>
                </a:solidFill>
                <a:prstDash val="solid"/>
                <a:round/>
                <a:headEnd type="none" w="med" len="med"/>
                <a:tailEnd type="none" w="med" len="med"/>
              </a:ln>
            </p:spPr>
          </p:cxnSp>
        </p:grpSp>
        <p:sp>
          <p:nvSpPr>
            <p:cNvPr id="208" name="TextBox 207">
              <a:extLst>
                <a:ext uri="{FF2B5EF4-FFF2-40B4-BE49-F238E27FC236}">
                  <a16:creationId xmlns:a16="http://schemas.microsoft.com/office/drawing/2014/main" id="{93EE6398-575B-BD2B-5148-F4FC91D65C16}"/>
                </a:ext>
              </a:extLst>
            </p:cNvPr>
            <p:cNvSpPr txBox="1"/>
            <p:nvPr/>
          </p:nvSpPr>
          <p:spPr>
            <a:xfrm>
              <a:off x="7095469" y="4929231"/>
              <a:ext cx="906375"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~A</a:t>
              </a:r>
              <a:endParaRPr kumimoji="0" lang="en-CH" sz="24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endParaRPr>
            </a:p>
          </p:txBody>
        </p:sp>
      </p:grpSp>
      <p:sp>
        <p:nvSpPr>
          <p:cNvPr id="211" name="TextBox 210">
            <a:extLst>
              <a:ext uri="{FF2B5EF4-FFF2-40B4-BE49-F238E27FC236}">
                <a16:creationId xmlns:a16="http://schemas.microsoft.com/office/drawing/2014/main" id="{7BBE02DA-0BE8-7B0A-7B00-427D455176D8}"/>
              </a:ext>
            </a:extLst>
          </p:cNvPr>
          <p:cNvSpPr txBox="1"/>
          <p:nvPr/>
        </p:nvSpPr>
        <p:spPr>
          <a:xfrm>
            <a:off x="39235" y="3001903"/>
            <a:ext cx="1234095" cy="36933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C06900"/>
                </a:solidFill>
                <a:effectLst/>
                <a:uLnTx/>
                <a:uFillTx/>
                <a:latin typeface="Cambria" panose="02040503050406030204" pitchFamily="18" charset="0"/>
                <a:ea typeface="Cambria" panose="02040503050406030204" pitchFamily="18" charset="0"/>
                <a:cs typeface="+mn-cs"/>
              </a:rPr>
              <a:t>NOT gate </a:t>
            </a:r>
            <a:endParaRPr kumimoji="0" lang="en-CH"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72318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0"/>
                                        </p:tgtEl>
                                        <p:attrNameLst>
                                          <p:attrName>style.visibility</p:attrName>
                                        </p:attrNameLst>
                                      </p:cBhvr>
                                      <p:to>
                                        <p:strVal val="visible"/>
                                      </p:to>
                                    </p:set>
                                    <p:animEffect transition="in" filter="fade">
                                      <p:cBhvr>
                                        <p:cTn id="7" dur="500"/>
                                        <p:tgtEl>
                                          <p:spTgt spid="1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1"/>
                                        </p:tgtEl>
                                        <p:attrNameLst>
                                          <p:attrName>style.visibility</p:attrName>
                                        </p:attrNameLst>
                                      </p:cBhvr>
                                      <p:to>
                                        <p:strVal val="visible"/>
                                      </p:to>
                                    </p:set>
                                    <p:animEffect transition="in" filter="fade">
                                      <p:cBhvr>
                                        <p:cTn id="10" dur="500"/>
                                        <p:tgtEl>
                                          <p:spTgt spid="21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40"/>
                                        </p:tgtEl>
                                        <p:attrNameLst>
                                          <p:attrName>style.visibility</p:attrName>
                                        </p:attrNameLst>
                                      </p:cBhvr>
                                      <p:to>
                                        <p:strVal val="visible"/>
                                      </p:to>
                                    </p:set>
                                    <p:animEffect transition="in" filter="fade">
                                      <p:cBhvr>
                                        <p:cTn id="20" dur="500"/>
                                        <p:tgtEl>
                                          <p:spTgt spid="140"/>
                                        </p:tgtEl>
                                      </p:cBhvr>
                                    </p:animEffect>
                                  </p:childTnLst>
                                </p:cTn>
                              </p:par>
                              <p:par>
                                <p:cTn id="21" presetID="1" presetClass="exit" presetSubtype="0" fill="hold" grpId="1" nodeType="withEffect">
                                  <p:stCondLst>
                                    <p:cond delay="0"/>
                                  </p:stCondLst>
                                  <p:childTnLst>
                                    <p:set>
                                      <p:cBhvr>
                                        <p:cTn id="22" dur="1" fill="hold">
                                          <p:stCondLst>
                                            <p:cond delay="0"/>
                                          </p:stCondLst>
                                        </p:cTn>
                                        <p:tgtEl>
                                          <p:spTgt spid="110"/>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211"/>
                                        </p:tgtEl>
                                        <p:attrNameLst>
                                          <p:attrName>style.visibility</p:attrName>
                                        </p:attrNameLst>
                                      </p:cBhvr>
                                      <p:to>
                                        <p:strVal val="hidden"/>
                                      </p:to>
                                    </p:set>
                                  </p:childTnLst>
                                </p:cTn>
                              </p:par>
                            </p:childTnLst>
                          </p:cTn>
                        </p:par>
                        <p:par>
                          <p:cTn id="25" fill="hold">
                            <p:stCondLst>
                              <p:cond delay="500"/>
                            </p:stCondLst>
                            <p:childTnLst>
                              <p:par>
                                <p:cTn id="26" presetID="10" presetClass="entr" presetSubtype="0" fill="hold" grpId="0" nodeType="afterEffect">
                                  <p:stCondLst>
                                    <p:cond delay="0"/>
                                  </p:stCondLst>
                                  <p:childTnLst>
                                    <p:set>
                                      <p:cBhvr>
                                        <p:cTn id="27" dur="1" fill="hold">
                                          <p:stCondLst>
                                            <p:cond delay="0"/>
                                          </p:stCondLst>
                                        </p:cTn>
                                        <p:tgtEl>
                                          <p:spTgt spid="189"/>
                                        </p:tgtEl>
                                        <p:attrNameLst>
                                          <p:attrName>style.visibility</p:attrName>
                                        </p:attrNameLst>
                                      </p:cBhvr>
                                      <p:to>
                                        <p:strVal val="visible"/>
                                      </p:to>
                                    </p:set>
                                    <p:animEffect transition="in" filter="fade">
                                      <p:cBhvr>
                                        <p:cTn id="28" dur="500"/>
                                        <p:tgtEl>
                                          <p:spTgt spid="189"/>
                                        </p:tgtEl>
                                      </p:cBhvr>
                                    </p:animEffect>
                                  </p:childTnLst>
                                </p:cTn>
                              </p:par>
                            </p:childTnLst>
                          </p:cTn>
                        </p:par>
                        <p:par>
                          <p:cTn id="29" fill="hold">
                            <p:stCondLst>
                              <p:cond delay="1000"/>
                            </p:stCondLst>
                            <p:childTnLst>
                              <p:par>
                                <p:cTn id="30" presetID="10" presetClass="entr" presetSubtype="0" fill="hold" nodeType="afterEffect">
                                  <p:stCondLst>
                                    <p:cond delay="0"/>
                                  </p:stCondLst>
                                  <p:childTnLst>
                                    <p:set>
                                      <p:cBhvr>
                                        <p:cTn id="31" dur="1" fill="hold">
                                          <p:stCondLst>
                                            <p:cond delay="0"/>
                                          </p:stCondLst>
                                        </p:cTn>
                                        <p:tgtEl>
                                          <p:spTgt spid="178"/>
                                        </p:tgtEl>
                                        <p:attrNameLst>
                                          <p:attrName>style.visibility</p:attrName>
                                        </p:attrNameLst>
                                      </p:cBhvr>
                                      <p:to>
                                        <p:strVal val="visible"/>
                                      </p:to>
                                    </p:set>
                                    <p:animEffect transition="in" filter="fade">
                                      <p:cBhvr>
                                        <p:cTn id="32" dur="500"/>
                                        <p:tgtEl>
                                          <p:spTgt spid="178"/>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63"/>
                                        </p:tgtEl>
                                        <p:attrNameLst>
                                          <p:attrName>style.visibility</p:attrName>
                                        </p:attrNameLst>
                                      </p:cBhvr>
                                      <p:to>
                                        <p:strVal val="visible"/>
                                      </p:to>
                                    </p:set>
                                    <p:animEffect transition="in" filter="fade">
                                      <p:cBhvr>
                                        <p:cTn id="37" dur="500"/>
                                        <p:tgtEl>
                                          <p:spTgt spid="163"/>
                                        </p:tgtEl>
                                      </p:cBhvr>
                                    </p:animEffect>
                                  </p:childTnLst>
                                </p:cTn>
                              </p:par>
                            </p:childTnLst>
                          </p:cTn>
                        </p:par>
                        <p:par>
                          <p:cTn id="38" fill="hold">
                            <p:stCondLst>
                              <p:cond delay="500"/>
                            </p:stCondLst>
                            <p:childTnLst>
                              <p:par>
                                <p:cTn id="39" presetID="10" presetClass="entr" presetSubtype="0" fill="hold" grpId="0" nodeType="afterEffect">
                                  <p:stCondLst>
                                    <p:cond delay="0"/>
                                  </p:stCondLst>
                                  <p:childTnLst>
                                    <p:set>
                                      <p:cBhvr>
                                        <p:cTn id="40" dur="1" fill="hold">
                                          <p:stCondLst>
                                            <p:cond delay="0"/>
                                          </p:stCondLst>
                                        </p:cTn>
                                        <p:tgtEl>
                                          <p:spTgt spid="193"/>
                                        </p:tgtEl>
                                        <p:attrNameLst>
                                          <p:attrName>style.visibility</p:attrName>
                                        </p:attrNameLst>
                                      </p:cBhvr>
                                      <p:to>
                                        <p:strVal val="visible"/>
                                      </p:to>
                                    </p:set>
                                    <p:animEffect transition="in" filter="fade">
                                      <p:cBhvr>
                                        <p:cTn id="41" dur="500"/>
                                        <p:tgtEl>
                                          <p:spTgt spid="193"/>
                                        </p:tgtEl>
                                      </p:cBhvr>
                                    </p:animEffect>
                                  </p:childTnLst>
                                </p:cTn>
                              </p:par>
                            </p:childTnLst>
                          </p:cTn>
                        </p:par>
                        <p:par>
                          <p:cTn id="42" fill="hold">
                            <p:stCondLst>
                              <p:cond delay="1000"/>
                            </p:stCondLst>
                            <p:childTnLst>
                              <p:par>
                                <p:cTn id="43" presetID="10" presetClass="entr" presetSubtype="0" fill="hold" nodeType="afterEffect">
                                  <p:stCondLst>
                                    <p:cond delay="0"/>
                                  </p:stCondLst>
                                  <p:childTnLst>
                                    <p:set>
                                      <p:cBhvr>
                                        <p:cTn id="44" dur="1" fill="hold">
                                          <p:stCondLst>
                                            <p:cond delay="0"/>
                                          </p:stCondLst>
                                        </p:cTn>
                                        <p:tgtEl>
                                          <p:spTgt spid="209"/>
                                        </p:tgtEl>
                                        <p:attrNameLst>
                                          <p:attrName>style.visibility</p:attrName>
                                        </p:attrNameLst>
                                      </p:cBhvr>
                                      <p:to>
                                        <p:strVal val="visible"/>
                                      </p:to>
                                    </p:set>
                                    <p:animEffect transition="in" filter="fade">
                                      <p:cBhvr>
                                        <p:cTn id="45" dur="500"/>
                                        <p:tgtEl>
                                          <p:spTgt spid="2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9" grpId="0" animBg="1"/>
      <p:bldP spid="193" grpId="0" animBg="1"/>
      <p:bldP spid="110" grpId="0" animBg="1"/>
      <p:bldP spid="110" grpId="1" animBg="1"/>
      <p:bldP spid="211" grpId="0"/>
      <p:bldP spid="211" grpId="1"/>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BAB640-87BB-C78F-ABDA-56ABE04E2B10}"/>
            </a:ext>
          </a:extLst>
        </p:cNvPr>
        <p:cNvGrpSpPr/>
        <p:nvPr/>
      </p:nvGrpSpPr>
      <p:grpSpPr>
        <a:xfrm>
          <a:off x="0" y="0"/>
          <a:ext cx="0" cy="0"/>
          <a:chOff x="0" y="0"/>
          <a:chExt cx="0" cy="0"/>
        </a:xfrm>
      </p:grpSpPr>
      <p:sp>
        <p:nvSpPr>
          <p:cNvPr id="130" name="TextBox 35">
            <a:extLst>
              <a:ext uri="{FF2B5EF4-FFF2-40B4-BE49-F238E27FC236}">
                <a16:creationId xmlns:a16="http://schemas.microsoft.com/office/drawing/2014/main" id="{C499256C-77B9-D047-5137-870EE3CD5EB5}"/>
              </a:ext>
            </a:extLst>
          </p:cNvPr>
          <p:cNvSpPr txBox="1"/>
          <p:nvPr/>
        </p:nvSpPr>
        <p:spPr>
          <a:xfrm>
            <a:off x="3779734" y="2233809"/>
            <a:ext cx="1400106" cy="577254"/>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mn-cs"/>
              </a:rPr>
              <a:t>½ V</a:t>
            </a:r>
            <a:r>
              <a:rPr kumimoji="0" lang="en-US" sz="2800" b="0" i="0" u="none" strike="noStrike" kern="1200" cap="none" spc="0" normalizeH="0" baseline="-25000" noProof="0">
                <a:ln>
                  <a:noFill/>
                </a:ln>
                <a:solidFill>
                  <a:prstClr val="black"/>
                </a:solidFill>
                <a:effectLst/>
                <a:uLnTx/>
                <a:uFillTx/>
                <a:latin typeface="Cambria" panose="02040503050406030204" pitchFamily="18" charset="0"/>
                <a:ea typeface="Cambria" panose="02040503050406030204" pitchFamily="18" charset="0"/>
                <a:cs typeface="+mn-cs"/>
              </a:rPr>
              <a:t>DD</a:t>
            </a:r>
          </a:p>
        </p:txBody>
      </p:sp>
      <p:sp>
        <p:nvSpPr>
          <p:cNvPr id="2" name="Title 1">
            <a:extLst>
              <a:ext uri="{FF2B5EF4-FFF2-40B4-BE49-F238E27FC236}">
                <a16:creationId xmlns:a16="http://schemas.microsoft.com/office/drawing/2014/main" id="{41331D0F-55AE-874C-D018-BFA5758EBA41}"/>
              </a:ext>
            </a:extLst>
          </p:cNvPr>
          <p:cNvSpPr>
            <a:spLocks noGrp="1"/>
          </p:cNvSpPr>
          <p:nvPr>
            <p:ph type="title"/>
          </p:nvPr>
        </p:nvSpPr>
        <p:spPr/>
        <p:txBody>
          <a:bodyPr/>
          <a:lstStyle/>
          <a:p>
            <a:r>
              <a:rPr lang="en-US" sz="4400" dirty="0">
                <a:solidFill>
                  <a:schemeClr val="accent5">
                    <a:lumMod val="75000"/>
                  </a:schemeClr>
                </a:solidFill>
                <a:ea typeface="Cambria" panose="02040503050406030204" pitchFamily="18" charset="0"/>
              </a:rPr>
              <a:t>NOT Operation: A Walkthrough</a:t>
            </a:r>
          </a:p>
        </p:txBody>
      </p:sp>
      <p:cxnSp>
        <p:nvCxnSpPr>
          <p:cNvPr id="29" name="Düz Bağlayıcı 28">
            <a:extLst>
              <a:ext uri="{FF2B5EF4-FFF2-40B4-BE49-F238E27FC236}">
                <a16:creationId xmlns:a16="http://schemas.microsoft.com/office/drawing/2014/main" id="{38A1C0F0-B4E1-038D-1718-0A4D42584131}"/>
              </a:ext>
            </a:extLst>
          </p:cNvPr>
          <p:cNvCxnSpPr>
            <a:cxnSpLocks/>
          </p:cNvCxnSpPr>
          <p:nvPr/>
        </p:nvCxnSpPr>
        <p:spPr>
          <a:xfrm>
            <a:off x="3775939" y="4896872"/>
            <a:ext cx="1077106"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Düz Bağlayıcı 29">
            <a:extLst>
              <a:ext uri="{FF2B5EF4-FFF2-40B4-BE49-F238E27FC236}">
                <a16:creationId xmlns:a16="http://schemas.microsoft.com/office/drawing/2014/main" id="{BE585864-DC18-0820-8CBF-A5B8DABFC557}"/>
              </a:ext>
            </a:extLst>
          </p:cNvPr>
          <p:cNvCxnSpPr>
            <a:cxnSpLocks/>
          </p:cNvCxnSpPr>
          <p:nvPr/>
        </p:nvCxnSpPr>
        <p:spPr>
          <a:xfrm>
            <a:off x="3356543" y="3125973"/>
            <a:ext cx="110298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Düz Bağlayıcı 30">
            <a:extLst>
              <a:ext uri="{FF2B5EF4-FFF2-40B4-BE49-F238E27FC236}">
                <a16:creationId xmlns:a16="http://schemas.microsoft.com/office/drawing/2014/main" id="{666ED8A3-85BA-A409-9485-5F8D49C242BE}"/>
              </a:ext>
            </a:extLst>
          </p:cNvPr>
          <p:cNvCxnSpPr>
            <a:cxnSpLocks/>
          </p:cNvCxnSpPr>
          <p:nvPr/>
        </p:nvCxnSpPr>
        <p:spPr>
          <a:xfrm flipV="1">
            <a:off x="4439113" y="2811063"/>
            <a:ext cx="0" cy="1631728"/>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Düz Bağlayıcı 31">
            <a:extLst>
              <a:ext uri="{FF2B5EF4-FFF2-40B4-BE49-F238E27FC236}">
                <a16:creationId xmlns:a16="http://schemas.microsoft.com/office/drawing/2014/main" id="{95AA7212-AE9E-8ED2-87E3-7D4C3B676B03}"/>
              </a:ext>
            </a:extLst>
          </p:cNvPr>
          <p:cNvCxnSpPr>
            <a:cxnSpLocks/>
          </p:cNvCxnSpPr>
          <p:nvPr/>
        </p:nvCxnSpPr>
        <p:spPr>
          <a:xfrm flipV="1">
            <a:off x="3788139" y="3541077"/>
            <a:ext cx="0" cy="1615212"/>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Oval 32">
            <a:extLst>
              <a:ext uri="{FF2B5EF4-FFF2-40B4-BE49-F238E27FC236}">
                <a16:creationId xmlns:a16="http://schemas.microsoft.com/office/drawing/2014/main" id="{802B339E-5539-C63D-F565-8E10BA87946D}"/>
              </a:ext>
            </a:extLst>
          </p:cNvPr>
          <p:cNvSpPr/>
          <p:nvPr/>
        </p:nvSpPr>
        <p:spPr>
          <a:xfrm>
            <a:off x="3492246" y="2866557"/>
            <a:ext cx="504000" cy="504000"/>
          </a:xfrm>
          <a:prstGeom prst="ellipse">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
        <p:nvSpPr>
          <p:cNvPr id="34" name="Oval 33">
            <a:extLst>
              <a:ext uri="{FF2B5EF4-FFF2-40B4-BE49-F238E27FC236}">
                <a16:creationId xmlns:a16="http://schemas.microsoft.com/office/drawing/2014/main" id="{0182B302-8669-544B-824E-5F7F5C917EDC}"/>
              </a:ext>
            </a:extLst>
          </p:cNvPr>
          <p:cNvSpPr/>
          <p:nvPr/>
        </p:nvSpPr>
        <p:spPr>
          <a:xfrm>
            <a:off x="4144300" y="4637455"/>
            <a:ext cx="504000" cy="504000"/>
          </a:xfrm>
          <a:prstGeom prst="ellipse">
            <a:avLst/>
          </a:prstGeom>
          <a:solidFill>
            <a:schemeClr val="bg1"/>
          </a:solidFill>
          <a:ln w="571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
        <p:nvSpPr>
          <p:cNvPr id="35" name="Metin kutusu 34">
            <a:extLst>
              <a:ext uri="{FF2B5EF4-FFF2-40B4-BE49-F238E27FC236}">
                <a16:creationId xmlns:a16="http://schemas.microsoft.com/office/drawing/2014/main" id="{6F0DF247-FC6E-F6B1-A529-BBF16BBD96BC}"/>
              </a:ext>
            </a:extLst>
          </p:cNvPr>
          <p:cNvSpPr txBox="1"/>
          <p:nvPr/>
        </p:nvSpPr>
        <p:spPr>
          <a:xfrm>
            <a:off x="2668793" y="2829794"/>
            <a:ext cx="1053934" cy="5772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Cascadia Mono" panose="020B0609020000020004" pitchFamily="49" charset="0"/>
              </a:rPr>
              <a:t>src</a:t>
            </a:r>
            <a:endPar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cxnSp>
        <p:nvCxnSpPr>
          <p:cNvPr id="36" name="Düz Bağlayıcı 35">
            <a:extLst>
              <a:ext uri="{FF2B5EF4-FFF2-40B4-BE49-F238E27FC236}">
                <a16:creationId xmlns:a16="http://schemas.microsoft.com/office/drawing/2014/main" id="{6D84CEBD-C568-0C74-01B6-35E86AE89921}"/>
              </a:ext>
            </a:extLst>
          </p:cNvPr>
          <p:cNvCxnSpPr>
            <a:cxnSpLocks/>
          </p:cNvCxnSpPr>
          <p:nvPr/>
        </p:nvCxnSpPr>
        <p:spPr>
          <a:xfrm flipH="1">
            <a:off x="3788139" y="4412956"/>
            <a:ext cx="658373"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Düz Bağlayıcı 38">
            <a:extLst>
              <a:ext uri="{FF2B5EF4-FFF2-40B4-BE49-F238E27FC236}">
                <a16:creationId xmlns:a16="http://schemas.microsoft.com/office/drawing/2014/main" id="{A6835A53-457A-E563-BD80-52DA162C2A23}"/>
              </a:ext>
            </a:extLst>
          </p:cNvPr>
          <p:cNvCxnSpPr>
            <a:cxnSpLocks/>
          </p:cNvCxnSpPr>
          <p:nvPr/>
        </p:nvCxnSpPr>
        <p:spPr>
          <a:xfrm flipH="1">
            <a:off x="3788139" y="3568055"/>
            <a:ext cx="658373"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Metin kutusu 39">
            <a:extLst>
              <a:ext uri="{FF2B5EF4-FFF2-40B4-BE49-F238E27FC236}">
                <a16:creationId xmlns:a16="http://schemas.microsoft.com/office/drawing/2014/main" id="{FCB8E9CD-A112-6CB3-A81D-4E09DC6C56CD}"/>
              </a:ext>
            </a:extLst>
          </p:cNvPr>
          <p:cNvSpPr txBox="1"/>
          <p:nvPr/>
        </p:nvSpPr>
        <p:spPr>
          <a:xfrm>
            <a:off x="4815434" y="4599110"/>
            <a:ext cx="1053934" cy="5772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err="1">
                <a:ln>
                  <a:noFill/>
                </a:ln>
                <a:solidFill>
                  <a:prstClr val="black"/>
                </a:solidFill>
                <a:effectLst/>
                <a:uLnTx/>
                <a:uFillTx/>
                <a:latin typeface="Cambria" panose="02040503050406030204" pitchFamily="18" charset="0"/>
                <a:ea typeface="Cambria" panose="02040503050406030204" pitchFamily="18" charset="0"/>
                <a:cs typeface="Cascadia Mono" panose="020B0609020000020004" pitchFamily="49" charset="0"/>
              </a:rPr>
              <a:t>dst</a:t>
            </a:r>
            <a:endParaRPr kumimoji="0" lang="en-US" sz="2800" b="1"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132" name="TextBox 35">
            <a:extLst>
              <a:ext uri="{FF2B5EF4-FFF2-40B4-BE49-F238E27FC236}">
                <a16:creationId xmlns:a16="http://schemas.microsoft.com/office/drawing/2014/main" id="{AB2B874F-4D30-ECA6-A7B6-AE0784F17C2A}"/>
              </a:ext>
            </a:extLst>
          </p:cNvPr>
          <p:cNvSpPr txBox="1"/>
          <p:nvPr/>
        </p:nvSpPr>
        <p:spPr>
          <a:xfrm>
            <a:off x="3086378" y="5089306"/>
            <a:ext cx="1400106" cy="577254"/>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mn-cs"/>
              </a:rPr>
              <a:t>½ V</a:t>
            </a:r>
            <a:r>
              <a:rPr kumimoji="0" lang="en-US" sz="2800" b="0" i="0" u="none" strike="noStrike" kern="1200" cap="none" spc="0" normalizeH="0" baseline="-25000" noProof="0">
                <a:ln>
                  <a:noFill/>
                </a:ln>
                <a:solidFill>
                  <a:prstClr val="black"/>
                </a:solidFill>
                <a:effectLst/>
                <a:uLnTx/>
                <a:uFillTx/>
                <a:latin typeface="Cambria" panose="02040503050406030204" pitchFamily="18" charset="0"/>
                <a:ea typeface="Cambria" panose="02040503050406030204" pitchFamily="18" charset="0"/>
                <a:cs typeface="+mn-cs"/>
              </a:rPr>
              <a:t>DD</a:t>
            </a:r>
          </a:p>
        </p:txBody>
      </p:sp>
      <p:sp>
        <p:nvSpPr>
          <p:cNvPr id="147" name="Metin kutusu 146">
            <a:extLst>
              <a:ext uri="{FF2B5EF4-FFF2-40B4-BE49-F238E27FC236}">
                <a16:creationId xmlns:a16="http://schemas.microsoft.com/office/drawing/2014/main" id="{DD6A3D4B-DEF3-42BC-C1E7-CE0415C8F438}"/>
              </a:ext>
            </a:extLst>
          </p:cNvPr>
          <p:cNvSpPr txBox="1"/>
          <p:nvPr/>
        </p:nvSpPr>
        <p:spPr>
          <a:xfrm>
            <a:off x="2852858" y="2356766"/>
            <a:ext cx="1256565"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Cascadia Mono" panose="020B0609020000020004" pitchFamily="49" charset="0"/>
              </a:rPr>
              <a:t>GND</a:t>
            </a:r>
          </a:p>
        </p:txBody>
      </p:sp>
      <p:cxnSp>
        <p:nvCxnSpPr>
          <p:cNvPr id="150" name="Düz Ok Bağlayıcısı 149">
            <a:extLst>
              <a:ext uri="{FF2B5EF4-FFF2-40B4-BE49-F238E27FC236}">
                <a16:creationId xmlns:a16="http://schemas.microsoft.com/office/drawing/2014/main" id="{1CA0FE15-2C1A-04F0-E2D6-8E60DFAB803C}"/>
              </a:ext>
            </a:extLst>
          </p:cNvPr>
          <p:cNvCxnSpPr>
            <a:cxnSpLocks/>
          </p:cNvCxnSpPr>
          <p:nvPr/>
        </p:nvCxnSpPr>
        <p:spPr>
          <a:xfrm flipH="1" flipV="1">
            <a:off x="4407223" y="4887737"/>
            <a:ext cx="396643" cy="460783"/>
          </a:xfrm>
          <a:prstGeom prst="straightConnector1">
            <a:avLst/>
          </a:prstGeom>
          <a:ln w="5715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151" name="Metin kutusu 150">
            <a:extLst>
              <a:ext uri="{FF2B5EF4-FFF2-40B4-BE49-F238E27FC236}">
                <a16:creationId xmlns:a16="http://schemas.microsoft.com/office/drawing/2014/main" id="{86CCACDC-B955-1487-941E-147519C32E30}"/>
              </a:ext>
            </a:extLst>
          </p:cNvPr>
          <p:cNvSpPr txBox="1"/>
          <p:nvPr/>
        </p:nvSpPr>
        <p:spPr>
          <a:xfrm>
            <a:off x="4702742" y="5224940"/>
            <a:ext cx="1001595"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Cascadia Mono" panose="020B0609020000020004" pitchFamily="49" charset="0"/>
              </a:rPr>
              <a:t>GND</a:t>
            </a:r>
          </a:p>
        </p:txBody>
      </p:sp>
      <p:cxnSp>
        <p:nvCxnSpPr>
          <p:cNvPr id="152" name="Düz Bağlayıcı 151">
            <a:extLst>
              <a:ext uri="{FF2B5EF4-FFF2-40B4-BE49-F238E27FC236}">
                <a16:creationId xmlns:a16="http://schemas.microsoft.com/office/drawing/2014/main" id="{97AB83C8-DD16-D330-619F-55196E22102A}"/>
              </a:ext>
            </a:extLst>
          </p:cNvPr>
          <p:cNvCxnSpPr>
            <a:cxnSpLocks/>
          </p:cNvCxnSpPr>
          <p:nvPr/>
        </p:nvCxnSpPr>
        <p:spPr>
          <a:xfrm flipV="1">
            <a:off x="4439113" y="2813009"/>
            <a:ext cx="0" cy="1631728"/>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3" name="Düz Bağlayıcı 152">
            <a:extLst>
              <a:ext uri="{FF2B5EF4-FFF2-40B4-BE49-F238E27FC236}">
                <a16:creationId xmlns:a16="http://schemas.microsoft.com/office/drawing/2014/main" id="{C44F21F8-7B11-3298-42F2-43112DD45F54}"/>
              </a:ext>
            </a:extLst>
          </p:cNvPr>
          <p:cNvCxnSpPr>
            <a:cxnSpLocks/>
          </p:cNvCxnSpPr>
          <p:nvPr/>
        </p:nvCxnSpPr>
        <p:spPr>
          <a:xfrm>
            <a:off x="3315196" y="3125973"/>
            <a:ext cx="110298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154" name="Oval 153">
            <a:extLst>
              <a:ext uri="{FF2B5EF4-FFF2-40B4-BE49-F238E27FC236}">
                <a16:creationId xmlns:a16="http://schemas.microsoft.com/office/drawing/2014/main" id="{33BB18BE-05B7-548E-5CA2-9E7DC639E4BA}"/>
              </a:ext>
            </a:extLst>
          </p:cNvPr>
          <p:cNvSpPr/>
          <p:nvPr/>
        </p:nvSpPr>
        <p:spPr>
          <a:xfrm>
            <a:off x="3491643" y="2868845"/>
            <a:ext cx="504000" cy="504000"/>
          </a:xfrm>
          <a:prstGeom prst="ellipse">
            <a:avLst/>
          </a:prstGeom>
          <a:solidFill>
            <a:schemeClr val="bg1"/>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
        <p:nvSpPr>
          <p:cNvPr id="47" name="Oval 46">
            <a:extLst>
              <a:ext uri="{FF2B5EF4-FFF2-40B4-BE49-F238E27FC236}">
                <a16:creationId xmlns:a16="http://schemas.microsoft.com/office/drawing/2014/main" id="{7532A264-EA1C-D889-436E-76498E568EE6}"/>
              </a:ext>
            </a:extLst>
          </p:cNvPr>
          <p:cNvSpPr/>
          <p:nvPr/>
        </p:nvSpPr>
        <p:spPr>
          <a:xfrm rot="5400000">
            <a:off x="4342414" y="4131891"/>
            <a:ext cx="180000" cy="180000"/>
          </a:xfrm>
          <a:prstGeom prst="ellipse">
            <a:avLst/>
          </a:prstGeom>
          <a:solidFill>
            <a:schemeClr val="bg1"/>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212" name="İkizkenar Üçgen 211">
            <a:extLst>
              <a:ext uri="{FF2B5EF4-FFF2-40B4-BE49-F238E27FC236}">
                <a16:creationId xmlns:a16="http://schemas.microsoft.com/office/drawing/2014/main" id="{4E12910A-D0AD-1A25-D820-30753C84185C}"/>
              </a:ext>
            </a:extLst>
          </p:cNvPr>
          <p:cNvSpPr/>
          <p:nvPr/>
        </p:nvSpPr>
        <p:spPr>
          <a:xfrm rot="10800000">
            <a:off x="4194078" y="3736443"/>
            <a:ext cx="473429" cy="363184"/>
          </a:xfrm>
          <a:prstGeom prst="triangle">
            <a:avLst>
              <a:gd name="adj" fmla="val 48898"/>
            </a:avLst>
          </a:prstGeom>
          <a:solidFill>
            <a:schemeClr val="bg1">
              <a:lumMod val="50000"/>
            </a:schemeClr>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45" name="İkizkenar Üçgen 44">
            <a:extLst>
              <a:ext uri="{FF2B5EF4-FFF2-40B4-BE49-F238E27FC236}">
                <a16:creationId xmlns:a16="http://schemas.microsoft.com/office/drawing/2014/main" id="{1C8CC6C4-812B-7654-563B-B03AE2085114}"/>
              </a:ext>
            </a:extLst>
          </p:cNvPr>
          <p:cNvSpPr/>
          <p:nvPr/>
        </p:nvSpPr>
        <p:spPr>
          <a:xfrm>
            <a:off x="3540319" y="3840828"/>
            <a:ext cx="473429" cy="363184"/>
          </a:xfrm>
          <a:prstGeom prst="triangle">
            <a:avLst>
              <a:gd name="adj" fmla="val 48898"/>
            </a:avLst>
          </a:prstGeom>
          <a:solidFill>
            <a:schemeClr val="bg1">
              <a:lumMod val="50000"/>
            </a:schemeClr>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46" name="Oval 45">
            <a:extLst>
              <a:ext uri="{FF2B5EF4-FFF2-40B4-BE49-F238E27FC236}">
                <a16:creationId xmlns:a16="http://schemas.microsoft.com/office/drawing/2014/main" id="{102223C4-9183-63F7-CB6C-C49BCE004298}"/>
              </a:ext>
            </a:extLst>
          </p:cNvPr>
          <p:cNvSpPr/>
          <p:nvPr/>
        </p:nvSpPr>
        <p:spPr>
          <a:xfrm rot="5400000">
            <a:off x="3686686" y="3635223"/>
            <a:ext cx="180000" cy="180000"/>
          </a:xfrm>
          <a:prstGeom prst="ellipse">
            <a:avLst/>
          </a:prstGeom>
          <a:solidFill>
            <a:schemeClr val="bg1"/>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3" name="Slide Number Placeholder 3">
            <a:extLst>
              <a:ext uri="{FF2B5EF4-FFF2-40B4-BE49-F238E27FC236}">
                <a16:creationId xmlns:a16="http://schemas.microsoft.com/office/drawing/2014/main" id="{1A04AB61-038E-3416-6BC3-3625B1A2AD14}"/>
              </a:ext>
            </a:extLst>
          </p:cNvPr>
          <p:cNvSpPr txBox="1">
            <a:spLocks/>
          </p:cNvSpPr>
          <p:nvPr/>
        </p:nvSpPr>
        <p:spPr>
          <a:xfrm>
            <a:off x="7135390" y="6383046"/>
            <a:ext cx="1828800" cy="365125"/>
          </a:xfrm>
          <a:prstGeom prst="rect">
            <a:avLst/>
          </a:prstGeom>
          <a:solidFill>
            <a:schemeClr val="bg1"/>
          </a:solidFill>
        </p:spPr>
        <p:txBody>
          <a:bodyPr vert="horz" lIns="91440" tIns="45720" rIns="91440" bIns="45720" rtlCol="0" anchor="ctr"/>
          <a:lstStyle>
            <a:defPPr>
              <a:defRPr lang="en-US"/>
            </a:defPPr>
            <a:lvl1pPr marL="0" algn="r" defTabSz="914400" rtl="0" eaLnBrk="1" latinLnBrk="0" hangingPunct="1">
              <a:defRPr sz="2400" b="1" kern="1200">
                <a:solidFill>
                  <a:srgbClr val="0070C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000" b="1" i="0" u="none" strike="noStrike" kern="1200" cap="none" spc="0" normalizeH="0" baseline="0" noProof="0" smtClean="0">
                <a:ln>
                  <a:noFill/>
                </a:ln>
                <a:solidFill>
                  <a:srgbClr val="7BA79D"/>
                </a:solidFill>
                <a:effectLst/>
                <a:uLnTx/>
                <a:uFillTx/>
                <a:latin typeface="Cambria" panose="02040503050406030204" pitchFamily="18" charset="0"/>
                <a:ea typeface="Cambria"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en-US" sz="2400" b="1" i="0" u="none" strike="noStrike" kern="1200" cap="none" spc="0" normalizeH="0" baseline="0" noProof="0">
              <a:ln>
                <a:noFill/>
              </a:ln>
              <a:solidFill>
                <a:srgbClr val="7BA79D"/>
              </a:solidFill>
              <a:effectLst/>
              <a:uLnTx/>
              <a:uFillTx/>
              <a:latin typeface="Cambria" panose="02040503050406030204" pitchFamily="18" charset="0"/>
              <a:ea typeface="Cambria" panose="02040503050406030204" pitchFamily="18" charset="0"/>
              <a:cs typeface="+mn-cs"/>
            </a:endParaRPr>
          </a:p>
        </p:txBody>
      </p:sp>
      <p:cxnSp>
        <p:nvCxnSpPr>
          <p:cNvPr id="146" name="Düz Ok Bağlayıcısı 145">
            <a:extLst>
              <a:ext uri="{FF2B5EF4-FFF2-40B4-BE49-F238E27FC236}">
                <a16:creationId xmlns:a16="http://schemas.microsoft.com/office/drawing/2014/main" id="{BBDC11FF-6C37-A37F-6A71-43222E242E7F}"/>
              </a:ext>
            </a:extLst>
          </p:cNvPr>
          <p:cNvCxnSpPr>
            <a:cxnSpLocks/>
          </p:cNvCxnSpPr>
          <p:nvPr/>
        </p:nvCxnSpPr>
        <p:spPr>
          <a:xfrm flipH="1" flipV="1">
            <a:off x="3356543" y="2793672"/>
            <a:ext cx="366894" cy="299144"/>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3" name="Dikdörtgen 256">
            <a:extLst>
              <a:ext uri="{FF2B5EF4-FFF2-40B4-BE49-F238E27FC236}">
                <a16:creationId xmlns:a16="http://schemas.microsoft.com/office/drawing/2014/main" id="{CF9AB6CB-98C5-93B5-5579-65E3FEFA68CC}"/>
              </a:ext>
            </a:extLst>
          </p:cNvPr>
          <p:cNvSpPr/>
          <p:nvPr/>
        </p:nvSpPr>
        <p:spPr>
          <a:xfrm>
            <a:off x="899776" y="1516531"/>
            <a:ext cx="1769017" cy="532326"/>
          </a:xfrm>
          <a:prstGeom prst="roundRect">
            <a:avLst/>
          </a:prstGeom>
          <a:solidFill>
            <a:schemeClr val="accent1">
              <a:lumMod val="75000"/>
              <a:alpha val="78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ACT </a:t>
            </a:r>
            <a:r>
              <a:rPr kumimoji="0" lang="en-US" sz="24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src</a:t>
            </a:r>
            <a:endParaRPr kumimoji="0" lang="en-US" sz="24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4" name="TextBox 52">
            <a:extLst>
              <a:ext uri="{FF2B5EF4-FFF2-40B4-BE49-F238E27FC236}">
                <a16:creationId xmlns:a16="http://schemas.microsoft.com/office/drawing/2014/main" id="{3554C9DF-C71F-3A80-E18B-A0E308F63A06}"/>
              </a:ext>
            </a:extLst>
          </p:cNvPr>
          <p:cNvSpPr txBox="1"/>
          <p:nvPr/>
        </p:nvSpPr>
        <p:spPr>
          <a:xfrm>
            <a:off x="5664395" y="2866557"/>
            <a:ext cx="1966163" cy="1255728"/>
          </a:xfrm>
          <a:prstGeom prst="rect">
            <a:avLst/>
          </a:prstGeom>
          <a:noFill/>
        </p:spPr>
        <p:txBody>
          <a:bodyPr wrap="square" rtlCol="0">
            <a:spAutoFit/>
          </a:bodyPr>
          <a:lstStyle/>
          <a:p>
            <a:pPr marL="0" marR="0" lvl="0" indent="0" algn="ctr" defTabSz="457200" rtl="0" eaLnBrk="1" fontAlgn="auto" latinLnBrk="0" hangingPunct="1">
              <a:lnSpc>
                <a:spcPct val="9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rPr>
              <a:t>connects </a:t>
            </a:r>
            <a:r>
              <a:rPr kumimoji="0" lang="en-US" sz="2800" b="1" i="0" u="none" strike="noStrike" kern="1200" cap="none" spc="0" normalizeH="0" baseline="0" noProof="0" dirty="0" err="1">
                <a:ln>
                  <a:noFill/>
                </a:ln>
                <a:solidFill>
                  <a:srgbClr val="C00000"/>
                </a:solidFill>
                <a:effectLst/>
                <a:uLnTx/>
                <a:uFillTx/>
                <a:latin typeface="Cambria" panose="02040503050406030204" pitchFamily="18" charset="0"/>
                <a:ea typeface="Cambria" panose="02040503050406030204" pitchFamily="18" charset="0"/>
                <a:cs typeface="+mn-cs"/>
              </a:rPr>
              <a:t>src</a:t>
            </a:r>
            <a:r>
              <a:rPr kumimoji="0" lang="en-US" sz="28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rPr>
              <a:t> to </a:t>
            </a:r>
            <a:r>
              <a:rPr kumimoji="0" lang="en-US" sz="2800" b="1" i="0" u="none" strike="noStrike" kern="1200" cap="none" spc="0" normalizeH="0" baseline="0" noProof="0" dirty="0" err="1">
                <a:ln>
                  <a:noFill/>
                </a:ln>
                <a:solidFill>
                  <a:srgbClr val="C00000"/>
                </a:solidFill>
                <a:effectLst/>
                <a:uLnTx/>
                <a:uFillTx/>
                <a:latin typeface="Cambria" panose="02040503050406030204" pitchFamily="18" charset="0"/>
                <a:ea typeface="Cambria" panose="02040503050406030204" pitchFamily="18" charset="0"/>
                <a:cs typeface="+mn-cs"/>
              </a:rPr>
              <a:t>bitline</a:t>
            </a:r>
            <a:endParaRPr kumimoji="0" lang="en-US" sz="28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endParaRPr>
          </a:p>
        </p:txBody>
      </p:sp>
      <p:cxnSp>
        <p:nvCxnSpPr>
          <p:cNvPr id="5" name="Curved Connector 12">
            <a:extLst>
              <a:ext uri="{FF2B5EF4-FFF2-40B4-BE49-F238E27FC236}">
                <a16:creationId xmlns:a16="http://schemas.microsoft.com/office/drawing/2014/main" id="{76E430D4-392D-BF6B-64F5-D059ADD35FF5}"/>
              </a:ext>
            </a:extLst>
          </p:cNvPr>
          <p:cNvCxnSpPr>
            <a:cxnSpLocks/>
          </p:cNvCxnSpPr>
          <p:nvPr/>
        </p:nvCxnSpPr>
        <p:spPr>
          <a:xfrm rot="10800000">
            <a:off x="4139004" y="3150447"/>
            <a:ext cx="1947534" cy="387601"/>
          </a:xfrm>
          <a:prstGeom prst="curvedConnector2">
            <a:avLst/>
          </a:prstGeom>
          <a:ln w="19050">
            <a:solidFill>
              <a:srgbClr val="C00000"/>
            </a:solidFill>
            <a:prstDash val="dash"/>
            <a:headEnd type="none" w="med" len="med"/>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8833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3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3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12"/>
                                        </p:tgtEl>
                                        <p:attrNameLst>
                                          <p:attrName>style.visibility</p:attrName>
                                        </p:attrNameLst>
                                      </p:cBhvr>
                                      <p:to>
                                        <p:strVal val="visible"/>
                                      </p:to>
                                    </p:set>
                                  </p:childTnLst>
                                </p:cTn>
                              </p:par>
                            </p:childTnLst>
                          </p:cTn>
                        </p:par>
                        <p:par>
                          <p:cTn id="37" fill="hold">
                            <p:stCondLst>
                              <p:cond delay="0"/>
                            </p:stCondLst>
                            <p:childTnLst>
                              <p:par>
                                <p:cTn id="38" presetID="10" presetClass="entr" presetSubtype="0" fill="hold" grpId="0" nodeType="afterEffect">
                                  <p:stCondLst>
                                    <p:cond delay="0"/>
                                  </p:stCondLst>
                                  <p:childTnLst>
                                    <p:set>
                                      <p:cBhvr>
                                        <p:cTn id="39" dur="1" fill="hold">
                                          <p:stCondLst>
                                            <p:cond delay="0"/>
                                          </p:stCondLst>
                                        </p:cTn>
                                        <p:tgtEl>
                                          <p:spTgt spid="147"/>
                                        </p:tgtEl>
                                        <p:attrNameLst>
                                          <p:attrName>style.visibility</p:attrName>
                                        </p:attrNameLst>
                                      </p:cBhvr>
                                      <p:to>
                                        <p:strVal val="visible"/>
                                      </p:to>
                                    </p:set>
                                    <p:animEffect transition="in" filter="fade">
                                      <p:cBhvr>
                                        <p:cTn id="40" dur="500"/>
                                        <p:tgtEl>
                                          <p:spTgt spid="147"/>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51"/>
                                        </p:tgtEl>
                                        <p:attrNameLst>
                                          <p:attrName>style.visibility</p:attrName>
                                        </p:attrNameLst>
                                      </p:cBhvr>
                                      <p:to>
                                        <p:strVal val="visible"/>
                                      </p:to>
                                    </p:set>
                                    <p:animEffect transition="in" filter="fade">
                                      <p:cBhvr>
                                        <p:cTn id="43" dur="500"/>
                                        <p:tgtEl>
                                          <p:spTgt spid="151"/>
                                        </p:tgtEl>
                                      </p:cBhvr>
                                    </p:animEffect>
                                  </p:childTnLst>
                                </p:cTn>
                              </p:par>
                              <p:par>
                                <p:cTn id="44" presetID="10" presetClass="entr" presetSubtype="0" fill="hold" nodeType="withEffect">
                                  <p:stCondLst>
                                    <p:cond delay="0"/>
                                  </p:stCondLst>
                                  <p:childTnLst>
                                    <p:set>
                                      <p:cBhvr>
                                        <p:cTn id="45" dur="1" fill="hold">
                                          <p:stCondLst>
                                            <p:cond delay="0"/>
                                          </p:stCondLst>
                                        </p:cTn>
                                        <p:tgtEl>
                                          <p:spTgt spid="146"/>
                                        </p:tgtEl>
                                        <p:attrNameLst>
                                          <p:attrName>style.visibility</p:attrName>
                                        </p:attrNameLst>
                                      </p:cBhvr>
                                      <p:to>
                                        <p:strVal val="visible"/>
                                      </p:to>
                                    </p:set>
                                    <p:animEffect transition="in" filter="fade">
                                      <p:cBhvr>
                                        <p:cTn id="46" dur="500"/>
                                        <p:tgtEl>
                                          <p:spTgt spid="146"/>
                                        </p:tgtEl>
                                      </p:cBhvr>
                                    </p:animEffect>
                                  </p:childTnLst>
                                </p:cTn>
                              </p:par>
                              <p:par>
                                <p:cTn id="47" presetID="10" presetClass="entr" presetSubtype="0" fill="hold" nodeType="withEffect">
                                  <p:stCondLst>
                                    <p:cond delay="0"/>
                                  </p:stCondLst>
                                  <p:childTnLst>
                                    <p:set>
                                      <p:cBhvr>
                                        <p:cTn id="48" dur="1" fill="hold">
                                          <p:stCondLst>
                                            <p:cond delay="0"/>
                                          </p:stCondLst>
                                        </p:cTn>
                                        <p:tgtEl>
                                          <p:spTgt spid="150"/>
                                        </p:tgtEl>
                                        <p:attrNameLst>
                                          <p:attrName>style.visibility</p:attrName>
                                        </p:attrNameLst>
                                      </p:cBhvr>
                                      <p:to>
                                        <p:strVal val="visible"/>
                                      </p:to>
                                    </p:set>
                                    <p:animEffect transition="in" filter="fade">
                                      <p:cBhvr>
                                        <p:cTn id="49" dur="500"/>
                                        <p:tgtEl>
                                          <p:spTgt spid="150"/>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23"/>
                                        </p:tgtEl>
                                        <p:attrNameLst>
                                          <p:attrName>style.visibility</p:attrName>
                                        </p:attrNameLst>
                                      </p:cBhvr>
                                      <p:to>
                                        <p:strVal val="visible"/>
                                      </p:to>
                                    </p:set>
                                    <p:animEffect transition="in" filter="fade">
                                      <p:cBhvr>
                                        <p:cTn id="54" dur="500"/>
                                        <p:tgtEl>
                                          <p:spTgt spid="23"/>
                                        </p:tgtEl>
                                      </p:cBhvr>
                                    </p:animEffect>
                                  </p:childTnLst>
                                </p:cTn>
                              </p:par>
                            </p:childTnLst>
                          </p:cTn>
                        </p:par>
                        <p:par>
                          <p:cTn id="55" fill="hold">
                            <p:stCondLst>
                              <p:cond delay="500"/>
                            </p:stCondLst>
                            <p:childTnLst>
                              <p:par>
                                <p:cTn id="56" presetID="10" presetClass="entr" presetSubtype="0" fill="hold" nodeType="afterEffect">
                                  <p:stCondLst>
                                    <p:cond delay="0"/>
                                  </p:stCondLst>
                                  <p:childTnLst>
                                    <p:set>
                                      <p:cBhvr>
                                        <p:cTn id="57" dur="1" fill="hold">
                                          <p:stCondLst>
                                            <p:cond delay="0"/>
                                          </p:stCondLst>
                                        </p:cTn>
                                        <p:tgtEl>
                                          <p:spTgt spid="153"/>
                                        </p:tgtEl>
                                        <p:attrNameLst>
                                          <p:attrName>style.visibility</p:attrName>
                                        </p:attrNameLst>
                                      </p:cBhvr>
                                      <p:to>
                                        <p:strVal val="visible"/>
                                      </p:to>
                                    </p:set>
                                    <p:animEffect transition="in" filter="fade">
                                      <p:cBhvr>
                                        <p:cTn id="58" dur="250"/>
                                        <p:tgtEl>
                                          <p:spTgt spid="153"/>
                                        </p:tgtEl>
                                      </p:cBhvr>
                                    </p:animEffect>
                                  </p:childTnLst>
                                </p:cTn>
                              </p:par>
                              <p:par>
                                <p:cTn id="59" presetID="10" presetClass="entr" presetSubtype="0" fill="hold" nodeType="withEffect">
                                  <p:stCondLst>
                                    <p:cond delay="0"/>
                                  </p:stCondLst>
                                  <p:childTnLst>
                                    <p:set>
                                      <p:cBhvr>
                                        <p:cTn id="60" dur="1" fill="hold">
                                          <p:stCondLst>
                                            <p:cond delay="0"/>
                                          </p:stCondLst>
                                        </p:cTn>
                                        <p:tgtEl>
                                          <p:spTgt spid="152"/>
                                        </p:tgtEl>
                                        <p:attrNameLst>
                                          <p:attrName>style.visibility</p:attrName>
                                        </p:attrNameLst>
                                      </p:cBhvr>
                                      <p:to>
                                        <p:strVal val="visible"/>
                                      </p:to>
                                    </p:set>
                                    <p:animEffect transition="in" filter="fade">
                                      <p:cBhvr>
                                        <p:cTn id="61" dur="250"/>
                                        <p:tgtEl>
                                          <p:spTgt spid="152"/>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154"/>
                                        </p:tgtEl>
                                        <p:attrNameLst>
                                          <p:attrName>style.visibility</p:attrName>
                                        </p:attrNameLst>
                                      </p:cBhvr>
                                      <p:to>
                                        <p:strVal val="visible"/>
                                      </p:to>
                                    </p:set>
                                    <p:animEffect transition="in" filter="fade">
                                      <p:cBhvr>
                                        <p:cTn id="64" dur="250"/>
                                        <p:tgtEl>
                                          <p:spTgt spid="154"/>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4"/>
                                        </p:tgtEl>
                                        <p:attrNameLst>
                                          <p:attrName>style.visibility</p:attrName>
                                        </p:attrNameLst>
                                      </p:cBhvr>
                                      <p:to>
                                        <p:strVal val="visible"/>
                                      </p:to>
                                    </p:set>
                                    <p:animEffect transition="in" filter="fade">
                                      <p:cBhvr>
                                        <p:cTn id="67" dur="250"/>
                                        <p:tgtEl>
                                          <p:spTgt spid="4"/>
                                        </p:tgtEl>
                                      </p:cBhvr>
                                    </p:animEffect>
                                  </p:childTnLst>
                                </p:cTn>
                              </p:par>
                              <p:par>
                                <p:cTn id="68" presetID="10" presetClass="entr" presetSubtype="0" fill="hold" nodeType="withEffect">
                                  <p:stCondLst>
                                    <p:cond delay="0"/>
                                  </p:stCondLst>
                                  <p:childTnLst>
                                    <p:set>
                                      <p:cBhvr>
                                        <p:cTn id="69" dur="1" fill="hold">
                                          <p:stCondLst>
                                            <p:cond delay="0"/>
                                          </p:stCondLst>
                                        </p:cTn>
                                        <p:tgtEl>
                                          <p:spTgt spid="5"/>
                                        </p:tgtEl>
                                        <p:attrNameLst>
                                          <p:attrName>style.visibility</p:attrName>
                                        </p:attrNameLst>
                                      </p:cBhvr>
                                      <p:to>
                                        <p:strVal val="visible"/>
                                      </p:to>
                                    </p:set>
                                    <p:animEffect transition="in" filter="fade">
                                      <p:cBhvr>
                                        <p:cTn id="70" dur="2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 grpId="0"/>
      <p:bldP spid="33" grpId="0" animBg="1"/>
      <p:bldP spid="34" grpId="0" animBg="1"/>
      <p:bldP spid="35" grpId="0"/>
      <p:bldP spid="40" grpId="0"/>
      <p:bldP spid="132" grpId="0"/>
      <p:bldP spid="147" grpId="0"/>
      <p:bldP spid="151" grpId="0"/>
      <p:bldP spid="154" grpId="0" animBg="1"/>
      <p:bldP spid="47" grpId="0" animBg="1"/>
      <p:bldP spid="212" grpId="0" animBg="1"/>
      <p:bldP spid="45" grpId="0" animBg="1"/>
      <p:bldP spid="46" grpId="0" animBg="1"/>
      <p:bldP spid="23" grpId="0" animBg="1"/>
      <p:bldP spid="4" grpId="0"/>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D14395-FDA2-C277-2849-7A8B16DAEA55}"/>
            </a:ext>
          </a:extLst>
        </p:cNvPr>
        <p:cNvGrpSpPr/>
        <p:nvPr/>
      </p:nvGrpSpPr>
      <p:grpSpPr>
        <a:xfrm>
          <a:off x="0" y="0"/>
          <a:ext cx="0" cy="0"/>
          <a:chOff x="0" y="0"/>
          <a:chExt cx="0" cy="0"/>
        </a:xfrm>
      </p:grpSpPr>
      <p:sp>
        <p:nvSpPr>
          <p:cNvPr id="160" name="Metin kutusu 159">
            <a:extLst>
              <a:ext uri="{FF2B5EF4-FFF2-40B4-BE49-F238E27FC236}">
                <a16:creationId xmlns:a16="http://schemas.microsoft.com/office/drawing/2014/main" id="{4527DF0C-A11A-114D-EF9A-A09DA869183C}"/>
              </a:ext>
            </a:extLst>
          </p:cNvPr>
          <p:cNvSpPr txBox="1"/>
          <p:nvPr/>
        </p:nvSpPr>
        <p:spPr>
          <a:xfrm>
            <a:off x="3995980" y="2338034"/>
            <a:ext cx="1001595"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Cascadia Mono" panose="020B0609020000020004" pitchFamily="49" charset="0"/>
              </a:rPr>
              <a:t>GND</a:t>
            </a:r>
          </a:p>
        </p:txBody>
      </p:sp>
      <p:sp>
        <p:nvSpPr>
          <p:cNvPr id="2" name="Title 1">
            <a:extLst>
              <a:ext uri="{FF2B5EF4-FFF2-40B4-BE49-F238E27FC236}">
                <a16:creationId xmlns:a16="http://schemas.microsoft.com/office/drawing/2014/main" id="{8FFD302A-4BE6-2E26-B1E2-F77E938099E0}"/>
              </a:ext>
            </a:extLst>
          </p:cNvPr>
          <p:cNvSpPr>
            <a:spLocks noGrp="1"/>
          </p:cNvSpPr>
          <p:nvPr>
            <p:ph type="title"/>
          </p:nvPr>
        </p:nvSpPr>
        <p:spPr/>
        <p:txBody>
          <a:bodyPr/>
          <a:lstStyle/>
          <a:p>
            <a:r>
              <a:rPr lang="en-US" sz="4400" dirty="0">
                <a:solidFill>
                  <a:schemeClr val="accent5">
                    <a:lumMod val="75000"/>
                  </a:schemeClr>
                </a:solidFill>
                <a:ea typeface="Cambria" panose="02040503050406030204" pitchFamily="18" charset="0"/>
              </a:rPr>
              <a:t>NOT Operation: A Walkthrough</a:t>
            </a:r>
          </a:p>
        </p:txBody>
      </p:sp>
      <p:cxnSp>
        <p:nvCxnSpPr>
          <p:cNvPr id="29" name="Düz Bağlayıcı 28">
            <a:extLst>
              <a:ext uri="{FF2B5EF4-FFF2-40B4-BE49-F238E27FC236}">
                <a16:creationId xmlns:a16="http://schemas.microsoft.com/office/drawing/2014/main" id="{E909576B-1F5C-9BA5-2D8D-BE0AFFD5D9B6}"/>
              </a:ext>
            </a:extLst>
          </p:cNvPr>
          <p:cNvCxnSpPr>
            <a:cxnSpLocks/>
          </p:cNvCxnSpPr>
          <p:nvPr/>
        </p:nvCxnSpPr>
        <p:spPr>
          <a:xfrm>
            <a:off x="3776276" y="4901166"/>
            <a:ext cx="1077106"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Düz Bağlayıcı 29">
            <a:extLst>
              <a:ext uri="{FF2B5EF4-FFF2-40B4-BE49-F238E27FC236}">
                <a16:creationId xmlns:a16="http://schemas.microsoft.com/office/drawing/2014/main" id="{3A6A48FA-9E23-7C97-85E5-12A7402827FC}"/>
              </a:ext>
            </a:extLst>
          </p:cNvPr>
          <p:cNvCxnSpPr>
            <a:cxnSpLocks/>
          </p:cNvCxnSpPr>
          <p:nvPr/>
        </p:nvCxnSpPr>
        <p:spPr>
          <a:xfrm>
            <a:off x="3356880" y="3130267"/>
            <a:ext cx="110298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Düz Bağlayıcı 30">
            <a:extLst>
              <a:ext uri="{FF2B5EF4-FFF2-40B4-BE49-F238E27FC236}">
                <a16:creationId xmlns:a16="http://schemas.microsoft.com/office/drawing/2014/main" id="{D62C13C0-BBF9-9FE4-AE8D-A194199D0AD0}"/>
              </a:ext>
            </a:extLst>
          </p:cNvPr>
          <p:cNvCxnSpPr>
            <a:cxnSpLocks/>
          </p:cNvCxnSpPr>
          <p:nvPr/>
        </p:nvCxnSpPr>
        <p:spPr>
          <a:xfrm flipV="1">
            <a:off x="4439450" y="2815357"/>
            <a:ext cx="0" cy="1631728"/>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Düz Bağlayıcı 31">
            <a:extLst>
              <a:ext uri="{FF2B5EF4-FFF2-40B4-BE49-F238E27FC236}">
                <a16:creationId xmlns:a16="http://schemas.microsoft.com/office/drawing/2014/main" id="{CAE26D63-001E-A51D-994E-36CAD97A9829}"/>
              </a:ext>
            </a:extLst>
          </p:cNvPr>
          <p:cNvCxnSpPr>
            <a:cxnSpLocks/>
          </p:cNvCxnSpPr>
          <p:nvPr/>
        </p:nvCxnSpPr>
        <p:spPr>
          <a:xfrm flipV="1">
            <a:off x="3788476" y="3545371"/>
            <a:ext cx="0" cy="1615212"/>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Oval 33">
            <a:extLst>
              <a:ext uri="{FF2B5EF4-FFF2-40B4-BE49-F238E27FC236}">
                <a16:creationId xmlns:a16="http://schemas.microsoft.com/office/drawing/2014/main" id="{DF2FB892-B2A5-3E11-C4D0-376E019D55A3}"/>
              </a:ext>
            </a:extLst>
          </p:cNvPr>
          <p:cNvSpPr/>
          <p:nvPr/>
        </p:nvSpPr>
        <p:spPr>
          <a:xfrm>
            <a:off x="4144637" y="4641749"/>
            <a:ext cx="504000" cy="504000"/>
          </a:xfrm>
          <a:prstGeom prst="ellipse">
            <a:avLst/>
          </a:prstGeom>
          <a:solidFill>
            <a:schemeClr val="bg1"/>
          </a:solidFill>
          <a:ln w="571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
        <p:nvSpPr>
          <p:cNvPr id="33" name="Oval 32">
            <a:extLst>
              <a:ext uri="{FF2B5EF4-FFF2-40B4-BE49-F238E27FC236}">
                <a16:creationId xmlns:a16="http://schemas.microsoft.com/office/drawing/2014/main" id="{9B0CB310-5E15-D3B4-2639-942B6DCD4B3E}"/>
              </a:ext>
            </a:extLst>
          </p:cNvPr>
          <p:cNvSpPr/>
          <p:nvPr/>
        </p:nvSpPr>
        <p:spPr>
          <a:xfrm>
            <a:off x="3492583" y="2870851"/>
            <a:ext cx="504000" cy="504000"/>
          </a:xfrm>
          <a:prstGeom prst="ellipse">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
        <p:nvSpPr>
          <p:cNvPr id="35" name="Metin kutusu 34">
            <a:extLst>
              <a:ext uri="{FF2B5EF4-FFF2-40B4-BE49-F238E27FC236}">
                <a16:creationId xmlns:a16="http://schemas.microsoft.com/office/drawing/2014/main" id="{E16F56AE-477F-E56A-8054-62C2CB3C4A8D}"/>
              </a:ext>
            </a:extLst>
          </p:cNvPr>
          <p:cNvSpPr txBox="1"/>
          <p:nvPr/>
        </p:nvSpPr>
        <p:spPr>
          <a:xfrm>
            <a:off x="2669130" y="2834088"/>
            <a:ext cx="1053934" cy="5772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err="1">
                <a:ln>
                  <a:noFill/>
                </a:ln>
                <a:solidFill>
                  <a:prstClr val="black"/>
                </a:solidFill>
                <a:effectLst/>
                <a:uLnTx/>
                <a:uFillTx/>
                <a:latin typeface="Cambria" panose="02040503050406030204" pitchFamily="18" charset="0"/>
                <a:ea typeface="Cambria" panose="02040503050406030204" pitchFamily="18" charset="0"/>
                <a:cs typeface="Cascadia Mono" panose="020B0609020000020004" pitchFamily="49" charset="0"/>
              </a:rPr>
              <a:t>src</a:t>
            </a:r>
            <a:endParaRPr kumimoji="0" lang="en-US" sz="2800" b="1"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cxnSp>
        <p:nvCxnSpPr>
          <p:cNvPr id="36" name="Düz Bağlayıcı 35">
            <a:extLst>
              <a:ext uri="{FF2B5EF4-FFF2-40B4-BE49-F238E27FC236}">
                <a16:creationId xmlns:a16="http://schemas.microsoft.com/office/drawing/2014/main" id="{67F7C724-1525-035C-F728-AF979D99B307}"/>
              </a:ext>
            </a:extLst>
          </p:cNvPr>
          <p:cNvCxnSpPr>
            <a:cxnSpLocks/>
          </p:cNvCxnSpPr>
          <p:nvPr/>
        </p:nvCxnSpPr>
        <p:spPr>
          <a:xfrm flipH="1">
            <a:off x="3788476" y="4417250"/>
            <a:ext cx="658373"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Düz Bağlayıcı 38">
            <a:extLst>
              <a:ext uri="{FF2B5EF4-FFF2-40B4-BE49-F238E27FC236}">
                <a16:creationId xmlns:a16="http://schemas.microsoft.com/office/drawing/2014/main" id="{5DDC3B47-402A-4196-320C-D28298F837F0}"/>
              </a:ext>
            </a:extLst>
          </p:cNvPr>
          <p:cNvCxnSpPr>
            <a:cxnSpLocks/>
          </p:cNvCxnSpPr>
          <p:nvPr/>
        </p:nvCxnSpPr>
        <p:spPr>
          <a:xfrm flipH="1">
            <a:off x="3788476" y="3572349"/>
            <a:ext cx="658373"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Metin kutusu 39">
            <a:extLst>
              <a:ext uri="{FF2B5EF4-FFF2-40B4-BE49-F238E27FC236}">
                <a16:creationId xmlns:a16="http://schemas.microsoft.com/office/drawing/2014/main" id="{2ACD6186-38BA-157D-B6DF-203183D20C17}"/>
              </a:ext>
            </a:extLst>
          </p:cNvPr>
          <p:cNvSpPr txBox="1"/>
          <p:nvPr/>
        </p:nvSpPr>
        <p:spPr>
          <a:xfrm>
            <a:off x="4815771" y="4603404"/>
            <a:ext cx="1053934" cy="5772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err="1">
                <a:ln>
                  <a:noFill/>
                </a:ln>
                <a:solidFill>
                  <a:prstClr val="black"/>
                </a:solidFill>
                <a:effectLst/>
                <a:uLnTx/>
                <a:uFillTx/>
                <a:latin typeface="Cambria" panose="02040503050406030204" pitchFamily="18" charset="0"/>
                <a:ea typeface="Cambria" panose="02040503050406030204" pitchFamily="18" charset="0"/>
                <a:cs typeface="Cascadia Mono" panose="020B0609020000020004" pitchFamily="49" charset="0"/>
              </a:rPr>
              <a:t>dst</a:t>
            </a:r>
            <a:endParaRPr kumimoji="0" lang="en-US" sz="2800" b="1"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147" name="Metin kutusu 146">
            <a:extLst>
              <a:ext uri="{FF2B5EF4-FFF2-40B4-BE49-F238E27FC236}">
                <a16:creationId xmlns:a16="http://schemas.microsoft.com/office/drawing/2014/main" id="{C54D73E8-84C0-AC14-1CFE-030FDC4C5A24}"/>
              </a:ext>
            </a:extLst>
          </p:cNvPr>
          <p:cNvSpPr txBox="1"/>
          <p:nvPr/>
        </p:nvSpPr>
        <p:spPr>
          <a:xfrm>
            <a:off x="2853195" y="2361060"/>
            <a:ext cx="1256565"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Cascadia Mono" panose="020B0609020000020004" pitchFamily="49" charset="0"/>
              </a:rPr>
              <a:t>GND</a:t>
            </a:r>
          </a:p>
        </p:txBody>
      </p:sp>
      <p:cxnSp>
        <p:nvCxnSpPr>
          <p:cNvPr id="150" name="Düz Ok Bağlayıcısı 149">
            <a:extLst>
              <a:ext uri="{FF2B5EF4-FFF2-40B4-BE49-F238E27FC236}">
                <a16:creationId xmlns:a16="http://schemas.microsoft.com/office/drawing/2014/main" id="{A5C2A103-CD7D-1020-5823-0BC87603ED18}"/>
              </a:ext>
            </a:extLst>
          </p:cNvPr>
          <p:cNvCxnSpPr>
            <a:cxnSpLocks/>
          </p:cNvCxnSpPr>
          <p:nvPr/>
        </p:nvCxnSpPr>
        <p:spPr>
          <a:xfrm flipH="1" flipV="1">
            <a:off x="4407560" y="4892031"/>
            <a:ext cx="396643" cy="460783"/>
          </a:xfrm>
          <a:prstGeom prst="straightConnector1">
            <a:avLst/>
          </a:prstGeom>
          <a:ln w="5715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151" name="Metin kutusu 150">
            <a:extLst>
              <a:ext uri="{FF2B5EF4-FFF2-40B4-BE49-F238E27FC236}">
                <a16:creationId xmlns:a16="http://schemas.microsoft.com/office/drawing/2014/main" id="{74387ABB-28FA-F6F2-B60F-96D1F5853C23}"/>
              </a:ext>
            </a:extLst>
          </p:cNvPr>
          <p:cNvSpPr txBox="1"/>
          <p:nvPr/>
        </p:nvSpPr>
        <p:spPr>
          <a:xfrm>
            <a:off x="4703079" y="5229234"/>
            <a:ext cx="1001595"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Cascadia Mono" panose="020B0609020000020004" pitchFamily="49" charset="0"/>
              </a:rPr>
              <a:t>GND</a:t>
            </a:r>
          </a:p>
        </p:txBody>
      </p:sp>
      <p:cxnSp>
        <p:nvCxnSpPr>
          <p:cNvPr id="152" name="Düz Bağlayıcı 151">
            <a:extLst>
              <a:ext uri="{FF2B5EF4-FFF2-40B4-BE49-F238E27FC236}">
                <a16:creationId xmlns:a16="http://schemas.microsoft.com/office/drawing/2014/main" id="{AD80944D-CD2F-DA0F-3301-B1077378866B}"/>
              </a:ext>
            </a:extLst>
          </p:cNvPr>
          <p:cNvCxnSpPr>
            <a:cxnSpLocks/>
          </p:cNvCxnSpPr>
          <p:nvPr/>
        </p:nvCxnSpPr>
        <p:spPr>
          <a:xfrm flipV="1">
            <a:off x="4439450" y="2817303"/>
            <a:ext cx="0" cy="1564534"/>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53" name="Düz Bağlayıcı 152">
            <a:extLst>
              <a:ext uri="{FF2B5EF4-FFF2-40B4-BE49-F238E27FC236}">
                <a16:creationId xmlns:a16="http://schemas.microsoft.com/office/drawing/2014/main" id="{91EAE905-4DE9-7BA9-6D13-183220426C4E}"/>
              </a:ext>
            </a:extLst>
          </p:cNvPr>
          <p:cNvCxnSpPr>
            <a:cxnSpLocks/>
          </p:cNvCxnSpPr>
          <p:nvPr/>
        </p:nvCxnSpPr>
        <p:spPr>
          <a:xfrm>
            <a:off x="3315533" y="3130267"/>
            <a:ext cx="110298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154" name="Oval 153">
            <a:extLst>
              <a:ext uri="{FF2B5EF4-FFF2-40B4-BE49-F238E27FC236}">
                <a16:creationId xmlns:a16="http://schemas.microsoft.com/office/drawing/2014/main" id="{E5203325-2C57-BF4B-7EA2-C025773F4CF0}"/>
              </a:ext>
            </a:extLst>
          </p:cNvPr>
          <p:cNvSpPr/>
          <p:nvPr/>
        </p:nvSpPr>
        <p:spPr>
          <a:xfrm>
            <a:off x="3491980" y="2873139"/>
            <a:ext cx="504000" cy="504000"/>
          </a:xfrm>
          <a:prstGeom prst="ellipse">
            <a:avLst/>
          </a:prstGeom>
          <a:solidFill>
            <a:schemeClr val="bg1"/>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
        <p:nvSpPr>
          <p:cNvPr id="47" name="Oval 46">
            <a:extLst>
              <a:ext uri="{FF2B5EF4-FFF2-40B4-BE49-F238E27FC236}">
                <a16:creationId xmlns:a16="http://schemas.microsoft.com/office/drawing/2014/main" id="{E24A41B2-B0AC-67F4-B5C5-58AC36D13919}"/>
              </a:ext>
            </a:extLst>
          </p:cNvPr>
          <p:cNvSpPr/>
          <p:nvPr/>
        </p:nvSpPr>
        <p:spPr>
          <a:xfrm rot="5400000">
            <a:off x="4342751" y="4136185"/>
            <a:ext cx="180000" cy="180000"/>
          </a:xfrm>
          <a:prstGeom prst="ellipse">
            <a:avLst/>
          </a:prstGeom>
          <a:solidFill>
            <a:schemeClr val="bg1"/>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161" name="Metin kutusu 160">
            <a:extLst>
              <a:ext uri="{FF2B5EF4-FFF2-40B4-BE49-F238E27FC236}">
                <a16:creationId xmlns:a16="http://schemas.microsoft.com/office/drawing/2014/main" id="{B14BB298-888B-40B7-F66B-014E72BFCDDE}"/>
              </a:ext>
            </a:extLst>
          </p:cNvPr>
          <p:cNvSpPr txBox="1"/>
          <p:nvPr/>
        </p:nvSpPr>
        <p:spPr>
          <a:xfrm>
            <a:off x="3358858" y="5110111"/>
            <a:ext cx="1001595"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Cascadia Mono" panose="020B0609020000020004" pitchFamily="49" charset="0"/>
              </a:rPr>
              <a:t>VDD</a:t>
            </a:r>
          </a:p>
        </p:txBody>
      </p:sp>
      <p:sp>
        <p:nvSpPr>
          <p:cNvPr id="212" name="İkizkenar Üçgen 211">
            <a:extLst>
              <a:ext uri="{FF2B5EF4-FFF2-40B4-BE49-F238E27FC236}">
                <a16:creationId xmlns:a16="http://schemas.microsoft.com/office/drawing/2014/main" id="{18E20E04-B0D4-36D2-97D2-8389BCC83522}"/>
              </a:ext>
            </a:extLst>
          </p:cNvPr>
          <p:cNvSpPr/>
          <p:nvPr/>
        </p:nvSpPr>
        <p:spPr>
          <a:xfrm rot="10800000">
            <a:off x="4194415" y="3740737"/>
            <a:ext cx="473429" cy="363184"/>
          </a:xfrm>
          <a:prstGeom prst="triangle">
            <a:avLst>
              <a:gd name="adj" fmla="val 48898"/>
            </a:avLst>
          </a:prstGeom>
          <a:solidFill>
            <a:schemeClr val="bg1">
              <a:lumMod val="50000"/>
            </a:schemeClr>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cxnSp>
        <p:nvCxnSpPr>
          <p:cNvPr id="162" name="Düz Bağlayıcı 161">
            <a:extLst>
              <a:ext uri="{FF2B5EF4-FFF2-40B4-BE49-F238E27FC236}">
                <a16:creationId xmlns:a16="http://schemas.microsoft.com/office/drawing/2014/main" id="{5FA6DB17-9909-F8B4-A97F-5FAC53A59F2E}"/>
              </a:ext>
            </a:extLst>
          </p:cNvPr>
          <p:cNvCxnSpPr>
            <a:cxnSpLocks/>
          </p:cNvCxnSpPr>
          <p:nvPr/>
        </p:nvCxnSpPr>
        <p:spPr>
          <a:xfrm flipV="1">
            <a:off x="3786841" y="3543179"/>
            <a:ext cx="0" cy="1631728"/>
          </a:xfrm>
          <a:prstGeom prst="line">
            <a:avLst/>
          </a:prstGeom>
          <a:ln w="57150">
            <a:solidFill>
              <a:srgbClr val="7030A0"/>
            </a:solidFill>
          </a:ln>
        </p:spPr>
        <p:style>
          <a:lnRef idx="1">
            <a:schemeClr val="accent1"/>
          </a:lnRef>
          <a:fillRef idx="0">
            <a:schemeClr val="accent1"/>
          </a:fillRef>
          <a:effectRef idx="0">
            <a:schemeClr val="accent1"/>
          </a:effectRef>
          <a:fontRef idx="minor">
            <a:schemeClr val="tx1"/>
          </a:fontRef>
        </p:style>
      </p:cxnSp>
      <p:sp>
        <p:nvSpPr>
          <p:cNvPr id="45" name="İkizkenar Üçgen 44">
            <a:extLst>
              <a:ext uri="{FF2B5EF4-FFF2-40B4-BE49-F238E27FC236}">
                <a16:creationId xmlns:a16="http://schemas.microsoft.com/office/drawing/2014/main" id="{D857BE8E-BF41-F521-9487-27EC37C9B951}"/>
              </a:ext>
            </a:extLst>
          </p:cNvPr>
          <p:cNvSpPr/>
          <p:nvPr/>
        </p:nvSpPr>
        <p:spPr>
          <a:xfrm>
            <a:off x="3540656" y="3845122"/>
            <a:ext cx="473429" cy="363184"/>
          </a:xfrm>
          <a:prstGeom prst="triangle">
            <a:avLst>
              <a:gd name="adj" fmla="val 48898"/>
            </a:avLst>
          </a:prstGeom>
          <a:solidFill>
            <a:schemeClr val="bg1">
              <a:lumMod val="50000"/>
            </a:schemeClr>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46" name="Oval 45">
            <a:extLst>
              <a:ext uri="{FF2B5EF4-FFF2-40B4-BE49-F238E27FC236}">
                <a16:creationId xmlns:a16="http://schemas.microsoft.com/office/drawing/2014/main" id="{13F64695-36E5-59EC-B224-06F925BBEE89}"/>
              </a:ext>
            </a:extLst>
          </p:cNvPr>
          <p:cNvSpPr/>
          <p:nvPr/>
        </p:nvSpPr>
        <p:spPr>
          <a:xfrm rot="5400000">
            <a:off x="3687023" y="3639517"/>
            <a:ext cx="180000" cy="180000"/>
          </a:xfrm>
          <a:prstGeom prst="ellipse">
            <a:avLst/>
          </a:prstGeom>
          <a:solidFill>
            <a:schemeClr val="bg1"/>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cxnSp>
        <p:nvCxnSpPr>
          <p:cNvPr id="164" name="Düz Bağlayıcı 163">
            <a:extLst>
              <a:ext uri="{FF2B5EF4-FFF2-40B4-BE49-F238E27FC236}">
                <a16:creationId xmlns:a16="http://schemas.microsoft.com/office/drawing/2014/main" id="{6E50EA03-37C7-B323-53B6-EC395C74B179}"/>
              </a:ext>
            </a:extLst>
          </p:cNvPr>
          <p:cNvCxnSpPr>
            <a:cxnSpLocks/>
          </p:cNvCxnSpPr>
          <p:nvPr/>
        </p:nvCxnSpPr>
        <p:spPr>
          <a:xfrm>
            <a:off x="3770951" y="3567953"/>
            <a:ext cx="684513" cy="0"/>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67" name="Düz Bağlayıcı 166">
            <a:extLst>
              <a:ext uri="{FF2B5EF4-FFF2-40B4-BE49-F238E27FC236}">
                <a16:creationId xmlns:a16="http://schemas.microsoft.com/office/drawing/2014/main" id="{4873D055-FD84-56C0-D0B2-D3F726D0068B}"/>
              </a:ext>
            </a:extLst>
          </p:cNvPr>
          <p:cNvCxnSpPr>
            <a:cxnSpLocks/>
          </p:cNvCxnSpPr>
          <p:nvPr/>
        </p:nvCxnSpPr>
        <p:spPr>
          <a:xfrm>
            <a:off x="3781323" y="4417250"/>
            <a:ext cx="684513" cy="0"/>
          </a:xfrm>
          <a:prstGeom prst="line">
            <a:avLst/>
          </a:prstGeom>
          <a:ln w="57150">
            <a:solidFill>
              <a:srgbClr val="7030A0"/>
            </a:solidFill>
          </a:ln>
        </p:spPr>
        <p:style>
          <a:lnRef idx="1">
            <a:schemeClr val="accent1"/>
          </a:lnRef>
          <a:fillRef idx="0">
            <a:schemeClr val="accent1"/>
          </a:fillRef>
          <a:effectRef idx="0">
            <a:schemeClr val="accent1"/>
          </a:effectRef>
          <a:fontRef idx="minor">
            <a:schemeClr val="tx1"/>
          </a:fontRef>
        </p:style>
      </p:cxnSp>
      <p:sp>
        <p:nvSpPr>
          <p:cNvPr id="3" name="Slide Number Placeholder 3">
            <a:extLst>
              <a:ext uri="{FF2B5EF4-FFF2-40B4-BE49-F238E27FC236}">
                <a16:creationId xmlns:a16="http://schemas.microsoft.com/office/drawing/2014/main" id="{24E21FF3-DB35-8955-01B0-E6D59141BEFB}"/>
              </a:ext>
            </a:extLst>
          </p:cNvPr>
          <p:cNvSpPr txBox="1">
            <a:spLocks/>
          </p:cNvSpPr>
          <p:nvPr/>
        </p:nvSpPr>
        <p:spPr>
          <a:xfrm>
            <a:off x="7135390" y="6383046"/>
            <a:ext cx="1828800" cy="365125"/>
          </a:xfrm>
          <a:prstGeom prst="rect">
            <a:avLst/>
          </a:prstGeom>
          <a:solidFill>
            <a:schemeClr val="bg1"/>
          </a:solidFill>
        </p:spPr>
        <p:txBody>
          <a:bodyPr vert="horz" lIns="91440" tIns="45720" rIns="91440" bIns="45720" rtlCol="0" anchor="ctr"/>
          <a:lstStyle>
            <a:defPPr>
              <a:defRPr lang="en-US"/>
            </a:defPPr>
            <a:lvl1pPr marL="0" algn="r" defTabSz="914400" rtl="0" eaLnBrk="1" latinLnBrk="0" hangingPunct="1">
              <a:defRPr sz="2400" b="1" kern="1200">
                <a:solidFill>
                  <a:srgbClr val="0070C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000" b="1" i="0" u="none" strike="noStrike" kern="1200" cap="none" spc="0" normalizeH="0" baseline="0" noProof="0" smtClean="0">
                <a:ln>
                  <a:noFill/>
                </a:ln>
                <a:solidFill>
                  <a:srgbClr val="7BA79D"/>
                </a:solidFill>
                <a:effectLst/>
                <a:uLnTx/>
                <a:uFillTx/>
                <a:latin typeface="Cambria" panose="02040503050406030204" pitchFamily="18" charset="0"/>
                <a:ea typeface="Cambria"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sz="2400" b="1" i="0" u="none" strike="noStrike" kern="1200" cap="none" spc="0" normalizeH="0" baseline="0" noProof="0">
              <a:ln>
                <a:noFill/>
              </a:ln>
              <a:solidFill>
                <a:srgbClr val="7BA79D"/>
              </a:solidFill>
              <a:effectLst/>
              <a:uLnTx/>
              <a:uFillTx/>
              <a:latin typeface="Cambria" panose="02040503050406030204" pitchFamily="18" charset="0"/>
              <a:ea typeface="Cambria" panose="02040503050406030204" pitchFamily="18" charset="0"/>
              <a:cs typeface="+mn-cs"/>
            </a:endParaRPr>
          </a:p>
        </p:txBody>
      </p:sp>
      <p:cxnSp>
        <p:nvCxnSpPr>
          <p:cNvPr id="146" name="Düz Ok Bağlayıcısı 145">
            <a:extLst>
              <a:ext uri="{FF2B5EF4-FFF2-40B4-BE49-F238E27FC236}">
                <a16:creationId xmlns:a16="http://schemas.microsoft.com/office/drawing/2014/main" id="{DCEC92D0-6EE4-6349-4045-2BF358F6DD4F}"/>
              </a:ext>
            </a:extLst>
          </p:cNvPr>
          <p:cNvCxnSpPr>
            <a:cxnSpLocks/>
          </p:cNvCxnSpPr>
          <p:nvPr/>
        </p:nvCxnSpPr>
        <p:spPr>
          <a:xfrm flipH="1" flipV="1">
            <a:off x="3356880" y="2797966"/>
            <a:ext cx="366894" cy="299144"/>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22" name="Grafik 200" descr="Kum Saati 30% düz dolguyla">
            <a:extLst>
              <a:ext uri="{FF2B5EF4-FFF2-40B4-BE49-F238E27FC236}">
                <a16:creationId xmlns:a16="http://schemas.microsoft.com/office/drawing/2014/main" id="{5F99F3A7-B8B3-1073-319B-84D4CFC88A6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962233" y="1210005"/>
            <a:ext cx="532325" cy="532325"/>
          </a:xfrm>
          <a:prstGeom prst="rect">
            <a:avLst/>
          </a:prstGeom>
        </p:spPr>
      </p:pic>
      <p:sp>
        <p:nvSpPr>
          <p:cNvPr id="23" name="Dikdörtgen 256">
            <a:extLst>
              <a:ext uri="{FF2B5EF4-FFF2-40B4-BE49-F238E27FC236}">
                <a16:creationId xmlns:a16="http://schemas.microsoft.com/office/drawing/2014/main" id="{D052EC61-6AB0-F07D-CB1A-BDD4E68061FD}"/>
              </a:ext>
            </a:extLst>
          </p:cNvPr>
          <p:cNvSpPr/>
          <p:nvPr/>
        </p:nvSpPr>
        <p:spPr>
          <a:xfrm>
            <a:off x="900113" y="1520825"/>
            <a:ext cx="1769017" cy="532326"/>
          </a:xfrm>
          <a:prstGeom prst="roundRect">
            <a:avLst/>
          </a:prstGeom>
          <a:solidFill>
            <a:schemeClr val="accent1">
              <a:lumMod val="75000"/>
              <a:alpha val="78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ACT </a:t>
            </a:r>
            <a:r>
              <a:rPr kumimoji="0" lang="en-US" sz="24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src</a:t>
            </a:r>
            <a:endParaRPr kumimoji="0" lang="en-US" sz="24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cxnSp>
        <p:nvCxnSpPr>
          <p:cNvPr id="25" name="Düz Ok Bağlayıcısı 185">
            <a:extLst>
              <a:ext uri="{FF2B5EF4-FFF2-40B4-BE49-F238E27FC236}">
                <a16:creationId xmlns:a16="http://schemas.microsoft.com/office/drawing/2014/main" id="{021FA281-65ED-F04D-E0B0-BB7BCD02C57A}"/>
              </a:ext>
            </a:extLst>
          </p:cNvPr>
          <p:cNvCxnSpPr>
            <a:cxnSpLocks/>
            <a:stCxn id="23" idx="3"/>
          </p:cNvCxnSpPr>
          <p:nvPr/>
        </p:nvCxnSpPr>
        <p:spPr>
          <a:xfrm>
            <a:off x="2669130" y="1786988"/>
            <a:ext cx="1318058"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8" name="Metin kutusu 16">
            <a:extLst>
              <a:ext uri="{FF2B5EF4-FFF2-40B4-BE49-F238E27FC236}">
                <a16:creationId xmlns:a16="http://schemas.microsoft.com/office/drawing/2014/main" id="{B87A3257-EA39-29AF-9E19-6C0F40F523C0}"/>
              </a:ext>
            </a:extLst>
          </p:cNvPr>
          <p:cNvSpPr txBox="1"/>
          <p:nvPr/>
        </p:nvSpPr>
        <p:spPr>
          <a:xfrm>
            <a:off x="2565364" y="1829799"/>
            <a:ext cx="1474403"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Nominal</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Box 52">
            <a:extLst>
              <a:ext uri="{FF2B5EF4-FFF2-40B4-BE49-F238E27FC236}">
                <a16:creationId xmlns:a16="http://schemas.microsoft.com/office/drawing/2014/main" id="{4F8912A7-94E0-AF7B-65CB-49ED7546A8F0}"/>
              </a:ext>
            </a:extLst>
          </p:cNvPr>
          <p:cNvSpPr txBox="1"/>
          <p:nvPr/>
        </p:nvSpPr>
        <p:spPr>
          <a:xfrm>
            <a:off x="5561298" y="2666601"/>
            <a:ext cx="1966163" cy="1255728"/>
          </a:xfrm>
          <a:prstGeom prst="rect">
            <a:avLst/>
          </a:prstGeom>
          <a:noFill/>
        </p:spPr>
        <p:txBody>
          <a:bodyPr wrap="square" rtlCol="0">
            <a:spAutoFit/>
          </a:bodyPr>
          <a:lstStyle/>
          <a:p>
            <a:pPr marL="0" marR="0" lvl="0" indent="0" algn="ctr" defTabSz="457200" rtl="0" eaLnBrk="1" fontAlgn="auto" latinLnBrk="0" hangingPunct="1">
              <a:lnSpc>
                <a:spcPct val="9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mn-cs"/>
              </a:rPr>
              <a:t>drives </a:t>
            </a:r>
            <a:r>
              <a:rPr kumimoji="0" lang="en-US" sz="2800" b="1" i="0" u="none" strike="noStrike" kern="1200" cap="none" spc="0" normalizeH="0" baseline="0" noProof="0" dirty="0" err="1">
                <a:ln>
                  <a:noFill/>
                </a:ln>
                <a:solidFill>
                  <a:srgbClr val="0070C0"/>
                </a:solidFill>
                <a:effectLst/>
                <a:uLnTx/>
                <a:uFillTx/>
                <a:latin typeface="Cambria" panose="02040503050406030204" pitchFamily="18" charset="0"/>
                <a:ea typeface="Cambria" panose="02040503050406030204" pitchFamily="18" charset="0"/>
                <a:cs typeface="+mn-cs"/>
              </a:rPr>
              <a:t>bitline</a:t>
            </a:r>
            <a:r>
              <a:rPr kumimoji="0" lang="en-US" sz="2800" b="1" i="0" u="none" strike="noStrike" kern="120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mn-cs"/>
              </a:rPr>
              <a:t> to GND</a:t>
            </a:r>
          </a:p>
        </p:txBody>
      </p:sp>
      <p:cxnSp>
        <p:nvCxnSpPr>
          <p:cNvPr id="7" name="Curved Connector 12">
            <a:extLst>
              <a:ext uri="{FF2B5EF4-FFF2-40B4-BE49-F238E27FC236}">
                <a16:creationId xmlns:a16="http://schemas.microsoft.com/office/drawing/2014/main" id="{C61FDA66-518F-D7AE-9E46-B6BAC4164A46}"/>
              </a:ext>
            </a:extLst>
          </p:cNvPr>
          <p:cNvCxnSpPr>
            <a:cxnSpLocks/>
          </p:cNvCxnSpPr>
          <p:nvPr/>
        </p:nvCxnSpPr>
        <p:spPr>
          <a:xfrm rot="10800000" flipV="1">
            <a:off x="4501207" y="3081262"/>
            <a:ext cx="1147341" cy="289251"/>
          </a:xfrm>
          <a:prstGeom prst="curvedConnector3">
            <a:avLst>
              <a:gd name="adj1" fmla="val 50000"/>
            </a:avLst>
          </a:prstGeom>
          <a:ln w="19050">
            <a:solidFill>
              <a:srgbClr val="0070C0"/>
            </a:solidFill>
            <a:prstDash val="dash"/>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10" name="TextBox 52">
            <a:extLst>
              <a:ext uri="{FF2B5EF4-FFF2-40B4-BE49-F238E27FC236}">
                <a16:creationId xmlns:a16="http://schemas.microsoft.com/office/drawing/2014/main" id="{AB788702-F24C-1D3C-E6DF-7449771FDA6C}"/>
              </a:ext>
            </a:extLst>
          </p:cNvPr>
          <p:cNvSpPr txBox="1"/>
          <p:nvPr/>
        </p:nvSpPr>
        <p:spPr>
          <a:xfrm>
            <a:off x="868475" y="3756898"/>
            <a:ext cx="1966163" cy="1255728"/>
          </a:xfrm>
          <a:prstGeom prst="rect">
            <a:avLst/>
          </a:prstGeom>
          <a:noFill/>
        </p:spPr>
        <p:txBody>
          <a:bodyPr wrap="square" rtlCol="0">
            <a:spAutoFit/>
          </a:bodyPr>
          <a:lstStyle/>
          <a:p>
            <a:pPr marL="0" marR="0" lvl="0" indent="0" algn="ctr" defTabSz="457200" rtl="0" eaLnBrk="1" fontAlgn="auto" latinLnBrk="0" hangingPunct="1">
              <a:lnSpc>
                <a:spcPct val="9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drives </a:t>
            </a:r>
            <a:r>
              <a:rPr kumimoji="0" lang="en-US" sz="2800" b="1" i="0" u="none" strike="noStrike" kern="1200" cap="none" spc="0" normalizeH="0" baseline="0" noProof="0" dirty="0" err="1">
                <a:ln>
                  <a:noFill/>
                </a:ln>
                <a:solidFill>
                  <a:srgbClr val="7030A0"/>
                </a:solidFill>
                <a:effectLst/>
                <a:uLnTx/>
                <a:uFillTx/>
                <a:latin typeface="Cambria" panose="02040503050406030204" pitchFamily="18" charset="0"/>
                <a:ea typeface="Cambria" panose="02040503050406030204" pitchFamily="18" charset="0"/>
                <a:cs typeface="+mn-cs"/>
              </a:rPr>
              <a:t>bitline</a:t>
            </a:r>
            <a:r>
              <a:rPr kumimoji="0" lang="en-US" sz="28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 to VDD</a:t>
            </a:r>
          </a:p>
        </p:txBody>
      </p:sp>
      <p:cxnSp>
        <p:nvCxnSpPr>
          <p:cNvPr id="11" name="Curved Connector 12">
            <a:extLst>
              <a:ext uri="{FF2B5EF4-FFF2-40B4-BE49-F238E27FC236}">
                <a16:creationId xmlns:a16="http://schemas.microsoft.com/office/drawing/2014/main" id="{8C8496CC-3647-6693-76F0-0A413A8C3764}"/>
              </a:ext>
            </a:extLst>
          </p:cNvPr>
          <p:cNvCxnSpPr>
            <a:cxnSpLocks/>
          </p:cNvCxnSpPr>
          <p:nvPr/>
        </p:nvCxnSpPr>
        <p:spPr>
          <a:xfrm>
            <a:off x="2693486" y="4352977"/>
            <a:ext cx="1050494" cy="298276"/>
          </a:xfrm>
          <a:prstGeom prst="curvedConnector3">
            <a:avLst>
              <a:gd name="adj1" fmla="val 50000"/>
            </a:avLst>
          </a:prstGeom>
          <a:ln w="19050">
            <a:solidFill>
              <a:srgbClr val="7030A0"/>
            </a:solidFill>
            <a:prstDash val="dash"/>
            <a:headEnd type="none" w="med" len="med"/>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18666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par>
                                <p:cTn id="8" presetID="10" presetClass="entr" presetSubtype="0" fill="hold"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fade">
                                      <p:cBhvr>
                                        <p:cTn id="10" dur="500"/>
                                        <p:tgtEl>
                                          <p:spTgt spid="2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fade">
                                      <p:cBhvr>
                                        <p:cTn id="13" dur="500"/>
                                        <p:tgtEl>
                                          <p:spTgt spid="38"/>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67"/>
                                        </p:tgtEl>
                                        <p:attrNameLst>
                                          <p:attrName>style.visibility</p:attrName>
                                        </p:attrNameLst>
                                      </p:cBhvr>
                                      <p:to>
                                        <p:strVal val="visible"/>
                                      </p:to>
                                    </p:set>
                                    <p:animEffect transition="in" filter="fade">
                                      <p:cBhvr>
                                        <p:cTn id="18" dur="500"/>
                                        <p:tgtEl>
                                          <p:spTgt spid="167"/>
                                        </p:tgtEl>
                                      </p:cBhvr>
                                    </p:animEffect>
                                  </p:childTnLst>
                                </p:cTn>
                              </p:par>
                              <p:par>
                                <p:cTn id="19" presetID="10" presetClass="entr" presetSubtype="0" fill="hold" nodeType="withEffect">
                                  <p:stCondLst>
                                    <p:cond delay="0"/>
                                  </p:stCondLst>
                                  <p:childTnLst>
                                    <p:set>
                                      <p:cBhvr>
                                        <p:cTn id="20" dur="1" fill="hold">
                                          <p:stCondLst>
                                            <p:cond delay="0"/>
                                          </p:stCondLst>
                                        </p:cTn>
                                        <p:tgtEl>
                                          <p:spTgt spid="162"/>
                                        </p:tgtEl>
                                        <p:attrNameLst>
                                          <p:attrName>style.visibility</p:attrName>
                                        </p:attrNameLst>
                                      </p:cBhvr>
                                      <p:to>
                                        <p:strVal val="visible"/>
                                      </p:to>
                                    </p:set>
                                    <p:animEffect transition="in" filter="fade">
                                      <p:cBhvr>
                                        <p:cTn id="21" dur="500"/>
                                        <p:tgtEl>
                                          <p:spTgt spid="162"/>
                                        </p:tgtEl>
                                      </p:cBhvr>
                                    </p:animEffect>
                                  </p:childTnLst>
                                </p:cTn>
                              </p:par>
                              <p:par>
                                <p:cTn id="22" presetID="10" presetClass="entr" presetSubtype="0" fill="hold" nodeType="withEffect">
                                  <p:stCondLst>
                                    <p:cond delay="0"/>
                                  </p:stCondLst>
                                  <p:childTnLst>
                                    <p:set>
                                      <p:cBhvr>
                                        <p:cTn id="23" dur="1" fill="hold">
                                          <p:stCondLst>
                                            <p:cond delay="0"/>
                                          </p:stCondLst>
                                        </p:cTn>
                                        <p:tgtEl>
                                          <p:spTgt spid="164"/>
                                        </p:tgtEl>
                                        <p:attrNameLst>
                                          <p:attrName>style.visibility</p:attrName>
                                        </p:attrNameLst>
                                      </p:cBhvr>
                                      <p:to>
                                        <p:strVal val="visible"/>
                                      </p:to>
                                    </p:set>
                                    <p:animEffect transition="in" filter="fade">
                                      <p:cBhvr>
                                        <p:cTn id="24" dur="500"/>
                                        <p:tgtEl>
                                          <p:spTgt spid="164"/>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250"/>
                                        <p:tgtEl>
                                          <p:spTgt spid="6"/>
                                        </p:tgtEl>
                                      </p:cBhvr>
                                    </p:animEffect>
                                  </p:childTnLst>
                                </p:cTn>
                              </p:par>
                              <p:par>
                                <p:cTn id="28" presetID="10" presetClass="entr" presetSubtype="0" fill="hold" nodeType="with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250"/>
                                        <p:tgtEl>
                                          <p:spTgt spid="7"/>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250"/>
                                        <p:tgtEl>
                                          <p:spTgt spid="10"/>
                                        </p:tgtEl>
                                      </p:cBhvr>
                                    </p:animEffect>
                                  </p:childTnLst>
                                </p:cTn>
                              </p:par>
                              <p:par>
                                <p:cTn id="34" presetID="10" presetClass="entr" presetSubtype="0" fill="hold" nodeType="with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250"/>
                                        <p:tgtEl>
                                          <p:spTgt spid="11"/>
                                        </p:tgtEl>
                                      </p:cBhvr>
                                    </p:animEffect>
                                  </p:childTnLst>
                                </p:cTn>
                              </p:par>
                              <p:par>
                                <p:cTn id="37" presetID="10" presetClass="entr" presetSubtype="0" fill="hold" nodeType="withEffect">
                                  <p:stCondLst>
                                    <p:cond delay="0"/>
                                  </p:stCondLst>
                                  <p:childTnLst>
                                    <p:set>
                                      <p:cBhvr>
                                        <p:cTn id="38" dur="1" fill="hold">
                                          <p:stCondLst>
                                            <p:cond delay="0"/>
                                          </p:stCondLst>
                                        </p:cTn>
                                        <p:tgtEl>
                                          <p:spTgt spid="152"/>
                                        </p:tgtEl>
                                        <p:attrNameLst>
                                          <p:attrName>style.visibility</p:attrName>
                                        </p:attrNameLst>
                                      </p:cBhvr>
                                      <p:to>
                                        <p:strVal val="visible"/>
                                      </p:to>
                                    </p:set>
                                    <p:animEffect transition="in" filter="fade">
                                      <p:cBhvr>
                                        <p:cTn id="39" dur="500"/>
                                        <p:tgtEl>
                                          <p:spTgt spid="152"/>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60"/>
                                        </p:tgtEl>
                                        <p:attrNameLst>
                                          <p:attrName>style.visibility</p:attrName>
                                        </p:attrNameLst>
                                      </p:cBhvr>
                                      <p:to>
                                        <p:strVal val="visible"/>
                                      </p:to>
                                    </p:set>
                                    <p:animEffect transition="in" filter="fade">
                                      <p:cBhvr>
                                        <p:cTn id="42" dur="500"/>
                                        <p:tgtEl>
                                          <p:spTgt spid="160"/>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61"/>
                                        </p:tgtEl>
                                        <p:attrNameLst>
                                          <p:attrName>style.visibility</p:attrName>
                                        </p:attrNameLst>
                                      </p:cBhvr>
                                      <p:to>
                                        <p:strVal val="visible"/>
                                      </p:to>
                                    </p:set>
                                    <p:animEffect transition="in" filter="fade">
                                      <p:cBhvr>
                                        <p:cTn id="45" dur="500"/>
                                        <p:tgtEl>
                                          <p:spTgt spid="1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 grpId="0"/>
      <p:bldP spid="161" grpId="0"/>
      <p:bldP spid="38" grpId="0"/>
      <p:bldP spid="6" grpId="0"/>
      <p:bldP spid="10" grpId="0"/>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B4506A-A93E-79FC-032D-C0092E4905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5D66BF-FE90-32B4-A9BE-7E5AAD6B97D3}"/>
              </a:ext>
            </a:extLst>
          </p:cNvPr>
          <p:cNvSpPr>
            <a:spLocks noGrp="1"/>
          </p:cNvSpPr>
          <p:nvPr>
            <p:ph type="title"/>
          </p:nvPr>
        </p:nvSpPr>
        <p:spPr/>
        <p:txBody>
          <a:bodyPr/>
          <a:lstStyle/>
          <a:p>
            <a:r>
              <a:rPr lang="en-US" sz="4400" dirty="0">
                <a:solidFill>
                  <a:schemeClr val="accent5">
                    <a:lumMod val="75000"/>
                  </a:schemeClr>
                </a:solidFill>
                <a:ea typeface="Cambria" panose="02040503050406030204" pitchFamily="18" charset="0"/>
              </a:rPr>
              <a:t>NOT Operation: A Walkthrough</a:t>
            </a:r>
          </a:p>
        </p:txBody>
      </p:sp>
      <p:cxnSp>
        <p:nvCxnSpPr>
          <p:cNvPr id="29" name="Düz Bağlayıcı 28">
            <a:extLst>
              <a:ext uri="{FF2B5EF4-FFF2-40B4-BE49-F238E27FC236}">
                <a16:creationId xmlns:a16="http://schemas.microsoft.com/office/drawing/2014/main" id="{4D374288-C8CA-2912-1575-509E8D8283F1}"/>
              </a:ext>
            </a:extLst>
          </p:cNvPr>
          <p:cNvCxnSpPr>
            <a:cxnSpLocks/>
          </p:cNvCxnSpPr>
          <p:nvPr/>
        </p:nvCxnSpPr>
        <p:spPr>
          <a:xfrm>
            <a:off x="3776276" y="4901166"/>
            <a:ext cx="1077106"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Düz Bağlayıcı 29">
            <a:extLst>
              <a:ext uri="{FF2B5EF4-FFF2-40B4-BE49-F238E27FC236}">
                <a16:creationId xmlns:a16="http://schemas.microsoft.com/office/drawing/2014/main" id="{3A6DF68C-3608-7DED-F400-9678483B7D02}"/>
              </a:ext>
            </a:extLst>
          </p:cNvPr>
          <p:cNvCxnSpPr>
            <a:cxnSpLocks/>
          </p:cNvCxnSpPr>
          <p:nvPr/>
        </p:nvCxnSpPr>
        <p:spPr>
          <a:xfrm>
            <a:off x="3356880" y="3130267"/>
            <a:ext cx="110298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Düz Bağlayıcı 30">
            <a:extLst>
              <a:ext uri="{FF2B5EF4-FFF2-40B4-BE49-F238E27FC236}">
                <a16:creationId xmlns:a16="http://schemas.microsoft.com/office/drawing/2014/main" id="{C871872F-4F19-DCD6-128A-9EAD9B880086}"/>
              </a:ext>
            </a:extLst>
          </p:cNvPr>
          <p:cNvCxnSpPr>
            <a:cxnSpLocks/>
          </p:cNvCxnSpPr>
          <p:nvPr/>
        </p:nvCxnSpPr>
        <p:spPr>
          <a:xfrm flipV="1">
            <a:off x="4439450" y="2815357"/>
            <a:ext cx="0" cy="1631728"/>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Düz Bağlayıcı 31">
            <a:extLst>
              <a:ext uri="{FF2B5EF4-FFF2-40B4-BE49-F238E27FC236}">
                <a16:creationId xmlns:a16="http://schemas.microsoft.com/office/drawing/2014/main" id="{A1092B33-A352-3EEF-96E3-D7512964C23A}"/>
              </a:ext>
            </a:extLst>
          </p:cNvPr>
          <p:cNvCxnSpPr>
            <a:cxnSpLocks/>
          </p:cNvCxnSpPr>
          <p:nvPr/>
        </p:nvCxnSpPr>
        <p:spPr>
          <a:xfrm flipV="1">
            <a:off x="3788476" y="3545371"/>
            <a:ext cx="0" cy="1615212"/>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Oval 32">
            <a:extLst>
              <a:ext uri="{FF2B5EF4-FFF2-40B4-BE49-F238E27FC236}">
                <a16:creationId xmlns:a16="http://schemas.microsoft.com/office/drawing/2014/main" id="{7DA81191-DC3F-AC9D-BBB2-4A1A14041F3E}"/>
              </a:ext>
            </a:extLst>
          </p:cNvPr>
          <p:cNvSpPr/>
          <p:nvPr/>
        </p:nvSpPr>
        <p:spPr>
          <a:xfrm>
            <a:off x="3492583" y="2870851"/>
            <a:ext cx="504000" cy="504000"/>
          </a:xfrm>
          <a:prstGeom prst="ellipse">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
        <p:nvSpPr>
          <p:cNvPr id="35" name="Metin kutusu 34">
            <a:extLst>
              <a:ext uri="{FF2B5EF4-FFF2-40B4-BE49-F238E27FC236}">
                <a16:creationId xmlns:a16="http://schemas.microsoft.com/office/drawing/2014/main" id="{79051E9E-70E4-2B07-1942-6E64C887D6D2}"/>
              </a:ext>
            </a:extLst>
          </p:cNvPr>
          <p:cNvSpPr txBox="1"/>
          <p:nvPr/>
        </p:nvSpPr>
        <p:spPr>
          <a:xfrm>
            <a:off x="2669130" y="2834088"/>
            <a:ext cx="1053934" cy="5772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err="1">
                <a:ln>
                  <a:noFill/>
                </a:ln>
                <a:solidFill>
                  <a:prstClr val="black"/>
                </a:solidFill>
                <a:effectLst/>
                <a:uLnTx/>
                <a:uFillTx/>
                <a:latin typeface="Cambria" panose="02040503050406030204" pitchFamily="18" charset="0"/>
                <a:ea typeface="Cambria" panose="02040503050406030204" pitchFamily="18" charset="0"/>
                <a:cs typeface="Cascadia Mono" panose="020B0609020000020004" pitchFamily="49" charset="0"/>
              </a:rPr>
              <a:t>src</a:t>
            </a:r>
            <a:endParaRPr kumimoji="0" lang="en-US" sz="2800" b="1"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cxnSp>
        <p:nvCxnSpPr>
          <p:cNvPr id="36" name="Düz Bağlayıcı 35">
            <a:extLst>
              <a:ext uri="{FF2B5EF4-FFF2-40B4-BE49-F238E27FC236}">
                <a16:creationId xmlns:a16="http://schemas.microsoft.com/office/drawing/2014/main" id="{88274659-F62C-C18E-1AF1-E18D6696116B}"/>
              </a:ext>
            </a:extLst>
          </p:cNvPr>
          <p:cNvCxnSpPr>
            <a:cxnSpLocks/>
          </p:cNvCxnSpPr>
          <p:nvPr/>
        </p:nvCxnSpPr>
        <p:spPr>
          <a:xfrm flipH="1">
            <a:off x="3788476" y="4417250"/>
            <a:ext cx="658373"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Düz Bağlayıcı 38">
            <a:extLst>
              <a:ext uri="{FF2B5EF4-FFF2-40B4-BE49-F238E27FC236}">
                <a16:creationId xmlns:a16="http://schemas.microsoft.com/office/drawing/2014/main" id="{8A2A1BF5-D9A6-53E4-6CE9-FC0EC9BE3682}"/>
              </a:ext>
            </a:extLst>
          </p:cNvPr>
          <p:cNvCxnSpPr>
            <a:cxnSpLocks/>
          </p:cNvCxnSpPr>
          <p:nvPr/>
        </p:nvCxnSpPr>
        <p:spPr>
          <a:xfrm flipH="1">
            <a:off x="3788476" y="3572349"/>
            <a:ext cx="658373"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Metin kutusu 39">
            <a:extLst>
              <a:ext uri="{FF2B5EF4-FFF2-40B4-BE49-F238E27FC236}">
                <a16:creationId xmlns:a16="http://schemas.microsoft.com/office/drawing/2014/main" id="{A0424B29-73CD-1A53-2414-F0959532C2EB}"/>
              </a:ext>
            </a:extLst>
          </p:cNvPr>
          <p:cNvSpPr txBox="1"/>
          <p:nvPr/>
        </p:nvSpPr>
        <p:spPr>
          <a:xfrm>
            <a:off x="4815771" y="4603404"/>
            <a:ext cx="1053934" cy="5772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err="1">
                <a:ln>
                  <a:noFill/>
                </a:ln>
                <a:solidFill>
                  <a:prstClr val="black"/>
                </a:solidFill>
                <a:effectLst/>
                <a:uLnTx/>
                <a:uFillTx/>
                <a:latin typeface="Cambria" panose="02040503050406030204" pitchFamily="18" charset="0"/>
                <a:ea typeface="Cambria" panose="02040503050406030204" pitchFamily="18" charset="0"/>
                <a:cs typeface="Cascadia Mono" panose="020B0609020000020004" pitchFamily="49" charset="0"/>
              </a:rPr>
              <a:t>dst</a:t>
            </a:r>
            <a:endParaRPr kumimoji="0" lang="en-US" sz="2800" b="1"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cxnSp>
        <p:nvCxnSpPr>
          <p:cNvPr id="152" name="Düz Bağlayıcı 151">
            <a:extLst>
              <a:ext uri="{FF2B5EF4-FFF2-40B4-BE49-F238E27FC236}">
                <a16:creationId xmlns:a16="http://schemas.microsoft.com/office/drawing/2014/main" id="{17AF973C-B092-487A-27D1-BE397C7347A4}"/>
              </a:ext>
            </a:extLst>
          </p:cNvPr>
          <p:cNvCxnSpPr>
            <a:cxnSpLocks/>
          </p:cNvCxnSpPr>
          <p:nvPr/>
        </p:nvCxnSpPr>
        <p:spPr>
          <a:xfrm flipV="1">
            <a:off x="4439450" y="2817303"/>
            <a:ext cx="0" cy="1631728"/>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53" name="Düz Bağlayıcı 152">
            <a:extLst>
              <a:ext uri="{FF2B5EF4-FFF2-40B4-BE49-F238E27FC236}">
                <a16:creationId xmlns:a16="http://schemas.microsoft.com/office/drawing/2014/main" id="{CA24C124-4660-B639-B38A-5481B4A44557}"/>
              </a:ext>
            </a:extLst>
          </p:cNvPr>
          <p:cNvCxnSpPr>
            <a:cxnSpLocks/>
          </p:cNvCxnSpPr>
          <p:nvPr/>
        </p:nvCxnSpPr>
        <p:spPr>
          <a:xfrm>
            <a:off x="3315533" y="3130267"/>
            <a:ext cx="110298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154" name="Oval 153">
            <a:extLst>
              <a:ext uri="{FF2B5EF4-FFF2-40B4-BE49-F238E27FC236}">
                <a16:creationId xmlns:a16="http://schemas.microsoft.com/office/drawing/2014/main" id="{28AC1C4F-1C02-BA81-433F-0E42C7A43E23}"/>
              </a:ext>
            </a:extLst>
          </p:cNvPr>
          <p:cNvSpPr/>
          <p:nvPr/>
        </p:nvSpPr>
        <p:spPr>
          <a:xfrm>
            <a:off x="3491980" y="2873139"/>
            <a:ext cx="504000" cy="504000"/>
          </a:xfrm>
          <a:prstGeom prst="ellipse">
            <a:avLst/>
          </a:prstGeom>
          <a:solidFill>
            <a:schemeClr val="bg1"/>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
        <p:nvSpPr>
          <p:cNvPr id="47" name="Oval 46">
            <a:extLst>
              <a:ext uri="{FF2B5EF4-FFF2-40B4-BE49-F238E27FC236}">
                <a16:creationId xmlns:a16="http://schemas.microsoft.com/office/drawing/2014/main" id="{0E9F52EC-F468-97F0-68E5-C33701BA9E66}"/>
              </a:ext>
            </a:extLst>
          </p:cNvPr>
          <p:cNvSpPr/>
          <p:nvPr/>
        </p:nvSpPr>
        <p:spPr>
          <a:xfrm rot="5400000">
            <a:off x="4342751" y="4136185"/>
            <a:ext cx="180000" cy="180000"/>
          </a:xfrm>
          <a:prstGeom prst="ellipse">
            <a:avLst/>
          </a:prstGeom>
          <a:solidFill>
            <a:schemeClr val="bg1"/>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212" name="İkizkenar Üçgen 211">
            <a:extLst>
              <a:ext uri="{FF2B5EF4-FFF2-40B4-BE49-F238E27FC236}">
                <a16:creationId xmlns:a16="http://schemas.microsoft.com/office/drawing/2014/main" id="{D78C1839-867A-6600-BED1-80E6FF6CCADF}"/>
              </a:ext>
            </a:extLst>
          </p:cNvPr>
          <p:cNvSpPr/>
          <p:nvPr/>
        </p:nvSpPr>
        <p:spPr>
          <a:xfrm rot="10800000">
            <a:off x="4194415" y="3740737"/>
            <a:ext cx="473429" cy="363184"/>
          </a:xfrm>
          <a:prstGeom prst="triangle">
            <a:avLst>
              <a:gd name="adj" fmla="val 48898"/>
            </a:avLst>
          </a:prstGeom>
          <a:solidFill>
            <a:schemeClr val="bg1">
              <a:lumMod val="50000"/>
            </a:schemeClr>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cxnSp>
        <p:nvCxnSpPr>
          <p:cNvPr id="162" name="Düz Bağlayıcı 161">
            <a:extLst>
              <a:ext uri="{FF2B5EF4-FFF2-40B4-BE49-F238E27FC236}">
                <a16:creationId xmlns:a16="http://schemas.microsoft.com/office/drawing/2014/main" id="{311C8F77-7BEF-F44B-1C74-42652B261265}"/>
              </a:ext>
            </a:extLst>
          </p:cNvPr>
          <p:cNvCxnSpPr>
            <a:cxnSpLocks/>
          </p:cNvCxnSpPr>
          <p:nvPr/>
        </p:nvCxnSpPr>
        <p:spPr>
          <a:xfrm flipV="1">
            <a:off x="3786841" y="3543179"/>
            <a:ext cx="0" cy="1631728"/>
          </a:xfrm>
          <a:prstGeom prst="line">
            <a:avLst/>
          </a:prstGeom>
          <a:ln w="57150">
            <a:solidFill>
              <a:srgbClr val="7030A0"/>
            </a:solidFill>
          </a:ln>
        </p:spPr>
        <p:style>
          <a:lnRef idx="1">
            <a:schemeClr val="accent1"/>
          </a:lnRef>
          <a:fillRef idx="0">
            <a:schemeClr val="accent1"/>
          </a:fillRef>
          <a:effectRef idx="0">
            <a:schemeClr val="accent1"/>
          </a:effectRef>
          <a:fontRef idx="minor">
            <a:schemeClr val="tx1"/>
          </a:fontRef>
        </p:style>
      </p:cxnSp>
      <p:sp>
        <p:nvSpPr>
          <p:cNvPr id="45" name="İkizkenar Üçgen 44">
            <a:extLst>
              <a:ext uri="{FF2B5EF4-FFF2-40B4-BE49-F238E27FC236}">
                <a16:creationId xmlns:a16="http://schemas.microsoft.com/office/drawing/2014/main" id="{B5EC0533-5DD2-04FC-2F5F-2220A4216A0C}"/>
              </a:ext>
            </a:extLst>
          </p:cNvPr>
          <p:cNvSpPr/>
          <p:nvPr/>
        </p:nvSpPr>
        <p:spPr>
          <a:xfrm>
            <a:off x="3540656" y="3845122"/>
            <a:ext cx="473429" cy="363184"/>
          </a:xfrm>
          <a:prstGeom prst="triangle">
            <a:avLst>
              <a:gd name="adj" fmla="val 48898"/>
            </a:avLst>
          </a:prstGeom>
          <a:solidFill>
            <a:schemeClr val="bg1">
              <a:lumMod val="50000"/>
            </a:schemeClr>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46" name="Oval 45">
            <a:extLst>
              <a:ext uri="{FF2B5EF4-FFF2-40B4-BE49-F238E27FC236}">
                <a16:creationId xmlns:a16="http://schemas.microsoft.com/office/drawing/2014/main" id="{052A0E64-A310-F095-514D-E831A0337A8A}"/>
              </a:ext>
            </a:extLst>
          </p:cNvPr>
          <p:cNvSpPr/>
          <p:nvPr/>
        </p:nvSpPr>
        <p:spPr>
          <a:xfrm rot="5400000">
            <a:off x="3687023" y="3639517"/>
            <a:ext cx="180000" cy="180000"/>
          </a:xfrm>
          <a:prstGeom prst="ellipse">
            <a:avLst/>
          </a:prstGeom>
          <a:solidFill>
            <a:schemeClr val="bg1"/>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cxnSp>
        <p:nvCxnSpPr>
          <p:cNvPr id="164" name="Düz Bağlayıcı 163">
            <a:extLst>
              <a:ext uri="{FF2B5EF4-FFF2-40B4-BE49-F238E27FC236}">
                <a16:creationId xmlns:a16="http://schemas.microsoft.com/office/drawing/2014/main" id="{6E117CE7-6A95-497E-F0DA-DDD7054A4FDA}"/>
              </a:ext>
            </a:extLst>
          </p:cNvPr>
          <p:cNvCxnSpPr>
            <a:cxnSpLocks/>
          </p:cNvCxnSpPr>
          <p:nvPr/>
        </p:nvCxnSpPr>
        <p:spPr>
          <a:xfrm>
            <a:off x="3775347" y="3572349"/>
            <a:ext cx="684513" cy="0"/>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67" name="Düz Bağlayıcı 166">
            <a:extLst>
              <a:ext uri="{FF2B5EF4-FFF2-40B4-BE49-F238E27FC236}">
                <a16:creationId xmlns:a16="http://schemas.microsoft.com/office/drawing/2014/main" id="{0C20226B-50A0-4425-D285-A744DFA5DF75}"/>
              </a:ext>
            </a:extLst>
          </p:cNvPr>
          <p:cNvCxnSpPr>
            <a:cxnSpLocks/>
          </p:cNvCxnSpPr>
          <p:nvPr/>
        </p:nvCxnSpPr>
        <p:spPr>
          <a:xfrm>
            <a:off x="3781323" y="4417250"/>
            <a:ext cx="684513" cy="0"/>
          </a:xfrm>
          <a:prstGeom prst="line">
            <a:avLst/>
          </a:prstGeom>
          <a:ln w="57150">
            <a:solidFill>
              <a:srgbClr val="7030A0"/>
            </a:solidFill>
          </a:ln>
        </p:spPr>
        <p:style>
          <a:lnRef idx="1">
            <a:schemeClr val="accent1"/>
          </a:lnRef>
          <a:fillRef idx="0">
            <a:schemeClr val="accent1"/>
          </a:fillRef>
          <a:effectRef idx="0">
            <a:schemeClr val="accent1"/>
          </a:effectRef>
          <a:fontRef idx="minor">
            <a:schemeClr val="tx1"/>
          </a:fontRef>
        </p:style>
      </p:cxnSp>
      <p:sp>
        <p:nvSpPr>
          <p:cNvPr id="176" name="TextBox 52">
            <a:extLst>
              <a:ext uri="{FF2B5EF4-FFF2-40B4-BE49-F238E27FC236}">
                <a16:creationId xmlns:a16="http://schemas.microsoft.com/office/drawing/2014/main" id="{885A6FFE-6586-CFE0-0003-70A53844C8B5}"/>
              </a:ext>
            </a:extLst>
          </p:cNvPr>
          <p:cNvSpPr txBox="1"/>
          <p:nvPr/>
        </p:nvSpPr>
        <p:spPr>
          <a:xfrm>
            <a:off x="608550" y="3462737"/>
            <a:ext cx="1966163" cy="1255728"/>
          </a:xfrm>
          <a:prstGeom prst="rect">
            <a:avLst/>
          </a:prstGeom>
          <a:noFill/>
        </p:spPr>
        <p:txBody>
          <a:bodyPr wrap="square" rtlCol="0">
            <a:spAutoFit/>
          </a:bodyPr>
          <a:lstStyle/>
          <a:p>
            <a:pPr marL="0" marR="0" lvl="0" indent="0" algn="ctr" defTabSz="457200" rtl="0" eaLnBrk="1" fontAlgn="auto" latinLnBrk="0" hangingPunct="1">
              <a:lnSpc>
                <a:spcPct val="9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rPr>
              <a:t>connects </a:t>
            </a:r>
            <a:r>
              <a:rPr kumimoji="0" lang="en-US" sz="2800" b="1" i="0" u="none" strike="noStrike" kern="1200" cap="none" spc="0" normalizeH="0" baseline="0" noProof="0" dirty="0" err="1">
                <a:ln>
                  <a:noFill/>
                </a:ln>
                <a:solidFill>
                  <a:srgbClr val="C00000"/>
                </a:solidFill>
                <a:effectLst/>
                <a:uLnTx/>
                <a:uFillTx/>
                <a:latin typeface="Cambria" panose="02040503050406030204" pitchFamily="18" charset="0"/>
                <a:ea typeface="Cambria" panose="02040503050406030204" pitchFamily="18" charset="0"/>
                <a:cs typeface="+mn-cs"/>
              </a:rPr>
              <a:t>dst</a:t>
            </a:r>
            <a:r>
              <a:rPr kumimoji="0" lang="en-US" sz="28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rPr>
              <a:t> to </a:t>
            </a:r>
            <a:r>
              <a:rPr kumimoji="0" lang="en-US" sz="2800" b="1" i="0" u="none" strike="noStrike" kern="1200" cap="none" spc="0" normalizeH="0" baseline="0" noProof="0" dirty="0" err="1">
                <a:ln>
                  <a:noFill/>
                </a:ln>
                <a:solidFill>
                  <a:srgbClr val="C00000"/>
                </a:solidFill>
                <a:effectLst/>
                <a:uLnTx/>
                <a:uFillTx/>
                <a:latin typeface="Cambria" panose="02040503050406030204" pitchFamily="18" charset="0"/>
                <a:ea typeface="Cambria" panose="02040503050406030204" pitchFamily="18" charset="0"/>
                <a:cs typeface="+mn-cs"/>
              </a:rPr>
              <a:t>bitline</a:t>
            </a:r>
            <a:endParaRPr kumimoji="0" lang="en-US" sz="28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endParaRPr>
          </a:p>
        </p:txBody>
      </p:sp>
      <p:cxnSp>
        <p:nvCxnSpPr>
          <p:cNvPr id="177" name="Curved Connector 12">
            <a:extLst>
              <a:ext uri="{FF2B5EF4-FFF2-40B4-BE49-F238E27FC236}">
                <a16:creationId xmlns:a16="http://schemas.microsoft.com/office/drawing/2014/main" id="{1917A928-2E88-3752-C97C-E5DAA4460B7C}"/>
              </a:ext>
            </a:extLst>
          </p:cNvPr>
          <p:cNvCxnSpPr>
            <a:cxnSpLocks/>
          </p:cNvCxnSpPr>
          <p:nvPr/>
        </p:nvCxnSpPr>
        <p:spPr>
          <a:xfrm>
            <a:off x="2194669" y="4136980"/>
            <a:ext cx="1809676" cy="717807"/>
          </a:xfrm>
          <a:prstGeom prst="curvedConnector2">
            <a:avLst/>
          </a:prstGeom>
          <a:ln w="19050">
            <a:solidFill>
              <a:srgbClr val="C00000"/>
            </a:solidFill>
            <a:prstDash val="dash"/>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78" name="Düz Bağlayıcı 177">
            <a:extLst>
              <a:ext uri="{FF2B5EF4-FFF2-40B4-BE49-F238E27FC236}">
                <a16:creationId xmlns:a16="http://schemas.microsoft.com/office/drawing/2014/main" id="{DAF7BBA7-FBD2-0FDC-1827-0F23BAA245B3}"/>
              </a:ext>
            </a:extLst>
          </p:cNvPr>
          <p:cNvCxnSpPr>
            <a:cxnSpLocks/>
          </p:cNvCxnSpPr>
          <p:nvPr/>
        </p:nvCxnSpPr>
        <p:spPr>
          <a:xfrm>
            <a:off x="3781323" y="4897994"/>
            <a:ext cx="360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2" name="Düz Bağlayıcı 181">
            <a:extLst>
              <a:ext uri="{FF2B5EF4-FFF2-40B4-BE49-F238E27FC236}">
                <a16:creationId xmlns:a16="http://schemas.microsoft.com/office/drawing/2014/main" id="{120D010C-01D4-6177-6510-A4CC5F9FC634}"/>
              </a:ext>
            </a:extLst>
          </p:cNvPr>
          <p:cNvCxnSpPr>
            <a:cxnSpLocks/>
          </p:cNvCxnSpPr>
          <p:nvPr/>
        </p:nvCxnSpPr>
        <p:spPr>
          <a:xfrm flipV="1">
            <a:off x="4680387" y="4898381"/>
            <a:ext cx="180000" cy="1718"/>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3" name="Slide Number Placeholder 3">
            <a:extLst>
              <a:ext uri="{FF2B5EF4-FFF2-40B4-BE49-F238E27FC236}">
                <a16:creationId xmlns:a16="http://schemas.microsoft.com/office/drawing/2014/main" id="{CDEF0D08-E87B-6C58-A965-A78B7F3999FD}"/>
              </a:ext>
            </a:extLst>
          </p:cNvPr>
          <p:cNvSpPr txBox="1">
            <a:spLocks/>
          </p:cNvSpPr>
          <p:nvPr/>
        </p:nvSpPr>
        <p:spPr>
          <a:xfrm>
            <a:off x="7135390" y="6383046"/>
            <a:ext cx="1828800" cy="365125"/>
          </a:xfrm>
          <a:prstGeom prst="rect">
            <a:avLst/>
          </a:prstGeom>
          <a:solidFill>
            <a:schemeClr val="bg1"/>
          </a:solidFill>
        </p:spPr>
        <p:txBody>
          <a:bodyPr vert="horz" lIns="91440" tIns="45720" rIns="91440" bIns="45720" rtlCol="0" anchor="ctr"/>
          <a:lstStyle>
            <a:defPPr>
              <a:defRPr lang="en-US"/>
            </a:defPPr>
            <a:lvl1pPr marL="0" algn="r" defTabSz="914400" rtl="0" eaLnBrk="1" latinLnBrk="0" hangingPunct="1">
              <a:defRPr sz="2400" b="1" kern="1200">
                <a:solidFill>
                  <a:srgbClr val="0070C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000" b="1" i="0" u="none" strike="noStrike" kern="1200" cap="none" spc="0" normalizeH="0" baseline="0" noProof="0" smtClean="0">
                <a:ln>
                  <a:noFill/>
                </a:ln>
                <a:solidFill>
                  <a:srgbClr val="7BA79D"/>
                </a:solidFill>
                <a:effectLst/>
                <a:uLnTx/>
                <a:uFillTx/>
                <a:latin typeface="Cambria" panose="02040503050406030204" pitchFamily="18" charset="0"/>
                <a:ea typeface="Cambria"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en-US" sz="2400" b="1" i="0" u="none" strike="noStrike" kern="1200" cap="none" spc="0" normalizeH="0" baseline="0" noProof="0">
              <a:ln>
                <a:noFill/>
              </a:ln>
              <a:solidFill>
                <a:srgbClr val="7BA79D"/>
              </a:solidFill>
              <a:effectLst/>
              <a:uLnTx/>
              <a:uFillTx/>
              <a:latin typeface="Cambria" panose="02040503050406030204" pitchFamily="18" charset="0"/>
              <a:ea typeface="Cambria" panose="02040503050406030204" pitchFamily="18" charset="0"/>
              <a:cs typeface="+mn-cs"/>
            </a:endParaRPr>
          </a:p>
        </p:txBody>
      </p:sp>
      <p:pic>
        <p:nvPicPr>
          <p:cNvPr id="22" name="Grafik 200" descr="Kum Saati 30% düz dolguyla">
            <a:extLst>
              <a:ext uri="{FF2B5EF4-FFF2-40B4-BE49-F238E27FC236}">
                <a16:creationId xmlns:a16="http://schemas.microsoft.com/office/drawing/2014/main" id="{FBCB2638-E1A7-0BAA-9A36-223B1191FE0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962233" y="1210005"/>
            <a:ext cx="532325" cy="532325"/>
          </a:xfrm>
          <a:prstGeom prst="rect">
            <a:avLst/>
          </a:prstGeom>
        </p:spPr>
      </p:pic>
      <p:sp>
        <p:nvSpPr>
          <p:cNvPr id="23" name="Dikdörtgen 256">
            <a:extLst>
              <a:ext uri="{FF2B5EF4-FFF2-40B4-BE49-F238E27FC236}">
                <a16:creationId xmlns:a16="http://schemas.microsoft.com/office/drawing/2014/main" id="{844CBBB9-D693-41FF-2AA7-5FF9BED5AE8D}"/>
              </a:ext>
            </a:extLst>
          </p:cNvPr>
          <p:cNvSpPr/>
          <p:nvPr/>
        </p:nvSpPr>
        <p:spPr>
          <a:xfrm>
            <a:off x="900113" y="1520825"/>
            <a:ext cx="1769017" cy="532326"/>
          </a:xfrm>
          <a:prstGeom prst="roundRect">
            <a:avLst/>
          </a:prstGeom>
          <a:solidFill>
            <a:schemeClr val="accent1">
              <a:lumMod val="75000"/>
              <a:alpha val="78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ACT </a:t>
            </a:r>
            <a:r>
              <a:rPr kumimoji="0" lang="en-US" sz="24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src</a:t>
            </a:r>
            <a:endParaRPr kumimoji="0" lang="en-US" sz="24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24" name="Dikdörtgen 256">
            <a:extLst>
              <a:ext uri="{FF2B5EF4-FFF2-40B4-BE49-F238E27FC236}">
                <a16:creationId xmlns:a16="http://schemas.microsoft.com/office/drawing/2014/main" id="{7F8BADA2-A5B8-0A5C-65CC-5B0216C26DB7}"/>
              </a:ext>
            </a:extLst>
          </p:cNvPr>
          <p:cNvSpPr/>
          <p:nvPr/>
        </p:nvSpPr>
        <p:spPr>
          <a:xfrm>
            <a:off x="3987188" y="1520825"/>
            <a:ext cx="1326104" cy="532326"/>
          </a:xfrm>
          <a:prstGeom prst="roundRect">
            <a:avLst/>
          </a:prstGeom>
          <a:solidFill>
            <a:schemeClr val="accent1">
              <a:lumMod val="75000"/>
              <a:alpha val="78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PRE</a:t>
            </a:r>
            <a:endParaRPr kumimoji="0" lang="en-US" sz="24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cxnSp>
        <p:nvCxnSpPr>
          <p:cNvPr id="25" name="Düz Ok Bağlayıcısı 185">
            <a:extLst>
              <a:ext uri="{FF2B5EF4-FFF2-40B4-BE49-F238E27FC236}">
                <a16:creationId xmlns:a16="http://schemas.microsoft.com/office/drawing/2014/main" id="{0D9A3AA4-FB75-91F9-0D7B-EFBCF0BD0BB8}"/>
              </a:ext>
            </a:extLst>
          </p:cNvPr>
          <p:cNvCxnSpPr>
            <a:cxnSpLocks/>
            <a:stCxn id="23" idx="3"/>
            <a:endCxn id="24" idx="1"/>
          </p:cNvCxnSpPr>
          <p:nvPr/>
        </p:nvCxnSpPr>
        <p:spPr>
          <a:xfrm>
            <a:off x="2669130" y="1786988"/>
            <a:ext cx="1318058"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6" name="Dikdörtgen 256">
            <a:extLst>
              <a:ext uri="{FF2B5EF4-FFF2-40B4-BE49-F238E27FC236}">
                <a16:creationId xmlns:a16="http://schemas.microsoft.com/office/drawing/2014/main" id="{AAD8A8DE-4C29-8688-D762-6195EF23F51C}"/>
              </a:ext>
            </a:extLst>
          </p:cNvPr>
          <p:cNvSpPr/>
          <p:nvPr/>
        </p:nvSpPr>
        <p:spPr>
          <a:xfrm>
            <a:off x="6514370" y="1520825"/>
            <a:ext cx="1769017" cy="532326"/>
          </a:xfrm>
          <a:prstGeom prst="roundRect">
            <a:avLst/>
          </a:prstGeom>
          <a:solidFill>
            <a:schemeClr val="accent1">
              <a:lumMod val="75000"/>
              <a:alpha val="78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ACT </a:t>
            </a:r>
            <a:r>
              <a:rPr kumimoji="0" lang="en-US" sz="24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dst</a:t>
            </a:r>
            <a:endParaRPr kumimoji="0" lang="en-US" sz="24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cxnSp>
        <p:nvCxnSpPr>
          <p:cNvPr id="27" name="Düz Ok Bağlayıcısı 60">
            <a:extLst>
              <a:ext uri="{FF2B5EF4-FFF2-40B4-BE49-F238E27FC236}">
                <a16:creationId xmlns:a16="http://schemas.microsoft.com/office/drawing/2014/main" id="{A52638BC-98CC-AB85-AE61-26EFA5ED59FE}"/>
              </a:ext>
            </a:extLst>
          </p:cNvPr>
          <p:cNvCxnSpPr>
            <a:cxnSpLocks/>
            <a:stCxn id="24" idx="3"/>
            <a:endCxn id="26" idx="1"/>
          </p:cNvCxnSpPr>
          <p:nvPr/>
        </p:nvCxnSpPr>
        <p:spPr>
          <a:xfrm>
            <a:off x="5313292" y="1786988"/>
            <a:ext cx="1201078"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28" name="Grafik 201" descr="Kum Saati 30% düz dolguyla">
            <a:extLst>
              <a:ext uri="{FF2B5EF4-FFF2-40B4-BE49-F238E27FC236}">
                <a16:creationId xmlns:a16="http://schemas.microsoft.com/office/drawing/2014/main" id="{7CDD3C1B-5A96-3223-AABD-2617A59317F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554502" y="1193501"/>
            <a:ext cx="532325" cy="532325"/>
          </a:xfrm>
          <a:prstGeom prst="rect">
            <a:avLst/>
          </a:prstGeom>
        </p:spPr>
      </p:pic>
      <p:pic>
        <p:nvPicPr>
          <p:cNvPr id="37" name="Grafik 18" descr="Kapat düz dolguyla">
            <a:extLst>
              <a:ext uri="{FF2B5EF4-FFF2-40B4-BE49-F238E27FC236}">
                <a16:creationId xmlns:a16="http://schemas.microsoft.com/office/drawing/2014/main" id="{AC3C0244-97D0-8CA7-48C4-CD7FE671AE4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544998" y="1188853"/>
            <a:ext cx="557585" cy="557585"/>
          </a:xfrm>
          <a:prstGeom prst="rect">
            <a:avLst/>
          </a:prstGeom>
        </p:spPr>
      </p:pic>
      <p:sp>
        <p:nvSpPr>
          <p:cNvPr id="38" name="Metin kutusu 16">
            <a:extLst>
              <a:ext uri="{FF2B5EF4-FFF2-40B4-BE49-F238E27FC236}">
                <a16:creationId xmlns:a16="http://schemas.microsoft.com/office/drawing/2014/main" id="{0CAB0B88-E1CB-AB06-C353-851000E722A7}"/>
              </a:ext>
            </a:extLst>
          </p:cNvPr>
          <p:cNvSpPr txBox="1"/>
          <p:nvPr/>
        </p:nvSpPr>
        <p:spPr>
          <a:xfrm>
            <a:off x="2565364" y="1829799"/>
            <a:ext cx="1474403"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Nominal</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1" name="Metin kutusu 16">
            <a:extLst>
              <a:ext uri="{FF2B5EF4-FFF2-40B4-BE49-F238E27FC236}">
                <a16:creationId xmlns:a16="http://schemas.microsoft.com/office/drawing/2014/main" id="{B8D96AD0-B8D2-8F10-5C87-BD32F92610E6}"/>
              </a:ext>
            </a:extLst>
          </p:cNvPr>
          <p:cNvSpPr txBox="1"/>
          <p:nvPr/>
        </p:nvSpPr>
        <p:spPr>
          <a:xfrm>
            <a:off x="5305246" y="1776438"/>
            <a:ext cx="994322"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&lt;3ns</a:t>
            </a:r>
            <a:endParaRPr kumimoji="0" lang="en-US" sz="24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6" name="Metin kutusu 159">
            <a:extLst>
              <a:ext uri="{FF2B5EF4-FFF2-40B4-BE49-F238E27FC236}">
                <a16:creationId xmlns:a16="http://schemas.microsoft.com/office/drawing/2014/main" id="{B652F766-94FC-F2E1-046F-D95878625F8F}"/>
              </a:ext>
            </a:extLst>
          </p:cNvPr>
          <p:cNvSpPr txBox="1"/>
          <p:nvPr/>
        </p:nvSpPr>
        <p:spPr>
          <a:xfrm>
            <a:off x="3995980" y="2338034"/>
            <a:ext cx="1001595"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Cascadia Mono" panose="020B0609020000020004" pitchFamily="49" charset="0"/>
              </a:rPr>
              <a:t>GND</a:t>
            </a:r>
          </a:p>
        </p:txBody>
      </p:sp>
      <p:sp>
        <p:nvSpPr>
          <p:cNvPr id="7" name="Metin kutusu 160">
            <a:extLst>
              <a:ext uri="{FF2B5EF4-FFF2-40B4-BE49-F238E27FC236}">
                <a16:creationId xmlns:a16="http://schemas.microsoft.com/office/drawing/2014/main" id="{72459217-FD16-F18E-6EB2-E376E267B32F}"/>
              </a:ext>
            </a:extLst>
          </p:cNvPr>
          <p:cNvSpPr txBox="1"/>
          <p:nvPr/>
        </p:nvSpPr>
        <p:spPr>
          <a:xfrm>
            <a:off x="3358858" y="5110111"/>
            <a:ext cx="1001595"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Cascadia Mono" panose="020B0609020000020004" pitchFamily="49" charset="0"/>
              </a:rPr>
              <a:t>VDD</a:t>
            </a:r>
          </a:p>
        </p:txBody>
      </p:sp>
      <p:sp>
        <p:nvSpPr>
          <p:cNvPr id="17" name="Oval 16">
            <a:extLst>
              <a:ext uri="{FF2B5EF4-FFF2-40B4-BE49-F238E27FC236}">
                <a16:creationId xmlns:a16="http://schemas.microsoft.com/office/drawing/2014/main" id="{BFE9CE2F-74DD-C5CC-1949-30D8E5E929CC}"/>
              </a:ext>
            </a:extLst>
          </p:cNvPr>
          <p:cNvSpPr/>
          <p:nvPr/>
        </p:nvSpPr>
        <p:spPr>
          <a:xfrm>
            <a:off x="4144637" y="4641749"/>
            <a:ext cx="504000" cy="504000"/>
          </a:xfrm>
          <a:prstGeom prst="ellipse">
            <a:avLst/>
          </a:prstGeom>
          <a:solidFill>
            <a:schemeClr val="bg1"/>
          </a:solidFill>
          <a:ln w="571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
        <p:nvSpPr>
          <p:cNvPr id="14" name="Oval 13">
            <a:extLst>
              <a:ext uri="{FF2B5EF4-FFF2-40B4-BE49-F238E27FC236}">
                <a16:creationId xmlns:a16="http://schemas.microsoft.com/office/drawing/2014/main" id="{2766DCF0-37D2-99B6-33FD-2FEB89CA9227}"/>
              </a:ext>
            </a:extLst>
          </p:cNvPr>
          <p:cNvSpPr/>
          <p:nvPr/>
        </p:nvSpPr>
        <p:spPr>
          <a:xfrm>
            <a:off x="4141982" y="4637166"/>
            <a:ext cx="504000" cy="504000"/>
          </a:xfrm>
          <a:prstGeom prst="ellipse">
            <a:avLst/>
          </a:prstGeom>
          <a:solidFill>
            <a:schemeClr val="bg1"/>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
        <p:nvSpPr>
          <p:cNvPr id="4" name="TextBox 52">
            <a:extLst>
              <a:ext uri="{FF2B5EF4-FFF2-40B4-BE49-F238E27FC236}">
                <a16:creationId xmlns:a16="http://schemas.microsoft.com/office/drawing/2014/main" id="{14D5B761-A511-79B4-E457-4739239E42E7}"/>
              </a:ext>
            </a:extLst>
          </p:cNvPr>
          <p:cNvSpPr txBox="1"/>
          <p:nvPr/>
        </p:nvSpPr>
        <p:spPr>
          <a:xfrm>
            <a:off x="5630641" y="3060457"/>
            <a:ext cx="2652745" cy="1643527"/>
          </a:xfrm>
          <a:prstGeom prst="rect">
            <a:avLst/>
          </a:prstGeom>
          <a:noFill/>
        </p:spPr>
        <p:txBody>
          <a:bodyPr wrap="square" rtlCol="0">
            <a:spAutoFit/>
          </a:bodyPr>
          <a:lstStyle/>
          <a:p>
            <a:pPr marL="0" marR="0" lvl="0" indent="0" algn="ctr" defTabSz="457200" rtl="0" eaLnBrk="1" fontAlgn="auto" latinLnBrk="0" hangingPunct="1">
              <a:lnSpc>
                <a:spcPct val="9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Cambria" panose="02040503050406030204" pitchFamily="18" charset="0"/>
                <a:cs typeface="+mn-cs"/>
              </a:rPr>
              <a:t>sense amplifier is still enabled</a:t>
            </a:r>
          </a:p>
          <a:p>
            <a:pPr marL="0" marR="0" lvl="0" indent="0" algn="ctr" defTabSz="457200" rtl="0" eaLnBrk="1" fontAlgn="auto" latinLnBrk="0" hangingPunct="1">
              <a:lnSpc>
                <a:spcPct val="9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rPr>
              <a:t> </a:t>
            </a:r>
          </a:p>
        </p:txBody>
      </p:sp>
      <p:cxnSp>
        <p:nvCxnSpPr>
          <p:cNvPr id="5" name="Curved Connector 12">
            <a:extLst>
              <a:ext uri="{FF2B5EF4-FFF2-40B4-BE49-F238E27FC236}">
                <a16:creationId xmlns:a16="http://schemas.microsoft.com/office/drawing/2014/main" id="{EA27A926-734B-49F0-C536-4C8A2ACD9E43}"/>
              </a:ext>
            </a:extLst>
          </p:cNvPr>
          <p:cNvCxnSpPr>
            <a:cxnSpLocks/>
          </p:cNvCxnSpPr>
          <p:nvPr/>
        </p:nvCxnSpPr>
        <p:spPr>
          <a:xfrm rot="10800000" flipV="1">
            <a:off x="4672745" y="3788265"/>
            <a:ext cx="1179666" cy="134064"/>
          </a:xfrm>
          <a:prstGeom prst="curvedConnector3">
            <a:avLst>
              <a:gd name="adj1" fmla="val 50000"/>
            </a:avLst>
          </a:prstGeom>
          <a:ln w="19050">
            <a:solidFill>
              <a:schemeClr val="tx1">
                <a:lumMod val="75000"/>
                <a:lumOff val="25000"/>
              </a:schemeClr>
            </a:solidFill>
            <a:prstDash val="dash"/>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10" name="TextBox 52">
            <a:extLst>
              <a:ext uri="{FF2B5EF4-FFF2-40B4-BE49-F238E27FC236}">
                <a16:creationId xmlns:a16="http://schemas.microsoft.com/office/drawing/2014/main" id="{D694D2BE-9F1F-AB4A-2AC5-E108732BDD60}"/>
              </a:ext>
            </a:extLst>
          </p:cNvPr>
          <p:cNvSpPr txBox="1"/>
          <p:nvPr/>
        </p:nvSpPr>
        <p:spPr>
          <a:xfrm>
            <a:off x="872647" y="5500187"/>
            <a:ext cx="2652745" cy="1255728"/>
          </a:xfrm>
          <a:prstGeom prst="rect">
            <a:avLst/>
          </a:prstGeom>
          <a:noFill/>
        </p:spPr>
        <p:txBody>
          <a:bodyPr wrap="square" rtlCol="0">
            <a:spAutoFit/>
          </a:bodyPr>
          <a:lstStyle/>
          <a:p>
            <a:pPr marL="0" marR="0" lvl="0" indent="0" algn="ctr" defTabSz="457200" rtl="0" eaLnBrk="1" fontAlgn="auto" latinLnBrk="0" hangingPunct="1">
              <a:lnSpc>
                <a:spcPct val="9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srgbClr val="7030A0"/>
                </a:solidFill>
                <a:effectLst/>
                <a:uLnTx/>
                <a:uFillTx/>
                <a:latin typeface="Cambria" panose="02040503050406030204" pitchFamily="18" charset="0"/>
                <a:ea typeface="Cambria" panose="02040503050406030204" pitchFamily="18" charset="0"/>
                <a:cs typeface="+mn-cs"/>
              </a:rPr>
              <a:t>dst’s</a:t>
            </a:r>
            <a:r>
              <a:rPr kumimoji="0" lang="en-US" sz="28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 </a:t>
            </a:r>
            <a:r>
              <a:rPr kumimoji="0" lang="en-US" sz="2800" b="1" i="0" u="none" strike="noStrike" kern="1200" cap="none" spc="0" normalizeH="0" baseline="0" noProof="0" dirty="0" err="1">
                <a:ln>
                  <a:noFill/>
                </a:ln>
                <a:solidFill>
                  <a:srgbClr val="7030A0"/>
                </a:solidFill>
                <a:effectLst/>
                <a:uLnTx/>
                <a:uFillTx/>
                <a:latin typeface="Cambria" panose="02040503050406030204" pitchFamily="18" charset="0"/>
                <a:ea typeface="Cambria" panose="02040503050406030204" pitchFamily="18" charset="0"/>
                <a:cs typeface="+mn-cs"/>
              </a:rPr>
              <a:t>bitline</a:t>
            </a:r>
            <a:r>
              <a:rPr kumimoji="0" lang="en-US" sz="28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 is still VDD</a:t>
            </a:r>
          </a:p>
          <a:p>
            <a:pPr marL="0" marR="0" lvl="0" indent="0" algn="ctr" defTabSz="457200" rtl="0" eaLnBrk="1" fontAlgn="auto" latinLnBrk="0" hangingPunct="1">
              <a:lnSpc>
                <a:spcPct val="9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rPr>
              <a:t> </a:t>
            </a:r>
          </a:p>
        </p:txBody>
      </p:sp>
      <p:cxnSp>
        <p:nvCxnSpPr>
          <p:cNvPr id="11" name="Curved Connector 12">
            <a:extLst>
              <a:ext uri="{FF2B5EF4-FFF2-40B4-BE49-F238E27FC236}">
                <a16:creationId xmlns:a16="http://schemas.microsoft.com/office/drawing/2014/main" id="{5090ED2A-7F1E-868E-D999-76BD5D6B52EA}"/>
              </a:ext>
            </a:extLst>
          </p:cNvPr>
          <p:cNvCxnSpPr>
            <a:cxnSpLocks/>
          </p:cNvCxnSpPr>
          <p:nvPr/>
        </p:nvCxnSpPr>
        <p:spPr>
          <a:xfrm flipV="1">
            <a:off x="3233400" y="5625647"/>
            <a:ext cx="603204" cy="494720"/>
          </a:xfrm>
          <a:prstGeom prst="curvedConnector2">
            <a:avLst/>
          </a:prstGeom>
          <a:ln w="19050">
            <a:solidFill>
              <a:srgbClr val="7030A0"/>
            </a:solidFill>
            <a:prstDash val="dash"/>
            <a:headEnd type="none" w="med" len="med"/>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90119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500"/>
                                        <p:tgtEl>
                                          <p:spTgt spid="26"/>
                                        </p:tgtEl>
                                      </p:cBhvr>
                                    </p:animEffect>
                                  </p:childTnLst>
                                </p:cTn>
                              </p:par>
                              <p:par>
                                <p:cTn id="11" presetID="10" presetClass="entr" presetSubtype="0" fill="hold" nodeType="with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fade">
                                      <p:cBhvr>
                                        <p:cTn id="13" dur="500"/>
                                        <p:tgtEl>
                                          <p:spTgt spid="27"/>
                                        </p:tgtEl>
                                      </p:cBhvr>
                                    </p:animEffect>
                                  </p:childTnLst>
                                </p:cTn>
                              </p:par>
                              <p:par>
                                <p:cTn id="14" presetID="10" presetClass="entr" presetSubtype="0" fill="hold" nodeType="with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fade">
                                      <p:cBhvr>
                                        <p:cTn id="16" dur="500"/>
                                        <p:tgtEl>
                                          <p:spTgt spid="28"/>
                                        </p:tgtEl>
                                      </p:cBhvr>
                                    </p:animEffect>
                                  </p:childTnLst>
                                </p:cTn>
                              </p:par>
                              <p:par>
                                <p:cTn id="17" presetID="10" presetClass="entr" presetSubtype="0" fill="hold" nodeType="with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500"/>
                                        <p:tgtEl>
                                          <p:spTgt spid="3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1"/>
                                        </p:tgtEl>
                                        <p:attrNameLst>
                                          <p:attrName>style.visibility</p:attrName>
                                        </p:attrNameLst>
                                      </p:cBhvr>
                                      <p:to>
                                        <p:strVal val="visible"/>
                                      </p:to>
                                    </p:set>
                                    <p:animEffect transition="in" filter="fade">
                                      <p:cBhvr>
                                        <p:cTn id="22" dur="500"/>
                                        <p:tgtEl>
                                          <p:spTgt spid="4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76"/>
                                        </p:tgtEl>
                                        <p:attrNameLst>
                                          <p:attrName>style.visibility</p:attrName>
                                        </p:attrNameLst>
                                      </p:cBhvr>
                                      <p:to>
                                        <p:strVal val="visible"/>
                                      </p:to>
                                    </p:set>
                                    <p:animEffect transition="in" filter="fade">
                                      <p:cBhvr>
                                        <p:cTn id="27" dur="500"/>
                                        <p:tgtEl>
                                          <p:spTgt spid="176"/>
                                        </p:tgtEl>
                                      </p:cBhvr>
                                    </p:animEffect>
                                  </p:childTnLst>
                                </p:cTn>
                              </p:par>
                              <p:par>
                                <p:cTn id="28" presetID="10" presetClass="entr" presetSubtype="0" fill="hold" nodeType="withEffect">
                                  <p:stCondLst>
                                    <p:cond delay="0"/>
                                  </p:stCondLst>
                                  <p:childTnLst>
                                    <p:set>
                                      <p:cBhvr>
                                        <p:cTn id="29" dur="1" fill="hold">
                                          <p:stCondLst>
                                            <p:cond delay="0"/>
                                          </p:stCondLst>
                                        </p:cTn>
                                        <p:tgtEl>
                                          <p:spTgt spid="177"/>
                                        </p:tgtEl>
                                        <p:attrNameLst>
                                          <p:attrName>style.visibility</p:attrName>
                                        </p:attrNameLst>
                                      </p:cBhvr>
                                      <p:to>
                                        <p:strVal val="visible"/>
                                      </p:to>
                                    </p:set>
                                    <p:animEffect transition="in" filter="fade">
                                      <p:cBhvr>
                                        <p:cTn id="30" dur="500"/>
                                        <p:tgtEl>
                                          <p:spTgt spid="177"/>
                                        </p:tgtEl>
                                      </p:cBhvr>
                                    </p:animEffect>
                                  </p:childTnLst>
                                </p:cTn>
                              </p:par>
                              <p:par>
                                <p:cTn id="31" presetID="10" presetClass="entr" presetSubtype="0" fill="hold" nodeType="withEffect">
                                  <p:stCondLst>
                                    <p:cond delay="0"/>
                                  </p:stCondLst>
                                  <p:childTnLst>
                                    <p:set>
                                      <p:cBhvr>
                                        <p:cTn id="32" dur="1" fill="hold">
                                          <p:stCondLst>
                                            <p:cond delay="0"/>
                                          </p:stCondLst>
                                        </p:cTn>
                                        <p:tgtEl>
                                          <p:spTgt spid="178"/>
                                        </p:tgtEl>
                                        <p:attrNameLst>
                                          <p:attrName>style.visibility</p:attrName>
                                        </p:attrNameLst>
                                      </p:cBhvr>
                                      <p:to>
                                        <p:strVal val="visible"/>
                                      </p:to>
                                    </p:set>
                                    <p:animEffect transition="in" filter="fade">
                                      <p:cBhvr>
                                        <p:cTn id="33" dur="500"/>
                                        <p:tgtEl>
                                          <p:spTgt spid="178"/>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500"/>
                                        <p:tgtEl>
                                          <p:spTgt spid="14"/>
                                        </p:tgtEl>
                                      </p:cBhvr>
                                    </p:animEffect>
                                  </p:childTnLst>
                                </p:cTn>
                              </p:par>
                              <p:par>
                                <p:cTn id="37" presetID="10" presetClass="entr" presetSubtype="0" fill="hold" nodeType="withEffect">
                                  <p:stCondLst>
                                    <p:cond delay="0"/>
                                  </p:stCondLst>
                                  <p:childTnLst>
                                    <p:set>
                                      <p:cBhvr>
                                        <p:cTn id="38" dur="1" fill="hold">
                                          <p:stCondLst>
                                            <p:cond delay="0"/>
                                          </p:stCondLst>
                                        </p:cTn>
                                        <p:tgtEl>
                                          <p:spTgt spid="182"/>
                                        </p:tgtEl>
                                        <p:attrNameLst>
                                          <p:attrName>style.visibility</p:attrName>
                                        </p:attrNameLst>
                                      </p:cBhvr>
                                      <p:to>
                                        <p:strVal val="visible"/>
                                      </p:to>
                                    </p:set>
                                    <p:animEffect transition="in" filter="fade">
                                      <p:cBhvr>
                                        <p:cTn id="39" dur="500"/>
                                        <p:tgtEl>
                                          <p:spTgt spid="182"/>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4"/>
                                        </p:tgtEl>
                                        <p:attrNameLst>
                                          <p:attrName>style.visibility</p:attrName>
                                        </p:attrNameLst>
                                      </p:cBhvr>
                                      <p:to>
                                        <p:strVal val="visible"/>
                                      </p:to>
                                    </p:set>
                                    <p:animEffect transition="in" filter="fade">
                                      <p:cBhvr>
                                        <p:cTn id="44" dur="500"/>
                                        <p:tgtEl>
                                          <p:spTgt spid="4"/>
                                        </p:tgtEl>
                                      </p:cBhvr>
                                    </p:animEffect>
                                  </p:childTnLst>
                                </p:cTn>
                              </p:par>
                              <p:par>
                                <p:cTn id="45" presetID="10" presetClass="entr" presetSubtype="0" fill="hold" nodeType="with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fade">
                                      <p:cBhvr>
                                        <p:cTn id="47" dur="500"/>
                                        <p:tgtEl>
                                          <p:spTgt spid="5"/>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fade">
                                      <p:cBhvr>
                                        <p:cTn id="52" dur="500"/>
                                        <p:tgtEl>
                                          <p:spTgt spid="10"/>
                                        </p:tgtEl>
                                      </p:cBhvr>
                                    </p:animEffect>
                                  </p:childTnLst>
                                </p:cTn>
                              </p:par>
                              <p:par>
                                <p:cTn id="53" presetID="10" presetClass="entr" presetSubtype="0" fill="hold" nodeType="with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fade">
                                      <p:cBhvr>
                                        <p:cTn id="5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6" grpId="0"/>
      <p:bldP spid="24" grpId="0" animBg="1"/>
      <p:bldP spid="26" grpId="0" animBg="1"/>
      <p:bldP spid="41" grpId="0"/>
      <p:bldP spid="14" grpId="0" animBg="1"/>
      <p:bldP spid="4" grpId="0"/>
      <p:bldP spid="10" grpId="0"/>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7C0D0F-8A64-08E7-7883-4EB2D29B6A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3BEE31-6A2C-01DD-9749-23B55A1FA12A}"/>
              </a:ext>
            </a:extLst>
          </p:cNvPr>
          <p:cNvSpPr>
            <a:spLocks noGrp="1"/>
          </p:cNvSpPr>
          <p:nvPr>
            <p:ph type="title"/>
          </p:nvPr>
        </p:nvSpPr>
        <p:spPr/>
        <p:txBody>
          <a:bodyPr/>
          <a:lstStyle/>
          <a:p>
            <a:r>
              <a:rPr lang="en-US" sz="4400" dirty="0">
                <a:solidFill>
                  <a:schemeClr val="accent5">
                    <a:lumMod val="75000"/>
                  </a:schemeClr>
                </a:solidFill>
                <a:ea typeface="Cambria" panose="02040503050406030204" pitchFamily="18" charset="0"/>
              </a:rPr>
              <a:t>NOT Operation: A Walkthrough</a:t>
            </a:r>
          </a:p>
        </p:txBody>
      </p:sp>
      <p:cxnSp>
        <p:nvCxnSpPr>
          <p:cNvPr id="29" name="Düz Bağlayıcı 28">
            <a:extLst>
              <a:ext uri="{FF2B5EF4-FFF2-40B4-BE49-F238E27FC236}">
                <a16:creationId xmlns:a16="http://schemas.microsoft.com/office/drawing/2014/main" id="{450F6E4C-6865-46EA-C916-89F329802341}"/>
              </a:ext>
            </a:extLst>
          </p:cNvPr>
          <p:cNvCxnSpPr>
            <a:cxnSpLocks/>
          </p:cNvCxnSpPr>
          <p:nvPr/>
        </p:nvCxnSpPr>
        <p:spPr>
          <a:xfrm>
            <a:off x="3776276" y="4906953"/>
            <a:ext cx="1077106"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Düz Bağlayıcı 29">
            <a:extLst>
              <a:ext uri="{FF2B5EF4-FFF2-40B4-BE49-F238E27FC236}">
                <a16:creationId xmlns:a16="http://schemas.microsoft.com/office/drawing/2014/main" id="{84D563C7-6596-D7FD-5CE4-DF941FE79B95}"/>
              </a:ext>
            </a:extLst>
          </p:cNvPr>
          <p:cNvCxnSpPr>
            <a:cxnSpLocks/>
          </p:cNvCxnSpPr>
          <p:nvPr/>
        </p:nvCxnSpPr>
        <p:spPr>
          <a:xfrm>
            <a:off x="3356880" y="3136054"/>
            <a:ext cx="110298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Düz Bağlayıcı 30">
            <a:extLst>
              <a:ext uri="{FF2B5EF4-FFF2-40B4-BE49-F238E27FC236}">
                <a16:creationId xmlns:a16="http://schemas.microsoft.com/office/drawing/2014/main" id="{77301496-1AF5-5D59-C4C1-1FA8D08BBFC2}"/>
              </a:ext>
            </a:extLst>
          </p:cNvPr>
          <p:cNvCxnSpPr>
            <a:cxnSpLocks/>
          </p:cNvCxnSpPr>
          <p:nvPr/>
        </p:nvCxnSpPr>
        <p:spPr>
          <a:xfrm flipV="1">
            <a:off x="4439450" y="2821144"/>
            <a:ext cx="0" cy="1631728"/>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Düz Bağlayıcı 31">
            <a:extLst>
              <a:ext uri="{FF2B5EF4-FFF2-40B4-BE49-F238E27FC236}">
                <a16:creationId xmlns:a16="http://schemas.microsoft.com/office/drawing/2014/main" id="{3EFF17C2-77CD-E94A-8663-141BE65B7245}"/>
              </a:ext>
            </a:extLst>
          </p:cNvPr>
          <p:cNvCxnSpPr>
            <a:cxnSpLocks/>
          </p:cNvCxnSpPr>
          <p:nvPr/>
        </p:nvCxnSpPr>
        <p:spPr>
          <a:xfrm flipV="1">
            <a:off x="3788476" y="3551158"/>
            <a:ext cx="0" cy="1615212"/>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Oval 32">
            <a:extLst>
              <a:ext uri="{FF2B5EF4-FFF2-40B4-BE49-F238E27FC236}">
                <a16:creationId xmlns:a16="http://schemas.microsoft.com/office/drawing/2014/main" id="{B57A191B-5FBF-9DB1-A3D1-ABD990475019}"/>
              </a:ext>
            </a:extLst>
          </p:cNvPr>
          <p:cNvSpPr/>
          <p:nvPr/>
        </p:nvSpPr>
        <p:spPr>
          <a:xfrm>
            <a:off x="3492583" y="2876638"/>
            <a:ext cx="504000" cy="504000"/>
          </a:xfrm>
          <a:prstGeom prst="ellipse">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
        <p:nvSpPr>
          <p:cNvPr id="34" name="Oval 33">
            <a:extLst>
              <a:ext uri="{FF2B5EF4-FFF2-40B4-BE49-F238E27FC236}">
                <a16:creationId xmlns:a16="http://schemas.microsoft.com/office/drawing/2014/main" id="{008FBBB1-F193-2F5D-853C-4EF2EF462E68}"/>
              </a:ext>
            </a:extLst>
          </p:cNvPr>
          <p:cNvSpPr/>
          <p:nvPr/>
        </p:nvSpPr>
        <p:spPr>
          <a:xfrm>
            <a:off x="4144637" y="4647536"/>
            <a:ext cx="504000" cy="504000"/>
          </a:xfrm>
          <a:prstGeom prst="ellipse">
            <a:avLst/>
          </a:prstGeom>
          <a:solidFill>
            <a:schemeClr val="bg1"/>
          </a:solidFill>
          <a:ln w="571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
        <p:nvSpPr>
          <p:cNvPr id="35" name="Metin kutusu 34">
            <a:extLst>
              <a:ext uri="{FF2B5EF4-FFF2-40B4-BE49-F238E27FC236}">
                <a16:creationId xmlns:a16="http://schemas.microsoft.com/office/drawing/2014/main" id="{78D7BB5C-FD88-868B-0D5C-C042C8BD6308}"/>
              </a:ext>
            </a:extLst>
          </p:cNvPr>
          <p:cNvSpPr txBox="1"/>
          <p:nvPr/>
        </p:nvSpPr>
        <p:spPr>
          <a:xfrm>
            <a:off x="2669130" y="2839875"/>
            <a:ext cx="1053934" cy="5772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err="1">
                <a:ln>
                  <a:noFill/>
                </a:ln>
                <a:solidFill>
                  <a:prstClr val="black"/>
                </a:solidFill>
                <a:effectLst/>
                <a:uLnTx/>
                <a:uFillTx/>
                <a:latin typeface="Cambria" panose="02040503050406030204" pitchFamily="18" charset="0"/>
                <a:ea typeface="Cambria" panose="02040503050406030204" pitchFamily="18" charset="0"/>
                <a:cs typeface="Cascadia Mono" panose="020B0609020000020004" pitchFamily="49" charset="0"/>
              </a:rPr>
              <a:t>src</a:t>
            </a:r>
            <a:endParaRPr kumimoji="0" lang="en-US" sz="2800" b="1"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cxnSp>
        <p:nvCxnSpPr>
          <p:cNvPr id="36" name="Düz Bağlayıcı 35">
            <a:extLst>
              <a:ext uri="{FF2B5EF4-FFF2-40B4-BE49-F238E27FC236}">
                <a16:creationId xmlns:a16="http://schemas.microsoft.com/office/drawing/2014/main" id="{349CFDED-EF6B-FF81-CF7D-BB648B6B1DF5}"/>
              </a:ext>
            </a:extLst>
          </p:cNvPr>
          <p:cNvCxnSpPr>
            <a:cxnSpLocks/>
          </p:cNvCxnSpPr>
          <p:nvPr/>
        </p:nvCxnSpPr>
        <p:spPr>
          <a:xfrm flipH="1">
            <a:off x="3788476" y="4423037"/>
            <a:ext cx="658373"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Düz Bağlayıcı 38">
            <a:extLst>
              <a:ext uri="{FF2B5EF4-FFF2-40B4-BE49-F238E27FC236}">
                <a16:creationId xmlns:a16="http://schemas.microsoft.com/office/drawing/2014/main" id="{D9E223BA-55EB-EFAB-7E2A-F71BFE23621B}"/>
              </a:ext>
            </a:extLst>
          </p:cNvPr>
          <p:cNvCxnSpPr>
            <a:cxnSpLocks/>
          </p:cNvCxnSpPr>
          <p:nvPr/>
        </p:nvCxnSpPr>
        <p:spPr>
          <a:xfrm flipH="1">
            <a:off x="3788476" y="3578136"/>
            <a:ext cx="658373"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Metin kutusu 39">
            <a:extLst>
              <a:ext uri="{FF2B5EF4-FFF2-40B4-BE49-F238E27FC236}">
                <a16:creationId xmlns:a16="http://schemas.microsoft.com/office/drawing/2014/main" id="{44B74E39-3C00-4670-CC8A-CF76D1E6EB23}"/>
              </a:ext>
            </a:extLst>
          </p:cNvPr>
          <p:cNvSpPr txBox="1"/>
          <p:nvPr/>
        </p:nvSpPr>
        <p:spPr>
          <a:xfrm>
            <a:off x="4815771" y="4609191"/>
            <a:ext cx="1053934" cy="5772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err="1">
                <a:ln>
                  <a:noFill/>
                </a:ln>
                <a:solidFill>
                  <a:prstClr val="black"/>
                </a:solidFill>
                <a:effectLst/>
                <a:uLnTx/>
                <a:uFillTx/>
                <a:latin typeface="Cambria" panose="02040503050406030204" pitchFamily="18" charset="0"/>
                <a:ea typeface="Cambria" panose="02040503050406030204" pitchFamily="18" charset="0"/>
                <a:cs typeface="Cascadia Mono" panose="020B0609020000020004" pitchFamily="49" charset="0"/>
              </a:rPr>
              <a:t>dst</a:t>
            </a:r>
            <a:endParaRPr kumimoji="0" lang="en-US" sz="2800" b="1"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cxnSp>
        <p:nvCxnSpPr>
          <p:cNvPr id="152" name="Düz Bağlayıcı 151">
            <a:extLst>
              <a:ext uri="{FF2B5EF4-FFF2-40B4-BE49-F238E27FC236}">
                <a16:creationId xmlns:a16="http://schemas.microsoft.com/office/drawing/2014/main" id="{5B9A8201-8D7C-EA6E-1FC4-75EEE9748925}"/>
              </a:ext>
            </a:extLst>
          </p:cNvPr>
          <p:cNvCxnSpPr>
            <a:cxnSpLocks/>
          </p:cNvCxnSpPr>
          <p:nvPr/>
        </p:nvCxnSpPr>
        <p:spPr>
          <a:xfrm flipV="1">
            <a:off x="4439450" y="2823090"/>
            <a:ext cx="0" cy="1631728"/>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53" name="Düz Bağlayıcı 152">
            <a:extLst>
              <a:ext uri="{FF2B5EF4-FFF2-40B4-BE49-F238E27FC236}">
                <a16:creationId xmlns:a16="http://schemas.microsoft.com/office/drawing/2014/main" id="{10272591-A13A-7FD8-41C3-40C8E36CD2CA}"/>
              </a:ext>
            </a:extLst>
          </p:cNvPr>
          <p:cNvCxnSpPr>
            <a:cxnSpLocks/>
          </p:cNvCxnSpPr>
          <p:nvPr/>
        </p:nvCxnSpPr>
        <p:spPr>
          <a:xfrm>
            <a:off x="3315533" y="3136054"/>
            <a:ext cx="110298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154" name="Oval 153">
            <a:extLst>
              <a:ext uri="{FF2B5EF4-FFF2-40B4-BE49-F238E27FC236}">
                <a16:creationId xmlns:a16="http://schemas.microsoft.com/office/drawing/2014/main" id="{8F7A03D5-D4D0-0A10-6060-4C4FE28987C4}"/>
              </a:ext>
            </a:extLst>
          </p:cNvPr>
          <p:cNvSpPr/>
          <p:nvPr/>
        </p:nvSpPr>
        <p:spPr>
          <a:xfrm>
            <a:off x="3491980" y="2878926"/>
            <a:ext cx="504000" cy="504000"/>
          </a:xfrm>
          <a:prstGeom prst="ellipse">
            <a:avLst/>
          </a:prstGeom>
          <a:solidFill>
            <a:schemeClr val="bg1"/>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
        <p:nvSpPr>
          <p:cNvPr id="47" name="Oval 46">
            <a:extLst>
              <a:ext uri="{FF2B5EF4-FFF2-40B4-BE49-F238E27FC236}">
                <a16:creationId xmlns:a16="http://schemas.microsoft.com/office/drawing/2014/main" id="{558FED31-39B7-3F58-D80C-5771F4BD5F81}"/>
              </a:ext>
            </a:extLst>
          </p:cNvPr>
          <p:cNvSpPr/>
          <p:nvPr/>
        </p:nvSpPr>
        <p:spPr>
          <a:xfrm rot="5400000">
            <a:off x="4342751" y="4141972"/>
            <a:ext cx="180000" cy="180000"/>
          </a:xfrm>
          <a:prstGeom prst="ellipse">
            <a:avLst/>
          </a:prstGeom>
          <a:solidFill>
            <a:schemeClr val="bg1"/>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212" name="İkizkenar Üçgen 211">
            <a:extLst>
              <a:ext uri="{FF2B5EF4-FFF2-40B4-BE49-F238E27FC236}">
                <a16:creationId xmlns:a16="http://schemas.microsoft.com/office/drawing/2014/main" id="{1AF450F6-A420-725F-A35F-1781BAB89BDA}"/>
              </a:ext>
            </a:extLst>
          </p:cNvPr>
          <p:cNvSpPr/>
          <p:nvPr/>
        </p:nvSpPr>
        <p:spPr>
          <a:xfrm rot="10800000">
            <a:off x="4194415" y="3746524"/>
            <a:ext cx="473429" cy="363184"/>
          </a:xfrm>
          <a:prstGeom prst="triangle">
            <a:avLst>
              <a:gd name="adj" fmla="val 48898"/>
            </a:avLst>
          </a:prstGeom>
          <a:solidFill>
            <a:schemeClr val="bg1">
              <a:lumMod val="50000"/>
            </a:schemeClr>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cxnSp>
        <p:nvCxnSpPr>
          <p:cNvPr id="162" name="Düz Bağlayıcı 161">
            <a:extLst>
              <a:ext uri="{FF2B5EF4-FFF2-40B4-BE49-F238E27FC236}">
                <a16:creationId xmlns:a16="http://schemas.microsoft.com/office/drawing/2014/main" id="{A21C6C3C-5905-BDF7-311C-0C7ED5FE4445}"/>
              </a:ext>
            </a:extLst>
          </p:cNvPr>
          <p:cNvCxnSpPr>
            <a:cxnSpLocks/>
          </p:cNvCxnSpPr>
          <p:nvPr/>
        </p:nvCxnSpPr>
        <p:spPr>
          <a:xfrm flipV="1">
            <a:off x="3786841" y="3548966"/>
            <a:ext cx="0" cy="1631728"/>
          </a:xfrm>
          <a:prstGeom prst="line">
            <a:avLst/>
          </a:prstGeom>
          <a:ln w="57150">
            <a:solidFill>
              <a:srgbClr val="7030A0"/>
            </a:solidFill>
          </a:ln>
        </p:spPr>
        <p:style>
          <a:lnRef idx="1">
            <a:schemeClr val="accent1"/>
          </a:lnRef>
          <a:fillRef idx="0">
            <a:schemeClr val="accent1"/>
          </a:fillRef>
          <a:effectRef idx="0">
            <a:schemeClr val="accent1"/>
          </a:effectRef>
          <a:fontRef idx="minor">
            <a:schemeClr val="tx1"/>
          </a:fontRef>
        </p:style>
      </p:cxnSp>
      <p:sp>
        <p:nvSpPr>
          <p:cNvPr id="45" name="İkizkenar Üçgen 44">
            <a:extLst>
              <a:ext uri="{FF2B5EF4-FFF2-40B4-BE49-F238E27FC236}">
                <a16:creationId xmlns:a16="http://schemas.microsoft.com/office/drawing/2014/main" id="{4D651567-65DA-3444-DBC5-E7CDAEB1B447}"/>
              </a:ext>
            </a:extLst>
          </p:cNvPr>
          <p:cNvSpPr/>
          <p:nvPr/>
        </p:nvSpPr>
        <p:spPr>
          <a:xfrm>
            <a:off x="3540656" y="3850909"/>
            <a:ext cx="473429" cy="363184"/>
          </a:xfrm>
          <a:prstGeom prst="triangle">
            <a:avLst>
              <a:gd name="adj" fmla="val 48898"/>
            </a:avLst>
          </a:prstGeom>
          <a:solidFill>
            <a:schemeClr val="bg1">
              <a:lumMod val="50000"/>
            </a:schemeClr>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46" name="Oval 45">
            <a:extLst>
              <a:ext uri="{FF2B5EF4-FFF2-40B4-BE49-F238E27FC236}">
                <a16:creationId xmlns:a16="http://schemas.microsoft.com/office/drawing/2014/main" id="{430F2412-71F8-017B-5D9F-C637D6A5DFE8}"/>
              </a:ext>
            </a:extLst>
          </p:cNvPr>
          <p:cNvSpPr/>
          <p:nvPr/>
        </p:nvSpPr>
        <p:spPr>
          <a:xfrm rot="5400000">
            <a:off x="3687023" y="3645304"/>
            <a:ext cx="180000" cy="180000"/>
          </a:xfrm>
          <a:prstGeom prst="ellipse">
            <a:avLst/>
          </a:prstGeom>
          <a:solidFill>
            <a:schemeClr val="bg1"/>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cxnSp>
        <p:nvCxnSpPr>
          <p:cNvPr id="164" name="Düz Bağlayıcı 163">
            <a:extLst>
              <a:ext uri="{FF2B5EF4-FFF2-40B4-BE49-F238E27FC236}">
                <a16:creationId xmlns:a16="http://schemas.microsoft.com/office/drawing/2014/main" id="{CF3B0583-D22F-1B12-2284-0915C2B3ED99}"/>
              </a:ext>
            </a:extLst>
          </p:cNvPr>
          <p:cNvCxnSpPr>
            <a:cxnSpLocks/>
          </p:cNvCxnSpPr>
          <p:nvPr/>
        </p:nvCxnSpPr>
        <p:spPr>
          <a:xfrm>
            <a:off x="3775347" y="3570387"/>
            <a:ext cx="684513" cy="0"/>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67" name="Düz Bağlayıcı 166">
            <a:extLst>
              <a:ext uri="{FF2B5EF4-FFF2-40B4-BE49-F238E27FC236}">
                <a16:creationId xmlns:a16="http://schemas.microsoft.com/office/drawing/2014/main" id="{62F9E149-6AD3-6585-9B16-AC20FCF05BDC}"/>
              </a:ext>
            </a:extLst>
          </p:cNvPr>
          <p:cNvCxnSpPr>
            <a:cxnSpLocks/>
          </p:cNvCxnSpPr>
          <p:nvPr/>
        </p:nvCxnSpPr>
        <p:spPr>
          <a:xfrm>
            <a:off x="3781323" y="4423037"/>
            <a:ext cx="684513" cy="0"/>
          </a:xfrm>
          <a:prstGeom prst="line">
            <a:avLst/>
          </a:prstGeom>
          <a:ln w="571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78" name="Düz Bağlayıcı 177">
            <a:extLst>
              <a:ext uri="{FF2B5EF4-FFF2-40B4-BE49-F238E27FC236}">
                <a16:creationId xmlns:a16="http://schemas.microsoft.com/office/drawing/2014/main" id="{8C2E5417-1FA5-06B1-9FFD-E0B20E2447AA}"/>
              </a:ext>
            </a:extLst>
          </p:cNvPr>
          <p:cNvCxnSpPr>
            <a:cxnSpLocks/>
          </p:cNvCxnSpPr>
          <p:nvPr/>
        </p:nvCxnSpPr>
        <p:spPr>
          <a:xfrm>
            <a:off x="3781323" y="4903781"/>
            <a:ext cx="360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180" name="Oval 179">
            <a:extLst>
              <a:ext uri="{FF2B5EF4-FFF2-40B4-BE49-F238E27FC236}">
                <a16:creationId xmlns:a16="http://schemas.microsoft.com/office/drawing/2014/main" id="{4418EB9A-C4B0-0195-E06F-0EE01D82F560}"/>
              </a:ext>
            </a:extLst>
          </p:cNvPr>
          <p:cNvSpPr/>
          <p:nvPr/>
        </p:nvSpPr>
        <p:spPr>
          <a:xfrm>
            <a:off x="4149776" y="4647736"/>
            <a:ext cx="504000" cy="50400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cxnSp>
        <p:nvCxnSpPr>
          <p:cNvPr id="182" name="Düz Bağlayıcı 181">
            <a:extLst>
              <a:ext uri="{FF2B5EF4-FFF2-40B4-BE49-F238E27FC236}">
                <a16:creationId xmlns:a16="http://schemas.microsoft.com/office/drawing/2014/main" id="{44CF1640-E5D6-0BCD-1E11-B2ED93F371D6}"/>
              </a:ext>
            </a:extLst>
          </p:cNvPr>
          <p:cNvCxnSpPr>
            <a:cxnSpLocks/>
          </p:cNvCxnSpPr>
          <p:nvPr/>
        </p:nvCxnSpPr>
        <p:spPr>
          <a:xfrm flipV="1">
            <a:off x="4680387" y="4904168"/>
            <a:ext cx="180000" cy="1718"/>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217" name="TextBox 52">
            <a:extLst>
              <a:ext uri="{FF2B5EF4-FFF2-40B4-BE49-F238E27FC236}">
                <a16:creationId xmlns:a16="http://schemas.microsoft.com/office/drawing/2014/main" id="{639F13A4-A731-213C-4226-71F9304B8487}"/>
              </a:ext>
            </a:extLst>
          </p:cNvPr>
          <p:cNvSpPr txBox="1"/>
          <p:nvPr/>
        </p:nvSpPr>
        <p:spPr>
          <a:xfrm>
            <a:off x="5372463" y="2539569"/>
            <a:ext cx="1854209" cy="2031325"/>
          </a:xfrm>
          <a:prstGeom prst="rect">
            <a:avLst/>
          </a:prstGeom>
          <a:noFill/>
        </p:spPr>
        <p:txBody>
          <a:bodyPr wrap="square" rtlCol="0">
            <a:spAutoFit/>
          </a:bodyPr>
          <a:lstStyle/>
          <a:p>
            <a:pPr marL="0" marR="0" lvl="0" indent="0" algn="ctr" defTabSz="457200" rtl="0" eaLnBrk="1" fontAlgn="auto" latinLnBrk="0" hangingPunct="1">
              <a:lnSpc>
                <a:spcPct val="9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negated value of </a:t>
            </a:r>
            <a:r>
              <a:rPr kumimoji="0" lang="en-US" sz="2800" b="1" i="0" u="none" strike="noStrike" kern="1200" cap="none" spc="0" normalizeH="0" baseline="0" noProof="0" dirty="0" err="1">
                <a:ln>
                  <a:noFill/>
                </a:ln>
                <a:solidFill>
                  <a:srgbClr val="7030A0"/>
                </a:solidFill>
                <a:effectLst/>
                <a:uLnTx/>
                <a:uFillTx/>
                <a:latin typeface="Cambria" panose="02040503050406030204" pitchFamily="18" charset="0"/>
                <a:ea typeface="Cambria" panose="02040503050406030204" pitchFamily="18" charset="0"/>
                <a:cs typeface="+mn-cs"/>
              </a:rPr>
              <a:t>src</a:t>
            </a:r>
            <a:r>
              <a:rPr kumimoji="0" lang="en-US" sz="28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 (VDD) is written to </a:t>
            </a:r>
            <a:r>
              <a:rPr kumimoji="0" lang="en-US" sz="2800" b="1" i="0" u="none" strike="noStrike" kern="1200" cap="none" spc="0" normalizeH="0" baseline="0" noProof="0" dirty="0" err="1">
                <a:ln>
                  <a:noFill/>
                </a:ln>
                <a:solidFill>
                  <a:srgbClr val="7030A0"/>
                </a:solidFill>
                <a:effectLst/>
                <a:uLnTx/>
                <a:uFillTx/>
                <a:latin typeface="Cambria" panose="02040503050406030204" pitchFamily="18" charset="0"/>
                <a:ea typeface="Cambria" panose="02040503050406030204" pitchFamily="18" charset="0"/>
                <a:cs typeface="+mn-cs"/>
              </a:rPr>
              <a:t>dst</a:t>
            </a:r>
            <a:endParaRPr kumimoji="0" lang="en-US" sz="28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endParaRPr>
          </a:p>
        </p:txBody>
      </p:sp>
      <p:sp>
        <p:nvSpPr>
          <p:cNvPr id="3" name="Slide Number Placeholder 3">
            <a:extLst>
              <a:ext uri="{FF2B5EF4-FFF2-40B4-BE49-F238E27FC236}">
                <a16:creationId xmlns:a16="http://schemas.microsoft.com/office/drawing/2014/main" id="{717B732E-1B98-A41D-B23B-D0D94EA406AB}"/>
              </a:ext>
            </a:extLst>
          </p:cNvPr>
          <p:cNvSpPr txBox="1">
            <a:spLocks/>
          </p:cNvSpPr>
          <p:nvPr/>
        </p:nvSpPr>
        <p:spPr>
          <a:xfrm>
            <a:off x="7135390" y="6383046"/>
            <a:ext cx="1828800" cy="365125"/>
          </a:xfrm>
          <a:prstGeom prst="rect">
            <a:avLst/>
          </a:prstGeom>
          <a:solidFill>
            <a:schemeClr val="bg1"/>
          </a:solidFill>
        </p:spPr>
        <p:txBody>
          <a:bodyPr vert="horz" lIns="91440" tIns="45720" rIns="91440" bIns="45720" rtlCol="0" anchor="ctr"/>
          <a:lstStyle>
            <a:defPPr>
              <a:defRPr lang="en-US"/>
            </a:defPPr>
            <a:lvl1pPr marL="0" algn="r" defTabSz="914400" rtl="0" eaLnBrk="1" latinLnBrk="0" hangingPunct="1">
              <a:defRPr sz="2400" b="1" kern="1200">
                <a:solidFill>
                  <a:srgbClr val="0070C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000" b="1" i="0" u="none" strike="noStrike" kern="1200" cap="none" spc="0" normalizeH="0" baseline="0" noProof="0" smtClean="0">
                <a:ln>
                  <a:noFill/>
                </a:ln>
                <a:solidFill>
                  <a:srgbClr val="7BA79D"/>
                </a:solidFill>
                <a:effectLst/>
                <a:uLnTx/>
                <a:uFillTx/>
                <a:latin typeface="Cambria" panose="02040503050406030204" pitchFamily="18" charset="0"/>
                <a:ea typeface="Cambria"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n-US" sz="2400" b="1" i="0" u="none" strike="noStrike" kern="1200" cap="none" spc="0" normalizeH="0" baseline="0" noProof="0">
              <a:ln>
                <a:noFill/>
              </a:ln>
              <a:solidFill>
                <a:srgbClr val="7BA79D"/>
              </a:solidFill>
              <a:effectLst/>
              <a:uLnTx/>
              <a:uFillTx/>
              <a:latin typeface="Cambria" panose="02040503050406030204" pitchFamily="18" charset="0"/>
              <a:ea typeface="Cambria" panose="02040503050406030204" pitchFamily="18" charset="0"/>
              <a:cs typeface="+mn-cs"/>
            </a:endParaRPr>
          </a:p>
        </p:txBody>
      </p:sp>
      <p:sp>
        <p:nvSpPr>
          <p:cNvPr id="4" name="Oval 3">
            <a:extLst>
              <a:ext uri="{FF2B5EF4-FFF2-40B4-BE49-F238E27FC236}">
                <a16:creationId xmlns:a16="http://schemas.microsoft.com/office/drawing/2014/main" id="{F87E98D9-1B07-0645-E6E7-E27A04DF576E}"/>
              </a:ext>
            </a:extLst>
          </p:cNvPr>
          <p:cNvSpPr/>
          <p:nvPr/>
        </p:nvSpPr>
        <p:spPr>
          <a:xfrm>
            <a:off x="4138324" y="4645818"/>
            <a:ext cx="504000" cy="504000"/>
          </a:xfrm>
          <a:prstGeom prst="ellipse">
            <a:avLst/>
          </a:prstGeom>
          <a:solidFill>
            <a:schemeClr val="bg1">
              <a:lumMod val="50000"/>
            </a:schemeClr>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cxnSp>
        <p:nvCxnSpPr>
          <p:cNvPr id="5" name="Curved Connector 12">
            <a:extLst>
              <a:ext uri="{FF2B5EF4-FFF2-40B4-BE49-F238E27FC236}">
                <a16:creationId xmlns:a16="http://schemas.microsoft.com/office/drawing/2014/main" id="{0F4B04B3-3160-B530-6B72-025B758C02AA}"/>
              </a:ext>
            </a:extLst>
          </p:cNvPr>
          <p:cNvCxnSpPr>
            <a:cxnSpLocks/>
          </p:cNvCxnSpPr>
          <p:nvPr/>
        </p:nvCxnSpPr>
        <p:spPr>
          <a:xfrm rot="5400000">
            <a:off x="4294550" y="3829232"/>
            <a:ext cx="1226340" cy="967461"/>
          </a:xfrm>
          <a:prstGeom prst="curvedConnector3">
            <a:avLst>
              <a:gd name="adj1" fmla="val 50000"/>
            </a:avLst>
          </a:prstGeom>
          <a:ln w="19050">
            <a:solidFill>
              <a:srgbClr val="7030A0"/>
            </a:solidFill>
            <a:prstDash val="dash"/>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nvGrpSpPr>
          <p:cNvPr id="21" name="Group 20">
            <a:extLst>
              <a:ext uri="{FF2B5EF4-FFF2-40B4-BE49-F238E27FC236}">
                <a16:creationId xmlns:a16="http://schemas.microsoft.com/office/drawing/2014/main" id="{B04DC6EE-F261-124B-D3E5-35E43ABCAA2F}"/>
              </a:ext>
            </a:extLst>
          </p:cNvPr>
          <p:cNvGrpSpPr/>
          <p:nvPr/>
        </p:nvGrpSpPr>
        <p:grpSpPr>
          <a:xfrm>
            <a:off x="900113" y="1194640"/>
            <a:ext cx="7383274" cy="1102611"/>
            <a:chOff x="966888" y="2176006"/>
            <a:chExt cx="7383274" cy="1102611"/>
          </a:xfrm>
        </p:grpSpPr>
        <p:pic>
          <p:nvPicPr>
            <p:cNvPr id="22" name="Grafik 200" descr="Kum Saati 30% düz dolguyla">
              <a:extLst>
                <a:ext uri="{FF2B5EF4-FFF2-40B4-BE49-F238E27FC236}">
                  <a16:creationId xmlns:a16="http://schemas.microsoft.com/office/drawing/2014/main" id="{55C1F052-08F1-30A3-8316-E738235C04D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029008" y="2197158"/>
              <a:ext cx="532325" cy="532325"/>
            </a:xfrm>
            <a:prstGeom prst="rect">
              <a:avLst/>
            </a:prstGeom>
          </p:spPr>
        </p:pic>
        <p:sp>
          <p:nvSpPr>
            <p:cNvPr id="23" name="Dikdörtgen 256">
              <a:extLst>
                <a:ext uri="{FF2B5EF4-FFF2-40B4-BE49-F238E27FC236}">
                  <a16:creationId xmlns:a16="http://schemas.microsoft.com/office/drawing/2014/main" id="{F5190575-871A-5E42-C177-84B3C8C83849}"/>
                </a:ext>
              </a:extLst>
            </p:cNvPr>
            <p:cNvSpPr/>
            <p:nvPr/>
          </p:nvSpPr>
          <p:spPr>
            <a:xfrm>
              <a:off x="966888" y="2507978"/>
              <a:ext cx="1769017" cy="532326"/>
            </a:xfrm>
            <a:prstGeom prst="roundRect">
              <a:avLst/>
            </a:prstGeom>
            <a:solidFill>
              <a:schemeClr val="accent1">
                <a:lumMod val="75000"/>
                <a:alpha val="78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ACT </a:t>
              </a:r>
              <a:r>
                <a:rPr kumimoji="0" lang="en-US" sz="24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src</a:t>
              </a:r>
              <a:endParaRPr kumimoji="0" lang="en-US" sz="24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24" name="Dikdörtgen 256">
              <a:extLst>
                <a:ext uri="{FF2B5EF4-FFF2-40B4-BE49-F238E27FC236}">
                  <a16:creationId xmlns:a16="http://schemas.microsoft.com/office/drawing/2014/main" id="{F984489A-C755-83B1-73CC-7A76DA76177D}"/>
                </a:ext>
              </a:extLst>
            </p:cNvPr>
            <p:cNvSpPr/>
            <p:nvPr/>
          </p:nvSpPr>
          <p:spPr>
            <a:xfrm>
              <a:off x="4053963" y="2507978"/>
              <a:ext cx="1326104" cy="532326"/>
            </a:xfrm>
            <a:prstGeom prst="roundRect">
              <a:avLst/>
            </a:prstGeom>
            <a:solidFill>
              <a:schemeClr val="accent1">
                <a:lumMod val="75000"/>
                <a:alpha val="78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PRE</a:t>
              </a:r>
              <a:endParaRPr kumimoji="0" lang="en-US" sz="24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cxnSp>
          <p:nvCxnSpPr>
            <p:cNvPr id="25" name="Düz Ok Bağlayıcısı 185">
              <a:extLst>
                <a:ext uri="{FF2B5EF4-FFF2-40B4-BE49-F238E27FC236}">
                  <a16:creationId xmlns:a16="http://schemas.microsoft.com/office/drawing/2014/main" id="{107E2205-B961-961D-76BC-A1B07A4FBC24}"/>
                </a:ext>
              </a:extLst>
            </p:cNvPr>
            <p:cNvCxnSpPr>
              <a:cxnSpLocks/>
              <a:stCxn id="23" idx="3"/>
              <a:endCxn id="24" idx="1"/>
            </p:cNvCxnSpPr>
            <p:nvPr/>
          </p:nvCxnSpPr>
          <p:spPr>
            <a:xfrm>
              <a:off x="2735905" y="2774141"/>
              <a:ext cx="1318058"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6" name="Dikdörtgen 256">
              <a:extLst>
                <a:ext uri="{FF2B5EF4-FFF2-40B4-BE49-F238E27FC236}">
                  <a16:creationId xmlns:a16="http://schemas.microsoft.com/office/drawing/2014/main" id="{17079326-0801-B0F9-67D8-2F8BF4081F94}"/>
                </a:ext>
              </a:extLst>
            </p:cNvPr>
            <p:cNvSpPr/>
            <p:nvPr/>
          </p:nvSpPr>
          <p:spPr>
            <a:xfrm>
              <a:off x="6581145" y="2507978"/>
              <a:ext cx="1769017" cy="532326"/>
            </a:xfrm>
            <a:prstGeom prst="roundRect">
              <a:avLst/>
            </a:prstGeom>
            <a:solidFill>
              <a:schemeClr val="accent1">
                <a:lumMod val="75000"/>
                <a:alpha val="78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ACT </a:t>
              </a:r>
              <a:r>
                <a:rPr kumimoji="0" lang="en-US" sz="24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dst</a:t>
              </a:r>
              <a:endParaRPr kumimoji="0" lang="en-US" sz="24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cxnSp>
          <p:nvCxnSpPr>
            <p:cNvPr id="27" name="Düz Ok Bağlayıcısı 60">
              <a:extLst>
                <a:ext uri="{FF2B5EF4-FFF2-40B4-BE49-F238E27FC236}">
                  <a16:creationId xmlns:a16="http://schemas.microsoft.com/office/drawing/2014/main" id="{435C9C37-BBEC-C160-383B-7D9223F7E125}"/>
                </a:ext>
              </a:extLst>
            </p:cNvPr>
            <p:cNvCxnSpPr>
              <a:cxnSpLocks/>
              <a:stCxn id="24" idx="3"/>
              <a:endCxn id="26" idx="1"/>
            </p:cNvCxnSpPr>
            <p:nvPr/>
          </p:nvCxnSpPr>
          <p:spPr>
            <a:xfrm>
              <a:off x="5380067" y="2774141"/>
              <a:ext cx="1201078"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28" name="Grafik 201" descr="Kum Saati 30% düz dolguyla">
              <a:extLst>
                <a:ext uri="{FF2B5EF4-FFF2-40B4-BE49-F238E27FC236}">
                  <a16:creationId xmlns:a16="http://schemas.microsoft.com/office/drawing/2014/main" id="{7950875F-6B54-657D-843D-01AD3A98F60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621277" y="2180654"/>
              <a:ext cx="532325" cy="532325"/>
            </a:xfrm>
            <a:prstGeom prst="rect">
              <a:avLst/>
            </a:prstGeom>
          </p:spPr>
        </p:pic>
        <p:pic>
          <p:nvPicPr>
            <p:cNvPr id="37" name="Grafik 18" descr="Kapat düz dolguyla">
              <a:extLst>
                <a:ext uri="{FF2B5EF4-FFF2-40B4-BE49-F238E27FC236}">
                  <a16:creationId xmlns:a16="http://schemas.microsoft.com/office/drawing/2014/main" id="{20934C11-DA67-A1E4-26E0-017C499A401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611773" y="2176006"/>
              <a:ext cx="557585" cy="557585"/>
            </a:xfrm>
            <a:prstGeom prst="rect">
              <a:avLst/>
            </a:prstGeom>
          </p:spPr>
        </p:pic>
        <p:sp>
          <p:nvSpPr>
            <p:cNvPr id="38" name="Metin kutusu 16">
              <a:extLst>
                <a:ext uri="{FF2B5EF4-FFF2-40B4-BE49-F238E27FC236}">
                  <a16:creationId xmlns:a16="http://schemas.microsoft.com/office/drawing/2014/main" id="{00CC0DE8-6ECF-F038-67E7-B044CF6CD141}"/>
                </a:ext>
              </a:extLst>
            </p:cNvPr>
            <p:cNvSpPr txBox="1"/>
            <p:nvPr/>
          </p:nvSpPr>
          <p:spPr>
            <a:xfrm>
              <a:off x="2632139" y="2816952"/>
              <a:ext cx="1474403"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Nominal</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1" name="Metin kutusu 16">
              <a:extLst>
                <a:ext uri="{FF2B5EF4-FFF2-40B4-BE49-F238E27FC236}">
                  <a16:creationId xmlns:a16="http://schemas.microsoft.com/office/drawing/2014/main" id="{12065E62-8A26-7263-DA90-1647578B6EB0}"/>
                </a:ext>
              </a:extLst>
            </p:cNvPr>
            <p:cNvSpPr txBox="1"/>
            <p:nvPr/>
          </p:nvSpPr>
          <p:spPr>
            <a:xfrm>
              <a:off x="5372021" y="2763591"/>
              <a:ext cx="994322"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&lt;3ns</a:t>
              </a:r>
              <a:endParaRPr kumimoji="0" lang="en-US" sz="24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grpSp>
      <p:sp>
        <p:nvSpPr>
          <p:cNvPr id="7" name="Metin kutusu 159">
            <a:extLst>
              <a:ext uri="{FF2B5EF4-FFF2-40B4-BE49-F238E27FC236}">
                <a16:creationId xmlns:a16="http://schemas.microsoft.com/office/drawing/2014/main" id="{88115B14-4A80-B865-69A1-2BC1F39E1E68}"/>
              </a:ext>
            </a:extLst>
          </p:cNvPr>
          <p:cNvSpPr txBox="1"/>
          <p:nvPr/>
        </p:nvSpPr>
        <p:spPr>
          <a:xfrm>
            <a:off x="3995980" y="2343821"/>
            <a:ext cx="1001595"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Cascadia Mono" panose="020B0609020000020004" pitchFamily="49" charset="0"/>
              </a:rPr>
              <a:t>GND</a:t>
            </a:r>
          </a:p>
        </p:txBody>
      </p:sp>
      <p:sp>
        <p:nvSpPr>
          <p:cNvPr id="8" name="Metin kutusu 160">
            <a:extLst>
              <a:ext uri="{FF2B5EF4-FFF2-40B4-BE49-F238E27FC236}">
                <a16:creationId xmlns:a16="http://schemas.microsoft.com/office/drawing/2014/main" id="{FD5BD29E-0F18-A5FE-0FFD-871B8E6A85D1}"/>
              </a:ext>
            </a:extLst>
          </p:cNvPr>
          <p:cNvSpPr txBox="1"/>
          <p:nvPr/>
        </p:nvSpPr>
        <p:spPr>
          <a:xfrm>
            <a:off x="3358858" y="5115898"/>
            <a:ext cx="1001595"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Cascadia Mono" panose="020B0609020000020004" pitchFamily="49" charset="0"/>
              </a:rPr>
              <a:t>VDD</a:t>
            </a:r>
          </a:p>
        </p:txBody>
      </p:sp>
      <p:pic>
        <p:nvPicPr>
          <p:cNvPr id="9" name="Grafik 200" descr="Kum Saati 30% düz dolguyla">
            <a:extLst>
              <a:ext uri="{FF2B5EF4-FFF2-40B4-BE49-F238E27FC236}">
                <a16:creationId xmlns:a16="http://schemas.microsoft.com/office/drawing/2014/main" id="{5F3C88AC-26BA-143A-1710-7B4768730F6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298647" y="1516062"/>
            <a:ext cx="532325" cy="532325"/>
          </a:xfrm>
          <a:prstGeom prst="rect">
            <a:avLst/>
          </a:prstGeom>
        </p:spPr>
      </p:pic>
    </p:spTree>
    <p:extLst>
      <p:ext uri="{BB962C8B-B14F-4D97-AF65-F5344CB8AC3E}">
        <p14:creationId xmlns:p14="http://schemas.microsoft.com/office/powerpoint/2010/main" val="4186208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7"/>
                                        </p:tgtEl>
                                        <p:attrNameLst>
                                          <p:attrName>style.visibility</p:attrName>
                                        </p:attrNameLst>
                                      </p:cBhvr>
                                      <p:to>
                                        <p:strVal val="visible"/>
                                      </p:to>
                                    </p:set>
                                    <p:animEffect transition="in" filter="fade">
                                      <p:cBhvr>
                                        <p:cTn id="10" dur="500"/>
                                        <p:tgtEl>
                                          <p:spTgt spid="217"/>
                                        </p:tgtEl>
                                      </p:cBhvr>
                                    </p:animEffect>
                                  </p:childTnLst>
                                </p:cTn>
                              </p:par>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7" grpId="0"/>
      <p:bldP spid="4" grpId="0" animBg="1"/>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23D2C6-6167-7CA4-FAF9-3AC4176BAC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5DBE9D-7A28-8C3A-F7A0-801EB7FCC26F}"/>
              </a:ext>
            </a:extLst>
          </p:cNvPr>
          <p:cNvSpPr>
            <a:spLocks noGrp="1"/>
          </p:cNvSpPr>
          <p:nvPr>
            <p:ph type="title"/>
          </p:nvPr>
        </p:nvSpPr>
        <p:spPr/>
        <p:txBody>
          <a:bodyPr/>
          <a:lstStyle/>
          <a:p>
            <a:r>
              <a:rPr lang="en-US" dirty="0">
                <a:solidFill>
                  <a:schemeClr val="accent5">
                    <a:lumMod val="75000"/>
                  </a:schemeClr>
                </a:solidFill>
              </a:rPr>
              <a:t>Performing NOT in COTS DRAM Chips</a:t>
            </a:r>
          </a:p>
        </p:txBody>
      </p:sp>
      <p:pic>
        <p:nvPicPr>
          <p:cNvPr id="5" name="Resim 4" descr="metin, ekran görüntüsü, diyagram, öykü gelişim çizgisi; kumpas; grafiğini çıkarma içeren bir resim&#10;&#10;Açıklama otomatik olarak oluşturuldu">
            <a:extLst>
              <a:ext uri="{FF2B5EF4-FFF2-40B4-BE49-F238E27FC236}">
                <a16:creationId xmlns:a16="http://schemas.microsoft.com/office/drawing/2014/main" id="{218F3A63-F255-6B5A-0B6B-4C8B732348AA}"/>
              </a:ext>
            </a:extLst>
          </p:cNvPr>
          <p:cNvPicPr>
            <a:picLocks noChangeAspect="1"/>
          </p:cNvPicPr>
          <p:nvPr/>
        </p:nvPicPr>
        <p:blipFill>
          <a:blip r:embed="rId3"/>
          <a:stretch>
            <a:fillRect/>
          </a:stretch>
        </p:blipFill>
        <p:spPr>
          <a:xfrm>
            <a:off x="967733" y="1130380"/>
            <a:ext cx="6812294" cy="3002286"/>
          </a:xfrm>
          <a:prstGeom prst="rect">
            <a:avLst/>
          </a:prstGeom>
        </p:spPr>
      </p:pic>
      <p:sp>
        <p:nvSpPr>
          <p:cNvPr id="3" name="Slide Number Placeholder 3">
            <a:extLst>
              <a:ext uri="{FF2B5EF4-FFF2-40B4-BE49-F238E27FC236}">
                <a16:creationId xmlns:a16="http://schemas.microsoft.com/office/drawing/2014/main" id="{DD0C46AD-A436-29C1-F5B8-9FD797801982}"/>
              </a:ext>
            </a:extLst>
          </p:cNvPr>
          <p:cNvSpPr txBox="1">
            <a:spLocks/>
          </p:cNvSpPr>
          <p:nvPr/>
        </p:nvSpPr>
        <p:spPr>
          <a:xfrm>
            <a:off x="7135390" y="6383046"/>
            <a:ext cx="1828800" cy="365125"/>
          </a:xfrm>
          <a:prstGeom prst="rect">
            <a:avLst/>
          </a:prstGeom>
          <a:solidFill>
            <a:schemeClr val="bg1"/>
          </a:solidFill>
        </p:spPr>
        <p:txBody>
          <a:bodyPr vert="horz" lIns="91440" tIns="45720" rIns="91440" bIns="45720" rtlCol="0" anchor="ctr"/>
          <a:lstStyle>
            <a:defPPr>
              <a:defRPr lang="en-US"/>
            </a:defPPr>
            <a:lvl1pPr marL="0" algn="r" defTabSz="914400" rtl="0" eaLnBrk="1" latinLnBrk="0" hangingPunct="1">
              <a:defRPr sz="2400" b="1" kern="1200">
                <a:solidFill>
                  <a:srgbClr val="0070C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000" b="1" i="0" u="none" strike="noStrike" kern="1200" cap="none" spc="0" normalizeH="0" baseline="0" noProof="0" smtClean="0">
                <a:ln>
                  <a:noFill/>
                </a:ln>
                <a:solidFill>
                  <a:srgbClr val="7BA79D"/>
                </a:solidFill>
                <a:effectLst/>
                <a:uLnTx/>
                <a:uFillTx/>
                <a:latin typeface="Cambria" panose="02040503050406030204" pitchFamily="18" charset="0"/>
                <a:ea typeface="Cambria"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US" sz="2400" b="1" i="0" u="none" strike="noStrike" kern="1200" cap="none" spc="0" normalizeH="0" baseline="0" noProof="0" dirty="0">
              <a:ln>
                <a:noFill/>
              </a:ln>
              <a:solidFill>
                <a:srgbClr val="7BA79D"/>
              </a:solidFill>
              <a:effectLst/>
              <a:uLnTx/>
              <a:uFillTx/>
              <a:latin typeface="Cambria" panose="02040503050406030204" pitchFamily="18" charset="0"/>
              <a:ea typeface="Cambria" panose="02040503050406030204" pitchFamily="18" charset="0"/>
              <a:cs typeface="+mn-cs"/>
            </a:endParaRPr>
          </a:p>
        </p:txBody>
      </p:sp>
      <p:sp>
        <p:nvSpPr>
          <p:cNvPr id="4" name="Rectangle 3">
            <a:extLst>
              <a:ext uri="{FF2B5EF4-FFF2-40B4-BE49-F238E27FC236}">
                <a16:creationId xmlns:a16="http://schemas.microsoft.com/office/drawing/2014/main" id="{6396EE26-1BC8-14AB-FC68-824C88598456}"/>
              </a:ext>
            </a:extLst>
          </p:cNvPr>
          <p:cNvSpPr/>
          <p:nvPr/>
        </p:nvSpPr>
        <p:spPr>
          <a:xfrm>
            <a:off x="2048718" y="1273214"/>
            <a:ext cx="5590573" cy="200531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D7CA52A0-8A18-FA17-635E-92A48EBD69C8}"/>
              </a:ext>
            </a:extLst>
          </p:cNvPr>
          <p:cNvSpPr/>
          <p:nvPr/>
        </p:nvSpPr>
        <p:spPr>
          <a:xfrm>
            <a:off x="836016" y="1016247"/>
            <a:ext cx="1071966" cy="25850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D89757CF-17B5-65BA-9887-3D3F8EB15B76}"/>
              </a:ext>
            </a:extLst>
          </p:cNvPr>
          <p:cNvSpPr/>
          <p:nvPr/>
        </p:nvSpPr>
        <p:spPr>
          <a:xfrm rot="5400000">
            <a:off x="4389224" y="1424518"/>
            <a:ext cx="1071966" cy="503463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2" name="Resim 4" descr="metin, ekran görüntüsü, diyagram, öykü gelişim çizgisi; kumpas; grafiğini çıkarma içeren bir resim&#10;&#10;Açıklama otomatik olarak oluşturuldu">
            <a:extLst>
              <a:ext uri="{FF2B5EF4-FFF2-40B4-BE49-F238E27FC236}">
                <a16:creationId xmlns:a16="http://schemas.microsoft.com/office/drawing/2014/main" id="{072E8527-B486-EDF9-1EBF-94A3E3A04710}"/>
              </a:ext>
            </a:extLst>
          </p:cNvPr>
          <p:cNvPicPr>
            <a:picLocks noChangeAspect="1"/>
          </p:cNvPicPr>
          <p:nvPr/>
        </p:nvPicPr>
        <p:blipFill>
          <a:blip r:embed="rId3"/>
          <a:stretch>
            <a:fillRect/>
          </a:stretch>
        </p:blipFill>
        <p:spPr>
          <a:xfrm>
            <a:off x="966223" y="1130546"/>
            <a:ext cx="6812294" cy="3002286"/>
          </a:xfrm>
          <a:prstGeom prst="rect">
            <a:avLst/>
          </a:prstGeom>
        </p:spPr>
      </p:pic>
      <p:sp>
        <p:nvSpPr>
          <p:cNvPr id="13" name="TextBox 12">
            <a:extLst>
              <a:ext uri="{FF2B5EF4-FFF2-40B4-BE49-F238E27FC236}">
                <a16:creationId xmlns:a16="http://schemas.microsoft.com/office/drawing/2014/main" id="{606726E4-29F2-E70E-D9DE-B7722A6E6C9B}"/>
              </a:ext>
            </a:extLst>
          </p:cNvPr>
          <p:cNvSpPr txBox="1"/>
          <p:nvPr/>
        </p:nvSpPr>
        <p:spPr>
          <a:xfrm>
            <a:off x="2239861" y="4037678"/>
            <a:ext cx="5140427" cy="1015663"/>
          </a:xfrm>
          <a:prstGeom prst="rect">
            <a:avLst/>
          </a:prstGeom>
          <a:solidFill>
            <a:schemeClr val="accent2"/>
          </a:solidFill>
          <a:ln>
            <a:solidFill>
              <a:schemeClr val="accent2"/>
            </a:solidFill>
          </a:ln>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There is </a:t>
            </a:r>
            <a:r>
              <a:rPr kumimoji="0" lang="en-US" sz="20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at least one DRAM cell </a:t>
            </a:r>
            <a:r>
              <a:rPr kumimoji="0" lang="en-US" sz="20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that can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perform </a:t>
            </a:r>
            <a:r>
              <a:rPr kumimoji="0" lang="en-US" sz="20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the NOT operation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with a 100% success rate </a:t>
            </a:r>
          </a:p>
        </p:txBody>
      </p:sp>
      <p:cxnSp>
        <p:nvCxnSpPr>
          <p:cNvPr id="14" name="Elbow Connector 3">
            <a:extLst>
              <a:ext uri="{FF2B5EF4-FFF2-40B4-BE49-F238E27FC236}">
                <a16:creationId xmlns:a16="http://schemas.microsoft.com/office/drawing/2014/main" id="{3C607D45-0D1A-E970-FB45-771EC1746912}"/>
              </a:ext>
            </a:extLst>
          </p:cNvPr>
          <p:cNvCxnSpPr>
            <a:cxnSpLocks/>
          </p:cNvCxnSpPr>
          <p:nvPr/>
        </p:nvCxnSpPr>
        <p:spPr>
          <a:xfrm flipH="1">
            <a:off x="7380288" y="1370216"/>
            <a:ext cx="304027" cy="3175294"/>
          </a:xfrm>
          <a:prstGeom prst="bentConnector3">
            <a:avLst>
              <a:gd name="adj1" fmla="val -202119"/>
            </a:avLst>
          </a:prstGeom>
          <a:ln w="76200">
            <a:solidFill>
              <a:schemeClr val="accent2"/>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BBA23518-7C0D-D5E3-216D-0A0DBF74A268}"/>
              </a:ext>
            </a:extLst>
          </p:cNvPr>
          <p:cNvSpPr/>
          <p:nvPr/>
        </p:nvSpPr>
        <p:spPr>
          <a:xfrm>
            <a:off x="2011454" y="1222025"/>
            <a:ext cx="5672861" cy="296382"/>
          </a:xfrm>
          <a:prstGeom prst="rect">
            <a:avLst/>
          </a:pr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274">
            <a:extLst>
              <a:ext uri="{FF2B5EF4-FFF2-40B4-BE49-F238E27FC236}">
                <a16:creationId xmlns:a16="http://schemas.microsoft.com/office/drawing/2014/main" id="{D062F7F5-B4ED-FC7E-88EC-694FCC60158D}"/>
              </a:ext>
            </a:extLst>
          </p:cNvPr>
          <p:cNvSpPr/>
          <p:nvPr/>
        </p:nvSpPr>
        <p:spPr>
          <a:xfrm>
            <a:off x="0" y="5160074"/>
            <a:ext cx="9144000" cy="1009506"/>
          </a:xfrm>
          <a:prstGeom prst="rect">
            <a:avLst/>
          </a:prstGeom>
          <a:solidFill>
            <a:schemeClr val="accent4">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COTS DRAM chips can perform NOT operations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with up to 32 destination rows</a:t>
            </a:r>
          </a:p>
        </p:txBody>
      </p:sp>
    </p:spTree>
    <p:extLst>
      <p:ext uri="{BB962C8B-B14F-4D97-AF65-F5344CB8AC3E}">
        <p14:creationId xmlns:p14="http://schemas.microsoft.com/office/powerpoint/2010/main" val="404547931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F565CF-2ACE-6FFB-AF6F-FFB21ECDCBDB}"/>
            </a:ext>
          </a:extLst>
        </p:cNvPr>
        <p:cNvGrpSpPr/>
        <p:nvPr/>
      </p:nvGrpSpPr>
      <p:grpSpPr>
        <a:xfrm>
          <a:off x="0" y="0"/>
          <a:ext cx="0" cy="0"/>
          <a:chOff x="0" y="0"/>
          <a:chExt cx="0" cy="0"/>
        </a:xfrm>
      </p:grpSpPr>
      <p:sp>
        <p:nvSpPr>
          <p:cNvPr id="3" name="Slide Number Placeholder 3">
            <a:extLst>
              <a:ext uri="{FF2B5EF4-FFF2-40B4-BE49-F238E27FC236}">
                <a16:creationId xmlns:a16="http://schemas.microsoft.com/office/drawing/2014/main" id="{4C8A60AA-BC08-6678-500D-412CFFE1744B}"/>
              </a:ext>
            </a:extLst>
          </p:cNvPr>
          <p:cNvSpPr txBox="1">
            <a:spLocks/>
          </p:cNvSpPr>
          <p:nvPr/>
        </p:nvSpPr>
        <p:spPr>
          <a:xfrm>
            <a:off x="7135390" y="6383046"/>
            <a:ext cx="1828800" cy="365125"/>
          </a:xfrm>
          <a:prstGeom prst="rect">
            <a:avLst/>
          </a:prstGeom>
          <a:solidFill>
            <a:schemeClr val="bg1"/>
          </a:solidFill>
        </p:spPr>
        <p:txBody>
          <a:bodyPr vert="horz" lIns="91440" tIns="45720" rIns="91440" bIns="45720" rtlCol="0" anchor="ctr"/>
          <a:lstStyle>
            <a:defPPr>
              <a:defRPr lang="en-US"/>
            </a:defPPr>
            <a:lvl1pPr marL="0" algn="r" defTabSz="914400" rtl="0" eaLnBrk="1" latinLnBrk="0" hangingPunct="1">
              <a:defRPr sz="2400" b="1" kern="1200">
                <a:solidFill>
                  <a:srgbClr val="0070C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A2D8F13-174C-467F-9D40-7DDEF70CAB8C}" type="slidenum">
              <a:rPr lang="en-US" sz="2000" smtClean="0">
                <a:solidFill>
                  <a:schemeClr val="accent5"/>
                </a:solidFill>
                <a:latin typeface="Cambria" panose="02040503050406030204" pitchFamily="18" charset="0"/>
                <a:ea typeface="Cambria" panose="02040503050406030204" pitchFamily="18" charset="0"/>
              </a:rPr>
              <a:pPr/>
              <a:t>116</a:t>
            </a:fld>
            <a:endParaRPr lang="en-US">
              <a:solidFill>
                <a:schemeClr val="accent5"/>
              </a:solidFill>
              <a:latin typeface="Cambria" panose="02040503050406030204" pitchFamily="18" charset="0"/>
              <a:ea typeface="Cambria" panose="02040503050406030204" pitchFamily="18" charset="0"/>
            </a:endParaRPr>
          </a:p>
        </p:txBody>
      </p:sp>
      <p:grpSp>
        <p:nvGrpSpPr>
          <p:cNvPr id="10" name="Group 9">
            <a:extLst>
              <a:ext uri="{FF2B5EF4-FFF2-40B4-BE49-F238E27FC236}">
                <a16:creationId xmlns:a16="http://schemas.microsoft.com/office/drawing/2014/main" id="{6158B489-EDCB-918B-85E5-1E0A5DF23437}"/>
              </a:ext>
            </a:extLst>
          </p:cNvPr>
          <p:cNvGrpSpPr/>
          <p:nvPr/>
        </p:nvGrpSpPr>
        <p:grpSpPr>
          <a:xfrm>
            <a:off x="0" y="761567"/>
            <a:ext cx="9144001" cy="1369553"/>
            <a:chOff x="-1" y="5309113"/>
            <a:chExt cx="9144001" cy="929404"/>
          </a:xfrm>
        </p:grpSpPr>
        <p:sp>
          <p:nvSpPr>
            <p:cNvPr id="11" name="Content Placeholder 2">
              <a:extLst>
                <a:ext uri="{FF2B5EF4-FFF2-40B4-BE49-F238E27FC236}">
                  <a16:creationId xmlns:a16="http://schemas.microsoft.com/office/drawing/2014/main" id="{8BDAF659-5C7E-B88B-2A6E-15CDDCFA6033}"/>
                </a:ext>
              </a:extLst>
            </p:cNvPr>
            <p:cNvSpPr txBox="1">
              <a:spLocks/>
            </p:cNvSpPr>
            <p:nvPr/>
          </p:nvSpPr>
          <p:spPr>
            <a:xfrm>
              <a:off x="-1" y="5324527"/>
              <a:ext cx="9144001" cy="913990"/>
            </a:xfrm>
            <a:prstGeom prst="rect">
              <a:avLst/>
            </a:prstGeom>
            <a:solidFill>
              <a:schemeClr val="accent2">
                <a:lumMod val="20000"/>
                <a:lumOff val="80000"/>
              </a:schemeClr>
            </a:solidFill>
            <a:ln w="38100">
              <a:no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65000"/>
                </a:lnSpc>
                <a:buNone/>
              </a:pPr>
              <a:r>
                <a:rPr lang="en-US" sz="2800" b="1" dirty="0">
                  <a:solidFill>
                    <a:srgbClr val="0070C0"/>
                  </a:solidFill>
                  <a:latin typeface="Cambria" panose="02040503050406030204" pitchFamily="18" charset="0"/>
                </a:rPr>
                <a:t>Manipulate the </a:t>
              </a:r>
              <a:r>
                <a:rPr lang="en-US" sz="2800" b="1" dirty="0" err="1">
                  <a:solidFill>
                    <a:srgbClr val="0070C0"/>
                  </a:solidFill>
                  <a:latin typeface="Cambria" panose="02040503050406030204" pitchFamily="18" charset="0"/>
                </a:rPr>
                <a:t>bitline</a:t>
              </a:r>
              <a:r>
                <a:rPr lang="en-US" sz="2800" b="1" dirty="0">
                  <a:solidFill>
                    <a:srgbClr val="0070C0"/>
                  </a:solidFill>
                  <a:latin typeface="Cambria" panose="02040503050406030204" pitchFamily="18" charset="0"/>
                </a:rPr>
                <a:t> voltage</a:t>
              </a:r>
              <a:r>
                <a:rPr lang="en-US" sz="2800" dirty="0">
                  <a:solidFill>
                    <a:srgbClr val="0070C0"/>
                  </a:solidFill>
                  <a:latin typeface="Cambria" panose="02040503050406030204" pitchFamily="18" charset="0"/>
                </a:rPr>
                <a:t> </a:t>
              </a:r>
              <a:r>
                <a:rPr lang="en-US" sz="2800" dirty="0">
                  <a:solidFill>
                    <a:schemeClr val="tx1"/>
                  </a:solidFill>
                  <a:latin typeface="Cambria" panose="02040503050406030204" pitchFamily="18" charset="0"/>
                </a:rPr>
                <a:t>to express </a:t>
              </a:r>
            </a:p>
            <a:p>
              <a:pPr marL="0" indent="0" algn="ctr">
                <a:lnSpc>
                  <a:spcPct val="65000"/>
                </a:lnSpc>
                <a:buNone/>
              </a:pPr>
              <a:r>
                <a:rPr lang="en-US" sz="2800" b="1" dirty="0">
                  <a:solidFill>
                    <a:srgbClr val="0070C0"/>
                  </a:solidFill>
                  <a:latin typeface="Cambria" panose="02040503050406030204" pitchFamily="18" charset="0"/>
                </a:rPr>
                <a:t>a wide variety of functions </a:t>
              </a:r>
              <a:r>
                <a:rPr lang="en-US" sz="2800" dirty="0">
                  <a:solidFill>
                    <a:schemeClr val="tx1"/>
                  </a:solidFill>
                  <a:latin typeface="Cambria" panose="02040503050406030204" pitchFamily="18" charset="0"/>
                </a:rPr>
                <a:t>using</a:t>
              </a:r>
              <a:endParaRPr lang="en-US" sz="2000" dirty="0">
                <a:solidFill>
                  <a:schemeClr val="tx1"/>
                </a:solidFill>
                <a:latin typeface="Cambria" panose="02040503050406030204" pitchFamily="18" charset="0"/>
              </a:endParaRPr>
            </a:p>
            <a:p>
              <a:pPr marL="0" indent="0" algn="ctr">
                <a:lnSpc>
                  <a:spcPct val="65000"/>
                </a:lnSpc>
                <a:buNone/>
              </a:pPr>
              <a:r>
                <a:rPr lang="en-US" sz="2800" dirty="0">
                  <a:solidFill>
                    <a:schemeClr val="tx1"/>
                  </a:solidFill>
                  <a:latin typeface="Cambria" panose="02040503050406030204" pitchFamily="18" charset="0"/>
                </a:rPr>
                <a:t>multiple-row activation in neighboring subarrays</a:t>
              </a:r>
            </a:p>
          </p:txBody>
        </p:sp>
        <p:cxnSp>
          <p:nvCxnSpPr>
            <p:cNvPr id="12" name="Straight Connector 11">
              <a:extLst>
                <a:ext uri="{FF2B5EF4-FFF2-40B4-BE49-F238E27FC236}">
                  <a16:creationId xmlns:a16="http://schemas.microsoft.com/office/drawing/2014/main" id="{BB7E35F7-9696-1FC3-A72D-AA09523A4483}"/>
                </a:ext>
              </a:extLst>
            </p:cNvPr>
            <p:cNvCxnSpPr/>
            <p:nvPr/>
          </p:nvCxnSpPr>
          <p:spPr>
            <a:xfrm>
              <a:off x="0" y="5309113"/>
              <a:ext cx="9144000" cy="0"/>
            </a:xfrm>
            <a:prstGeom prst="line">
              <a:avLst/>
            </a:prstGeom>
            <a:ln w="5715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86826DBF-5895-E787-71D4-A15B3014FCA2}"/>
                </a:ext>
              </a:extLst>
            </p:cNvPr>
            <p:cNvCxnSpPr/>
            <p:nvPr/>
          </p:nvCxnSpPr>
          <p:spPr>
            <a:xfrm>
              <a:off x="-1" y="6223102"/>
              <a:ext cx="9144000" cy="0"/>
            </a:xfrm>
            <a:prstGeom prst="line">
              <a:avLst/>
            </a:prstGeom>
            <a:ln w="5715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5" name="Title 14">
            <a:extLst>
              <a:ext uri="{FF2B5EF4-FFF2-40B4-BE49-F238E27FC236}">
                <a16:creationId xmlns:a16="http://schemas.microsoft.com/office/drawing/2014/main" id="{0E6CF3AD-90C9-C8C1-045A-CBF1D9723A95}"/>
              </a:ext>
            </a:extLst>
          </p:cNvPr>
          <p:cNvSpPr>
            <a:spLocks noGrp="1"/>
          </p:cNvSpPr>
          <p:nvPr>
            <p:ph type="title"/>
          </p:nvPr>
        </p:nvSpPr>
        <p:spPr/>
        <p:txBody>
          <a:bodyPr/>
          <a:lstStyle/>
          <a:p>
            <a:r>
              <a:rPr lang="en-US" sz="4400" dirty="0">
                <a:solidFill>
                  <a:schemeClr val="accent5">
                    <a:lumMod val="75000"/>
                  </a:schemeClr>
                </a:solidFill>
              </a:rPr>
              <a:t>16-Input NAND/NOR/AND/OR </a:t>
            </a:r>
            <a:endParaRPr lang="en-CH" sz="4400" dirty="0">
              <a:solidFill>
                <a:schemeClr val="accent5">
                  <a:lumMod val="75000"/>
                </a:schemeClr>
              </a:solidFill>
            </a:endParaRPr>
          </a:p>
        </p:txBody>
      </p:sp>
      <p:cxnSp>
        <p:nvCxnSpPr>
          <p:cNvPr id="89" name="Düz Ok Bağlayıcısı 185">
            <a:extLst>
              <a:ext uri="{FF2B5EF4-FFF2-40B4-BE49-F238E27FC236}">
                <a16:creationId xmlns:a16="http://schemas.microsoft.com/office/drawing/2014/main" id="{A799B03C-115C-6A6D-EB02-1D68A48EF6FA}"/>
              </a:ext>
            </a:extLst>
          </p:cNvPr>
          <p:cNvCxnSpPr>
            <a:cxnSpLocks/>
          </p:cNvCxnSpPr>
          <p:nvPr/>
        </p:nvCxnSpPr>
        <p:spPr>
          <a:xfrm>
            <a:off x="3270371" y="4769059"/>
            <a:ext cx="2208967"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3" name="Dikdörtgen 256">
            <a:extLst>
              <a:ext uri="{FF2B5EF4-FFF2-40B4-BE49-F238E27FC236}">
                <a16:creationId xmlns:a16="http://schemas.microsoft.com/office/drawing/2014/main" id="{49EE54D3-9A17-EF50-8134-19192A26FA6A}"/>
              </a:ext>
            </a:extLst>
          </p:cNvPr>
          <p:cNvSpPr/>
          <p:nvPr/>
        </p:nvSpPr>
        <p:spPr>
          <a:xfrm>
            <a:off x="3043135" y="3906081"/>
            <a:ext cx="2436203" cy="700040"/>
          </a:xfrm>
          <a:prstGeom prst="roundRect">
            <a:avLst/>
          </a:prstGeom>
          <a:solidFill>
            <a:schemeClr val="accent1">
              <a:lumMod val="75000"/>
              <a:alpha val="78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bg1"/>
                </a:solidFill>
                <a:latin typeface="Cambria" panose="02040503050406030204" pitchFamily="18" charset="0"/>
                <a:ea typeface="Cambria" panose="02040503050406030204" pitchFamily="18" charset="0"/>
                <a:cs typeface="Cascadia Mono" panose="020B0609020000020004" pitchFamily="49" charset="0"/>
              </a:rPr>
              <a:t>Multiple Row ACT</a:t>
            </a:r>
            <a:endParaRPr lang="en-US" sz="2000" b="1" baseline="-25000" dirty="0">
              <a:solidFill>
                <a:schemeClr val="bg1"/>
              </a:solidFill>
              <a:latin typeface="Cambria" panose="02040503050406030204" pitchFamily="18" charset="0"/>
              <a:ea typeface="Cambria" panose="02040503050406030204" pitchFamily="18" charset="0"/>
              <a:cs typeface="Cascadia Mono" panose="020B0609020000020004" pitchFamily="49" charset="0"/>
            </a:endParaRPr>
          </a:p>
        </p:txBody>
      </p:sp>
      <p:cxnSp>
        <p:nvCxnSpPr>
          <p:cNvPr id="2" name="Google Shape;208;p21">
            <a:extLst>
              <a:ext uri="{FF2B5EF4-FFF2-40B4-BE49-F238E27FC236}">
                <a16:creationId xmlns:a16="http://schemas.microsoft.com/office/drawing/2014/main" id="{E4FECFF2-BD44-3FB0-A614-EFD39E4DED7B}"/>
              </a:ext>
            </a:extLst>
          </p:cNvPr>
          <p:cNvCxnSpPr>
            <a:cxnSpLocks/>
          </p:cNvCxnSpPr>
          <p:nvPr/>
        </p:nvCxnSpPr>
        <p:spPr>
          <a:xfrm flipV="1">
            <a:off x="6760635" y="2475360"/>
            <a:ext cx="12783" cy="1669914"/>
          </a:xfrm>
          <a:prstGeom prst="straightConnector1">
            <a:avLst/>
          </a:prstGeom>
          <a:noFill/>
          <a:ln w="76200" cap="flat" cmpd="sng">
            <a:solidFill>
              <a:schemeClr val="tx1"/>
            </a:solidFill>
            <a:prstDash val="solid"/>
            <a:round/>
            <a:headEnd type="none" w="med" len="med"/>
            <a:tailEnd type="none" w="med" len="med"/>
          </a:ln>
        </p:spPr>
      </p:cxnSp>
      <p:sp>
        <p:nvSpPr>
          <p:cNvPr id="5" name="TextBox 4">
            <a:extLst>
              <a:ext uri="{FF2B5EF4-FFF2-40B4-BE49-F238E27FC236}">
                <a16:creationId xmlns:a16="http://schemas.microsoft.com/office/drawing/2014/main" id="{38296CDE-B90B-A6B3-4914-D4B141DF9D9B}"/>
              </a:ext>
            </a:extLst>
          </p:cNvPr>
          <p:cNvSpPr txBox="1"/>
          <p:nvPr/>
        </p:nvSpPr>
        <p:spPr>
          <a:xfrm>
            <a:off x="6579424" y="2061735"/>
            <a:ext cx="1035515" cy="461665"/>
          </a:xfrm>
          <a:prstGeom prst="rect">
            <a:avLst/>
          </a:prstGeom>
          <a:noFill/>
        </p:spPr>
        <p:txBody>
          <a:bodyPr wrap="square">
            <a:spAutoFit/>
          </a:bodyPr>
          <a:lstStyle/>
          <a:p>
            <a:r>
              <a:rPr lang="en-US" sz="2400" b="1" dirty="0">
                <a:latin typeface="Cambria" panose="02040503050406030204" pitchFamily="18" charset="0"/>
                <a:ea typeface="Cambria" panose="02040503050406030204" pitchFamily="18" charset="0"/>
              </a:rPr>
              <a:t>V</a:t>
            </a:r>
            <a:r>
              <a:rPr lang="en-US" sz="2400" b="1" baseline="-25000" dirty="0">
                <a:latin typeface="Cambria" panose="02040503050406030204" pitchFamily="18" charset="0"/>
                <a:ea typeface="Cambria" panose="02040503050406030204" pitchFamily="18" charset="0"/>
              </a:rPr>
              <a:t>(A,B)</a:t>
            </a:r>
            <a:endParaRPr lang="en-CH" sz="2000" dirty="0"/>
          </a:p>
        </p:txBody>
      </p:sp>
      <p:cxnSp>
        <p:nvCxnSpPr>
          <p:cNvPr id="19" name="Google Shape;208;p21">
            <a:extLst>
              <a:ext uri="{FF2B5EF4-FFF2-40B4-BE49-F238E27FC236}">
                <a16:creationId xmlns:a16="http://schemas.microsoft.com/office/drawing/2014/main" id="{164524AD-484A-E8C3-62AA-90BB0847B499}"/>
              </a:ext>
            </a:extLst>
          </p:cNvPr>
          <p:cNvCxnSpPr>
            <a:cxnSpLocks/>
          </p:cNvCxnSpPr>
          <p:nvPr/>
        </p:nvCxnSpPr>
        <p:spPr>
          <a:xfrm flipV="1">
            <a:off x="6757784" y="2475360"/>
            <a:ext cx="15702" cy="1422020"/>
          </a:xfrm>
          <a:prstGeom prst="straightConnector1">
            <a:avLst/>
          </a:prstGeom>
          <a:noFill/>
          <a:ln w="76200" cap="flat" cmpd="sng">
            <a:solidFill>
              <a:srgbClr val="4E8F00"/>
            </a:solidFill>
            <a:prstDash val="solid"/>
            <a:round/>
            <a:headEnd type="none" w="med" len="med"/>
            <a:tailEnd type="none" w="med" len="med"/>
          </a:ln>
        </p:spPr>
      </p:cxnSp>
      <p:cxnSp>
        <p:nvCxnSpPr>
          <p:cNvPr id="21" name="Google Shape;175;p21">
            <a:extLst>
              <a:ext uri="{FF2B5EF4-FFF2-40B4-BE49-F238E27FC236}">
                <a16:creationId xmlns:a16="http://schemas.microsoft.com/office/drawing/2014/main" id="{C8F1B2BC-16B9-3F53-30BD-6532AFE6DB9F}"/>
              </a:ext>
            </a:extLst>
          </p:cNvPr>
          <p:cNvCxnSpPr>
            <a:cxnSpLocks/>
          </p:cNvCxnSpPr>
          <p:nvPr/>
        </p:nvCxnSpPr>
        <p:spPr>
          <a:xfrm flipV="1">
            <a:off x="6037005" y="4786655"/>
            <a:ext cx="0" cy="1650484"/>
          </a:xfrm>
          <a:prstGeom prst="straightConnector1">
            <a:avLst/>
          </a:prstGeom>
          <a:noFill/>
          <a:ln w="76200" cap="flat" cmpd="sng">
            <a:solidFill>
              <a:schemeClr val="tx1"/>
            </a:solidFill>
            <a:prstDash val="solid"/>
            <a:round/>
            <a:headEnd type="none" w="med" len="med"/>
            <a:tailEnd type="none" w="med" len="med"/>
          </a:ln>
        </p:spPr>
      </p:cxnSp>
      <p:cxnSp>
        <p:nvCxnSpPr>
          <p:cNvPr id="22" name="Google Shape;175;p21">
            <a:extLst>
              <a:ext uri="{FF2B5EF4-FFF2-40B4-BE49-F238E27FC236}">
                <a16:creationId xmlns:a16="http://schemas.microsoft.com/office/drawing/2014/main" id="{9F272FB2-8DCF-F580-F5CD-FB6250C9179C}"/>
              </a:ext>
            </a:extLst>
          </p:cNvPr>
          <p:cNvCxnSpPr>
            <a:cxnSpLocks/>
          </p:cNvCxnSpPr>
          <p:nvPr/>
        </p:nvCxnSpPr>
        <p:spPr>
          <a:xfrm flipH="1" flipV="1">
            <a:off x="6036293" y="4908536"/>
            <a:ext cx="241" cy="1528090"/>
          </a:xfrm>
          <a:prstGeom prst="straightConnector1">
            <a:avLst/>
          </a:prstGeom>
          <a:noFill/>
          <a:ln w="76200" cap="flat" cmpd="sng">
            <a:solidFill>
              <a:srgbClr val="558BB8"/>
            </a:solidFill>
            <a:prstDash val="solid"/>
            <a:round/>
            <a:headEnd type="none" w="med" len="med"/>
            <a:tailEnd type="none" w="med" len="med"/>
          </a:ln>
        </p:spPr>
      </p:cxnSp>
      <p:grpSp>
        <p:nvGrpSpPr>
          <p:cNvPr id="25" name="Group 24">
            <a:extLst>
              <a:ext uri="{FF2B5EF4-FFF2-40B4-BE49-F238E27FC236}">
                <a16:creationId xmlns:a16="http://schemas.microsoft.com/office/drawing/2014/main" id="{469D8DA0-FBBB-385F-3762-61E8CF444AD2}"/>
              </a:ext>
            </a:extLst>
          </p:cNvPr>
          <p:cNvGrpSpPr/>
          <p:nvPr/>
        </p:nvGrpSpPr>
        <p:grpSpPr>
          <a:xfrm>
            <a:off x="5795584" y="3183496"/>
            <a:ext cx="1219255" cy="3011983"/>
            <a:chOff x="6050763" y="2920150"/>
            <a:chExt cx="1219255" cy="3011983"/>
          </a:xfrm>
        </p:grpSpPr>
        <p:grpSp>
          <p:nvGrpSpPr>
            <p:cNvPr id="172" name="Group 171">
              <a:extLst>
                <a:ext uri="{FF2B5EF4-FFF2-40B4-BE49-F238E27FC236}">
                  <a16:creationId xmlns:a16="http://schemas.microsoft.com/office/drawing/2014/main" id="{D31829DC-15F4-3B27-7B40-17AF042133F5}"/>
                </a:ext>
              </a:extLst>
            </p:cNvPr>
            <p:cNvGrpSpPr/>
            <p:nvPr/>
          </p:nvGrpSpPr>
          <p:grpSpPr>
            <a:xfrm>
              <a:off x="6050763" y="3547440"/>
              <a:ext cx="1204926" cy="1097763"/>
              <a:chOff x="1061153" y="3414983"/>
              <a:chExt cx="1204926" cy="1097763"/>
            </a:xfrm>
          </p:grpSpPr>
          <p:sp>
            <p:nvSpPr>
              <p:cNvPr id="182" name="Google Shape;196;p21">
                <a:extLst>
                  <a:ext uri="{FF2B5EF4-FFF2-40B4-BE49-F238E27FC236}">
                    <a16:creationId xmlns:a16="http://schemas.microsoft.com/office/drawing/2014/main" id="{9E3501D5-DF4C-A20E-45E5-F41A6DCE42A6}"/>
                  </a:ext>
                </a:extLst>
              </p:cNvPr>
              <p:cNvSpPr/>
              <p:nvPr/>
            </p:nvSpPr>
            <p:spPr>
              <a:xfrm>
                <a:off x="1061153" y="3414983"/>
                <a:ext cx="1204926" cy="1097750"/>
              </a:xfrm>
              <a:prstGeom prst="roundRect">
                <a:avLst/>
              </a:prstGeom>
              <a:noFill/>
              <a:ln w="38100" cap="flat" cmpd="sng">
                <a:solidFill>
                  <a:schemeClr val="tx1"/>
                </a:solidFill>
                <a:prstDash val="sys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900" b="1" dirty="0">
                    <a:solidFill>
                      <a:srgbClr val="FFFFFF"/>
                    </a:solidFill>
                  </a:rPr>
                  <a:t>SA</a:t>
                </a:r>
                <a:endParaRPr sz="1900" b="1" dirty="0">
                  <a:solidFill>
                    <a:srgbClr val="FFFFFF"/>
                  </a:solidFill>
                </a:endParaRPr>
              </a:p>
            </p:txBody>
          </p:sp>
          <p:grpSp>
            <p:nvGrpSpPr>
              <p:cNvPr id="189" name="Group 188">
                <a:extLst>
                  <a:ext uri="{FF2B5EF4-FFF2-40B4-BE49-F238E27FC236}">
                    <a16:creationId xmlns:a16="http://schemas.microsoft.com/office/drawing/2014/main" id="{C72A8ADD-9EA7-DABB-741A-BA4E2F5099DC}"/>
                  </a:ext>
                </a:extLst>
              </p:cNvPr>
              <p:cNvGrpSpPr/>
              <p:nvPr/>
            </p:nvGrpSpPr>
            <p:grpSpPr>
              <a:xfrm>
                <a:off x="1119329" y="3495400"/>
                <a:ext cx="1090732" cy="1017346"/>
                <a:chOff x="4636014" y="2665293"/>
                <a:chExt cx="1090732" cy="1017346"/>
              </a:xfrm>
            </p:grpSpPr>
            <p:cxnSp>
              <p:nvCxnSpPr>
                <p:cNvPr id="193" name="Düz Bağlayıcı 567">
                  <a:extLst>
                    <a:ext uri="{FF2B5EF4-FFF2-40B4-BE49-F238E27FC236}">
                      <a16:creationId xmlns:a16="http://schemas.microsoft.com/office/drawing/2014/main" id="{69C1BF61-98B7-3A7F-FC4F-859E1195C228}"/>
                    </a:ext>
                  </a:extLst>
                </p:cNvPr>
                <p:cNvCxnSpPr>
                  <a:cxnSpLocks/>
                </p:cNvCxnSpPr>
                <p:nvPr/>
              </p:nvCxnSpPr>
              <p:spPr>
                <a:xfrm>
                  <a:off x="4810753" y="2753125"/>
                  <a:ext cx="8551" cy="929514"/>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4" name="Düz Bağlayıcı 568">
                  <a:extLst>
                    <a:ext uri="{FF2B5EF4-FFF2-40B4-BE49-F238E27FC236}">
                      <a16:creationId xmlns:a16="http://schemas.microsoft.com/office/drawing/2014/main" id="{39F2D7D7-64FC-769D-3FC4-A3F678A7A201}"/>
                    </a:ext>
                  </a:extLst>
                </p:cNvPr>
                <p:cNvCxnSpPr>
                  <a:cxnSpLocks/>
                </p:cNvCxnSpPr>
                <p:nvPr/>
              </p:nvCxnSpPr>
              <p:spPr>
                <a:xfrm flipH="1">
                  <a:off x="5543099" y="2665293"/>
                  <a:ext cx="922" cy="895452"/>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5" name="Düz Bağlayıcı 569">
                  <a:extLst>
                    <a:ext uri="{FF2B5EF4-FFF2-40B4-BE49-F238E27FC236}">
                      <a16:creationId xmlns:a16="http://schemas.microsoft.com/office/drawing/2014/main" id="{49A40483-C43A-62E8-6D73-51A887D4D340}"/>
                    </a:ext>
                  </a:extLst>
                </p:cNvPr>
                <p:cNvCxnSpPr>
                  <a:cxnSpLocks/>
                </p:cNvCxnSpPr>
                <p:nvPr/>
              </p:nvCxnSpPr>
              <p:spPr>
                <a:xfrm>
                  <a:off x="4771315" y="2740425"/>
                  <a:ext cx="796309"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6" name="Düz Bağlayıcı 570">
                  <a:extLst>
                    <a:ext uri="{FF2B5EF4-FFF2-40B4-BE49-F238E27FC236}">
                      <a16:creationId xmlns:a16="http://schemas.microsoft.com/office/drawing/2014/main" id="{CAE486F2-84F2-1875-7858-F76C199FA642}"/>
                    </a:ext>
                  </a:extLst>
                </p:cNvPr>
                <p:cNvCxnSpPr>
                  <a:cxnSpLocks/>
                </p:cNvCxnSpPr>
                <p:nvPr/>
              </p:nvCxnSpPr>
              <p:spPr>
                <a:xfrm>
                  <a:off x="4841861" y="3515181"/>
                  <a:ext cx="669914" cy="326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97" name="İkizkenar Üçgen 571">
                  <a:extLst>
                    <a:ext uri="{FF2B5EF4-FFF2-40B4-BE49-F238E27FC236}">
                      <a16:creationId xmlns:a16="http://schemas.microsoft.com/office/drawing/2014/main" id="{49C9C11B-BBEC-B5F6-C748-BD4CED73F96F}"/>
                    </a:ext>
                  </a:extLst>
                </p:cNvPr>
                <p:cNvSpPr/>
                <p:nvPr/>
              </p:nvSpPr>
              <p:spPr>
                <a:xfrm>
                  <a:off x="4636014" y="2985608"/>
                  <a:ext cx="365067" cy="346895"/>
                </a:xfrm>
                <a:prstGeom prst="triangle">
                  <a:avLst>
                    <a:gd name="adj" fmla="val 48898"/>
                  </a:avLst>
                </a:prstGeom>
                <a:solidFill>
                  <a:srgbClr val="DADEFE"/>
                </a:solidFill>
                <a:ln w="28575">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198" name="Oval 197">
                  <a:extLst>
                    <a:ext uri="{FF2B5EF4-FFF2-40B4-BE49-F238E27FC236}">
                      <a16:creationId xmlns:a16="http://schemas.microsoft.com/office/drawing/2014/main" id="{FF4421CC-139B-3E19-BE52-7F0A5555B373}"/>
                    </a:ext>
                  </a:extLst>
                </p:cNvPr>
                <p:cNvSpPr/>
                <p:nvPr/>
              </p:nvSpPr>
              <p:spPr>
                <a:xfrm rot="16200000">
                  <a:off x="4766441" y="2878797"/>
                  <a:ext cx="99113" cy="91266"/>
                </a:xfrm>
                <a:prstGeom prst="ellipse">
                  <a:avLst/>
                </a:prstGeom>
                <a:solidFill>
                  <a:schemeClr val="bg1"/>
                </a:solidFill>
                <a:ln w="1905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199" name="İkizkenar Üçgen 573">
                  <a:extLst>
                    <a:ext uri="{FF2B5EF4-FFF2-40B4-BE49-F238E27FC236}">
                      <a16:creationId xmlns:a16="http://schemas.microsoft.com/office/drawing/2014/main" id="{731A154E-ACD0-0CC2-A1BA-A628682F92A9}"/>
                    </a:ext>
                  </a:extLst>
                </p:cNvPr>
                <p:cNvSpPr/>
                <p:nvPr/>
              </p:nvSpPr>
              <p:spPr>
                <a:xfrm rot="10800000">
                  <a:off x="5361679" y="2919364"/>
                  <a:ext cx="365067" cy="346895"/>
                </a:xfrm>
                <a:prstGeom prst="triangle">
                  <a:avLst>
                    <a:gd name="adj" fmla="val 48898"/>
                  </a:avLst>
                </a:prstGeom>
                <a:solidFill>
                  <a:srgbClr val="DADEFE"/>
                </a:solidFill>
                <a:ln w="28575">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200" name="Oval 199">
                  <a:extLst>
                    <a:ext uri="{FF2B5EF4-FFF2-40B4-BE49-F238E27FC236}">
                      <a16:creationId xmlns:a16="http://schemas.microsoft.com/office/drawing/2014/main" id="{5DE4354A-A685-E5CB-365C-727FE8C29081}"/>
                    </a:ext>
                  </a:extLst>
                </p:cNvPr>
                <p:cNvSpPr/>
                <p:nvPr/>
              </p:nvSpPr>
              <p:spPr>
                <a:xfrm rot="16200000">
                  <a:off x="5491670" y="3275821"/>
                  <a:ext cx="99113" cy="91266"/>
                </a:xfrm>
                <a:prstGeom prst="ellipse">
                  <a:avLst/>
                </a:prstGeom>
                <a:solidFill>
                  <a:schemeClr val="bg1"/>
                </a:solidFill>
                <a:ln w="1905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grpSp>
        </p:grpSp>
        <p:sp>
          <p:nvSpPr>
            <p:cNvPr id="20" name="Google Shape;217;p21">
              <a:extLst>
                <a:ext uri="{FF2B5EF4-FFF2-40B4-BE49-F238E27FC236}">
                  <a16:creationId xmlns:a16="http://schemas.microsoft.com/office/drawing/2014/main" id="{32B516AA-65F6-4051-856D-6B47E6A9B35F}"/>
                </a:ext>
              </a:extLst>
            </p:cNvPr>
            <p:cNvSpPr/>
            <p:nvPr/>
          </p:nvSpPr>
          <p:spPr>
            <a:xfrm>
              <a:off x="6787176" y="2920150"/>
              <a:ext cx="482842" cy="482091"/>
            </a:xfrm>
            <a:prstGeom prst="ellipse">
              <a:avLst/>
            </a:prstGeom>
            <a:solidFill>
              <a:schemeClr val="bg1"/>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2400" b="1" dirty="0">
                  <a:solidFill>
                    <a:srgbClr val="00B050"/>
                  </a:solidFill>
                  <a:latin typeface="Cambria" panose="02040503050406030204" pitchFamily="18" charset="0"/>
                  <a:ea typeface="Cambria" panose="02040503050406030204" pitchFamily="18" charset="0"/>
                </a:rPr>
                <a:t>B</a:t>
              </a:r>
              <a:endParaRPr sz="2400" b="1" dirty="0">
                <a:solidFill>
                  <a:srgbClr val="00B050"/>
                </a:solidFill>
                <a:latin typeface="Cambria" panose="02040503050406030204" pitchFamily="18" charset="0"/>
                <a:ea typeface="Cambria" panose="02040503050406030204" pitchFamily="18" charset="0"/>
              </a:endParaRPr>
            </a:p>
          </p:txBody>
        </p:sp>
        <p:sp>
          <p:nvSpPr>
            <p:cNvPr id="23" name="Google Shape;182;p21">
              <a:extLst>
                <a:ext uri="{FF2B5EF4-FFF2-40B4-BE49-F238E27FC236}">
                  <a16:creationId xmlns:a16="http://schemas.microsoft.com/office/drawing/2014/main" id="{BF13B8A1-9960-7192-AFB3-7FDA95DE03FB}"/>
                </a:ext>
              </a:extLst>
            </p:cNvPr>
            <p:cNvSpPr/>
            <p:nvPr/>
          </p:nvSpPr>
          <p:spPr>
            <a:xfrm>
              <a:off x="6050763" y="4886241"/>
              <a:ext cx="482842" cy="482091"/>
            </a:xfrm>
            <a:prstGeom prst="ellipse">
              <a:avLst/>
            </a:prstGeom>
            <a:solidFill>
              <a:schemeClr val="bg1"/>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mn-cs"/>
                </a:rPr>
                <a:t>X</a:t>
              </a:r>
            </a:p>
          </p:txBody>
        </p:sp>
        <p:sp>
          <p:nvSpPr>
            <p:cNvPr id="24" name="Google Shape;185;p21">
              <a:extLst>
                <a:ext uri="{FF2B5EF4-FFF2-40B4-BE49-F238E27FC236}">
                  <a16:creationId xmlns:a16="http://schemas.microsoft.com/office/drawing/2014/main" id="{B70E1335-74F0-3DC1-A03A-65B585435418}"/>
                </a:ext>
              </a:extLst>
            </p:cNvPr>
            <p:cNvSpPr/>
            <p:nvPr/>
          </p:nvSpPr>
          <p:spPr>
            <a:xfrm>
              <a:off x="6063375" y="5450042"/>
              <a:ext cx="482842" cy="482091"/>
            </a:xfrm>
            <a:prstGeom prst="ellipse">
              <a:avLst/>
            </a:prstGeom>
            <a:solidFill>
              <a:schemeClr val="bg1"/>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mn-cs"/>
                </a:rPr>
                <a:t>Y</a:t>
              </a:r>
            </a:p>
          </p:txBody>
        </p:sp>
      </p:grpSp>
      <p:sp>
        <p:nvSpPr>
          <p:cNvPr id="32" name="TextBox 31">
            <a:extLst>
              <a:ext uri="{FF2B5EF4-FFF2-40B4-BE49-F238E27FC236}">
                <a16:creationId xmlns:a16="http://schemas.microsoft.com/office/drawing/2014/main" id="{C6E917D2-105C-662E-DB42-286F83FA0078}"/>
              </a:ext>
            </a:extLst>
          </p:cNvPr>
          <p:cNvSpPr txBox="1"/>
          <p:nvPr/>
        </p:nvSpPr>
        <p:spPr>
          <a:xfrm>
            <a:off x="5598806" y="6324379"/>
            <a:ext cx="923616" cy="461665"/>
          </a:xfrm>
          <a:prstGeom prst="rect">
            <a:avLst/>
          </a:prstGeom>
          <a:noFill/>
        </p:spPr>
        <p:txBody>
          <a:bodyPr wrap="square">
            <a:spAutoFit/>
          </a:bodyPr>
          <a:lstStyle/>
          <a:p>
            <a:r>
              <a:rPr lang="en-US" sz="2400" b="1" dirty="0">
                <a:latin typeface="Cambria" panose="02040503050406030204" pitchFamily="18" charset="0"/>
                <a:ea typeface="Cambria" panose="02040503050406030204" pitchFamily="18" charset="0"/>
              </a:rPr>
              <a:t>V</a:t>
            </a:r>
            <a:r>
              <a:rPr lang="en-US" sz="2400" b="1" baseline="-25000" dirty="0">
                <a:latin typeface="Cambria" panose="02040503050406030204" pitchFamily="18" charset="0"/>
                <a:ea typeface="Cambria" panose="02040503050406030204" pitchFamily="18" charset="0"/>
              </a:rPr>
              <a:t>(X,Y)</a:t>
            </a:r>
            <a:endParaRPr lang="en-CH" sz="2000" dirty="0"/>
          </a:p>
        </p:txBody>
      </p:sp>
      <p:grpSp>
        <p:nvGrpSpPr>
          <p:cNvPr id="79" name="Group 78">
            <a:extLst>
              <a:ext uri="{FF2B5EF4-FFF2-40B4-BE49-F238E27FC236}">
                <a16:creationId xmlns:a16="http://schemas.microsoft.com/office/drawing/2014/main" id="{5AD1745F-0925-39F1-248F-C98D2527E9C0}"/>
              </a:ext>
            </a:extLst>
          </p:cNvPr>
          <p:cNvGrpSpPr/>
          <p:nvPr/>
        </p:nvGrpSpPr>
        <p:grpSpPr>
          <a:xfrm>
            <a:off x="1400032" y="2091696"/>
            <a:ext cx="1700132" cy="4694348"/>
            <a:chOff x="1400032" y="2091696"/>
            <a:chExt cx="1700132" cy="4694348"/>
          </a:xfrm>
        </p:grpSpPr>
        <p:cxnSp>
          <p:nvCxnSpPr>
            <p:cNvPr id="145" name="Google Shape;175;p21">
              <a:extLst>
                <a:ext uri="{FF2B5EF4-FFF2-40B4-BE49-F238E27FC236}">
                  <a16:creationId xmlns:a16="http://schemas.microsoft.com/office/drawing/2014/main" id="{4EAF9953-3AD1-4C8B-3FFD-BF53441DB235}"/>
                </a:ext>
              </a:extLst>
            </p:cNvPr>
            <p:cNvCxnSpPr>
              <a:cxnSpLocks/>
            </p:cNvCxnSpPr>
            <p:nvPr/>
          </p:nvCxnSpPr>
          <p:spPr>
            <a:xfrm flipV="1">
              <a:off x="1763719" y="4690449"/>
              <a:ext cx="0" cy="1746690"/>
            </a:xfrm>
            <a:prstGeom prst="straightConnector1">
              <a:avLst/>
            </a:prstGeom>
            <a:noFill/>
            <a:ln w="76200" cap="flat" cmpd="sng">
              <a:solidFill>
                <a:srgbClr val="000000"/>
              </a:solidFill>
              <a:prstDash val="solid"/>
              <a:round/>
              <a:headEnd type="none" w="med" len="med"/>
              <a:tailEnd type="none" w="med" len="med"/>
            </a:ln>
          </p:spPr>
        </p:cxnSp>
        <p:sp>
          <p:nvSpPr>
            <p:cNvPr id="146" name="Google Shape;182;p21">
              <a:extLst>
                <a:ext uri="{FF2B5EF4-FFF2-40B4-BE49-F238E27FC236}">
                  <a16:creationId xmlns:a16="http://schemas.microsoft.com/office/drawing/2014/main" id="{D3E3CDF7-F87B-0E53-A0EC-9D5684430324}"/>
                </a:ext>
              </a:extLst>
            </p:cNvPr>
            <p:cNvSpPr/>
            <p:nvPr/>
          </p:nvSpPr>
          <p:spPr>
            <a:xfrm>
              <a:off x="1522298" y="5149587"/>
              <a:ext cx="482842" cy="482091"/>
            </a:xfrm>
            <a:prstGeom prst="ellipse">
              <a:avLst/>
            </a:prstGeom>
            <a:solidFill>
              <a:schemeClr val="bg1"/>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mn-cs"/>
                </a:rPr>
                <a:t>X</a:t>
              </a:r>
            </a:p>
          </p:txBody>
        </p:sp>
        <p:sp>
          <p:nvSpPr>
            <p:cNvPr id="147" name="Google Shape;196;p21">
              <a:extLst>
                <a:ext uri="{FF2B5EF4-FFF2-40B4-BE49-F238E27FC236}">
                  <a16:creationId xmlns:a16="http://schemas.microsoft.com/office/drawing/2014/main" id="{CFB05C72-4C22-71C9-FEA0-B2CF4C9C1290}"/>
                </a:ext>
              </a:extLst>
            </p:cNvPr>
            <p:cNvSpPr/>
            <p:nvPr/>
          </p:nvSpPr>
          <p:spPr>
            <a:xfrm>
              <a:off x="1522298" y="3810786"/>
              <a:ext cx="1204926" cy="1097750"/>
            </a:xfrm>
            <a:prstGeom prst="roundRect">
              <a:avLst/>
            </a:prstGeom>
            <a:solidFill>
              <a:schemeClr val="bg1"/>
            </a:solidFill>
            <a:ln w="38100" cap="flat" cmpd="sng">
              <a:solidFill>
                <a:schemeClr val="tx1"/>
              </a:solidFill>
              <a:prstDash val="sys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900" b="1" dirty="0">
                  <a:solidFill>
                    <a:srgbClr val="FFFFFF"/>
                  </a:solidFill>
                </a:rPr>
                <a:t>SA</a:t>
              </a:r>
              <a:endParaRPr sz="1900" b="1" dirty="0">
                <a:solidFill>
                  <a:srgbClr val="FFFFFF"/>
                </a:solidFill>
              </a:endParaRPr>
            </a:p>
          </p:txBody>
        </p:sp>
        <p:cxnSp>
          <p:nvCxnSpPr>
            <p:cNvPr id="149" name="Google Shape;208;p21">
              <a:extLst>
                <a:ext uri="{FF2B5EF4-FFF2-40B4-BE49-F238E27FC236}">
                  <a16:creationId xmlns:a16="http://schemas.microsoft.com/office/drawing/2014/main" id="{146A7374-8F84-C44B-0918-C27DFDE00197}"/>
                </a:ext>
              </a:extLst>
            </p:cNvPr>
            <p:cNvCxnSpPr>
              <a:cxnSpLocks/>
            </p:cNvCxnSpPr>
            <p:nvPr/>
          </p:nvCxnSpPr>
          <p:spPr>
            <a:xfrm flipV="1">
              <a:off x="2485605" y="2475360"/>
              <a:ext cx="0" cy="1683979"/>
            </a:xfrm>
            <a:prstGeom prst="straightConnector1">
              <a:avLst/>
            </a:prstGeom>
            <a:noFill/>
            <a:ln w="76200" cap="flat" cmpd="sng">
              <a:solidFill>
                <a:srgbClr val="000000"/>
              </a:solidFill>
              <a:prstDash val="solid"/>
              <a:round/>
              <a:headEnd type="none" w="med" len="med"/>
              <a:tailEnd type="none" w="med" len="med"/>
            </a:ln>
          </p:spPr>
        </p:cxnSp>
        <p:sp>
          <p:nvSpPr>
            <p:cNvPr id="151" name="Google Shape;217;p21">
              <a:extLst>
                <a:ext uri="{FF2B5EF4-FFF2-40B4-BE49-F238E27FC236}">
                  <a16:creationId xmlns:a16="http://schemas.microsoft.com/office/drawing/2014/main" id="{36C69CB5-3B52-8941-461B-751A1177744B}"/>
                </a:ext>
              </a:extLst>
            </p:cNvPr>
            <p:cNvSpPr/>
            <p:nvPr/>
          </p:nvSpPr>
          <p:spPr>
            <a:xfrm>
              <a:off x="2258711" y="3183496"/>
              <a:ext cx="482842" cy="482091"/>
            </a:xfrm>
            <a:prstGeom prst="ellipse">
              <a:avLst/>
            </a:prstGeom>
            <a:solidFill>
              <a:schemeClr val="bg1"/>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2400" b="1" dirty="0">
                  <a:solidFill>
                    <a:srgbClr val="00B050"/>
                  </a:solidFill>
                  <a:latin typeface="Cambria" panose="02040503050406030204" pitchFamily="18" charset="0"/>
                  <a:ea typeface="Cambria" panose="02040503050406030204" pitchFamily="18" charset="0"/>
                </a:rPr>
                <a:t>B</a:t>
              </a:r>
              <a:endParaRPr sz="2400" b="1" dirty="0">
                <a:solidFill>
                  <a:srgbClr val="00B050"/>
                </a:solidFill>
                <a:latin typeface="Cambria" panose="02040503050406030204" pitchFamily="18" charset="0"/>
                <a:ea typeface="Cambria" panose="02040503050406030204" pitchFamily="18" charset="0"/>
              </a:endParaRPr>
            </a:p>
          </p:txBody>
        </p:sp>
        <p:grpSp>
          <p:nvGrpSpPr>
            <p:cNvPr id="153" name="Group 152">
              <a:extLst>
                <a:ext uri="{FF2B5EF4-FFF2-40B4-BE49-F238E27FC236}">
                  <a16:creationId xmlns:a16="http://schemas.microsoft.com/office/drawing/2014/main" id="{76870A66-54C1-BBC3-B65F-0B85EF71EB40}"/>
                </a:ext>
              </a:extLst>
            </p:cNvPr>
            <p:cNvGrpSpPr/>
            <p:nvPr/>
          </p:nvGrpSpPr>
          <p:grpSpPr>
            <a:xfrm>
              <a:off x="1580474" y="3891203"/>
              <a:ext cx="1090732" cy="1017346"/>
              <a:chOff x="4636014" y="2665293"/>
              <a:chExt cx="1090732" cy="1017346"/>
            </a:xfrm>
          </p:grpSpPr>
          <p:cxnSp>
            <p:nvCxnSpPr>
              <p:cNvPr id="157" name="Düz Bağlayıcı 567">
                <a:extLst>
                  <a:ext uri="{FF2B5EF4-FFF2-40B4-BE49-F238E27FC236}">
                    <a16:creationId xmlns:a16="http://schemas.microsoft.com/office/drawing/2014/main" id="{83592D42-2E42-FFB1-2414-7A566F6A0132}"/>
                  </a:ext>
                </a:extLst>
              </p:cNvPr>
              <p:cNvCxnSpPr>
                <a:cxnSpLocks/>
              </p:cNvCxnSpPr>
              <p:nvPr/>
            </p:nvCxnSpPr>
            <p:spPr>
              <a:xfrm>
                <a:off x="4810753" y="2753125"/>
                <a:ext cx="8551" cy="929514"/>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8" name="Düz Bağlayıcı 568">
                <a:extLst>
                  <a:ext uri="{FF2B5EF4-FFF2-40B4-BE49-F238E27FC236}">
                    <a16:creationId xmlns:a16="http://schemas.microsoft.com/office/drawing/2014/main" id="{57827215-5FB2-6877-4548-8518854DF11A}"/>
                  </a:ext>
                </a:extLst>
              </p:cNvPr>
              <p:cNvCxnSpPr>
                <a:cxnSpLocks/>
              </p:cNvCxnSpPr>
              <p:nvPr/>
            </p:nvCxnSpPr>
            <p:spPr>
              <a:xfrm flipH="1">
                <a:off x="5543099" y="2665293"/>
                <a:ext cx="922" cy="895452"/>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9" name="Düz Bağlayıcı 569">
                <a:extLst>
                  <a:ext uri="{FF2B5EF4-FFF2-40B4-BE49-F238E27FC236}">
                    <a16:creationId xmlns:a16="http://schemas.microsoft.com/office/drawing/2014/main" id="{3B938602-1087-5595-BF1A-A6FC23093022}"/>
                  </a:ext>
                </a:extLst>
              </p:cNvPr>
              <p:cNvCxnSpPr>
                <a:cxnSpLocks/>
              </p:cNvCxnSpPr>
              <p:nvPr/>
            </p:nvCxnSpPr>
            <p:spPr>
              <a:xfrm>
                <a:off x="4771315" y="2740425"/>
                <a:ext cx="796309"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0" name="Düz Bağlayıcı 570">
                <a:extLst>
                  <a:ext uri="{FF2B5EF4-FFF2-40B4-BE49-F238E27FC236}">
                    <a16:creationId xmlns:a16="http://schemas.microsoft.com/office/drawing/2014/main" id="{C5141501-1C16-CF07-3D7C-781DFFCD10EF}"/>
                  </a:ext>
                </a:extLst>
              </p:cNvPr>
              <p:cNvCxnSpPr>
                <a:cxnSpLocks/>
              </p:cNvCxnSpPr>
              <p:nvPr/>
            </p:nvCxnSpPr>
            <p:spPr>
              <a:xfrm>
                <a:off x="4841861" y="3515181"/>
                <a:ext cx="669914" cy="326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61" name="İkizkenar Üçgen 571">
                <a:extLst>
                  <a:ext uri="{FF2B5EF4-FFF2-40B4-BE49-F238E27FC236}">
                    <a16:creationId xmlns:a16="http://schemas.microsoft.com/office/drawing/2014/main" id="{5F6A0C0F-5C4B-838F-6D2D-1AA92598AB30}"/>
                  </a:ext>
                </a:extLst>
              </p:cNvPr>
              <p:cNvSpPr/>
              <p:nvPr/>
            </p:nvSpPr>
            <p:spPr>
              <a:xfrm>
                <a:off x="4636014" y="2985608"/>
                <a:ext cx="365067" cy="346895"/>
              </a:xfrm>
              <a:prstGeom prst="triangle">
                <a:avLst>
                  <a:gd name="adj" fmla="val 48898"/>
                </a:avLst>
              </a:prstGeom>
              <a:solidFill>
                <a:srgbClr val="DADEFE"/>
              </a:solidFill>
              <a:ln w="28575">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162" name="Oval 161">
                <a:extLst>
                  <a:ext uri="{FF2B5EF4-FFF2-40B4-BE49-F238E27FC236}">
                    <a16:creationId xmlns:a16="http://schemas.microsoft.com/office/drawing/2014/main" id="{286B8AED-ACD2-4EAE-2EBE-4073BECCFD94}"/>
                  </a:ext>
                </a:extLst>
              </p:cNvPr>
              <p:cNvSpPr/>
              <p:nvPr/>
            </p:nvSpPr>
            <p:spPr>
              <a:xfrm rot="16200000">
                <a:off x="4766441" y="2878797"/>
                <a:ext cx="99113" cy="91266"/>
              </a:xfrm>
              <a:prstGeom prst="ellipse">
                <a:avLst/>
              </a:prstGeom>
              <a:solidFill>
                <a:schemeClr val="bg1"/>
              </a:solidFill>
              <a:ln w="1905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163" name="İkizkenar Üçgen 573">
                <a:extLst>
                  <a:ext uri="{FF2B5EF4-FFF2-40B4-BE49-F238E27FC236}">
                    <a16:creationId xmlns:a16="http://schemas.microsoft.com/office/drawing/2014/main" id="{8841B1AA-1EA6-4E62-91AA-27848A5F8417}"/>
                  </a:ext>
                </a:extLst>
              </p:cNvPr>
              <p:cNvSpPr/>
              <p:nvPr/>
            </p:nvSpPr>
            <p:spPr>
              <a:xfrm rot="10800000">
                <a:off x="5361679" y="2919364"/>
                <a:ext cx="365067" cy="346895"/>
              </a:xfrm>
              <a:prstGeom prst="triangle">
                <a:avLst>
                  <a:gd name="adj" fmla="val 48898"/>
                </a:avLst>
              </a:prstGeom>
              <a:solidFill>
                <a:srgbClr val="DADEFE"/>
              </a:solidFill>
              <a:ln w="28575">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164" name="Oval 163">
                <a:extLst>
                  <a:ext uri="{FF2B5EF4-FFF2-40B4-BE49-F238E27FC236}">
                    <a16:creationId xmlns:a16="http://schemas.microsoft.com/office/drawing/2014/main" id="{D8A93825-25C9-A518-7CFD-5A16260E8DF9}"/>
                  </a:ext>
                </a:extLst>
              </p:cNvPr>
              <p:cNvSpPr/>
              <p:nvPr/>
            </p:nvSpPr>
            <p:spPr>
              <a:xfrm rot="16200000">
                <a:off x="5491670" y="3275821"/>
                <a:ext cx="99113" cy="91266"/>
              </a:xfrm>
              <a:prstGeom prst="ellipse">
                <a:avLst/>
              </a:prstGeom>
              <a:solidFill>
                <a:schemeClr val="bg1"/>
              </a:solidFill>
              <a:ln w="1905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grpSp>
        <p:sp>
          <p:nvSpPr>
            <p:cNvPr id="156" name="Google Shape;185;p21">
              <a:extLst>
                <a:ext uri="{FF2B5EF4-FFF2-40B4-BE49-F238E27FC236}">
                  <a16:creationId xmlns:a16="http://schemas.microsoft.com/office/drawing/2014/main" id="{5674E25C-2307-F3EC-499D-2C36A5533B63}"/>
                </a:ext>
              </a:extLst>
            </p:cNvPr>
            <p:cNvSpPr/>
            <p:nvPr/>
          </p:nvSpPr>
          <p:spPr>
            <a:xfrm>
              <a:off x="1534910" y="5713388"/>
              <a:ext cx="482842" cy="482091"/>
            </a:xfrm>
            <a:prstGeom prst="ellipse">
              <a:avLst/>
            </a:prstGeom>
            <a:solidFill>
              <a:schemeClr val="bg1"/>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mn-cs"/>
                </a:rPr>
                <a:t>Y</a:t>
              </a:r>
            </a:p>
          </p:txBody>
        </p:sp>
        <p:sp>
          <p:nvSpPr>
            <p:cNvPr id="167" name="TextBox 166">
              <a:extLst>
                <a:ext uri="{FF2B5EF4-FFF2-40B4-BE49-F238E27FC236}">
                  <a16:creationId xmlns:a16="http://schemas.microsoft.com/office/drawing/2014/main" id="{6990B534-5919-AB55-DA62-011410D243BB}"/>
                </a:ext>
              </a:extLst>
            </p:cNvPr>
            <p:cNvSpPr txBox="1"/>
            <p:nvPr/>
          </p:nvSpPr>
          <p:spPr>
            <a:xfrm>
              <a:off x="2280885" y="2091696"/>
              <a:ext cx="819279" cy="461665"/>
            </a:xfrm>
            <a:prstGeom prst="rect">
              <a:avLst/>
            </a:prstGeom>
            <a:noFill/>
          </p:spPr>
          <p:txBody>
            <a:bodyPr wrap="square">
              <a:spAutoFit/>
            </a:bodyPr>
            <a:lstStyle/>
            <a:p>
              <a:r>
                <a:rPr lang="en-US" sz="2400" b="1" dirty="0">
                  <a:latin typeface="Cambria" panose="02040503050406030204" pitchFamily="18" charset="0"/>
                  <a:ea typeface="Cambria" panose="02040503050406030204" pitchFamily="18" charset="0"/>
                </a:rPr>
                <a:t>V</a:t>
              </a:r>
              <a:r>
                <a:rPr lang="en-US" sz="2400" b="1" baseline="-25000" dirty="0">
                  <a:latin typeface="Cambria" panose="02040503050406030204" pitchFamily="18" charset="0"/>
                  <a:ea typeface="Cambria" panose="02040503050406030204" pitchFamily="18" charset="0"/>
                </a:rPr>
                <a:t>REF</a:t>
              </a:r>
              <a:endParaRPr lang="en-CH" dirty="0"/>
            </a:p>
          </p:txBody>
        </p:sp>
        <p:sp>
          <p:nvSpPr>
            <p:cNvPr id="168" name="TextBox 167">
              <a:extLst>
                <a:ext uri="{FF2B5EF4-FFF2-40B4-BE49-F238E27FC236}">
                  <a16:creationId xmlns:a16="http://schemas.microsoft.com/office/drawing/2014/main" id="{09A458D1-8A64-E381-D913-D8E2FF81A6D1}"/>
                </a:ext>
              </a:extLst>
            </p:cNvPr>
            <p:cNvSpPr txBox="1"/>
            <p:nvPr/>
          </p:nvSpPr>
          <p:spPr>
            <a:xfrm>
              <a:off x="1400032" y="6324379"/>
              <a:ext cx="818111" cy="461665"/>
            </a:xfrm>
            <a:prstGeom prst="rect">
              <a:avLst/>
            </a:prstGeom>
            <a:noFill/>
          </p:spPr>
          <p:txBody>
            <a:bodyPr wrap="square">
              <a:spAutoFit/>
            </a:bodyPr>
            <a:lstStyle/>
            <a:p>
              <a:r>
                <a:rPr lang="en-US" sz="2400" b="1" dirty="0">
                  <a:latin typeface="Cambria" panose="02040503050406030204" pitchFamily="18" charset="0"/>
                  <a:ea typeface="Cambria" panose="02040503050406030204" pitchFamily="18" charset="0"/>
                </a:rPr>
                <a:t>V</a:t>
              </a:r>
              <a:r>
                <a:rPr lang="en-US" sz="2400" b="1" baseline="-25000" dirty="0">
                  <a:latin typeface="Cambria" panose="02040503050406030204" pitchFamily="18" charset="0"/>
                  <a:ea typeface="Cambria" panose="02040503050406030204" pitchFamily="18" charset="0"/>
                </a:rPr>
                <a:t>REF</a:t>
              </a:r>
              <a:endParaRPr lang="en-CH" sz="2000" dirty="0"/>
            </a:p>
          </p:txBody>
        </p:sp>
        <p:sp>
          <p:nvSpPr>
            <p:cNvPr id="55" name="Google Shape;217;p21">
              <a:extLst>
                <a:ext uri="{FF2B5EF4-FFF2-40B4-BE49-F238E27FC236}">
                  <a16:creationId xmlns:a16="http://schemas.microsoft.com/office/drawing/2014/main" id="{09B58AD0-2B1F-F7A0-5E38-503A409C91AA}"/>
                </a:ext>
              </a:extLst>
            </p:cNvPr>
            <p:cNvSpPr/>
            <p:nvPr/>
          </p:nvSpPr>
          <p:spPr>
            <a:xfrm>
              <a:off x="2267706" y="2614739"/>
              <a:ext cx="482842" cy="482091"/>
            </a:xfrm>
            <a:prstGeom prst="ellipse">
              <a:avLst/>
            </a:prstGeom>
            <a:solidFill>
              <a:schemeClr val="bg1"/>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2400" b="1" dirty="0">
                  <a:solidFill>
                    <a:srgbClr val="00B050"/>
                  </a:solidFill>
                  <a:latin typeface="Cambria" panose="02040503050406030204" pitchFamily="18" charset="0"/>
                  <a:ea typeface="Cambria" panose="02040503050406030204" pitchFamily="18" charset="0"/>
                </a:rPr>
                <a:t>A</a:t>
              </a:r>
              <a:endParaRPr sz="2400" b="1" dirty="0">
                <a:solidFill>
                  <a:srgbClr val="00B050"/>
                </a:solidFill>
                <a:latin typeface="Cambria" panose="02040503050406030204" pitchFamily="18" charset="0"/>
                <a:ea typeface="Cambria" panose="02040503050406030204" pitchFamily="18" charset="0"/>
              </a:endParaRPr>
            </a:p>
          </p:txBody>
        </p:sp>
      </p:grpSp>
      <p:sp>
        <p:nvSpPr>
          <p:cNvPr id="75" name="Google Shape;217;p21">
            <a:extLst>
              <a:ext uri="{FF2B5EF4-FFF2-40B4-BE49-F238E27FC236}">
                <a16:creationId xmlns:a16="http://schemas.microsoft.com/office/drawing/2014/main" id="{2C5BCC1E-B0BE-1F7C-EB3A-34FE1A739BA1}"/>
              </a:ext>
            </a:extLst>
          </p:cNvPr>
          <p:cNvSpPr/>
          <p:nvPr/>
        </p:nvSpPr>
        <p:spPr>
          <a:xfrm>
            <a:off x="6525903" y="2614739"/>
            <a:ext cx="482842" cy="482091"/>
          </a:xfrm>
          <a:prstGeom prst="ellipse">
            <a:avLst/>
          </a:prstGeom>
          <a:solidFill>
            <a:schemeClr val="bg1"/>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2400" b="1" dirty="0">
                <a:solidFill>
                  <a:srgbClr val="00B050"/>
                </a:solidFill>
                <a:latin typeface="Cambria" panose="02040503050406030204" pitchFamily="18" charset="0"/>
                <a:ea typeface="Cambria" panose="02040503050406030204" pitchFamily="18" charset="0"/>
              </a:rPr>
              <a:t>A</a:t>
            </a:r>
            <a:endParaRPr sz="2400" b="1" dirty="0">
              <a:solidFill>
                <a:srgbClr val="00B050"/>
              </a:solidFill>
              <a:latin typeface="Cambria" panose="02040503050406030204" pitchFamily="18" charset="0"/>
              <a:ea typeface="Cambria" panose="02040503050406030204" pitchFamily="18" charset="0"/>
            </a:endParaRPr>
          </a:p>
        </p:txBody>
      </p:sp>
      <p:sp>
        <p:nvSpPr>
          <p:cNvPr id="80" name="TextBox 79">
            <a:extLst>
              <a:ext uri="{FF2B5EF4-FFF2-40B4-BE49-F238E27FC236}">
                <a16:creationId xmlns:a16="http://schemas.microsoft.com/office/drawing/2014/main" id="{7C922662-0787-76C3-C2A3-74647B5C2011}"/>
              </a:ext>
            </a:extLst>
          </p:cNvPr>
          <p:cNvSpPr txBox="1"/>
          <p:nvPr/>
        </p:nvSpPr>
        <p:spPr>
          <a:xfrm>
            <a:off x="6975816" y="3823181"/>
            <a:ext cx="2174239" cy="1077218"/>
          </a:xfrm>
          <a:prstGeom prst="rect">
            <a:avLst/>
          </a:prstGeom>
          <a:noFill/>
        </p:spPr>
        <p:txBody>
          <a:bodyPr wrap="square">
            <a:spAutoFit/>
          </a:bodyPr>
          <a:lstStyle/>
          <a:p>
            <a:pPr algn="ctr"/>
            <a:r>
              <a:rPr lang="en-US" sz="2000" b="1" dirty="0">
                <a:solidFill>
                  <a:srgbClr val="FF0000"/>
                </a:solidFill>
                <a:latin typeface="Cambria" panose="02040503050406030204" pitchFamily="18" charset="0"/>
                <a:ea typeface="Cambria" panose="02040503050406030204" pitchFamily="18" charset="0"/>
              </a:rPr>
              <a:t>sense amp.</a:t>
            </a:r>
          </a:p>
          <a:p>
            <a:pPr algn="ctr"/>
            <a:r>
              <a:rPr lang="en-US" sz="2000" b="1" dirty="0">
                <a:solidFill>
                  <a:srgbClr val="FF0000"/>
                </a:solidFill>
                <a:latin typeface="Cambria" panose="02040503050406030204" pitchFamily="18" charset="0"/>
                <a:ea typeface="Cambria" panose="02040503050406030204" pitchFamily="18" charset="0"/>
              </a:rPr>
              <a:t>compares</a:t>
            </a:r>
          </a:p>
          <a:p>
            <a:pPr algn="ctr"/>
            <a:r>
              <a:rPr lang="en-US" sz="2400" b="1" dirty="0">
                <a:solidFill>
                  <a:srgbClr val="FF0000"/>
                </a:solidFill>
                <a:latin typeface="Cambria" panose="02040503050406030204" pitchFamily="18" charset="0"/>
                <a:ea typeface="Cambria" panose="02040503050406030204" pitchFamily="18" charset="0"/>
              </a:rPr>
              <a:t>V</a:t>
            </a:r>
            <a:r>
              <a:rPr lang="en-US" sz="2400" b="1" baseline="-25000" dirty="0">
                <a:solidFill>
                  <a:srgbClr val="FF0000"/>
                </a:solidFill>
                <a:latin typeface="Cambria" panose="02040503050406030204" pitchFamily="18" charset="0"/>
                <a:ea typeface="Cambria" panose="02040503050406030204" pitchFamily="18" charset="0"/>
              </a:rPr>
              <a:t>(A,B)</a:t>
            </a:r>
            <a:r>
              <a:rPr lang="en-US" sz="2400" b="1" dirty="0">
                <a:solidFill>
                  <a:srgbClr val="FF0000"/>
                </a:solidFill>
                <a:latin typeface="Cambria" panose="02040503050406030204" pitchFamily="18" charset="0"/>
                <a:ea typeface="Cambria" panose="02040503050406030204" pitchFamily="18" charset="0"/>
              </a:rPr>
              <a:t> </a:t>
            </a:r>
            <a:r>
              <a:rPr lang="en-US" sz="2000" b="1" dirty="0">
                <a:solidFill>
                  <a:srgbClr val="FF0000"/>
                </a:solidFill>
                <a:latin typeface="Cambria" panose="02040503050406030204" pitchFamily="18" charset="0"/>
                <a:ea typeface="Cambria" panose="02040503050406030204" pitchFamily="18" charset="0"/>
              </a:rPr>
              <a:t>and</a:t>
            </a:r>
            <a:r>
              <a:rPr lang="en-US" sz="2400" b="1" dirty="0">
                <a:solidFill>
                  <a:srgbClr val="FF0000"/>
                </a:solidFill>
                <a:latin typeface="Cambria" panose="02040503050406030204" pitchFamily="18" charset="0"/>
                <a:ea typeface="Cambria" panose="02040503050406030204" pitchFamily="18" charset="0"/>
              </a:rPr>
              <a:t> V</a:t>
            </a:r>
            <a:r>
              <a:rPr lang="en-US" sz="2400" b="1" baseline="-25000" dirty="0">
                <a:solidFill>
                  <a:srgbClr val="FF0000"/>
                </a:solidFill>
                <a:latin typeface="Cambria" panose="02040503050406030204" pitchFamily="18" charset="0"/>
                <a:ea typeface="Cambria" panose="02040503050406030204" pitchFamily="18" charset="0"/>
              </a:rPr>
              <a:t>(X,Y)</a:t>
            </a:r>
            <a:endParaRPr lang="en-CH" sz="2000" dirty="0">
              <a:solidFill>
                <a:srgbClr val="FF0000"/>
              </a:solidFill>
            </a:endParaRPr>
          </a:p>
        </p:txBody>
      </p:sp>
    </p:spTree>
    <p:extLst>
      <p:ext uri="{BB962C8B-B14F-4D97-AF65-F5344CB8AC3E}">
        <p14:creationId xmlns:p14="http://schemas.microsoft.com/office/powerpoint/2010/main" val="266602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13"/>
                                        </p:tgtEl>
                                        <p:attrNameLst>
                                          <p:attrName>style.visibility</p:attrName>
                                        </p:attrNameLst>
                                      </p:cBhvr>
                                      <p:to>
                                        <p:strVal val="visible"/>
                                      </p:to>
                                    </p:set>
                                    <p:animEffect transition="in" filter="fade">
                                      <p:cBhvr>
                                        <p:cTn id="11" dur="500"/>
                                        <p:tgtEl>
                                          <p:spTgt spid="113"/>
                                        </p:tgtEl>
                                      </p:cBhvr>
                                    </p:animEffect>
                                  </p:childTnLst>
                                </p:cTn>
                              </p:par>
                              <p:par>
                                <p:cTn id="12" presetID="10" presetClass="entr" presetSubtype="0" fill="hold" nodeType="withEffect">
                                  <p:stCondLst>
                                    <p:cond delay="0"/>
                                  </p:stCondLst>
                                  <p:childTnLst>
                                    <p:set>
                                      <p:cBhvr>
                                        <p:cTn id="13" dur="1" fill="hold">
                                          <p:stCondLst>
                                            <p:cond delay="0"/>
                                          </p:stCondLst>
                                        </p:cTn>
                                        <p:tgtEl>
                                          <p:spTgt spid="89"/>
                                        </p:tgtEl>
                                        <p:attrNameLst>
                                          <p:attrName>style.visibility</p:attrName>
                                        </p:attrNameLst>
                                      </p:cBhvr>
                                      <p:to>
                                        <p:strVal val="visible"/>
                                      </p:to>
                                    </p:set>
                                    <p:animEffect transition="in" filter="fade">
                                      <p:cBhvr>
                                        <p:cTn id="14" dur="500"/>
                                        <p:tgtEl>
                                          <p:spTgt spid="89"/>
                                        </p:tgtEl>
                                      </p:cBhvr>
                                    </p:animEffect>
                                  </p:childTnLst>
                                </p:cTn>
                              </p:par>
                            </p:childTnLst>
                          </p:cTn>
                        </p:par>
                        <p:par>
                          <p:cTn id="15" fill="hold">
                            <p:stCondLst>
                              <p:cond delay="500"/>
                            </p:stCondLst>
                            <p:childTnLst>
                              <p:par>
                                <p:cTn id="16" presetID="1" presetClass="entr" presetSubtype="0" fill="hold" nodeType="afterEffect">
                                  <p:stCondLst>
                                    <p:cond delay="0"/>
                                  </p:stCondLst>
                                  <p:childTnLst>
                                    <p:set>
                                      <p:cBhvr>
                                        <p:cTn id="17" dur="1" fill="hold">
                                          <p:stCondLst>
                                            <p:cond delay="0"/>
                                          </p:stCondLst>
                                        </p:cTn>
                                        <p:tgtEl>
                                          <p:spTgt spid="25"/>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2"/>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21"/>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75"/>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par>
                                <p:cTn id="29" presetID="10" presetClass="entr" presetSubtype="0" fill="hold" nodeType="with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500"/>
                                        <p:tgtEl>
                                          <p:spTgt spid="19"/>
                                        </p:tgtEl>
                                      </p:cBhvr>
                                    </p:animEffect>
                                  </p:childTnLst>
                                </p:cTn>
                              </p:par>
                              <p:par>
                                <p:cTn id="32" presetID="1" presetClass="exit" presetSubtype="0" fill="hold" nodeType="withEffect">
                                  <p:stCondLst>
                                    <p:cond delay="0"/>
                                  </p:stCondLst>
                                  <p:childTnLst>
                                    <p:set>
                                      <p:cBhvr>
                                        <p:cTn id="33" dur="1" fill="hold">
                                          <p:stCondLst>
                                            <p:cond delay="0"/>
                                          </p:stCondLst>
                                        </p:cTn>
                                        <p:tgtEl>
                                          <p:spTgt spid="2"/>
                                        </p:tgtEl>
                                        <p:attrNameLst>
                                          <p:attrName>style.visibility</p:attrName>
                                        </p:attrNameLst>
                                      </p:cBhvr>
                                      <p:to>
                                        <p:strVal val="hidden"/>
                                      </p:to>
                                    </p:set>
                                  </p:childTnLst>
                                </p:cTn>
                              </p:par>
                              <p:par>
                                <p:cTn id="34" presetID="10" presetClass="entr" presetSubtype="0" fill="hold" nodeType="with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fade">
                                      <p:cBhvr>
                                        <p:cTn id="36" dur="500"/>
                                        <p:tgtEl>
                                          <p:spTgt spid="22"/>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2"/>
                                        </p:tgtEl>
                                        <p:attrNameLst>
                                          <p:attrName>style.visibility</p:attrName>
                                        </p:attrNameLst>
                                      </p:cBhvr>
                                      <p:to>
                                        <p:strVal val="visible"/>
                                      </p:to>
                                    </p:set>
                                    <p:animEffect transition="in" filter="fade">
                                      <p:cBhvr>
                                        <p:cTn id="39" dur="500"/>
                                        <p:tgtEl>
                                          <p:spTgt spid="32"/>
                                        </p:tgtEl>
                                      </p:cBhvr>
                                    </p:animEffect>
                                  </p:childTnLst>
                                </p:cTn>
                              </p:par>
                              <p:par>
                                <p:cTn id="40" presetID="1" presetClass="exit" presetSubtype="0" fill="hold" nodeType="withEffect">
                                  <p:stCondLst>
                                    <p:cond delay="0"/>
                                  </p:stCondLst>
                                  <p:childTnLst>
                                    <p:set>
                                      <p:cBhvr>
                                        <p:cTn id="41" dur="1" fill="hold">
                                          <p:stCondLst>
                                            <p:cond delay="0"/>
                                          </p:stCondLst>
                                        </p:cTn>
                                        <p:tgtEl>
                                          <p:spTgt spid="21"/>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80"/>
                                        </p:tgtEl>
                                        <p:attrNameLst>
                                          <p:attrName>style.visibility</p:attrName>
                                        </p:attrNameLst>
                                      </p:cBhvr>
                                      <p:to>
                                        <p:strVal val="visible"/>
                                      </p:to>
                                    </p:set>
                                    <p:animEffect transition="in" filter="fade">
                                      <p:cBhvr>
                                        <p:cTn id="46"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 grpId="0" animBg="1"/>
      <p:bldP spid="5" grpId="0"/>
      <p:bldP spid="32" grpId="0"/>
      <p:bldP spid="75" grpId="0" animBg="1"/>
      <p:bldP spid="80" grpId="0"/>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0547D0-3566-EADE-F15F-3A6F18FAD7BE}"/>
            </a:ext>
          </a:extLst>
        </p:cNvPr>
        <p:cNvGrpSpPr/>
        <p:nvPr/>
      </p:nvGrpSpPr>
      <p:grpSpPr>
        <a:xfrm>
          <a:off x="0" y="0"/>
          <a:ext cx="0" cy="0"/>
          <a:chOff x="0" y="0"/>
          <a:chExt cx="0" cy="0"/>
        </a:xfrm>
      </p:grpSpPr>
      <p:sp>
        <p:nvSpPr>
          <p:cNvPr id="73" name="TextBox 52">
            <a:extLst>
              <a:ext uri="{FF2B5EF4-FFF2-40B4-BE49-F238E27FC236}">
                <a16:creationId xmlns:a16="http://schemas.microsoft.com/office/drawing/2014/main" id="{BDDD8823-21C6-9E79-56B6-BB93053FFC0A}"/>
              </a:ext>
            </a:extLst>
          </p:cNvPr>
          <p:cNvSpPr txBox="1"/>
          <p:nvPr/>
        </p:nvSpPr>
        <p:spPr>
          <a:xfrm>
            <a:off x="4851187" y="2105540"/>
            <a:ext cx="4044409" cy="76944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rPr>
              <a:t>V</a:t>
            </a:r>
            <a:r>
              <a:rPr kumimoji="0" lang="en-US" sz="2800" b="1" i="0" u="none" strike="noStrike" kern="1200" cap="none" spc="0" normalizeH="0" baseline="-25000" noProof="0" dirty="0">
                <a:ln>
                  <a:noFill/>
                </a:ln>
                <a:solidFill>
                  <a:srgbClr val="C00000"/>
                </a:solidFill>
                <a:effectLst/>
                <a:uLnTx/>
                <a:uFillTx/>
                <a:latin typeface="Cambria" panose="02040503050406030204" pitchFamily="18" charset="0"/>
                <a:ea typeface="Cambria" panose="02040503050406030204" pitchFamily="18" charset="0"/>
                <a:cs typeface="+mn-cs"/>
              </a:rPr>
              <a:t>DD</a:t>
            </a:r>
            <a:r>
              <a:rPr kumimoji="0" lang="en-US" sz="2800" b="1"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rPr>
              <a:t>=1 &amp; GND = 0</a:t>
            </a:r>
            <a:r>
              <a:rPr kumimoji="0" lang="en-US" sz="2400" b="1" i="0" u="none" strike="noStrike" kern="1200" cap="none" spc="0" normalizeH="0" baseline="-25000" noProof="0" dirty="0">
                <a:ln>
                  <a:noFill/>
                </a:ln>
                <a:solidFill>
                  <a:srgbClr val="C00000"/>
                </a:solidFill>
                <a:effectLst/>
                <a:uLnTx/>
                <a:uFillTx/>
                <a:latin typeface="Cambria" panose="02040503050406030204" pitchFamily="18" charset="0"/>
                <a:ea typeface="Cambria" panose="02040503050406030204" pitchFamily="18" charset="0"/>
                <a:cs typeface="+mn-cs"/>
              </a:rPr>
              <a:t> </a:t>
            </a:r>
            <a:endParaRPr kumimoji="0" lang="en-US" sz="2400" b="0" i="0" u="none" strike="noStrike" kern="1200" cap="none" spc="0" normalizeH="0" baseline="-25000" noProof="0" dirty="0">
              <a:ln>
                <a:noFill/>
              </a:ln>
              <a:solidFill>
                <a:srgbClr val="C00000"/>
              </a:solidFill>
              <a:effectLst/>
              <a:uLnTx/>
              <a:uFillTx/>
              <a:latin typeface="Cambria" panose="02040503050406030204" pitchFamily="18" charset="0"/>
              <a:ea typeface="Cambria" panose="02040503050406030204" pitchFamily="18" charset="0"/>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25000" noProof="0" dirty="0">
              <a:ln>
                <a:noFill/>
              </a:ln>
              <a:solidFill>
                <a:srgbClr val="C00000"/>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2" name="Title 1">
            <a:extLst>
              <a:ext uri="{FF2B5EF4-FFF2-40B4-BE49-F238E27FC236}">
                <a16:creationId xmlns:a16="http://schemas.microsoft.com/office/drawing/2014/main" id="{88A8EDE9-E997-A3DF-1AF9-CC18CF512AA4}"/>
              </a:ext>
            </a:extLst>
          </p:cNvPr>
          <p:cNvSpPr>
            <a:spLocks noGrp="1"/>
          </p:cNvSpPr>
          <p:nvPr>
            <p:ph type="title"/>
          </p:nvPr>
        </p:nvSpPr>
        <p:spPr/>
        <p:txBody>
          <a:bodyPr/>
          <a:lstStyle/>
          <a:p>
            <a:r>
              <a:rPr lang="en-US" sz="3600" dirty="0">
                <a:solidFill>
                  <a:schemeClr val="accent5">
                    <a:lumMod val="75000"/>
                  </a:schemeClr>
                </a:solidFill>
              </a:rPr>
              <a:t>Two-Input AND </a:t>
            </a:r>
            <a:r>
              <a:rPr lang="en-US" sz="3600" dirty="0" err="1">
                <a:solidFill>
                  <a:schemeClr val="accent5">
                    <a:lumMod val="75000"/>
                  </a:schemeClr>
                </a:solidFill>
              </a:rPr>
              <a:t>and</a:t>
            </a:r>
            <a:r>
              <a:rPr lang="en-US" sz="3600" dirty="0">
                <a:solidFill>
                  <a:schemeClr val="accent5">
                    <a:lumMod val="75000"/>
                  </a:schemeClr>
                </a:solidFill>
              </a:rPr>
              <a:t> NAND Operations</a:t>
            </a:r>
          </a:p>
        </p:txBody>
      </p:sp>
      <p:sp>
        <p:nvSpPr>
          <p:cNvPr id="3" name="Slide Number Placeholder 3">
            <a:extLst>
              <a:ext uri="{FF2B5EF4-FFF2-40B4-BE49-F238E27FC236}">
                <a16:creationId xmlns:a16="http://schemas.microsoft.com/office/drawing/2014/main" id="{E724843A-D6F2-119E-D961-A233E5929C7F}"/>
              </a:ext>
            </a:extLst>
          </p:cNvPr>
          <p:cNvSpPr txBox="1">
            <a:spLocks/>
          </p:cNvSpPr>
          <p:nvPr/>
        </p:nvSpPr>
        <p:spPr>
          <a:xfrm>
            <a:off x="7135390" y="6383046"/>
            <a:ext cx="1828800" cy="365125"/>
          </a:xfrm>
          <a:prstGeom prst="rect">
            <a:avLst/>
          </a:prstGeom>
          <a:solidFill>
            <a:schemeClr val="bg1"/>
          </a:solidFill>
        </p:spPr>
        <p:txBody>
          <a:bodyPr vert="horz" lIns="91440" tIns="45720" rIns="91440" bIns="45720" rtlCol="0" anchor="ctr"/>
          <a:lstStyle>
            <a:defPPr>
              <a:defRPr lang="en-US"/>
            </a:defPPr>
            <a:lvl1pPr marL="0" algn="r" defTabSz="914400" rtl="0" eaLnBrk="1" latinLnBrk="0" hangingPunct="1">
              <a:defRPr sz="2400" b="1" kern="1200">
                <a:solidFill>
                  <a:srgbClr val="0070C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000" b="1" i="0" u="none" strike="noStrike" kern="1200" cap="none" spc="0" normalizeH="0" baseline="0" noProof="0" smtClean="0">
                <a:ln>
                  <a:noFill/>
                </a:ln>
                <a:solidFill>
                  <a:srgbClr val="7BA79D"/>
                </a:solidFill>
                <a:effectLst/>
                <a:uLnTx/>
                <a:uFillTx/>
                <a:latin typeface="Cambria" panose="02040503050406030204" pitchFamily="18" charset="0"/>
                <a:ea typeface="Cambria"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n-US" sz="2400" b="1" i="0" u="none" strike="noStrike" kern="1200" cap="none" spc="0" normalizeH="0" baseline="0" noProof="0">
              <a:ln>
                <a:noFill/>
              </a:ln>
              <a:solidFill>
                <a:srgbClr val="7BA79D"/>
              </a:solidFill>
              <a:effectLst/>
              <a:uLnTx/>
              <a:uFillTx/>
              <a:latin typeface="Cambria" panose="02040503050406030204" pitchFamily="18" charset="0"/>
              <a:ea typeface="Cambria" panose="02040503050406030204" pitchFamily="18" charset="0"/>
              <a:cs typeface="+mn-cs"/>
            </a:endParaRPr>
          </a:p>
        </p:txBody>
      </p:sp>
      <p:grpSp>
        <p:nvGrpSpPr>
          <p:cNvPr id="123" name="Grup 122">
            <a:extLst>
              <a:ext uri="{FF2B5EF4-FFF2-40B4-BE49-F238E27FC236}">
                <a16:creationId xmlns:a16="http://schemas.microsoft.com/office/drawing/2014/main" id="{E76AFDCD-7EB8-E4D5-E14E-364A59FCB64B}"/>
              </a:ext>
            </a:extLst>
          </p:cNvPr>
          <p:cNvGrpSpPr/>
          <p:nvPr/>
        </p:nvGrpSpPr>
        <p:grpSpPr>
          <a:xfrm>
            <a:off x="2118605" y="2740398"/>
            <a:ext cx="1719276" cy="1200329"/>
            <a:chOff x="3127404" y="5324380"/>
            <a:chExt cx="1719276" cy="1200329"/>
          </a:xfrm>
        </p:grpSpPr>
        <p:sp>
          <p:nvSpPr>
            <p:cNvPr id="121" name="Sağ Ayraç 120">
              <a:extLst>
                <a:ext uri="{FF2B5EF4-FFF2-40B4-BE49-F238E27FC236}">
                  <a16:creationId xmlns:a16="http://schemas.microsoft.com/office/drawing/2014/main" id="{D7FB8569-6280-A3AB-8D2A-369B28BE5682}"/>
                </a:ext>
              </a:extLst>
            </p:cNvPr>
            <p:cNvSpPr/>
            <p:nvPr/>
          </p:nvSpPr>
          <p:spPr>
            <a:xfrm>
              <a:off x="3127404" y="5529311"/>
              <a:ext cx="197333" cy="838387"/>
            </a:xfrm>
            <a:prstGeom prst="rightBrace">
              <a:avLst>
                <a:gd name="adj1" fmla="val 105008"/>
                <a:gd name="adj2" fmla="val 50568"/>
              </a:avLst>
            </a:prstGeom>
            <a:ln w="3810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122" name="Metin kutusu 121">
              <a:extLst>
                <a:ext uri="{FF2B5EF4-FFF2-40B4-BE49-F238E27FC236}">
                  <a16:creationId xmlns:a16="http://schemas.microsoft.com/office/drawing/2014/main" id="{5B4EBBAA-87E6-FD70-4589-DD3BD25EBE19}"/>
                </a:ext>
              </a:extLst>
            </p:cNvPr>
            <p:cNvSpPr txBox="1"/>
            <p:nvPr/>
          </p:nvSpPr>
          <p:spPr>
            <a:xfrm>
              <a:off x="3172487" y="5324380"/>
              <a:ext cx="1674193" cy="120032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BA79D"/>
                  </a:solidFill>
                  <a:effectLst/>
                  <a:uLnTx/>
                  <a:uFillTx/>
                  <a:latin typeface="Cambria" panose="02040503050406030204" pitchFamily="18" charset="0"/>
                  <a:ea typeface="Cambria" panose="02040503050406030204" pitchFamily="18" charset="0"/>
                  <a:cs typeface="Cascadia Mono" panose="020B0609020000020004" pitchFamily="49" charset="0"/>
                </a:rPr>
                <a:t>Reference Subarray (REF)</a:t>
              </a:r>
            </a:p>
          </p:txBody>
        </p:sp>
      </p:grpSp>
      <p:sp>
        <p:nvSpPr>
          <p:cNvPr id="4" name="Sağ Ayraç 3">
            <a:extLst>
              <a:ext uri="{FF2B5EF4-FFF2-40B4-BE49-F238E27FC236}">
                <a16:creationId xmlns:a16="http://schemas.microsoft.com/office/drawing/2014/main" id="{A0F34AC2-A037-E586-789D-DF1BE13B7622}"/>
              </a:ext>
            </a:extLst>
          </p:cNvPr>
          <p:cNvSpPr/>
          <p:nvPr/>
        </p:nvSpPr>
        <p:spPr>
          <a:xfrm>
            <a:off x="2148736" y="4471303"/>
            <a:ext cx="197333" cy="838387"/>
          </a:xfrm>
          <a:prstGeom prst="rightBrace">
            <a:avLst>
              <a:gd name="adj1" fmla="val 105008"/>
              <a:gd name="adj2" fmla="val 50568"/>
            </a:avLst>
          </a:prstGeom>
          <a:ln w="38100">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DD8047"/>
              </a:solidFill>
              <a:effectLst/>
              <a:uLnTx/>
              <a:uFillTx/>
              <a:latin typeface="Cambria" panose="02040503050406030204" pitchFamily="18" charset="0"/>
              <a:ea typeface="Cambria" panose="02040503050406030204" pitchFamily="18" charset="0"/>
              <a:cs typeface="+mn-cs"/>
            </a:endParaRPr>
          </a:p>
        </p:txBody>
      </p:sp>
      <p:sp>
        <p:nvSpPr>
          <p:cNvPr id="5" name="Metin kutusu 4">
            <a:extLst>
              <a:ext uri="{FF2B5EF4-FFF2-40B4-BE49-F238E27FC236}">
                <a16:creationId xmlns:a16="http://schemas.microsoft.com/office/drawing/2014/main" id="{179CA228-BBC7-ADFC-5F8E-B8F9D68D607E}"/>
              </a:ext>
            </a:extLst>
          </p:cNvPr>
          <p:cNvSpPr txBox="1"/>
          <p:nvPr/>
        </p:nvSpPr>
        <p:spPr>
          <a:xfrm>
            <a:off x="2250827" y="4268438"/>
            <a:ext cx="1581697" cy="120032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DD8047"/>
                </a:solidFill>
                <a:effectLst/>
                <a:uLnTx/>
                <a:uFillTx/>
                <a:latin typeface="Cambria" panose="02040503050406030204" pitchFamily="18" charset="0"/>
                <a:ea typeface="Cambria" panose="02040503050406030204" pitchFamily="18" charset="0"/>
                <a:cs typeface="Cascadia Mono" panose="020B0609020000020004" pitchFamily="49" charset="0"/>
              </a:rPr>
              <a:t>Compute Subarray (COM)</a:t>
            </a:r>
          </a:p>
        </p:txBody>
      </p:sp>
      <p:grpSp>
        <p:nvGrpSpPr>
          <p:cNvPr id="124" name="Grup 123">
            <a:extLst>
              <a:ext uri="{FF2B5EF4-FFF2-40B4-BE49-F238E27FC236}">
                <a16:creationId xmlns:a16="http://schemas.microsoft.com/office/drawing/2014/main" id="{76FED916-36F2-99E5-F871-9593D646ACCB}"/>
              </a:ext>
            </a:extLst>
          </p:cNvPr>
          <p:cNvGrpSpPr/>
          <p:nvPr/>
        </p:nvGrpSpPr>
        <p:grpSpPr>
          <a:xfrm>
            <a:off x="1064631" y="2844182"/>
            <a:ext cx="1035857" cy="2471059"/>
            <a:chOff x="854929" y="2761767"/>
            <a:chExt cx="1035857" cy="2471059"/>
          </a:xfrm>
        </p:grpSpPr>
        <p:cxnSp>
          <p:nvCxnSpPr>
            <p:cNvPr id="17" name="Düz Bağlayıcı 16">
              <a:extLst>
                <a:ext uri="{FF2B5EF4-FFF2-40B4-BE49-F238E27FC236}">
                  <a16:creationId xmlns:a16="http://schemas.microsoft.com/office/drawing/2014/main" id="{BA873296-403D-1AA5-1A0E-9CE869694119}"/>
                </a:ext>
              </a:extLst>
            </p:cNvPr>
            <p:cNvCxnSpPr>
              <a:cxnSpLocks/>
            </p:cNvCxnSpPr>
            <p:nvPr/>
          </p:nvCxnSpPr>
          <p:spPr>
            <a:xfrm>
              <a:off x="1155260" y="4608015"/>
              <a:ext cx="73552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Düz Bağlayıcı 17">
              <a:extLst>
                <a:ext uri="{FF2B5EF4-FFF2-40B4-BE49-F238E27FC236}">
                  <a16:creationId xmlns:a16="http://schemas.microsoft.com/office/drawing/2014/main" id="{E80E432D-C615-82CB-5E9D-DB0E3DDF8651}"/>
                </a:ext>
              </a:extLst>
            </p:cNvPr>
            <p:cNvCxnSpPr>
              <a:cxnSpLocks/>
            </p:cNvCxnSpPr>
            <p:nvPr/>
          </p:nvCxnSpPr>
          <p:spPr>
            <a:xfrm flipV="1">
              <a:off x="1610801" y="2761767"/>
              <a:ext cx="0" cy="153117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Düz Bağlayıcı 18">
              <a:extLst>
                <a:ext uri="{FF2B5EF4-FFF2-40B4-BE49-F238E27FC236}">
                  <a16:creationId xmlns:a16="http://schemas.microsoft.com/office/drawing/2014/main" id="{E734FD5E-323A-D18D-67BA-EA36F1B24A2C}"/>
                </a:ext>
              </a:extLst>
            </p:cNvPr>
            <p:cNvCxnSpPr>
              <a:cxnSpLocks/>
            </p:cNvCxnSpPr>
            <p:nvPr/>
          </p:nvCxnSpPr>
          <p:spPr>
            <a:xfrm flipV="1">
              <a:off x="1163592" y="3667279"/>
              <a:ext cx="0" cy="156554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Düz Bağlayıcı 19">
              <a:extLst>
                <a:ext uri="{FF2B5EF4-FFF2-40B4-BE49-F238E27FC236}">
                  <a16:creationId xmlns:a16="http://schemas.microsoft.com/office/drawing/2014/main" id="{F42001C2-C38F-1CCF-4800-7EFDE377BFF9}"/>
                </a:ext>
              </a:extLst>
            </p:cNvPr>
            <p:cNvCxnSpPr>
              <a:cxnSpLocks/>
            </p:cNvCxnSpPr>
            <p:nvPr/>
          </p:nvCxnSpPr>
          <p:spPr>
            <a:xfrm flipH="1">
              <a:off x="1163592" y="4273895"/>
              <a:ext cx="449585"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Düz Bağlayıcı 20">
              <a:extLst>
                <a:ext uri="{FF2B5EF4-FFF2-40B4-BE49-F238E27FC236}">
                  <a16:creationId xmlns:a16="http://schemas.microsoft.com/office/drawing/2014/main" id="{E14E5F81-BCDA-A7D3-FB4F-8AA93B8FF389}"/>
                </a:ext>
              </a:extLst>
            </p:cNvPr>
            <p:cNvCxnSpPr>
              <a:cxnSpLocks/>
            </p:cNvCxnSpPr>
            <p:nvPr/>
          </p:nvCxnSpPr>
          <p:spPr>
            <a:xfrm flipH="1">
              <a:off x="1163592" y="3686329"/>
              <a:ext cx="449585"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Düz Bağlayıcı 22">
              <a:extLst>
                <a:ext uri="{FF2B5EF4-FFF2-40B4-BE49-F238E27FC236}">
                  <a16:creationId xmlns:a16="http://schemas.microsoft.com/office/drawing/2014/main" id="{839FC51B-1A7F-05DF-B750-639936A1DE0D}"/>
                </a:ext>
              </a:extLst>
            </p:cNvPr>
            <p:cNvCxnSpPr>
              <a:cxnSpLocks/>
              <a:stCxn id="26" idx="6"/>
            </p:cNvCxnSpPr>
            <p:nvPr/>
          </p:nvCxnSpPr>
          <p:spPr>
            <a:xfrm>
              <a:off x="1313203" y="2941767"/>
              <a:ext cx="314783"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Düz Bağlayıcı 23">
              <a:extLst>
                <a:ext uri="{FF2B5EF4-FFF2-40B4-BE49-F238E27FC236}">
                  <a16:creationId xmlns:a16="http://schemas.microsoft.com/office/drawing/2014/main" id="{DCEB2098-F687-D8AE-A02D-7EFA2265664A}"/>
                </a:ext>
              </a:extLst>
            </p:cNvPr>
            <p:cNvCxnSpPr>
              <a:cxnSpLocks/>
            </p:cNvCxnSpPr>
            <p:nvPr/>
          </p:nvCxnSpPr>
          <p:spPr>
            <a:xfrm>
              <a:off x="1154523" y="5027166"/>
              <a:ext cx="73552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Oval 25">
              <a:extLst>
                <a:ext uri="{FF2B5EF4-FFF2-40B4-BE49-F238E27FC236}">
                  <a16:creationId xmlns:a16="http://schemas.microsoft.com/office/drawing/2014/main" id="{74F7E7FD-D1F7-A0DC-5DA1-674F7F0EE4AD}"/>
                </a:ext>
              </a:extLst>
            </p:cNvPr>
            <p:cNvSpPr/>
            <p:nvPr/>
          </p:nvSpPr>
          <p:spPr>
            <a:xfrm>
              <a:off x="953202" y="2761767"/>
              <a:ext cx="360001" cy="360000"/>
            </a:xfrm>
            <a:prstGeom prst="ellipse">
              <a:avLst/>
            </a:prstGeom>
            <a:solidFill>
              <a:schemeClr val="bg1">
                <a:lumMod val="5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cxnSp>
          <p:nvCxnSpPr>
            <p:cNvPr id="27" name="Düz Bağlayıcı 26">
              <a:extLst>
                <a:ext uri="{FF2B5EF4-FFF2-40B4-BE49-F238E27FC236}">
                  <a16:creationId xmlns:a16="http://schemas.microsoft.com/office/drawing/2014/main" id="{2CE441BE-DB28-5C79-7290-5274FFF9E4BB}"/>
                </a:ext>
              </a:extLst>
            </p:cNvPr>
            <p:cNvCxnSpPr>
              <a:cxnSpLocks/>
              <a:endCxn id="26" idx="2"/>
            </p:cNvCxnSpPr>
            <p:nvPr/>
          </p:nvCxnSpPr>
          <p:spPr>
            <a:xfrm>
              <a:off x="854929" y="2941767"/>
              <a:ext cx="98273"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Düz Bağlayıcı 27">
              <a:extLst>
                <a:ext uri="{FF2B5EF4-FFF2-40B4-BE49-F238E27FC236}">
                  <a16:creationId xmlns:a16="http://schemas.microsoft.com/office/drawing/2014/main" id="{A23B9650-5D25-DA3A-E107-11A253B94F4F}"/>
                </a:ext>
              </a:extLst>
            </p:cNvPr>
            <p:cNvCxnSpPr>
              <a:cxnSpLocks/>
              <a:stCxn id="29" idx="0"/>
            </p:cNvCxnSpPr>
            <p:nvPr/>
          </p:nvCxnSpPr>
          <p:spPr>
            <a:xfrm>
              <a:off x="1313203" y="3409558"/>
              <a:ext cx="30052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Kısmi Daire 28">
              <a:extLst>
                <a:ext uri="{FF2B5EF4-FFF2-40B4-BE49-F238E27FC236}">
                  <a16:creationId xmlns:a16="http://schemas.microsoft.com/office/drawing/2014/main" id="{85AD4FD6-BF44-D10A-83C3-06CC68AA75C1}"/>
                </a:ext>
              </a:extLst>
            </p:cNvPr>
            <p:cNvSpPr/>
            <p:nvPr/>
          </p:nvSpPr>
          <p:spPr>
            <a:xfrm>
              <a:off x="958021" y="3233850"/>
              <a:ext cx="355182" cy="351416"/>
            </a:xfrm>
            <a:prstGeom prst="pie">
              <a:avLst>
                <a:gd name="adj1" fmla="val 0"/>
                <a:gd name="adj2" fmla="val 10786452"/>
              </a:avLst>
            </a:prstGeom>
            <a:solidFill>
              <a:schemeClr val="bg1">
                <a:lumMod val="50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31" name="Oval 30">
              <a:extLst>
                <a:ext uri="{FF2B5EF4-FFF2-40B4-BE49-F238E27FC236}">
                  <a16:creationId xmlns:a16="http://schemas.microsoft.com/office/drawing/2014/main" id="{E3190C5F-1587-1236-E79C-1CA4FF8EAAD0}"/>
                </a:ext>
              </a:extLst>
            </p:cNvPr>
            <p:cNvSpPr/>
            <p:nvPr/>
          </p:nvSpPr>
          <p:spPr>
            <a:xfrm>
              <a:off x="953203" y="3229558"/>
              <a:ext cx="360001" cy="36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cxnSp>
          <p:nvCxnSpPr>
            <p:cNvPr id="32" name="Düz Bağlayıcı 31">
              <a:extLst>
                <a:ext uri="{FF2B5EF4-FFF2-40B4-BE49-F238E27FC236}">
                  <a16:creationId xmlns:a16="http://schemas.microsoft.com/office/drawing/2014/main" id="{28CB5904-E2C3-8E12-4662-6332D5B20DB3}"/>
                </a:ext>
              </a:extLst>
            </p:cNvPr>
            <p:cNvCxnSpPr>
              <a:cxnSpLocks/>
              <a:endCxn id="31" idx="2"/>
            </p:cNvCxnSpPr>
            <p:nvPr/>
          </p:nvCxnSpPr>
          <p:spPr>
            <a:xfrm>
              <a:off x="854929" y="3409558"/>
              <a:ext cx="9827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5" name="Grup 44">
            <a:extLst>
              <a:ext uri="{FF2B5EF4-FFF2-40B4-BE49-F238E27FC236}">
                <a16:creationId xmlns:a16="http://schemas.microsoft.com/office/drawing/2014/main" id="{48C1D559-6F55-AA97-0CAE-D387364AE153}"/>
              </a:ext>
            </a:extLst>
          </p:cNvPr>
          <p:cNvGrpSpPr/>
          <p:nvPr/>
        </p:nvGrpSpPr>
        <p:grpSpPr>
          <a:xfrm>
            <a:off x="1063385" y="2847211"/>
            <a:ext cx="1035857" cy="2462479"/>
            <a:chOff x="1704235" y="3137745"/>
            <a:chExt cx="1035857" cy="2462479"/>
          </a:xfrm>
        </p:grpSpPr>
        <p:cxnSp>
          <p:nvCxnSpPr>
            <p:cNvPr id="47" name="Düz Bağlayıcı 46">
              <a:extLst>
                <a:ext uri="{FF2B5EF4-FFF2-40B4-BE49-F238E27FC236}">
                  <a16:creationId xmlns:a16="http://schemas.microsoft.com/office/drawing/2014/main" id="{76850B6B-C111-2141-E28E-B448293D67DD}"/>
                </a:ext>
              </a:extLst>
            </p:cNvPr>
            <p:cNvCxnSpPr>
              <a:cxnSpLocks/>
            </p:cNvCxnSpPr>
            <p:nvPr/>
          </p:nvCxnSpPr>
          <p:spPr>
            <a:xfrm flipV="1">
              <a:off x="2463261" y="3137745"/>
              <a:ext cx="0" cy="153117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6" name="Düz Bağlayıcı 45">
              <a:extLst>
                <a:ext uri="{FF2B5EF4-FFF2-40B4-BE49-F238E27FC236}">
                  <a16:creationId xmlns:a16="http://schemas.microsoft.com/office/drawing/2014/main" id="{5B2105EA-BA3B-1AC3-184F-1FA188C47D14}"/>
                </a:ext>
              </a:extLst>
            </p:cNvPr>
            <p:cNvCxnSpPr>
              <a:cxnSpLocks/>
            </p:cNvCxnSpPr>
            <p:nvPr/>
          </p:nvCxnSpPr>
          <p:spPr>
            <a:xfrm flipH="1" flipV="1">
              <a:off x="2013588" y="4042294"/>
              <a:ext cx="556" cy="155793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8" name="Düz Bağlayıcı 47">
              <a:extLst>
                <a:ext uri="{FF2B5EF4-FFF2-40B4-BE49-F238E27FC236}">
                  <a16:creationId xmlns:a16="http://schemas.microsoft.com/office/drawing/2014/main" id="{2169BC17-0CD1-A11C-9C75-94834465F04B}"/>
                </a:ext>
              </a:extLst>
            </p:cNvPr>
            <p:cNvCxnSpPr>
              <a:cxnSpLocks/>
            </p:cNvCxnSpPr>
            <p:nvPr/>
          </p:nvCxnSpPr>
          <p:spPr>
            <a:xfrm flipH="1">
              <a:off x="2027707" y="4648732"/>
              <a:ext cx="44958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9" name="Düz Bağlayıcı 48">
              <a:extLst>
                <a:ext uri="{FF2B5EF4-FFF2-40B4-BE49-F238E27FC236}">
                  <a16:creationId xmlns:a16="http://schemas.microsoft.com/office/drawing/2014/main" id="{17ABF139-3613-7DF0-14C9-CDABBD128833}"/>
                </a:ext>
              </a:extLst>
            </p:cNvPr>
            <p:cNvCxnSpPr>
              <a:cxnSpLocks/>
            </p:cNvCxnSpPr>
            <p:nvPr/>
          </p:nvCxnSpPr>
          <p:spPr>
            <a:xfrm flipH="1">
              <a:off x="1999132" y="4054816"/>
              <a:ext cx="44958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51" name="Grup 50">
              <a:extLst>
                <a:ext uri="{FF2B5EF4-FFF2-40B4-BE49-F238E27FC236}">
                  <a16:creationId xmlns:a16="http://schemas.microsoft.com/office/drawing/2014/main" id="{81D17EFA-E00B-7264-7D87-F771D80B8CDF}"/>
                </a:ext>
              </a:extLst>
            </p:cNvPr>
            <p:cNvGrpSpPr/>
            <p:nvPr/>
          </p:nvGrpSpPr>
          <p:grpSpPr>
            <a:xfrm>
              <a:off x="1704235" y="3312318"/>
              <a:ext cx="1035857" cy="2085399"/>
              <a:chOff x="444045" y="3568166"/>
              <a:chExt cx="1035857" cy="2085399"/>
            </a:xfrm>
          </p:grpSpPr>
          <p:cxnSp>
            <p:nvCxnSpPr>
              <p:cNvPr id="76" name="Düz Bağlayıcı 75">
                <a:extLst>
                  <a:ext uri="{FF2B5EF4-FFF2-40B4-BE49-F238E27FC236}">
                    <a16:creationId xmlns:a16="http://schemas.microsoft.com/office/drawing/2014/main" id="{674922B5-D76C-87B9-09B3-B1DA085F2C8D}"/>
                  </a:ext>
                </a:extLst>
              </p:cNvPr>
              <p:cNvCxnSpPr>
                <a:cxnSpLocks/>
              </p:cNvCxnSpPr>
              <p:nvPr/>
            </p:nvCxnSpPr>
            <p:spPr>
              <a:xfrm>
                <a:off x="744376" y="5234414"/>
                <a:ext cx="735526"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7" name="Düz Bağlayıcı 76">
                <a:extLst>
                  <a:ext uri="{FF2B5EF4-FFF2-40B4-BE49-F238E27FC236}">
                    <a16:creationId xmlns:a16="http://schemas.microsoft.com/office/drawing/2014/main" id="{664A99C8-7B69-E04C-5C98-B35B99AC8FE1}"/>
                  </a:ext>
                </a:extLst>
              </p:cNvPr>
              <p:cNvCxnSpPr>
                <a:cxnSpLocks/>
              </p:cNvCxnSpPr>
              <p:nvPr/>
            </p:nvCxnSpPr>
            <p:spPr>
              <a:xfrm>
                <a:off x="902319" y="3568166"/>
                <a:ext cx="31478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9" name="Düz Bağlayıcı 78">
                <a:extLst>
                  <a:ext uri="{FF2B5EF4-FFF2-40B4-BE49-F238E27FC236}">
                    <a16:creationId xmlns:a16="http://schemas.microsoft.com/office/drawing/2014/main" id="{AA52B52D-72D8-6AF5-9C1C-09BE8B46DD86}"/>
                  </a:ext>
                </a:extLst>
              </p:cNvPr>
              <p:cNvCxnSpPr>
                <a:cxnSpLocks/>
              </p:cNvCxnSpPr>
              <p:nvPr/>
            </p:nvCxnSpPr>
            <p:spPr>
              <a:xfrm>
                <a:off x="743639" y="5653565"/>
                <a:ext cx="735526"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7" name="Düz Bağlayıcı 96">
                <a:extLst>
                  <a:ext uri="{FF2B5EF4-FFF2-40B4-BE49-F238E27FC236}">
                    <a16:creationId xmlns:a16="http://schemas.microsoft.com/office/drawing/2014/main" id="{F8FDFC44-165F-0D23-66C1-102AE8E9F978}"/>
                  </a:ext>
                </a:extLst>
              </p:cNvPr>
              <p:cNvCxnSpPr>
                <a:cxnSpLocks/>
              </p:cNvCxnSpPr>
              <p:nvPr/>
            </p:nvCxnSpPr>
            <p:spPr>
              <a:xfrm>
                <a:off x="444045" y="3568166"/>
                <a:ext cx="9827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9" name="Düz Bağlayıcı 98">
                <a:extLst>
                  <a:ext uri="{FF2B5EF4-FFF2-40B4-BE49-F238E27FC236}">
                    <a16:creationId xmlns:a16="http://schemas.microsoft.com/office/drawing/2014/main" id="{611656CC-A640-0D51-ED08-0BCA14F382CA}"/>
                  </a:ext>
                </a:extLst>
              </p:cNvPr>
              <p:cNvCxnSpPr>
                <a:cxnSpLocks/>
              </p:cNvCxnSpPr>
              <p:nvPr/>
            </p:nvCxnSpPr>
            <p:spPr>
              <a:xfrm>
                <a:off x="902319" y="4035957"/>
                <a:ext cx="30052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0" name="Düz Bağlayıcı 99">
                <a:extLst>
                  <a:ext uri="{FF2B5EF4-FFF2-40B4-BE49-F238E27FC236}">
                    <a16:creationId xmlns:a16="http://schemas.microsoft.com/office/drawing/2014/main" id="{E4CB5357-66EE-668C-8EF3-20D34554452B}"/>
                  </a:ext>
                </a:extLst>
              </p:cNvPr>
              <p:cNvCxnSpPr>
                <a:cxnSpLocks/>
              </p:cNvCxnSpPr>
              <p:nvPr/>
            </p:nvCxnSpPr>
            <p:spPr>
              <a:xfrm>
                <a:off x="444045" y="4035957"/>
                <a:ext cx="98274"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grpSp>
      <p:sp>
        <p:nvSpPr>
          <p:cNvPr id="114" name="Oval 113">
            <a:extLst>
              <a:ext uri="{FF2B5EF4-FFF2-40B4-BE49-F238E27FC236}">
                <a16:creationId xmlns:a16="http://schemas.microsoft.com/office/drawing/2014/main" id="{C55C4A7F-DD6F-C8E3-F84B-C8379F1B8306}"/>
              </a:ext>
            </a:extLst>
          </p:cNvPr>
          <p:cNvSpPr/>
          <p:nvPr/>
        </p:nvSpPr>
        <p:spPr>
          <a:xfrm>
            <a:off x="1616506" y="4507055"/>
            <a:ext cx="360001" cy="360000"/>
          </a:xfrm>
          <a:prstGeom prst="ellipse">
            <a:avLst/>
          </a:prstGeom>
          <a:solidFill>
            <a:schemeClr val="bg1"/>
          </a:solidFill>
          <a:ln w="285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
        <p:nvSpPr>
          <p:cNvPr id="117" name="Metin kutusu 116">
            <a:extLst>
              <a:ext uri="{FF2B5EF4-FFF2-40B4-BE49-F238E27FC236}">
                <a16:creationId xmlns:a16="http://schemas.microsoft.com/office/drawing/2014/main" id="{A4CEDFD9-CE1B-0235-2DD9-9666059D9CCD}"/>
              </a:ext>
            </a:extLst>
          </p:cNvPr>
          <p:cNvSpPr txBox="1"/>
          <p:nvPr/>
        </p:nvSpPr>
        <p:spPr>
          <a:xfrm>
            <a:off x="1615768" y="4444988"/>
            <a:ext cx="360001" cy="36000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scadia Mono" panose="020B0609020000020004" pitchFamily="49" charset="0"/>
              </a:rPr>
              <a:t>X</a:t>
            </a:r>
          </a:p>
        </p:txBody>
      </p:sp>
      <p:sp>
        <p:nvSpPr>
          <p:cNvPr id="119" name="Oval 118">
            <a:extLst>
              <a:ext uri="{FF2B5EF4-FFF2-40B4-BE49-F238E27FC236}">
                <a16:creationId xmlns:a16="http://schemas.microsoft.com/office/drawing/2014/main" id="{12428BE7-00A7-08C8-17B7-853DD247A821}"/>
              </a:ext>
            </a:extLst>
          </p:cNvPr>
          <p:cNvSpPr/>
          <p:nvPr/>
        </p:nvSpPr>
        <p:spPr>
          <a:xfrm>
            <a:off x="1611713" y="4925216"/>
            <a:ext cx="360001" cy="360000"/>
          </a:xfrm>
          <a:prstGeom prst="ellipse">
            <a:avLst/>
          </a:prstGeom>
          <a:solidFill>
            <a:schemeClr val="bg1"/>
          </a:solidFill>
          <a:ln w="285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
        <p:nvSpPr>
          <p:cNvPr id="120" name="Metin kutusu 119">
            <a:extLst>
              <a:ext uri="{FF2B5EF4-FFF2-40B4-BE49-F238E27FC236}">
                <a16:creationId xmlns:a16="http://schemas.microsoft.com/office/drawing/2014/main" id="{99C1A072-4B5B-7182-A213-83698D64FCF2}"/>
              </a:ext>
            </a:extLst>
          </p:cNvPr>
          <p:cNvSpPr txBox="1"/>
          <p:nvPr/>
        </p:nvSpPr>
        <p:spPr>
          <a:xfrm>
            <a:off x="1613736" y="4890496"/>
            <a:ext cx="360001"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scadia Mono" panose="020B0609020000020004" pitchFamily="49" charset="0"/>
              </a:rPr>
              <a:t>Y</a:t>
            </a:r>
          </a:p>
        </p:txBody>
      </p:sp>
      <p:sp>
        <p:nvSpPr>
          <p:cNvPr id="78" name="Oval 77">
            <a:extLst>
              <a:ext uri="{FF2B5EF4-FFF2-40B4-BE49-F238E27FC236}">
                <a16:creationId xmlns:a16="http://schemas.microsoft.com/office/drawing/2014/main" id="{0930F7AC-914C-9134-7E04-31C5679BF90B}"/>
              </a:ext>
            </a:extLst>
          </p:cNvPr>
          <p:cNvSpPr/>
          <p:nvPr/>
        </p:nvSpPr>
        <p:spPr>
          <a:xfrm rot="5400000">
            <a:off x="1785503" y="4210743"/>
            <a:ext cx="72000" cy="80823"/>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80" name="İkizkenar Üçgen 105">
            <a:extLst>
              <a:ext uri="{FF2B5EF4-FFF2-40B4-BE49-F238E27FC236}">
                <a16:creationId xmlns:a16="http://schemas.microsoft.com/office/drawing/2014/main" id="{D6394CBF-5532-CC69-A785-5BD651EB0D12}"/>
              </a:ext>
            </a:extLst>
          </p:cNvPr>
          <p:cNvSpPr/>
          <p:nvPr/>
        </p:nvSpPr>
        <p:spPr>
          <a:xfrm rot="10800000">
            <a:off x="1654952" y="3944696"/>
            <a:ext cx="323291" cy="252000"/>
          </a:xfrm>
          <a:prstGeom prst="triangle">
            <a:avLst>
              <a:gd name="adj" fmla="val 48898"/>
            </a:avLst>
          </a:prstGeom>
          <a:solidFill>
            <a:schemeClr val="bg1">
              <a:lumMod val="5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81" name="İkizkenar Üçgen 100">
            <a:extLst>
              <a:ext uri="{FF2B5EF4-FFF2-40B4-BE49-F238E27FC236}">
                <a16:creationId xmlns:a16="http://schemas.microsoft.com/office/drawing/2014/main" id="{737F358D-4949-B8E6-B834-96C59C4864A5}"/>
              </a:ext>
            </a:extLst>
          </p:cNvPr>
          <p:cNvSpPr/>
          <p:nvPr/>
        </p:nvSpPr>
        <p:spPr>
          <a:xfrm>
            <a:off x="1204064" y="3948868"/>
            <a:ext cx="323291" cy="252000"/>
          </a:xfrm>
          <a:prstGeom prst="triangle">
            <a:avLst>
              <a:gd name="adj" fmla="val 48898"/>
            </a:avLst>
          </a:prstGeom>
          <a:solidFill>
            <a:schemeClr val="bg1">
              <a:lumMod val="5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82" name="Oval 81">
            <a:extLst>
              <a:ext uri="{FF2B5EF4-FFF2-40B4-BE49-F238E27FC236}">
                <a16:creationId xmlns:a16="http://schemas.microsoft.com/office/drawing/2014/main" id="{B5397FFB-13CC-F146-F083-FDBB3015ECF6}"/>
              </a:ext>
            </a:extLst>
          </p:cNvPr>
          <p:cNvSpPr/>
          <p:nvPr/>
        </p:nvSpPr>
        <p:spPr>
          <a:xfrm rot="5400000">
            <a:off x="1329706" y="3870530"/>
            <a:ext cx="72000" cy="80823"/>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endParaRPr>
          </a:p>
        </p:txBody>
      </p:sp>
      <p:grpSp>
        <p:nvGrpSpPr>
          <p:cNvPr id="37" name="Group 36">
            <a:extLst>
              <a:ext uri="{FF2B5EF4-FFF2-40B4-BE49-F238E27FC236}">
                <a16:creationId xmlns:a16="http://schemas.microsoft.com/office/drawing/2014/main" id="{FF4C3D95-2B18-E090-4974-0D0FFB95CD1E}"/>
              </a:ext>
            </a:extLst>
          </p:cNvPr>
          <p:cNvGrpSpPr/>
          <p:nvPr/>
        </p:nvGrpSpPr>
        <p:grpSpPr>
          <a:xfrm>
            <a:off x="900113" y="1120542"/>
            <a:ext cx="7383274" cy="532326"/>
            <a:chOff x="957263" y="2296226"/>
            <a:chExt cx="7383274" cy="532326"/>
          </a:xfrm>
        </p:grpSpPr>
        <p:sp>
          <p:nvSpPr>
            <p:cNvPr id="38" name="Dikdörtgen 256">
              <a:extLst>
                <a:ext uri="{FF2B5EF4-FFF2-40B4-BE49-F238E27FC236}">
                  <a16:creationId xmlns:a16="http://schemas.microsoft.com/office/drawing/2014/main" id="{45A7B99D-CA8B-A6CD-49D5-53B35ECCD33F}"/>
                </a:ext>
              </a:extLst>
            </p:cNvPr>
            <p:cNvSpPr/>
            <p:nvPr/>
          </p:nvSpPr>
          <p:spPr>
            <a:xfrm>
              <a:off x="957263" y="2296226"/>
              <a:ext cx="1769017" cy="532326"/>
            </a:xfrm>
            <a:prstGeom prst="roundRect">
              <a:avLst/>
            </a:prstGeom>
            <a:solidFill>
              <a:schemeClr val="accent1">
                <a:lumMod val="75000"/>
                <a:alpha val="78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ACT</a:t>
              </a:r>
              <a:endParaRPr kumimoji="0" lang="en-US" sz="24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39" name="Dikdörtgen 256">
              <a:extLst>
                <a:ext uri="{FF2B5EF4-FFF2-40B4-BE49-F238E27FC236}">
                  <a16:creationId xmlns:a16="http://schemas.microsoft.com/office/drawing/2014/main" id="{04BF3846-E3F0-C51B-95F4-021347263379}"/>
                </a:ext>
              </a:extLst>
            </p:cNvPr>
            <p:cNvSpPr/>
            <p:nvPr/>
          </p:nvSpPr>
          <p:spPr>
            <a:xfrm>
              <a:off x="4044338" y="2296226"/>
              <a:ext cx="1326104" cy="532326"/>
            </a:xfrm>
            <a:prstGeom prst="roundRect">
              <a:avLst/>
            </a:prstGeom>
            <a:solidFill>
              <a:schemeClr val="accent1">
                <a:lumMod val="75000"/>
                <a:alpha val="78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PRE</a:t>
              </a:r>
              <a:endParaRPr kumimoji="0" lang="en-US" sz="24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cxnSp>
          <p:nvCxnSpPr>
            <p:cNvPr id="40" name="Düz Ok Bağlayıcısı 185">
              <a:extLst>
                <a:ext uri="{FF2B5EF4-FFF2-40B4-BE49-F238E27FC236}">
                  <a16:creationId xmlns:a16="http://schemas.microsoft.com/office/drawing/2014/main" id="{4405BD27-8801-976E-C6DF-F90EE10B1D21}"/>
                </a:ext>
              </a:extLst>
            </p:cNvPr>
            <p:cNvCxnSpPr>
              <a:cxnSpLocks/>
              <a:stCxn id="38" idx="3"/>
              <a:endCxn id="39" idx="1"/>
            </p:cNvCxnSpPr>
            <p:nvPr/>
          </p:nvCxnSpPr>
          <p:spPr>
            <a:xfrm>
              <a:off x="2726280" y="2562389"/>
              <a:ext cx="1318058"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1" name="Dikdörtgen 256">
              <a:extLst>
                <a:ext uri="{FF2B5EF4-FFF2-40B4-BE49-F238E27FC236}">
                  <a16:creationId xmlns:a16="http://schemas.microsoft.com/office/drawing/2014/main" id="{9DEC672C-4855-0FDA-1834-FD929EDDB7C9}"/>
                </a:ext>
              </a:extLst>
            </p:cNvPr>
            <p:cNvSpPr/>
            <p:nvPr/>
          </p:nvSpPr>
          <p:spPr>
            <a:xfrm>
              <a:off x="6571520" y="2296226"/>
              <a:ext cx="1769017" cy="532326"/>
            </a:xfrm>
            <a:prstGeom prst="roundRect">
              <a:avLst/>
            </a:prstGeom>
            <a:solidFill>
              <a:schemeClr val="accent1">
                <a:lumMod val="75000"/>
                <a:alpha val="78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ACT</a:t>
              </a:r>
              <a:endParaRPr kumimoji="0" lang="en-US" sz="24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cxnSp>
          <p:nvCxnSpPr>
            <p:cNvPr id="42" name="Düz Ok Bağlayıcısı 60">
              <a:extLst>
                <a:ext uri="{FF2B5EF4-FFF2-40B4-BE49-F238E27FC236}">
                  <a16:creationId xmlns:a16="http://schemas.microsoft.com/office/drawing/2014/main" id="{7BB02D9C-DC51-88F2-624A-30E849D90027}"/>
                </a:ext>
              </a:extLst>
            </p:cNvPr>
            <p:cNvCxnSpPr>
              <a:cxnSpLocks/>
              <a:stCxn id="39" idx="3"/>
              <a:endCxn id="41" idx="1"/>
            </p:cNvCxnSpPr>
            <p:nvPr/>
          </p:nvCxnSpPr>
          <p:spPr>
            <a:xfrm>
              <a:off x="5370442" y="2562389"/>
              <a:ext cx="1201078"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43" name="Grafik 201" descr="Kum Saati 30% düz dolguyla">
            <a:extLst>
              <a:ext uri="{FF2B5EF4-FFF2-40B4-BE49-F238E27FC236}">
                <a16:creationId xmlns:a16="http://schemas.microsoft.com/office/drawing/2014/main" id="{90B4A446-643D-0837-249B-6DE245EA54B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600872" y="784949"/>
            <a:ext cx="532325" cy="532325"/>
          </a:xfrm>
          <a:prstGeom prst="rect">
            <a:avLst/>
          </a:prstGeom>
        </p:spPr>
      </p:pic>
      <p:pic>
        <p:nvPicPr>
          <p:cNvPr id="53" name="Grafik 18" descr="Kapat düz dolguyla">
            <a:extLst>
              <a:ext uri="{FF2B5EF4-FFF2-40B4-BE49-F238E27FC236}">
                <a16:creationId xmlns:a16="http://schemas.microsoft.com/office/drawing/2014/main" id="{D6D4AFD0-FA61-28E7-D7D7-F74621736D9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591368" y="780301"/>
            <a:ext cx="557585" cy="557585"/>
          </a:xfrm>
          <a:prstGeom prst="rect">
            <a:avLst/>
          </a:prstGeom>
        </p:spPr>
      </p:pic>
      <p:sp>
        <p:nvSpPr>
          <p:cNvPr id="57" name="Metin kutusu 16">
            <a:extLst>
              <a:ext uri="{FF2B5EF4-FFF2-40B4-BE49-F238E27FC236}">
                <a16:creationId xmlns:a16="http://schemas.microsoft.com/office/drawing/2014/main" id="{22AD5CA4-D304-C3AC-C076-4B5AEB3D5083}"/>
              </a:ext>
            </a:extLst>
          </p:cNvPr>
          <p:cNvSpPr txBox="1"/>
          <p:nvPr/>
        </p:nvSpPr>
        <p:spPr>
          <a:xfrm>
            <a:off x="5351616" y="1367886"/>
            <a:ext cx="994322"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&lt;3ns</a:t>
            </a:r>
            <a:endParaRPr kumimoji="0" lang="en-US" sz="24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pic>
        <p:nvPicPr>
          <p:cNvPr id="58" name="Grafik 201" descr="Kum Saati 30% düz dolguyla">
            <a:extLst>
              <a:ext uri="{FF2B5EF4-FFF2-40B4-BE49-F238E27FC236}">
                <a16:creationId xmlns:a16="http://schemas.microsoft.com/office/drawing/2014/main" id="{B414AB17-25AA-EF87-82C8-126899DEF45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011950" y="771697"/>
            <a:ext cx="532325" cy="532325"/>
          </a:xfrm>
          <a:prstGeom prst="rect">
            <a:avLst/>
          </a:prstGeom>
        </p:spPr>
      </p:pic>
      <p:pic>
        <p:nvPicPr>
          <p:cNvPr id="59" name="Grafik 18" descr="Kapat düz dolguyla">
            <a:extLst>
              <a:ext uri="{FF2B5EF4-FFF2-40B4-BE49-F238E27FC236}">
                <a16:creationId xmlns:a16="http://schemas.microsoft.com/office/drawing/2014/main" id="{E7178629-DFEB-EDF7-C2E9-F709D2A513C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002446" y="767049"/>
            <a:ext cx="557585" cy="557585"/>
          </a:xfrm>
          <a:prstGeom prst="rect">
            <a:avLst/>
          </a:prstGeom>
        </p:spPr>
      </p:pic>
      <p:sp>
        <p:nvSpPr>
          <p:cNvPr id="63" name="Metin kutusu 16">
            <a:extLst>
              <a:ext uri="{FF2B5EF4-FFF2-40B4-BE49-F238E27FC236}">
                <a16:creationId xmlns:a16="http://schemas.microsoft.com/office/drawing/2014/main" id="{18324BEE-1C31-DB4F-14C0-ADD1E0BA8155}"/>
              </a:ext>
            </a:extLst>
          </p:cNvPr>
          <p:cNvSpPr txBox="1"/>
          <p:nvPr/>
        </p:nvSpPr>
        <p:spPr>
          <a:xfrm>
            <a:off x="2762694" y="1354634"/>
            <a:ext cx="994322"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&lt;3ns</a:t>
            </a:r>
            <a:endParaRPr kumimoji="0" lang="en-US" sz="24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84" name="TextBox 35">
            <a:extLst>
              <a:ext uri="{FF2B5EF4-FFF2-40B4-BE49-F238E27FC236}">
                <a16:creationId xmlns:a16="http://schemas.microsoft.com/office/drawing/2014/main" id="{ECD350C9-6C62-1B13-993F-4C2A1EF10B54}"/>
              </a:ext>
            </a:extLst>
          </p:cNvPr>
          <p:cNvSpPr txBox="1"/>
          <p:nvPr/>
        </p:nvSpPr>
        <p:spPr>
          <a:xfrm>
            <a:off x="1269562" y="2166330"/>
            <a:ext cx="1980863" cy="461665"/>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AVG(V</a:t>
            </a:r>
            <a:r>
              <a:rPr kumimoji="0" lang="en-US" sz="2000" b="1" i="0" u="none" strike="noStrike" kern="1200" cap="none" spc="0" normalizeH="0" baseline="-25000" noProof="0" dirty="0">
                <a:ln>
                  <a:noFill/>
                </a:ln>
                <a:solidFill>
                  <a:prstClr val="black"/>
                </a:solidFill>
                <a:effectLst/>
                <a:uLnTx/>
                <a:uFillTx/>
                <a:latin typeface="Cambria" panose="02040503050406030204" pitchFamily="18" charset="0"/>
                <a:ea typeface="Cambria" panose="02040503050406030204" pitchFamily="18" charset="0"/>
                <a:cs typeface="+mn-cs"/>
              </a:rPr>
              <a:t>DD</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t>
            </a: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V</a:t>
            </a:r>
            <a:r>
              <a:rPr kumimoji="0" lang="en-US" sz="2000" b="1" i="0" u="none" strike="noStrike" kern="1200" cap="none" spc="0" normalizeH="0" baseline="-25000" noProof="0" dirty="0">
                <a:ln>
                  <a:noFill/>
                </a:ln>
                <a:solidFill>
                  <a:prstClr val="black"/>
                </a:solidFill>
                <a:effectLst/>
                <a:uLnTx/>
                <a:uFillTx/>
                <a:latin typeface="Cambria" panose="02040503050406030204" pitchFamily="18" charset="0"/>
                <a:ea typeface="Cambria" panose="02040503050406030204" pitchFamily="18" charset="0"/>
                <a:cs typeface="+mn-cs"/>
              </a:rPr>
              <a:t>DD</a:t>
            </a: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/2)</a:t>
            </a:r>
            <a:endParaRPr kumimoji="0" lang="en-US" sz="2000" b="1" i="0" u="none" strike="noStrike" kern="1200" cap="none" spc="0" normalizeH="0" baseline="-2500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85" name="TextBox 35">
            <a:extLst>
              <a:ext uri="{FF2B5EF4-FFF2-40B4-BE49-F238E27FC236}">
                <a16:creationId xmlns:a16="http://schemas.microsoft.com/office/drawing/2014/main" id="{00EA5454-9ED5-DB0A-A97E-0FB1B67E2EE1}"/>
              </a:ext>
            </a:extLst>
          </p:cNvPr>
          <p:cNvSpPr txBox="1"/>
          <p:nvPr/>
        </p:nvSpPr>
        <p:spPr>
          <a:xfrm>
            <a:off x="1243380" y="5445354"/>
            <a:ext cx="1237069" cy="461665"/>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AVG(X</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t>
            </a: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Y</a:t>
            </a: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t>
            </a:r>
            <a:endParaRPr kumimoji="0" lang="en-US" sz="2000" b="1" i="0" u="none" strike="noStrike" kern="1200" cap="none" spc="0" normalizeH="0" baseline="-2500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cxnSp>
        <p:nvCxnSpPr>
          <p:cNvPr id="87" name="Connector: Curved 86">
            <a:extLst>
              <a:ext uri="{FF2B5EF4-FFF2-40B4-BE49-F238E27FC236}">
                <a16:creationId xmlns:a16="http://schemas.microsoft.com/office/drawing/2014/main" id="{2E0FF160-6F03-BE3D-E7E6-F462350648AA}"/>
              </a:ext>
            </a:extLst>
          </p:cNvPr>
          <p:cNvCxnSpPr>
            <a:endCxn id="84" idx="2"/>
          </p:cNvCxnSpPr>
          <p:nvPr/>
        </p:nvCxnSpPr>
        <p:spPr>
          <a:xfrm flipV="1">
            <a:off x="1791713" y="2627995"/>
            <a:ext cx="468281" cy="216187"/>
          </a:xfrm>
          <a:prstGeom prst="curvedConnector2">
            <a:avLst/>
          </a:prstGeom>
          <a:ln w="57150">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8" name="Connector: Curved 87">
            <a:extLst>
              <a:ext uri="{FF2B5EF4-FFF2-40B4-BE49-F238E27FC236}">
                <a16:creationId xmlns:a16="http://schemas.microsoft.com/office/drawing/2014/main" id="{E2F8FDAA-D5D1-EC6A-4EC5-D76768FE9AD7}"/>
              </a:ext>
            </a:extLst>
          </p:cNvPr>
          <p:cNvCxnSpPr>
            <a:cxnSpLocks/>
          </p:cNvCxnSpPr>
          <p:nvPr/>
        </p:nvCxnSpPr>
        <p:spPr>
          <a:xfrm>
            <a:off x="1342904" y="5328473"/>
            <a:ext cx="455039" cy="196871"/>
          </a:xfrm>
          <a:prstGeom prst="curvedConnector2">
            <a:avLst/>
          </a:prstGeom>
          <a:ln w="57150">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4">
            <a:extLst>
              <a:ext uri="{FF2B5EF4-FFF2-40B4-BE49-F238E27FC236}">
                <a16:creationId xmlns:a16="http://schemas.microsoft.com/office/drawing/2014/main" id="{5C13B36E-1A24-AB88-38D1-4256FD28C8D4}"/>
              </a:ext>
            </a:extLst>
          </p:cNvPr>
          <p:cNvSpPr txBox="1"/>
          <p:nvPr/>
        </p:nvSpPr>
        <p:spPr>
          <a:xfrm>
            <a:off x="0" y="6401315"/>
            <a:ext cx="9144000" cy="30777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*Gao et al., </a:t>
            </a: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r>
              <a:rPr kumimoji="0" lang="en-US" sz="1400" b="0" i="0" u="none" strike="noStrike" kern="1200" cap="none" spc="0" normalizeH="0" baseline="0" noProof="0" dirty="0" err="1">
                <a:ln>
                  <a:noFill/>
                </a:ln>
                <a:solidFill>
                  <a:srgbClr val="0070C0"/>
                </a:solidFill>
                <a:effectLst/>
                <a:uLnTx/>
                <a:uFillTx/>
                <a:latin typeface="Cambria" panose="02040503050406030204" pitchFamily="18" charset="0"/>
                <a:ea typeface="+mn-ea"/>
                <a:cs typeface="+mn-cs"/>
              </a:rPr>
              <a:t>FracDRAM</a:t>
            </a:r>
            <a:r>
              <a:rPr kumimoji="0" lang="en-US" sz="1400" b="0"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 Fractional Values in Off-the-Shelf DRAM</a:t>
            </a: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 MICRO, 2022.</a:t>
            </a:r>
          </a:p>
        </p:txBody>
      </p:sp>
      <p:sp>
        <p:nvSpPr>
          <p:cNvPr id="7" name="Dikdörtgen 256">
            <a:extLst>
              <a:ext uri="{FF2B5EF4-FFF2-40B4-BE49-F238E27FC236}">
                <a16:creationId xmlns:a16="http://schemas.microsoft.com/office/drawing/2014/main" id="{7453DEA4-DB41-B946-CB59-A284C18B62B2}"/>
              </a:ext>
            </a:extLst>
          </p:cNvPr>
          <p:cNvSpPr/>
          <p:nvPr/>
        </p:nvSpPr>
        <p:spPr>
          <a:xfrm>
            <a:off x="6458562" y="2639294"/>
            <a:ext cx="972000" cy="3530196"/>
          </a:xfrm>
          <a:prstGeom prst="roundRect">
            <a:avLst/>
          </a:prstGeom>
          <a:solidFill>
            <a:schemeClr val="accent2">
              <a:alpha val="56000"/>
            </a:schemeClr>
          </a:solidFill>
          <a:ln w="38100">
            <a:solidFill>
              <a:srgbClr val="C0690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b"/>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scadia Mono" panose="020B0609020000020004" pitchFamily="49" charset="0"/>
              </a:rPr>
              <a:t>AND</a:t>
            </a:r>
            <a:endParaRPr kumimoji="0" lang="en-US" sz="2400" b="1" i="0" u="none" strike="noStrike" kern="1200" cap="none" spc="0" normalizeH="0" baseline="-25000" noProof="0" dirty="0">
              <a:ln>
                <a:noFill/>
              </a:ln>
              <a:solidFill>
                <a:prstClr val="black"/>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8" name="Dikdörtgen 256">
            <a:extLst>
              <a:ext uri="{FF2B5EF4-FFF2-40B4-BE49-F238E27FC236}">
                <a16:creationId xmlns:a16="http://schemas.microsoft.com/office/drawing/2014/main" id="{02A2A4A0-BE07-0929-E90B-6440386A60D6}"/>
              </a:ext>
            </a:extLst>
          </p:cNvPr>
          <p:cNvSpPr/>
          <p:nvPr/>
        </p:nvSpPr>
        <p:spPr>
          <a:xfrm>
            <a:off x="7424985" y="2649236"/>
            <a:ext cx="1118238" cy="3530196"/>
          </a:xfrm>
          <a:prstGeom prst="roundRect">
            <a:avLst/>
          </a:prstGeom>
          <a:solidFill>
            <a:schemeClr val="accent5">
              <a:alpha val="56000"/>
            </a:schemeClr>
          </a:solidFill>
          <a:ln w="38100">
            <a:solidFill>
              <a:schemeClr val="accent5">
                <a:lumMod val="50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b"/>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scadia Mono" panose="020B0609020000020004" pitchFamily="49" charset="0"/>
              </a:rPr>
              <a:t>NAND</a:t>
            </a:r>
            <a:endParaRPr kumimoji="0" lang="en-US" sz="2400" b="1" i="0" u="none" strike="noStrike" kern="1200" cap="none" spc="0" normalizeH="0" baseline="-25000" noProof="0" dirty="0">
              <a:ln>
                <a:noFill/>
              </a:ln>
              <a:solidFill>
                <a:prstClr val="black"/>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9" name="Metin kutusu 33">
            <a:extLst>
              <a:ext uri="{FF2B5EF4-FFF2-40B4-BE49-F238E27FC236}">
                <a16:creationId xmlns:a16="http://schemas.microsoft.com/office/drawing/2014/main" id="{32F2A9C4-9BE2-7E23-A4C4-2D5BF424CEFE}"/>
              </a:ext>
            </a:extLst>
          </p:cNvPr>
          <p:cNvSpPr txBox="1"/>
          <p:nvPr/>
        </p:nvSpPr>
        <p:spPr>
          <a:xfrm>
            <a:off x="442355" y="2474883"/>
            <a:ext cx="900549"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V</a:t>
            </a:r>
            <a:r>
              <a:rPr kumimoji="0" lang="en-US" sz="2000" b="0" i="0" u="none" strike="noStrike" kern="1200" cap="none" spc="0" normalizeH="0" baseline="-25000" noProof="0" dirty="0">
                <a:ln>
                  <a:noFill/>
                </a:ln>
                <a:solidFill>
                  <a:prstClr val="black"/>
                </a:solidFill>
                <a:effectLst/>
                <a:uLnTx/>
                <a:uFillTx/>
                <a:latin typeface="Cambria" panose="02040503050406030204" pitchFamily="18" charset="0"/>
                <a:ea typeface="Cambria" panose="02040503050406030204" pitchFamily="18" charset="0"/>
                <a:cs typeface="+mn-cs"/>
              </a:rPr>
              <a:t>DD</a:t>
            </a:r>
            <a:endPar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cxnSp>
        <p:nvCxnSpPr>
          <p:cNvPr id="10" name="Düz Ok Bağlayıcısı 34">
            <a:extLst>
              <a:ext uri="{FF2B5EF4-FFF2-40B4-BE49-F238E27FC236}">
                <a16:creationId xmlns:a16="http://schemas.microsoft.com/office/drawing/2014/main" id="{EA9868BE-69F3-07F6-9DDD-59FCA4E4231E}"/>
              </a:ext>
            </a:extLst>
          </p:cNvPr>
          <p:cNvCxnSpPr>
            <a:cxnSpLocks/>
          </p:cNvCxnSpPr>
          <p:nvPr/>
        </p:nvCxnSpPr>
        <p:spPr>
          <a:xfrm flipH="1" flipV="1">
            <a:off x="989669" y="2812477"/>
            <a:ext cx="388891" cy="199556"/>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35">
            <a:extLst>
              <a:ext uri="{FF2B5EF4-FFF2-40B4-BE49-F238E27FC236}">
                <a16:creationId xmlns:a16="http://schemas.microsoft.com/office/drawing/2014/main" id="{2E7E1BBE-E27B-9B45-B359-F07091063D8C}"/>
              </a:ext>
            </a:extLst>
          </p:cNvPr>
          <p:cNvSpPr txBox="1"/>
          <p:nvPr/>
        </p:nvSpPr>
        <p:spPr>
          <a:xfrm>
            <a:off x="377180" y="2999462"/>
            <a:ext cx="909223" cy="400110"/>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V</a:t>
            </a:r>
            <a:r>
              <a:rPr kumimoji="0" lang="en-US" sz="2000" b="0" i="0" u="none" strike="noStrike" kern="1200" cap="none" spc="0" normalizeH="0" baseline="-25000" noProof="0" dirty="0">
                <a:ln>
                  <a:noFill/>
                </a:ln>
                <a:solidFill>
                  <a:prstClr val="black"/>
                </a:solidFill>
                <a:effectLst/>
                <a:uLnTx/>
                <a:uFillTx/>
                <a:latin typeface="Cambria" panose="02040503050406030204" pitchFamily="18" charset="0"/>
                <a:ea typeface="Cambria" panose="02040503050406030204" pitchFamily="18" charset="0"/>
                <a:cs typeface="+mn-cs"/>
              </a:rPr>
              <a:t>DD</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/2*</a:t>
            </a:r>
            <a:endParaRPr kumimoji="0" lang="en-US" sz="2000" b="0" i="0" u="none" strike="noStrike" kern="1200" cap="none" spc="0" normalizeH="0" baseline="-2500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cxnSp>
        <p:nvCxnSpPr>
          <p:cNvPr id="12" name="Düz Ok Bağlayıcısı 32">
            <a:extLst>
              <a:ext uri="{FF2B5EF4-FFF2-40B4-BE49-F238E27FC236}">
                <a16:creationId xmlns:a16="http://schemas.microsoft.com/office/drawing/2014/main" id="{BEE5DA8B-A89A-9720-AC4C-D5E4EBE34E18}"/>
              </a:ext>
            </a:extLst>
          </p:cNvPr>
          <p:cNvCxnSpPr>
            <a:cxnSpLocks/>
          </p:cNvCxnSpPr>
          <p:nvPr/>
        </p:nvCxnSpPr>
        <p:spPr>
          <a:xfrm flipH="1" flipV="1">
            <a:off x="994936" y="3340563"/>
            <a:ext cx="388891" cy="199556"/>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 name="Dikdörtgen 256">
            <a:extLst>
              <a:ext uri="{FF2B5EF4-FFF2-40B4-BE49-F238E27FC236}">
                <a16:creationId xmlns:a16="http://schemas.microsoft.com/office/drawing/2014/main" id="{4AD39D61-9BA7-582F-56EB-BC7BBB9621BC}"/>
              </a:ext>
            </a:extLst>
          </p:cNvPr>
          <p:cNvSpPr/>
          <p:nvPr/>
        </p:nvSpPr>
        <p:spPr>
          <a:xfrm>
            <a:off x="5397087" y="2798700"/>
            <a:ext cx="532410" cy="532326"/>
          </a:xfrm>
          <a:prstGeom prst="roundRect">
            <a:avLst/>
          </a:prstGeom>
          <a:solidFill>
            <a:schemeClr val="accent4">
              <a:lumMod val="7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X</a:t>
            </a:r>
            <a:endParaRPr kumimoji="0" lang="en-US" sz="2400" b="1" i="0" u="none" strike="noStrike" kern="1200" cap="none" spc="0" normalizeH="0" baseline="-25000" noProof="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14" name="Dikdörtgen 256">
            <a:extLst>
              <a:ext uri="{FF2B5EF4-FFF2-40B4-BE49-F238E27FC236}">
                <a16:creationId xmlns:a16="http://schemas.microsoft.com/office/drawing/2014/main" id="{766DBB63-5217-1C16-D88B-BB3DF587A62D}"/>
              </a:ext>
            </a:extLst>
          </p:cNvPr>
          <p:cNvSpPr/>
          <p:nvPr/>
        </p:nvSpPr>
        <p:spPr>
          <a:xfrm>
            <a:off x="5929497" y="2807753"/>
            <a:ext cx="532410" cy="532326"/>
          </a:xfrm>
          <a:prstGeom prst="roundRect">
            <a:avLst/>
          </a:prstGeom>
          <a:solidFill>
            <a:schemeClr val="accent4">
              <a:lumMod val="7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Y</a:t>
            </a:r>
            <a:endParaRPr kumimoji="0" lang="en-US" sz="2400" b="1" i="0" u="none" strike="noStrike" kern="1200" cap="none" spc="0" normalizeH="0" baseline="-25000" noProof="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15" name="Dikdörtgen 256">
            <a:extLst>
              <a:ext uri="{FF2B5EF4-FFF2-40B4-BE49-F238E27FC236}">
                <a16:creationId xmlns:a16="http://schemas.microsoft.com/office/drawing/2014/main" id="{FDC7A6CF-FBDD-9A04-41A6-2759DDE07E44}"/>
              </a:ext>
            </a:extLst>
          </p:cNvPr>
          <p:cNvSpPr/>
          <p:nvPr/>
        </p:nvSpPr>
        <p:spPr>
          <a:xfrm>
            <a:off x="6461907" y="2807753"/>
            <a:ext cx="972000" cy="540000"/>
          </a:xfrm>
          <a:prstGeom prst="roundRect">
            <a:avLst/>
          </a:prstGeom>
          <a:solidFill>
            <a:schemeClr val="accent4">
              <a:lumMod val="7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COM</a:t>
            </a:r>
            <a:endParaRPr kumimoji="0" lang="en-US" sz="24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16" name="Dikdörtgen 256">
            <a:extLst>
              <a:ext uri="{FF2B5EF4-FFF2-40B4-BE49-F238E27FC236}">
                <a16:creationId xmlns:a16="http://schemas.microsoft.com/office/drawing/2014/main" id="{C54007AB-573B-A435-4A6D-049C2429A341}"/>
              </a:ext>
            </a:extLst>
          </p:cNvPr>
          <p:cNvSpPr/>
          <p:nvPr/>
        </p:nvSpPr>
        <p:spPr>
          <a:xfrm>
            <a:off x="7432054" y="2798700"/>
            <a:ext cx="1084425" cy="540000"/>
          </a:xfrm>
          <a:prstGeom prst="roundRect">
            <a:avLst/>
          </a:prstGeom>
          <a:solidFill>
            <a:schemeClr val="accent4">
              <a:lumMod val="7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REF</a:t>
            </a:r>
            <a:endParaRPr kumimoji="0" lang="en-US" sz="24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33" name="Dikdörtgen 256">
            <a:extLst>
              <a:ext uri="{FF2B5EF4-FFF2-40B4-BE49-F238E27FC236}">
                <a16:creationId xmlns:a16="http://schemas.microsoft.com/office/drawing/2014/main" id="{3F7B0B7B-61C7-A46A-5265-6134AE5F1586}"/>
              </a:ext>
            </a:extLst>
          </p:cNvPr>
          <p:cNvSpPr/>
          <p:nvPr/>
        </p:nvSpPr>
        <p:spPr>
          <a:xfrm>
            <a:off x="5397087" y="4962463"/>
            <a:ext cx="532410" cy="532326"/>
          </a:xfrm>
          <a:prstGeom prst="roundRect">
            <a:avLst/>
          </a:prstGeom>
          <a:solidFill>
            <a:srgbClr val="FF000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1</a:t>
            </a:r>
            <a:endParaRPr kumimoji="0" lang="en-US" sz="32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34" name="Dikdörtgen 256">
            <a:extLst>
              <a:ext uri="{FF2B5EF4-FFF2-40B4-BE49-F238E27FC236}">
                <a16:creationId xmlns:a16="http://schemas.microsoft.com/office/drawing/2014/main" id="{0D31DD12-662C-DB00-290F-7D222A94767D}"/>
              </a:ext>
            </a:extLst>
          </p:cNvPr>
          <p:cNvSpPr/>
          <p:nvPr/>
        </p:nvSpPr>
        <p:spPr>
          <a:xfrm>
            <a:off x="5928983" y="4962463"/>
            <a:ext cx="532410" cy="532326"/>
          </a:xfrm>
          <a:prstGeom prst="roundRect">
            <a:avLst/>
          </a:prstGeom>
          <a:solidFill>
            <a:srgbClr val="FF000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1</a:t>
            </a:r>
            <a:endParaRPr kumimoji="0" lang="en-US" sz="32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35" name="Dikdörtgen 256">
            <a:extLst>
              <a:ext uri="{FF2B5EF4-FFF2-40B4-BE49-F238E27FC236}">
                <a16:creationId xmlns:a16="http://schemas.microsoft.com/office/drawing/2014/main" id="{84E0987E-D573-50B9-DA74-D1E35B3B4623}"/>
              </a:ext>
            </a:extLst>
          </p:cNvPr>
          <p:cNvSpPr/>
          <p:nvPr/>
        </p:nvSpPr>
        <p:spPr>
          <a:xfrm>
            <a:off x="6460879" y="4956840"/>
            <a:ext cx="972000" cy="540000"/>
          </a:xfrm>
          <a:prstGeom prst="roundRect">
            <a:avLst/>
          </a:prstGeom>
          <a:solidFill>
            <a:srgbClr val="7030A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1</a:t>
            </a:r>
            <a:endParaRPr kumimoji="0" lang="en-US" sz="32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36" name="Dikdörtgen 256">
            <a:extLst>
              <a:ext uri="{FF2B5EF4-FFF2-40B4-BE49-F238E27FC236}">
                <a16:creationId xmlns:a16="http://schemas.microsoft.com/office/drawing/2014/main" id="{D49B8A19-C7BA-E008-8A88-278083799EAC}"/>
              </a:ext>
            </a:extLst>
          </p:cNvPr>
          <p:cNvSpPr/>
          <p:nvPr/>
        </p:nvSpPr>
        <p:spPr>
          <a:xfrm>
            <a:off x="7432366" y="4956840"/>
            <a:ext cx="1091332" cy="540000"/>
          </a:xfrm>
          <a:prstGeom prst="roundRect">
            <a:avLst/>
          </a:prstGeom>
          <a:solidFill>
            <a:srgbClr val="0070C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0</a:t>
            </a:r>
            <a:endParaRPr kumimoji="0" lang="en-US" sz="32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67" name="Dikdörtgen 256">
            <a:extLst>
              <a:ext uri="{FF2B5EF4-FFF2-40B4-BE49-F238E27FC236}">
                <a16:creationId xmlns:a16="http://schemas.microsoft.com/office/drawing/2014/main" id="{BEE337FD-92AA-AC22-DE37-1DA6A58B845E}"/>
              </a:ext>
            </a:extLst>
          </p:cNvPr>
          <p:cNvSpPr/>
          <p:nvPr/>
        </p:nvSpPr>
        <p:spPr>
          <a:xfrm>
            <a:off x="5397087" y="3878283"/>
            <a:ext cx="532410" cy="532326"/>
          </a:xfrm>
          <a:prstGeom prst="roundRect">
            <a:avLst/>
          </a:prstGeom>
          <a:solidFill>
            <a:srgbClr val="FF000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0</a:t>
            </a:r>
            <a:endParaRPr kumimoji="0" lang="en-US" sz="32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74" name="Dikdörtgen 256">
            <a:extLst>
              <a:ext uri="{FF2B5EF4-FFF2-40B4-BE49-F238E27FC236}">
                <a16:creationId xmlns:a16="http://schemas.microsoft.com/office/drawing/2014/main" id="{4E281711-F12E-2A78-3214-75077991BEE8}"/>
              </a:ext>
            </a:extLst>
          </p:cNvPr>
          <p:cNvSpPr/>
          <p:nvPr/>
        </p:nvSpPr>
        <p:spPr>
          <a:xfrm>
            <a:off x="5928983" y="3878283"/>
            <a:ext cx="532410" cy="532326"/>
          </a:xfrm>
          <a:prstGeom prst="roundRect">
            <a:avLst/>
          </a:prstGeom>
          <a:solidFill>
            <a:srgbClr val="FF000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1</a:t>
            </a:r>
            <a:endParaRPr kumimoji="0" lang="en-US" sz="32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75" name="Dikdörtgen 256">
            <a:extLst>
              <a:ext uri="{FF2B5EF4-FFF2-40B4-BE49-F238E27FC236}">
                <a16:creationId xmlns:a16="http://schemas.microsoft.com/office/drawing/2014/main" id="{6ED8B8C5-AA97-C0C8-EAC3-B711F1FFB5CB}"/>
              </a:ext>
            </a:extLst>
          </p:cNvPr>
          <p:cNvSpPr/>
          <p:nvPr/>
        </p:nvSpPr>
        <p:spPr>
          <a:xfrm>
            <a:off x="6460879" y="3872660"/>
            <a:ext cx="972000" cy="540000"/>
          </a:xfrm>
          <a:prstGeom prst="roundRect">
            <a:avLst/>
          </a:prstGeom>
          <a:solidFill>
            <a:srgbClr val="0070C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0</a:t>
            </a:r>
            <a:endParaRPr kumimoji="0" lang="en-US" sz="32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83" name="Dikdörtgen 256">
            <a:extLst>
              <a:ext uri="{FF2B5EF4-FFF2-40B4-BE49-F238E27FC236}">
                <a16:creationId xmlns:a16="http://schemas.microsoft.com/office/drawing/2014/main" id="{812690DB-EF7C-5F64-430D-082DC3DA2F34}"/>
              </a:ext>
            </a:extLst>
          </p:cNvPr>
          <p:cNvSpPr/>
          <p:nvPr/>
        </p:nvSpPr>
        <p:spPr>
          <a:xfrm>
            <a:off x="7432366" y="3872660"/>
            <a:ext cx="1091332" cy="540000"/>
          </a:xfrm>
          <a:prstGeom prst="roundRect">
            <a:avLst/>
          </a:prstGeom>
          <a:solidFill>
            <a:srgbClr val="7030A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1</a:t>
            </a:r>
            <a:endParaRPr kumimoji="0" lang="en-US" sz="32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86" name="Dikdörtgen 256">
            <a:extLst>
              <a:ext uri="{FF2B5EF4-FFF2-40B4-BE49-F238E27FC236}">
                <a16:creationId xmlns:a16="http://schemas.microsoft.com/office/drawing/2014/main" id="{1F9C14BA-8486-7F97-D2F2-396550F3A9DB}"/>
              </a:ext>
            </a:extLst>
          </p:cNvPr>
          <p:cNvSpPr/>
          <p:nvPr/>
        </p:nvSpPr>
        <p:spPr>
          <a:xfrm>
            <a:off x="5397087" y="4416179"/>
            <a:ext cx="532410" cy="532326"/>
          </a:xfrm>
          <a:prstGeom prst="roundRect">
            <a:avLst/>
          </a:prstGeom>
          <a:solidFill>
            <a:srgbClr val="FF000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1</a:t>
            </a:r>
            <a:endParaRPr kumimoji="0" lang="en-US" sz="32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89" name="Dikdörtgen 256">
            <a:extLst>
              <a:ext uri="{FF2B5EF4-FFF2-40B4-BE49-F238E27FC236}">
                <a16:creationId xmlns:a16="http://schemas.microsoft.com/office/drawing/2014/main" id="{3EA25A9F-DCC1-6635-445C-27364309205A}"/>
              </a:ext>
            </a:extLst>
          </p:cNvPr>
          <p:cNvSpPr/>
          <p:nvPr/>
        </p:nvSpPr>
        <p:spPr>
          <a:xfrm>
            <a:off x="5928983" y="4416179"/>
            <a:ext cx="532410" cy="532326"/>
          </a:xfrm>
          <a:prstGeom prst="roundRect">
            <a:avLst/>
          </a:prstGeom>
          <a:solidFill>
            <a:srgbClr val="FF000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0</a:t>
            </a:r>
            <a:endParaRPr kumimoji="0" lang="en-US" sz="32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90" name="Dikdörtgen 256">
            <a:extLst>
              <a:ext uri="{FF2B5EF4-FFF2-40B4-BE49-F238E27FC236}">
                <a16:creationId xmlns:a16="http://schemas.microsoft.com/office/drawing/2014/main" id="{4791F538-0EFE-1F68-855C-4A8B3B3B1552}"/>
              </a:ext>
            </a:extLst>
          </p:cNvPr>
          <p:cNvSpPr/>
          <p:nvPr/>
        </p:nvSpPr>
        <p:spPr>
          <a:xfrm>
            <a:off x="6460879" y="4410556"/>
            <a:ext cx="972000" cy="540000"/>
          </a:xfrm>
          <a:prstGeom prst="roundRect">
            <a:avLst/>
          </a:prstGeom>
          <a:solidFill>
            <a:srgbClr val="0070C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0</a:t>
            </a:r>
            <a:endParaRPr kumimoji="0" lang="en-US" sz="32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91" name="Dikdörtgen 256">
            <a:extLst>
              <a:ext uri="{FF2B5EF4-FFF2-40B4-BE49-F238E27FC236}">
                <a16:creationId xmlns:a16="http://schemas.microsoft.com/office/drawing/2014/main" id="{F67DA3EE-F8EA-6406-E22E-50931756D2C2}"/>
              </a:ext>
            </a:extLst>
          </p:cNvPr>
          <p:cNvSpPr/>
          <p:nvPr/>
        </p:nvSpPr>
        <p:spPr>
          <a:xfrm>
            <a:off x="7432366" y="4410556"/>
            <a:ext cx="1091332" cy="540000"/>
          </a:xfrm>
          <a:prstGeom prst="roundRect">
            <a:avLst/>
          </a:prstGeom>
          <a:solidFill>
            <a:srgbClr val="7030A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1</a:t>
            </a:r>
            <a:endParaRPr kumimoji="0" lang="en-US" sz="32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92" name="Dikdörtgen 256">
            <a:extLst>
              <a:ext uri="{FF2B5EF4-FFF2-40B4-BE49-F238E27FC236}">
                <a16:creationId xmlns:a16="http://schemas.microsoft.com/office/drawing/2014/main" id="{712487A1-0B6F-DC0F-4EA0-098012E6721C}"/>
              </a:ext>
            </a:extLst>
          </p:cNvPr>
          <p:cNvSpPr/>
          <p:nvPr/>
        </p:nvSpPr>
        <p:spPr>
          <a:xfrm>
            <a:off x="5397087" y="3338778"/>
            <a:ext cx="532410" cy="532326"/>
          </a:xfrm>
          <a:prstGeom prst="roundRect">
            <a:avLst/>
          </a:prstGeom>
          <a:solidFill>
            <a:srgbClr val="FF000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0</a:t>
            </a:r>
            <a:endParaRPr kumimoji="0" lang="en-US" sz="32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93" name="Dikdörtgen 256">
            <a:extLst>
              <a:ext uri="{FF2B5EF4-FFF2-40B4-BE49-F238E27FC236}">
                <a16:creationId xmlns:a16="http://schemas.microsoft.com/office/drawing/2014/main" id="{7E6A2708-00B7-C7E1-F37F-0434D0371468}"/>
              </a:ext>
            </a:extLst>
          </p:cNvPr>
          <p:cNvSpPr/>
          <p:nvPr/>
        </p:nvSpPr>
        <p:spPr>
          <a:xfrm>
            <a:off x="5928983" y="3338778"/>
            <a:ext cx="532410" cy="532326"/>
          </a:xfrm>
          <a:prstGeom prst="roundRect">
            <a:avLst/>
          </a:prstGeom>
          <a:solidFill>
            <a:srgbClr val="FF000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0</a:t>
            </a:r>
            <a:endParaRPr kumimoji="0" lang="en-US" sz="32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94" name="Dikdörtgen 256">
            <a:extLst>
              <a:ext uri="{FF2B5EF4-FFF2-40B4-BE49-F238E27FC236}">
                <a16:creationId xmlns:a16="http://schemas.microsoft.com/office/drawing/2014/main" id="{55787343-B85B-2FF7-51EB-78D3C095A6DC}"/>
              </a:ext>
            </a:extLst>
          </p:cNvPr>
          <p:cNvSpPr/>
          <p:nvPr/>
        </p:nvSpPr>
        <p:spPr>
          <a:xfrm>
            <a:off x="6460879" y="3333155"/>
            <a:ext cx="972000" cy="540000"/>
          </a:xfrm>
          <a:prstGeom prst="roundRect">
            <a:avLst/>
          </a:prstGeom>
          <a:solidFill>
            <a:srgbClr val="0070C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0</a:t>
            </a:r>
            <a:endParaRPr kumimoji="0" lang="en-US" sz="32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
        <p:nvSpPr>
          <p:cNvPr id="95" name="Dikdörtgen 256">
            <a:extLst>
              <a:ext uri="{FF2B5EF4-FFF2-40B4-BE49-F238E27FC236}">
                <a16:creationId xmlns:a16="http://schemas.microsoft.com/office/drawing/2014/main" id="{8116E3A6-D33F-B011-2A2F-05708E10F361}"/>
              </a:ext>
            </a:extLst>
          </p:cNvPr>
          <p:cNvSpPr/>
          <p:nvPr/>
        </p:nvSpPr>
        <p:spPr>
          <a:xfrm>
            <a:off x="7432366" y="3333155"/>
            <a:ext cx="1091332" cy="540000"/>
          </a:xfrm>
          <a:prstGeom prst="roundRect">
            <a:avLst/>
          </a:prstGeom>
          <a:solidFill>
            <a:srgbClr val="7030A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rPr>
              <a:t>1</a:t>
            </a:r>
            <a:endParaRPr kumimoji="0" lang="en-US" sz="3200" b="1" i="0" u="none" strike="noStrike" kern="1200" cap="none" spc="0" normalizeH="0" baseline="-25000" noProof="0" dirty="0">
              <a:ln>
                <a:noFill/>
              </a:ln>
              <a:solidFill>
                <a:prstClr val="white"/>
              </a:solidFill>
              <a:effectLst/>
              <a:uLnTx/>
              <a:uFillTx/>
              <a:latin typeface="Cambria" panose="02040503050406030204" pitchFamily="18" charset="0"/>
              <a:ea typeface="Cambria" panose="02040503050406030204" pitchFamily="18" charset="0"/>
              <a:cs typeface="Cascadia Mono" panose="020B0609020000020004" pitchFamily="49" charset="0"/>
            </a:endParaRPr>
          </a:p>
        </p:txBody>
      </p:sp>
    </p:spTree>
    <p:extLst>
      <p:ext uri="{BB962C8B-B14F-4D97-AF65-F5344CB8AC3E}">
        <p14:creationId xmlns:p14="http://schemas.microsoft.com/office/powerpoint/2010/main" val="131582183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4E3184-1936-9A13-FD97-C8F7DAD1CA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1D64A3-D457-29B8-679D-1FFD6978764E}"/>
              </a:ext>
            </a:extLst>
          </p:cNvPr>
          <p:cNvSpPr>
            <a:spLocks noGrp="1"/>
          </p:cNvSpPr>
          <p:nvPr>
            <p:ph type="title"/>
          </p:nvPr>
        </p:nvSpPr>
        <p:spPr/>
        <p:txBody>
          <a:bodyPr/>
          <a:lstStyle/>
          <a:p>
            <a:r>
              <a:rPr lang="en-US" sz="3600" dirty="0">
                <a:solidFill>
                  <a:schemeClr val="accent5">
                    <a:lumMod val="75000"/>
                  </a:schemeClr>
                </a:solidFill>
              </a:rPr>
              <a:t>Performing AND, NAND, OR, and NOR</a:t>
            </a:r>
          </a:p>
        </p:txBody>
      </p:sp>
      <p:sp>
        <p:nvSpPr>
          <p:cNvPr id="23" name="Rectangle 274">
            <a:extLst>
              <a:ext uri="{FF2B5EF4-FFF2-40B4-BE49-F238E27FC236}">
                <a16:creationId xmlns:a16="http://schemas.microsoft.com/office/drawing/2014/main" id="{542DB09D-7490-FC2F-4A70-6FCDC134BD1E}"/>
              </a:ext>
            </a:extLst>
          </p:cNvPr>
          <p:cNvSpPr/>
          <p:nvPr/>
        </p:nvSpPr>
        <p:spPr>
          <a:xfrm>
            <a:off x="0" y="4946714"/>
            <a:ext cx="9144000" cy="1009506"/>
          </a:xfrm>
          <a:prstGeom prst="rect">
            <a:avLst/>
          </a:prstGeom>
          <a:solidFill>
            <a:schemeClr val="accent4">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COTS DRAM chips can perform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{2, 4, 8, 16}-input AND, NAND, OR, and NOR operations</a:t>
            </a:r>
          </a:p>
        </p:txBody>
      </p:sp>
      <p:pic>
        <p:nvPicPr>
          <p:cNvPr id="8" name="Resim 7" descr="metin, diyagram, ekran görüntüsü, plan içeren bir resim&#10;&#10;Açıklama otomatik olarak oluşturuldu">
            <a:extLst>
              <a:ext uri="{FF2B5EF4-FFF2-40B4-BE49-F238E27FC236}">
                <a16:creationId xmlns:a16="http://schemas.microsoft.com/office/drawing/2014/main" id="{F77B2624-8DBE-6E49-C221-9CA7BE58A37A}"/>
              </a:ext>
            </a:extLst>
          </p:cNvPr>
          <p:cNvPicPr>
            <a:picLocks noChangeAspect="1"/>
          </p:cNvPicPr>
          <p:nvPr/>
        </p:nvPicPr>
        <p:blipFill>
          <a:blip r:embed="rId3"/>
          <a:stretch>
            <a:fillRect/>
          </a:stretch>
        </p:blipFill>
        <p:spPr>
          <a:xfrm>
            <a:off x="697062" y="1387060"/>
            <a:ext cx="7021998" cy="3184395"/>
          </a:xfrm>
          <a:prstGeom prst="rect">
            <a:avLst/>
          </a:prstGeom>
        </p:spPr>
      </p:pic>
      <p:sp>
        <p:nvSpPr>
          <p:cNvPr id="3" name="Slide Number Placeholder 3">
            <a:extLst>
              <a:ext uri="{FF2B5EF4-FFF2-40B4-BE49-F238E27FC236}">
                <a16:creationId xmlns:a16="http://schemas.microsoft.com/office/drawing/2014/main" id="{583B8BA5-9171-B923-C21E-6E6C07FD71B5}"/>
              </a:ext>
            </a:extLst>
          </p:cNvPr>
          <p:cNvSpPr txBox="1">
            <a:spLocks/>
          </p:cNvSpPr>
          <p:nvPr/>
        </p:nvSpPr>
        <p:spPr>
          <a:xfrm>
            <a:off x="7135390" y="6383046"/>
            <a:ext cx="1828800" cy="365125"/>
          </a:xfrm>
          <a:prstGeom prst="rect">
            <a:avLst/>
          </a:prstGeom>
          <a:solidFill>
            <a:schemeClr val="bg1"/>
          </a:solidFill>
        </p:spPr>
        <p:txBody>
          <a:bodyPr vert="horz" lIns="91440" tIns="45720" rIns="91440" bIns="45720" rtlCol="0" anchor="ctr"/>
          <a:lstStyle>
            <a:defPPr>
              <a:defRPr lang="en-US"/>
            </a:defPPr>
            <a:lvl1pPr marL="0" algn="r" defTabSz="914400" rtl="0" eaLnBrk="1" latinLnBrk="0" hangingPunct="1">
              <a:defRPr sz="2400" b="1" kern="1200">
                <a:solidFill>
                  <a:srgbClr val="0070C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000" b="1" i="0" u="none" strike="noStrike" kern="1200" cap="none" spc="0" normalizeH="0" baseline="0" noProof="0" smtClean="0">
                <a:ln>
                  <a:noFill/>
                </a:ln>
                <a:solidFill>
                  <a:srgbClr val="7BA79D"/>
                </a:solidFill>
                <a:effectLst/>
                <a:uLnTx/>
                <a:uFillTx/>
                <a:latin typeface="Cambria" panose="02040503050406030204" pitchFamily="18" charset="0"/>
                <a:ea typeface="Cambria"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sz="2400" b="1" i="0" u="none" strike="noStrike" kern="1200" cap="none" spc="0" normalizeH="0" baseline="0" noProof="0">
              <a:ln>
                <a:noFill/>
              </a:ln>
              <a:solidFill>
                <a:srgbClr val="7BA79D"/>
              </a:solidFill>
              <a:effectLst/>
              <a:uLnTx/>
              <a:uFillTx/>
              <a:latin typeface="Cambria" panose="02040503050406030204" pitchFamily="18" charset="0"/>
              <a:ea typeface="Cambria" panose="02040503050406030204" pitchFamily="18" charset="0"/>
              <a:cs typeface="+mn-cs"/>
            </a:endParaRPr>
          </a:p>
        </p:txBody>
      </p:sp>
      <p:sp>
        <p:nvSpPr>
          <p:cNvPr id="4" name="Rectangle 274">
            <a:extLst>
              <a:ext uri="{FF2B5EF4-FFF2-40B4-BE49-F238E27FC236}">
                <a16:creationId xmlns:a16="http://schemas.microsoft.com/office/drawing/2014/main" id="{B0FB5BB3-3789-871D-A13D-FFE358C5E31F}"/>
              </a:ext>
            </a:extLst>
          </p:cNvPr>
          <p:cNvSpPr/>
          <p:nvPr/>
        </p:nvSpPr>
        <p:spPr>
          <a:xfrm>
            <a:off x="1580707" y="1505604"/>
            <a:ext cx="6035965" cy="904443"/>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endParaRPr>
          </a:p>
        </p:txBody>
      </p:sp>
      <p:sp>
        <p:nvSpPr>
          <p:cNvPr id="5" name="Rectangle 274">
            <a:extLst>
              <a:ext uri="{FF2B5EF4-FFF2-40B4-BE49-F238E27FC236}">
                <a16:creationId xmlns:a16="http://schemas.microsoft.com/office/drawing/2014/main" id="{313D2434-3F8A-8D12-9CE8-D3E2E9F6A95B}"/>
              </a:ext>
            </a:extLst>
          </p:cNvPr>
          <p:cNvSpPr/>
          <p:nvPr/>
        </p:nvSpPr>
        <p:spPr>
          <a:xfrm>
            <a:off x="1527328" y="2384651"/>
            <a:ext cx="4682086" cy="1591926"/>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endParaRPr>
          </a:p>
        </p:txBody>
      </p:sp>
      <p:sp>
        <p:nvSpPr>
          <p:cNvPr id="6" name="Rectangle 274">
            <a:extLst>
              <a:ext uri="{FF2B5EF4-FFF2-40B4-BE49-F238E27FC236}">
                <a16:creationId xmlns:a16="http://schemas.microsoft.com/office/drawing/2014/main" id="{EF4EAE7B-1A82-6E49-2DB4-3BCF4E094C1D}"/>
              </a:ext>
            </a:extLst>
          </p:cNvPr>
          <p:cNvSpPr/>
          <p:nvPr/>
        </p:nvSpPr>
        <p:spPr>
          <a:xfrm>
            <a:off x="2027057" y="4054550"/>
            <a:ext cx="5188905" cy="502729"/>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endParaRPr>
          </a:p>
        </p:txBody>
      </p:sp>
      <p:sp>
        <p:nvSpPr>
          <p:cNvPr id="7" name="Rectangle 274">
            <a:extLst>
              <a:ext uri="{FF2B5EF4-FFF2-40B4-BE49-F238E27FC236}">
                <a16:creationId xmlns:a16="http://schemas.microsoft.com/office/drawing/2014/main" id="{CA574568-BC93-6415-05DF-6C9ACD372981}"/>
              </a:ext>
            </a:extLst>
          </p:cNvPr>
          <p:cNvSpPr/>
          <p:nvPr/>
        </p:nvSpPr>
        <p:spPr>
          <a:xfrm>
            <a:off x="595207" y="1310934"/>
            <a:ext cx="829733" cy="2743615"/>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endParaRPr>
          </a:p>
        </p:txBody>
      </p:sp>
      <p:sp>
        <p:nvSpPr>
          <p:cNvPr id="9" name="Rectangle 274">
            <a:extLst>
              <a:ext uri="{FF2B5EF4-FFF2-40B4-BE49-F238E27FC236}">
                <a16:creationId xmlns:a16="http://schemas.microsoft.com/office/drawing/2014/main" id="{92FA18E5-8A0D-9CE0-3448-679C16F442DA}"/>
              </a:ext>
            </a:extLst>
          </p:cNvPr>
          <p:cNvSpPr/>
          <p:nvPr/>
        </p:nvSpPr>
        <p:spPr>
          <a:xfrm>
            <a:off x="2934586" y="2381018"/>
            <a:ext cx="4682086" cy="1591926"/>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endParaRPr>
          </a:p>
        </p:txBody>
      </p:sp>
      <p:pic>
        <p:nvPicPr>
          <p:cNvPr id="10" name="Resim 7" descr="metin, diyagram, ekran görüntüsü, plan içeren bir resim&#10;&#10;Açıklama otomatik olarak oluşturuldu">
            <a:extLst>
              <a:ext uri="{FF2B5EF4-FFF2-40B4-BE49-F238E27FC236}">
                <a16:creationId xmlns:a16="http://schemas.microsoft.com/office/drawing/2014/main" id="{0F896F35-566E-62D9-E564-65AD8514C507}"/>
              </a:ext>
            </a:extLst>
          </p:cNvPr>
          <p:cNvPicPr>
            <a:picLocks noChangeAspect="1"/>
          </p:cNvPicPr>
          <p:nvPr/>
        </p:nvPicPr>
        <p:blipFill>
          <a:blip r:embed="rId3"/>
          <a:stretch>
            <a:fillRect/>
          </a:stretch>
        </p:blipFill>
        <p:spPr>
          <a:xfrm>
            <a:off x="697062" y="1387731"/>
            <a:ext cx="7021998" cy="3184395"/>
          </a:xfrm>
          <a:prstGeom prst="rect">
            <a:avLst/>
          </a:prstGeom>
        </p:spPr>
      </p:pic>
    </p:spTree>
    <p:extLst>
      <p:ext uri="{BB962C8B-B14F-4D97-AF65-F5344CB8AC3E}">
        <p14:creationId xmlns:p14="http://schemas.microsoft.com/office/powerpoint/2010/main" val="426259820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ED68B-5021-C813-F788-75D6083BCA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0BF763-20C1-96ED-A3D3-4800B9DDEAEC}"/>
              </a:ext>
            </a:extLst>
          </p:cNvPr>
          <p:cNvSpPr>
            <a:spLocks noGrp="1"/>
          </p:cNvSpPr>
          <p:nvPr>
            <p:ph type="title"/>
          </p:nvPr>
        </p:nvSpPr>
        <p:spPr/>
        <p:txBody>
          <a:bodyPr/>
          <a:lstStyle/>
          <a:p>
            <a:r>
              <a:rPr lang="en-US" sz="3600" dirty="0">
                <a:solidFill>
                  <a:schemeClr val="accent5">
                    <a:lumMod val="75000"/>
                  </a:schemeClr>
                </a:solidFill>
              </a:rPr>
              <a:t>Performing AND, NAND, OR, and NOR</a:t>
            </a:r>
          </a:p>
        </p:txBody>
      </p:sp>
      <p:sp>
        <p:nvSpPr>
          <p:cNvPr id="23" name="Rectangle 274">
            <a:extLst>
              <a:ext uri="{FF2B5EF4-FFF2-40B4-BE49-F238E27FC236}">
                <a16:creationId xmlns:a16="http://schemas.microsoft.com/office/drawing/2014/main" id="{F54D5040-2664-F539-B3E5-9FACA911C9C4}"/>
              </a:ext>
            </a:extLst>
          </p:cNvPr>
          <p:cNvSpPr/>
          <p:nvPr/>
        </p:nvSpPr>
        <p:spPr>
          <a:xfrm>
            <a:off x="-12427" y="4759526"/>
            <a:ext cx="9144000" cy="1421485"/>
          </a:xfrm>
          <a:prstGeom prst="rect">
            <a:avLst/>
          </a:prstGeom>
          <a:solidFill>
            <a:schemeClr val="accent4">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COTS DRAM chips can perform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16-input AND, NAND, OR, and NOR operations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with very high success rate (&gt;94%)</a:t>
            </a:r>
          </a:p>
        </p:txBody>
      </p:sp>
      <p:pic>
        <p:nvPicPr>
          <p:cNvPr id="8" name="Resim 7" descr="metin, diyagram, ekran görüntüsü, plan içeren bir resim&#10;&#10;Açıklama otomatik olarak oluşturuldu">
            <a:extLst>
              <a:ext uri="{FF2B5EF4-FFF2-40B4-BE49-F238E27FC236}">
                <a16:creationId xmlns:a16="http://schemas.microsoft.com/office/drawing/2014/main" id="{2F82A645-E02E-2A86-369C-17B5B2CB1AFD}"/>
              </a:ext>
            </a:extLst>
          </p:cNvPr>
          <p:cNvPicPr>
            <a:picLocks noChangeAspect="1"/>
          </p:cNvPicPr>
          <p:nvPr/>
        </p:nvPicPr>
        <p:blipFill>
          <a:blip r:embed="rId3"/>
          <a:stretch>
            <a:fillRect/>
          </a:stretch>
        </p:blipFill>
        <p:spPr>
          <a:xfrm>
            <a:off x="697062" y="1387060"/>
            <a:ext cx="7021998" cy="3184395"/>
          </a:xfrm>
          <a:prstGeom prst="rect">
            <a:avLst/>
          </a:prstGeom>
        </p:spPr>
      </p:pic>
      <p:sp>
        <p:nvSpPr>
          <p:cNvPr id="3" name="Slide Number Placeholder 3">
            <a:extLst>
              <a:ext uri="{FF2B5EF4-FFF2-40B4-BE49-F238E27FC236}">
                <a16:creationId xmlns:a16="http://schemas.microsoft.com/office/drawing/2014/main" id="{7486B785-3808-4676-E9F6-DE7DE37A80F0}"/>
              </a:ext>
            </a:extLst>
          </p:cNvPr>
          <p:cNvSpPr txBox="1">
            <a:spLocks/>
          </p:cNvSpPr>
          <p:nvPr/>
        </p:nvSpPr>
        <p:spPr>
          <a:xfrm>
            <a:off x="7135390" y="6383046"/>
            <a:ext cx="1828800" cy="365125"/>
          </a:xfrm>
          <a:prstGeom prst="rect">
            <a:avLst/>
          </a:prstGeom>
          <a:solidFill>
            <a:schemeClr val="bg1"/>
          </a:solidFill>
        </p:spPr>
        <p:txBody>
          <a:bodyPr vert="horz" lIns="91440" tIns="45720" rIns="91440" bIns="45720" rtlCol="0" anchor="ctr"/>
          <a:lstStyle>
            <a:defPPr>
              <a:defRPr lang="en-US"/>
            </a:defPPr>
            <a:lvl1pPr marL="0" algn="r" defTabSz="914400" rtl="0" eaLnBrk="1" latinLnBrk="0" hangingPunct="1">
              <a:defRPr sz="2400" b="1" kern="1200">
                <a:solidFill>
                  <a:srgbClr val="0070C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000" b="1" i="0" u="none" strike="noStrike" kern="1200" cap="none" spc="0" normalizeH="0" baseline="0" noProof="0" smtClean="0">
                <a:ln>
                  <a:noFill/>
                </a:ln>
                <a:solidFill>
                  <a:srgbClr val="7BA79D"/>
                </a:solidFill>
                <a:effectLst/>
                <a:uLnTx/>
                <a:uFillTx/>
                <a:latin typeface="Cambria" panose="02040503050406030204" pitchFamily="18" charset="0"/>
                <a:ea typeface="Cambria"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sz="2400" b="1" i="0" u="none" strike="noStrike" kern="1200" cap="none" spc="0" normalizeH="0" baseline="0" noProof="0">
              <a:ln>
                <a:noFill/>
              </a:ln>
              <a:solidFill>
                <a:srgbClr val="7BA79D"/>
              </a:solidFill>
              <a:effectLst/>
              <a:uLnTx/>
              <a:uFillTx/>
              <a:latin typeface="Cambria" panose="02040503050406030204" pitchFamily="18" charset="0"/>
              <a:ea typeface="Cambria" panose="02040503050406030204" pitchFamily="18" charset="0"/>
              <a:cs typeface="+mn-cs"/>
            </a:endParaRPr>
          </a:p>
        </p:txBody>
      </p:sp>
      <p:sp>
        <p:nvSpPr>
          <p:cNvPr id="4" name="Rectangle 274">
            <a:extLst>
              <a:ext uri="{FF2B5EF4-FFF2-40B4-BE49-F238E27FC236}">
                <a16:creationId xmlns:a16="http://schemas.microsoft.com/office/drawing/2014/main" id="{F522B772-F1A1-6D1A-4FC1-FD28A6B4CBA1}"/>
              </a:ext>
            </a:extLst>
          </p:cNvPr>
          <p:cNvSpPr/>
          <p:nvPr/>
        </p:nvSpPr>
        <p:spPr>
          <a:xfrm>
            <a:off x="1580707" y="1505604"/>
            <a:ext cx="6035965" cy="904443"/>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endParaRPr>
          </a:p>
        </p:txBody>
      </p:sp>
      <p:sp>
        <p:nvSpPr>
          <p:cNvPr id="5" name="Rectangle 274">
            <a:extLst>
              <a:ext uri="{FF2B5EF4-FFF2-40B4-BE49-F238E27FC236}">
                <a16:creationId xmlns:a16="http://schemas.microsoft.com/office/drawing/2014/main" id="{8F639D34-375B-1C4A-6761-D6F436812B75}"/>
              </a:ext>
            </a:extLst>
          </p:cNvPr>
          <p:cNvSpPr/>
          <p:nvPr/>
        </p:nvSpPr>
        <p:spPr>
          <a:xfrm>
            <a:off x="1527328" y="2384651"/>
            <a:ext cx="4682086" cy="1591926"/>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endParaRPr>
          </a:p>
        </p:txBody>
      </p:sp>
      <p:sp>
        <p:nvSpPr>
          <p:cNvPr id="6" name="Rectangle 274">
            <a:extLst>
              <a:ext uri="{FF2B5EF4-FFF2-40B4-BE49-F238E27FC236}">
                <a16:creationId xmlns:a16="http://schemas.microsoft.com/office/drawing/2014/main" id="{A544E052-AE03-AEA9-59D7-69524C7EE768}"/>
              </a:ext>
            </a:extLst>
          </p:cNvPr>
          <p:cNvSpPr/>
          <p:nvPr/>
        </p:nvSpPr>
        <p:spPr>
          <a:xfrm>
            <a:off x="2027057" y="4054550"/>
            <a:ext cx="5188905" cy="502729"/>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endParaRPr>
          </a:p>
        </p:txBody>
      </p:sp>
      <p:sp>
        <p:nvSpPr>
          <p:cNvPr id="7" name="Rectangle 274">
            <a:extLst>
              <a:ext uri="{FF2B5EF4-FFF2-40B4-BE49-F238E27FC236}">
                <a16:creationId xmlns:a16="http://schemas.microsoft.com/office/drawing/2014/main" id="{2FDC4C0A-9CD7-ECD4-AF83-C939FBF4E28E}"/>
              </a:ext>
            </a:extLst>
          </p:cNvPr>
          <p:cNvSpPr/>
          <p:nvPr/>
        </p:nvSpPr>
        <p:spPr>
          <a:xfrm>
            <a:off x="595207" y="1310934"/>
            <a:ext cx="829733" cy="2743615"/>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endParaRPr>
          </a:p>
        </p:txBody>
      </p:sp>
      <p:sp>
        <p:nvSpPr>
          <p:cNvPr id="9" name="Rectangle 274">
            <a:extLst>
              <a:ext uri="{FF2B5EF4-FFF2-40B4-BE49-F238E27FC236}">
                <a16:creationId xmlns:a16="http://schemas.microsoft.com/office/drawing/2014/main" id="{20AD83FB-91BB-2000-3376-E3966E7B321D}"/>
              </a:ext>
            </a:extLst>
          </p:cNvPr>
          <p:cNvSpPr/>
          <p:nvPr/>
        </p:nvSpPr>
        <p:spPr>
          <a:xfrm>
            <a:off x="2934586" y="2381018"/>
            <a:ext cx="4682086" cy="1591926"/>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endParaRPr>
          </a:p>
        </p:txBody>
      </p:sp>
      <p:pic>
        <p:nvPicPr>
          <p:cNvPr id="10" name="Resim 7" descr="metin, diyagram, ekran görüntüsü, plan içeren bir resim&#10;&#10;Açıklama otomatik olarak oluşturuldu">
            <a:extLst>
              <a:ext uri="{FF2B5EF4-FFF2-40B4-BE49-F238E27FC236}">
                <a16:creationId xmlns:a16="http://schemas.microsoft.com/office/drawing/2014/main" id="{56AE1590-BBDA-2ADA-A929-53E2CC21FD92}"/>
              </a:ext>
            </a:extLst>
          </p:cNvPr>
          <p:cNvPicPr>
            <a:picLocks noChangeAspect="1"/>
          </p:cNvPicPr>
          <p:nvPr/>
        </p:nvPicPr>
        <p:blipFill>
          <a:blip r:embed="rId3"/>
          <a:stretch>
            <a:fillRect/>
          </a:stretch>
        </p:blipFill>
        <p:spPr>
          <a:xfrm>
            <a:off x="697062" y="1387731"/>
            <a:ext cx="7021998" cy="3184395"/>
          </a:xfrm>
          <a:prstGeom prst="rect">
            <a:avLst/>
          </a:prstGeom>
        </p:spPr>
      </p:pic>
      <p:sp>
        <p:nvSpPr>
          <p:cNvPr id="11" name="Rectangle 274">
            <a:extLst>
              <a:ext uri="{FF2B5EF4-FFF2-40B4-BE49-F238E27FC236}">
                <a16:creationId xmlns:a16="http://schemas.microsoft.com/office/drawing/2014/main" id="{D5005105-CEE3-CAA3-C70B-BE1CF6B266BB}"/>
              </a:ext>
            </a:extLst>
          </p:cNvPr>
          <p:cNvSpPr/>
          <p:nvPr/>
        </p:nvSpPr>
        <p:spPr>
          <a:xfrm>
            <a:off x="1580707" y="1524617"/>
            <a:ext cx="4571376" cy="2396330"/>
          </a:xfrm>
          <a:prstGeom prst="rect">
            <a:avLst/>
          </a:prstGeom>
          <a:solidFill>
            <a:schemeClr val="bg1">
              <a:alpha val="93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162259716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DC1D89-4A1A-A080-C35C-AE64AC96B8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FB6966-6599-9919-4AF6-37317DF8C6C0}"/>
              </a:ext>
            </a:extLst>
          </p:cNvPr>
          <p:cNvSpPr>
            <a:spLocks noGrp="1"/>
          </p:cNvSpPr>
          <p:nvPr>
            <p:ph type="title"/>
          </p:nvPr>
        </p:nvSpPr>
        <p:spPr/>
        <p:txBody>
          <a:bodyPr/>
          <a:lstStyle/>
          <a:p>
            <a:r>
              <a:rPr lang="en-US" dirty="0"/>
              <a:t>FC-DRAM</a:t>
            </a:r>
          </a:p>
        </p:txBody>
      </p:sp>
      <p:sp>
        <p:nvSpPr>
          <p:cNvPr id="3" name="Content Placeholder 2">
            <a:extLst>
              <a:ext uri="{FF2B5EF4-FFF2-40B4-BE49-F238E27FC236}">
                <a16:creationId xmlns:a16="http://schemas.microsoft.com/office/drawing/2014/main" id="{E4EE944C-24DF-09AE-810A-EDF2E341DF25}"/>
              </a:ext>
            </a:extLst>
          </p:cNvPr>
          <p:cNvSpPr>
            <a:spLocks noGrp="1"/>
          </p:cNvSpPr>
          <p:nvPr>
            <p:ph idx="1"/>
          </p:nvPr>
        </p:nvSpPr>
        <p:spPr/>
        <p:txBody>
          <a:bodyPr/>
          <a:lstStyle/>
          <a:p>
            <a:r>
              <a:rPr lang="en-US" sz="2000" dirty="0"/>
              <a:t>Ismail Emir Yuksel, Yahya Can </a:t>
            </a:r>
            <a:r>
              <a:rPr lang="en-US" sz="2000" dirty="0" err="1"/>
              <a:t>Tugrul</a:t>
            </a:r>
            <a:r>
              <a:rPr lang="en-US" sz="2000" dirty="0"/>
              <a:t>, Ataberk Olgun, F. Nisa Bostanci, A. Giray </a:t>
            </a:r>
            <a:r>
              <a:rPr lang="en-US" sz="2000" dirty="0" err="1"/>
              <a:t>Yaglikci</a:t>
            </a:r>
            <a:r>
              <a:rPr lang="en-US" sz="2000" dirty="0"/>
              <a:t>, Geraldo F. Oliveira, </a:t>
            </a:r>
            <a:r>
              <a:rPr lang="en-US" sz="2000" dirty="0" err="1"/>
              <a:t>Haocong</a:t>
            </a:r>
            <a:r>
              <a:rPr lang="en-US" sz="2000" dirty="0"/>
              <a:t> Luo, Juan Gomez-Luna, Mohammad </a:t>
            </a:r>
            <a:r>
              <a:rPr lang="en-US" sz="2000" dirty="0" err="1"/>
              <a:t>Sadrosadati</a:t>
            </a:r>
            <a:r>
              <a:rPr lang="en-US" sz="2000" dirty="0"/>
              <a:t>, and Onur Mutlu,</a:t>
            </a:r>
            <a:br>
              <a:rPr lang="en-US" sz="2000" dirty="0"/>
            </a:br>
            <a:r>
              <a:rPr lang="en-US" sz="2000" b="1" dirty="0">
                <a:hlinkClick r:id="rId2"/>
              </a:rPr>
              <a:t>"Functionally-Complete Boolean Logic in Real DRAM Chips: Experimental Characterization and Analysis"</a:t>
            </a:r>
            <a:br>
              <a:rPr lang="en-US" sz="2000" dirty="0"/>
            </a:br>
            <a:r>
              <a:rPr lang="en-US" sz="2000" i="1" dirty="0"/>
              <a:t>Proceedings of the </a:t>
            </a:r>
            <a:r>
              <a:rPr lang="en-US" sz="2000" i="1" dirty="0">
                <a:hlinkClick r:id="rId3"/>
              </a:rPr>
              <a:t>30th International Symposium on High-Performance Computer Architecture</a:t>
            </a:r>
            <a:r>
              <a:rPr lang="en-US" sz="2000" i="1" dirty="0"/>
              <a:t> (</a:t>
            </a:r>
            <a:r>
              <a:rPr lang="en-US" sz="2000" b="1" i="1" dirty="0"/>
              <a:t>HPCA</a:t>
            </a:r>
            <a:r>
              <a:rPr lang="en-US" sz="2000" i="1" dirty="0"/>
              <a:t>)</a:t>
            </a:r>
            <a:r>
              <a:rPr lang="en-US" sz="2000" dirty="0"/>
              <a:t>, Edinburgh, UK, March 2024.</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arXiv version</a:t>
            </a:r>
            <a:r>
              <a:rPr lang="en-US" sz="2000" dirty="0"/>
              <a:t>]</a:t>
            </a:r>
            <a:br>
              <a:rPr lang="en-US" sz="2000" dirty="0"/>
            </a:br>
            <a:r>
              <a:rPr lang="en-US" sz="2000" dirty="0"/>
              <a:t>[</a:t>
            </a:r>
            <a:r>
              <a:rPr lang="en-US" sz="2000" dirty="0">
                <a:hlinkClick r:id="rId7"/>
              </a:rPr>
              <a:t>FCDRAM Source Code</a:t>
            </a:r>
            <a:r>
              <a:rPr lang="en-US" sz="2000" dirty="0"/>
              <a:t>]</a:t>
            </a:r>
          </a:p>
        </p:txBody>
      </p:sp>
      <p:pic>
        <p:nvPicPr>
          <p:cNvPr id="4" name="Picture 3">
            <a:extLst>
              <a:ext uri="{FF2B5EF4-FFF2-40B4-BE49-F238E27FC236}">
                <a16:creationId xmlns:a16="http://schemas.microsoft.com/office/drawing/2014/main" id="{8E6E85D4-EA60-38EC-0E63-D21D13010AC2}"/>
              </a:ext>
            </a:extLst>
          </p:cNvPr>
          <p:cNvPicPr>
            <a:picLocks noChangeAspect="1"/>
          </p:cNvPicPr>
          <p:nvPr/>
        </p:nvPicPr>
        <p:blipFill>
          <a:blip r:embed="rId8"/>
          <a:stretch>
            <a:fillRect/>
          </a:stretch>
        </p:blipFill>
        <p:spPr>
          <a:xfrm>
            <a:off x="1113815" y="3959108"/>
            <a:ext cx="6916370" cy="2653645"/>
          </a:xfrm>
          <a:prstGeom prst="rect">
            <a:avLst/>
          </a:prstGeom>
          <a:ln w="38100">
            <a:solidFill>
              <a:schemeClr val="tx1"/>
            </a:solidFill>
          </a:ln>
        </p:spPr>
      </p:pic>
    </p:spTree>
    <p:extLst>
      <p:ext uri="{BB962C8B-B14F-4D97-AF65-F5344CB8AC3E}">
        <p14:creationId xmlns:p14="http://schemas.microsoft.com/office/powerpoint/2010/main" val="67774563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F18D47-7F8A-1567-66C4-126E45EDEA79}"/>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B1E84D4D-A4D9-4D1B-5CCD-D7B3D2C011C8}"/>
              </a:ext>
            </a:extLst>
          </p:cNvPr>
          <p:cNvSpPr/>
          <p:nvPr/>
        </p:nvSpPr>
        <p:spPr>
          <a:xfrm>
            <a:off x="388" y="1653039"/>
            <a:ext cx="9165613" cy="720612"/>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r>
              <a:rPr lang="en-US" sz="3000" b="1" dirty="0">
                <a:solidFill>
                  <a:prstClr val="white"/>
                </a:solidFill>
                <a:latin typeface="Aptos Display" panose="02110004020202020204"/>
              </a:rPr>
              <a:t>6</a:t>
            </a:r>
            <a:r>
              <a:rPr lang="en-US" sz="3000" b="1" baseline="30000" dirty="0">
                <a:solidFill>
                  <a:prstClr val="white"/>
                </a:solidFill>
                <a:latin typeface="Aptos Display" panose="02110004020202020204"/>
              </a:rPr>
              <a:t>th</a:t>
            </a:r>
            <a:r>
              <a:rPr lang="en-US" sz="3000" b="1" dirty="0">
                <a:solidFill>
                  <a:prstClr val="white"/>
                </a:solidFill>
                <a:latin typeface="Aptos Display" panose="02110004020202020204"/>
              </a:rPr>
              <a:t> Workshop on  Memory-Centric Computing Systems</a:t>
            </a:r>
          </a:p>
        </p:txBody>
      </p:sp>
      <p:sp>
        <p:nvSpPr>
          <p:cNvPr id="6" name="Rectangle 5">
            <a:extLst>
              <a:ext uri="{FF2B5EF4-FFF2-40B4-BE49-F238E27FC236}">
                <a16:creationId xmlns:a16="http://schemas.microsoft.com/office/drawing/2014/main" id="{82288948-0D3E-A3AE-05F3-7E2FACCD77DF}"/>
              </a:ext>
            </a:extLst>
          </p:cNvPr>
          <p:cNvSpPr/>
          <p:nvPr/>
        </p:nvSpPr>
        <p:spPr>
          <a:xfrm>
            <a:off x="3843834" y="3110076"/>
            <a:ext cx="5265878" cy="123033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defTabSz="685800"/>
            <a:r>
              <a:rPr lang="en-US" b="1" i="1" dirty="0">
                <a:solidFill>
                  <a:prstClr val="black"/>
                </a:solidFill>
                <a:latin typeface="Aptos Display" panose="02110004020202020204"/>
              </a:rPr>
              <a:t>A full-day workshop @ ISCA 2026</a:t>
            </a:r>
          </a:p>
          <a:p>
            <a:pPr defTabSz="685800"/>
            <a:r>
              <a:rPr lang="en-US" b="1" i="1" dirty="0">
                <a:solidFill>
                  <a:prstClr val="black"/>
                </a:solidFill>
                <a:latin typeface="Aptos Display" panose="02110004020202020204"/>
              </a:rPr>
              <a:t>28</a:t>
            </a:r>
            <a:r>
              <a:rPr lang="en-US" b="1" i="1" baseline="30000" dirty="0">
                <a:solidFill>
                  <a:prstClr val="black"/>
                </a:solidFill>
                <a:latin typeface="Aptos Display" panose="02110004020202020204"/>
              </a:rPr>
              <a:t>th</a:t>
            </a:r>
            <a:r>
              <a:rPr lang="en-US" b="1" i="1" dirty="0">
                <a:solidFill>
                  <a:prstClr val="black"/>
                </a:solidFill>
                <a:latin typeface="Aptos Display" panose="02110004020202020204"/>
              </a:rPr>
              <a:t> June 2026 (Sunday)</a:t>
            </a:r>
          </a:p>
          <a:p>
            <a:pPr defTabSz="685800"/>
            <a:endParaRPr lang="en-US" sz="1500" b="1" dirty="0">
              <a:solidFill>
                <a:prstClr val="black"/>
              </a:solidFill>
              <a:latin typeface="Aptos Display" panose="02110004020202020204"/>
            </a:endParaRPr>
          </a:p>
          <a:p>
            <a:pPr defTabSz="685800"/>
            <a:r>
              <a:rPr lang="en-US" sz="1500" b="1" dirty="0">
                <a:solidFill>
                  <a:prstClr val="black"/>
                </a:solidFill>
                <a:latin typeface="Aptos Display" panose="02110004020202020204"/>
              </a:rPr>
              <a:t>Organizers: </a:t>
            </a:r>
            <a:r>
              <a:rPr lang="en-US" sz="1350" dirty="0">
                <a:solidFill>
                  <a:prstClr val="black"/>
                </a:solidFill>
                <a:latin typeface="Aptos Display" panose="02110004020202020204"/>
              </a:rPr>
              <a:t>Ismail Emir Yuksel, F. Nisa Bostanci, </a:t>
            </a:r>
            <a:br>
              <a:rPr lang="en-US" sz="1350" dirty="0">
                <a:solidFill>
                  <a:prstClr val="black"/>
                </a:solidFill>
                <a:latin typeface="Aptos Display" panose="02110004020202020204"/>
              </a:rPr>
            </a:br>
            <a:r>
              <a:rPr lang="en-US" sz="1350" dirty="0" err="1">
                <a:solidFill>
                  <a:prstClr val="black"/>
                </a:solidFill>
                <a:latin typeface="Aptos Display" panose="02110004020202020204"/>
              </a:rPr>
              <a:t>Ataberk</a:t>
            </a:r>
            <a:r>
              <a:rPr lang="en-US" sz="1350" dirty="0">
                <a:solidFill>
                  <a:prstClr val="black"/>
                </a:solidFill>
                <a:latin typeface="Aptos Display" panose="02110004020202020204"/>
              </a:rPr>
              <a:t> Olgun, Prof. Onur Mutlu</a:t>
            </a:r>
          </a:p>
          <a:p>
            <a:pPr defTabSz="685800"/>
            <a:endParaRPr lang="en-US" sz="1500" dirty="0">
              <a:solidFill>
                <a:srgbClr val="7030A0"/>
              </a:solidFill>
              <a:latin typeface="Aptos Display" panose="02110004020202020204"/>
            </a:endParaRPr>
          </a:p>
          <a:p>
            <a:pPr defTabSz="685800"/>
            <a:endParaRPr lang="en-US" sz="1500" dirty="0">
              <a:solidFill>
                <a:srgbClr val="7030A0"/>
              </a:solidFill>
              <a:latin typeface="Aptos Display" panose="02110004020202020204"/>
            </a:endParaRPr>
          </a:p>
          <a:p>
            <a:pPr defTabSz="685800"/>
            <a:endParaRPr lang="en-US" sz="100" dirty="0">
              <a:solidFill>
                <a:srgbClr val="7030A0"/>
              </a:solidFill>
              <a:latin typeface="Aptos Display" panose="02110004020202020204"/>
            </a:endParaRPr>
          </a:p>
        </p:txBody>
      </p:sp>
      <p:sp>
        <p:nvSpPr>
          <p:cNvPr id="7" name="Rectangle 6">
            <a:extLst>
              <a:ext uri="{FF2B5EF4-FFF2-40B4-BE49-F238E27FC236}">
                <a16:creationId xmlns:a16="http://schemas.microsoft.com/office/drawing/2014/main" id="{3F14EC35-2D6A-F76C-12D1-9AF1AC96682B}"/>
              </a:ext>
            </a:extLst>
          </p:cNvPr>
          <p:cNvSpPr/>
          <p:nvPr/>
        </p:nvSpPr>
        <p:spPr>
          <a:xfrm>
            <a:off x="3834334" y="4667187"/>
            <a:ext cx="5278422" cy="16933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numCol="2" rtlCol="0" anchor="t"/>
          <a:lstStyle/>
          <a:p>
            <a:pPr marL="188595" indent="-188595" defTabSz="685800">
              <a:spcBef>
                <a:spcPts val="300"/>
              </a:spcBef>
              <a:spcAft>
                <a:spcPts val="300"/>
              </a:spcAft>
              <a:buFont typeface="Arial" panose="020B0604020202020204" pitchFamily="34" charset="0"/>
              <a:buChar char="•"/>
            </a:pPr>
            <a:r>
              <a:rPr lang="en-US" sz="1500" b="1" dirty="0">
                <a:solidFill>
                  <a:srgbClr val="3939A1"/>
                </a:solidFill>
                <a:latin typeface="Aptos Display" panose="02110004020202020204"/>
              </a:rPr>
              <a:t>Overview of PIM &amp; </a:t>
            </a:r>
            <a:br>
              <a:rPr lang="en-US" sz="1500" b="1" dirty="0">
                <a:solidFill>
                  <a:srgbClr val="3939A1"/>
                </a:solidFill>
                <a:latin typeface="Aptos Display" panose="02110004020202020204"/>
              </a:rPr>
            </a:br>
            <a:r>
              <a:rPr lang="en-US" sz="1500" b="1" dirty="0">
                <a:solidFill>
                  <a:srgbClr val="3939A1"/>
                </a:solidFill>
                <a:latin typeface="Aptos Display" panose="02110004020202020204"/>
              </a:rPr>
              <a:t>PIM Taxonomy</a:t>
            </a:r>
          </a:p>
          <a:p>
            <a:pPr marL="188595" indent="-188595" defTabSz="685800">
              <a:spcBef>
                <a:spcPts val="300"/>
              </a:spcBef>
              <a:spcAft>
                <a:spcPts val="300"/>
              </a:spcAft>
              <a:buFont typeface="Arial" panose="020B0604020202020204" pitchFamily="34" charset="0"/>
              <a:buChar char="•"/>
            </a:pPr>
            <a:r>
              <a:rPr lang="en-US" sz="1500" b="1" dirty="0">
                <a:solidFill>
                  <a:srgbClr val="3939A1"/>
                </a:solidFill>
                <a:latin typeface="Aptos Display" panose="02110004020202020204"/>
              </a:rPr>
              <a:t>PIM in Memory &amp; Storage</a:t>
            </a:r>
          </a:p>
          <a:p>
            <a:pPr marL="188595" indent="-188595" defTabSz="685800">
              <a:spcBef>
                <a:spcPts val="300"/>
              </a:spcBef>
              <a:spcAft>
                <a:spcPts val="300"/>
              </a:spcAft>
              <a:buFont typeface="Arial" panose="020B0604020202020204" pitchFamily="34" charset="0"/>
              <a:buChar char="•"/>
            </a:pPr>
            <a:r>
              <a:rPr lang="en-US" sz="1500" b="1" dirty="0">
                <a:solidFill>
                  <a:srgbClr val="3939A1"/>
                </a:solidFill>
                <a:latin typeface="Aptos Display" panose="02110004020202020204"/>
              </a:rPr>
              <a:t>Infrastructures for </a:t>
            </a:r>
            <a:br>
              <a:rPr lang="en-US" sz="1500" b="1" dirty="0">
                <a:solidFill>
                  <a:srgbClr val="3939A1"/>
                </a:solidFill>
                <a:latin typeface="Aptos Display" panose="02110004020202020204"/>
              </a:rPr>
            </a:br>
            <a:r>
              <a:rPr lang="en-US" sz="1500" b="1" dirty="0">
                <a:solidFill>
                  <a:srgbClr val="3939A1"/>
                </a:solidFill>
                <a:latin typeface="Aptos Display" panose="02110004020202020204"/>
              </a:rPr>
              <a:t>PIM Research</a:t>
            </a:r>
          </a:p>
          <a:p>
            <a:pPr marL="188595" indent="-188595" defTabSz="685800">
              <a:spcBef>
                <a:spcPts val="300"/>
              </a:spcBef>
              <a:spcAft>
                <a:spcPts val="300"/>
              </a:spcAft>
              <a:buFont typeface="Arial" panose="020B0604020202020204" pitchFamily="34" charset="0"/>
              <a:buChar char="•"/>
            </a:pPr>
            <a:r>
              <a:rPr lang="en-US" sz="1500" b="1" dirty="0">
                <a:solidFill>
                  <a:srgbClr val="3939A1"/>
                </a:solidFill>
                <a:latin typeface="Aptos Display" panose="02110004020202020204"/>
              </a:rPr>
              <a:t>Real-World </a:t>
            </a:r>
            <a:r>
              <a:rPr lang="en-US" sz="1500" b="1" dirty="0" err="1">
                <a:solidFill>
                  <a:srgbClr val="3939A1"/>
                </a:solidFill>
                <a:latin typeface="Aptos Display" panose="02110004020202020204"/>
              </a:rPr>
              <a:t>PnM</a:t>
            </a:r>
            <a:r>
              <a:rPr lang="en-US" sz="1500" b="1" dirty="0">
                <a:solidFill>
                  <a:srgbClr val="3939A1"/>
                </a:solidFill>
                <a:latin typeface="Aptos Display" panose="02110004020202020204"/>
              </a:rPr>
              <a:t> Systems</a:t>
            </a:r>
          </a:p>
          <a:p>
            <a:pPr marL="188595" indent="-188595" defTabSz="685800">
              <a:spcBef>
                <a:spcPts val="300"/>
              </a:spcBef>
              <a:spcAft>
                <a:spcPts val="300"/>
              </a:spcAft>
              <a:buFont typeface="Arial" panose="020B0604020202020204" pitchFamily="34" charset="0"/>
              <a:buChar char="•"/>
            </a:pPr>
            <a:endParaRPr lang="en-US" sz="1500" b="1" dirty="0">
              <a:solidFill>
                <a:srgbClr val="3939A1"/>
              </a:solidFill>
              <a:latin typeface="Aptos Display" panose="02110004020202020204"/>
            </a:endParaRPr>
          </a:p>
          <a:p>
            <a:pPr marL="188595" indent="-188595" defTabSz="685800">
              <a:spcBef>
                <a:spcPts val="300"/>
              </a:spcBef>
              <a:spcAft>
                <a:spcPts val="300"/>
              </a:spcAft>
              <a:buFont typeface="Arial" panose="020B0604020202020204" pitchFamily="34" charset="0"/>
              <a:buChar char="•"/>
            </a:pPr>
            <a:r>
              <a:rPr lang="en-US" sz="1500" b="1" dirty="0" err="1">
                <a:solidFill>
                  <a:srgbClr val="3939A1"/>
                </a:solidFill>
                <a:latin typeface="Aptos Display" panose="02110004020202020204"/>
              </a:rPr>
              <a:t>PuM</a:t>
            </a:r>
            <a:r>
              <a:rPr lang="en-US" sz="1500" b="1" dirty="0">
                <a:solidFill>
                  <a:srgbClr val="3939A1"/>
                </a:solidFill>
                <a:latin typeface="Aptos Display" panose="02110004020202020204"/>
              </a:rPr>
              <a:t> for </a:t>
            </a:r>
            <a:br>
              <a:rPr lang="en-US" sz="1500" b="1" dirty="0">
                <a:solidFill>
                  <a:srgbClr val="3939A1"/>
                </a:solidFill>
                <a:latin typeface="Aptos Display" panose="02110004020202020204"/>
              </a:rPr>
            </a:br>
            <a:r>
              <a:rPr lang="en-US" sz="1500" b="1" dirty="0">
                <a:solidFill>
                  <a:srgbClr val="3939A1"/>
                </a:solidFill>
                <a:latin typeface="Aptos Display" panose="02110004020202020204"/>
              </a:rPr>
              <a:t>Bulk Bitwise Operations</a:t>
            </a:r>
          </a:p>
          <a:p>
            <a:pPr marL="188595" indent="-188595" defTabSz="685800">
              <a:spcBef>
                <a:spcPts val="300"/>
              </a:spcBef>
              <a:spcAft>
                <a:spcPts val="300"/>
              </a:spcAft>
              <a:buFont typeface="Arial" panose="020B0604020202020204" pitchFamily="34" charset="0"/>
              <a:buChar char="•"/>
            </a:pPr>
            <a:r>
              <a:rPr lang="en-US" sz="1500" b="1" dirty="0">
                <a:solidFill>
                  <a:srgbClr val="3939A1"/>
                </a:solidFill>
                <a:latin typeface="Aptos Display" panose="02110004020202020204"/>
              </a:rPr>
              <a:t>Programming Techniques &amp; Tools</a:t>
            </a:r>
          </a:p>
          <a:p>
            <a:pPr marL="188595" indent="-188595" defTabSz="685800">
              <a:spcBef>
                <a:spcPts val="300"/>
              </a:spcBef>
              <a:spcAft>
                <a:spcPts val="300"/>
              </a:spcAft>
              <a:buFont typeface="Arial" panose="020B0604020202020204" pitchFamily="34" charset="0"/>
              <a:buChar char="•"/>
            </a:pPr>
            <a:r>
              <a:rPr lang="en-US" sz="1500" b="1" dirty="0">
                <a:solidFill>
                  <a:srgbClr val="3939A1"/>
                </a:solidFill>
                <a:latin typeface="Aptos Display" panose="02110004020202020204"/>
              </a:rPr>
              <a:t>Research Challenges &amp; Opportunities</a:t>
            </a:r>
          </a:p>
          <a:p>
            <a:pPr marL="257175" indent="-257175" defTabSz="685800">
              <a:buFont typeface="Arial" panose="020B0604020202020204" pitchFamily="34" charset="0"/>
              <a:buChar char="•"/>
            </a:pPr>
            <a:endParaRPr lang="en-US" sz="1500" dirty="0">
              <a:solidFill>
                <a:srgbClr val="7030A0"/>
              </a:solidFill>
              <a:latin typeface="Aptos Display" panose="02110004020202020204"/>
            </a:endParaRPr>
          </a:p>
        </p:txBody>
      </p:sp>
      <p:sp>
        <p:nvSpPr>
          <p:cNvPr id="8" name="Rectangle 7">
            <a:extLst>
              <a:ext uri="{FF2B5EF4-FFF2-40B4-BE49-F238E27FC236}">
                <a16:creationId xmlns:a16="http://schemas.microsoft.com/office/drawing/2014/main" id="{7CCA631C-99DA-7DC0-AE60-432252CE757F}"/>
              </a:ext>
            </a:extLst>
          </p:cNvPr>
          <p:cNvSpPr/>
          <p:nvPr/>
        </p:nvSpPr>
        <p:spPr>
          <a:xfrm>
            <a:off x="3837302" y="2404427"/>
            <a:ext cx="5265878" cy="71408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685800"/>
            <a:r>
              <a:rPr lang="en-US" sz="4500" b="1" dirty="0" err="1">
                <a:solidFill>
                  <a:srgbClr val="7030A0"/>
                </a:solidFill>
                <a:latin typeface="Aptos Display" panose="02110004020202020204"/>
              </a:rPr>
              <a:t>MCCSys</a:t>
            </a:r>
            <a:endParaRPr lang="en-US" sz="4500" b="1" dirty="0">
              <a:solidFill>
                <a:srgbClr val="7030A0"/>
              </a:solidFill>
              <a:latin typeface="Aptos Display" panose="02110004020202020204"/>
            </a:endParaRPr>
          </a:p>
        </p:txBody>
      </p:sp>
      <p:pic>
        <p:nvPicPr>
          <p:cNvPr id="9" name="Picture 2" descr="ASCII���Screenshot">
            <a:extLst>
              <a:ext uri="{FF2B5EF4-FFF2-40B4-BE49-F238E27FC236}">
                <a16:creationId xmlns:a16="http://schemas.microsoft.com/office/drawing/2014/main" id="{0B0D9236-255B-7159-ACB3-6CA4D49D91B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2760" t="16942" r="5891" b="36901"/>
          <a:stretch>
            <a:fillRect/>
          </a:stretch>
        </p:blipFill>
        <p:spPr bwMode="auto">
          <a:xfrm>
            <a:off x="137549" y="2423806"/>
            <a:ext cx="3578686" cy="1944410"/>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56DD9E40-CD3C-AB26-4C10-BBA766DC7B66}"/>
              </a:ext>
            </a:extLst>
          </p:cNvPr>
          <p:cNvSpPr/>
          <p:nvPr/>
        </p:nvSpPr>
        <p:spPr>
          <a:xfrm>
            <a:off x="383" y="2373652"/>
            <a:ext cx="62822" cy="4429420"/>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endParaRPr lang="en-US" sz="3000" b="1" dirty="0">
              <a:solidFill>
                <a:prstClr val="white"/>
              </a:solidFill>
              <a:latin typeface="Aptos Display" panose="02110004020202020204"/>
            </a:endParaRPr>
          </a:p>
        </p:txBody>
      </p:sp>
      <p:sp>
        <p:nvSpPr>
          <p:cNvPr id="11" name="Rectangle 10">
            <a:extLst>
              <a:ext uri="{FF2B5EF4-FFF2-40B4-BE49-F238E27FC236}">
                <a16:creationId xmlns:a16="http://schemas.microsoft.com/office/drawing/2014/main" id="{5E6B7C52-7ABD-52C1-9B6E-DFFCED94F6DC}"/>
              </a:ext>
            </a:extLst>
          </p:cNvPr>
          <p:cNvSpPr/>
          <p:nvPr/>
        </p:nvSpPr>
        <p:spPr>
          <a:xfrm>
            <a:off x="2883" y="6768800"/>
            <a:ext cx="9153762" cy="44576"/>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endParaRPr lang="en-US" sz="3000" b="1" dirty="0">
              <a:solidFill>
                <a:prstClr val="white"/>
              </a:solidFill>
              <a:latin typeface="Aptos Display" panose="02110004020202020204"/>
            </a:endParaRPr>
          </a:p>
        </p:txBody>
      </p:sp>
      <p:sp>
        <p:nvSpPr>
          <p:cNvPr id="12" name="Rectangle 11">
            <a:extLst>
              <a:ext uri="{FF2B5EF4-FFF2-40B4-BE49-F238E27FC236}">
                <a16:creationId xmlns:a16="http://schemas.microsoft.com/office/drawing/2014/main" id="{0E96F991-4F08-BC2A-4684-A304A99D0DD1}"/>
              </a:ext>
            </a:extLst>
          </p:cNvPr>
          <p:cNvSpPr/>
          <p:nvPr/>
        </p:nvSpPr>
        <p:spPr>
          <a:xfrm>
            <a:off x="9109711" y="2367119"/>
            <a:ext cx="62822" cy="4429420"/>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endParaRPr lang="en-US" sz="3000" b="1" dirty="0">
              <a:solidFill>
                <a:prstClr val="white"/>
              </a:solidFill>
              <a:latin typeface="Aptos Display" panose="02110004020202020204"/>
            </a:endParaRPr>
          </a:p>
        </p:txBody>
      </p:sp>
      <p:sp>
        <p:nvSpPr>
          <p:cNvPr id="13" name="Rectangle 12">
            <a:extLst>
              <a:ext uri="{FF2B5EF4-FFF2-40B4-BE49-F238E27FC236}">
                <a16:creationId xmlns:a16="http://schemas.microsoft.com/office/drawing/2014/main" id="{B175A416-572F-DC10-F209-0FBE8206152E}"/>
              </a:ext>
            </a:extLst>
          </p:cNvPr>
          <p:cNvSpPr/>
          <p:nvPr/>
        </p:nvSpPr>
        <p:spPr>
          <a:xfrm>
            <a:off x="6920" y="6423056"/>
            <a:ext cx="9144000" cy="36803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r>
              <a:rPr lang="en-US" sz="1500" dirty="0">
                <a:solidFill>
                  <a:srgbClr val="7030A0"/>
                </a:solidFill>
                <a:latin typeface="Aptos Display" panose="02110004020202020204"/>
                <a:hlinkClick r:id="rId3">
                  <a:extLst>
                    <a:ext uri="{A12FA001-AC4F-418D-AE19-62706E023703}">
                      <ahyp:hlinkClr xmlns:ahyp="http://schemas.microsoft.com/office/drawing/2018/hyperlinkcolor" val="tx"/>
                    </a:ext>
                  </a:extLst>
                </a:hlinkClick>
              </a:rPr>
              <a:t>https://events.safari.ethz.ch/isca26-mccsys/</a:t>
            </a:r>
            <a:endParaRPr lang="en-US" sz="100" dirty="0">
              <a:solidFill>
                <a:srgbClr val="7030A0"/>
              </a:solidFill>
              <a:latin typeface="Aptos Display" panose="02110004020202020204"/>
            </a:endParaRPr>
          </a:p>
        </p:txBody>
      </p:sp>
      <p:sp>
        <p:nvSpPr>
          <p:cNvPr id="15" name="Rectangle 14">
            <a:extLst>
              <a:ext uri="{FF2B5EF4-FFF2-40B4-BE49-F238E27FC236}">
                <a16:creationId xmlns:a16="http://schemas.microsoft.com/office/drawing/2014/main" id="{CA1D93DB-4410-61AA-F81D-41D39A1786C2}"/>
              </a:ext>
            </a:extLst>
          </p:cNvPr>
          <p:cNvSpPr/>
          <p:nvPr/>
        </p:nvSpPr>
        <p:spPr>
          <a:xfrm>
            <a:off x="137549" y="4454792"/>
            <a:ext cx="3578686" cy="54210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r>
              <a:rPr lang="en-US" b="1" i="1" dirty="0">
                <a:solidFill>
                  <a:srgbClr val="7030A0"/>
                </a:solidFill>
                <a:latin typeface="Aptos Display" panose="02110004020202020204"/>
              </a:rPr>
              <a:t>More information &amp; </a:t>
            </a:r>
          </a:p>
          <a:p>
            <a:pPr algn="ctr" defTabSz="685800"/>
            <a:r>
              <a:rPr lang="en-US" b="1" i="1" dirty="0">
                <a:solidFill>
                  <a:srgbClr val="7030A0"/>
                </a:solidFill>
                <a:latin typeface="Aptos Display" panose="02110004020202020204"/>
              </a:rPr>
              <a:t>call for papers: </a:t>
            </a:r>
            <a:br>
              <a:rPr lang="en-US" b="1" i="1" dirty="0">
                <a:solidFill>
                  <a:srgbClr val="7030A0"/>
                </a:solidFill>
                <a:latin typeface="Aptos Display" panose="02110004020202020204"/>
              </a:rPr>
            </a:br>
            <a:endParaRPr lang="en-US" sz="150" dirty="0">
              <a:solidFill>
                <a:srgbClr val="7030A0"/>
              </a:solidFill>
              <a:latin typeface="Aptos Display" panose="02110004020202020204"/>
            </a:endParaRPr>
          </a:p>
        </p:txBody>
      </p:sp>
      <p:pic>
        <p:nvPicPr>
          <p:cNvPr id="4098" name="Picture 2" descr="QR Code Image">
            <a:extLst>
              <a:ext uri="{FF2B5EF4-FFF2-40B4-BE49-F238E27FC236}">
                <a16:creationId xmlns:a16="http://schemas.microsoft.com/office/drawing/2014/main" id="{855C587C-52D4-5132-1809-A69A1EA463D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27372" y="4996900"/>
            <a:ext cx="1352255" cy="135225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E269B481-FEA9-2883-8906-AE04659BEF1B}"/>
              </a:ext>
            </a:extLst>
          </p:cNvPr>
          <p:cNvPicPr>
            <a:picLocks noChangeAspect="1"/>
          </p:cNvPicPr>
          <p:nvPr/>
        </p:nvPicPr>
        <p:blipFill>
          <a:blip r:embed="rId5"/>
          <a:stretch>
            <a:fillRect/>
          </a:stretch>
        </p:blipFill>
        <p:spPr>
          <a:xfrm>
            <a:off x="-180528" y="25862"/>
            <a:ext cx="9505056" cy="1611662"/>
          </a:xfrm>
          <a:prstGeom prst="rect">
            <a:avLst/>
          </a:prstGeom>
        </p:spPr>
      </p:pic>
    </p:spTree>
    <p:extLst>
      <p:ext uri="{BB962C8B-B14F-4D97-AF65-F5344CB8AC3E}">
        <p14:creationId xmlns:p14="http://schemas.microsoft.com/office/powerpoint/2010/main" val="167052132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7587F8-8F90-A995-DA2C-5F1992C97868}"/>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4D1FD01A-6EFA-A30C-4F72-C1CB5FFB76C4}"/>
              </a:ext>
            </a:extLst>
          </p:cNvPr>
          <p:cNvSpPr txBox="1"/>
          <p:nvPr/>
        </p:nvSpPr>
        <p:spPr>
          <a:xfrm>
            <a:off x="1760016" y="1883231"/>
            <a:ext cx="5623975" cy="2585323"/>
          </a:xfrm>
          <a:prstGeom prst="rect">
            <a:avLst/>
          </a:prstGeom>
          <a:noFill/>
        </p:spPr>
        <p:txBody>
          <a:bodyPr wrap="none" rtlCol="0">
            <a:spAutoFit/>
          </a:bodyPr>
          <a:lstStyle/>
          <a:p>
            <a:pPr algn="ctr"/>
            <a:r>
              <a:rPr lang="en-US" sz="5400" dirty="0">
                <a:latin typeface="Cambria" panose="02040503050406030204" pitchFamily="18" charset="0"/>
                <a:ea typeface="Cambria" panose="02040503050406030204" pitchFamily="18" charset="0"/>
              </a:rPr>
              <a:t>DRAM Bender </a:t>
            </a:r>
            <a:br>
              <a:rPr lang="en-US" sz="5400" dirty="0">
                <a:latin typeface="Cambria" panose="02040503050406030204" pitchFamily="18" charset="0"/>
                <a:ea typeface="Cambria" panose="02040503050406030204" pitchFamily="18" charset="0"/>
              </a:rPr>
            </a:br>
            <a:r>
              <a:rPr lang="en-US" sz="5400" dirty="0">
                <a:solidFill>
                  <a:srgbClr val="0000FF"/>
                </a:solidFill>
                <a:latin typeface="Cambria" panose="02040503050406030204" pitchFamily="18" charset="0"/>
                <a:ea typeface="Cambria" panose="02040503050406030204" pitchFamily="18" charset="0"/>
              </a:rPr>
              <a:t>Enables Learning </a:t>
            </a:r>
            <a:br>
              <a:rPr lang="en-US" sz="5400" dirty="0">
                <a:solidFill>
                  <a:srgbClr val="0000FF"/>
                </a:solidFill>
                <a:latin typeface="Cambria" panose="02040503050406030204" pitchFamily="18" charset="0"/>
                <a:ea typeface="Cambria" panose="02040503050406030204" pitchFamily="18" charset="0"/>
              </a:rPr>
            </a:br>
            <a:r>
              <a:rPr lang="en-US" sz="5400" dirty="0">
                <a:solidFill>
                  <a:srgbClr val="FF0000"/>
                </a:solidFill>
                <a:latin typeface="Cambria" panose="02040503050406030204" pitchFamily="18" charset="0"/>
                <a:ea typeface="Cambria" panose="02040503050406030204" pitchFamily="18" charset="0"/>
              </a:rPr>
              <a:t>DRAM Internals</a:t>
            </a:r>
          </a:p>
        </p:txBody>
      </p:sp>
    </p:spTree>
    <p:extLst>
      <p:ext uri="{BB962C8B-B14F-4D97-AF65-F5344CB8AC3E}">
        <p14:creationId xmlns:p14="http://schemas.microsoft.com/office/powerpoint/2010/main" val="387815407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F2A98-E666-599F-CEED-D7050113AF55}"/>
              </a:ext>
            </a:extLst>
          </p:cNvPr>
          <p:cNvSpPr>
            <a:spLocks noGrp="1"/>
          </p:cNvSpPr>
          <p:nvPr>
            <p:ph type="title"/>
          </p:nvPr>
        </p:nvSpPr>
        <p:spPr/>
        <p:txBody>
          <a:bodyPr/>
          <a:lstStyle/>
          <a:p>
            <a:r>
              <a:rPr lang="en-US" dirty="0"/>
              <a:t>U-TRR</a:t>
            </a:r>
          </a:p>
        </p:txBody>
      </p:sp>
      <p:sp>
        <p:nvSpPr>
          <p:cNvPr id="3" name="Content Placeholder 2">
            <a:extLst>
              <a:ext uri="{FF2B5EF4-FFF2-40B4-BE49-F238E27FC236}">
                <a16:creationId xmlns:a16="http://schemas.microsoft.com/office/drawing/2014/main" id="{6AF57758-0C10-F072-1E9D-5EE21A19959C}"/>
              </a:ext>
            </a:extLst>
          </p:cNvPr>
          <p:cNvSpPr>
            <a:spLocks noGrp="1"/>
          </p:cNvSpPr>
          <p:nvPr>
            <p:ph idx="1"/>
          </p:nvPr>
        </p:nvSpPr>
        <p:spPr/>
        <p:txBody>
          <a:bodyPr/>
          <a:lstStyle/>
          <a:p>
            <a:r>
              <a:rPr lang="en-US" sz="2000" dirty="0"/>
              <a:t>Hasan Hassan, Yahya Can </a:t>
            </a:r>
            <a:r>
              <a:rPr lang="en-US" sz="2000" dirty="0" err="1"/>
              <a:t>Tugrul</a:t>
            </a:r>
            <a:r>
              <a:rPr lang="en-US" sz="2000" dirty="0"/>
              <a:t>, Jeremie S. Kim, Victor van der Veen, Kaveh Razavi, and Onur Mutlu,</a:t>
            </a:r>
            <a:br>
              <a:rPr lang="en-US" sz="2000" dirty="0"/>
            </a:br>
            <a:r>
              <a:rPr lang="en-US" sz="2000" b="1" dirty="0">
                <a:hlinkClick r:id="rId2"/>
              </a:rPr>
              <a:t>"Uncovering In-DRAM RowHammer Protection Mechanisms: A New Methodology, Custom RowHammer Patterns, and Implications"</a:t>
            </a:r>
            <a:br>
              <a:rPr lang="en-US" sz="2000" dirty="0"/>
            </a:br>
            <a:r>
              <a:rPr lang="en-US" sz="2000" i="1" dirty="0"/>
              <a:t>Proceedings of the </a:t>
            </a:r>
            <a:r>
              <a:rPr lang="en-US" sz="2000" i="1" dirty="0">
                <a:hlinkClick r:id="rId3"/>
              </a:rPr>
              <a:t>54th International Symposium on Microarchitecture</a:t>
            </a:r>
            <a:r>
              <a:rPr lang="en-US" sz="2000" i="1" dirty="0"/>
              <a:t> (</a:t>
            </a:r>
            <a:r>
              <a:rPr lang="en-US" sz="2000" b="1" i="1" dirty="0"/>
              <a:t>MICRO</a:t>
            </a:r>
            <a:r>
              <a:rPr lang="en-US" sz="2000" i="1" dirty="0"/>
              <a:t>)</a:t>
            </a:r>
            <a:r>
              <a:rPr lang="en-US" sz="2000" dirty="0"/>
              <a:t>, Virtual, October 2021.</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Short Talk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Lightning Talk Slides (pptx)</a:t>
            </a:r>
            <a:r>
              <a:rPr lang="en-US" sz="2000" dirty="0"/>
              <a:t> </a:t>
            </a:r>
            <a:r>
              <a:rPr lang="en-US" sz="2000" dirty="0">
                <a:hlinkClick r:id="rId9"/>
              </a:rPr>
              <a:t>(pdf)</a:t>
            </a:r>
            <a:r>
              <a:rPr lang="en-US" sz="2000" dirty="0"/>
              <a:t>] [</a:t>
            </a:r>
            <a:r>
              <a:rPr lang="en-US" sz="2000" dirty="0">
                <a:hlinkClick r:id="rId10"/>
              </a:rPr>
              <a:t>Talk Video</a:t>
            </a:r>
            <a:r>
              <a:rPr lang="en-US" sz="2000" dirty="0"/>
              <a:t> (25 minutes)]</a:t>
            </a:r>
            <a:br>
              <a:rPr lang="en-US" sz="2000" dirty="0"/>
            </a:br>
            <a:r>
              <a:rPr lang="en-US" sz="2000" dirty="0"/>
              <a:t>[</a:t>
            </a:r>
            <a:r>
              <a:rPr lang="en-US" sz="2000" dirty="0">
                <a:hlinkClick r:id="rId11"/>
              </a:rPr>
              <a:t>Lightning Talk Video</a:t>
            </a:r>
            <a:r>
              <a:rPr lang="en-US" sz="2000" dirty="0"/>
              <a:t> (100 seconds)] [</a:t>
            </a:r>
            <a:r>
              <a:rPr lang="en-US" sz="2000" dirty="0">
                <a:hlinkClick r:id="rId12"/>
              </a:rPr>
              <a:t>arXiv version</a:t>
            </a:r>
            <a:r>
              <a:rPr lang="en-US" sz="2000" dirty="0"/>
              <a:t>]</a:t>
            </a:r>
          </a:p>
        </p:txBody>
      </p:sp>
      <p:pic>
        <p:nvPicPr>
          <p:cNvPr id="4" name="Picture 3">
            <a:extLst>
              <a:ext uri="{FF2B5EF4-FFF2-40B4-BE49-F238E27FC236}">
                <a16:creationId xmlns:a16="http://schemas.microsoft.com/office/drawing/2014/main" id="{35364F63-5B23-45CF-9587-27E45420837B}"/>
              </a:ext>
            </a:extLst>
          </p:cNvPr>
          <p:cNvPicPr>
            <a:picLocks noChangeAspect="1"/>
          </p:cNvPicPr>
          <p:nvPr/>
        </p:nvPicPr>
        <p:blipFill>
          <a:blip r:embed="rId13"/>
          <a:stretch>
            <a:fillRect/>
          </a:stretch>
        </p:blipFill>
        <p:spPr>
          <a:xfrm>
            <a:off x="685800" y="4061735"/>
            <a:ext cx="7772400" cy="2173926"/>
          </a:xfrm>
          <a:prstGeom prst="rect">
            <a:avLst/>
          </a:prstGeom>
          <a:ln w="38100">
            <a:solidFill>
              <a:schemeClr val="tx1"/>
            </a:solidFill>
          </a:ln>
        </p:spPr>
      </p:pic>
    </p:spTree>
    <p:extLst>
      <p:ext uri="{BB962C8B-B14F-4D97-AF65-F5344CB8AC3E}">
        <p14:creationId xmlns:p14="http://schemas.microsoft.com/office/powerpoint/2010/main" val="3305978245"/>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58DA37-0826-4BB8-BD3D-1777C08E7175}"/>
              </a:ext>
            </a:extLst>
          </p:cNvPr>
          <p:cNvSpPr>
            <a:spLocks noGrp="1"/>
          </p:cNvSpPr>
          <p:nvPr>
            <p:ph type="title"/>
          </p:nvPr>
        </p:nvSpPr>
        <p:spPr/>
        <p:txBody>
          <a:bodyPr>
            <a:normAutofit/>
          </a:bodyPr>
          <a:lstStyle/>
          <a:p>
            <a:r>
              <a:rPr lang="en-US" dirty="0"/>
              <a:t>The RowHammer Vulnerability</a:t>
            </a:r>
            <a:endParaRPr lang="en-CH" dirty="0"/>
          </a:p>
        </p:txBody>
      </p:sp>
      <p:sp>
        <p:nvSpPr>
          <p:cNvPr id="4" name="Content Placeholder 2">
            <a:extLst>
              <a:ext uri="{FF2B5EF4-FFF2-40B4-BE49-F238E27FC236}">
                <a16:creationId xmlns:a16="http://schemas.microsoft.com/office/drawing/2014/main" id="{FCB29492-04C2-4675-89CE-F5E35EC66A6A}"/>
              </a:ext>
            </a:extLst>
          </p:cNvPr>
          <p:cNvSpPr txBox="1">
            <a:spLocks/>
          </p:cNvSpPr>
          <p:nvPr/>
        </p:nvSpPr>
        <p:spPr>
          <a:xfrm>
            <a:off x="1203133" y="1565111"/>
            <a:ext cx="6740717" cy="41901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85800" marR="0" lvl="1" indent="-228600" algn="l" defTabSz="914400" rtl="0" eaLnBrk="1" fontAlgn="auto" latinLnBrk="0" hangingPunct="1">
              <a:lnSpc>
                <a:spcPct val="100000"/>
              </a:lnSpc>
              <a:spcBef>
                <a:spcPts val="500"/>
              </a:spcBef>
              <a:spcAft>
                <a:spcPts val="300"/>
              </a:spcAft>
              <a:buClrTx/>
              <a:buSzTx/>
              <a:buFont typeface="Cambria" panose="02040503050406030204" pitchFamily="18" charset="0"/>
              <a:buChar char="-"/>
              <a:tabLst/>
              <a:defRPr/>
            </a:pPr>
            <a:endPar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17" name="Content Placeholder 2">
            <a:extLst>
              <a:ext uri="{FF2B5EF4-FFF2-40B4-BE49-F238E27FC236}">
                <a16:creationId xmlns:a16="http://schemas.microsoft.com/office/drawing/2014/main" id="{11A46096-BDF2-470B-9492-4A744AED2672}"/>
              </a:ext>
            </a:extLst>
          </p:cNvPr>
          <p:cNvSpPr txBox="1">
            <a:spLocks/>
          </p:cNvSpPr>
          <p:nvPr/>
        </p:nvSpPr>
        <p:spPr>
          <a:xfrm>
            <a:off x="533400" y="5225856"/>
            <a:ext cx="8077199" cy="79394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57" name="Content Placeholder 2">
            <a:extLst>
              <a:ext uri="{FF2B5EF4-FFF2-40B4-BE49-F238E27FC236}">
                <a16:creationId xmlns:a16="http://schemas.microsoft.com/office/drawing/2014/main" id="{896F133F-4DF4-4D83-994F-726442BBC833}"/>
              </a:ext>
            </a:extLst>
          </p:cNvPr>
          <p:cNvSpPr txBox="1">
            <a:spLocks/>
          </p:cNvSpPr>
          <p:nvPr/>
        </p:nvSpPr>
        <p:spPr>
          <a:xfrm>
            <a:off x="1203133" y="1295400"/>
            <a:ext cx="6740717" cy="41901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85800" marR="0" lvl="1" indent="-228600" algn="l" defTabSz="914400" rtl="0" eaLnBrk="1" fontAlgn="auto" latinLnBrk="0" hangingPunct="1">
              <a:lnSpc>
                <a:spcPct val="100000"/>
              </a:lnSpc>
              <a:spcBef>
                <a:spcPts val="500"/>
              </a:spcBef>
              <a:spcAft>
                <a:spcPts val="300"/>
              </a:spcAft>
              <a:buClrTx/>
              <a:buSzTx/>
              <a:buFont typeface="Cambria" panose="02040503050406030204" pitchFamily="18" charset="0"/>
              <a:buChar char="-"/>
              <a:tabLst/>
              <a:defRPr/>
            </a:pPr>
            <a:endPar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58" name="Rounded Rectangle 4">
            <a:extLst>
              <a:ext uri="{FF2B5EF4-FFF2-40B4-BE49-F238E27FC236}">
                <a16:creationId xmlns:a16="http://schemas.microsoft.com/office/drawing/2014/main" id="{DEE3966E-1920-43EA-8063-1AF6F4082390}"/>
              </a:ext>
            </a:extLst>
          </p:cNvPr>
          <p:cNvSpPr/>
          <p:nvPr/>
        </p:nvSpPr>
        <p:spPr>
          <a:xfrm>
            <a:off x="1581060" y="1447800"/>
            <a:ext cx="5988161" cy="3238559"/>
          </a:xfrm>
          <a:prstGeom prst="roundRect">
            <a:avLst/>
          </a:prstGeom>
          <a:solidFill>
            <a:schemeClr val="bg1">
              <a:lumMod val="9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panose="02040503050406030204"/>
              <a:ea typeface="+mn-ea"/>
              <a:cs typeface="+mn-cs"/>
            </a:endParaRPr>
          </a:p>
        </p:txBody>
      </p:sp>
      <p:cxnSp>
        <p:nvCxnSpPr>
          <p:cNvPr id="59" name="Straight Connector 58">
            <a:extLst>
              <a:ext uri="{FF2B5EF4-FFF2-40B4-BE49-F238E27FC236}">
                <a16:creationId xmlns:a16="http://schemas.microsoft.com/office/drawing/2014/main" id="{F74899F0-5ADE-4CA3-A9E5-E8C6E8026E0F}"/>
              </a:ext>
            </a:extLst>
          </p:cNvPr>
          <p:cNvCxnSpPr>
            <a:cxnSpLocks/>
          </p:cNvCxnSpPr>
          <p:nvPr/>
        </p:nvCxnSpPr>
        <p:spPr>
          <a:xfrm>
            <a:off x="1914888" y="2270776"/>
            <a:ext cx="532638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52DC5BDE-D0FA-49C6-99EA-E9575C67C664}"/>
              </a:ext>
            </a:extLst>
          </p:cNvPr>
          <p:cNvCxnSpPr>
            <a:cxnSpLocks/>
          </p:cNvCxnSpPr>
          <p:nvPr/>
        </p:nvCxnSpPr>
        <p:spPr>
          <a:xfrm>
            <a:off x="1914888" y="2785126"/>
            <a:ext cx="532638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017B7C27-565A-4F93-A0C8-F040A3135B29}"/>
              </a:ext>
            </a:extLst>
          </p:cNvPr>
          <p:cNvCxnSpPr>
            <a:cxnSpLocks/>
          </p:cNvCxnSpPr>
          <p:nvPr/>
        </p:nvCxnSpPr>
        <p:spPr>
          <a:xfrm>
            <a:off x="1914888" y="3296632"/>
            <a:ext cx="532638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3EA47940-3EB5-42E7-A50E-6630BBD02340}"/>
              </a:ext>
            </a:extLst>
          </p:cNvPr>
          <p:cNvCxnSpPr>
            <a:cxnSpLocks/>
          </p:cNvCxnSpPr>
          <p:nvPr/>
        </p:nvCxnSpPr>
        <p:spPr>
          <a:xfrm>
            <a:off x="1914888" y="3802396"/>
            <a:ext cx="532638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E3EF7796-1BC4-4D68-A1A3-E116459096F4}"/>
              </a:ext>
            </a:extLst>
          </p:cNvPr>
          <p:cNvCxnSpPr>
            <a:cxnSpLocks/>
          </p:cNvCxnSpPr>
          <p:nvPr/>
        </p:nvCxnSpPr>
        <p:spPr>
          <a:xfrm>
            <a:off x="1914888" y="4282808"/>
            <a:ext cx="532638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64" name="Rectangle 63">
            <a:extLst>
              <a:ext uri="{FF2B5EF4-FFF2-40B4-BE49-F238E27FC236}">
                <a16:creationId xmlns:a16="http://schemas.microsoft.com/office/drawing/2014/main" id="{414C6DB7-97D8-4685-A364-864C080C27AB}"/>
              </a:ext>
            </a:extLst>
          </p:cNvPr>
          <p:cNvSpPr/>
          <p:nvPr/>
        </p:nvSpPr>
        <p:spPr>
          <a:xfrm>
            <a:off x="2223498" y="2020738"/>
            <a:ext cx="4709160" cy="487224"/>
          </a:xfrm>
          <a:prstGeom prst="rect">
            <a:avLst/>
          </a:prstGeom>
          <a:solidFill>
            <a:schemeClr val="bg1">
              <a:lumMod val="85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0</a:t>
            </a:r>
          </a:p>
        </p:txBody>
      </p:sp>
      <p:sp>
        <p:nvSpPr>
          <p:cNvPr id="65" name="Rectangle 64">
            <a:extLst>
              <a:ext uri="{FF2B5EF4-FFF2-40B4-BE49-F238E27FC236}">
                <a16:creationId xmlns:a16="http://schemas.microsoft.com/office/drawing/2014/main" id="{64BF3D19-076F-4390-9DF7-AA5497BDE9E0}"/>
              </a:ext>
            </a:extLst>
          </p:cNvPr>
          <p:cNvSpPr/>
          <p:nvPr/>
        </p:nvSpPr>
        <p:spPr>
          <a:xfrm>
            <a:off x="2223498" y="4052002"/>
            <a:ext cx="4709160" cy="487224"/>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66" name="Rectangle 65">
            <a:extLst>
              <a:ext uri="{FF2B5EF4-FFF2-40B4-BE49-F238E27FC236}">
                <a16:creationId xmlns:a16="http://schemas.microsoft.com/office/drawing/2014/main" id="{310F7059-C60E-44E2-8687-CB5D1C749B33}"/>
              </a:ext>
            </a:extLst>
          </p:cNvPr>
          <p:cNvSpPr/>
          <p:nvPr/>
        </p:nvSpPr>
        <p:spPr>
          <a:xfrm>
            <a:off x="2223498" y="2526472"/>
            <a:ext cx="4709160" cy="487224"/>
          </a:xfrm>
          <a:prstGeom prst="rect">
            <a:avLst/>
          </a:prstGeom>
          <a:solidFill>
            <a:schemeClr val="bg1">
              <a:lumMod val="85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1</a:t>
            </a:r>
          </a:p>
        </p:txBody>
      </p:sp>
      <p:sp>
        <p:nvSpPr>
          <p:cNvPr id="67" name="Rectangle 66">
            <a:extLst>
              <a:ext uri="{FF2B5EF4-FFF2-40B4-BE49-F238E27FC236}">
                <a16:creationId xmlns:a16="http://schemas.microsoft.com/office/drawing/2014/main" id="{C4833EE2-E3DC-4699-B85F-78C6DF8DFC33}"/>
              </a:ext>
            </a:extLst>
          </p:cNvPr>
          <p:cNvSpPr/>
          <p:nvPr/>
        </p:nvSpPr>
        <p:spPr>
          <a:xfrm>
            <a:off x="2223498" y="3025783"/>
            <a:ext cx="4709160" cy="487224"/>
          </a:xfrm>
          <a:prstGeom prst="rect">
            <a:avLst/>
          </a:prstGeom>
          <a:solidFill>
            <a:schemeClr val="bg1">
              <a:lumMod val="85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68" name="Rectangle 67">
            <a:extLst>
              <a:ext uri="{FF2B5EF4-FFF2-40B4-BE49-F238E27FC236}">
                <a16:creationId xmlns:a16="http://schemas.microsoft.com/office/drawing/2014/main" id="{45482843-D706-4A8B-951E-2894BED2B4D9}"/>
              </a:ext>
            </a:extLst>
          </p:cNvPr>
          <p:cNvSpPr/>
          <p:nvPr/>
        </p:nvSpPr>
        <p:spPr>
          <a:xfrm>
            <a:off x="2223498" y="3530758"/>
            <a:ext cx="4709160" cy="487224"/>
          </a:xfrm>
          <a:prstGeom prst="rect">
            <a:avLst/>
          </a:prstGeom>
          <a:solidFill>
            <a:schemeClr val="bg1">
              <a:lumMod val="85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69" name="Rectangle 68">
            <a:extLst>
              <a:ext uri="{FF2B5EF4-FFF2-40B4-BE49-F238E27FC236}">
                <a16:creationId xmlns:a16="http://schemas.microsoft.com/office/drawing/2014/main" id="{20F079E1-6B95-4C3F-A22A-41B97986376D}"/>
              </a:ext>
            </a:extLst>
          </p:cNvPr>
          <p:cNvSpPr/>
          <p:nvPr/>
        </p:nvSpPr>
        <p:spPr>
          <a:xfrm>
            <a:off x="2223498" y="4039196"/>
            <a:ext cx="4709160" cy="487224"/>
          </a:xfrm>
          <a:prstGeom prst="rect">
            <a:avLst/>
          </a:prstGeom>
          <a:solidFill>
            <a:schemeClr val="bg1">
              <a:lumMod val="85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4</a:t>
            </a:r>
          </a:p>
        </p:txBody>
      </p:sp>
      <p:grpSp>
        <p:nvGrpSpPr>
          <p:cNvPr id="70" name="Group 69">
            <a:extLst>
              <a:ext uri="{FF2B5EF4-FFF2-40B4-BE49-F238E27FC236}">
                <a16:creationId xmlns:a16="http://schemas.microsoft.com/office/drawing/2014/main" id="{38E4B72B-3E0D-4512-AD69-E8802C31CF6A}"/>
              </a:ext>
            </a:extLst>
          </p:cNvPr>
          <p:cNvGrpSpPr/>
          <p:nvPr/>
        </p:nvGrpSpPr>
        <p:grpSpPr>
          <a:xfrm>
            <a:off x="2219166" y="2524989"/>
            <a:ext cx="4715035" cy="1492993"/>
            <a:chOff x="1428644" y="1937227"/>
            <a:chExt cx="6286713" cy="1990657"/>
          </a:xfrm>
        </p:grpSpPr>
        <p:sp>
          <p:nvSpPr>
            <p:cNvPr id="71" name="Rectangle 70">
              <a:extLst>
                <a:ext uri="{FF2B5EF4-FFF2-40B4-BE49-F238E27FC236}">
                  <a16:creationId xmlns:a16="http://schemas.microsoft.com/office/drawing/2014/main" id="{76F03BFA-588A-4317-A1BD-CFA6778077FF}"/>
                </a:ext>
              </a:extLst>
            </p:cNvPr>
            <p:cNvSpPr/>
            <p:nvPr/>
          </p:nvSpPr>
          <p:spPr>
            <a:xfrm>
              <a:off x="1436477" y="2604952"/>
              <a:ext cx="6278880" cy="649632"/>
            </a:xfrm>
            <a:prstGeom prst="rect">
              <a:avLst/>
            </a:prstGeom>
            <a:solidFill>
              <a:schemeClr val="accent2">
                <a:lumMod val="60000"/>
                <a:lumOff val="40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72" name="Content Placeholder 2">
              <a:extLst>
                <a:ext uri="{FF2B5EF4-FFF2-40B4-BE49-F238E27FC236}">
                  <a16:creationId xmlns:a16="http://schemas.microsoft.com/office/drawing/2014/main" id="{1B5DF74B-34E4-4A14-AC3F-F8A60ABB1F32}"/>
                </a:ext>
              </a:extLst>
            </p:cNvPr>
            <p:cNvSpPr txBox="1">
              <a:spLocks/>
            </p:cNvSpPr>
            <p:nvPr/>
          </p:nvSpPr>
          <p:spPr>
            <a:xfrm>
              <a:off x="1428644" y="263718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1"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open</a:t>
              </a:r>
            </a:p>
          </p:txBody>
        </p:sp>
        <p:sp>
          <p:nvSpPr>
            <p:cNvPr id="73" name="Rectangle 72">
              <a:extLst>
                <a:ext uri="{FF2B5EF4-FFF2-40B4-BE49-F238E27FC236}">
                  <a16:creationId xmlns:a16="http://schemas.microsoft.com/office/drawing/2014/main" id="{8F522ACD-455C-44D1-A08E-31C868A86A95}"/>
                </a:ext>
              </a:extLst>
            </p:cNvPr>
            <p:cNvSpPr/>
            <p:nvPr/>
          </p:nvSpPr>
          <p:spPr>
            <a:xfrm>
              <a:off x="1436477" y="1937227"/>
              <a:ext cx="6278880" cy="649632"/>
            </a:xfrm>
            <a:prstGeom prst="rect">
              <a:avLst/>
            </a:prstGeom>
            <a:solidFill>
              <a:schemeClr val="accent4">
                <a:lumMod val="20000"/>
                <a:lumOff val="80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1</a:t>
              </a:r>
            </a:p>
          </p:txBody>
        </p:sp>
        <p:sp>
          <p:nvSpPr>
            <p:cNvPr id="74" name="Rectangle 73">
              <a:extLst>
                <a:ext uri="{FF2B5EF4-FFF2-40B4-BE49-F238E27FC236}">
                  <a16:creationId xmlns:a16="http://schemas.microsoft.com/office/drawing/2014/main" id="{EFC42E7B-3C8D-42F1-A2C3-AC7727CEDE95}"/>
                </a:ext>
              </a:extLst>
            </p:cNvPr>
            <p:cNvSpPr/>
            <p:nvPr/>
          </p:nvSpPr>
          <p:spPr>
            <a:xfrm>
              <a:off x="1436477" y="3278252"/>
              <a:ext cx="6278880" cy="649632"/>
            </a:xfrm>
            <a:prstGeom prst="rect">
              <a:avLst/>
            </a:prstGeom>
            <a:solidFill>
              <a:schemeClr val="accent4">
                <a:lumMod val="20000"/>
                <a:lumOff val="80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grpSp>
      <p:grpSp>
        <p:nvGrpSpPr>
          <p:cNvPr id="75" name="Group 74">
            <a:extLst>
              <a:ext uri="{FF2B5EF4-FFF2-40B4-BE49-F238E27FC236}">
                <a16:creationId xmlns:a16="http://schemas.microsoft.com/office/drawing/2014/main" id="{49515415-FE60-4A66-96AE-F729E61F8F3E}"/>
              </a:ext>
            </a:extLst>
          </p:cNvPr>
          <p:cNvGrpSpPr/>
          <p:nvPr/>
        </p:nvGrpSpPr>
        <p:grpSpPr>
          <a:xfrm>
            <a:off x="2226742" y="3025042"/>
            <a:ext cx="4709160" cy="487224"/>
            <a:chOff x="8271133" y="2603964"/>
            <a:chExt cx="6278880" cy="649632"/>
          </a:xfrm>
        </p:grpSpPr>
        <p:sp>
          <p:nvSpPr>
            <p:cNvPr id="76" name="Rectangle 75">
              <a:extLst>
                <a:ext uri="{FF2B5EF4-FFF2-40B4-BE49-F238E27FC236}">
                  <a16:creationId xmlns:a16="http://schemas.microsoft.com/office/drawing/2014/main" id="{38F2920A-21CC-4C5B-A2F5-7FD0D71ABB3A}"/>
                </a:ext>
              </a:extLst>
            </p:cNvPr>
            <p:cNvSpPr/>
            <p:nvPr/>
          </p:nvSpPr>
          <p:spPr>
            <a:xfrm>
              <a:off x="8271133" y="2603964"/>
              <a:ext cx="6278880" cy="649632"/>
            </a:xfrm>
            <a:prstGeom prst="rect">
              <a:avLst/>
            </a:prstGeom>
            <a:solidFill>
              <a:srgbClr val="D8D9D8"/>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77" name="Content Placeholder 2">
              <a:extLst>
                <a:ext uri="{FF2B5EF4-FFF2-40B4-BE49-F238E27FC236}">
                  <a16:creationId xmlns:a16="http://schemas.microsoft.com/office/drawing/2014/main" id="{D709C9E9-3E36-4FFE-B1B9-C795A61350AF}"/>
                </a:ext>
              </a:extLst>
            </p:cNvPr>
            <p:cNvSpPr txBox="1">
              <a:spLocks/>
            </p:cNvSpPr>
            <p:nvPr/>
          </p:nvSpPr>
          <p:spPr>
            <a:xfrm>
              <a:off x="8407290" y="2645717"/>
              <a:ext cx="1390654" cy="591494"/>
            </a:xfrm>
            <a:prstGeom prst="rect">
              <a:avLst/>
            </a:prstGeom>
            <a:ln>
              <a:no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1"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closed</a:t>
              </a:r>
            </a:p>
          </p:txBody>
        </p:sp>
      </p:grpSp>
      <p:grpSp>
        <p:nvGrpSpPr>
          <p:cNvPr id="78" name="Group 77">
            <a:extLst>
              <a:ext uri="{FF2B5EF4-FFF2-40B4-BE49-F238E27FC236}">
                <a16:creationId xmlns:a16="http://schemas.microsoft.com/office/drawing/2014/main" id="{3A27C41F-630A-4EED-A0FA-7A185240422A}"/>
              </a:ext>
            </a:extLst>
          </p:cNvPr>
          <p:cNvGrpSpPr/>
          <p:nvPr/>
        </p:nvGrpSpPr>
        <p:grpSpPr>
          <a:xfrm>
            <a:off x="2219166" y="2020739"/>
            <a:ext cx="4715035" cy="2508388"/>
            <a:chOff x="1428644" y="1260576"/>
            <a:chExt cx="6286713" cy="3344517"/>
          </a:xfrm>
        </p:grpSpPr>
        <p:sp>
          <p:nvSpPr>
            <p:cNvPr id="79" name="Rectangle 78">
              <a:extLst>
                <a:ext uri="{FF2B5EF4-FFF2-40B4-BE49-F238E27FC236}">
                  <a16:creationId xmlns:a16="http://schemas.microsoft.com/office/drawing/2014/main" id="{A9B8B99C-211C-414E-9535-5024B676E810}"/>
                </a:ext>
              </a:extLst>
            </p:cNvPr>
            <p:cNvSpPr/>
            <p:nvPr/>
          </p:nvSpPr>
          <p:spPr>
            <a:xfrm>
              <a:off x="1436477" y="2604952"/>
              <a:ext cx="6278880" cy="649632"/>
            </a:xfrm>
            <a:prstGeom prst="rect">
              <a:avLst/>
            </a:prstGeom>
            <a:solidFill>
              <a:schemeClr val="accent2">
                <a:lumMod val="60000"/>
                <a:lumOff val="40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80" name="Content Placeholder 2">
              <a:extLst>
                <a:ext uri="{FF2B5EF4-FFF2-40B4-BE49-F238E27FC236}">
                  <a16:creationId xmlns:a16="http://schemas.microsoft.com/office/drawing/2014/main" id="{88411BA6-1D61-4D86-84B9-3364E7B93A99}"/>
                </a:ext>
              </a:extLst>
            </p:cNvPr>
            <p:cNvSpPr txBox="1">
              <a:spLocks/>
            </p:cNvSpPr>
            <p:nvPr/>
          </p:nvSpPr>
          <p:spPr>
            <a:xfrm>
              <a:off x="1428644" y="263718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1"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open</a:t>
              </a:r>
            </a:p>
          </p:txBody>
        </p:sp>
        <p:sp>
          <p:nvSpPr>
            <p:cNvPr id="81" name="Rectangle 80">
              <a:extLst>
                <a:ext uri="{FF2B5EF4-FFF2-40B4-BE49-F238E27FC236}">
                  <a16:creationId xmlns:a16="http://schemas.microsoft.com/office/drawing/2014/main" id="{48146E2A-313D-4EFE-B057-367884795AFB}"/>
                </a:ext>
              </a:extLst>
            </p:cNvPr>
            <p:cNvSpPr/>
            <p:nvPr/>
          </p:nvSpPr>
          <p:spPr>
            <a:xfrm>
              <a:off x="1436477" y="1937227"/>
              <a:ext cx="6278880" cy="649632"/>
            </a:xfrm>
            <a:prstGeom prst="rect">
              <a:avLst/>
            </a:prstGeom>
            <a:solidFill>
              <a:schemeClr val="accent4">
                <a:lumMod val="60000"/>
                <a:lumOff val="40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1</a:t>
              </a:r>
            </a:p>
          </p:txBody>
        </p:sp>
        <p:sp>
          <p:nvSpPr>
            <p:cNvPr id="82" name="Rectangle 81">
              <a:extLst>
                <a:ext uri="{FF2B5EF4-FFF2-40B4-BE49-F238E27FC236}">
                  <a16:creationId xmlns:a16="http://schemas.microsoft.com/office/drawing/2014/main" id="{4E5B5873-10AB-4694-92B9-52ADFFFE59A7}"/>
                </a:ext>
              </a:extLst>
            </p:cNvPr>
            <p:cNvSpPr/>
            <p:nvPr/>
          </p:nvSpPr>
          <p:spPr>
            <a:xfrm>
              <a:off x="1436477" y="3278252"/>
              <a:ext cx="6278880" cy="649632"/>
            </a:xfrm>
            <a:prstGeom prst="rect">
              <a:avLst/>
            </a:prstGeom>
            <a:solidFill>
              <a:schemeClr val="accent4">
                <a:lumMod val="60000"/>
                <a:lumOff val="40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83" name="Rectangle 82">
              <a:extLst>
                <a:ext uri="{FF2B5EF4-FFF2-40B4-BE49-F238E27FC236}">
                  <a16:creationId xmlns:a16="http://schemas.microsoft.com/office/drawing/2014/main" id="{62736B96-F271-4D5E-BDF0-F588DC8ED9EC}"/>
                </a:ext>
              </a:extLst>
            </p:cNvPr>
            <p:cNvSpPr/>
            <p:nvPr/>
          </p:nvSpPr>
          <p:spPr>
            <a:xfrm>
              <a:off x="1436477" y="1260576"/>
              <a:ext cx="6278880" cy="649632"/>
            </a:xfrm>
            <a:prstGeom prst="rect">
              <a:avLst/>
            </a:prstGeom>
            <a:solidFill>
              <a:schemeClr val="accent4">
                <a:lumMod val="20000"/>
                <a:lumOff val="80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0</a:t>
              </a:r>
            </a:p>
          </p:txBody>
        </p:sp>
        <p:sp>
          <p:nvSpPr>
            <p:cNvPr id="84" name="Rectangle 83">
              <a:extLst>
                <a:ext uri="{FF2B5EF4-FFF2-40B4-BE49-F238E27FC236}">
                  <a16:creationId xmlns:a16="http://schemas.microsoft.com/office/drawing/2014/main" id="{D08164FA-39BD-4053-B96A-F8527C39E8A8}"/>
                </a:ext>
              </a:extLst>
            </p:cNvPr>
            <p:cNvSpPr/>
            <p:nvPr/>
          </p:nvSpPr>
          <p:spPr>
            <a:xfrm>
              <a:off x="1436477" y="3955461"/>
              <a:ext cx="6278880" cy="649632"/>
            </a:xfrm>
            <a:prstGeom prst="rect">
              <a:avLst/>
            </a:prstGeom>
            <a:solidFill>
              <a:schemeClr val="accent4">
                <a:lumMod val="20000"/>
                <a:lumOff val="80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4</a:t>
              </a:r>
            </a:p>
          </p:txBody>
        </p:sp>
      </p:grpSp>
      <p:grpSp>
        <p:nvGrpSpPr>
          <p:cNvPr id="85" name="Group 84">
            <a:extLst>
              <a:ext uri="{FF2B5EF4-FFF2-40B4-BE49-F238E27FC236}">
                <a16:creationId xmlns:a16="http://schemas.microsoft.com/office/drawing/2014/main" id="{08D42A54-2DE4-4CC8-B673-BDA4692BD260}"/>
              </a:ext>
            </a:extLst>
          </p:cNvPr>
          <p:cNvGrpSpPr/>
          <p:nvPr/>
        </p:nvGrpSpPr>
        <p:grpSpPr>
          <a:xfrm>
            <a:off x="2219369" y="3035974"/>
            <a:ext cx="4715035" cy="487224"/>
            <a:chOff x="1428644" y="2604952"/>
            <a:chExt cx="6286713" cy="649632"/>
          </a:xfrm>
        </p:grpSpPr>
        <p:sp>
          <p:nvSpPr>
            <p:cNvPr id="86" name="Rectangle 85">
              <a:extLst>
                <a:ext uri="{FF2B5EF4-FFF2-40B4-BE49-F238E27FC236}">
                  <a16:creationId xmlns:a16="http://schemas.microsoft.com/office/drawing/2014/main" id="{547E5F24-02CA-4DED-8AA4-BB129AA6562E}"/>
                </a:ext>
              </a:extLst>
            </p:cNvPr>
            <p:cNvSpPr/>
            <p:nvPr/>
          </p:nvSpPr>
          <p:spPr>
            <a:xfrm>
              <a:off x="1436477" y="2604952"/>
              <a:ext cx="6278880" cy="649632"/>
            </a:xfrm>
            <a:prstGeom prst="rect">
              <a:avLst/>
            </a:prstGeom>
            <a:solidFill>
              <a:schemeClr val="accent2">
                <a:lumMod val="60000"/>
                <a:lumOff val="40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87" name="Content Placeholder 2">
              <a:extLst>
                <a:ext uri="{FF2B5EF4-FFF2-40B4-BE49-F238E27FC236}">
                  <a16:creationId xmlns:a16="http://schemas.microsoft.com/office/drawing/2014/main" id="{50CF6E60-78AE-48CD-9DD2-9ADA1F1A057D}"/>
                </a:ext>
              </a:extLst>
            </p:cNvPr>
            <p:cNvSpPr txBox="1">
              <a:spLocks/>
            </p:cNvSpPr>
            <p:nvPr/>
          </p:nvSpPr>
          <p:spPr>
            <a:xfrm>
              <a:off x="1428644" y="263718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1"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open</a:t>
              </a:r>
            </a:p>
          </p:txBody>
        </p:sp>
      </p:grpSp>
      <p:grpSp>
        <p:nvGrpSpPr>
          <p:cNvPr id="88" name="Group 87">
            <a:extLst>
              <a:ext uri="{FF2B5EF4-FFF2-40B4-BE49-F238E27FC236}">
                <a16:creationId xmlns:a16="http://schemas.microsoft.com/office/drawing/2014/main" id="{85231127-01FA-4FDE-9B72-0B090E18508F}"/>
              </a:ext>
            </a:extLst>
          </p:cNvPr>
          <p:cNvGrpSpPr/>
          <p:nvPr/>
        </p:nvGrpSpPr>
        <p:grpSpPr>
          <a:xfrm>
            <a:off x="2228284" y="3027020"/>
            <a:ext cx="4709160" cy="487224"/>
            <a:chOff x="-3925255" y="4700899"/>
            <a:chExt cx="6278880" cy="649632"/>
          </a:xfrm>
        </p:grpSpPr>
        <p:sp>
          <p:nvSpPr>
            <p:cNvPr id="89" name="Rectangle 88">
              <a:extLst>
                <a:ext uri="{FF2B5EF4-FFF2-40B4-BE49-F238E27FC236}">
                  <a16:creationId xmlns:a16="http://schemas.microsoft.com/office/drawing/2014/main" id="{1A6EFBD1-B8DD-4F8B-9F1B-3754219010E7}"/>
                </a:ext>
              </a:extLst>
            </p:cNvPr>
            <p:cNvSpPr/>
            <p:nvPr/>
          </p:nvSpPr>
          <p:spPr>
            <a:xfrm>
              <a:off x="-3925255" y="4700899"/>
              <a:ext cx="6278880" cy="649632"/>
            </a:xfrm>
            <a:prstGeom prst="rect">
              <a:avLst/>
            </a:prstGeom>
            <a:solidFill>
              <a:schemeClr val="bg1">
                <a:lumMod val="85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90" name="Content Placeholder 2">
              <a:extLst>
                <a:ext uri="{FF2B5EF4-FFF2-40B4-BE49-F238E27FC236}">
                  <a16:creationId xmlns:a16="http://schemas.microsoft.com/office/drawing/2014/main" id="{9491A549-A3B3-4C05-8C95-C7A83D257C27}"/>
                </a:ext>
              </a:extLst>
            </p:cNvPr>
            <p:cNvSpPr txBox="1">
              <a:spLocks/>
            </p:cNvSpPr>
            <p:nvPr/>
          </p:nvSpPr>
          <p:spPr>
            <a:xfrm>
              <a:off x="-3776745" y="4729968"/>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1"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closed</a:t>
              </a:r>
            </a:p>
          </p:txBody>
        </p:sp>
      </p:grpSp>
      <p:sp>
        <p:nvSpPr>
          <p:cNvPr id="91" name="Rectangle 90">
            <a:extLst>
              <a:ext uri="{FF2B5EF4-FFF2-40B4-BE49-F238E27FC236}">
                <a16:creationId xmlns:a16="http://schemas.microsoft.com/office/drawing/2014/main" id="{9C448583-7F4B-470B-BC8D-28B2A28D077C}"/>
              </a:ext>
            </a:extLst>
          </p:cNvPr>
          <p:cNvSpPr/>
          <p:nvPr/>
        </p:nvSpPr>
        <p:spPr>
          <a:xfrm>
            <a:off x="3778459" y="1476535"/>
            <a:ext cx="1773242" cy="461665"/>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a:ea typeface="+mn-ea"/>
                <a:cs typeface="+mn-cs"/>
              </a:rPr>
              <a:t>DRAM Chip</a:t>
            </a:r>
            <a:endParaRPr kumimoji="0" lang="en-US" sz="2400" b="0" i="0" u="none" strike="noStrike" kern="1200" cap="none" spc="0" normalizeH="0" baseline="0" noProof="0" dirty="0">
              <a:ln>
                <a:noFill/>
              </a:ln>
              <a:solidFill>
                <a:prstClr val="black"/>
              </a:solidFill>
              <a:effectLst/>
              <a:uLnTx/>
              <a:uFillTx/>
              <a:latin typeface="Cambria" panose="02040503050406030204"/>
              <a:ea typeface="+mn-ea"/>
              <a:cs typeface="+mn-cs"/>
            </a:endParaRPr>
          </a:p>
        </p:txBody>
      </p:sp>
      <p:sp>
        <p:nvSpPr>
          <p:cNvPr id="92" name="Multiply 70">
            <a:extLst>
              <a:ext uri="{FF2B5EF4-FFF2-40B4-BE49-F238E27FC236}">
                <a16:creationId xmlns:a16="http://schemas.microsoft.com/office/drawing/2014/main" id="{AD33FB81-D4FE-4608-A9C6-E7834D12945D}"/>
              </a:ext>
            </a:extLst>
          </p:cNvPr>
          <p:cNvSpPr/>
          <p:nvPr/>
        </p:nvSpPr>
        <p:spPr>
          <a:xfrm>
            <a:off x="5105400" y="2511318"/>
            <a:ext cx="520687" cy="520687"/>
          </a:xfrm>
          <a:prstGeom prst="mathMultiply">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93" name="Multiply 71">
            <a:extLst>
              <a:ext uri="{FF2B5EF4-FFF2-40B4-BE49-F238E27FC236}">
                <a16:creationId xmlns:a16="http://schemas.microsoft.com/office/drawing/2014/main" id="{DD7D048A-3F04-499C-99E0-1601CD65845E}"/>
              </a:ext>
            </a:extLst>
          </p:cNvPr>
          <p:cNvSpPr/>
          <p:nvPr/>
        </p:nvSpPr>
        <p:spPr>
          <a:xfrm>
            <a:off x="3332450" y="3507871"/>
            <a:ext cx="520687" cy="520687"/>
          </a:xfrm>
          <a:prstGeom prst="mathMultiply">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panose="02040503050406030204"/>
              <a:ea typeface="+mn-ea"/>
              <a:cs typeface="+mn-cs"/>
            </a:endParaRPr>
          </a:p>
        </p:txBody>
      </p:sp>
      <p:grpSp>
        <p:nvGrpSpPr>
          <p:cNvPr id="94" name="Group 93">
            <a:extLst>
              <a:ext uri="{FF2B5EF4-FFF2-40B4-BE49-F238E27FC236}">
                <a16:creationId xmlns:a16="http://schemas.microsoft.com/office/drawing/2014/main" id="{C50174ED-4004-437F-9107-A52920D1594D}"/>
              </a:ext>
            </a:extLst>
          </p:cNvPr>
          <p:cNvGrpSpPr/>
          <p:nvPr/>
        </p:nvGrpSpPr>
        <p:grpSpPr>
          <a:xfrm>
            <a:off x="2268492" y="2010331"/>
            <a:ext cx="3182343" cy="2539633"/>
            <a:chOff x="1746836" y="1682309"/>
            <a:chExt cx="4243124" cy="3386177"/>
          </a:xfrm>
        </p:grpSpPr>
        <p:sp>
          <p:nvSpPr>
            <p:cNvPr id="95" name="Multiply 13">
              <a:extLst>
                <a:ext uri="{FF2B5EF4-FFF2-40B4-BE49-F238E27FC236}">
                  <a16:creationId xmlns:a16="http://schemas.microsoft.com/office/drawing/2014/main" id="{3AB468BD-625B-4452-9FC2-8D7316CD9ECB}"/>
                </a:ext>
              </a:extLst>
            </p:cNvPr>
            <p:cNvSpPr/>
            <p:nvPr/>
          </p:nvSpPr>
          <p:spPr>
            <a:xfrm>
              <a:off x="2539369" y="1682309"/>
              <a:ext cx="694249" cy="694249"/>
            </a:xfrm>
            <a:prstGeom prst="mathMultiply">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96" name="Multiply 69">
              <a:extLst>
                <a:ext uri="{FF2B5EF4-FFF2-40B4-BE49-F238E27FC236}">
                  <a16:creationId xmlns:a16="http://schemas.microsoft.com/office/drawing/2014/main" id="{D68A4C05-4F91-4696-8499-F2CB3E165828}"/>
                </a:ext>
              </a:extLst>
            </p:cNvPr>
            <p:cNvSpPr/>
            <p:nvPr/>
          </p:nvSpPr>
          <p:spPr>
            <a:xfrm>
              <a:off x="3456171" y="2348675"/>
              <a:ext cx="694249" cy="694249"/>
            </a:xfrm>
            <a:prstGeom prst="mathMultiply">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97" name="Multiply 72">
              <a:extLst>
                <a:ext uri="{FF2B5EF4-FFF2-40B4-BE49-F238E27FC236}">
                  <a16:creationId xmlns:a16="http://schemas.microsoft.com/office/drawing/2014/main" id="{7BF830FC-3196-47DC-805D-F186B5340452}"/>
                </a:ext>
              </a:extLst>
            </p:cNvPr>
            <p:cNvSpPr/>
            <p:nvPr/>
          </p:nvSpPr>
          <p:spPr>
            <a:xfrm>
              <a:off x="5295711" y="3710626"/>
              <a:ext cx="694249" cy="694249"/>
            </a:xfrm>
            <a:prstGeom prst="mathMultiply">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98" name="Multiply 73">
              <a:extLst>
                <a:ext uri="{FF2B5EF4-FFF2-40B4-BE49-F238E27FC236}">
                  <a16:creationId xmlns:a16="http://schemas.microsoft.com/office/drawing/2014/main" id="{15C41AFD-36AF-469E-8F43-8393CD8B03A8}"/>
                </a:ext>
              </a:extLst>
            </p:cNvPr>
            <p:cNvSpPr/>
            <p:nvPr/>
          </p:nvSpPr>
          <p:spPr>
            <a:xfrm>
              <a:off x="1746836" y="4374237"/>
              <a:ext cx="694249" cy="694249"/>
            </a:xfrm>
            <a:prstGeom prst="mathMultiply">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panose="02040503050406030204"/>
                <a:ea typeface="+mn-ea"/>
                <a:cs typeface="+mn-cs"/>
              </a:endParaRPr>
            </a:p>
          </p:txBody>
        </p:sp>
      </p:grpSp>
      <p:sp>
        <p:nvSpPr>
          <p:cNvPr id="99" name="Rectangle 98">
            <a:extLst>
              <a:ext uri="{FF2B5EF4-FFF2-40B4-BE49-F238E27FC236}">
                <a16:creationId xmlns:a16="http://schemas.microsoft.com/office/drawing/2014/main" id="{C2464827-3EA7-4645-8362-FCB33F51E8B5}"/>
              </a:ext>
            </a:extLst>
          </p:cNvPr>
          <p:cNvSpPr/>
          <p:nvPr/>
        </p:nvSpPr>
        <p:spPr>
          <a:xfrm>
            <a:off x="5475650" y="2063155"/>
            <a:ext cx="1469184" cy="400110"/>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Victim Row</a:t>
            </a:r>
          </a:p>
        </p:txBody>
      </p:sp>
      <p:sp>
        <p:nvSpPr>
          <p:cNvPr id="103" name="Rectangle 102">
            <a:extLst>
              <a:ext uri="{FF2B5EF4-FFF2-40B4-BE49-F238E27FC236}">
                <a16:creationId xmlns:a16="http://schemas.microsoft.com/office/drawing/2014/main" id="{12774E76-41ED-466A-84F7-8B2110FCDF2E}"/>
              </a:ext>
            </a:extLst>
          </p:cNvPr>
          <p:cNvSpPr/>
          <p:nvPr/>
        </p:nvSpPr>
        <p:spPr>
          <a:xfrm>
            <a:off x="5475650" y="2572733"/>
            <a:ext cx="1469184" cy="400110"/>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Victim Row</a:t>
            </a:r>
          </a:p>
        </p:txBody>
      </p:sp>
      <p:sp>
        <p:nvSpPr>
          <p:cNvPr id="104" name="Rectangle 103">
            <a:extLst>
              <a:ext uri="{FF2B5EF4-FFF2-40B4-BE49-F238E27FC236}">
                <a16:creationId xmlns:a16="http://schemas.microsoft.com/office/drawing/2014/main" id="{6E0932E4-EFE7-4E9D-9D0B-5D620D052775}"/>
              </a:ext>
            </a:extLst>
          </p:cNvPr>
          <p:cNvSpPr/>
          <p:nvPr/>
        </p:nvSpPr>
        <p:spPr>
          <a:xfrm>
            <a:off x="5475650" y="3567240"/>
            <a:ext cx="1469184" cy="400110"/>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Victim Row</a:t>
            </a:r>
          </a:p>
        </p:txBody>
      </p:sp>
      <p:sp>
        <p:nvSpPr>
          <p:cNvPr id="105" name="Rectangle 104">
            <a:extLst>
              <a:ext uri="{FF2B5EF4-FFF2-40B4-BE49-F238E27FC236}">
                <a16:creationId xmlns:a16="http://schemas.microsoft.com/office/drawing/2014/main" id="{77FA4ED9-CA40-45A4-8851-69E8974E5126}"/>
              </a:ext>
            </a:extLst>
          </p:cNvPr>
          <p:cNvSpPr/>
          <p:nvPr/>
        </p:nvSpPr>
        <p:spPr>
          <a:xfrm>
            <a:off x="5475650" y="4070000"/>
            <a:ext cx="1469184" cy="400110"/>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Victim Row</a:t>
            </a:r>
          </a:p>
        </p:txBody>
      </p:sp>
      <p:sp>
        <p:nvSpPr>
          <p:cNvPr id="106" name="Rectangle 105">
            <a:extLst>
              <a:ext uri="{FF2B5EF4-FFF2-40B4-BE49-F238E27FC236}">
                <a16:creationId xmlns:a16="http://schemas.microsoft.com/office/drawing/2014/main" id="{978B8BC7-D62D-479F-AF1E-6917E6944555}"/>
              </a:ext>
            </a:extLst>
          </p:cNvPr>
          <p:cNvSpPr/>
          <p:nvPr/>
        </p:nvSpPr>
        <p:spPr>
          <a:xfrm>
            <a:off x="5048609" y="3056301"/>
            <a:ext cx="1896225" cy="400110"/>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Aggressor Row</a:t>
            </a:r>
          </a:p>
        </p:txBody>
      </p:sp>
      <p:sp>
        <p:nvSpPr>
          <p:cNvPr id="107" name="Content Placeholder 2">
            <a:extLst>
              <a:ext uri="{FF2B5EF4-FFF2-40B4-BE49-F238E27FC236}">
                <a16:creationId xmlns:a16="http://schemas.microsoft.com/office/drawing/2014/main" id="{8B0FCEFF-8BCD-4DE3-9C12-E5E19E9E1B0F}"/>
              </a:ext>
            </a:extLst>
          </p:cNvPr>
          <p:cNvSpPr txBox="1">
            <a:spLocks/>
          </p:cNvSpPr>
          <p:nvPr/>
        </p:nvSpPr>
        <p:spPr>
          <a:xfrm>
            <a:off x="-1" y="5181600"/>
            <a:ext cx="9144000" cy="897089"/>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Repeatedly </a:t>
            </a:r>
            <a:r>
              <a:rPr kumimoji="0" lang="en-US" sz="26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opening</a:t>
            </a:r>
            <a:r>
              <a:rPr kumimoji="0" lang="en-US" sz="2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(activating)</a:t>
            </a:r>
            <a:r>
              <a:rPr kumimoji="0" lang="en-US" sz="2600" b="0"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 </a:t>
            </a:r>
            <a:r>
              <a:rPr kumimoji="0" lang="en-US" sz="2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and </a:t>
            </a:r>
            <a:r>
              <a:rPr kumimoji="0" lang="en-US" sz="26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closing</a:t>
            </a:r>
            <a:r>
              <a:rPr kumimoji="0" lang="en-US" sz="2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(precharging) </a:t>
            </a:r>
          </a:p>
          <a:p>
            <a:pPr marL="0" marR="0" lvl="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 DRAM row causes </a:t>
            </a:r>
            <a:r>
              <a:rPr kumimoji="0" lang="en-US" sz="26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RowHammer bit flips</a:t>
            </a:r>
            <a:r>
              <a:rPr kumimoji="0" lang="en-US" sz="26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2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 nearby cells</a:t>
            </a:r>
            <a:endParaRPr kumimoji="0" lang="en-US" sz="26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Tree>
    <p:custDataLst>
      <p:tags r:id="rId1"/>
    </p:custDataLst>
    <p:extLst>
      <p:ext uri="{BB962C8B-B14F-4D97-AF65-F5344CB8AC3E}">
        <p14:creationId xmlns:p14="http://schemas.microsoft.com/office/powerpoint/2010/main" val="2967880515"/>
      </p:ext>
    </p:extLst>
  </p:cSld>
  <p:clrMapOvr>
    <a:masterClrMapping/>
  </p:clrMapOvr>
  <mc:AlternateContent xmlns:mc="http://schemas.openxmlformats.org/markup-compatibility/2006" xmlns:p14="http://schemas.microsoft.com/office/powerpoint/2010/main">
    <mc:Choice Requires="p14">
      <p:transition spd="slow" p14:dur="2000" advTm="39298"/>
    </mc:Choice>
    <mc:Fallback xmlns="">
      <p:transition spd="slow" advTm="39298"/>
    </mc:Fallback>
  </mc:AlternateContent>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B725F-9AD6-4705-9344-2A4E3BB43A0D}"/>
              </a:ext>
            </a:extLst>
          </p:cNvPr>
          <p:cNvSpPr>
            <a:spLocks noGrp="1"/>
          </p:cNvSpPr>
          <p:nvPr>
            <p:ph type="title"/>
          </p:nvPr>
        </p:nvSpPr>
        <p:spPr/>
        <p:txBody>
          <a:bodyPr>
            <a:normAutofit/>
          </a:bodyPr>
          <a:lstStyle/>
          <a:p>
            <a:r>
              <a:rPr lang="en-US" dirty="0"/>
              <a:t>Target Row Refresh (TRR)</a:t>
            </a:r>
            <a:endParaRPr lang="en-CH" dirty="0"/>
          </a:p>
        </p:txBody>
      </p:sp>
      <p:sp>
        <p:nvSpPr>
          <p:cNvPr id="3" name="Content Placeholder 2">
            <a:extLst>
              <a:ext uri="{FF2B5EF4-FFF2-40B4-BE49-F238E27FC236}">
                <a16:creationId xmlns:a16="http://schemas.microsoft.com/office/drawing/2014/main" id="{9B759FF7-4206-44F5-8388-69807465510C}"/>
              </a:ext>
            </a:extLst>
          </p:cNvPr>
          <p:cNvSpPr>
            <a:spLocks noGrp="1"/>
          </p:cNvSpPr>
          <p:nvPr>
            <p:ph idx="1"/>
          </p:nvPr>
        </p:nvSpPr>
        <p:spPr>
          <a:xfrm>
            <a:off x="-5716" y="1213741"/>
            <a:ext cx="9149715" cy="767459"/>
          </a:xfrm>
        </p:spPr>
        <p:txBody>
          <a:bodyPr>
            <a:normAutofit fontScale="92500" lnSpcReduction="10000"/>
          </a:bodyPr>
          <a:lstStyle/>
          <a:p>
            <a:pPr marL="0" indent="0">
              <a:buNone/>
            </a:pPr>
            <a:r>
              <a:rPr lang="en-US" dirty="0"/>
              <a:t>DRAM vendors equip their DRAM chips with a </a:t>
            </a:r>
            <a:r>
              <a:rPr lang="en-US" i="1" dirty="0">
                <a:solidFill>
                  <a:srgbClr val="C00000"/>
                </a:solidFill>
              </a:rPr>
              <a:t>proprietary</a:t>
            </a:r>
            <a:r>
              <a:rPr lang="en-US" i="1" dirty="0"/>
              <a:t> </a:t>
            </a:r>
            <a:br>
              <a:rPr lang="en-US" dirty="0"/>
            </a:br>
            <a:r>
              <a:rPr lang="en-US" dirty="0"/>
              <a:t>mitigation mechanisms known as </a:t>
            </a:r>
            <a:r>
              <a:rPr lang="en-US" b="1" dirty="0"/>
              <a:t>Target Row Refresh (TRR)</a:t>
            </a:r>
            <a:endParaRPr lang="en-CH" b="1" dirty="0"/>
          </a:p>
        </p:txBody>
      </p:sp>
      <p:sp>
        <p:nvSpPr>
          <p:cNvPr id="4" name="Rounded Rectangle 4">
            <a:extLst>
              <a:ext uri="{FF2B5EF4-FFF2-40B4-BE49-F238E27FC236}">
                <a16:creationId xmlns:a16="http://schemas.microsoft.com/office/drawing/2014/main" id="{3FF1593A-7901-4808-95C7-AFD78EBD92A7}"/>
              </a:ext>
            </a:extLst>
          </p:cNvPr>
          <p:cNvSpPr/>
          <p:nvPr/>
        </p:nvSpPr>
        <p:spPr>
          <a:xfrm>
            <a:off x="3422193" y="3779032"/>
            <a:ext cx="5436057" cy="2053221"/>
          </a:xfrm>
          <a:prstGeom prst="roundRect">
            <a:avLst/>
          </a:prstGeom>
          <a:solidFill>
            <a:schemeClr val="bg1">
              <a:lumMod val="9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panose="02040503050406030204"/>
              <a:ea typeface="+mn-ea"/>
              <a:cs typeface="+mn-cs"/>
            </a:endParaRPr>
          </a:p>
        </p:txBody>
      </p:sp>
      <p:cxnSp>
        <p:nvCxnSpPr>
          <p:cNvPr id="5" name="Straight Connector 4">
            <a:extLst>
              <a:ext uri="{FF2B5EF4-FFF2-40B4-BE49-F238E27FC236}">
                <a16:creationId xmlns:a16="http://schemas.microsoft.com/office/drawing/2014/main" id="{64A3B3C4-7821-434A-A148-EBC6228C29B5}"/>
              </a:ext>
            </a:extLst>
          </p:cNvPr>
          <p:cNvCxnSpPr>
            <a:cxnSpLocks/>
          </p:cNvCxnSpPr>
          <p:nvPr/>
        </p:nvCxnSpPr>
        <p:spPr>
          <a:xfrm>
            <a:off x="4633197" y="4102873"/>
            <a:ext cx="3897101"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C4DB0259-692D-4656-841C-3E13605DF30D}"/>
              </a:ext>
            </a:extLst>
          </p:cNvPr>
          <p:cNvCxnSpPr>
            <a:cxnSpLocks/>
          </p:cNvCxnSpPr>
          <p:nvPr/>
        </p:nvCxnSpPr>
        <p:spPr>
          <a:xfrm>
            <a:off x="4633197" y="4445773"/>
            <a:ext cx="3897101"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D6FB1E89-D210-4450-BE6B-2526EFACA1DC}"/>
              </a:ext>
            </a:extLst>
          </p:cNvPr>
          <p:cNvCxnSpPr>
            <a:cxnSpLocks/>
          </p:cNvCxnSpPr>
          <p:nvPr/>
        </p:nvCxnSpPr>
        <p:spPr>
          <a:xfrm>
            <a:off x="4633197" y="4800053"/>
            <a:ext cx="3897101"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283D4CBC-D5D3-4A69-BF2E-EE2354C9A5B0}"/>
              </a:ext>
            </a:extLst>
          </p:cNvPr>
          <p:cNvCxnSpPr>
            <a:cxnSpLocks/>
          </p:cNvCxnSpPr>
          <p:nvPr/>
        </p:nvCxnSpPr>
        <p:spPr>
          <a:xfrm>
            <a:off x="4633197" y="5158815"/>
            <a:ext cx="3897101"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765312C8-9D10-4C87-9370-4B98B85FE7B9}"/>
              </a:ext>
            </a:extLst>
          </p:cNvPr>
          <p:cNvCxnSpPr>
            <a:cxnSpLocks/>
          </p:cNvCxnSpPr>
          <p:nvPr/>
        </p:nvCxnSpPr>
        <p:spPr>
          <a:xfrm>
            <a:off x="4633197" y="5527930"/>
            <a:ext cx="3897101"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32D7A9AF-AD51-4596-9937-45A47F7140EE}"/>
              </a:ext>
            </a:extLst>
          </p:cNvPr>
          <p:cNvSpPr/>
          <p:nvPr/>
        </p:nvSpPr>
        <p:spPr>
          <a:xfrm>
            <a:off x="4866614" y="3961777"/>
            <a:ext cx="3445505" cy="277811"/>
          </a:xfrm>
          <a:prstGeom prst="rect">
            <a:avLst/>
          </a:prstGeom>
          <a:solidFill>
            <a:schemeClr val="bg1">
              <a:lumMod val="85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0</a:t>
            </a:r>
          </a:p>
        </p:txBody>
      </p:sp>
      <p:sp>
        <p:nvSpPr>
          <p:cNvPr id="12" name="Rectangle 11">
            <a:extLst>
              <a:ext uri="{FF2B5EF4-FFF2-40B4-BE49-F238E27FC236}">
                <a16:creationId xmlns:a16="http://schemas.microsoft.com/office/drawing/2014/main" id="{5B91004C-2790-4E22-A065-EC05531BDE85}"/>
              </a:ext>
            </a:extLst>
          </p:cNvPr>
          <p:cNvSpPr/>
          <p:nvPr/>
        </p:nvSpPr>
        <p:spPr>
          <a:xfrm>
            <a:off x="4866617" y="4304677"/>
            <a:ext cx="3445505" cy="277811"/>
          </a:xfrm>
          <a:prstGeom prst="rect">
            <a:avLst/>
          </a:prstGeom>
          <a:solidFill>
            <a:schemeClr val="bg1">
              <a:lumMod val="85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1</a:t>
            </a:r>
          </a:p>
        </p:txBody>
      </p:sp>
      <p:sp>
        <p:nvSpPr>
          <p:cNvPr id="13" name="Rectangle 12">
            <a:extLst>
              <a:ext uri="{FF2B5EF4-FFF2-40B4-BE49-F238E27FC236}">
                <a16:creationId xmlns:a16="http://schemas.microsoft.com/office/drawing/2014/main" id="{0A9963AF-4A5A-4017-B031-055E8594DD9E}"/>
              </a:ext>
            </a:extLst>
          </p:cNvPr>
          <p:cNvSpPr/>
          <p:nvPr/>
        </p:nvSpPr>
        <p:spPr>
          <a:xfrm>
            <a:off x="4860715" y="4659511"/>
            <a:ext cx="3445505" cy="277811"/>
          </a:xfrm>
          <a:prstGeom prst="rect">
            <a:avLst/>
          </a:prstGeom>
          <a:solidFill>
            <a:schemeClr val="bg1">
              <a:lumMod val="85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14" name="Rectangle 13">
            <a:extLst>
              <a:ext uri="{FF2B5EF4-FFF2-40B4-BE49-F238E27FC236}">
                <a16:creationId xmlns:a16="http://schemas.microsoft.com/office/drawing/2014/main" id="{EDCC05D0-647F-46CF-971E-2A17F81DAE70}"/>
              </a:ext>
            </a:extLst>
          </p:cNvPr>
          <p:cNvSpPr/>
          <p:nvPr/>
        </p:nvSpPr>
        <p:spPr>
          <a:xfrm>
            <a:off x="4857751" y="5025019"/>
            <a:ext cx="3445505" cy="277811"/>
          </a:xfrm>
          <a:prstGeom prst="rect">
            <a:avLst/>
          </a:prstGeom>
          <a:solidFill>
            <a:schemeClr val="bg1">
              <a:lumMod val="85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15" name="Rectangle 14">
            <a:extLst>
              <a:ext uri="{FF2B5EF4-FFF2-40B4-BE49-F238E27FC236}">
                <a16:creationId xmlns:a16="http://schemas.microsoft.com/office/drawing/2014/main" id="{79558480-2B44-4853-BD37-41FE9492AFF1}"/>
              </a:ext>
            </a:extLst>
          </p:cNvPr>
          <p:cNvSpPr/>
          <p:nvPr/>
        </p:nvSpPr>
        <p:spPr>
          <a:xfrm>
            <a:off x="4860715" y="5394523"/>
            <a:ext cx="3445505" cy="277811"/>
          </a:xfrm>
          <a:prstGeom prst="rect">
            <a:avLst/>
          </a:prstGeom>
          <a:solidFill>
            <a:schemeClr val="bg1">
              <a:lumMod val="85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4</a:t>
            </a:r>
          </a:p>
        </p:txBody>
      </p:sp>
      <p:sp>
        <p:nvSpPr>
          <p:cNvPr id="43" name="Rectangle 42">
            <a:extLst>
              <a:ext uri="{FF2B5EF4-FFF2-40B4-BE49-F238E27FC236}">
                <a16:creationId xmlns:a16="http://schemas.microsoft.com/office/drawing/2014/main" id="{607F9108-926C-4157-AD58-D2BB41AAE937}"/>
              </a:ext>
            </a:extLst>
          </p:cNvPr>
          <p:cNvSpPr/>
          <p:nvPr/>
        </p:nvSpPr>
        <p:spPr>
          <a:xfrm>
            <a:off x="3505200" y="3363177"/>
            <a:ext cx="5257800" cy="415498"/>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black"/>
                </a:solidFill>
                <a:effectLst/>
                <a:uLnTx/>
                <a:uFillTx/>
                <a:latin typeface="Cambria" panose="02040503050406030204"/>
                <a:ea typeface="+mn-ea"/>
                <a:cs typeface="+mn-cs"/>
              </a:rPr>
              <a:t>TRR-equipped DRAM Chip</a:t>
            </a:r>
            <a:endParaRPr kumimoji="0" lang="en-US" sz="2100" b="0" i="0" u="none" strike="noStrike" kern="1200" cap="none" spc="0" normalizeH="0" baseline="0" noProof="0" dirty="0">
              <a:ln>
                <a:noFill/>
              </a:ln>
              <a:solidFill>
                <a:prstClr val="black"/>
              </a:solidFill>
              <a:effectLst/>
              <a:uLnTx/>
              <a:uFillTx/>
              <a:latin typeface="Cambria" panose="02040503050406030204"/>
              <a:ea typeface="+mn-ea"/>
              <a:cs typeface="+mn-cs"/>
            </a:endParaRPr>
          </a:p>
        </p:txBody>
      </p:sp>
      <p:sp>
        <p:nvSpPr>
          <p:cNvPr id="57" name="Rectangle: Rounded Corners 56">
            <a:extLst>
              <a:ext uri="{FF2B5EF4-FFF2-40B4-BE49-F238E27FC236}">
                <a16:creationId xmlns:a16="http://schemas.microsoft.com/office/drawing/2014/main" id="{21DF0CB4-2C42-4450-9A63-4A5BDC43331F}"/>
              </a:ext>
            </a:extLst>
          </p:cNvPr>
          <p:cNvSpPr/>
          <p:nvPr/>
        </p:nvSpPr>
        <p:spPr>
          <a:xfrm>
            <a:off x="3522884" y="4153752"/>
            <a:ext cx="613344" cy="1275233"/>
          </a:xfrm>
          <a:prstGeom prst="round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mbria" panose="02040503050406030204"/>
                <a:ea typeface="+mn-ea"/>
                <a:cs typeface="+mn-cs"/>
              </a:rPr>
              <a:t>TRR</a:t>
            </a:r>
            <a:endParaRPr kumimoji="0" lang="en-CH" sz="2800" b="0" i="0" u="none" strike="noStrike" kern="1200" cap="none" spc="0" normalizeH="0" baseline="0" noProof="0" dirty="0">
              <a:ln>
                <a:noFill/>
              </a:ln>
              <a:solidFill>
                <a:prstClr val="white"/>
              </a:solidFill>
              <a:effectLst/>
              <a:uLnTx/>
              <a:uFillTx/>
              <a:latin typeface="Cambria" panose="02040503050406030204"/>
              <a:ea typeface="+mn-ea"/>
              <a:cs typeface="+mn-cs"/>
            </a:endParaRPr>
          </a:p>
        </p:txBody>
      </p:sp>
      <p:pic>
        <p:nvPicPr>
          <p:cNvPr id="61" name="Graphic 60" descr="Warning with solid fill">
            <a:extLst>
              <a:ext uri="{FF2B5EF4-FFF2-40B4-BE49-F238E27FC236}">
                <a16:creationId xmlns:a16="http://schemas.microsoft.com/office/drawing/2014/main" id="{6F5AA62D-4689-4A63-A43F-D0A1599227CE}"/>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04893" y="5234980"/>
            <a:ext cx="341866" cy="341866"/>
          </a:xfrm>
          <a:prstGeom prst="rect">
            <a:avLst/>
          </a:prstGeom>
        </p:spPr>
      </p:pic>
      <p:sp>
        <p:nvSpPr>
          <p:cNvPr id="62" name="TextBox 61">
            <a:extLst>
              <a:ext uri="{FF2B5EF4-FFF2-40B4-BE49-F238E27FC236}">
                <a16:creationId xmlns:a16="http://schemas.microsoft.com/office/drawing/2014/main" id="{3B9DDB95-55D3-4EB7-AE24-B95D04DF9FCA}"/>
              </a:ext>
            </a:extLst>
          </p:cNvPr>
          <p:cNvSpPr txBox="1"/>
          <p:nvPr/>
        </p:nvSpPr>
        <p:spPr>
          <a:xfrm>
            <a:off x="547792" y="5262049"/>
            <a:ext cx="2914876"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a:ea typeface="+mn-ea"/>
                <a:cs typeface="+mn-cs"/>
              </a:rPr>
              <a:t>Aggressor detected: </a:t>
            </a:r>
            <a:r>
              <a:rPr kumimoji="0" lang="en-US" sz="1800" b="1" i="0" u="none" strike="noStrike" kern="1200" cap="none" spc="0" normalizeH="0" baseline="0" noProof="0" dirty="0">
                <a:ln>
                  <a:noFill/>
                </a:ln>
                <a:solidFill>
                  <a:prstClr val="black"/>
                </a:solidFill>
                <a:effectLst/>
                <a:uLnTx/>
                <a:uFillTx/>
                <a:latin typeface="Cambria" panose="02040503050406030204"/>
                <a:ea typeface="+mn-ea"/>
                <a:cs typeface="+mn-cs"/>
              </a:rPr>
              <a:t>Row 2</a:t>
            </a:r>
            <a:endParaRPr kumimoji="0" lang="en-CH" sz="1800" b="1" i="0" u="none" strike="noStrike" kern="1200" cap="none" spc="0" normalizeH="0" baseline="0" noProof="0" dirty="0">
              <a:ln>
                <a:noFill/>
              </a:ln>
              <a:solidFill>
                <a:prstClr val="black"/>
              </a:solidFill>
              <a:effectLst/>
              <a:uLnTx/>
              <a:uFillTx/>
              <a:latin typeface="Cambria" panose="02040503050406030204"/>
              <a:ea typeface="+mn-ea"/>
              <a:cs typeface="+mn-cs"/>
            </a:endParaRPr>
          </a:p>
        </p:txBody>
      </p:sp>
      <p:sp>
        <p:nvSpPr>
          <p:cNvPr id="68" name="Content Placeholder 2">
            <a:extLst>
              <a:ext uri="{FF2B5EF4-FFF2-40B4-BE49-F238E27FC236}">
                <a16:creationId xmlns:a16="http://schemas.microsoft.com/office/drawing/2014/main" id="{5D8F7816-4BB8-4CE7-B4A8-F11995E7737C}"/>
              </a:ext>
            </a:extLst>
          </p:cNvPr>
          <p:cNvSpPr txBox="1">
            <a:spLocks/>
          </p:cNvSpPr>
          <p:nvPr/>
        </p:nvSpPr>
        <p:spPr>
          <a:xfrm>
            <a:off x="4806613" y="4602196"/>
            <a:ext cx="929756" cy="381842"/>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1" i="1"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closed</a:t>
            </a:r>
          </a:p>
        </p:txBody>
      </p:sp>
      <p:sp>
        <p:nvSpPr>
          <p:cNvPr id="69" name="Content Placeholder 2">
            <a:extLst>
              <a:ext uri="{FF2B5EF4-FFF2-40B4-BE49-F238E27FC236}">
                <a16:creationId xmlns:a16="http://schemas.microsoft.com/office/drawing/2014/main" id="{6B6EE904-F60A-43F8-A3B3-E95497FF43AB}"/>
              </a:ext>
            </a:extLst>
          </p:cNvPr>
          <p:cNvSpPr txBox="1">
            <a:spLocks/>
          </p:cNvSpPr>
          <p:nvPr/>
        </p:nvSpPr>
        <p:spPr>
          <a:xfrm>
            <a:off x="4785697" y="4601959"/>
            <a:ext cx="929756" cy="381842"/>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1" i="1"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open</a:t>
            </a:r>
          </a:p>
        </p:txBody>
      </p:sp>
      <p:sp>
        <p:nvSpPr>
          <p:cNvPr id="70" name="TextBox 69">
            <a:extLst>
              <a:ext uri="{FF2B5EF4-FFF2-40B4-BE49-F238E27FC236}">
                <a16:creationId xmlns:a16="http://schemas.microsoft.com/office/drawing/2014/main" id="{EA32DF22-CD1B-483C-91D6-B11A3C1155FA}"/>
              </a:ext>
            </a:extLst>
          </p:cNvPr>
          <p:cNvSpPr txBox="1"/>
          <p:nvPr/>
        </p:nvSpPr>
        <p:spPr>
          <a:xfrm>
            <a:off x="569743" y="5756756"/>
            <a:ext cx="2378349"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mbria" panose="02040503050406030204"/>
                <a:ea typeface="+mn-ea"/>
                <a:cs typeface="+mn-cs"/>
              </a:rPr>
              <a:t>Refresh</a:t>
            </a:r>
            <a:r>
              <a:rPr kumimoji="0" lang="en-US" sz="1800" b="0" i="0" u="none" strike="noStrike" kern="1200" cap="none" spc="0" normalizeH="0" baseline="0" noProof="0" dirty="0">
                <a:ln>
                  <a:noFill/>
                </a:ln>
                <a:solidFill>
                  <a:prstClr val="black"/>
                </a:solidFill>
                <a:effectLst/>
                <a:uLnTx/>
                <a:uFillTx/>
                <a:latin typeface="Cambria" panose="02040503050406030204"/>
                <a:ea typeface="+mn-ea"/>
                <a:cs typeface="+mn-cs"/>
              </a:rPr>
              <a:t> neighbor rows</a:t>
            </a:r>
            <a:endParaRPr kumimoji="0" lang="en-CH" sz="1800" b="1" i="0" u="none" strike="noStrike" kern="1200" cap="none" spc="0" normalizeH="0" baseline="0" noProof="0" dirty="0">
              <a:ln>
                <a:noFill/>
              </a:ln>
              <a:solidFill>
                <a:prstClr val="black"/>
              </a:solidFill>
              <a:effectLst/>
              <a:uLnTx/>
              <a:uFillTx/>
              <a:latin typeface="Cambria" panose="02040503050406030204"/>
              <a:ea typeface="+mn-ea"/>
              <a:cs typeface="+mn-cs"/>
            </a:endParaRPr>
          </a:p>
        </p:txBody>
      </p:sp>
      <p:cxnSp>
        <p:nvCxnSpPr>
          <p:cNvPr id="81" name="Straight Arrow Connector 80">
            <a:extLst>
              <a:ext uri="{FF2B5EF4-FFF2-40B4-BE49-F238E27FC236}">
                <a16:creationId xmlns:a16="http://schemas.microsoft.com/office/drawing/2014/main" id="{9E372E88-2827-43D2-A152-FD1EEF78B51E}"/>
              </a:ext>
            </a:extLst>
          </p:cNvPr>
          <p:cNvCxnSpPr>
            <a:cxnSpLocks/>
          </p:cNvCxnSpPr>
          <p:nvPr/>
        </p:nvCxnSpPr>
        <p:spPr>
          <a:xfrm flipV="1">
            <a:off x="4136228" y="4439488"/>
            <a:ext cx="435772" cy="220023"/>
          </a:xfrm>
          <a:prstGeom prst="straightConnector1">
            <a:avLst/>
          </a:prstGeom>
          <a:ln w="28575">
            <a:solidFill>
              <a:srgbClr val="0070C0"/>
            </a:solidFill>
            <a:headEnd type="oval" w="med" len="med"/>
            <a:tailEnd type="triangle" w="lg" len="lg"/>
          </a:ln>
        </p:spPr>
        <p:style>
          <a:lnRef idx="1">
            <a:schemeClr val="accent1"/>
          </a:lnRef>
          <a:fillRef idx="0">
            <a:schemeClr val="accent1"/>
          </a:fillRef>
          <a:effectRef idx="0">
            <a:schemeClr val="accent1"/>
          </a:effectRef>
          <a:fontRef idx="minor">
            <a:schemeClr val="tx1"/>
          </a:fontRef>
        </p:style>
      </p:cxnSp>
      <p:sp>
        <p:nvSpPr>
          <p:cNvPr id="82" name="TextBox 81">
            <a:extLst>
              <a:ext uri="{FF2B5EF4-FFF2-40B4-BE49-F238E27FC236}">
                <a16:creationId xmlns:a16="http://schemas.microsoft.com/office/drawing/2014/main" id="{D840551A-7786-4292-B9EA-99C3010F6C63}"/>
              </a:ext>
            </a:extLst>
          </p:cNvPr>
          <p:cNvSpPr txBox="1"/>
          <p:nvPr/>
        </p:nvSpPr>
        <p:spPr>
          <a:xfrm>
            <a:off x="3352030" y="5879068"/>
            <a:ext cx="2515370"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66FF"/>
                </a:solidFill>
                <a:effectLst/>
                <a:uLnTx/>
                <a:uFillTx/>
                <a:latin typeface="Cambria" panose="02040503050406030204"/>
                <a:ea typeface="+mn-ea"/>
                <a:cs typeface="+mn-cs"/>
              </a:rPr>
              <a:t>TRR-induced refreshes</a:t>
            </a:r>
            <a:endParaRPr kumimoji="0" lang="en-CH" sz="1800" b="0" i="0" u="none" strike="noStrike" kern="1200" cap="none" spc="0" normalizeH="0" baseline="0" noProof="0" dirty="0">
              <a:ln>
                <a:noFill/>
              </a:ln>
              <a:solidFill>
                <a:srgbClr val="0066FF"/>
              </a:solidFill>
              <a:effectLst/>
              <a:uLnTx/>
              <a:uFillTx/>
              <a:latin typeface="Cambria" panose="02040503050406030204"/>
              <a:ea typeface="+mn-ea"/>
              <a:cs typeface="+mn-cs"/>
            </a:endParaRPr>
          </a:p>
        </p:txBody>
      </p:sp>
      <p:cxnSp>
        <p:nvCxnSpPr>
          <p:cNvPr id="89" name="Straight Arrow Connector 88">
            <a:extLst>
              <a:ext uri="{FF2B5EF4-FFF2-40B4-BE49-F238E27FC236}">
                <a16:creationId xmlns:a16="http://schemas.microsoft.com/office/drawing/2014/main" id="{78BCC20F-74CC-4DE5-830C-964D1854DD29}"/>
              </a:ext>
            </a:extLst>
          </p:cNvPr>
          <p:cNvCxnSpPr>
            <a:cxnSpLocks/>
          </p:cNvCxnSpPr>
          <p:nvPr/>
        </p:nvCxnSpPr>
        <p:spPr>
          <a:xfrm>
            <a:off x="4136228" y="4659511"/>
            <a:ext cx="393571" cy="457697"/>
          </a:xfrm>
          <a:prstGeom prst="straightConnector1">
            <a:avLst/>
          </a:prstGeom>
          <a:ln w="28575">
            <a:solidFill>
              <a:srgbClr val="0070C0"/>
            </a:solidFill>
            <a:headEnd type="oval" w="med" len="med"/>
            <a:tailEnd type="triangle" w="lg" len="lg"/>
          </a:ln>
        </p:spPr>
        <p:style>
          <a:lnRef idx="1">
            <a:schemeClr val="accent1"/>
          </a:lnRef>
          <a:fillRef idx="0">
            <a:schemeClr val="accent1"/>
          </a:fillRef>
          <a:effectRef idx="0">
            <a:schemeClr val="accent1"/>
          </a:effectRef>
          <a:fontRef idx="minor">
            <a:schemeClr val="tx1"/>
          </a:fontRef>
        </p:style>
      </p:cxnSp>
      <p:pic>
        <p:nvPicPr>
          <p:cNvPr id="101" name="Graphic 100" descr="Repeat with solid fill">
            <a:extLst>
              <a:ext uri="{FF2B5EF4-FFF2-40B4-BE49-F238E27FC236}">
                <a16:creationId xmlns:a16="http://schemas.microsoft.com/office/drawing/2014/main" id="{D8C56383-FD7E-49B8-B5C8-ED630B983FEA}"/>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86068" y="5734257"/>
            <a:ext cx="378608" cy="378608"/>
          </a:xfrm>
          <a:prstGeom prst="rect">
            <a:avLst/>
          </a:prstGeom>
        </p:spPr>
      </p:pic>
      <p:sp>
        <p:nvSpPr>
          <p:cNvPr id="29" name="Content Placeholder 2">
            <a:extLst>
              <a:ext uri="{FF2B5EF4-FFF2-40B4-BE49-F238E27FC236}">
                <a16:creationId xmlns:a16="http://schemas.microsoft.com/office/drawing/2014/main" id="{A686E267-F03F-4DC3-A610-D6051EE8F9CE}"/>
              </a:ext>
            </a:extLst>
          </p:cNvPr>
          <p:cNvSpPr txBox="1">
            <a:spLocks/>
          </p:cNvSpPr>
          <p:nvPr/>
        </p:nvSpPr>
        <p:spPr>
          <a:xfrm>
            <a:off x="0" y="2355773"/>
            <a:ext cx="9149715" cy="616027"/>
          </a:xfrm>
          <a:prstGeom prst="rect">
            <a:avLst/>
          </a:prstGeom>
          <a:solidFill>
            <a:schemeClr val="tx2">
              <a:lumMod val="20000"/>
              <a:lumOff val="80000"/>
            </a:schemeClr>
          </a:solidFill>
        </p:spPr>
        <p:txBody>
          <a:bodyPr vert="horz" lIns="68580" tIns="34290" rIns="68580" bIns="3429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50" b="1"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Key Idea:</a:t>
            </a:r>
            <a:r>
              <a:rPr kumimoji="0" lang="en-US" sz="225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 TRR refreshes nearby rows upon detecting an aggressor row</a:t>
            </a:r>
            <a:endParaRPr kumimoji="0" lang="en-US" sz="2250" b="1"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endParaRPr>
          </a:p>
        </p:txBody>
      </p:sp>
      <p:cxnSp>
        <p:nvCxnSpPr>
          <p:cNvPr id="38" name="Straight Arrow Connector 37">
            <a:extLst>
              <a:ext uri="{FF2B5EF4-FFF2-40B4-BE49-F238E27FC236}">
                <a16:creationId xmlns:a16="http://schemas.microsoft.com/office/drawing/2014/main" id="{52B394EA-F414-48F7-9F7D-F7FEC7D01622}"/>
              </a:ext>
            </a:extLst>
          </p:cNvPr>
          <p:cNvCxnSpPr>
            <a:cxnSpLocks/>
          </p:cNvCxnSpPr>
          <p:nvPr/>
        </p:nvCxnSpPr>
        <p:spPr>
          <a:xfrm>
            <a:off x="4314587" y="5025019"/>
            <a:ext cx="183047" cy="957533"/>
          </a:xfrm>
          <a:prstGeom prst="straightConnector1">
            <a:avLst/>
          </a:prstGeom>
          <a:ln w="12700">
            <a:solidFill>
              <a:schemeClr val="tx1"/>
            </a:solidFill>
            <a:prstDash val="sysDash"/>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45" name="Rounded Rectangle 4">
            <a:extLst>
              <a:ext uri="{FF2B5EF4-FFF2-40B4-BE49-F238E27FC236}">
                <a16:creationId xmlns:a16="http://schemas.microsoft.com/office/drawing/2014/main" id="{C220C4DC-DE37-4DC0-AE84-02F496EA9701}"/>
              </a:ext>
            </a:extLst>
          </p:cNvPr>
          <p:cNvSpPr/>
          <p:nvPr/>
        </p:nvSpPr>
        <p:spPr>
          <a:xfrm>
            <a:off x="355143" y="4033633"/>
            <a:ext cx="1490373" cy="1004741"/>
          </a:xfrm>
          <a:prstGeom prst="roundRect">
            <a:avLst/>
          </a:prstGeom>
          <a:solidFill>
            <a:schemeClr val="bg1">
              <a:lumMod val="9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a:ea typeface="+mn-ea"/>
                <a:cs typeface="+mn-cs"/>
              </a:rPr>
              <a:t>Memory </a:t>
            </a:r>
            <a:br>
              <a:rPr kumimoji="0" lang="en-US" sz="2000" b="0" i="0" u="none" strike="noStrike" kern="1200" cap="none" spc="0" normalizeH="0" baseline="0" noProof="0" dirty="0">
                <a:ln>
                  <a:noFill/>
                </a:ln>
                <a:solidFill>
                  <a:prstClr val="black"/>
                </a:solidFill>
                <a:effectLst/>
                <a:uLnTx/>
                <a:uFillTx/>
                <a:latin typeface="Cambria" panose="02040503050406030204"/>
                <a:ea typeface="+mn-ea"/>
                <a:cs typeface="+mn-cs"/>
              </a:rPr>
            </a:br>
            <a:r>
              <a:rPr kumimoji="0" lang="en-US" sz="2000" b="0" i="0" u="none" strike="noStrike" kern="1200" cap="none" spc="0" normalizeH="0" baseline="0" noProof="0" dirty="0">
                <a:ln>
                  <a:noFill/>
                </a:ln>
                <a:solidFill>
                  <a:prstClr val="black"/>
                </a:solidFill>
                <a:effectLst/>
                <a:uLnTx/>
                <a:uFillTx/>
                <a:latin typeface="Cambria" panose="02040503050406030204"/>
                <a:ea typeface="+mn-ea"/>
                <a:cs typeface="+mn-cs"/>
              </a:rPr>
              <a:t>Controller</a:t>
            </a:r>
          </a:p>
        </p:txBody>
      </p:sp>
      <p:sp>
        <p:nvSpPr>
          <p:cNvPr id="46" name="Arrow: Right 45">
            <a:extLst>
              <a:ext uri="{FF2B5EF4-FFF2-40B4-BE49-F238E27FC236}">
                <a16:creationId xmlns:a16="http://schemas.microsoft.com/office/drawing/2014/main" id="{1F2BEF28-EFC9-43E9-9F20-9B4FA77D8F3E}"/>
              </a:ext>
            </a:extLst>
          </p:cNvPr>
          <p:cNvSpPr/>
          <p:nvPr/>
        </p:nvSpPr>
        <p:spPr>
          <a:xfrm>
            <a:off x="2075768" y="4422674"/>
            <a:ext cx="1103366" cy="358570"/>
          </a:xfrm>
          <a:prstGeom prst="rightArrow">
            <a:avLst>
              <a:gd name="adj1" fmla="val 50000"/>
              <a:gd name="adj2" fmla="val 53320"/>
            </a:avLst>
          </a:prstGeom>
          <a:solidFill>
            <a:schemeClr val="bg1">
              <a:lumMod val="75000"/>
            </a:schemeClr>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30" name="TextBox 29">
            <a:extLst>
              <a:ext uri="{FF2B5EF4-FFF2-40B4-BE49-F238E27FC236}">
                <a16:creationId xmlns:a16="http://schemas.microsoft.com/office/drawing/2014/main" id="{E741A067-7024-4D27-919A-4892A70FFF96}"/>
              </a:ext>
            </a:extLst>
          </p:cNvPr>
          <p:cNvSpPr txBox="1"/>
          <p:nvPr/>
        </p:nvSpPr>
        <p:spPr>
          <a:xfrm>
            <a:off x="2100583" y="3971367"/>
            <a:ext cx="929021" cy="523220"/>
          </a:xfrm>
          <a:prstGeom prst="rect">
            <a:avLst/>
          </a:prstGeom>
          <a:noFill/>
        </p:spPr>
        <p:txBody>
          <a:bodyPr wrap="squar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a:ea typeface="+mn-ea"/>
                <a:cs typeface="+mn-cs"/>
              </a:rPr>
              <a:t>REF</a:t>
            </a:r>
            <a:endParaRPr kumimoji="0" lang="en-CH" sz="2800" b="1" i="0" u="none" strike="noStrike" kern="1200" cap="none" spc="0" normalizeH="0" baseline="0" noProof="0" dirty="0">
              <a:ln>
                <a:noFill/>
              </a:ln>
              <a:solidFill>
                <a:prstClr val="black"/>
              </a:solidFill>
              <a:effectLst/>
              <a:uLnTx/>
              <a:uFillTx/>
              <a:latin typeface="Cambria" panose="02040503050406030204"/>
              <a:ea typeface="+mn-ea"/>
              <a:cs typeface="+mn-cs"/>
            </a:endParaRPr>
          </a:p>
        </p:txBody>
      </p:sp>
    </p:spTree>
    <p:custDataLst>
      <p:tags r:id="rId1"/>
    </p:custDataLst>
    <p:extLst>
      <p:ext uri="{BB962C8B-B14F-4D97-AF65-F5344CB8AC3E}">
        <p14:creationId xmlns:p14="http://schemas.microsoft.com/office/powerpoint/2010/main" val="3876548157"/>
      </p:ext>
    </p:extLst>
  </p:cSld>
  <p:clrMapOvr>
    <a:masterClrMapping/>
  </p:clrMapOvr>
  <mc:AlternateContent xmlns:mc="http://schemas.openxmlformats.org/markup-compatibility/2006" xmlns:p14="http://schemas.microsoft.com/office/powerpoint/2010/main">
    <mc:Choice Requires="p14">
      <p:transition spd="slow" p14:dur="2000" advTm="37180"/>
    </mc:Choice>
    <mc:Fallback xmlns="">
      <p:transition spd="slow" advTm="3718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9">
                                            <p:bg/>
                                          </p:spTgt>
                                        </p:tgtEl>
                                        <p:attrNameLst>
                                          <p:attrName>style.visibility</p:attrName>
                                        </p:attrNameLst>
                                      </p:cBhvr>
                                      <p:to>
                                        <p:strVal val="visible"/>
                                      </p:to>
                                    </p:set>
                                    <p:animEffect transition="in" filter="fade">
                                      <p:cBhvr>
                                        <p:cTn id="7" dur="500"/>
                                        <p:tgtEl>
                                          <p:spTgt spid="29">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
                                            <p:txEl>
                                              <p:pRg st="0" end="0"/>
                                            </p:txEl>
                                          </p:spTgt>
                                        </p:tgtEl>
                                        <p:attrNameLst>
                                          <p:attrName>style.visibility</p:attrName>
                                        </p:attrNameLst>
                                      </p:cBhvr>
                                      <p:to>
                                        <p:strVal val="visible"/>
                                      </p:to>
                                    </p:set>
                                    <p:animEffect transition="in" filter="fade">
                                      <p:cBhvr>
                                        <p:cTn id="10" dur="500"/>
                                        <p:tgtEl>
                                          <p:spTgt spid="29">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7"/>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mph" presetSubtype="2" fill="hold" nodeType="clickEffect">
                                  <p:stCondLst>
                                    <p:cond delay="0"/>
                                  </p:stCondLst>
                                  <p:childTnLst>
                                    <p:animClr clrSpc="rgb" dir="cw">
                                      <p:cBhvr>
                                        <p:cTn id="42" dur="200" fill="hold"/>
                                        <p:tgtEl>
                                          <p:spTgt spid="13"/>
                                        </p:tgtEl>
                                        <p:attrNameLst>
                                          <p:attrName>fillcolor</p:attrName>
                                        </p:attrNameLst>
                                      </p:cBhvr>
                                      <p:to>
                                        <a:srgbClr val="F4B183"/>
                                      </p:to>
                                    </p:animClr>
                                    <p:set>
                                      <p:cBhvr>
                                        <p:cTn id="43" dur="200" fill="hold"/>
                                        <p:tgtEl>
                                          <p:spTgt spid="13"/>
                                        </p:tgtEl>
                                        <p:attrNameLst>
                                          <p:attrName>fill.type</p:attrName>
                                        </p:attrNameLst>
                                      </p:cBhvr>
                                      <p:to>
                                        <p:strVal val="solid"/>
                                      </p:to>
                                    </p:set>
                                    <p:set>
                                      <p:cBhvr>
                                        <p:cTn id="44" dur="200" fill="hold"/>
                                        <p:tgtEl>
                                          <p:spTgt spid="13"/>
                                        </p:tgtEl>
                                        <p:attrNameLst>
                                          <p:attrName>fill.on</p:attrName>
                                        </p:attrNameLst>
                                      </p:cBhvr>
                                      <p:to>
                                        <p:strVal val="true"/>
                                      </p:to>
                                    </p:set>
                                  </p:childTnLst>
                                </p:cTn>
                              </p:par>
                              <p:par>
                                <p:cTn id="45" presetID="10" presetClass="entr" presetSubtype="0" fill="hold" grpId="0" nodeType="withEffect">
                                  <p:stCondLst>
                                    <p:cond delay="0"/>
                                  </p:stCondLst>
                                  <p:childTnLst>
                                    <p:set>
                                      <p:cBhvr>
                                        <p:cTn id="46" dur="1" fill="hold">
                                          <p:stCondLst>
                                            <p:cond delay="0"/>
                                          </p:stCondLst>
                                        </p:cTn>
                                        <p:tgtEl>
                                          <p:spTgt spid="69"/>
                                        </p:tgtEl>
                                        <p:attrNameLst>
                                          <p:attrName>style.visibility</p:attrName>
                                        </p:attrNameLst>
                                      </p:cBhvr>
                                      <p:to>
                                        <p:strVal val="visible"/>
                                      </p:to>
                                    </p:set>
                                    <p:animEffect transition="in" filter="fade">
                                      <p:cBhvr>
                                        <p:cTn id="47" dur="500"/>
                                        <p:tgtEl>
                                          <p:spTgt spid="69"/>
                                        </p:tgtEl>
                                      </p:cBhvr>
                                    </p:animEffect>
                                  </p:childTnLst>
                                </p:cTn>
                              </p:par>
                            </p:childTnLst>
                          </p:cTn>
                        </p:par>
                      </p:childTnLst>
                    </p:cTn>
                  </p:par>
                  <p:par>
                    <p:cTn id="48" fill="hold">
                      <p:stCondLst>
                        <p:cond delay="indefinite"/>
                      </p:stCondLst>
                      <p:childTnLst>
                        <p:par>
                          <p:cTn id="49" fill="hold">
                            <p:stCondLst>
                              <p:cond delay="0"/>
                            </p:stCondLst>
                            <p:childTnLst>
                              <p:par>
                                <p:cTn id="50" presetID="1" presetClass="emph" presetSubtype="2" fill="hold" nodeType="clickEffect">
                                  <p:stCondLst>
                                    <p:cond delay="0"/>
                                  </p:stCondLst>
                                  <p:childTnLst>
                                    <p:animClr clrSpc="rgb" dir="cw">
                                      <p:cBhvr>
                                        <p:cTn id="51" dur="200" fill="hold"/>
                                        <p:tgtEl>
                                          <p:spTgt spid="13"/>
                                        </p:tgtEl>
                                        <p:attrNameLst>
                                          <p:attrName>fillcolor</p:attrName>
                                        </p:attrNameLst>
                                      </p:cBhvr>
                                      <p:to>
                                        <a:srgbClr val="D8D8D8"/>
                                      </p:to>
                                    </p:animClr>
                                    <p:set>
                                      <p:cBhvr>
                                        <p:cTn id="52" dur="200" fill="hold"/>
                                        <p:tgtEl>
                                          <p:spTgt spid="13"/>
                                        </p:tgtEl>
                                        <p:attrNameLst>
                                          <p:attrName>fill.type</p:attrName>
                                        </p:attrNameLst>
                                      </p:cBhvr>
                                      <p:to>
                                        <p:strVal val="solid"/>
                                      </p:to>
                                    </p:set>
                                    <p:set>
                                      <p:cBhvr>
                                        <p:cTn id="53" dur="200" fill="hold"/>
                                        <p:tgtEl>
                                          <p:spTgt spid="13"/>
                                        </p:tgtEl>
                                        <p:attrNameLst>
                                          <p:attrName>fill.on</p:attrName>
                                        </p:attrNameLst>
                                      </p:cBhvr>
                                      <p:to>
                                        <p:strVal val="true"/>
                                      </p:to>
                                    </p:set>
                                  </p:childTnLst>
                                </p:cTn>
                              </p:par>
                              <p:par>
                                <p:cTn id="54" presetID="10" presetClass="exit" presetSubtype="0" fill="hold" grpId="1" nodeType="withEffect">
                                  <p:stCondLst>
                                    <p:cond delay="0"/>
                                  </p:stCondLst>
                                  <p:childTnLst>
                                    <p:animEffect transition="out" filter="fade">
                                      <p:cBhvr>
                                        <p:cTn id="55" dur="100"/>
                                        <p:tgtEl>
                                          <p:spTgt spid="69"/>
                                        </p:tgtEl>
                                      </p:cBhvr>
                                    </p:animEffect>
                                    <p:set>
                                      <p:cBhvr>
                                        <p:cTn id="56" dur="1" fill="hold">
                                          <p:stCondLst>
                                            <p:cond delay="99"/>
                                          </p:stCondLst>
                                        </p:cTn>
                                        <p:tgtEl>
                                          <p:spTgt spid="69"/>
                                        </p:tgtEl>
                                        <p:attrNameLst>
                                          <p:attrName>style.visibility</p:attrName>
                                        </p:attrNameLst>
                                      </p:cBhvr>
                                      <p:to>
                                        <p:strVal val="hidden"/>
                                      </p:to>
                                    </p:set>
                                  </p:childTnLst>
                                </p:cTn>
                              </p:par>
                              <p:par>
                                <p:cTn id="57" presetID="10" presetClass="entr" presetSubtype="0" fill="hold" grpId="0" nodeType="withEffect">
                                  <p:stCondLst>
                                    <p:cond delay="0"/>
                                  </p:stCondLst>
                                  <p:childTnLst>
                                    <p:set>
                                      <p:cBhvr>
                                        <p:cTn id="58" dur="1" fill="hold">
                                          <p:stCondLst>
                                            <p:cond delay="0"/>
                                          </p:stCondLst>
                                        </p:cTn>
                                        <p:tgtEl>
                                          <p:spTgt spid="68"/>
                                        </p:tgtEl>
                                        <p:attrNameLst>
                                          <p:attrName>style.visibility</p:attrName>
                                        </p:attrNameLst>
                                      </p:cBhvr>
                                      <p:to>
                                        <p:strVal val="visible"/>
                                      </p:to>
                                    </p:set>
                                    <p:animEffect transition="in" filter="fade">
                                      <p:cBhvr>
                                        <p:cTn id="59" dur="500"/>
                                        <p:tgtEl>
                                          <p:spTgt spid="68"/>
                                        </p:tgtEl>
                                      </p:cBhvr>
                                    </p:animEffect>
                                  </p:childTnLst>
                                </p:cTn>
                              </p:par>
                            </p:childTnLst>
                          </p:cTn>
                        </p:par>
                      </p:childTnLst>
                    </p:cTn>
                  </p:par>
                  <p:par>
                    <p:cTn id="60" fill="hold">
                      <p:stCondLst>
                        <p:cond delay="indefinite"/>
                      </p:stCondLst>
                      <p:childTnLst>
                        <p:par>
                          <p:cTn id="61" fill="hold">
                            <p:stCondLst>
                              <p:cond delay="0"/>
                            </p:stCondLst>
                            <p:childTnLst>
                              <p:par>
                                <p:cTn id="62" presetID="1" presetClass="emph" presetSubtype="2" fill="hold" nodeType="clickEffect">
                                  <p:stCondLst>
                                    <p:cond delay="0"/>
                                  </p:stCondLst>
                                  <p:childTnLst>
                                    <p:animClr clrSpc="rgb" dir="cw">
                                      <p:cBhvr>
                                        <p:cTn id="63" dur="200" fill="hold"/>
                                        <p:tgtEl>
                                          <p:spTgt spid="13"/>
                                        </p:tgtEl>
                                        <p:attrNameLst>
                                          <p:attrName>fillcolor</p:attrName>
                                        </p:attrNameLst>
                                      </p:cBhvr>
                                      <p:to>
                                        <a:srgbClr val="F4B183"/>
                                      </p:to>
                                    </p:animClr>
                                    <p:set>
                                      <p:cBhvr>
                                        <p:cTn id="64" dur="200" fill="hold"/>
                                        <p:tgtEl>
                                          <p:spTgt spid="13"/>
                                        </p:tgtEl>
                                        <p:attrNameLst>
                                          <p:attrName>fill.type</p:attrName>
                                        </p:attrNameLst>
                                      </p:cBhvr>
                                      <p:to>
                                        <p:strVal val="solid"/>
                                      </p:to>
                                    </p:set>
                                    <p:set>
                                      <p:cBhvr>
                                        <p:cTn id="65" dur="200" fill="hold"/>
                                        <p:tgtEl>
                                          <p:spTgt spid="13"/>
                                        </p:tgtEl>
                                        <p:attrNameLst>
                                          <p:attrName>fill.on</p:attrName>
                                        </p:attrNameLst>
                                      </p:cBhvr>
                                      <p:to>
                                        <p:strVal val="true"/>
                                      </p:to>
                                    </p:set>
                                  </p:childTnLst>
                                </p:cTn>
                              </p:par>
                              <p:par>
                                <p:cTn id="66" presetID="10" presetClass="exit" presetSubtype="0" fill="hold" grpId="2" nodeType="withEffect">
                                  <p:stCondLst>
                                    <p:cond delay="0"/>
                                  </p:stCondLst>
                                  <p:childTnLst>
                                    <p:animEffect transition="out" filter="fade">
                                      <p:cBhvr>
                                        <p:cTn id="67" dur="100"/>
                                        <p:tgtEl>
                                          <p:spTgt spid="68"/>
                                        </p:tgtEl>
                                      </p:cBhvr>
                                    </p:animEffect>
                                    <p:set>
                                      <p:cBhvr>
                                        <p:cTn id="68" dur="1" fill="hold">
                                          <p:stCondLst>
                                            <p:cond delay="99"/>
                                          </p:stCondLst>
                                        </p:cTn>
                                        <p:tgtEl>
                                          <p:spTgt spid="68"/>
                                        </p:tgtEl>
                                        <p:attrNameLst>
                                          <p:attrName>style.visibility</p:attrName>
                                        </p:attrNameLst>
                                      </p:cBhvr>
                                      <p:to>
                                        <p:strVal val="hidden"/>
                                      </p:to>
                                    </p:set>
                                  </p:childTnLst>
                                </p:cTn>
                              </p:par>
                              <p:par>
                                <p:cTn id="69" presetID="10" presetClass="entr" presetSubtype="0" fill="hold" grpId="2" nodeType="withEffect">
                                  <p:stCondLst>
                                    <p:cond delay="0"/>
                                  </p:stCondLst>
                                  <p:childTnLst>
                                    <p:set>
                                      <p:cBhvr>
                                        <p:cTn id="70" dur="1" fill="hold">
                                          <p:stCondLst>
                                            <p:cond delay="0"/>
                                          </p:stCondLst>
                                        </p:cTn>
                                        <p:tgtEl>
                                          <p:spTgt spid="69"/>
                                        </p:tgtEl>
                                        <p:attrNameLst>
                                          <p:attrName>style.visibility</p:attrName>
                                        </p:attrNameLst>
                                      </p:cBhvr>
                                      <p:to>
                                        <p:strVal val="visible"/>
                                      </p:to>
                                    </p:set>
                                    <p:animEffect transition="in" filter="fade">
                                      <p:cBhvr>
                                        <p:cTn id="71" dur="500"/>
                                        <p:tgtEl>
                                          <p:spTgt spid="69"/>
                                        </p:tgtEl>
                                      </p:cBhvr>
                                    </p:animEffect>
                                  </p:childTnLst>
                                </p:cTn>
                              </p:par>
                            </p:childTnLst>
                          </p:cTn>
                        </p:par>
                      </p:childTnLst>
                    </p:cTn>
                  </p:par>
                  <p:par>
                    <p:cTn id="72" fill="hold">
                      <p:stCondLst>
                        <p:cond delay="indefinite"/>
                      </p:stCondLst>
                      <p:childTnLst>
                        <p:par>
                          <p:cTn id="73" fill="hold">
                            <p:stCondLst>
                              <p:cond delay="0"/>
                            </p:stCondLst>
                            <p:childTnLst>
                              <p:par>
                                <p:cTn id="74" presetID="1" presetClass="emph" presetSubtype="2" fill="hold" nodeType="clickEffect">
                                  <p:stCondLst>
                                    <p:cond delay="0"/>
                                  </p:stCondLst>
                                  <p:childTnLst>
                                    <p:animClr clrSpc="rgb" dir="cw">
                                      <p:cBhvr>
                                        <p:cTn id="75" dur="200" fill="hold"/>
                                        <p:tgtEl>
                                          <p:spTgt spid="13"/>
                                        </p:tgtEl>
                                        <p:attrNameLst>
                                          <p:attrName>fillcolor</p:attrName>
                                        </p:attrNameLst>
                                      </p:cBhvr>
                                      <p:to>
                                        <a:srgbClr val="D8D8D8"/>
                                      </p:to>
                                    </p:animClr>
                                    <p:set>
                                      <p:cBhvr>
                                        <p:cTn id="76" dur="200" fill="hold"/>
                                        <p:tgtEl>
                                          <p:spTgt spid="13"/>
                                        </p:tgtEl>
                                        <p:attrNameLst>
                                          <p:attrName>fill.type</p:attrName>
                                        </p:attrNameLst>
                                      </p:cBhvr>
                                      <p:to>
                                        <p:strVal val="solid"/>
                                      </p:to>
                                    </p:set>
                                    <p:set>
                                      <p:cBhvr>
                                        <p:cTn id="77" dur="200" fill="hold"/>
                                        <p:tgtEl>
                                          <p:spTgt spid="13"/>
                                        </p:tgtEl>
                                        <p:attrNameLst>
                                          <p:attrName>fill.on</p:attrName>
                                        </p:attrNameLst>
                                      </p:cBhvr>
                                      <p:to>
                                        <p:strVal val="true"/>
                                      </p:to>
                                    </p:set>
                                  </p:childTnLst>
                                </p:cTn>
                              </p:par>
                              <p:par>
                                <p:cTn id="78" presetID="10" presetClass="exit" presetSubtype="0" fill="hold" grpId="3" nodeType="withEffect">
                                  <p:stCondLst>
                                    <p:cond delay="0"/>
                                  </p:stCondLst>
                                  <p:childTnLst>
                                    <p:animEffect transition="out" filter="fade">
                                      <p:cBhvr>
                                        <p:cTn id="79" dur="500"/>
                                        <p:tgtEl>
                                          <p:spTgt spid="69"/>
                                        </p:tgtEl>
                                      </p:cBhvr>
                                    </p:animEffect>
                                    <p:set>
                                      <p:cBhvr>
                                        <p:cTn id="80" dur="1" fill="hold">
                                          <p:stCondLst>
                                            <p:cond delay="499"/>
                                          </p:stCondLst>
                                        </p:cTn>
                                        <p:tgtEl>
                                          <p:spTgt spid="69"/>
                                        </p:tgtEl>
                                        <p:attrNameLst>
                                          <p:attrName>style.visibility</p:attrName>
                                        </p:attrNameLst>
                                      </p:cBhvr>
                                      <p:to>
                                        <p:strVal val="hidden"/>
                                      </p:to>
                                    </p:set>
                                  </p:childTnLst>
                                </p:cTn>
                              </p:par>
                              <p:par>
                                <p:cTn id="81" presetID="10" presetClass="entr" presetSubtype="0" fill="hold" grpId="1" nodeType="withEffect">
                                  <p:stCondLst>
                                    <p:cond delay="0"/>
                                  </p:stCondLst>
                                  <p:childTnLst>
                                    <p:set>
                                      <p:cBhvr>
                                        <p:cTn id="82" dur="1" fill="hold">
                                          <p:stCondLst>
                                            <p:cond delay="0"/>
                                          </p:stCondLst>
                                        </p:cTn>
                                        <p:tgtEl>
                                          <p:spTgt spid="68"/>
                                        </p:tgtEl>
                                        <p:attrNameLst>
                                          <p:attrName>style.visibility</p:attrName>
                                        </p:attrNameLst>
                                      </p:cBhvr>
                                      <p:to>
                                        <p:strVal val="visible"/>
                                      </p:to>
                                    </p:set>
                                    <p:animEffect transition="in" filter="fade">
                                      <p:cBhvr>
                                        <p:cTn id="83" dur="500"/>
                                        <p:tgtEl>
                                          <p:spTgt spid="68"/>
                                        </p:tgtEl>
                                      </p:cBhvr>
                                    </p:animEffect>
                                  </p:childTnLst>
                                </p:cTn>
                              </p:par>
                              <p:par>
                                <p:cTn id="84" presetID="10" presetClass="entr" presetSubtype="0" fill="hold" nodeType="withEffect">
                                  <p:stCondLst>
                                    <p:cond delay="0"/>
                                  </p:stCondLst>
                                  <p:childTnLst>
                                    <p:set>
                                      <p:cBhvr>
                                        <p:cTn id="85" dur="1" fill="hold">
                                          <p:stCondLst>
                                            <p:cond delay="0"/>
                                          </p:stCondLst>
                                        </p:cTn>
                                        <p:tgtEl>
                                          <p:spTgt spid="61"/>
                                        </p:tgtEl>
                                        <p:attrNameLst>
                                          <p:attrName>style.visibility</p:attrName>
                                        </p:attrNameLst>
                                      </p:cBhvr>
                                      <p:to>
                                        <p:strVal val="visible"/>
                                      </p:to>
                                    </p:set>
                                    <p:animEffect transition="in" filter="fade">
                                      <p:cBhvr>
                                        <p:cTn id="86" dur="500"/>
                                        <p:tgtEl>
                                          <p:spTgt spid="61"/>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62"/>
                                        </p:tgtEl>
                                        <p:attrNameLst>
                                          <p:attrName>style.visibility</p:attrName>
                                        </p:attrNameLst>
                                      </p:cBhvr>
                                      <p:to>
                                        <p:strVal val="visible"/>
                                      </p:to>
                                    </p:set>
                                    <p:animEffect transition="in" filter="fade">
                                      <p:cBhvr>
                                        <p:cTn id="89" dur="500"/>
                                        <p:tgtEl>
                                          <p:spTgt spid="62"/>
                                        </p:tgtEl>
                                      </p:cBhvr>
                                    </p:animEffect>
                                  </p:childTnLst>
                                </p:cTn>
                              </p:par>
                            </p:childTnLst>
                          </p:cTn>
                        </p:par>
                      </p:childTnLst>
                    </p:cTn>
                  </p:par>
                  <p:par>
                    <p:cTn id="90" fill="hold">
                      <p:stCondLst>
                        <p:cond delay="indefinite"/>
                      </p:stCondLst>
                      <p:childTnLst>
                        <p:par>
                          <p:cTn id="91" fill="hold">
                            <p:stCondLst>
                              <p:cond delay="0"/>
                            </p:stCondLst>
                            <p:childTnLst>
                              <p:par>
                                <p:cTn id="92" presetID="10" presetClass="entr" presetSubtype="0" fill="hold" grpId="0" nodeType="clickEffect">
                                  <p:stCondLst>
                                    <p:cond delay="0"/>
                                  </p:stCondLst>
                                  <p:childTnLst>
                                    <p:set>
                                      <p:cBhvr>
                                        <p:cTn id="93" dur="1" fill="hold">
                                          <p:stCondLst>
                                            <p:cond delay="0"/>
                                          </p:stCondLst>
                                        </p:cTn>
                                        <p:tgtEl>
                                          <p:spTgt spid="70"/>
                                        </p:tgtEl>
                                        <p:attrNameLst>
                                          <p:attrName>style.visibility</p:attrName>
                                        </p:attrNameLst>
                                      </p:cBhvr>
                                      <p:to>
                                        <p:strVal val="visible"/>
                                      </p:to>
                                    </p:set>
                                    <p:animEffect transition="in" filter="fade">
                                      <p:cBhvr>
                                        <p:cTn id="94" dur="500"/>
                                        <p:tgtEl>
                                          <p:spTgt spid="70"/>
                                        </p:tgtEl>
                                      </p:cBhvr>
                                    </p:animEffect>
                                  </p:childTnLst>
                                </p:cTn>
                              </p:par>
                              <p:par>
                                <p:cTn id="95" presetID="10" presetClass="entr" presetSubtype="0" fill="hold" nodeType="withEffect">
                                  <p:stCondLst>
                                    <p:cond delay="0"/>
                                  </p:stCondLst>
                                  <p:childTnLst>
                                    <p:set>
                                      <p:cBhvr>
                                        <p:cTn id="96" dur="1" fill="hold">
                                          <p:stCondLst>
                                            <p:cond delay="0"/>
                                          </p:stCondLst>
                                        </p:cTn>
                                        <p:tgtEl>
                                          <p:spTgt spid="101"/>
                                        </p:tgtEl>
                                        <p:attrNameLst>
                                          <p:attrName>style.visibility</p:attrName>
                                        </p:attrNameLst>
                                      </p:cBhvr>
                                      <p:to>
                                        <p:strVal val="visible"/>
                                      </p:to>
                                    </p:set>
                                    <p:animEffect transition="in" filter="fade">
                                      <p:cBhvr>
                                        <p:cTn id="97" dur="500"/>
                                        <p:tgtEl>
                                          <p:spTgt spid="101"/>
                                        </p:tgtEl>
                                      </p:cBhvr>
                                    </p:animEffect>
                                  </p:childTnLst>
                                </p:cTn>
                              </p:par>
                            </p:childTnLst>
                          </p:cTn>
                        </p:par>
                        <p:par>
                          <p:cTn id="98" fill="hold">
                            <p:stCondLst>
                              <p:cond delay="500"/>
                            </p:stCondLst>
                            <p:childTnLst>
                              <p:par>
                                <p:cTn id="99" presetID="10" presetClass="entr" presetSubtype="0" fill="hold" grpId="0" nodeType="afterEffect">
                                  <p:stCondLst>
                                    <p:cond delay="0"/>
                                  </p:stCondLst>
                                  <p:childTnLst>
                                    <p:set>
                                      <p:cBhvr>
                                        <p:cTn id="100" dur="1" fill="hold">
                                          <p:stCondLst>
                                            <p:cond delay="0"/>
                                          </p:stCondLst>
                                        </p:cTn>
                                        <p:tgtEl>
                                          <p:spTgt spid="45"/>
                                        </p:tgtEl>
                                        <p:attrNameLst>
                                          <p:attrName>style.visibility</p:attrName>
                                        </p:attrNameLst>
                                      </p:cBhvr>
                                      <p:to>
                                        <p:strVal val="visible"/>
                                      </p:to>
                                    </p:set>
                                    <p:animEffect transition="in" filter="fade">
                                      <p:cBhvr>
                                        <p:cTn id="101" dur="500"/>
                                        <p:tgtEl>
                                          <p:spTgt spid="45"/>
                                        </p:tgtEl>
                                      </p:cBhvr>
                                    </p:animEffect>
                                  </p:childTnLst>
                                </p:cTn>
                              </p:par>
                            </p:childTnLst>
                          </p:cTn>
                        </p:par>
                        <p:par>
                          <p:cTn id="102" fill="hold">
                            <p:stCondLst>
                              <p:cond delay="1000"/>
                            </p:stCondLst>
                            <p:childTnLst>
                              <p:par>
                                <p:cTn id="103" presetID="10" presetClass="entr" presetSubtype="0" fill="hold" grpId="0" nodeType="afterEffect">
                                  <p:stCondLst>
                                    <p:cond delay="0"/>
                                  </p:stCondLst>
                                  <p:childTnLst>
                                    <p:set>
                                      <p:cBhvr>
                                        <p:cTn id="104" dur="1" fill="hold">
                                          <p:stCondLst>
                                            <p:cond delay="0"/>
                                          </p:stCondLst>
                                        </p:cTn>
                                        <p:tgtEl>
                                          <p:spTgt spid="46"/>
                                        </p:tgtEl>
                                        <p:attrNameLst>
                                          <p:attrName>style.visibility</p:attrName>
                                        </p:attrNameLst>
                                      </p:cBhvr>
                                      <p:to>
                                        <p:strVal val="visible"/>
                                      </p:to>
                                    </p:set>
                                    <p:animEffect transition="in" filter="fade">
                                      <p:cBhvr>
                                        <p:cTn id="105" dur="500"/>
                                        <p:tgtEl>
                                          <p:spTgt spid="46"/>
                                        </p:tgtEl>
                                      </p:cBhvr>
                                    </p:animEffect>
                                  </p:childTnLst>
                                </p:cTn>
                              </p:par>
                            </p:childTnLst>
                          </p:cTn>
                        </p:par>
                        <p:par>
                          <p:cTn id="106" fill="hold">
                            <p:stCondLst>
                              <p:cond delay="1500"/>
                            </p:stCondLst>
                            <p:childTnLst>
                              <p:par>
                                <p:cTn id="107" presetID="10" presetClass="entr" presetSubtype="0" fill="hold" grpId="0" nodeType="afterEffect">
                                  <p:stCondLst>
                                    <p:cond delay="0"/>
                                  </p:stCondLst>
                                  <p:childTnLst>
                                    <p:set>
                                      <p:cBhvr>
                                        <p:cTn id="108" dur="1" fill="hold">
                                          <p:stCondLst>
                                            <p:cond delay="0"/>
                                          </p:stCondLst>
                                        </p:cTn>
                                        <p:tgtEl>
                                          <p:spTgt spid="30"/>
                                        </p:tgtEl>
                                        <p:attrNameLst>
                                          <p:attrName>style.visibility</p:attrName>
                                        </p:attrNameLst>
                                      </p:cBhvr>
                                      <p:to>
                                        <p:strVal val="visible"/>
                                      </p:to>
                                    </p:set>
                                    <p:animEffect transition="in" filter="fade">
                                      <p:cBhvr>
                                        <p:cTn id="109" dur="500"/>
                                        <p:tgtEl>
                                          <p:spTgt spid="30"/>
                                        </p:tgtEl>
                                      </p:cBhvr>
                                    </p:animEffect>
                                  </p:childTnLst>
                                </p:cTn>
                              </p:par>
                            </p:childTnLst>
                          </p:cTn>
                        </p:par>
                      </p:childTnLst>
                    </p:cTn>
                  </p:par>
                  <p:par>
                    <p:cTn id="110" fill="hold">
                      <p:stCondLst>
                        <p:cond delay="indefinite"/>
                      </p:stCondLst>
                      <p:childTnLst>
                        <p:par>
                          <p:cTn id="111" fill="hold">
                            <p:stCondLst>
                              <p:cond delay="0"/>
                            </p:stCondLst>
                            <p:childTnLst>
                              <p:par>
                                <p:cTn id="112" presetID="10" presetClass="entr" presetSubtype="0" fill="hold" nodeType="clickEffect">
                                  <p:stCondLst>
                                    <p:cond delay="0"/>
                                  </p:stCondLst>
                                  <p:childTnLst>
                                    <p:set>
                                      <p:cBhvr>
                                        <p:cTn id="113" dur="1" fill="hold">
                                          <p:stCondLst>
                                            <p:cond delay="0"/>
                                          </p:stCondLst>
                                        </p:cTn>
                                        <p:tgtEl>
                                          <p:spTgt spid="81"/>
                                        </p:tgtEl>
                                        <p:attrNameLst>
                                          <p:attrName>style.visibility</p:attrName>
                                        </p:attrNameLst>
                                      </p:cBhvr>
                                      <p:to>
                                        <p:strVal val="visible"/>
                                      </p:to>
                                    </p:set>
                                    <p:animEffect transition="in" filter="fade">
                                      <p:cBhvr>
                                        <p:cTn id="114" dur="500"/>
                                        <p:tgtEl>
                                          <p:spTgt spid="81"/>
                                        </p:tgtEl>
                                      </p:cBhvr>
                                    </p:animEffect>
                                  </p:childTnLst>
                                </p:cTn>
                              </p:par>
                              <p:par>
                                <p:cTn id="115" presetID="10" presetClass="entr" presetSubtype="0" fill="hold" nodeType="withEffect">
                                  <p:stCondLst>
                                    <p:cond delay="0"/>
                                  </p:stCondLst>
                                  <p:childTnLst>
                                    <p:set>
                                      <p:cBhvr>
                                        <p:cTn id="116" dur="1" fill="hold">
                                          <p:stCondLst>
                                            <p:cond delay="0"/>
                                          </p:stCondLst>
                                        </p:cTn>
                                        <p:tgtEl>
                                          <p:spTgt spid="89"/>
                                        </p:tgtEl>
                                        <p:attrNameLst>
                                          <p:attrName>style.visibility</p:attrName>
                                        </p:attrNameLst>
                                      </p:cBhvr>
                                      <p:to>
                                        <p:strVal val="visible"/>
                                      </p:to>
                                    </p:set>
                                    <p:animEffect transition="in" filter="fade">
                                      <p:cBhvr>
                                        <p:cTn id="117" dur="500"/>
                                        <p:tgtEl>
                                          <p:spTgt spid="89"/>
                                        </p:tgtEl>
                                      </p:cBhvr>
                                    </p:animEffect>
                                  </p:childTnLst>
                                </p:cTn>
                              </p:par>
                              <p:par>
                                <p:cTn id="118" presetID="10" presetClass="entr" presetSubtype="0" fill="hold" nodeType="withEffect">
                                  <p:stCondLst>
                                    <p:cond delay="0"/>
                                  </p:stCondLst>
                                  <p:childTnLst>
                                    <p:set>
                                      <p:cBhvr>
                                        <p:cTn id="119" dur="1" fill="hold">
                                          <p:stCondLst>
                                            <p:cond delay="0"/>
                                          </p:stCondLst>
                                        </p:cTn>
                                        <p:tgtEl>
                                          <p:spTgt spid="38"/>
                                        </p:tgtEl>
                                        <p:attrNameLst>
                                          <p:attrName>style.visibility</p:attrName>
                                        </p:attrNameLst>
                                      </p:cBhvr>
                                      <p:to>
                                        <p:strVal val="visible"/>
                                      </p:to>
                                    </p:set>
                                    <p:animEffect transition="in" filter="fade">
                                      <p:cBhvr>
                                        <p:cTn id="120" dur="500"/>
                                        <p:tgtEl>
                                          <p:spTgt spid="38"/>
                                        </p:tgtEl>
                                      </p:cBhvr>
                                    </p:animEffect>
                                  </p:childTnLst>
                                </p:cTn>
                              </p:par>
                              <p:par>
                                <p:cTn id="121" presetID="10" presetClass="entr" presetSubtype="0" fill="hold" grpId="0" nodeType="withEffect">
                                  <p:stCondLst>
                                    <p:cond delay="0"/>
                                  </p:stCondLst>
                                  <p:childTnLst>
                                    <p:set>
                                      <p:cBhvr>
                                        <p:cTn id="122" dur="1" fill="hold">
                                          <p:stCondLst>
                                            <p:cond delay="0"/>
                                          </p:stCondLst>
                                        </p:cTn>
                                        <p:tgtEl>
                                          <p:spTgt spid="82"/>
                                        </p:tgtEl>
                                        <p:attrNameLst>
                                          <p:attrName>style.visibility</p:attrName>
                                        </p:attrNameLst>
                                      </p:cBhvr>
                                      <p:to>
                                        <p:strVal val="visible"/>
                                      </p:to>
                                    </p:set>
                                    <p:animEffect transition="in" filter="fade">
                                      <p:cBhvr>
                                        <p:cTn id="123" dur="500"/>
                                        <p:tgtEl>
                                          <p:spTgt spid="82"/>
                                        </p:tgtEl>
                                      </p:cBhvr>
                                    </p:animEffect>
                                  </p:childTnLst>
                                </p:cTn>
                              </p:par>
                            </p:childTnLst>
                          </p:cTn>
                        </p:par>
                        <p:par>
                          <p:cTn id="124" fill="hold">
                            <p:stCondLst>
                              <p:cond delay="500"/>
                            </p:stCondLst>
                            <p:childTnLst>
                              <p:par>
                                <p:cTn id="125" presetID="1" presetClass="emph" presetSubtype="2" fill="hold" nodeType="afterEffect">
                                  <p:stCondLst>
                                    <p:cond delay="0"/>
                                  </p:stCondLst>
                                  <p:childTnLst>
                                    <p:animClr clrSpc="rgb" dir="cw">
                                      <p:cBhvr>
                                        <p:cTn id="126" dur="500" fill="hold"/>
                                        <p:tgtEl>
                                          <p:spTgt spid="12"/>
                                        </p:tgtEl>
                                        <p:attrNameLst>
                                          <p:attrName>fillcolor</p:attrName>
                                        </p:attrNameLst>
                                      </p:cBhvr>
                                      <p:to>
                                        <a:srgbClr val="91C9F7"/>
                                      </p:to>
                                    </p:animClr>
                                    <p:set>
                                      <p:cBhvr>
                                        <p:cTn id="127" dur="500" fill="hold"/>
                                        <p:tgtEl>
                                          <p:spTgt spid="12"/>
                                        </p:tgtEl>
                                        <p:attrNameLst>
                                          <p:attrName>fill.type</p:attrName>
                                        </p:attrNameLst>
                                      </p:cBhvr>
                                      <p:to>
                                        <p:strVal val="solid"/>
                                      </p:to>
                                    </p:set>
                                    <p:set>
                                      <p:cBhvr>
                                        <p:cTn id="128" dur="500" fill="hold"/>
                                        <p:tgtEl>
                                          <p:spTgt spid="12"/>
                                        </p:tgtEl>
                                        <p:attrNameLst>
                                          <p:attrName>fill.on</p:attrName>
                                        </p:attrNameLst>
                                      </p:cBhvr>
                                      <p:to>
                                        <p:strVal val="true"/>
                                      </p:to>
                                    </p:set>
                                  </p:childTnLst>
                                </p:cTn>
                              </p:par>
                              <p:par>
                                <p:cTn id="129" presetID="1" presetClass="emph" presetSubtype="2" fill="hold" nodeType="withEffect">
                                  <p:stCondLst>
                                    <p:cond delay="0"/>
                                  </p:stCondLst>
                                  <p:childTnLst>
                                    <p:animClr clrSpc="rgb" dir="cw">
                                      <p:cBhvr>
                                        <p:cTn id="130" dur="500" fill="hold"/>
                                        <p:tgtEl>
                                          <p:spTgt spid="14"/>
                                        </p:tgtEl>
                                        <p:attrNameLst>
                                          <p:attrName>fillcolor</p:attrName>
                                        </p:attrNameLst>
                                      </p:cBhvr>
                                      <p:to>
                                        <a:srgbClr val="91C9F7"/>
                                      </p:to>
                                    </p:animClr>
                                    <p:set>
                                      <p:cBhvr>
                                        <p:cTn id="131" dur="500" fill="hold"/>
                                        <p:tgtEl>
                                          <p:spTgt spid="14"/>
                                        </p:tgtEl>
                                        <p:attrNameLst>
                                          <p:attrName>fill.type</p:attrName>
                                        </p:attrNameLst>
                                      </p:cBhvr>
                                      <p:to>
                                        <p:strVal val="solid"/>
                                      </p:to>
                                    </p:set>
                                    <p:set>
                                      <p:cBhvr>
                                        <p:cTn id="132" dur="500" fill="hold"/>
                                        <p:tgtEl>
                                          <p:spTgt spid="14"/>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animBg="1"/>
      <p:bldP spid="12" grpId="0" animBg="1"/>
      <p:bldP spid="13" grpId="0" animBg="1"/>
      <p:bldP spid="14" grpId="0" animBg="1"/>
      <p:bldP spid="15" grpId="0" animBg="1"/>
      <p:bldP spid="43" grpId="0"/>
      <p:bldP spid="57" grpId="0" animBg="1"/>
      <p:bldP spid="62" grpId="0"/>
      <p:bldP spid="68" grpId="0"/>
      <p:bldP spid="68" grpId="1"/>
      <p:bldP spid="68" grpId="2"/>
      <p:bldP spid="69" grpId="0"/>
      <p:bldP spid="69" grpId="1"/>
      <p:bldP spid="69" grpId="2"/>
      <p:bldP spid="69" grpId="3"/>
      <p:bldP spid="70" grpId="0"/>
      <p:bldP spid="82" grpId="0"/>
      <p:bldP spid="29" grpId="0" uiExpand="1" build="p" animBg="1"/>
      <p:bldP spid="45" grpId="0" animBg="1"/>
      <p:bldP spid="46" grpId="0" animBg="1"/>
      <p:bldP spid="30" grpId="0"/>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494BF-3736-4842-BD6A-8980E93CD204}"/>
              </a:ext>
            </a:extLst>
          </p:cNvPr>
          <p:cNvSpPr>
            <a:spLocks noGrp="1"/>
          </p:cNvSpPr>
          <p:nvPr>
            <p:ph type="title"/>
          </p:nvPr>
        </p:nvSpPr>
        <p:spPr/>
        <p:txBody>
          <a:bodyPr/>
          <a:lstStyle/>
          <a:p>
            <a:r>
              <a:rPr lang="en-US" dirty="0"/>
              <a:t>Goal</a:t>
            </a:r>
            <a:endParaRPr lang="en-CH" dirty="0"/>
          </a:p>
        </p:txBody>
      </p:sp>
      <p:sp>
        <p:nvSpPr>
          <p:cNvPr id="11" name="TextBox 10">
            <a:extLst>
              <a:ext uri="{FF2B5EF4-FFF2-40B4-BE49-F238E27FC236}">
                <a16:creationId xmlns:a16="http://schemas.microsoft.com/office/drawing/2014/main" id="{10396726-45C8-44F5-B456-232B43CE852D}"/>
              </a:ext>
            </a:extLst>
          </p:cNvPr>
          <p:cNvSpPr txBox="1"/>
          <p:nvPr/>
        </p:nvSpPr>
        <p:spPr>
          <a:xfrm>
            <a:off x="1524000" y="1368806"/>
            <a:ext cx="6708458" cy="584775"/>
          </a:xfrm>
          <a:prstGeom prst="rect">
            <a:avLst/>
          </a:prstGeom>
          <a:noFill/>
        </p:spPr>
        <p:txBody>
          <a:bodyPr wrap="square" rtlCol="0">
            <a:spAutoFit/>
          </a:bodyPr>
          <a:lstStyle/>
          <a:p>
            <a:r>
              <a:rPr lang="en-US" sz="3200" dirty="0">
                <a:ea typeface="Tahoma" panose="020B0604030504040204" pitchFamily="34" charset="0"/>
                <a:cs typeface="Tahoma" panose="020B0604030504040204" pitchFamily="34" charset="0"/>
              </a:rPr>
              <a:t> Study in-DRAM TRR mechanisms to</a:t>
            </a:r>
          </a:p>
        </p:txBody>
      </p:sp>
      <p:grpSp>
        <p:nvGrpSpPr>
          <p:cNvPr id="6" name="Group 5">
            <a:extLst>
              <a:ext uri="{FF2B5EF4-FFF2-40B4-BE49-F238E27FC236}">
                <a16:creationId xmlns:a16="http://schemas.microsoft.com/office/drawing/2014/main" id="{A89D8F94-C9D1-46E8-9008-09C52E9FA852}"/>
              </a:ext>
            </a:extLst>
          </p:cNvPr>
          <p:cNvGrpSpPr/>
          <p:nvPr/>
        </p:nvGrpSpPr>
        <p:grpSpPr>
          <a:xfrm>
            <a:off x="0" y="2301605"/>
            <a:ext cx="9138284" cy="762000"/>
            <a:chOff x="0" y="2000617"/>
            <a:chExt cx="9138284" cy="762000"/>
          </a:xfrm>
        </p:grpSpPr>
        <p:sp>
          <p:nvSpPr>
            <p:cNvPr id="4" name="Rectangle 3">
              <a:extLst>
                <a:ext uri="{FF2B5EF4-FFF2-40B4-BE49-F238E27FC236}">
                  <a16:creationId xmlns:a16="http://schemas.microsoft.com/office/drawing/2014/main" id="{6BDD36CD-980A-465E-BC11-CF04ED6BB33B}"/>
                </a:ext>
              </a:extLst>
            </p:cNvPr>
            <p:cNvSpPr/>
            <p:nvPr/>
          </p:nvSpPr>
          <p:spPr>
            <a:xfrm>
              <a:off x="0" y="2000617"/>
              <a:ext cx="9138284" cy="762000"/>
            </a:xfrm>
            <a:prstGeom prst="rect">
              <a:avLst/>
            </a:prstGeom>
            <a:solidFill>
              <a:schemeClr val="tx2">
                <a:lumMod val="20000"/>
                <a:lumOff val="80000"/>
              </a:schemeClr>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b="1" dirty="0">
                  <a:solidFill>
                    <a:srgbClr val="009900"/>
                  </a:solidFill>
                  <a:ea typeface="Tahoma" panose="020B0604030504040204" pitchFamily="34" charset="0"/>
                  <a:cs typeface="Tahoma" panose="020B0604030504040204" pitchFamily="34" charset="0"/>
                </a:rPr>
                <a:t>		understand</a:t>
              </a:r>
              <a:r>
                <a:rPr lang="en-US" sz="3000" dirty="0">
                  <a:ea typeface="Tahoma" panose="020B0604030504040204" pitchFamily="34" charset="0"/>
                  <a:cs typeface="Tahoma" panose="020B0604030504040204" pitchFamily="34" charset="0"/>
                </a:rPr>
                <a:t> </a:t>
              </a:r>
              <a:r>
                <a:rPr lang="en-US" sz="3000" dirty="0">
                  <a:solidFill>
                    <a:schemeClr val="tx1"/>
                  </a:solidFill>
                  <a:ea typeface="Tahoma" panose="020B0604030504040204" pitchFamily="34" charset="0"/>
                  <a:cs typeface="Tahoma" panose="020B0604030504040204" pitchFamily="34" charset="0"/>
                </a:rPr>
                <a:t>how they operate</a:t>
              </a:r>
              <a:endParaRPr lang="en-CH" sz="3000" b="1" dirty="0">
                <a:solidFill>
                  <a:schemeClr val="tx1"/>
                </a:solidFill>
              </a:endParaRPr>
            </a:p>
          </p:txBody>
        </p:sp>
        <p:sp>
          <p:nvSpPr>
            <p:cNvPr id="14" name="Oval 13">
              <a:extLst>
                <a:ext uri="{FF2B5EF4-FFF2-40B4-BE49-F238E27FC236}">
                  <a16:creationId xmlns:a16="http://schemas.microsoft.com/office/drawing/2014/main" id="{FCA3AB0E-B0B3-4B2E-A56E-F66DE7F04F5E}"/>
                </a:ext>
              </a:extLst>
            </p:cNvPr>
            <p:cNvSpPr/>
            <p:nvPr/>
          </p:nvSpPr>
          <p:spPr>
            <a:xfrm>
              <a:off x="159488" y="2164183"/>
              <a:ext cx="457200" cy="449652"/>
            </a:xfrm>
            <a:prstGeom prst="ellipse">
              <a:avLst/>
            </a:prstGeom>
            <a:solidFill>
              <a:schemeClr val="tx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rPr>
                <a:t>1</a:t>
              </a:r>
              <a:endParaRPr lang="en-CH" sz="2400" b="1" dirty="0">
                <a:solidFill>
                  <a:schemeClr val="bg1"/>
                </a:solidFill>
              </a:endParaRPr>
            </a:p>
          </p:txBody>
        </p:sp>
      </p:grpSp>
      <p:grpSp>
        <p:nvGrpSpPr>
          <p:cNvPr id="8" name="Group 7">
            <a:extLst>
              <a:ext uri="{FF2B5EF4-FFF2-40B4-BE49-F238E27FC236}">
                <a16:creationId xmlns:a16="http://schemas.microsoft.com/office/drawing/2014/main" id="{4B41B25A-B7AB-4F35-9C05-3DF6F06080DD}"/>
              </a:ext>
            </a:extLst>
          </p:cNvPr>
          <p:cNvGrpSpPr/>
          <p:nvPr/>
        </p:nvGrpSpPr>
        <p:grpSpPr>
          <a:xfrm>
            <a:off x="5716" y="4876800"/>
            <a:ext cx="9138284" cy="762000"/>
            <a:chOff x="5716" y="4575812"/>
            <a:chExt cx="9138284" cy="762000"/>
          </a:xfrm>
        </p:grpSpPr>
        <p:sp>
          <p:nvSpPr>
            <p:cNvPr id="22" name="Rectangle 21">
              <a:extLst>
                <a:ext uri="{FF2B5EF4-FFF2-40B4-BE49-F238E27FC236}">
                  <a16:creationId xmlns:a16="http://schemas.microsoft.com/office/drawing/2014/main" id="{1D83AF77-C105-4970-A526-50FBC17E1F5C}"/>
                </a:ext>
              </a:extLst>
            </p:cNvPr>
            <p:cNvSpPr/>
            <p:nvPr/>
          </p:nvSpPr>
          <p:spPr>
            <a:xfrm>
              <a:off x="5716" y="4575812"/>
              <a:ext cx="9138284" cy="762000"/>
            </a:xfrm>
            <a:prstGeom prst="rect">
              <a:avLst/>
            </a:prstGeom>
            <a:solidFill>
              <a:schemeClr val="tx2">
                <a:lumMod val="20000"/>
                <a:lumOff val="80000"/>
              </a:schemeClr>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b="1" dirty="0">
                  <a:solidFill>
                    <a:srgbClr val="009900"/>
                  </a:solidFill>
                  <a:ea typeface="Tahoma" panose="020B0604030504040204" pitchFamily="34" charset="0"/>
                  <a:cs typeface="Tahoma" panose="020B0604030504040204" pitchFamily="34" charset="0"/>
                </a:rPr>
                <a:t>		 secure</a:t>
              </a:r>
              <a:r>
                <a:rPr lang="en-US" sz="3000" dirty="0">
                  <a:ea typeface="Tahoma" panose="020B0604030504040204" pitchFamily="34" charset="0"/>
                  <a:cs typeface="Tahoma" panose="020B0604030504040204" pitchFamily="34" charset="0"/>
                </a:rPr>
                <a:t> </a:t>
              </a:r>
              <a:r>
                <a:rPr lang="en-US" sz="3000" dirty="0">
                  <a:solidFill>
                    <a:schemeClr val="tx1"/>
                  </a:solidFill>
                  <a:ea typeface="Tahoma" panose="020B0604030504040204" pitchFamily="34" charset="0"/>
                  <a:cs typeface="Tahoma" panose="020B0604030504040204" pitchFamily="34" charset="0"/>
                </a:rPr>
                <a:t>DRAM completely against RowHammer</a:t>
              </a:r>
              <a:endParaRPr lang="en-CH" sz="3000" b="1" dirty="0">
                <a:solidFill>
                  <a:schemeClr val="tx1"/>
                </a:solidFill>
              </a:endParaRPr>
            </a:p>
          </p:txBody>
        </p:sp>
        <p:sp>
          <p:nvSpPr>
            <p:cNvPr id="16" name="Oval 15">
              <a:extLst>
                <a:ext uri="{FF2B5EF4-FFF2-40B4-BE49-F238E27FC236}">
                  <a16:creationId xmlns:a16="http://schemas.microsoft.com/office/drawing/2014/main" id="{65B9828D-F594-41EF-9987-BA84E152A06B}"/>
                </a:ext>
              </a:extLst>
            </p:cNvPr>
            <p:cNvSpPr/>
            <p:nvPr/>
          </p:nvSpPr>
          <p:spPr>
            <a:xfrm>
              <a:off x="159488" y="4731986"/>
              <a:ext cx="457200" cy="449652"/>
            </a:xfrm>
            <a:prstGeom prst="ellipse">
              <a:avLst/>
            </a:prstGeom>
            <a:solidFill>
              <a:schemeClr val="tx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rPr>
                <a:t>3</a:t>
              </a:r>
              <a:endParaRPr lang="en-CH" sz="2400" b="1" dirty="0">
                <a:solidFill>
                  <a:schemeClr val="bg1"/>
                </a:solidFill>
              </a:endParaRPr>
            </a:p>
          </p:txBody>
        </p:sp>
      </p:grpSp>
      <p:grpSp>
        <p:nvGrpSpPr>
          <p:cNvPr id="7" name="Group 6">
            <a:extLst>
              <a:ext uri="{FF2B5EF4-FFF2-40B4-BE49-F238E27FC236}">
                <a16:creationId xmlns:a16="http://schemas.microsoft.com/office/drawing/2014/main" id="{D92C5AE9-03FF-4E3C-BF4C-E0D5232E5A85}"/>
              </a:ext>
            </a:extLst>
          </p:cNvPr>
          <p:cNvGrpSpPr/>
          <p:nvPr/>
        </p:nvGrpSpPr>
        <p:grpSpPr>
          <a:xfrm>
            <a:off x="0" y="3589203"/>
            <a:ext cx="9138284" cy="762000"/>
            <a:chOff x="0" y="2914979"/>
            <a:chExt cx="9138284" cy="762000"/>
          </a:xfrm>
        </p:grpSpPr>
        <p:sp>
          <p:nvSpPr>
            <p:cNvPr id="17" name="Rectangle 16">
              <a:extLst>
                <a:ext uri="{FF2B5EF4-FFF2-40B4-BE49-F238E27FC236}">
                  <a16:creationId xmlns:a16="http://schemas.microsoft.com/office/drawing/2014/main" id="{A504FC56-3C6A-4674-B576-F15FDB60E993}"/>
                </a:ext>
              </a:extLst>
            </p:cNvPr>
            <p:cNvSpPr/>
            <p:nvPr/>
          </p:nvSpPr>
          <p:spPr>
            <a:xfrm>
              <a:off x="0" y="2914979"/>
              <a:ext cx="9138284" cy="762000"/>
            </a:xfrm>
            <a:prstGeom prst="rect">
              <a:avLst/>
            </a:prstGeom>
            <a:solidFill>
              <a:schemeClr val="tx2">
                <a:lumMod val="20000"/>
                <a:lumOff val="80000"/>
              </a:schemeClr>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b="1" dirty="0">
                  <a:solidFill>
                    <a:srgbClr val="009900"/>
                  </a:solidFill>
                  <a:ea typeface="Tahoma" panose="020B0604030504040204" pitchFamily="34" charset="0"/>
                  <a:cs typeface="Tahoma" panose="020B0604030504040204" pitchFamily="34" charset="0"/>
                </a:rPr>
                <a:t>		 assess</a:t>
              </a:r>
              <a:r>
                <a:rPr lang="en-US" sz="3000" dirty="0">
                  <a:ea typeface="Tahoma" panose="020B0604030504040204" pitchFamily="34" charset="0"/>
                  <a:cs typeface="Tahoma" panose="020B0604030504040204" pitchFamily="34" charset="0"/>
                </a:rPr>
                <a:t> </a:t>
              </a:r>
              <a:r>
                <a:rPr lang="en-US" sz="3000" dirty="0">
                  <a:solidFill>
                    <a:schemeClr val="tx1"/>
                  </a:solidFill>
                  <a:ea typeface="Tahoma" panose="020B0604030504040204" pitchFamily="34" charset="0"/>
                  <a:cs typeface="Tahoma" panose="020B0604030504040204" pitchFamily="34" charset="0"/>
                </a:rPr>
                <a:t>their security</a:t>
              </a:r>
              <a:endParaRPr lang="en-CH" sz="3000" b="1" dirty="0">
                <a:solidFill>
                  <a:schemeClr val="tx1"/>
                </a:solidFill>
              </a:endParaRPr>
            </a:p>
          </p:txBody>
        </p:sp>
        <p:sp>
          <p:nvSpPr>
            <p:cNvPr id="18" name="Oval 17">
              <a:extLst>
                <a:ext uri="{FF2B5EF4-FFF2-40B4-BE49-F238E27FC236}">
                  <a16:creationId xmlns:a16="http://schemas.microsoft.com/office/drawing/2014/main" id="{38DB4B39-47B6-414A-B0C8-BFAD9B08D540}"/>
                </a:ext>
              </a:extLst>
            </p:cNvPr>
            <p:cNvSpPr/>
            <p:nvPr/>
          </p:nvSpPr>
          <p:spPr>
            <a:xfrm>
              <a:off x="159488" y="3124783"/>
              <a:ext cx="457200" cy="449652"/>
            </a:xfrm>
            <a:prstGeom prst="ellipse">
              <a:avLst/>
            </a:prstGeom>
            <a:solidFill>
              <a:schemeClr val="tx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rPr>
                <a:t>2</a:t>
              </a:r>
              <a:endParaRPr lang="en-CH" sz="2400" b="1" dirty="0">
                <a:solidFill>
                  <a:schemeClr val="bg1"/>
                </a:solidFill>
              </a:endParaRPr>
            </a:p>
          </p:txBody>
        </p:sp>
      </p:grpSp>
    </p:spTree>
    <p:custDataLst>
      <p:tags r:id="rId1"/>
    </p:custDataLst>
    <p:extLst>
      <p:ext uri="{BB962C8B-B14F-4D97-AF65-F5344CB8AC3E}">
        <p14:creationId xmlns:p14="http://schemas.microsoft.com/office/powerpoint/2010/main" val="4187298961"/>
      </p:ext>
    </p:extLst>
  </p:cSld>
  <p:clrMapOvr>
    <a:masterClrMapping/>
  </p:clrMapOvr>
  <mc:AlternateContent xmlns:mc="http://schemas.openxmlformats.org/markup-compatibility/2006" xmlns:p14="http://schemas.microsoft.com/office/powerpoint/2010/main">
    <mc:Choice Requires="p14">
      <p:transition spd="slow" p14:dur="2000" advTm="8998"/>
    </mc:Choice>
    <mc:Fallback xmlns="">
      <p:transition spd="slow" advTm="899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hlinkClick r:id="rId3"/>
            <a:extLst>
              <a:ext uri="{FF2B5EF4-FFF2-40B4-BE49-F238E27FC236}">
                <a16:creationId xmlns:a16="http://schemas.microsoft.com/office/drawing/2014/main" id="{0D11AEC1-F0E5-BC05-2317-64F7A869F0A7}"/>
              </a:ext>
            </a:extLst>
          </p:cNvPr>
          <p:cNvPicPr>
            <a:picLocks noChangeAspect="1"/>
          </p:cNvPicPr>
          <p:nvPr/>
        </p:nvPicPr>
        <p:blipFill rotWithShape="1">
          <a:blip r:embed="rId4"/>
          <a:srcRect b="48595"/>
          <a:stretch/>
        </p:blipFill>
        <p:spPr>
          <a:xfrm>
            <a:off x="552157" y="4331951"/>
            <a:ext cx="8039686" cy="2046410"/>
          </a:xfrm>
          <a:prstGeom prst="rect">
            <a:avLst/>
          </a:prstGeom>
          <a:ln>
            <a:solidFill>
              <a:schemeClr val="tx1"/>
            </a:solidFill>
          </a:ln>
        </p:spPr>
      </p:pic>
      <p:pic>
        <p:nvPicPr>
          <p:cNvPr id="2" name="Picture 1">
            <a:hlinkClick r:id="rId5"/>
            <a:extLst>
              <a:ext uri="{FF2B5EF4-FFF2-40B4-BE49-F238E27FC236}">
                <a16:creationId xmlns:a16="http://schemas.microsoft.com/office/drawing/2014/main" id="{49B29993-E425-A440-8EFF-4ADA6F21B8A8}"/>
              </a:ext>
            </a:extLst>
          </p:cNvPr>
          <p:cNvPicPr>
            <a:picLocks noChangeAspect="1"/>
          </p:cNvPicPr>
          <p:nvPr/>
        </p:nvPicPr>
        <p:blipFill>
          <a:blip r:embed="rId6">
            <a:alphaModFix amt="79000"/>
          </a:blip>
          <a:stretch>
            <a:fillRect/>
          </a:stretch>
        </p:blipFill>
        <p:spPr>
          <a:xfrm>
            <a:off x="874183" y="1478397"/>
            <a:ext cx="7549516" cy="1646852"/>
          </a:xfrm>
          <a:prstGeom prst="rect">
            <a:avLst/>
          </a:prstGeom>
        </p:spPr>
      </p:pic>
      <p:sp>
        <p:nvSpPr>
          <p:cNvPr id="5" name="Title 4">
            <a:extLst>
              <a:ext uri="{FF2B5EF4-FFF2-40B4-BE49-F238E27FC236}">
                <a16:creationId xmlns:a16="http://schemas.microsoft.com/office/drawing/2014/main" id="{5E99394C-AAF2-4176-5E99-E89E41E67B25}"/>
              </a:ext>
            </a:extLst>
          </p:cNvPr>
          <p:cNvSpPr>
            <a:spLocks noGrp="1"/>
          </p:cNvSpPr>
          <p:nvPr>
            <p:ph type="title"/>
          </p:nvPr>
        </p:nvSpPr>
        <p:spPr/>
        <p:txBody>
          <a:bodyPr/>
          <a:lstStyle/>
          <a:p>
            <a:r>
              <a:rPr lang="en-US" sz="3600" dirty="0"/>
              <a:t>U-TRR: Key Idea</a:t>
            </a:r>
            <a:endParaRPr lang="en-TR" sz="3600" dirty="0"/>
          </a:p>
        </p:txBody>
      </p:sp>
      <p:sp>
        <p:nvSpPr>
          <p:cNvPr id="7" name="TextBox 6">
            <a:extLst>
              <a:ext uri="{FF2B5EF4-FFF2-40B4-BE49-F238E27FC236}">
                <a16:creationId xmlns:a16="http://schemas.microsoft.com/office/drawing/2014/main" id="{39C195E1-C314-43BF-A850-345E2B194F4F}"/>
              </a:ext>
            </a:extLst>
          </p:cNvPr>
          <p:cNvSpPr txBox="1"/>
          <p:nvPr/>
        </p:nvSpPr>
        <p:spPr>
          <a:xfrm>
            <a:off x="-2199" y="3161635"/>
            <a:ext cx="9144000" cy="1015663"/>
          </a:xfrm>
          <a:prstGeom prst="rect">
            <a:avLst/>
          </a:prstGeom>
          <a:solidFill>
            <a:schemeClr val="accent1">
              <a:lumMod val="20000"/>
              <a:lumOff val="80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black"/>
                </a:solidFill>
                <a:effectLst/>
                <a:uLnTx/>
                <a:uFillTx/>
                <a:latin typeface="Cambria" panose="02040503050406030204" pitchFamily="18" charset="0"/>
                <a:ea typeface="Tahoma" panose="020B0604030504040204" pitchFamily="34" charset="0"/>
                <a:cs typeface="Tahoma" panose="020B0604030504040204" pitchFamily="34" charset="0"/>
              </a:rPr>
              <a:t>Key idea:</a:t>
            </a: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Tahoma" panose="020B0604030504040204" pitchFamily="34" charset="0"/>
                <a:cs typeface="Tahoma" panose="020B0604030504040204" pitchFamily="34" charset="0"/>
              </a:rPr>
              <a:t> Use </a:t>
            </a:r>
            <a:r>
              <a:rPr kumimoji="0" lang="en-US" sz="3000" b="0" i="0" u="none" strike="noStrike" kern="1200" cap="none" spc="0" normalizeH="0" baseline="0" noProof="0" dirty="0">
                <a:ln>
                  <a:noFill/>
                </a:ln>
                <a:solidFill>
                  <a:srgbClr val="C00000"/>
                </a:solidFill>
                <a:effectLst/>
                <a:uLnTx/>
                <a:uFillTx/>
                <a:latin typeface="Cambria" panose="02040503050406030204" pitchFamily="18" charset="0"/>
                <a:ea typeface="Tahoma" panose="020B0604030504040204" pitchFamily="34" charset="0"/>
                <a:cs typeface="Tahoma" panose="020B0604030504040204" pitchFamily="34" charset="0"/>
              </a:rPr>
              <a:t>data retention failures </a:t>
            </a: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Tahoma" panose="020B0604030504040204" pitchFamily="34" charset="0"/>
                <a:cs typeface="Tahoma" panose="020B0604030504040204" pitchFamily="34" charset="0"/>
              </a:rPr>
              <a:t>as a side channel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Tahoma" panose="020B0604030504040204" pitchFamily="34" charset="0"/>
                <a:cs typeface="Tahoma" panose="020B0604030504040204" pitchFamily="34" charset="0"/>
              </a:rPr>
              <a:t>to </a:t>
            </a:r>
            <a:r>
              <a:rPr kumimoji="0" lang="en-US" sz="3000" b="0" i="0" u="none" strike="noStrike" kern="1200" cap="none" spc="0" normalizeH="0" baseline="0" noProof="0" dirty="0">
                <a:ln>
                  <a:noFill/>
                </a:ln>
                <a:solidFill>
                  <a:srgbClr val="007E39"/>
                </a:solidFill>
                <a:effectLst/>
                <a:uLnTx/>
                <a:uFillTx/>
                <a:latin typeface="Cambria" panose="02040503050406030204" pitchFamily="18" charset="0"/>
                <a:ea typeface="Tahoma" panose="020B0604030504040204" pitchFamily="34" charset="0"/>
                <a:cs typeface="Tahoma" panose="020B0604030504040204" pitchFamily="34" charset="0"/>
              </a:rPr>
              <a:t>detect when a row is refreshed </a:t>
            </a: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Tahoma" panose="020B0604030504040204" pitchFamily="34" charset="0"/>
                <a:cs typeface="Tahoma" panose="020B0604030504040204" pitchFamily="34" charset="0"/>
              </a:rPr>
              <a:t>by on-die mitigation</a:t>
            </a:r>
            <a:endParaRPr kumimoji="0" lang="en-US" sz="3000" b="0" i="0" u="none" strike="noStrike" kern="1200" cap="none" spc="0" normalizeH="0" baseline="0" noProof="0" dirty="0">
              <a:ln>
                <a:noFill/>
              </a:ln>
              <a:solidFill>
                <a:srgbClr val="009900"/>
              </a:solidFill>
              <a:effectLst/>
              <a:uLnTx/>
              <a:uFillTx/>
              <a:latin typeface="Cambria" panose="02040503050406030204" pitchFamily="18" charset="0"/>
              <a:ea typeface="Tahoma" panose="020B0604030504040204" pitchFamily="34" charset="0"/>
              <a:cs typeface="Tahoma" panose="020B0604030504040204" pitchFamily="34" charset="0"/>
            </a:endParaRPr>
          </a:p>
        </p:txBody>
      </p:sp>
      <p:sp>
        <p:nvSpPr>
          <p:cNvPr id="8" name="TextBox 7">
            <a:extLst>
              <a:ext uri="{FF2B5EF4-FFF2-40B4-BE49-F238E27FC236}">
                <a16:creationId xmlns:a16="http://schemas.microsoft.com/office/drawing/2014/main" id="{640BD466-663B-45BD-8153-468F1F75F721}"/>
              </a:ext>
            </a:extLst>
          </p:cNvPr>
          <p:cNvSpPr txBox="1"/>
          <p:nvPr/>
        </p:nvSpPr>
        <p:spPr>
          <a:xfrm>
            <a:off x="1218993" y="6509423"/>
            <a:ext cx="8368487"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TR" sz="12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[Hassan+, MICRO’21</a:t>
            </a:r>
            <a:r>
              <a:rPr kumimoji="0" lang="en-GB" sz="12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source code available at </a:t>
            </a:r>
            <a:r>
              <a:rPr kumimoji="0" lang="en-US" sz="1200" b="1" i="0" u="none" strike="noStrike" kern="1200" cap="none" spc="0" normalizeH="0" baseline="0" noProof="0" dirty="0">
                <a:ln>
                  <a:noFill/>
                </a:ln>
                <a:solidFill>
                  <a:srgbClr val="0000FF"/>
                </a:solidFill>
                <a:effectLst/>
                <a:uLnTx/>
                <a:uFillTx/>
                <a:latin typeface="Tahoma" panose="020B0604030504040204" pitchFamily="34" charset="0"/>
                <a:ea typeface="Tahoma" panose="020B0604030504040204" pitchFamily="34" charset="0"/>
                <a:cs typeface="Tahoma" panose="020B0604030504040204" pitchFamily="34" charset="0"/>
                <a:hlinkClick r:id="rId3">
                  <a:extLst>
                    <a:ext uri="{A12FA001-AC4F-418D-AE19-62706E023703}">
                      <ahyp:hlinkClr xmlns:ahyp="http://schemas.microsoft.com/office/drawing/2018/hyperlinkcolor" val="tx"/>
                    </a:ext>
                  </a:extLst>
                </a:hlinkClick>
              </a:rPr>
              <a:t>https://github.com/CMU-SAFARI/U-TRR</a:t>
            </a:r>
            <a:r>
              <a:rPr kumimoji="0" lang="en-GB" sz="1200" b="1" i="0" u="none" strike="noStrike" kern="1200" cap="none" spc="0" normalizeH="0" baseline="0" noProof="0" dirty="0">
                <a:ln>
                  <a:noFill/>
                </a:ln>
                <a:solidFill>
                  <a:srgbClr val="0000FF"/>
                </a:solidFill>
                <a:effectLst/>
                <a:uLnTx/>
                <a:uFillTx/>
                <a:latin typeface="Tahoma" panose="020B0604030504040204" pitchFamily="34" charset="0"/>
                <a:ea typeface="Tahoma" panose="020B0604030504040204" pitchFamily="34" charset="0"/>
                <a:cs typeface="Tahoma" panose="020B0604030504040204" pitchFamily="34" charset="0"/>
              </a:rPr>
              <a:t>]</a:t>
            </a:r>
            <a:endParaRPr kumimoji="0" lang="en-CH" sz="1200" b="1" i="0" u="none" strike="noStrike" kern="1200" cap="none" spc="0" normalizeH="0" baseline="0" noProof="0" dirty="0">
              <a:ln>
                <a:noFill/>
              </a:ln>
              <a:solidFill>
                <a:srgbClr val="0000FF"/>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9" name="TextBox 8">
            <a:extLst>
              <a:ext uri="{FF2B5EF4-FFF2-40B4-BE49-F238E27FC236}">
                <a16:creationId xmlns:a16="http://schemas.microsoft.com/office/drawing/2014/main" id="{7E4122EB-573C-3BFE-06F1-6CA8496C25B4}"/>
              </a:ext>
            </a:extLst>
          </p:cNvPr>
          <p:cNvSpPr txBox="1"/>
          <p:nvPr/>
        </p:nvSpPr>
        <p:spPr>
          <a:xfrm>
            <a:off x="706040" y="898424"/>
            <a:ext cx="7717659" cy="5847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Hassan et al., "</a:t>
            </a:r>
            <a:r>
              <a:rPr kumimoji="0" lang="en-US" sz="1600" b="0" i="0" u="none" strike="noStrike" kern="1200" cap="none" spc="0" normalizeH="0" baseline="0" noProof="0" dirty="0">
                <a:ln>
                  <a:noFill/>
                </a:ln>
                <a:solidFill>
                  <a:srgbClr val="0000FF"/>
                </a:solidFill>
                <a:effectLst/>
                <a:uLnTx/>
                <a:uFillTx/>
                <a:latin typeface="Cambria" panose="02040503050406030204" pitchFamily="18" charset="0"/>
                <a:ea typeface="+mn-ea"/>
                <a:cs typeface="+mn-cs"/>
                <a:hlinkClick r:id="rId5">
                  <a:extLst>
                    <a:ext uri="{A12FA001-AC4F-418D-AE19-62706E023703}">
                      <ahyp:hlinkClr xmlns:ahyp="http://schemas.microsoft.com/office/drawing/2018/hyperlinkcolor" val="tx"/>
                    </a:ext>
                  </a:extLst>
                </a:hlinkClick>
              </a:rPr>
              <a:t>Uncovering In-DRAM RowHammer Protection Mechanisms: </a:t>
            </a:r>
            <a:br>
              <a:rPr kumimoji="0" lang="en-US" sz="1600" b="0" i="0" u="none" strike="noStrike" kern="1200" cap="none" spc="0" normalizeH="0" baseline="0" noProof="0" dirty="0">
                <a:ln>
                  <a:noFill/>
                </a:ln>
                <a:solidFill>
                  <a:srgbClr val="0000FF"/>
                </a:solidFill>
                <a:effectLst/>
                <a:uLnTx/>
                <a:uFillTx/>
                <a:latin typeface="Cambria" panose="02040503050406030204" pitchFamily="18" charset="0"/>
                <a:ea typeface="+mn-ea"/>
                <a:cs typeface="+mn-cs"/>
                <a:hlinkClick r:id="rId5">
                  <a:extLst>
                    <a:ext uri="{A12FA001-AC4F-418D-AE19-62706E023703}">
                      <ahyp:hlinkClr xmlns:ahyp="http://schemas.microsoft.com/office/drawing/2018/hyperlinkcolor" val="tx"/>
                    </a:ext>
                  </a:extLst>
                </a:hlinkClick>
              </a:rPr>
            </a:br>
            <a:r>
              <a:rPr kumimoji="0" lang="en-US" sz="1600" b="0" i="0" u="none" strike="noStrike" kern="1200" cap="none" spc="0" normalizeH="0" baseline="0" noProof="0" dirty="0">
                <a:ln>
                  <a:noFill/>
                </a:ln>
                <a:solidFill>
                  <a:srgbClr val="0000FF"/>
                </a:solidFill>
                <a:effectLst/>
                <a:uLnTx/>
                <a:uFillTx/>
                <a:latin typeface="Cambria" panose="02040503050406030204" pitchFamily="18" charset="0"/>
                <a:ea typeface="+mn-ea"/>
                <a:cs typeface="+mn-cs"/>
                <a:hlinkClick r:id="rId5">
                  <a:extLst>
                    <a:ext uri="{A12FA001-AC4F-418D-AE19-62706E023703}">
                      <ahyp:hlinkClr xmlns:ahyp="http://schemas.microsoft.com/office/drawing/2018/hyperlinkcolor" val="tx"/>
                    </a:ext>
                  </a:extLst>
                </a:hlinkClick>
              </a:rPr>
              <a:t>A New Methodology, Custom RowHammer Patterns, and Implications</a:t>
            </a: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r>
              <a:rPr kumimoji="0" lang="en-US"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 MICRO, 2021.</a:t>
            </a:r>
          </a:p>
        </p:txBody>
      </p:sp>
    </p:spTree>
    <p:extLst>
      <p:ext uri="{BB962C8B-B14F-4D97-AF65-F5344CB8AC3E}">
        <p14:creationId xmlns:p14="http://schemas.microsoft.com/office/powerpoint/2010/main" val="2936190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E99394C-AAF2-4176-5E99-E89E41E67B25}"/>
              </a:ext>
            </a:extLst>
          </p:cNvPr>
          <p:cNvSpPr>
            <a:spLocks noGrp="1"/>
          </p:cNvSpPr>
          <p:nvPr>
            <p:ph type="title"/>
          </p:nvPr>
        </p:nvSpPr>
        <p:spPr/>
        <p:txBody>
          <a:bodyPr/>
          <a:lstStyle/>
          <a:p>
            <a:r>
              <a:rPr lang="en-US" dirty="0"/>
              <a:t>Experimental Methodology</a:t>
            </a:r>
            <a:endParaRPr lang="en-TR" dirty="0"/>
          </a:p>
        </p:txBody>
      </p:sp>
      <p:sp>
        <p:nvSpPr>
          <p:cNvPr id="8" name="TextBox 7">
            <a:extLst>
              <a:ext uri="{FF2B5EF4-FFF2-40B4-BE49-F238E27FC236}">
                <a16:creationId xmlns:a16="http://schemas.microsoft.com/office/drawing/2014/main" id="{640BD466-663B-45BD-8153-468F1F75F721}"/>
              </a:ext>
            </a:extLst>
          </p:cNvPr>
          <p:cNvSpPr txBox="1"/>
          <p:nvPr/>
        </p:nvSpPr>
        <p:spPr>
          <a:xfrm>
            <a:off x="3371002" y="6477568"/>
            <a:ext cx="2402837"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TR" sz="1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[Hassan+, MICRO’21]</a:t>
            </a:r>
          </a:p>
        </p:txBody>
      </p:sp>
      <p:sp>
        <p:nvSpPr>
          <p:cNvPr id="6" name="Rectangle 5">
            <a:extLst>
              <a:ext uri="{FF2B5EF4-FFF2-40B4-BE49-F238E27FC236}">
                <a16:creationId xmlns:a16="http://schemas.microsoft.com/office/drawing/2014/main" id="{DBB18684-0C21-40C5-9B37-D77472890396}"/>
              </a:ext>
            </a:extLst>
          </p:cNvPr>
          <p:cNvSpPr/>
          <p:nvPr/>
        </p:nvSpPr>
        <p:spPr>
          <a:xfrm>
            <a:off x="1249805" y="4245158"/>
            <a:ext cx="3498889" cy="360940"/>
          </a:xfrm>
          <a:prstGeom prst="rect">
            <a:avLst/>
          </a:prstGeom>
          <a:solidFill>
            <a:srgbClr val="00B050">
              <a:alpha val="20000"/>
            </a:srgbClr>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Victim Row R</a:t>
            </a:r>
          </a:p>
        </p:txBody>
      </p:sp>
      <p:sp>
        <p:nvSpPr>
          <p:cNvPr id="3" name="TextBox 2">
            <a:extLst>
              <a:ext uri="{FF2B5EF4-FFF2-40B4-BE49-F238E27FC236}">
                <a16:creationId xmlns:a16="http://schemas.microsoft.com/office/drawing/2014/main" id="{60DBC194-7A09-444D-BE3E-0349B4B1F0DE}"/>
              </a:ext>
            </a:extLst>
          </p:cNvPr>
          <p:cNvSpPr txBox="1"/>
          <p:nvPr/>
        </p:nvSpPr>
        <p:spPr>
          <a:xfrm>
            <a:off x="198782" y="1071267"/>
            <a:ext cx="4772589"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1. Identify a row (R) with </a:t>
            </a: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T</a:t>
            </a: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retention time</a:t>
            </a:r>
            <a:endParaRPr kumimoji="0" lang="en-CH"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11" name="TextBox 10">
            <a:extLst>
              <a:ext uri="{FF2B5EF4-FFF2-40B4-BE49-F238E27FC236}">
                <a16:creationId xmlns:a16="http://schemas.microsoft.com/office/drawing/2014/main" id="{130B864E-A953-43C3-8A39-CAA2858E705D}"/>
              </a:ext>
            </a:extLst>
          </p:cNvPr>
          <p:cNvSpPr txBox="1"/>
          <p:nvPr/>
        </p:nvSpPr>
        <p:spPr>
          <a:xfrm>
            <a:off x="198782" y="1524711"/>
            <a:ext cx="1790875"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2. Wait for T/2</a:t>
            </a:r>
            <a:endParaRPr kumimoji="0" lang="en-CH"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12" name="Rectangle 11">
            <a:extLst>
              <a:ext uri="{FF2B5EF4-FFF2-40B4-BE49-F238E27FC236}">
                <a16:creationId xmlns:a16="http://schemas.microsoft.com/office/drawing/2014/main" id="{49F704AF-2B8B-441A-8328-C9206E13FB8C}"/>
              </a:ext>
            </a:extLst>
          </p:cNvPr>
          <p:cNvSpPr/>
          <p:nvPr/>
        </p:nvSpPr>
        <p:spPr>
          <a:xfrm>
            <a:off x="1249805" y="3633326"/>
            <a:ext cx="3498889" cy="360940"/>
          </a:xfrm>
          <a:prstGeom prst="rect">
            <a:avLst/>
          </a:prstGeom>
          <a:solidFill>
            <a:srgbClr val="FF0000">
              <a:alpha val="20000"/>
            </a:srgb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Aggressor Row R + 1</a:t>
            </a:r>
          </a:p>
        </p:txBody>
      </p:sp>
      <p:sp>
        <p:nvSpPr>
          <p:cNvPr id="13" name="TextBox 12">
            <a:extLst>
              <a:ext uri="{FF2B5EF4-FFF2-40B4-BE49-F238E27FC236}">
                <a16:creationId xmlns:a16="http://schemas.microsoft.com/office/drawing/2014/main" id="{F74D98BA-69AE-4731-8C8C-17BD57640CF4}"/>
              </a:ext>
            </a:extLst>
          </p:cNvPr>
          <p:cNvSpPr txBox="1"/>
          <p:nvPr/>
        </p:nvSpPr>
        <p:spPr>
          <a:xfrm>
            <a:off x="198782" y="1980244"/>
            <a:ext cx="2468946"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3. Hammer R+1 once</a:t>
            </a:r>
            <a:endParaRPr kumimoji="0" lang="en-CH"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14" name="TextBox 13">
            <a:extLst>
              <a:ext uri="{FF2B5EF4-FFF2-40B4-BE49-F238E27FC236}">
                <a16:creationId xmlns:a16="http://schemas.microsoft.com/office/drawing/2014/main" id="{1F4AA6C0-E5C9-4F86-8D2C-9E014042A78A}"/>
              </a:ext>
            </a:extLst>
          </p:cNvPr>
          <p:cNvSpPr txBox="1"/>
          <p:nvPr/>
        </p:nvSpPr>
        <p:spPr>
          <a:xfrm>
            <a:off x="198782" y="2435777"/>
            <a:ext cx="6040240"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4. Issue a periodic REF command (trigger mitigation)</a:t>
            </a:r>
            <a:endParaRPr kumimoji="0" lang="en-CH"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15" name="TextBox 14">
            <a:extLst>
              <a:ext uri="{FF2B5EF4-FFF2-40B4-BE49-F238E27FC236}">
                <a16:creationId xmlns:a16="http://schemas.microsoft.com/office/drawing/2014/main" id="{1C6ED097-7F62-42CE-8A81-F2085CA5FEA6}"/>
              </a:ext>
            </a:extLst>
          </p:cNvPr>
          <p:cNvSpPr txBox="1"/>
          <p:nvPr/>
        </p:nvSpPr>
        <p:spPr>
          <a:xfrm>
            <a:off x="198781" y="2885742"/>
            <a:ext cx="5868145"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5. Wait for T/2, read out row R and check for bitflips</a:t>
            </a:r>
            <a:endParaRPr kumimoji="0" lang="en-CH"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16" name="Rectangle: Rounded Corners 15">
            <a:extLst>
              <a:ext uri="{FF2B5EF4-FFF2-40B4-BE49-F238E27FC236}">
                <a16:creationId xmlns:a16="http://schemas.microsoft.com/office/drawing/2014/main" id="{A90AAB15-6032-471D-8EA6-469993E7F5EC}"/>
              </a:ext>
            </a:extLst>
          </p:cNvPr>
          <p:cNvSpPr/>
          <p:nvPr/>
        </p:nvSpPr>
        <p:spPr>
          <a:xfrm>
            <a:off x="6502401" y="2835887"/>
            <a:ext cx="2040834" cy="1015663"/>
          </a:xfrm>
          <a:prstGeom prst="round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On-DRAM-die</a:t>
            </a:r>
            <a:br>
              <a:rPr kumimoji="0" lang="en-US" sz="20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br>
            <a:r>
              <a:rPr kumimoji="0" lang="en-US" sz="20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Mitigation</a:t>
            </a:r>
            <a:endParaRPr kumimoji="0" lang="en-CH" sz="20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endParaRPr>
          </a:p>
        </p:txBody>
      </p:sp>
      <p:cxnSp>
        <p:nvCxnSpPr>
          <p:cNvPr id="18" name="Connector: Curved 17">
            <a:extLst>
              <a:ext uri="{FF2B5EF4-FFF2-40B4-BE49-F238E27FC236}">
                <a16:creationId xmlns:a16="http://schemas.microsoft.com/office/drawing/2014/main" id="{45B0B46F-60D3-4337-A912-D788B82C378A}"/>
              </a:ext>
            </a:extLst>
          </p:cNvPr>
          <p:cNvCxnSpPr>
            <a:stCxn id="13" idx="3"/>
            <a:endCxn id="16" idx="0"/>
          </p:cNvCxnSpPr>
          <p:nvPr/>
        </p:nvCxnSpPr>
        <p:spPr>
          <a:xfrm>
            <a:off x="2667728" y="2180299"/>
            <a:ext cx="4855090" cy="655588"/>
          </a:xfrm>
          <a:prstGeom prst="curvedConnector2">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Connector: Curved 19">
            <a:extLst>
              <a:ext uri="{FF2B5EF4-FFF2-40B4-BE49-F238E27FC236}">
                <a16:creationId xmlns:a16="http://schemas.microsoft.com/office/drawing/2014/main" id="{5872F3A2-7AE6-45B7-BF59-61FBC170FD99}"/>
              </a:ext>
            </a:extLst>
          </p:cNvPr>
          <p:cNvCxnSpPr>
            <a:cxnSpLocks/>
            <a:stCxn id="16" idx="2"/>
            <a:endCxn id="6" idx="3"/>
          </p:cNvCxnSpPr>
          <p:nvPr/>
        </p:nvCxnSpPr>
        <p:spPr>
          <a:xfrm rot="5400000">
            <a:off x="5848717" y="2751527"/>
            <a:ext cx="574078" cy="2774124"/>
          </a:xfrm>
          <a:prstGeom prst="curvedConnector2">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D8DC96FB-E5CF-4B62-9245-77FF1E8A7ACD}"/>
              </a:ext>
            </a:extLst>
          </p:cNvPr>
          <p:cNvSpPr txBox="1"/>
          <p:nvPr/>
        </p:nvSpPr>
        <p:spPr>
          <a:xfrm rot="259860">
            <a:off x="3596916" y="1851229"/>
            <a:ext cx="2894510"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Sample as aggressor row</a:t>
            </a:r>
            <a:endParaRPr kumimoji="0" lang="en-CH"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cxnSp>
        <p:nvCxnSpPr>
          <p:cNvPr id="26" name="Straight Arrow Connector 25">
            <a:extLst>
              <a:ext uri="{FF2B5EF4-FFF2-40B4-BE49-F238E27FC236}">
                <a16:creationId xmlns:a16="http://schemas.microsoft.com/office/drawing/2014/main" id="{ED4FA57E-CD9F-415D-BEF6-DE9C1EF606F9}"/>
              </a:ext>
            </a:extLst>
          </p:cNvPr>
          <p:cNvCxnSpPr/>
          <p:nvPr/>
        </p:nvCxnSpPr>
        <p:spPr>
          <a:xfrm>
            <a:off x="614018" y="5915079"/>
            <a:ext cx="7752521" cy="0"/>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69E098E0-3DCB-476D-A8C6-353EFEAF0E8D}"/>
              </a:ext>
            </a:extLst>
          </p:cNvPr>
          <p:cNvSpPr txBox="1"/>
          <p:nvPr/>
        </p:nvSpPr>
        <p:spPr>
          <a:xfrm>
            <a:off x="7700306" y="5950491"/>
            <a:ext cx="1152880"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Timeline</a:t>
            </a:r>
            <a:endParaRPr kumimoji="0" lang="en-CH"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cxnSp>
        <p:nvCxnSpPr>
          <p:cNvPr id="29" name="Straight Connector 28">
            <a:extLst>
              <a:ext uri="{FF2B5EF4-FFF2-40B4-BE49-F238E27FC236}">
                <a16:creationId xmlns:a16="http://schemas.microsoft.com/office/drawing/2014/main" id="{FF32E2CA-50A1-4647-8211-C92EFCCD9308}"/>
              </a:ext>
            </a:extLst>
          </p:cNvPr>
          <p:cNvCxnSpPr/>
          <p:nvPr/>
        </p:nvCxnSpPr>
        <p:spPr>
          <a:xfrm>
            <a:off x="614018" y="5773530"/>
            <a:ext cx="0" cy="300383"/>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6B29BD9A-514E-4EA1-B0FF-AB4B2E0BE06C}"/>
              </a:ext>
            </a:extLst>
          </p:cNvPr>
          <p:cNvSpPr txBox="1"/>
          <p:nvPr/>
        </p:nvSpPr>
        <p:spPr>
          <a:xfrm>
            <a:off x="48574" y="5411572"/>
            <a:ext cx="1130887" cy="369332"/>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Refresh R</a:t>
            </a:r>
            <a:endParaRPr kumimoji="0" lang="en-CH"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cxnSp>
        <p:nvCxnSpPr>
          <p:cNvPr id="31" name="Straight Connector 30">
            <a:extLst>
              <a:ext uri="{FF2B5EF4-FFF2-40B4-BE49-F238E27FC236}">
                <a16:creationId xmlns:a16="http://schemas.microsoft.com/office/drawing/2014/main" id="{376947E2-5151-4B7F-B6D5-D7085528A846}"/>
              </a:ext>
            </a:extLst>
          </p:cNvPr>
          <p:cNvCxnSpPr/>
          <p:nvPr/>
        </p:nvCxnSpPr>
        <p:spPr>
          <a:xfrm>
            <a:off x="3474279" y="5784838"/>
            <a:ext cx="0" cy="300383"/>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55EE095D-5F09-4309-BB5E-9B49213CA5C0}"/>
              </a:ext>
            </a:extLst>
          </p:cNvPr>
          <p:cNvSpPr txBox="1"/>
          <p:nvPr/>
        </p:nvSpPr>
        <p:spPr>
          <a:xfrm>
            <a:off x="118530" y="6041880"/>
            <a:ext cx="990977" cy="369332"/>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time = 0</a:t>
            </a:r>
            <a:endParaRPr kumimoji="0" lang="en-CH"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33" name="TextBox 32">
            <a:extLst>
              <a:ext uri="{FF2B5EF4-FFF2-40B4-BE49-F238E27FC236}">
                <a16:creationId xmlns:a16="http://schemas.microsoft.com/office/drawing/2014/main" id="{7F45D222-0CE2-48A6-B898-CEE03E7ACD59}"/>
              </a:ext>
            </a:extLst>
          </p:cNvPr>
          <p:cNvSpPr txBox="1"/>
          <p:nvPr/>
        </p:nvSpPr>
        <p:spPr>
          <a:xfrm>
            <a:off x="2853756" y="6062485"/>
            <a:ext cx="1241045" cy="369332"/>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time = T/2</a:t>
            </a:r>
            <a:endParaRPr kumimoji="0" lang="en-CH"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cxnSp>
        <p:nvCxnSpPr>
          <p:cNvPr id="35" name="Straight Connector 34">
            <a:extLst>
              <a:ext uri="{FF2B5EF4-FFF2-40B4-BE49-F238E27FC236}">
                <a16:creationId xmlns:a16="http://schemas.microsoft.com/office/drawing/2014/main" id="{4C6AE4A4-2F9D-4A64-A6D4-702659B33721}"/>
              </a:ext>
            </a:extLst>
          </p:cNvPr>
          <p:cNvCxnSpPr/>
          <p:nvPr/>
        </p:nvCxnSpPr>
        <p:spPr>
          <a:xfrm>
            <a:off x="6290245" y="5764233"/>
            <a:ext cx="0" cy="300383"/>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CE0E6C4E-5A39-40C0-B2D7-6346CBD69E1E}"/>
              </a:ext>
            </a:extLst>
          </p:cNvPr>
          <p:cNvSpPr txBox="1"/>
          <p:nvPr/>
        </p:nvSpPr>
        <p:spPr>
          <a:xfrm>
            <a:off x="5790749" y="6041880"/>
            <a:ext cx="998991" cy="369332"/>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time = T</a:t>
            </a:r>
            <a:endParaRPr kumimoji="0" lang="en-CH"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38" name="TextBox 37">
            <a:extLst>
              <a:ext uri="{FF2B5EF4-FFF2-40B4-BE49-F238E27FC236}">
                <a16:creationId xmlns:a16="http://schemas.microsoft.com/office/drawing/2014/main" id="{EEA9B807-5FD9-441F-ADC2-560FFEC66A88}"/>
              </a:ext>
            </a:extLst>
          </p:cNvPr>
          <p:cNvSpPr txBox="1"/>
          <p:nvPr/>
        </p:nvSpPr>
        <p:spPr>
          <a:xfrm>
            <a:off x="5855349" y="5361962"/>
            <a:ext cx="869790" cy="369332"/>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Read R</a:t>
            </a:r>
            <a:endParaRPr kumimoji="0" lang="en-CH"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2" name="TextBox 1">
            <a:extLst>
              <a:ext uri="{FF2B5EF4-FFF2-40B4-BE49-F238E27FC236}">
                <a16:creationId xmlns:a16="http://schemas.microsoft.com/office/drawing/2014/main" id="{7A2B9AFD-0A15-FD6C-1DEA-0120E6BB2E99}"/>
              </a:ext>
            </a:extLst>
          </p:cNvPr>
          <p:cNvSpPr txBox="1"/>
          <p:nvPr/>
        </p:nvSpPr>
        <p:spPr>
          <a:xfrm rot="21083657">
            <a:off x="5164294" y="4309053"/>
            <a:ext cx="2251899"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Refresh victim row</a:t>
            </a:r>
            <a:endParaRPr kumimoji="0" lang="en-CH"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4" name="Rectangle: Rounded Corners 3">
            <a:extLst>
              <a:ext uri="{FF2B5EF4-FFF2-40B4-BE49-F238E27FC236}">
                <a16:creationId xmlns:a16="http://schemas.microsoft.com/office/drawing/2014/main" id="{2AB11149-A9BF-B357-1EB9-A9388BAF7FBE}"/>
              </a:ext>
            </a:extLst>
          </p:cNvPr>
          <p:cNvSpPr/>
          <p:nvPr/>
        </p:nvSpPr>
        <p:spPr>
          <a:xfrm>
            <a:off x="2010923" y="5378348"/>
            <a:ext cx="2926709" cy="369625"/>
          </a:xfrm>
          <a:prstGeom prst="round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Mitigation refreshes R</a:t>
            </a:r>
            <a:endParaRPr kumimoji="0" lang="en-CH" sz="20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endParaRPr>
          </a:p>
        </p:txBody>
      </p:sp>
    </p:spTree>
    <p:extLst>
      <p:ext uri="{BB962C8B-B14F-4D97-AF65-F5344CB8AC3E}">
        <p14:creationId xmlns:p14="http://schemas.microsoft.com/office/powerpoint/2010/main" val="363462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8"/>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3"/>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14"/>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2"/>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4"/>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20"/>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15"/>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 grpId="0"/>
      <p:bldP spid="11" grpId="0"/>
      <p:bldP spid="12" grpId="0" animBg="1"/>
      <p:bldP spid="13" grpId="0"/>
      <p:bldP spid="14" grpId="0"/>
      <p:bldP spid="15" grpId="0"/>
      <p:bldP spid="16" grpId="0" animBg="1"/>
      <p:bldP spid="23" grpId="0"/>
      <p:bldP spid="27" grpId="0"/>
      <p:bldP spid="30" grpId="0"/>
      <p:bldP spid="32" grpId="0"/>
      <p:bldP spid="33" grpId="0"/>
      <p:bldP spid="36" grpId="0"/>
      <p:bldP spid="38" grpId="0"/>
      <p:bldP spid="2" grpId="0"/>
      <p:bldP spid="4" grpId="0" animBg="1"/>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E99394C-AAF2-4176-5E99-E89E41E67B25}"/>
              </a:ext>
            </a:extLst>
          </p:cNvPr>
          <p:cNvSpPr>
            <a:spLocks noGrp="1"/>
          </p:cNvSpPr>
          <p:nvPr>
            <p:ph type="title"/>
          </p:nvPr>
        </p:nvSpPr>
        <p:spPr/>
        <p:txBody>
          <a:bodyPr/>
          <a:lstStyle/>
          <a:p>
            <a:r>
              <a:rPr lang="en-US" dirty="0"/>
              <a:t>Experimental Methodology</a:t>
            </a:r>
            <a:endParaRPr lang="en-TR" dirty="0"/>
          </a:p>
        </p:txBody>
      </p:sp>
      <p:sp>
        <p:nvSpPr>
          <p:cNvPr id="8" name="TextBox 7">
            <a:extLst>
              <a:ext uri="{FF2B5EF4-FFF2-40B4-BE49-F238E27FC236}">
                <a16:creationId xmlns:a16="http://schemas.microsoft.com/office/drawing/2014/main" id="{640BD466-663B-45BD-8153-468F1F75F721}"/>
              </a:ext>
            </a:extLst>
          </p:cNvPr>
          <p:cNvSpPr txBox="1"/>
          <p:nvPr/>
        </p:nvSpPr>
        <p:spPr>
          <a:xfrm>
            <a:off x="3371002" y="6477568"/>
            <a:ext cx="2402837"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TR" sz="1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[Hassan+, MICRO’21]</a:t>
            </a:r>
          </a:p>
        </p:txBody>
      </p:sp>
      <p:sp>
        <p:nvSpPr>
          <p:cNvPr id="6" name="Rectangle 5">
            <a:extLst>
              <a:ext uri="{FF2B5EF4-FFF2-40B4-BE49-F238E27FC236}">
                <a16:creationId xmlns:a16="http://schemas.microsoft.com/office/drawing/2014/main" id="{DBB18684-0C21-40C5-9B37-D77472890396}"/>
              </a:ext>
            </a:extLst>
          </p:cNvPr>
          <p:cNvSpPr/>
          <p:nvPr/>
        </p:nvSpPr>
        <p:spPr>
          <a:xfrm>
            <a:off x="1249805" y="4245158"/>
            <a:ext cx="3498889" cy="360940"/>
          </a:xfrm>
          <a:prstGeom prst="rect">
            <a:avLst/>
          </a:prstGeom>
          <a:solidFill>
            <a:srgbClr val="00B050">
              <a:alpha val="20000"/>
            </a:srgbClr>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Victim Row R</a:t>
            </a:r>
          </a:p>
        </p:txBody>
      </p:sp>
      <p:sp>
        <p:nvSpPr>
          <p:cNvPr id="3" name="TextBox 2">
            <a:extLst>
              <a:ext uri="{FF2B5EF4-FFF2-40B4-BE49-F238E27FC236}">
                <a16:creationId xmlns:a16="http://schemas.microsoft.com/office/drawing/2014/main" id="{60DBC194-7A09-444D-BE3E-0349B4B1F0DE}"/>
              </a:ext>
            </a:extLst>
          </p:cNvPr>
          <p:cNvSpPr txBox="1"/>
          <p:nvPr/>
        </p:nvSpPr>
        <p:spPr>
          <a:xfrm>
            <a:off x="198782" y="1071267"/>
            <a:ext cx="4772589"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1. Identify a row (R) with </a:t>
            </a: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T</a:t>
            </a: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retention time</a:t>
            </a:r>
            <a:endParaRPr kumimoji="0" lang="en-CH"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11" name="TextBox 10">
            <a:extLst>
              <a:ext uri="{FF2B5EF4-FFF2-40B4-BE49-F238E27FC236}">
                <a16:creationId xmlns:a16="http://schemas.microsoft.com/office/drawing/2014/main" id="{130B864E-A953-43C3-8A39-CAA2858E705D}"/>
              </a:ext>
            </a:extLst>
          </p:cNvPr>
          <p:cNvSpPr txBox="1"/>
          <p:nvPr/>
        </p:nvSpPr>
        <p:spPr>
          <a:xfrm>
            <a:off x="198782" y="1524711"/>
            <a:ext cx="1790875"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2. Wait for T/2</a:t>
            </a:r>
            <a:endParaRPr kumimoji="0" lang="en-CH"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12" name="Rectangle 11">
            <a:extLst>
              <a:ext uri="{FF2B5EF4-FFF2-40B4-BE49-F238E27FC236}">
                <a16:creationId xmlns:a16="http://schemas.microsoft.com/office/drawing/2014/main" id="{49F704AF-2B8B-441A-8328-C9206E13FB8C}"/>
              </a:ext>
            </a:extLst>
          </p:cNvPr>
          <p:cNvSpPr/>
          <p:nvPr/>
        </p:nvSpPr>
        <p:spPr>
          <a:xfrm>
            <a:off x="1249805" y="3633326"/>
            <a:ext cx="3498889" cy="360940"/>
          </a:xfrm>
          <a:prstGeom prst="rect">
            <a:avLst/>
          </a:prstGeom>
          <a:solidFill>
            <a:srgbClr val="FF0000">
              <a:alpha val="20000"/>
            </a:srgb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Aggressor Row R + 1</a:t>
            </a:r>
          </a:p>
        </p:txBody>
      </p:sp>
      <p:sp>
        <p:nvSpPr>
          <p:cNvPr id="13" name="TextBox 12">
            <a:extLst>
              <a:ext uri="{FF2B5EF4-FFF2-40B4-BE49-F238E27FC236}">
                <a16:creationId xmlns:a16="http://schemas.microsoft.com/office/drawing/2014/main" id="{F74D98BA-69AE-4731-8C8C-17BD57640CF4}"/>
              </a:ext>
            </a:extLst>
          </p:cNvPr>
          <p:cNvSpPr txBox="1"/>
          <p:nvPr/>
        </p:nvSpPr>
        <p:spPr>
          <a:xfrm>
            <a:off x="198782" y="1980244"/>
            <a:ext cx="2468946"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3. Hammer R+1 once</a:t>
            </a:r>
            <a:endParaRPr kumimoji="0" lang="en-CH"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14" name="TextBox 13">
            <a:extLst>
              <a:ext uri="{FF2B5EF4-FFF2-40B4-BE49-F238E27FC236}">
                <a16:creationId xmlns:a16="http://schemas.microsoft.com/office/drawing/2014/main" id="{1F4AA6C0-E5C9-4F86-8D2C-9E014042A78A}"/>
              </a:ext>
            </a:extLst>
          </p:cNvPr>
          <p:cNvSpPr txBox="1"/>
          <p:nvPr/>
        </p:nvSpPr>
        <p:spPr>
          <a:xfrm>
            <a:off x="198782" y="2435777"/>
            <a:ext cx="5975803"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4. Issue a periodic REF command (trigger mitigation)</a:t>
            </a:r>
            <a:endParaRPr kumimoji="0" lang="en-CH"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15" name="TextBox 14">
            <a:extLst>
              <a:ext uri="{FF2B5EF4-FFF2-40B4-BE49-F238E27FC236}">
                <a16:creationId xmlns:a16="http://schemas.microsoft.com/office/drawing/2014/main" id="{1C6ED097-7F62-42CE-8A81-F2085CA5FEA6}"/>
              </a:ext>
            </a:extLst>
          </p:cNvPr>
          <p:cNvSpPr txBox="1"/>
          <p:nvPr/>
        </p:nvSpPr>
        <p:spPr>
          <a:xfrm>
            <a:off x="198781" y="2885742"/>
            <a:ext cx="5868145"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5. Wait for T/2, read out row R and check for bitflips</a:t>
            </a:r>
            <a:endParaRPr kumimoji="0" lang="en-CH"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16" name="Rectangle: Rounded Corners 15">
            <a:extLst>
              <a:ext uri="{FF2B5EF4-FFF2-40B4-BE49-F238E27FC236}">
                <a16:creationId xmlns:a16="http://schemas.microsoft.com/office/drawing/2014/main" id="{A90AAB15-6032-471D-8EA6-469993E7F5EC}"/>
              </a:ext>
            </a:extLst>
          </p:cNvPr>
          <p:cNvSpPr/>
          <p:nvPr/>
        </p:nvSpPr>
        <p:spPr>
          <a:xfrm>
            <a:off x="6502401" y="2835887"/>
            <a:ext cx="2040834" cy="1015663"/>
          </a:xfrm>
          <a:prstGeom prst="round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On-DRAM-die</a:t>
            </a:r>
            <a:br>
              <a:rPr kumimoji="0" lang="en-US" sz="20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br>
            <a:r>
              <a:rPr kumimoji="0" lang="en-US" sz="20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Mitigation</a:t>
            </a:r>
            <a:endParaRPr kumimoji="0" lang="en-CH" sz="20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endParaRPr>
          </a:p>
        </p:txBody>
      </p:sp>
      <p:cxnSp>
        <p:nvCxnSpPr>
          <p:cNvPr id="18" name="Connector: Curved 17">
            <a:extLst>
              <a:ext uri="{FF2B5EF4-FFF2-40B4-BE49-F238E27FC236}">
                <a16:creationId xmlns:a16="http://schemas.microsoft.com/office/drawing/2014/main" id="{45B0B46F-60D3-4337-A912-D788B82C378A}"/>
              </a:ext>
            </a:extLst>
          </p:cNvPr>
          <p:cNvCxnSpPr>
            <a:stCxn id="13" idx="3"/>
            <a:endCxn id="16" idx="0"/>
          </p:cNvCxnSpPr>
          <p:nvPr/>
        </p:nvCxnSpPr>
        <p:spPr>
          <a:xfrm>
            <a:off x="2667728" y="2180299"/>
            <a:ext cx="4855090" cy="655588"/>
          </a:xfrm>
          <a:prstGeom prst="curvedConnector2">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Connector: Curved 19">
            <a:extLst>
              <a:ext uri="{FF2B5EF4-FFF2-40B4-BE49-F238E27FC236}">
                <a16:creationId xmlns:a16="http://schemas.microsoft.com/office/drawing/2014/main" id="{5872F3A2-7AE6-45B7-BF59-61FBC170FD99}"/>
              </a:ext>
            </a:extLst>
          </p:cNvPr>
          <p:cNvCxnSpPr>
            <a:cxnSpLocks/>
            <a:stCxn id="16" idx="2"/>
            <a:endCxn id="6" idx="3"/>
          </p:cNvCxnSpPr>
          <p:nvPr/>
        </p:nvCxnSpPr>
        <p:spPr>
          <a:xfrm rot="5400000">
            <a:off x="5848717" y="2751527"/>
            <a:ext cx="574078" cy="2774124"/>
          </a:xfrm>
          <a:prstGeom prst="curvedConnector2">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D8DC96FB-E5CF-4B62-9245-77FF1E8A7ACD}"/>
              </a:ext>
            </a:extLst>
          </p:cNvPr>
          <p:cNvSpPr txBox="1"/>
          <p:nvPr/>
        </p:nvSpPr>
        <p:spPr>
          <a:xfrm rot="259860">
            <a:off x="3596916" y="1851229"/>
            <a:ext cx="2894510"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Sample as aggressor row</a:t>
            </a:r>
            <a:endParaRPr kumimoji="0" lang="en-CH"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24" name="TextBox 23">
            <a:extLst>
              <a:ext uri="{FF2B5EF4-FFF2-40B4-BE49-F238E27FC236}">
                <a16:creationId xmlns:a16="http://schemas.microsoft.com/office/drawing/2014/main" id="{E5BCFA76-BEC7-48D2-B8B2-ABFED7C71972}"/>
              </a:ext>
            </a:extLst>
          </p:cNvPr>
          <p:cNvSpPr txBox="1"/>
          <p:nvPr/>
        </p:nvSpPr>
        <p:spPr>
          <a:xfrm rot="21083657">
            <a:off x="5164294" y="4309053"/>
            <a:ext cx="2251899"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Refresh victim row</a:t>
            </a:r>
            <a:endParaRPr kumimoji="0" lang="en-CH"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cxnSp>
        <p:nvCxnSpPr>
          <p:cNvPr id="26" name="Straight Arrow Connector 25">
            <a:extLst>
              <a:ext uri="{FF2B5EF4-FFF2-40B4-BE49-F238E27FC236}">
                <a16:creationId xmlns:a16="http://schemas.microsoft.com/office/drawing/2014/main" id="{ED4FA57E-CD9F-415D-BEF6-DE9C1EF606F9}"/>
              </a:ext>
            </a:extLst>
          </p:cNvPr>
          <p:cNvCxnSpPr/>
          <p:nvPr/>
        </p:nvCxnSpPr>
        <p:spPr>
          <a:xfrm>
            <a:off x="614018" y="5915079"/>
            <a:ext cx="7752521" cy="0"/>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69E098E0-3DCB-476D-A8C6-353EFEAF0E8D}"/>
              </a:ext>
            </a:extLst>
          </p:cNvPr>
          <p:cNvSpPr txBox="1"/>
          <p:nvPr/>
        </p:nvSpPr>
        <p:spPr>
          <a:xfrm>
            <a:off x="7700306" y="5950491"/>
            <a:ext cx="1152880"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Timeline</a:t>
            </a:r>
            <a:endParaRPr kumimoji="0" lang="en-CH"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cxnSp>
        <p:nvCxnSpPr>
          <p:cNvPr id="29" name="Straight Connector 28">
            <a:extLst>
              <a:ext uri="{FF2B5EF4-FFF2-40B4-BE49-F238E27FC236}">
                <a16:creationId xmlns:a16="http://schemas.microsoft.com/office/drawing/2014/main" id="{FF32E2CA-50A1-4647-8211-C92EFCCD9308}"/>
              </a:ext>
            </a:extLst>
          </p:cNvPr>
          <p:cNvCxnSpPr/>
          <p:nvPr/>
        </p:nvCxnSpPr>
        <p:spPr>
          <a:xfrm>
            <a:off x="614018" y="5773530"/>
            <a:ext cx="0" cy="300383"/>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6B29BD9A-514E-4EA1-B0FF-AB4B2E0BE06C}"/>
              </a:ext>
            </a:extLst>
          </p:cNvPr>
          <p:cNvSpPr txBox="1"/>
          <p:nvPr/>
        </p:nvSpPr>
        <p:spPr>
          <a:xfrm>
            <a:off x="48574" y="5411572"/>
            <a:ext cx="1130887" cy="369332"/>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Refresh R</a:t>
            </a:r>
            <a:endParaRPr kumimoji="0" lang="en-CH"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cxnSp>
        <p:nvCxnSpPr>
          <p:cNvPr id="31" name="Straight Connector 30">
            <a:extLst>
              <a:ext uri="{FF2B5EF4-FFF2-40B4-BE49-F238E27FC236}">
                <a16:creationId xmlns:a16="http://schemas.microsoft.com/office/drawing/2014/main" id="{376947E2-5151-4B7F-B6D5-D7085528A846}"/>
              </a:ext>
            </a:extLst>
          </p:cNvPr>
          <p:cNvCxnSpPr/>
          <p:nvPr/>
        </p:nvCxnSpPr>
        <p:spPr>
          <a:xfrm>
            <a:off x="3474279" y="5784838"/>
            <a:ext cx="0" cy="300383"/>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55EE095D-5F09-4309-BB5E-9B49213CA5C0}"/>
              </a:ext>
            </a:extLst>
          </p:cNvPr>
          <p:cNvSpPr txBox="1"/>
          <p:nvPr/>
        </p:nvSpPr>
        <p:spPr>
          <a:xfrm>
            <a:off x="118530" y="6041880"/>
            <a:ext cx="990977" cy="369332"/>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time = 0</a:t>
            </a:r>
            <a:endParaRPr kumimoji="0" lang="en-CH"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33" name="TextBox 32">
            <a:extLst>
              <a:ext uri="{FF2B5EF4-FFF2-40B4-BE49-F238E27FC236}">
                <a16:creationId xmlns:a16="http://schemas.microsoft.com/office/drawing/2014/main" id="{7F45D222-0CE2-48A6-B898-CEE03E7ACD59}"/>
              </a:ext>
            </a:extLst>
          </p:cNvPr>
          <p:cNvSpPr txBox="1"/>
          <p:nvPr/>
        </p:nvSpPr>
        <p:spPr>
          <a:xfrm>
            <a:off x="2853756" y="6062485"/>
            <a:ext cx="1241045" cy="369332"/>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time = T/2</a:t>
            </a:r>
            <a:endParaRPr kumimoji="0" lang="en-CH"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cxnSp>
        <p:nvCxnSpPr>
          <p:cNvPr id="35" name="Straight Connector 34">
            <a:extLst>
              <a:ext uri="{FF2B5EF4-FFF2-40B4-BE49-F238E27FC236}">
                <a16:creationId xmlns:a16="http://schemas.microsoft.com/office/drawing/2014/main" id="{4C6AE4A4-2F9D-4A64-A6D4-702659B33721}"/>
              </a:ext>
            </a:extLst>
          </p:cNvPr>
          <p:cNvCxnSpPr/>
          <p:nvPr/>
        </p:nvCxnSpPr>
        <p:spPr>
          <a:xfrm>
            <a:off x="6290245" y="5764233"/>
            <a:ext cx="0" cy="300383"/>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CE0E6C4E-5A39-40C0-B2D7-6346CBD69E1E}"/>
              </a:ext>
            </a:extLst>
          </p:cNvPr>
          <p:cNvSpPr txBox="1"/>
          <p:nvPr/>
        </p:nvSpPr>
        <p:spPr>
          <a:xfrm>
            <a:off x="5790749" y="6041880"/>
            <a:ext cx="998991" cy="369332"/>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time = T</a:t>
            </a:r>
            <a:endParaRPr kumimoji="0" lang="en-CH"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4" name="Rectangle: Rounded Corners 3">
            <a:extLst>
              <a:ext uri="{FF2B5EF4-FFF2-40B4-BE49-F238E27FC236}">
                <a16:creationId xmlns:a16="http://schemas.microsoft.com/office/drawing/2014/main" id="{E5313A68-2208-0CC4-9AB3-9429D892AB2D}"/>
              </a:ext>
            </a:extLst>
          </p:cNvPr>
          <p:cNvSpPr/>
          <p:nvPr/>
        </p:nvSpPr>
        <p:spPr>
          <a:xfrm>
            <a:off x="2010923" y="5378348"/>
            <a:ext cx="2926709" cy="369625"/>
          </a:xfrm>
          <a:prstGeom prst="round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Mitigation refreshes R</a:t>
            </a:r>
            <a:endParaRPr kumimoji="0" lang="en-CH" sz="20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10" name="Rectangle 9">
            <a:extLst>
              <a:ext uri="{FF2B5EF4-FFF2-40B4-BE49-F238E27FC236}">
                <a16:creationId xmlns:a16="http://schemas.microsoft.com/office/drawing/2014/main" id="{D5AF4806-04C4-CD5D-6A51-9AA6E405DA87}"/>
              </a:ext>
            </a:extLst>
          </p:cNvPr>
          <p:cNvSpPr/>
          <p:nvPr/>
        </p:nvSpPr>
        <p:spPr>
          <a:xfrm>
            <a:off x="-2199" y="866776"/>
            <a:ext cx="9146199" cy="4004196"/>
          </a:xfrm>
          <a:prstGeom prst="rect">
            <a:avLst/>
          </a:prstGeom>
          <a:solidFill>
            <a:srgbClr val="7F7F7F">
              <a:alpha val="50196"/>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2" name="TextBox 1">
            <a:extLst>
              <a:ext uri="{FF2B5EF4-FFF2-40B4-BE49-F238E27FC236}">
                <a16:creationId xmlns:a16="http://schemas.microsoft.com/office/drawing/2014/main" id="{133FD71E-0635-B703-6724-D234032261EA}"/>
              </a:ext>
            </a:extLst>
          </p:cNvPr>
          <p:cNvSpPr txBox="1"/>
          <p:nvPr/>
        </p:nvSpPr>
        <p:spPr>
          <a:xfrm>
            <a:off x="-2199" y="1307209"/>
            <a:ext cx="9144000" cy="1015663"/>
          </a:xfrm>
          <a:prstGeom prst="rect">
            <a:avLst/>
          </a:prstGeom>
          <a:solidFill>
            <a:schemeClr val="accent1">
              <a:lumMod val="20000"/>
              <a:lumOff val="80000"/>
            </a:schemeClr>
          </a:solidFill>
          <a:ln w="38100">
            <a:solidFill>
              <a:schemeClr val="tx1"/>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srgbClr val="007E39"/>
                </a:solidFill>
                <a:effectLst/>
                <a:uLnTx/>
                <a:uFillTx/>
                <a:latin typeface="Cambria" panose="02040503050406030204" pitchFamily="18" charset="0"/>
                <a:ea typeface="Tahoma" panose="020B0604030504040204" pitchFamily="34" charset="0"/>
                <a:cs typeface="Tahoma" panose="020B0604030504040204" pitchFamily="34" charset="0"/>
              </a:rPr>
              <a:t>Row R experiences no bitflips</a:t>
            </a:r>
            <a:br>
              <a:rPr kumimoji="0" lang="en-US" sz="3000" b="0" i="0" u="none" strike="noStrike" kern="1200" cap="none" spc="0" normalizeH="0" baseline="0" noProof="0" dirty="0">
                <a:ln>
                  <a:noFill/>
                </a:ln>
                <a:solidFill>
                  <a:srgbClr val="007E39"/>
                </a:solidFill>
                <a:effectLst/>
                <a:uLnTx/>
                <a:uFillTx/>
                <a:latin typeface="Cambria" panose="02040503050406030204" pitchFamily="18" charset="0"/>
                <a:ea typeface="Tahoma" panose="020B0604030504040204" pitchFamily="34" charset="0"/>
                <a:cs typeface="Tahoma" panose="020B0604030504040204" pitchFamily="34" charset="0"/>
              </a:rPr>
            </a:br>
            <a:r>
              <a:rPr kumimoji="0" lang="en-US" sz="3000" b="0" i="0" u="none" strike="noStrike" kern="1200" cap="none" spc="0" normalizeH="0" baseline="0" noProof="0" dirty="0">
                <a:ln>
                  <a:noFill/>
                </a:ln>
                <a:solidFill>
                  <a:srgbClr val="007E39"/>
                </a:solidFill>
                <a:effectLst/>
                <a:uLnTx/>
                <a:uFillTx/>
                <a:latin typeface="Cambria" panose="02040503050406030204" pitchFamily="18" charset="0"/>
                <a:ea typeface="Tahoma" panose="020B0604030504040204" pitchFamily="34" charset="0"/>
                <a:cs typeface="Tahoma" panose="020B0604030504040204" pitchFamily="34" charset="0"/>
              </a:rPr>
              <a:t>only if </a:t>
            </a: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Tahoma" panose="020B0604030504040204" pitchFamily="34" charset="0"/>
                <a:cs typeface="Tahoma" panose="020B0604030504040204" pitchFamily="34" charset="0"/>
              </a:rPr>
              <a:t>on-DRAM-die</a:t>
            </a:r>
            <a:r>
              <a:rPr kumimoji="0" lang="en-US" sz="3000" b="0" i="0" u="none" strike="noStrike" kern="1200" cap="none" spc="0" normalizeH="0" baseline="0" noProof="0" dirty="0">
                <a:ln>
                  <a:noFill/>
                </a:ln>
                <a:solidFill>
                  <a:srgbClr val="007E39"/>
                </a:solidFill>
                <a:effectLst/>
                <a:uLnTx/>
                <a:uFillTx/>
                <a:latin typeface="Cambria" panose="02040503050406030204" pitchFamily="18" charset="0"/>
                <a:ea typeface="Tahoma" panose="020B0604030504040204" pitchFamily="34" charset="0"/>
                <a:cs typeface="Tahoma" panose="020B0604030504040204" pitchFamily="34" charset="0"/>
              </a:rPr>
              <a:t> mitigation exists</a:t>
            </a:r>
          </a:p>
        </p:txBody>
      </p:sp>
      <p:sp>
        <p:nvSpPr>
          <p:cNvPr id="7" name="TextBox 6">
            <a:extLst>
              <a:ext uri="{FF2B5EF4-FFF2-40B4-BE49-F238E27FC236}">
                <a16:creationId xmlns:a16="http://schemas.microsoft.com/office/drawing/2014/main" id="{EB0A0F28-6031-46F0-BE15-C25C53B95253}"/>
              </a:ext>
            </a:extLst>
          </p:cNvPr>
          <p:cNvSpPr txBox="1"/>
          <p:nvPr/>
        </p:nvSpPr>
        <p:spPr>
          <a:xfrm>
            <a:off x="5855349" y="5361962"/>
            <a:ext cx="869790" cy="369332"/>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Read R</a:t>
            </a:r>
            <a:endParaRPr kumimoji="0" lang="en-CH"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Tree>
    <p:extLst>
      <p:ext uri="{BB962C8B-B14F-4D97-AF65-F5344CB8AC3E}">
        <p14:creationId xmlns:p14="http://schemas.microsoft.com/office/powerpoint/2010/main" val="2422138228"/>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E99394C-AAF2-4176-5E99-E89E41E67B25}"/>
              </a:ext>
            </a:extLst>
          </p:cNvPr>
          <p:cNvSpPr>
            <a:spLocks noGrp="1"/>
          </p:cNvSpPr>
          <p:nvPr>
            <p:ph type="title"/>
          </p:nvPr>
        </p:nvSpPr>
        <p:spPr/>
        <p:txBody>
          <a:bodyPr/>
          <a:lstStyle/>
          <a:p>
            <a:r>
              <a:rPr lang="en-US" dirty="0"/>
              <a:t>Experimental Methodology</a:t>
            </a:r>
            <a:endParaRPr lang="en-TR" dirty="0"/>
          </a:p>
        </p:txBody>
      </p:sp>
      <p:sp>
        <p:nvSpPr>
          <p:cNvPr id="8" name="TextBox 7">
            <a:extLst>
              <a:ext uri="{FF2B5EF4-FFF2-40B4-BE49-F238E27FC236}">
                <a16:creationId xmlns:a16="http://schemas.microsoft.com/office/drawing/2014/main" id="{640BD466-663B-45BD-8153-468F1F75F721}"/>
              </a:ext>
            </a:extLst>
          </p:cNvPr>
          <p:cNvSpPr txBox="1"/>
          <p:nvPr/>
        </p:nvSpPr>
        <p:spPr>
          <a:xfrm>
            <a:off x="3371002" y="6477568"/>
            <a:ext cx="2402837"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TR" sz="1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[Hassan+, MICRO’21]</a:t>
            </a:r>
          </a:p>
        </p:txBody>
      </p:sp>
      <p:sp>
        <p:nvSpPr>
          <p:cNvPr id="6" name="Rectangle 5">
            <a:extLst>
              <a:ext uri="{FF2B5EF4-FFF2-40B4-BE49-F238E27FC236}">
                <a16:creationId xmlns:a16="http://schemas.microsoft.com/office/drawing/2014/main" id="{DBB18684-0C21-40C5-9B37-D77472890396}"/>
              </a:ext>
            </a:extLst>
          </p:cNvPr>
          <p:cNvSpPr/>
          <p:nvPr/>
        </p:nvSpPr>
        <p:spPr>
          <a:xfrm>
            <a:off x="1249805" y="4245158"/>
            <a:ext cx="3498889" cy="360940"/>
          </a:xfrm>
          <a:prstGeom prst="rect">
            <a:avLst/>
          </a:prstGeom>
          <a:solidFill>
            <a:srgbClr val="00B050">
              <a:alpha val="20000"/>
            </a:srgbClr>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Victim Row R</a:t>
            </a:r>
          </a:p>
        </p:txBody>
      </p:sp>
      <p:sp>
        <p:nvSpPr>
          <p:cNvPr id="3" name="TextBox 2">
            <a:extLst>
              <a:ext uri="{FF2B5EF4-FFF2-40B4-BE49-F238E27FC236}">
                <a16:creationId xmlns:a16="http://schemas.microsoft.com/office/drawing/2014/main" id="{60DBC194-7A09-444D-BE3E-0349B4B1F0DE}"/>
              </a:ext>
            </a:extLst>
          </p:cNvPr>
          <p:cNvSpPr txBox="1"/>
          <p:nvPr/>
        </p:nvSpPr>
        <p:spPr>
          <a:xfrm>
            <a:off x="198782" y="1071267"/>
            <a:ext cx="4772589"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1. Identify a row (R) with </a:t>
            </a: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T</a:t>
            </a: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retention time</a:t>
            </a:r>
            <a:endParaRPr kumimoji="0" lang="en-CH"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11" name="TextBox 10">
            <a:extLst>
              <a:ext uri="{FF2B5EF4-FFF2-40B4-BE49-F238E27FC236}">
                <a16:creationId xmlns:a16="http://schemas.microsoft.com/office/drawing/2014/main" id="{130B864E-A953-43C3-8A39-CAA2858E705D}"/>
              </a:ext>
            </a:extLst>
          </p:cNvPr>
          <p:cNvSpPr txBox="1"/>
          <p:nvPr/>
        </p:nvSpPr>
        <p:spPr>
          <a:xfrm>
            <a:off x="198782" y="1524711"/>
            <a:ext cx="1790875"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2. Wait for T/2</a:t>
            </a:r>
            <a:endParaRPr kumimoji="0" lang="en-CH"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12" name="Rectangle 11">
            <a:extLst>
              <a:ext uri="{FF2B5EF4-FFF2-40B4-BE49-F238E27FC236}">
                <a16:creationId xmlns:a16="http://schemas.microsoft.com/office/drawing/2014/main" id="{49F704AF-2B8B-441A-8328-C9206E13FB8C}"/>
              </a:ext>
            </a:extLst>
          </p:cNvPr>
          <p:cNvSpPr/>
          <p:nvPr/>
        </p:nvSpPr>
        <p:spPr>
          <a:xfrm>
            <a:off x="1249805" y="3633326"/>
            <a:ext cx="3498889" cy="360940"/>
          </a:xfrm>
          <a:prstGeom prst="rect">
            <a:avLst/>
          </a:prstGeom>
          <a:solidFill>
            <a:srgbClr val="FF0000">
              <a:alpha val="20000"/>
            </a:srgb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Aggressor Row R + 1</a:t>
            </a:r>
          </a:p>
        </p:txBody>
      </p:sp>
      <p:sp>
        <p:nvSpPr>
          <p:cNvPr id="13" name="TextBox 12">
            <a:extLst>
              <a:ext uri="{FF2B5EF4-FFF2-40B4-BE49-F238E27FC236}">
                <a16:creationId xmlns:a16="http://schemas.microsoft.com/office/drawing/2014/main" id="{F74D98BA-69AE-4731-8C8C-17BD57640CF4}"/>
              </a:ext>
            </a:extLst>
          </p:cNvPr>
          <p:cNvSpPr txBox="1"/>
          <p:nvPr/>
        </p:nvSpPr>
        <p:spPr>
          <a:xfrm>
            <a:off x="198782" y="1980244"/>
            <a:ext cx="2468946"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3. Hammer R+1 once</a:t>
            </a:r>
            <a:endParaRPr kumimoji="0" lang="en-CH"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14" name="TextBox 13">
            <a:extLst>
              <a:ext uri="{FF2B5EF4-FFF2-40B4-BE49-F238E27FC236}">
                <a16:creationId xmlns:a16="http://schemas.microsoft.com/office/drawing/2014/main" id="{1F4AA6C0-E5C9-4F86-8D2C-9E014042A78A}"/>
              </a:ext>
            </a:extLst>
          </p:cNvPr>
          <p:cNvSpPr txBox="1"/>
          <p:nvPr/>
        </p:nvSpPr>
        <p:spPr>
          <a:xfrm>
            <a:off x="198782" y="2435777"/>
            <a:ext cx="5975803"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4. Issue a periodic REF command (trigger mitigation)</a:t>
            </a:r>
            <a:endParaRPr kumimoji="0" lang="en-CH"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15" name="TextBox 14">
            <a:extLst>
              <a:ext uri="{FF2B5EF4-FFF2-40B4-BE49-F238E27FC236}">
                <a16:creationId xmlns:a16="http://schemas.microsoft.com/office/drawing/2014/main" id="{1C6ED097-7F62-42CE-8A81-F2085CA5FEA6}"/>
              </a:ext>
            </a:extLst>
          </p:cNvPr>
          <p:cNvSpPr txBox="1"/>
          <p:nvPr/>
        </p:nvSpPr>
        <p:spPr>
          <a:xfrm>
            <a:off x="198781" y="2885742"/>
            <a:ext cx="5868145"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5. Wait for T/2, read out row R and check for bitflips</a:t>
            </a:r>
            <a:endParaRPr kumimoji="0" lang="en-CH"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16" name="Rectangle: Rounded Corners 15">
            <a:extLst>
              <a:ext uri="{FF2B5EF4-FFF2-40B4-BE49-F238E27FC236}">
                <a16:creationId xmlns:a16="http://schemas.microsoft.com/office/drawing/2014/main" id="{A90AAB15-6032-471D-8EA6-469993E7F5EC}"/>
              </a:ext>
            </a:extLst>
          </p:cNvPr>
          <p:cNvSpPr/>
          <p:nvPr/>
        </p:nvSpPr>
        <p:spPr>
          <a:xfrm>
            <a:off x="6502401" y="2835887"/>
            <a:ext cx="2040834" cy="1015663"/>
          </a:xfrm>
          <a:prstGeom prst="round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On-DRAM-die</a:t>
            </a:r>
            <a:br>
              <a:rPr kumimoji="0" lang="en-US" sz="20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br>
            <a:r>
              <a:rPr kumimoji="0" lang="en-US" sz="20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Mitigation</a:t>
            </a:r>
            <a:endParaRPr kumimoji="0" lang="en-CH" sz="20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endParaRPr>
          </a:p>
        </p:txBody>
      </p:sp>
      <p:cxnSp>
        <p:nvCxnSpPr>
          <p:cNvPr id="18" name="Connector: Curved 17">
            <a:extLst>
              <a:ext uri="{FF2B5EF4-FFF2-40B4-BE49-F238E27FC236}">
                <a16:creationId xmlns:a16="http://schemas.microsoft.com/office/drawing/2014/main" id="{45B0B46F-60D3-4337-A912-D788B82C378A}"/>
              </a:ext>
            </a:extLst>
          </p:cNvPr>
          <p:cNvCxnSpPr>
            <a:stCxn id="13" idx="3"/>
            <a:endCxn id="16" idx="0"/>
          </p:cNvCxnSpPr>
          <p:nvPr/>
        </p:nvCxnSpPr>
        <p:spPr>
          <a:xfrm>
            <a:off x="2667728" y="2180299"/>
            <a:ext cx="4855090" cy="655588"/>
          </a:xfrm>
          <a:prstGeom prst="curvedConnector2">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Connector: Curved 19">
            <a:extLst>
              <a:ext uri="{FF2B5EF4-FFF2-40B4-BE49-F238E27FC236}">
                <a16:creationId xmlns:a16="http://schemas.microsoft.com/office/drawing/2014/main" id="{5872F3A2-7AE6-45B7-BF59-61FBC170FD99}"/>
              </a:ext>
            </a:extLst>
          </p:cNvPr>
          <p:cNvCxnSpPr>
            <a:cxnSpLocks/>
            <a:stCxn id="16" idx="2"/>
            <a:endCxn id="6" idx="3"/>
          </p:cNvCxnSpPr>
          <p:nvPr/>
        </p:nvCxnSpPr>
        <p:spPr>
          <a:xfrm rot="5400000">
            <a:off x="5848717" y="2751527"/>
            <a:ext cx="574078" cy="2774124"/>
          </a:xfrm>
          <a:prstGeom prst="curvedConnector2">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D8DC96FB-E5CF-4B62-9245-77FF1E8A7ACD}"/>
              </a:ext>
            </a:extLst>
          </p:cNvPr>
          <p:cNvSpPr txBox="1"/>
          <p:nvPr/>
        </p:nvSpPr>
        <p:spPr>
          <a:xfrm rot="259860">
            <a:off x="3596916" y="1851229"/>
            <a:ext cx="2894510"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Sample as aggressor row</a:t>
            </a:r>
            <a:endParaRPr kumimoji="0" lang="en-CH"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24" name="TextBox 23">
            <a:extLst>
              <a:ext uri="{FF2B5EF4-FFF2-40B4-BE49-F238E27FC236}">
                <a16:creationId xmlns:a16="http://schemas.microsoft.com/office/drawing/2014/main" id="{E5BCFA76-BEC7-48D2-B8B2-ABFED7C71972}"/>
              </a:ext>
            </a:extLst>
          </p:cNvPr>
          <p:cNvSpPr txBox="1"/>
          <p:nvPr/>
        </p:nvSpPr>
        <p:spPr>
          <a:xfrm rot="21083657">
            <a:off x="5164294" y="4309053"/>
            <a:ext cx="2251899"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Refresh victim row</a:t>
            </a:r>
            <a:endParaRPr kumimoji="0" lang="en-CH"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cxnSp>
        <p:nvCxnSpPr>
          <p:cNvPr id="26" name="Straight Arrow Connector 25">
            <a:extLst>
              <a:ext uri="{FF2B5EF4-FFF2-40B4-BE49-F238E27FC236}">
                <a16:creationId xmlns:a16="http://schemas.microsoft.com/office/drawing/2014/main" id="{ED4FA57E-CD9F-415D-BEF6-DE9C1EF606F9}"/>
              </a:ext>
            </a:extLst>
          </p:cNvPr>
          <p:cNvCxnSpPr/>
          <p:nvPr/>
        </p:nvCxnSpPr>
        <p:spPr>
          <a:xfrm>
            <a:off x="614018" y="5915079"/>
            <a:ext cx="7752521" cy="0"/>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69E098E0-3DCB-476D-A8C6-353EFEAF0E8D}"/>
              </a:ext>
            </a:extLst>
          </p:cNvPr>
          <p:cNvSpPr txBox="1"/>
          <p:nvPr/>
        </p:nvSpPr>
        <p:spPr>
          <a:xfrm>
            <a:off x="7700306" y="5950491"/>
            <a:ext cx="1152880"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Timeline</a:t>
            </a:r>
            <a:endParaRPr kumimoji="0" lang="en-CH"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cxnSp>
        <p:nvCxnSpPr>
          <p:cNvPr id="29" name="Straight Connector 28">
            <a:extLst>
              <a:ext uri="{FF2B5EF4-FFF2-40B4-BE49-F238E27FC236}">
                <a16:creationId xmlns:a16="http://schemas.microsoft.com/office/drawing/2014/main" id="{FF32E2CA-50A1-4647-8211-C92EFCCD9308}"/>
              </a:ext>
            </a:extLst>
          </p:cNvPr>
          <p:cNvCxnSpPr/>
          <p:nvPr/>
        </p:nvCxnSpPr>
        <p:spPr>
          <a:xfrm>
            <a:off x="614018" y="5773530"/>
            <a:ext cx="0" cy="300383"/>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6B29BD9A-514E-4EA1-B0FF-AB4B2E0BE06C}"/>
              </a:ext>
            </a:extLst>
          </p:cNvPr>
          <p:cNvSpPr txBox="1"/>
          <p:nvPr/>
        </p:nvSpPr>
        <p:spPr>
          <a:xfrm>
            <a:off x="48574" y="5411572"/>
            <a:ext cx="1130887" cy="369332"/>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Refresh R</a:t>
            </a:r>
            <a:endParaRPr kumimoji="0" lang="en-CH"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32" name="TextBox 31">
            <a:extLst>
              <a:ext uri="{FF2B5EF4-FFF2-40B4-BE49-F238E27FC236}">
                <a16:creationId xmlns:a16="http://schemas.microsoft.com/office/drawing/2014/main" id="{55EE095D-5F09-4309-BB5E-9B49213CA5C0}"/>
              </a:ext>
            </a:extLst>
          </p:cNvPr>
          <p:cNvSpPr txBox="1"/>
          <p:nvPr/>
        </p:nvSpPr>
        <p:spPr>
          <a:xfrm>
            <a:off x="118530" y="6041880"/>
            <a:ext cx="990977" cy="369332"/>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time = 0</a:t>
            </a:r>
            <a:endParaRPr kumimoji="0" lang="en-CH"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cxnSp>
        <p:nvCxnSpPr>
          <p:cNvPr id="35" name="Straight Connector 34">
            <a:extLst>
              <a:ext uri="{FF2B5EF4-FFF2-40B4-BE49-F238E27FC236}">
                <a16:creationId xmlns:a16="http://schemas.microsoft.com/office/drawing/2014/main" id="{4C6AE4A4-2F9D-4A64-A6D4-702659B33721}"/>
              </a:ext>
            </a:extLst>
          </p:cNvPr>
          <p:cNvCxnSpPr/>
          <p:nvPr/>
        </p:nvCxnSpPr>
        <p:spPr>
          <a:xfrm>
            <a:off x="6290245" y="5764233"/>
            <a:ext cx="0" cy="300383"/>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CE0E6C4E-5A39-40C0-B2D7-6346CBD69E1E}"/>
              </a:ext>
            </a:extLst>
          </p:cNvPr>
          <p:cNvSpPr txBox="1"/>
          <p:nvPr/>
        </p:nvSpPr>
        <p:spPr>
          <a:xfrm>
            <a:off x="5790749" y="6041880"/>
            <a:ext cx="998991" cy="369332"/>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time = T</a:t>
            </a:r>
            <a:endParaRPr kumimoji="0" lang="en-CH"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21" name="Lightning Bolt 20">
            <a:extLst>
              <a:ext uri="{FF2B5EF4-FFF2-40B4-BE49-F238E27FC236}">
                <a16:creationId xmlns:a16="http://schemas.microsoft.com/office/drawing/2014/main" id="{1D90A960-400E-781D-5BD6-0B35B9F998F1}"/>
              </a:ext>
            </a:extLst>
          </p:cNvPr>
          <p:cNvSpPr/>
          <p:nvPr/>
        </p:nvSpPr>
        <p:spPr>
          <a:xfrm flipH="1">
            <a:off x="6728107" y="5309322"/>
            <a:ext cx="907598" cy="732558"/>
          </a:xfrm>
          <a:prstGeom prst="lightningBolt">
            <a:avLst/>
          </a:prstGeom>
          <a:solidFill>
            <a:schemeClr val="accent4"/>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LID4096"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25" name="TextBox 24">
            <a:extLst>
              <a:ext uri="{FF2B5EF4-FFF2-40B4-BE49-F238E27FC236}">
                <a16:creationId xmlns:a16="http://schemas.microsoft.com/office/drawing/2014/main" id="{2B029D55-1B93-8864-F9A9-2DE7961ED2D7}"/>
              </a:ext>
            </a:extLst>
          </p:cNvPr>
          <p:cNvSpPr txBox="1"/>
          <p:nvPr/>
        </p:nvSpPr>
        <p:spPr>
          <a:xfrm>
            <a:off x="6504202" y="4907690"/>
            <a:ext cx="2039033" cy="36933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Cambria" panose="02040503050406030204" pitchFamily="18" charset="0"/>
                <a:ea typeface="Tahoma" panose="020B0604030504040204" pitchFamily="34" charset="0"/>
                <a:cs typeface="Tahoma" panose="020B0604030504040204" pitchFamily="34" charset="0"/>
              </a:rPr>
              <a:t>retention bitflips</a:t>
            </a:r>
            <a:endParaRPr kumimoji="0" lang="LID4096" sz="1800" b="1" i="0" u="none" strike="noStrike" kern="1200" cap="none" spc="0" normalizeH="0" baseline="0" noProof="0" dirty="0">
              <a:ln>
                <a:noFill/>
              </a:ln>
              <a:solidFill>
                <a:srgbClr val="C00000"/>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B9C64317-B480-BCBE-B3DF-1A07FFEF0358}"/>
              </a:ext>
            </a:extLst>
          </p:cNvPr>
          <p:cNvSpPr/>
          <p:nvPr/>
        </p:nvSpPr>
        <p:spPr>
          <a:xfrm>
            <a:off x="-2199" y="866776"/>
            <a:ext cx="9146199" cy="4004196"/>
          </a:xfrm>
          <a:prstGeom prst="rect">
            <a:avLst/>
          </a:prstGeom>
          <a:solidFill>
            <a:srgbClr val="7F7F7F">
              <a:alpha val="50196"/>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2" name="TextBox 1">
            <a:extLst>
              <a:ext uri="{FF2B5EF4-FFF2-40B4-BE49-F238E27FC236}">
                <a16:creationId xmlns:a16="http://schemas.microsoft.com/office/drawing/2014/main" id="{133FD71E-0635-B703-6724-D234032261EA}"/>
              </a:ext>
            </a:extLst>
          </p:cNvPr>
          <p:cNvSpPr txBox="1"/>
          <p:nvPr/>
        </p:nvSpPr>
        <p:spPr>
          <a:xfrm>
            <a:off x="-2199" y="1307209"/>
            <a:ext cx="9144000" cy="1015663"/>
          </a:xfrm>
          <a:prstGeom prst="rect">
            <a:avLst/>
          </a:prstGeom>
          <a:solidFill>
            <a:schemeClr val="accent1">
              <a:lumMod val="20000"/>
              <a:lumOff val="80000"/>
            </a:schemeClr>
          </a:solidFill>
          <a:ln w="38100">
            <a:solidFill>
              <a:schemeClr val="tx1"/>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srgbClr val="007E39"/>
                </a:solidFill>
                <a:effectLst/>
                <a:uLnTx/>
                <a:uFillTx/>
                <a:latin typeface="Cambria" panose="02040503050406030204" pitchFamily="18" charset="0"/>
                <a:ea typeface="Tahoma" panose="020B0604030504040204" pitchFamily="34" charset="0"/>
                <a:cs typeface="Tahoma" panose="020B0604030504040204" pitchFamily="34" charset="0"/>
              </a:rPr>
              <a:t>Row R experiences no bitflips</a:t>
            </a:r>
            <a:br>
              <a:rPr kumimoji="0" lang="en-US" sz="3000" b="0" i="0" u="none" strike="noStrike" kern="1200" cap="none" spc="0" normalizeH="0" baseline="0" noProof="0" dirty="0">
                <a:ln>
                  <a:noFill/>
                </a:ln>
                <a:solidFill>
                  <a:srgbClr val="007E39"/>
                </a:solidFill>
                <a:effectLst/>
                <a:uLnTx/>
                <a:uFillTx/>
                <a:latin typeface="Cambria" panose="02040503050406030204" pitchFamily="18" charset="0"/>
                <a:ea typeface="Tahoma" panose="020B0604030504040204" pitchFamily="34" charset="0"/>
                <a:cs typeface="Tahoma" panose="020B0604030504040204" pitchFamily="34" charset="0"/>
              </a:rPr>
            </a:br>
            <a:r>
              <a:rPr kumimoji="0" lang="en-US" sz="3000" b="0" i="0" u="none" strike="noStrike" kern="1200" cap="none" spc="0" normalizeH="0" baseline="0" noProof="0" dirty="0">
                <a:ln>
                  <a:noFill/>
                </a:ln>
                <a:solidFill>
                  <a:srgbClr val="007E39"/>
                </a:solidFill>
                <a:effectLst/>
                <a:uLnTx/>
                <a:uFillTx/>
                <a:latin typeface="Cambria" panose="02040503050406030204" pitchFamily="18" charset="0"/>
                <a:ea typeface="Tahoma" panose="020B0604030504040204" pitchFamily="34" charset="0"/>
                <a:cs typeface="Tahoma" panose="020B0604030504040204" pitchFamily="34" charset="0"/>
              </a:rPr>
              <a:t>only if </a:t>
            </a: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Tahoma" panose="020B0604030504040204" pitchFamily="34" charset="0"/>
                <a:cs typeface="Tahoma" panose="020B0604030504040204" pitchFamily="34" charset="0"/>
              </a:rPr>
              <a:t>on-DRAM-die</a:t>
            </a:r>
            <a:r>
              <a:rPr kumimoji="0" lang="en-US" sz="3000" b="0" i="0" u="none" strike="noStrike" kern="1200" cap="none" spc="0" normalizeH="0" baseline="0" noProof="0" dirty="0">
                <a:ln>
                  <a:noFill/>
                </a:ln>
                <a:solidFill>
                  <a:srgbClr val="007E39"/>
                </a:solidFill>
                <a:effectLst/>
                <a:uLnTx/>
                <a:uFillTx/>
                <a:latin typeface="Cambria" panose="02040503050406030204" pitchFamily="18" charset="0"/>
                <a:ea typeface="Tahoma" panose="020B0604030504040204" pitchFamily="34" charset="0"/>
                <a:cs typeface="Tahoma" panose="020B0604030504040204" pitchFamily="34" charset="0"/>
              </a:rPr>
              <a:t> mitigation exists</a:t>
            </a:r>
          </a:p>
        </p:txBody>
      </p:sp>
      <p:sp>
        <p:nvSpPr>
          <p:cNvPr id="7" name="TextBox 6">
            <a:extLst>
              <a:ext uri="{FF2B5EF4-FFF2-40B4-BE49-F238E27FC236}">
                <a16:creationId xmlns:a16="http://schemas.microsoft.com/office/drawing/2014/main" id="{EB0A0F28-6031-46F0-BE15-C25C53B95253}"/>
              </a:ext>
            </a:extLst>
          </p:cNvPr>
          <p:cNvSpPr txBox="1"/>
          <p:nvPr/>
        </p:nvSpPr>
        <p:spPr>
          <a:xfrm>
            <a:off x="5855349" y="5361962"/>
            <a:ext cx="869790" cy="369332"/>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Read R</a:t>
            </a:r>
            <a:endParaRPr kumimoji="0" lang="en-CH"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9" name="TextBox 8">
            <a:extLst>
              <a:ext uri="{FF2B5EF4-FFF2-40B4-BE49-F238E27FC236}">
                <a16:creationId xmlns:a16="http://schemas.microsoft.com/office/drawing/2014/main" id="{CD9DE946-035B-7E79-C862-16E96A259E33}"/>
              </a:ext>
            </a:extLst>
          </p:cNvPr>
          <p:cNvSpPr txBox="1"/>
          <p:nvPr/>
        </p:nvSpPr>
        <p:spPr>
          <a:xfrm>
            <a:off x="-2199" y="3143352"/>
            <a:ext cx="9144000" cy="1015663"/>
          </a:xfrm>
          <a:prstGeom prst="rect">
            <a:avLst/>
          </a:prstGeom>
          <a:solidFill>
            <a:schemeClr val="accent1">
              <a:lumMod val="20000"/>
              <a:lumOff val="80000"/>
            </a:schemeClr>
          </a:solidFill>
          <a:ln w="38100">
            <a:solidFill>
              <a:schemeClr val="tx1"/>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Tahoma" panose="020B0604030504040204" pitchFamily="34" charset="0"/>
                <a:cs typeface="Tahoma" panose="020B0604030504040204" pitchFamily="34" charset="0"/>
              </a:rPr>
              <a:t>Row R </a:t>
            </a:r>
            <a:r>
              <a:rPr kumimoji="0" lang="en-US" sz="3000" b="0" i="0" u="none" strike="noStrike" kern="1200" cap="none" spc="0" normalizeH="0" baseline="0" noProof="0" dirty="0">
                <a:ln>
                  <a:noFill/>
                </a:ln>
                <a:solidFill>
                  <a:srgbClr val="C00000"/>
                </a:solidFill>
                <a:effectLst/>
                <a:uLnTx/>
                <a:uFillTx/>
                <a:latin typeface="Cambria" panose="02040503050406030204" pitchFamily="18" charset="0"/>
                <a:ea typeface="Tahoma" panose="020B0604030504040204" pitchFamily="34" charset="0"/>
                <a:cs typeface="Tahoma" panose="020B0604030504040204" pitchFamily="34" charset="0"/>
              </a:rPr>
              <a:t>experiences retention bitflips</a:t>
            </a:r>
            <a:b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Tahoma" panose="020B0604030504040204" pitchFamily="34" charset="0"/>
                <a:cs typeface="Tahoma" panose="020B0604030504040204" pitchFamily="34" charset="0"/>
              </a:rPr>
            </a:br>
            <a:r>
              <a:rPr kumimoji="0" lang="en-US" sz="3000" b="0" i="0" u="none" strike="noStrike" kern="1200" cap="none" spc="0" normalizeH="0" baseline="0" noProof="0" dirty="0">
                <a:ln>
                  <a:noFill/>
                </a:ln>
                <a:solidFill>
                  <a:prstClr val="black"/>
                </a:solidFill>
                <a:effectLst/>
                <a:uLnTx/>
                <a:uFillTx/>
                <a:latin typeface="Cambria" panose="02040503050406030204" pitchFamily="18" charset="0"/>
                <a:ea typeface="Tahoma" panose="020B0604030504040204" pitchFamily="34" charset="0"/>
                <a:cs typeface="Tahoma" panose="020B0604030504040204" pitchFamily="34" charset="0"/>
              </a:rPr>
              <a:t>if not refreshed at T/2</a:t>
            </a:r>
            <a:endParaRPr kumimoji="0" lang="en-US" sz="3000" b="0" i="0" u="none" strike="noStrike" kern="1200" cap="none" spc="0" normalizeH="0" baseline="0" noProof="0" dirty="0">
              <a:ln>
                <a:noFill/>
              </a:ln>
              <a:solidFill>
                <a:srgbClr val="FF0000"/>
              </a:solidFill>
              <a:effectLst/>
              <a:uLnTx/>
              <a:uFillTx/>
              <a:latin typeface="Cambria" panose="02040503050406030204" pitchFamily="18" charset="0"/>
              <a:ea typeface="Tahoma" panose="020B0604030504040204" pitchFamily="34" charset="0"/>
              <a:cs typeface="Tahoma" panose="020B0604030504040204" pitchFamily="34" charset="0"/>
            </a:endParaRPr>
          </a:p>
        </p:txBody>
      </p:sp>
      <p:cxnSp>
        <p:nvCxnSpPr>
          <p:cNvPr id="28" name="Straight Connector 27">
            <a:extLst>
              <a:ext uri="{FF2B5EF4-FFF2-40B4-BE49-F238E27FC236}">
                <a16:creationId xmlns:a16="http://schemas.microsoft.com/office/drawing/2014/main" id="{422175F0-2A5F-BED2-9FF5-4C1097323D3B}"/>
              </a:ext>
            </a:extLst>
          </p:cNvPr>
          <p:cNvCxnSpPr/>
          <p:nvPr/>
        </p:nvCxnSpPr>
        <p:spPr>
          <a:xfrm>
            <a:off x="3474279" y="5784838"/>
            <a:ext cx="0" cy="300383"/>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B2CB84CF-B332-30DE-41DC-3924CBC22C21}"/>
              </a:ext>
            </a:extLst>
          </p:cNvPr>
          <p:cNvSpPr txBox="1"/>
          <p:nvPr/>
        </p:nvSpPr>
        <p:spPr>
          <a:xfrm>
            <a:off x="2853756" y="6062485"/>
            <a:ext cx="1241045" cy="369332"/>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time = T/2</a:t>
            </a:r>
            <a:endParaRPr kumimoji="0" lang="en-CH"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38" name="TextBox 37">
            <a:extLst>
              <a:ext uri="{FF2B5EF4-FFF2-40B4-BE49-F238E27FC236}">
                <a16:creationId xmlns:a16="http://schemas.microsoft.com/office/drawing/2014/main" id="{E3A896DF-08C2-41CD-3A1B-A5FEC4F50F2E}"/>
              </a:ext>
            </a:extLst>
          </p:cNvPr>
          <p:cNvSpPr txBox="1"/>
          <p:nvPr/>
        </p:nvSpPr>
        <p:spPr>
          <a:xfrm>
            <a:off x="2362888" y="5378788"/>
            <a:ext cx="2222789" cy="369332"/>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Row R </a:t>
            </a:r>
            <a:r>
              <a:rPr kumimoji="0" lang="en-GB" sz="1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not</a:t>
            </a:r>
            <a:r>
              <a:rPr kumimoji="0" lang="en-GB"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refreshed</a:t>
            </a:r>
            <a:endParaRPr kumimoji="0" lang="en-CH"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Tree>
    <p:extLst>
      <p:ext uri="{BB962C8B-B14F-4D97-AF65-F5344CB8AC3E}">
        <p14:creationId xmlns:p14="http://schemas.microsoft.com/office/powerpoint/2010/main" val="3559533543"/>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BDAA1-FA8D-49B2-A696-2E5596B13C5B}"/>
              </a:ext>
            </a:extLst>
          </p:cNvPr>
          <p:cNvSpPr>
            <a:spLocks noGrp="1"/>
          </p:cNvSpPr>
          <p:nvPr>
            <p:ph type="title"/>
          </p:nvPr>
        </p:nvSpPr>
        <p:spPr/>
        <p:txBody>
          <a:bodyPr>
            <a:normAutofit/>
          </a:bodyPr>
          <a:lstStyle/>
          <a:p>
            <a:r>
              <a:rPr lang="en-US" dirty="0"/>
              <a:t>DRAM Testing Infrastructure</a:t>
            </a:r>
            <a:endParaRPr lang="en-CH" dirty="0"/>
          </a:p>
        </p:txBody>
      </p:sp>
      <p:pic>
        <p:nvPicPr>
          <p:cNvPr id="4" name="Content Placeholder 3">
            <a:extLst>
              <a:ext uri="{FF2B5EF4-FFF2-40B4-BE49-F238E27FC236}">
                <a16:creationId xmlns:a16="http://schemas.microsoft.com/office/drawing/2014/main" id="{FE269D0E-602E-47D5-AB93-98D39DD5B373}"/>
              </a:ext>
            </a:extLst>
          </p:cNvPr>
          <p:cNvPicPr>
            <a:picLocks noGrp="1" noChangeAspect="1"/>
          </p:cNvPicPr>
          <p:nvPr>
            <p:ph idx="1"/>
          </p:nvPr>
        </p:nvPicPr>
        <p:blipFill>
          <a:blip r:embed="rId4"/>
          <a:stretch>
            <a:fillRect/>
          </a:stretch>
        </p:blipFill>
        <p:spPr>
          <a:xfrm>
            <a:off x="4207737" y="1287417"/>
            <a:ext cx="4845127" cy="2011802"/>
          </a:xfrm>
          <a:prstGeom prst="rect">
            <a:avLst/>
          </a:prstGeom>
        </p:spPr>
      </p:pic>
      <p:sp>
        <p:nvSpPr>
          <p:cNvPr id="5" name="TextBox 4">
            <a:extLst>
              <a:ext uri="{FF2B5EF4-FFF2-40B4-BE49-F238E27FC236}">
                <a16:creationId xmlns:a16="http://schemas.microsoft.com/office/drawing/2014/main" id="{0DA7D0A5-4ED8-4672-BBD2-43B401648E6E}"/>
              </a:ext>
            </a:extLst>
          </p:cNvPr>
          <p:cNvSpPr txBox="1"/>
          <p:nvPr/>
        </p:nvSpPr>
        <p:spPr>
          <a:xfrm>
            <a:off x="152400" y="1217792"/>
            <a:ext cx="4229100" cy="923330"/>
          </a:xfrm>
          <a:prstGeom prst="rect">
            <a:avLst/>
          </a:prstGeom>
          <a:noFill/>
        </p:spPr>
        <p:txBody>
          <a:bodyPr wrap="square" rtlCol="0">
            <a:spAutoFit/>
          </a:bodyPr>
          <a:lstStyle/>
          <a:p>
            <a:r>
              <a:rPr lang="en-US" dirty="0"/>
              <a:t>We implement </a:t>
            </a:r>
            <a:r>
              <a:rPr lang="en-US" dirty="0">
                <a:solidFill>
                  <a:srgbClr val="0070C0"/>
                </a:solidFill>
              </a:rPr>
              <a:t>U-TRR </a:t>
            </a:r>
            <a:r>
              <a:rPr lang="en-US" dirty="0"/>
              <a:t>using </a:t>
            </a:r>
            <a:br>
              <a:rPr lang="en-US" dirty="0"/>
            </a:br>
            <a:r>
              <a:rPr lang="en-US" dirty="0"/>
              <a:t>FPGA-based </a:t>
            </a:r>
            <a:r>
              <a:rPr lang="en-US" i="1" dirty="0"/>
              <a:t>SoftMC</a:t>
            </a:r>
            <a:r>
              <a:rPr lang="en-US" dirty="0"/>
              <a:t> [Hassan+, HPCA’17] </a:t>
            </a:r>
          </a:p>
          <a:p>
            <a:r>
              <a:rPr lang="en-US" i="1" dirty="0"/>
              <a:t>modified to support DDR4 DRAM</a:t>
            </a:r>
            <a:endParaRPr lang="en-CH" i="1" dirty="0"/>
          </a:p>
        </p:txBody>
      </p:sp>
      <p:sp>
        <p:nvSpPr>
          <p:cNvPr id="7" name="TextBox 6">
            <a:extLst>
              <a:ext uri="{FF2B5EF4-FFF2-40B4-BE49-F238E27FC236}">
                <a16:creationId xmlns:a16="http://schemas.microsoft.com/office/drawing/2014/main" id="{A151D31E-1056-44A1-9F4E-49B836BEF45B}"/>
              </a:ext>
            </a:extLst>
          </p:cNvPr>
          <p:cNvSpPr txBox="1"/>
          <p:nvPr/>
        </p:nvSpPr>
        <p:spPr>
          <a:xfrm>
            <a:off x="152400" y="2219398"/>
            <a:ext cx="3829050" cy="923330"/>
          </a:xfrm>
          <a:prstGeom prst="rect">
            <a:avLst/>
          </a:prstGeom>
          <a:noFill/>
        </p:spPr>
        <p:txBody>
          <a:bodyPr wrap="square" rtlCol="0">
            <a:spAutoFit/>
          </a:bodyPr>
          <a:lstStyle/>
          <a:p>
            <a:r>
              <a:rPr lang="en-US" i="1" dirty="0">
                <a:latin typeface="Cambria" panose="02040503050406030204" pitchFamily="18" charset="0"/>
              </a:rPr>
              <a:t>SoftMC</a:t>
            </a:r>
            <a:r>
              <a:rPr lang="en-US" dirty="0">
                <a:latin typeface="Cambria" panose="02040503050406030204" pitchFamily="18" charset="0"/>
              </a:rPr>
              <a:t> provides </a:t>
            </a:r>
            <a:r>
              <a:rPr lang="en-US" dirty="0">
                <a:solidFill>
                  <a:srgbClr val="009900"/>
                </a:solidFill>
                <a:latin typeface="Cambria" panose="02040503050406030204" pitchFamily="18" charset="0"/>
              </a:rPr>
              <a:t>fine-grained control </a:t>
            </a:r>
            <a:r>
              <a:rPr lang="en-US" dirty="0">
                <a:latin typeface="Cambria" panose="02040503050406030204" pitchFamily="18" charset="0"/>
              </a:rPr>
              <a:t>over DRAM commands, </a:t>
            </a:r>
            <a:br>
              <a:rPr lang="en-US" dirty="0">
                <a:latin typeface="Cambria" panose="02040503050406030204" pitchFamily="18" charset="0"/>
              </a:rPr>
            </a:br>
            <a:r>
              <a:rPr lang="en-US" dirty="0">
                <a:latin typeface="Cambria" panose="02040503050406030204" pitchFamily="18" charset="0"/>
              </a:rPr>
              <a:t>timing parameters and temperature</a:t>
            </a:r>
            <a:endParaRPr lang="en-CH" dirty="0"/>
          </a:p>
        </p:txBody>
      </p:sp>
      <p:sp>
        <p:nvSpPr>
          <p:cNvPr id="8" name="TextBox 7">
            <a:extLst>
              <a:ext uri="{FF2B5EF4-FFF2-40B4-BE49-F238E27FC236}">
                <a16:creationId xmlns:a16="http://schemas.microsoft.com/office/drawing/2014/main" id="{748C5E7A-DB62-40FC-B46C-95D3368298CF}"/>
              </a:ext>
            </a:extLst>
          </p:cNvPr>
          <p:cNvSpPr txBox="1"/>
          <p:nvPr/>
        </p:nvSpPr>
        <p:spPr>
          <a:xfrm>
            <a:off x="5614521" y="3931530"/>
            <a:ext cx="1583721" cy="584775"/>
          </a:xfrm>
          <a:prstGeom prst="rect">
            <a:avLst/>
          </a:prstGeom>
          <a:noFill/>
        </p:spPr>
        <p:txBody>
          <a:bodyPr wrap="square" rtlCol="0">
            <a:spAutoFit/>
          </a:bodyPr>
          <a:lstStyle/>
          <a:p>
            <a:pPr algn="ctr"/>
            <a:r>
              <a:rPr lang="en-US" sz="1600" b="1" dirty="0">
                <a:solidFill>
                  <a:schemeClr val="accent2">
                    <a:lumMod val="50000"/>
                  </a:schemeClr>
                </a:solidFill>
              </a:rPr>
              <a:t>15x Vendor A</a:t>
            </a:r>
            <a:br>
              <a:rPr lang="en-US" sz="1600" b="1" dirty="0">
                <a:solidFill>
                  <a:schemeClr val="accent2">
                    <a:lumMod val="50000"/>
                  </a:schemeClr>
                </a:solidFill>
              </a:rPr>
            </a:br>
            <a:r>
              <a:rPr lang="en-US" sz="1600" b="1" dirty="0">
                <a:solidFill>
                  <a:schemeClr val="accent2">
                    <a:lumMod val="50000"/>
                  </a:schemeClr>
                </a:solidFill>
              </a:rPr>
              <a:t>DDR4 modules</a:t>
            </a:r>
            <a:endParaRPr lang="en-CH" sz="1600" b="1" dirty="0">
              <a:solidFill>
                <a:schemeClr val="accent2">
                  <a:lumMod val="50000"/>
                </a:schemeClr>
              </a:solidFill>
            </a:endParaRPr>
          </a:p>
        </p:txBody>
      </p:sp>
      <p:pic>
        <p:nvPicPr>
          <p:cNvPr id="9" name="Graphic 8" descr="Processor with solid fill">
            <a:extLst>
              <a:ext uri="{FF2B5EF4-FFF2-40B4-BE49-F238E27FC236}">
                <a16:creationId xmlns:a16="http://schemas.microsoft.com/office/drawing/2014/main" id="{93D2A865-A68B-460A-8DD1-235885CF9D2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029200" y="3886200"/>
            <a:ext cx="685800" cy="685800"/>
          </a:xfrm>
          <a:prstGeom prst="rect">
            <a:avLst/>
          </a:prstGeom>
        </p:spPr>
      </p:pic>
      <p:pic>
        <p:nvPicPr>
          <p:cNvPr id="10" name="Graphic 9" descr="Processor with solid fill">
            <a:extLst>
              <a:ext uri="{FF2B5EF4-FFF2-40B4-BE49-F238E27FC236}">
                <a16:creationId xmlns:a16="http://schemas.microsoft.com/office/drawing/2014/main" id="{C743EC09-EE3D-4076-929A-32ED69BE3CB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777380" y="4743255"/>
            <a:ext cx="685800" cy="685800"/>
          </a:xfrm>
          <a:prstGeom prst="rect">
            <a:avLst/>
          </a:prstGeom>
        </p:spPr>
      </p:pic>
      <p:pic>
        <p:nvPicPr>
          <p:cNvPr id="11" name="Graphic 10" descr="Processor with solid fill">
            <a:extLst>
              <a:ext uri="{FF2B5EF4-FFF2-40B4-BE49-F238E27FC236}">
                <a16:creationId xmlns:a16="http://schemas.microsoft.com/office/drawing/2014/main" id="{C9BCF70F-1CBA-4AAE-B325-6DD000312F0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581157" y="5641575"/>
            <a:ext cx="683025" cy="683025"/>
          </a:xfrm>
          <a:prstGeom prst="rect">
            <a:avLst/>
          </a:prstGeom>
        </p:spPr>
      </p:pic>
      <p:sp>
        <p:nvSpPr>
          <p:cNvPr id="12" name="TextBox 11">
            <a:extLst>
              <a:ext uri="{FF2B5EF4-FFF2-40B4-BE49-F238E27FC236}">
                <a16:creationId xmlns:a16="http://schemas.microsoft.com/office/drawing/2014/main" id="{47E92FE8-85D3-4F51-B513-C7AEB80EA0F2}"/>
              </a:ext>
            </a:extLst>
          </p:cNvPr>
          <p:cNvSpPr txBox="1"/>
          <p:nvPr/>
        </p:nvSpPr>
        <p:spPr>
          <a:xfrm>
            <a:off x="6362700" y="4812553"/>
            <a:ext cx="1583721" cy="584775"/>
          </a:xfrm>
          <a:prstGeom prst="rect">
            <a:avLst/>
          </a:prstGeom>
          <a:noFill/>
        </p:spPr>
        <p:txBody>
          <a:bodyPr wrap="square" rtlCol="0">
            <a:spAutoFit/>
          </a:bodyPr>
          <a:lstStyle/>
          <a:p>
            <a:pPr algn="ctr"/>
            <a:r>
              <a:rPr lang="en-US" sz="1600" b="1" dirty="0">
                <a:solidFill>
                  <a:schemeClr val="accent1">
                    <a:lumMod val="50000"/>
                  </a:schemeClr>
                </a:solidFill>
              </a:rPr>
              <a:t>15x Vendor B</a:t>
            </a:r>
            <a:br>
              <a:rPr lang="en-US" sz="1600" b="1" dirty="0">
                <a:solidFill>
                  <a:schemeClr val="accent1">
                    <a:lumMod val="50000"/>
                  </a:schemeClr>
                </a:solidFill>
              </a:rPr>
            </a:br>
            <a:r>
              <a:rPr lang="en-US" sz="1600" b="1" dirty="0">
                <a:solidFill>
                  <a:schemeClr val="accent1">
                    <a:lumMod val="50000"/>
                  </a:schemeClr>
                </a:solidFill>
              </a:rPr>
              <a:t>DDR4 modules</a:t>
            </a:r>
            <a:endParaRPr lang="en-CH" sz="1600" b="1" dirty="0">
              <a:solidFill>
                <a:schemeClr val="accent1">
                  <a:lumMod val="50000"/>
                </a:schemeClr>
              </a:solidFill>
            </a:endParaRPr>
          </a:p>
        </p:txBody>
      </p:sp>
      <p:sp>
        <p:nvSpPr>
          <p:cNvPr id="13" name="TextBox 12">
            <a:extLst>
              <a:ext uri="{FF2B5EF4-FFF2-40B4-BE49-F238E27FC236}">
                <a16:creationId xmlns:a16="http://schemas.microsoft.com/office/drawing/2014/main" id="{1E1EA3C8-1745-4B5C-9AE7-D5DF30A62EF0}"/>
              </a:ext>
            </a:extLst>
          </p:cNvPr>
          <p:cNvSpPr txBox="1"/>
          <p:nvPr/>
        </p:nvSpPr>
        <p:spPr>
          <a:xfrm>
            <a:off x="7163701" y="5710768"/>
            <a:ext cx="1583721" cy="584775"/>
          </a:xfrm>
          <a:prstGeom prst="rect">
            <a:avLst/>
          </a:prstGeom>
          <a:noFill/>
        </p:spPr>
        <p:txBody>
          <a:bodyPr wrap="square" rtlCol="0">
            <a:spAutoFit/>
          </a:bodyPr>
          <a:lstStyle/>
          <a:p>
            <a:pPr algn="ctr"/>
            <a:r>
              <a:rPr lang="en-US" sz="1600" b="1" dirty="0">
                <a:solidFill>
                  <a:schemeClr val="accent4">
                    <a:lumMod val="50000"/>
                  </a:schemeClr>
                </a:solidFill>
              </a:rPr>
              <a:t>15x Vendor C</a:t>
            </a:r>
            <a:br>
              <a:rPr lang="en-US" sz="1600" b="1" dirty="0">
                <a:solidFill>
                  <a:schemeClr val="accent4">
                    <a:lumMod val="50000"/>
                  </a:schemeClr>
                </a:solidFill>
              </a:rPr>
            </a:br>
            <a:r>
              <a:rPr lang="en-US" sz="1600" b="1" dirty="0">
                <a:solidFill>
                  <a:schemeClr val="accent4">
                    <a:lumMod val="50000"/>
                  </a:schemeClr>
                </a:solidFill>
              </a:rPr>
              <a:t>DDR4 modules</a:t>
            </a:r>
            <a:endParaRPr lang="en-CH" sz="1600" b="1" dirty="0">
              <a:solidFill>
                <a:schemeClr val="accent4">
                  <a:lumMod val="50000"/>
                </a:schemeClr>
              </a:solidFill>
            </a:endParaRPr>
          </a:p>
        </p:txBody>
      </p:sp>
      <p:sp>
        <p:nvSpPr>
          <p:cNvPr id="14" name="TextBox 13">
            <a:extLst>
              <a:ext uri="{FF2B5EF4-FFF2-40B4-BE49-F238E27FC236}">
                <a16:creationId xmlns:a16="http://schemas.microsoft.com/office/drawing/2014/main" id="{FC0737A6-D17D-4505-8D65-860E9B962F94}"/>
              </a:ext>
            </a:extLst>
          </p:cNvPr>
          <p:cNvSpPr txBox="1"/>
          <p:nvPr/>
        </p:nvSpPr>
        <p:spPr>
          <a:xfrm>
            <a:off x="228600" y="4267200"/>
            <a:ext cx="4534047" cy="646331"/>
          </a:xfrm>
          <a:prstGeom prst="rect">
            <a:avLst/>
          </a:prstGeom>
          <a:noFill/>
        </p:spPr>
        <p:txBody>
          <a:bodyPr wrap="square" rtlCol="0">
            <a:spAutoFit/>
          </a:bodyPr>
          <a:lstStyle/>
          <a:p>
            <a:r>
              <a:rPr lang="en-US" dirty="0">
                <a:latin typeface="Cambria" panose="02040503050406030204" pitchFamily="18" charset="0"/>
              </a:rPr>
              <a:t>We analyze </a:t>
            </a:r>
            <a:r>
              <a:rPr lang="en-US" b="1" dirty="0">
                <a:latin typeface="Cambria" panose="02040503050406030204" pitchFamily="18" charset="0"/>
              </a:rPr>
              <a:t>45 DDR4 DRAM </a:t>
            </a:r>
            <a:r>
              <a:rPr lang="en-US" dirty="0">
                <a:latin typeface="Cambria" panose="02040503050406030204" pitchFamily="18" charset="0"/>
              </a:rPr>
              <a:t>modules </a:t>
            </a:r>
            <a:br>
              <a:rPr lang="en-US" dirty="0">
                <a:latin typeface="Cambria" panose="02040503050406030204" pitchFamily="18" charset="0"/>
              </a:rPr>
            </a:br>
            <a:r>
              <a:rPr lang="en-US" dirty="0">
                <a:latin typeface="Cambria" panose="02040503050406030204" pitchFamily="18" charset="0"/>
              </a:rPr>
              <a:t>from </a:t>
            </a:r>
            <a:r>
              <a:rPr lang="en-US" b="1" dirty="0">
                <a:latin typeface="Cambria" panose="02040503050406030204" pitchFamily="18" charset="0"/>
              </a:rPr>
              <a:t>three</a:t>
            </a:r>
            <a:r>
              <a:rPr lang="en-US" dirty="0">
                <a:latin typeface="Cambria" panose="02040503050406030204" pitchFamily="18" charset="0"/>
              </a:rPr>
              <a:t> vendors</a:t>
            </a:r>
            <a:endParaRPr lang="en-CH" dirty="0"/>
          </a:p>
        </p:txBody>
      </p:sp>
      <p:sp>
        <p:nvSpPr>
          <p:cNvPr id="15" name="TextBox 14">
            <a:extLst>
              <a:ext uri="{FF2B5EF4-FFF2-40B4-BE49-F238E27FC236}">
                <a16:creationId xmlns:a16="http://schemas.microsoft.com/office/drawing/2014/main" id="{E747FFC2-14F1-4CBD-AA18-8E052BDF8A16}"/>
              </a:ext>
            </a:extLst>
          </p:cNvPr>
          <p:cNvSpPr txBox="1"/>
          <p:nvPr/>
        </p:nvSpPr>
        <p:spPr>
          <a:xfrm>
            <a:off x="550465" y="5678269"/>
            <a:ext cx="4534047" cy="646331"/>
          </a:xfrm>
          <a:prstGeom prst="rect">
            <a:avLst/>
          </a:prstGeom>
          <a:noFill/>
        </p:spPr>
        <p:txBody>
          <a:bodyPr wrap="square" rtlCol="0">
            <a:spAutoFit/>
          </a:bodyPr>
          <a:lstStyle/>
          <a:p>
            <a:r>
              <a:rPr lang="en-US" b="1" dirty="0">
                <a:latin typeface="Cambria" panose="02040503050406030204" pitchFamily="18" charset="0"/>
              </a:rPr>
              <a:t>Table 1 in our paper </a:t>
            </a:r>
            <a:r>
              <a:rPr lang="en-US" dirty="0">
                <a:latin typeface="Cambria" panose="02040503050406030204" pitchFamily="18" charset="0"/>
              </a:rPr>
              <a:t>provides more information about the analyzed modules</a:t>
            </a:r>
            <a:endParaRPr lang="en-CH" dirty="0"/>
          </a:p>
        </p:txBody>
      </p:sp>
      <p:pic>
        <p:nvPicPr>
          <p:cNvPr id="16" name="Graphic 15" descr="Information">
            <a:extLst>
              <a:ext uri="{FF2B5EF4-FFF2-40B4-BE49-F238E27FC236}">
                <a16:creationId xmlns:a16="http://schemas.microsoft.com/office/drawing/2014/main" id="{7D71DFBF-1B84-4A35-A6C9-76C81CEF5CE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8562" y="5739983"/>
            <a:ext cx="484748" cy="484748"/>
          </a:xfrm>
          <a:prstGeom prst="rect">
            <a:avLst/>
          </a:prstGeom>
        </p:spPr>
      </p:pic>
      <p:pic>
        <p:nvPicPr>
          <p:cNvPr id="17" name="Picture 16">
            <a:extLst>
              <a:ext uri="{FF2B5EF4-FFF2-40B4-BE49-F238E27FC236}">
                <a16:creationId xmlns:a16="http://schemas.microsoft.com/office/drawing/2014/main" id="{A3D7AABD-174B-4893-A655-3C4B9AB77730}"/>
              </a:ext>
            </a:extLst>
          </p:cNvPr>
          <p:cNvPicPr>
            <a:picLocks noChangeAspect="1"/>
          </p:cNvPicPr>
          <p:nvPr/>
        </p:nvPicPr>
        <p:blipFill>
          <a:blip r:embed="rId9"/>
          <a:stretch>
            <a:fillRect/>
          </a:stretch>
        </p:blipFill>
        <p:spPr>
          <a:xfrm>
            <a:off x="0" y="2327296"/>
            <a:ext cx="9144000" cy="3061638"/>
          </a:xfrm>
          <a:prstGeom prst="rect">
            <a:avLst/>
          </a:prstGeom>
          <a:solidFill>
            <a:schemeClr val="tx1">
              <a:lumMod val="65000"/>
              <a:lumOff val="35000"/>
            </a:schemeClr>
          </a:solidFill>
          <a:ln w="28575">
            <a:solidFill>
              <a:schemeClr val="tx1"/>
            </a:solidFill>
          </a:ln>
        </p:spPr>
      </p:pic>
    </p:spTree>
    <p:custDataLst>
      <p:tags r:id="rId1"/>
    </p:custDataLst>
    <p:extLst>
      <p:ext uri="{BB962C8B-B14F-4D97-AF65-F5344CB8AC3E}">
        <p14:creationId xmlns:p14="http://schemas.microsoft.com/office/powerpoint/2010/main" val="3898269303"/>
      </p:ext>
    </p:extLst>
  </p:cSld>
  <p:clrMapOvr>
    <a:masterClrMapping/>
  </p:clrMapOvr>
  <mc:AlternateContent xmlns:mc="http://schemas.openxmlformats.org/markup-compatibility/2006" xmlns:p14="http://schemas.microsoft.com/office/powerpoint/2010/main">
    <mc:Choice Requires="p14">
      <p:transition spd="slow" p14:dur="2000" advTm="28897"/>
    </mc:Choice>
    <mc:Fallback xmlns="">
      <p:transition spd="slow" advTm="2889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par>
                          <p:cTn id="20" fill="hold">
                            <p:stCondLst>
                              <p:cond delay="1000"/>
                            </p:stCondLst>
                            <p:childTnLst>
                              <p:par>
                                <p:cTn id="21" presetID="10" presetClass="entr" presetSubtype="0"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500"/>
                                        <p:tgtEl>
                                          <p:spTgt spid="12"/>
                                        </p:tgtEl>
                                      </p:cBhvr>
                                    </p:animEffect>
                                  </p:childTnLst>
                                </p:cTn>
                              </p:par>
                            </p:childTnLst>
                          </p:cTn>
                        </p:par>
                        <p:par>
                          <p:cTn id="27" fill="hold">
                            <p:stCondLst>
                              <p:cond delay="1500"/>
                            </p:stCondLst>
                            <p:childTnLst>
                              <p:par>
                                <p:cTn id="28" presetID="10" presetClass="entr" presetSubtype="0" fill="hold" nodeType="after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500"/>
                                        <p:tgtEl>
                                          <p:spTgt spid="11"/>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500"/>
                                        <p:tgtEl>
                                          <p:spTgt spid="13"/>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500"/>
                                        <p:tgtEl>
                                          <p:spTgt spid="15"/>
                                        </p:tgtEl>
                                      </p:cBhvr>
                                    </p:animEffect>
                                  </p:childTnLst>
                                </p:cTn>
                              </p:par>
                              <p:par>
                                <p:cTn id="39" presetID="10" presetClass="entr" presetSubtype="0" fill="hold" nodeType="with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fade">
                                      <p:cBhvr>
                                        <p:cTn id="41" dur="500"/>
                                        <p:tgtEl>
                                          <p:spTgt spid="16"/>
                                        </p:tgtEl>
                                      </p:cBhvr>
                                    </p:animEffect>
                                  </p:childTnLst>
                                </p:cTn>
                              </p:par>
                            </p:childTnLst>
                          </p:cTn>
                        </p:par>
                        <p:par>
                          <p:cTn id="42" fill="hold">
                            <p:stCondLst>
                              <p:cond delay="500"/>
                            </p:stCondLst>
                            <p:childTnLst>
                              <p:par>
                                <p:cTn id="43" presetID="10" presetClass="entr" presetSubtype="0" fill="hold" nodeType="after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fade">
                                      <p:cBhvr>
                                        <p:cTn id="4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2" grpId="0"/>
      <p:bldP spid="13" grpId="0"/>
      <p:bldP spid="14" grpId="0"/>
      <p:bldP spid="15" grpId="0"/>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EB33C-F444-479F-A1A4-D364F0994D93}"/>
              </a:ext>
            </a:extLst>
          </p:cNvPr>
          <p:cNvSpPr>
            <a:spLocks noGrp="1"/>
          </p:cNvSpPr>
          <p:nvPr>
            <p:ph type="title"/>
          </p:nvPr>
        </p:nvSpPr>
        <p:spPr/>
        <p:txBody>
          <a:bodyPr>
            <a:noAutofit/>
          </a:bodyPr>
          <a:lstStyle/>
          <a:p>
            <a:r>
              <a:rPr lang="en-US" sz="2700" dirty="0"/>
              <a:t>Bypassing TRR with New RowHammer Access Patterns</a:t>
            </a:r>
            <a:endParaRPr lang="en-CH" sz="2700" dirty="0"/>
          </a:p>
        </p:txBody>
      </p:sp>
      <p:sp>
        <p:nvSpPr>
          <p:cNvPr id="4" name="TextBox 3">
            <a:extLst>
              <a:ext uri="{FF2B5EF4-FFF2-40B4-BE49-F238E27FC236}">
                <a16:creationId xmlns:a16="http://schemas.microsoft.com/office/drawing/2014/main" id="{E03775DA-0ED8-4341-8880-5705B4562C26}"/>
              </a:ext>
            </a:extLst>
          </p:cNvPr>
          <p:cNvSpPr txBox="1"/>
          <p:nvPr/>
        </p:nvSpPr>
        <p:spPr>
          <a:xfrm>
            <a:off x="2060" y="1857155"/>
            <a:ext cx="9144000" cy="1077218"/>
          </a:xfrm>
          <a:prstGeom prst="rect">
            <a:avLst/>
          </a:prstGeom>
          <a:solidFill>
            <a:schemeClr val="accent1">
              <a:lumMod val="20000"/>
              <a:lumOff val="80000"/>
            </a:schemeClr>
          </a:solidFill>
        </p:spPr>
        <p:txBody>
          <a:bodyPr wrap="square" rtlCol="0">
            <a:spAutoFit/>
          </a:bodyPr>
          <a:lstStyle/>
          <a:p>
            <a:pPr algn="ctr"/>
            <a:r>
              <a:rPr lang="en-US" sz="3200" dirty="0">
                <a:latin typeface="+mj-lt"/>
                <a:ea typeface="Tahoma" panose="020B0604030504040204" pitchFamily="34" charset="0"/>
                <a:cs typeface="Tahoma" panose="020B0604030504040204" pitchFamily="34" charset="0"/>
              </a:rPr>
              <a:t>We craft </a:t>
            </a:r>
            <a:r>
              <a:rPr lang="en-US" sz="3200" b="1" dirty="0">
                <a:solidFill>
                  <a:srgbClr val="0066FF"/>
                </a:solidFill>
                <a:latin typeface="+mj-lt"/>
                <a:ea typeface="Tahoma" panose="020B0604030504040204" pitchFamily="34" charset="0"/>
                <a:cs typeface="Tahoma" panose="020B0604030504040204" pitchFamily="34" charset="0"/>
              </a:rPr>
              <a:t>new RowHammer access patterns </a:t>
            </a:r>
            <a:br>
              <a:rPr lang="en-US" sz="3200" b="1" dirty="0">
                <a:latin typeface="+mj-lt"/>
                <a:ea typeface="Tahoma" panose="020B0604030504040204" pitchFamily="34" charset="0"/>
                <a:cs typeface="Tahoma" panose="020B0604030504040204" pitchFamily="34" charset="0"/>
              </a:rPr>
            </a:br>
            <a:r>
              <a:rPr lang="en-US" sz="3200" dirty="0">
                <a:latin typeface="+mj-lt"/>
                <a:ea typeface="Tahoma" panose="020B0604030504040204" pitchFamily="34" charset="0"/>
                <a:cs typeface="Tahoma" panose="020B0604030504040204" pitchFamily="34" charset="0"/>
              </a:rPr>
              <a:t>that </a:t>
            </a:r>
            <a:r>
              <a:rPr lang="en-US" sz="3200" dirty="0">
                <a:solidFill>
                  <a:srgbClr val="C00000"/>
                </a:solidFill>
                <a:latin typeface="+mj-lt"/>
                <a:ea typeface="Tahoma" panose="020B0604030504040204" pitchFamily="34" charset="0"/>
                <a:cs typeface="Tahoma" panose="020B0604030504040204" pitchFamily="34" charset="0"/>
              </a:rPr>
              <a:t>circumvent TRR </a:t>
            </a:r>
            <a:r>
              <a:rPr lang="en-US" sz="3200" dirty="0">
                <a:latin typeface="+mj-lt"/>
                <a:ea typeface="Tahoma" panose="020B0604030504040204" pitchFamily="34" charset="0"/>
                <a:cs typeface="Tahoma" panose="020B0604030504040204" pitchFamily="34" charset="0"/>
              </a:rPr>
              <a:t>of three major DRAM vendors</a:t>
            </a:r>
            <a:endParaRPr lang="en-US" sz="3200" dirty="0">
              <a:solidFill>
                <a:srgbClr val="009900"/>
              </a:solidFill>
              <a:latin typeface="+mj-lt"/>
              <a:ea typeface="Tahoma" panose="020B0604030504040204" pitchFamily="34" charset="0"/>
              <a:cs typeface="Tahoma" panose="020B0604030504040204" pitchFamily="34" charset="0"/>
            </a:endParaRPr>
          </a:p>
        </p:txBody>
      </p:sp>
      <p:sp>
        <p:nvSpPr>
          <p:cNvPr id="5" name="TextBox 4">
            <a:extLst>
              <a:ext uri="{FF2B5EF4-FFF2-40B4-BE49-F238E27FC236}">
                <a16:creationId xmlns:a16="http://schemas.microsoft.com/office/drawing/2014/main" id="{BFB624D2-7CF4-4F9A-9BF7-202F43104EAB}"/>
              </a:ext>
            </a:extLst>
          </p:cNvPr>
          <p:cNvSpPr txBox="1"/>
          <p:nvPr/>
        </p:nvSpPr>
        <p:spPr>
          <a:xfrm>
            <a:off x="-2060" y="3990755"/>
            <a:ext cx="9144000" cy="1015663"/>
          </a:xfrm>
          <a:prstGeom prst="rect">
            <a:avLst/>
          </a:prstGeom>
          <a:solidFill>
            <a:schemeClr val="accent1">
              <a:lumMod val="20000"/>
              <a:lumOff val="80000"/>
            </a:schemeClr>
          </a:solidFill>
        </p:spPr>
        <p:txBody>
          <a:bodyPr wrap="square" rtlCol="0">
            <a:spAutoFit/>
          </a:bodyPr>
          <a:lstStyle/>
          <a:p>
            <a:pPr algn="ctr"/>
            <a:r>
              <a:rPr lang="en-US" sz="3000" dirty="0">
                <a:ea typeface="Tahoma" panose="020B0604030504040204" pitchFamily="34" charset="0"/>
                <a:cs typeface="Tahoma" panose="020B0604030504040204" pitchFamily="34" charset="0"/>
              </a:rPr>
              <a:t>On the </a:t>
            </a:r>
            <a:r>
              <a:rPr lang="en-US" sz="3000" b="1" dirty="0">
                <a:ea typeface="Tahoma" panose="020B0604030504040204" pitchFamily="34" charset="0"/>
                <a:cs typeface="Tahoma" panose="020B0604030504040204" pitchFamily="34" charset="0"/>
              </a:rPr>
              <a:t>45</a:t>
            </a:r>
            <a:r>
              <a:rPr lang="en-US" sz="3000" dirty="0">
                <a:ea typeface="Tahoma" panose="020B0604030504040204" pitchFamily="34" charset="0"/>
                <a:cs typeface="Tahoma" panose="020B0604030504040204" pitchFamily="34" charset="0"/>
              </a:rPr>
              <a:t> DDR4 modules we test, </a:t>
            </a:r>
            <a:r>
              <a:rPr lang="en-US" sz="3000" dirty="0">
                <a:latin typeface="+mj-lt"/>
                <a:ea typeface="Tahoma" panose="020B0604030504040204" pitchFamily="34" charset="0"/>
                <a:cs typeface="Tahoma" panose="020B0604030504040204" pitchFamily="34" charset="0"/>
              </a:rPr>
              <a:t>the </a:t>
            </a:r>
            <a:r>
              <a:rPr lang="en-US" sz="3000" dirty="0">
                <a:solidFill>
                  <a:srgbClr val="0066FF"/>
                </a:solidFill>
                <a:latin typeface="+mj-lt"/>
                <a:ea typeface="Tahoma" panose="020B0604030504040204" pitchFamily="34" charset="0"/>
                <a:cs typeface="Tahoma" panose="020B0604030504040204" pitchFamily="34" charset="0"/>
              </a:rPr>
              <a:t>new access patterns</a:t>
            </a:r>
            <a:r>
              <a:rPr lang="en-US" sz="3000" dirty="0">
                <a:latin typeface="+mj-lt"/>
                <a:ea typeface="Tahoma" panose="020B0604030504040204" pitchFamily="34" charset="0"/>
                <a:cs typeface="Tahoma" panose="020B0604030504040204" pitchFamily="34" charset="0"/>
              </a:rPr>
              <a:t> cause </a:t>
            </a:r>
            <a:r>
              <a:rPr lang="en-US" sz="3000" dirty="0">
                <a:solidFill>
                  <a:srgbClr val="C00000"/>
                </a:solidFill>
                <a:latin typeface="+mj-lt"/>
                <a:ea typeface="Tahoma" panose="020B0604030504040204" pitchFamily="34" charset="0"/>
                <a:cs typeface="Tahoma" panose="020B0604030504040204" pitchFamily="34" charset="0"/>
              </a:rPr>
              <a:t>a large number of RowHammer bit flips</a:t>
            </a:r>
            <a:endParaRPr lang="en-US" sz="3000" dirty="0">
              <a:solidFill>
                <a:srgbClr val="009900"/>
              </a:solidFill>
              <a:latin typeface="+mj-lt"/>
              <a:ea typeface="Tahoma" panose="020B0604030504040204" pitchFamily="34" charset="0"/>
              <a:cs typeface="Tahoma" panose="020B0604030504040204" pitchFamily="34" charset="0"/>
            </a:endParaRPr>
          </a:p>
        </p:txBody>
      </p:sp>
    </p:spTree>
    <p:custDataLst>
      <p:tags r:id="rId1"/>
    </p:custDataLst>
    <p:extLst>
      <p:ext uri="{BB962C8B-B14F-4D97-AF65-F5344CB8AC3E}">
        <p14:creationId xmlns:p14="http://schemas.microsoft.com/office/powerpoint/2010/main" val="4112332368"/>
      </p:ext>
    </p:extLst>
  </p:cSld>
  <p:clrMapOvr>
    <a:masterClrMapping/>
  </p:clrMapOvr>
  <mc:AlternateContent xmlns:mc="http://schemas.openxmlformats.org/markup-compatibility/2006" xmlns:p14="http://schemas.microsoft.com/office/powerpoint/2010/main">
    <mc:Choice Requires="p14">
      <p:transition spd="slow" p14:dur="2000" advTm="17635"/>
    </mc:Choice>
    <mc:Fallback xmlns="">
      <p:transition spd="slow" advTm="17635"/>
    </mc:Fallback>
  </mc:AlternateContent>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AABEB-B78A-41AF-BA24-8C6CF9796236}"/>
              </a:ext>
            </a:extLst>
          </p:cNvPr>
          <p:cNvSpPr>
            <a:spLocks noGrp="1"/>
          </p:cNvSpPr>
          <p:nvPr>
            <p:ph type="title"/>
          </p:nvPr>
        </p:nvSpPr>
        <p:spPr/>
        <p:txBody>
          <a:bodyPr>
            <a:normAutofit/>
          </a:bodyPr>
          <a:lstStyle/>
          <a:p>
            <a:r>
              <a:rPr lang="en-US" dirty="0"/>
              <a:t>Effect on Individual Rows</a:t>
            </a:r>
            <a:endParaRPr lang="en-CH" dirty="0"/>
          </a:p>
        </p:txBody>
      </p:sp>
      <p:pic>
        <p:nvPicPr>
          <p:cNvPr id="4" name="Picture 3">
            <a:extLst>
              <a:ext uri="{FF2B5EF4-FFF2-40B4-BE49-F238E27FC236}">
                <a16:creationId xmlns:a16="http://schemas.microsoft.com/office/drawing/2014/main" id="{33683B81-BB6E-4216-BB4C-D9C65C22C863}"/>
              </a:ext>
            </a:extLst>
          </p:cNvPr>
          <p:cNvPicPr>
            <a:picLocks noChangeAspect="1"/>
          </p:cNvPicPr>
          <p:nvPr/>
        </p:nvPicPr>
        <p:blipFill>
          <a:blip r:embed="rId4"/>
          <a:stretch>
            <a:fillRect/>
          </a:stretch>
        </p:blipFill>
        <p:spPr>
          <a:xfrm>
            <a:off x="257175" y="1295710"/>
            <a:ext cx="8686800" cy="1295710"/>
          </a:xfrm>
          <a:prstGeom prst="rect">
            <a:avLst/>
          </a:prstGeom>
        </p:spPr>
      </p:pic>
      <p:sp>
        <p:nvSpPr>
          <p:cNvPr id="6" name="Content Placeholder 2">
            <a:extLst>
              <a:ext uri="{FF2B5EF4-FFF2-40B4-BE49-F238E27FC236}">
                <a16:creationId xmlns:a16="http://schemas.microsoft.com/office/drawing/2014/main" id="{35CD4DA8-1CB6-4656-98D8-40BB11CE0B83}"/>
              </a:ext>
            </a:extLst>
          </p:cNvPr>
          <p:cNvSpPr txBox="1">
            <a:spLocks/>
          </p:cNvSpPr>
          <p:nvPr/>
        </p:nvSpPr>
        <p:spPr>
          <a:xfrm>
            <a:off x="0" y="3774991"/>
            <a:ext cx="9144000" cy="873209"/>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600" dirty="0">
                <a:solidFill>
                  <a:schemeClr val="tx1">
                    <a:lumMod val="65000"/>
                    <a:lumOff val="35000"/>
                  </a:schemeClr>
                </a:solidFill>
              </a:rPr>
              <a:t>Our RowHammer access patterns </a:t>
            </a:r>
            <a:br>
              <a:rPr lang="en-US" sz="2600" dirty="0">
                <a:solidFill>
                  <a:schemeClr val="tx1">
                    <a:lumMod val="65000"/>
                    <a:lumOff val="35000"/>
                  </a:schemeClr>
                </a:solidFill>
              </a:rPr>
            </a:br>
            <a:r>
              <a:rPr lang="en-US" sz="2600" dirty="0">
                <a:solidFill>
                  <a:schemeClr val="tx1">
                    <a:lumMod val="65000"/>
                    <a:lumOff val="35000"/>
                  </a:schemeClr>
                </a:solidFill>
              </a:rPr>
              <a:t>cause bit flips in more </a:t>
            </a:r>
            <a:r>
              <a:rPr lang="en-US" sz="2600" dirty="0">
                <a:solidFill>
                  <a:srgbClr val="009900"/>
                </a:solidFill>
              </a:rPr>
              <a:t>than 99.9% of the rows</a:t>
            </a:r>
          </a:p>
        </p:txBody>
      </p:sp>
      <p:sp>
        <p:nvSpPr>
          <p:cNvPr id="12" name="TextBox 11">
            <a:extLst>
              <a:ext uri="{FF2B5EF4-FFF2-40B4-BE49-F238E27FC236}">
                <a16:creationId xmlns:a16="http://schemas.microsoft.com/office/drawing/2014/main" id="{697DFA79-333A-481D-8713-C7BE622C109C}"/>
              </a:ext>
            </a:extLst>
          </p:cNvPr>
          <p:cNvSpPr txBox="1"/>
          <p:nvPr/>
        </p:nvSpPr>
        <p:spPr>
          <a:xfrm>
            <a:off x="257175" y="4831140"/>
            <a:ext cx="7391400" cy="1569660"/>
          </a:xfrm>
          <a:prstGeom prst="rect">
            <a:avLst/>
          </a:prstGeom>
          <a:noFill/>
        </p:spPr>
        <p:txBody>
          <a:bodyPr wrap="square" rtlCol="0">
            <a:spAutoFit/>
          </a:bodyPr>
          <a:lstStyle/>
          <a:p>
            <a:r>
              <a:rPr lang="en-US" sz="2400" dirty="0"/>
              <a:t>Why are some modules less vulnerable?</a:t>
            </a:r>
          </a:p>
          <a:p>
            <a:pPr marL="342900" indent="-342900">
              <a:buFont typeface="+mj-lt"/>
              <a:buAutoNum type="arabicParenR"/>
            </a:pPr>
            <a:r>
              <a:rPr lang="en-US" sz="2400" dirty="0">
                <a:solidFill>
                  <a:srgbClr val="C00000"/>
                </a:solidFill>
              </a:rPr>
              <a:t>Fundamentally less vulnerable to RowHammer</a:t>
            </a:r>
          </a:p>
          <a:p>
            <a:pPr marL="342900" indent="-342900">
              <a:buFont typeface="+mj-lt"/>
              <a:buAutoNum type="arabicParenR"/>
            </a:pPr>
            <a:r>
              <a:rPr lang="en-US" sz="2400" dirty="0">
                <a:solidFill>
                  <a:srgbClr val="C00000"/>
                </a:solidFill>
              </a:rPr>
              <a:t>Different TRR mechanisms</a:t>
            </a:r>
          </a:p>
          <a:p>
            <a:pPr marL="342900" indent="-342900">
              <a:buFont typeface="+mj-lt"/>
              <a:buAutoNum type="arabicParenR"/>
            </a:pPr>
            <a:r>
              <a:rPr lang="en-US" sz="2400" dirty="0">
                <a:solidFill>
                  <a:srgbClr val="C00000"/>
                </a:solidFill>
              </a:rPr>
              <a:t>Unique row organization</a:t>
            </a:r>
            <a:endParaRPr lang="en-CH" sz="2400" dirty="0">
              <a:solidFill>
                <a:srgbClr val="C00000"/>
              </a:solidFill>
            </a:endParaRPr>
          </a:p>
        </p:txBody>
      </p:sp>
      <p:sp>
        <p:nvSpPr>
          <p:cNvPr id="13" name="Content Placeholder 2">
            <a:extLst>
              <a:ext uri="{FF2B5EF4-FFF2-40B4-BE49-F238E27FC236}">
                <a16:creationId xmlns:a16="http://schemas.microsoft.com/office/drawing/2014/main" id="{07B774E5-8F37-44AC-934C-DB0D0D0B3DAC}"/>
              </a:ext>
            </a:extLst>
          </p:cNvPr>
          <p:cNvSpPr txBox="1">
            <a:spLocks/>
          </p:cNvSpPr>
          <p:nvPr/>
        </p:nvSpPr>
        <p:spPr>
          <a:xfrm>
            <a:off x="-4696" y="2743200"/>
            <a:ext cx="9144000" cy="873209"/>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600" dirty="0">
                <a:solidFill>
                  <a:srgbClr val="009900"/>
                </a:solidFill>
              </a:rPr>
              <a:t>All 45 modules </a:t>
            </a:r>
            <a:r>
              <a:rPr lang="en-US" sz="2600" dirty="0">
                <a:solidFill>
                  <a:schemeClr val="tx1">
                    <a:lumMod val="65000"/>
                    <a:lumOff val="35000"/>
                  </a:schemeClr>
                </a:solidFill>
              </a:rPr>
              <a:t>we tested are </a:t>
            </a:r>
            <a:r>
              <a:rPr lang="en-US" sz="2600" dirty="0">
                <a:solidFill>
                  <a:srgbClr val="C00000"/>
                </a:solidFill>
              </a:rPr>
              <a:t>vulnerable</a:t>
            </a:r>
            <a:r>
              <a:rPr lang="en-US" sz="2600" dirty="0">
                <a:solidFill>
                  <a:schemeClr val="tx1">
                    <a:lumMod val="65000"/>
                    <a:lumOff val="35000"/>
                  </a:schemeClr>
                </a:solidFill>
              </a:rPr>
              <a:t> </a:t>
            </a:r>
            <a:br>
              <a:rPr lang="en-US" sz="2600" dirty="0">
                <a:solidFill>
                  <a:schemeClr val="tx1">
                    <a:lumMod val="65000"/>
                    <a:lumOff val="35000"/>
                  </a:schemeClr>
                </a:solidFill>
              </a:rPr>
            </a:br>
            <a:r>
              <a:rPr lang="en-US" sz="2600" dirty="0">
                <a:solidFill>
                  <a:schemeClr val="tx1">
                    <a:lumMod val="65000"/>
                    <a:lumOff val="35000"/>
                  </a:schemeClr>
                </a:solidFill>
              </a:rPr>
              <a:t>to our new RowHammer access patterns</a:t>
            </a:r>
            <a:endParaRPr lang="en-US" sz="2600" dirty="0">
              <a:solidFill>
                <a:srgbClr val="009900"/>
              </a:solidFill>
            </a:endParaRPr>
          </a:p>
        </p:txBody>
      </p:sp>
      <p:sp>
        <p:nvSpPr>
          <p:cNvPr id="14" name="Rectangle 13">
            <a:extLst>
              <a:ext uri="{FF2B5EF4-FFF2-40B4-BE49-F238E27FC236}">
                <a16:creationId xmlns:a16="http://schemas.microsoft.com/office/drawing/2014/main" id="{2542F36B-1711-470D-BC8A-91402E265C62}"/>
              </a:ext>
            </a:extLst>
          </p:cNvPr>
          <p:cNvSpPr/>
          <p:nvPr/>
        </p:nvSpPr>
        <p:spPr>
          <a:xfrm>
            <a:off x="1281114" y="1438444"/>
            <a:ext cx="1219200"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5" name="Rectangle 14">
            <a:extLst>
              <a:ext uri="{FF2B5EF4-FFF2-40B4-BE49-F238E27FC236}">
                <a16:creationId xmlns:a16="http://schemas.microsoft.com/office/drawing/2014/main" id="{81A45927-FE0C-4908-8484-C3FB213B15B4}"/>
              </a:ext>
            </a:extLst>
          </p:cNvPr>
          <p:cNvSpPr/>
          <p:nvPr/>
        </p:nvSpPr>
        <p:spPr>
          <a:xfrm>
            <a:off x="1112497" y="1390197"/>
            <a:ext cx="161017"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6" name="Rectangle 15">
            <a:extLst>
              <a:ext uri="{FF2B5EF4-FFF2-40B4-BE49-F238E27FC236}">
                <a16:creationId xmlns:a16="http://schemas.microsoft.com/office/drawing/2014/main" id="{AE53462F-4AF7-4DCD-8354-6DAFF1F629B9}"/>
              </a:ext>
            </a:extLst>
          </p:cNvPr>
          <p:cNvSpPr/>
          <p:nvPr/>
        </p:nvSpPr>
        <p:spPr>
          <a:xfrm>
            <a:off x="2497041" y="1417715"/>
            <a:ext cx="861867"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7" name="Rectangle 16">
            <a:extLst>
              <a:ext uri="{FF2B5EF4-FFF2-40B4-BE49-F238E27FC236}">
                <a16:creationId xmlns:a16="http://schemas.microsoft.com/office/drawing/2014/main" id="{A83EA9B2-55E3-4BFC-AE7C-F4376E5ABEB6}"/>
              </a:ext>
            </a:extLst>
          </p:cNvPr>
          <p:cNvSpPr/>
          <p:nvPr/>
        </p:nvSpPr>
        <p:spPr>
          <a:xfrm>
            <a:off x="3358908" y="1390197"/>
            <a:ext cx="343045"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8" name="Rectangle 17">
            <a:extLst>
              <a:ext uri="{FF2B5EF4-FFF2-40B4-BE49-F238E27FC236}">
                <a16:creationId xmlns:a16="http://schemas.microsoft.com/office/drawing/2014/main" id="{933B23C4-4806-45AF-89F0-5F345AD9BB9E}"/>
              </a:ext>
            </a:extLst>
          </p:cNvPr>
          <p:cNvSpPr/>
          <p:nvPr/>
        </p:nvSpPr>
        <p:spPr>
          <a:xfrm>
            <a:off x="3714748" y="1390197"/>
            <a:ext cx="160724"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9" name="Rectangle 18">
            <a:extLst>
              <a:ext uri="{FF2B5EF4-FFF2-40B4-BE49-F238E27FC236}">
                <a16:creationId xmlns:a16="http://schemas.microsoft.com/office/drawing/2014/main" id="{4885E5A4-489F-42FC-8681-CF5076F44C88}"/>
              </a:ext>
            </a:extLst>
          </p:cNvPr>
          <p:cNvSpPr/>
          <p:nvPr/>
        </p:nvSpPr>
        <p:spPr>
          <a:xfrm>
            <a:off x="3881511" y="1384377"/>
            <a:ext cx="685793"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0" name="Rectangle 19">
            <a:extLst>
              <a:ext uri="{FF2B5EF4-FFF2-40B4-BE49-F238E27FC236}">
                <a16:creationId xmlns:a16="http://schemas.microsoft.com/office/drawing/2014/main" id="{6234B988-8EC3-4FC9-9CAB-A65DC13F12C7}"/>
              </a:ext>
            </a:extLst>
          </p:cNvPr>
          <p:cNvSpPr/>
          <p:nvPr/>
        </p:nvSpPr>
        <p:spPr>
          <a:xfrm>
            <a:off x="4572571" y="1382706"/>
            <a:ext cx="692651"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1" name="Rectangle 20">
            <a:extLst>
              <a:ext uri="{FF2B5EF4-FFF2-40B4-BE49-F238E27FC236}">
                <a16:creationId xmlns:a16="http://schemas.microsoft.com/office/drawing/2014/main" id="{CFADBCF9-DA59-49E7-ACB4-EE3653FABC45}"/>
              </a:ext>
            </a:extLst>
          </p:cNvPr>
          <p:cNvSpPr/>
          <p:nvPr/>
        </p:nvSpPr>
        <p:spPr>
          <a:xfrm>
            <a:off x="5277650" y="1386222"/>
            <a:ext cx="685793"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2" name="Rectangle 21">
            <a:extLst>
              <a:ext uri="{FF2B5EF4-FFF2-40B4-BE49-F238E27FC236}">
                <a16:creationId xmlns:a16="http://schemas.microsoft.com/office/drawing/2014/main" id="{6D13C658-098C-427F-ABDF-10DA21EDC413}"/>
              </a:ext>
            </a:extLst>
          </p:cNvPr>
          <p:cNvSpPr/>
          <p:nvPr/>
        </p:nvSpPr>
        <p:spPr>
          <a:xfrm>
            <a:off x="5967081" y="1390197"/>
            <a:ext cx="344862"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3" name="Rectangle 22">
            <a:extLst>
              <a:ext uri="{FF2B5EF4-FFF2-40B4-BE49-F238E27FC236}">
                <a16:creationId xmlns:a16="http://schemas.microsoft.com/office/drawing/2014/main" id="{A82D48E6-C087-475F-A3BB-4D64195737F4}"/>
              </a:ext>
            </a:extLst>
          </p:cNvPr>
          <p:cNvSpPr/>
          <p:nvPr/>
        </p:nvSpPr>
        <p:spPr>
          <a:xfrm>
            <a:off x="7881621" y="1399722"/>
            <a:ext cx="1025394"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4" name="Rectangle 23">
            <a:extLst>
              <a:ext uri="{FF2B5EF4-FFF2-40B4-BE49-F238E27FC236}">
                <a16:creationId xmlns:a16="http://schemas.microsoft.com/office/drawing/2014/main" id="{D0B95300-6DF4-4ABC-A14E-F36E4BBB6DCF}"/>
              </a:ext>
            </a:extLst>
          </p:cNvPr>
          <p:cNvSpPr/>
          <p:nvPr/>
        </p:nvSpPr>
        <p:spPr>
          <a:xfrm>
            <a:off x="7525090" y="1417715"/>
            <a:ext cx="337796"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5" name="Rectangle 24">
            <a:extLst>
              <a:ext uri="{FF2B5EF4-FFF2-40B4-BE49-F238E27FC236}">
                <a16:creationId xmlns:a16="http://schemas.microsoft.com/office/drawing/2014/main" id="{7CD452C6-DB2E-4391-A474-2A2BE7243727}"/>
              </a:ext>
            </a:extLst>
          </p:cNvPr>
          <p:cNvSpPr/>
          <p:nvPr/>
        </p:nvSpPr>
        <p:spPr>
          <a:xfrm>
            <a:off x="6311943" y="1417715"/>
            <a:ext cx="1215329"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Tree>
    <p:custDataLst>
      <p:tags r:id="rId1"/>
    </p:custDataLst>
    <p:extLst>
      <p:ext uri="{BB962C8B-B14F-4D97-AF65-F5344CB8AC3E}">
        <p14:creationId xmlns:p14="http://schemas.microsoft.com/office/powerpoint/2010/main" val="2191413771"/>
      </p:ext>
    </p:extLst>
  </p:cSld>
  <p:clrMapOvr>
    <a:masterClrMapping/>
  </p:clrMapOvr>
  <mc:AlternateContent xmlns:mc="http://schemas.openxmlformats.org/markup-compatibility/2006" xmlns:p14="http://schemas.microsoft.com/office/powerpoint/2010/main">
    <mc:Choice Requires="p14">
      <p:transition spd="slow" p14:dur="2000" advTm="66564"/>
    </mc:Choice>
    <mc:Fallback xmlns="">
      <p:transition spd="slow" advTm="66564"/>
    </mc:Fallback>
  </mc:AlternateContent>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752A31-BBE0-7FFE-5241-5202A4CF96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0BB834-2C53-7D16-A307-0ACE3737FA5F}"/>
              </a:ext>
            </a:extLst>
          </p:cNvPr>
          <p:cNvSpPr>
            <a:spLocks noGrp="1"/>
          </p:cNvSpPr>
          <p:nvPr>
            <p:ph type="title"/>
          </p:nvPr>
        </p:nvSpPr>
        <p:spPr/>
        <p:txBody>
          <a:bodyPr/>
          <a:lstStyle/>
          <a:p>
            <a:r>
              <a:rPr lang="en-US" dirty="0"/>
              <a:t>U-TRR</a:t>
            </a:r>
          </a:p>
        </p:txBody>
      </p:sp>
      <p:sp>
        <p:nvSpPr>
          <p:cNvPr id="3" name="Content Placeholder 2">
            <a:extLst>
              <a:ext uri="{FF2B5EF4-FFF2-40B4-BE49-F238E27FC236}">
                <a16:creationId xmlns:a16="http://schemas.microsoft.com/office/drawing/2014/main" id="{968CA17D-03ED-2287-5922-2444865C5FB5}"/>
              </a:ext>
            </a:extLst>
          </p:cNvPr>
          <p:cNvSpPr>
            <a:spLocks noGrp="1"/>
          </p:cNvSpPr>
          <p:nvPr>
            <p:ph idx="1"/>
          </p:nvPr>
        </p:nvSpPr>
        <p:spPr/>
        <p:txBody>
          <a:bodyPr/>
          <a:lstStyle/>
          <a:p>
            <a:r>
              <a:rPr lang="en-US" sz="2000" dirty="0"/>
              <a:t>Hasan Hassan, Yahya Can </a:t>
            </a:r>
            <a:r>
              <a:rPr lang="en-US" sz="2000" dirty="0" err="1"/>
              <a:t>Tugrul</a:t>
            </a:r>
            <a:r>
              <a:rPr lang="en-US" sz="2000" dirty="0"/>
              <a:t>, Jeremie S. Kim, Victor van der Veen, Kaveh Razavi, and Onur Mutlu,</a:t>
            </a:r>
            <a:br>
              <a:rPr lang="en-US" sz="2000" dirty="0"/>
            </a:br>
            <a:r>
              <a:rPr lang="en-US" sz="2000" b="1" dirty="0">
                <a:hlinkClick r:id="rId2"/>
              </a:rPr>
              <a:t>"Uncovering In-DRAM RowHammer Protection Mechanisms: A New Methodology, Custom RowHammer Patterns, and Implications"</a:t>
            </a:r>
            <a:br>
              <a:rPr lang="en-US" sz="2000" dirty="0"/>
            </a:br>
            <a:r>
              <a:rPr lang="en-US" sz="2000" i="1" dirty="0"/>
              <a:t>Proceedings of the </a:t>
            </a:r>
            <a:r>
              <a:rPr lang="en-US" sz="2000" i="1" dirty="0">
                <a:hlinkClick r:id="rId3"/>
              </a:rPr>
              <a:t>54th International Symposium on Microarchitecture</a:t>
            </a:r>
            <a:r>
              <a:rPr lang="en-US" sz="2000" i="1" dirty="0"/>
              <a:t> (</a:t>
            </a:r>
            <a:r>
              <a:rPr lang="en-US" sz="2000" b="1" i="1" dirty="0"/>
              <a:t>MICRO</a:t>
            </a:r>
            <a:r>
              <a:rPr lang="en-US" sz="2000" i="1" dirty="0"/>
              <a:t>)</a:t>
            </a:r>
            <a:r>
              <a:rPr lang="en-US" sz="2000" dirty="0"/>
              <a:t>, Virtual, October 2021.</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Short Talk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Lightning Talk Slides (pptx)</a:t>
            </a:r>
            <a:r>
              <a:rPr lang="en-US" sz="2000" dirty="0"/>
              <a:t> </a:t>
            </a:r>
            <a:r>
              <a:rPr lang="en-US" sz="2000" dirty="0">
                <a:hlinkClick r:id="rId9"/>
              </a:rPr>
              <a:t>(pdf)</a:t>
            </a:r>
            <a:r>
              <a:rPr lang="en-US" sz="2000" dirty="0"/>
              <a:t>] [</a:t>
            </a:r>
            <a:r>
              <a:rPr lang="en-US" sz="2000" dirty="0">
                <a:hlinkClick r:id="rId10"/>
              </a:rPr>
              <a:t>Talk Video</a:t>
            </a:r>
            <a:r>
              <a:rPr lang="en-US" sz="2000" dirty="0"/>
              <a:t> (25 minutes)]</a:t>
            </a:r>
            <a:br>
              <a:rPr lang="en-US" sz="2000" dirty="0"/>
            </a:br>
            <a:r>
              <a:rPr lang="en-US" sz="2000" dirty="0"/>
              <a:t>[</a:t>
            </a:r>
            <a:r>
              <a:rPr lang="en-US" sz="2000" dirty="0">
                <a:hlinkClick r:id="rId11"/>
              </a:rPr>
              <a:t>Lightning Talk Video</a:t>
            </a:r>
            <a:r>
              <a:rPr lang="en-US" sz="2000" dirty="0"/>
              <a:t> (100 seconds)] [</a:t>
            </a:r>
            <a:r>
              <a:rPr lang="en-US" sz="2000" dirty="0">
                <a:hlinkClick r:id="rId12"/>
              </a:rPr>
              <a:t>arXiv version</a:t>
            </a:r>
            <a:r>
              <a:rPr lang="en-US" sz="2000" dirty="0"/>
              <a:t>]</a:t>
            </a:r>
          </a:p>
        </p:txBody>
      </p:sp>
      <p:pic>
        <p:nvPicPr>
          <p:cNvPr id="4" name="Picture 3">
            <a:extLst>
              <a:ext uri="{FF2B5EF4-FFF2-40B4-BE49-F238E27FC236}">
                <a16:creationId xmlns:a16="http://schemas.microsoft.com/office/drawing/2014/main" id="{70D4B3FB-B276-9558-088E-F4DCA81E5961}"/>
              </a:ext>
            </a:extLst>
          </p:cNvPr>
          <p:cNvPicPr>
            <a:picLocks noChangeAspect="1"/>
          </p:cNvPicPr>
          <p:nvPr/>
        </p:nvPicPr>
        <p:blipFill>
          <a:blip r:embed="rId13"/>
          <a:stretch>
            <a:fillRect/>
          </a:stretch>
        </p:blipFill>
        <p:spPr>
          <a:xfrm>
            <a:off x="685800" y="4061735"/>
            <a:ext cx="7772400" cy="2173926"/>
          </a:xfrm>
          <a:prstGeom prst="rect">
            <a:avLst/>
          </a:prstGeom>
          <a:ln w="38100">
            <a:solidFill>
              <a:schemeClr val="tx1"/>
            </a:solidFill>
          </a:ln>
        </p:spPr>
      </p:pic>
    </p:spTree>
    <p:extLst>
      <p:ext uri="{BB962C8B-B14F-4D97-AF65-F5344CB8AC3E}">
        <p14:creationId xmlns:p14="http://schemas.microsoft.com/office/powerpoint/2010/main" val="453854576"/>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951C4-B67E-9923-4F83-AB84BB28D657}"/>
              </a:ext>
            </a:extLst>
          </p:cNvPr>
          <p:cNvSpPr>
            <a:spLocks noGrp="1"/>
          </p:cNvSpPr>
          <p:nvPr>
            <p:ph type="title"/>
          </p:nvPr>
        </p:nvSpPr>
        <p:spPr/>
        <p:txBody>
          <a:bodyPr/>
          <a:lstStyle/>
          <a:p>
            <a:r>
              <a:rPr lang="en-US" dirty="0" err="1"/>
              <a:t>DRAMScope</a:t>
            </a:r>
            <a:endParaRPr lang="en-US" dirty="0"/>
          </a:p>
        </p:txBody>
      </p:sp>
      <p:pic>
        <p:nvPicPr>
          <p:cNvPr id="4" name="Content Placeholder 3">
            <a:extLst>
              <a:ext uri="{FF2B5EF4-FFF2-40B4-BE49-F238E27FC236}">
                <a16:creationId xmlns:a16="http://schemas.microsoft.com/office/drawing/2014/main" id="{2F8AE4C5-5DAD-E0CF-5782-30F3E96017D6}"/>
              </a:ext>
            </a:extLst>
          </p:cNvPr>
          <p:cNvPicPr>
            <a:picLocks noGrp="1" noChangeAspect="1"/>
          </p:cNvPicPr>
          <p:nvPr>
            <p:ph idx="1"/>
          </p:nvPr>
        </p:nvPicPr>
        <p:blipFill>
          <a:blip r:embed="rId3"/>
          <a:stretch>
            <a:fillRect/>
          </a:stretch>
        </p:blipFill>
        <p:spPr>
          <a:xfrm>
            <a:off x="235830" y="974725"/>
            <a:ext cx="8667578" cy="5435600"/>
          </a:xfrm>
          <a:prstGeom prst="rect">
            <a:avLst/>
          </a:prstGeom>
          <a:ln w="38100">
            <a:solidFill>
              <a:schemeClr val="tx1"/>
            </a:solidFill>
          </a:ln>
        </p:spPr>
      </p:pic>
    </p:spTree>
    <p:extLst>
      <p:ext uri="{BB962C8B-B14F-4D97-AF65-F5344CB8AC3E}">
        <p14:creationId xmlns:p14="http://schemas.microsoft.com/office/powerpoint/2010/main" val="5713427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FB97DA-C731-B19A-EE29-D840377E68C9}"/>
              </a:ext>
            </a:extLst>
          </p:cNvPr>
          <p:cNvSpPr>
            <a:spLocks noGrp="1"/>
          </p:cNvSpPr>
          <p:nvPr>
            <p:ph type="title"/>
          </p:nvPr>
        </p:nvSpPr>
        <p:spPr/>
        <p:txBody>
          <a:bodyPr/>
          <a:lstStyle/>
          <a:p>
            <a:r>
              <a:rPr lang="en-US" dirty="0"/>
              <a:t>Research Highlights Conclusion</a:t>
            </a:r>
          </a:p>
        </p:txBody>
      </p:sp>
      <p:sp>
        <p:nvSpPr>
          <p:cNvPr id="3" name="Content Placeholder 2">
            <a:extLst>
              <a:ext uri="{FF2B5EF4-FFF2-40B4-BE49-F238E27FC236}">
                <a16:creationId xmlns:a16="http://schemas.microsoft.com/office/drawing/2014/main" id="{B3D828BA-7C58-C097-737C-4F5383661B17}"/>
              </a:ext>
            </a:extLst>
          </p:cNvPr>
          <p:cNvSpPr>
            <a:spLocks noGrp="1"/>
          </p:cNvSpPr>
          <p:nvPr>
            <p:ph idx="1"/>
          </p:nvPr>
        </p:nvSpPr>
        <p:spPr/>
        <p:txBody>
          <a:bodyPr/>
          <a:lstStyle/>
          <a:p>
            <a:r>
              <a:rPr lang="en-US" sz="2400" dirty="0"/>
              <a:t>DRAM Bender enables many </a:t>
            </a:r>
            <a:r>
              <a:rPr lang="en-US" sz="2400" dirty="0">
                <a:solidFill>
                  <a:srgbClr val="0000FF"/>
                </a:solidFill>
              </a:rPr>
              <a:t>studies</a:t>
            </a:r>
            <a:r>
              <a:rPr lang="en-US" sz="2400" dirty="0"/>
              <a:t>, </a:t>
            </a:r>
            <a:r>
              <a:rPr lang="en-US" sz="2400" dirty="0">
                <a:solidFill>
                  <a:srgbClr val="0000FF"/>
                </a:solidFill>
              </a:rPr>
              <a:t>ideas</a:t>
            </a:r>
            <a:r>
              <a:rPr lang="en-US" sz="2400" dirty="0"/>
              <a:t>, </a:t>
            </a:r>
            <a:br>
              <a:rPr lang="en-US" sz="2400" dirty="0"/>
            </a:br>
            <a:r>
              <a:rPr lang="en-US" sz="2400" dirty="0"/>
              <a:t>and </a:t>
            </a:r>
            <a:r>
              <a:rPr lang="en-US" sz="2400" dirty="0">
                <a:solidFill>
                  <a:srgbClr val="0000FF"/>
                </a:solidFill>
              </a:rPr>
              <a:t>methodologies</a:t>
            </a:r>
            <a:r>
              <a:rPr lang="en-US" sz="2400" dirty="0"/>
              <a:t> in the design of future memory systems</a:t>
            </a:r>
          </a:p>
          <a:p>
            <a:pPr lvl="1"/>
            <a:r>
              <a:rPr lang="en-US" sz="2000" dirty="0"/>
              <a:t>Understanding DRAM robustness problems</a:t>
            </a:r>
          </a:p>
          <a:p>
            <a:pPr lvl="1"/>
            <a:r>
              <a:rPr lang="en-US" sz="2000" dirty="0"/>
              <a:t>Uncovering new DRAM functionality</a:t>
            </a:r>
          </a:p>
          <a:p>
            <a:pPr lvl="1"/>
            <a:r>
              <a:rPr lang="en-US" sz="2000" dirty="0"/>
              <a:t>Learning DRAM internals</a:t>
            </a:r>
          </a:p>
          <a:p>
            <a:pPr lvl="1"/>
            <a:r>
              <a:rPr lang="en-US" sz="2000" dirty="0"/>
              <a:t>…</a:t>
            </a:r>
          </a:p>
          <a:p>
            <a:endParaRPr lang="en-US" sz="2000" dirty="0"/>
          </a:p>
          <a:p>
            <a:r>
              <a:rPr lang="en-US" sz="2400" dirty="0"/>
              <a:t>We attribute DRAM Bender’s widespread success </a:t>
            </a:r>
            <a:br>
              <a:rPr lang="en-US" sz="2400" dirty="0"/>
            </a:br>
            <a:r>
              <a:rPr lang="en-US" sz="2400" dirty="0"/>
              <a:t>in </a:t>
            </a:r>
            <a:r>
              <a:rPr lang="en-US" sz="2400" dirty="0">
                <a:solidFill>
                  <a:srgbClr val="0000FF"/>
                </a:solidFill>
              </a:rPr>
              <a:t>enabling research </a:t>
            </a:r>
            <a:r>
              <a:rPr lang="en-US" sz="2400" dirty="0"/>
              <a:t>to its </a:t>
            </a:r>
            <a:r>
              <a:rPr lang="en-US" sz="2400" dirty="0">
                <a:solidFill>
                  <a:srgbClr val="FF0000"/>
                </a:solidFill>
              </a:rPr>
              <a:t>flexibility</a:t>
            </a:r>
            <a:r>
              <a:rPr lang="en-US" sz="2400" dirty="0"/>
              <a:t> and </a:t>
            </a:r>
            <a:r>
              <a:rPr lang="en-US" sz="2400" dirty="0">
                <a:solidFill>
                  <a:srgbClr val="FF0000"/>
                </a:solidFill>
              </a:rPr>
              <a:t>ease of use</a:t>
            </a:r>
          </a:p>
          <a:p>
            <a:endParaRPr lang="en-US" sz="2400" dirty="0"/>
          </a:p>
          <a:p>
            <a:pPr>
              <a:buClr>
                <a:schemeClr val="tx1"/>
              </a:buClr>
            </a:pPr>
            <a:r>
              <a:rPr lang="en-US" sz="2400" dirty="0">
                <a:solidFill>
                  <a:schemeClr val="accent6">
                    <a:lumMod val="75000"/>
                  </a:schemeClr>
                </a:solidFill>
              </a:rPr>
              <a:t>Research</a:t>
            </a:r>
            <a:r>
              <a:rPr lang="en-US" sz="2400" dirty="0"/>
              <a:t> drives </a:t>
            </a:r>
            <a:r>
              <a:rPr lang="en-US" sz="2400" dirty="0">
                <a:solidFill>
                  <a:schemeClr val="accent6">
                    <a:lumMod val="75000"/>
                  </a:schemeClr>
                </a:solidFill>
              </a:rPr>
              <a:t>new DRAM Bender features </a:t>
            </a:r>
            <a:r>
              <a:rPr lang="en-US" sz="2400" dirty="0"/>
              <a:t>&amp; improvements</a:t>
            </a:r>
          </a:p>
          <a:p>
            <a:pPr lvl="1"/>
            <a:r>
              <a:rPr lang="en-US" sz="2000" dirty="0"/>
              <a:t>DDR3 </a:t>
            </a:r>
            <a:r>
              <a:rPr lang="en-US" sz="2000" dirty="0">
                <a:sym typeface="Wingdings" pitchFamily="2" charset="2"/>
              </a:rPr>
              <a:t></a:t>
            </a:r>
            <a:r>
              <a:rPr lang="en-US" sz="2000" dirty="0"/>
              <a:t> DDR4 </a:t>
            </a:r>
            <a:r>
              <a:rPr lang="en-US" sz="2000" dirty="0">
                <a:sym typeface="Wingdings" pitchFamily="2" charset="2"/>
              </a:rPr>
              <a:t></a:t>
            </a:r>
            <a:r>
              <a:rPr lang="en-US" sz="2000" dirty="0"/>
              <a:t> HBM2</a:t>
            </a:r>
          </a:p>
          <a:p>
            <a:pPr lvl="1"/>
            <a:r>
              <a:rPr lang="en-US" sz="2000" dirty="0"/>
              <a:t>Support for 6 FPGA boards out of the box</a:t>
            </a:r>
          </a:p>
          <a:p>
            <a:pPr lvl="1"/>
            <a:endParaRPr lang="en-US" sz="1600" dirty="0"/>
          </a:p>
        </p:txBody>
      </p:sp>
    </p:spTree>
    <p:extLst>
      <p:ext uri="{BB962C8B-B14F-4D97-AF65-F5344CB8AC3E}">
        <p14:creationId xmlns:p14="http://schemas.microsoft.com/office/powerpoint/2010/main" val="3000905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CE86E5-D68F-327C-A743-38175776A73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5E49D33-ED56-BDC5-23E8-286AB04EDCB2}"/>
              </a:ext>
            </a:extLst>
          </p:cNvPr>
          <p:cNvSpPr>
            <a:spLocks noGrp="1"/>
          </p:cNvSpPr>
          <p:nvPr>
            <p:ph type="ctrTitle"/>
          </p:nvPr>
        </p:nvSpPr>
        <p:spPr>
          <a:xfrm>
            <a:off x="381000" y="1143000"/>
            <a:ext cx="8382000" cy="2209800"/>
          </a:xfrm>
        </p:spPr>
        <p:txBody>
          <a:bodyPr anchor="ctr"/>
          <a:lstStyle/>
          <a:p>
            <a:pPr algn="ctr"/>
            <a:r>
              <a:rPr lang="en-US" altLang="en-US" sz="3200" b="1" dirty="0">
                <a:solidFill>
                  <a:srgbClr val="C00000"/>
                </a:solidFill>
                <a:ea typeface="ＭＳ Ｐゴシック" panose="020B0600070205080204" pitchFamily="34" charset="-128"/>
              </a:rPr>
              <a:t>The 3</a:t>
            </a:r>
            <a:r>
              <a:rPr lang="en-US" altLang="en-US" sz="3200" b="1" baseline="30000" dirty="0">
                <a:solidFill>
                  <a:srgbClr val="C00000"/>
                </a:solidFill>
                <a:ea typeface="ＭＳ Ｐゴシック" panose="020B0600070205080204" pitchFamily="34" charset="-128"/>
              </a:rPr>
              <a:t>rd</a:t>
            </a:r>
            <a:br>
              <a:rPr lang="en-US" altLang="en-US" b="1" dirty="0">
                <a:solidFill>
                  <a:srgbClr val="C00000"/>
                </a:solidFill>
                <a:ea typeface="ＭＳ Ｐゴシック" panose="020B0600070205080204" pitchFamily="34" charset="-128"/>
              </a:rPr>
            </a:br>
            <a:r>
              <a:rPr lang="en-US" altLang="en-US" sz="4000" b="1" dirty="0" err="1">
                <a:solidFill>
                  <a:srgbClr val="C00000"/>
                </a:solidFill>
                <a:ea typeface="ＭＳ Ｐゴシック" panose="020B0600070205080204" pitchFamily="34" charset="-128"/>
              </a:rPr>
              <a:t>Ramulator</a:t>
            </a:r>
            <a:r>
              <a:rPr lang="en-US" altLang="en-US" sz="4000" b="1" dirty="0">
                <a:solidFill>
                  <a:srgbClr val="C00000"/>
                </a:solidFill>
                <a:ea typeface="ＭＳ Ｐゴシック" panose="020B0600070205080204" pitchFamily="34" charset="-128"/>
              </a:rPr>
              <a:t> &amp; DRAM Bender Tutorial</a:t>
            </a:r>
            <a:br>
              <a:rPr lang="en-US" altLang="en-US" b="1" dirty="0">
                <a:solidFill>
                  <a:srgbClr val="C00000"/>
                </a:solidFill>
                <a:ea typeface="ＭＳ Ｐゴシック" panose="020B0600070205080204" pitchFamily="34" charset="-128"/>
              </a:rPr>
            </a:br>
            <a:r>
              <a:rPr lang="en-US" altLang="en-US" sz="4000" dirty="0">
                <a:solidFill>
                  <a:srgbClr val="006633"/>
                </a:solidFill>
                <a:ea typeface="ＭＳ Ｐゴシック" panose="020B0600070205080204" pitchFamily="34" charset="-128"/>
              </a:rPr>
              <a:t>DRAM Bender Research Highlights</a:t>
            </a:r>
            <a:r>
              <a:rPr lang="en-US" altLang="en-US" dirty="0">
                <a:solidFill>
                  <a:srgbClr val="006633"/>
                </a:solidFill>
                <a:ea typeface="ＭＳ Ｐゴシック" panose="020B0600070205080204" pitchFamily="34" charset="-128"/>
              </a:rPr>
              <a:t> </a:t>
            </a:r>
            <a:endParaRPr lang="en-US" b="1" dirty="0">
              <a:solidFill>
                <a:srgbClr val="C00000"/>
              </a:solidFill>
            </a:endParaRPr>
          </a:p>
        </p:txBody>
      </p:sp>
      <p:pic>
        <p:nvPicPr>
          <p:cNvPr id="4" name="Picture 3" descr="safari.png">
            <a:extLst>
              <a:ext uri="{FF2B5EF4-FFF2-40B4-BE49-F238E27FC236}">
                <a16:creationId xmlns:a16="http://schemas.microsoft.com/office/drawing/2014/main" id="{26865DC8-C4D2-D910-9D16-D48E73067B31}"/>
              </a:ext>
            </a:extLst>
          </p:cNvPr>
          <p:cNvPicPr>
            <a:picLocks noChangeAspect="1"/>
          </p:cNvPicPr>
          <p:nvPr/>
        </p:nvPicPr>
        <p:blipFill>
          <a:blip r:embed="rId3" cstate="print"/>
          <a:stretch>
            <a:fillRect/>
          </a:stretch>
        </p:blipFill>
        <p:spPr>
          <a:xfrm>
            <a:off x="107023" y="6133800"/>
            <a:ext cx="2239579" cy="648000"/>
          </a:xfrm>
          <a:prstGeom prst="rect">
            <a:avLst/>
          </a:prstGeom>
        </p:spPr>
      </p:pic>
      <p:pic>
        <p:nvPicPr>
          <p:cNvPr id="5" name="Picture 2" descr="ETH Zurich short logo, black">
            <a:extLst>
              <a:ext uri="{FF2B5EF4-FFF2-40B4-BE49-F238E27FC236}">
                <a16:creationId xmlns:a16="http://schemas.microsoft.com/office/drawing/2014/main" id="{C7B7179A-0A08-B345-562B-DB2B0C5568E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982" t="19970" r="7940" b="18111"/>
          <a:stretch/>
        </p:blipFill>
        <p:spPr bwMode="auto">
          <a:xfrm>
            <a:off x="6357969" y="6074246"/>
            <a:ext cx="2750535" cy="783754"/>
          </a:xfrm>
          <a:prstGeom prst="rect">
            <a:avLst/>
          </a:prstGeom>
          <a:noFill/>
          <a:extLst>
            <a:ext uri="{909E8E84-426E-40dd-AFC4-6F175D3DCCD1}">
              <a14:hiddenFill xmlns:a14="http://schemas.microsoft.com/office/drawing/2010/main" xmlns="">
                <a:solidFill>
                  <a:srgbClr val="FFFFFF"/>
                </a:solidFill>
              </a14:hiddenFill>
            </a:ext>
          </a:extLst>
        </p:spPr>
      </p:pic>
      <p:sp>
        <p:nvSpPr>
          <p:cNvPr id="7" name="Rectangle 5">
            <a:extLst>
              <a:ext uri="{FF2B5EF4-FFF2-40B4-BE49-F238E27FC236}">
                <a16:creationId xmlns:a16="http://schemas.microsoft.com/office/drawing/2014/main" id="{B1E4B151-FC3B-73E9-AC14-3DB9A2BA5E51}"/>
              </a:ext>
            </a:extLst>
          </p:cNvPr>
          <p:cNvSpPr txBox="1">
            <a:spLocks noChangeArrowheads="1"/>
          </p:cNvSpPr>
          <p:nvPr/>
        </p:nvSpPr>
        <p:spPr bwMode="auto">
          <a:xfrm>
            <a:off x="647700" y="4005063"/>
            <a:ext cx="7848600" cy="292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Clr>
                <a:schemeClr val="accent1"/>
              </a:buClr>
              <a:buSzPct val="65000"/>
              <a:buFont typeface="Wingdings" pitchFamily="2" charset="2"/>
              <a:buNone/>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ctr" defTabSz="914400" rtl="0" eaLnBrk="1" fontAlgn="base" latinLnBrk="0" hangingPunct="1">
              <a:lnSpc>
                <a:spcPct val="100000"/>
              </a:lnSpc>
              <a:spcBef>
                <a:spcPct val="20000"/>
              </a:spcBef>
              <a:spcAft>
                <a:spcPct val="0"/>
              </a:spcAft>
              <a:buClr>
                <a:srgbClr val="CC9900"/>
              </a:buClr>
              <a:buSzPct val="65000"/>
              <a:buFont typeface="Wingdings" pitchFamily="2" charset="2"/>
              <a:buNone/>
              <a:tabLst/>
              <a:defRPr/>
            </a:pPr>
            <a:r>
              <a:rPr kumimoji="0" lang="en-US" altLang="en-US" sz="3200" b="0" i="0" u="none" strike="noStrike" kern="0" cap="none" spc="0" normalizeH="0" baseline="0" noProof="0" dirty="0">
                <a:ln>
                  <a:noFill/>
                </a:ln>
                <a:solidFill>
                  <a:srgbClr val="003399"/>
                </a:solidFill>
                <a:effectLst/>
                <a:uLnTx/>
                <a:uFillTx/>
                <a:latin typeface="Tahoma"/>
                <a:ea typeface="ＭＳ Ｐゴシック" panose="020B0600070205080204" pitchFamily="34" charset="-128"/>
              </a:rPr>
              <a:t>Ataberk Olgun</a:t>
            </a:r>
          </a:p>
          <a:p>
            <a:pPr marL="0" marR="0" lvl="0" indent="0" algn="ctr" defTabSz="914400" rtl="0" eaLnBrk="1" fontAlgn="base" latinLnBrk="0" hangingPunct="1">
              <a:lnSpc>
                <a:spcPct val="100000"/>
              </a:lnSpc>
              <a:spcBef>
                <a:spcPct val="20000"/>
              </a:spcBef>
              <a:spcAft>
                <a:spcPct val="0"/>
              </a:spcAft>
              <a:buClr>
                <a:srgbClr val="CC9900"/>
              </a:buClr>
              <a:buSzPct val="65000"/>
              <a:buFont typeface="Wingdings" pitchFamily="2" charset="2"/>
              <a:buNone/>
              <a:tabLst/>
              <a:defRPr/>
            </a:pPr>
            <a:endParaRPr kumimoji="0" lang="en-US" altLang="en-US" sz="2800" b="0" i="0" u="none" strike="noStrike" kern="0" cap="none" spc="0" normalizeH="0" baseline="0" noProof="0" dirty="0">
              <a:ln>
                <a:noFill/>
              </a:ln>
              <a:solidFill>
                <a:srgbClr val="000000"/>
              </a:solidFill>
              <a:effectLst/>
              <a:uLnTx/>
              <a:uFillTx/>
              <a:latin typeface="Tahoma"/>
              <a:ea typeface="ＭＳ Ｐゴシック" panose="020B0600070205080204" pitchFamily="34" charset="-128"/>
            </a:endParaRPr>
          </a:p>
          <a:p>
            <a:pPr marL="0" marR="0" lvl="0" indent="0" algn="ctr" defTabSz="914400" rtl="0" eaLnBrk="1" fontAlgn="base" latinLnBrk="0" hangingPunct="1">
              <a:lnSpc>
                <a:spcPct val="100000"/>
              </a:lnSpc>
              <a:spcBef>
                <a:spcPct val="20000"/>
              </a:spcBef>
              <a:spcAft>
                <a:spcPct val="0"/>
              </a:spcAft>
              <a:buClr>
                <a:srgbClr val="CC9900"/>
              </a:buClr>
              <a:buSzPct val="65000"/>
              <a:buFont typeface="Wingdings" pitchFamily="2" charset="2"/>
              <a:buNone/>
              <a:tabLst/>
              <a:defRPr/>
            </a:pPr>
            <a:r>
              <a:rPr kumimoji="0" lang="en-US" altLang="en-US" sz="2800" b="0" i="0" u="none" strike="noStrike" kern="0" cap="none" spc="0" normalizeH="0" baseline="0" noProof="0" dirty="0">
                <a:ln>
                  <a:noFill/>
                </a:ln>
                <a:solidFill>
                  <a:srgbClr val="000000"/>
                </a:solidFill>
                <a:effectLst/>
                <a:uLnTx/>
                <a:uFillTx/>
                <a:latin typeface="Tahoma"/>
                <a:ea typeface="ＭＳ Ｐゴシック" panose="020B0600070205080204" pitchFamily="34" charset="-128"/>
              </a:rPr>
              <a:t>ICS 2026</a:t>
            </a:r>
          </a:p>
          <a:p>
            <a:pPr marL="0" marR="0" lvl="0" indent="0" algn="ctr" defTabSz="914400" rtl="0" eaLnBrk="1" fontAlgn="base" latinLnBrk="0" hangingPunct="1">
              <a:lnSpc>
                <a:spcPct val="100000"/>
              </a:lnSpc>
              <a:spcBef>
                <a:spcPct val="20000"/>
              </a:spcBef>
              <a:spcAft>
                <a:spcPct val="0"/>
              </a:spcAft>
              <a:buClr>
                <a:srgbClr val="CC9900"/>
              </a:buClr>
              <a:buSzPct val="65000"/>
              <a:buFont typeface="Wingdings" pitchFamily="2" charset="2"/>
              <a:buNone/>
              <a:tabLst/>
              <a:defRPr/>
            </a:pPr>
            <a:r>
              <a:rPr kumimoji="0" lang="en-US" altLang="en-US" sz="2800" b="0" i="0" u="none" strike="noStrike" kern="0" cap="none" spc="0" normalizeH="0" baseline="0" noProof="0" dirty="0">
                <a:ln>
                  <a:noFill/>
                </a:ln>
                <a:solidFill>
                  <a:srgbClr val="000000"/>
                </a:solidFill>
                <a:effectLst/>
                <a:uLnTx/>
                <a:uFillTx/>
                <a:latin typeface="Tahoma"/>
                <a:ea typeface="ＭＳ Ｐゴシック" panose="020B0600070205080204" pitchFamily="34" charset="-128"/>
              </a:rPr>
              <a:t>6 July 2026</a:t>
            </a:r>
            <a:endParaRPr kumimoji="0" lang="en-US" altLang="en-US" sz="2400" b="0" i="0" u="none" strike="noStrike" kern="0" cap="none" spc="0" normalizeH="0" baseline="0" noProof="0" dirty="0">
              <a:ln>
                <a:noFill/>
              </a:ln>
              <a:solidFill>
                <a:srgbClr val="000000"/>
              </a:solidFill>
              <a:effectLst/>
              <a:uLnTx/>
              <a:uFillTx/>
              <a:latin typeface="Tahoma"/>
              <a:ea typeface="ＭＳ Ｐゴシック" panose="020B0600070205080204" pitchFamily="34" charset="-128"/>
            </a:endParaRPr>
          </a:p>
          <a:p>
            <a:pPr marL="0" marR="0" lvl="0" indent="0" algn="ctr" defTabSz="914400" rtl="0" eaLnBrk="1" fontAlgn="base" latinLnBrk="0" hangingPunct="1">
              <a:lnSpc>
                <a:spcPct val="100000"/>
              </a:lnSpc>
              <a:spcBef>
                <a:spcPct val="20000"/>
              </a:spcBef>
              <a:spcAft>
                <a:spcPct val="0"/>
              </a:spcAft>
              <a:buClr>
                <a:srgbClr val="CC9900"/>
              </a:buClr>
              <a:buSzPct val="65000"/>
              <a:buFont typeface="Wingdings" pitchFamily="2" charset="2"/>
              <a:buNone/>
              <a:tabLst/>
              <a:defRPr/>
            </a:pPr>
            <a:endParaRPr kumimoji="0" lang="en-US" altLang="en-US" sz="2400" b="0" i="0" u="none" strike="noStrike" kern="0" cap="none" spc="0" normalizeH="0" baseline="0" noProof="0" dirty="0">
              <a:ln>
                <a:noFill/>
              </a:ln>
              <a:solidFill>
                <a:srgbClr val="000000"/>
              </a:solidFill>
              <a:effectLst/>
              <a:uLnTx/>
              <a:uFillTx/>
              <a:latin typeface="Tahoma"/>
              <a:ea typeface="ＭＳ Ｐゴシック" panose="020B0600070205080204" pitchFamily="34" charset="-128"/>
            </a:endParaRPr>
          </a:p>
          <a:p>
            <a:pPr marL="0" marR="0" lvl="0" indent="0" algn="ctr" defTabSz="914400" rtl="0" eaLnBrk="1" fontAlgn="base" latinLnBrk="0" hangingPunct="1">
              <a:lnSpc>
                <a:spcPct val="100000"/>
              </a:lnSpc>
              <a:spcBef>
                <a:spcPct val="20000"/>
              </a:spcBef>
              <a:spcAft>
                <a:spcPct val="0"/>
              </a:spcAft>
              <a:buClr>
                <a:srgbClr val="CC9900"/>
              </a:buClr>
              <a:buSzPct val="65000"/>
              <a:buFont typeface="Wingdings" pitchFamily="2" charset="2"/>
              <a:buNone/>
              <a:tabLst/>
              <a:defRPr/>
            </a:pPr>
            <a:endParaRPr kumimoji="0" lang="en-US" altLang="en-US" sz="2400" b="0" i="0" u="none" strike="noStrike" kern="0" cap="none" spc="0" normalizeH="0" baseline="0" noProof="0" dirty="0">
              <a:ln>
                <a:noFill/>
              </a:ln>
              <a:solidFill>
                <a:srgbClr val="000000"/>
              </a:solidFill>
              <a:effectLst/>
              <a:uLnTx/>
              <a:uFillTx/>
              <a:latin typeface="Tahoma"/>
              <a:ea typeface="ＭＳ Ｐゴシック" panose="020B0600070205080204" pitchFamily="34" charset="-128"/>
            </a:endParaRPr>
          </a:p>
          <a:p>
            <a:pPr marL="0" marR="0" lvl="0" indent="0" algn="ctr" defTabSz="914400" rtl="0" eaLnBrk="1" fontAlgn="base" latinLnBrk="0" hangingPunct="1">
              <a:lnSpc>
                <a:spcPct val="100000"/>
              </a:lnSpc>
              <a:spcBef>
                <a:spcPct val="20000"/>
              </a:spcBef>
              <a:spcAft>
                <a:spcPct val="0"/>
              </a:spcAft>
              <a:buClr>
                <a:srgbClr val="CC9900"/>
              </a:buClr>
              <a:buSzPct val="65000"/>
              <a:buFont typeface="Wingdings" pitchFamily="2" charset="2"/>
              <a:buNone/>
              <a:tabLst/>
              <a:defRPr/>
            </a:pPr>
            <a:endParaRPr kumimoji="0" lang="en-US" altLang="en-US" sz="2400" b="0" i="0" u="none" strike="noStrike" kern="0" cap="none" spc="0" normalizeH="0" baseline="0" noProof="0" dirty="0">
              <a:ln>
                <a:noFill/>
              </a:ln>
              <a:solidFill>
                <a:srgbClr val="000000"/>
              </a:solidFill>
              <a:effectLst/>
              <a:uLnTx/>
              <a:uFillTx/>
              <a:latin typeface="Tahoma"/>
              <a:ea typeface="ＭＳ Ｐゴシック" panose="020B0600070205080204" pitchFamily="34" charset="-128"/>
            </a:endParaRPr>
          </a:p>
        </p:txBody>
      </p:sp>
    </p:spTree>
    <p:extLst>
      <p:ext uri="{BB962C8B-B14F-4D97-AF65-F5344CB8AC3E}">
        <p14:creationId xmlns:p14="http://schemas.microsoft.com/office/powerpoint/2010/main" val="3489036722"/>
      </p:ext>
    </p:extLst>
  </p:cSld>
  <p:clrMapOvr>
    <a:masterClrMapping/>
  </p:clrMapOvr>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84A815-1F99-FE50-3812-AA5CBABF7E4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0DED6F9-F591-FD70-9D67-6ADAA5C4FCE7}"/>
              </a:ext>
            </a:extLst>
          </p:cNvPr>
          <p:cNvSpPr>
            <a:spLocks noGrp="1"/>
          </p:cNvSpPr>
          <p:nvPr>
            <p:ph type="ctrTitle"/>
          </p:nvPr>
        </p:nvSpPr>
        <p:spPr>
          <a:xfrm>
            <a:off x="381000" y="1143000"/>
            <a:ext cx="8382000" cy="2209800"/>
          </a:xfrm>
        </p:spPr>
        <p:txBody>
          <a:bodyPr anchor="ctr"/>
          <a:lstStyle/>
          <a:p>
            <a:pPr algn="ctr"/>
            <a:r>
              <a:rPr lang="en-US" altLang="en-US" sz="3200" b="1" dirty="0">
                <a:solidFill>
                  <a:srgbClr val="C00000"/>
                </a:solidFill>
                <a:ea typeface="ＭＳ Ｐゴシック" panose="020B0600070205080204" pitchFamily="34" charset="-128"/>
              </a:rPr>
              <a:t>The 3</a:t>
            </a:r>
            <a:r>
              <a:rPr lang="en-US" altLang="en-US" sz="3200" b="1" baseline="30000" dirty="0">
                <a:solidFill>
                  <a:srgbClr val="C00000"/>
                </a:solidFill>
                <a:ea typeface="ＭＳ Ｐゴシック" panose="020B0600070205080204" pitchFamily="34" charset="-128"/>
              </a:rPr>
              <a:t>rd</a:t>
            </a:r>
            <a:br>
              <a:rPr lang="en-US" altLang="en-US" b="1" dirty="0">
                <a:solidFill>
                  <a:srgbClr val="C00000"/>
                </a:solidFill>
                <a:ea typeface="ＭＳ Ｐゴシック" panose="020B0600070205080204" pitchFamily="34" charset="-128"/>
              </a:rPr>
            </a:br>
            <a:r>
              <a:rPr lang="en-US" altLang="en-US" sz="4000" b="1" dirty="0" err="1">
                <a:solidFill>
                  <a:srgbClr val="C00000"/>
                </a:solidFill>
                <a:ea typeface="ＭＳ Ｐゴシック" panose="020B0600070205080204" pitchFamily="34" charset="-128"/>
              </a:rPr>
              <a:t>Ramulator</a:t>
            </a:r>
            <a:r>
              <a:rPr lang="en-US" altLang="en-US" sz="4000" b="1" dirty="0">
                <a:solidFill>
                  <a:srgbClr val="C00000"/>
                </a:solidFill>
                <a:ea typeface="ＭＳ Ｐゴシック" panose="020B0600070205080204" pitchFamily="34" charset="-128"/>
              </a:rPr>
              <a:t> &amp; DRAM Bender Tutorial</a:t>
            </a:r>
            <a:br>
              <a:rPr lang="en-US" altLang="en-US" b="1" dirty="0">
                <a:solidFill>
                  <a:srgbClr val="C00000"/>
                </a:solidFill>
                <a:ea typeface="ＭＳ Ｐゴシック" panose="020B0600070205080204" pitchFamily="34" charset="-128"/>
              </a:rPr>
            </a:br>
            <a:r>
              <a:rPr lang="en-US" altLang="en-US" sz="4000" dirty="0">
                <a:solidFill>
                  <a:srgbClr val="006633"/>
                </a:solidFill>
                <a:ea typeface="ＭＳ Ｐゴシック" panose="020B0600070205080204" pitchFamily="34" charset="-128"/>
              </a:rPr>
              <a:t>DRAM Bender Live Demo</a:t>
            </a:r>
            <a:br>
              <a:rPr lang="en-US" altLang="en-US" sz="4000" dirty="0">
                <a:solidFill>
                  <a:srgbClr val="006633"/>
                </a:solidFill>
                <a:ea typeface="ＭＳ Ｐゴシック" panose="020B0600070205080204" pitchFamily="34" charset="-128"/>
              </a:rPr>
            </a:br>
            <a:r>
              <a:rPr lang="en-US" altLang="en-US" sz="4000" dirty="0">
                <a:solidFill>
                  <a:srgbClr val="006633"/>
                </a:solidFill>
                <a:ea typeface="ＭＳ Ｐゴシック" panose="020B0600070205080204" pitchFamily="34" charset="-128"/>
              </a:rPr>
              <a:t>&amp; Hardware/Software Overview</a:t>
            </a:r>
            <a:endParaRPr lang="en-US" b="1" dirty="0">
              <a:solidFill>
                <a:srgbClr val="C00000"/>
              </a:solidFill>
            </a:endParaRPr>
          </a:p>
        </p:txBody>
      </p:sp>
      <p:pic>
        <p:nvPicPr>
          <p:cNvPr id="4" name="Picture 3" descr="safari.png">
            <a:extLst>
              <a:ext uri="{FF2B5EF4-FFF2-40B4-BE49-F238E27FC236}">
                <a16:creationId xmlns:a16="http://schemas.microsoft.com/office/drawing/2014/main" id="{804284E5-7F68-8514-7EF1-F53D82F339CE}"/>
              </a:ext>
            </a:extLst>
          </p:cNvPr>
          <p:cNvPicPr>
            <a:picLocks noChangeAspect="1"/>
          </p:cNvPicPr>
          <p:nvPr/>
        </p:nvPicPr>
        <p:blipFill>
          <a:blip r:embed="rId3" cstate="print"/>
          <a:stretch>
            <a:fillRect/>
          </a:stretch>
        </p:blipFill>
        <p:spPr>
          <a:xfrm>
            <a:off x="107023" y="6133800"/>
            <a:ext cx="2239579" cy="648000"/>
          </a:xfrm>
          <a:prstGeom prst="rect">
            <a:avLst/>
          </a:prstGeom>
        </p:spPr>
      </p:pic>
      <p:pic>
        <p:nvPicPr>
          <p:cNvPr id="5" name="Picture 2" descr="ETH Zurich short logo, black">
            <a:extLst>
              <a:ext uri="{FF2B5EF4-FFF2-40B4-BE49-F238E27FC236}">
                <a16:creationId xmlns:a16="http://schemas.microsoft.com/office/drawing/2014/main" id="{179935C5-3EB2-2140-9CB2-30F33D009FE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982" t="19970" r="7940" b="18111"/>
          <a:stretch/>
        </p:blipFill>
        <p:spPr bwMode="auto">
          <a:xfrm>
            <a:off x="6357969" y="6074246"/>
            <a:ext cx="2750535" cy="783754"/>
          </a:xfrm>
          <a:prstGeom prst="rect">
            <a:avLst/>
          </a:prstGeom>
          <a:noFill/>
          <a:extLst>
            <a:ext uri="{909E8E84-426E-40dd-AFC4-6F175D3DCCD1}">
              <a14:hiddenFill xmlns:a14="http://schemas.microsoft.com/office/drawing/2010/main" xmlns="">
                <a:solidFill>
                  <a:srgbClr val="FFFFFF"/>
                </a:solidFill>
              </a14:hiddenFill>
            </a:ext>
          </a:extLst>
        </p:spPr>
      </p:pic>
      <p:sp>
        <p:nvSpPr>
          <p:cNvPr id="7" name="Rectangle 5">
            <a:extLst>
              <a:ext uri="{FF2B5EF4-FFF2-40B4-BE49-F238E27FC236}">
                <a16:creationId xmlns:a16="http://schemas.microsoft.com/office/drawing/2014/main" id="{310CC90E-90C0-E4A9-ED63-5934F2E02DD9}"/>
              </a:ext>
            </a:extLst>
          </p:cNvPr>
          <p:cNvSpPr txBox="1">
            <a:spLocks noChangeArrowheads="1"/>
          </p:cNvSpPr>
          <p:nvPr/>
        </p:nvSpPr>
        <p:spPr bwMode="auto">
          <a:xfrm>
            <a:off x="647700" y="4005063"/>
            <a:ext cx="7848600" cy="292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Clr>
                <a:schemeClr val="accent1"/>
              </a:buClr>
              <a:buSzPct val="65000"/>
              <a:buFont typeface="Wingdings" pitchFamily="2" charset="2"/>
              <a:buNone/>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ctr" defTabSz="914400" rtl="0" eaLnBrk="1" fontAlgn="base" latinLnBrk="0" hangingPunct="1">
              <a:lnSpc>
                <a:spcPct val="100000"/>
              </a:lnSpc>
              <a:spcBef>
                <a:spcPct val="20000"/>
              </a:spcBef>
              <a:spcAft>
                <a:spcPct val="0"/>
              </a:spcAft>
              <a:buClr>
                <a:srgbClr val="CC9900"/>
              </a:buClr>
              <a:buSzPct val="65000"/>
              <a:buFont typeface="Wingdings" pitchFamily="2" charset="2"/>
              <a:buNone/>
              <a:tabLst/>
              <a:defRPr/>
            </a:pPr>
            <a:r>
              <a:rPr kumimoji="0" lang="en-US" altLang="en-US" sz="3200" b="0" i="0" u="none" strike="noStrike" kern="0" cap="none" spc="0" normalizeH="0" baseline="0" noProof="0" dirty="0">
                <a:ln>
                  <a:noFill/>
                </a:ln>
                <a:solidFill>
                  <a:srgbClr val="003399"/>
                </a:solidFill>
                <a:effectLst/>
                <a:uLnTx/>
                <a:uFillTx/>
                <a:latin typeface="Tahoma"/>
                <a:ea typeface="ＭＳ Ｐゴシック" panose="020B0600070205080204" pitchFamily="34" charset="-128"/>
              </a:rPr>
              <a:t>Ataberk Olgun</a:t>
            </a:r>
          </a:p>
          <a:p>
            <a:pPr marL="0" marR="0" lvl="0" indent="0" algn="ctr" defTabSz="914400" rtl="0" eaLnBrk="1" fontAlgn="base" latinLnBrk="0" hangingPunct="1">
              <a:lnSpc>
                <a:spcPct val="100000"/>
              </a:lnSpc>
              <a:spcBef>
                <a:spcPct val="20000"/>
              </a:spcBef>
              <a:spcAft>
                <a:spcPct val="0"/>
              </a:spcAft>
              <a:buClr>
                <a:srgbClr val="CC9900"/>
              </a:buClr>
              <a:buSzPct val="65000"/>
              <a:buFont typeface="Wingdings" pitchFamily="2" charset="2"/>
              <a:buNone/>
              <a:tabLst/>
              <a:defRPr/>
            </a:pPr>
            <a:endParaRPr kumimoji="0" lang="en-US" altLang="en-US" sz="2800" b="0" i="0" u="none" strike="noStrike" kern="0" cap="none" spc="0" normalizeH="0" baseline="0" noProof="0" dirty="0">
              <a:ln>
                <a:noFill/>
              </a:ln>
              <a:solidFill>
                <a:srgbClr val="000000"/>
              </a:solidFill>
              <a:effectLst/>
              <a:uLnTx/>
              <a:uFillTx/>
              <a:latin typeface="Tahoma"/>
              <a:ea typeface="ＭＳ Ｐゴシック" panose="020B0600070205080204" pitchFamily="34" charset="-128"/>
            </a:endParaRPr>
          </a:p>
          <a:p>
            <a:pPr marL="0" marR="0" lvl="0" indent="0" algn="ctr" defTabSz="914400" rtl="0" eaLnBrk="1" fontAlgn="base" latinLnBrk="0" hangingPunct="1">
              <a:lnSpc>
                <a:spcPct val="100000"/>
              </a:lnSpc>
              <a:spcBef>
                <a:spcPct val="20000"/>
              </a:spcBef>
              <a:spcAft>
                <a:spcPct val="0"/>
              </a:spcAft>
              <a:buClr>
                <a:srgbClr val="CC9900"/>
              </a:buClr>
              <a:buSzPct val="65000"/>
              <a:buFont typeface="Wingdings" pitchFamily="2" charset="2"/>
              <a:buNone/>
              <a:tabLst/>
              <a:defRPr/>
            </a:pPr>
            <a:r>
              <a:rPr kumimoji="0" lang="en-US" altLang="en-US" sz="2800" b="0" i="0" u="none" strike="noStrike" kern="0" cap="none" spc="0" normalizeH="0" baseline="0" noProof="0" dirty="0">
                <a:ln>
                  <a:noFill/>
                </a:ln>
                <a:solidFill>
                  <a:srgbClr val="000000"/>
                </a:solidFill>
                <a:effectLst/>
                <a:uLnTx/>
                <a:uFillTx/>
                <a:latin typeface="Tahoma"/>
                <a:ea typeface="ＭＳ Ｐゴシック" panose="020B0600070205080204" pitchFamily="34" charset="-128"/>
              </a:rPr>
              <a:t>ICS 2026</a:t>
            </a:r>
          </a:p>
          <a:p>
            <a:pPr marL="0" marR="0" lvl="0" indent="0" algn="ctr" defTabSz="914400" rtl="0" eaLnBrk="1" fontAlgn="base" latinLnBrk="0" hangingPunct="1">
              <a:lnSpc>
                <a:spcPct val="100000"/>
              </a:lnSpc>
              <a:spcBef>
                <a:spcPct val="20000"/>
              </a:spcBef>
              <a:spcAft>
                <a:spcPct val="0"/>
              </a:spcAft>
              <a:buClr>
                <a:srgbClr val="CC9900"/>
              </a:buClr>
              <a:buSzPct val="65000"/>
              <a:buFont typeface="Wingdings" pitchFamily="2" charset="2"/>
              <a:buNone/>
              <a:tabLst/>
              <a:defRPr/>
            </a:pPr>
            <a:r>
              <a:rPr kumimoji="0" lang="en-US" altLang="en-US" sz="2800" b="0" i="0" u="none" strike="noStrike" kern="0" cap="none" spc="0" normalizeH="0" baseline="0" noProof="0" dirty="0">
                <a:ln>
                  <a:noFill/>
                </a:ln>
                <a:solidFill>
                  <a:srgbClr val="000000"/>
                </a:solidFill>
                <a:effectLst/>
                <a:uLnTx/>
                <a:uFillTx/>
                <a:latin typeface="Tahoma"/>
                <a:ea typeface="ＭＳ Ｐゴシック" panose="020B0600070205080204" pitchFamily="34" charset="-128"/>
              </a:rPr>
              <a:t>6 July 2026</a:t>
            </a:r>
            <a:endParaRPr kumimoji="0" lang="en-US" altLang="en-US" sz="2400" b="0" i="0" u="none" strike="noStrike" kern="0" cap="none" spc="0" normalizeH="0" baseline="0" noProof="0" dirty="0">
              <a:ln>
                <a:noFill/>
              </a:ln>
              <a:solidFill>
                <a:srgbClr val="000000"/>
              </a:solidFill>
              <a:effectLst/>
              <a:uLnTx/>
              <a:uFillTx/>
              <a:latin typeface="Tahoma"/>
              <a:ea typeface="ＭＳ Ｐゴシック" panose="020B0600070205080204" pitchFamily="34" charset="-128"/>
            </a:endParaRPr>
          </a:p>
          <a:p>
            <a:pPr marL="0" marR="0" lvl="0" indent="0" algn="ctr" defTabSz="914400" rtl="0" eaLnBrk="1" fontAlgn="base" latinLnBrk="0" hangingPunct="1">
              <a:lnSpc>
                <a:spcPct val="100000"/>
              </a:lnSpc>
              <a:spcBef>
                <a:spcPct val="20000"/>
              </a:spcBef>
              <a:spcAft>
                <a:spcPct val="0"/>
              </a:spcAft>
              <a:buClr>
                <a:srgbClr val="CC9900"/>
              </a:buClr>
              <a:buSzPct val="65000"/>
              <a:buFont typeface="Wingdings" pitchFamily="2" charset="2"/>
              <a:buNone/>
              <a:tabLst/>
              <a:defRPr/>
            </a:pPr>
            <a:endParaRPr kumimoji="0" lang="en-US" altLang="en-US" sz="2400" b="0" i="0" u="none" strike="noStrike" kern="0" cap="none" spc="0" normalizeH="0" baseline="0" noProof="0" dirty="0">
              <a:ln>
                <a:noFill/>
              </a:ln>
              <a:solidFill>
                <a:srgbClr val="000000"/>
              </a:solidFill>
              <a:effectLst/>
              <a:uLnTx/>
              <a:uFillTx/>
              <a:latin typeface="Tahoma"/>
              <a:ea typeface="ＭＳ Ｐゴシック" panose="020B0600070205080204" pitchFamily="34" charset="-128"/>
            </a:endParaRPr>
          </a:p>
          <a:p>
            <a:pPr marL="0" marR="0" lvl="0" indent="0" algn="ctr" defTabSz="914400" rtl="0" eaLnBrk="1" fontAlgn="base" latinLnBrk="0" hangingPunct="1">
              <a:lnSpc>
                <a:spcPct val="100000"/>
              </a:lnSpc>
              <a:spcBef>
                <a:spcPct val="20000"/>
              </a:spcBef>
              <a:spcAft>
                <a:spcPct val="0"/>
              </a:spcAft>
              <a:buClr>
                <a:srgbClr val="CC9900"/>
              </a:buClr>
              <a:buSzPct val="65000"/>
              <a:buFont typeface="Wingdings" pitchFamily="2" charset="2"/>
              <a:buNone/>
              <a:tabLst/>
              <a:defRPr/>
            </a:pPr>
            <a:endParaRPr kumimoji="0" lang="en-US" altLang="en-US" sz="2400" b="0" i="0" u="none" strike="noStrike" kern="0" cap="none" spc="0" normalizeH="0" baseline="0" noProof="0" dirty="0">
              <a:ln>
                <a:noFill/>
              </a:ln>
              <a:solidFill>
                <a:srgbClr val="000000"/>
              </a:solidFill>
              <a:effectLst/>
              <a:uLnTx/>
              <a:uFillTx/>
              <a:latin typeface="Tahoma"/>
              <a:ea typeface="ＭＳ Ｐゴシック" panose="020B0600070205080204" pitchFamily="34" charset="-128"/>
            </a:endParaRPr>
          </a:p>
          <a:p>
            <a:pPr marL="0" marR="0" lvl="0" indent="0" algn="ctr" defTabSz="914400" rtl="0" eaLnBrk="1" fontAlgn="base" latinLnBrk="0" hangingPunct="1">
              <a:lnSpc>
                <a:spcPct val="100000"/>
              </a:lnSpc>
              <a:spcBef>
                <a:spcPct val="20000"/>
              </a:spcBef>
              <a:spcAft>
                <a:spcPct val="0"/>
              </a:spcAft>
              <a:buClr>
                <a:srgbClr val="CC9900"/>
              </a:buClr>
              <a:buSzPct val="65000"/>
              <a:buFont typeface="Wingdings" pitchFamily="2" charset="2"/>
              <a:buNone/>
              <a:tabLst/>
              <a:defRPr/>
            </a:pPr>
            <a:endParaRPr kumimoji="0" lang="en-US" altLang="en-US" sz="2400" b="0" i="0" u="none" strike="noStrike" kern="0" cap="none" spc="0" normalizeH="0" baseline="0" noProof="0" dirty="0">
              <a:ln>
                <a:noFill/>
              </a:ln>
              <a:solidFill>
                <a:srgbClr val="000000"/>
              </a:solidFill>
              <a:effectLst/>
              <a:uLnTx/>
              <a:uFillTx/>
              <a:latin typeface="Tahoma"/>
              <a:ea typeface="ＭＳ Ｐゴシック" panose="020B0600070205080204" pitchFamily="34" charset="-128"/>
            </a:endParaRPr>
          </a:p>
        </p:txBody>
      </p:sp>
    </p:spTree>
    <p:extLst>
      <p:ext uri="{BB962C8B-B14F-4D97-AF65-F5344CB8AC3E}">
        <p14:creationId xmlns:p14="http://schemas.microsoft.com/office/powerpoint/2010/main" val="1727553233"/>
      </p:ext>
    </p:extLst>
  </p:cSld>
  <p:clrMapOvr>
    <a:masterClrMapping/>
  </p:clrMapOvr>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09CA351-CE4F-2086-3983-F5AEC05A83F6}"/>
              </a:ext>
            </a:extLst>
          </p:cNvPr>
          <p:cNvSpPr>
            <a:spLocks noGrp="1"/>
          </p:cNvSpPr>
          <p:nvPr>
            <p:ph type="title"/>
          </p:nvPr>
        </p:nvSpPr>
        <p:spPr/>
        <p:txBody>
          <a:bodyPr/>
          <a:lstStyle/>
          <a:p>
            <a:r>
              <a:rPr lang="en-US" dirty="0" err="1"/>
              <a:t>RowHammer</a:t>
            </a:r>
            <a:r>
              <a:rPr lang="en-US" dirty="0"/>
              <a:t> Using DRAM Bender</a:t>
            </a:r>
          </a:p>
        </p:txBody>
      </p:sp>
      <p:sp>
        <p:nvSpPr>
          <p:cNvPr id="4" name="Content Placeholder 3">
            <a:extLst>
              <a:ext uri="{FF2B5EF4-FFF2-40B4-BE49-F238E27FC236}">
                <a16:creationId xmlns:a16="http://schemas.microsoft.com/office/drawing/2014/main" id="{70CD1038-570B-05B5-0FF0-E204C0E424C3}"/>
              </a:ext>
            </a:extLst>
          </p:cNvPr>
          <p:cNvSpPr>
            <a:spLocks noGrp="1"/>
          </p:cNvSpPr>
          <p:nvPr>
            <p:ph idx="1"/>
          </p:nvPr>
        </p:nvSpPr>
        <p:spPr/>
        <p:txBody>
          <a:bodyPr/>
          <a:lstStyle/>
          <a:p>
            <a:r>
              <a:rPr lang="en-US" sz="3200" dirty="0"/>
              <a:t>Connect to a DRAM Bender host machine via SSH</a:t>
            </a:r>
          </a:p>
          <a:p>
            <a:endParaRPr lang="en-US" sz="3200" dirty="0"/>
          </a:p>
          <a:p>
            <a:endParaRPr lang="en-US" sz="3200" dirty="0"/>
          </a:p>
          <a:p>
            <a:endParaRPr lang="en-US" sz="3200" dirty="0"/>
          </a:p>
          <a:p>
            <a:endParaRPr lang="en-US" sz="3200" dirty="0"/>
          </a:p>
          <a:p>
            <a:endParaRPr lang="en-US" sz="4800" dirty="0"/>
          </a:p>
          <a:p>
            <a:r>
              <a:rPr lang="en-US" sz="3200" dirty="0"/>
              <a:t>Execute a program to </a:t>
            </a:r>
            <a:r>
              <a:rPr lang="en-US" sz="3200" dirty="0">
                <a:solidFill>
                  <a:srgbClr val="0000FF"/>
                </a:solidFill>
              </a:rPr>
              <a:t>hammer a DRAM row</a:t>
            </a:r>
          </a:p>
          <a:p>
            <a:pPr lvl="1"/>
            <a:r>
              <a:rPr lang="en-US" dirty="0"/>
              <a:t>Vary program parameters</a:t>
            </a:r>
          </a:p>
          <a:p>
            <a:pPr marL="0" indent="0">
              <a:buNone/>
            </a:pPr>
            <a:endParaRPr lang="en-US" sz="1400" dirty="0"/>
          </a:p>
          <a:p>
            <a:r>
              <a:rPr lang="en-US" sz="3200" dirty="0"/>
              <a:t>Understand how the program gets executed</a:t>
            </a:r>
          </a:p>
          <a:p>
            <a:endParaRPr lang="en-US" sz="3200" dirty="0"/>
          </a:p>
          <a:p>
            <a:endParaRPr lang="en-US" sz="3200" dirty="0"/>
          </a:p>
        </p:txBody>
      </p:sp>
      <p:pic>
        <p:nvPicPr>
          <p:cNvPr id="7" name="Picture 6">
            <a:extLst>
              <a:ext uri="{FF2B5EF4-FFF2-40B4-BE49-F238E27FC236}">
                <a16:creationId xmlns:a16="http://schemas.microsoft.com/office/drawing/2014/main" id="{176BD6F4-9F9A-A1E4-8FA5-CECB49721BAE}"/>
              </a:ext>
            </a:extLst>
          </p:cNvPr>
          <p:cNvPicPr>
            <a:picLocks noChangeAspect="1"/>
          </p:cNvPicPr>
          <p:nvPr/>
        </p:nvPicPr>
        <p:blipFill>
          <a:blip r:embed="rId2"/>
          <a:stretch>
            <a:fillRect/>
          </a:stretch>
        </p:blipFill>
        <p:spPr>
          <a:xfrm>
            <a:off x="2760958" y="1654877"/>
            <a:ext cx="3617686" cy="2717284"/>
          </a:xfrm>
          <a:prstGeom prst="rect">
            <a:avLst/>
          </a:prstGeom>
        </p:spPr>
      </p:pic>
    </p:spTree>
    <p:extLst>
      <p:ext uri="{BB962C8B-B14F-4D97-AF65-F5344CB8AC3E}">
        <p14:creationId xmlns:p14="http://schemas.microsoft.com/office/powerpoint/2010/main" val="2229491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7FB0F3-D148-07BF-32E2-9AD757F4BAFF}"/>
              </a:ext>
            </a:extLst>
          </p:cNvPr>
          <p:cNvSpPr>
            <a:spLocks noGrp="1"/>
          </p:cNvSpPr>
          <p:nvPr>
            <p:ph type="title"/>
          </p:nvPr>
        </p:nvSpPr>
        <p:spPr/>
        <p:txBody>
          <a:bodyPr/>
          <a:lstStyle/>
          <a:p>
            <a:r>
              <a:rPr lang="en-US" sz="4000" dirty="0"/>
              <a:t>Typical DRAM Bender Test Workflow</a:t>
            </a:r>
          </a:p>
        </p:txBody>
      </p:sp>
      <p:sp>
        <p:nvSpPr>
          <p:cNvPr id="3" name="Content Placeholder 2">
            <a:extLst>
              <a:ext uri="{FF2B5EF4-FFF2-40B4-BE49-F238E27FC236}">
                <a16:creationId xmlns:a16="http://schemas.microsoft.com/office/drawing/2014/main" id="{9D52793E-102F-8C9A-9444-EE52625AE0AB}"/>
              </a:ext>
            </a:extLst>
          </p:cNvPr>
          <p:cNvSpPr>
            <a:spLocks noGrp="1"/>
          </p:cNvSpPr>
          <p:nvPr>
            <p:ph idx="1"/>
          </p:nvPr>
        </p:nvSpPr>
        <p:spPr>
          <a:xfrm>
            <a:off x="75991" y="1055084"/>
            <a:ext cx="8987621" cy="509765"/>
          </a:xfrm>
        </p:spPr>
        <p:txBody>
          <a:bodyPr/>
          <a:lstStyle/>
          <a:p>
            <a:pPr marL="0" indent="0">
              <a:buNone/>
            </a:pPr>
            <a:r>
              <a:rPr lang="en-US" dirty="0"/>
              <a:t>In a </a:t>
            </a:r>
            <a:r>
              <a:rPr lang="en-US" dirty="0">
                <a:solidFill>
                  <a:srgbClr val="0000FF"/>
                </a:solidFill>
              </a:rPr>
              <a:t>C++</a:t>
            </a:r>
            <a:r>
              <a:rPr lang="en-US" dirty="0"/>
              <a:t> or a </a:t>
            </a:r>
            <a:r>
              <a:rPr lang="en-US" dirty="0">
                <a:solidFill>
                  <a:srgbClr val="0000FF"/>
                </a:solidFill>
              </a:rPr>
              <a:t>Python</a:t>
            </a:r>
            <a:r>
              <a:rPr lang="en-US" dirty="0"/>
              <a:t> executable:</a:t>
            </a:r>
          </a:p>
        </p:txBody>
      </p:sp>
      <p:grpSp>
        <p:nvGrpSpPr>
          <p:cNvPr id="23" name="Group 22">
            <a:extLst>
              <a:ext uri="{FF2B5EF4-FFF2-40B4-BE49-F238E27FC236}">
                <a16:creationId xmlns:a16="http://schemas.microsoft.com/office/drawing/2014/main" id="{901A3684-FCBF-2918-4C93-E3BB8591C2C5}"/>
              </a:ext>
            </a:extLst>
          </p:cNvPr>
          <p:cNvGrpSpPr/>
          <p:nvPr/>
        </p:nvGrpSpPr>
        <p:grpSpPr>
          <a:xfrm>
            <a:off x="500197" y="2003087"/>
            <a:ext cx="6819335" cy="712519"/>
            <a:chOff x="311661" y="1847575"/>
            <a:chExt cx="6819335" cy="712519"/>
          </a:xfrm>
        </p:grpSpPr>
        <p:sp>
          <p:nvSpPr>
            <p:cNvPr id="4" name="Oval 3">
              <a:extLst>
                <a:ext uri="{FF2B5EF4-FFF2-40B4-BE49-F238E27FC236}">
                  <a16:creationId xmlns:a16="http://schemas.microsoft.com/office/drawing/2014/main" id="{DEF6EBDA-A5C7-75FA-5D69-BC1BE14F0E2D}"/>
                </a:ext>
              </a:extLst>
            </p:cNvPr>
            <p:cNvSpPr/>
            <p:nvPr/>
          </p:nvSpPr>
          <p:spPr>
            <a:xfrm>
              <a:off x="311661" y="1847575"/>
              <a:ext cx="712519" cy="712519"/>
            </a:xfrm>
            <a:prstGeom prst="ellipse">
              <a:avLst/>
            </a:prstGeom>
            <a:solidFill>
              <a:schemeClr val="accent2">
                <a:lumMod val="20000"/>
                <a:lumOff val="8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accent2">
                      <a:lumMod val="75000"/>
                    </a:schemeClr>
                  </a:solidFill>
                  <a:latin typeface="Cambria" panose="02040503050406030204" pitchFamily="18" charset="0"/>
                  <a:ea typeface="Cambria" panose="02040503050406030204" pitchFamily="18" charset="0"/>
                </a:rPr>
                <a:t>1</a:t>
              </a:r>
            </a:p>
          </p:txBody>
        </p:sp>
        <p:sp>
          <p:nvSpPr>
            <p:cNvPr id="12" name="TextBox 11">
              <a:extLst>
                <a:ext uri="{FF2B5EF4-FFF2-40B4-BE49-F238E27FC236}">
                  <a16:creationId xmlns:a16="http://schemas.microsoft.com/office/drawing/2014/main" id="{FE850962-02AA-BC61-2094-3103E34DC5EF}"/>
                </a:ext>
              </a:extLst>
            </p:cNvPr>
            <p:cNvSpPr txBox="1"/>
            <p:nvPr/>
          </p:nvSpPr>
          <p:spPr>
            <a:xfrm>
              <a:off x="1209375" y="1907018"/>
              <a:ext cx="5921621" cy="584775"/>
            </a:xfrm>
            <a:prstGeom prst="rect">
              <a:avLst/>
            </a:prstGeom>
            <a:noFill/>
          </p:spPr>
          <p:txBody>
            <a:bodyPr wrap="none" rtlCol="0">
              <a:spAutoFit/>
            </a:bodyPr>
            <a:lstStyle/>
            <a:p>
              <a:pPr algn="l"/>
              <a:r>
                <a:rPr lang="en-US" sz="3200" dirty="0">
                  <a:latin typeface="Cambria" panose="02040503050406030204" pitchFamily="18" charset="0"/>
                  <a:ea typeface="Cambria" panose="02040503050406030204" pitchFamily="18" charset="0"/>
                </a:rPr>
                <a:t>Initialize DRAM Bender platform</a:t>
              </a:r>
            </a:p>
          </p:txBody>
        </p:sp>
      </p:grpSp>
      <p:grpSp>
        <p:nvGrpSpPr>
          <p:cNvPr id="22" name="Group 21">
            <a:extLst>
              <a:ext uri="{FF2B5EF4-FFF2-40B4-BE49-F238E27FC236}">
                <a16:creationId xmlns:a16="http://schemas.microsoft.com/office/drawing/2014/main" id="{EA7A3DB7-460C-DDED-C296-5C371A93D23A}"/>
              </a:ext>
            </a:extLst>
          </p:cNvPr>
          <p:cNvGrpSpPr/>
          <p:nvPr/>
        </p:nvGrpSpPr>
        <p:grpSpPr>
          <a:xfrm>
            <a:off x="515709" y="3032190"/>
            <a:ext cx="7089673" cy="712519"/>
            <a:chOff x="327173" y="2906691"/>
            <a:chExt cx="7089673" cy="712519"/>
          </a:xfrm>
        </p:grpSpPr>
        <p:sp>
          <p:nvSpPr>
            <p:cNvPr id="13" name="Oval 12">
              <a:extLst>
                <a:ext uri="{FF2B5EF4-FFF2-40B4-BE49-F238E27FC236}">
                  <a16:creationId xmlns:a16="http://schemas.microsoft.com/office/drawing/2014/main" id="{18B66A9D-671A-4E40-0CBD-C99DA69DAC6A}"/>
                </a:ext>
              </a:extLst>
            </p:cNvPr>
            <p:cNvSpPr/>
            <p:nvPr/>
          </p:nvSpPr>
          <p:spPr>
            <a:xfrm>
              <a:off x="327173" y="2906691"/>
              <a:ext cx="712519" cy="712519"/>
            </a:xfrm>
            <a:prstGeom prst="ellipse">
              <a:avLst/>
            </a:prstGeom>
            <a:solidFill>
              <a:schemeClr val="accent2">
                <a:lumMod val="20000"/>
                <a:lumOff val="8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accent2">
                      <a:lumMod val="75000"/>
                    </a:schemeClr>
                  </a:solidFill>
                  <a:latin typeface="Cambria" panose="02040503050406030204" pitchFamily="18" charset="0"/>
                  <a:ea typeface="Cambria" panose="02040503050406030204" pitchFamily="18" charset="0"/>
                </a:rPr>
                <a:t>2</a:t>
              </a:r>
            </a:p>
          </p:txBody>
        </p:sp>
        <p:sp>
          <p:nvSpPr>
            <p:cNvPr id="14" name="TextBox 13">
              <a:extLst>
                <a:ext uri="{FF2B5EF4-FFF2-40B4-BE49-F238E27FC236}">
                  <a16:creationId xmlns:a16="http://schemas.microsoft.com/office/drawing/2014/main" id="{AF71FF54-B008-68D7-7F5D-6A0C02563E14}"/>
                </a:ext>
              </a:extLst>
            </p:cNvPr>
            <p:cNvSpPr txBox="1"/>
            <p:nvPr/>
          </p:nvSpPr>
          <p:spPr>
            <a:xfrm>
              <a:off x="1175009" y="2970562"/>
              <a:ext cx="6241837" cy="584775"/>
            </a:xfrm>
            <a:prstGeom prst="rect">
              <a:avLst/>
            </a:prstGeom>
            <a:noFill/>
          </p:spPr>
          <p:txBody>
            <a:bodyPr wrap="none" rtlCol="0">
              <a:spAutoFit/>
            </a:bodyPr>
            <a:lstStyle/>
            <a:p>
              <a:pPr algn="l"/>
              <a:r>
                <a:rPr lang="en-US" sz="3200" dirty="0">
                  <a:latin typeface="Cambria" panose="02040503050406030204" pitchFamily="18" charset="0"/>
                  <a:ea typeface="Cambria" panose="02040503050406030204" pitchFamily="18" charset="0"/>
                </a:rPr>
                <a:t>Create DRAM Bender test program</a:t>
              </a:r>
            </a:p>
          </p:txBody>
        </p:sp>
      </p:grpSp>
      <p:grpSp>
        <p:nvGrpSpPr>
          <p:cNvPr id="21" name="Group 20">
            <a:extLst>
              <a:ext uri="{FF2B5EF4-FFF2-40B4-BE49-F238E27FC236}">
                <a16:creationId xmlns:a16="http://schemas.microsoft.com/office/drawing/2014/main" id="{A6C096EF-07E4-B370-08ED-CDEE96A4E2B4}"/>
              </a:ext>
            </a:extLst>
          </p:cNvPr>
          <p:cNvGrpSpPr/>
          <p:nvPr/>
        </p:nvGrpSpPr>
        <p:grpSpPr>
          <a:xfrm>
            <a:off x="515709" y="4061293"/>
            <a:ext cx="7327110" cy="712519"/>
            <a:chOff x="327173" y="3939642"/>
            <a:chExt cx="7327110" cy="712519"/>
          </a:xfrm>
        </p:grpSpPr>
        <p:sp>
          <p:nvSpPr>
            <p:cNvPr id="15" name="Oval 14">
              <a:extLst>
                <a:ext uri="{FF2B5EF4-FFF2-40B4-BE49-F238E27FC236}">
                  <a16:creationId xmlns:a16="http://schemas.microsoft.com/office/drawing/2014/main" id="{41781A4E-E958-B0E6-FE57-4CF701651F24}"/>
                </a:ext>
              </a:extLst>
            </p:cNvPr>
            <p:cNvSpPr/>
            <p:nvPr/>
          </p:nvSpPr>
          <p:spPr>
            <a:xfrm>
              <a:off x="327173" y="3939642"/>
              <a:ext cx="712519" cy="712519"/>
            </a:xfrm>
            <a:prstGeom prst="ellipse">
              <a:avLst/>
            </a:prstGeom>
            <a:solidFill>
              <a:schemeClr val="accent2">
                <a:lumMod val="20000"/>
                <a:lumOff val="8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accent2">
                      <a:lumMod val="75000"/>
                    </a:schemeClr>
                  </a:solidFill>
                  <a:latin typeface="Cambria" panose="02040503050406030204" pitchFamily="18" charset="0"/>
                  <a:ea typeface="Cambria" panose="02040503050406030204" pitchFamily="18" charset="0"/>
                </a:rPr>
                <a:t>3</a:t>
              </a:r>
            </a:p>
          </p:txBody>
        </p:sp>
        <p:sp>
          <p:nvSpPr>
            <p:cNvPr id="16" name="TextBox 15">
              <a:extLst>
                <a:ext uri="{FF2B5EF4-FFF2-40B4-BE49-F238E27FC236}">
                  <a16:creationId xmlns:a16="http://schemas.microsoft.com/office/drawing/2014/main" id="{0E09AE7E-4F72-828F-9389-0BEAA97ED3BD}"/>
                </a:ext>
              </a:extLst>
            </p:cNvPr>
            <p:cNvSpPr txBox="1"/>
            <p:nvPr/>
          </p:nvSpPr>
          <p:spPr>
            <a:xfrm>
              <a:off x="1175009" y="4003513"/>
              <a:ext cx="6479274" cy="584775"/>
            </a:xfrm>
            <a:prstGeom prst="rect">
              <a:avLst/>
            </a:prstGeom>
            <a:noFill/>
          </p:spPr>
          <p:txBody>
            <a:bodyPr wrap="none" rtlCol="0">
              <a:spAutoFit/>
            </a:bodyPr>
            <a:lstStyle/>
            <a:p>
              <a:pPr algn="l"/>
              <a:r>
                <a:rPr lang="en-US" sz="3200" dirty="0">
                  <a:latin typeface="Cambria" panose="02040503050406030204" pitchFamily="18" charset="0"/>
                  <a:ea typeface="Cambria" panose="02040503050406030204" pitchFamily="18" charset="0"/>
                </a:rPr>
                <a:t>Execute DRAM Bender test program</a:t>
              </a:r>
            </a:p>
          </p:txBody>
        </p:sp>
      </p:grpSp>
      <p:grpSp>
        <p:nvGrpSpPr>
          <p:cNvPr id="20" name="Group 19">
            <a:extLst>
              <a:ext uri="{FF2B5EF4-FFF2-40B4-BE49-F238E27FC236}">
                <a16:creationId xmlns:a16="http://schemas.microsoft.com/office/drawing/2014/main" id="{449D7B67-CC2E-16F0-4009-2581328DCE64}"/>
              </a:ext>
            </a:extLst>
          </p:cNvPr>
          <p:cNvGrpSpPr/>
          <p:nvPr/>
        </p:nvGrpSpPr>
        <p:grpSpPr>
          <a:xfrm>
            <a:off x="515709" y="5090397"/>
            <a:ext cx="6973616" cy="712519"/>
            <a:chOff x="327173" y="4934885"/>
            <a:chExt cx="6973616" cy="712519"/>
          </a:xfrm>
        </p:grpSpPr>
        <p:sp>
          <p:nvSpPr>
            <p:cNvPr id="18" name="Oval 17">
              <a:extLst>
                <a:ext uri="{FF2B5EF4-FFF2-40B4-BE49-F238E27FC236}">
                  <a16:creationId xmlns:a16="http://schemas.microsoft.com/office/drawing/2014/main" id="{D0EB2BB8-2492-28E3-2C24-33C7322272D1}"/>
                </a:ext>
              </a:extLst>
            </p:cNvPr>
            <p:cNvSpPr/>
            <p:nvPr/>
          </p:nvSpPr>
          <p:spPr>
            <a:xfrm>
              <a:off x="327173" y="4934885"/>
              <a:ext cx="712519" cy="712519"/>
            </a:xfrm>
            <a:prstGeom prst="ellipse">
              <a:avLst/>
            </a:prstGeom>
            <a:solidFill>
              <a:schemeClr val="accent2">
                <a:lumMod val="20000"/>
                <a:lumOff val="8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accent2">
                      <a:lumMod val="75000"/>
                    </a:schemeClr>
                  </a:solidFill>
                  <a:latin typeface="Cambria" panose="02040503050406030204" pitchFamily="18" charset="0"/>
                  <a:ea typeface="Cambria" panose="02040503050406030204" pitchFamily="18" charset="0"/>
                </a:rPr>
                <a:t>4</a:t>
              </a:r>
            </a:p>
          </p:txBody>
        </p:sp>
        <p:sp>
          <p:nvSpPr>
            <p:cNvPr id="19" name="TextBox 18">
              <a:extLst>
                <a:ext uri="{FF2B5EF4-FFF2-40B4-BE49-F238E27FC236}">
                  <a16:creationId xmlns:a16="http://schemas.microsoft.com/office/drawing/2014/main" id="{D4757A08-7073-E5BC-94DA-95C9B73B36B5}"/>
                </a:ext>
              </a:extLst>
            </p:cNvPr>
            <p:cNvSpPr txBox="1"/>
            <p:nvPr/>
          </p:nvSpPr>
          <p:spPr>
            <a:xfrm>
              <a:off x="1175009" y="4998756"/>
              <a:ext cx="6125780" cy="584775"/>
            </a:xfrm>
            <a:prstGeom prst="rect">
              <a:avLst/>
            </a:prstGeom>
            <a:noFill/>
          </p:spPr>
          <p:txBody>
            <a:bodyPr wrap="none" rtlCol="0">
              <a:spAutoFit/>
            </a:bodyPr>
            <a:lstStyle/>
            <a:p>
              <a:pPr algn="l"/>
              <a:r>
                <a:rPr lang="en-US" sz="3200" dirty="0">
                  <a:latin typeface="Cambria" panose="02040503050406030204" pitchFamily="18" charset="0"/>
                  <a:ea typeface="Cambria" panose="02040503050406030204" pitchFamily="18" charset="0"/>
                </a:rPr>
                <a:t>Read &amp; analyze experimental data</a:t>
              </a:r>
            </a:p>
          </p:txBody>
        </p:sp>
      </p:grpSp>
    </p:spTree>
    <p:extLst>
      <p:ext uri="{BB962C8B-B14F-4D97-AF65-F5344CB8AC3E}">
        <p14:creationId xmlns:p14="http://schemas.microsoft.com/office/powerpoint/2010/main" val="3602846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AC6293-B77F-4CFC-FF36-5A1B7FAC512A}"/>
              </a:ext>
            </a:extLst>
          </p:cNvPr>
          <p:cNvSpPr>
            <a:spLocks noGrp="1"/>
          </p:cNvSpPr>
          <p:nvPr>
            <p:ph type="title"/>
          </p:nvPr>
        </p:nvSpPr>
        <p:spPr/>
        <p:txBody>
          <a:bodyPr/>
          <a:lstStyle/>
          <a:p>
            <a:r>
              <a:rPr lang="en-US" sz="4000" dirty="0"/>
              <a:t>Aside: Transferring Programs &amp; Data</a:t>
            </a:r>
          </a:p>
        </p:txBody>
      </p:sp>
      <p:pic>
        <p:nvPicPr>
          <p:cNvPr id="8" name="Content Placeholder 7">
            <a:extLst>
              <a:ext uri="{FF2B5EF4-FFF2-40B4-BE49-F238E27FC236}">
                <a16:creationId xmlns:a16="http://schemas.microsoft.com/office/drawing/2014/main" id="{6A375D94-25D0-8F3B-0798-E4134362984B}"/>
              </a:ext>
            </a:extLst>
          </p:cNvPr>
          <p:cNvPicPr>
            <a:picLocks noGrp="1" noChangeAspect="1"/>
          </p:cNvPicPr>
          <p:nvPr>
            <p:ph idx="1"/>
          </p:nvPr>
        </p:nvPicPr>
        <p:blipFill>
          <a:blip r:embed="rId2"/>
          <a:stretch>
            <a:fillRect/>
          </a:stretch>
        </p:blipFill>
        <p:spPr>
          <a:xfrm>
            <a:off x="5372312" y="1187126"/>
            <a:ext cx="3469049" cy="2853812"/>
          </a:xfrm>
          <a:prstGeom prst="rect">
            <a:avLst/>
          </a:prstGeom>
        </p:spPr>
      </p:pic>
      <p:sp>
        <p:nvSpPr>
          <p:cNvPr id="9" name="Rounded Rectangle 8">
            <a:extLst>
              <a:ext uri="{FF2B5EF4-FFF2-40B4-BE49-F238E27FC236}">
                <a16:creationId xmlns:a16="http://schemas.microsoft.com/office/drawing/2014/main" id="{A5EB1617-E625-A159-301A-947AE7C9883B}"/>
              </a:ext>
            </a:extLst>
          </p:cNvPr>
          <p:cNvSpPr/>
          <p:nvPr/>
        </p:nvSpPr>
        <p:spPr>
          <a:xfrm>
            <a:off x="6297686" y="1397725"/>
            <a:ext cx="2092751" cy="1443605"/>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mbria" panose="02040503050406030204" pitchFamily="18" charset="0"/>
              <a:ea typeface="Cambria" panose="02040503050406030204" pitchFamily="18" charset="0"/>
            </a:endParaRPr>
          </a:p>
        </p:txBody>
      </p:sp>
      <p:cxnSp>
        <p:nvCxnSpPr>
          <p:cNvPr id="11" name="Straight Arrow Connector 10">
            <a:extLst>
              <a:ext uri="{FF2B5EF4-FFF2-40B4-BE49-F238E27FC236}">
                <a16:creationId xmlns:a16="http://schemas.microsoft.com/office/drawing/2014/main" id="{610F9D19-ADFD-6165-6FB3-ECA292E78259}"/>
              </a:ext>
            </a:extLst>
          </p:cNvPr>
          <p:cNvCxnSpPr>
            <a:cxnSpLocks/>
            <a:stCxn id="9" idx="1"/>
          </p:cNvCxnSpPr>
          <p:nvPr/>
        </p:nvCxnSpPr>
        <p:spPr>
          <a:xfrm flipH="1" flipV="1">
            <a:off x="4807025" y="2119527"/>
            <a:ext cx="1490661" cy="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CD2A2706-BE46-7C44-53E6-71059D03E015}"/>
              </a:ext>
            </a:extLst>
          </p:cNvPr>
          <p:cNvSpPr txBox="1"/>
          <p:nvPr/>
        </p:nvSpPr>
        <p:spPr>
          <a:xfrm>
            <a:off x="3823758" y="1818006"/>
            <a:ext cx="981359" cy="584775"/>
          </a:xfrm>
          <a:prstGeom prst="rect">
            <a:avLst/>
          </a:prstGeom>
          <a:noFill/>
        </p:spPr>
        <p:txBody>
          <a:bodyPr wrap="none" rtlCol="0">
            <a:spAutoFit/>
          </a:bodyPr>
          <a:lstStyle/>
          <a:p>
            <a:pPr algn="l"/>
            <a:r>
              <a:rPr lang="en-US" sz="3200" dirty="0">
                <a:solidFill>
                  <a:srgbClr val="FF0000"/>
                </a:solidFill>
                <a:latin typeface="Cambria" panose="02040503050406030204" pitchFamily="18" charset="0"/>
                <a:ea typeface="Cambria" panose="02040503050406030204" pitchFamily="18" charset="0"/>
              </a:rPr>
              <a:t>PCIe</a:t>
            </a:r>
          </a:p>
        </p:txBody>
      </p:sp>
      <p:sp>
        <p:nvSpPr>
          <p:cNvPr id="14" name="TextBox 13">
            <a:extLst>
              <a:ext uri="{FF2B5EF4-FFF2-40B4-BE49-F238E27FC236}">
                <a16:creationId xmlns:a16="http://schemas.microsoft.com/office/drawing/2014/main" id="{D3330C6A-52C4-906C-8BD2-41224DD2EF2C}"/>
              </a:ext>
            </a:extLst>
          </p:cNvPr>
          <p:cNvSpPr txBox="1"/>
          <p:nvPr/>
        </p:nvSpPr>
        <p:spPr>
          <a:xfrm>
            <a:off x="223307" y="4319301"/>
            <a:ext cx="8697385" cy="830997"/>
          </a:xfrm>
          <a:prstGeom prst="rect">
            <a:avLst/>
          </a:prstGeom>
          <a:noFill/>
        </p:spPr>
        <p:txBody>
          <a:bodyPr wrap="square" rtlCol="0">
            <a:spAutoFit/>
          </a:bodyPr>
          <a:lstStyle/>
          <a:p>
            <a:pPr marL="342900" indent="-342900" algn="l">
              <a:buFont typeface="Arial" panose="020B0604020202020204" pitchFamily="34" charset="0"/>
              <a:buChar char="•"/>
            </a:pPr>
            <a:r>
              <a:rPr lang="en-US" sz="2400" dirty="0">
                <a:latin typeface="Cambria" panose="02040503050406030204" pitchFamily="18" charset="0"/>
                <a:ea typeface="Cambria" panose="02040503050406030204" pitchFamily="18" charset="0"/>
              </a:rPr>
              <a:t>Host to card (H2C) transfer: Write to a file</a:t>
            </a:r>
          </a:p>
          <a:p>
            <a:pPr marL="342900" indent="-342900" algn="l">
              <a:buFont typeface="Arial" panose="020B0604020202020204" pitchFamily="34" charset="0"/>
              <a:buChar char="•"/>
            </a:pPr>
            <a:r>
              <a:rPr lang="en-US" sz="2400" dirty="0">
                <a:latin typeface="Cambria" panose="02040503050406030204" pitchFamily="18" charset="0"/>
                <a:ea typeface="Cambria" panose="02040503050406030204" pitchFamily="18" charset="0"/>
              </a:rPr>
              <a:t>Card to host (C2H) transfer: Read from a file</a:t>
            </a:r>
          </a:p>
        </p:txBody>
      </p:sp>
      <p:pic>
        <p:nvPicPr>
          <p:cNvPr id="15" name="Picture 14">
            <a:extLst>
              <a:ext uri="{FF2B5EF4-FFF2-40B4-BE49-F238E27FC236}">
                <a16:creationId xmlns:a16="http://schemas.microsoft.com/office/drawing/2014/main" id="{26D94365-5BB0-1F56-3328-278F89FBCA00}"/>
              </a:ext>
            </a:extLst>
          </p:cNvPr>
          <p:cNvPicPr>
            <a:picLocks noChangeAspect="1"/>
          </p:cNvPicPr>
          <p:nvPr/>
        </p:nvPicPr>
        <p:blipFill>
          <a:blip r:embed="rId3"/>
          <a:srcRect t="5723"/>
          <a:stretch>
            <a:fillRect/>
          </a:stretch>
        </p:blipFill>
        <p:spPr>
          <a:xfrm>
            <a:off x="683601" y="5388107"/>
            <a:ext cx="7772400" cy="780715"/>
          </a:xfrm>
          <a:prstGeom prst="rect">
            <a:avLst/>
          </a:prstGeom>
        </p:spPr>
      </p:pic>
      <p:pic>
        <p:nvPicPr>
          <p:cNvPr id="17" name="Graphic 16" descr="Monitor with solid fill">
            <a:extLst>
              <a:ext uri="{FF2B5EF4-FFF2-40B4-BE49-F238E27FC236}">
                <a16:creationId xmlns:a16="http://schemas.microsoft.com/office/drawing/2014/main" id="{09286DA8-5DFA-9334-F51B-DF5C38D0711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578990" y="975121"/>
            <a:ext cx="914400" cy="914400"/>
          </a:xfrm>
          <a:prstGeom prst="rect">
            <a:avLst/>
          </a:prstGeom>
        </p:spPr>
      </p:pic>
      <p:cxnSp>
        <p:nvCxnSpPr>
          <p:cNvPr id="19" name="Straight Arrow Connector 18">
            <a:extLst>
              <a:ext uri="{FF2B5EF4-FFF2-40B4-BE49-F238E27FC236}">
                <a16:creationId xmlns:a16="http://schemas.microsoft.com/office/drawing/2014/main" id="{582E32D8-7BA7-07EC-A452-4C7297C0F64F}"/>
              </a:ext>
            </a:extLst>
          </p:cNvPr>
          <p:cNvCxnSpPr/>
          <p:nvPr/>
        </p:nvCxnSpPr>
        <p:spPr>
          <a:xfrm>
            <a:off x="1753386" y="1885361"/>
            <a:ext cx="0" cy="1206631"/>
          </a:xfrm>
          <a:prstGeom prst="straightConnector1">
            <a:avLst/>
          </a:prstGeom>
          <a:ln w="571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122334EC-B15D-317D-5583-9B69D40054BE}"/>
              </a:ext>
            </a:extLst>
          </p:cNvPr>
          <p:cNvCxnSpPr>
            <a:cxnSpLocks/>
          </p:cNvCxnSpPr>
          <p:nvPr/>
        </p:nvCxnSpPr>
        <p:spPr>
          <a:xfrm flipV="1">
            <a:off x="2262433" y="1885361"/>
            <a:ext cx="0" cy="1206631"/>
          </a:xfrm>
          <a:prstGeom prst="straightConnector1">
            <a:avLst/>
          </a:prstGeom>
          <a:ln w="5715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EAF18C17-15C9-45A4-CCB4-C81368F8E41C}"/>
              </a:ext>
            </a:extLst>
          </p:cNvPr>
          <p:cNvSpPr txBox="1"/>
          <p:nvPr/>
        </p:nvSpPr>
        <p:spPr>
          <a:xfrm>
            <a:off x="1105280" y="3179371"/>
            <a:ext cx="1861820" cy="783193"/>
          </a:xfrm>
          <a:prstGeom prst="roundRect">
            <a:avLst/>
          </a:prstGeom>
          <a:noFill/>
          <a:ln w="38100">
            <a:solidFill>
              <a:schemeClr val="tx1"/>
            </a:solidFill>
          </a:ln>
        </p:spPr>
        <p:txBody>
          <a:bodyPr wrap="none" rtlCol="0">
            <a:spAutoFit/>
          </a:bodyPr>
          <a:lstStyle/>
          <a:p>
            <a:pPr algn="ctr"/>
            <a:r>
              <a:rPr lang="en-US" sz="2000" dirty="0">
                <a:latin typeface="Cambria" panose="02040503050406030204" pitchFamily="18" charset="0"/>
                <a:ea typeface="Cambria" panose="02040503050406030204" pitchFamily="18" charset="0"/>
              </a:rPr>
              <a:t>DRAM Bender </a:t>
            </a:r>
            <a:br>
              <a:rPr lang="en-US" sz="2000" dirty="0">
                <a:latin typeface="Cambria" panose="02040503050406030204" pitchFamily="18" charset="0"/>
                <a:ea typeface="Cambria" panose="02040503050406030204" pitchFamily="18" charset="0"/>
              </a:rPr>
            </a:br>
            <a:r>
              <a:rPr lang="en-US" sz="2000" dirty="0">
                <a:latin typeface="Cambria" panose="02040503050406030204" pitchFamily="18" charset="0"/>
                <a:ea typeface="Cambria" panose="02040503050406030204" pitchFamily="18" charset="0"/>
              </a:rPr>
              <a:t>in FPGA</a:t>
            </a:r>
          </a:p>
        </p:txBody>
      </p:sp>
      <p:sp>
        <p:nvSpPr>
          <p:cNvPr id="26" name="TextBox 25">
            <a:extLst>
              <a:ext uri="{FF2B5EF4-FFF2-40B4-BE49-F238E27FC236}">
                <a16:creationId xmlns:a16="http://schemas.microsoft.com/office/drawing/2014/main" id="{0760CB47-D6B7-81FC-8221-E3939A28CA17}"/>
              </a:ext>
            </a:extLst>
          </p:cNvPr>
          <p:cNvSpPr txBox="1"/>
          <p:nvPr/>
        </p:nvSpPr>
        <p:spPr>
          <a:xfrm>
            <a:off x="706773" y="1123636"/>
            <a:ext cx="797013" cy="461665"/>
          </a:xfrm>
          <a:prstGeom prst="rect">
            <a:avLst/>
          </a:prstGeom>
          <a:noFill/>
        </p:spPr>
        <p:txBody>
          <a:bodyPr wrap="none" rtlCol="0">
            <a:spAutoFit/>
          </a:bodyPr>
          <a:lstStyle/>
          <a:p>
            <a:pPr algn="l"/>
            <a:r>
              <a:rPr lang="en-US" sz="2400" dirty="0">
                <a:latin typeface="Cambria" panose="02040503050406030204" pitchFamily="18" charset="0"/>
                <a:ea typeface="Cambria" panose="02040503050406030204" pitchFamily="18" charset="0"/>
              </a:rPr>
              <a:t>Host</a:t>
            </a:r>
          </a:p>
        </p:txBody>
      </p:sp>
      <p:sp>
        <p:nvSpPr>
          <p:cNvPr id="27" name="TextBox 26">
            <a:extLst>
              <a:ext uri="{FF2B5EF4-FFF2-40B4-BE49-F238E27FC236}">
                <a16:creationId xmlns:a16="http://schemas.microsoft.com/office/drawing/2014/main" id="{BBE313AB-D0FD-6B2B-C1C2-9E91DDB08495}"/>
              </a:ext>
            </a:extLst>
          </p:cNvPr>
          <p:cNvSpPr txBox="1"/>
          <p:nvPr/>
        </p:nvSpPr>
        <p:spPr>
          <a:xfrm>
            <a:off x="189146" y="3340134"/>
            <a:ext cx="802143" cy="461665"/>
          </a:xfrm>
          <a:prstGeom prst="rect">
            <a:avLst/>
          </a:prstGeom>
          <a:noFill/>
        </p:spPr>
        <p:txBody>
          <a:bodyPr wrap="none" rtlCol="0">
            <a:spAutoFit/>
          </a:bodyPr>
          <a:lstStyle/>
          <a:p>
            <a:pPr algn="l"/>
            <a:r>
              <a:rPr lang="en-US" sz="2400" dirty="0">
                <a:latin typeface="Cambria" panose="02040503050406030204" pitchFamily="18" charset="0"/>
                <a:ea typeface="Cambria" panose="02040503050406030204" pitchFamily="18" charset="0"/>
              </a:rPr>
              <a:t>Card</a:t>
            </a:r>
          </a:p>
        </p:txBody>
      </p:sp>
      <p:sp>
        <p:nvSpPr>
          <p:cNvPr id="28" name="TextBox 27">
            <a:extLst>
              <a:ext uri="{FF2B5EF4-FFF2-40B4-BE49-F238E27FC236}">
                <a16:creationId xmlns:a16="http://schemas.microsoft.com/office/drawing/2014/main" id="{AD2ECF13-E126-DE90-2BC7-7512E5F38F8B}"/>
              </a:ext>
            </a:extLst>
          </p:cNvPr>
          <p:cNvSpPr txBox="1"/>
          <p:nvPr/>
        </p:nvSpPr>
        <p:spPr>
          <a:xfrm rot="16200000">
            <a:off x="745626" y="2208072"/>
            <a:ext cx="1325876" cy="461665"/>
          </a:xfrm>
          <a:prstGeom prst="rect">
            <a:avLst/>
          </a:prstGeom>
          <a:noFill/>
        </p:spPr>
        <p:txBody>
          <a:bodyPr wrap="none" rtlCol="0">
            <a:spAutoFit/>
          </a:bodyPr>
          <a:lstStyle/>
          <a:p>
            <a:pPr algn="l"/>
            <a:r>
              <a:rPr lang="en-US" sz="2400" dirty="0">
                <a:solidFill>
                  <a:schemeClr val="accent5">
                    <a:lumMod val="75000"/>
                  </a:schemeClr>
                </a:solidFill>
                <a:latin typeface="Cambria" panose="02040503050406030204" pitchFamily="18" charset="0"/>
                <a:ea typeface="Cambria" panose="02040503050406030204" pitchFamily="18" charset="0"/>
              </a:rPr>
              <a:t>Program</a:t>
            </a:r>
          </a:p>
        </p:txBody>
      </p:sp>
      <p:sp>
        <p:nvSpPr>
          <p:cNvPr id="29" name="TextBox 28">
            <a:extLst>
              <a:ext uri="{FF2B5EF4-FFF2-40B4-BE49-F238E27FC236}">
                <a16:creationId xmlns:a16="http://schemas.microsoft.com/office/drawing/2014/main" id="{9E2A1413-FFAD-95EB-8881-371B6EB233B4}"/>
              </a:ext>
            </a:extLst>
          </p:cNvPr>
          <p:cNvSpPr txBox="1"/>
          <p:nvPr/>
        </p:nvSpPr>
        <p:spPr>
          <a:xfrm rot="16200000">
            <a:off x="2093636" y="2285600"/>
            <a:ext cx="793807" cy="461665"/>
          </a:xfrm>
          <a:prstGeom prst="rect">
            <a:avLst/>
          </a:prstGeom>
          <a:noFill/>
        </p:spPr>
        <p:txBody>
          <a:bodyPr wrap="none" rtlCol="0">
            <a:spAutoFit/>
          </a:bodyPr>
          <a:lstStyle/>
          <a:p>
            <a:pPr algn="l"/>
            <a:r>
              <a:rPr lang="en-US" sz="2400" dirty="0">
                <a:solidFill>
                  <a:schemeClr val="accent2">
                    <a:lumMod val="75000"/>
                  </a:schemeClr>
                </a:solidFill>
                <a:latin typeface="Cambria" panose="02040503050406030204" pitchFamily="18" charset="0"/>
                <a:ea typeface="Cambria" panose="02040503050406030204" pitchFamily="18" charset="0"/>
              </a:rPr>
              <a:t>Data</a:t>
            </a:r>
          </a:p>
        </p:txBody>
      </p:sp>
      <p:sp>
        <p:nvSpPr>
          <p:cNvPr id="30" name="Oval 29">
            <a:extLst>
              <a:ext uri="{FF2B5EF4-FFF2-40B4-BE49-F238E27FC236}">
                <a16:creationId xmlns:a16="http://schemas.microsoft.com/office/drawing/2014/main" id="{3E35D7C6-0B41-C9BC-DE5B-B33839EC069F}"/>
              </a:ext>
            </a:extLst>
          </p:cNvPr>
          <p:cNvSpPr/>
          <p:nvPr/>
        </p:nvSpPr>
        <p:spPr>
          <a:xfrm>
            <a:off x="706773" y="1707702"/>
            <a:ext cx="2646027" cy="1471669"/>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mbria" panose="02040503050406030204" pitchFamily="18" charset="0"/>
              <a:ea typeface="Cambria" panose="02040503050406030204" pitchFamily="18" charset="0"/>
            </a:endParaRPr>
          </a:p>
        </p:txBody>
      </p:sp>
      <p:cxnSp>
        <p:nvCxnSpPr>
          <p:cNvPr id="33" name="Elbow Connector 32">
            <a:extLst>
              <a:ext uri="{FF2B5EF4-FFF2-40B4-BE49-F238E27FC236}">
                <a16:creationId xmlns:a16="http://schemas.microsoft.com/office/drawing/2014/main" id="{9679651C-DA96-AC3E-6CA7-23B3A58FE2CA}"/>
              </a:ext>
            </a:extLst>
          </p:cNvPr>
          <p:cNvCxnSpPr>
            <a:stCxn id="30" idx="6"/>
            <a:endCxn id="12" idx="1"/>
          </p:cNvCxnSpPr>
          <p:nvPr/>
        </p:nvCxnSpPr>
        <p:spPr>
          <a:xfrm flipV="1">
            <a:off x="3352800" y="2110394"/>
            <a:ext cx="470958" cy="333143"/>
          </a:xfrm>
          <a:prstGeom prst="bentConnector3">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0229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p:bldP spid="14" grpId="0"/>
      <p:bldP spid="30" grpId="0" animBg="1"/>
    </p:bld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86E37E-6BB2-A256-F013-80501AC4D9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ED6E04-C714-EB0A-F41B-4D8D627A17EF}"/>
              </a:ext>
            </a:extLst>
          </p:cNvPr>
          <p:cNvSpPr>
            <a:spLocks noGrp="1"/>
          </p:cNvSpPr>
          <p:nvPr>
            <p:ph type="title"/>
          </p:nvPr>
        </p:nvSpPr>
        <p:spPr/>
        <p:txBody>
          <a:bodyPr/>
          <a:lstStyle/>
          <a:p>
            <a:r>
              <a:rPr lang="en-US" sz="4000" dirty="0"/>
              <a:t>Typical DRAM Bender Test Workflow</a:t>
            </a:r>
          </a:p>
        </p:txBody>
      </p:sp>
      <p:sp>
        <p:nvSpPr>
          <p:cNvPr id="3" name="Content Placeholder 2">
            <a:extLst>
              <a:ext uri="{FF2B5EF4-FFF2-40B4-BE49-F238E27FC236}">
                <a16:creationId xmlns:a16="http://schemas.microsoft.com/office/drawing/2014/main" id="{BF6CDE42-4E0E-894C-C8AE-07F3373D9D21}"/>
              </a:ext>
            </a:extLst>
          </p:cNvPr>
          <p:cNvSpPr>
            <a:spLocks noGrp="1"/>
          </p:cNvSpPr>
          <p:nvPr>
            <p:ph idx="1"/>
          </p:nvPr>
        </p:nvSpPr>
        <p:spPr>
          <a:xfrm>
            <a:off x="75991" y="1055084"/>
            <a:ext cx="8987621" cy="509765"/>
          </a:xfrm>
        </p:spPr>
        <p:txBody>
          <a:bodyPr/>
          <a:lstStyle/>
          <a:p>
            <a:pPr marL="0" indent="0">
              <a:buNone/>
            </a:pPr>
            <a:r>
              <a:rPr lang="en-US" dirty="0"/>
              <a:t>In a </a:t>
            </a:r>
            <a:r>
              <a:rPr lang="en-US" dirty="0">
                <a:solidFill>
                  <a:srgbClr val="0000FF"/>
                </a:solidFill>
              </a:rPr>
              <a:t>C++</a:t>
            </a:r>
            <a:r>
              <a:rPr lang="en-US" dirty="0"/>
              <a:t> or a </a:t>
            </a:r>
            <a:r>
              <a:rPr lang="en-US" dirty="0">
                <a:solidFill>
                  <a:srgbClr val="0000FF"/>
                </a:solidFill>
              </a:rPr>
              <a:t>Python</a:t>
            </a:r>
            <a:r>
              <a:rPr lang="en-US" dirty="0"/>
              <a:t> executable:</a:t>
            </a:r>
          </a:p>
        </p:txBody>
      </p:sp>
      <p:grpSp>
        <p:nvGrpSpPr>
          <p:cNvPr id="23" name="Group 22">
            <a:extLst>
              <a:ext uri="{FF2B5EF4-FFF2-40B4-BE49-F238E27FC236}">
                <a16:creationId xmlns:a16="http://schemas.microsoft.com/office/drawing/2014/main" id="{6E42CC60-8255-5C71-6373-AE32647AB079}"/>
              </a:ext>
            </a:extLst>
          </p:cNvPr>
          <p:cNvGrpSpPr/>
          <p:nvPr/>
        </p:nvGrpSpPr>
        <p:grpSpPr>
          <a:xfrm>
            <a:off x="500197" y="2003087"/>
            <a:ext cx="6819335" cy="712519"/>
            <a:chOff x="311661" y="1847575"/>
            <a:chExt cx="6819335" cy="712519"/>
          </a:xfrm>
        </p:grpSpPr>
        <p:sp>
          <p:nvSpPr>
            <p:cNvPr id="4" name="Oval 3">
              <a:extLst>
                <a:ext uri="{FF2B5EF4-FFF2-40B4-BE49-F238E27FC236}">
                  <a16:creationId xmlns:a16="http://schemas.microsoft.com/office/drawing/2014/main" id="{E884A0D1-4D78-0378-319B-043E69AD6A88}"/>
                </a:ext>
              </a:extLst>
            </p:cNvPr>
            <p:cNvSpPr/>
            <p:nvPr/>
          </p:nvSpPr>
          <p:spPr>
            <a:xfrm>
              <a:off x="311661" y="1847575"/>
              <a:ext cx="712519" cy="712519"/>
            </a:xfrm>
            <a:prstGeom prst="ellipse">
              <a:avLst/>
            </a:prstGeom>
            <a:solidFill>
              <a:schemeClr val="accent2">
                <a:lumMod val="20000"/>
                <a:lumOff val="8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accent2">
                      <a:lumMod val="75000"/>
                    </a:schemeClr>
                  </a:solidFill>
                  <a:latin typeface="Cambria" panose="02040503050406030204" pitchFamily="18" charset="0"/>
                  <a:ea typeface="Cambria" panose="02040503050406030204" pitchFamily="18" charset="0"/>
                </a:rPr>
                <a:t>1</a:t>
              </a:r>
            </a:p>
          </p:txBody>
        </p:sp>
        <p:sp>
          <p:nvSpPr>
            <p:cNvPr id="12" name="TextBox 11">
              <a:extLst>
                <a:ext uri="{FF2B5EF4-FFF2-40B4-BE49-F238E27FC236}">
                  <a16:creationId xmlns:a16="http://schemas.microsoft.com/office/drawing/2014/main" id="{53DCF12C-C7BC-2D69-9A13-27755D0D3494}"/>
                </a:ext>
              </a:extLst>
            </p:cNvPr>
            <p:cNvSpPr txBox="1"/>
            <p:nvPr/>
          </p:nvSpPr>
          <p:spPr>
            <a:xfrm>
              <a:off x="1209375" y="1907018"/>
              <a:ext cx="5921621" cy="584775"/>
            </a:xfrm>
            <a:prstGeom prst="rect">
              <a:avLst/>
            </a:prstGeom>
            <a:noFill/>
          </p:spPr>
          <p:txBody>
            <a:bodyPr wrap="none" rtlCol="0">
              <a:spAutoFit/>
            </a:bodyPr>
            <a:lstStyle/>
            <a:p>
              <a:pPr algn="l"/>
              <a:r>
                <a:rPr lang="en-US" sz="3200" dirty="0">
                  <a:latin typeface="Cambria" panose="02040503050406030204" pitchFamily="18" charset="0"/>
                  <a:ea typeface="Cambria" panose="02040503050406030204" pitchFamily="18" charset="0"/>
                </a:rPr>
                <a:t>Initialize DRAM Bender platform</a:t>
              </a:r>
            </a:p>
          </p:txBody>
        </p:sp>
      </p:grpSp>
      <p:grpSp>
        <p:nvGrpSpPr>
          <p:cNvPr id="22" name="Group 21">
            <a:extLst>
              <a:ext uri="{FF2B5EF4-FFF2-40B4-BE49-F238E27FC236}">
                <a16:creationId xmlns:a16="http://schemas.microsoft.com/office/drawing/2014/main" id="{BFB526DB-1587-28C4-4861-1BCED59C9A80}"/>
              </a:ext>
            </a:extLst>
          </p:cNvPr>
          <p:cNvGrpSpPr/>
          <p:nvPr/>
        </p:nvGrpSpPr>
        <p:grpSpPr>
          <a:xfrm>
            <a:off x="515709" y="3032190"/>
            <a:ext cx="7089673" cy="712519"/>
            <a:chOff x="327173" y="2906691"/>
            <a:chExt cx="7089673" cy="712519"/>
          </a:xfrm>
        </p:grpSpPr>
        <p:sp>
          <p:nvSpPr>
            <p:cNvPr id="13" name="Oval 12">
              <a:extLst>
                <a:ext uri="{FF2B5EF4-FFF2-40B4-BE49-F238E27FC236}">
                  <a16:creationId xmlns:a16="http://schemas.microsoft.com/office/drawing/2014/main" id="{8CB404F9-BCF1-7CD5-B486-78AD77B1AC3A}"/>
                </a:ext>
              </a:extLst>
            </p:cNvPr>
            <p:cNvSpPr/>
            <p:nvPr/>
          </p:nvSpPr>
          <p:spPr>
            <a:xfrm>
              <a:off x="327173" y="2906691"/>
              <a:ext cx="712519" cy="712519"/>
            </a:xfrm>
            <a:prstGeom prst="ellipse">
              <a:avLst/>
            </a:prstGeom>
            <a:solidFill>
              <a:schemeClr val="accent2">
                <a:lumMod val="20000"/>
                <a:lumOff val="8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accent2">
                      <a:lumMod val="75000"/>
                    </a:schemeClr>
                  </a:solidFill>
                  <a:latin typeface="Cambria" panose="02040503050406030204" pitchFamily="18" charset="0"/>
                  <a:ea typeface="Cambria" panose="02040503050406030204" pitchFamily="18" charset="0"/>
                </a:rPr>
                <a:t>2</a:t>
              </a:r>
            </a:p>
          </p:txBody>
        </p:sp>
        <p:sp>
          <p:nvSpPr>
            <p:cNvPr id="14" name="TextBox 13">
              <a:extLst>
                <a:ext uri="{FF2B5EF4-FFF2-40B4-BE49-F238E27FC236}">
                  <a16:creationId xmlns:a16="http://schemas.microsoft.com/office/drawing/2014/main" id="{9D9C35BB-1F91-27F0-C143-51277B4C6C87}"/>
                </a:ext>
              </a:extLst>
            </p:cNvPr>
            <p:cNvSpPr txBox="1"/>
            <p:nvPr/>
          </p:nvSpPr>
          <p:spPr>
            <a:xfrm>
              <a:off x="1175009" y="2970562"/>
              <a:ext cx="6241837" cy="584775"/>
            </a:xfrm>
            <a:prstGeom prst="rect">
              <a:avLst/>
            </a:prstGeom>
            <a:noFill/>
          </p:spPr>
          <p:txBody>
            <a:bodyPr wrap="none" rtlCol="0">
              <a:spAutoFit/>
            </a:bodyPr>
            <a:lstStyle/>
            <a:p>
              <a:pPr algn="l"/>
              <a:r>
                <a:rPr lang="en-US" sz="3200" dirty="0">
                  <a:latin typeface="Cambria" panose="02040503050406030204" pitchFamily="18" charset="0"/>
                  <a:ea typeface="Cambria" panose="02040503050406030204" pitchFamily="18" charset="0"/>
                </a:rPr>
                <a:t>Create DRAM Bender test program</a:t>
              </a:r>
            </a:p>
          </p:txBody>
        </p:sp>
      </p:grpSp>
      <p:grpSp>
        <p:nvGrpSpPr>
          <p:cNvPr id="21" name="Group 20">
            <a:extLst>
              <a:ext uri="{FF2B5EF4-FFF2-40B4-BE49-F238E27FC236}">
                <a16:creationId xmlns:a16="http://schemas.microsoft.com/office/drawing/2014/main" id="{D96F0800-9EF6-1BA8-86ED-3D7121EFA98B}"/>
              </a:ext>
            </a:extLst>
          </p:cNvPr>
          <p:cNvGrpSpPr/>
          <p:nvPr/>
        </p:nvGrpSpPr>
        <p:grpSpPr>
          <a:xfrm>
            <a:off x="515709" y="4061293"/>
            <a:ext cx="7327110" cy="712519"/>
            <a:chOff x="327173" y="3939642"/>
            <a:chExt cx="7327110" cy="712519"/>
          </a:xfrm>
        </p:grpSpPr>
        <p:sp>
          <p:nvSpPr>
            <p:cNvPr id="15" name="Oval 14">
              <a:extLst>
                <a:ext uri="{FF2B5EF4-FFF2-40B4-BE49-F238E27FC236}">
                  <a16:creationId xmlns:a16="http://schemas.microsoft.com/office/drawing/2014/main" id="{60575B0B-7E4F-1F65-CAA7-AFFCC8257411}"/>
                </a:ext>
              </a:extLst>
            </p:cNvPr>
            <p:cNvSpPr/>
            <p:nvPr/>
          </p:nvSpPr>
          <p:spPr>
            <a:xfrm>
              <a:off x="327173" y="3939642"/>
              <a:ext cx="712519" cy="712519"/>
            </a:xfrm>
            <a:prstGeom prst="ellipse">
              <a:avLst/>
            </a:prstGeom>
            <a:solidFill>
              <a:schemeClr val="accent2">
                <a:lumMod val="20000"/>
                <a:lumOff val="8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accent2">
                      <a:lumMod val="75000"/>
                    </a:schemeClr>
                  </a:solidFill>
                  <a:latin typeface="Cambria" panose="02040503050406030204" pitchFamily="18" charset="0"/>
                  <a:ea typeface="Cambria" panose="02040503050406030204" pitchFamily="18" charset="0"/>
                </a:rPr>
                <a:t>3</a:t>
              </a:r>
            </a:p>
          </p:txBody>
        </p:sp>
        <p:sp>
          <p:nvSpPr>
            <p:cNvPr id="16" name="TextBox 15">
              <a:extLst>
                <a:ext uri="{FF2B5EF4-FFF2-40B4-BE49-F238E27FC236}">
                  <a16:creationId xmlns:a16="http://schemas.microsoft.com/office/drawing/2014/main" id="{5BBC8603-3FC7-F8C0-8D4F-DCBF50B8DD1A}"/>
                </a:ext>
              </a:extLst>
            </p:cNvPr>
            <p:cNvSpPr txBox="1"/>
            <p:nvPr/>
          </p:nvSpPr>
          <p:spPr>
            <a:xfrm>
              <a:off x="1175009" y="4003513"/>
              <a:ext cx="6479274" cy="584775"/>
            </a:xfrm>
            <a:prstGeom prst="rect">
              <a:avLst/>
            </a:prstGeom>
            <a:noFill/>
          </p:spPr>
          <p:txBody>
            <a:bodyPr wrap="none" rtlCol="0">
              <a:spAutoFit/>
            </a:bodyPr>
            <a:lstStyle/>
            <a:p>
              <a:pPr algn="l"/>
              <a:r>
                <a:rPr lang="en-US" sz="3200" dirty="0">
                  <a:latin typeface="Cambria" panose="02040503050406030204" pitchFamily="18" charset="0"/>
                  <a:ea typeface="Cambria" panose="02040503050406030204" pitchFamily="18" charset="0"/>
                </a:rPr>
                <a:t>Execute DRAM Bender test program</a:t>
              </a:r>
            </a:p>
          </p:txBody>
        </p:sp>
      </p:grpSp>
      <p:grpSp>
        <p:nvGrpSpPr>
          <p:cNvPr id="20" name="Group 19">
            <a:extLst>
              <a:ext uri="{FF2B5EF4-FFF2-40B4-BE49-F238E27FC236}">
                <a16:creationId xmlns:a16="http://schemas.microsoft.com/office/drawing/2014/main" id="{885EB9A3-4D2E-D873-7F25-799C1D98C443}"/>
              </a:ext>
            </a:extLst>
          </p:cNvPr>
          <p:cNvGrpSpPr/>
          <p:nvPr/>
        </p:nvGrpSpPr>
        <p:grpSpPr>
          <a:xfrm>
            <a:off x="515709" y="5090397"/>
            <a:ext cx="6973616" cy="712519"/>
            <a:chOff x="327173" y="4934885"/>
            <a:chExt cx="6973616" cy="712519"/>
          </a:xfrm>
        </p:grpSpPr>
        <p:sp>
          <p:nvSpPr>
            <p:cNvPr id="18" name="Oval 17">
              <a:extLst>
                <a:ext uri="{FF2B5EF4-FFF2-40B4-BE49-F238E27FC236}">
                  <a16:creationId xmlns:a16="http://schemas.microsoft.com/office/drawing/2014/main" id="{9608B3C2-1C7E-7702-EFD5-09D8C5431634}"/>
                </a:ext>
              </a:extLst>
            </p:cNvPr>
            <p:cNvSpPr/>
            <p:nvPr/>
          </p:nvSpPr>
          <p:spPr>
            <a:xfrm>
              <a:off x="327173" y="4934885"/>
              <a:ext cx="712519" cy="712519"/>
            </a:xfrm>
            <a:prstGeom prst="ellipse">
              <a:avLst/>
            </a:prstGeom>
            <a:solidFill>
              <a:schemeClr val="accent2">
                <a:lumMod val="20000"/>
                <a:lumOff val="8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accent2">
                      <a:lumMod val="75000"/>
                    </a:schemeClr>
                  </a:solidFill>
                  <a:latin typeface="Cambria" panose="02040503050406030204" pitchFamily="18" charset="0"/>
                  <a:ea typeface="Cambria" panose="02040503050406030204" pitchFamily="18" charset="0"/>
                </a:rPr>
                <a:t>4</a:t>
              </a:r>
            </a:p>
          </p:txBody>
        </p:sp>
        <p:sp>
          <p:nvSpPr>
            <p:cNvPr id="19" name="TextBox 18">
              <a:extLst>
                <a:ext uri="{FF2B5EF4-FFF2-40B4-BE49-F238E27FC236}">
                  <a16:creationId xmlns:a16="http://schemas.microsoft.com/office/drawing/2014/main" id="{7931EF00-E033-3430-CE2E-57C90C92212C}"/>
                </a:ext>
              </a:extLst>
            </p:cNvPr>
            <p:cNvSpPr txBox="1"/>
            <p:nvPr/>
          </p:nvSpPr>
          <p:spPr>
            <a:xfrm>
              <a:off x="1175009" y="4998756"/>
              <a:ext cx="6125780" cy="584775"/>
            </a:xfrm>
            <a:prstGeom prst="rect">
              <a:avLst/>
            </a:prstGeom>
            <a:noFill/>
          </p:spPr>
          <p:txBody>
            <a:bodyPr wrap="none" rtlCol="0">
              <a:spAutoFit/>
            </a:bodyPr>
            <a:lstStyle/>
            <a:p>
              <a:pPr algn="l"/>
              <a:r>
                <a:rPr lang="en-US" sz="3200" dirty="0">
                  <a:latin typeface="Cambria" panose="02040503050406030204" pitchFamily="18" charset="0"/>
                  <a:ea typeface="Cambria" panose="02040503050406030204" pitchFamily="18" charset="0"/>
                </a:rPr>
                <a:t>Read &amp; analyze experimental data</a:t>
              </a:r>
            </a:p>
          </p:txBody>
        </p:sp>
      </p:grpSp>
      <p:sp>
        <p:nvSpPr>
          <p:cNvPr id="5" name="Rounded Rectangle 4">
            <a:extLst>
              <a:ext uri="{FF2B5EF4-FFF2-40B4-BE49-F238E27FC236}">
                <a16:creationId xmlns:a16="http://schemas.microsoft.com/office/drawing/2014/main" id="{C01C1474-A9C2-BC00-FEA1-89508C48537B}"/>
              </a:ext>
            </a:extLst>
          </p:cNvPr>
          <p:cNvSpPr/>
          <p:nvPr/>
        </p:nvSpPr>
        <p:spPr>
          <a:xfrm>
            <a:off x="294290" y="2932942"/>
            <a:ext cx="7767145" cy="2969217"/>
          </a:xfrm>
          <a:prstGeom prst="roundRect">
            <a:avLst/>
          </a:prstGeom>
          <a:solidFill>
            <a:srgbClr val="FFFFFF">
              <a:alpha val="89804"/>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4155186286"/>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6F9BA5-8B8E-F95C-4B75-36EFB471AF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469F64-DA56-0B80-F12B-AB5EC681BBF8}"/>
              </a:ext>
            </a:extLst>
          </p:cNvPr>
          <p:cNvSpPr>
            <a:spLocks noGrp="1"/>
          </p:cNvSpPr>
          <p:nvPr>
            <p:ph type="title"/>
          </p:nvPr>
        </p:nvSpPr>
        <p:spPr/>
        <p:txBody>
          <a:bodyPr/>
          <a:lstStyle/>
          <a:p>
            <a:r>
              <a:rPr lang="en-US" sz="4000" dirty="0"/>
              <a:t>Typical DRAM Bender Test Workflow</a:t>
            </a:r>
          </a:p>
        </p:txBody>
      </p:sp>
      <p:sp>
        <p:nvSpPr>
          <p:cNvPr id="3" name="Content Placeholder 2">
            <a:extLst>
              <a:ext uri="{FF2B5EF4-FFF2-40B4-BE49-F238E27FC236}">
                <a16:creationId xmlns:a16="http://schemas.microsoft.com/office/drawing/2014/main" id="{4BB3471A-C466-B431-C2CC-B5B3E5393D3E}"/>
              </a:ext>
            </a:extLst>
          </p:cNvPr>
          <p:cNvSpPr>
            <a:spLocks noGrp="1"/>
          </p:cNvSpPr>
          <p:nvPr>
            <p:ph idx="1"/>
          </p:nvPr>
        </p:nvSpPr>
        <p:spPr>
          <a:xfrm>
            <a:off x="75991" y="1055084"/>
            <a:ext cx="8987621" cy="509765"/>
          </a:xfrm>
        </p:spPr>
        <p:txBody>
          <a:bodyPr/>
          <a:lstStyle/>
          <a:p>
            <a:pPr marL="0" indent="0">
              <a:buNone/>
            </a:pPr>
            <a:r>
              <a:rPr lang="en-US" dirty="0"/>
              <a:t>In a </a:t>
            </a:r>
            <a:r>
              <a:rPr lang="en-US" dirty="0">
                <a:solidFill>
                  <a:srgbClr val="0000FF"/>
                </a:solidFill>
              </a:rPr>
              <a:t>C++</a:t>
            </a:r>
            <a:r>
              <a:rPr lang="en-US" dirty="0"/>
              <a:t> or a </a:t>
            </a:r>
            <a:r>
              <a:rPr lang="en-US" dirty="0">
                <a:solidFill>
                  <a:srgbClr val="0000FF"/>
                </a:solidFill>
              </a:rPr>
              <a:t>Python</a:t>
            </a:r>
            <a:r>
              <a:rPr lang="en-US" dirty="0"/>
              <a:t> executable:</a:t>
            </a:r>
          </a:p>
        </p:txBody>
      </p:sp>
      <p:grpSp>
        <p:nvGrpSpPr>
          <p:cNvPr id="23" name="Group 22">
            <a:extLst>
              <a:ext uri="{FF2B5EF4-FFF2-40B4-BE49-F238E27FC236}">
                <a16:creationId xmlns:a16="http://schemas.microsoft.com/office/drawing/2014/main" id="{29779A5D-D027-AC3F-FB80-546F2FE021A1}"/>
              </a:ext>
            </a:extLst>
          </p:cNvPr>
          <p:cNvGrpSpPr/>
          <p:nvPr/>
        </p:nvGrpSpPr>
        <p:grpSpPr>
          <a:xfrm>
            <a:off x="500197" y="2003087"/>
            <a:ext cx="6819335" cy="712519"/>
            <a:chOff x="311661" y="1847575"/>
            <a:chExt cx="6819335" cy="712519"/>
          </a:xfrm>
        </p:grpSpPr>
        <p:sp>
          <p:nvSpPr>
            <p:cNvPr id="4" name="Oval 3">
              <a:extLst>
                <a:ext uri="{FF2B5EF4-FFF2-40B4-BE49-F238E27FC236}">
                  <a16:creationId xmlns:a16="http://schemas.microsoft.com/office/drawing/2014/main" id="{07000DBB-BC10-7A03-434F-7EC7CBB85224}"/>
                </a:ext>
              </a:extLst>
            </p:cNvPr>
            <p:cNvSpPr/>
            <p:nvPr/>
          </p:nvSpPr>
          <p:spPr>
            <a:xfrm>
              <a:off x="311661" y="1847575"/>
              <a:ext cx="712519" cy="712519"/>
            </a:xfrm>
            <a:prstGeom prst="ellipse">
              <a:avLst/>
            </a:prstGeom>
            <a:solidFill>
              <a:schemeClr val="accent2">
                <a:lumMod val="20000"/>
                <a:lumOff val="8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accent2">
                      <a:lumMod val="75000"/>
                    </a:schemeClr>
                  </a:solidFill>
                  <a:latin typeface="Cambria" panose="02040503050406030204" pitchFamily="18" charset="0"/>
                  <a:ea typeface="Cambria" panose="02040503050406030204" pitchFamily="18" charset="0"/>
                </a:rPr>
                <a:t>1</a:t>
              </a:r>
            </a:p>
          </p:txBody>
        </p:sp>
        <p:sp>
          <p:nvSpPr>
            <p:cNvPr id="12" name="TextBox 11">
              <a:extLst>
                <a:ext uri="{FF2B5EF4-FFF2-40B4-BE49-F238E27FC236}">
                  <a16:creationId xmlns:a16="http://schemas.microsoft.com/office/drawing/2014/main" id="{7FA31484-1BF9-47A9-C15D-A4602ECAD567}"/>
                </a:ext>
              </a:extLst>
            </p:cNvPr>
            <p:cNvSpPr txBox="1"/>
            <p:nvPr/>
          </p:nvSpPr>
          <p:spPr>
            <a:xfrm>
              <a:off x="1209375" y="1907018"/>
              <a:ext cx="5921621" cy="584775"/>
            </a:xfrm>
            <a:prstGeom prst="rect">
              <a:avLst/>
            </a:prstGeom>
            <a:noFill/>
          </p:spPr>
          <p:txBody>
            <a:bodyPr wrap="none" rtlCol="0">
              <a:spAutoFit/>
            </a:bodyPr>
            <a:lstStyle/>
            <a:p>
              <a:pPr algn="l"/>
              <a:r>
                <a:rPr lang="en-US" sz="3200" dirty="0">
                  <a:latin typeface="Cambria" panose="02040503050406030204" pitchFamily="18" charset="0"/>
                  <a:ea typeface="Cambria" panose="02040503050406030204" pitchFamily="18" charset="0"/>
                </a:rPr>
                <a:t>Initialize DRAM Bender platform</a:t>
              </a:r>
            </a:p>
          </p:txBody>
        </p:sp>
      </p:grpSp>
      <p:grpSp>
        <p:nvGrpSpPr>
          <p:cNvPr id="22" name="Group 21">
            <a:extLst>
              <a:ext uri="{FF2B5EF4-FFF2-40B4-BE49-F238E27FC236}">
                <a16:creationId xmlns:a16="http://schemas.microsoft.com/office/drawing/2014/main" id="{2951C084-C7F4-F6CB-E3CA-63A9F28EEB71}"/>
              </a:ext>
            </a:extLst>
          </p:cNvPr>
          <p:cNvGrpSpPr/>
          <p:nvPr/>
        </p:nvGrpSpPr>
        <p:grpSpPr>
          <a:xfrm>
            <a:off x="515709" y="3032190"/>
            <a:ext cx="7089673" cy="712519"/>
            <a:chOff x="327173" y="2906691"/>
            <a:chExt cx="7089673" cy="712519"/>
          </a:xfrm>
        </p:grpSpPr>
        <p:sp>
          <p:nvSpPr>
            <p:cNvPr id="13" name="Oval 12">
              <a:extLst>
                <a:ext uri="{FF2B5EF4-FFF2-40B4-BE49-F238E27FC236}">
                  <a16:creationId xmlns:a16="http://schemas.microsoft.com/office/drawing/2014/main" id="{9A2C108B-999C-A633-1C71-4951542079D1}"/>
                </a:ext>
              </a:extLst>
            </p:cNvPr>
            <p:cNvSpPr/>
            <p:nvPr/>
          </p:nvSpPr>
          <p:spPr>
            <a:xfrm>
              <a:off x="327173" y="2906691"/>
              <a:ext cx="712519" cy="712519"/>
            </a:xfrm>
            <a:prstGeom prst="ellipse">
              <a:avLst/>
            </a:prstGeom>
            <a:solidFill>
              <a:schemeClr val="accent2">
                <a:lumMod val="20000"/>
                <a:lumOff val="8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accent2">
                      <a:lumMod val="75000"/>
                    </a:schemeClr>
                  </a:solidFill>
                  <a:latin typeface="Cambria" panose="02040503050406030204" pitchFamily="18" charset="0"/>
                  <a:ea typeface="Cambria" panose="02040503050406030204" pitchFamily="18" charset="0"/>
                </a:rPr>
                <a:t>2</a:t>
              </a:r>
            </a:p>
          </p:txBody>
        </p:sp>
        <p:sp>
          <p:nvSpPr>
            <p:cNvPr id="14" name="TextBox 13">
              <a:extLst>
                <a:ext uri="{FF2B5EF4-FFF2-40B4-BE49-F238E27FC236}">
                  <a16:creationId xmlns:a16="http://schemas.microsoft.com/office/drawing/2014/main" id="{D475B5ED-14D5-A32D-1DCE-773354C21BCB}"/>
                </a:ext>
              </a:extLst>
            </p:cNvPr>
            <p:cNvSpPr txBox="1"/>
            <p:nvPr/>
          </p:nvSpPr>
          <p:spPr>
            <a:xfrm>
              <a:off x="1175009" y="2970562"/>
              <a:ext cx="6241837" cy="584775"/>
            </a:xfrm>
            <a:prstGeom prst="rect">
              <a:avLst/>
            </a:prstGeom>
            <a:noFill/>
          </p:spPr>
          <p:txBody>
            <a:bodyPr wrap="none" rtlCol="0">
              <a:spAutoFit/>
            </a:bodyPr>
            <a:lstStyle/>
            <a:p>
              <a:pPr algn="l"/>
              <a:r>
                <a:rPr lang="en-US" sz="3200" dirty="0">
                  <a:latin typeface="Cambria" panose="02040503050406030204" pitchFamily="18" charset="0"/>
                  <a:ea typeface="Cambria" panose="02040503050406030204" pitchFamily="18" charset="0"/>
                </a:rPr>
                <a:t>Create DRAM Bender test program</a:t>
              </a:r>
            </a:p>
          </p:txBody>
        </p:sp>
      </p:grpSp>
      <p:grpSp>
        <p:nvGrpSpPr>
          <p:cNvPr id="21" name="Group 20">
            <a:extLst>
              <a:ext uri="{FF2B5EF4-FFF2-40B4-BE49-F238E27FC236}">
                <a16:creationId xmlns:a16="http://schemas.microsoft.com/office/drawing/2014/main" id="{DC661224-F95C-D4E4-242A-A09606F427AE}"/>
              </a:ext>
            </a:extLst>
          </p:cNvPr>
          <p:cNvGrpSpPr/>
          <p:nvPr/>
        </p:nvGrpSpPr>
        <p:grpSpPr>
          <a:xfrm>
            <a:off x="515709" y="4061293"/>
            <a:ext cx="7327110" cy="712519"/>
            <a:chOff x="327173" y="3939642"/>
            <a:chExt cx="7327110" cy="712519"/>
          </a:xfrm>
        </p:grpSpPr>
        <p:sp>
          <p:nvSpPr>
            <p:cNvPr id="15" name="Oval 14">
              <a:extLst>
                <a:ext uri="{FF2B5EF4-FFF2-40B4-BE49-F238E27FC236}">
                  <a16:creationId xmlns:a16="http://schemas.microsoft.com/office/drawing/2014/main" id="{4C1A5637-B742-48C5-80D7-C611083B1C03}"/>
                </a:ext>
              </a:extLst>
            </p:cNvPr>
            <p:cNvSpPr/>
            <p:nvPr/>
          </p:nvSpPr>
          <p:spPr>
            <a:xfrm>
              <a:off x="327173" y="3939642"/>
              <a:ext cx="712519" cy="712519"/>
            </a:xfrm>
            <a:prstGeom prst="ellipse">
              <a:avLst/>
            </a:prstGeom>
            <a:solidFill>
              <a:schemeClr val="accent2">
                <a:lumMod val="20000"/>
                <a:lumOff val="8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accent2">
                      <a:lumMod val="75000"/>
                    </a:schemeClr>
                  </a:solidFill>
                  <a:latin typeface="Cambria" panose="02040503050406030204" pitchFamily="18" charset="0"/>
                  <a:ea typeface="Cambria" panose="02040503050406030204" pitchFamily="18" charset="0"/>
                </a:rPr>
                <a:t>3</a:t>
              </a:r>
            </a:p>
          </p:txBody>
        </p:sp>
        <p:sp>
          <p:nvSpPr>
            <p:cNvPr id="16" name="TextBox 15">
              <a:extLst>
                <a:ext uri="{FF2B5EF4-FFF2-40B4-BE49-F238E27FC236}">
                  <a16:creationId xmlns:a16="http://schemas.microsoft.com/office/drawing/2014/main" id="{42F23318-E6F9-1716-4440-17961A951606}"/>
                </a:ext>
              </a:extLst>
            </p:cNvPr>
            <p:cNvSpPr txBox="1"/>
            <p:nvPr/>
          </p:nvSpPr>
          <p:spPr>
            <a:xfrm>
              <a:off x="1175009" y="4003513"/>
              <a:ext cx="6479274" cy="584775"/>
            </a:xfrm>
            <a:prstGeom prst="rect">
              <a:avLst/>
            </a:prstGeom>
            <a:noFill/>
          </p:spPr>
          <p:txBody>
            <a:bodyPr wrap="none" rtlCol="0">
              <a:spAutoFit/>
            </a:bodyPr>
            <a:lstStyle/>
            <a:p>
              <a:pPr algn="l"/>
              <a:r>
                <a:rPr lang="en-US" sz="3200" dirty="0">
                  <a:latin typeface="Cambria" panose="02040503050406030204" pitchFamily="18" charset="0"/>
                  <a:ea typeface="Cambria" panose="02040503050406030204" pitchFamily="18" charset="0"/>
                </a:rPr>
                <a:t>Execute DRAM Bender test program</a:t>
              </a:r>
            </a:p>
          </p:txBody>
        </p:sp>
      </p:grpSp>
      <p:grpSp>
        <p:nvGrpSpPr>
          <p:cNvPr id="20" name="Group 19">
            <a:extLst>
              <a:ext uri="{FF2B5EF4-FFF2-40B4-BE49-F238E27FC236}">
                <a16:creationId xmlns:a16="http://schemas.microsoft.com/office/drawing/2014/main" id="{BA7FABC0-04F3-5EA4-A774-9A31EBD3276D}"/>
              </a:ext>
            </a:extLst>
          </p:cNvPr>
          <p:cNvGrpSpPr/>
          <p:nvPr/>
        </p:nvGrpSpPr>
        <p:grpSpPr>
          <a:xfrm>
            <a:off x="515709" y="5090397"/>
            <a:ext cx="6973616" cy="712519"/>
            <a:chOff x="327173" y="4934885"/>
            <a:chExt cx="6973616" cy="712519"/>
          </a:xfrm>
        </p:grpSpPr>
        <p:sp>
          <p:nvSpPr>
            <p:cNvPr id="18" name="Oval 17">
              <a:extLst>
                <a:ext uri="{FF2B5EF4-FFF2-40B4-BE49-F238E27FC236}">
                  <a16:creationId xmlns:a16="http://schemas.microsoft.com/office/drawing/2014/main" id="{310B8764-E73C-7B71-382C-C98E05914326}"/>
                </a:ext>
              </a:extLst>
            </p:cNvPr>
            <p:cNvSpPr/>
            <p:nvPr/>
          </p:nvSpPr>
          <p:spPr>
            <a:xfrm>
              <a:off x="327173" y="4934885"/>
              <a:ext cx="712519" cy="712519"/>
            </a:xfrm>
            <a:prstGeom prst="ellipse">
              <a:avLst/>
            </a:prstGeom>
            <a:solidFill>
              <a:schemeClr val="accent2">
                <a:lumMod val="20000"/>
                <a:lumOff val="8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accent2">
                      <a:lumMod val="75000"/>
                    </a:schemeClr>
                  </a:solidFill>
                  <a:latin typeface="Cambria" panose="02040503050406030204" pitchFamily="18" charset="0"/>
                  <a:ea typeface="Cambria" panose="02040503050406030204" pitchFamily="18" charset="0"/>
                </a:rPr>
                <a:t>4</a:t>
              </a:r>
            </a:p>
          </p:txBody>
        </p:sp>
        <p:sp>
          <p:nvSpPr>
            <p:cNvPr id="19" name="TextBox 18">
              <a:extLst>
                <a:ext uri="{FF2B5EF4-FFF2-40B4-BE49-F238E27FC236}">
                  <a16:creationId xmlns:a16="http://schemas.microsoft.com/office/drawing/2014/main" id="{79DF6D98-2767-6B6B-9A85-4A1430B2605C}"/>
                </a:ext>
              </a:extLst>
            </p:cNvPr>
            <p:cNvSpPr txBox="1"/>
            <p:nvPr/>
          </p:nvSpPr>
          <p:spPr>
            <a:xfrm>
              <a:off x="1175009" y="4998756"/>
              <a:ext cx="6125780" cy="584775"/>
            </a:xfrm>
            <a:prstGeom prst="rect">
              <a:avLst/>
            </a:prstGeom>
            <a:noFill/>
          </p:spPr>
          <p:txBody>
            <a:bodyPr wrap="none" rtlCol="0">
              <a:spAutoFit/>
            </a:bodyPr>
            <a:lstStyle/>
            <a:p>
              <a:pPr algn="l"/>
              <a:r>
                <a:rPr lang="en-US" sz="3200" dirty="0">
                  <a:latin typeface="Cambria" panose="02040503050406030204" pitchFamily="18" charset="0"/>
                  <a:ea typeface="Cambria" panose="02040503050406030204" pitchFamily="18" charset="0"/>
                </a:rPr>
                <a:t>Read &amp; analyze experimental data</a:t>
              </a:r>
            </a:p>
          </p:txBody>
        </p:sp>
      </p:grpSp>
      <p:sp>
        <p:nvSpPr>
          <p:cNvPr id="5" name="Rounded Rectangle 4">
            <a:extLst>
              <a:ext uri="{FF2B5EF4-FFF2-40B4-BE49-F238E27FC236}">
                <a16:creationId xmlns:a16="http://schemas.microsoft.com/office/drawing/2014/main" id="{B113F4B1-4A42-B906-3E9B-91AB5D9EAEE0}"/>
              </a:ext>
            </a:extLst>
          </p:cNvPr>
          <p:cNvSpPr/>
          <p:nvPr/>
        </p:nvSpPr>
        <p:spPr>
          <a:xfrm flipV="1">
            <a:off x="294290" y="1881433"/>
            <a:ext cx="7767145" cy="1051509"/>
          </a:xfrm>
          <a:prstGeom prst="roundRect">
            <a:avLst/>
          </a:prstGeom>
          <a:solidFill>
            <a:srgbClr val="FFFFFF">
              <a:alpha val="89804"/>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mbria" panose="02040503050406030204" pitchFamily="18" charset="0"/>
              <a:ea typeface="Cambria" panose="02040503050406030204" pitchFamily="18" charset="0"/>
            </a:endParaRPr>
          </a:p>
        </p:txBody>
      </p:sp>
      <p:sp>
        <p:nvSpPr>
          <p:cNvPr id="6" name="Rounded Rectangle 5">
            <a:extLst>
              <a:ext uri="{FF2B5EF4-FFF2-40B4-BE49-F238E27FC236}">
                <a16:creationId xmlns:a16="http://schemas.microsoft.com/office/drawing/2014/main" id="{ACC3C4C5-F860-8B34-A352-FE25C5B8256E}"/>
              </a:ext>
            </a:extLst>
          </p:cNvPr>
          <p:cNvSpPr/>
          <p:nvPr/>
        </p:nvSpPr>
        <p:spPr>
          <a:xfrm flipV="1">
            <a:off x="373117" y="3907827"/>
            <a:ext cx="7767145" cy="2030517"/>
          </a:xfrm>
          <a:prstGeom prst="roundRect">
            <a:avLst/>
          </a:prstGeom>
          <a:solidFill>
            <a:srgbClr val="FFFFFF">
              <a:alpha val="89804"/>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627824483"/>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D07B1-E34F-7B75-5684-0873858542C4}"/>
              </a:ext>
            </a:extLst>
          </p:cNvPr>
          <p:cNvSpPr>
            <a:spLocks noGrp="1"/>
          </p:cNvSpPr>
          <p:nvPr>
            <p:ph type="title"/>
          </p:nvPr>
        </p:nvSpPr>
        <p:spPr/>
        <p:txBody>
          <a:bodyPr/>
          <a:lstStyle/>
          <a:p>
            <a:r>
              <a:rPr lang="en-US" sz="4000" dirty="0"/>
              <a:t>DRAM Bender Programming Model</a:t>
            </a:r>
          </a:p>
        </p:txBody>
      </p:sp>
      <p:sp>
        <p:nvSpPr>
          <p:cNvPr id="3" name="Content Placeholder 2">
            <a:extLst>
              <a:ext uri="{FF2B5EF4-FFF2-40B4-BE49-F238E27FC236}">
                <a16:creationId xmlns:a16="http://schemas.microsoft.com/office/drawing/2014/main" id="{6D459BC9-8F64-FFA1-CF0F-64B17FD74037}"/>
              </a:ext>
            </a:extLst>
          </p:cNvPr>
          <p:cNvSpPr>
            <a:spLocks noGrp="1"/>
          </p:cNvSpPr>
          <p:nvPr>
            <p:ph idx="1"/>
          </p:nvPr>
        </p:nvSpPr>
        <p:spPr/>
        <p:txBody>
          <a:bodyPr/>
          <a:lstStyle/>
          <a:p>
            <a:pPr>
              <a:buClr>
                <a:schemeClr val="tx1"/>
              </a:buClr>
            </a:pPr>
            <a:r>
              <a:rPr lang="en-US" sz="3000" dirty="0">
                <a:solidFill>
                  <a:srgbClr val="C00000"/>
                </a:solidFill>
              </a:rPr>
              <a:t>Assembly-like programming</a:t>
            </a:r>
            <a:r>
              <a:rPr lang="en-US" sz="3000" dirty="0"/>
              <a:t> using C++/Python API</a:t>
            </a:r>
          </a:p>
          <a:p>
            <a:endParaRPr lang="en-US" sz="2800" dirty="0"/>
          </a:p>
          <a:p>
            <a:r>
              <a:rPr lang="en-US" sz="3000" dirty="0"/>
              <a:t>Two “types” of instructions</a:t>
            </a:r>
          </a:p>
          <a:p>
            <a:pPr lvl="1">
              <a:buClr>
                <a:schemeClr val="tx1"/>
              </a:buClr>
            </a:pPr>
            <a:r>
              <a:rPr lang="en-US" sz="3000" dirty="0">
                <a:solidFill>
                  <a:srgbClr val="0000FF"/>
                </a:solidFill>
              </a:rPr>
              <a:t>DRAM command batch </a:t>
            </a:r>
            <a:r>
              <a:rPr lang="en-US" sz="3000" dirty="0"/>
              <a:t>(ACT, READ, WRITE…)</a:t>
            </a:r>
          </a:p>
          <a:p>
            <a:pPr lvl="1">
              <a:buClr>
                <a:schemeClr val="tx1"/>
              </a:buClr>
            </a:pPr>
            <a:r>
              <a:rPr lang="en-US" sz="3000" dirty="0">
                <a:solidFill>
                  <a:schemeClr val="accent2">
                    <a:lumMod val="75000"/>
                  </a:schemeClr>
                </a:solidFill>
              </a:rPr>
              <a:t>Regular</a:t>
            </a:r>
            <a:r>
              <a:rPr lang="en-US" sz="3000" dirty="0"/>
              <a:t> (arithmetic, control-flow, load/store)</a:t>
            </a:r>
          </a:p>
          <a:p>
            <a:endParaRPr lang="en-US" sz="2800" dirty="0"/>
          </a:p>
          <a:p>
            <a:r>
              <a:rPr lang="en-US" sz="3000" dirty="0"/>
              <a:t>13 general purpose 32-bit registers</a:t>
            </a:r>
          </a:p>
          <a:p>
            <a:endParaRPr lang="en-US" sz="2800" dirty="0"/>
          </a:p>
          <a:p>
            <a:r>
              <a:rPr lang="en-US" sz="3000" dirty="0"/>
              <a:t>3 special-purpose DRAM address stride registers</a:t>
            </a:r>
          </a:p>
          <a:p>
            <a:endParaRPr lang="en-US" sz="3000" dirty="0"/>
          </a:p>
          <a:p>
            <a:endParaRPr lang="en-US" sz="3200" dirty="0"/>
          </a:p>
        </p:txBody>
      </p:sp>
    </p:spTree>
    <p:extLst>
      <p:ext uri="{BB962C8B-B14F-4D97-AF65-F5344CB8AC3E}">
        <p14:creationId xmlns:p14="http://schemas.microsoft.com/office/powerpoint/2010/main" val="396080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53E4F8-7862-00B1-5AC4-59B6B5E98A76}"/>
              </a:ext>
            </a:extLst>
          </p:cNvPr>
          <p:cNvSpPr>
            <a:spLocks noGrp="1"/>
          </p:cNvSpPr>
          <p:nvPr>
            <p:ph type="title"/>
          </p:nvPr>
        </p:nvSpPr>
        <p:spPr/>
        <p:txBody>
          <a:bodyPr/>
          <a:lstStyle/>
          <a:p>
            <a:r>
              <a:rPr lang="en-US" sz="4000" dirty="0"/>
              <a:t>Regular DRAM Bender Instructions</a:t>
            </a:r>
          </a:p>
        </p:txBody>
      </p:sp>
      <p:pic>
        <p:nvPicPr>
          <p:cNvPr id="4" name="Content Placeholder 3">
            <a:extLst>
              <a:ext uri="{FF2B5EF4-FFF2-40B4-BE49-F238E27FC236}">
                <a16:creationId xmlns:a16="http://schemas.microsoft.com/office/drawing/2014/main" id="{BBF32507-2832-DCA3-9414-84411369E25B}"/>
              </a:ext>
            </a:extLst>
          </p:cNvPr>
          <p:cNvPicPr>
            <a:picLocks noGrp="1" noChangeAspect="1"/>
          </p:cNvPicPr>
          <p:nvPr>
            <p:ph idx="1"/>
          </p:nvPr>
        </p:nvPicPr>
        <p:blipFill>
          <a:blip r:embed="rId3"/>
          <a:stretch>
            <a:fillRect/>
          </a:stretch>
        </p:blipFill>
        <p:spPr>
          <a:xfrm>
            <a:off x="857502" y="974725"/>
            <a:ext cx="7424234" cy="5435600"/>
          </a:xfrm>
          <a:prstGeom prst="rect">
            <a:avLst/>
          </a:prstGeom>
        </p:spPr>
      </p:pic>
    </p:spTree>
    <p:extLst>
      <p:ext uri="{BB962C8B-B14F-4D97-AF65-F5344CB8AC3E}">
        <p14:creationId xmlns:p14="http://schemas.microsoft.com/office/powerpoint/2010/main" val="613842237"/>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A209A1-7501-09A6-DEEB-EE4A25B99D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6AB599-895A-7B91-E7AC-B0648BB379E4}"/>
              </a:ext>
            </a:extLst>
          </p:cNvPr>
          <p:cNvSpPr>
            <a:spLocks noGrp="1"/>
          </p:cNvSpPr>
          <p:nvPr>
            <p:ph type="title"/>
          </p:nvPr>
        </p:nvSpPr>
        <p:spPr/>
        <p:txBody>
          <a:bodyPr/>
          <a:lstStyle/>
          <a:p>
            <a:r>
              <a:rPr lang="en-US" sz="4000" dirty="0"/>
              <a:t>Typical DRAM Bender Test Workflow</a:t>
            </a:r>
          </a:p>
        </p:txBody>
      </p:sp>
      <p:sp>
        <p:nvSpPr>
          <p:cNvPr id="3" name="Content Placeholder 2">
            <a:extLst>
              <a:ext uri="{FF2B5EF4-FFF2-40B4-BE49-F238E27FC236}">
                <a16:creationId xmlns:a16="http://schemas.microsoft.com/office/drawing/2014/main" id="{3D2E7F1B-2040-72EF-2748-31ECD2B5F24B}"/>
              </a:ext>
            </a:extLst>
          </p:cNvPr>
          <p:cNvSpPr>
            <a:spLocks noGrp="1"/>
          </p:cNvSpPr>
          <p:nvPr>
            <p:ph idx="1"/>
          </p:nvPr>
        </p:nvSpPr>
        <p:spPr>
          <a:xfrm>
            <a:off x="75991" y="1055084"/>
            <a:ext cx="8987621" cy="509765"/>
          </a:xfrm>
        </p:spPr>
        <p:txBody>
          <a:bodyPr/>
          <a:lstStyle/>
          <a:p>
            <a:pPr marL="0" indent="0">
              <a:buNone/>
            </a:pPr>
            <a:r>
              <a:rPr lang="en-US" dirty="0"/>
              <a:t>In a </a:t>
            </a:r>
            <a:r>
              <a:rPr lang="en-US" dirty="0">
                <a:solidFill>
                  <a:srgbClr val="0000FF"/>
                </a:solidFill>
              </a:rPr>
              <a:t>C++</a:t>
            </a:r>
            <a:r>
              <a:rPr lang="en-US" dirty="0"/>
              <a:t> or a </a:t>
            </a:r>
            <a:r>
              <a:rPr lang="en-US" dirty="0">
                <a:solidFill>
                  <a:srgbClr val="0000FF"/>
                </a:solidFill>
              </a:rPr>
              <a:t>Python</a:t>
            </a:r>
            <a:r>
              <a:rPr lang="en-US" dirty="0"/>
              <a:t> executable:</a:t>
            </a:r>
          </a:p>
        </p:txBody>
      </p:sp>
      <p:grpSp>
        <p:nvGrpSpPr>
          <p:cNvPr id="23" name="Group 22">
            <a:extLst>
              <a:ext uri="{FF2B5EF4-FFF2-40B4-BE49-F238E27FC236}">
                <a16:creationId xmlns:a16="http://schemas.microsoft.com/office/drawing/2014/main" id="{CBDE640F-C7A1-C13B-A676-C7EF32133A68}"/>
              </a:ext>
            </a:extLst>
          </p:cNvPr>
          <p:cNvGrpSpPr/>
          <p:nvPr/>
        </p:nvGrpSpPr>
        <p:grpSpPr>
          <a:xfrm>
            <a:off x="500197" y="2003087"/>
            <a:ext cx="6819335" cy="712519"/>
            <a:chOff x="311661" y="1847575"/>
            <a:chExt cx="6819335" cy="712519"/>
          </a:xfrm>
        </p:grpSpPr>
        <p:sp>
          <p:nvSpPr>
            <p:cNvPr id="4" name="Oval 3">
              <a:extLst>
                <a:ext uri="{FF2B5EF4-FFF2-40B4-BE49-F238E27FC236}">
                  <a16:creationId xmlns:a16="http://schemas.microsoft.com/office/drawing/2014/main" id="{90983201-6766-5C56-177E-F72F4EF0658B}"/>
                </a:ext>
              </a:extLst>
            </p:cNvPr>
            <p:cNvSpPr/>
            <p:nvPr/>
          </p:nvSpPr>
          <p:spPr>
            <a:xfrm>
              <a:off x="311661" y="1847575"/>
              <a:ext cx="712519" cy="712519"/>
            </a:xfrm>
            <a:prstGeom prst="ellipse">
              <a:avLst/>
            </a:prstGeom>
            <a:solidFill>
              <a:schemeClr val="accent2">
                <a:lumMod val="20000"/>
                <a:lumOff val="8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accent2">
                      <a:lumMod val="75000"/>
                    </a:schemeClr>
                  </a:solidFill>
                  <a:latin typeface="Cambria" panose="02040503050406030204" pitchFamily="18" charset="0"/>
                  <a:ea typeface="Cambria" panose="02040503050406030204" pitchFamily="18" charset="0"/>
                </a:rPr>
                <a:t>1</a:t>
              </a:r>
            </a:p>
          </p:txBody>
        </p:sp>
        <p:sp>
          <p:nvSpPr>
            <p:cNvPr id="12" name="TextBox 11">
              <a:extLst>
                <a:ext uri="{FF2B5EF4-FFF2-40B4-BE49-F238E27FC236}">
                  <a16:creationId xmlns:a16="http://schemas.microsoft.com/office/drawing/2014/main" id="{97F9362C-9D58-7680-BA9F-3567A2F7FB28}"/>
                </a:ext>
              </a:extLst>
            </p:cNvPr>
            <p:cNvSpPr txBox="1"/>
            <p:nvPr/>
          </p:nvSpPr>
          <p:spPr>
            <a:xfrm>
              <a:off x="1209375" y="1907018"/>
              <a:ext cx="5921621" cy="584775"/>
            </a:xfrm>
            <a:prstGeom prst="rect">
              <a:avLst/>
            </a:prstGeom>
            <a:noFill/>
          </p:spPr>
          <p:txBody>
            <a:bodyPr wrap="none" rtlCol="0">
              <a:spAutoFit/>
            </a:bodyPr>
            <a:lstStyle/>
            <a:p>
              <a:pPr algn="l"/>
              <a:r>
                <a:rPr lang="en-US" sz="3200" dirty="0">
                  <a:latin typeface="Cambria" panose="02040503050406030204" pitchFamily="18" charset="0"/>
                  <a:ea typeface="Cambria" panose="02040503050406030204" pitchFamily="18" charset="0"/>
                </a:rPr>
                <a:t>Initialize DRAM Bender platform</a:t>
              </a:r>
            </a:p>
          </p:txBody>
        </p:sp>
      </p:grpSp>
      <p:grpSp>
        <p:nvGrpSpPr>
          <p:cNvPr id="22" name="Group 21">
            <a:extLst>
              <a:ext uri="{FF2B5EF4-FFF2-40B4-BE49-F238E27FC236}">
                <a16:creationId xmlns:a16="http://schemas.microsoft.com/office/drawing/2014/main" id="{502F63B1-7D1A-9957-C398-08CB3EE146BD}"/>
              </a:ext>
            </a:extLst>
          </p:cNvPr>
          <p:cNvGrpSpPr/>
          <p:nvPr/>
        </p:nvGrpSpPr>
        <p:grpSpPr>
          <a:xfrm>
            <a:off x="515709" y="3032190"/>
            <a:ext cx="7089673" cy="712519"/>
            <a:chOff x="327173" y="2906691"/>
            <a:chExt cx="7089673" cy="712519"/>
          </a:xfrm>
        </p:grpSpPr>
        <p:sp>
          <p:nvSpPr>
            <p:cNvPr id="13" name="Oval 12">
              <a:extLst>
                <a:ext uri="{FF2B5EF4-FFF2-40B4-BE49-F238E27FC236}">
                  <a16:creationId xmlns:a16="http://schemas.microsoft.com/office/drawing/2014/main" id="{819DE06E-E36F-7358-38C8-2FEB5F732D0E}"/>
                </a:ext>
              </a:extLst>
            </p:cNvPr>
            <p:cNvSpPr/>
            <p:nvPr/>
          </p:nvSpPr>
          <p:spPr>
            <a:xfrm>
              <a:off x="327173" y="2906691"/>
              <a:ext cx="712519" cy="712519"/>
            </a:xfrm>
            <a:prstGeom prst="ellipse">
              <a:avLst/>
            </a:prstGeom>
            <a:solidFill>
              <a:schemeClr val="accent2">
                <a:lumMod val="20000"/>
                <a:lumOff val="8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accent2">
                      <a:lumMod val="75000"/>
                    </a:schemeClr>
                  </a:solidFill>
                  <a:latin typeface="Cambria" panose="02040503050406030204" pitchFamily="18" charset="0"/>
                  <a:ea typeface="Cambria" panose="02040503050406030204" pitchFamily="18" charset="0"/>
                </a:rPr>
                <a:t>2</a:t>
              </a:r>
            </a:p>
          </p:txBody>
        </p:sp>
        <p:sp>
          <p:nvSpPr>
            <p:cNvPr id="14" name="TextBox 13">
              <a:extLst>
                <a:ext uri="{FF2B5EF4-FFF2-40B4-BE49-F238E27FC236}">
                  <a16:creationId xmlns:a16="http://schemas.microsoft.com/office/drawing/2014/main" id="{220DC87F-78C7-23A9-8924-2B30244EA516}"/>
                </a:ext>
              </a:extLst>
            </p:cNvPr>
            <p:cNvSpPr txBox="1"/>
            <p:nvPr/>
          </p:nvSpPr>
          <p:spPr>
            <a:xfrm>
              <a:off x="1175009" y="2970562"/>
              <a:ext cx="6241837" cy="584775"/>
            </a:xfrm>
            <a:prstGeom prst="rect">
              <a:avLst/>
            </a:prstGeom>
            <a:noFill/>
          </p:spPr>
          <p:txBody>
            <a:bodyPr wrap="none" rtlCol="0">
              <a:spAutoFit/>
            </a:bodyPr>
            <a:lstStyle/>
            <a:p>
              <a:pPr algn="l"/>
              <a:r>
                <a:rPr lang="en-US" sz="3200" dirty="0">
                  <a:latin typeface="Cambria" panose="02040503050406030204" pitchFamily="18" charset="0"/>
                  <a:ea typeface="Cambria" panose="02040503050406030204" pitchFamily="18" charset="0"/>
                </a:rPr>
                <a:t>Create DRAM Bender test program</a:t>
              </a:r>
            </a:p>
          </p:txBody>
        </p:sp>
      </p:grpSp>
      <p:grpSp>
        <p:nvGrpSpPr>
          <p:cNvPr id="21" name="Group 20">
            <a:extLst>
              <a:ext uri="{FF2B5EF4-FFF2-40B4-BE49-F238E27FC236}">
                <a16:creationId xmlns:a16="http://schemas.microsoft.com/office/drawing/2014/main" id="{77938992-0D43-4D40-9B2B-FF70B6A1DDB0}"/>
              </a:ext>
            </a:extLst>
          </p:cNvPr>
          <p:cNvGrpSpPr/>
          <p:nvPr/>
        </p:nvGrpSpPr>
        <p:grpSpPr>
          <a:xfrm>
            <a:off x="515709" y="4061293"/>
            <a:ext cx="7327110" cy="712519"/>
            <a:chOff x="327173" y="3939642"/>
            <a:chExt cx="7327110" cy="712519"/>
          </a:xfrm>
        </p:grpSpPr>
        <p:sp>
          <p:nvSpPr>
            <p:cNvPr id="15" name="Oval 14">
              <a:extLst>
                <a:ext uri="{FF2B5EF4-FFF2-40B4-BE49-F238E27FC236}">
                  <a16:creationId xmlns:a16="http://schemas.microsoft.com/office/drawing/2014/main" id="{095ECFEA-AB60-F5DD-A0B1-20B14ADBB92E}"/>
                </a:ext>
              </a:extLst>
            </p:cNvPr>
            <p:cNvSpPr/>
            <p:nvPr/>
          </p:nvSpPr>
          <p:spPr>
            <a:xfrm>
              <a:off x="327173" y="3939642"/>
              <a:ext cx="712519" cy="712519"/>
            </a:xfrm>
            <a:prstGeom prst="ellipse">
              <a:avLst/>
            </a:prstGeom>
            <a:solidFill>
              <a:schemeClr val="accent2">
                <a:lumMod val="20000"/>
                <a:lumOff val="8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accent2">
                      <a:lumMod val="75000"/>
                    </a:schemeClr>
                  </a:solidFill>
                  <a:latin typeface="Cambria" panose="02040503050406030204" pitchFamily="18" charset="0"/>
                  <a:ea typeface="Cambria" panose="02040503050406030204" pitchFamily="18" charset="0"/>
                </a:rPr>
                <a:t>3</a:t>
              </a:r>
            </a:p>
          </p:txBody>
        </p:sp>
        <p:sp>
          <p:nvSpPr>
            <p:cNvPr id="16" name="TextBox 15">
              <a:extLst>
                <a:ext uri="{FF2B5EF4-FFF2-40B4-BE49-F238E27FC236}">
                  <a16:creationId xmlns:a16="http://schemas.microsoft.com/office/drawing/2014/main" id="{DBC05DDF-1975-A392-6E85-650A21565CAF}"/>
                </a:ext>
              </a:extLst>
            </p:cNvPr>
            <p:cNvSpPr txBox="1"/>
            <p:nvPr/>
          </p:nvSpPr>
          <p:spPr>
            <a:xfrm>
              <a:off x="1175009" y="4003513"/>
              <a:ext cx="6479274" cy="584775"/>
            </a:xfrm>
            <a:prstGeom prst="rect">
              <a:avLst/>
            </a:prstGeom>
            <a:noFill/>
          </p:spPr>
          <p:txBody>
            <a:bodyPr wrap="none" rtlCol="0">
              <a:spAutoFit/>
            </a:bodyPr>
            <a:lstStyle/>
            <a:p>
              <a:pPr algn="l"/>
              <a:r>
                <a:rPr lang="en-US" sz="3200" dirty="0">
                  <a:latin typeface="Cambria" panose="02040503050406030204" pitchFamily="18" charset="0"/>
                  <a:ea typeface="Cambria" panose="02040503050406030204" pitchFamily="18" charset="0"/>
                </a:rPr>
                <a:t>Execute DRAM Bender test program</a:t>
              </a:r>
            </a:p>
          </p:txBody>
        </p:sp>
      </p:grpSp>
      <p:grpSp>
        <p:nvGrpSpPr>
          <p:cNvPr id="20" name="Group 19">
            <a:extLst>
              <a:ext uri="{FF2B5EF4-FFF2-40B4-BE49-F238E27FC236}">
                <a16:creationId xmlns:a16="http://schemas.microsoft.com/office/drawing/2014/main" id="{D0AC240A-C36F-EE92-307F-A2D9280F7DB6}"/>
              </a:ext>
            </a:extLst>
          </p:cNvPr>
          <p:cNvGrpSpPr/>
          <p:nvPr/>
        </p:nvGrpSpPr>
        <p:grpSpPr>
          <a:xfrm>
            <a:off x="515709" y="5090397"/>
            <a:ext cx="6973616" cy="712519"/>
            <a:chOff x="327173" y="4934885"/>
            <a:chExt cx="6973616" cy="712519"/>
          </a:xfrm>
        </p:grpSpPr>
        <p:sp>
          <p:nvSpPr>
            <p:cNvPr id="18" name="Oval 17">
              <a:extLst>
                <a:ext uri="{FF2B5EF4-FFF2-40B4-BE49-F238E27FC236}">
                  <a16:creationId xmlns:a16="http://schemas.microsoft.com/office/drawing/2014/main" id="{A844ACD7-169E-34B3-36DE-5A258A50762C}"/>
                </a:ext>
              </a:extLst>
            </p:cNvPr>
            <p:cNvSpPr/>
            <p:nvPr/>
          </p:nvSpPr>
          <p:spPr>
            <a:xfrm>
              <a:off x="327173" y="4934885"/>
              <a:ext cx="712519" cy="712519"/>
            </a:xfrm>
            <a:prstGeom prst="ellipse">
              <a:avLst/>
            </a:prstGeom>
            <a:solidFill>
              <a:schemeClr val="accent2">
                <a:lumMod val="20000"/>
                <a:lumOff val="8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accent2">
                      <a:lumMod val="75000"/>
                    </a:schemeClr>
                  </a:solidFill>
                  <a:latin typeface="Cambria" panose="02040503050406030204" pitchFamily="18" charset="0"/>
                  <a:ea typeface="Cambria" panose="02040503050406030204" pitchFamily="18" charset="0"/>
                </a:rPr>
                <a:t>4</a:t>
              </a:r>
            </a:p>
          </p:txBody>
        </p:sp>
        <p:sp>
          <p:nvSpPr>
            <p:cNvPr id="19" name="TextBox 18">
              <a:extLst>
                <a:ext uri="{FF2B5EF4-FFF2-40B4-BE49-F238E27FC236}">
                  <a16:creationId xmlns:a16="http://schemas.microsoft.com/office/drawing/2014/main" id="{24F2B019-9408-04FA-4AE9-975DA51F85CE}"/>
                </a:ext>
              </a:extLst>
            </p:cNvPr>
            <p:cNvSpPr txBox="1"/>
            <p:nvPr/>
          </p:nvSpPr>
          <p:spPr>
            <a:xfrm>
              <a:off x="1175009" y="4998756"/>
              <a:ext cx="6125780" cy="584775"/>
            </a:xfrm>
            <a:prstGeom prst="rect">
              <a:avLst/>
            </a:prstGeom>
            <a:noFill/>
          </p:spPr>
          <p:txBody>
            <a:bodyPr wrap="none" rtlCol="0">
              <a:spAutoFit/>
            </a:bodyPr>
            <a:lstStyle/>
            <a:p>
              <a:pPr algn="l"/>
              <a:r>
                <a:rPr lang="en-US" sz="3200" dirty="0">
                  <a:latin typeface="Cambria" panose="02040503050406030204" pitchFamily="18" charset="0"/>
                  <a:ea typeface="Cambria" panose="02040503050406030204" pitchFamily="18" charset="0"/>
                </a:rPr>
                <a:t>Read &amp; analyze experimental data</a:t>
              </a:r>
            </a:p>
          </p:txBody>
        </p:sp>
      </p:grpSp>
      <p:sp>
        <p:nvSpPr>
          <p:cNvPr id="5" name="Rounded Rectangle 4">
            <a:extLst>
              <a:ext uri="{FF2B5EF4-FFF2-40B4-BE49-F238E27FC236}">
                <a16:creationId xmlns:a16="http://schemas.microsoft.com/office/drawing/2014/main" id="{2882E2A7-0C54-CA81-D41E-530694BC697E}"/>
              </a:ext>
            </a:extLst>
          </p:cNvPr>
          <p:cNvSpPr/>
          <p:nvPr/>
        </p:nvSpPr>
        <p:spPr>
          <a:xfrm flipV="1">
            <a:off x="294290" y="1881433"/>
            <a:ext cx="7767145" cy="1051509"/>
          </a:xfrm>
          <a:prstGeom prst="roundRect">
            <a:avLst/>
          </a:prstGeom>
          <a:solidFill>
            <a:srgbClr val="FFFFFF">
              <a:alpha val="89804"/>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mbria" panose="02040503050406030204" pitchFamily="18" charset="0"/>
              <a:ea typeface="Cambria" panose="02040503050406030204" pitchFamily="18" charset="0"/>
            </a:endParaRPr>
          </a:p>
        </p:txBody>
      </p:sp>
      <p:sp>
        <p:nvSpPr>
          <p:cNvPr id="6" name="Rounded Rectangle 5">
            <a:extLst>
              <a:ext uri="{FF2B5EF4-FFF2-40B4-BE49-F238E27FC236}">
                <a16:creationId xmlns:a16="http://schemas.microsoft.com/office/drawing/2014/main" id="{2C9985AC-D9A1-2226-4F90-9FA3B290BB7F}"/>
              </a:ext>
            </a:extLst>
          </p:cNvPr>
          <p:cNvSpPr/>
          <p:nvPr/>
        </p:nvSpPr>
        <p:spPr>
          <a:xfrm flipV="1">
            <a:off x="373117" y="3907827"/>
            <a:ext cx="7767145" cy="2030517"/>
          </a:xfrm>
          <a:prstGeom prst="roundRect">
            <a:avLst/>
          </a:prstGeom>
          <a:solidFill>
            <a:srgbClr val="FFFFFF">
              <a:alpha val="89804"/>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798886846"/>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78FA60-E7F7-0FD6-F986-E06547187FBC}"/>
              </a:ext>
            </a:extLst>
          </p:cNvPr>
          <p:cNvSpPr>
            <a:spLocks noGrp="1"/>
          </p:cNvSpPr>
          <p:nvPr>
            <p:ph type="title"/>
          </p:nvPr>
        </p:nvSpPr>
        <p:spPr/>
        <p:txBody>
          <a:bodyPr/>
          <a:lstStyle/>
          <a:p>
            <a:r>
              <a:rPr lang="en-US" dirty="0" err="1"/>
              <a:t>RowHammer</a:t>
            </a:r>
            <a:r>
              <a:rPr lang="en-US" dirty="0"/>
              <a:t> Test Program</a:t>
            </a:r>
          </a:p>
        </p:txBody>
      </p:sp>
      <p:sp>
        <p:nvSpPr>
          <p:cNvPr id="3" name="Content Placeholder 2">
            <a:extLst>
              <a:ext uri="{FF2B5EF4-FFF2-40B4-BE49-F238E27FC236}">
                <a16:creationId xmlns:a16="http://schemas.microsoft.com/office/drawing/2014/main" id="{944093EE-DC5E-0A7C-F7B3-C144506EE1FE}"/>
              </a:ext>
            </a:extLst>
          </p:cNvPr>
          <p:cNvSpPr>
            <a:spLocks noGrp="1"/>
          </p:cNvSpPr>
          <p:nvPr>
            <p:ph idx="1"/>
          </p:nvPr>
        </p:nvSpPr>
        <p:spPr/>
        <p:txBody>
          <a:bodyPr/>
          <a:lstStyle/>
          <a:p>
            <a:r>
              <a:rPr lang="en-US" sz="2800" dirty="0"/>
              <a:t>Create programs by appending instructions to a list</a:t>
            </a:r>
          </a:p>
          <a:p>
            <a:pPr marL="514350" indent="-514350">
              <a:buFont typeface="+mj-lt"/>
              <a:buAutoNum type="arabicPeriod"/>
            </a:pPr>
            <a:endParaRPr lang="en-US" sz="3200" dirty="0"/>
          </a:p>
          <a:p>
            <a:pPr marL="514350" indent="-514350">
              <a:buFont typeface="+mj-lt"/>
              <a:buAutoNum type="arabicPeriod"/>
            </a:pPr>
            <a:r>
              <a:rPr lang="en-US" sz="2800" dirty="0"/>
              <a:t>Initialize 8 rows surrounding the victim row</a:t>
            </a:r>
          </a:p>
          <a:p>
            <a:pPr lvl="1"/>
            <a:r>
              <a:rPr lang="en-US" sz="2400" dirty="0"/>
              <a:t>Including the two aggressor rows</a:t>
            </a:r>
          </a:p>
          <a:p>
            <a:endParaRPr lang="en-US" sz="2800" dirty="0"/>
          </a:p>
          <a:p>
            <a:pPr marL="514350" indent="-514350">
              <a:buFont typeface="+mj-lt"/>
              <a:buAutoNum type="arabicPeriod" startAt="2"/>
            </a:pPr>
            <a:r>
              <a:rPr lang="en-US" sz="2800" dirty="0"/>
              <a:t>Initialize the victim row</a:t>
            </a:r>
          </a:p>
          <a:p>
            <a:pPr marL="514350" indent="-514350">
              <a:buFont typeface="+mj-lt"/>
              <a:buAutoNum type="arabicPeriod" startAt="2"/>
            </a:pPr>
            <a:endParaRPr lang="en-US" sz="2800" dirty="0"/>
          </a:p>
          <a:p>
            <a:pPr marL="514350" indent="-514350">
              <a:buFont typeface="+mj-lt"/>
              <a:buAutoNum type="arabicPeriod" startAt="2"/>
            </a:pPr>
            <a:r>
              <a:rPr lang="en-US" sz="2800" dirty="0"/>
              <a:t>Hammer the two aggressor rows</a:t>
            </a:r>
          </a:p>
          <a:p>
            <a:pPr marL="514350" indent="-514350">
              <a:buFont typeface="+mj-lt"/>
              <a:buAutoNum type="arabicPeriod" startAt="2"/>
            </a:pPr>
            <a:endParaRPr lang="en-US" sz="2800" dirty="0"/>
          </a:p>
          <a:p>
            <a:pPr marL="514350" indent="-514350">
              <a:buFont typeface="+mj-lt"/>
              <a:buAutoNum type="arabicPeriod" startAt="2"/>
            </a:pPr>
            <a:r>
              <a:rPr lang="en-US" sz="2800" dirty="0"/>
              <a:t>Read the victim row</a:t>
            </a:r>
          </a:p>
        </p:txBody>
      </p:sp>
    </p:spTree>
    <p:extLst>
      <p:ext uri="{BB962C8B-B14F-4D97-AF65-F5344CB8AC3E}">
        <p14:creationId xmlns:p14="http://schemas.microsoft.com/office/powerpoint/2010/main" val="538209520"/>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A563F5-B7DD-C3B8-EF9B-8B25B5A813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B81373-3232-E25F-E1E7-5F7843EC486F}"/>
              </a:ext>
            </a:extLst>
          </p:cNvPr>
          <p:cNvSpPr>
            <a:spLocks noGrp="1"/>
          </p:cNvSpPr>
          <p:nvPr>
            <p:ph type="title"/>
          </p:nvPr>
        </p:nvSpPr>
        <p:spPr/>
        <p:txBody>
          <a:bodyPr/>
          <a:lstStyle/>
          <a:p>
            <a:r>
              <a:rPr lang="en-US" sz="4000" dirty="0"/>
              <a:t>Typical DRAM Bender Test Workflow</a:t>
            </a:r>
          </a:p>
        </p:txBody>
      </p:sp>
      <p:sp>
        <p:nvSpPr>
          <p:cNvPr id="3" name="Content Placeholder 2">
            <a:extLst>
              <a:ext uri="{FF2B5EF4-FFF2-40B4-BE49-F238E27FC236}">
                <a16:creationId xmlns:a16="http://schemas.microsoft.com/office/drawing/2014/main" id="{DEDDCCF4-C4A6-DD48-8128-D27574955E3D}"/>
              </a:ext>
            </a:extLst>
          </p:cNvPr>
          <p:cNvSpPr>
            <a:spLocks noGrp="1"/>
          </p:cNvSpPr>
          <p:nvPr>
            <p:ph idx="1"/>
          </p:nvPr>
        </p:nvSpPr>
        <p:spPr>
          <a:xfrm>
            <a:off x="75991" y="1055084"/>
            <a:ext cx="8987621" cy="509765"/>
          </a:xfrm>
        </p:spPr>
        <p:txBody>
          <a:bodyPr/>
          <a:lstStyle/>
          <a:p>
            <a:pPr marL="0" indent="0">
              <a:buNone/>
            </a:pPr>
            <a:r>
              <a:rPr lang="en-US" dirty="0"/>
              <a:t>In a </a:t>
            </a:r>
            <a:r>
              <a:rPr lang="en-US" dirty="0">
                <a:solidFill>
                  <a:srgbClr val="0000FF"/>
                </a:solidFill>
              </a:rPr>
              <a:t>C++</a:t>
            </a:r>
            <a:r>
              <a:rPr lang="en-US" dirty="0"/>
              <a:t> or a </a:t>
            </a:r>
            <a:r>
              <a:rPr lang="en-US" dirty="0">
                <a:solidFill>
                  <a:srgbClr val="0000FF"/>
                </a:solidFill>
              </a:rPr>
              <a:t>Python</a:t>
            </a:r>
            <a:r>
              <a:rPr lang="en-US" dirty="0"/>
              <a:t> executable:</a:t>
            </a:r>
          </a:p>
        </p:txBody>
      </p:sp>
      <p:grpSp>
        <p:nvGrpSpPr>
          <p:cNvPr id="23" name="Group 22">
            <a:extLst>
              <a:ext uri="{FF2B5EF4-FFF2-40B4-BE49-F238E27FC236}">
                <a16:creationId xmlns:a16="http://schemas.microsoft.com/office/drawing/2014/main" id="{CD99682D-70D0-A3F1-F68A-17D4C2533CAC}"/>
              </a:ext>
            </a:extLst>
          </p:cNvPr>
          <p:cNvGrpSpPr/>
          <p:nvPr/>
        </p:nvGrpSpPr>
        <p:grpSpPr>
          <a:xfrm>
            <a:off x="500197" y="2003087"/>
            <a:ext cx="6819335" cy="712519"/>
            <a:chOff x="311661" y="1847575"/>
            <a:chExt cx="6819335" cy="712519"/>
          </a:xfrm>
        </p:grpSpPr>
        <p:sp>
          <p:nvSpPr>
            <p:cNvPr id="4" name="Oval 3">
              <a:extLst>
                <a:ext uri="{FF2B5EF4-FFF2-40B4-BE49-F238E27FC236}">
                  <a16:creationId xmlns:a16="http://schemas.microsoft.com/office/drawing/2014/main" id="{7E84E06E-E99E-AA07-57DB-9A1A73209723}"/>
                </a:ext>
              </a:extLst>
            </p:cNvPr>
            <p:cNvSpPr/>
            <p:nvPr/>
          </p:nvSpPr>
          <p:spPr>
            <a:xfrm>
              <a:off x="311661" y="1847575"/>
              <a:ext cx="712519" cy="712519"/>
            </a:xfrm>
            <a:prstGeom prst="ellipse">
              <a:avLst/>
            </a:prstGeom>
            <a:solidFill>
              <a:schemeClr val="accent2">
                <a:lumMod val="20000"/>
                <a:lumOff val="8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accent2">
                      <a:lumMod val="75000"/>
                    </a:schemeClr>
                  </a:solidFill>
                  <a:latin typeface="Cambria" panose="02040503050406030204" pitchFamily="18" charset="0"/>
                  <a:ea typeface="Cambria" panose="02040503050406030204" pitchFamily="18" charset="0"/>
                </a:rPr>
                <a:t>1</a:t>
              </a:r>
            </a:p>
          </p:txBody>
        </p:sp>
        <p:sp>
          <p:nvSpPr>
            <p:cNvPr id="12" name="TextBox 11">
              <a:extLst>
                <a:ext uri="{FF2B5EF4-FFF2-40B4-BE49-F238E27FC236}">
                  <a16:creationId xmlns:a16="http://schemas.microsoft.com/office/drawing/2014/main" id="{9F2972C3-CB40-4166-C3DC-3188F86A51A7}"/>
                </a:ext>
              </a:extLst>
            </p:cNvPr>
            <p:cNvSpPr txBox="1"/>
            <p:nvPr/>
          </p:nvSpPr>
          <p:spPr>
            <a:xfrm>
              <a:off x="1209375" y="1907018"/>
              <a:ext cx="5921621" cy="584775"/>
            </a:xfrm>
            <a:prstGeom prst="rect">
              <a:avLst/>
            </a:prstGeom>
            <a:noFill/>
          </p:spPr>
          <p:txBody>
            <a:bodyPr wrap="none" rtlCol="0">
              <a:spAutoFit/>
            </a:bodyPr>
            <a:lstStyle/>
            <a:p>
              <a:pPr algn="l"/>
              <a:r>
                <a:rPr lang="en-US" sz="3200" dirty="0">
                  <a:latin typeface="Cambria" panose="02040503050406030204" pitchFamily="18" charset="0"/>
                  <a:ea typeface="Cambria" panose="02040503050406030204" pitchFamily="18" charset="0"/>
                </a:rPr>
                <a:t>Initialize DRAM Bender platform</a:t>
              </a:r>
            </a:p>
          </p:txBody>
        </p:sp>
      </p:grpSp>
      <p:grpSp>
        <p:nvGrpSpPr>
          <p:cNvPr id="22" name="Group 21">
            <a:extLst>
              <a:ext uri="{FF2B5EF4-FFF2-40B4-BE49-F238E27FC236}">
                <a16:creationId xmlns:a16="http://schemas.microsoft.com/office/drawing/2014/main" id="{FB3CA87F-DE97-BF89-C5A1-CDB321234DAE}"/>
              </a:ext>
            </a:extLst>
          </p:cNvPr>
          <p:cNvGrpSpPr/>
          <p:nvPr/>
        </p:nvGrpSpPr>
        <p:grpSpPr>
          <a:xfrm>
            <a:off x="515709" y="3032190"/>
            <a:ext cx="7089673" cy="712519"/>
            <a:chOff x="327173" y="2906691"/>
            <a:chExt cx="7089673" cy="712519"/>
          </a:xfrm>
        </p:grpSpPr>
        <p:sp>
          <p:nvSpPr>
            <p:cNvPr id="13" name="Oval 12">
              <a:extLst>
                <a:ext uri="{FF2B5EF4-FFF2-40B4-BE49-F238E27FC236}">
                  <a16:creationId xmlns:a16="http://schemas.microsoft.com/office/drawing/2014/main" id="{2112C9A2-F7E8-D693-0FC9-B379DFE1FDB2}"/>
                </a:ext>
              </a:extLst>
            </p:cNvPr>
            <p:cNvSpPr/>
            <p:nvPr/>
          </p:nvSpPr>
          <p:spPr>
            <a:xfrm>
              <a:off x="327173" y="2906691"/>
              <a:ext cx="712519" cy="712519"/>
            </a:xfrm>
            <a:prstGeom prst="ellipse">
              <a:avLst/>
            </a:prstGeom>
            <a:solidFill>
              <a:schemeClr val="accent2">
                <a:lumMod val="20000"/>
                <a:lumOff val="8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accent2">
                      <a:lumMod val="75000"/>
                    </a:schemeClr>
                  </a:solidFill>
                  <a:latin typeface="Cambria" panose="02040503050406030204" pitchFamily="18" charset="0"/>
                  <a:ea typeface="Cambria" panose="02040503050406030204" pitchFamily="18" charset="0"/>
                </a:rPr>
                <a:t>2</a:t>
              </a:r>
            </a:p>
          </p:txBody>
        </p:sp>
        <p:sp>
          <p:nvSpPr>
            <p:cNvPr id="14" name="TextBox 13">
              <a:extLst>
                <a:ext uri="{FF2B5EF4-FFF2-40B4-BE49-F238E27FC236}">
                  <a16:creationId xmlns:a16="http://schemas.microsoft.com/office/drawing/2014/main" id="{1713840E-D04F-6FBC-1F77-F08F00F736F7}"/>
                </a:ext>
              </a:extLst>
            </p:cNvPr>
            <p:cNvSpPr txBox="1"/>
            <p:nvPr/>
          </p:nvSpPr>
          <p:spPr>
            <a:xfrm>
              <a:off x="1175009" y="2970562"/>
              <a:ext cx="6241837" cy="584775"/>
            </a:xfrm>
            <a:prstGeom prst="rect">
              <a:avLst/>
            </a:prstGeom>
            <a:noFill/>
          </p:spPr>
          <p:txBody>
            <a:bodyPr wrap="none" rtlCol="0">
              <a:spAutoFit/>
            </a:bodyPr>
            <a:lstStyle/>
            <a:p>
              <a:pPr algn="l"/>
              <a:r>
                <a:rPr lang="en-US" sz="3200" dirty="0">
                  <a:latin typeface="Cambria" panose="02040503050406030204" pitchFamily="18" charset="0"/>
                  <a:ea typeface="Cambria" panose="02040503050406030204" pitchFamily="18" charset="0"/>
                </a:rPr>
                <a:t>Create DRAM Bender test program</a:t>
              </a:r>
            </a:p>
          </p:txBody>
        </p:sp>
      </p:grpSp>
      <p:grpSp>
        <p:nvGrpSpPr>
          <p:cNvPr id="21" name="Group 20">
            <a:extLst>
              <a:ext uri="{FF2B5EF4-FFF2-40B4-BE49-F238E27FC236}">
                <a16:creationId xmlns:a16="http://schemas.microsoft.com/office/drawing/2014/main" id="{F0BB2098-65AC-A41C-F8EA-1A849FC1781B}"/>
              </a:ext>
            </a:extLst>
          </p:cNvPr>
          <p:cNvGrpSpPr/>
          <p:nvPr/>
        </p:nvGrpSpPr>
        <p:grpSpPr>
          <a:xfrm>
            <a:off x="515709" y="4061293"/>
            <a:ext cx="7327110" cy="712519"/>
            <a:chOff x="327173" y="3939642"/>
            <a:chExt cx="7327110" cy="712519"/>
          </a:xfrm>
        </p:grpSpPr>
        <p:sp>
          <p:nvSpPr>
            <p:cNvPr id="15" name="Oval 14">
              <a:extLst>
                <a:ext uri="{FF2B5EF4-FFF2-40B4-BE49-F238E27FC236}">
                  <a16:creationId xmlns:a16="http://schemas.microsoft.com/office/drawing/2014/main" id="{E4880E15-ACEB-837D-9584-F467DDDE2F38}"/>
                </a:ext>
              </a:extLst>
            </p:cNvPr>
            <p:cNvSpPr/>
            <p:nvPr/>
          </p:nvSpPr>
          <p:spPr>
            <a:xfrm>
              <a:off x="327173" y="3939642"/>
              <a:ext cx="712519" cy="712519"/>
            </a:xfrm>
            <a:prstGeom prst="ellipse">
              <a:avLst/>
            </a:prstGeom>
            <a:solidFill>
              <a:schemeClr val="accent2">
                <a:lumMod val="20000"/>
                <a:lumOff val="8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accent2">
                      <a:lumMod val="75000"/>
                    </a:schemeClr>
                  </a:solidFill>
                  <a:latin typeface="Cambria" panose="02040503050406030204" pitchFamily="18" charset="0"/>
                  <a:ea typeface="Cambria" panose="02040503050406030204" pitchFamily="18" charset="0"/>
                </a:rPr>
                <a:t>3</a:t>
              </a:r>
            </a:p>
          </p:txBody>
        </p:sp>
        <p:sp>
          <p:nvSpPr>
            <p:cNvPr id="16" name="TextBox 15">
              <a:extLst>
                <a:ext uri="{FF2B5EF4-FFF2-40B4-BE49-F238E27FC236}">
                  <a16:creationId xmlns:a16="http://schemas.microsoft.com/office/drawing/2014/main" id="{A44230D9-77D7-AB66-A8D9-D3745FF4F317}"/>
                </a:ext>
              </a:extLst>
            </p:cNvPr>
            <p:cNvSpPr txBox="1"/>
            <p:nvPr/>
          </p:nvSpPr>
          <p:spPr>
            <a:xfrm>
              <a:off x="1175009" y="4003513"/>
              <a:ext cx="6479274" cy="584775"/>
            </a:xfrm>
            <a:prstGeom prst="rect">
              <a:avLst/>
            </a:prstGeom>
            <a:noFill/>
          </p:spPr>
          <p:txBody>
            <a:bodyPr wrap="none" rtlCol="0">
              <a:spAutoFit/>
            </a:bodyPr>
            <a:lstStyle/>
            <a:p>
              <a:pPr algn="l"/>
              <a:r>
                <a:rPr lang="en-US" sz="3200" dirty="0">
                  <a:latin typeface="Cambria" panose="02040503050406030204" pitchFamily="18" charset="0"/>
                  <a:ea typeface="Cambria" panose="02040503050406030204" pitchFamily="18" charset="0"/>
                </a:rPr>
                <a:t>Execute DRAM Bender test program</a:t>
              </a:r>
            </a:p>
          </p:txBody>
        </p:sp>
      </p:grpSp>
      <p:grpSp>
        <p:nvGrpSpPr>
          <p:cNvPr id="20" name="Group 19">
            <a:extLst>
              <a:ext uri="{FF2B5EF4-FFF2-40B4-BE49-F238E27FC236}">
                <a16:creationId xmlns:a16="http://schemas.microsoft.com/office/drawing/2014/main" id="{23D2DFFF-3A5C-14CE-2A1E-241FBCCDB09B}"/>
              </a:ext>
            </a:extLst>
          </p:cNvPr>
          <p:cNvGrpSpPr/>
          <p:nvPr/>
        </p:nvGrpSpPr>
        <p:grpSpPr>
          <a:xfrm>
            <a:off x="515709" y="5090397"/>
            <a:ext cx="6973616" cy="712519"/>
            <a:chOff x="327173" y="4934885"/>
            <a:chExt cx="6973616" cy="712519"/>
          </a:xfrm>
        </p:grpSpPr>
        <p:sp>
          <p:nvSpPr>
            <p:cNvPr id="18" name="Oval 17">
              <a:extLst>
                <a:ext uri="{FF2B5EF4-FFF2-40B4-BE49-F238E27FC236}">
                  <a16:creationId xmlns:a16="http://schemas.microsoft.com/office/drawing/2014/main" id="{8C81FF76-D569-FBC2-30E4-95972831E3F2}"/>
                </a:ext>
              </a:extLst>
            </p:cNvPr>
            <p:cNvSpPr/>
            <p:nvPr/>
          </p:nvSpPr>
          <p:spPr>
            <a:xfrm>
              <a:off x="327173" y="4934885"/>
              <a:ext cx="712519" cy="712519"/>
            </a:xfrm>
            <a:prstGeom prst="ellipse">
              <a:avLst/>
            </a:prstGeom>
            <a:solidFill>
              <a:schemeClr val="accent2">
                <a:lumMod val="20000"/>
                <a:lumOff val="8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accent2">
                      <a:lumMod val="75000"/>
                    </a:schemeClr>
                  </a:solidFill>
                  <a:latin typeface="Cambria" panose="02040503050406030204" pitchFamily="18" charset="0"/>
                  <a:ea typeface="Cambria" panose="02040503050406030204" pitchFamily="18" charset="0"/>
                </a:rPr>
                <a:t>4</a:t>
              </a:r>
            </a:p>
          </p:txBody>
        </p:sp>
        <p:sp>
          <p:nvSpPr>
            <p:cNvPr id="19" name="TextBox 18">
              <a:extLst>
                <a:ext uri="{FF2B5EF4-FFF2-40B4-BE49-F238E27FC236}">
                  <a16:creationId xmlns:a16="http://schemas.microsoft.com/office/drawing/2014/main" id="{40C5E1D2-EAA7-F9B2-A048-11FC5D055530}"/>
                </a:ext>
              </a:extLst>
            </p:cNvPr>
            <p:cNvSpPr txBox="1"/>
            <p:nvPr/>
          </p:nvSpPr>
          <p:spPr>
            <a:xfrm>
              <a:off x="1175009" y="4998756"/>
              <a:ext cx="6125780" cy="584775"/>
            </a:xfrm>
            <a:prstGeom prst="rect">
              <a:avLst/>
            </a:prstGeom>
            <a:noFill/>
          </p:spPr>
          <p:txBody>
            <a:bodyPr wrap="none" rtlCol="0">
              <a:spAutoFit/>
            </a:bodyPr>
            <a:lstStyle/>
            <a:p>
              <a:pPr algn="l"/>
              <a:r>
                <a:rPr lang="en-US" sz="3200" dirty="0">
                  <a:latin typeface="Cambria" panose="02040503050406030204" pitchFamily="18" charset="0"/>
                  <a:ea typeface="Cambria" panose="02040503050406030204" pitchFamily="18" charset="0"/>
                </a:rPr>
                <a:t>Read &amp; analyze experimental data</a:t>
              </a:r>
            </a:p>
          </p:txBody>
        </p:sp>
      </p:grpSp>
      <p:sp>
        <p:nvSpPr>
          <p:cNvPr id="6" name="Rounded Rectangle 5">
            <a:extLst>
              <a:ext uri="{FF2B5EF4-FFF2-40B4-BE49-F238E27FC236}">
                <a16:creationId xmlns:a16="http://schemas.microsoft.com/office/drawing/2014/main" id="{6341B64D-B772-E403-D492-7956C8B2DEF6}"/>
              </a:ext>
            </a:extLst>
          </p:cNvPr>
          <p:cNvSpPr/>
          <p:nvPr/>
        </p:nvSpPr>
        <p:spPr>
          <a:xfrm flipV="1">
            <a:off x="373117" y="4918841"/>
            <a:ext cx="7767145" cy="1019502"/>
          </a:xfrm>
          <a:prstGeom prst="roundRect">
            <a:avLst/>
          </a:prstGeom>
          <a:solidFill>
            <a:srgbClr val="FFFFFF">
              <a:alpha val="89804"/>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mbria" panose="02040503050406030204" pitchFamily="18" charset="0"/>
              <a:ea typeface="Cambria" panose="02040503050406030204" pitchFamily="18" charset="0"/>
            </a:endParaRPr>
          </a:p>
        </p:txBody>
      </p:sp>
      <p:sp>
        <p:nvSpPr>
          <p:cNvPr id="7" name="Rounded Rectangle 6">
            <a:extLst>
              <a:ext uri="{FF2B5EF4-FFF2-40B4-BE49-F238E27FC236}">
                <a16:creationId xmlns:a16="http://schemas.microsoft.com/office/drawing/2014/main" id="{FF89CD80-82AE-4CF0-CFE4-DEBE9168A1C9}"/>
              </a:ext>
            </a:extLst>
          </p:cNvPr>
          <p:cNvSpPr/>
          <p:nvPr/>
        </p:nvSpPr>
        <p:spPr>
          <a:xfrm flipV="1">
            <a:off x="199696" y="1940174"/>
            <a:ext cx="7767145" cy="1827910"/>
          </a:xfrm>
          <a:prstGeom prst="roundRect">
            <a:avLst/>
          </a:prstGeom>
          <a:solidFill>
            <a:srgbClr val="FFFFFF">
              <a:alpha val="89804"/>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096075457"/>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CE34D4-53E4-8353-2B03-4BECC371BF8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3CC69DE-40B5-807D-999D-EE2FB8D87CC8}"/>
              </a:ext>
            </a:extLst>
          </p:cNvPr>
          <p:cNvSpPr>
            <a:spLocks noGrp="1"/>
          </p:cNvSpPr>
          <p:nvPr>
            <p:ph type="title"/>
          </p:nvPr>
        </p:nvSpPr>
        <p:spPr/>
        <p:txBody>
          <a:bodyPr/>
          <a:lstStyle/>
          <a:p>
            <a:r>
              <a:rPr lang="en-US" sz="4000" dirty="0"/>
              <a:t>DRAM Bender Hardware Overview</a:t>
            </a:r>
          </a:p>
        </p:txBody>
      </p:sp>
      <p:pic>
        <p:nvPicPr>
          <p:cNvPr id="5" name="Picture 4">
            <a:extLst>
              <a:ext uri="{FF2B5EF4-FFF2-40B4-BE49-F238E27FC236}">
                <a16:creationId xmlns:a16="http://schemas.microsoft.com/office/drawing/2014/main" id="{83EBBDA1-AA6C-A8DD-6561-02AAE34C4494}"/>
              </a:ext>
            </a:extLst>
          </p:cNvPr>
          <p:cNvPicPr>
            <a:picLocks noChangeAspect="1"/>
          </p:cNvPicPr>
          <p:nvPr/>
        </p:nvPicPr>
        <p:blipFill>
          <a:blip r:embed="rId3"/>
          <a:stretch>
            <a:fillRect/>
          </a:stretch>
        </p:blipFill>
        <p:spPr>
          <a:xfrm>
            <a:off x="87674" y="1088899"/>
            <a:ext cx="8975938" cy="2536094"/>
          </a:xfrm>
          <a:prstGeom prst="rect">
            <a:avLst/>
          </a:prstGeom>
        </p:spPr>
      </p:pic>
    </p:spTree>
    <p:extLst>
      <p:ext uri="{BB962C8B-B14F-4D97-AF65-F5344CB8AC3E}">
        <p14:creationId xmlns:p14="http://schemas.microsoft.com/office/powerpoint/2010/main" val="2415632581"/>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8C110A1-413B-3D91-6635-2A252B5B3AE2}"/>
              </a:ext>
            </a:extLst>
          </p:cNvPr>
          <p:cNvSpPr>
            <a:spLocks noGrp="1"/>
          </p:cNvSpPr>
          <p:nvPr>
            <p:ph type="title"/>
          </p:nvPr>
        </p:nvSpPr>
        <p:spPr/>
        <p:txBody>
          <a:bodyPr/>
          <a:lstStyle/>
          <a:p>
            <a:r>
              <a:rPr lang="en-US" sz="4000" dirty="0"/>
              <a:t>Life of a DRAM Bender Program</a:t>
            </a:r>
          </a:p>
        </p:txBody>
      </p:sp>
      <p:pic>
        <p:nvPicPr>
          <p:cNvPr id="5" name="Picture 4">
            <a:extLst>
              <a:ext uri="{FF2B5EF4-FFF2-40B4-BE49-F238E27FC236}">
                <a16:creationId xmlns:a16="http://schemas.microsoft.com/office/drawing/2014/main" id="{C0DB28C8-E7F8-F91F-C9F9-7469760379DF}"/>
              </a:ext>
            </a:extLst>
          </p:cNvPr>
          <p:cNvPicPr>
            <a:picLocks noChangeAspect="1"/>
          </p:cNvPicPr>
          <p:nvPr/>
        </p:nvPicPr>
        <p:blipFill>
          <a:blip r:embed="rId2"/>
          <a:stretch>
            <a:fillRect/>
          </a:stretch>
        </p:blipFill>
        <p:spPr>
          <a:xfrm>
            <a:off x="87674" y="1088899"/>
            <a:ext cx="8975938" cy="2536094"/>
          </a:xfrm>
          <a:prstGeom prst="rect">
            <a:avLst/>
          </a:prstGeom>
        </p:spPr>
      </p:pic>
      <p:grpSp>
        <p:nvGrpSpPr>
          <p:cNvPr id="7" name="Group 6">
            <a:extLst>
              <a:ext uri="{FF2B5EF4-FFF2-40B4-BE49-F238E27FC236}">
                <a16:creationId xmlns:a16="http://schemas.microsoft.com/office/drawing/2014/main" id="{FC08ACB6-6B20-0F28-BCD3-B17956C154AE}"/>
              </a:ext>
            </a:extLst>
          </p:cNvPr>
          <p:cNvGrpSpPr/>
          <p:nvPr/>
        </p:nvGrpSpPr>
        <p:grpSpPr>
          <a:xfrm>
            <a:off x="313459" y="4145836"/>
            <a:ext cx="8512684" cy="712519"/>
            <a:chOff x="311661" y="1847575"/>
            <a:chExt cx="8512684" cy="712519"/>
          </a:xfrm>
        </p:grpSpPr>
        <p:sp>
          <p:nvSpPr>
            <p:cNvPr id="8" name="Oval 7">
              <a:extLst>
                <a:ext uri="{FF2B5EF4-FFF2-40B4-BE49-F238E27FC236}">
                  <a16:creationId xmlns:a16="http://schemas.microsoft.com/office/drawing/2014/main" id="{B84F4A91-92DB-5B45-4420-EF423012411B}"/>
                </a:ext>
              </a:extLst>
            </p:cNvPr>
            <p:cNvSpPr/>
            <p:nvPr/>
          </p:nvSpPr>
          <p:spPr>
            <a:xfrm>
              <a:off x="311661" y="1847575"/>
              <a:ext cx="712519" cy="712519"/>
            </a:xfrm>
            <a:prstGeom prst="ellipse">
              <a:avLst/>
            </a:prstGeom>
            <a:solidFill>
              <a:schemeClr val="accent2">
                <a:lumMod val="20000"/>
                <a:lumOff val="8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accent2">
                      <a:lumMod val="75000"/>
                    </a:schemeClr>
                  </a:solidFill>
                  <a:latin typeface="Cambria" panose="02040503050406030204" pitchFamily="18" charset="0"/>
                  <a:ea typeface="Cambria" panose="02040503050406030204" pitchFamily="18" charset="0"/>
                </a:rPr>
                <a:t>1</a:t>
              </a:r>
            </a:p>
          </p:txBody>
        </p:sp>
        <p:sp>
          <p:nvSpPr>
            <p:cNvPr id="9" name="TextBox 8">
              <a:extLst>
                <a:ext uri="{FF2B5EF4-FFF2-40B4-BE49-F238E27FC236}">
                  <a16:creationId xmlns:a16="http://schemas.microsoft.com/office/drawing/2014/main" id="{923E7938-2885-D2C4-BF1A-F350F2D12181}"/>
                </a:ext>
              </a:extLst>
            </p:cNvPr>
            <p:cNvSpPr txBox="1"/>
            <p:nvPr/>
          </p:nvSpPr>
          <p:spPr>
            <a:xfrm>
              <a:off x="1209375" y="1907018"/>
              <a:ext cx="7614970" cy="584775"/>
            </a:xfrm>
            <a:prstGeom prst="rect">
              <a:avLst/>
            </a:prstGeom>
            <a:noFill/>
          </p:spPr>
          <p:txBody>
            <a:bodyPr wrap="none" rtlCol="0">
              <a:spAutoFit/>
            </a:bodyPr>
            <a:lstStyle/>
            <a:p>
              <a:pPr algn="l"/>
              <a:r>
                <a:rPr lang="en-US" sz="3200" dirty="0">
                  <a:latin typeface="Cambria" panose="02040503050406030204" pitchFamily="18" charset="0"/>
                  <a:ea typeface="Cambria" panose="02040503050406030204" pitchFamily="18" charset="0"/>
                </a:rPr>
                <a:t>Host machine calls </a:t>
              </a:r>
              <a:r>
                <a:rPr lang="en-US" sz="3200" i="1" dirty="0" err="1">
                  <a:latin typeface="Cambria" panose="02040503050406030204" pitchFamily="18" charset="0"/>
                  <a:ea typeface="Cambria" panose="02040503050406030204" pitchFamily="18" charset="0"/>
                </a:rPr>
                <a:t>platform.execute</a:t>
              </a:r>
              <a:r>
                <a:rPr lang="en-US" sz="3200" i="1" dirty="0">
                  <a:latin typeface="Cambria" panose="02040503050406030204" pitchFamily="18" charset="0"/>
                  <a:ea typeface="Cambria" panose="02040503050406030204" pitchFamily="18" charset="0"/>
                </a:rPr>
                <a:t>(prog)</a:t>
              </a:r>
            </a:p>
          </p:txBody>
        </p:sp>
      </p:grpSp>
      <p:sp>
        <p:nvSpPr>
          <p:cNvPr id="12" name="Rounded Rectangle 11">
            <a:extLst>
              <a:ext uri="{FF2B5EF4-FFF2-40B4-BE49-F238E27FC236}">
                <a16:creationId xmlns:a16="http://schemas.microsoft.com/office/drawing/2014/main" id="{739A6FE4-F57A-2EFA-C0C2-21D1BC3056DF}"/>
              </a:ext>
            </a:extLst>
          </p:cNvPr>
          <p:cNvSpPr/>
          <p:nvPr/>
        </p:nvSpPr>
        <p:spPr>
          <a:xfrm>
            <a:off x="3489434" y="893379"/>
            <a:ext cx="5566892" cy="3037490"/>
          </a:xfrm>
          <a:prstGeom prst="roundRect">
            <a:avLst/>
          </a:prstGeom>
          <a:solidFill>
            <a:srgbClr val="FFFFFF">
              <a:alpha val="89804"/>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mbria" panose="02040503050406030204" pitchFamily="18" charset="0"/>
              <a:ea typeface="Cambria" panose="02040503050406030204" pitchFamily="18" charset="0"/>
            </a:endParaRPr>
          </a:p>
        </p:txBody>
      </p:sp>
      <p:grpSp>
        <p:nvGrpSpPr>
          <p:cNvPr id="14" name="Group 13">
            <a:extLst>
              <a:ext uri="{FF2B5EF4-FFF2-40B4-BE49-F238E27FC236}">
                <a16:creationId xmlns:a16="http://schemas.microsoft.com/office/drawing/2014/main" id="{5D0102D7-4EBF-9F21-7C89-5F8D7D4FD15D}"/>
              </a:ext>
            </a:extLst>
          </p:cNvPr>
          <p:cNvGrpSpPr/>
          <p:nvPr/>
        </p:nvGrpSpPr>
        <p:grpSpPr>
          <a:xfrm>
            <a:off x="315658" y="5164231"/>
            <a:ext cx="6148876" cy="1077218"/>
            <a:chOff x="311661" y="1665225"/>
            <a:chExt cx="6148876" cy="1077218"/>
          </a:xfrm>
        </p:grpSpPr>
        <p:sp>
          <p:nvSpPr>
            <p:cNvPr id="15" name="Oval 14">
              <a:extLst>
                <a:ext uri="{FF2B5EF4-FFF2-40B4-BE49-F238E27FC236}">
                  <a16:creationId xmlns:a16="http://schemas.microsoft.com/office/drawing/2014/main" id="{613FB285-F3E3-4D6A-587A-151F4F526C7C}"/>
                </a:ext>
              </a:extLst>
            </p:cNvPr>
            <p:cNvSpPr/>
            <p:nvPr/>
          </p:nvSpPr>
          <p:spPr>
            <a:xfrm>
              <a:off x="311661" y="1847575"/>
              <a:ext cx="712519" cy="712519"/>
            </a:xfrm>
            <a:prstGeom prst="ellipse">
              <a:avLst/>
            </a:prstGeom>
            <a:solidFill>
              <a:schemeClr val="accent2">
                <a:lumMod val="20000"/>
                <a:lumOff val="8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accent2">
                      <a:lumMod val="75000"/>
                    </a:schemeClr>
                  </a:solidFill>
                  <a:latin typeface="Cambria" panose="02040503050406030204" pitchFamily="18" charset="0"/>
                  <a:ea typeface="Cambria" panose="02040503050406030204" pitchFamily="18" charset="0"/>
                </a:rPr>
                <a:t>2</a:t>
              </a:r>
            </a:p>
          </p:txBody>
        </p:sp>
        <p:sp>
          <p:nvSpPr>
            <p:cNvPr id="16" name="TextBox 15">
              <a:extLst>
                <a:ext uri="{FF2B5EF4-FFF2-40B4-BE49-F238E27FC236}">
                  <a16:creationId xmlns:a16="http://schemas.microsoft.com/office/drawing/2014/main" id="{A4D09A59-7BC0-BECB-6067-85B593A7D42F}"/>
                </a:ext>
              </a:extLst>
            </p:cNvPr>
            <p:cNvSpPr txBox="1"/>
            <p:nvPr/>
          </p:nvSpPr>
          <p:spPr>
            <a:xfrm>
              <a:off x="1207176" y="1665225"/>
              <a:ext cx="5253361" cy="1077218"/>
            </a:xfrm>
            <a:prstGeom prst="rect">
              <a:avLst/>
            </a:prstGeom>
            <a:noFill/>
          </p:spPr>
          <p:txBody>
            <a:bodyPr wrap="none" rtlCol="0">
              <a:spAutoFit/>
            </a:bodyPr>
            <a:lstStyle/>
            <a:p>
              <a:pPr algn="l"/>
              <a:r>
                <a:rPr lang="en-US" sz="3200" dirty="0">
                  <a:latin typeface="Cambria" panose="02040503050406030204" pitchFamily="18" charset="0"/>
                  <a:ea typeface="Cambria" panose="02040503050406030204" pitchFamily="18" charset="0"/>
                </a:rPr>
                <a:t>Frontend stores instructions </a:t>
              </a:r>
              <a:br>
                <a:rPr lang="en-US" sz="3200" dirty="0">
                  <a:latin typeface="Cambria" panose="02040503050406030204" pitchFamily="18" charset="0"/>
                  <a:ea typeface="Cambria" panose="02040503050406030204" pitchFamily="18" charset="0"/>
                </a:rPr>
              </a:br>
              <a:r>
                <a:rPr lang="en-US" sz="3200" dirty="0">
                  <a:latin typeface="Cambria" panose="02040503050406030204" pitchFamily="18" charset="0"/>
                  <a:ea typeface="Cambria" panose="02040503050406030204" pitchFamily="18" charset="0"/>
                </a:rPr>
                <a:t>in instruction memory</a:t>
              </a:r>
              <a:endParaRPr lang="en-US" sz="3200" i="1" dirty="0">
                <a:latin typeface="Cambria" panose="02040503050406030204" pitchFamily="18" charset="0"/>
                <a:ea typeface="Cambria" panose="02040503050406030204" pitchFamily="18" charset="0"/>
              </a:endParaRPr>
            </a:p>
          </p:txBody>
        </p:sp>
      </p:grpSp>
    </p:spTree>
    <p:extLst>
      <p:ext uri="{BB962C8B-B14F-4D97-AF65-F5344CB8AC3E}">
        <p14:creationId xmlns:p14="http://schemas.microsoft.com/office/powerpoint/2010/main" val="1551909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C085BF-6EED-BE3F-4A66-BD54C11AC44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938688F-C3AD-FCBE-7D5D-2384C84DFF0E}"/>
              </a:ext>
            </a:extLst>
          </p:cNvPr>
          <p:cNvSpPr>
            <a:spLocks noGrp="1"/>
          </p:cNvSpPr>
          <p:nvPr>
            <p:ph type="title"/>
          </p:nvPr>
        </p:nvSpPr>
        <p:spPr/>
        <p:txBody>
          <a:bodyPr/>
          <a:lstStyle/>
          <a:p>
            <a:r>
              <a:rPr lang="en-US" sz="4000" dirty="0"/>
              <a:t>Life of a DRAM Bender Program</a:t>
            </a:r>
          </a:p>
        </p:txBody>
      </p:sp>
      <p:pic>
        <p:nvPicPr>
          <p:cNvPr id="5" name="Picture 4">
            <a:extLst>
              <a:ext uri="{FF2B5EF4-FFF2-40B4-BE49-F238E27FC236}">
                <a16:creationId xmlns:a16="http://schemas.microsoft.com/office/drawing/2014/main" id="{02781CA4-9D66-5617-20CA-DCE628493326}"/>
              </a:ext>
            </a:extLst>
          </p:cNvPr>
          <p:cNvPicPr>
            <a:picLocks noChangeAspect="1"/>
          </p:cNvPicPr>
          <p:nvPr/>
        </p:nvPicPr>
        <p:blipFill>
          <a:blip r:embed="rId2"/>
          <a:stretch>
            <a:fillRect/>
          </a:stretch>
        </p:blipFill>
        <p:spPr>
          <a:xfrm>
            <a:off x="87674" y="1088899"/>
            <a:ext cx="8975938" cy="2536094"/>
          </a:xfrm>
          <a:prstGeom prst="rect">
            <a:avLst/>
          </a:prstGeom>
        </p:spPr>
      </p:pic>
      <p:grpSp>
        <p:nvGrpSpPr>
          <p:cNvPr id="7" name="Group 6">
            <a:extLst>
              <a:ext uri="{FF2B5EF4-FFF2-40B4-BE49-F238E27FC236}">
                <a16:creationId xmlns:a16="http://schemas.microsoft.com/office/drawing/2014/main" id="{3C58A4B2-3A4C-4D50-C2F1-D35C67886FDA}"/>
              </a:ext>
            </a:extLst>
          </p:cNvPr>
          <p:cNvGrpSpPr/>
          <p:nvPr/>
        </p:nvGrpSpPr>
        <p:grpSpPr>
          <a:xfrm>
            <a:off x="313459" y="4145836"/>
            <a:ext cx="8669650" cy="712519"/>
            <a:chOff x="311661" y="1847575"/>
            <a:chExt cx="8669650" cy="712519"/>
          </a:xfrm>
        </p:grpSpPr>
        <p:sp>
          <p:nvSpPr>
            <p:cNvPr id="8" name="Oval 7">
              <a:extLst>
                <a:ext uri="{FF2B5EF4-FFF2-40B4-BE49-F238E27FC236}">
                  <a16:creationId xmlns:a16="http://schemas.microsoft.com/office/drawing/2014/main" id="{83DD5899-9C39-C020-754D-36DD881306B4}"/>
                </a:ext>
              </a:extLst>
            </p:cNvPr>
            <p:cNvSpPr/>
            <p:nvPr/>
          </p:nvSpPr>
          <p:spPr>
            <a:xfrm>
              <a:off x="311661" y="1847575"/>
              <a:ext cx="712519" cy="712519"/>
            </a:xfrm>
            <a:prstGeom prst="ellipse">
              <a:avLst/>
            </a:prstGeom>
            <a:solidFill>
              <a:schemeClr val="accent2">
                <a:lumMod val="20000"/>
                <a:lumOff val="8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accent2">
                      <a:lumMod val="75000"/>
                    </a:schemeClr>
                  </a:solidFill>
                  <a:latin typeface="Cambria" panose="02040503050406030204" pitchFamily="18" charset="0"/>
                  <a:ea typeface="Cambria" panose="02040503050406030204" pitchFamily="18" charset="0"/>
                </a:rPr>
                <a:t>3</a:t>
              </a:r>
            </a:p>
          </p:txBody>
        </p:sp>
        <p:sp>
          <p:nvSpPr>
            <p:cNvPr id="9" name="TextBox 8">
              <a:extLst>
                <a:ext uri="{FF2B5EF4-FFF2-40B4-BE49-F238E27FC236}">
                  <a16:creationId xmlns:a16="http://schemas.microsoft.com/office/drawing/2014/main" id="{9976ED34-8F50-6BED-9E76-5485BEA465A6}"/>
                </a:ext>
              </a:extLst>
            </p:cNvPr>
            <p:cNvSpPr txBox="1"/>
            <p:nvPr/>
          </p:nvSpPr>
          <p:spPr>
            <a:xfrm>
              <a:off x="1209375" y="1907018"/>
              <a:ext cx="7771936" cy="553998"/>
            </a:xfrm>
            <a:prstGeom prst="rect">
              <a:avLst/>
            </a:prstGeom>
            <a:noFill/>
          </p:spPr>
          <p:txBody>
            <a:bodyPr wrap="none" rtlCol="0">
              <a:spAutoFit/>
            </a:bodyPr>
            <a:lstStyle/>
            <a:p>
              <a:pPr algn="l"/>
              <a:r>
                <a:rPr lang="en-US" sz="3000" dirty="0">
                  <a:latin typeface="Cambria" panose="02040503050406030204" pitchFamily="18" charset="0"/>
                  <a:ea typeface="Cambria" panose="02040503050406030204" pitchFamily="18" charset="0"/>
                </a:rPr>
                <a:t>Regular instructions take the </a:t>
              </a:r>
              <a:r>
                <a:rPr lang="en-US" sz="3000" i="1" dirty="0">
                  <a:latin typeface="Cambria" panose="02040503050406030204" pitchFamily="18" charset="0"/>
                  <a:ea typeface="Cambria" panose="02040503050406030204" pitchFamily="18" charset="0"/>
                </a:rPr>
                <a:t>exe </a:t>
              </a:r>
              <a:r>
                <a:rPr lang="en-US" sz="3000" dirty="0">
                  <a:latin typeface="Cambria" panose="02040503050406030204" pitchFamily="18" charset="0"/>
                  <a:ea typeface="Cambria" panose="02040503050406030204" pitchFamily="18" charset="0"/>
                </a:rPr>
                <a:t>pipeline path</a:t>
              </a:r>
              <a:endParaRPr lang="en-US" sz="3000" i="1" dirty="0">
                <a:latin typeface="Cambria" panose="02040503050406030204" pitchFamily="18" charset="0"/>
                <a:ea typeface="Cambria" panose="02040503050406030204" pitchFamily="18" charset="0"/>
              </a:endParaRPr>
            </a:p>
          </p:txBody>
        </p:sp>
      </p:grpSp>
      <p:sp>
        <p:nvSpPr>
          <p:cNvPr id="12" name="Rounded Rectangle 11">
            <a:extLst>
              <a:ext uri="{FF2B5EF4-FFF2-40B4-BE49-F238E27FC236}">
                <a16:creationId xmlns:a16="http://schemas.microsoft.com/office/drawing/2014/main" id="{1DD1289F-85AB-1019-5D81-D2FA50E63BEA}"/>
              </a:ext>
            </a:extLst>
          </p:cNvPr>
          <p:cNvSpPr/>
          <p:nvPr/>
        </p:nvSpPr>
        <p:spPr>
          <a:xfrm flipH="1">
            <a:off x="75990" y="893379"/>
            <a:ext cx="2299347" cy="3037490"/>
          </a:xfrm>
          <a:prstGeom prst="roundRect">
            <a:avLst/>
          </a:prstGeom>
          <a:solidFill>
            <a:srgbClr val="FFFFFF">
              <a:alpha val="89804"/>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mbria" panose="02040503050406030204" pitchFamily="18" charset="0"/>
              <a:ea typeface="Cambria" panose="02040503050406030204" pitchFamily="18" charset="0"/>
            </a:endParaRPr>
          </a:p>
        </p:txBody>
      </p:sp>
      <p:sp>
        <p:nvSpPr>
          <p:cNvPr id="2" name="Rounded Rectangle 1">
            <a:extLst>
              <a:ext uri="{FF2B5EF4-FFF2-40B4-BE49-F238E27FC236}">
                <a16:creationId xmlns:a16="http://schemas.microsoft.com/office/drawing/2014/main" id="{24F7DFB0-9AB1-2EA0-425F-6FEA3C26BDB9}"/>
              </a:ext>
            </a:extLst>
          </p:cNvPr>
          <p:cNvSpPr/>
          <p:nvPr/>
        </p:nvSpPr>
        <p:spPr>
          <a:xfrm>
            <a:off x="4403834" y="2417379"/>
            <a:ext cx="1765738" cy="515007"/>
          </a:xfrm>
          <a:prstGeom prst="roundRect">
            <a:avLst/>
          </a:prstGeom>
          <a:solidFill>
            <a:srgbClr val="FFFFFF">
              <a:alpha val="89804"/>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861910334"/>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7D6AF3-4E6F-D23F-D8F6-E7DAB5C146A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09BA193-C3AF-1A12-FFD9-FD413BDF5FD4}"/>
              </a:ext>
            </a:extLst>
          </p:cNvPr>
          <p:cNvSpPr>
            <a:spLocks noGrp="1"/>
          </p:cNvSpPr>
          <p:nvPr>
            <p:ph type="title"/>
          </p:nvPr>
        </p:nvSpPr>
        <p:spPr/>
        <p:txBody>
          <a:bodyPr/>
          <a:lstStyle/>
          <a:p>
            <a:r>
              <a:rPr lang="en-US" sz="4000" dirty="0"/>
              <a:t>Life of a DRAM Bender Program</a:t>
            </a:r>
          </a:p>
        </p:txBody>
      </p:sp>
      <p:pic>
        <p:nvPicPr>
          <p:cNvPr id="5" name="Picture 4">
            <a:extLst>
              <a:ext uri="{FF2B5EF4-FFF2-40B4-BE49-F238E27FC236}">
                <a16:creationId xmlns:a16="http://schemas.microsoft.com/office/drawing/2014/main" id="{09041A98-5B36-4F1F-630F-A09A6700C0D3}"/>
              </a:ext>
            </a:extLst>
          </p:cNvPr>
          <p:cNvPicPr>
            <a:picLocks noChangeAspect="1"/>
          </p:cNvPicPr>
          <p:nvPr/>
        </p:nvPicPr>
        <p:blipFill>
          <a:blip r:embed="rId2"/>
          <a:stretch>
            <a:fillRect/>
          </a:stretch>
        </p:blipFill>
        <p:spPr>
          <a:xfrm>
            <a:off x="87674" y="1088899"/>
            <a:ext cx="8975938" cy="2536094"/>
          </a:xfrm>
          <a:prstGeom prst="rect">
            <a:avLst/>
          </a:prstGeom>
        </p:spPr>
      </p:pic>
      <p:grpSp>
        <p:nvGrpSpPr>
          <p:cNvPr id="7" name="Group 6">
            <a:extLst>
              <a:ext uri="{FF2B5EF4-FFF2-40B4-BE49-F238E27FC236}">
                <a16:creationId xmlns:a16="http://schemas.microsoft.com/office/drawing/2014/main" id="{A3274F72-CE5B-5164-6745-C1FFDA5C467D}"/>
              </a:ext>
            </a:extLst>
          </p:cNvPr>
          <p:cNvGrpSpPr/>
          <p:nvPr/>
        </p:nvGrpSpPr>
        <p:grpSpPr>
          <a:xfrm>
            <a:off x="313459" y="4145836"/>
            <a:ext cx="8669650" cy="712519"/>
            <a:chOff x="311661" y="1847575"/>
            <a:chExt cx="8669650" cy="712519"/>
          </a:xfrm>
        </p:grpSpPr>
        <p:sp>
          <p:nvSpPr>
            <p:cNvPr id="8" name="Oval 7">
              <a:extLst>
                <a:ext uri="{FF2B5EF4-FFF2-40B4-BE49-F238E27FC236}">
                  <a16:creationId xmlns:a16="http://schemas.microsoft.com/office/drawing/2014/main" id="{8E7BF049-D2D0-60BD-AF80-9E7C790C2D93}"/>
                </a:ext>
              </a:extLst>
            </p:cNvPr>
            <p:cNvSpPr/>
            <p:nvPr/>
          </p:nvSpPr>
          <p:spPr>
            <a:xfrm>
              <a:off x="311661" y="1847575"/>
              <a:ext cx="712519" cy="712519"/>
            </a:xfrm>
            <a:prstGeom prst="ellipse">
              <a:avLst/>
            </a:prstGeom>
            <a:solidFill>
              <a:schemeClr val="accent2">
                <a:lumMod val="20000"/>
                <a:lumOff val="8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accent2">
                      <a:lumMod val="75000"/>
                    </a:schemeClr>
                  </a:solidFill>
                  <a:latin typeface="Cambria" panose="02040503050406030204" pitchFamily="18" charset="0"/>
                  <a:ea typeface="Cambria" panose="02040503050406030204" pitchFamily="18" charset="0"/>
                </a:rPr>
                <a:t>3</a:t>
              </a:r>
            </a:p>
          </p:txBody>
        </p:sp>
        <p:sp>
          <p:nvSpPr>
            <p:cNvPr id="9" name="TextBox 8">
              <a:extLst>
                <a:ext uri="{FF2B5EF4-FFF2-40B4-BE49-F238E27FC236}">
                  <a16:creationId xmlns:a16="http://schemas.microsoft.com/office/drawing/2014/main" id="{1647B77A-114A-B447-73D1-30D32F867B11}"/>
                </a:ext>
              </a:extLst>
            </p:cNvPr>
            <p:cNvSpPr txBox="1"/>
            <p:nvPr/>
          </p:nvSpPr>
          <p:spPr>
            <a:xfrm>
              <a:off x="1209375" y="1907018"/>
              <a:ext cx="7771936" cy="553998"/>
            </a:xfrm>
            <a:prstGeom prst="rect">
              <a:avLst/>
            </a:prstGeom>
            <a:noFill/>
          </p:spPr>
          <p:txBody>
            <a:bodyPr wrap="none" rtlCol="0">
              <a:spAutoFit/>
            </a:bodyPr>
            <a:lstStyle/>
            <a:p>
              <a:pPr algn="l"/>
              <a:r>
                <a:rPr lang="en-US" sz="3000" dirty="0">
                  <a:latin typeface="Cambria" panose="02040503050406030204" pitchFamily="18" charset="0"/>
                  <a:ea typeface="Cambria" panose="02040503050406030204" pitchFamily="18" charset="0"/>
                </a:rPr>
                <a:t>Regular instructions take the </a:t>
              </a:r>
              <a:r>
                <a:rPr lang="en-US" sz="3000" i="1" dirty="0">
                  <a:latin typeface="Cambria" panose="02040503050406030204" pitchFamily="18" charset="0"/>
                  <a:ea typeface="Cambria" panose="02040503050406030204" pitchFamily="18" charset="0"/>
                </a:rPr>
                <a:t>exe </a:t>
              </a:r>
              <a:r>
                <a:rPr lang="en-US" sz="3000" dirty="0">
                  <a:latin typeface="Cambria" panose="02040503050406030204" pitchFamily="18" charset="0"/>
                  <a:ea typeface="Cambria" panose="02040503050406030204" pitchFamily="18" charset="0"/>
                </a:rPr>
                <a:t>pipeline path</a:t>
              </a:r>
              <a:endParaRPr lang="en-US" sz="3000" i="1" dirty="0">
                <a:latin typeface="Cambria" panose="02040503050406030204" pitchFamily="18" charset="0"/>
                <a:ea typeface="Cambria" panose="02040503050406030204" pitchFamily="18" charset="0"/>
              </a:endParaRPr>
            </a:p>
          </p:txBody>
        </p:sp>
      </p:grpSp>
      <p:sp>
        <p:nvSpPr>
          <p:cNvPr id="12" name="Rounded Rectangle 11">
            <a:extLst>
              <a:ext uri="{FF2B5EF4-FFF2-40B4-BE49-F238E27FC236}">
                <a16:creationId xmlns:a16="http://schemas.microsoft.com/office/drawing/2014/main" id="{FAB47836-2BC1-CBF9-37A6-E023D2A93769}"/>
              </a:ext>
            </a:extLst>
          </p:cNvPr>
          <p:cNvSpPr/>
          <p:nvPr/>
        </p:nvSpPr>
        <p:spPr>
          <a:xfrm flipH="1">
            <a:off x="75990" y="893379"/>
            <a:ext cx="2299347" cy="3037490"/>
          </a:xfrm>
          <a:prstGeom prst="roundRect">
            <a:avLst/>
          </a:prstGeom>
          <a:solidFill>
            <a:srgbClr val="FFFFFF">
              <a:alpha val="89804"/>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mbria" panose="02040503050406030204" pitchFamily="18" charset="0"/>
              <a:ea typeface="Cambria" panose="02040503050406030204" pitchFamily="18" charset="0"/>
            </a:endParaRPr>
          </a:p>
        </p:txBody>
      </p:sp>
      <p:sp>
        <p:nvSpPr>
          <p:cNvPr id="2" name="Rounded Rectangle 1">
            <a:extLst>
              <a:ext uri="{FF2B5EF4-FFF2-40B4-BE49-F238E27FC236}">
                <a16:creationId xmlns:a16="http://schemas.microsoft.com/office/drawing/2014/main" id="{33DF16EF-74D2-128B-FF8B-B760048F6010}"/>
              </a:ext>
            </a:extLst>
          </p:cNvPr>
          <p:cNvSpPr/>
          <p:nvPr/>
        </p:nvSpPr>
        <p:spPr>
          <a:xfrm>
            <a:off x="4403834" y="1534510"/>
            <a:ext cx="3405352" cy="515007"/>
          </a:xfrm>
          <a:prstGeom prst="roundRect">
            <a:avLst/>
          </a:prstGeom>
          <a:solidFill>
            <a:srgbClr val="FFFFFF">
              <a:alpha val="89804"/>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mbria" panose="02040503050406030204" pitchFamily="18" charset="0"/>
              <a:ea typeface="Cambria" panose="02040503050406030204" pitchFamily="18" charset="0"/>
            </a:endParaRPr>
          </a:p>
        </p:txBody>
      </p:sp>
      <p:grpSp>
        <p:nvGrpSpPr>
          <p:cNvPr id="4" name="Group 3">
            <a:extLst>
              <a:ext uri="{FF2B5EF4-FFF2-40B4-BE49-F238E27FC236}">
                <a16:creationId xmlns:a16="http://schemas.microsoft.com/office/drawing/2014/main" id="{59903A1C-2F5A-964C-C0AD-D43F6EBF8AE7}"/>
              </a:ext>
            </a:extLst>
          </p:cNvPr>
          <p:cNvGrpSpPr/>
          <p:nvPr/>
        </p:nvGrpSpPr>
        <p:grpSpPr>
          <a:xfrm>
            <a:off x="313459" y="5107776"/>
            <a:ext cx="5594064" cy="1015663"/>
            <a:chOff x="311661" y="1696002"/>
            <a:chExt cx="5594064" cy="1015663"/>
          </a:xfrm>
        </p:grpSpPr>
        <p:sp>
          <p:nvSpPr>
            <p:cNvPr id="6" name="Oval 5">
              <a:extLst>
                <a:ext uri="{FF2B5EF4-FFF2-40B4-BE49-F238E27FC236}">
                  <a16:creationId xmlns:a16="http://schemas.microsoft.com/office/drawing/2014/main" id="{48BC4DB4-17B4-90F2-09C3-6B00F08E4777}"/>
                </a:ext>
              </a:extLst>
            </p:cNvPr>
            <p:cNvSpPr/>
            <p:nvPr/>
          </p:nvSpPr>
          <p:spPr>
            <a:xfrm>
              <a:off x="311661" y="1847575"/>
              <a:ext cx="712519" cy="712519"/>
            </a:xfrm>
            <a:prstGeom prst="ellipse">
              <a:avLst/>
            </a:prstGeom>
            <a:solidFill>
              <a:schemeClr val="accent2">
                <a:lumMod val="20000"/>
                <a:lumOff val="8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accent2">
                      <a:lumMod val="75000"/>
                    </a:schemeClr>
                  </a:solidFill>
                  <a:latin typeface="Cambria" panose="02040503050406030204" pitchFamily="18" charset="0"/>
                  <a:ea typeface="Cambria" panose="02040503050406030204" pitchFamily="18" charset="0"/>
                </a:rPr>
                <a:t>4</a:t>
              </a:r>
            </a:p>
          </p:txBody>
        </p:sp>
        <p:sp>
          <p:nvSpPr>
            <p:cNvPr id="10" name="TextBox 9">
              <a:extLst>
                <a:ext uri="{FF2B5EF4-FFF2-40B4-BE49-F238E27FC236}">
                  <a16:creationId xmlns:a16="http://schemas.microsoft.com/office/drawing/2014/main" id="{4BB84134-4CB9-B0B8-B553-3499F9F2BB4B}"/>
                </a:ext>
              </a:extLst>
            </p:cNvPr>
            <p:cNvSpPr txBox="1"/>
            <p:nvPr/>
          </p:nvSpPr>
          <p:spPr>
            <a:xfrm>
              <a:off x="1209375" y="1696002"/>
              <a:ext cx="4696350" cy="1015663"/>
            </a:xfrm>
            <a:prstGeom prst="rect">
              <a:avLst/>
            </a:prstGeom>
            <a:noFill/>
          </p:spPr>
          <p:txBody>
            <a:bodyPr wrap="none" rtlCol="0">
              <a:spAutoFit/>
            </a:bodyPr>
            <a:lstStyle/>
            <a:p>
              <a:pPr algn="l"/>
              <a:r>
                <a:rPr lang="en-US" sz="3000" dirty="0">
                  <a:latin typeface="Cambria" panose="02040503050406030204" pitchFamily="18" charset="0"/>
                  <a:ea typeface="Cambria" panose="02040503050406030204" pitchFamily="18" charset="0"/>
                </a:rPr>
                <a:t>DRAM command batches </a:t>
              </a:r>
              <a:br>
                <a:rPr lang="en-US" sz="3000" dirty="0">
                  <a:latin typeface="Cambria" panose="02040503050406030204" pitchFamily="18" charset="0"/>
                  <a:ea typeface="Cambria" panose="02040503050406030204" pitchFamily="18" charset="0"/>
                </a:rPr>
              </a:br>
              <a:r>
                <a:rPr lang="en-US" sz="3000" dirty="0">
                  <a:latin typeface="Cambria" panose="02040503050406030204" pitchFamily="18" charset="0"/>
                  <a:ea typeface="Cambria" panose="02040503050406030204" pitchFamily="18" charset="0"/>
                </a:rPr>
                <a:t>take the </a:t>
              </a:r>
              <a:r>
                <a:rPr lang="en-US" sz="3000" i="1" dirty="0">
                  <a:latin typeface="Cambria" panose="02040503050406030204" pitchFamily="18" charset="0"/>
                  <a:ea typeface="Cambria" panose="02040503050406030204" pitchFamily="18" charset="0"/>
                </a:rPr>
                <a:t>dram </a:t>
              </a:r>
              <a:r>
                <a:rPr lang="en-US" sz="3000" dirty="0">
                  <a:latin typeface="Cambria" panose="02040503050406030204" pitchFamily="18" charset="0"/>
                  <a:ea typeface="Cambria" panose="02040503050406030204" pitchFamily="18" charset="0"/>
                </a:rPr>
                <a:t>pipeline path</a:t>
              </a:r>
              <a:endParaRPr lang="en-US" sz="3000" i="1" dirty="0">
                <a:latin typeface="Cambria" panose="02040503050406030204" pitchFamily="18" charset="0"/>
                <a:ea typeface="Cambria" panose="02040503050406030204" pitchFamily="18" charset="0"/>
              </a:endParaRPr>
            </a:p>
          </p:txBody>
        </p:sp>
      </p:grpSp>
    </p:spTree>
    <p:extLst>
      <p:ext uri="{BB962C8B-B14F-4D97-AF65-F5344CB8AC3E}">
        <p14:creationId xmlns:p14="http://schemas.microsoft.com/office/powerpoint/2010/main" val="3294522532"/>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74758E-EB52-5521-DB97-96D10362BCD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31E274D-04AE-E976-966B-6671AED6BFD6}"/>
              </a:ext>
            </a:extLst>
          </p:cNvPr>
          <p:cNvSpPr>
            <a:spLocks noGrp="1"/>
          </p:cNvSpPr>
          <p:nvPr>
            <p:ph type="title"/>
          </p:nvPr>
        </p:nvSpPr>
        <p:spPr/>
        <p:txBody>
          <a:bodyPr/>
          <a:lstStyle/>
          <a:p>
            <a:r>
              <a:rPr lang="en-US" sz="4000" dirty="0"/>
              <a:t>Life of a DRAM Bender Program</a:t>
            </a:r>
          </a:p>
        </p:txBody>
      </p:sp>
      <p:pic>
        <p:nvPicPr>
          <p:cNvPr id="5" name="Picture 4">
            <a:extLst>
              <a:ext uri="{FF2B5EF4-FFF2-40B4-BE49-F238E27FC236}">
                <a16:creationId xmlns:a16="http://schemas.microsoft.com/office/drawing/2014/main" id="{C595E999-1087-DE05-9662-FB548FC612CE}"/>
              </a:ext>
            </a:extLst>
          </p:cNvPr>
          <p:cNvPicPr>
            <a:picLocks noChangeAspect="1"/>
          </p:cNvPicPr>
          <p:nvPr/>
        </p:nvPicPr>
        <p:blipFill>
          <a:blip r:embed="rId2"/>
          <a:stretch>
            <a:fillRect/>
          </a:stretch>
        </p:blipFill>
        <p:spPr>
          <a:xfrm>
            <a:off x="87674" y="1088899"/>
            <a:ext cx="8975938" cy="2536094"/>
          </a:xfrm>
          <a:prstGeom prst="rect">
            <a:avLst/>
          </a:prstGeom>
        </p:spPr>
      </p:pic>
      <p:grpSp>
        <p:nvGrpSpPr>
          <p:cNvPr id="7" name="Group 6">
            <a:extLst>
              <a:ext uri="{FF2B5EF4-FFF2-40B4-BE49-F238E27FC236}">
                <a16:creationId xmlns:a16="http://schemas.microsoft.com/office/drawing/2014/main" id="{9B7268D3-1C64-3B1A-92B6-091A6733EA63}"/>
              </a:ext>
            </a:extLst>
          </p:cNvPr>
          <p:cNvGrpSpPr/>
          <p:nvPr/>
        </p:nvGrpSpPr>
        <p:grpSpPr>
          <a:xfrm>
            <a:off x="313459" y="3994263"/>
            <a:ext cx="6456671" cy="1015663"/>
            <a:chOff x="311661" y="1696002"/>
            <a:chExt cx="6456671" cy="1015663"/>
          </a:xfrm>
        </p:grpSpPr>
        <p:sp>
          <p:nvSpPr>
            <p:cNvPr id="8" name="Oval 7">
              <a:extLst>
                <a:ext uri="{FF2B5EF4-FFF2-40B4-BE49-F238E27FC236}">
                  <a16:creationId xmlns:a16="http://schemas.microsoft.com/office/drawing/2014/main" id="{AF1F24F8-1FED-ADE2-251E-2C30037A7CEC}"/>
                </a:ext>
              </a:extLst>
            </p:cNvPr>
            <p:cNvSpPr/>
            <p:nvPr/>
          </p:nvSpPr>
          <p:spPr>
            <a:xfrm>
              <a:off x="311661" y="1847575"/>
              <a:ext cx="712519" cy="712519"/>
            </a:xfrm>
            <a:prstGeom prst="ellipse">
              <a:avLst/>
            </a:prstGeom>
            <a:solidFill>
              <a:schemeClr val="accent2">
                <a:lumMod val="20000"/>
                <a:lumOff val="8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accent2">
                      <a:lumMod val="75000"/>
                    </a:schemeClr>
                  </a:solidFill>
                  <a:latin typeface="Cambria" panose="02040503050406030204" pitchFamily="18" charset="0"/>
                  <a:ea typeface="Cambria" panose="02040503050406030204" pitchFamily="18" charset="0"/>
                </a:rPr>
                <a:t>5</a:t>
              </a:r>
            </a:p>
          </p:txBody>
        </p:sp>
        <p:sp>
          <p:nvSpPr>
            <p:cNvPr id="9" name="TextBox 8">
              <a:extLst>
                <a:ext uri="{FF2B5EF4-FFF2-40B4-BE49-F238E27FC236}">
                  <a16:creationId xmlns:a16="http://schemas.microsoft.com/office/drawing/2014/main" id="{2DC2912B-3BBD-C76B-8973-B533AAC34D02}"/>
                </a:ext>
              </a:extLst>
            </p:cNvPr>
            <p:cNvSpPr txBox="1"/>
            <p:nvPr/>
          </p:nvSpPr>
          <p:spPr>
            <a:xfrm>
              <a:off x="1223865" y="1696002"/>
              <a:ext cx="5544467" cy="1015663"/>
            </a:xfrm>
            <a:prstGeom prst="rect">
              <a:avLst/>
            </a:prstGeom>
            <a:noFill/>
          </p:spPr>
          <p:txBody>
            <a:bodyPr wrap="none" rtlCol="0">
              <a:spAutoFit/>
            </a:bodyPr>
            <a:lstStyle/>
            <a:p>
              <a:pPr algn="l"/>
              <a:r>
                <a:rPr lang="en-US" sz="3000" dirty="0">
                  <a:latin typeface="Cambria" panose="02040503050406030204" pitchFamily="18" charset="0"/>
                  <a:ea typeface="Cambria" panose="02040503050406030204" pitchFamily="18" charset="0"/>
                </a:rPr>
                <a:t>READ commands in the program</a:t>
              </a:r>
              <a:br>
                <a:rPr lang="en-US" sz="3000" dirty="0">
                  <a:latin typeface="Cambria" panose="02040503050406030204" pitchFamily="18" charset="0"/>
                  <a:ea typeface="Cambria" panose="02040503050406030204" pitchFamily="18" charset="0"/>
                </a:rPr>
              </a:br>
              <a:r>
                <a:rPr lang="en-US" sz="3000" dirty="0">
                  <a:latin typeface="Cambria" panose="02040503050406030204" pitchFamily="18" charset="0"/>
                  <a:ea typeface="Cambria" panose="02040503050406030204" pitchFamily="18" charset="0"/>
                </a:rPr>
                <a:t>fill up the Readback FIFO</a:t>
              </a:r>
              <a:endParaRPr lang="en-US" sz="3000" i="1" dirty="0">
                <a:latin typeface="Cambria" panose="02040503050406030204" pitchFamily="18" charset="0"/>
                <a:ea typeface="Cambria" panose="02040503050406030204" pitchFamily="18" charset="0"/>
              </a:endParaRPr>
            </a:p>
          </p:txBody>
        </p:sp>
      </p:grpSp>
      <p:sp>
        <p:nvSpPr>
          <p:cNvPr id="12" name="Rounded Rectangle 11">
            <a:extLst>
              <a:ext uri="{FF2B5EF4-FFF2-40B4-BE49-F238E27FC236}">
                <a16:creationId xmlns:a16="http://schemas.microsoft.com/office/drawing/2014/main" id="{C3518BD5-D1B3-F087-1FB9-9D6B6B73C4E5}"/>
              </a:ext>
            </a:extLst>
          </p:cNvPr>
          <p:cNvSpPr/>
          <p:nvPr/>
        </p:nvSpPr>
        <p:spPr>
          <a:xfrm flipH="1">
            <a:off x="75990" y="893379"/>
            <a:ext cx="2299347" cy="3037490"/>
          </a:xfrm>
          <a:prstGeom prst="roundRect">
            <a:avLst/>
          </a:prstGeom>
          <a:solidFill>
            <a:srgbClr val="FFFFFF">
              <a:alpha val="89804"/>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mbria" panose="02040503050406030204" pitchFamily="18" charset="0"/>
              <a:ea typeface="Cambria" panose="02040503050406030204" pitchFamily="18" charset="0"/>
            </a:endParaRPr>
          </a:p>
        </p:txBody>
      </p:sp>
      <p:sp>
        <p:nvSpPr>
          <p:cNvPr id="2" name="Rounded Rectangle 1">
            <a:extLst>
              <a:ext uri="{FF2B5EF4-FFF2-40B4-BE49-F238E27FC236}">
                <a16:creationId xmlns:a16="http://schemas.microsoft.com/office/drawing/2014/main" id="{0222B09D-97CF-E941-7C46-FAB19DF0F1A9}"/>
              </a:ext>
            </a:extLst>
          </p:cNvPr>
          <p:cNvSpPr/>
          <p:nvPr/>
        </p:nvSpPr>
        <p:spPr>
          <a:xfrm>
            <a:off x="2375337" y="1088899"/>
            <a:ext cx="5465380" cy="2022164"/>
          </a:xfrm>
          <a:prstGeom prst="roundRect">
            <a:avLst>
              <a:gd name="adj" fmla="val 0"/>
            </a:avLst>
          </a:prstGeom>
          <a:solidFill>
            <a:srgbClr val="FFFFFF">
              <a:alpha val="89804"/>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795596869"/>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27FB61-89CC-5E60-65C7-A066599045C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85B2A0B-D61A-F34B-A3F7-C9A5FE16894D}"/>
              </a:ext>
            </a:extLst>
          </p:cNvPr>
          <p:cNvSpPr>
            <a:spLocks noGrp="1"/>
          </p:cNvSpPr>
          <p:nvPr>
            <p:ph type="title"/>
          </p:nvPr>
        </p:nvSpPr>
        <p:spPr/>
        <p:txBody>
          <a:bodyPr/>
          <a:lstStyle/>
          <a:p>
            <a:r>
              <a:rPr lang="en-US" sz="4000" dirty="0"/>
              <a:t>Life of a DRAM Bender Program</a:t>
            </a:r>
          </a:p>
        </p:txBody>
      </p:sp>
      <p:pic>
        <p:nvPicPr>
          <p:cNvPr id="5" name="Picture 4">
            <a:extLst>
              <a:ext uri="{FF2B5EF4-FFF2-40B4-BE49-F238E27FC236}">
                <a16:creationId xmlns:a16="http://schemas.microsoft.com/office/drawing/2014/main" id="{97153DA0-894D-E71A-DEA1-59D9DD8D4FC3}"/>
              </a:ext>
            </a:extLst>
          </p:cNvPr>
          <p:cNvPicPr>
            <a:picLocks noChangeAspect="1"/>
          </p:cNvPicPr>
          <p:nvPr/>
        </p:nvPicPr>
        <p:blipFill>
          <a:blip r:embed="rId3"/>
          <a:stretch>
            <a:fillRect/>
          </a:stretch>
        </p:blipFill>
        <p:spPr>
          <a:xfrm>
            <a:off x="87674" y="1088899"/>
            <a:ext cx="8975938" cy="2536094"/>
          </a:xfrm>
          <a:prstGeom prst="rect">
            <a:avLst/>
          </a:prstGeom>
        </p:spPr>
      </p:pic>
      <p:grpSp>
        <p:nvGrpSpPr>
          <p:cNvPr id="7" name="Group 6">
            <a:extLst>
              <a:ext uri="{FF2B5EF4-FFF2-40B4-BE49-F238E27FC236}">
                <a16:creationId xmlns:a16="http://schemas.microsoft.com/office/drawing/2014/main" id="{5F540B89-AA98-2D42-97BD-ECF0EF2604D0}"/>
              </a:ext>
            </a:extLst>
          </p:cNvPr>
          <p:cNvGrpSpPr/>
          <p:nvPr/>
        </p:nvGrpSpPr>
        <p:grpSpPr>
          <a:xfrm>
            <a:off x="313459" y="3994263"/>
            <a:ext cx="6456671" cy="1015663"/>
            <a:chOff x="311661" y="1696002"/>
            <a:chExt cx="6456671" cy="1015663"/>
          </a:xfrm>
        </p:grpSpPr>
        <p:sp>
          <p:nvSpPr>
            <p:cNvPr id="8" name="Oval 7">
              <a:extLst>
                <a:ext uri="{FF2B5EF4-FFF2-40B4-BE49-F238E27FC236}">
                  <a16:creationId xmlns:a16="http://schemas.microsoft.com/office/drawing/2014/main" id="{48A97142-D9F9-14FC-C459-D59876A03357}"/>
                </a:ext>
              </a:extLst>
            </p:cNvPr>
            <p:cNvSpPr/>
            <p:nvPr/>
          </p:nvSpPr>
          <p:spPr>
            <a:xfrm>
              <a:off x="311661" y="1847575"/>
              <a:ext cx="712519" cy="712519"/>
            </a:xfrm>
            <a:prstGeom prst="ellipse">
              <a:avLst/>
            </a:prstGeom>
            <a:solidFill>
              <a:schemeClr val="accent2">
                <a:lumMod val="20000"/>
                <a:lumOff val="8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accent2">
                      <a:lumMod val="75000"/>
                    </a:schemeClr>
                  </a:solidFill>
                  <a:latin typeface="Cambria" panose="02040503050406030204" pitchFamily="18" charset="0"/>
                  <a:ea typeface="Cambria" panose="02040503050406030204" pitchFamily="18" charset="0"/>
                </a:rPr>
                <a:t>5</a:t>
              </a:r>
            </a:p>
          </p:txBody>
        </p:sp>
        <p:sp>
          <p:nvSpPr>
            <p:cNvPr id="9" name="TextBox 8">
              <a:extLst>
                <a:ext uri="{FF2B5EF4-FFF2-40B4-BE49-F238E27FC236}">
                  <a16:creationId xmlns:a16="http://schemas.microsoft.com/office/drawing/2014/main" id="{4D5EED66-92E8-B3AC-164F-4D5EE2EDD30B}"/>
                </a:ext>
              </a:extLst>
            </p:cNvPr>
            <p:cNvSpPr txBox="1"/>
            <p:nvPr/>
          </p:nvSpPr>
          <p:spPr>
            <a:xfrm>
              <a:off x="1223865" y="1696002"/>
              <a:ext cx="5544467" cy="1015663"/>
            </a:xfrm>
            <a:prstGeom prst="rect">
              <a:avLst/>
            </a:prstGeom>
            <a:noFill/>
          </p:spPr>
          <p:txBody>
            <a:bodyPr wrap="none" rtlCol="0">
              <a:spAutoFit/>
            </a:bodyPr>
            <a:lstStyle/>
            <a:p>
              <a:pPr algn="l"/>
              <a:r>
                <a:rPr lang="en-US" sz="3000" dirty="0">
                  <a:latin typeface="Cambria" panose="02040503050406030204" pitchFamily="18" charset="0"/>
                  <a:ea typeface="Cambria" panose="02040503050406030204" pitchFamily="18" charset="0"/>
                </a:rPr>
                <a:t>READ commands in the program</a:t>
              </a:r>
              <a:br>
                <a:rPr lang="en-US" sz="3000" dirty="0">
                  <a:latin typeface="Cambria" panose="02040503050406030204" pitchFamily="18" charset="0"/>
                  <a:ea typeface="Cambria" panose="02040503050406030204" pitchFamily="18" charset="0"/>
                </a:rPr>
              </a:br>
              <a:r>
                <a:rPr lang="en-US" sz="3000" dirty="0">
                  <a:latin typeface="Cambria" panose="02040503050406030204" pitchFamily="18" charset="0"/>
                  <a:ea typeface="Cambria" panose="02040503050406030204" pitchFamily="18" charset="0"/>
                </a:rPr>
                <a:t>fill up the Readback FIFO</a:t>
              </a:r>
              <a:endParaRPr lang="en-US" sz="3000" i="1" dirty="0">
                <a:latin typeface="Cambria" panose="02040503050406030204" pitchFamily="18" charset="0"/>
                <a:ea typeface="Cambria" panose="02040503050406030204" pitchFamily="18" charset="0"/>
              </a:endParaRPr>
            </a:p>
          </p:txBody>
        </p:sp>
      </p:grpSp>
      <p:sp>
        <p:nvSpPr>
          <p:cNvPr id="12" name="Rounded Rectangle 11">
            <a:extLst>
              <a:ext uri="{FF2B5EF4-FFF2-40B4-BE49-F238E27FC236}">
                <a16:creationId xmlns:a16="http://schemas.microsoft.com/office/drawing/2014/main" id="{1124E842-DB1A-549A-181F-A4DE3470B189}"/>
              </a:ext>
            </a:extLst>
          </p:cNvPr>
          <p:cNvSpPr/>
          <p:nvPr/>
        </p:nvSpPr>
        <p:spPr>
          <a:xfrm flipH="1">
            <a:off x="1225660" y="893379"/>
            <a:ext cx="1149673" cy="2217684"/>
          </a:xfrm>
          <a:prstGeom prst="roundRect">
            <a:avLst>
              <a:gd name="adj" fmla="val 0"/>
            </a:avLst>
          </a:prstGeom>
          <a:solidFill>
            <a:srgbClr val="FFFFFF">
              <a:alpha val="89804"/>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mbria" panose="02040503050406030204" pitchFamily="18" charset="0"/>
              <a:ea typeface="Cambria" panose="02040503050406030204" pitchFamily="18" charset="0"/>
            </a:endParaRPr>
          </a:p>
        </p:txBody>
      </p:sp>
      <p:sp>
        <p:nvSpPr>
          <p:cNvPr id="2" name="Rounded Rectangle 1">
            <a:extLst>
              <a:ext uri="{FF2B5EF4-FFF2-40B4-BE49-F238E27FC236}">
                <a16:creationId xmlns:a16="http://schemas.microsoft.com/office/drawing/2014/main" id="{279BA85E-65CC-50B4-8314-02660FA8B49E}"/>
              </a:ext>
            </a:extLst>
          </p:cNvPr>
          <p:cNvSpPr/>
          <p:nvPr/>
        </p:nvSpPr>
        <p:spPr>
          <a:xfrm>
            <a:off x="3513319" y="1088899"/>
            <a:ext cx="4327398" cy="2022164"/>
          </a:xfrm>
          <a:prstGeom prst="roundRect">
            <a:avLst>
              <a:gd name="adj" fmla="val 0"/>
            </a:avLst>
          </a:prstGeom>
          <a:solidFill>
            <a:srgbClr val="FFFFFF">
              <a:alpha val="89804"/>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mbria" panose="02040503050406030204" pitchFamily="18" charset="0"/>
              <a:ea typeface="Cambria" panose="02040503050406030204" pitchFamily="18" charset="0"/>
            </a:endParaRPr>
          </a:p>
        </p:txBody>
      </p:sp>
      <p:grpSp>
        <p:nvGrpSpPr>
          <p:cNvPr id="4" name="Group 3">
            <a:extLst>
              <a:ext uri="{FF2B5EF4-FFF2-40B4-BE49-F238E27FC236}">
                <a16:creationId xmlns:a16="http://schemas.microsoft.com/office/drawing/2014/main" id="{477C3A05-52AD-CCD5-2CA2-BF6F949CE1FB}"/>
              </a:ext>
            </a:extLst>
          </p:cNvPr>
          <p:cNvGrpSpPr/>
          <p:nvPr/>
        </p:nvGrpSpPr>
        <p:grpSpPr>
          <a:xfrm>
            <a:off x="313459" y="5412842"/>
            <a:ext cx="8842449" cy="712519"/>
            <a:chOff x="311661" y="1847575"/>
            <a:chExt cx="8842449" cy="712519"/>
          </a:xfrm>
        </p:grpSpPr>
        <p:sp>
          <p:nvSpPr>
            <p:cNvPr id="6" name="Oval 5">
              <a:extLst>
                <a:ext uri="{FF2B5EF4-FFF2-40B4-BE49-F238E27FC236}">
                  <a16:creationId xmlns:a16="http://schemas.microsoft.com/office/drawing/2014/main" id="{1BB5520A-C502-F9A8-E8B1-9FE115F08A1B}"/>
                </a:ext>
              </a:extLst>
            </p:cNvPr>
            <p:cNvSpPr/>
            <p:nvPr/>
          </p:nvSpPr>
          <p:spPr>
            <a:xfrm>
              <a:off x="311661" y="1847575"/>
              <a:ext cx="712519" cy="712519"/>
            </a:xfrm>
            <a:prstGeom prst="ellipse">
              <a:avLst/>
            </a:prstGeom>
            <a:solidFill>
              <a:schemeClr val="accent2">
                <a:lumMod val="20000"/>
                <a:lumOff val="8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accent2">
                      <a:lumMod val="75000"/>
                    </a:schemeClr>
                  </a:solidFill>
                  <a:latin typeface="Cambria" panose="02040503050406030204" pitchFamily="18" charset="0"/>
                  <a:ea typeface="Cambria" panose="02040503050406030204" pitchFamily="18" charset="0"/>
                </a:rPr>
                <a:t>6</a:t>
              </a:r>
            </a:p>
          </p:txBody>
        </p:sp>
        <p:sp>
          <p:nvSpPr>
            <p:cNvPr id="10" name="TextBox 9">
              <a:extLst>
                <a:ext uri="{FF2B5EF4-FFF2-40B4-BE49-F238E27FC236}">
                  <a16:creationId xmlns:a16="http://schemas.microsoft.com/office/drawing/2014/main" id="{2490ED82-C45B-1C47-EBDC-D0D68A279C46}"/>
                </a:ext>
              </a:extLst>
            </p:cNvPr>
            <p:cNvSpPr txBox="1"/>
            <p:nvPr/>
          </p:nvSpPr>
          <p:spPr>
            <a:xfrm>
              <a:off x="1223862" y="1926835"/>
              <a:ext cx="7930248" cy="553998"/>
            </a:xfrm>
            <a:prstGeom prst="rect">
              <a:avLst/>
            </a:prstGeom>
            <a:noFill/>
          </p:spPr>
          <p:txBody>
            <a:bodyPr wrap="none" rtlCol="0">
              <a:spAutoFit/>
            </a:bodyPr>
            <a:lstStyle/>
            <a:p>
              <a:pPr algn="l"/>
              <a:r>
                <a:rPr lang="en-US" sz="3000" dirty="0">
                  <a:latin typeface="Cambria" panose="02040503050406030204" pitchFamily="18" charset="0"/>
                  <a:ea typeface="Cambria" panose="02040503050406030204" pitchFamily="18" charset="0"/>
                </a:rPr>
                <a:t>The </a:t>
              </a:r>
              <a:r>
                <a:rPr lang="en-US" sz="3000" i="1" dirty="0">
                  <a:latin typeface="Cambria" panose="02040503050406030204" pitchFamily="18" charset="0"/>
                  <a:ea typeface="Cambria" panose="02040503050406030204" pitchFamily="18" charset="0"/>
                </a:rPr>
                <a:t>END</a:t>
              </a:r>
              <a:r>
                <a:rPr lang="en-US" sz="3000" dirty="0">
                  <a:latin typeface="Cambria" panose="02040503050406030204" pitchFamily="18" charset="0"/>
                  <a:ea typeface="Cambria" panose="02040503050406030204" pitchFamily="18" charset="0"/>
                </a:rPr>
                <a:t> instruction flushes the Readback FIFO</a:t>
              </a:r>
              <a:endParaRPr lang="en-US" sz="3000" i="1" dirty="0">
                <a:latin typeface="Cambria" panose="02040503050406030204" pitchFamily="18" charset="0"/>
                <a:ea typeface="Cambria" panose="02040503050406030204" pitchFamily="18" charset="0"/>
              </a:endParaRPr>
            </a:p>
          </p:txBody>
        </p:sp>
      </p:grpSp>
      <p:sp>
        <p:nvSpPr>
          <p:cNvPr id="11" name="Rounded Rectangle 10">
            <a:extLst>
              <a:ext uri="{FF2B5EF4-FFF2-40B4-BE49-F238E27FC236}">
                <a16:creationId xmlns:a16="http://schemas.microsoft.com/office/drawing/2014/main" id="{9990DA1B-C41D-AA19-01A5-1F09CA2C47E6}"/>
              </a:ext>
            </a:extLst>
          </p:cNvPr>
          <p:cNvSpPr/>
          <p:nvPr/>
        </p:nvSpPr>
        <p:spPr>
          <a:xfrm flipH="1">
            <a:off x="2375333" y="2322785"/>
            <a:ext cx="1137986" cy="788277"/>
          </a:xfrm>
          <a:prstGeom prst="roundRect">
            <a:avLst>
              <a:gd name="adj" fmla="val 0"/>
            </a:avLst>
          </a:prstGeom>
          <a:solidFill>
            <a:srgbClr val="FFFFFF">
              <a:alpha val="89804"/>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612252831"/>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9AB4C6-C88D-B016-4618-EC5FAEC0A0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8E959F-ECBE-FF49-F1A2-4B0CA4F212FA}"/>
              </a:ext>
            </a:extLst>
          </p:cNvPr>
          <p:cNvSpPr>
            <a:spLocks noGrp="1"/>
          </p:cNvSpPr>
          <p:nvPr>
            <p:ph type="title"/>
          </p:nvPr>
        </p:nvSpPr>
        <p:spPr/>
        <p:txBody>
          <a:bodyPr/>
          <a:lstStyle/>
          <a:p>
            <a:r>
              <a:rPr lang="en-US" sz="4000" dirty="0"/>
              <a:t>Typical DRAM Bender Test Workflow</a:t>
            </a:r>
          </a:p>
        </p:txBody>
      </p:sp>
      <p:sp>
        <p:nvSpPr>
          <p:cNvPr id="3" name="Content Placeholder 2">
            <a:extLst>
              <a:ext uri="{FF2B5EF4-FFF2-40B4-BE49-F238E27FC236}">
                <a16:creationId xmlns:a16="http://schemas.microsoft.com/office/drawing/2014/main" id="{88DD8550-0FA3-78AE-C2DA-C690D51A0E2F}"/>
              </a:ext>
            </a:extLst>
          </p:cNvPr>
          <p:cNvSpPr>
            <a:spLocks noGrp="1"/>
          </p:cNvSpPr>
          <p:nvPr>
            <p:ph idx="1"/>
          </p:nvPr>
        </p:nvSpPr>
        <p:spPr>
          <a:xfrm>
            <a:off x="75991" y="1055084"/>
            <a:ext cx="8987621" cy="509765"/>
          </a:xfrm>
        </p:spPr>
        <p:txBody>
          <a:bodyPr/>
          <a:lstStyle/>
          <a:p>
            <a:pPr marL="0" indent="0">
              <a:buNone/>
            </a:pPr>
            <a:r>
              <a:rPr lang="en-US" dirty="0"/>
              <a:t>In a </a:t>
            </a:r>
            <a:r>
              <a:rPr lang="en-US" dirty="0">
                <a:solidFill>
                  <a:srgbClr val="0000FF"/>
                </a:solidFill>
              </a:rPr>
              <a:t>C++</a:t>
            </a:r>
            <a:r>
              <a:rPr lang="en-US" dirty="0"/>
              <a:t> or a </a:t>
            </a:r>
            <a:r>
              <a:rPr lang="en-US" dirty="0">
                <a:solidFill>
                  <a:srgbClr val="0000FF"/>
                </a:solidFill>
              </a:rPr>
              <a:t>Python</a:t>
            </a:r>
            <a:r>
              <a:rPr lang="en-US" dirty="0"/>
              <a:t> executable:</a:t>
            </a:r>
          </a:p>
        </p:txBody>
      </p:sp>
      <p:grpSp>
        <p:nvGrpSpPr>
          <p:cNvPr id="23" name="Group 22">
            <a:extLst>
              <a:ext uri="{FF2B5EF4-FFF2-40B4-BE49-F238E27FC236}">
                <a16:creationId xmlns:a16="http://schemas.microsoft.com/office/drawing/2014/main" id="{D5761753-9179-157E-00AB-567E2FF47C7E}"/>
              </a:ext>
            </a:extLst>
          </p:cNvPr>
          <p:cNvGrpSpPr/>
          <p:nvPr/>
        </p:nvGrpSpPr>
        <p:grpSpPr>
          <a:xfrm>
            <a:off x="500197" y="2003087"/>
            <a:ext cx="6819335" cy="712519"/>
            <a:chOff x="311661" y="1847575"/>
            <a:chExt cx="6819335" cy="712519"/>
          </a:xfrm>
        </p:grpSpPr>
        <p:sp>
          <p:nvSpPr>
            <p:cNvPr id="4" name="Oval 3">
              <a:extLst>
                <a:ext uri="{FF2B5EF4-FFF2-40B4-BE49-F238E27FC236}">
                  <a16:creationId xmlns:a16="http://schemas.microsoft.com/office/drawing/2014/main" id="{C3DE2944-AD7D-C28B-52BE-3FB066432053}"/>
                </a:ext>
              </a:extLst>
            </p:cNvPr>
            <p:cNvSpPr/>
            <p:nvPr/>
          </p:nvSpPr>
          <p:spPr>
            <a:xfrm>
              <a:off x="311661" y="1847575"/>
              <a:ext cx="712519" cy="712519"/>
            </a:xfrm>
            <a:prstGeom prst="ellipse">
              <a:avLst/>
            </a:prstGeom>
            <a:solidFill>
              <a:schemeClr val="accent2">
                <a:lumMod val="20000"/>
                <a:lumOff val="8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accent2">
                      <a:lumMod val="75000"/>
                    </a:schemeClr>
                  </a:solidFill>
                  <a:latin typeface="Cambria" panose="02040503050406030204" pitchFamily="18" charset="0"/>
                  <a:ea typeface="Cambria" panose="02040503050406030204" pitchFamily="18" charset="0"/>
                </a:rPr>
                <a:t>1</a:t>
              </a:r>
            </a:p>
          </p:txBody>
        </p:sp>
        <p:sp>
          <p:nvSpPr>
            <p:cNvPr id="12" name="TextBox 11">
              <a:extLst>
                <a:ext uri="{FF2B5EF4-FFF2-40B4-BE49-F238E27FC236}">
                  <a16:creationId xmlns:a16="http://schemas.microsoft.com/office/drawing/2014/main" id="{073E4995-35C0-87F2-4100-808B441E70C5}"/>
                </a:ext>
              </a:extLst>
            </p:cNvPr>
            <p:cNvSpPr txBox="1"/>
            <p:nvPr/>
          </p:nvSpPr>
          <p:spPr>
            <a:xfrm>
              <a:off x="1209375" y="1907018"/>
              <a:ext cx="5921621" cy="584775"/>
            </a:xfrm>
            <a:prstGeom prst="rect">
              <a:avLst/>
            </a:prstGeom>
            <a:noFill/>
          </p:spPr>
          <p:txBody>
            <a:bodyPr wrap="none" rtlCol="0">
              <a:spAutoFit/>
            </a:bodyPr>
            <a:lstStyle/>
            <a:p>
              <a:pPr algn="l"/>
              <a:r>
                <a:rPr lang="en-US" sz="3200" dirty="0">
                  <a:latin typeface="Cambria" panose="02040503050406030204" pitchFamily="18" charset="0"/>
                  <a:ea typeface="Cambria" panose="02040503050406030204" pitchFamily="18" charset="0"/>
                </a:rPr>
                <a:t>Initialize DRAM Bender platform</a:t>
              </a:r>
            </a:p>
          </p:txBody>
        </p:sp>
      </p:grpSp>
      <p:grpSp>
        <p:nvGrpSpPr>
          <p:cNvPr id="22" name="Group 21">
            <a:extLst>
              <a:ext uri="{FF2B5EF4-FFF2-40B4-BE49-F238E27FC236}">
                <a16:creationId xmlns:a16="http://schemas.microsoft.com/office/drawing/2014/main" id="{301EA462-0E17-319E-55EC-5212B6C79262}"/>
              </a:ext>
            </a:extLst>
          </p:cNvPr>
          <p:cNvGrpSpPr/>
          <p:nvPr/>
        </p:nvGrpSpPr>
        <p:grpSpPr>
          <a:xfrm>
            <a:off x="515709" y="3032190"/>
            <a:ext cx="7089673" cy="712519"/>
            <a:chOff x="327173" y="2906691"/>
            <a:chExt cx="7089673" cy="712519"/>
          </a:xfrm>
        </p:grpSpPr>
        <p:sp>
          <p:nvSpPr>
            <p:cNvPr id="13" name="Oval 12">
              <a:extLst>
                <a:ext uri="{FF2B5EF4-FFF2-40B4-BE49-F238E27FC236}">
                  <a16:creationId xmlns:a16="http://schemas.microsoft.com/office/drawing/2014/main" id="{4BDF76B6-A9BB-164B-C6FE-54F08241BF5F}"/>
                </a:ext>
              </a:extLst>
            </p:cNvPr>
            <p:cNvSpPr/>
            <p:nvPr/>
          </p:nvSpPr>
          <p:spPr>
            <a:xfrm>
              <a:off x="327173" y="2906691"/>
              <a:ext cx="712519" cy="712519"/>
            </a:xfrm>
            <a:prstGeom prst="ellipse">
              <a:avLst/>
            </a:prstGeom>
            <a:solidFill>
              <a:schemeClr val="accent2">
                <a:lumMod val="20000"/>
                <a:lumOff val="8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accent2">
                      <a:lumMod val="75000"/>
                    </a:schemeClr>
                  </a:solidFill>
                  <a:latin typeface="Cambria" panose="02040503050406030204" pitchFamily="18" charset="0"/>
                  <a:ea typeface="Cambria" panose="02040503050406030204" pitchFamily="18" charset="0"/>
                </a:rPr>
                <a:t>2</a:t>
              </a:r>
            </a:p>
          </p:txBody>
        </p:sp>
        <p:sp>
          <p:nvSpPr>
            <p:cNvPr id="14" name="TextBox 13">
              <a:extLst>
                <a:ext uri="{FF2B5EF4-FFF2-40B4-BE49-F238E27FC236}">
                  <a16:creationId xmlns:a16="http://schemas.microsoft.com/office/drawing/2014/main" id="{A46AD824-A024-0CCA-28BD-030537FEEE59}"/>
                </a:ext>
              </a:extLst>
            </p:cNvPr>
            <p:cNvSpPr txBox="1"/>
            <p:nvPr/>
          </p:nvSpPr>
          <p:spPr>
            <a:xfrm>
              <a:off x="1175009" y="2970562"/>
              <a:ext cx="6241837" cy="584775"/>
            </a:xfrm>
            <a:prstGeom prst="rect">
              <a:avLst/>
            </a:prstGeom>
            <a:noFill/>
          </p:spPr>
          <p:txBody>
            <a:bodyPr wrap="none" rtlCol="0">
              <a:spAutoFit/>
            </a:bodyPr>
            <a:lstStyle/>
            <a:p>
              <a:pPr algn="l"/>
              <a:r>
                <a:rPr lang="en-US" sz="3200" dirty="0">
                  <a:latin typeface="Cambria" panose="02040503050406030204" pitchFamily="18" charset="0"/>
                  <a:ea typeface="Cambria" panose="02040503050406030204" pitchFamily="18" charset="0"/>
                </a:rPr>
                <a:t>Create DRAM Bender test program</a:t>
              </a:r>
            </a:p>
          </p:txBody>
        </p:sp>
      </p:grpSp>
      <p:grpSp>
        <p:nvGrpSpPr>
          <p:cNvPr id="21" name="Group 20">
            <a:extLst>
              <a:ext uri="{FF2B5EF4-FFF2-40B4-BE49-F238E27FC236}">
                <a16:creationId xmlns:a16="http://schemas.microsoft.com/office/drawing/2014/main" id="{81402FA2-7FCD-F4D4-FD48-0684527C3EC0}"/>
              </a:ext>
            </a:extLst>
          </p:cNvPr>
          <p:cNvGrpSpPr/>
          <p:nvPr/>
        </p:nvGrpSpPr>
        <p:grpSpPr>
          <a:xfrm>
            <a:off x="515709" y="4061293"/>
            <a:ext cx="7327110" cy="712519"/>
            <a:chOff x="327173" y="3939642"/>
            <a:chExt cx="7327110" cy="712519"/>
          </a:xfrm>
        </p:grpSpPr>
        <p:sp>
          <p:nvSpPr>
            <p:cNvPr id="15" name="Oval 14">
              <a:extLst>
                <a:ext uri="{FF2B5EF4-FFF2-40B4-BE49-F238E27FC236}">
                  <a16:creationId xmlns:a16="http://schemas.microsoft.com/office/drawing/2014/main" id="{55A9C0DC-50A9-5A5A-8953-ED293CEF7C8D}"/>
                </a:ext>
              </a:extLst>
            </p:cNvPr>
            <p:cNvSpPr/>
            <p:nvPr/>
          </p:nvSpPr>
          <p:spPr>
            <a:xfrm>
              <a:off x="327173" y="3939642"/>
              <a:ext cx="712519" cy="712519"/>
            </a:xfrm>
            <a:prstGeom prst="ellipse">
              <a:avLst/>
            </a:prstGeom>
            <a:solidFill>
              <a:schemeClr val="accent2">
                <a:lumMod val="20000"/>
                <a:lumOff val="8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accent2">
                      <a:lumMod val="75000"/>
                    </a:schemeClr>
                  </a:solidFill>
                  <a:latin typeface="Cambria" panose="02040503050406030204" pitchFamily="18" charset="0"/>
                  <a:ea typeface="Cambria" panose="02040503050406030204" pitchFamily="18" charset="0"/>
                </a:rPr>
                <a:t>3</a:t>
              </a:r>
            </a:p>
          </p:txBody>
        </p:sp>
        <p:sp>
          <p:nvSpPr>
            <p:cNvPr id="16" name="TextBox 15">
              <a:extLst>
                <a:ext uri="{FF2B5EF4-FFF2-40B4-BE49-F238E27FC236}">
                  <a16:creationId xmlns:a16="http://schemas.microsoft.com/office/drawing/2014/main" id="{DA3EC259-9A06-CA91-F709-1880FA5B24E5}"/>
                </a:ext>
              </a:extLst>
            </p:cNvPr>
            <p:cNvSpPr txBox="1"/>
            <p:nvPr/>
          </p:nvSpPr>
          <p:spPr>
            <a:xfrm>
              <a:off x="1175009" y="4003513"/>
              <a:ext cx="6479274" cy="584775"/>
            </a:xfrm>
            <a:prstGeom prst="rect">
              <a:avLst/>
            </a:prstGeom>
            <a:noFill/>
          </p:spPr>
          <p:txBody>
            <a:bodyPr wrap="none" rtlCol="0">
              <a:spAutoFit/>
            </a:bodyPr>
            <a:lstStyle/>
            <a:p>
              <a:pPr algn="l"/>
              <a:r>
                <a:rPr lang="en-US" sz="3200" dirty="0">
                  <a:latin typeface="Cambria" panose="02040503050406030204" pitchFamily="18" charset="0"/>
                  <a:ea typeface="Cambria" panose="02040503050406030204" pitchFamily="18" charset="0"/>
                </a:rPr>
                <a:t>Execute DRAM Bender test program</a:t>
              </a:r>
            </a:p>
          </p:txBody>
        </p:sp>
      </p:grpSp>
      <p:grpSp>
        <p:nvGrpSpPr>
          <p:cNvPr id="20" name="Group 19">
            <a:extLst>
              <a:ext uri="{FF2B5EF4-FFF2-40B4-BE49-F238E27FC236}">
                <a16:creationId xmlns:a16="http://schemas.microsoft.com/office/drawing/2014/main" id="{5F44B3D6-5EB6-40BB-6886-1A4D61BAE101}"/>
              </a:ext>
            </a:extLst>
          </p:cNvPr>
          <p:cNvGrpSpPr/>
          <p:nvPr/>
        </p:nvGrpSpPr>
        <p:grpSpPr>
          <a:xfrm>
            <a:off x="515709" y="5090397"/>
            <a:ext cx="6973616" cy="712519"/>
            <a:chOff x="327173" y="4934885"/>
            <a:chExt cx="6973616" cy="712519"/>
          </a:xfrm>
        </p:grpSpPr>
        <p:sp>
          <p:nvSpPr>
            <p:cNvPr id="18" name="Oval 17">
              <a:extLst>
                <a:ext uri="{FF2B5EF4-FFF2-40B4-BE49-F238E27FC236}">
                  <a16:creationId xmlns:a16="http://schemas.microsoft.com/office/drawing/2014/main" id="{5AA90CA7-5C0F-0596-9420-1A3046E47463}"/>
                </a:ext>
              </a:extLst>
            </p:cNvPr>
            <p:cNvSpPr/>
            <p:nvPr/>
          </p:nvSpPr>
          <p:spPr>
            <a:xfrm>
              <a:off x="327173" y="4934885"/>
              <a:ext cx="712519" cy="712519"/>
            </a:xfrm>
            <a:prstGeom prst="ellipse">
              <a:avLst/>
            </a:prstGeom>
            <a:solidFill>
              <a:schemeClr val="accent2">
                <a:lumMod val="20000"/>
                <a:lumOff val="8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accent2">
                      <a:lumMod val="75000"/>
                    </a:schemeClr>
                  </a:solidFill>
                  <a:latin typeface="Cambria" panose="02040503050406030204" pitchFamily="18" charset="0"/>
                  <a:ea typeface="Cambria" panose="02040503050406030204" pitchFamily="18" charset="0"/>
                </a:rPr>
                <a:t>4</a:t>
              </a:r>
            </a:p>
          </p:txBody>
        </p:sp>
        <p:sp>
          <p:nvSpPr>
            <p:cNvPr id="19" name="TextBox 18">
              <a:extLst>
                <a:ext uri="{FF2B5EF4-FFF2-40B4-BE49-F238E27FC236}">
                  <a16:creationId xmlns:a16="http://schemas.microsoft.com/office/drawing/2014/main" id="{F273ED4C-09E8-839C-EBF8-51E6DBE69C73}"/>
                </a:ext>
              </a:extLst>
            </p:cNvPr>
            <p:cNvSpPr txBox="1"/>
            <p:nvPr/>
          </p:nvSpPr>
          <p:spPr>
            <a:xfrm>
              <a:off x="1175009" y="4998756"/>
              <a:ext cx="6125780" cy="584775"/>
            </a:xfrm>
            <a:prstGeom prst="rect">
              <a:avLst/>
            </a:prstGeom>
            <a:noFill/>
          </p:spPr>
          <p:txBody>
            <a:bodyPr wrap="none" rtlCol="0">
              <a:spAutoFit/>
            </a:bodyPr>
            <a:lstStyle/>
            <a:p>
              <a:pPr algn="l"/>
              <a:r>
                <a:rPr lang="en-US" sz="3200" dirty="0">
                  <a:latin typeface="Cambria" panose="02040503050406030204" pitchFamily="18" charset="0"/>
                  <a:ea typeface="Cambria" panose="02040503050406030204" pitchFamily="18" charset="0"/>
                </a:rPr>
                <a:t>Read &amp; analyze experimental data</a:t>
              </a:r>
            </a:p>
          </p:txBody>
        </p:sp>
      </p:grpSp>
      <p:sp>
        <p:nvSpPr>
          <p:cNvPr id="6" name="Rounded Rectangle 5">
            <a:extLst>
              <a:ext uri="{FF2B5EF4-FFF2-40B4-BE49-F238E27FC236}">
                <a16:creationId xmlns:a16="http://schemas.microsoft.com/office/drawing/2014/main" id="{60BC96CA-7D50-D43E-0CBF-40AC20039C52}"/>
              </a:ext>
            </a:extLst>
          </p:cNvPr>
          <p:cNvSpPr/>
          <p:nvPr/>
        </p:nvSpPr>
        <p:spPr>
          <a:xfrm flipV="1">
            <a:off x="373117" y="4918841"/>
            <a:ext cx="7767145" cy="1019502"/>
          </a:xfrm>
          <a:prstGeom prst="roundRect">
            <a:avLst/>
          </a:prstGeom>
          <a:solidFill>
            <a:srgbClr val="FFFFFF">
              <a:alpha val="89804"/>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mbria" panose="02040503050406030204" pitchFamily="18" charset="0"/>
              <a:ea typeface="Cambria" panose="02040503050406030204" pitchFamily="18" charset="0"/>
            </a:endParaRPr>
          </a:p>
        </p:txBody>
      </p:sp>
      <p:sp>
        <p:nvSpPr>
          <p:cNvPr id="7" name="Rounded Rectangle 6">
            <a:extLst>
              <a:ext uri="{FF2B5EF4-FFF2-40B4-BE49-F238E27FC236}">
                <a16:creationId xmlns:a16="http://schemas.microsoft.com/office/drawing/2014/main" id="{DA3F4A92-24DA-13AA-1490-8A42B67E474F}"/>
              </a:ext>
            </a:extLst>
          </p:cNvPr>
          <p:cNvSpPr/>
          <p:nvPr/>
        </p:nvSpPr>
        <p:spPr>
          <a:xfrm flipV="1">
            <a:off x="199696" y="1940174"/>
            <a:ext cx="7767145" cy="1827910"/>
          </a:xfrm>
          <a:prstGeom prst="roundRect">
            <a:avLst/>
          </a:prstGeom>
          <a:solidFill>
            <a:srgbClr val="FFFFFF">
              <a:alpha val="89804"/>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544284876"/>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9427D-142E-121B-BB14-C3A0D5D7B23B}"/>
              </a:ext>
            </a:extLst>
          </p:cNvPr>
          <p:cNvSpPr>
            <a:spLocks noGrp="1"/>
          </p:cNvSpPr>
          <p:nvPr>
            <p:ph type="title"/>
          </p:nvPr>
        </p:nvSpPr>
        <p:spPr/>
        <p:txBody>
          <a:bodyPr/>
          <a:lstStyle/>
          <a:p>
            <a:r>
              <a:rPr lang="en-US" sz="3500" dirty="0"/>
              <a:t>Aside: DRAM Bender Instruction Encoding</a:t>
            </a:r>
          </a:p>
        </p:txBody>
      </p:sp>
      <p:pic>
        <p:nvPicPr>
          <p:cNvPr id="4" name="Picture 3">
            <a:extLst>
              <a:ext uri="{FF2B5EF4-FFF2-40B4-BE49-F238E27FC236}">
                <a16:creationId xmlns:a16="http://schemas.microsoft.com/office/drawing/2014/main" id="{7ECE422D-35EF-9672-4F55-8EDD91A9EC26}"/>
              </a:ext>
            </a:extLst>
          </p:cNvPr>
          <p:cNvPicPr>
            <a:picLocks noChangeAspect="1"/>
          </p:cNvPicPr>
          <p:nvPr/>
        </p:nvPicPr>
        <p:blipFill>
          <a:blip r:embed="rId2"/>
          <a:stretch>
            <a:fillRect/>
          </a:stretch>
        </p:blipFill>
        <p:spPr>
          <a:xfrm>
            <a:off x="281045" y="1925750"/>
            <a:ext cx="8577509" cy="4251260"/>
          </a:xfrm>
          <a:prstGeom prst="rect">
            <a:avLst/>
          </a:prstGeom>
          <a:ln w="38100">
            <a:solidFill>
              <a:schemeClr val="tx1"/>
            </a:solidFill>
          </a:ln>
        </p:spPr>
      </p:pic>
      <p:sp>
        <p:nvSpPr>
          <p:cNvPr id="6" name="TextBox 5">
            <a:extLst>
              <a:ext uri="{FF2B5EF4-FFF2-40B4-BE49-F238E27FC236}">
                <a16:creationId xmlns:a16="http://schemas.microsoft.com/office/drawing/2014/main" id="{A0E5AEA5-F9A5-ADD5-FC04-31F00EF1D26B}"/>
              </a:ext>
            </a:extLst>
          </p:cNvPr>
          <p:cNvSpPr txBox="1"/>
          <p:nvPr/>
        </p:nvSpPr>
        <p:spPr>
          <a:xfrm>
            <a:off x="178517" y="1004397"/>
            <a:ext cx="8782566" cy="707886"/>
          </a:xfrm>
          <a:prstGeom prst="rect">
            <a:avLst/>
          </a:prstGeom>
          <a:noFill/>
        </p:spPr>
        <p:txBody>
          <a:bodyPr wrap="square">
            <a:spAutoFit/>
          </a:bodyPr>
          <a:lstStyle/>
          <a:p>
            <a:pPr algn="ctr"/>
            <a:r>
              <a:rPr lang="en-US" sz="2000" dirty="0">
                <a:latin typeface="Cambria" panose="02040503050406030204" pitchFamily="18" charset="0"/>
                <a:hlinkClick r:id="rId3"/>
              </a:rPr>
              <a:t>https://</a:t>
            </a:r>
            <a:r>
              <a:rPr lang="en-US" sz="2000" dirty="0" err="1">
                <a:latin typeface="Cambria" panose="02040503050406030204" pitchFamily="18" charset="0"/>
                <a:hlinkClick r:id="rId3"/>
              </a:rPr>
              <a:t>docs.google.com</a:t>
            </a:r>
            <a:r>
              <a:rPr lang="en-US" sz="2000" dirty="0">
                <a:latin typeface="Cambria" panose="02040503050406030204" pitchFamily="18" charset="0"/>
                <a:hlinkClick r:id="rId3"/>
              </a:rPr>
              <a:t>/spreadsheets/d/18mPiKa1HBoO0OmzAbWRvo5OnIguL6A9tLEIwNeVfOe8</a:t>
            </a:r>
            <a:endParaRPr lang="en-US" sz="2000" dirty="0">
              <a:latin typeface="Cambria" panose="02040503050406030204" pitchFamily="18" charset="0"/>
            </a:endParaRPr>
          </a:p>
        </p:txBody>
      </p:sp>
    </p:spTree>
    <p:extLst>
      <p:ext uri="{BB962C8B-B14F-4D97-AF65-F5344CB8AC3E}">
        <p14:creationId xmlns:p14="http://schemas.microsoft.com/office/powerpoint/2010/main" val="693359215"/>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4931B1-E257-47E7-C60B-781658FA9E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7A9166-DF25-63EA-E318-B79CA2E1438E}"/>
              </a:ext>
            </a:extLst>
          </p:cNvPr>
          <p:cNvSpPr>
            <a:spLocks noGrp="1"/>
          </p:cNvSpPr>
          <p:nvPr>
            <p:ph type="title"/>
          </p:nvPr>
        </p:nvSpPr>
        <p:spPr/>
        <p:txBody>
          <a:bodyPr/>
          <a:lstStyle/>
          <a:p>
            <a:r>
              <a:rPr lang="en-US" sz="4000" dirty="0"/>
              <a:t>Typical DRAM Bender Test Workflow</a:t>
            </a:r>
          </a:p>
        </p:txBody>
      </p:sp>
      <p:sp>
        <p:nvSpPr>
          <p:cNvPr id="3" name="Content Placeholder 2">
            <a:extLst>
              <a:ext uri="{FF2B5EF4-FFF2-40B4-BE49-F238E27FC236}">
                <a16:creationId xmlns:a16="http://schemas.microsoft.com/office/drawing/2014/main" id="{2D90BC9B-7016-0B49-3033-B76395F09A88}"/>
              </a:ext>
            </a:extLst>
          </p:cNvPr>
          <p:cNvSpPr>
            <a:spLocks noGrp="1"/>
          </p:cNvSpPr>
          <p:nvPr>
            <p:ph idx="1"/>
          </p:nvPr>
        </p:nvSpPr>
        <p:spPr>
          <a:xfrm>
            <a:off x="75991" y="1055084"/>
            <a:ext cx="8987621" cy="509765"/>
          </a:xfrm>
        </p:spPr>
        <p:txBody>
          <a:bodyPr/>
          <a:lstStyle/>
          <a:p>
            <a:pPr marL="0" indent="0">
              <a:buNone/>
            </a:pPr>
            <a:r>
              <a:rPr lang="en-US" dirty="0"/>
              <a:t>In a </a:t>
            </a:r>
            <a:r>
              <a:rPr lang="en-US" dirty="0">
                <a:solidFill>
                  <a:srgbClr val="0000FF"/>
                </a:solidFill>
              </a:rPr>
              <a:t>C++</a:t>
            </a:r>
            <a:r>
              <a:rPr lang="en-US" dirty="0"/>
              <a:t> or a </a:t>
            </a:r>
            <a:r>
              <a:rPr lang="en-US" dirty="0">
                <a:solidFill>
                  <a:srgbClr val="0000FF"/>
                </a:solidFill>
              </a:rPr>
              <a:t>Python</a:t>
            </a:r>
            <a:r>
              <a:rPr lang="en-US" dirty="0"/>
              <a:t> executable:</a:t>
            </a:r>
          </a:p>
        </p:txBody>
      </p:sp>
      <p:grpSp>
        <p:nvGrpSpPr>
          <p:cNvPr id="23" name="Group 22">
            <a:extLst>
              <a:ext uri="{FF2B5EF4-FFF2-40B4-BE49-F238E27FC236}">
                <a16:creationId xmlns:a16="http://schemas.microsoft.com/office/drawing/2014/main" id="{583014A3-4F3C-2DB5-B270-CFCC1B0D9EF3}"/>
              </a:ext>
            </a:extLst>
          </p:cNvPr>
          <p:cNvGrpSpPr/>
          <p:nvPr/>
        </p:nvGrpSpPr>
        <p:grpSpPr>
          <a:xfrm>
            <a:off x="500197" y="2003087"/>
            <a:ext cx="6819335" cy="712519"/>
            <a:chOff x="311661" y="1847575"/>
            <a:chExt cx="6819335" cy="712519"/>
          </a:xfrm>
        </p:grpSpPr>
        <p:sp>
          <p:nvSpPr>
            <p:cNvPr id="4" name="Oval 3">
              <a:extLst>
                <a:ext uri="{FF2B5EF4-FFF2-40B4-BE49-F238E27FC236}">
                  <a16:creationId xmlns:a16="http://schemas.microsoft.com/office/drawing/2014/main" id="{CD63020A-6917-165F-3E2B-AF18751B492E}"/>
                </a:ext>
              </a:extLst>
            </p:cNvPr>
            <p:cNvSpPr/>
            <p:nvPr/>
          </p:nvSpPr>
          <p:spPr>
            <a:xfrm>
              <a:off x="311661" y="1847575"/>
              <a:ext cx="712519" cy="712519"/>
            </a:xfrm>
            <a:prstGeom prst="ellipse">
              <a:avLst/>
            </a:prstGeom>
            <a:solidFill>
              <a:schemeClr val="accent2">
                <a:lumMod val="20000"/>
                <a:lumOff val="8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accent2">
                      <a:lumMod val="75000"/>
                    </a:schemeClr>
                  </a:solidFill>
                  <a:latin typeface="Cambria" panose="02040503050406030204" pitchFamily="18" charset="0"/>
                  <a:ea typeface="Cambria" panose="02040503050406030204" pitchFamily="18" charset="0"/>
                </a:rPr>
                <a:t>1</a:t>
              </a:r>
            </a:p>
          </p:txBody>
        </p:sp>
        <p:sp>
          <p:nvSpPr>
            <p:cNvPr id="12" name="TextBox 11">
              <a:extLst>
                <a:ext uri="{FF2B5EF4-FFF2-40B4-BE49-F238E27FC236}">
                  <a16:creationId xmlns:a16="http://schemas.microsoft.com/office/drawing/2014/main" id="{B8F3F8CA-C41A-5763-219E-CC79A6CA7C45}"/>
                </a:ext>
              </a:extLst>
            </p:cNvPr>
            <p:cNvSpPr txBox="1"/>
            <p:nvPr/>
          </p:nvSpPr>
          <p:spPr>
            <a:xfrm>
              <a:off x="1209375" y="1907018"/>
              <a:ext cx="5921621" cy="584775"/>
            </a:xfrm>
            <a:prstGeom prst="rect">
              <a:avLst/>
            </a:prstGeom>
            <a:noFill/>
          </p:spPr>
          <p:txBody>
            <a:bodyPr wrap="none" rtlCol="0">
              <a:spAutoFit/>
            </a:bodyPr>
            <a:lstStyle/>
            <a:p>
              <a:pPr algn="l"/>
              <a:r>
                <a:rPr lang="en-US" sz="3200" dirty="0">
                  <a:latin typeface="Cambria" panose="02040503050406030204" pitchFamily="18" charset="0"/>
                  <a:ea typeface="Cambria" panose="02040503050406030204" pitchFamily="18" charset="0"/>
                </a:rPr>
                <a:t>Initialize DRAM Bender platform</a:t>
              </a:r>
            </a:p>
          </p:txBody>
        </p:sp>
      </p:grpSp>
      <p:grpSp>
        <p:nvGrpSpPr>
          <p:cNvPr id="22" name="Group 21">
            <a:extLst>
              <a:ext uri="{FF2B5EF4-FFF2-40B4-BE49-F238E27FC236}">
                <a16:creationId xmlns:a16="http://schemas.microsoft.com/office/drawing/2014/main" id="{0A5977AC-94B7-A537-0F0C-BB13E93BC855}"/>
              </a:ext>
            </a:extLst>
          </p:cNvPr>
          <p:cNvGrpSpPr/>
          <p:nvPr/>
        </p:nvGrpSpPr>
        <p:grpSpPr>
          <a:xfrm>
            <a:off x="515709" y="3032190"/>
            <a:ext cx="7089673" cy="712519"/>
            <a:chOff x="327173" y="2906691"/>
            <a:chExt cx="7089673" cy="712519"/>
          </a:xfrm>
        </p:grpSpPr>
        <p:sp>
          <p:nvSpPr>
            <p:cNvPr id="13" name="Oval 12">
              <a:extLst>
                <a:ext uri="{FF2B5EF4-FFF2-40B4-BE49-F238E27FC236}">
                  <a16:creationId xmlns:a16="http://schemas.microsoft.com/office/drawing/2014/main" id="{6CA8E261-F477-BAEC-3823-27AE272DC955}"/>
                </a:ext>
              </a:extLst>
            </p:cNvPr>
            <p:cNvSpPr/>
            <p:nvPr/>
          </p:nvSpPr>
          <p:spPr>
            <a:xfrm>
              <a:off x="327173" y="2906691"/>
              <a:ext cx="712519" cy="712519"/>
            </a:xfrm>
            <a:prstGeom prst="ellipse">
              <a:avLst/>
            </a:prstGeom>
            <a:solidFill>
              <a:schemeClr val="accent2">
                <a:lumMod val="20000"/>
                <a:lumOff val="8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accent2">
                      <a:lumMod val="75000"/>
                    </a:schemeClr>
                  </a:solidFill>
                  <a:latin typeface="Cambria" panose="02040503050406030204" pitchFamily="18" charset="0"/>
                  <a:ea typeface="Cambria" panose="02040503050406030204" pitchFamily="18" charset="0"/>
                </a:rPr>
                <a:t>2</a:t>
              </a:r>
            </a:p>
          </p:txBody>
        </p:sp>
        <p:sp>
          <p:nvSpPr>
            <p:cNvPr id="14" name="TextBox 13">
              <a:extLst>
                <a:ext uri="{FF2B5EF4-FFF2-40B4-BE49-F238E27FC236}">
                  <a16:creationId xmlns:a16="http://schemas.microsoft.com/office/drawing/2014/main" id="{C55ED624-1EFF-01A1-0433-CCBA0A8B4240}"/>
                </a:ext>
              </a:extLst>
            </p:cNvPr>
            <p:cNvSpPr txBox="1"/>
            <p:nvPr/>
          </p:nvSpPr>
          <p:spPr>
            <a:xfrm>
              <a:off x="1175009" y="2970562"/>
              <a:ext cx="6241837" cy="584775"/>
            </a:xfrm>
            <a:prstGeom prst="rect">
              <a:avLst/>
            </a:prstGeom>
            <a:noFill/>
          </p:spPr>
          <p:txBody>
            <a:bodyPr wrap="none" rtlCol="0">
              <a:spAutoFit/>
            </a:bodyPr>
            <a:lstStyle/>
            <a:p>
              <a:pPr algn="l"/>
              <a:r>
                <a:rPr lang="en-US" sz="3200" dirty="0">
                  <a:latin typeface="Cambria" panose="02040503050406030204" pitchFamily="18" charset="0"/>
                  <a:ea typeface="Cambria" panose="02040503050406030204" pitchFamily="18" charset="0"/>
                </a:rPr>
                <a:t>Create DRAM Bender test program</a:t>
              </a:r>
            </a:p>
          </p:txBody>
        </p:sp>
      </p:grpSp>
      <p:grpSp>
        <p:nvGrpSpPr>
          <p:cNvPr id="21" name="Group 20">
            <a:extLst>
              <a:ext uri="{FF2B5EF4-FFF2-40B4-BE49-F238E27FC236}">
                <a16:creationId xmlns:a16="http://schemas.microsoft.com/office/drawing/2014/main" id="{AD0A1DB5-1715-3474-9162-168763752CFE}"/>
              </a:ext>
            </a:extLst>
          </p:cNvPr>
          <p:cNvGrpSpPr/>
          <p:nvPr/>
        </p:nvGrpSpPr>
        <p:grpSpPr>
          <a:xfrm>
            <a:off x="515709" y="4061293"/>
            <a:ext cx="7327110" cy="712519"/>
            <a:chOff x="327173" y="3939642"/>
            <a:chExt cx="7327110" cy="712519"/>
          </a:xfrm>
        </p:grpSpPr>
        <p:sp>
          <p:nvSpPr>
            <p:cNvPr id="15" name="Oval 14">
              <a:extLst>
                <a:ext uri="{FF2B5EF4-FFF2-40B4-BE49-F238E27FC236}">
                  <a16:creationId xmlns:a16="http://schemas.microsoft.com/office/drawing/2014/main" id="{934D6F0F-98F0-1986-A164-4A2552F1DA31}"/>
                </a:ext>
              </a:extLst>
            </p:cNvPr>
            <p:cNvSpPr/>
            <p:nvPr/>
          </p:nvSpPr>
          <p:spPr>
            <a:xfrm>
              <a:off x="327173" y="3939642"/>
              <a:ext cx="712519" cy="712519"/>
            </a:xfrm>
            <a:prstGeom prst="ellipse">
              <a:avLst/>
            </a:prstGeom>
            <a:solidFill>
              <a:schemeClr val="accent2">
                <a:lumMod val="20000"/>
                <a:lumOff val="8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accent2">
                      <a:lumMod val="75000"/>
                    </a:schemeClr>
                  </a:solidFill>
                  <a:latin typeface="Cambria" panose="02040503050406030204" pitchFamily="18" charset="0"/>
                  <a:ea typeface="Cambria" panose="02040503050406030204" pitchFamily="18" charset="0"/>
                </a:rPr>
                <a:t>3</a:t>
              </a:r>
            </a:p>
          </p:txBody>
        </p:sp>
        <p:sp>
          <p:nvSpPr>
            <p:cNvPr id="16" name="TextBox 15">
              <a:extLst>
                <a:ext uri="{FF2B5EF4-FFF2-40B4-BE49-F238E27FC236}">
                  <a16:creationId xmlns:a16="http://schemas.microsoft.com/office/drawing/2014/main" id="{56E56FC9-04EA-B632-AD1F-16E53ADF3A90}"/>
                </a:ext>
              </a:extLst>
            </p:cNvPr>
            <p:cNvSpPr txBox="1"/>
            <p:nvPr/>
          </p:nvSpPr>
          <p:spPr>
            <a:xfrm>
              <a:off x="1175009" y="4003513"/>
              <a:ext cx="6479274" cy="584775"/>
            </a:xfrm>
            <a:prstGeom prst="rect">
              <a:avLst/>
            </a:prstGeom>
            <a:noFill/>
          </p:spPr>
          <p:txBody>
            <a:bodyPr wrap="none" rtlCol="0">
              <a:spAutoFit/>
            </a:bodyPr>
            <a:lstStyle/>
            <a:p>
              <a:pPr algn="l"/>
              <a:r>
                <a:rPr lang="en-US" sz="3200" dirty="0">
                  <a:latin typeface="Cambria" panose="02040503050406030204" pitchFamily="18" charset="0"/>
                  <a:ea typeface="Cambria" panose="02040503050406030204" pitchFamily="18" charset="0"/>
                </a:rPr>
                <a:t>Execute DRAM Bender test program</a:t>
              </a:r>
            </a:p>
          </p:txBody>
        </p:sp>
      </p:grpSp>
      <p:grpSp>
        <p:nvGrpSpPr>
          <p:cNvPr id="20" name="Group 19">
            <a:extLst>
              <a:ext uri="{FF2B5EF4-FFF2-40B4-BE49-F238E27FC236}">
                <a16:creationId xmlns:a16="http://schemas.microsoft.com/office/drawing/2014/main" id="{B9D8C5F8-18A5-AEB4-A0CF-6AEF817D2733}"/>
              </a:ext>
            </a:extLst>
          </p:cNvPr>
          <p:cNvGrpSpPr/>
          <p:nvPr/>
        </p:nvGrpSpPr>
        <p:grpSpPr>
          <a:xfrm>
            <a:off x="515709" y="5090397"/>
            <a:ext cx="6973616" cy="712519"/>
            <a:chOff x="327173" y="4934885"/>
            <a:chExt cx="6973616" cy="712519"/>
          </a:xfrm>
        </p:grpSpPr>
        <p:sp>
          <p:nvSpPr>
            <p:cNvPr id="18" name="Oval 17">
              <a:extLst>
                <a:ext uri="{FF2B5EF4-FFF2-40B4-BE49-F238E27FC236}">
                  <a16:creationId xmlns:a16="http://schemas.microsoft.com/office/drawing/2014/main" id="{EE3E725C-0D64-865D-F84D-5DBF235B7BF6}"/>
                </a:ext>
              </a:extLst>
            </p:cNvPr>
            <p:cNvSpPr/>
            <p:nvPr/>
          </p:nvSpPr>
          <p:spPr>
            <a:xfrm>
              <a:off x="327173" y="4934885"/>
              <a:ext cx="712519" cy="712519"/>
            </a:xfrm>
            <a:prstGeom prst="ellipse">
              <a:avLst/>
            </a:prstGeom>
            <a:solidFill>
              <a:schemeClr val="accent2">
                <a:lumMod val="20000"/>
                <a:lumOff val="8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accent2">
                      <a:lumMod val="75000"/>
                    </a:schemeClr>
                  </a:solidFill>
                  <a:latin typeface="Cambria" panose="02040503050406030204" pitchFamily="18" charset="0"/>
                  <a:ea typeface="Cambria" panose="02040503050406030204" pitchFamily="18" charset="0"/>
                </a:rPr>
                <a:t>4</a:t>
              </a:r>
            </a:p>
          </p:txBody>
        </p:sp>
        <p:sp>
          <p:nvSpPr>
            <p:cNvPr id="19" name="TextBox 18">
              <a:extLst>
                <a:ext uri="{FF2B5EF4-FFF2-40B4-BE49-F238E27FC236}">
                  <a16:creationId xmlns:a16="http://schemas.microsoft.com/office/drawing/2014/main" id="{804EADA8-6791-0D58-C630-AAB22C891E8F}"/>
                </a:ext>
              </a:extLst>
            </p:cNvPr>
            <p:cNvSpPr txBox="1"/>
            <p:nvPr/>
          </p:nvSpPr>
          <p:spPr>
            <a:xfrm>
              <a:off x="1175009" y="4998756"/>
              <a:ext cx="6125780" cy="584775"/>
            </a:xfrm>
            <a:prstGeom prst="rect">
              <a:avLst/>
            </a:prstGeom>
            <a:noFill/>
          </p:spPr>
          <p:txBody>
            <a:bodyPr wrap="none" rtlCol="0">
              <a:spAutoFit/>
            </a:bodyPr>
            <a:lstStyle/>
            <a:p>
              <a:pPr algn="l"/>
              <a:r>
                <a:rPr lang="en-US" sz="3200" dirty="0">
                  <a:latin typeface="Cambria" panose="02040503050406030204" pitchFamily="18" charset="0"/>
                  <a:ea typeface="Cambria" panose="02040503050406030204" pitchFamily="18" charset="0"/>
                </a:rPr>
                <a:t>Read &amp; analyze experimental data</a:t>
              </a:r>
            </a:p>
          </p:txBody>
        </p:sp>
      </p:grpSp>
      <p:sp>
        <p:nvSpPr>
          <p:cNvPr id="5" name="Rounded Rectangle 4">
            <a:extLst>
              <a:ext uri="{FF2B5EF4-FFF2-40B4-BE49-F238E27FC236}">
                <a16:creationId xmlns:a16="http://schemas.microsoft.com/office/drawing/2014/main" id="{4D50EB6D-A921-3CC8-060F-2230B70DA3EE}"/>
              </a:ext>
            </a:extLst>
          </p:cNvPr>
          <p:cNvSpPr/>
          <p:nvPr/>
        </p:nvSpPr>
        <p:spPr>
          <a:xfrm>
            <a:off x="294290" y="1847575"/>
            <a:ext cx="7767145" cy="3144840"/>
          </a:xfrm>
          <a:prstGeom prst="roundRect">
            <a:avLst/>
          </a:prstGeom>
          <a:solidFill>
            <a:srgbClr val="FFFFFF">
              <a:alpha val="89804"/>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252890470"/>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28FB3C-541A-3DE0-8389-6B41CB941E2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A2308F6-AB0B-6ACE-D9A2-0670A8C2DE80}"/>
              </a:ext>
            </a:extLst>
          </p:cNvPr>
          <p:cNvSpPr>
            <a:spLocks noGrp="1"/>
          </p:cNvSpPr>
          <p:nvPr>
            <p:ph type="ctrTitle"/>
          </p:nvPr>
        </p:nvSpPr>
        <p:spPr>
          <a:xfrm>
            <a:off x="381000" y="1143000"/>
            <a:ext cx="8382000" cy="2209800"/>
          </a:xfrm>
        </p:spPr>
        <p:txBody>
          <a:bodyPr anchor="ctr"/>
          <a:lstStyle/>
          <a:p>
            <a:pPr algn="ctr"/>
            <a:r>
              <a:rPr lang="en-US" altLang="en-US" sz="3200" b="1" dirty="0">
                <a:solidFill>
                  <a:srgbClr val="C00000"/>
                </a:solidFill>
                <a:ea typeface="ＭＳ Ｐゴシック" panose="020B0600070205080204" pitchFamily="34" charset="-128"/>
              </a:rPr>
              <a:t>The 3</a:t>
            </a:r>
            <a:r>
              <a:rPr lang="en-US" altLang="en-US" sz="3200" b="1" baseline="30000" dirty="0">
                <a:solidFill>
                  <a:srgbClr val="C00000"/>
                </a:solidFill>
                <a:ea typeface="ＭＳ Ｐゴシック" panose="020B0600070205080204" pitchFamily="34" charset="-128"/>
              </a:rPr>
              <a:t>rd</a:t>
            </a:r>
            <a:br>
              <a:rPr lang="en-US" altLang="en-US" b="1" dirty="0">
                <a:solidFill>
                  <a:srgbClr val="C00000"/>
                </a:solidFill>
                <a:ea typeface="ＭＳ Ｐゴシック" panose="020B0600070205080204" pitchFamily="34" charset="-128"/>
              </a:rPr>
            </a:br>
            <a:r>
              <a:rPr lang="en-US" altLang="en-US" sz="4000" b="1" dirty="0" err="1">
                <a:solidFill>
                  <a:srgbClr val="C00000"/>
                </a:solidFill>
                <a:ea typeface="ＭＳ Ｐゴシック" panose="020B0600070205080204" pitchFamily="34" charset="-128"/>
              </a:rPr>
              <a:t>Ramulator</a:t>
            </a:r>
            <a:r>
              <a:rPr lang="en-US" altLang="en-US" sz="4000" b="1" dirty="0">
                <a:solidFill>
                  <a:srgbClr val="C00000"/>
                </a:solidFill>
                <a:ea typeface="ＭＳ Ｐゴシック" panose="020B0600070205080204" pitchFamily="34" charset="-128"/>
              </a:rPr>
              <a:t> &amp; DRAM Bender Tutorial</a:t>
            </a:r>
            <a:br>
              <a:rPr lang="en-US" altLang="en-US" b="1" dirty="0">
                <a:solidFill>
                  <a:srgbClr val="C00000"/>
                </a:solidFill>
                <a:ea typeface="ＭＳ Ｐゴシック" panose="020B0600070205080204" pitchFamily="34" charset="-128"/>
              </a:rPr>
            </a:br>
            <a:r>
              <a:rPr lang="en-US" altLang="en-US" sz="4000" dirty="0">
                <a:solidFill>
                  <a:srgbClr val="006533"/>
                </a:solidFill>
                <a:ea typeface="ＭＳ Ｐゴシック" panose="020B0600070205080204" pitchFamily="34" charset="-128"/>
              </a:rPr>
              <a:t>DRAM</a:t>
            </a:r>
            <a:r>
              <a:rPr lang="en-US" altLang="en-US" sz="4000" dirty="0">
                <a:solidFill>
                  <a:srgbClr val="006633"/>
                </a:solidFill>
                <a:ea typeface="ＭＳ Ｐゴシック" panose="020B0600070205080204" pitchFamily="34" charset="-128"/>
              </a:rPr>
              <a:t> Bender Live Demo</a:t>
            </a:r>
            <a:br>
              <a:rPr lang="en-US" altLang="en-US" sz="4000" dirty="0">
                <a:solidFill>
                  <a:srgbClr val="006633"/>
                </a:solidFill>
                <a:ea typeface="ＭＳ Ｐゴシック" panose="020B0600070205080204" pitchFamily="34" charset="-128"/>
              </a:rPr>
            </a:br>
            <a:r>
              <a:rPr lang="en-US" altLang="en-US" sz="4000" dirty="0">
                <a:solidFill>
                  <a:srgbClr val="006633"/>
                </a:solidFill>
                <a:ea typeface="ＭＳ Ｐゴシック" panose="020B0600070205080204" pitchFamily="34" charset="-128"/>
              </a:rPr>
              <a:t>&amp; Hardware/Software Overview</a:t>
            </a:r>
            <a:endParaRPr lang="en-US" b="1" dirty="0">
              <a:solidFill>
                <a:srgbClr val="C00000"/>
              </a:solidFill>
            </a:endParaRPr>
          </a:p>
        </p:txBody>
      </p:sp>
      <p:pic>
        <p:nvPicPr>
          <p:cNvPr id="4" name="Picture 3" descr="safari.png">
            <a:extLst>
              <a:ext uri="{FF2B5EF4-FFF2-40B4-BE49-F238E27FC236}">
                <a16:creationId xmlns:a16="http://schemas.microsoft.com/office/drawing/2014/main" id="{B14C462A-D7D0-8752-1897-F575CFCEC4DE}"/>
              </a:ext>
            </a:extLst>
          </p:cNvPr>
          <p:cNvPicPr>
            <a:picLocks noChangeAspect="1"/>
          </p:cNvPicPr>
          <p:nvPr/>
        </p:nvPicPr>
        <p:blipFill>
          <a:blip r:embed="rId3" cstate="print"/>
          <a:stretch>
            <a:fillRect/>
          </a:stretch>
        </p:blipFill>
        <p:spPr>
          <a:xfrm>
            <a:off x="107023" y="6133800"/>
            <a:ext cx="2239579" cy="648000"/>
          </a:xfrm>
          <a:prstGeom prst="rect">
            <a:avLst/>
          </a:prstGeom>
        </p:spPr>
      </p:pic>
      <p:pic>
        <p:nvPicPr>
          <p:cNvPr id="5" name="Picture 2" descr="ETH Zurich short logo, black">
            <a:extLst>
              <a:ext uri="{FF2B5EF4-FFF2-40B4-BE49-F238E27FC236}">
                <a16:creationId xmlns:a16="http://schemas.microsoft.com/office/drawing/2014/main" id="{9893F1DC-2536-8975-F9C0-8FA0781AAA2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982" t="19970" r="7940" b="18111"/>
          <a:stretch/>
        </p:blipFill>
        <p:spPr bwMode="auto">
          <a:xfrm>
            <a:off x="6357969" y="6074246"/>
            <a:ext cx="2750535" cy="783754"/>
          </a:xfrm>
          <a:prstGeom prst="rect">
            <a:avLst/>
          </a:prstGeom>
          <a:noFill/>
          <a:extLst>
            <a:ext uri="{909E8E84-426E-40dd-AFC4-6F175D3DCCD1}">
              <a14:hiddenFill xmlns:a14="http://schemas.microsoft.com/office/drawing/2010/main" xmlns="">
                <a:solidFill>
                  <a:srgbClr val="FFFFFF"/>
                </a:solidFill>
              </a14:hiddenFill>
            </a:ext>
          </a:extLst>
        </p:spPr>
      </p:pic>
      <p:sp>
        <p:nvSpPr>
          <p:cNvPr id="7" name="Rectangle 5">
            <a:extLst>
              <a:ext uri="{FF2B5EF4-FFF2-40B4-BE49-F238E27FC236}">
                <a16:creationId xmlns:a16="http://schemas.microsoft.com/office/drawing/2014/main" id="{ED5B111D-EE76-691C-4E3D-D5BAE35C088C}"/>
              </a:ext>
            </a:extLst>
          </p:cNvPr>
          <p:cNvSpPr txBox="1">
            <a:spLocks noChangeArrowheads="1"/>
          </p:cNvSpPr>
          <p:nvPr/>
        </p:nvSpPr>
        <p:spPr bwMode="auto">
          <a:xfrm>
            <a:off x="647700" y="4005063"/>
            <a:ext cx="7848600" cy="292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Clr>
                <a:schemeClr val="accent1"/>
              </a:buClr>
              <a:buSzPct val="65000"/>
              <a:buFont typeface="Wingdings" pitchFamily="2" charset="2"/>
              <a:buNone/>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ctr" defTabSz="914400" rtl="0" eaLnBrk="1" fontAlgn="base" latinLnBrk="0" hangingPunct="1">
              <a:lnSpc>
                <a:spcPct val="100000"/>
              </a:lnSpc>
              <a:spcBef>
                <a:spcPct val="20000"/>
              </a:spcBef>
              <a:spcAft>
                <a:spcPct val="0"/>
              </a:spcAft>
              <a:buClr>
                <a:srgbClr val="CC9900"/>
              </a:buClr>
              <a:buSzPct val="65000"/>
              <a:buFont typeface="Wingdings" pitchFamily="2" charset="2"/>
              <a:buNone/>
              <a:tabLst/>
              <a:defRPr/>
            </a:pPr>
            <a:r>
              <a:rPr kumimoji="0" lang="en-US" altLang="en-US" sz="3200" b="0" i="0" u="none" strike="noStrike" kern="0" cap="none" spc="0" normalizeH="0" baseline="0" noProof="0" dirty="0">
                <a:ln>
                  <a:noFill/>
                </a:ln>
                <a:solidFill>
                  <a:srgbClr val="003399"/>
                </a:solidFill>
                <a:effectLst/>
                <a:uLnTx/>
                <a:uFillTx/>
                <a:latin typeface="Tahoma"/>
                <a:ea typeface="ＭＳ Ｐゴシック" panose="020B0600070205080204" pitchFamily="34" charset="-128"/>
              </a:rPr>
              <a:t>Ataberk Olgun</a:t>
            </a:r>
          </a:p>
          <a:p>
            <a:pPr marL="0" marR="0" lvl="0" indent="0" algn="ctr" defTabSz="914400" rtl="0" eaLnBrk="1" fontAlgn="base" latinLnBrk="0" hangingPunct="1">
              <a:lnSpc>
                <a:spcPct val="100000"/>
              </a:lnSpc>
              <a:spcBef>
                <a:spcPct val="20000"/>
              </a:spcBef>
              <a:spcAft>
                <a:spcPct val="0"/>
              </a:spcAft>
              <a:buClr>
                <a:srgbClr val="CC9900"/>
              </a:buClr>
              <a:buSzPct val="65000"/>
              <a:buFont typeface="Wingdings" pitchFamily="2" charset="2"/>
              <a:buNone/>
              <a:tabLst/>
              <a:defRPr/>
            </a:pPr>
            <a:endParaRPr kumimoji="0" lang="en-US" altLang="en-US" sz="2800" b="0" i="0" u="none" strike="noStrike" kern="0" cap="none" spc="0" normalizeH="0" baseline="0" noProof="0" dirty="0">
              <a:ln>
                <a:noFill/>
              </a:ln>
              <a:solidFill>
                <a:srgbClr val="000000"/>
              </a:solidFill>
              <a:effectLst/>
              <a:uLnTx/>
              <a:uFillTx/>
              <a:latin typeface="Tahoma"/>
              <a:ea typeface="ＭＳ Ｐゴシック" panose="020B0600070205080204" pitchFamily="34" charset="-128"/>
            </a:endParaRPr>
          </a:p>
          <a:p>
            <a:pPr marL="0" marR="0" lvl="0" indent="0" algn="ctr" defTabSz="914400" rtl="0" eaLnBrk="1" fontAlgn="base" latinLnBrk="0" hangingPunct="1">
              <a:lnSpc>
                <a:spcPct val="100000"/>
              </a:lnSpc>
              <a:spcBef>
                <a:spcPct val="20000"/>
              </a:spcBef>
              <a:spcAft>
                <a:spcPct val="0"/>
              </a:spcAft>
              <a:buClr>
                <a:srgbClr val="CC9900"/>
              </a:buClr>
              <a:buSzPct val="65000"/>
              <a:buFont typeface="Wingdings" pitchFamily="2" charset="2"/>
              <a:buNone/>
              <a:tabLst/>
              <a:defRPr/>
            </a:pPr>
            <a:r>
              <a:rPr kumimoji="0" lang="en-US" altLang="en-US" sz="2800" b="0" i="0" u="none" strike="noStrike" kern="0" cap="none" spc="0" normalizeH="0" baseline="0" noProof="0" dirty="0">
                <a:ln>
                  <a:noFill/>
                </a:ln>
                <a:solidFill>
                  <a:srgbClr val="000000"/>
                </a:solidFill>
                <a:effectLst/>
                <a:uLnTx/>
                <a:uFillTx/>
                <a:latin typeface="Tahoma"/>
                <a:ea typeface="ＭＳ Ｐゴシック" panose="020B0600070205080204" pitchFamily="34" charset="-128"/>
              </a:rPr>
              <a:t>ICS 2026</a:t>
            </a:r>
          </a:p>
          <a:p>
            <a:pPr marL="0" marR="0" lvl="0" indent="0" algn="ctr" defTabSz="914400" rtl="0" eaLnBrk="1" fontAlgn="base" latinLnBrk="0" hangingPunct="1">
              <a:lnSpc>
                <a:spcPct val="100000"/>
              </a:lnSpc>
              <a:spcBef>
                <a:spcPct val="20000"/>
              </a:spcBef>
              <a:spcAft>
                <a:spcPct val="0"/>
              </a:spcAft>
              <a:buClr>
                <a:srgbClr val="CC9900"/>
              </a:buClr>
              <a:buSzPct val="65000"/>
              <a:buFont typeface="Wingdings" pitchFamily="2" charset="2"/>
              <a:buNone/>
              <a:tabLst/>
              <a:defRPr/>
            </a:pPr>
            <a:r>
              <a:rPr kumimoji="0" lang="en-US" altLang="en-US" sz="2800" b="0" i="0" u="none" strike="noStrike" kern="0" cap="none" spc="0" normalizeH="0" baseline="0" noProof="0" dirty="0">
                <a:ln>
                  <a:noFill/>
                </a:ln>
                <a:solidFill>
                  <a:srgbClr val="000000"/>
                </a:solidFill>
                <a:effectLst/>
                <a:uLnTx/>
                <a:uFillTx/>
                <a:latin typeface="Tahoma"/>
                <a:ea typeface="ＭＳ Ｐゴシック" panose="020B0600070205080204" pitchFamily="34" charset="-128"/>
              </a:rPr>
              <a:t>6 July 2026</a:t>
            </a:r>
            <a:endParaRPr kumimoji="0" lang="en-US" altLang="en-US" sz="2400" b="0" i="0" u="none" strike="noStrike" kern="0" cap="none" spc="0" normalizeH="0" baseline="0" noProof="0" dirty="0">
              <a:ln>
                <a:noFill/>
              </a:ln>
              <a:solidFill>
                <a:srgbClr val="000000"/>
              </a:solidFill>
              <a:effectLst/>
              <a:uLnTx/>
              <a:uFillTx/>
              <a:latin typeface="Tahoma"/>
              <a:ea typeface="ＭＳ Ｐゴシック" panose="020B0600070205080204" pitchFamily="34" charset="-128"/>
            </a:endParaRPr>
          </a:p>
          <a:p>
            <a:pPr marL="0" marR="0" lvl="0" indent="0" algn="ctr" defTabSz="914400" rtl="0" eaLnBrk="1" fontAlgn="base" latinLnBrk="0" hangingPunct="1">
              <a:lnSpc>
                <a:spcPct val="100000"/>
              </a:lnSpc>
              <a:spcBef>
                <a:spcPct val="20000"/>
              </a:spcBef>
              <a:spcAft>
                <a:spcPct val="0"/>
              </a:spcAft>
              <a:buClr>
                <a:srgbClr val="CC9900"/>
              </a:buClr>
              <a:buSzPct val="65000"/>
              <a:buFont typeface="Wingdings" pitchFamily="2" charset="2"/>
              <a:buNone/>
              <a:tabLst/>
              <a:defRPr/>
            </a:pPr>
            <a:endParaRPr kumimoji="0" lang="en-US" altLang="en-US" sz="2400" b="0" i="0" u="none" strike="noStrike" kern="0" cap="none" spc="0" normalizeH="0" baseline="0" noProof="0" dirty="0">
              <a:ln>
                <a:noFill/>
              </a:ln>
              <a:solidFill>
                <a:srgbClr val="000000"/>
              </a:solidFill>
              <a:effectLst/>
              <a:uLnTx/>
              <a:uFillTx/>
              <a:latin typeface="Tahoma"/>
              <a:ea typeface="ＭＳ Ｐゴシック" panose="020B0600070205080204" pitchFamily="34" charset="-128"/>
            </a:endParaRPr>
          </a:p>
          <a:p>
            <a:pPr marL="0" marR="0" lvl="0" indent="0" algn="ctr" defTabSz="914400" rtl="0" eaLnBrk="1" fontAlgn="base" latinLnBrk="0" hangingPunct="1">
              <a:lnSpc>
                <a:spcPct val="100000"/>
              </a:lnSpc>
              <a:spcBef>
                <a:spcPct val="20000"/>
              </a:spcBef>
              <a:spcAft>
                <a:spcPct val="0"/>
              </a:spcAft>
              <a:buClr>
                <a:srgbClr val="CC9900"/>
              </a:buClr>
              <a:buSzPct val="65000"/>
              <a:buFont typeface="Wingdings" pitchFamily="2" charset="2"/>
              <a:buNone/>
              <a:tabLst/>
              <a:defRPr/>
            </a:pPr>
            <a:endParaRPr kumimoji="0" lang="en-US" altLang="en-US" sz="2400" b="0" i="0" u="none" strike="noStrike" kern="0" cap="none" spc="0" normalizeH="0" baseline="0" noProof="0" dirty="0">
              <a:ln>
                <a:noFill/>
              </a:ln>
              <a:solidFill>
                <a:srgbClr val="000000"/>
              </a:solidFill>
              <a:effectLst/>
              <a:uLnTx/>
              <a:uFillTx/>
              <a:latin typeface="Tahoma"/>
              <a:ea typeface="ＭＳ Ｐゴシック" panose="020B0600070205080204" pitchFamily="34" charset="-128"/>
            </a:endParaRPr>
          </a:p>
          <a:p>
            <a:pPr marL="0" marR="0" lvl="0" indent="0" algn="ctr" defTabSz="914400" rtl="0" eaLnBrk="1" fontAlgn="base" latinLnBrk="0" hangingPunct="1">
              <a:lnSpc>
                <a:spcPct val="100000"/>
              </a:lnSpc>
              <a:spcBef>
                <a:spcPct val="20000"/>
              </a:spcBef>
              <a:spcAft>
                <a:spcPct val="0"/>
              </a:spcAft>
              <a:buClr>
                <a:srgbClr val="CC9900"/>
              </a:buClr>
              <a:buSzPct val="65000"/>
              <a:buFont typeface="Wingdings" pitchFamily="2" charset="2"/>
              <a:buNone/>
              <a:tabLst/>
              <a:defRPr/>
            </a:pPr>
            <a:endParaRPr kumimoji="0" lang="en-US" altLang="en-US" sz="2400" b="0" i="0" u="none" strike="noStrike" kern="0" cap="none" spc="0" normalizeH="0" baseline="0" noProof="0" dirty="0">
              <a:ln>
                <a:noFill/>
              </a:ln>
              <a:solidFill>
                <a:srgbClr val="000000"/>
              </a:solidFill>
              <a:effectLst/>
              <a:uLnTx/>
              <a:uFillTx/>
              <a:latin typeface="Tahoma"/>
              <a:ea typeface="ＭＳ Ｐゴシック" panose="020B0600070205080204" pitchFamily="34" charset="-128"/>
            </a:endParaRPr>
          </a:p>
        </p:txBody>
      </p:sp>
    </p:spTree>
    <p:extLst>
      <p:ext uri="{BB962C8B-B14F-4D97-AF65-F5344CB8AC3E}">
        <p14:creationId xmlns:p14="http://schemas.microsoft.com/office/powerpoint/2010/main" val="2194924309"/>
      </p:ext>
    </p:extLst>
  </p:cSld>
  <p:clrMapOvr>
    <a:masterClrMapping/>
  </p:clrMapOvr>
  <p:transition/>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947497-64D7-30C1-1A48-DBF29F970F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C8B98B-46EE-D936-F11C-7F034046C2BA}"/>
              </a:ext>
            </a:extLst>
          </p:cNvPr>
          <p:cNvSpPr>
            <a:spLocks noGrp="1"/>
          </p:cNvSpPr>
          <p:nvPr>
            <p:ph type="title"/>
          </p:nvPr>
        </p:nvSpPr>
        <p:spPr/>
        <p:txBody>
          <a:bodyPr>
            <a:normAutofit fontScale="90000"/>
          </a:bodyPr>
          <a:lstStyle/>
          <a:p>
            <a:r>
              <a:rPr lang="en-US" dirty="0"/>
              <a:t>Summary</a:t>
            </a:r>
            <a:endParaRPr lang="en-CH" dirty="0"/>
          </a:p>
        </p:txBody>
      </p:sp>
      <p:sp>
        <p:nvSpPr>
          <p:cNvPr id="4" name="Content Placeholder 2">
            <a:extLst>
              <a:ext uri="{FF2B5EF4-FFF2-40B4-BE49-F238E27FC236}">
                <a16:creationId xmlns:a16="http://schemas.microsoft.com/office/drawing/2014/main" id="{AC8C01A6-D224-8076-DF99-70A774B92CFF}"/>
              </a:ext>
            </a:extLst>
          </p:cNvPr>
          <p:cNvSpPr>
            <a:spLocks noGrp="1"/>
          </p:cNvSpPr>
          <p:nvPr>
            <p:ph idx="1"/>
          </p:nvPr>
        </p:nvSpPr>
        <p:spPr>
          <a:xfrm>
            <a:off x="468924" y="908362"/>
            <a:ext cx="7822432" cy="1053386"/>
          </a:xfrm>
        </p:spPr>
        <p:txBody>
          <a:bodyPr/>
          <a:lstStyle/>
          <a:p>
            <a:pPr marL="0" indent="0" algn="ctr">
              <a:buNone/>
            </a:pPr>
            <a:r>
              <a:rPr lang="en-US" sz="3200" b="1" dirty="0">
                <a:solidFill>
                  <a:srgbClr val="0000FF"/>
                </a:solidFill>
              </a:rPr>
              <a:t>DRAM Bender</a:t>
            </a:r>
            <a:endParaRPr lang="en-US" sz="2000" dirty="0">
              <a:solidFill>
                <a:srgbClr val="0000FF"/>
              </a:solidFill>
            </a:endParaRPr>
          </a:p>
          <a:p>
            <a:pPr marL="0" indent="0" algn="ctr">
              <a:buNone/>
            </a:pPr>
            <a:r>
              <a:rPr lang="en-US" sz="2000" dirty="0"/>
              <a:t>The first </a:t>
            </a:r>
            <a:r>
              <a:rPr lang="en-US" sz="2000" b="1" dirty="0"/>
              <a:t>publicly-available</a:t>
            </a:r>
            <a:r>
              <a:rPr lang="en-US" sz="2000" dirty="0"/>
              <a:t> DDR4/3 &amp; HBM2</a:t>
            </a:r>
            <a:br>
              <a:rPr lang="en-US" sz="2000" dirty="0"/>
            </a:br>
            <a:r>
              <a:rPr lang="en-US" sz="2000" dirty="0"/>
              <a:t> characterization infrastructure</a:t>
            </a:r>
          </a:p>
        </p:txBody>
      </p:sp>
      <p:grpSp>
        <p:nvGrpSpPr>
          <p:cNvPr id="8" name="Group 7">
            <a:extLst>
              <a:ext uri="{FF2B5EF4-FFF2-40B4-BE49-F238E27FC236}">
                <a16:creationId xmlns:a16="http://schemas.microsoft.com/office/drawing/2014/main" id="{B2AB94F2-E88D-2381-ADB3-EC0C6D1FA2CC}"/>
              </a:ext>
            </a:extLst>
          </p:cNvPr>
          <p:cNvGrpSpPr/>
          <p:nvPr/>
        </p:nvGrpSpPr>
        <p:grpSpPr>
          <a:xfrm>
            <a:off x="568159" y="4677239"/>
            <a:ext cx="3845845" cy="740282"/>
            <a:chOff x="101841" y="5562510"/>
            <a:chExt cx="5127793" cy="987042"/>
          </a:xfrm>
        </p:grpSpPr>
        <p:sp>
          <p:nvSpPr>
            <p:cNvPr id="5" name="TextBox 4">
              <a:extLst>
                <a:ext uri="{FF2B5EF4-FFF2-40B4-BE49-F238E27FC236}">
                  <a16:creationId xmlns:a16="http://schemas.microsoft.com/office/drawing/2014/main" id="{D55F377B-E65F-1D22-0B11-CD20670B8C34}"/>
                </a:ext>
              </a:extLst>
            </p:cNvPr>
            <p:cNvSpPr txBox="1"/>
            <p:nvPr/>
          </p:nvSpPr>
          <p:spPr>
            <a:xfrm>
              <a:off x="591697" y="5564667"/>
              <a:ext cx="4637937" cy="984885"/>
            </a:xfrm>
            <a:prstGeom prst="rect">
              <a:avLst/>
            </a:prstGeom>
            <a:noFill/>
          </p:spPr>
          <p:txBody>
            <a:bodyPr wrap="squar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en-US" sz="2100" b="1" i="1" u="sng" strike="noStrike" kern="1200" cap="none" spc="0" normalizeH="0" baseline="0" noProof="0" dirty="0">
                  <a:ln>
                    <a:noFill/>
                  </a:ln>
                  <a:solidFill>
                    <a:srgbClr val="0070C0"/>
                  </a:solidFill>
                  <a:effectLst/>
                  <a:uLnTx/>
                  <a:uFillTx/>
                  <a:latin typeface="Cambria" panose="02040503050406030204" pitchFamily="18" charset="0"/>
                  <a:ea typeface="+mn-ea"/>
                  <a:cs typeface="+mn-cs"/>
                </a:rPr>
                <a:t>github.com/CMU-SAFARI/</a:t>
              </a:r>
              <a:r>
                <a:rPr kumimoji="0" lang="en-US" altLang="en-US" sz="2100" b="1" i="1" u="sng" strike="noStrike" kern="1200" cap="none" spc="0" normalizeH="0" baseline="0" noProof="0" dirty="0" err="1">
                  <a:ln>
                    <a:noFill/>
                  </a:ln>
                  <a:solidFill>
                    <a:srgbClr val="0070C0"/>
                  </a:solidFill>
                  <a:effectLst/>
                  <a:uLnTx/>
                  <a:uFillTx/>
                  <a:latin typeface="Cambria" panose="02040503050406030204" pitchFamily="18" charset="0"/>
                  <a:ea typeface="+mn-ea"/>
                  <a:cs typeface="+mn-cs"/>
                </a:rPr>
                <a:t>DRAMBender</a:t>
              </a:r>
              <a:endParaRPr kumimoji="0" lang="en-US" sz="21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pic>
          <p:nvPicPr>
            <p:cNvPr id="1032" name="Picture 8" descr="GitHub Logomark">
              <a:extLst>
                <a:ext uri="{FF2B5EF4-FFF2-40B4-BE49-F238E27FC236}">
                  <a16:creationId xmlns:a16="http://schemas.microsoft.com/office/drawing/2014/main" id="{0E33EBFE-2A54-9EAF-4510-AC802BB78AD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841" y="5562510"/>
              <a:ext cx="979712" cy="979712"/>
            </a:xfrm>
            <a:prstGeom prst="rect">
              <a:avLst/>
            </a:prstGeom>
            <a:noFill/>
            <a:extLst>
              <a:ext uri="{909E8E84-426E-40DD-AFC4-6F175D3DCCD1}">
                <a14:hiddenFill xmlns:a14="http://schemas.microsoft.com/office/drawing/2010/main">
                  <a:solidFill>
                    <a:srgbClr val="FFFFFF"/>
                  </a:solidFill>
                </a14:hiddenFill>
              </a:ext>
            </a:extLst>
          </p:spPr>
        </p:pic>
      </p:grpSp>
      <p:pic>
        <p:nvPicPr>
          <p:cNvPr id="6" name="end">
            <a:extLst>
              <a:ext uri="{FF2B5EF4-FFF2-40B4-BE49-F238E27FC236}">
                <a16:creationId xmlns:a16="http://schemas.microsoft.com/office/drawing/2014/main" id="{8B016B33-9067-E033-E02F-9EB99D79278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3996516" y="2545827"/>
            <a:ext cx="4579325" cy="1895392"/>
          </a:xfrm>
          <a:prstGeom prst="rect">
            <a:avLst/>
          </a:prstGeom>
        </p:spPr>
      </p:pic>
      <p:sp>
        <p:nvSpPr>
          <p:cNvPr id="7" name="TextBox 6">
            <a:extLst>
              <a:ext uri="{FF2B5EF4-FFF2-40B4-BE49-F238E27FC236}">
                <a16:creationId xmlns:a16="http://schemas.microsoft.com/office/drawing/2014/main" id="{3265DB33-3FBF-9D02-C892-C9FEA43D16B0}"/>
              </a:ext>
            </a:extLst>
          </p:cNvPr>
          <p:cNvSpPr txBox="1"/>
          <p:nvPr/>
        </p:nvSpPr>
        <p:spPr>
          <a:xfrm>
            <a:off x="3996515" y="4417833"/>
            <a:ext cx="1666913" cy="28040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r>
              <a:rPr kumimoji="0" lang="en-US" sz="105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Yaglikci</a:t>
            </a:r>
            <a:r>
              <a:rPr kumimoji="0" lang="en-US" sz="105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DSN’22]</a:t>
            </a:r>
            <a:endParaRPr kumimoji="0" lang="en-CH" sz="105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9" name="Content Placeholder 2">
            <a:extLst>
              <a:ext uri="{FF2B5EF4-FFF2-40B4-BE49-F238E27FC236}">
                <a16:creationId xmlns:a16="http://schemas.microsoft.com/office/drawing/2014/main" id="{B9B40616-288C-4EBF-C4AA-1132B4A0231D}"/>
              </a:ext>
            </a:extLst>
          </p:cNvPr>
          <p:cNvSpPr txBox="1">
            <a:spLocks/>
          </p:cNvSpPr>
          <p:nvPr/>
        </p:nvSpPr>
        <p:spPr>
          <a:xfrm>
            <a:off x="621207" y="2151150"/>
            <a:ext cx="4511473" cy="791360"/>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mbria" panose="02040503050406030204" pitchFamily="18" charset="0"/>
                <a:ea typeface="Cambria" panose="02040503050406030204" pitchFamily="18"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Cambria" panose="02040503050406030204" pitchFamily="18"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mbria" panose="02040503050406030204" pitchFamily="18" charset="0"/>
                <a:ea typeface="Cambria" panose="02040503050406030204" pitchFamily="18"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mbria" panose="02040503050406030204" pitchFamily="18" charset="0"/>
                <a:ea typeface="Cambria" panose="02040503050406030204" pitchFamily="18"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mbria" panose="02040503050406030204" pitchFamily="18" charset="0"/>
                <a:ea typeface="Cambria" panose="02040503050406030204" pitchFamily="18"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prstClr val="black"/>
              </a:buClr>
              <a:buSzTx/>
              <a:buFont typeface="Arial" panose="020B0604020202020204" pitchFamily="34" charset="0"/>
              <a:buChar char="•"/>
              <a:tabLst/>
              <a:defRPr/>
            </a:pPr>
            <a:r>
              <a:rPr kumimoji="0" lang="en-US" sz="2100" b="0" i="0" u="none" strike="noStrike" kern="1200" cap="none" spc="0" normalizeH="0" baseline="0" noProof="0" dirty="0">
                <a:ln>
                  <a:noFill/>
                </a:ln>
                <a:solidFill>
                  <a:srgbClr val="0000FF"/>
                </a:solidFill>
                <a:effectLst/>
                <a:uLnTx/>
                <a:uFillTx/>
                <a:latin typeface="Cambria" panose="02040503050406030204" pitchFamily="18" charset="0"/>
                <a:cs typeface="+mn-cs"/>
              </a:rPr>
              <a:t>Flexible</a:t>
            </a:r>
            <a:r>
              <a:rPr kumimoji="0" lang="en-US" sz="2100" b="0" i="0" u="none" strike="noStrike" kern="1200" cap="none" spc="0" normalizeH="0" baseline="0" noProof="0" dirty="0">
                <a:ln>
                  <a:noFill/>
                </a:ln>
                <a:solidFill>
                  <a:prstClr val="black"/>
                </a:solidFill>
                <a:effectLst/>
                <a:uLnTx/>
                <a:uFillTx/>
                <a:latin typeface="Cambria" panose="02040503050406030204" pitchFamily="18" charset="0"/>
                <a:cs typeface="+mn-cs"/>
              </a:rPr>
              <a:t> and </a:t>
            </a:r>
            <a:r>
              <a:rPr kumimoji="0" lang="en-US" sz="2100" b="0" i="0" u="none" strike="noStrike" kern="1200" cap="none" spc="0" normalizeH="0" baseline="0" noProof="0" dirty="0">
                <a:ln>
                  <a:noFill/>
                </a:ln>
                <a:solidFill>
                  <a:srgbClr val="0000FF"/>
                </a:solidFill>
                <a:effectLst/>
                <a:uLnTx/>
                <a:uFillTx/>
                <a:latin typeface="Cambria" panose="02040503050406030204" pitchFamily="18" charset="0"/>
                <a:cs typeface="+mn-cs"/>
              </a:rPr>
              <a:t>Easy to Use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100" b="1" i="0" u="none" strike="noStrike" kern="1200" cap="none" spc="0" normalizeH="0" baseline="0" noProof="0" dirty="0">
                <a:ln>
                  <a:noFill/>
                </a:ln>
                <a:solidFill>
                  <a:prstClr val="black"/>
                </a:solidFill>
                <a:effectLst/>
                <a:uLnTx/>
                <a:uFillTx/>
                <a:latin typeface="Cambria" panose="02040503050406030204" pitchFamily="18" charset="0"/>
                <a:cs typeface="+mn-cs"/>
              </a:rPr>
              <a:t>Source code </a:t>
            </a:r>
            <a:r>
              <a:rPr kumimoji="0" lang="en-US" sz="2100" b="0" i="0" u="none" strike="noStrike" kern="1200" cap="none" spc="0" normalizeH="0" baseline="0" noProof="0" dirty="0">
                <a:ln>
                  <a:noFill/>
                </a:ln>
                <a:solidFill>
                  <a:prstClr val="black"/>
                </a:solidFill>
                <a:effectLst/>
                <a:uLnTx/>
                <a:uFillTx/>
                <a:latin typeface="Cambria" panose="02040503050406030204" pitchFamily="18" charset="0"/>
                <a:cs typeface="+mn-cs"/>
              </a:rPr>
              <a:t>available:</a:t>
            </a:r>
          </a:p>
        </p:txBody>
      </p:sp>
      <p:sp>
        <p:nvSpPr>
          <p:cNvPr id="10" name="Content Placeholder 2">
            <a:extLst>
              <a:ext uri="{FF2B5EF4-FFF2-40B4-BE49-F238E27FC236}">
                <a16:creationId xmlns:a16="http://schemas.microsoft.com/office/drawing/2014/main" id="{8146504C-698A-9083-EFDB-8733B322E39C}"/>
              </a:ext>
            </a:extLst>
          </p:cNvPr>
          <p:cNvSpPr txBox="1">
            <a:spLocks/>
          </p:cNvSpPr>
          <p:nvPr/>
        </p:nvSpPr>
        <p:spPr>
          <a:xfrm>
            <a:off x="57151" y="4730326"/>
            <a:ext cx="8645978" cy="791360"/>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mbria" panose="02040503050406030204" pitchFamily="18" charset="0"/>
                <a:ea typeface="Cambria" panose="02040503050406030204" pitchFamily="18"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Cambria" panose="02040503050406030204" pitchFamily="18"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mbria" panose="02040503050406030204" pitchFamily="18" charset="0"/>
                <a:ea typeface="Cambria" panose="02040503050406030204" pitchFamily="18"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mbria" panose="02040503050406030204" pitchFamily="18" charset="0"/>
                <a:ea typeface="Cambria" panose="02040503050406030204" pitchFamily="18"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mbria" panose="02040503050406030204" pitchFamily="18" charset="0"/>
                <a:ea typeface="Cambria" panose="02040503050406030204" pitchFamily="18"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700" b="0" i="0" u="none" strike="noStrike" kern="1200" cap="none" spc="0" normalizeH="0" baseline="0" noProof="0" dirty="0">
              <a:ln>
                <a:noFill/>
              </a:ln>
              <a:solidFill>
                <a:prstClr val="black"/>
              </a:solidFill>
              <a:effectLst/>
              <a:uLnTx/>
              <a:uFillTx/>
              <a:latin typeface="Cambria" panose="02040503050406030204" pitchFamily="18" charset="0"/>
              <a:cs typeface="+mn-cs"/>
            </a:endParaRPr>
          </a:p>
        </p:txBody>
      </p:sp>
      <p:sp>
        <p:nvSpPr>
          <p:cNvPr id="11" name="Rectangle: Diagonal Corners Snipped 10">
            <a:extLst>
              <a:ext uri="{FF2B5EF4-FFF2-40B4-BE49-F238E27FC236}">
                <a16:creationId xmlns:a16="http://schemas.microsoft.com/office/drawing/2014/main" id="{433CED1A-73C4-30FA-AC9B-B55654626D6C}"/>
              </a:ext>
            </a:extLst>
          </p:cNvPr>
          <p:cNvSpPr/>
          <p:nvPr/>
        </p:nvSpPr>
        <p:spPr>
          <a:xfrm>
            <a:off x="256443" y="5519213"/>
            <a:ext cx="8719457" cy="906518"/>
          </a:xfrm>
          <a:prstGeom prst="snip2DiagRect">
            <a:avLst>
              <a:gd name="adj1" fmla="val 0"/>
              <a:gd name="adj2" fmla="val 34544"/>
            </a:avLst>
          </a:prstGeom>
          <a:solidFill>
            <a:schemeClr val="accent2">
              <a:lumMod val="40000"/>
              <a:lumOff val="60000"/>
            </a:schemeClr>
          </a:solidFill>
          <a:ln w="47625" cap="flat" cmpd="thinThick">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55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DRAM Bender enables many </a:t>
            </a:r>
            <a:r>
              <a:rPr kumimoji="0" lang="en-US" sz="2550" b="0" i="0" u="none" strike="noStrike" kern="1200" cap="none" spc="0" normalizeH="0" baseline="0" noProof="0" dirty="0">
                <a:ln>
                  <a:noFill/>
                </a:ln>
                <a:solidFill>
                  <a:srgbClr val="0000FF"/>
                </a:solidFill>
                <a:effectLst/>
                <a:uLnTx/>
                <a:uFillTx/>
                <a:latin typeface="Cambria" panose="02040503050406030204" pitchFamily="18" charset="0"/>
                <a:ea typeface="+mn-ea"/>
                <a:cs typeface="+mn-cs"/>
              </a:rPr>
              <a:t>studies</a:t>
            </a:r>
            <a:r>
              <a:rPr kumimoji="0" lang="en-US" sz="255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r>
              <a:rPr kumimoji="0" lang="en-US" sz="255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a:t>
            </a:r>
            <a:r>
              <a:rPr kumimoji="0" lang="en-US" sz="2550" b="0" i="0" u="none" strike="noStrike" kern="1200" cap="none" spc="0" normalizeH="0" baseline="0" noProof="0" dirty="0">
                <a:ln>
                  <a:noFill/>
                </a:ln>
                <a:solidFill>
                  <a:srgbClr val="0000FF"/>
                </a:solidFill>
                <a:effectLst/>
                <a:uLnTx/>
                <a:uFillTx/>
                <a:latin typeface="Cambria" panose="02040503050406030204" pitchFamily="18" charset="0"/>
                <a:ea typeface="+mn-ea"/>
                <a:cs typeface="+mn-cs"/>
              </a:rPr>
              <a:t>ideas</a:t>
            </a:r>
            <a:r>
              <a:rPr kumimoji="0" lang="en-US" sz="255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r>
              <a:rPr kumimoji="0" lang="en-US" sz="255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a:t>
            </a:r>
            <a:br>
              <a:rPr kumimoji="0" lang="en-US" sz="255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br>
            <a:r>
              <a:rPr kumimoji="0" lang="en-US" sz="255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and</a:t>
            </a:r>
            <a:r>
              <a:rPr kumimoji="0" lang="en-US" sz="255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a:t>
            </a:r>
            <a:r>
              <a:rPr kumimoji="0" lang="en-US" sz="2550" b="0" i="0" u="none" strike="noStrike" kern="1200" cap="none" spc="0" normalizeH="0" baseline="0" noProof="0" dirty="0">
                <a:ln>
                  <a:noFill/>
                </a:ln>
                <a:solidFill>
                  <a:srgbClr val="0000FF"/>
                </a:solidFill>
                <a:effectLst/>
                <a:uLnTx/>
                <a:uFillTx/>
                <a:latin typeface="Cambria" panose="02040503050406030204" pitchFamily="18" charset="0"/>
                <a:ea typeface="+mn-ea"/>
                <a:cs typeface="+mn-cs"/>
              </a:rPr>
              <a:t>methodologies</a:t>
            </a:r>
            <a:r>
              <a:rPr kumimoji="0" lang="en-US" sz="255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a:t>
            </a:r>
            <a:r>
              <a:rPr kumimoji="0" lang="en-US" sz="255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 the design of future memory systems</a:t>
            </a:r>
          </a:p>
        </p:txBody>
      </p:sp>
      <p:pic>
        <p:nvPicPr>
          <p:cNvPr id="13" name="Graphic 12">
            <a:extLst>
              <a:ext uri="{FF2B5EF4-FFF2-40B4-BE49-F238E27FC236}">
                <a16:creationId xmlns:a16="http://schemas.microsoft.com/office/drawing/2014/main" id="{231A7F57-95FC-6072-B468-89EB6E63874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261016" y="2917311"/>
            <a:ext cx="1799624" cy="1799624"/>
          </a:xfrm>
          <a:prstGeom prst="rect">
            <a:avLst/>
          </a:prstGeom>
        </p:spPr>
      </p:pic>
    </p:spTree>
    <p:custDataLst>
      <p:tags r:id="rId1"/>
    </p:custDataLst>
    <p:extLst>
      <p:ext uri="{BB962C8B-B14F-4D97-AF65-F5344CB8AC3E}">
        <p14:creationId xmlns:p14="http://schemas.microsoft.com/office/powerpoint/2010/main" val="3689648913"/>
      </p:ext>
    </p:extLst>
  </p:cSld>
  <p:clrMapOvr>
    <a:masterClrMapping/>
  </p:clrMapOvr>
  <mc:AlternateContent xmlns:mc="http://schemas.openxmlformats.org/markup-compatibility/2006" xmlns:p14="http://schemas.microsoft.com/office/powerpoint/2010/main">
    <mc:Choice Requires="p14">
      <p:transition spd="slow" p14:dur="2000" advTm="16014"/>
    </mc:Choice>
    <mc:Fallback xmlns="">
      <p:transition spd="slow" advTm="16014"/>
    </mc:Fallback>
  </mc:AlternateContent>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7785EA-265A-551E-A8AF-8D74F4A8271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37418D1-F8C1-2E45-569F-38B676AFC529}"/>
              </a:ext>
            </a:extLst>
          </p:cNvPr>
          <p:cNvSpPr>
            <a:spLocks noGrp="1"/>
          </p:cNvSpPr>
          <p:nvPr>
            <p:ph type="ctrTitle"/>
          </p:nvPr>
        </p:nvSpPr>
        <p:spPr>
          <a:xfrm>
            <a:off x="381000" y="1143000"/>
            <a:ext cx="8382000" cy="2209800"/>
          </a:xfrm>
        </p:spPr>
        <p:txBody>
          <a:bodyPr anchor="ctr"/>
          <a:lstStyle/>
          <a:p>
            <a:pPr algn="ctr"/>
            <a:r>
              <a:rPr lang="en-US" altLang="en-US" sz="3200" b="1" dirty="0">
                <a:solidFill>
                  <a:srgbClr val="C00000"/>
                </a:solidFill>
                <a:ea typeface="ＭＳ Ｐゴシック" panose="020B0600070205080204" pitchFamily="34" charset="-128"/>
              </a:rPr>
              <a:t>The 3</a:t>
            </a:r>
            <a:r>
              <a:rPr lang="en-US" altLang="en-US" sz="3200" b="1" baseline="30000" dirty="0">
                <a:solidFill>
                  <a:srgbClr val="C00000"/>
                </a:solidFill>
                <a:ea typeface="ＭＳ Ｐゴシック" panose="020B0600070205080204" pitchFamily="34" charset="-128"/>
              </a:rPr>
              <a:t>rd</a:t>
            </a:r>
            <a:br>
              <a:rPr lang="en-US" altLang="en-US" b="1" dirty="0">
                <a:solidFill>
                  <a:srgbClr val="C00000"/>
                </a:solidFill>
                <a:ea typeface="ＭＳ Ｐゴシック" panose="020B0600070205080204" pitchFamily="34" charset="-128"/>
              </a:rPr>
            </a:br>
            <a:r>
              <a:rPr lang="en-US" altLang="en-US" sz="4000" b="1" dirty="0" err="1">
                <a:solidFill>
                  <a:srgbClr val="C00000"/>
                </a:solidFill>
                <a:ea typeface="ＭＳ Ｐゴシック" panose="020B0600070205080204" pitchFamily="34" charset="-128"/>
              </a:rPr>
              <a:t>Ramulator</a:t>
            </a:r>
            <a:r>
              <a:rPr lang="en-US" altLang="en-US" sz="4000" b="1" dirty="0">
                <a:solidFill>
                  <a:srgbClr val="C00000"/>
                </a:solidFill>
                <a:ea typeface="ＭＳ Ｐゴシック" panose="020B0600070205080204" pitchFamily="34" charset="-128"/>
              </a:rPr>
              <a:t> &amp; DRAM Bender Tutorial</a:t>
            </a:r>
            <a:br>
              <a:rPr lang="en-US" altLang="en-US" b="1" dirty="0">
                <a:solidFill>
                  <a:srgbClr val="C00000"/>
                </a:solidFill>
                <a:ea typeface="ＭＳ Ｐゴシック" panose="020B0600070205080204" pitchFamily="34" charset="-128"/>
              </a:rPr>
            </a:br>
            <a:r>
              <a:rPr lang="en-US" altLang="en-US" sz="2800" dirty="0">
                <a:solidFill>
                  <a:srgbClr val="006533"/>
                </a:solidFill>
                <a:ea typeface="ＭＳ Ｐゴシック" panose="020B0600070205080204" pitchFamily="34" charset="-128"/>
              </a:rPr>
              <a:t>Realistic DRAM Timing for HLS: Closing the Memory Fidelity Gap with </a:t>
            </a:r>
            <a:r>
              <a:rPr lang="en-US" altLang="en-US" sz="2800" dirty="0" err="1">
                <a:solidFill>
                  <a:srgbClr val="006533"/>
                </a:solidFill>
                <a:ea typeface="ＭＳ Ｐゴシック" panose="020B0600070205080204" pitchFamily="34" charset="-128"/>
              </a:rPr>
              <a:t>Ramulator</a:t>
            </a:r>
            <a:r>
              <a:rPr lang="en-US" altLang="en-US" sz="2800" dirty="0">
                <a:solidFill>
                  <a:srgbClr val="006533"/>
                </a:solidFill>
                <a:ea typeface="ＭＳ Ｐゴシック" panose="020B0600070205080204" pitchFamily="34" charset="-128"/>
              </a:rPr>
              <a:t>-Backed Co-Simulation</a:t>
            </a:r>
            <a:endParaRPr lang="en-US" dirty="0">
              <a:solidFill>
                <a:srgbClr val="006533"/>
              </a:solidFill>
            </a:endParaRPr>
          </a:p>
        </p:txBody>
      </p:sp>
      <p:pic>
        <p:nvPicPr>
          <p:cNvPr id="4" name="Picture 3" descr="safari.png">
            <a:extLst>
              <a:ext uri="{FF2B5EF4-FFF2-40B4-BE49-F238E27FC236}">
                <a16:creationId xmlns:a16="http://schemas.microsoft.com/office/drawing/2014/main" id="{32F980EA-C7CC-C83A-F1D4-E2D1A799D937}"/>
              </a:ext>
            </a:extLst>
          </p:cNvPr>
          <p:cNvPicPr>
            <a:picLocks noChangeAspect="1"/>
          </p:cNvPicPr>
          <p:nvPr/>
        </p:nvPicPr>
        <p:blipFill>
          <a:blip r:embed="rId3" cstate="print"/>
          <a:stretch>
            <a:fillRect/>
          </a:stretch>
        </p:blipFill>
        <p:spPr>
          <a:xfrm>
            <a:off x="107023" y="6133800"/>
            <a:ext cx="2239579" cy="648000"/>
          </a:xfrm>
          <a:prstGeom prst="rect">
            <a:avLst/>
          </a:prstGeom>
        </p:spPr>
      </p:pic>
      <p:pic>
        <p:nvPicPr>
          <p:cNvPr id="5" name="Picture 2" descr="ETH Zurich short logo, black">
            <a:extLst>
              <a:ext uri="{FF2B5EF4-FFF2-40B4-BE49-F238E27FC236}">
                <a16:creationId xmlns:a16="http://schemas.microsoft.com/office/drawing/2014/main" id="{7A42C34B-079A-82A2-1140-7B6D135BFE8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982" t="19970" r="7940" b="18111"/>
          <a:stretch/>
        </p:blipFill>
        <p:spPr bwMode="auto">
          <a:xfrm>
            <a:off x="6357969" y="6074246"/>
            <a:ext cx="2750535" cy="783754"/>
          </a:xfrm>
          <a:prstGeom prst="rect">
            <a:avLst/>
          </a:prstGeom>
          <a:noFill/>
          <a:extLst>
            <a:ext uri="{909E8E84-426E-40dd-AFC4-6F175D3DCCD1}">
              <a14:hiddenFill xmlns:a14="http://schemas.microsoft.com/office/drawing/2010/main" xmlns="">
                <a:solidFill>
                  <a:srgbClr val="FFFFFF"/>
                </a:solidFill>
              </a14:hiddenFill>
            </a:ext>
          </a:extLst>
        </p:spPr>
      </p:pic>
      <p:sp>
        <p:nvSpPr>
          <p:cNvPr id="7" name="Rectangle 5">
            <a:extLst>
              <a:ext uri="{FF2B5EF4-FFF2-40B4-BE49-F238E27FC236}">
                <a16:creationId xmlns:a16="http://schemas.microsoft.com/office/drawing/2014/main" id="{1B02AB7C-9B35-4717-7169-490FD56B354F}"/>
              </a:ext>
            </a:extLst>
          </p:cNvPr>
          <p:cNvSpPr txBox="1">
            <a:spLocks noChangeArrowheads="1"/>
          </p:cNvSpPr>
          <p:nvPr/>
        </p:nvSpPr>
        <p:spPr bwMode="auto">
          <a:xfrm>
            <a:off x="647700" y="4005063"/>
            <a:ext cx="7848600" cy="292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Clr>
                <a:schemeClr val="accent1"/>
              </a:buClr>
              <a:buSzPct val="65000"/>
              <a:buFont typeface="Wingdings" pitchFamily="2" charset="2"/>
              <a:buNone/>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ctr" defTabSz="914400" rtl="0" eaLnBrk="1" fontAlgn="base" latinLnBrk="0" hangingPunct="1">
              <a:lnSpc>
                <a:spcPct val="100000"/>
              </a:lnSpc>
              <a:spcBef>
                <a:spcPct val="20000"/>
              </a:spcBef>
              <a:spcAft>
                <a:spcPct val="0"/>
              </a:spcAft>
              <a:buClr>
                <a:srgbClr val="CC9900"/>
              </a:buClr>
              <a:buSzPct val="65000"/>
              <a:buFont typeface="Wingdings" pitchFamily="2" charset="2"/>
              <a:buNone/>
              <a:tabLst/>
              <a:defRPr/>
            </a:pPr>
            <a:r>
              <a:rPr kumimoji="0" lang="en-US" altLang="en-US" sz="3200" b="0" i="0" u="none" strike="noStrike" kern="0" cap="none" spc="0" normalizeH="0" baseline="0" noProof="0" dirty="0">
                <a:ln>
                  <a:noFill/>
                </a:ln>
                <a:solidFill>
                  <a:srgbClr val="003399"/>
                </a:solidFill>
                <a:effectLst/>
                <a:uLnTx/>
                <a:uFillTx/>
                <a:latin typeface="Tahoma"/>
                <a:ea typeface="ＭＳ Ｐゴシック" panose="020B0600070205080204" pitchFamily="34" charset="-128"/>
              </a:rPr>
              <a:t>Dr. Antonino </a:t>
            </a:r>
            <a:r>
              <a:rPr kumimoji="0" lang="en-US" altLang="en-US" sz="3200" b="0" i="0" u="none" strike="noStrike" kern="0" cap="none" spc="0" normalizeH="0" baseline="0" noProof="0" dirty="0" err="1">
                <a:ln>
                  <a:noFill/>
                </a:ln>
                <a:solidFill>
                  <a:srgbClr val="003399"/>
                </a:solidFill>
                <a:effectLst/>
                <a:uLnTx/>
                <a:uFillTx/>
                <a:latin typeface="Tahoma"/>
                <a:ea typeface="ＭＳ Ｐゴシック" panose="020B0600070205080204" pitchFamily="34" charset="-128"/>
              </a:rPr>
              <a:t>Tumeo</a:t>
            </a:r>
            <a:endParaRPr kumimoji="0" lang="en-US" altLang="en-US" sz="3200" b="0" i="0" u="none" strike="noStrike" kern="0" cap="none" spc="0" normalizeH="0" baseline="0" noProof="0" dirty="0">
              <a:ln>
                <a:noFill/>
              </a:ln>
              <a:solidFill>
                <a:srgbClr val="003399"/>
              </a:solidFill>
              <a:effectLst/>
              <a:uLnTx/>
              <a:uFillTx/>
              <a:latin typeface="Tahoma"/>
              <a:ea typeface="ＭＳ Ｐゴシック" panose="020B0600070205080204" pitchFamily="34" charset="-128"/>
            </a:endParaRPr>
          </a:p>
          <a:p>
            <a:pPr marL="0" marR="0" lvl="0" indent="0" algn="ctr" defTabSz="914400" rtl="0" eaLnBrk="1" fontAlgn="base" latinLnBrk="0" hangingPunct="1">
              <a:lnSpc>
                <a:spcPct val="100000"/>
              </a:lnSpc>
              <a:spcBef>
                <a:spcPct val="20000"/>
              </a:spcBef>
              <a:spcAft>
                <a:spcPct val="0"/>
              </a:spcAft>
              <a:buClr>
                <a:srgbClr val="CC9900"/>
              </a:buClr>
              <a:buSzPct val="65000"/>
              <a:buFont typeface="Wingdings" pitchFamily="2" charset="2"/>
              <a:buNone/>
              <a:tabLst/>
              <a:defRPr/>
            </a:pPr>
            <a:endParaRPr kumimoji="0" lang="en-US" altLang="en-US" sz="2800" b="0" i="0" u="none" strike="noStrike" kern="0" cap="none" spc="0" normalizeH="0" baseline="0" noProof="0" dirty="0">
              <a:ln>
                <a:noFill/>
              </a:ln>
              <a:solidFill>
                <a:srgbClr val="000000"/>
              </a:solidFill>
              <a:effectLst/>
              <a:uLnTx/>
              <a:uFillTx/>
              <a:latin typeface="Tahoma"/>
              <a:ea typeface="ＭＳ Ｐゴシック" panose="020B0600070205080204" pitchFamily="34" charset="-128"/>
            </a:endParaRPr>
          </a:p>
          <a:p>
            <a:pPr marL="0" marR="0" lvl="0" indent="0" algn="ctr" defTabSz="914400" rtl="0" eaLnBrk="1" fontAlgn="base" latinLnBrk="0" hangingPunct="1">
              <a:lnSpc>
                <a:spcPct val="100000"/>
              </a:lnSpc>
              <a:spcBef>
                <a:spcPct val="20000"/>
              </a:spcBef>
              <a:spcAft>
                <a:spcPct val="0"/>
              </a:spcAft>
              <a:buClr>
                <a:srgbClr val="CC9900"/>
              </a:buClr>
              <a:buSzPct val="65000"/>
              <a:buFont typeface="Wingdings" pitchFamily="2" charset="2"/>
              <a:buNone/>
              <a:tabLst/>
              <a:defRPr/>
            </a:pPr>
            <a:r>
              <a:rPr kumimoji="0" lang="en-US" altLang="en-US" sz="2800" b="0" i="0" u="none" strike="noStrike" kern="0" cap="none" spc="0" normalizeH="0" baseline="0" noProof="0" dirty="0">
                <a:ln>
                  <a:noFill/>
                </a:ln>
                <a:solidFill>
                  <a:srgbClr val="000000"/>
                </a:solidFill>
                <a:effectLst/>
                <a:uLnTx/>
                <a:uFillTx/>
                <a:latin typeface="Tahoma"/>
                <a:ea typeface="ＭＳ Ｐゴシック" panose="020B0600070205080204" pitchFamily="34" charset="-128"/>
              </a:rPr>
              <a:t>ICS 2026</a:t>
            </a:r>
          </a:p>
          <a:p>
            <a:pPr marL="0" marR="0" lvl="0" indent="0" algn="ctr" defTabSz="914400" rtl="0" eaLnBrk="1" fontAlgn="base" latinLnBrk="0" hangingPunct="1">
              <a:lnSpc>
                <a:spcPct val="100000"/>
              </a:lnSpc>
              <a:spcBef>
                <a:spcPct val="20000"/>
              </a:spcBef>
              <a:spcAft>
                <a:spcPct val="0"/>
              </a:spcAft>
              <a:buClr>
                <a:srgbClr val="CC9900"/>
              </a:buClr>
              <a:buSzPct val="65000"/>
              <a:buFont typeface="Wingdings" pitchFamily="2" charset="2"/>
              <a:buNone/>
              <a:tabLst/>
              <a:defRPr/>
            </a:pPr>
            <a:r>
              <a:rPr kumimoji="0" lang="en-US" altLang="en-US" sz="2800" b="0" i="0" u="none" strike="noStrike" kern="0" cap="none" spc="0" normalizeH="0" baseline="0" noProof="0" dirty="0">
                <a:ln>
                  <a:noFill/>
                </a:ln>
                <a:solidFill>
                  <a:srgbClr val="000000"/>
                </a:solidFill>
                <a:effectLst/>
                <a:uLnTx/>
                <a:uFillTx/>
                <a:latin typeface="Tahoma"/>
                <a:ea typeface="ＭＳ Ｐゴシック" panose="020B0600070205080204" pitchFamily="34" charset="-128"/>
              </a:rPr>
              <a:t>6 July 2026</a:t>
            </a:r>
            <a:endParaRPr kumimoji="0" lang="en-US" altLang="en-US" sz="2400" b="0" i="0" u="none" strike="noStrike" kern="0" cap="none" spc="0" normalizeH="0" baseline="0" noProof="0" dirty="0">
              <a:ln>
                <a:noFill/>
              </a:ln>
              <a:solidFill>
                <a:srgbClr val="000000"/>
              </a:solidFill>
              <a:effectLst/>
              <a:uLnTx/>
              <a:uFillTx/>
              <a:latin typeface="Tahoma"/>
              <a:ea typeface="ＭＳ Ｐゴシック" panose="020B0600070205080204" pitchFamily="34" charset="-128"/>
            </a:endParaRPr>
          </a:p>
          <a:p>
            <a:pPr marL="0" marR="0" lvl="0" indent="0" algn="ctr" defTabSz="914400" rtl="0" eaLnBrk="1" fontAlgn="base" latinLnBrk="0" hangingPunct="1">
              <a:lnSpc>
                <a:spcPct val="100000"/>
              </a:lnSpc>
              <a:spcBef>
                <a:spcPct val="20000"/>
              </a:spcBef>
              <a:spcAft>
                <a:spcPct val="0"/>
              </a:spcAft>
              <a:buClr>
                <a:srgbClr val="CC9900"/>
              </a:buClr>
              <a:buSzPct val="65000"/>
              <a:buFont typeface="Wingdings" pitchFamily="2" charset="2"/>
              <a:buNone/>
              <a:tabLst/>
              <a:defRPr/>
            </a:pPr>
            <a:endParaRPr kumimoji="0" lang="en-US" altLang="en-US" sz="2400" b="0" i="0" u="none" strike="noStrike" kern="0" cap="none" spc="0" normalizeH="0" baseline="0" noProof="0" dirty="0">
              <a:ln>
                <a:noFill/>
              </a:ln>
              <a:solidFill>
                <a:srgbClr val="000000"/>
              </a:solidFill>
              <a:effectLst/>
              <a:uLnTx/>
              <a:uFillTx/>
              <a:latin typeface="Tahoma"/>
              <a:ea typeface="ＭＳ Ｐゴシック" panose="020B0600070205080204" pitchFamily="34" charset="-128"/>
            </a:endParaRPr>
          </a:p>
          <a:p>
            <a:pPr marL="0" marR="0" lvl="0" indent="0" algn="ctr" defTabSz="914400" rtl="0" eaLnBrk="1" fontAlgn="base" latinLnBrk="0" hangingPunct="1">
              <a:lnSpc>
                <a:spcPct val="100000"/>
              </a:lnSpc>
              <a:spcBef>
                <a:spcPct val="20000"/>
              </a:spcBef>
              <a:spcAft>
                <a:spcPct val="0"/>
              </a:spcAft>
              <a:buClr>
                <a:srgbClr val="CC9900"/>
              </a:buClr>
              <a:buSzPct val="65000"/>
              <a:buFont typeface="Wingdings" pitchFamily="2" charset="2"/>
              <a:buNone/>
              <a:tabLst/>
              <a:defRPr/>
            </a:pPr>
            <a:endParaRPr kumimoji="0" lang="en-US" altLang="en-US" sz="2400" b="0" i="0" u="none" strike="noStrike" kern="0" cap="none" spc="0" normalizeH="0" baseline="0" noProof="0" dirty="0">
              <a:ln>
                <a:noFill/>
              </a:ln>
              <a:solidFill>
                <a:srgbClr val="000000"/>
              </a:solidFill>
              <a:effectLst/>
              <a:uLnTx/>
              <a:uFillTx/>
              <a:latin typeface="Tahoma"/>
              <a:ea typeface="ＭＳ Ｐゴシック" panose="020B0600070205080204" pitchFamily="34" charset="-128"/>
            </a:endParaRPr>
          </a:p>
          <a:p>
            <a:pPr marL="0" marR="0" lvl="0" indent="0" algn="ctr" defTabSz="914400" rtl="0" eaLnBrk="1" fontAlgn="base" latinLnBrk="0" hangingPunct="1">
              <a:lnSpc>
                <a:spcPct val="100000"/>
              </a:lnSpc>
              <a:spcBef>
                <a:spcPct val="20000"/>
              </a:spcBef>
              <a:spcAft>
                <a:spcPct val="0"/>
              </a:spcAft>
              <a:buClr>
                <a:srgbClr val="CC9900"/>
              </a:buClr>
              <a:buSzPct val="65000"/>
              <a:buFont typeface="Wingdings" pitchFamily="2" charset="2"/>
              <a:buNone/>
              <a:tabLst/>
              <a:defRPr/>
            </a:pPr>
            <a:endParaRPr kumimoji="0" lang="en-US" altLang="en-US" sz="2400" b="0" i="0" u="none" strike="noStrike" kern="0" cap="none" spc="0" normalizeH="0" baseline="0" noProof="0" dirty="0">
              <a:ln>
                <a:noFill/>
              </a:ln>
              <a:solidFill>
                <a:srgbClr val="000000"/>
              </a:solidFill>
              <a:effectLst/>
              <a:uLnTx/>
              <a:uFillTx/>
              <a:latin typeface="Tahoma"/>
              <a:ea typeface="ＭＳ Ｐゴシック" panose="020B0600070205080204" pitchFamily="34" charset="-128"/>
            </a:endParaRPr>
          </a:p>
        </p:txBody>
      </p:sp>
    </p:spTree>
    <p:extLst>
      <p:ext uri="{BB962C8B-B14F-4D97-AF65-F5344CB8AC3E}">
        <p14:creationId xmlns:p14="http://schemas.microsoft.com/office/powerpoint/2010/main" val="1227793291"/>
      </p:ext>
    </p:extLst>
  </p:cSld>
  <p:clrMapOvr>
    <a:masterClrMapping/>
  </p:clrMapOvr>
  <p:transition/>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D74A3-39E4-314C-A3AF-67A0125D8D04}"/>
              </a:ext>
            </a:extLst>
          </p:cNvPr>
          <p:cNvSpPr>
            <a:spLocks noGrp="1"/>
          </p:cNvSpPr>
          <p:nvPr>
            <p:ph type="title"/>
          </p:nvPr>
        </p:nvSpPr>
        <p:spPr/>
        <p:txBody>
          <a:bodyPr/>
          <a:lstStyle/>
          <a:p>
            <a:r>
              <a:rPr lang="en-CH" dirty="0"/>
              <a:t>A Highlight: RowPress</a:t>
            </a:r>
          </a:p>
        </p:txBody>
      </p:sp>
      <p:sp>
        <p:nvSpPr>
          <p:cNvPr id="4" name="Content Placeholder 2">
            <a:extLst>
              <a:ext uri="{FF2B5EF4-FFF2-40B4-BE49-F238E27FC236}">
                <a16:creationId xmlns:a16="http://schemas.microsoft.com/office/drawing/2014/main" id="{3DC01F94-976B-8A44-AA3A-A825A9EDBD70}"/>
              </a:ext>
            </a:extLst>
          </p:cNvPr>
          <p:cNvSpPr txBox="1">
            <a:spLocks/>
          </p:cNvSpPr>
          <p:nvPr/>
        </p:nvSpPr>
        <p:spPr>
          <a:xfrm>
            <a:off x="0" y="939764"/>
            <a:ext cx="9144000" cy="1221681"/>
          </a:xfrm>
          <a:prstGeom prst="rect">
            <a:avLst/>
          </a:prstGeom>
          <a:solidFill>
            <a:srgbClr val="FFF2CC"/>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GB" sz="3200"/>
              <a:t>Keeping a DRAM row </a:t>
            </a:r>
            <a:r>
              <a:rPr lang="en-GB" sz="3200" b="1">
                <a:solidFill>
                  <a:srgbClr val="C00000"/>
                </a:solidFill>
              </a:rPr>
              <a:t>open for a long time</a:t>
            </a:r>
            <a:r>
              <a:rPr lang="en-GB" sz="3200"/>
              <a:t> </a:t>
            </a:r>
            <a:br>
              <a:rPr lang="en-GB" sz="3200"/>
            </a:br>
            <a:r>
              <a:rPr lang="en-GB" sz="3200"/>
              <a:t>causes bitflips in adjacent rows</a:t>
            </a:r>
          </a:p>
        </p:txBody>
      </p:sp>
      <p:sp>
        <p:nvSpPr>
          <p:cNvPr id="5" name="Content Placeholder 2">
            <a:extLst>
              <a:ext uri="{FF2B5EF4-FFF2-40B4-BE49-F238E27FC236}">
                <a16:creationId xmlns:a16="http://schemas.microsoft.com/office/drawing/2014/main" id="{FC879210-3C36-DF47-A9B7-0291898BB9B7}"/>
              </a:ext>
            </a:extLst>
          </p:cNvPr>
          <p:cNvSpPr txBox="1">
            <a:spLocks/>
          </p:cNvSpPr>
          <p:nvPr/>
        </p:nvSpPr>
        <p:spPr>
          <a:xfrm>
            <a:off x="0" y="2304949"/>
            <a:ext cx="9144000" cy="741352"/>
          </a:xfrm>
          <a:prstGeom prst="rect">
            <a:avLst/>
          </a:prstGeom>
          <a:solidFill>
            <a:srgbClr val="FEECEC"/>
          </a:solidFill>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a:latin typeface="Cambria" panose="02040503050406030204" pitchFamily="18" charset="0"/>
              </a:rPr>
              <a:t>These bitflips do </a:t>
            </a:r>
            <a:r>
              <a:rPr lang="en-GB" b="1">
                <a:latin typeface="Cambria" panose="02040503050406030204" pitchFamily="18" charset="0"/>
              </a:rPr>
              <a:t>NOT</a:t>
            </a:r>
            <a:r>
              <a:rPr lang="en-GB">
                <a:latin typeface="Cambria" panose="02040503050406030204" pitchFamily="18" charset="0"/>
              </a:rPr>
              <a:t> require many row activations</a:t>
            </a:r>
            <a:endParaRPr lang="en-US">
              <a:latin typeface="Cambria" panose="02040503050406030204" pitchFamily="18" charset="0"/>
            </a:endParaRPr>
          </a:p>
        </p:txBody>
      </p:sp>
      <p:sp>
        <p:nvSpPr>
          <p:cNvPr id="6" name="Content Placeholder 2">
            <a:extLst>
              <a:ext uri="{FF2B5EF4-FFF2-40B4-BE49-F238E27FC236}">
                <a16:creationId xmlns:a16="http://schemas.microsoft.com/office/drawing/2014/main" id="{14B39952-997C-F742-A30F-85F9CA4E2745}"/>
              </a:ext>
            </a:extLst>
          </p:cNvPr>
          <p:cNvSpPr txBox="1">
            <a:spLocks/>
          </p:cNvSpPr>
          <p:nvPr/>
        </p:nvSpPr>
        <p:spPr>
          <a:xfrm>
            <a:off x="0" y="3205918"/>
            <a:ext cx="9144000" cy="710562"/>
          </a:xfrm>
          <a:prstGeom prst="rect">
            <a:avLst/>
          </a:prstGeom>
          <a:solidFill>
            <a:srgbClr val="FEECEC"/>
          </a:solidFill>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b="1">
                <a:solidFill>
                  <a:srgbClr val="C00000"/>
                </a:solidFill>
                <a:latin typeface="Cambria" panose="02040503050406030204" pitchFamily="18" charset="0"/>
              </a:rPr>
              <a:t>Only one activation </a:t>
            </a:r>
            <a:r>
              <a:rPr lang="en-GB">
                <a:latin typeface="Cambria" panose="02040503050406030204" pitchFamily="18" charset="0"/>
              </a:rPr>
              <a:t>is enough in some cases!</a:t>
            </a:r>
            <a:endParaRPr lang="en-US">
              <a:latin typeface="Cambria" panose="02040503050406030204" pitchFamily="18" charset="0"/>
            </a:endParaRPr>
          </a:p>
        </p:txBody>
      </p:sp>
      <p:grpSp>
        <p:nvGrpSpPr>
          <p:cNvPr id="7" name="Group 6">
            <a:extLst>
              <a:ext uri="{FF2B5EF4-FFF2-40B4-BE49-F238E27FC236}">
                <a16:creationId xmlns:a16="http://schemas.microsoft.com/office/drawing/2014/main" id="{CD5CE97C-2A60-1249-93B5-9E058EB34190}"/>
              </a:ext>
            </a:extLst>
          </p:cNvPr>
          <p:cNvGrpSpPr/>
          <p:nvPr/>
        </p:nvGrpSpPr>
        <p:grpSpPr>
          <a:xfrm>
            <a:off x="163474" y="4076097"/>
            <a:ext cx="7859426" cy="861148"/>
            <a:chOff x="247143" y="2502176"/>
            <a:chExt cx="7859426" cy="861148"/>
          </a:xfrm>
        </p:grpSpPr>
        <p:sp>
          <p:nvSpPr>
            <p:cNvPr id="8" name="TextBox 7">
              <a:extLst>
                <a:ext uri="{FF2B5EF4-FFF2-40B4-BE49-F238E27FC236}">
                  <a16:creationId xmlns:a16="http://schemas.microsoft.com/office/drawing/2014/main" id="{D41527D3-DA20-034D-951E-AD4F0702FCC9}"/>
                </a:ext>
              </a:extLst>
            </p:cNvPr>
            <p:cNvSpPr txBox="1"/>
            <p:nvPr/>
          </p:nvSpPr>
          <p:spPr>
            <a:xfrm>
              <a:off x="247143" y="2532327"/>
              <a:ext cx="2285690" cy="830997"/>
            </a:xfrm>
            <a:prstGeom prst="rect">
              <a:avLst/>
            </a:prstGeom>
            <a:solidFill>
              <a:schemeClr val="bg1"/>
            </a:solidFill>
          </p:spPr>
          <p:txBody>
            <a:bodyPr wrap="none" rtlCol="0">
              <a:spAutoFit/>
            </a:bodyPr>
            <a:lstStyle/>
            <a:p>
              <a:pPr algn="ctr"/>
              <a:r>
                <a:rPr lang="en-US" sz="2400" b="1" dirty="0" err="1">
                  <a:solidFill>
                    <a:srgbClr val="0070C0"/>
                  </a:solidFill>
                  <a:latin typeface="Cambria" panose="02040503050406030204" pitchFamily="18" charset="0"/>
                  <a:ea typeface="Cambria" panose="02040503050406030204" pitchFamily="18" charset="0"/>
                </a:rPr>
                <a:t>RowHammer</a:t>
              </a:r>
              <a:endParaRPr lang="en-US" altLang="ja-JP" sz="2400" b="1" dirty="0">
                <a:solidFill>
                  <a:srgbClr val="0070C0"/>
                </a:solidFill>
                <a:latin typeface="Cambria" panose="02040503050406030204" pitchFamily="18" charset="0"/>
                <a:ea typeface="Cambria" panose="02040503050406030204" pitchFamily="18" charset="0"/>
              </a:endParaRPr>
            </a:p>
            <a:p>
              <a:pPr algn="ctr"/>
              <a:r>
                <a:rPr lang="en-US" altLang="ja-JP" sz="2400" b="1" dirty="0">
                  <a:solidFill>
                    <a:srgbClr val="0070C0"/>
                  </a:solidFill>
                  <a:latin typeface="Cambria" panose="02040503050406030204" pitchFamily="18" charset="0"/>
                  <a:ea typeface="Cambria" panose="02040503050406030204" pitchFamily="18" charset="0"/>
                </a:rPr>
                <a:t>Aggressor</a:t>
              </a:r>
              <a:r>
                <a:rPr lang="ja-JP" altLang="en-US" sz="2400" b="1">
                  <a:solidFill>
                    <a:srgbClr val="0070C0"/>
                  </a:solidFill>
                  <a:latin typeface="Cambria" panose="02040503050406030204" pitchFamily="18" charset="0"/>
                  <a:ea typeface="Roboto Black" panose="02000000000000000000" pitchFamily="2" charset="0"/>
                </a:rPr>
                <a:t> </a:t>
              </a:r>
              <a:r>
                <a:rPr lang="en-US" altLang="ja-JP" sz="2400" b="1" dirty="0">
                  <a:solidFill>
                    <a:srgbClr val="0070C0"/>
                  </a:solidFill>
                  <a:latin typeface="Cambria" panose="02040503050406030204" pitchFamily="18" charset="0"/>
                  <a:ea typeface="Cambria" panose="02040503050406030204" pitchFamily="18" charset="0"/>
                </a:rPr>
                <a:t>Row</a:t>
              </a:r>
              <a:endParaRPr lang="en-CH" sz="2400" b="1" dirty="0">
                <a:solidFill>
                  <a:srgbClr val="0070C0"/>
                </a:solidFill>
                <a:latin typeface="Cambria" panose="02040503050406030204" pitchFamily="18" charset="0"/>
                <a:ea typeface="Cambria" panose="02040503050406030204" pitchFamily="18" charset="0"/>
              </a:endParaRPr>
            </a:p>
          </p:txBody>
        </p:sp>
        <p:cxnSp>
          <p:nvCxnSpPr>
            <p:cNvPr id="9" name="Straight Connector 8">
              <a:extLst>
                <a:ext uri="{FF2B5EF4-FFF2-40B4-BE49-F238E27FC236}">
                  <a16:creationId xmlns:a16="http://schemas.microsoft.com/office/drawing/2014/main" id="{F72C8672-CA51-DE4A-A817-7068AF260BDF}"/>
                </a:ext>
              </a:extLst>
            </p:cNvPr>
            <p:cNvCxnSpPr>
              <a:cxnSpLocks/>
            </p:cNvCxnSpPr>
            <p:nvPr/>
          </p:nvCxnSpPr>
          <p:spPr>
            <a:xfrm>
              <a:off x="3235103" y="2671453"/>
              <a:ext cx="4871466"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99EF3DEF-5E17-DA44-BA9C-CCDAE73FCC95}"/>
                </a:ext>
              </a:extLst>
            </p:cNvPr>
            <p:cNvSpPr txBox="1"/>
            <p:nvPr/>
          </p:nvSpPr>
          <p:spPr>
            <a:xfrm>
              <a:off x="2495449" y="2502176"/>
              <a:ext cx="681598" cy="338554"/>
            </a:xfrm>
            <a:prstGeom prst="rect">
              <a:avLst/>
            </a:prstGeom>
            <a:solidFill>
              <a:schemeClr val="bg1"/>
            </a:solidFill>
          </p:spPr>
          <p:txBody>
            <a:bodyPr wrap="none" rtlCol="0">
              <a:spAutoFit/>
            </a:bodyPr>
            <a:lstStyle/>
            <a:p>
              <a:pPr algn="r"/>
              <a:r>
                <a:rPr lang="en-US" sz="1600" b="1" dirty="0">
                  <a:latin typeface="Cambria" panose="02040503050406030204" pitchFamily="18" charset="0"/>
                  <a:ea typeface="Cambria" panose="02040503050406030204" pitchFamily="18" charset="0"/>
                </a:rPr>
                <a:t>Open</a:t>
              </a:r>
              <a:endParaRPr lang="en-CH" sz="1600" b="1" dirty="0">
                <a:latin typeface="Cambria" panose="02040503050406030204" pitchFamily="18" charset="0"/>
                <a:ea typeface="Cambria" panose="02040503050406030204" pitchFamily="18" charset="0"/>
              </a:endParaRPr>
            </a:p>
          </p:txBody>
        </p:sp>
        <p:cxnSp>
          <p:nvCxnSpPr>
            <p:cNvPr id="11" name="Straight Connector 10">
              <a:extLst>
                <a:ext uri="{FF2B5EF4-FFF2-40B4-BE49-F238E27FC236}">
                  <a16:creationId xmlns:a16="http://schemas.microsoft.com/office/drawing/2014/main" id="{81FDA9AF-6D6D-9E42-B001-813B4CB70A7B}"/>
                </a:ext>
              </a:extLst>
            </p:cNvPr>
            <p:cNvCxnSpPr>
              <a:cxnSpLocks/>
            </p:cNvCxnSpPr>
            <p:nvPr/>
          </p:nvCxnSpPr>
          <p:spPr>
            <a:xfrm>
              <a:off x="3235103" y="3208112"/>
              <a:ext cx="4871466"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78EAF561-8553-1348-BCF9-DFD4E68406BB}"/>
                </a:ext>
              </a:extLst>
            </p:cNvPr>
            <p:cNvSpPr txBox="1"/>
            <p:nvPr/>
          </p:nvSpPr>
          <p:spPr>
            <a:xfrm>
              <a:off x="2489747" y="3005657"/>
              <a:ext cx="684803" cy="338554"/>
            </a:xfrm>
            <a:prstGeom prst="rect">
              <a:avLst/>
            </a:prstGeom>
            <a:solidFill>
              <a:schemeClr val="bg1"/>
            </a:solidFill>
          </p:spPr>
          <p:txBody>
            <a:bodyPr wrap="none" rtlCol="0">
              <a:spAutoFit/>
            </a:bodyPr>
            <a:lstStyle/>
            <a:p>
              <a:pPr algn="r"/>
              <a:r>
                <a:rPr lang="en-US" altLang="ja-JP" sz="1600" b="1">
                  <a:latin typeface="Cambria" panose="02040503050406030204" pitchFamily="18" charset="0"/>
                  <a:ea typeface="Cambria" panose="02040503050406030204" pitchFamily="18" charset="0"/>
                </a:rPr>
                <a:t>Close</a:t>
              </a:r>
              <a:endParaRPr lang="en-CH" sz="1600" b="1">
                <a:latin typeface="Cambria" panose="02040503050406030204" pitchFamily="18" charset="0"/>
                <a:ea typeface="Cambria" panose="02040503050406030204" pitchFamily="18" charset="0"/>
              </a:endParaRPr>
            </a:p>
          </p:txBody>
        </p:sp>
        <p:grpSp>
          <p:nvGrpSpPr>
            <p:cNvPr id="13" name="Group 12">
              <a:extLst>
                <a:ext uri="{FF2B5EF4-FFF2-40B4-BE49-F238E27FC236}">
                  <a16:creationId xmlns:a16="http://schemas.microsoft.com/office/drawing/2014/main" id="{9951A35A-DC59-8A4C-886A-636CC3E89422}"/>
                </a:ext>
              </a:extLst>
            </p:cNvPr>
            <p:cNvGrpSpPr/>
            <p:nvPr/>
          </p:nvGrpSpPr>
          <p:grpSpPr>
            <a:xfrm>
              <a:off x="3235104" y="2671966"/>
              <a:ext cx="2213910" cy="536146"/>
              <a:chOff x="3626130" y="2598668"/>
              <a:chExt cx="2213910" cy="536146"/>
            </a:xfrm>
          </p:grpSpPr>
          <p:grpSp>
            <p:nvGrpSpPr>
              <p:cNvPr id="25" name="Group 24">
                <a:extLst>
                  <a:ext uri="{FF2B5EF4-FFF2-40B4-BE49-F238E27FC236}">
                    <a16:creationId xmlns:a16="http://schemas.microsoft.com/office/drawing/2014/main" id="{0A31A3D3-4AE9-9F4D-A125-33024C4CB088}"/>
                  </a:ext>
                </a:extLst>
              </p:cNvPr>
              <p:cNvGrpSpPr/>
              <p:nvPr/>
            </p:nvGrpSpPr>
            <p:grpSpPr>
              <a:xfrm>
                <a:off x="3626130" y="2598668"/>
                <a:ext cx="1886471" cy="536146"/>
                <a:chOff x="3304598" y="5462438"/>
                <a:chExt cx="2903548" cy="536146"/>
              </a:xfrm>
            </p:grpSpPr>
            <p:cxnSp>
              <p:nvCxnSpPr>
                <p:cNvPr id="27" name="Connector: Elbow 28">
                  <a:extLst>
                    <a:ext uri="{FF2B5EF4-FFF2-40B4-BE49-F238E27FC236}">
                      <a16:creationId xmlns:a16="http://schemas.microsoft.com/office/drawing/2014/main" id="{26335EAE-688A-7146-A840-AB578B66B336}"/>
                    </a:ext>
                  </a:extLst>
                </p:cNvPr>
                <p:cNvCxnSpPr>
                  <a:cxnSpLocks/>
                </p:cNvCxnSpPr>
                <p:nvPr/>
              </p:nvCxnSpPr>
              <p:spPr>
                <a:xfrm>
                  <a:off x="3815707" y="5462439"/>
                  <a:ext cx="862941"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Connector: Elbow 29">
                  <a:extLst>
                    <a:ext uri="{FF2B5EF4-FFF2-40B4-BE49-F238E27FC236}">
                      <a16:creationId xmlns:a16="http://schemas.microsoft.com/office/drawing/2014/main" id="{63676846-11BB-1742-B55D-FFD8D000D365}"/>
                    </a:ext>
                  </a:extLst>
                </p:cNvPr>
                <p:cNvCxnSpPr>
                  <a:cxnSpLocks/>
                </p:cNvCxnSpPr>
                <p:nvPr/>
              </p:nvCxnSpPr>
              <p:spPr>
                <a:xfrm flipH="1">
                  <a:off x="4326816" y="5462441"/>
                  <a:ext cx="862941"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Connector: Elbow 30">
                  <a:extLst>
                    <a:ext uri="{FF2B5EF4-FFF2-40B4-BE49-F238E27FC236}">
                      <a16:creationId xmlns:a16="http://schemas.microsoft.com/office/drawing/2014/main" id="{6CB81E2F-53E2-1742-83B3-90E5DE353211}"/>
                    </a:ext>
                  </a:extLst>
                </p:cNvPr>
                <p:cNvCxnSpPr>
                  <a:cxnSpLocks/>
                </p:cNvCxnSpPr>
                <p:nvPr/>
              </p:nvCxnSpPr>
              <p:spPr>
                <a:xfrm>
                  <a:off x="4837925" y="5462440"/>
                  <a:ext cx="862941"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Connector: Elbow 31">
                  <a:extLst>
                    <a:ext uri="{FF2B5EF4-FFF2-40B4-BE49-F238E27FC236}">
                      <a16:creationId xmlns:a16="http://schemas.microsoft.com/office/drawing/2014/main" id="{4535A925-79D8-4D4C-8915-285CDA382991}"/>
                    </a:ext>
                  </a:extLst>
                </p:cNvPr>
                <p:cNvCxnSpPr>
                  <a:cxnSpLocks/>
                </p:cNvCxnSpPr>
                <p:nvPr/>
              </p:nvCxnSpPr>
              <p:spPr>
                <a:xfrm flipH="1">
                  <a:off x="3304598" y="5462438"/>
                  <a:ext cx="862941"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Connector: Elbow 32">
                  <a:extLst>
                    <a:ext uri="{FF2B5EF4-FFF2-40B4-BE49-F238E27FC236}">
                      <a16:creationId xmlns:a16="http://schemas.microsoft.com/office/drawing/2014/main" id="{C1EF08C2-AA8B-C042-98EF-6646942D0E59}"/>
                    </a:ext>
                  </a:extLst>
                </p:cNvPr>
                <p:cNvCxnSpPr>
                  <a:cxnSpLocks/>
                </p:cNvCxnSpPr>
                <p:nvPr/>
              </p:nvCxnSpPr>
              <p:spPr>
                <a:xfrm flipH="1">
                  <a:off x="5345205" y="5462438"/>
                  <a:ext cx="862941"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26" name="Connector: Elbow 27">
                <a:extLst>
                  <a:ext uri="{FF2B5EF4-FFF2-40B4-BE49-F238E27FC236}">
                    <a16:creationId xmlns:a16="http://schemas.microsoft.com/office/drawing/2014/main" id="{4C80D878-C8BA-EF44-813D-911DE968812F}"/>
                  </a:ext>
                </a:extLst>
              </p:cNvPr>
              <p:cNvCxnSpPr>
                <a:cxnSpLocks/>
              </p:cNvCxnSpPr>
              <p:nvPr/>
            </p:nvCxnSpPr>
            <p:spPr>
              <a:xfrm>
                <a:off x="5279377" y="2598668"/>
                <a:ext cx="560663"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4" name="Group 13">
              <a:extLst>
                <a:ext uri="{FF2B5EF4-FFF2-40B4-BE49-F238E27FC236}">
                  <a16:creationId xmlns:a16="http://schemas.microsoft.com/office/drawing/2014/main" id="{5D8B642A-092E-5D45-A445-64B3E894F1E8}"/>
                </a:ext>
              </a:extLst>
            </p:cNvPr>
            <p:cNvGrpSpPr/>
            <p:nvPr/>
          </p:nvGrpSpPr>
          <p:grpSpPr>
            <a:xfrm>
              <a:off x="5224468" y="2674899"/>
              <a:ext cx="2213910" cy="536146"/>
              <a:chOff x="3626130" y="2598668"/>
              <a:chExt cx="2213910" cy="536146"/>
            </a:xfrm>
          </p:grpSpPr>
          <p:grpSp>
            <p:nvGrpSpPr>
              <p:cNvPr id="18" name="Group 17">
                <a:extLst>
                  <a:ext uri="{FF2B5EF4-FFF2-40B4-BE49-F238E27FC236}">
                    <a16:creationId xmlns:a16="http://schemas.microsoft.com/office/drawing/2014/main" id="{7B274DD2-697F-AA46-9FA4-C1806D57A512}"/>
                  </a:ext>
                </a:extLst>
              </p:cNvPr>
              <p:cNvGrpSpPr/>
              <p:nvPr/>
            </p:nvGrpSpPr>
            <p:grpSpPr>
              <a:xfrm>
                <a:off x="3626130" y="2598668"/>
                <a:ext cx="1886471" cy="536146"/>
                <a:chOff x="3304598" y="5462438"/>
                <a:chExt cx="2903548" cy="536146"/>
              </a:xfrm>
            </p:grpSpPr>
            <p:cxnSp>
              <p:nvCxnSpPr>
                <p:cNvPr id="20" name="Connector: Elbow 21">
                  <a:extLst>
                    <a:ext uri="{FF2B5EF4-FFF2-40B4-BE49-F238E27FC236}">
                      <a16:creationId xmlns:a16="http://schemas.microsoft.com/office/drawing/2014/main" id="{477C21AF-97DD-9F4A-A098-AF135F99C41B}"/>
                    </a:ext>
                  </a:extLst>
                </p:cNvPr>
                <p:cNvCxnSpPr>
                  <a:cxnSpLocks/>
                </p:cNvCxnSpPr>
                <p:nvPr/>
              </p:nvCxnSpPr>
              <p:spPr>
                <a:xfrm>
                  <a:off x="3815707" y="5462439"/>
                  <a:ext cx="862941"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Connector: Elbow 22">
                  <a:extLst>
                    <a:ext uri="{FF2B5EF4-FFF2-40B4-BE49-F238E27FC236}">
                      <a16:creationId xmlns:a16="http://schemas.microsoft.com/office/drawing/2014/main" id="{B1C0F79C-AAA0-9243-866C-1E60CF732809}"/>
                    </a:ext>
                  </a:extLst>
                </p:cNvPr>
                <p:cNvCxnSpPr>
                  <a:cxnSpLocks/>
                </p:cNvCxnSpPr>
                <p:nvPr/>
              </p:nvCxnSpPr>
              <p:spPr>
                <a:xfrm flipH="1">
                  <a:off x="4326816" y="5462441"/>
                  <a:ext cx="862941"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Connector: Elbow 23">
                  <a:extLst>
                    <a:ext uri="{FF2B5EF4-FFF2-40B4-BE49-F238E27FC236}">
                      <a16:creationId xmlns:a16="http://schemas.microsoft.com/office/drawing/2014/main" id="{1151C993-A8C4-AE42-BE84-DB96A34965F8}"/>
                    </a:ext>
                  </a:extLst>
                </p:cNvPr>
                <p:cNvCxnSpPr>
                  <a:cxnSpLocks/>
                </p:cNvCxnSpPr>
                <p:nvPr/>
              </p:nvCxnSpPr>
              <p:spPr>
                <a:xfrm>
                  <a:off x="4837925" y="5462440"/>
                  <a:ext cx="862941"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Connector: Elbow 24">
                  <a:extLst>
                    <a:ext uri="{FF2B5EF4-FFF2-40B4-BE49-F238E27FC236}">
                      <a16:creationId xmlns:a16="http://schemas.microsoft.com/office/drawing/2014/main" id="{5F681BBE-A3F1-014B-8440-8F55481B67BA}"/>
                    </a:ext>
                  </a:extLst>
                </p:cNvPr>
                <p:cNvCxnSpPr>
                  <a:cxnSpLocks/>
                </p:cNvCxnSpPr>
                <p:nvPr/>
              </p:nvCxnSpPr>
              <p:spPr>
                <a:xfrm flipH="1">
                  <a:off x="3304598" y="5462438"/>
                  <a:ext cx="862941"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Connector: Elbow 25">
                  <a:extLst>
                    <a:ext uri="{FF2B5EF4-FFF2-40B4-BE49-F238E27FC236}">
                      <a16:creationId xmlns:a16="http://schemas.microsoft.com/office/drawing/2014/main" id="{868FFF73-C784-EF49-B916-DC0DBAB415A1}"/>
                    </a:ext>
                  </a:extLst>
                </p:cNvPr>
                <p:cNvCxnSpPr>
                  <a:cxnSpLocks/>
                </p:cNvCxnSpPr>
                <p:nvPr/>
              </p:nvCxnSpPr>
              <p:spPr>
                <a:xfrm flipH="1">
                  <a:off x="5345205" y="5462438"/>
                  <a:ext cx="862941"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9" name="Connector: Elbow 20">
                <a:extLst>
                  <a:ext uri="{FF2B5EF4-FFF2-40B4-BE49-F238E27FC236}">
                    <a16:creationId xmlns:a16="http://schemas.microsoft.com/office/drawing/2014/main" id="{F5723842-4F94-D941-9D5D-D3C5C5C485BE}"/>
                  </a:ext>
                </a:extLst>
              </p:cNvPr>
              <p:cNvCxnSpPr>
                <a:cxnSpLocks/>
              </p:cNvCxnSpPr>
              <p:nvPr/>
            </p:nvCxnSpPr>
            <p:spPr>
              <a:xfrm>
                <a:off x="5279377" y="2598668"/>
                <a:ext cx="560663"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5" name="Group 14">
              <a:extLst>
                <a:ext uri="{FF2B5EF4-FFF2-40B4-BE49-F238E27FC236}">
                  <a16:creationId xmlns:a16="http://schemas.microsoft.com/office/drawing/2014/main" id="{8726F5DF-29B4-9948-B04A-39E650068A79}"/>
                </a:ext>
              </a:extLst>
            </p:cNvPr>
            <p:cNvGrpSpPr/>
            <p:nvPr/>
          </p:nvGrpSpPr>
          <p:grpSpPr>
            <a:xfrm>
              <a:off x="7213832" y="2678341"/>
              <a:ext cx="892737" cy="536144"/>
              <a:chOff x="3304598" y="5462438"/>
              <a:chExt cx="1374050" cy="536144"/>
            </a:xfrm>
          </p:grpSpPr>
          <p:cxnSp>
            <p:nvCxnSpPr>
              <p:cNvPr id="16" name="Connector: Elbow 17">
                <a:extLst>
                  <a:ext uri="{FF2B5EF4-FFF2-40B4-BE49-F238E27FC236}">
                    <a16:creationId xmlns:a16="http://schemas.microsoft.com/office/drawing/2014/main" id="{2016346C-6285-6C44-A95F-67EBD3922827}"/>
                  </a:ext>
                </a:extLst>
              </p:cNvPr>
              <p:cNvCxnSpPr>
                <a:cxnSpLocks/>
              </p:cNvCxnSpPr>
              <p:nvPr/>
            </p:nvCxnSpPr>
            <p:spPr>
              <a:xfrm>
                <a:off x="3815707" y="5462439"/>
                <a:ext cx="862941"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Connector: Elbow 18">
                <a:extLst>
                  <a:ext uri="{FF2B5EF4-FFF2-40B4-BE49-F238E27FC236}">
                    <a16:creationId xmlns:a16="http://schemas.microsoft.com/office/drawing/2014/main" id="{F8BDD4EC-418C-5B47-A94B-962ECCE94D53}"/>
                  </a:ext>
                </a:extLst>
              </p:cNvPr>
              <p:cNvCxnSpPr>
                <a:cxnSpLocks/>
              </p:cNvCxnSpPr>
              <p:nvPr/>
            </p:nvCxnSpPr>
            <p:spPr>
              <a:xfrm flipH="1">
                <a:off x="3304598" y="5462438"/>
                <a:ext cx="862941"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32" name="Group 31">
            <a:extLst>
              <a:ext uri="{FF2B5EF4-FFF2-40B4-BE49-F238E27FC236}">
                <a16:creationId xmlns:a16="http://schemas.microsoft.com/office/drawing/2014/main" id="{D06057A1-51DD-B54F-9C06-71EDE6A2E2CC}"/>
              </a:ext>
            </a:extLst>
          </p:cNvPr>
          <p:cNvGrpSpPr/>
          <p:nvPr/>
        </p:nvGrpSpPr>
        <p:grpSpPr>
          <a:xfrm>
            <a:off x="143322" y="5330926"/>
            <a:ext cx="7879578" cy="853359"/>
            <a:chOff x="226991" y="3517675"/>
            <a:chExt cx="7879578" cy="853359"/>
          </a:xfrm>
        </p:grpSpPr>
        <p:sp>
          <p:nvSpPr>
            <p:cNvPr id="33" name="TextBox 32">
              <a:extLst>
                <a:ext uri="{FF2B5EF4-FFF2-40B4-BE49-F238E27FC236}">
                  <a16:creationId xmlns:a16="http://schemas.microsoft.com/office/drawing/2014/main" id="{26037EF1-246B-7742-8177-23E4DC35415A}"/>
                </a:ext>
              </a:extLst>
            </p:cNvPr>
            <p:cNvSpPr txBox="1"/>
            <p:nvPr/>
          </p:nvSpPr>
          <p:spPr>
            <a:xfrm>
              <a:off x="226991" y="3540037"/>
              <a:ext cx="2285690" cy="830997"/>
            </a:xfrm>
            <a:prstGeom prst="rect">
              <a:avLst/>
            </a:prstGeom>
            <a:solidFill>
              <a:schemeClr val="bg1"/>
            </a:solidFill>
          </p:spPr>
          <p:txBody>
            <a:bodyPr wrap="none" rtlCol="0">
              <a:spAutoFit/>
            </a:bodyPr>
            <a:lstStyle/>
            <a:p>
              <a:pPr algn="ctr"/>
              <a:r>
                <a:rPr lang="en-US" sz="2400" b="1">
                  <a:solidFill>
                    <a:srgbClr val="C00000"/>
                  </a:solidFill>
                  <a:latin typeface="Cambria" panose="02040503050406030204" pitchFamily="18" charset="0"/>
                  <a:ea typeface="Cambria" panose="02040503050406030204" pitchFamily="18" charset="0"/>
                </a:rPr>
                <a:t>RowPress</a:t>
              </a:r>
            </a:p>
            <a:p>
              <a:pPr algn="ctr"/>
              <a:r>
                <a:rPr lang="en-US" altLang="ja-JP" sz="2400" b="1">
                  <a:solidFill>
                    <a:srgbClr val="C00000"/>
                  </a:solidFill>
                  <a:latin typeface="Cambria" panose="02040503050406030204" pitchFamily="18" charset="0"/>
                  <a:ea typeface="Cambria" panose="02040503050406030204" pitchFamily="18" charset="0"/>
                </a:rPr>
                <a:t>Aggressor</a:t>
              </a:r>
              <a:r>
                <a:rPr lang="ja-JP" altLang="en-US" sz="2400" b="1">
                  <a:solidFill>
                    <a:srgbClr val="C00000"/>
                  </a:solidFill>
                  <a:latin typeface="Cambria" panose="02040503050406030204" pitchFamily="18" charset="0"/>
                  <a:ea typeface="Roboto Black" panose="02000000000000000000" pitchFamily="2" charset="0"/>
                </a:rPr>
                <a:t> </a:t>
              </a:r>
              <a:r>
                <a:rPr lang="en-US" altLang="ja-JP" sz="2400" b="1">
                  <a:solidFill>
                    <a:srgbClr val="C00000"/>
                  </a:solidFill>
                  <a:latin typeface="Cambria" panose="02040503050406030204" pitchFamily="18" charset="0"/>
                  <a:ea typeface="Cambria" panose="02040503050406030204" pitchFamily="18" charset="0"/>
                </a:rPr>
                <a:t>Row</a:t>
              </a:r>
              <a:endParaRPr lang="en-CH" sz="2400" b="1">
                <a:solidFill>
                  <a:srgbClr val="C00000"/>
                </a:solidFill>
                <a:latin typeface="Cambria" panose="02040503050406030204" pitchFamily="18" charset="0"/>
                <a:ea typeface="Cambria" panose="02040503050406030204" pitchFamily="18" charset="0"/>
              </a:endParaRPr>
            </a:p>
          </p:txBody>
        </p:sp>
        <p:cxnSp>
          <p:nvCxnSpPr>
            <p:cNvPr id="34" name="Straight Connector 33">
              <a:extLst>
                <a:ext uri="{FF2B5EF4-FFF2-40B4-BE49-F238E27FC236}">
                  <a16:creationId xmlns:a16="http://schemas.microsoft.com/office/drawing/2014/main" id="{B1A12040-4885-1549-BDB0-E3F116800C95}"/>
                </a:ext>
              </a:extLst>
            </p:cNvPr>
            <p:cNvCxnSpPr>
              <a:cxnSpLocks/>
            </p:cNvCxnSpPr>
            <p:nvPr/>
          </p:nvCxnSpPr>
          <p:spPr>
            <a:xfrm>
              <a:off x="3235103" y="3686952"/>
              <a:ext cx="4871466"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EF9894C9-F2C4-DB41-8047-60027E161C93}"/>
                </a:ext>
              </a:extLst>
            </p:cNvPr>
            <p:cNvSpPr txBox="1"/>
            <p:nvPr/>
          </p:nvSpPr>
          <p:spPr>
            <a:xfrm>
              <a:off x="2495449" y="3517675"/>
              <a:ext cx="681598" cy="338554"/>
            </a:xfrm>
            <a:prstGeom prst="rect">
              <a:avLst/>
            </a:prstGeom>
            <a:solidFill>
              <a:schemeClr val="bg1"/>
            </a:solidFill>
          </p:spPr>
          <p:txBody>
            <a:bodyPr wrap="none" rtlCol="0">
              <a:spAutoFit/>
            </a:bodyPr>
            <a:lstStyle/>
            <a:p>
              <a:pPr algn="r"/>
              <a:r>
                <a:rPr lang="en-US" sz="1600" b="1">
                  <a:latin typeface="Cambria" panose="02040503050406030204" pitchFamily="18" charset="0"/>
                  <a:ea typeface="Cambria" panose="02040503050406030204" pitchFamily="18" charset="0"/>
                </a:rPr>
                <a:t>Open</a:t>
              </a:r>
              <a:endParaRPr lang="en-CH" sz="1600" b="1">
                <a:latin typeface="Cambria" panose="02040503050406030204" pitchFamily="18" charset="0"/>
                <a:ea typeface="Cambria" panose="02040503050406030204" pitchFamily="18" charset="0"/>
              </a:endParaRPr>
            </a:p>
          </p:txBody>
        </p:sp>
        <p:cxnSp>
          <p:nvCxnSpPr>
            <p:cNvPr id="36" name="Straight Connector 35">
              <a:extLst>
                <a:ext uri="{FF2B5EF4-FFF2-40B4-BE49-F238E27FC236}">
                  <a16:creationId xmlns:a16="http://schemas.microsoft.com/office/drawing/2014/main" id="{1E1518AD-6369-CC49-B011-3F0D05A1A0B5}"/>
                </a:ext>
              </a:extLst>
            </p:cNvPr>
            <p:cNvCxnSpPr>
              <a:cxnSpLocks/>
            </p:cNvCxnSpPr>
            <p:nvPr/>
          </p:nvCxnSpPr>
          <p:spPr>
            <a:xfrm>
              <a:off x="3235103" y="4223611"/>
              <a:ext cx="4871466"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17CEF9CD-C2C7-9645-9C2F-9F586792563B}"/>
                </a:ext>
              </a:extLst>
            </p:cNvPr>
            <p:cNvSpPr txBox="1"/>
            <p:nvPr/>
          </p:nvSpPr>
          <p:spPr>
            <a:xfrm>
              <a:off x="2489747" y="4021156"/>
              <a:ext cx="684803" cy="338554"/>
            </a:xfrm>
            <a:prstGeom prst="rect">
              <a:avLst/>
            </a:prstGeom>
            <a:solidFill>
              <a:schemeClr val="bg1"/>
            </a:solidFill>
          </p:spPr>
          <p:txBody>
            <a:bodyPr wrap="none" rtlCol="0">
              <a:spAutoFit/>
            </a:bodyPr>
            <a:lstStyle/>
            <a:p>
              <a:pPr algn="r"/>
              <a:r>
                <a:rPr lang="en-US" altLang="ja-JP" sz="1600" b="1">
                  <a:latin typeface="Cambria" panose="02040503050406030204" pitchFamily="18" charset="0"/>
                  <a:ea typeface="Cambria" panose="02040503050406030204" pitchFamily="18" charset="0"/>
                </a:rPr>
                <a:t>Close</a:t>
              </a:r>
              <a:endParaRPr lang="en-CH" sz="1600" b="1">
                <a:latin typeface="Cambria" panose="02040503050406030204" pitchFamily="18" charset="0"/>
                <a:ea typeface="Cambria" panose="02040503050406030204" pitchFamily="18" charset="0"/>
              </a:endParaRPr>
            </a:p>
          </p:txBody>
        </p:sp>
        <p:grpSp>
          <p:nvGrpSpPr>
            <p:cNvPr id="38" name="Group 37">
              <a:extLst>
                <a:ext uri="{FF2B5EF4-FFF2-40B4-BE49-F238E27FC236}">
                  <a16:creationId xmlns:a16="http://schemas.microsoft.com/office/drawing/2014/main" id="{27A71B97-21B0-E143-BD7C-2A063A510981}"/>
                </a:ext>
              </a:extLst>
            </p:cNvPr>
            <p:cNvGrpSpPr/>
            <p:nvPr/>
          </p:nvGrpSpPr>
          <p:grpSpPr>
            <a:xfrm>
              <a:off x="3235104" y="3686952"/>
              <a:ext cx="2447134" cy="536656"/>
              <a:chOff x="5760520" y="5529943"/>
              <a:chExt cx="2447134" cy="536656"/>
            </a:xfrm>
          </p:grpSpPr>
          <p:grpSp>
            <p:nvGrpSpPr>
              <p:cNvPr id="42" name="Group 41">
                <a:extLst>
                  <a:ext uri="{FF2B5EF4-FFF2-40B4-BE49-F238E27FC236}">
                    <a16:creationId xmlns:a16="http://schemas.microsoft.com/office/drawing/2014/main" id="{7C862485-BB96-8E40-9465-C78FFEF0E8F7}"/>
                  </a:ext>
                </a:extLst>
              </p:cNvPr>
              <p:cNvGrpSpPr/>
              <p:nvPr/>
            </p:nvGrpSpPr>
            <p:grpSpPr>
              <a:xfrm>
                <a:off x="5760520" y="5530456"/>
                <a:ext cx="2447134" cy="536143"/>
                <a:chOff x="3807855" y="5356681"/>
                <a:chExt cx="2713455" cy="536143"/>
              </a:xfrm>
            </p:grpSpPr>
            <p:cxnSp>
              <p:nvCxnSpPr>
                <p:cNvPr id="44" name="Connector: Elbow 45">
                  <a:extLst>
                    <a:ext uri="{FF2B5EF4-FFF2-40B4-BE49-F238E27FC236}">
                      <a16:creationId xmlns:a16="http://schemas.microsoft.com/office/drawing/2014/main" id="{78D8CC21-0C37-3248-9A79-24E5027E4DB5}"/>
                    </a:ext>
                  </a:extLst>
                </p:cNvPr>
                <p:cNvCxnSpPr>
                  <a:cxnSpLocks/>
                </p:cNvCxnSpPr>
                <p:nvPr/>
              </p:nvCxnSpPr>
              <p:spPr>
                <a:xfrm flipH="1">
                  <a:off x="3807855" y="5356681"/>
                  <a:ext cx="621680"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Connector: Elbow 46">
                  <a:extLst>
                    <a:ext uri="{FF2B5EF4-FFF2-40B4-BE49-F238E27FC236}">
                      <a16:creationId xmlns:a16="http://schemas.microsoft.com/office/drawing/2014/main" id="{7E573F0C-038B-9E4A-9EEF-0A59EA46F0DE}"/>
                    </a:ext>
                  </a:extLst>
                </p:cNvPr>
                <p:cNvCxnSpPr>
                  <a:cxnSpLocks/>
                </p:cNvCxnSpPr>
                <p:nvPr/>
              </p:nvCxnSpPr>
              <p:spPr>
                <a:xfrm>
                  <a:off x="5899630" y="5356681"/>
                  <a:ext cx="621680"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43" name="Straight Connector 42">
                <a:extLst>
                  <a:ext uri="{FF2B5EF4-FFF2-40B4-BE49-F238E27FC236}">
                    <a16:creationId xmlns:a16="http://schemas.microsoft.com/office/drawing/2014/main" id="{CEBAF926-831D-B240-86EE-569C2E36D7A3}"/>
                  </a:ext>
                </a:extLst>
              </p:cNvPr>
              <p:cNvCxnSpPr>
                <a:cxnSpLocks/>
              </p:cNvCxnSpPr>
              <p:nvPr/>
            </p:nvCxnSpPr>
            <p:spPr>
              <a:xfrm>
                <a:off x="6265333" y="5529943"/>
                <a:ext cx="1484551"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39" name="Connector: Elbow 40">
              <a:extLst>
                <a:ext uri="{FF2B5EF4-FFF2-40B4-BE49-F238E27FC236}">
                  <a16:creationId xmlns:a16="http://schemas.microsoft.com/office/drawing/2014/main" id="{F51E0694-2113-9E43-AB6E-AF28D5EA6557}"/>
                </a:ext>
              </a:extLst>
            </p:cNvPr>
            <p:cNvCxnSpPr>
              <a:cxnSpLocks/>
            </p:cNvCxnSpPr>
            <p:nvPr/>
          </p:nvCxnSpPr>
          <p:spPr>
            <a:xfrm flipH="1">
              <a:off x="5457866" y="3690394"/>
              <a:ext cx="560663"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Connector: Elbow 41">
              <a:extLst>
                <a:ext uri="{FF2B5EF4-FFF2-40B4-BE49-F238E27FC236}">
                  <a16:creationId xmlns:a16="http://schemas.microsoft.com/office/drawing/2014/main" id="{2A0941FB-26CE-5546-9773-08AE07E1A3A7}"/>
                </a:ext>
              </a:extLst>
            </p:cNvPr>
            <p:cNvCxnSpPr>
              <a:cxnSpLocks/>
            </p:cNvCxnSpPr>
            <p:nvPr/>
          </p:nvCxnSpPr>
          <p:spPr>
            <a:xfrm>
              <a:off x="7344337" y="3690394"/>
              <a:ext cx="560663"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30F1EBC-9557-5E46-BFEB-01EEBA14C74E}"/>
                </a:ext>
              </a:extLst>
            </p:cNvPr>
            <p:cNvCxnSpPr>
              <a:cxnSpLocks/>
            </p:cNvCxnSpPr>
            <p:nvPr/>
          </p:nvCxnSpPr>
          <p:spPr>
            <a:xfrm>
              <a:off x="5962679" y="3689881"/>
              <a:ext cx="1484551"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6" name="Group 45">
            <a:extLst>
              <a:ext uri="{FF2B5EF4-FFF2-40B4-BE49-F238E27FC236}">
                <a16:creationId xmlns:a16="http://schemas.microsoft.com/office/drawing/2014/main" id="{DB191BF0-F7F6-4E4A-B6C2-C4C79E13B445}"/>
              </a:ext>
            </a:extLst>
          </p:cNvPr>
          <p:cNvGrpSpPr/>
          <p:nvPr/>
        </p:nvGrpSpPr>
        <p:grpSpPr>
          <a:xfrm>
            <a:off x="3289394" y="4520333"/>
            <a:ext cx="5854606" cy="1961067"/>
            <a:chOff x="3289394" y="2486774"/>
            <a:chExt cx="5854606" cy="1961067"/>
          </a:xfrm>
        </p:grpSpPr>
        <p:grpSp>
          <p:nvGrpSpPr>
            <p:cNvPr id="47" name="Group 46">
              <a:extLst>
                <a:ext uri="{FF2B5EF4-FFF2-40B4-BE49-F238E27FC236}">
                  <a16:creationId xmlns:a16="http://schemas.microsoft.com/office/drawing/2014/main" id="{540233E0-9D41-594A-AC21-69B6E6C3ACC1}"/>
                </a:ext>
              </a:extLst>
            </p:cNvPr>
            <p:cNvGrpSpPr/>
            <p:nvPr/>
          </p:nvGrpSpPr>
          <p:grpSpPr>
            <a:xfrm>
              <a:off x="3411505" y="2486774"/>
              <a:ext cx="1894974" cy="1252475"/>
              <a:chOff x="3747837" y="2774093"/>
              <a:chExt cx="1894974" cy="1252475"/>
            </a:xfrm>
          </p:grpSpPr>
          <p:cxnSp>
            <p:nvCxnSpPr>
              <p:cNvPr id="50" name="Straight Arrow Connector 49">
                <a:extLst>
                  <a:ext uri="{FF2B5EF4-FFF2-40B4-BE49-F238E27FC236}">
                    <a16:creationId xmlns:a16="http://schemas.microsoft.com/office/drawing/2014/main" id="{623E291C-57CA-E843-945D-5C6D9F5775B3}"/>
                  </a:ext>
                </a:extLst>
              </p:cNvPr>
              <p:cNvCxnSpPr>
                <a:cxnSpLocks/>
              </p:cNvCxnSpPr>
              <p:nvPr/>
            </p:nvCxnSpPr>
            <p:spPr>
              <a:xfrm>
                <a:off x="3747837" y="2774093"/>
                <a:ext cx="354931" cy="0"/>
              </a:xfrm>
              <a:prstGeom prst="straightConnector1">
                <a:avLst/>
              </a:prstGeom>
              <a:ln w="28575">
                <a:solidFill>
                  <a:srgbClr val="0070C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49F75C4B-169A-6F4F-A25D-2EE8A5FFF0A5}"/>
                  </a:ext>
                </a:extLst>
              </p:cNvPr>
              <p:cNvCxnSpPr>
                <a:cxnSpLocks/>
              </p:cNvCxnSpPr>
              <p:nvPr/>
            </p:nvCxnSpPr>
            <p:spPr>
              <a:xfrm>
                <a:off x="3747837" y="4026568"/>
                <a:ext cx="1894974" cy="0"/>
              </a:xfrm>
              <a:prstGeom prst="straightConnector1">
                <a:avLst/>
              </a:prstGeom>
              <a:ln w="28575">
                <a:solidFill>
                  <a:srgbClr val="C0000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grpSp>
        <p:sp>
          <p:nvSpPr>
            <p:cNvPr id="48" name="TextBox 47">
              <a:extLst>
                <a:ext uri="{FF2B5EF4-FFF2-40B4-BE49-F238E27FC236}">
                  <a16:creationId xmlns:a16="http://schemas.microsoft.com/office/drawing/2014/main" id="{F148B88E-AF6C-1440-A98E-DFB310BBB69F}"/>
                </a:ext>
              </a:extLst>
            </p:cNvPr>
            <p:cNvSpPr txBox="1"/>
            <p:nvPr/>
          </p:nvSpPr>
          <p:spPr>
            <a:xfrm>
              <a:off x="3289394" y="2804837"/>
              <a:ext cx="5196719" cy="400110"/>
            </a:xfrm>
            <a:prstGeom prst="rect">
              <a:avLst/>
            </a:prstGeom>
            <a:noFill/>
          </p:spPr>
          <p:txBody>
            <a:bodyPr wrap="square" rtlCol="0">
              <a:spAutoFit/>
            </a:bodyPr>
            <a:lstStyle/>
            <a:p>
              <a:r>
                <a:rPr lang="en-US" sz="2000" b="1" dirty="0">
                  <a:solidFill>
                    <a:srgbClr val="0070C0"/>
                  </a:solidFill>
                  <a:latin typeface="Cambria" panose="02040503050406030204" pitchFamily="18" charset="0"/>
                  <a:ea typeface="Cambria" panose="02040503050406030204" pitchFamily="18" charset="0"/>
                </a:rPr>
                <a:t>36ns, 47K activations to induce bitflips</a:t>
              </a:r>
              <a:endParaRPr lang="en-CH" sz="2000" b="1" dirty="0">
                <a:solidFill>
                  <a:srgbClr val="0070C0"/>
                </a:solidFill>
                <a:latin typeface="Cambria" panose="02040503050406030204" pitchFamily="18" charset="0"/>
                <a:ea typeface="Cambria" panose="02040503050406030204" pitchFamily="18" charset="0"/>
              </a:endParaRPr>
            </a:p>
          </p:txBody>
        </p:sp>
        <p:sp>
          <p:nvSpPr>
            <p:cNvPr id="49" name="TextBox 48">
              <a:extLst>
                <a:ext uri="{FF2B5EF4-FFF2-40B4-BE49-F238E27FC236}">
                  <a16:creationId xmlns:a16="http://schemas.microsoft.com/office/drawing/2014/main" id="{AF153ADF-2E72-144F-B5BA-2D9E588F5FC1}"/>
                </a:ext>
              </a:extLst>
            </p:cNvPr>
            <p:cNvSpPr txBox="1"/>
            <p:nvPr/>
          </p:nvSpPr>
          <p:spPr>
            <a:xfrm>
              <a:off x="3933984" y="4047731"/>
              <a:ext cx="5210016" cy="400110"/>
            </a:xfrm>
            <a:prstGeom prst="rect">
              <a:avLst/>
            </a:prstGeom>
            <a:noFill/>
          </p:spPr>
          <p:txBody>
            <a:bodyPr wrap="none" rtlCol="0">
              <a:spAutoFit/>
            </a:bodyPr>
            <a:lstStyle/>
            <a:p>
              <a:r>
                <a:rPr lang="en-US" sz="2000" b="1">
                  <a:solidFill>
                    <a:srgbClr val="C00000"/>
                  </a:solidFill>
                  <a:latin typeface="Cambria" panose="02040503050406030204" pitchFamily="18" charset="0"/>
                  <a:ea typeface="Cambria" panose="02040503050406030204" pitchFamily="18" charset="0"/>
                </a:rPr>
                <a:t>7.8µs, only 5K activations to induce bitflips</a:t>
              </a:r>
              <a:endParaRPr lang="en-CH" sz="2000" b="1">
                <a:solidFill>
                  <a:srgbClr val="C00000"/>
                </a:solidFill>
                <a:latin typeface="Cambria" panose="02040503050406030204" pitchFamily="18" charset="0"/>
                <a:ea typeface="Cambria" panose="02040503050406030204" pitchFamily="18" charset="0"/>
              </a:endParaRPr>
            </a:p>
          </p:txBody>
        </p:sp>
      </p:grpSp>
    </p:spTree>
    <p:extLst>
      <p:ext uri="{BB962C8B-B14F-4D97-AF65-F5344CB8AC3E}">
        <p14:creationId xmlns:p14="http://schemas.microsoft.com/office/powerpoint/2010/main" val="936454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A6093-3F1E-C74F-5B1B-302E3986C65D}"/>
              </a:ext>
            </a:extLst>
          </p:cNvPr>
          <p:cNvSpPr>
            <a:spLocks noGrp="1"/>
          </p:cNvSpPr>
          <p:nvPr>
            <p:ph type="title"/>
          </p:nvPr>
        </p:nvSpPr>
        <p:spPr/>
        <p:txBody>
          <a:bodyPr/>
          <a:lstStyle/>
          <a:p>
            <a:r>
              <a:rPr lang="en-US" dirty="0" err="1">
                <a:latin typeface="Cambria"/>
                <a:ea typeface="Cambria"/>
              </a:rPr>
              <a:t>RowPress</a:t>
            </a:r>
            <a:r>
              <a:rPr lang="en-US" dirty="0">
                <a:latin typeface="Cambria"/>
                <a:ea typeface="Cambria"/>
              </a:rPr>
              <a:t> Results &amp; Source Code </a:t>
            </a:r>
            <a:endParaRPr lang="en-CH" dirty="0"/>
          </a:p>
        </p:txBody>
      </p:sp>
      <p:sp>
        <p:nvSpPr>
          <p:cNvPr id="3" name="Content Placeholder 2">
            <a:extLst>
              <a:ext uri="{FF2B5EF4-FFF2-40B4-BE49-F238E27FC236}">
                <a16:creationId xmlns:a16="http://schemas.microsoft.com/office/drawing/2014/main" id="{D82DAA74-29A5-A3B3-2BAA-7F7669A9D592}"/>
              </a:ext>
            </a:extLst>
          </p:cNvPr>
          <p:cNvSpPr>
            <a:spLocks noGrp="1"/>
          </p:cNvSpPr>
          <p:nvPr>
            <p:ph idx="1"/>
          </p:nvPr>
        </p:nvSpPr>
        <p:spPr>
          <a:xfrm>
            <a:off x="173248" y="811312"/>
            <a:ext cx="8863692" cy="5613347"/>
          </a:xfrm>
        </p:spPr>
        <p:txBody>
          <a:bodyPr vert="horz" lIns="91440" tIns="45720" rIns="91440" bIns="45720" rtlCol="0" anchor="t">
            <a:normAutofit/>
          </a:bodyPr>
          <a:lstStyle/>
          <a:p>
            <a:pPr marL="0" indent="0">
              <a:spcBef>
                <a:spcPts val="3600"/>
              </a:spcBef>
              <a:spcAft>
                <a:spcPts val="600"/>
              </a:spcAft>
              <a:buNone/>
            </a:pPr>
            <a:endParaRPr lang="en-GB" sz="3200" b="1" dirty="0">
              <a:solidFill>
                <a:srgbClr val="000000"/>
              </a:solidFill>
            </a:endParaRPr>
          </a:p>
          <a:p>
            <a:pPr marL="0" indent="0">
              <a:spcBef>
                <a:spcPts val="3600"/>
              </a:spcBef>
              <a:spcAft>
                <a:spcPts val="600"/>
              </a:spcAft>
              <a:buNone/>
            </a:pPr>
            <a:endParaRPr lang="en-GB" sz="3200" b="1" dirty="0">
              <a:solidFill>
                <a:srgbClr val="000000"/>
              </a:solidFill>
            </a:endParaRPr>
          </a:p>
          <a:p>
            <a:pPr marL="0" indent="0">
              <a:spcBef>
                <a:spcPts val="3600"/>
              </a:spcBef>
              <a:spcAft>
                <a:spcPts val="600"/>
              </a:spcAft>
              <a:buNone/>
            </a:pPr>
            <a:endParaRPr lang="en-GB" sz="5400" b="1" dirty="0">
              <a:solidFill>
                <a:srgbClr val="000000"/>
              </a:solidFill>
            </a:endParaRPr>
          </a:p>
          <a:p>
            <a:pPr marL="0" indent="0">
              <a:spcBef>
                <a:spcPts val="3600"/>
              </a:spcBef>
              <a:spcAft>
                <a:spcPts val="600"/>
              </a:spcAft>
              <a:buNone/>
            </a:pPr>
            <a:endParaRPr lang="en-GB" sz="900" b="1" dirty="0">
              <a:solidFill>
                <a:srgbClr val="000000"/>
              </a:solidFill>
            </a:endParaRPr>
          </a:p>
          <a:p>
            <a:pPr marL="0" indent="0">
              <a:spcBef>
                <a:spcPts val="3600"/>
              </a:spcBef>
              <a:spcAft>
                <a:spcPts val="600"/>
              </a:spcAft>
              <a:buNone/>
            </a:pPr>
            <a:endParaRPr lang="en-GB" sz="900" b="1" dirty="0">
              <a:solidFill>
                <a:srgbClr val="000000"/>
              </a:solidFill>
            </a:endParaRPr>
          </a:p>
          <a:p>
            <a:pPr marL="0" indent="0">
              <a:spcBef>
                <a:spcPts val="3600"/>
              </a:spcBef>
              <a:spcAft>
                <a:spcPts val="600"/>
              </a:spcAft>
              <a:buNone/>
            </a:pPr>
            <a:r>
              <a:rPr lang="en-GB" sz="2400" b="1" dirty="0">
                <a:solidFill>
                  <a:srgbClr val="000000"/>
                </a:solidFill>
              </a:rPr>
              <a:t>Fully open source and artifact evaluated</a:t>
            </a:r>
            <a:endParaRPr lang="en-US" sz="2400" dirty="0">
              <a:solidFill>
                <a:srgbClr val="000000"/>
              </a:solidFill>
            </a:endParaRPr>
          </a:p>
          <a:p>
            <a:pPr>
              <a:spcBef>
                <a:spcPts val="600"/>
              </a:spcBef>
              <a:spcAft>
                <a:spcPts val="1200"/>
              </a:spcAft>
              <a:buFont typeface="Wingdings,Sans-Serif"/>
              <a:buChar char="Ø"/>
            </a:pPr>
            <a:r>
              <a:rPr lang="en-GB" sz="2000" b="1" dirty="0">
                <a:solidFill>
                  <a:srgbClr val="000000"/>
                </a:solidFill>
                <a:latin typeface="Arial"/>
                <a:cs typeface="Arial"/>
              </a:rPr>
              <a:t> </a:t>
            </a:r>
            <a:r>
              <a:rPr lang="en-GB" sz="2000" u="sng" dirty="0">
                <a:solidFill>
                  <a:srgbClr val="0070C0"/>
                </a:solidFill>
                <a:cs typeface="Arial"/>
                <a:hlinkClick r:id="rId3"/>
              </a:rPr>
              <a:t>https://github.com/CMU-SAFARI/RowPress</a:t>
            </a:r>
            <a:endParaRPr lang="en-US" sz="2400" dirty="0">
              <a:solidFill>
                <a:srgbClr val="0070C0"/>
              </a:solidFill>
              <a:cs typeface="Arial"/>
            </a:endParaRPr>
          </a:p>
          <a:p>
            <a:pPr marL="457200" lvl="1" indent="0">
              <a:spcAft>
                <a:spcPts val="600"/>
              </a:spcAft>
              <a:buNone/>
            </a:pPr>
            <a:endParaRPr lang="en-GB" dirty="0">
              <a:solidFill>
                <a:srgbClr val="000000"/>
              </a:solidFill>
            </a:endParaRPr>
          </a:p>
          <a:p>
            <a:pPr marL="457200" lvl="1" indent="0">
              <a:spcAft>
                <a:spcPts val="600"/>
              </a:spcAft>
              <a:buNone/>
            </a:pPr>
            <a:endParaRPr lang="en-GB" dirty="0">
              <a:solidFill>
                <a:srgbClr val="000000"/>
              </a:solidFill>
            </a:endParaRPr>
          </a:p>
          <a:p>
            <a:pPr marL="457200" lvl="1" indent="0">
              <a:spcAft>
                <a:spcPts val="600"/>
              </a:spcAft>
              <a:buNone/>
            </a:pPr>
            <a:endParaRPr lang="en-GB" dirty="0">
              <a:solidFill>
                <a:srgbClr val="000000"/>
              </a:solidFill>
            </a:endParaRPr>
          </a:p>
          <a:p>
            <a:pPr marL="0" indent="0">
              <a:spcAft>
                <a:spcPts val="600"/>
              </a:spcAft>
              <a:buNone/>
            </a:pPr>
            <a:endParaRPr lang="en-GB" dirty="0">
              <a:solidFill>
                <a:srgbClr val="000000"/>
              </a:solidFill>
            </a:endParaRPr>
          </a:p>
          <a:p>
            <a:pPr marL="0" indent="0">
              <a:spcAft>
                <a:spcPts val="600"/>
              </a:spcAft>
              <a:buFont typeface="Wingdings" panose="05000000000000000000" pitchFamily="2" charset="2"/>
              <a:buNone/>
            </a:pPr>
            <a:endParaRPr lang="en-GB" sz="2800" dirty="0">
              <a:solidFill>
                <a:srgbClr val="00B050"/>
              </a:solidFill>
            </a:endParaRPr>
          </a:p>
        </p:txBody>
      </p:sp>
      <p:grpSp>
        <p:nvGrpSpPr>
          <p:cNvPr id="33" name="Group 32">
            <a:extLst>
              <a:ext uri="{FF2B5EF4-FFF2-40B4-BE49-F238E27FC236}">
                <a16:creationId xmlns:a16="http://schemas.microsoft.com/office/drawing/2014/main" id="{99D8570D-E60D-89BE-F8FC-E878CC626883}"/>
              </a:ext>
            </a:extLst>
          </p:cNvPr>
          <p:cNvGrpSpPr/>
          <p:nvPr/>
        </p:nvGrpSpPr>
        <p:grpSpPr>
          <a:xfrm>
            <a:off x="6349515" y="4658003"/>
            <a:ext cx="2235011" cy="2069002"/>
            <a:chOff x="5792110" y="-32790"/>
            <a:chExt cx="2127692" cy="1973751"/>
          </a:xfrm>
        </p:grpSpPr>
        <p:pic>
          <p:nvPicPr>
            <p:cNvPr id="30" name="Picture 29">
              <a:extLst>
                <a:ext uri="{FF2B5EF4-FFF2-40B4-BE49-F238E27FC236}">
                  <a16:creationId xmlns:a16="http://schemas.microsoft.com/office/drawing/2014/main" id="{C11470FA-F238-3A98-654E-1A9826BB725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17084" y="875836"/>
              <a:ext cx="1070796" cy="1065125"/>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4">
              <a:extLst>
                <a:ext uri="{FF2B5EF4-FFF2-40B4-BE49-F238E27FC236}">
                  <a16:creationId xmlns:a16="http://schemas.microsoft.com/office/drawing/2014/main" id="{B62DFC5D-BE5C-1B16-1703-B5646CC244C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92110" y="-32790"/>
              <a:ext cx="1063846" cy="1058212"/>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31">
              <a:extLst>
                <a:ext uri="{FF2B5EF4-FFF2-40B4-BE49-F238E27FC236}">
                  <a16:creationId xmlns:a16="http://schemas.microsoft.com/office/drawing/2014/main" id="{64831D1E-BA06-3E3A-DDE3-3AE2716BDDA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55956" y="-32790"/>
              <a:ext cx="1063846" cy="1058212"/>
            </a:xfrm>
            <a:prstGeom prst="rect">
              <a:avLst/>
            </a:prstGeom>
            <a:noFill/>
            <a:extLst>
              <a:ext uri="{909E8E84-426E-40DD-AFC4-6F175D3DCCD1}">
                <a14:hiddenFill xmlns:a14="http://schemas.microsoft.com/office/drawing/2010/main">
                  <a:solidFill>
                    <a:srgbClr val="FFFFFF"/>
                  </a:solidFill>
                </a14:hiddenFill>
              </a:ext>
            </a:extLst>
          </p:spPr>
        </p:pic>
      </p:grpSp>
      <p:pic>
        <p:nvPicPr>
          <p:cNvPr id="8" name="Picture 7">
            <a:extLst>
              <a:ext uri="{FF2B5EF4-FFF2-40B4-BE49-F238E27FC236}">
                <a16:creationId xmlns:a16="http://schemas.microsoft.com/office/drawing/2014/main" id="{60700721-CFF8-764A-C71C-EC391758605B}"/>
              </a:ext>
            </a:extLst>
          </p:cNvPr>
          <p:cNvPicPr>
            <a:picLocks noChangeAspect="1"/>
          </p:cNvPicPr>
          <p:nvPr/>
        </p:nvPicPr>
        <p:blipFill>
          <a:blip r:embed="rId7"/>
          <a:stretch>
            <a:fillRect/>
          </a:stretch>
        </p:blipFill>
        <p:spPr>
          <a:xfrm>
            <a:off x="3468865" y="2608252"/>
            <a:ext cx="2201813" cy="2194141"/>
          </a:xfrm>
          <a:prstGeom prst="rect">
            <a:avLst/>
          </a:prstGeom>
        </p:spPr>
      </p:pic>
      <p:pic>
        <p:nvPicPr>
          <p:cNvPr id="4" name="Picture 3">
            <a:extLst>
              <a:ext uri="{FF2B5EF4-FFF2-40B4-BE49-F238E27FC236}">
                <a16:creationId xmlns:a16="http://schemas.microsoft.com/office/drawing/2014/main" id="{A0DA5689-1A01-3848-AB57-AF1648C8DC92}"/>
              </a:ext>
            </a:extLst>
          </p:cNvPr>
          <p:cNvPicPr>
            <a:picLocks noChangeAspect="1"/>
          </p:cNvPicPr>
          <p:nvPr/>
        </p:nvPicPr>
        <p:blipFill>
          <a:blip r:embed="rId8"/>
          <a:stretch>
            <a:fillRect/>
          </a:stretch>
        </p:blipFill>
        <p:spPr>
          <a:xfrm>
            <a:off x="0" y="1053317"/>
            <a:ext cx="9144000" cy="1433015"/>
          </a:xfrm>
          <a:prstGeom prst="rect">
            <a:avLst/>
          </a:prstGeom>
        </p:spPr>
      </p:pic>
    </p:spTree>
    <p:extLst>
      <p:ext uri="{BB962C8B-B14F-4D97-AF65-F5344CB8AC3E}">
        <p14:creationId xmlns:p14="http://schemas.microsoft.com/office/powerpoint/2010/main" val="909950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6E4DC4-F332-078B-7A9F-E840E9FED4D5}"/>
              </a:ext>
            </a:extLst>
          </p:cNvPr>
          <p:cNvSpPr>
            <a:spLocks noGrp="1"/>
          </p:cNvSpPr>
          <p:nvPr>
            <p:ph type="title"/>
          </p:nvPr>
        </p:nvSpPr>
        <p:spPr/>
        <p:txBody>
          <a:bodyPr/>
          <a:lstStyle/>
          <a:p>
            <a:r>
              <a:rPr lang="en-US" dirty="0" err="1"/>
              <a:t>RowPress</a:t>
            </a:r>
            <a:r>
              <a:rPr lang="en-US" dirty="0"/>
              <a:t> </a:t>
            </a:r>
            <a:r>
              <a:rPr lang="en-US" sz="3000" b="1" dirty="0"/>
              <a:t>[ISCA 2023]</a:t>
            </a:r>
          </a:p>
        </p:txBody>
      </p:sp>
      <p:sp>
        <p:nvSpPr>
          <p:cNvPr id="3" name="Content Placeholder 2">
            <a:extLst>
              <a:ext uri="{FF2B5EF4-FFF2-40B4-BE49-F238E27FC236}">
                <a16:creationId xmlns:a16="http://schemas.microsoft.com/office/drawing/2014/main" id="{92B6AF9C-5598-50C3-183B-4DB1B26C230D}"/>
              </a:ext>
            </a:extLst>
          </p:cNvPr>
          <p:cNvSpPr>
            <a:spLocks noGrp="1"/>
          </p:cNvSpPr>
          <p:nvPr>
            <p:ph idx="1"/>
          </p:nvPr>
        </p:nvSpPr>
        <p:spPr>
          <a:xfrm>
            <a:off x="228600" y="980728"/>
            <a:ext cx="8610600" cy="5153025"/>
          </a:xfrm>
        </p:spPr>
        <p:txBody>
          <a:bodyPr/>
          <a:lstStyle/>
          <a:p>
            <a:r>
              <a:rPr lang="en-US" sz="1800" b="0" i="0" dirty="0" err="1">
                <a:solidFill>
                  <a:srgbClr val="000000"/>
                </a:solidFill>
                <a:effectLst/>
              </a:rPr>
              <a:t>Haocong</a:t>
            </a:r>
            <a:r>
              <a:rPr lang="en-US" sz="1800" b="0" i="0" dirty="0">
                <a:solidFill>
                  <a:srgbClr val="000000"/>
                </a:solidFill>
                <a:effectLst/>
              </a:rPr>
              <a:t> Luo, </a:t>
            </a:r>
            <a:r>
              <a:rPr lang="en-US" sz="1800" b="0" i="0" dirty="0" err="1">
                <a:solidFill>
                  <a:srgbClr val="000000"/>
                </a:solidFill>
                <a:effectLst/>
              </a:rPr>
              <a:t>Ataberk</a:t>
            </a:r>
            <a:r>
              <a:rPr lang="en-US" sz="1800" b="0" i="0" dirty="0">
                <a:solidFill>
                  <a:srgbClr val="000000"/>
                </a:solidFill>
                <a:effectLst/>
              </a:rPr>
              <a:t> </a:t>
            </a:r>
            <a:r>
              <a:rPr lang="en-US" sz="1800" b="0" i="0" dirty="0" err="1">
                <a:solidFill>
                  <a:srgbClr val="000000"/>
                </a:solidFill>
                <a:effectLst/>
              </a:rPr>
              <a:t>Olgun</a:t>
            </a:r>
            <a:r>
              <a:rPr lang="en-US" sz="1800" b="0" i="0" dirty="0">
                <a:solidFill>
                  <a:srgbClr val="000000"/>
                </a:solidFill>
                <a:effectLst/>
              </a:rPr>
              <a:t>, </a:t>
            </a:r>
            <a:r>
              <a:rPr lang="en-US" sz="1800" b="0" i="0" dirty="0" err="1">
                <a:solidFill>
                  <a:srgbClr val="000000"/>
                </a:solidFill>
                <a:effectLst/>
              </a:rPr>
              <a:t>Giray</a:t>
            </a:r>
            <a:r>
              <a:rPr lang="en-US" sz="1800" b="0" i="0" dirty="0">
                <a:solidFill>
                  <a:srgbClr val="000000"/>
                </a:solidFill>
                <a:effectLst/>
              </a:rPr>
              <a:t> </a:t>
            </a:r>
            <a:r>
              <a:rPr lang="en-US" sz="1800" b="0" i="0" dirty="0" err="1">
                <a:solidFill>
                  <a:srgbClr val="000000"/>
                </a:solidFill>
                <a:effectLst/>
              </a:rPr>
              <a:t>Yaglikci</a:t>
            </a:r>
            <a:r>
              <a:rPr lang="en-US" sz="1800" b="0" i="0" dirty="0">
                <a:solidFill>
                  <a:srgbClr val="000000"/>
                </a:solidFill>
                <a:effectLst/>
              </a:rPr>
              <a:t>, Yahya Can </a:t>
            </a:r>
            <a:r>
              <a:rPr lang="en-US" sz="1800" b="0" i="0" dirty="0" err="1">
                <a:solidFill>
                  <a:srgbClr val="000000"/>
                </a:solidFill>
                <a:effectLst/>
              </a:rPr>
              <a:t>Tugrul</a:t>
            </a:r>
            <a:r>
              <a:rPr lang="en-US" sz="1800" b="0" i="0" dirty="0">
                <a:solidFill>
                  <a:srgbClr val="000000"/>
                </a:solidFill>
                <a:effectLst/>
              </a:rPr>
              <a:t>, Steve </a:t>
            </a:r>
            <a:r>
              <a:rPr lang="en-US" sz="1800" b="0" i="0" dirty="0" err="1">
                <a:solidFill>
                  <a:srgbClr val="000000"/>
                </a:solidFill>
                <a:effectLst/>
              </a:rPr>
              <a:t>Rhyner</a:t>
            </a:r>
            <a:r>
              <a:rPr lang="en-US" sz="1800" b="0" i="0" dirty="0">
                <a:solidFill>
                  <a:srgbClr val="000000"/>
                </a:solidFill>
                <a:effectLst/>
              </a:rPr>
              <a:t>, M. Banu </a:t>
            </a:r>
            <a:r>
              <a:rPr lang="en-US" sz="1800" b="0" i="0" dirty="0" err="1">
                <a:solidFill>
                  <a:srgbClr val="000000"/>
                </a:solidFill>
                <a:effectLst/>
              </a:rPr>
              <a:t>Cavlak</a:t>
            </a:r>
            <a:r>
              <a:rPr lang="en-US" sz="1800" b="0" i="0" dirty="0">
                <a:solidFill>
                  <a:srgbClr val="000000"/>
                </a:solidFill>
                <a:effectLst/>
              </a:rPr>
              <a:t>, Joel </a:t>
            </a:r>
            <a:r>
              <a:rPr lang="en-US" sz="1800" b="0" i="0" dirty="0" err="1">
                <a:solidFill>
                  <a:srgbClr val="000000"/>
                </a:solidFill>
                <a:effectLst/>
              </a:rPr>
              <a:t>Lindegger</a:t>
            </a:r>
            <a:r>
              <a:rPr lang="en-US" sz="1800" b="0" i="0" dirty="0">
                <a:solidFill>
                  <a:srgbClr val="000000"/>
                </a:solidFill>
                <a:effectLst/>
              </a:rPr>
              <a:t>, Mohammad </a:t>
            </a:r>
            <a:r>
              <a:rPr lang="en-US" sz="1800" b="0" i="0" dirty="0" err="1">
                <a:solidFill>
                  <a:srgbClr val="000000"/>
                </a:solidFill>
                <a:effectLst/>
              </a:rPr>
              <a:t>Sadrosadati</a:t>
            </a:r>
            <a:r>
              <a:rPr lang="en-US" sz="1800" b="0" i="0" dirty="0">
                <a:solidFill>
                  <a:srgbClr val="000000"/>
                </a:solidFill>
                <a:effectLst/>
              </a:rPr>
              <a:t>, and Onur Mutlu,</a:t>
            </a:r>
            <a:br>
              <a:rPr lang="en-US" sz="1800" b="0" i="0" dirty="0">
                <a:solidFill>
                  <a:srgbClr val="000000"/>
                </a:solidFill>
                <a:effectLst/>
              </a:rPr>
            </a:br>
            <a:r>
              <a:rPr lang="en-US" sz="1800" b="1" i="0" dirty="0">
                <a:solidFill>
                  <a:srgbClr val="0000FF"/>
                </a:solidFill>
                <a:effectLst/>
                <a:hlinkClick r:id="rId3">
                  <a:extLst>
                    <a:ext uri="{A12FA001-AC4F-418D-AE19-62706E023703}">
                      <ahyp:hlinkClr xmlns:ahyp="http://schemas.microsoft.com/office/drawing/2018/hyperlinkcolor" val="tx"/>
                    </a:ext>
                  </a:extLst>
                </a:hlinkClick>
              </a:rPr>
              <a:t>"RowPress: Amplifying Read Disturbance in Modern DRAM Chips"</a:t>
            </a:r>
            <a:br>
              <a:rPr lang="en-US" sz="1800" b="0" i="0" dirty="0">
                <a:solidFill>
                  <a:srgbClr val="000000"/>
                </a:solidFill>
                <a:effectLst/>
              </a:rPr>
            </a:br>
            <a:r>
              <a:rPr lang="en-US" sz="1800" b="0" i="1" dirty="0">
                <a:solidFill>
                  <a:srgbClr val="000000"/>
                </a:solidFill>
                <a:effectLst/>
              </a:rPr>
              <a:t>Proceedings of the </a:t>
            </a:r>
            <a:r>
              <a:rPr lang="en-US" sz="1800" b="0" i="1" dirty="0">
                <a:solidFill>
                  <a:srgbClr val="000000"/>
                </a:solidFill>
                <a:effectLst/>
                <a:hlinkClick r:id="rId4"/>
              </a:rPr>
              <a:t>50th International Symposium on Computer Architecture</a:t>
            </a:r>
            <a:r>
              <a:rPr lang="en-US" sz="1800" b="0" i="1" dirty="0">
                <a:solidFill>
                  <a:srgbClr val="000000"/>
                </a:solidFill>
                <a:effectLst/>
              </a:rPr>
              <a:t> (</a:t>
            </a:r>
            <a:r>
              <a:rPr lang="en-US" sz="1800" b="1" i="1" dirty="0">
                <a:solidFill>
                  <a:srgbClr val="000000"/>
                </a:solidFill>
                <a:effectLst/>
              </a:rPr>
              <a:t>ISCA</a:t>
            </a:r>
            <a:r>
              <a:rPr lang="en-US" sz="1800" b="0" i="1" dirty="0">
                <a:solidFill>
                  <a:srgbClr val="000000"/>
                </a:solidFill>
                <a:effectLst/>
              </a:rPr>
              <a:t>)</a:t>
            </a:r>
            <a:r>
              <a:rPr lang="en-US" sz="1800" b="0" i="0" dirty="0">
                <a:solidFill>
                  <a:srgbClr val="000000"/>
                </a:solidFill>
                <a:effectLst/>
              </a:rPr>
              <a:t>, Orlando, FL, USA, June 2023.</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5"/>
              </a:rPr>
              <a:t>Slides (pptx)</a:t>
            </a:r>
            <a:r>
              <a:rPr lang="en-US" sz="1800" b="0" i="0" dirty="0">
                <a:solidFill>
                  <a:srgbClr val="000000"/>
                </a:solidFill>
                <a:effectLst/>
              </a:rPr>
              <a:t> </a:t>
            </a:r>
            <a:r>
              <a:rPr lang="en-US" sz="1800" b="0" i="0" dirty="0">
                <a:solidFill>
                  <a:srgbClr val="000000"/>
                </a:solidFill>
                <a:effectLst/>
                <a:hlinkClick r:id="rId6"/>
              </a:rPr>
              <a:t>(pdf)</a:t>
            </a:r>
            <a:r>
              <a:rPr lang="en-US" sz="1800" b="0" i="0" dirty="0">
                <a:solidFill>
                  <a:srgbClr val="000000"/>
                </a:solidFill>
                <a:effectLst/>
              </a:rPr>
              <a:t>]</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7"/>
              </a:rPr>
              <a:t>Lightning Talk Slides (pptx)</a:t>
            </a:r>
            <a:r>
              <a:rPr lang="en-US" sz="1800" b="0" i="0" dirty="0">
                <a:solidFill>
                  <a:srgbClr val="000000"/>
                </a:solidFill>
                <a:effectLst/>
              </a:rPr>
              <a:t> </a:t>
            </a:r>
            <a:r>
              <a:rPr lang="en-US" sz="1800" b="0" i="0" dirty="0">
                <a:solidFill>
                  <a:srgbClr val="000000"/>
                </a:solidFill>
                <a:effectLst/>
                <a:hlinkClick r:id="rId8"/>
              </a:rPr>
              <a:t>(pdf)</a:t>
            </a:r>
            <a:r>
              <a:rPr lang="en-US" sz="1800" b="0" i="0" dirty="0">
                <a:solidFill>
                  <a:srgbClr val="000000"/>
                </a:solidFill>
                <a:effectLst/>
              </a:rPr>
              <a:t>]</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9"/>
              </a:rPr>
              <a:t>Lightning Talk Video</a:t>
            </a:r>
            <a:r>
              <a:rPr lang="en-US" sz="1800" b="0" i="0" dirty="0">
                <a:solidFill>
                  <a:srgbClr val="000000"/>
                </a:solidFill>
                <a:effectLst/>
              </a:rPr>
              <a:t> (3 minutes)]</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10"/>
              </a:rPr>
              <a:t>RowPress Source Code and Datasets (Officially Artifact Evaluated with All Badges)</a:t>
            </a:r>
            <a:r>
              <a:rPr lang="en-US" sz="1800" b="0" i="0" dirty="0">
                <a:solidFill>
                  <a:srgbClr val="000000"/>
                </a:solidFill>
                <a:effectLst/>
              </a:rPr>
              <a:t>]</a:t>
            </a:r>
            <a:br>
              <a:rPr lang="en-US" sz="1800" b="0" i="0" dirty="0">
                <a:solidFill>
                  <a:srgbClr val="000000"/>
                </a:solidFill>
                <a:effectLst/>
              </a:rPr>
            </a:br>
            <a:r>
              <a:rPr lang="en-US" sz="1800" b="1" i="1" dirty="0">
                <a:solidFill>
                  <a:srgbClr val="FF0000"/>
                </a:solidFill>
                <a:effectLst/>
              </a:rPr>
              <a:t>Officially artifact evaluated as available, reusable and reproducible.</a:t>
            </a:r>
            <a:br>
              <a:rPr lang="en-US" sz="1800" b="0" i="0" dirty="0">
                <a:solidFill>
                  <a:srgbClr val="FF0000"/>
                </a:solidFill>
                <a:effectLst/>
              </a:rPr>
            </a:br>
            <a:r>
              <a:rPr lang="en-US" sz="1800" b="1" i="1" dirty="0">
                <a:solidFill>
                  <a:srgbClr val="FF0000"/>
                </a:solidFill>
                <a:effectLst/>
              </a:rPr>
              <a:t>Best artifact award at ISCA 2023.</a:t>
            </a:r>
            <a:endParaRPr lang="en-US" sz="1800" b="0" i="0" dirty="0">
              <a:solidFill>
                <a:srgbClr val="FF0000"/>
              </a:solidFill>
              <a:effectLst/>
            </a:endParaRPr>
          </a:p>
          <a:p>
            <a:pPr marL="0" indent="0">
              <a:buNone/>
            </a:pPr>
            <a:br>
              <a:rPr lang="en-US" sz="1800" dirty="0"/>
            </a:br>
            <a:endParaRPr lang="en-US" sz="1800" b="1" dirty="0">
              <a:solidFill>
                <a:srgbClr val="0432FF"/>
              </a:solidFill>
            </a:endParaRPr>
          </a:p>
        </p:txBody>
      </p:sp>
      <p:sp>
        <p:nvSpPr>
          <p:cNvPr id="4" name="Slide Number Placeholder 3">
            <a:extLst>
              <a:ext uri="{FF2B5EF4-FFF2-40B4-BE49-F238E27FC236}">
                <a16:creationId xmlns:a16="http://schemas.microsoft.com/office/drawing/2014/main" id="{0D394A4F-7D74-3D31-7A9C-2D7F33B149F1}"/>
              </a:ext>
            </a:extLst>
          </p:cNvPr>
          <p:cNvSpPr>
            <a:spLocks noGrp="1"/>
          </p:cNvSpPr>
          <p:nvPr>
            <p:ph type="sldNum" sz="quarter" idx="11"/>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defPPr>
              <a:defRPr lang="en-US"/>
            </a:defPPr>
            <a:lvl1pPr marL="0" algn="r" defTabSz="914400" rtl="0" eaLnBrk="1" latinLnBrk="0" hangingPunct="1">
              <a:defRPr sz="1600" kern="1200">
                <a:solidFill>
                  <a:schemeClr val="tx1"/>
                </a:solidFill>
                <a:latin typeface="Garamond"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292004D-7284-C244-B275-AB956C66515A}" type="slidenum">
              <a:rPr lang="en-US" smtClean="0">
                <a:solidFill>
                  <a:srgbClr val="000000"/>
                </a:solidFill>
              </a:rPr>
              <a:pPr marL="0" marR="0" lvl="0" indent="0" algn="r" defTabSz="914400" rtl="0" eaLnBrk="1" fontAlgn="base" latinLnBrk="0" hangingPunct="1">
                <a:lnSpc>
                  <a:spcPct val="100000"/>
                </a:lnSpc>
                <a:spcBef>
                  <a:spcPct val="0"/>
                </a:spcBef>
                <a:spcAft>
                  <a:spcPct val="0"/>
                </a:spcAft>
                <a:buClrTx/>
                <a:buSzTx/>
                <a:buFontTx/>
                <a:buNone/>
                <a:tabLst/>
                <a:defRPr/>
              </a:pPr>
              <a:t>163</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766693CA-E872-8F99-BF9D-9AC9DEA4D0AC}"/>
              </a:ext>
            </a:extLst>
          </p:cNvPr>
          <p:cNvPicPr>
            <a:picLocks noChangeAspect="1"/>
          </p:cNvPicPr>
          <p:nvPr/>
        </p:nvPicPr>
        <p:blipFill>
          <a:blip r:embed="rId11"/>
          <a:stretch>
            <a:fillRect/>
          </a:stretch>
        </p:blipFill>
        <p:spPr>
          <a:xfrm>
            <a:off x="65384" y="4674240"/>
            <a:ext cx="9036618" cy="2139136"/>
          </a:xfrm>
          <a:prstGeom prst="rect">
            <a:avLst/>
          </a:prstGeom>
        </p:spPr>
      </p:pic>
      <p:pic>
        <p:nvPicPr>
          <p:cNvPr id="6" name="Picture 5">
            <a:extLst>
              <a:ext uri="{FF2B5EF4-FFF2-40B4-BE49-F238E27FC236}">
                <a16:creationId xmlns:a16="http://schemas.microsoft.com/office/drawing/2014/main" id="{DF00B822-B653-4393-EB2C-9F79EBE83C11}"/>
              </a:ext>
            </a:extLst>
          </p:cNvPr>
          <p:cNvPicPr>
            <a:picLocks noChangeAspect="1"/>
          </p:cNvPicPr>
          <p:nvPr/>
        </p:nvPicPr>
        <p:blipFill>
          <a:blip r:embed="rId12"/>
          <a:stretch>
            <a:fillRect/>
          </a:stretch>
        </p:blipFill>
        <p:spPr>
          <a:xfrm>
            <a:off x="6626459" y="88763"/>
            <a:ext cx="2410037" cy="787593"/>
          </a:xfrm>
          <a:prstGeom prst="rect">
            <a:avLst/>
          </a:prstGeom>
        </p:spPr>
      </p:pic>
    </p:spTree>
    <p:extLst>
      <p:ext uri="{BB962C8B-B14F-4D97-AF65-F5344CB8AC3E}">
        <p14:creationId xmlns:p14="http://schemas.microsoft.com/office/powerpoint/2010/main" val="3631351847"/>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0FC6539-71EC-17BB-284A-1B32048A9D7C}"/>
              </a:ext>
            </a:extLst>
          </p:cNvPr>
          <p:cNvSpPr>
            <a:spLocks noGrp="1"/>
          </p:cNvSpPr>
          <p:nvPr>
            <p:ph type="title"/>
          </p:nvPr>
        </p:nvSpPr>
        <p:spPr/>
        <p:txBody>
          <a:bodyPr>
            <a:normAutofit/>
          </a:bodyPr>
          <a:lstStyle/>
          <a:p>
            <a:r>
              <a:rPr lang="en-US" sz="3400" dirty="0"/>
              <a:t>Variable Read Disturbance (VRD) Summary</a:t>
            </a:r>
          </a:p>
        </p:txBody>
      </p:sp>
      <p:sp>
        <p:nvSpPr>
          <p:cNvPr id="5" name="Content Placeholder 4">
            <a:extLst>
              <a:ext uri="{FF2B5EF4-FFF2-40B4-BE49-F238E27FC236}">
                <a16:creationId xmlns:a16="http://schemas.microsoft.com/office/drawing/2014/main" id="{1C532C55-919B-1FE8-C5FA-364AFA1DBDDA}"/>
              </a:ext>
            </a:extLst>
          </p:cNvPr>
          <p:cNvSpPr>
            <a:spLocks noGrp="1"/>
          </p:cNvSpPr>
          <p:nvPr>
            <p:ph idx="1"/>
          </p:nvPr>
        </p:nvSpPr>
        <p:spPr>
          <a:xfrm>
            <a:off x="155488" y="753036"/>
            <a:ext cx="8815517" cy="5823024"/>
          </a:xfrm>
        </p:spPr>
        <p:txBody>
          <a:bodyPr>
            <a:normAutofit/>
          </a:bodyPr>
          <a:lstStyle/>
          <a:p>
            <a:pPr marL="0" indent="0">
              <a:buNone/>
            </a:pPr>
            <a:r>
              <a:rPr lang="en-US" sz="2400" b="1" dirty="0">
                <a:solidFill>
                  <a:schemeClr val="accent6">
                    <a:lumMod val="75000"/>
                  </a:schemeClr>
                </a:solidFill>
                <a:latin typeface="+mn-lt"/>
              </a:rPr>
              <a:t>Research Question</a:t>
            </a:r>
          </a:p>
          <a:p>
            <a:pPr>
              <a:lnSpc>
                <a:spcPct val="85000"/>
              </a:lnSpc>
              <a:spcBef>
                <a:spcPts val="150"/>
              </a:spcBef>
            </a:pPr>
            <a:r>
              <a:rPr lang="en-US" sz="2100" dirty="0">
                <a:latin typeface="+mn-lt"/>
              </a:rPr>
              <a:t>How </a:t>
            </a:r>
            <a:r>
              <a:rPr lang="en-US" sz="2100" dirty="0">
                <a:solidFill>
                  <a:schemeClr val="accent6">
                    <a:lumMod val="75000"/>
                  </a:schemeClr>
                </a:solidFill>
                <a:latin typeface="+mn-lt"/>
              </a:rPr>
              <a:t>accurately</a:t>
            </a:r>
            <a:r>
              <a:rPr lang="en-US" sz="2100" dirty="0">
                <a:latin typeface="+mn-lt"/>
              </a:rPr>
              <a:t> and </a:t>
            </a:r>
            <a:r>
              <a:rPr lang="en-US" sz="2100" dirty="0">
                <a:solidFill>
                  <a:schemeClr val="accent6">
                    <a:lumMod val="75000"/>
                  </a:schemeClr>
                </a:solidFill>
                <a:latin typeface="+mn-lt"/>
              </a:rPr>
              <a:t>efficiently</a:t>
            </a:r>
            <a:r>
              <a:rPr lang="en-US" sz="2100" dirty="0">
                <a:latin typeface="+mn-lt"/>
              </a:rPr>
              <a:t> can we measure </a:t>
            </a:r>
            <a:br>
              <a:rPr lang="en-US" sz="2100" dirty="0">
                <a:latin typeface="+mn-lt"/>
              </a:rPr>
            </a:br>
            <a:r>
              <a:rPr lang="en-US" sz="2100" dirty="0">
                <a:latin typeface="+mn-lt"/>
              </a:rPr>
              <a:t>the read disturbance threshold (RDT) of </a:t>
            </a:r>
            <a:r>
              <a:rPr lang="en-US" sz="2100" dirty="0">
                <a:solidFill>
                  <a:schemeClr val="accent6">
                    <a:lumMod val="75000"/>
                  </a:schemeClr>
                </a:solidFill>
                <a:latin typeface="+mn-lt"/>
              </a:rPr>
              <a:t>each</a:t>
            </a:r>
            <a:r>
              <a:rPr lang="en-US" sz="2100" dirty="0">
                <a:latin typeface="+mn-lt"/>
              </a:rPr>
              <a:t> DRAM row?</a:t>
            </a:r>
          </a:p>
          <a:p>
            <a:pPr marL="0" indent="0">
              <a:lnSpc>
                <a:spcPct val="80000"/>
              </a:lnSpc>
              <a:spcBef>
                <a:spcPts val="150"/>
              </a:spcBef>
              <a:buNone/>
            </a:pPr>
            <a:endParaRPr lang="en-US" sz="100" b="1" dirty="0">
              <a:solidFill>
                <a:schemeClr val="accent2">
                  <a:lumMod val="75000"/>
                </a:schemeClr>
              </a:solidFill>
              <a:latin typeface="+mn-lt"/>
            </a:endParaRPr>
          </a:p>
          <a:p>
            <a:pPr marL="0" indent="0">
              <a:buNone/>
            </a:pPr>
            <a:r>
              <a:rPr lang="en-US" sz="2400" b="1" dirty="0">
                <a:solidFill>
                  <a:schemeClr val="accent2">
                    <a:lumMod val="75000"/>
                  </a:schemeClr>
                </a:solidFill>
                <a:latin typeface="+mn-lt"/>
              </a:rPr>
              <a:t>Experimental Characterization</a:t>
            </a:r>
          </a:p>
          <a:p>
            <a:pPr>
              <a:lnSpc>
                <a:spcPct val="85000"/>
              </a:lnSpc>
              <a:spcBef>
                <a:spcPts val="150"/>
              </a:spcBef>
            </a:pPr>
            <a:r>
              <a:rPr lang="en-US" sz="2100" dirty="0"/>
              <a:t>Record </a:t>
            </a:r>
            <a:r>
              <a:rPr lang="en-US" sz="2100" dirty="0">
                <a:solidFill>
                  <a:schemeClr val="accent2">
                    <a:lumMod val="75000"/>
                  </a:schemeClr>
                </a:solidFill>
                <a:latin typeface="Trebuchet MS" panose="020B0603020202020204" pitchFamily="34" charset="0"/>
              </a:rPr>
              <a:t>&gt;100</a:t>
            </a:r>
            <a:r>
              <a:rPr lang="en-US" sz="2100" dirty="0">
                <a:solidFill>
                  <a:schemeClr val="accent2">
                    <a:lumMod val="75000"/>
                  </a:schemeClr>
                </a:solidFill>
              </a:rPr>
              <a:t>M</a:t>
            </a:r>
            <a:r>
              <a:rPr lang="en-US" sz="2100" dirty="0">
                <a:solidFill>
                  <a:schemeClr val="accent2">
                    <a:lumMod val="75000"/>
                  </a:schemeClr>
                </a:solidFill>
                <a:latin typeface="Trebuchet MS" panose="020B0603020202020204" pitchFamily="34" charset="0"/>
              </a:rPr>
              <a:t> </a:t>
            </a:r>
            <a:r>
              <a:rPr lang="en-US" sz="2100" dirty="0">
                <a:solidFill>
                  <a:schemeClr val="accent2">
                    <a:lumMod val="75000"/>
                  </a:schemeClr>
                </a:solidFill>
              </a:rPr>
              <a:t>RDT measurements </a:t>
            </a:r>
            <a:r>
              <a:rPr lang="en-US" sz="2100" dirty="0"/>
              <a:t>across </a:t>
            </a:r>
            <a:r>
              <a:rPr lang="en-US" sz="2100" dirty="0">
                <a:solidFill>
                  <a:schemeClr val="accent2">
                    <a:lumMod val="75000"/>
                  </a:schemeClr>
                </a:solidFill>
                <a:latin typeface="Trebuchet MS" panose="020B0603020202020204" pitchFamily="34" charset="0"/>
              </a:rPr>
              <a:t>3750</a:t>
            </a:r>
            <a:r>
              <a:rPr lang="en-US" sz="2100" dirty="0">
                <a:solidFill>
                  <a:schemeClr val="accent2">
                    <a:lumMod val="75000"/>
                  </a:schemeClr>
                </a:solidFill>
              </a:rPr>
              <a:t> rows </a:t>
            </a:r>
            <a:r>
              <a:rPr lang="en-US" sz="2100" dirty="0"/>
              <a:t>and </a:t>
            </a:r>
            <a:br>
              <a:rPr lang="en-US" sz="2100" dirty="0"/>
            </a:br>
            <a:r>
              <a:rPr lang="en-US" sz="2100" dirty="0">
                <a:solidFill>
                  <a:schemeClr val="accent2">
                    <a:lumMod val="75000"/>
                  </a:schemeClr>
                </a:solidFill>
              </a:rPr>
              <a:t>many test parameters </a:t>
            </a:r>
            <a:r>
              <a:rPr lang="en-US" sz="2100" dirty="0"/>
              <a:t>(e.g., temperature, data pattern) in </a:t>
            </a:r>
            <a:br>
              <a:rPr lang="en-US" sz="2100" dirty="0"/>
            </a:br>
            <a:r>
              <a:rPr lang="en-US" sz="2100" dirty="0">
                <a:latin typeface="Trebuchet MS" panose="020B0603020202020204" pitchFamily="34" charset="0"/>
              </a:rPr>
              <a:t>160</a:t>
            </a:r>
            <a:r>
              <a:rPr lang="en-US" sz="2100" dirty="0"/>
              <a:t> DDR</a:t>
            </a:r>
            <a:r>
              <a:rPr lang="en-US" sz="2100" dirty="0">
                <a:latin typeface="Trebuchet MS" panose="020B0603020202020204" pitchFamily="34" charset="0"/>
              </a:rPr>
              <a:t>4</a:t>
            </a:r>
            <a:r>
              <a:rPr lang="en-US" sz="2100" dirty="0"/>
              <a:t> and </a:t>
            </a:r>
            <a:r>
              <a:rPr lang="en-US" sz="2100" dirty="0">
                <a:latin typeface="Trebuchet MS" panose="020B0603020202020204" pitchFamily="34" charset="0"/>
              </a:rPr>
              <a:t>4</a:t>
            </a:r>
            <a:r>
              <a:rPr lang="en-US" sz="2100" dirty="0"/>
              <a:t> HBM</a:t>
            </a:r>
            <a:r>
              <a:rPr lang="en-US" sz="2100" dirty="0">
                <a:latin typeface="Trebuchet MS" panose="020B0603020202020204" pitchFamily="34" charset="0"/>
              </a:rPr>
              <a:t>2</a:t>
            </a:r>
            <a:r>
              <a:rPr lang="en-US" sz="2100" dirty="0"/>
              <a:t> chips</a:t>
            </a:r>
          </a:p>
          <a:p>
            <a:pPr marL="0" indent="0">
              <a:lnSpc>
                <a:spcPct val="80000"/>
              </a:lnSpc>
              <a:spcBef>
                <a:spcPts val="150"/>
              </a:spcBef>
              <a:buNone/>
            </a:pPr>
            <a:endParaRPr lang="en-US" sz="100" dirty="0"/>
          </a:p>
          <a:p>
            <a:pPr marL="0" indent="0">
              <a:buNone/>
            </a:pPr>
            <a:r>
              <a:rPr lang="en-US" sz="2400" b="1" dirty="0">
                <a:solidFill>
                  <a:schemeClr val="accent5">
                    <a:lumMod val="75000"/>
                  </a:schemeClr>
                </a:solidFill>
                <a:latin typeface="+mn-lt"/>
              </a:rPr>
              <a:t>Key Observations</a:t>
            </a:r>
          </a:p>
          <a:p>
            <a:pPr>
              <a:lnSpc>
                <a:spcPct val="85000"/>
              </a:lnSpc>
              <a:spcBef>
                <a:spcPts val="150"/>
              </a:spcBef>
            </a:pPr>
            <a:r>
              <a:rPr lang="en-US" sz="2100" dirty="0"/>
              <a:t>RDT changes </a:t>
            </a:r>
            <a:r>
              <a:rPr lang="en-US" sz="2100" dirty="0">
                <a:solidFill>
                  <a:schemeClr val="accent5">
                    <a:lumMod val="75000"/>
                  </a:schemeClr>
                </a:solidFill>
              </a:rPr>
              <a:t>significantly </a:t>
            </a:r>
            <a:r>
              <a:rPr lang="en-US" sz="2100" dirty="0"/>
              <a:t>and </a:t>
            </a:r>
            <a:r>
              <a:rPr lang="en-US" sz="2100" dirty="0">
                <a:solidFill>
                  <a:schemeClr val="accent5">
                    <a:lumMod val="75000"/>
                  </a:schemeClr>
                </a:solidFill>
              </a:rPr>
              <a:t>unpredictably</a:t>
            </a:r>
            <a:r>
              <a:rPr lang="en-US" sz="2100" dirty="0"/>
              <a:t> over time: VRD</a:t>
            </a:r>
          </a:p>
          <a:p>
            <a:pPr>
              <a:lnSpc>
                <a:spcPct val="85000"/>
              </a:lnSpc>
              <a:spcBef>
                <a:spcPts val="150"/>
              </a:spcBef>
              <a:buClr>
                <a:schemeClr val="tx1"/>
              </a:buClr>
            </a:pPr>
            <a:r>
              <a:rPr lang="en-US" sz="2100" dirty="0">
                <a:solidFill>
                  <a:schemeClr val="accent5">
                    <a:lumMod val="75000"/>
                  </a:schemeClr>
                </a:solidFill>
              </a:rPr>
              <a:t>Maximum</a:t>
            </a:r>
            <a:r>
              <a:rPr lang="en-US" sz="2100" dirty="0"/>
              <a:t> observed RDT is </a:t>
            </a:r>
            <a:r>
              <a:rPr lang="en-US" sz="2100" dirty="0">
                <a:solidFill>
                  <a:schemeClr val="accent5">
                    <a:lumMod val="75000"/>
                  </a:schemeClr>
                </a:solidFill>
                <a:latin typeface="Trebuchet MS" panose="020B0603020202020204" pitchFamily="34" charset="0"/>
              </a:rPr>
              <a:t>3.5</a:t>
            </a:r>
            <a:r>
              <a:rPr lang="en-US" sz="2100" dirty="0">
                <a:solidFill>
                  <a:schemeClr val="accent5">
                    <a:lumMod val="75000"/>
                  </a:schemeClr>
                </a:solidFill>
              </a:rPr>
              <a:t>X higher </a:t>
            </a:r>
            <a:r>
              <a:rPr lang="en-US" sz="2100" dirty="0"/>
              <a:t>than </a:t>
            </a:r>
            <a:r>
              <a:rPr lang="en-US" sz="2100" dirty="0">
                <a:solidFill>
                  <a:schemeClr val="accent5">
                    <a:lumMod val="75000"/>
                  </a:schemeClr>
                </a:solidFill>
              </a:rPr>
              <a:t>minimum </a:t>
            </a:r>
            <a:r>
              <a:rPr lang="en-US" sz="2100" dirty="0"/>
              <a:t>(for a row)</a:t>
            </a:r>
          </a:p>
          <a:p>
            <a:pPr>
              <a:lnSpc>
                <a:spcPct val="85000"/>
              </a:lnSpc>
              <a:spcBef>
                <a:spcPts val="150"/>
              </a:spcBef>
              <a:buClr>
                <a:schemeClr val="tx1"/>
              </a:buClr>
            </a:pPr>
            <a:r>
              <a:rPr lang="en-US" sz="2100" dirty="0">
                <a:solidFill>
                  <a:schemeClr val="accent5">
                    <a:lumMod val="75000"/>
                  </a:schemeClr>
                </a:solidFill>
              </a:rPr>
              <a:t>Smallest</a:t>
            </a:r>
            <a:r>
              <a:rPr lang="en-US" sz="2100" dirty="0"/>
              <a:t> RDT (for a row) may appear </a:t>
            </a:r>
            <a:r>
              <a:rPr lang="en-US" sz="2100" dirty="0">
                <a:solidFill>
                  <a:schemeClr val="accent5">
                    <a:lumMod val="75000"/>
                  </a:schemeClr>
                </a:solidFill>
              </a:rPr>
              <a:t>after </a:t>
            </a:r>
            <a:r>
              <a:rPr lang="en-US" sz="2100" dirty="0">
                <a:solidFill>
                  <a:schemeClr val="accent5">
                    <a:lumMod val="75000"/>
                  </a:schemeClr>
                </a:solidFill>
                <a:latin typeface="Trebuchet MS" panose="020B0603020202020204" pitchFamily="34" charset="0"/>
              </a:rPr>
              <a:t>94,467</a:t>
            </a:r>
            <a:r>
              <a:rPr lang="en-US" sz="2100" dirty="0">
                <a:solidFill>
                  <a:schemeClr val="accent5">
                    <a:lumMod val="75000"/>
                  </a:schemeClr>
                </a:solidFill>
              </a:rPr>
              <a:t> measurements</a:t>
            </a:r>
          </a:p>
          <a:p>
            <a:pPr marL="0" indent="0">
              <a:lnSpc>
                <a:spcPct val="50000"/>
              </a:lnSpc>
              <a:buClr>
                <a:schemeClr val="tx1"/>
              </a:buClr>
              <a:buNone/>
            </a:pPr>
            <a:endParaRPr lang="en-US" sz="100" dirty="0">
              <a:solidFill>
                <a:schemeClr val="accent5">
                  <a:lumMod val="75000"/>
                </a:schemeClr>
              </a:solidFill>
            </a:endParaRPr>
          </a:p>
          <a:p>
            <a:pPr marL="0" indent="0">
              <a:buNone/>
            </a:pPr>
            <a:r>
              <a:rPr lang="en-US" sz="2400" b="1" dirty="0">
                <a:solidFill>
                  <a:srgbClr val="C00000"/>
                </a:solidFill>
                <a:latin typeface="+mn-lt"/>
              </a:rPr>
              <a:t>Implications for System Security and Robustness</a:t>
            </a:r>
          </a:p>
          <a:p>
            <a:pPr>
              <a:lnSpc>
                <a:spcPct val="85000"/>
              </a:lnSpc>
              <a:spcBef>
                <a:spcPts val="150"/>
              </a:spcBef>
              <a:buClr>
                <a:schemeClr val="tx1"/>
              </a:buClr>
            </a:pPr>
            <a:r>
              <a:rPr lang="en-US" sz="2100" dirty="0"/>
              <a:t>RDT </a:t>
            </a:r>
            <a:r>
              <a:rPr lang="en-US" sz="2100" dirty="0">
                <a:solidFill>
                  <a:srgbClr val="C00000"/>
                </a:solidFill>
              </a:rPr>
              <a:t>cannot</a:t>
            </a:r>
            <a:r>
              <a:rPr lang="en-US" sz="2100" dirty="0"/>
              <a:t> be </a:t>
            </a:r>
            <a:r>
              <a:rPr lang="en-US" sz="2100" dirty="0">
                <a:solidFill>
                  <a:srgbClr val="C00000"/>
                </a:solidFill>
              </a:rPr>
              <a:t>accurately identified quickly</a:t>
            </a:r>
            <a:endParaRPr lang="en-US" sz="2100" dirty="0"/>
          </a:p>
          <a:p>
            <a:pPr>
              <a:lnSpc>
                <a:spcPct val="85000"/>
              </a:lnSpc>
              <a:spcBef>
                <a:spcPts val="150"/>
              </a:spcBef>
              <a:buClr>
                <a:schemeClr val="tx1"/>
              </a:buClr>
            </a:pPr>
            <a:r>
              <a:rPr lang="en-US" sz="2100" i="1" dirty="0"/>
              <a:t>Given our </a:t>
            </a:r>
            <a:r>
              <a:rPr lang="en-US" sz="2100" i="1" dirty="0">
                <a:solidFill>
                  <a:srgbClr val="C00000"/>
                </a:solidFill>
              </a:rPr>
              <a:t>limited dataset</a:t>
            </a:r>
            <a:r>
              <a:rPr lang="en-US" sz="2100" dirty="0"/>
              <a:t>, </a:t>
            </a:r>
            <a:r>
              <a:rPr lang="en-US" sz="2100" dirty="0" err="1">
                <a:solidFill>
                  <a:srgbClr val="C00000"/>
                </a:solidFill>
              </a:rPr>
              <a:t>guardbands</a:t>
            </a:r>
            <a:r>
              <a:rPr lang="en-US" sz="2100" dirty="0"/>
              <a:t> </a:t>
            </a:r>
            <a:r>
              <a:rPr lang="en-US" sz="2000" dirty="0"/>
              <a:t>(</a:t>
            </a:r>
            <a:r>
              <a:rPr lang="en-US" sz="2000" dirty="0">
                <a:latin typeface="Trebuchet MS" panose="020B0603020202020204" pitchFamily="34" charset="0"/>
              </a:rPr>
              <a:t>&gt;10%</a:t>
            </a:r>
            <a:r>
              <a:rPr lang="en-US" sz="2000" dirty="0"/>
              <a:t>) and </a:t>
            </a:r>
            <a:r>
              <a:rPr lang="en-US" sz="2000" dirty="0">
                <a:solidFill>
                  <a:srgbClr val="C00000"/>
                </a:solidFill>
              </a:rPr>
              <a:t>ECC</a:t>
            </a:r>
            <a:r>
              <a:rPr lang="en-US" sz="2000" dirty="0"/>
              <a:t> (SECDED or </a:t>
            </a:r>
            <a:r>
              <a:rPr lang="en-US" sz="2000" dirty="0" err="1"/>
              <a:t>Chipkill</a:t>
            </a:r>
            <a:r>
              <a:rPr lang="en-US" sz="2000" dirty="0"/>
              <a:t>)</a:t>
            </a:r>
            <a:br>
              <a:rPr lang="en-US" sz="2100" dirty="0"/>
            </a:br>
            <a:r>
              <a:rPr lang="en-US" sz="2100" i="1" dirty="0">
                <a:solidFill>
                  <a:srgbClr val="C00000"/>
                </a:solidFill>
              </a:rPr>
              <a:t>may</a:t>
            </a:r>
            <a:r>
              <a:rPr lang="en-US" sz="2100" dirty="0">
                <a:solidFill>
                  <a:srgbClr val="C00000"/>
                </a:solidFill>
              </a:rPr>
              <a:t> prevent </a:t>
            </a:r>
            <a:r>
              <a:rPr lang="en-US" sz="2100" dirty="0"/>
              <a:t>VRD-induced bitflips at significant </a:t>
            </a:r>
            <a:r>
              <a:rPr lang="en-US" sz="2100" dirty="0">
                <a:solidFill>
                  <a:srgbClr val="C00000"/>
                </a:solidFill>
              </a:rPr>
              <a:t>performance cost</a:t>
            </a:r>
          </a:p>
          <a:p>
            <a:pPr lvl="1">
              <a:lnSpc>
                <a:spcPct val="85000"/>
              </a:lnSpc>
              <a:spcBef>
                <a:spcPts val="150"/>
              </a:spcBef>
              <a:buClr>
                <a:schemeClr val="tx1"/>
              </a:buClr>
            </a:pPr>
            <a:r>
              <a:rPr lang="en-US" sz="2000" dirty="0">
                <a:solidFill>
                  <a:schemeClr val="accent6">
                    <a:lumMod val="75000"/>
                  </a:schemeClr>
                </a:solidFill>
              </a:rPr>
              <a:t>More data and analyses needed to make definitive conclusion</a:t>
            </a:r>
          </a:p>
          <a:p>
            <a:pPr>
              <a:lnSpc>
                <a:spcPct val="85000"/>
              </a:lnSpc>
              <a:spcBef>
                <a:spcPts val="150"/>
              </a:spcBef>
              <a:buClr>
                <a:schemeClr val="tx1"/>
              </a:buClr>
            </a:pPr>
            <a:r>
              <a:rPr lang="en-US" sz="2100" dirty="0"/>
              <a:t>Call for </a:t>
            </a:r>
            <a:r>
              <a:rPr lang="en-US" sz="2100" dirty="0">
                <a:solidFill>
                  <a:srgbClr val="C00000"/>
                </a:solidFill>
              </a:rPr>
              <a:t>future work </a:t>
            </a:r>
            <a:r>
              <a:rPr lang="en-US" sz="2100" dirty="0"/>
              <a:t>on </a:t>
            </a:r>
            <a:r>
              <a:rPr lang="en-US" sz="2100" dirty="0">
                <a:solidFill>
                  <a:srgbClr val="C00000"/>
                </a:solidFill>
              </a:rPr>
              <a:t>understanding</a:t>
            </a:r>
            <a:r>
              <a:rPr lang="en-US" sz="2100" dirty="0"/>
              <a:t> and </a:t>
            </a:r>
            <a:r>
              <a:rPr lang="en-US" sz="2100" dirty="0">
                <a:solidFill>
                  <a:srgbClr val="C00000"/>
                </a:solidFill>
              </a:rPr>
              <a:t>efficiently mitigating </a:t>
            </a:r>
            <a:r>
              <a:rPr lang="en-US" sz="2100" dirty="0"/>
              <a:t>VRD</a:t>
            </a:r>
          </a:p>
        </p:txBody>
      </p:sp>
      <p:sp>
        <p:nvSpPr>
          <p:cNvPr id="2" name="Slide Number Placeholder 1">
            <a:extLst>
              <a:ext uri="{FF2B5EF4-FFF2-40B4-BE49-F238E27FC236}">
                <a16:creationId xmlns:a16="http://schemas.microsoft.com/office/drawing/2014/main" id="{83F0FA2F-7E44-E214-6D5E-94544E112F02}"/>
              </a:ext>
            </a:extLst>
          </p:cNvPr>
          <p:cNvSpPr>
            <a:spLocks noGrp="1"/>
          </p:cNvSpPr>
          <p:nvPr>
            <p:ph type="sldNum" sz="quarter" idx="12"/>
          </p:nvPr>
        </p:nvSpPr>
        <p:spPr>
          <a:xfrm>
            <a:off x="6913605" y="6329238"/>
            <a:ext cx="2057400" cy="528761"/>
          </a:xfrm>
          <a:prstGeom prst="rect">
            <a:avLst/>
          </a:prstGeom>
        </p:spPr>
        <p:txBody>
          <a:bodyPr/>
          <a:lstStyle>
            <a:defPPr>
              <a:defRPr lang="en-US"/>
            </a:defPPr>
            <a:lvl1pPr marL="0" algn="r" defTabSz="457200" rtl="0" eaLnBrk="1" latinLnBrk="0" hangingPunct="1">
              <a:defRPr sz="2400" b="1" kern="1200">
                <a:solidFill>
                  <a:schemeClr val="accent1">
                    <a:lumMod val="75000"/>
                  </a:schemeClr>
                </a:solidFill>
                <a:latin typeface="Trebuchet MS" panose="020B0703020202090204" pitchFamily="34" charset="0"/>
                <a:ea typeface="+mn-ea"/>
                <a:cs typeface="Quire Sans" panose="020B0502040400020003"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19D2B53-EDAE-4B41-B849-8916FA40BCB6}" type="slidenum">
              <a:rPr lang="en-US" smtClean="0"/>
              <a:pPr marL="0" marR="0" lvl="0" indent="0" algn="r" defTabSz="914400" rtl="0" eaLnBrk="1" fontAlgn="auto" latinLnBrk="0" hangingPunct="1">
                <a:lnSpc>
                  <a:spcPct val="100000"/>
                </a:lnSpc>
                <a:spcBef>
                  <a:spcPts val="0"/>
                </a:spcBef>
                <a:spcAft>
                  <a:spcPts val="0"/>
                </a:spcAft>
                <a:buClrTx/>
                <a:buSzTx/>
                <a:buFontTx/>
                <a:buNone/>
                <a:tabLst/>
                <a:defRPr/>
              </a:pPr>
              <a:t>164</a:t>
            </a:fld>
            <a:endParaRPr kumimoji="0" lang="en-US" sz="2400" b="1" i="0" u="none" strike="noStrike" kern="1200" cap="none" spc="0" normalizeH="0" baseline="0" noProof="0" dirty="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endParaRPr>
          </a:p>
        </p:txBody>
      </p:sp>
      <p:sp>
        <p:nvSpPr>
          <p:cNvPr id="6" name="Rectangle 5">
            <a:extLst>
              <a:ext uri="{FF2B5EF4-FFF2-40B4-BE49-F238E27FC236}">
                <a16:creationId xmlns:a16="http://schemas.microsoft.com/office/drawing/2014/main" id="{91F08EA1-4974-B127-60C5-044B497925DC}"/>
              </a:ext>
            </a:extLst>
          </p:cNvPr>
          <p:cNvSpPr/>
          <p:nvPr/>
        </p:nvSpPr>
        <p:spPr>
          <a:xfrm>
            <a:off x="-146116" y="703564"/>
            <a:ext cx="9436231" cy="1084201"/>
          </a:xfrm>
          <a:prstGeom prst="rect">
            <a:avLst/>
          </a:prstGeom>
          <a:solidFill>
            <a:schemeClr val="accent6">
              <a:lumMod val="75000"/>
              <a:alpha val="1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Quire Sans" panose="020B0502040400020003" pitchFamily="34" charset="0"/>
            </a:endParaRPr>
          </a:p>
        </p:txBody>
      </p:sp>
      <p:sp>
        <p:nvSpPr>
          <p:cNvPr id="7" name="Rectangle 6">
            <a:extLst>
              <a:ext uri="{FF2B5EF4-FFF2-40B4-BE49-F238E27FC236}">
                <a16:creationId xmlns:a16="http://schemas.microsoft.com/office/drawing/2014/main" id="{7A75B2C4-5D32-34BE-F9DC-D1887FF5EDD0}"/>
              </a:ext>
            </a:extLst>
          </p:cNvPr>
          <p:cNvSpPr/>
          <p:nvPr/>
        </p:nvSpPr>
        <p:spPr>
          <a:xfrm>
            <a:off x="-146116" y="1791786"/>
            <a:ext cx="9436231" cy="1273175"/>
          </a:xfrm>
          <a:prstGeom prst="rect">
            <a:avLst/>
          </a:prstGeom>
          <a:solidFill>
            <a:schemeClr val="accent2">
              <a:lumMod val="75000"/>
              <a:alpha val="1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Quire Sans" panose="020B0502040400020003" pitchFamily="34" charset="0"/>
            </a:endParaRPr>
          </a:p>
        </p:txBody>
      </p:sp>
      <p:sp>
        <p:nvSpPr>
          <p:cNvPr id="8" name="Rectangle 7">
            <a:extLst>
              <a:ext uri="{FF2B5EF4-FFF2-40B4-BE49-F238E27FC236}">
                <a16:creationId xmlns:a16="http://schemas.microsoft.com/office/drawing/2014/main" id="{FDEC6F7F-D9C3-2929-436D-0FDF8B5185DC}"/>
              </a:ext>
            </a:extLst>
          </p:cNvPr>
          <p:cNvSpPr/>
          <p:nvPr/>
        </p:nvSpPr>
        <p:spPr>
          <a:xfrm>
            <a:off x="-141403" y="3068871"/>
            <a:ext cx="9436231" cy="1392516"/>
          </a:xfrm>
          <a:prstGeom prst="rect">
            <a:avLst/>
          </a:prstGeom>
          <a:solidFill>
            <a:schemeClr val="accent5">
              <a:lumMod val="75000"/>
              <a:alpha val="1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Quire Sans" panose="020B0502040400020003" pitchFamily="34" charset="0"/>
            </a:endParaRPr>
          </a:p>
        </p:txBody>
      </p:sp>
      <p:sp>
        <p:nvSpPr>
          <p:cNvPr id="9" name="Rectangle 8">
            <a:extLst>
              <a:ext uri="{FF2B5EF4-FFF2-40B4-BE49-F238E27FC236}">
                <a16:creationId xmlns:a16="http://schemas.microsoft.com/office/drawing/2014/main" id="{DE05EAB4-DC3B-3B09-8E15-E7358421CA9E}"/>
              </a:ext>
            </a:extLst>
          </p:cNvPr>
          <p:cNvSpPr/>
          <p:nvPr/>
        </p:nvSpPr>
        <p:spPr>
          <a:xfrm>
            <a:off x="-219117" y="4463013"/>
            <a:ext cx="9436231" cy="1954412"/>
          </a:xfrm>
          <a:prstGeom prst="rect">
            <a:avLst/>
          </a:prstGeom>
          <a:solidFill>
            <a:srgbClr val="C00000">
              <a:alpha val="10000"/>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Quire Sans" panose="020B0502040400020003" pitchFamily="34" charset="0"/>
            </a:endParaRPr>
          </a:p>
        </p:txBody>
      </p:sp>
    </p:spTree>
    <p:extLst>
      <p:ext uri="{BB962C8B-B14F-4D97-AF65-F5344CB8AC3E}">
        <p14:creationId xmlns:p14="http://schemas.microsoft.com/office/powerpoint/2010/main" val="2881823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
                                            <p:txEl>
                                              <p:pRg st="11" end="11"/>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9"/>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5">
                                            <p:txEl>
                                              <p:pRg st="12" end="12"/>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5">
                                            <p:txEl>
                                              <p:pRg st="13" end="13"/>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5">
                                            <p:txEl>
                                              <p:pRg st="14" end="14"/>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5">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E2B62-DCB3-223E-8770-ED501C5F1722}"/>
              </a:ext>
            </a:extLst>
          </p:cNvPr>
          <p:cNvSpPr>
            <a:spLocks noGrp="1"/>
          </p:cNvSpPr>
          <p:nvPr>
            <p:ph type="title"/>
          </p:nvPr>
        </p:nvSpPr>
        <p:spPr/>
        <p:txBody>
          <a:bodyPr/>
          <a:lstStyle/>
          <a:p>
            <a:r>
              <a:rPr lang="en-US" dirty="0"/>
              <a:t>Talk Outline</a:t>
            </a:r>
          </a:p>
        </p:txBody>
      </p:sp>
      <p:sp>
        <p:nvSpPr>
          <p:cNvPr id="3" name="Content Placeholder 2">
            <a:extLst>
              <a:ext uri="{FF2B5EF4-FFF2-40B4-BE49-F238E27FC236}">
                <a16:creationId xmlns:a16="http://schemas.microsoft.com/office/drawing/2014/main" id="{5FCB9B3E-26F0-4962-FF8D-63DD9DE868A9}"/>
              </a:ext>
            </a:extLst>
          </p:cNvPr>
          <p:cNvSpPr>
            <a:spLocks noGrp="1"/>
          </p:cNvSpPr>
          <p:nvPr>
            <p:ph idx="1"/>
          </p:nvPr>
        </p:nvSpPr>
        <p:spPr/>
        <p:txBody>
          <a:bodyPr>
            <a:noAutofit/>
          </a:bodyPr>
          <a:lstStyle/>
          <a:p>
            <a:pPr marL="640080" indent="-640080">
              <a:buFont typeface="+mj-lt"/>
              <a:buAutoNum type="romanUcPeriod"/>
            </a:pPr>
            <a:r>
              <a:rPr lang="en-US" sz="2900" dirty="0"/>
              <a:t>Motivation</a:t>
            </a:r>
          </a:p>
          <a:p>
            <a:pPr marL="640080" indent="-640080">
              <a:buFont typeface="+mj-lt"/>
              <a:buAutoNum type="romanUcPeriod"/>
            </a:pPr>
            <a:endParaRPr lang="en-US" sz="2400" dirty="0"/>
          </a:p>
          <a:p>
            <a:pPr marL="640080" indent="-640080">
              <a:buFont typeface="+mj-lt"/>
              <a:buAutoNum type="romanUcPeriod"/>
            </a:pPr>
            <a:r>
              <a:rPr lang="en-US" sz="2900" dirty="0"/>
              <a:t>Experimental Characterization Methodology</a:t>
            </a:r>
          </a:p>
          <a:p>
            <a:pPr marL="640080" indent="-640080">
              <a:buFont typeface="+mj-lt"/>
              <a:buAutoNum type="romanUcPeriod"/>
            </a:pPr>
            <a:endParaRPr lang="en-US" sz="2400" b="1" dirty="0"/>
          </a:p>
          <a:p>
            <a:pPr marL="640080" indent="-640080">
              <a:buFont typeface="+mj-lt"/>
              <a:buAutoNum type="romanUcPeriod"/>
            </a:pPr>
            <a:r>
              <a:rPr lang="en-US" sz="2900" dirty="0"/>
              <a:t>Foundational Results</a:t>
            </a:r>
          </a:p>
          <a:p>
            <a:pPr marL="640080" indent="-640080">
              <a:buFont typeface="+mj-lt"/>
              <a:buAutoNum type="romanUcPeriod"/>
            </a:pPr>
            <a:endParaRPr lang="en-US" sz="2400" dirty="0"/>
          </a:p>
          <a:p>
            <a:pPr marL="640080" indent="-640080">
              <a:buFont typeface="+mj-lt"/>
              <a:buAutoNum type="romanUcPeriod"/>
            </a:pPr>
            <a:r>
              <a:rPr lang="en-US" sz="2900" dirty="0"/>
              <a:t>In-Depth Analysis of VRD</a:t>
            </a:r>
          </a:p>
          <a:p>
            <a:pPr marL="640080" indent="-640080">
              <a:buFont typeface="+mj-lt"/>
              <a:buAutoNum type="romanUcPeriod"/>
            </a:pPr>
            <a:endParaRPr lang="en-US" sz="2400" dirty="0"/>
          </a:p>
          <a:p>
            <a:pPr marL="640080" indent="-640080">
              <a:buFont typeface="+mj-lt"/>
              <a:buAutoNum type="romanUcPeriod"/>
            </a:pPr>
            <a:r>
              <a:rPr lang="en-US" sz="2900" dirty="0"/>
              <a:t>Implications for System Security and Robustness</a:t>
            </a:r>
          </a:p>
          <a:p>
            <a:pPr marL="640080" indent="-640080">
              <a:buFont typeface="+mj-lt"/>
              <a:buAutoNum type="romanUcPeriod"/>
            </a:pPr>
            <a:endParaRPr lang="en-US" sz="2400" dirty="0"/>
          </a:p>
          <a:p>
            <a:pPr marL="640080" indent="-640080">
              <a:buFont typeface="+mj-lt"/>
              <a:buAutoNum type="romanUcPeriod"/>
            </a:pPr>
            <a:r>
              <a:rPr lang="en-US" sz="2900" dirty="0"/>
              <a:t>Conclusion</a:t>
            </a:r>
          </a:p>
        </p:txBody>
      </p:sp>
      <p:sp>
        <p:nvSpPr>
          <p:cNvPr id="4" name="Slide Number Placeholder 3">
            <a:extLst>
              <a:ext uri="{FF2B5EF4-FFF2-40B4-BE49-F238E27FC236}">
                <a16:creationId xmlns:a16="http://schemas.microsoft.com/office/drawing/2014/main" id="{A863EC00-6349-45F8-DDA4-EE4CEE6FF32D}"/>
              </a:ext>
            </a:extLst>
          </p:cNvPr>
          <p:cNvSpPr>
            <a:spLocks noGrp="1"/>
          </p:cNvSpPr>
          <p:nvPr>
            <p:ph type="sldNum" sz="quarter" idx="12"/>
          </p:nvPr>
        </p:nvSpPr>
        <p:spPr>
          <a:xfrm>
            <a:off x="6913605" y="6329238"/>
            <a:ext cx="2057400" cy="528761"/>
          </a:xfrm>
          <a:prstGeom prst="rect">
            <a:avLst/>
          </a:prstGeom>
        </p:spPr>
        <p:txBody>
          <a:bodyPr/>
          <a:lstStyle>
            <a:defPPr>
              <a:defRPr lang="en-US"/>
            </a:defPPr>
            <a:lvl1pPr marL="0" algn="r" defTabSz="457200" rtl="0" eaLnBrk="1" latinLnBrk="0" hangingPunct="1">
              <a:defRPr sz="2400" b="1" kern="1200">
                <a:solidFill>
                  <a:schemeClr val="accent1">
                    <a:lumMod val="75000"/>
                  </a:schemeClr>
                </a:solidFill>
                <a:latin typeface="Trebuchet MS" panose="020B0703020202090204" pitchFamily="34" charset="0"/>
                <a:ea typeface="+mn-ea"/>
                <a:cs typeface="Quire Sans" panose="020B0502040400020003"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19D2B53-EDAE-4B41-B849-8916FA40BCB6}" type="slidenum">
              <a:rPr lang="en-US" smtClean="0"/>
              <a:pPr marL="0" marR="0" lvl="0" indent="0" algn="r" defTabSz="914400" rtl="0" eaLnBrk="1" fontAlgn="auto" latinLnBrk="0" hangingPunct="1">
                <a:lnSpc>
                  <a:spcPct val="100000"/>
                </a:lnSpc>
                <a:spcBef>
                  <a:spcPts val="0"/>
                </a:spcBef>
                <a:spcAft>
                  <a:spcPts val="0"/>
                </a:spcAft>
                <a:buClrTx/>
                <a:buSzTx/>
                <a:buFontTx/>
                <a:buNone/>
                <a:tabLst/>
                <a:defRPr/>
              </a:pPr>
              <a:t>165</a:t>
            </a:fld>
            <a:endParaRPr kumimoji="0" lang="en-US" sz="2400" b="1" i="0" u="none" strike="noStrike" kern="1200" cap="none" spc="0" normalizeH="0" baseline="0" noProof="0" dirty="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endParaRPr>
          </a:p>
        </p:txBody>
      </p:sp>
    </p:spTree>
    <p:extLst>
      <p:ext uri="{BB962C8B-B14F-4D97-AF65-F5344CB8AC3E}">
        <p14:creationId xmlns:p14="http://schemas.microsoft.com/office/powerpoint/2010/main" val="960066655"/>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5AE569-BA5B-5E08-C97C-DDD7C778F7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1B4B9D-086C-A1D3-022A-FBAE6289B837}"/>
              </a:ext>
            </a:extLst>
          </p:cNvPr>
          <p:cNvSpPr>
            <a:spLocks noGrp="1"/>
          </p:cNvSpPr>
          <p:nvPr>
            <p:ph type="title"/>
          </p:nvPr>
        </p:nvSpPr>
        <p:spPr/>
        <p:txBody>
          <a:bodyPr/>
          <a:lstStyle/>
          <a:p>
            <a:r>
              <a:rPr lang="en-US" dirty="0"/>
              <a:t>Talk Outline</a:t>
            </a:r>
          </a:p>
        </p:txBody>
      </p:sp>
      <p:sp>
        <p:nvSpPr>
          <p:cNvPr id="3" name="Content Placeholder 2">
            <a:extLst>
              <a:ext uri="{FF2B5EF4-FFF2-40B4-BE49-F238E27FC236}">
                <a16:creationId xmlns:a16="http://schemas.microsoft.com/office/drawing/2014/main" id="{60DEC11A-63F1-8D7D-6904-914243F6BA40}"/>
              </a:ext>
            </a:extLst>
          </p:cNvPr>
          <p:cNvSpPr>
            <a:spLocks noGrp="1"/>
          </p:cNvSpPr>
          <p:nvPr>
            <p:ph idx="1"/>
          </p:nvPr>
        </p:nvSpPr>
        <p:spPr/>
        <p:txBody>
          <a:bodyPr>
            <a:noAutofit/>
          </a:bodyPr>
          <a:lstStyle/>
          <a:p>
            <a:pPr marL="640080" indent="-640080">
              <a:buFont typeface="+mj-lt"/>
              <a:buAutoNum type="romanUcPeriod"/>
            </a:pPr>
            <a:r>
              <a:rPr lang="en-US" sz="2900" b="1" dirty="0"/>
              <a:t>Motivation</a:t>
            </a:r>
          </a:p>
          <a:p>
            <a:pPr marL="640080" indent="-640080">
              <a:buFont typeface="+mj-lt"/>
              <a:buAutoNum type="romanUcPeriod"/>
            </a:pPr>
            <a:endParaRPr lang="en-US" sz="2400" dirty="0"/>
          </a:p>
          <a:p>
            <a:pPr marL="640080" indent="-640080">
              <a:buFont typeface="+mj-lt"/>
              <a:buAutoNum type="romanUcPeriod"/>
            </a:pPr>
            <a:r>
              <a:rPr lang="en-US" sz="2900" dirty="0"/>
              <a:t>Experimental Characterization Methodology</a:t>
            </a:r>
          </a:p>
          <a:p>
            <a:pPr marL="640080" indent="-640080">
              <a:buFont typeface="+mj-lt"/>
              <a:buAutoNum type="romanUcPeriod"/>
            </a:pPr>
            <a:endParaRPr lang="en-US" sz="2400" b="1" dirty="0"/>
          </a:p>
          <a:p>
            <a:pPr marL="640080" indent="-640080">
              <a:buFont typeface="+mj-lt"/>
              <a:buAutoNum type="romanUcPeriod"/>
            </a:pPr>
            <a:r>
              <a:rPr lang="en-US" sz="2900" dirty="0"/>
              <a:t>Foundational Results</a:t>
            </a:r>
          </a:p>
          <a:p>
            <a:pPr marL="640080" indent="-640080">
              <a:buFont typeface="+mj-lt"/>
              <a:buAutoNum type="romanUcPeriod"/>
            </a:pPr>
            <a:endParaRPr lang="en-US" sz="2400" dirty="0"/>
          </a:p>
          <a:p>
            <a:pPr marL="640080" indent="-640080">
              <a:buFont typeface="+mj-lt"/>
              <a:buAutoNum type="romanUcPeriod"/>
            </a:pPr>
            <a:r>
              <a:rPr lang="en-US" sz="2900" dirty="0"/>
              <a:t>In-Depth Analysis of VRD</a:t>
            </a:r>
          </a:p>
          <a:p>
            <a:pPr marL="640080" indent="-640080">
              <a:buFont typeface="+mj-lt"/>
              <a:buAutoNum type="romanUcPeriod"/>
            </a:pPr>
            <a:endParaRPr lang="en-US" sz="2400" dirty="0"/>
          </a:p>
          <a:p>
            <a:pPr marL="640080" indent="-640080">
              <a:buFont typeface="+mj-lt"/>
              <a:buAutoNum type="romanUcPeriod"/>
            </a:pPr>
            <a:r>
              <a:rPr lang="en-US" sz="2900" dirty="0"/>
              <a:t>Implications for System Security and Robustness</a:t>
            </a:r>
          </a:p>
          <a:p>
            <a:pPr marL="640080" indent="-640080">
              <a:buFont typeface="+mj-lt"/>
              <a:buAutoNum type="romanUcPeriod"/>
            </a:pPr>
            <a:endParaRPr lang="en-US" sz="2400" dirty="0"/>
          </a:p>
          <a:p>
            <a:pPr marL="640080" indent="-640080">
              <a:buFont typeface="+mj-lt"/>
              <a:buAutoNum type="romanUcPeriod"/>
            </a:pPr>
            <a:r>
              <a:rPr lang="en-US" sz="2900" dirty="0"/>
              <a:t>Conclusion</a:t>
            </a:r>
          </a:p>
        </p:txBody>
      </p:sp>
      <p:sp>
        <p:nvSpPr>
          <p:cNvPr id="4" name="Slide Number Placeholder 3">
            <a:extLst>
              <a:ext uri="{FF2B5EF4-FFF2-40B4-BE49-F238E27FC236}">
                <a16:creationId xmlns:a16="http://schemas.microsoft.com/office/drawing/2014/main" id="{F95B825D-A3FE-6568-432C-8E57D3363587}"/>
              </a:ext>
            </a:extLst>
          </p:cNvPr>
          <p:cNvSpPr>
            <a:spLocks noGrp="1"/>
          </p:cNvSpPr>
          <p:nvPr>
            <p:ph type="sldNum" sz="quarter" idx="12"/>
          </p:nvPr>
        </p:nvSpPr>
        <p:spPr>
          <a:xfrm>
            <a:off x="6913605" y="6329238"/>
            <a:ext cx="2057400" cy="528761"/>
          </a:xfrm>
          <a:prstGeom prst="rect">
            <a:avLst/>
          </a:prstGeom>
        </p:spPr>
        <p:txBody>
          <a:bodyPr/>
          <a:lstStyle>
            <a:defPPr>
              <a:defRPr lang="en-US"/>
            </a:defPPr>
            <a:lvl1pPr marL="0" algn="r" defTabSz="457200" rtl="0" eaLnBrk="1" latinLnBrk="0" hangingPunct="1">
              <a:defRPr sz="2400" b="1" kern="1200">
                <a:solidFill>
                  <a:schemeClr val="accent1">
                    <a:lumMod val="75000"/>
                  </a:schemeClr>
                </a:solidFill>
                <a:latin typeface="Trebuchet MS" panose="020B0703020202090204" pitchFamily="34" charset="0"/>
                <a:ea typeface="+mn-ea"/>
                <a:cs typeface="Quire Sans" panose="020B0502040400020003"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19D2B53-EDAE-4B41-B849-8916FA40BCB6}" type="slidenum">
              <a:rPr lang="en-US" smtClean="0"/>
              <a:pPr marL="0" marR="0" lvl="0" indent="0" algn="r" defTabSz="914400" rtl="0" eaLnBrk="1" fontAlgn="auto" latinLnBrk="0" hangingPunct="1">
                <a:lnSpc>
                  <a:spcPct val="100000"/>
                </a:lnSpc>
                <a:spcBef>
                  <a:spcPts val="0"/>
                </a:spcBef>
                <a:spcAft>
                  <a:spcPts val="0"/>
                </a:spcAft>
                <a:buClrTx/>
                <a:buSzTx/>
                <a:buFontTx/>
                <a:buNone/>
                <a:tabLst/>
                <a:defRPr/>
              </a:pPr>
              <a:t>166</a:t>
            </a:fld>
            <a:endParaRPr kumimoji="0" lang="en-US" sz="2400" b="1" i="0" u="none" strike="noStrike" kern="1200" cap="none" spc="0" normalizeH="0" baseline="0" noProof="0" dirty="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endParaRPr>
          </a:p>
        </p:txBody>
      </p:sp>
    </p:spTree>
    <p:extLst>
      <p:ext uri="{BB962C8B-B14F-4D97-AF65-F5344CB8AC3E}">
        <p14:creationId xmlns:p14="http://schemas.microsoft.com/office/powerpoint/2010/main" val="2341499644"/>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38751-980E-8B48-BBF4-A176728E567B}"/>
              </a:ext>
            </a:extLst>
          </p:cNvPr>
          <p:cNvSpPr>
            <a:spLocks noGrp="1"/>
          </p:cNvSpPr>
          <p:nvPr>
            <p:ph type="title"/>
          </p:nvPr>
        </p:nvSpPr>
        <p:spPr/>
        <p:txBody>
          <a:bodyPr lIns="91440" tIns="45720" rIns="91440" bIns="45720" anchor="ctr"/>
          <a:lstStyle/>
          <a:p>
            <a:r>
              <a:rPr lang="en-US" dirty="0">
                <a:latin typeface="Quire Sans" panose="020B0502040400020003" pitchFamily="34" charset="0"/>
                <a:ea typeface="Cambria"/>
              </a:rPr>
              <a:t>Motivation</a:t>
            </a:r>
            <a:endParaRPr lang="en-US" dirty="0"/>
          </a:p>
        </p:txBody>
      </p:sp>
      <p:sp>
        <p:nvSpPr>
          <p:cNvPr id="10" name="Slide Number Placeholder 9">
            <a:extLst>
              <a:ext uri="{FF2B5EF4-FFF2-40B4-BE49-F238E27FC236}">
                <a16:creationId xmlns:a16="http://schemas.microsoft.com/office/drawing/2014/main" id="{FE352725-6F45-DF68-6F70-349EC9E67B95}"/>
              </a:ext>
            </a:extLst>
          </p:cNvPr>
          <p:cNvSpPr>
            <a:spLocks noGrp="1"/>
          </p:cNvSpPr>
          <p:nvPr>
            <p:ph type="sldNum" sz="quarter" idx="12"/>
          </p:nvPr>
        </p:nvSpPr>
        <p:spPr>
          <a:xfrm>
            <a:off x="6913605" y="6329238"/>
            <a:ext cx="2057400" cy="528761"/>
          </a:xfrm>
          <a:prstGeom prst="rect">
            <a:avLst/>
          </a:prstGeom>
        </p:spPr>
        <p:txBody>
          <a:bodyPr/>
          <a:lstStyle>
            <a:defPPr>
              <a:defRPr lang="en-US"/>
            </a:defPPr>
            <a:lvl1pPr marL="0" algn="r" defTabSz="457200" rtl="0" eaLnBrk="1" latinLnBrk="0" hangingPunct="1">
              <a:defRPr sz="2400" b="1" kern="1200">
                <a:solidFill>
                  <a:schemeClr val="accent1">
                    <a:lumMod val="75000"/>
                  </a:schemeClr>
                </a:solidFill>
                <a:latin typeface="Trebuchet MS" panose="020B0703020202090204" pitchFamily="34" charset="0"/>
                <a:ea typeface="+mn-ea"/>
                <a:cs typeface="Quire Sans" panose="020B0502040400020003"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19D2B53-EDAE-4B41-B849-8916FA40BCB6}" type="slidenum">
              <a:rPr lang="en-US" smtClean="0"/>
              <a:pPr marL="0" marR="0" lvl="0" indent="0" algn="r" defTabSz="914400" rtl="0" eaLnBrk="1" fontAlgn="auto" latinLnBrk="0" hangingPunct="1">
                <a:lnSpc>
                  <a:spcPct val="100000"/>
                </a:lnSpc>
                <a:spcBef>
                  <a:spcPts val="0"/>
                </a:spcBef>
                <a:spcAft>
                  <a:spcPts val="0"/>
                </a:spcAft>
                <a:buClrTx/>
                <a:buSzTx/>
                <a:buFontTx/>
                <a:buNone/>
                <a:tabLst/>
                <a:defRPr/>
              </a:pPr>
              <a:t>167</a:t>
            </a:fld>
            <a:endParaRPr kumimoji="0" lang="en-US" sz="2400" b="1" i="0" u="none" strike="noStrike" kern="1200" cap="none" spc="0" normalizeH="0" baseline="0" noProof="0" dirty="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endParaRPr>
          </a:p>
        </p:txBody>
      </p:sp>
      <p:sp>
        <p:nvSpPr>
          <p:cNvPr id="4" name="Rectangle 3">
            <a:extLst>
              <a:ext uri="{FF2B5EF4-FFF2-40B4-BE49-F238E27FC236}">
                <a16:creationId xmlns:a16="http://schemas.microsoft.com/office/drawing/2014/main" id="{7EA9A6E1-3767-26B7-B139-7D361B42CB96}"/>
              </a:ext>
            </a:extLst>
          </p:cNvPr>
          <p:cNvSpPr/>
          <p:nvPr/>
        </p:nvSpPr>
        <p:spPr>
          <a:xfrm>
            <a:off x="0" y="3092236"/>
            <a:ext cx="9144000" cy="1005366"/>
          </a:xfrm>
          <a:prstGeom prst="rect">
            <a:avLst/>
          </a:prstGeom>
          <a:solidFill>
            <a:schemeClr val="accent6">
              <a:lumMod val="75000"/>
            </a:schemeClr>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Quire Sans" panose="020B0502040400020003" pitchFamily="34" charset="0"/>
                <a:ea typeface="+mn-ea"/>
                <a:cs typeface="+mn-cs"/>
              </a:rPr>
              <a:t>DRAM chips are increasingly more vulnerable </a:t>
            </a:r>
            <a:br>
              <a:rPr kumimoji="0" lang="en-US" sz="2800" b="0" i="0" u="none" strike="noStrike" kern="1200" cap="none" spc="0" normalizeH="0" baseline="0" noProof="0" dirty="0">
                <a:ln>
                  <a:noFill/>
                </a:ln>
                <a:solidFill>
                  <a:prstClr val="white"/>
                </a:solidFill>
                <a:effectLst/>
                <a:uLnTx/>
                <a:uFillTx/>
                <a:latin typeface="Quire Sans" panose="020B0502040400020003" pitchFamily="34" charset="0"/>
                <a:ea typeface="+mn-ea"/>
                <a:cs typeface="+mn-cs"/>
              </a:rPr>
            </a:br>
            <a:r>
              <a:rPr kumimoji="0" lang="en-US" sz="2800" b="0" i="0" u="none" strike="noStrike" kern="1200" cap="none" spc="0" normalizeH="0" baseline="0" noProof="0" dirty="0">
                <a:ln>
                  <a:noFill/>
                </a:ln>
                <a:solidFill>
                  <a:prstClr val="white"/>
                </a:solidFill>
                <a:effectLst/>
                <a:uLnTx/>
                <a:uFillTx/>
                <a:latin typeface="Quire Sans" panose="020B0502040400020003" pitchFamily="34" charset="0"/>
                <a:ea typeface="+mn-ea"/>
                <a:cs typeface="+mn-cs"/>
              </a:rPr>
              <a:t>to read disturbance with technology scaling</a:t>
            </a:r>
          </a:p>
        </p:txBody>
      </p:sp>
      <p:sp>
        <p:nvSpPr>
          <p:cNvPr id="5" name="Oval 4">
            <a:extLst>
              <a:ext uri="{FF2B5EF4-FFF2-40B4-BE49-F238E27FC236}">
                <a16:creationId xmlns:a16="http://schemas.microsoft.com/office/drawing/2014/main" id="{C8C1005F-1701-603E-12A9-0CF2B8D1BD16}"/>
              </a:ext>
            </a:extLst>
          </p:cNvPr>
          <p:cNvSpPr/>
          <p:nvPr/>
        </p:nvSpPr>
        <p:spPr>
          <a:xfrm>
            <a:off x="1107670" y="1090147"/>
            <a:ext cx="540000" cy="54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Quire Sans"/>
              <a:ea typeface="+mn-ea"/>
              <a:cs typeface="+mn-cs"/>
            </a:endParaRPr>
          </a:p>
        </p:txBody>
      </p:sp>
      <p:sp>
        <p:nvSpPr>
          <p:cNvPr id="6" name="Oval 5">
            <a:extLst>
              <a:ext uri="{FF2B5EF4-FFF2-40B4-BE49-F238E27FC236}">
                <a16:creationId xmlns:a16="http://schemas.microsoft.com/office/drawing/2014/main" id="{1BAA6A38-CA3D-93B8-A01C-7AB881E4AC59}"/>
              </a:ext>
            </a:extLst>
          </p:cNvPr>
          <p:cNvSpPr/>
          <p:nvPr/>
        </p:nvSpPr>
        <p:spPr>
          <a:xfrm>
            <a:off x="1746958" y="1090147"/>
            <a:ext cx="540000" cy="54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Quire Sans"/>
              <a:ea typeface="+mn-ea"/>
              <a:cs typeface="+mn-cs"/>
            </a:endParaRPr>
          </a:p>
        </p:txBody>
      </p:sp>
      <p:sp>
        <p:nvSpPr>
          <p:cNvPr id="12" name="Oval 11">
            <a:extLst>
              <a:ext uri="{FF2B5EF4-FFF2-40B4-BE49-F238E27FC236}">
                <a16:creationId xmlns:a16="http://schemas.microsoft.com/office/drawing/2014/main" id="{49082FDE-110D-743D-ACF8-82C9902CF0DC}"/>
              </a:ext>
            </a:extLst>
          </p:cNvPr>
          <p:cNvSpPr/>
          <p:nvPr/>
        </p:nvSpPr>
        <p:spPr>
          <a:xfrm>
            <a:off x="2386246" y="1105358"/>
            <a:ext cx="540000" cy="54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Quire Sans"/>
              <a:ea typeface="+mn-ea"/>
              <a:cs typeface="+mn-cs"/>
            </a:endParaRPr>
          </a:p>
        </p:txBody>
      </p:sp>
      <p:sp>
        <p:nvSpPr>
          <p:cNvPr id="14" name="Oval 13">
            <a:extLst>
              <a:ext uri="{FF2B5EF4-FFF2-40B4-BE49-F238E27FC236}">
                <a16:creationId xmlns:a16="http://schemas.microsoft.com/office/drawing/2014/main" id="{DC45D191-8A8D-01D7-16D7-A5C7D89F2459}"/>
              </a:ext>
            </a:extLst>
          </p:cNvPr>
          <p:cNvSpPr/>
          <p:nvPr/>
        </p:nvSpPr>
        <p:spPr>
          <a:xfrm>
            <a:off x="1107670" y="1743654"/>
            <a:ext cx="540000" cy="540000"/>
          </a:xfrm>
          <a:prstGeom prst="ellipse">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Quire Sans"/>
              <a:ea typeface="+mn-ea"/>
              <a:cs typeface="+mn-cs"/>
            </a:endParaRPr>
          </a:p>
        </p:txBody>
      </p:sp>
      <p:sp>
        <p:nvSpPr>
          <p:cNvPr id="19" name="Oval 18">
            <a:extLst>
              <a:ext uri="{FF2B5EF4-FFF2-40B4-BE49-F238E27FC236}">
                <a16:creationId xmlns:a16="http://schemas.microsoft.com/office/drawing/2014/main" id="{1FE29317-81CB-1F46-BFF7-34C410ACD5BE}"/>
              </a:ext>
            </a:extLst>
          </p:cNvPr>
          <p:cNvSpPr/>
          <p:nvPr/>
        </p:nvSpPr>
        <p:spPr>
          <a:xfrm>
            <a:off x="1107670" y="2397161"/>
            <a:ext cx="540000" cy="54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Quire Sans"/>
              <a:ea typeface="+mn-ea"/>
              <a:cs typeface="+mn-cs"/>
            </a:endParaRPr>
          </a:p>
        </p:txBody>
      </p:sp>
      <p:sp>
        <p:nvSpPr>
          <p:cNvPr id="20" name="Oval 19">
            <a:extLst>
              <a:ext uri="{FF2B5EF4-FFF2-40B4-BE49-F238E27FC236}">
                <a16:creationId xmlns:a16="http://schemas.microsoft.com/office/drawing/2014/main" id="{4956349C-AB51-0F4E-AD8B-AAC074C74CD6}"/>
              </a:ext>
            </a:extLst>
          </p:cNvPr>
          <p:cNvSpPr/>
          <p:nvPr/>
        </p:nvSpPr>
        <p:spPr>
          <a:xfrm>
            <a:off x="1746958" y="2399766"/>
            <a:ext cx="540000" cy="54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Quire Sans"/>
              <a:ea typeface="+mn-ea"/>
              <a:cs typeface="+mn-cs"/>
            </a:endParaRPr>
          </a:p>
        </p:txBody>
      </p:sp>
      <p:sp>
        <p:nvSpPr>
          <p:cNvPr id="21" name="Oval 20">
            <a:extLst>
              <a:ext uri="{FF2B5EF4-FFF2-40B4-BE49-F238E27FC236}">
                <a16:creationId xmlns:a16="http://schemas.microsoft.com/office/drawing/2014/main" id="{457385FD-9B57-954E-9EE2-5AA031067AC9}"/>
              </a:ext>
            </a:extLst>
          </p:cNvPr>
          <p:cNvSpPr/>
          <p:nvPr/>
        </p:nvSpPr>
        <p:spPr>
          <a:xfrm>
            <a:off x="2386246" y="1743654"/>
            <a:ext cx="540000" cy="540000"/>
          </a:xfrm>
          <a:prstGeom prst="ellipse">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Quire Sans"/>
              <a:ea typeface="+mn-ea"/>
              <a:cs typeface="+mn-cs"/>
            </a:endParaRPr>
          </a:p>
        </p:txBody>
      </p:sp>
      <p:sp>
        <p:nvSpPr>
          <p:cNvPr id="22" name="Oval 21">
            <a:extLst>
              <a:ext uri="{FF2B5EF4-FFF2-40B4-BE49-F238E27FC236}">
                <a16:creationId xmlns:a16="http://schemas.microsoft.com/office/drawing/2014/main" id="{B7D3EEA1-D63B-B862-17A3-44980E69E7D4}"/>
              </a:ext>
            </a:extLst>
          </p:cNvPr>
          <p:cNvSpPr/>
          <p:nvPr/>
        </p:nvSpPr>
        <p:spPr>
          <a:xfrm>
            <a:off x="2386246" y="2381950"/>
            <a:ext cx="540000" cy="54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Quire Sans"/>
              <a:ea typeface="+mn-ea"/>
              <a:cs typeface="+mn-cs"/>
            </a:endParaRPr>
          </a:p>
        </p:txBody>
      </p:sp>
      <p:sp>
        <p:nvSpPr>
          <p:cNvPr id="23" name="Oval 22">
            <a:extLst>
              <a:ext uri="{FF2B5EF4-FFF2-40B4-BE49-F238E27FC236}">
                <a16:creationId xmlns:a16="http://schemas.microsoft.com/office/drawing/2014/main" id="{F7455623-D394-855D-6DA5-C62CE7823B6F}"/>
              </a:ext>
            </a:extLst>
          </p:cNvPr>
          <p:cNvSpPr/>
          <p:nvPr/>
        </p:nvSpPr>
        <p:spPr>
          <a:xfrm>
            <a:off x="1746958" y="1743654"/>
            <a:ext cx="540000" cy="540000"/>
          </a:xfrm>
          <a:prstGeom prst="ellipse">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Quire Sans"/>
              <a:ea typeface="+mn-ea"/>
              <a:cs typeface="+mn-cs"/>
            </a:endParaRPr>
          </a:p>
        </p:txBody>
      </p:sp>
      <p:sp>
        <p:nvSpPr>
          <p:cNvPr id="27" name="Oval 26">
            <a:extLst>
              <a:ext uri="{FF2B5EF4-FFF2-40B4-BE49-F238E27FC236}">
                <a16:creationId xmlns:a16="http://schemas.microsoft.com/office/drawing/2014/main" id="{F84F5D99-0E67-8A20-5AB6-9E9B458B8F15}"/>
              </a:ext>
            </a:extLst>
          </p:cNvPr>
          <p:cNvSpPr/>
          <p:nvPr/>
        </p:nvSpPr>
        <p:spPr>
          <a:xfrm>
            <a:off x="7090637" y="1287824"/>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Quire Sans"/>
              <a:ea typeface="+mn-ea"/>
              <a:cs typeface="+mn-cs"/>
            </a:endParaRPr>
          </a:p>
        </p:txBody>
      </p:sp>
      <p:sp>
        <p:nvSpPr>
          <p:cNvPr id="31" name="Oval 30">
            <a:extLst>
              <a:ext uri="{FF2B5EF4-FFF2-40B4-BE49-F238E27FC236}">
                <a16:creationId xmlns:a16="http://schemas.microsoft.com/office/drawing/2014/main" id="{0A1CFE0F-F497-9C7D-DDC9-6362CCB15BE8}"/>
              </a:ext>
            </a:extLst>
          </p:cNvPr>
          <p:cNvSpPr/>
          <p:nvPr/>
        </p:nvSpPr>
        <p:spPr>
          <a:xfrm>
            <a:off x="7090637" y="2597443"/>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Quire Sans"/>
              <a:ea typeface="+mn-ea"/>
              <a:cs typeface="+mn-cs"/>
            </a:endParaRPr>
          </a:p>
        </p:txBody>
      </p:sp>
      <p:sp>
        <p:nvSpPr>
          <p:cNvPr id="34" name="Oval 33">
            <a:extLst>
              <a:ext uri="{FF2B5EF4-FFF2-40B4-BE49-F238E27FC236}">
                <a16:creationId xmlns:a16="http://schemas.microsoft.com/office/drawing/2014/main" id="{DF0E9CD1-11D0-894E-D728-A37FBBEBCD42}"/>
              </a:ext>
            </a:extLst>
          </p:cNvPr>
          <p:cNvSpPr/>
          <p:nvPr/>
        </p:nvSpPr>
        <p:spPr>
          <a:xfrm>
            <a:off x="7090637" y="1941331"/>
            <a:ext cx="180000" cy="180000"/>
          </a:xfrm>
          <a:prstGeom prst="ellipse">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Quire Sans"/>
              <a:ea typeface="+mn-ea"/>
              <a:cs typeface="+mn-cs"/>
            </a:endParaRPr>
          </a:p>
        </p:txBody>
      </p:sp>
      <p:sp>
        <p:nvSpPr>
          <p:cNvPr id="38" name="Oval 37">
            <a:extLst>
              <a:ext uri="{FF2B5EF4-FFF2-40B4-BE49-F238E27FC236}">
                <a16:creationId xmlns:a16="http://schemas.microsoft.com/office/drawing/2014/main" id="{5D03EE6A-223A-C4C4-99B5-30A86D1A3331}"/>
              </a:ext>
            </a:extLst>
          </p:cNvPr>
          <p:cNvSpPr/>
          <p:nvPr/>
        </p:nvSpPr>
        <p:spPr>
          <a:xfrm>
            <a:off x="7087179" y="1499888"/>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Quire Sans"/>
              <a:ea typeface="+mn-ea"/>
              <a:cs typeface="+mn-cs"/>
            </a:endParaRPr>
          </a:p>
        </p:txBody>
      </p:sp>
      <p:sp>
        <p:nvSpPr>
          <p:cNvPr id="41" name="Oval 40">
            <a:extLst>
              <a:ext uri="{FF2B5EF4-FFF2-40B4-BE49-F238E27FC236}">
                <a16:creationId xmlns:a16="http://schemas.microsoft.com/office/drawing/2014/main" id="{66CB8F6B-C992-6EB8-F45E-C0F84A8DE2BE}"/>
              </a:ext>
            </a:extLst>
          </p:cNvPr>
          <p:cNvSpPr/>
          <p:nvPr/>
        </p:nvSpPr>
        <p:spPr>
          <a:xfrm>
            <a:off x="7087179" y="1715185"/>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Quire Sans"/>
              <a:ea typeface="+mn-ea"/>
              <a:cs typeface="+mn-cs"/>
            </a:endParaRPr>
          </a:p>
        </p:txBody>
      </p:sp>
      <p:sp>
        <p:nvSpPr>
          <p:cNvPr id="44" name="Oval 43">
            <a:extLst>
              <a:ext uri="{FF2B5EF4-FFF2-40B4-BE49-F238E27FC236}">
                <a16:creationId xmlns:a16="http://schemas.microsoft.com/office/drawing/2014/main" id="{D1D635F0-292E-A66E-5A32-9AD56C73AD09}"/>
              </a:ext>
            </a:extLst>
          </p:cNvPr>
          <p:cNvSpPr/>
          <p:nvPr/>
        </p:nvSpPr>
        <p:spPr>
          <a:xfrm>
            <a:off x="7087179" y="2153287"/>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Quire Sans"/>
              <a:ea typeface="+mn-ea"/>
              <a:cs typeface="+mn-cs"/>
            </a:endParaRPr>
          </a:p>
        </p:txBody>
      </p:sp>
      <p:sp>
        <p:nvSpPr>
          <p:cNvPr id="47" name="Oval 46">
            <a:extLst>
              <a:ext uri="{FF2B5EF4-FFF2-40B4-BE49-F238E27FC236}">
                <a16:creationId xmlns:a16="http://schemas.microsoft.com/office/drawing/2014/main" id="{C315A9E8-9340-9A55-C57A-453A9F868241}"/>
              </a:ext>
            </a:extLst>
          </p:cNvPr>
          <p:cNvSpPr/>
          <p:nvPr/>
        </p:nvSpPr>
        <p:spPr>
          <a:xfrm>
            <a:off x="7087179" y="2368584"/>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Quire Sans"/>
              <a:ea typeface="+mn-ea"/>
              <a:cs typeface="+mn-cs"/>
            </a:endParaRPr>
          </a:p>
        </p:txBody>
      </p:sp>
      <p:sp>
        <p:nvSpPr>
          <p:cNvPr id="49" name="Oval 48">
            <a:extLst>
              <a:ext uri="{FF2B5EF4-FFF2-40B4-BE49-F238E27FC236}">
                <a16:creationId xmlns:a16="http://schemas.microsoft.com/office/drawing/2014/main" id="{811EF1FE-B208-2923-754C-86195AD1DB74}"/>
              </a:ext>
            </a:extLst>
          </p:cNvPr>
          <p:cNvSpPr/>
          <p:nvPr/>
        </p:nvSpPr>
        <p:spPr>
          <a:xfrm>
            <a:off x="7316161" y="1282943"/>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Quire Sans"/>
              <a:ea typeface="+mn-ea"/>
              <a:cs typeface="+mn-cs"/>
            </a:endParaRPr>
          </a:p>
        </p:txBody>
      </p:sp>
      <p:sp>
        <p:nvSpPr>
          <p:cNvPr id="50" name="Oval 49">
            <a:extLst>
              <a:ext uri="{FF2B5EF4-FFF2-40B4-BE49-F238E27FC236}">
                <a16:creationId xmlns:a16="http://schemas.microsoft.com/office/drawing/2014/main" id="{78289E17-508B-BF5D-33A5-1E329BF2393D}"/>
              </a:ext>
            </a:extLst>
          </p:cNvPr>
          <p:cNvSpPr/>
          <p:nvPr/>
        </p:nvSpPr>
        <p:spPr>
          <a:xfrm>
            <a:off x="7316161" y="2592562"/>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Quire Sans"/>
              <a:ea typeface="+mn-ea"/>
              <a:cs typeface="+mn-cs"/>
            </a:endParaRPr>
          </a:p>
        </p:txBody>
      </p:sp>
      <p:sp>
        <p:nvSpPr>
          <p:cNvPr id="51" name="Oval 50">
            <a:extLst>
              <a:ext uri="{FF2B5EF4-FFF2-40B4-BE49-F238E27FC236}">
                <a16:creationId xmlns:a16="http://schemas.microsoft.com/office/drawing/2014/main" id="{FB8E7ADB-3AE8-6284-AD9D-4E4EAF273DB5}"/>
              </a:ext>
            </a:extLst>
          </p:cNvPr>
          <p:cNvSpPr/>
          <p:nvPr/>
        </p:nvSpPr>
        <p:spPr>
          <a:xfrm>
            <a:off x="7316161" y="1936450"/>
            <a:ext cx="180000" cy="180000"/>
          </a:xfrm>
          <a:prstGeom prst="ellipse">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Quire Sans"/>
              <a:ea typeface="+mn-ea"/>
              <a:cs typeface="+mn-cs"/>
            </a:endParaRPr>
          </a:p>
        </p:txBody>
      </p:sp>
      <p:sp>
        <p:nvSpPr>
          <p:cNvPr id="52" name="Oval 51">
            <a:extLst>
              <a:ext uri="{FF2B5EF4-FFF2-40B4-BE49-F238E27FC236}">
                <a16:creationId xmlns:a16="http://schemas.microsoft.com/office/drawing/2014/main" id="{719191C6-DAE1-B485-96AC-07E7E343A0C9}"/>
              </a:ext>
            </a:extLst>
          </p:cNvPr>
          <p:cNvSpPr/>
          <p:nvPr/>
        </p:nvSpPr>
        <p:spPr>
          <a:xfrm>
            <a:off x="7312703" y="1495007"/>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Quire Sans"/>
              <a:ea typeface="+mn-ea"/>
              <a:cs typeface="+mn-cs"/>
            </a:endParaRPr>
          </a:p>
        </p:txBody>
      </p:sp>
      <p:sp>
        <p:nvSpPr>
          <p:cNvPr id="53" name="Oval 52">
            <a:extLst>
              <a:ext uri="{FF2B5EF4-FFF2-40B4-BE49-F238E27FC236}">
                <a16:creationId xmlns:a16="http://schemas.microsoft.com/office/drawing/2014/main" id="{3EDBFDB9-9A95-953F-AE32-BA5AFAD718B6}"/>
              </a:ext>
            </a:extLst>
          </p:cNvPr>
          <p:cNvSpPr/>
          <p:nvPr/>
        </p:nvSpPr>
        <p:spPr>
          <a:xfrm>
            <a:off x="7312703" y="1710304"/>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Quire Sans"/>
              <a:ea typeface="+mn-ea"/>
              <a:cs typeface="+mn-cs"/>
            </a:endParaRPr>
          </a:p>
        </p:txBody>
      </p:sp>
      <p:sp>
        <p:nvSpPr>
          <p:cNvPr id="54" name="Oval 53">
            <a:extLst>
              <a:ext uri="{FF2B5EF4-FFF2-40B4-BE49-F238E27FC236}">
                <a16:creationId xmlns:a16="http://schemas.microsoft.com/office/drawing/2014/main" id="{982816B4-492A-5D5F-04B4-BFDCD06B0DC1}"/>
              </a:ext>
            </a:extLst>
          </p:cNvPr>
          <p:cNvSpPr/>
          <p:nvPr/>
        </p:nvSpPr>
        <p:spPr>
          <a:xfrm>
            <a:off x="7312703" y="2148406"/>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Quire Sans"/>
              <a:ea typeface="+mn-ea"/>
              <a:cs typeface="+mn-cs"/>
            </a:endParaRPr>
          </a:p>
        </p:txBody>
      </p:sp>
      <p:sp>
        <p:nvSpPr>
          <p:cNvPr id="55" name="Oval 54">
            <a:extLst>
              <a:ext uri="{FF2B5EF4-FFF2-40B4-BE49-F238E27FC236}">
                <a16:creationId xmlns:a16="http://schemas.microsoft.com/office/drawing/2014/main" id="{3E170001-F8BC-0658-4AE2-BB773BD98B09}"/>
              </a:ext>
            </a:extLst>
          </p:cNvPr>
          <p:cNvSpPr/>
          <p:nvPr/>
        </p:nvSpPr>
        <p:spPr>
          <a:xfrm>
            <a:off x="7312703" y="2363703"/>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Quire Sans"/>
              <a:ea typeface="+mn-ea"/>
              <a:cs typeface="+mn-cs"/>
            </a:endParaRPr>
          </a:p>
        </p:txBody>
      </p:sp>
      <p:sp>
        <p:nvSpPr>
          <p:cNvPr id="56" name="Oval 55">
            <a:extLst>
              <a:ext uri="{FF2B5EF4-FFF2-40B4-BE49-F238E27FC236}">
                <a16:creationId xmlns:a16="http://schemas.microsoft.com/office/drawing/2014/main" id="{880668E6-0A59-1686-F4E9-8584D45CBCB4}"/>
              </a:ext>
            </a:extLst>
          </p:cNvPr>
          <p:cNvSpPr/>
          <p:nvPr/>
        </p:nvSpPr>
        <p:spPr>
          <a:xfrm>
            <a:off x="6863202" y="1289275"/>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Quire Sans"/>
              <a:ea typeface="+mn-ea"/>
              <a:cs typeface="+mn-cs"/>
            </a:endParaRPr>
          </a:p>
        </p:txBody>
      </p:sp>
      <p:sp>
        <p:nvSpPr>
          <p:cNvPr id="57" name="Oval 56">
            <a:extLst>
              <a:ext uri="{FF2B5EF4-FFF2-40B4-BE49-F238E27FC236}">
                <a16:creationId xmlns:a16="http://schemas.microsoft.com/office/drawing/2014/main" id="{61CBEA01-0385-ABBF-9FF5-3F325CE96FF7}"/>
              </a:ext>
            </a:extLst>
          </p:cNvPr>
          <p:cNvSpPr/>
          <p:nvPr/>
        </p:nvSpPr>
        <p:spPr>
          <a:xfrm>
            <a:off x="6863202" y="2598894"/>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Quire Sans"/>
              <a:ea typeface="+mn-ea"/>
              <a:cs typeface="+mn-cs"/>
            </a:endParaRPr>
          </a:p>
        </p:txBody>
      </p:sp>
      <p:sp>
        <p:nvSpPr>
          <p:cNvPr id="58" name="Oval 57">
            <a:extLst>
              <a:ext uri="{FF2B5EF4-FFF2-40B4-BE49-F238E27FC236}">
                <a16:creationId xmlns:a16="http://schemas.microsoft.com/office/drawing/2014/main" id="{4DF21DAF-7AAD-6F40-7CF3-443C6D14D57C}"/>
              </a:ext>
            </a:extLst>
          </p:cNvPr>
          <p:cNvSpPr/>
          <p:nvPr/>
        </p:nvSpPr>
        <p:spPr>
          <a:xfrm>
            <a:off x="6863202" y="1942782"/>
            <a:ext cx="180000" cy="180000"/>
          </a:xfrm>
          <a:prstGeom prst="ellipse">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Quire Sans"/>
              <a:ea typeface="+mn-ea"/>
              <a:cs typeface="+mn-cs"/>
            </a:endParaRPr>
          </a:p>
        </p:txBody>
      </p:sp>
      <p:sp>
        <p:nvSpPr>
          <p:cNvPr id="59" name="Oval 58">
            <a:extLst>
              <a:ext uri="{FF2B5EF4-FFF2-40B4-BE49-F238E27FC236}">
                <a16:creationId xmlns:a16="http://schemas.microsoft.com/office/drawing/2014/main" id="{DCBA53E1-B39D-9FE3-5EE8-4EAD5E826C18}"/>
              </a:ext>
            </a:extLst>
          </p:cNvPr>
          <p:cNvSpPr/>
          <p:nvPr/>
        </p:nvSpPr>
        <p:spPr>
          <a:xfrm>
            <a:off x="6859744" y="1501339"/>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Quire Sans"/>
              <a:ea typeface="+mn-ea"/>
              <a:cs typeface="+mn-cs"/>
            </a:endParaRPr>
          </a:p>
        </p:txBody>
      </p:sp>
      <p:sp>
        <p:nvSpPr>
          <p:cNvPr id="60" name="Oval 59">
            <a:extLst>
              <a:ext uri="{FF2B5EF4-FFF2-40B4-BE49-F238E27FC236}">
                <a16:creationId xmlns:a16="http://schemas.microsoft.com/office/drawing/2014/main" id="{AFAD1F14-8FC1-3D9E-0621-18AD4ECBE554}"/>
              </a:ext>
            </a:extLst>
          </p:cNvPr>
          <p:cNvSpPr/>
          <p:nvPr/>
        </p:nvSpPr>
        <p:spPr>
          <a:xfrm>
            <a:off x="6859744" y="1716636"/>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Quire Sans"/>
              <a:ea typeface="+mn-ea"/>
              <a:cs typeface="+mn-cs"/>
            </a:endParaRPr>
          </a:p>
        </p:txBody>
      </p:sp>
      <p:sp>
        <p:nvSpPr>
          <p:cNvPr id="61" name="Oval 60">
            <a:extLst>
              <a:ext uri="{FF2B5EF4-FFF2-40B4-BE49-F238E27FC236}">
                <a16:creationId xmlns:a16="http://schemas.microsoft.com/office/drawing/2014/main" id="{366640DD-4005-5CD0-8449-B94700983CCF}"/>
              </a:ext>
            </a:extLst>
          </p:cNvPr>
          <p:cNvSpPr/>
          <p:nvPr/>
        </p:nvSpPr>
        <p:spPr>
          <a:xfrm>
            <a:off x="6859744" y="2154738"/>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Quire Sans"/>
              <a:ea typeface="+mn-ea"/>
              <a:cs typeface="+mn-cs"/>
            </a:endParaRPr>
          </a:p>
        </p:txBody>
      </p:sp>
      <p:sp>
        <p:nvSpPr>
          <p:cNvPr id="62" name="Oval 61">
            <a:extLst>
              <a:ext uri="{FF2B5EF4-FFF2-40B4-BE49-F238E27FC236}">
                <a16:creationId xmlns:a16="http://schemas.microsoft.com/office/drawing/2014/main" id="{0A857577-D21A-8C3D-2C89-8182F4BEA50F}"/>
              </a:ext>
            </a:extLst>
          </p:cNvPr>
          <p:cNvSpPr/>
          <p:nvPr/>
        </p:nvSpPr>
        <p:spPr>
          <a:xfrm>
            <a:off x="6859744" y="2370035"/>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Quire Sans"/>
              <a:ea typeface="+mn-ea"/>
              <a:cs typeface="+mn-cs"/>
            </a:endParaRPr>
          </a:p>
        </p:txBody>
      </p:sp>
      <p:sp>
        <p:nvSpPr>
          <p:cNvPr id="63" name="Oval 62">
            <a:extLst>
              <a:ext uri="{FF2B5EF4-FFF2-40B4-BE49-F238E27FC236}">
                <a16:creationId xmlns:a16="http://schemas.microsoft.com/office/drawing/2014/main" id="{823F2A32-2F7B-0653-88ED-AB865B3EADAB}"/>
              </a:ext>
            </a:extLst>
          </p:cNvPr>
          <p:cNvSpPr/>
          <p:nvPr/>
        </p:nvSpPr>
        <p:spPr>
          <a:xfrm>
            <a:off x="6641136" y="1289980"/>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Quire Sans"/>
              <a:ea typeface="+mn-ea"/>
              <a:cs typeface="+mn-cs"/>
            </a:endParaRPr>
          </a:p>
        </p:txBody>
      </p:sp>
      <p:sp>
        <p:nvSpPr>
          <p:cNvPr id="64" name="Oval 63">
            <a:extLst>
              <a:ext uri="{FF2B5EF4-FFF2-40B4-BE49-F238E27FC236}">
                <a16:creationId xmlns:a16="http://schemas.microsoft.com/office/drawing/2014/main" id="{9A38E38C-1816-2F48-C4F6-303CE46707A5}"/>
              </a:ext>
            </a:extLst>
          </p:cNvPr>
          <p:cNvSpPr/>
          <p:nvPr/>
        </p:nvSpPr>
        <p:spPr>
          <a:xfrm>
            <a:off x="6641136" y="2599599"/>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Quire Sans"/>
              <a:ea typeface="+mn-ea"/>
              <a:cs typeface="+mn-cs"/>
            </a:endParaRPr>
          </a:p>
        </p:txBody>
      </p:sp>
      <p:sp>
        <p:nvSpPr>
          <p:cNvPr id="65" name="Oval 64">
            <a:extLst>
              <a:ext uri="{FF2B5EF4-FFF2-40B4-BE49-F238E27FC236}">
                <a16:creationId xmlns:a16="http://schemas.microsoft.com/office/drawing/2014/main" id="{12200EFE-8070-E240-CECA-7761597726C4}"/>
              </a:ext>
            </a:extLst>
          </p:cNvPr>
          <p:cNvSpPr/>
          <p:nvPr/>
        </p:nvSpPr>
        <p:spPr>
          <a:xfrm>
            <a:off x="6641136" y="1943487"/>
            <a:ext cx="180000" cy="180000"/>
          </a:xfrm>
          <a:prstGeom prst="ellipse">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Quire Sans"/>
              <a:ea typeface="+mn-ea"/>
              <a:cs typeface="+mn-cs"/>
            </a:endParaRPr>
          </a:p>
        </p:txBody>
      </p:sp>
      <p:sp>
        <p:nvSpPr>
          <p:cNvPr id="66" name="Oval 65">
            <a:extLst>
              <a:ext uri="{FF2B5EF4-FFF2-40B4-BE49-F238E27FC236}">
                <a16:creationId xmlns:a16="http://schemas.microsoft.com/office/drawing/2014/main" id="{A0F7C7F3-B6C9-4CD3-E26E-13F577AA07DB}"/>
              </a:ext>
            </a:extLst>
          </p:cNvPr>
          <p:cNvSpPr/>
          <p:nvPr/>
        </p:nvSpPr>
        <p:spPr>
          <a:xfrm>
            <a:off x="6637678" y="1502044"/>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Quire Sans"/>
              <a:ea typeface="+mn-ea"/>
              <a:cs typeface="+mn-cs"/>
            </a:endParaRPr>
          </a:p>
        </p:txBody>
      </p:sp>
      <p:sp>
        <p:nvSpPr>
          <p:cNvPr id="67" name="Oval 66">
            <a:extLst>
              <a:ext uri="{FF2B5EF4-FFF2-40B4-BE49-F238E27FC236}">
                <a16:creationId xmlns:a16="http://schemas.microsoft.com/office/drawing/2014/main" id="{FAE604DE-9FCE-7065-FEDF-9D0AED010C04}"/>
              </a:ext>
            </a:extLst>
          </p:cNvPr>
          <p:cNvSpPr/>
          <p:nvPr/>
        </p:nvSpPr>
        <p:spPr>
          <a:xfrm>
            <a:off x="6637678" y="1717341"/>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Quire Sans"/>
              <a:ea typeface="+mn-ea"/>
              <a:cs typeface="+mn-cs"/>
            </a:endParaRPr>
          </a:p>
        </p:txBody>
      </p:sp>
      <p:sp>
        <p:nvSpPr>
          <p:cNvPr id="68" name="Oval 67">
            <a:extLst>
              <a:ext uri="{FF2B5EF4-FFF2-40B4-BE49-F238E27FC236}">
                <a16:creationId xmlns:a16="http://schemas.microsoft.com/office/drawing/2014/main" id="{169F70DD-62B5-D06E-F601-51F355BD4721}"/>
              </a:ext>
            </a:extLst>
          </p:cNvPr>
          <p:cNvSpPr/>
          <p:nvPr/>
        </p:nvSpPr>
        <p:spPr>
          <a:xfrm>
            <a:off x="6637678" y="2155443"/>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Quire Sans"/>
              <a:ea typeface="+mn-ea"/>
              <a:cs typeface="+mn-cs"/>
            </a:endParaRPr>
          </a:p>
        </p:txBody>
      </p:sp>
      <p:sp>
        <p:nvSpPr>
          <p:cNvPr id="69" name="Oval 68">
            <a:extLst>
              <a:ext uri="{FF2B5EF4-FFF2-40B4-BE49-F238E27FC236}">
                <a16:creationId xmlns:a16="http://schemas.microsoft.com/office/drawing/2014/main" id="{CB704883-575D-2A19-F9F6-B1BE799C8594}"/>
              </a:ext>
            </a:extLst>
          </p:cNvPr>
          <p:cNvSpPr/>
          <p:nvPr/>
        </p:nvSpPr>
        <p:spPr>
          <a:xfrm>
            <a:off x="6637678" y="2370740"/>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Quire Sans"/>
              <a:ea typeface="+mn-ea"/>
              <a:cs typeface="+mn-cs"/>
            </a:endParaRPr>
          </a:p>
        </p:txBody>
      </p:sp>
      <p:sp>
        <p:nvSpPr>
          <p:cNvPr id="70" name="Oval 69">
            <a:extLst>
              <a:ext uri="{FF2B5EF4-FFF2-40B4-BE49-F238E27FC236}">
                <a16:creationId xmlns:a16="http://schemas.microsoft.com/office/drawing/2014/main" id="{CFE28CA1-E178-2966-BD23-73D70141BF28}"/>
              </a:ext>
            </a:extLst>
          </p:cNvPr>
          <p:cNvSpPr/>
          <p:nvPr/>
        </p:nvSpPr>
        <p:spPr>
          <a:xfrm>
            <a:off x="7545143" y="1286417"/>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Quire Sans"/>
              <a:ea typeface="+mn-ea"/>
              <a:cs typeface="+mn-cs"/>
            </a:endParaRPr>
          </a:p>
        </p:txBody>
      </p:sp>
      <p:sp>
        <p:nvSpPr>
          <p:cNvPr id="71" name="Oval 70">
            <a:extLst>
              <a:ext uri="{FF2B5EF4-FFF2-40B4-BE49-F238E27FC236}">
                <a16:creationId xmlns:a16="http://schemas.microsoft.com/office/drawing/2014/main" id="{5DAF1B2A-114B-F969-2E2E-49D16E3EEE28}"/>
              </a:ext>
            </a:extLst>
          </p:cNvPr>
          <p:cNvSpPr/>
          <p:nvPr/>
        </p:nvSpPr>
        <p:spPr>
          <a:xfrm>
            <a:off x="7545143" y="2596036"/>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Quire Sans"/>
              <a:ea typeface="+mn-ea"/>
              <a:cs typeface="+mn-cs"/>
            </a:endParaRPr>
          </a:p>
        </p:txBody>
      </p:sp>
      <p:sp>
        <p:nvSpPr>
          <p:cNvPr id="72" name="Oval 71">
            <a:extLst>
              <a:ext uri="{FF2B5EF4-FFF2-40B4-BE49-F238E27FC236}">
                <a16:creationId xmlns:a16="http://schemas.microsoft.com/office/drawing/2014/main" id="{170CD91F-3B85-E3D2-176E-FE677A5670B3}"/>
              </a:ext>
            </a:extLst>
          </p:cNvPr>
          <p:cNvSpPr/>
          <p:nvPr/>
        </p:nvSpPr>
        <p:spPr>
          <a:xfrm>
            <a:off x="7545143" y="1939924"/>
            <a:ext cx="180000" cy="180000"/>
          </a:xfrm>
          <a:prstGeom prst="ellipse">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Quire Sans"/>
              <a:ea typeface="+mn-ea"/>
              <a:cs typeface="+mn-cs"/>
            </a:endParaRPr>
          </a:p>
        </p:txBody>
      </p:sp>
      <p:sp>
        <p:nvSpPr>
          <p:cNvPr id="73" name="Oval 72">
            <a:extLst>
              <a:ext uri="{FF2B5EF4-FFF2-40B4-BE49-F238E27FC236}">
                <a16:creationId xmlns:a16="http://schemas.microsoft.com/office/drawing/2014/main" id="{06EB62E4-1C68-AD65-F3DE-17A02B2C28C6}"/>
              </a:ext>
            </a:extLst>
          </p:cNvPr>
          <p:cNvSpPr/>
          <p:nvPr/>
        </p:nvSpPr>
        <p:spPr>
          <a:xfrm>
            <a:off x="7541685" y="1498481"/>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Quire Sans"/>
              <a:ea typeface="+mn-ea"/>
              <a:cs typeface="+mn-cs"/>
            </a:endParaRPr>
          </a:p>
        </p:txBody>
      </p:sp>
      <p:sp>
        <p:nvSpPr>
          <p:cNvPr id="74" name="Oval 73">
            <a:extLst>
              <a:ext uri="{FF2B5EF4-FFF2-40B4-BE49-F238E27FC236}">
                <a16:creationId xmlns:a16="http://schemas.microsoft.com/office/drawing/2014/main" id="{CCD26EB3-4BF7-654F-7B1F-D5C7B041A93D}"/>
              </a:ext>
            </a:extLst>
          </p:cNvPr>
          <p:cNvSpPr/>
          <p:nvPr/>
        </p:nvSpPr>
        <p:spPr>
          <a:xfrm>
            <a:off x="7541685" y="1713778"/>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Quire Sans"/>
              <a:ea typeface="+mn-ea"/>
              <a:cs typeface="+mn-cs"/>
            </a:endParaRPr>
          </a:p>
        </p:txBody>
      </p:sp>
      <p:sp>
        <p:nvSpPr>
          <p:cNvPr id="75" name="Oval 74">
            <a:extLst>
              <a:ext uri="{FF2B5EF4-FFF2-40B4-BE49-F238E27FC236}">
                <a16:creationId xmlns:a16="http://schemas.microsoft.com/office/drawing/2014/main" id="{1D929D2D-AED2-0C7C-16E1-38E37846C222}"/>
              </a:ext>
            </a:extLst>
          </p:cNvPr>
          <p:cNvSpPr/>
          <p:nvPr/>
        </p:nvSpPr>
        <p:spPr>
          <a:xfrm>
            <a:off x="7541685" y="2151880"/>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Quire Sans"/>
              <a:ea typeface="+mn-ea"/>
              <a:cs typeface="+mn-cs"/>
            </a:endParaRPr>
          </a:p>
        </p:txBody>
      </p:sp>
      <p:sp>
        <p:nvSpPr>
          <p:cNvPr id="76" name="Oval 75">
            <a:extLst>
              <a:ext uri="{FF2B5EF4-FFF2-40B4-BE49-F238E27FC236}">
                <a16:creationId xmlns:a16="http://schemas.microsoft.com/office/drawing/2014/main" id="{5ABF8308-F01B-5CBC-3815-2F6E40118EEC}"/>
              </a:ext>
            </a:extLst>
          </p:cNvPr>
          <p:cNvSpPr/>
          <p:nvPr/>
        </p:nvSpPr>
        <p:spPr>
          <a:xfrm>
            <a:off x="7541685" y="2367177"/>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Quire Sans"/>
              <a:ea typeface="+mn-ea"/>
              <a:cs typeface="+mn-cs"/>
            </a:endParaRPr>
          </a:p>
        </p:txBody>
      </p:sp>
      <p:sp>
        <p:nvSpPr>
          <p:cNvPr id="77" name="Right Arrow 76">
            <a:extLst>
              <a:ext uri="{FF2B5EF4-FFF2-40B4-BE49-F238E27FC236}">
                <a16:creationId xmlns:a16="http://schemas.microsoft.com/office/drawing/2014/main" id="{6ABA89DE-0BB3-8C70-0AC4-26288B9803F9}"/>
              </a:ext>
            </a:extLst>
          </p:cNvPr>
          <p:cNvSpPr/>
          <p:nvPr/>
        </p:nvSpPr>
        <p:spPr>
          <a:xfrm>
            <a:off x="3922123" y="1540999"/>
            <a:ext cx="2191657" cy="610881"/>
          </a:xfrm>
          <a:prstGeom prst="right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Quire Sans"/>
              <a:ea typeface="+mn-ea"/>
              <a:cs typeface="+mn-cs"/>
            </a:endParaRPr>
          </a:p>
        </p:txBody>
      </p:sp>
      <p:sp>
        <p:nvSpPr>
          <p:cNvPr id="78" name="TextBox 77">
            <a:extLst>
              <a:ext uri="{FF2B5EF4-FFF2-40B4-BE49-F238E27FC236}">
                <a16:creationId xmlns:a16="http://schemas.microsoft.com/office/drawing/2014/main" id="{E2B829F7-9F43-448A-D823-650CD828E89A}"/>
              </a:ext>
            </a:extLst>
          </p:cNvPr>
          <p:cNvSpPr txBox="1"/>
          <p:nvPr/>
        </p:nvSpPr>
        <p:spPr>
          <a:xfrm>
            <a:off x="3920613" y="2046855"/>
            <a:ext cx="20858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Quire Sans" panose="020B0502040400020003" pitchFamily="34" charset="0"/>
                <a:ea typeface="+mn-ea"/>
                <a:cs typeface="+mn-cs"/>
              </a:rPr>
              <a:t>Technology Scaling</a:t>
            </a:r>
          </a:p>
        </p:txBody>
      </p:sp>
      <p:sp>
        <p:nvSpPr>
          <p:cNvPr id="79" name="Lightning Bolt 78">
            <a:extLst>
              <a:ext uri="{FF2B5EF4-FFF2-40B4-BE49-F238E27FC236}">
                <a16:creationId xmlns:a16="http://schemas.microsoft.com/office/drawing/2014/main" id="{CE042B6C-F4B7-D423-C677-F706BD9D0CED}"/>
              </a:ext>
            </a:extLst>
          </p:cNvPr>
          <p:cNvSpPr/>
          <p:nvPr/>
        </p:nvSpPr>
        <p:spPr>
          <a:xfrm>
            <a:off x="975723" y="1013309"/>
            <a:ext cx="522514" cy="449634"/>
          </a:xfrm>
          <a:prstGeom prst="lightningBol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Quire Sans"/>
              <a:ea typeface="+mn-ea"/>
              <a:cs typeface="+mn-cs"/>
            </a:endParaRPr>
          </a:p>
        </p:txBody>
      </p:sp>
      <p:sp>
        <p:nvSpPr>
          <p:cNvPr id="81" name="Lightning Bolt 80">
            <a:extLst>
              <a:ext uri="{FF2B5EF4-FFF2-40B4-BE49-F238E27FC236}">
                <a16:creationId xmlns:a16="http://schemas.microsoft.com/office/drawing/2014/main" id="{F9FC8ECC-5DED-2D23-269A-DBB7024AC956}"/>
              </a:ext>
            </a:extLst>
          </p:cNvPr>
          <p:cNvSpPr/>
          <p:nvPr/>
        </p:nvSpPr>
        <p:spPr>
          <a:xfrm>
            <a:off x="2269251" y="2334738"/>
            <a:ext cx="522514" cy="449634"/>
          </a:xfrm>
          <a:prstGeom prst="lightningBol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Quire Sans"/>
              <a:ea typeface="+mn-ea"/>
              <a:cs typeface="+mn-cs"/>
            </a:endParaRPr>
          </a:p>
        </p:txBody>
      </p:sp>
      <p:sp>
        <p:nvSpPr>
          <p:cNvPr id="82" name="Lightning Bolt 81">
            <a:extLst>
              <a:ext uri="{FF2B5EF4-FFF2-40B4-BE49-F238E27FC236}">
                <a16:creationId xmlns:a16="http://schemas.microsoft.com/office/drawing/2014/main" id="{454F998A-77E0-297A-795D-AEC85212E5F9}"/>
              </a:ext>
            </a:extLst>
          </p:cNvPr>
          <p:cNvSpPr/>
          <p:nvPr/>
        </p:nvSpPr>
        <p:spPr>
          <a:xfrm>
            <a:off x="6613638" y="1673552"/>
            <a:ext cx="216000" cy="216000"/>
          </a:xfrm>
          <a:prstGeom prst="lightningBol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Quire Sans"/>
              <a:ea typeface="+mn-ea"/>
              <a:cs typeface="+mn-cs"/>
            </a:endParaRPr>
          </a:p>
        </p:txBody>
      </p:sp>
      <p:sp>
        <p:nvSpPr>
          <p:cNvPr id="84" name="Lightning Bolt 83">
            <a:extLst>
              <a:ext uri="{FF2B5EF4-FFF2-40B4-BE49-F238E27FC236}">
                <a16:creationId xmlns:a16="http://schemas.microsoft.com/office/drawing/2014/main" id="{E32075D9-345C-FE60-C2AD-E1A1FB52771B}"/>
              </a:ext>
            </a:extLst>
          </p:cNvPr>
          <p:cNvSpPr/>
          <p:nvPr/>
        </p:nvSpPr>
        <p:spPr>
          <a:xfrm>
            <a:off x="6834252" y="2135274"/>
            <a:ext cx="216000" cy="216000"/>
          </a:xfrm>
          <a:prstGeom prst="lightningBol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Quire Sans"/>
              <a:ea typeface="+mn-ea"/>
              <a:cs typeface="+mn-cs"/>
            </a:endParaRPr>
          </a:p>
        </p:txBody>
      </p:sp>
      <p:sp>
        <p:nvSpPr>
          <p:cNvPr id="85" name="Lightning Bolt 84">
            <a:extLst>
              <a:ext uri="{FF2B5EF4-FFF2-40B4-BE49-F238E27FC236}">
                <a16:creationId xmlns:a16="http://schemas.microsoft.com/office/drawing/2014/main" id="{4596B635-1B91-EBCD-7011-C0A69AEEE185}"/>
              </a:ext>
            </a:extLst>
          </p:cNvPr>
          <p:cNvSpPr/>
          <p:nvPr/>
        </p:nvSpPr>
        <p:spPr>
          <a:xfrm>
            <a:off x="7059776" y="2129050"/>
            <a:ext cx="216000" cy="216000"/>
          </a:xfrm>
          <a:prstGeom prst="lightningBol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Quire Sans"/>
              <a:ea typeface="+mn-ea"/>
              <a:cs typeface="+mn-cs"/>
            </a:endParaRPr>
          </a:p>
        </p:txBody>
      </p:sp>
      <p:sp>
        <p:nvSpPr>
          <p:cNvPr id="86" name="Lightning Bolt 85">
            <a:extLst>
              <a:ext uri="{FF2B5EF4-FFF2-40B4-BE49-F238E27FC236}">
                <a16:creationId xmlns:a16="http://schemas.microsoft.com/office/drawing/2014/main" id="{79A9432D-1532-62A4-3F5A-9D71F33B9C50}"/>
              </a:ext>
            </a:extLst>
          </p:cNvPr>
          <p:cNvSpPr/>
          <p:nvPr/>
        </p:nvSpPr>
        <p:spPr>
          <a:xfrm>
            <a:off x="7286500" y="1673837"/>
            <a:ext cx="216000" cy="216000"/>
          </a:xfrm>
          <a:prstGeom prst="lightningBol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Quire Sans"/>
              <a:ea typeface="+mn-ea"/>
              <a:cs typeface="+mn-cs"/>
            </a:endParaRPr>
          </a:p>
        </p:txBody>
      </p:sp>
      <p:sp>
        <p:nvSpPr>
          <p:cNvPr id="87" name="Lightning Bolt 86">
            <a:extLst>
              <a:ext uri="{FF2B5EF4-FFF2-40B4-BE49-F238E27FC236}">
                <a16:creationId xmlns:a16="http://schemas.microsoft.com/office/drawing/2014/main" id="{8D51E862-6C3D-BBF9-F2DE-664BE7C98BD2}"/>
              </a:ext>
            </a:extLst>
          </p:cNvPr>
          <p:cNvSpPr/>
          <p:nvPr/>
        </p:nvSpPr>
        <p:spPr>
          <a:xfrm>
            <a:off x="6613638" y="2351342"/>
            <a:ext cx="216000" cy="216000"/>
          </a:xfrm>
          <a:prstGeom prst="lightningBol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Quire Sans"/>
              <a:ea typeface="+mn-ea"/>
              <a:cs typeface="+mn-cs"/>
            </a:endParaRPr>
          </a:p>
        </p:txBody>
      </p:sp>
      <p:sp>
        <p:nvSpPr>
          <p:cNvPr id="88" name="Lightning Bolt 87">
            <a:extLst>
              <a:ext uri="{FF2B5EF4-FFF2-40B4-BE49-F238E27FC236}">
                <a16:creationId xmlns:a16="http://schemas.microsoft.com/office/drawing/2014/main" id="{7055D68A-DDDA-F2C3-EA7E-7951E437A83A}"/>
              </a:ext>
            </a:extLst>
          </p:cNvPr>
          <p:cNvSpPr/>
          <p:nvPr/>
        </p:nvSpPr>
        <p:spPr>
          <a:xfrm>
            <a:off x="7057196" y="2334651"/>
            <a:ext cx="216000" cy="216000"/>
          </a:xfrm>
          <a:prstGeom prst="lightningBol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Quire Sans"/>
              <a:ea typeface="+mn-ea"/>
              <a:cs typeface="+mn-cs"/>
            </a:endParaRPr>
          </a:p>
        </p:txBody>
      </p:sp>
      <p:sp>
        <p:nvSpPr>
          <p:cNvPr id="89" name="Lightning Bolt 88">
            <a:extLst>
              <a:ext uri="{FF2B5EF4-FFF2-40B4-BE49-F238E27FC236}">
                <a16:creationId xmlns:a16="http://schemas.microsoft.com/office/drawing/2014/main" id="{C2EE4269-C362-2DCF-D453-11078C010018}"/>
              </a:ext>
            </a:extLst>
          </p:cNvPr>
          <p:cNvSpPr/>
          <p:nvPr/>
        </p:nvSpPr>
        <p:spPr>
          <a:xfrm>
            <a:off x="7495753" y="2136166"/>
            <a:ext cx="216000" cy="216000"/>
          </a:xfrm>
          <a:prstGeom prst="lightningBol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Quire Sans"/>
              <a:ea typeface="+mn-ea"/>
              <a:cs typeface="+mn-cs"/>
            </a:endParaRPr>
          </a:p>
        </p:txBody>
      </p:sp>
      <p:graphicFrame>
        <p:nvGraphicFramePr>
          <p:cNvPr id="7" name="Chart 6">
            <a:extLst>
              <a:ext uri="{FF2B5EF4-FFF2-40B4-BE49-F238E27FC236}">
                <a16:creationId xmlns:a16="http://schemas.microsoft.com/office/drawing/2014/main" id="{20520664-60B5-C2B5-4454-85ACF83B2B39}"/>
              </a:ext>
            </a:extLst>
          </p:cNvPr>
          <p:cNvGraphicFramePr>
            <a:graphicFrameLocks/>
          </p:cNvGraphicFramePr>
          <p:nvPr/>
        </p:nvGraphicFramePr>
        <p:xfrm>
          <a:off x="0" y="4185117"/>
          <a:ext cx="9144000" cy="2593406"/>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a:extLst>
              <a:ext uri="{FF2B5EF4-FFF2-40B4-BE49-F238E27FC236}">
                <a16:creationId xmlns:a16="http://schemas.microsoft.com/office/drawing/2014/main" id="{328DB397-7CC0-8E7F-F6AD-B061C73B1352}"/>
              </a:ext>
            </a:extLst>
          </p:cNvPr>
          <p:cNvSpPr txBox="1"/>
          <p:nvPr/>
        </p:nvSpPr>
        <p:spPr>
          <a:xfrm>
            <a:off x="3422487" y="6518290"/>
            <a:ext cx="2299027" cy="369332"/>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30A0"/>
                </a:solidFill>
                <a:effectLst/>
                <a:uLnTx/>
                <a:uFillTx/>
                <a:latin typeface="Quire Sans" panose="020B0502040400020003" pitchFamily="34" charset="0"/>
                <a:ea typeface="+mn-ea"/>
                <a:cs typeface="Quire Sans" panose="020B0502040400020003" pitchFamily="34" charset="0"/>
              </a:rPr>
              <a:t>[</a:t>
            </a:r>
            <a:r>
              <a:rPr kumimoji="0" lang="en-US" sz="1800" b="1" i="0" u="none" strike="noStrike" kern="1200" cap="none" spc="0" normalizeH="0" baseline="0" noProof="0" dirty="0" err="1">
                <a:ln>
                  <a:noFill/>
                </a:ln>
                <a:solidFill>
                  <a:srgbClr val="7030A0"/>
                </a:solidFill>
                <a:effectLst/>
                <a:uLnTx/>
                <a:uFillTx/>
                <a:latin typeface="Quire Sans" panose="020B0502040400020003" pitchFamily="34" charset="0"/>
                <a:ea typeface="+mn-ea"/>
                <a:cs typeface="Quire Sans" panose="020B0502040400020003" pitchFamily="34" charset="0"/>
              </a:rPr>
              <a:t>Yaglikci</a:t>
            </a:r>
            <a:r>
              <a:rPr kumimoji="0" lang="en-US" sz="1800" b="1" i="0" u="none" strike="noStrike" kern="1200" cap="none" spc="0" normalizeH="0" baseline="0" noProof="0" dirty="0">
                <a:ln>
                  <a:noFill/>
                </a:ln>
                <a:solidFill>
                  <a:srgbClr val="7030A0"/>
                </a:solidFill>
                <a:effectLst/>
                <a:uLnTx/>
                <a:uFillTx/>
                <a:latin typeface="Quire Sans" panose="020B0502040400020003" pitchFamily="34" charset="0"/>
                <a:ea typeface="+mn-ea"/>
                <a:cs typeface="Quire Sans" panose="020B0502040400020003" pitchFamily="34" charset="0"/>
              </a:rPr>
              <a:t>+, HPCA’</a:t>
            </a:r>
            <a:r>
              <a:rPr kumimoji="0" lang="en-US" sz="1800" b="1" i="0" u="none" strike="noStrike" kern="1200" cap="none" spc="0" normalizeH="0" baseline="0" noProof="0" dirty="0">
                <a:ln>
                  <a:noFill/>
                </a:ln>
                <a:solidFill>
                  <a:srgbClr val="7030A0"/>
                </a:solidFill>
                <a:effectLst/>
                <a:uLnTx/>
                <a:uFillTx/>
                <a:latin typeface="Trebuchet MS" panose="020B0703020202090204" pitchFamily="34" charset="0"/>
                <a:ea typeface="+mn-ea"/>
                <a:cs typeface="Quire Sans" panose="020B0502040400020003" pitchFamily="34" charset="0"/>
              </a:rPr>
              <a:t>24</a:t>
            </a:r>
            <a:r>
              <a:rPr kumimoji="0" lang="en-US" sz="1800" b="1" i="0" u="none" strike="noStrike" kern="1200" cap="none" spc="0" normalizeH="0" baseline="0" noProof="0" dirty="0">
                <a:ln>
                  <a:noFill/>
                </a:ln>
                <a:solidFill>
                  <a:srgbClr val="7030A0"/>
                </a:solidFill>
                <a:effectLst/>
                <a:uLnTx/>
                <a:uFillTx/>
                <a:latin typeface="Quire Sans" panose="020B0502040400020003" pitchFamily="34" charset="0"/>
                <a:ea typeface="+mn-ea"/>
                <a:cs typeface="Quire Sans" panose="020B0502040400020003" pitchFamily="34" charset="0"/>
              </a:rPr>
              <a:t>]</a:t>
            </a:r>
          </a:p>
        </p:txBody>
      </p:sp>
    </p:spTree>
    <p:extLst>
      <p:ext uri="{BB962C8B-B14F-4D97-AF65-F5344CB8AC3E}">
        <p14:creationId xmlns:p14="http://schemas.microsoft.com/office/powerpoint/2010/main" val="2548097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Graphic spid="7" grpId="0">
        <p:bldAsOne/>
      </p:bldGraphic>
    </p:bld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BDE1AE-A184-F242-D39C-32CD843F59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7FE770-35DE-027E-934F-37C22D21FD95}"/>
              </a:ext>
            </a:extLst>
          </p:cNvPr>
          <p:cNvSpPr>
            <a:spLocks noGrp="1"/>
          </p:cNvSpPr>
          <p:nvPr>
            <p:ph type="title"/>
          </p:nvPr>
        </p:nvSpPr>
        <p:spPr>
          <a:prstGeom prst="rect">
            <a:avLst/>
          </a:prstGeom>
        </p:spPr>
        <p:txBody>
          <a:bodyPr>
            <a:normAutofit fontScale="90000"/>
          </a:bodyPr>
          <a:lstStyle/>
          <a:p>
            <a:r>
              <a:rPr lang="en-US" dirty="0"/>
              <a:t>Motivation</a:t>
            </a:r>
            <a:endParaRPr lang="en-US" sz="2800" dirty="0"/>
          </a:p>
        </p:txBody>
      </p:sp>
      <p:sp>
        <p:nvSpPr>
          <p:cNvPr id="3" name="Content Placeholder 2">
            <a:extLst>
              <a:ext uri="{FF2B5EF4-FFF2-40B4-BE49-F238E27FC236}">
                <a16:creationId xmlns:a16="http://schemas.microsoft.com/office/drawing/2014/main" id="{4CCC9509-4A82-DC28-3882-E806670768E6}"/>
              </a:ext>
            </a:extLst>
          </p:cNvPr>
          <p:cNvSpPr>
            <a:spLocks noGrp="1"/>
          </p:cNvSpPr>
          <p:nvPr>
            <p:ph idx="1"/>
          </p:nvPr>
        </p:nvSpPr>
        <p:spPr/>
        <p:txBody>
          <a:bodyPr/>
          <a:lstStyle/>
          <a:p>
            <a:pPr>
              <a:buClr>
                <a:schemeClr val="tx1"/>
              </a:buClr>
            </a:pPr>
            <a:endParaRPr lang="en-US" sz="2000" b="1" dirty="0">
              <a:solidFill>
                <a:srgbClr val="C00000"/>
              </a:solidFill>
            </a:endParaRPr>
          </a:p>
          <a:p>
            <a:pPr marL="0" indent="0">
              <a:buClr>
                <a:schemeClr val="tx1"/>
              </a:buClr>
              <a:buNone/>
            </a:pPr>
            <a:endParaRPr lang="en-US" sz="2000" dirty="0"/>
          </a:p>
          <a:p>
            <a:pPr>
              <a:buClr>
                <a:schemeClr val="tx1"/>
              </a:buClr>
            </a:pPr>
            <a:endParaRPr lang="en-US" sz="2000" dirty="0"/>
          </a:p>
          <a:p>
            <a:pPr>
              <a:buClr>
                <a:schemeClr val="tx1"/>
              </a:buClr>
            </a:pPr>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p:txBody>
      </p:sp>
      <p:sp>
        <p:nvSpPr>
          <p:cNvPr id="13" name="Content Placeholder 2">
            <a:extLst>
              <a:ext uri="{FF2B5EF4-FFF2-40B4-BE49-F238E27FC236}">
                <a16:creationId xmlns:a16="http://schemas.microsoft.com/office/drawing/2014/main" id="{1E68315F-8F53-4AAE-C295-0A9363347B1D}"/>
              </a:ext>
            </a:extLst>
          </p:cNvPr>
          <p:cNvSpPr txBox="1">
            <a:spLocks/>
          </p:cNvSpPr>
          <p:nvPr/>
        </p:nvSpPr>
        <p:spPr>
          <a:xfrm>
            <a:off x="78185" y="1456267"/>
            <a:ext cx="8987622" cy="484585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27000" marR="0" lvl="0" indent="0" algn="ctr" defTabSz="914400" rtl="0" eaLnBrk="1" fontAlgn="auto" latinLnBrk="0" hangingPunct="1">
              <a:lnSpc>
                <a:spcPct val="100000"/>
              </a:lnSpc>
              <a:spcBef>
                <a:spcPts val="1600"/>
              </a:spcBef>
              <a:spcAft>
                <a:spcPts val="1800"/>
              </a:spcAft>
              <a:buClr>
                <a:prstClr val="black"/>
              </a:buClr>
              <a:buSzTx/>
              <a:buFont typeface="Arial" panose="020B0604020202020204" pitchFamily="34" charset="0"/>
              <a:buNone/>
              <a:tabLst/>
              <a:defRPr/>
            </a:pPr>
            <a:r>
              <a:rPr kumimoji="0" lang="en-US" sz="3200" b="0" i="0" u="none" strike="noStrike" kern="1200" cap="none" spc="0" normalizeH="0" baseline="0" noProof="0" dirty="0">
                <a:ln>
                  <a:noFill/>
                </a:ln>
                <a:solidFill>
                  <a:srgbClr val="C00000"/>
                </a:solidFill>
                <a:effectLst/>
                <a:uLnTx/>
                <a:uFillTx/>
                <a:latin typeface="Quire Sans" panose="020B0502040400020003" pitchFamily="34" charset="0"/>
                <a:ea typeface="+mn-ea"/>
                <a:cs typeface="+mn-cs"/>
              </a:rPr>
              <a:t>DRAM read disturbance worsens </a:t>
            </a:r>
            <a:br>
              <a:rPr kumimoji="0" lang="en-US" sz="3200" b="0" i="0" u="none" strike="noStrike" kern="1200" cap="none" spc="0" normalizeH="0" baseline="0" noProof="0" dirty="0">
                <a:ln>
                  <a:noFill/>
                </a:ln>
                <a:solidFill>
                  <a:srgbClr val="C00000"/>
                </a:solidFill>
                <a:effectLst/>
                <a:uLnTx/>
                <a:uFillTx/>
                <a:latin typeface="Quire Sans" panose="020B0502040400020003" pitchFamily="34" charset="0"/>
                <a:ea typeface="+mn-ea"/>
                <a:cs typeface="+mn-cs"/>
              </a:rPr>
            </a:br>
            <a:r>
              <a:rPr kumimoji="0" lang="en-US" sz="3200" b="0" i="0" u="none" strike="noStrike" kern="1200" cap="none" spc="0" normalizeH="0" baseline="0" noProof="0" dirty="0">
                <a:ln>
                  <a:noFill/>
                </a:ln>
                <a:solidFill>
                  <a:prstClr val="black"/>
                </a:solidFill>
                <a:effectLst/>
                <a:uLnTx/>
                <a:uFillTx/>
                <a:latin typeface="Quire Sans" panose="020B0502040400020003" pitchFamily="34" charset="0"/>
                <a:ea typeface="+mn-ea"/>
                <a:cs typeface="+mn-cs"/>
              </a:rPr>
              <a:t>as DRAM </a:t>
            </a:r>
            <a:r>
              <a:rPr kumimoji="0" lang="en-US" sz="3200" b="0" i="0" u="none" strike="noStrike" kern="1200" cap="none" spc="0" normalizeH="0" baseline="0" noProof="0" dirty="0">
                <a:ln>
                  <a:noFill/>
                </a:ln>
                <a:solidFill>
                  <a:srgbClr val="7030A0"/>
                </a:solidFill>
                <a:effectLst/>
                <a:uLnTx/>
                <a:uFillTx/>
                <a:latin typeface="Quire Sans" panose="020B0502040400020003" pitchFamily="34" charset="0"/>
                <a:ea typeface="+mn-ea"/>
                <a:cs typeface="+mn-cs"/>
              </a:rPr>
              <a:t>chip density increases</a:t>
            </a:r>
            <a:endParaRPr kumimoji="0" lang="en-US" sz="32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endParaRPr>
          </a:p>
          <a:p>
            <a:pPr marL="127000" marR="0" lvl="0" indent="0" algn="ctr" defTabSz="914400" rtl="0" eaLnBrk="1" fontAlgn="auto" latinLnBrk="0" hangingPunct="1">
              <a:lnSpc>
                <a:spcPct val="100000"/>
              </a:lnSpc>
              <a:spcBef>
                <a:spcPts val="1600"/>
              </a:spcBef>
              <a:spcAft>
                <a:spcPts val="1800"/>
              </a:spcAft>
              <a:buClr>
                <a:prstClr val="black"/>
              </a:buClr>
              <a:buSzTx/>
              <a:buFont typeface="Arial" panose="020B0604020202020204" pitchFamily="34" charset="0"/>
              <a:buNone/>
              <a:tabLst/>
              <a:defRPr/>
            </a:pPr>
            <a:endParaRPr kumimoji="0" lang="en-US" sz="1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endParaRPr>
          </a:p>
          <a:p>
            <a:pPr marL="127000" marR="0" lvl="0" indent="0" algn="ctr" defTabSz="914400" rtl="0" eaLnBrk="1" fontAlgn="auto" latinLnBrk="0" hangingPunct="1">
              <a:lnSpc>
                <a:spcPct val="100000"/>
              </a:lnSpc>
              <a:spcBef>
                <a:spcPts val="1600"/>
              </a:spcBef>
              <a:spcAft>
                <a:spcPts val="1800"/>
              </a:spcAft>
              <a:buClr>
                <a:prstClr val="black"/>
              </a:buClr>
              <a:buSzTx/>
              <a:buFont typeface="Arial" panose="020B0604020202020204" pitchFamily="34" charset="0"/>
              <a:buNone/>
              <a:tabLst/>
              <a:defRPr/>
            </a:pPr>
            <a:r>
              <a:rPr kumimoji="0" lang="en-US" sz="32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t>Existing solutions become </a:t>
            </a:r>
            <a:r>
              <a:rPr kumimoji="0" lang="en-US" sz="3200" b="0" i="0" u="none" strike="noStrike" kern="1200" cap="none" spc="0" normalizeH="0" baseline="0" noProof="0" dirty="0">
                <a:ln>
                  <a:noFill/>
                </a:ln>
                <a:solidFill>
                  <a:srgbClr val="ED7D31">
                    <a:lumMod val="75000"/>
                  </a:srgbClr>
                </a:solidFill>
                <a:effectLst/>
                <a:uLnTx/>
                <a:uFillTx/>
                <a:latin typeface="Quire Sans" panose="020B0502040400020003" pitchFamily="34" charset="0"/>
                <a:ea typeface="Cambria"/>
                <a:cs typeface="+mn-cs"/>
              </a:rPr>
              <a:t>more aggressive</a:t>
            </a:r>
          </a:p>
          <a:p>
            <a:pPr marL="127000" marR="0" lvl="0" indent="0" algn="ctr" defTabSz="914400" rtl="0" eaLnBrk="1" fontAlgn="auto" latinLnBrk="0" hangingPunct="1">
              <a:lnSpc>
                <a:spcPct val="100000"/>
              </a:lnSpc>
              <a:spcBef>
                <a:spcPts val="1600"/>
              </a:spcBef>
              <a:spcAft>
                <a:spcPts val="1800"/>
              </a:spcAft>
              <a:buClr>
                <a:prstClr val="black"/>
              </a:buClr>
              <a:buSzTx/>
              <a:buFont typeface="Arial" panose="020B0604020202020204" pitchFamily="34" charset="0"/>
              <a:buNone/>
              <a:tabLst/>
              <a:defRPr/>
            </a:pPr>
            <a:endParaRPr kumimoji="0" lang="en-US" sz="1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endParaRPr>
          </a:p>
          <a:p>
            <a:pPr marL="127000" marR="0" lvl="0" indent="0" algn="ctr" defTabSz="914400" rtl="0" eaLnBrk="1" fontAlgn="auto" latinLnBrk="0" hangingPunct="1">
              <a:lnSpc>
                <a:spcPct val="100000"/>
              </a:lnSpc>
              <a:spcBef>
                <a:spcPts val="1600"/>
              </a:spcBef>
              <a:spcAft>
                <a:spcPts val="1800"/>
              </a:spcAft>
              <a:buClr>
                <a:prstClr val="black"/>
              </a:buClr>
              <a:buSzTx/>
              <a:buFont typeface="Arial" panose="020B0604020202020204" pitchFamily="34" charset="0"/>
              <a:buNone/>
              <a:tabLst/>
              <a:defRPr/>
            </a:pPr>
            <a:r>
              <a:rPr kumimoji="0" lang="en-US" sz="32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t>Aggressive preventive actions make </a:t>
            </a:r>
            <a:br>
              <a:rPr kumimoji="0" lang="en-US" sz="32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br>
            <a:r>
              <a:rPr kumimoji="0" lang="en-US" sz="32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t>existing solutions </a:t>
            </a:r>
            <a:r>
              <a:rPr kumimoji="0" lang="en-US" sz="3200" b="0" i="0" u="none" strike="noStrike" kern="1200" cap="none" spc="0" normalizeH="0" baseline="0" noProof="0" dirty="0">
                <a:ln>
                  <a:noFill/>
                </a:ln>
                <a:solidFill>
                  <a:srgbClr val="C00000"/>
                </a:solidFill>
                <a:effectLst/>
                <a:uLnTx/>
                <a:uFillTx/>
                <a:latin typeface="Quire Sans" panose="020B0502040400020003" pitchFamily="34" charset="0"/>
                <a:ea typeface="Cambria"/>
                <a:cs typeface="+mn-cs"/>
              </a:rPr>
              <a:t>prohibitively expensive</a:t>
            </a:r>
          </a:p>
        </p:txBody>
      </p:sp>
      <p:sp>
        <p:nvSpPr>
          <p:cNvPr id="4" name="Slide Number Placeholder 3">
            <a:extLst>
              <a:ext uri="{FF2B5EF4-FFF2-40B4-BE49-F238E27FC236}">
                <a16:creationId xmlns:a16="http://schemas.microsoft.com/office/drawing/2014/main" id="{161B99EE-7F4B-CBD5-7584-503C423C0F1D}"/>
              </a:ext>
            </a:extLst>
          </p:cNvPr>
          <p:cNvSpPr>
            <a:spLocks noGrp="1"/>
          </p:cNvSpPr>
          <p:nvPr>
            <p:ph type="sldNum" sz="quarter" idx="12"/>
          </p:nvPr>
        </p:nvSpPr>
        <p:spPr>
          <a:xfrm>
            <a:off x="6913605" y="6329238"/>
            <a:ext cx="2057400" cy="528761"/>
          </a:xfrm>
          <a:prstGeom prst="rect">
            <a:avLst/>
          </a:prstGeom>
        </p:spPr>
        <p:txBody>
          <a:bodyPr/>
          <a:lstStyle>
            <a:defPPr>
              <a:defRPr lang="en-US"/>
            </a:defPPr>
            <a:lvl1pPr marL="0" algn="r" defTabSz="457200" rtl="0" eaLnBrk="1" latinLnBrk="0" hangingPunct="1">
              <a:defRPr sz="2400" b="1" kern="1200">
                <a:solidFill>
                  <a:schemeClr val="accent1">
                    <a:lumMod val="75000"/>
                  </a:schemeClr>
                </a:solidFill>
                <a:latin typeface="Trebuchet MS" panose="020B0703020202090204" pitchFamily="34" charset="0"/>
                <a:ea typeface="+mn-ea"/>
                <a:cs typeface="Quire Sans" panose="020B0502040400020003"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19D2B53-EDAE-4B41-B849-8916FA40BCB6}" type="slidenum">
              <a:rPr lang="en-US" smtClean="0"/>
              <a:pPr marL="0" marR="0" lvl="0" indent="0" algn="r" defTabSz="914400" rtl="0" eaLnBrk="1" fontAlgn="auto" latinLnBrk="0" hangingPunct="1">
                <a:lnSpc>
                  <a:spcPct val="100000"/>
                </a:lnSpc>
                <a:spcBef>
                  <a:spcPts val="0"/>
                </a:spcBef>
                <a:spcAft>
                  <a:spcPts val="0"/>
                </a:spcAft>
                <a:buClrTx/>
                <a:buSzTx/>
                <a:buFontTx/>
                <a:buNone/>
                <a:tabLst/>
                <a:defRPr/>
              </a:pPr>
              <a:t>168</a:t>
            </a:fld>
            <a:endParaRPr kumimoji="0" lang="en-US" sz="2400" b="1" i="0" u="none" strike="noStrike" kern="1200" cap="none" spc="0" normalizeH="0" baseline="0" noProof="0" dirty="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endParaRPr>
          </a:p>
        </p:txBody>
      </p:sp>
    </p:spTree>
    <p:extLst>
      <p:ext uri="{BB962C8B-B14F-4D97-AF65-F5344CB8AC3E}">
        <p14:creationId xmlns:p14="http://schemas.microsoft.com/office/powerpoint/2010/main" val="2687516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uiExpand="1" build="p"/>
    </p:bld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E091AF-3D58-92CA-5623-96C309AB41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6DB0BF-6248-4578-F8FF-C11E6C98F477}"/>
              </a:ext>
            </a:extLst>
          </p:cNvPr>
          <p:cNvSpPr>
            <a:spLocks noGrp="1"/>
          </p:cNvSpPr>
          <p:nvPr>
            <p:ph type="title"/>
          </p:nvPr>
        </p:nvSpPr>
        <p:spPr/>
        <p:txBody>
          <a:bodyPr/>
          <a:lstStyle/>
          <a:p>
            <a:r>
              <a:rPr lang="en-US" dirty="0"/>
              <a:t>In-Depth Analysis: Key Takeaways</a:t>
            </a:r>
          </a:p>
        </p:txBody>
      </p:sp>
      <p:sp>
        <p:nvSpPr>
          <p:cNvPr id="4" name="Slide Number Placeholder 3">
            <a:extLst>
              <a:ext uri="{FF2B5EF4-FFF2-40B4-BE49-F238E27FC236}">
                <a16:creationId xmlns:a16="http://schemas.microsoft.com/office/drawing/2014/main" id="{C05E64DA-5F9C-DACC-E455-B94CC44D1407}"/>
              </a:ext>
            </a:extLst>
          </p:cNvPr>
          <p:cNvSpPr>
            <a:spLocks noGrp="1"/>
          </p:cNvSpPr>
          <p:nvPr>
            <p:ph type="sldNum" sz="quarter" idx="12"/>
          </p:nvPr>
        </p:nvSpPr>
        <p:spPr>
          <a:xfrm>
            <a:off x="6913605" y="6329238"/>
            <a:ext cx="2057400" cy="528761"/>
          </a:xfrm>
          <a:prstGeom prst="rect">
            <a:avLst/>
          </a:prstGeom>
        </p:spPr>
        <p:txBody>
          <a:bodyPr/>
          <a:lstStyle>
            <a:defPPr>
              <a:defRPr lang="en-US"/>
            </a:defPPr>
            <a:lvl1pPr marL="0" algn="r" defTabSz="457200" rtl="0" eaLnBrk="1" latinLnBrk="0" hangingPunct="1">
              <a:defRPr sz="2400" b="1" kern="1200">
                <a:solidFill>
                  <a:schemeClr val="accent1">
                    <a:lumMod val="75000"/>
                  </a:schemeClr>
                </a:solidFill>
                <a:latin typeface="Trebuchet MS" panose="020B0703020202090204" pitchFamily="34" charset="0"/>
                <a:ea typeface="+mn-ea"/>
                <a:cs typeface="Quire Sans" panose="020B0502040400020003"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19D2B53-EDAE-4B41-B849-8916FA40BCB6}" type="slidenum">
              <a:rPr lang="en-US" smtClean="0"/>
              <a:pPr marL="0" marR="0" lvl="0" indent="0" algn="r" defTabSz="914400" rtl="0" eaLnBrk="1" fontAlgn="auto" latinLnBrk="0" hangingPunct="1">
                <a:lnSpc>
                  <a:spcPct val="100000"/>
                </a:lnSpc>
                <a:spcBef>
                  <a:spcPts val="0"/>
                </a:spcBef>
                <a:spcAft>
                  <a:spcPts val="0"/>
                </a:spcAft>
                <a:buClrTx/>
                <a:buSzTx/>
                <a:buFontTx/>
                <a:buNone/>
                <a:tabLst/>
                <a:defRPr/>
              </a:pPr>
              <a:t>169</a:t>
            </a:fld>
            <a:endParaRPr kumimoji="0" lang="en-US" sz="2400" b="1" i="0" u="none" strike="noStrike" kern="1200" cap="none" spc="0" normalizeH="0" baseline="0" noProof="0" dirty="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endParaRPr>
          </a:p>
        </p:txBody>
      </p:sp>
      <p:grpSp>
        <p:nvGrpSpPr>
          <p:cNvPr id="5" name="Group 4">
            <a:extLst>
              <a:ext uri="{FF2B5EF4-FFF2-40B4-BE49-F238E27FC236}">
                <a16:creationId xmlns:a16="http://schemas.microsoft.com/office/drawing/2014/main" id="{808F50AA-D0DB-5E01-2E45-A9C46557BA3D}"/>
              </a:ext>
            </a:extLst>
          </p:cNvPr>
          <p:cNvGrpSpPr/>
          <p:nvPr/>
        </p:nvGrpSpPr>
        <p:grpSpPr>
          <a:xfrm>
            <a:off x="239344" y="1167182"/>
            <a:ext cx="8647804" cy="1331714"/>
            <a:chOff x="248098" y="2185542"/>
            <a:chExt cx="8647804" cy="2146136"/>
          </a:xfrm>
        </p:grpSpPr>
        <p:sp>
          <p:nvSpPr>
            <p:cNvPr id="6" name="Rounded Rectangle 5">
              <a:extLst>
                <a:ext uri="{FF2B5EF4-FFF2-40B4-BE49-F238E27FC236}">
                  <a16:creationId xmlns:a16="http://schemas.microsoft.com/office/drawing/2014/main" id="{12C0E6A8-CD39-D74E-2A71-CF1A6793DCE7}"/>
                </a:ext>
              </a:extLst>
            </p:cNvPr>
            <p:cNvSpPr/>
            <p:nvPr/>
          </p:nvSpPr>
          <p:spPr>
            <a:xfrm>
              <a:off x="248098" y="2185542"/>
              <a:ext cx="8647804" cy="2146136"/>
            </a:xfrm>
            <a:prstGeom prst="roundRect">
              <a:avLst>
                <a:gd name="adj" fmla="val 3533"/>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Quire Sans" panose="020B0502040400020003" pitchFamily="34" charset="0"/>
                <a:ea typeface="+mn-ea"/>
                <a:cs typeface="Quire Sans" panose="020B0502040400020003" pitchFamily="34" charset="0"/>
              </a:endParaRPr>
            </a:p>
          </p:txBody>
        </p:sp>
        <p:sp>
          <p:nvSpPr>
            <p:cNvPr id="7" name="Rectangle 6">
              <a:extLst>
                <a:ext uri="{FF2B5EF4-FFF2-40B4-BE49-F238E27FC236}">
                  <a16:creationId xmlns:a16="http://schemas.microsoft.com/office/drawing/2014/main" id="{26CBD9EE-ABFC-2A63-DE9E-6180C7209E00}"/>
                </a:ext>
              </a:extLst>
            </p:cNvPr>
            <p:cNvSpPr/>
            <p:nvPr/>
          </p:nvSpPr>
          <p:spPr>
            <a:xfrm>
              <a:off x="318574" y="3004303"/>
              <a:ext cx="8497318" cy="1216005"/>
            </a:xfrm>
            <a:prstGeom prst="rect">
              <a:avLst/>
            </a:prstGeom>
            <a:solidFill>
              <a:schemeClr val="bg1"/>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All tested DRAM rows </a:t>
              </a:r>
              <a:r>
                <a:rPr kumimoji="0" lang="en-US" sz="2800" b="0" i="0" u="none" strike="noStrike" kern="1200" cap="none" spc="0" normalizeH="0" baseline="0" noProof="0" dirty="0">
                  <a:ln>
                    <a:noFill/>
                  </a:ln>
                  <a:solidFill>
                    <a:srgbClr val="C00000"/>
                  </a:solidFill>
                  <a:effectLst/>
                  <a:uLnTx/>
                  <a:uFillTx/>
                  <a:latin typeface="Quire Sans" panose="020B0502040400020003" pitchFamily="34" charset="0"/>
                  <a:ea typeface="+mn-ea"/>
                  <a:cs typeface="Quire Sans" panose="020B0502040400020003" pitchFamily="34" charset="0"/>
                </a:rPr>
                <a:t>exhibit VRD</a:t>
              </a:r>
            </a:p>
          </p:txBody>
        </p:sp>
        <p:sp>
          <p:nvSpPr>
            <p:cNvPr id="8" name="TextBox 7">
              <a:extLst>
                <a:ext uri="{FF2B5EF4-FFF2-40B4-BE49-F238E27FC236}">
                  <a16:creationId xmlns:a16="http://schemas.microsoft.com/office/drawing/2014/main" id="{5397B400-06E7-6E8E-7BAD-7B8A969C54C5}"/>
                </a:ext>
              </a:extLst>
            </p:cNvPr>
            <p:cNvSpPr txBox="1"/>
            <p:nvPr/>
          </p:nvSpPr>
          <p:spPr>
            <a:xfrm>
              <a:off x="371466" y="2185544"/>
              <a:ext cx="8382000" cy="818758"/>
            </a:xfrm>
            <a:prstGeom prst="rect">
              <a:avLst/>
            </a:prstGeom>
            <a:no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Quire Sans" panose="020B0502040400020003" pitchFamily="34" charset="0"/>
                  <a:ea typeface="+mn-ea"/>
                  <a:cs typeface="Quire Sans" panose="020B0502040400020003" pitchFamily="34" charset="0"/>
                </a:rPr>
                <a:t>Takeaway </a:t>
              </a:r>
              <a:r>
                <a:rPr kumimoji="0" lang="en-US" sz="3200" b="1" i="0" u="none" strike="noStrike" kern="1200" cap="none" spc="0" normalizeH="0" baseline="0" noProof="0" dirty="0">
                  <a:ln>
                    <a:noFill/>
                  </a:ln>
                  <a:solidFill>
                    <a:prstClr val="white"/>
                  </a:solidFill>
                  <a:effectLst/>
                  <a:uLnTx/>
                  <a:uFillTx/>
                  <a:latin typeface="Trebuchet MS" panose="020B0703020202090204" pitchFamily="34" charset="0"/>
                  <a:ea typeface="+mn-ea"/>
                  <a:cs typeface="Quire Sans" panose="020B0502040400020003" pitchFamily="34" charset="0"/>
                </a:rPr>
                <a:t>1</a:t>
              </a:r>
            </a:p>
          </p:txBody>
        </p:sp>
      </p:grpSp>
      <p:grpSp>
        <p:nvGrpSpPr>
          <p:cNvPr id="9" name="Group 8">
            <a:extLst>
              <a:ext uri="{FF2B5EF4-FFF2-40B4-BE49-F238E27FC236}">
                <a16:creationId xmlns:a16="http://schemas.microsoft.com/office/drawing/2014/main" id="{3B079F9F-6B87-FD73-0B05-588B175421EE}"/>
              </a:ext>
            </a:extLst>
          </p:cNvPr>
          <p:cNvGrpSpPr/>
          <p:nvPr/>
        </p:nvGrpSpPr>
        <p:grpSpPr>
          <a:xfrm>
            <a:off x="248098" y="2652791"/>
            <a:ext cx="8647804" cy="1706314"/>
            <a:chOff x="248098" y="2185542"/>
            <a:chExt cx="8647804" cy="2146136"/>
          </a:xfrm>
        </p:grpSpPr>
        <p:sp>
          <p:nvSpPr>
            <p:cNvPr id="10" name="Rounded Rectangle 9">
              <a:extLst>
                <a:ext uri="{FF2B5EF4-FFF2-40B4-BE49-F238E27FC236}">
                  <a16:creationId xmlns:a16="http://schemas.microsoft.com/office/drawing/2014/main" id="{1B6D02CD-9D01-3A15-E5D5-8F4598FD1862}"/>
                </a:ext>
              </a:extLst>
            </p:cNvPr>
            <p:cNvSpPr/>
            <p:nvPr/>
          </p:nvSpPr>
          <p:spPr>
            <a:xfrm>
              <a:off x="248098" y="2185542"/>
              <a:ext cx="8647804" cy="2146136"/>
            </a:xfrm>
            <a:prstGeom prst="roundRect">
              <a:avLst>
                <a:gd name="adj" fmla="val 3533"/>
              </a:avLst>
            </a:prstGeom>
            <a:solidFill>
              <a:schemeClr val="accent2">
                <a:lumMod val="75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Quire Sans" panose="020B0502040400020003" pitchFamily="34" charset="0"/>
                <a:ea typeface="+mn-ea"/>
                <a:cs typeface="Quire Sans" panose="020B0502040400020003" pitchFamily="34" charset="0"/>
              </a:endParaRPr>
            </a:p>
          </p:txBody>
        </p:sp>
        <p:sp>
          <p:nvSpPr>
            <p:cNvPr id="11" name="Rectangle 10">
              <a:extLst>
                <a:ext uri="{FF2B5EF4-FFF2-40B4-BE49-F238E27FC236}">
                  <a16:creationId xmlns:a16="http://schemas.microsoft.com/office/drawing/2014/main" id="{B9E3AB8F-4333-EAA9-1128-46EB520473B8}"/>
                </a:ext>
              </a:extLst>
            </p:cNvPr>
            <p:cNvSpPr/>
            <p:nvPr/>
          </p:nvSpPr>
          <p:spPr>
            <a:xfrm>
              <a:off x="318574" y="2896251"/>
              <a:ext cx="8497318" cy="1324057"/>
            </a:xfrm>
            <a:prstGeom prst="rect">
              <a:avLst/>
            </a:prstGeom>
            <a:solidFill>
              <a:schemeClr val="bg1"/>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Relatively </a:t>
              </a:r>
              <a:r>
                <a:rPr kumimoji="0" lang="en-US" sz="2800" b="0" i="0" u="none" strike="noStrike" kern="1200" cap="none" spc="0" normalizeH="0" baseline="0" noProof="0" dirty="0">
                  <a:ln>
                    <a:noFill/>
                  </a:ln>
                  <a:solidFill>
                    <a:srgbClr val="4472C4">
                      <a:lumMod val="75000"/>
                    </a:srgbClr>
                  </a:solidFill>
                  <a:effectLst/>
                  <a:uLnTx/>
                  <a:uFillTx/>
                  <a:latin typeface="Quire Sans" panose="020B0502040400020003" pitchFamily="34" charset="0"/>
                  <a:ea typeface="+mn-ea"/>
                  <a:cs typeface="Quire Sans" panose="020B0502040400020003" pitchFamily="34" charset="0"/>
                </a:rPr>
                <a:t>few</a:t>
              </a:r>
              <a: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 (&lt;</a:t>
              </a:r>
              <a:r>
                <a:rPr kumimoji="0" lang="en-US" sz="28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Quire Sans" panose="020B0502040400020003" pitchFamily="34" charset="0"/>
                </a:rPr>
                <a:t>500</a:t>
              </a:r>
              <a: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 RDT </a:t>
              </a:r>
              <a:r>
                <a:rPr kumimoji="0" lang="en-US" sz="2800" b="0" i="0" u="none" strike="noStrike" kern="1200" cap="none" spc="0" normalizeH="0" baseline="0" noProof="0" dirty="0">
                  <a:ln>
                    <a:noFill/>
                  </a:ln>
                  <a:solidFill>
                    <a:srgbClr val="4472C4">
                      <a:lumMod val="75000"/>
                    </a:srgbClr>
                  </a:solidFill>
                  <a:effectLst/>
                  <a:uLnTx/>
                  <a:uFillTx/>
                  <a:latin typeface="Quire Sans" panose="020B0502040400020003" pitchFamily="34" charset="0"/>
                  <a:ea typeface="+mn-ea"/>
                  <a:cs typeface="Quire Sans" panose="020B0502040400020003" pitchFamily="34" charset="0"/>
                </a:rPr>
                <a:t>measurements</a:t>
              </a:r>
              <a: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 are</a:t>
              </a:r>
              <a:b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br>
              <a:r>
                <a:rPr kumimoji="0" lang="en-US" sz="2800" b="0" i="0" u="none" strike="noStrike" kern="1200" cap="none" spc="0" normalizeH="0" baseline="0" noProof="0" dirty="0">
                  <a:ln>
                    <a:noFill/>
                  </a:ln>
                  <a:solidFill>
                    <a:srgbClr val="4472C4">
                      <a:lumMod val="75000"/>
                    </a:srgbClr>
                  </a:solidFill>
                  <a:effectLst/>
                  <a:uLnTx/>
                  <a:uFillTx/>
                  <a:latin typeface="Quire Sans" panose="020B0502040400020003" pitchFamily="34" charset="0"/>
                  <a:ea typeface="+mn-ea"/>
                  <a:cs typeface="Quire Sans" panose="020B0502040400020003" pitchFamily="34" charset="0"/>
                </a:rPr>
                <a:t>unlikely to yield the minimum RDT </a:t>
              </a:r>
              <a: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of a row</a:t>
              </a:r>
            </a:p>
          </p:txBody>
        </p:sp>
        <p:sp>
          <p:nvSpPr>
            <p:cNvPr id="12" name="TextBox 11">
              <a:extLst>
                <a:ext uri="{FF2B5EF4-FFF2-40B4-BE49-F238E27FC236}">
                  <a16:creationId xmlns:a16="http://schemas.microsoft.com/office/drawing/2014/main" id="{68D9E75C-E826-0626-09DB-66C26A94F444}"/>
                </a:ext>
              </a:extLst>
            </p:cNvPr>
            <p:cNvSpPr txBox="1"/>
            <p:nvPr/>
          </p:nvSpPr>
          <p:spPr>
            <a:xfrm>
              <a:off x="371466" y="2185545"/>
              <a:ext cx="8382000" cy="710707"/>
            </a:xfrm>
            <a:prstGeom prst="rect">
              <a:avLst/>
            </a:prstGeom>
            <a:no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Quire Sans" panose="020B0502040400020003" pitchFamily="34" charset="0"/>
                  <a:ea typeface="+mn-ea"/>
                  <a:cs typeface="Quire Sans" panose="020B0502040400020003" pitchFamily="34" charset="0"/>
                </a:rPr>
                <a:t>Takeaway </a:t>
              </a:r>
              <a:r>
                <a:rPr kumimoji="0" lang="en-US" sz="3200" b="1" i="0" u="none" strike="noStrike" kern="1200" cap="none" spc="0" normalizeH="0" baseline="0" noProof="0" dirty="0">
                  <a:ln>
                    <a:noFill/>
                  </a:ln>
                  <a:solidFill>
                    <a:prstClr val="white"/>
                  </a:solidFill>
                  <a:effectLst/>
                  <a:uLnTx/>
                  <a:uFillTx/>
                  <a:latin typeface="Trebuchet MS" panose="020B0703020202090204" pitchFamily="34" charset="0"/>
                  <a:ea typeface="+mn-ea"/>
                  <a:cs typeface="Quire Sans" panose="020B0502040400020003" pitchFamily="34" charset="0"/>
                </a:rPr>
                <a:t>2</a:t>
              </a:r>
            </a:p>
          </p:txBody>
        </p:sp>
      </p:grpSp>
      <p:grpSp>
        <p:nvGrpSpPr>
          <p:cNvPr id="13" name="Group 12">
            <a:extLst>
              <a:ext uri="{FF2B5EF4-FFF2-40B4-BE49-F238E27FC236}">
                <a16:creationId xmlns:a16="http://schemas.microsoft.com/office/drawing/2014/main" id="{5AC3D7D7-EF90-4F71-5297-9E413226B1C4}"/>
              </a:ext>
            </a:extLst>
          </p:cNvPr>
          <p:cNvGrpSpPr/>
          <p:nvPr/>
        </p:nvGrpSpPr>
        <p:grpSpPr>
          <a:xfrm>
            <a:off x="239344" y="4513000"/>
            <a:ext cx="8647804" cy="1706314"/>
            <a:chOff x="248098" y="2185542"/>
            <a:chExt cx="8647804" cy="2146136"/>
          </a:xfrm>
        </p:grpSpPr>
        <p:sp>
          <p:nvSpPr>
            <p:cNvPr id="14" name="Rounded Rectangle 13">
              <a:extLst>
                <a:ext uri="{FF2B5EF4-FFF2-40B4-BE49-F238E27FC236}">
                  <a16:creationId xmlns:a16="http://schemas.microsoft.com/office/drawing/2014/main" id="{C9CB361E-3A87-478D-8434-D3E28FB68CFF}"/>
                </a:ext>
              </a:extLst>
            </p:cNvPr>
            <p:cNvSpPr/>
            <p:nvPr/>
          </p:nvSpPr>
          <p:spPr>
            <a:xfrm>
              <a:off x="248098" y="2185542"/>
              <a:ext cx="8647804" cy="2146136"/>
            </a:xfrm>
            <a:prstGeom prst="roundRect">
              <a:avLst>
                <a:gd name="adj" fmla="val 3533"/>
              </a:avLst>
            </a:prstGeom>
            <a:solidFill>
              <a:srgbClr val="D62728"/>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Quire Sans" panose="020B0502040400020003" pitchFamily="34" charset="0"/>
                <a:ea typeface="+mn-ea"/>
                <a:cs typeface="Quire Sans" panose="020B0502040400020003" pitchFamily="34" charset="0"/>
              </a:endParaRPr>
            </a:p>
          </p:txBody>
        </p:sp>
        <p:sp>
          <p:nvSpPr>
            <p:cNvPr id="15" name="Rectangle 14">
              <a:extLst>
                <a:ext uri="{FF2B5EF4-FFF2-40B4-BE49-F238E27FC236}">
                  <a16:creationId xmlns:a16="http://schemas.microsoft.com/office/drawing/2014/main" id="{F22ABAAE-089E-C374-A218-432694DA95D1}"/>
                </a:ext>
              </a:extLst>
            </p:cNvPr>
            <p:cNvSpPr/>
            <p:nvPr/>
          </p:nvSpPr>
          <p:spPr>
            <a:xfrm>
              <a:off x="318574" y="2896251"/>
              <a:ext cx="8497318" cy="1324057"/>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Data patterns, temperature, and</a:t>
              </a:r>
              <a:b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br>
              <a: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aggressor row on time </a:t>
              </a:r>
              <a:r>
                <a:rPr kumimoji="0" lang="en-US" sz="2800" b="0" i="0" u="none" strike="noStrike" kern="1200" cap="none" spc="0" normalizeH="0" baseline="0" noProof="0" dirty="0">
                  <a:ln>
                    <a:noFill/>
                  </a:ln>
                  <a:solidFill>
                    <a:srgbClr val="70AD47">
                      <a:lumMod val="75000"/>
                    </a:srgbClr>
                  </a:solidFill>
                  <a:effectLst/>
                  <a:uLnTx/>
                  <a:uFillTx/>
                  <a:latin typeface="Quire Sans" panose="020B0502040400020003" pitchFamily="34" charset="0"/>
                  <a:ea typeface="+mn-ea"/>
                  <a:cs typeface="Quire Sans" panose="020B0502040400020003" pitchFamily="34" charset="0"/>
                </a:rPr>
                <a:t>affect </a:t>
              </a:r>
              <a: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VRD</a:t>
              </a:r>
            </a:p>
          </p:txBody>
        </p:sp>
        <p:sp>
          <p:nvSpPr>
            <p:cNvPr id="16" name="TextBox 15">
              <a:extLst>
                <a:ext uri="{FF2B5EF4-FFF2-40B4-BE49-F238E27FC236}">
                  <a16:creationId xmlns:a16="http://schemas.microsoft.com/office/drawing/2014/main" id="{AF28D214-DE26-02AF-9C6E-D95F780E662D}"/>
                </a:ext>
              </a:extLst>
            </p:cNvPr>
            <p:cNvSpPr txBox="1"/>
            <p:nvPr/>
          </p:nvSpPr>
          <p:spPr>
            <a:xfrm>
              <a:off x="371466" y="2185545"/>
              <a:ext cx="8382000" cy="710707"/>
            </a:xfrm>
            <a:prstGeom prst="rect">
              <a:avLst/>
            </a:prstGeom>
            <a:no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Quire Sans" panose="020B0502040400020003" pitchFamily="34" charset="0"/>
                  <a:ea typeface="+mn-ea"/>
                  <a:cs typeface="Quire Sans" panose="020B0502040400020003" pitchFamily="34" charset="0"/>
                </a:rPr>
                <a:t>Takeaway </a:t>
              </a:r>
              <a:r>
                <a:rPr kumimoji="0" lang="en-US" sz="3200" b="1" i="0" u="none" strike="noStrike" kern="1200" cap="none" spc="0" normalizeH="0" baseline="0" noProof="0" dirty="0">
                  <a:ln>
                    <a:noFill/>
                  </a:ln>
                  <a:solidFill>
                    <a:prstClr val="white"/>
                  </a:solidFill>
                  <a:effectLst/>
                  <a:uLnTx/>
                  <a:uFillTx/>
                  <a:latin typeface="Trebuchet MS" panose="020B0703020202090204" pitchFamily="34" charset="0"/>
                  <a:ea typeface="+mn-ea"/>
                  <a:cs typeface="Quire Sans" panose="020B0502040400020003" pitchFamily="34" charset="0"/>
                </a:rPr>
                <a:t>3</a:t>
              </a:r>
            </a:p>
          </p:txBody>
        </p:sp>
      </p:grpSp>
      <p:sp>
        <p:nvSpPr>
          <p:cNvPr id="3" name="Rectangle 2">
            <a:extLst>
              <a:ext uri="{FF2B5EF4-FFF2-40B4-BE49-F238E27FC236}">
                <a16:creationId xmlns:a16="http://schemas.microsoft.com/office/drawing/2014/main" id="{AFBD7929-AEF9-216F-5D11-41548A893F30}"/>
              </a:ext>
            </a:extLst>
          </p:cNvPr>
          <p:cNvSpPr/>
          <p:nvPr/>
        </p:nvSpPr>
        <p:spPr>
          <a:xfrm>
            <a:off x="-228600" y="2608820"/>
            <a:ext cx="9469823" cy="3822460"/>
          </a:xfrm>
          <a:prstGeom prst="rect">
            <a:avLst/>
          </a:prstGeom>
          <a:solidFill>
            <a:srgbClr val="FFFFFF">
              <a:alpha val="93871"/>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endParaRPr>
          </a:p>
        </p:txBody>
      </p:sp>
    </p:spTree>
    <p:extLst>
      <p:ext uri="{BB962C8B-B14F-4D97-AF65-F5344CB8AC3E}">
        <p14:creationId xmlns:p14="http://schemas.microsoft.com/office/powerpoint/2010/main" val="2846161885"/>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C3080D-BC77-6C4E-3A0A-80EAB7A5352B}"/>
              </a:ext>
            </a:extLst>
          </p:cNvPr>
          <p:cNvSpPr>
            <a:spLocks noGrp="1"/>
          </p:cNvSpPr>
          <p:nvPr>
            <p:ph type="title"/>
          </p:nvPr>
        </p:nvSpPr>
        <p:spPr/>
        <p:txBody>
          <a:bodyPr/>
          <a:lstStyle/>
          <a:p>
            <a:r>
              <a:rPr lang="en-US" dirty="0"/>
              <a:t>VRD Across DRAM Rows</a:t>
            </a:r>
          </a:p>
        </p:txBody>
      </p:sp>
      <p:sp>
        <p:nvSpPr>
          <p:cNvPr id="4" name="Slide Number Placeholder 3">
            <a:extLst>
              <a:ext uri="{FF2B5EF4-FFF2-40B4-BE49-F238E27FC236}">
                <a16:creationId xmlns:a16="http://schemas.microsoft.com/office/drawing/2014/main" id="{F2CAB868-E0AA-71AE-209C-68E09FE00B8A}"/>
              </a:ext>
            </a:extLst>
          </p:cNvPr>
          <p:cNvSpPr>
            <a:spLocks noGrp="1"/>
          </p:cNvSpPr>
          <p:nvPr>
            <p:ph type="sldNum" sz="quarter" idx="12"/>
          </p:nvPr>
        </p:nvSpPr>
        <p:spPr>
          <a:xfrm>
            <a:off x="6913605" y="6329238"/>
            <a:ext cx="2057400" cy="528761"/>
          </a:xfrm>
          <a:prstGeom prst="rect">
            <a:avLst/>
          </a:prstGeom>
        </p:spPr>
        <p:txBody>
          <a:bodyPr/>
          <a:lstStyle>
            <a:defPPr>
              <a:defRPr lang="en-US"/>
            </a:defPPr>
            <a:lvl1pPr marL="0" algn="r" defTabSz="457200" rtl="0" eaLnBrk="1" latinLnBrk="0" hangingPunct="1">
              <a:defRPr sz="2400" b="1" kern="1200">
                <a:solidFill>
                  <a:schemeClr val="accent1">
                    <a:lumMod val="75000"/>
                  </a:schemeClr>
                </a:solidFill>
                <a:latin typeface="Trebuchet MS" panose="020B0703020202090204" pitchFamily="34" charset="0"/>
                <a:ea typeface="+mn-ea"/>
                <a:cs typeface="Quire Sans" panose="020B0502040400020003"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19D2B53-EDAE-4B41-B849-8916FA40BCB6}" type="slidenum">
              <a:rPr lang="en-US" smtClean="0"/>
              <a:pPr marL="0" marR="0" lvl="0" indent="0" algn="r" defTabSz="914400" rtl="0" eaLnBrk="1" fontAlgn="auto" latinLnBrk="0" hangingPunct="1">
                <a:lnSpc>
                  <a:spcPct val="100000"/>
                </a:lnSpc>
                <a:spcBef>
                  <a:spcPts val="0"/>
                </a:spcBef>
                <a:spcAft>
                  <a:spcPts val="0"/>
                </a:spcAft>
                <a:buClrTx/>
                <a:buSzTx/>
                <a:buFontTx/>
                <a:buNone/>
                <a:tabLst/>
                <a:defRPr/>
              </a:pPr>
              <a:t>170</a:t>
            </a:fld>
            <a:endParaRPr kumimoji="0" lang="en-US" sz="2400" b="1" i="0" u="none" strike="noStrike" kern="1200" cap="none" spc="0" normalizeH="0" baseline="0" noProof="0" dirty="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endParaRPr>
          </a:p>
        </p:txBody>
      </p:sp>
      <p:pic>
        <p:nvPicPr>
          <p:cNvPr id="6" name="Picture 5">
            <a:extLst>
              <a:ext uri="{FF2B5EF4-FFF2-40B4-BE49-F238E27FC236}">
                <a16:creationId xmlns:a16="http://schemas.microsoft.com/office/drawing/2014/main" id="{0364AAB6-2951-86AE-180B-1575AC7B8295}"/>
              </a:ext>
            </a:extLst>
          </p:cNvPr>
          <p:cNvPicPr>
            <a:picLocks noChangeAspect="1"/>
          </p:cNvPicPr>
          <p:nvPr/>
        </p:nvPicPr>
        <p:blipFill>
          <a:blip r:embed="rId3"/>
          <a:stretch>
            <a:fillRect/>
          </a:stretch>
        </p:blipFill>
        <p:spPr>
          <a:xfrm>
            <a:off x="943661" y="1422432"/>
            <a:ext cx="7695590" cy="2831005"/>
          </a:xfrm>
          <a:prstGeom prst="rect">
            <a:avLst/>
          </a:prstGeom>
        </p:spPr>
      </p:pic>
      <p:sp>
        <p:nvSpPr>
          <p:cNvPr id="7" name="TextBox 6">
            <a:extLst>
              <a:ext uri="{FF2B5EF4-FFF2-40B4-BE49-F238E27FC236}">
                <a16:creationId xmlns:a16="http://schemas.microsoft.com/office/drawing/2014/main" id="{DFFFC513-247D-FE92-637D-03A48A84E6FC}"/>
              </a:ext>
            </a:extLst>
          </p:cNvPr>
          <p:cNvSpPr txBox="1"/>
          <p:nvPr/>
        </p:nvSpPr>
        <p:spPr>
          <a:xfrm>
            <a:off x="1386310" y="4242112"/>
            <a:ext cx="7384614" cy="914400"/>
          </a:xfrm>
          <a:prstGeom prst="rect">
            <a:avLst/>
          </a:prstGeom>
          <a:noFill/>
          <a:ln w="57150">
            <a:noFill/>
          </a:ln>
        </p:spPr>
        <p:txBody>
          <a:bodyPr wrap="non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Quire Sans"/>
                <a:ea typeface="+mn-ea"/>
                <a:cs typeface="+mn-cs"/>
              </a:rPr>
              <a:t>DRAM Rows Sorted by Increasing Coefficient of Variation of RDT</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Quire Sans"/>
                <a:ea typeface="+mn-ea"/>
                <a:cs typeface="+mn-cs"/>
              </a:rPr>
              <a:t>Across </a:t>
            </a:r>
            <a:r>
              <a:rPr kumimoji="0" lang="en-GB" sz="2000" b="0"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1000</a:t>
            </a:r>
            <a:r>
              <a:rPr kumimoji="0" lang="en-GB" sz="2000" b="0" i="0" u="none" strike="noStrike" kern="1200" cap="none" spc="0" normalizeH="0" baseline="0" noProof="0" dirty="0">
                <a:ln>
                  <a:noFill/>
                </a:ln>
                <a:solidFill>
                  <a:prstClr val="black"/>
                </a:solidFill>
                <a:effectLst/>
                <a:uLnTx/>
                <a:uFillTx/>
                <a:latin typeface="Quire Sans"/>
                <a:ea typeface="+mn-ea"/>
                <a:cs typeface="+mn-cs"/>
              </a:rPr>
              <a:t> RDT Measurements</a:t>
            </a:r>
            <a:endParaRPr kumimoji="0" lang="en-US" sz="2000" b="0" i="0" u="none" strike="noStrike" kern="1200" cap="none" spc="0" normalizeH="0" baseline="0" noProof="0" dirty="0">
              <a:ln>
                <a:noFill/>
              </a:ln>
              <a:solidFill>
                <a:prstClr val="black"/>
              </a:solidFill>
              <a:effectLst/>
              <a:uLnTx/>
              <a:uFillTx/>
              <a:latin typeface="Quire Sans"/>
              <a:ea typeface="+mn-ea"/>
              <a:cs typeface="+mn-cs"/>
            </a:endParaRPr>
          </a:p>
        </p:txBody>
      </p:sp>
      <p:sp>
        <p:nvSpPr>
          <p:cNvPr id="8" name="TextBox 7">
            <a:extLst>
              <a:ext uri="{FF2B5EF4-FFF2-40B4-BE49-F238E27FC236}">
                <a16:creationId xmlns:a16="http://schemas.microsoft.com/office/drawing/2014/main" id="{D3BA5853-5FD5-888C-E985-5E76D593CE33}"/>
              </a:ext>
            </a:extLst>
          </p:cNvPr>
          <p:cNvSpPr txBox="1"/>
          <p:nvPr/>
        </p:nvSpPr>
        <p:spPr>
          <a:xfrm rot="16200000">
            <a:off x="-1096222" y="2380734"/>
            <a:ext cx="3608013" cy="914400"/>
          </a:xfrm>
          <a:prstGeom prst="rect">
            <a:avLst/>
          </a:prstGeom>
          <a:noFill/>
          <a:ln w="57150">
            <a:noFill/>
          </a:ln>
        </p:spPr>
        <p:txBody>
          <a:bodyPr wrap="non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Quire Sans"/>
                <a:ea typeface="+mn-ea"/>
                <a:cs typeface="+mn-cs"/>
              </a:rPr>
              <a:t>Coefficient of Variation</a:t>
            </a:r>
          </a:p>
        </p:txBody>
      </p:sp>
      <p:sp>
        <p:nvSpPr>
          <p:cNvPr id="10" name="Rectangle 9">
            <a:extLst>
              <a:ext uri="{FF2B5EF4-FFF2-40B4-BE49-F238E27FC236}">
                <a16:creationId xmlns:a16="http://schemas.microsoft.com/office/drawing/2014/main" id="{A5A7900D-6F81-7DC5-5957-E097BA462522}"/>
              </a:ext>
            </a:extLst>
          </p:cNvPr>
          <p:cNvSpPr/>
          <p:nvPr/>
        </p:nvSpPr>
        <p:spPr>
          <a:xfrm rot="5400000">
            <a:off x="4701939" y="980902"/>
            <a:ext cx="690819" cy="7322077"/>
          </a:xfrm>
          <a:prstGeom prst="rect">
            <a:avLst/>
          </a:prstGeom>
          <a:solidFill>
            <a:schemeClr val="bg1"/>
          </a:solidFill>
          <a:ln>
            <a:noFill/>
          </a:ln>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 b="1" i="0" u="none" strike="noStrike" kern="1200" cap="none" spc="0" normalizeH="0" baseline="0" noProof="0" dirty="0">
              <a:ln>
                <a:noFill/>
              </a:ln>
              <a:solidFill>
                <a:srgbClr val="ED7D31">
                  <a:lumMod val="75000"/>
                </a:srgbClr>
              </a:solidFill>
              <a:effectLst/>
              <a:uLnTx/>
              <a:uFillTx/>
              <a:latin typeface="Quire Sans"/>
              <a:ea typeface="+mn-ea"/>
              <a:cs typeface="+mn-cs"/>
            </a:endParaRPr>
          </a:p>
        </p:txBody>
      </p:sp>
      <p:sp>
        <p:nvSpPr>
          <p:cNvPr id="11" name="Rectangle 10">
            <a:extLst>
              <a:ext uri="{FF2B5EF4-FFF2-40B4-BE49-F238E27FC236}">
                <a16:creationId xmlns:a16="http://schemas.microsoft.com/office/drawing/2014/main" id="{8C7945F2-AED8-0BC6-6401-B6B593D83B9C}"/>
              </a:ext>
            </a:extLst>
          </p:cNvPr>
          <p:cNvSpPr/>
          <p:nvPr/>
        </p:nvSpPr>
        <p:spPr>
          <a:xfrm rot="5400000">
            <a:off x="5779519" y="1441407"/>
            <a:ext cx="356735" cy="5276851"/>
          </a:xfrm>
          <a:prstGeom prst="rect">
            <a:avLst/>
          </a:prstGeom>
          <a:solidFill>
            <a:schemeClr val="bg1"/>
          </a:solidFill>
          <a:ln>
            <a:noFill/>
          </a:ln>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 b="1" i="0" u="none" strike="noStrike" kern="1200" cap="none" spc="0" normalizeH="0" baseline="0" noProof="0" dirty="0">
              <a:ln>
                <a:noFill/>
              </a:ln>
              <a:solidFill>
                <a:srgbClr val="ED7D31">
                  <a:lumMod val="75000"/>
                </a:srgbClr>
              </a:solidFill>
              <a:effectLst/>
              <a:uLnTx/>
              <a:uFillTx/>
              <a:latin typeface="Quire Sans"/>
              <a:ea typeface="+mn-ea"/>
              <a:cs typeface="+mn-cs"/>
            </a:endParaRPr>
          </a:p>
        </p:txBody>
      </p:sp>
      <p:sp>
        <p:nvSpPr>
          <p:cNvPr id="12" name="Rectangle 11">
            <a:extLst>
              <a:ext uri="{FF2B5EF4-FFF2-40B4-BE49-F238E27FC236}">
                <a16:creationId xmlns:a16="http://schemas.microsoft.com/office/drawing/2014/main" id="{90B47C41-CCB2-C688-B456-79E215C69918}"/>
              </a:ext>
            </a:extLst>
          </p:cNvPr>
          <p:cNvSpPr/>
          <p:nvPr/>
        </p:nvSpPr>
        <p:spPr>
          <a:xfrm rot="5400000">
            <a:off x="4134156" y="-559105"/>
            <a:ext cx="2275865" cy="6594477"/>
          </a:xfrm>
          <a:prstGeom prst="rect">
            <a:avLst/>
          </a:prstGeom>
          <a:solidFill>
            <a:schemeClr val="bg1"/>
          </a:solidFill>
          <a:ln>
            <a:noFill/>
          </a:ln>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 b="1" i="0" u="none" strike="noStrike" kern="1200" cap="none" spc="0" normalizeH="0" baseline="0" noProof="0" dirty="0">
              <a:ln>
                <a:noFill/>
              </a:ln>
              <a:solidFill>
                <a:srgbClr val="ED7D31">
                  <a:lumMod val="75000"/>
                </a:srgbClr>
              </a:solidFill>
              <a:effectLst/>
              <a:uLnTx/>
              <a:uFillTx/>
              <a:latin typeface="Quire Sans"/>
              <a:ea typeface="+mn-ea"/>
              <a:cs typeface="+mn-cs"/>
            </a:endParaRPr>
          </a:p>
        </p:txBody>
      </p:sp>
      <p:sp>
        <p:nvSpPr>
          <p:cNvPr id="14" name="Oval 13">
            <a:extLst>
              <a:ext uri="{FF2B5EF4-FFF2-40B4-BE49-F238E27FC236}">
                <a16:creationId xmlns:a16="http://schemas.microsoft.com/office/drawing/2014/main" id="{6E5CA618-99F2-AEA0-4186-D8D01D877A47}"/>
              </a:ext>
            </a:extLst>
          </p:cNvPr>
          <p:cNvSpPr/>
          <p:nvPr/>
        </p:nvSpPr>
        <p:spPr>
          <a:xfrm>
            <a:off x="1858062" y="3676650"/>
            <a:ext cx="182880" cy="182880"/>
          </a:xfrm>
          <a:prstGeom prst="ellipse">
            <a:avLst/>
          </a:prstGeom>
          <a:noFill/>
          <a:ln w="38100">
            <a:solidFill>
              <a:schemeClr val="accent6">
                <a:lumMod val="75000"/>
              </a:schemeClr>
            </a:solidFill>
          </a:ln>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 b="1" i="0" u="none" strike="noStrike" kern="1200" cap="none" spc="0" normalizeH="0" baseline="0" noProof="0" dirty="0">
              <a:ln>
                <a:noFill/>
              </a:ln>
              <a:solidFill>
                <a:srgbClr val="ED7D31">
                  <a:lumMod val="75000"/>
                </a:srgbClr>
              </a:solidFill>
              <a:effectLst/>
              <a:uLnTx/>
              <a:uFillTx/>
              <a:latin typeface="Quire Sans"/>
              <a:ea typeface="+mn-ea"/>
              <a:cs typeface="+mn-cs"/>
            </a:endParaRPr>
          </a:p>
        </p:txBody>
      </p:sp>
      <p:sp>
        <p:nvSpPr>
          <p:cNvPr id="15" name="TextBox 14">
            <a:extLst>
              <a:ext uri="{FF2B5EF4-FFF2-40B4-BE49-F238E27FC236}">
                <a16:creationId xmlns:a16="http://schemas.microsoft.com/office/drawing/2014/main" id="{719DADDD-00C8-71B6-553F-634554DEECB8}"/>
              </a:ext>
            </a:extLst>
          </p:cNvPr>
          <p:cNvSpPr txBox="1"/>
          <p:nvPr/>
        </p:nvSpPr>
        <p:spPr>
          <a:xfrm>
            <a:off x="2707141" y="2059721"/>
            <a:ext cx="5235164" cy="863809"/>
          </a:xfrm>
          <a:prstGeom prst="rect">
            <a:avLst/>
          </a:prstGeom>
          <a:noFill/>
          <a:ln w="57150">
            <a:noFill/>
          </a:ln>
        </p:spPr>
        <p:txBody>
          <a:bodyPr wrap="non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600" b="0" i="0" u="none" strike="noStrike" kern="1200" cap="none" spc="0" normalizeH="0" baseline="0" noProof="0" dirty="0">
                <a:ln>
                  <a:noFill/>
                </a:ln>
                <a:solidFill>
                  <a:sysClr val="windowText" lastClr="000000"/>
                </a:solidFill>
                <a:effectLst/>
                <a:uLnTx/>
                <a:uFillTx/>
                <a:latin typeface="Quire Sans"/>
                <a:ea typeface="+mn-ea"/>
                <a:cs typeface="+mn-cs"/>
              </a:rPr>
              <a:t>A row with </a:t>
            </a:r>
            <a:r>
              <a:rPr kumimoji="0" lang="en-US" sz="2600" b="0" i="0" u="none" strike="noStrike" kern="1200" cap="none" spc="0" normalizeH="0" baseline="0" noProof="0" dirty="0">
                <a:ln>
                  <a:noFill/>
                </a:ln>
                <a:solidFill>
                  <a:srgbClr val="70AD47">
                    <a:lumMod val="75000"/>
                  </a:srgbClr>
                </a:solidFill>
                <a:effectLst/>
                <a:uLnTx/>
                <a:uFillTx/>
                <a:latin typeface="Quire Sans"/>
                <a:ea typeface="+mn-ea"/>
                <a:cs typeface="+mn-cs"/>
              </a:rPr>
              <a:t>small variance</a:t>
            </a:r>
            <a:r>
              <a:rPr kumimoji="0" lang="en-US" sz="2600" b="0" i="0" u="none" strike="noStrike" kern="1200" cap="none" spc="0" normalizeH="0" baseline="0" noProof="0" dirty="0">
                <a:ln>
                  <a:noFill/>
                </a:ln>
                <a:solidFill>
                  <a:sysClr val="windowText" lastClr="000000"/>
                </a:solidFill>
                <a:effectLst/>
                <a:uLnTx/>
                <a:uFillTx/>
                <a:latin typeface="Quire Sans"/>
                <a:ea typeface="+mn-ea"/>
                <a:cs typeface="+mn-cs"/>
              </a:rPr>
              <a:t> in </a:t>
            </a:r>
            <a:r>
              <a:rPr kumimoji="0" lang="en-US" sz="2600" b="0" i="0" u="none" strike="noStrike" kern="1200" cap="none" spc="0" normalizeH="0" baseline="0" noProof="0" dirty="0">
                <a:ln>
                  <a:noFill/>
                </a:ln>
                <a:solidFill>
                  <a:srgbClr val="70AD47">
                    <a:lumMod val="75000"/>
                  </a:srgbClr>
                </a:solidFill>
                <a:effectLst/>
                <a:uLnTx/>
                <a:uFillTx/>
                <a:latin typeface="Quire Sans"/>
                <a:ea typeface="+mn-ea"/>
                <a:cs typeface="+mn-cs"/>
              </a:rPr>
              <a:t>RDT</a:t>
            </a:r>
            <a:r>
              <a:rPr kumimoji="0" lang="en-US" sz="2600" b="0" i="0" u="none" strike="noStrike" kern="1200" cap="none" spc="0" normalizeH="0" baseline="0" noProof="0" dirty="0">
                <a:ln>
                  <a:noFill/>
                </a:ln>
                <a:solidFill>
                  <a:sysClr val="windowText" lastClr="000000"/>
                </a:solidFill>
                <a:effectLst/>
                <a:uLnTx/>
                <a:uFillTx/>
                <a:latin typeface="Quire Sans"/>
                <a:ea typeface="+mn-ea"/>
                <a:cs typeface="+mn-cs"/>
              </a:rPr>
              <a:t> distribution </a:t>
            </a:r>
            <a:br>
              <a:rPr kumimoji="0" lang="en-US" sz="2600" b="0" i="0" u="none" strike="noStrike" kern="1200" cap="none" spc="0" normalizeH="0" baseline="0" noProof="0" dirty="0">
                <a:ln>
                  <a:noFill/>
                </a:ln>
                <a:solidFill>
                  <a:sysClr val="windowText" lastClr="000000"/>
                </a:solidFill>
                <a:effectLst/>
                <a:uLnTx/>
                <a:uFillTx/>
                <a:latin typeface="Quire Sans"/>
                <a:ea typeface="+mn-ea"/>
                <a:cs typeface="+mn-cs"/>
              </a:rPr>
            </a:br>
            <a:r>
              <a:rPr kumimoji="0" lang="en-US" sz="2600" b="0" i="0" u="none" strike="noStrike" kern="1200" cap="none" spc="0" normalizeH="0" baseline="0" noProof="0" dirty="0">
                <a:ln>
                  <a:noFill/>
                </a:ln>
                <a:solidFill>
                  <a:sysClr val="windowText" lastClr="000000"/>
                </a:solidFill>
                <a:effectLst/>
                <a:uLnTx/>
                <a:uFillTx/>
                <a:latin typeface="Quire Sans"/>
                <a:ea typeface="+mn-ea"/>
                <a:cs typeface="+mn-cs"/>
              </a:rPr>
              <a:t>across </a:t>
            </a:r>
            <a:r>
              <a:rPr kumimoji="0" lang="en-US" sz="2600" b="0" i="0" u="none" strike="noStrike" kern="1200" cap="none" spc="0" normalizeH="0" baseline="0" noProof="0" dirty="0">
                <a:ln>
                  <a:noFill/>
                </a:ln>
                <a:solidFill>
                  <a:sysClr val="windowText" lastClr="000000"/>
                </a:solidFill>
                <a:effectLst/>
                <a:uLnTx/>
                <a:uFillTx/>
                <a:latin typeface="Trebuchet MS" panose="020B0603020202020204" pitchFamily="34" charset="0"/>
                <a:ea typeface="+mn-ea"/>
                <a:cs typeface="+mn-cs"/>
              </a:rPr>
              <a:t>1000</a:t>
            </a:r>
            <a:r>
              <a:rPr kumimoji="0" lang="en-US" sz="2600" b="0" i="0" u="none" strike="noStrike" kern="1200" cap="none" spc="0" normalizeH="0" baseline="0" noProof="0" dirty="0">
                <a:ln>
                  <a:noFill/>
                </a:ln>
                <a:solidFill>
                  <a:sysClr val="windowText" lastClr="000000"/>
                </a:solidFill>
                <a:effectLst/>
                <a:uLnTx/>
                <a:uFillTx/>
                <a:latin typeface="Quire Sans"/>
                <a:ea typeface="+mn-ea"/>
                <a:cs typeface="+mn-cs"/>
              </a:rPr>
              <a:t> measurements</a:t>
            </a:r>
          </a:p>
        </p:txBody>
      </p:sp>
      <p:cxnSp>
        <p:nvCxnSpPr>
          <p:cNvPr id="16" name="Connector: Curved 15">
            <a:extLst>
              <a:ext uri="{FF2B5EF4-FFF2-40B4-BE49-F238E27FC236}">
                <a16:creationId xmlns:a16="http://schemas.microsoft.com/office/drawing/2014/main" id="{8D874A63-5C81-689F-11A8-4F114BE8BD6E}"/>
              </a:ext>
            </a:extLst>
          </p:cNvPr>
          <p:cNvCxnSpPr>
            <a:cxnSpLocks/>
            <a:endCxn id="15" idx="2"/>
          </p:cNvCxnSpPr>
          <p:nvPr/>
        </p:nvCxnSpPr>
        <p:spPr>
          <a:xfrm flipV="1">
            <a:off x="2064547" y="2923530"/>
            <a:ext cx="3260176" cy="843608"/>
          </a:xfrm>
          <a:prstGeom prst="curvedConnector2">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56813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4" grpId="0" animBg="1"/>
      <p:bldP spid="15" grpId="0"/>
    </p:bld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5D7E88-9138-9008-F50C-A8433C4945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D30950-9F3F-F64C-41C2-8A9874E1E7B8}"/>
              </a:ext>
            </a:extLst>
          </p:cNvPr>
          <p:cNvSpPr>
            <a:spLocks noGrp="1"/>
          </p:cNvSpPr>
          <p:nvPr>
            <p:ph type="title"/>
          </p:nvPr>
        </p:nvSpPr>
        <p:spPr/>
        <p:txBody>
          <a:bodyPr/>
          <a:lstStyle/>
          <a:p>
            <a:r>
              <a:rPr lang="en-US" dirty="0"/>
              <a:t>VRD Across DRAM Rows</a:t>
            </a:r>
          </a:p>
        </p:txBody>
      </p:sp>
      <p:sp>
        <p:nvSpPr>
          <p:cNvPr id="4" name="Slide Number Placeholder 3">
            <a:extLst>
              <a:ext uri="{FF2B5EF4-FFF2-40B4-BE49-F238E27FC236}">
                <a16:creationId xmlns:a16="http://schemas.microsoft.com/office/drawing/2014/main" id="{7BDD3EB5-CE58-3886-5A5F-00CA398395FF}"/>
              </a:ext>
            </a:extLst>
          </p:cNvPr>
          <p:cNvSpPr>
            <a:spLocks noGrp="1"/>
          </p:cNvSpPr>
          <p:nvPr>
            <p:ph type="sldNum" sz="quarter" idx="12"/>
          </p:nvPr>
        </p:nvSpPr>
        <p:spPr>
          <a:xfrm>
            <a:off x="6913605" y="6329238"/>
            <a:ext cx="2057400" cy="528761"/>
          </a:xfrm>
          <a:prstGeom prst="rect">
            <a:avLst/>
          </a:prstGeom>
        </p:spPr>
        <p:txBody>
          <a:bodyPr/>
          <a:lstStyle>
            <a:defPPr>
              <a:defRPr lang="en-US"/>
            </a:defPPr>
            <a:lvl1pPr marL="0" algn="r" defTabSz="457200" rtl="0" eaLnBrk="1" latinLnBrk="0" hangingPunct="1">
              <a:defRPr sz="2400" b="1" kern="1200">
                <a:solidFill>
                  <a:schemeClr val="accent1">
                    <a:lumMod val="75000"/>
                  </a:schemeClr>
                </a:solidFill>
                <a:latin typeface="Trebuchet MS" panose="020B0703020202090204" pitchFamily="34" charset="0"/>
                <a:ea typeface="+mn-ea"/>
                <a:cs typeface="Quire Sans" panose="020B0502040400020003"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19D2B53-EDAE-4B41-B849-8916FA40BCB6}" type="slidenum">
              <a:rPr lang="en-US" smtClean="0"/>
              <a:pPr marL="0" marR="0" lvl="0" indent="0" algn="r" defTabSz="914400" rtl="0" eaLnBrk="1" fontAlgn="auto" latinLnBrk="0" hangingPunct="1">
                <a:lnSpc>
                  <a:spcPct val="100000"/>
                </a:lnSpc>
                <a:spcBef>
                  <a:spcPts val="0"/>
                </a:spcBef>
                <a:spcAft>
                  <a:spcPts val="0"/>
                </a:spcAft>
                <a:buClrTx/>
                <a:buSzTx/>
                <a:buFontTx/>
                <a:buNone/>
                <a:tabLst/>
                <a:defRPr/>
              </a:pPr>
              <a:t>171</a:t>
            </a:fld>
            <a:endParaRPr kumimoji="0" lang="en-US" sz="2400" b="1" i="0" u="none" strike="noStrike" kern="1200" cap="none" spc="0" normalizeH="0" baseline="0" noProof="0" dirty="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endParaRPr>
          </a:p>
        </p:txBody>
      </p:sp>
      <p:pic>
        <p:nvPicPr>
          <p:cNvPr id="6" name="Picture 5">
            <a:extLst>
              <a:ext uri="{FF2B5EF4-FFF2-40B4-BE49-F238E27FC236}">
                <a16:creationId xmlns:a16="http://schemas.microsoft.com/office/drawing/2014/main" id="{3DEB88EB-BDD4-05C5-0BE0-57825CBAB174}"/>
              </a:ext>
            </a:extLst>
          </p:cNvPr>
          <p:cNvPicPr>
            <a:picLocks noChangeAspect="1"/>
          </p:cNvPicPr>
          <p:nvPr/>
        </p:nvPicPr>
        <p:blipFill>
          <a:blip r:embed="rId3"/>
          <a:stretch>
            <a:fillRect/>
          </a:stretch>
        </p:blipFill>
        <p:spPr>
          <a:xfrm>
            <a:off x="943661" y="1422432"/>
            <a:ext cx="7695590" cy="2831005"/>
          </a:xfrm>
          <a:prstGeom prst="rect">
            <a:avLst/>
          </a:prstGeom>
        </p:spPr>
      </p:pic>
      <p:sp>
        <p:nvSpPr>
          <p:cNvPr id="7" name="TextBox 6">
            <a:extLst>
              <a:ext uri="{FF2B5EF4-FFF2-40B4-BE49-F238E27FC236}">
                <a16:creationId xmlns:a16="http://schemas.microsoft.com/office/drawing/2014/main" id="{75AE3929-AE34-4FE8-6FB0-8E8FBCAA1E9C}"/>
              </a:ext>
            </a:extLst>
          </p:cNvPr>
          <p:cNvSpPr txBox="1"/>
          <p:nvPr/>
        </p:nvSpPr>
        <p:spPr>
          <a:xfrm>
            <a:off x="1386310" y="4242112"/>
            <a:ext cx="7384614" cy="914400"/>
          </a:xfrm>
          <a:prstGeom prst="rect">
            <a:avLst/>
          </a:prstGeom>
          <a:noFill/>
          <a:ln w="57150">
            <a:noFill/>
          </a:ln>
        </p:spPr>
        <p:txBody>
          <a:bodyPr wrap="non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Quire Sans"/>
                <a:ea typeface="+mn-ea"/>
                <a:cs typeface="+mn-cs"/>
              </a:rPr>
              <a:t>DRAM Rows Sorted by Increasing Coefficient of Variation of RDT</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Quire Sans"/>
                <a:ea typeface="+mn-ea"/>
                <a:cs typeface="+mn-cs"/>
              </a:rPr>
              <a:t>Across </a:t>
            </a:r>
            <a:r>
              <a:rPr kumimoji="0" lang="en-GB" sz="2000" b="0"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1000</a:t>
            </a:r>
            <a:r>
              <a:rPr kumimoji="0" lang="en-GB" sz="2000" b="0" i="0" u="none" strike="noStrike" kern="1200" cap="none" spc="0" normalizeH="0" baseline="0" noProof="0" dirty="0">
                <a:ln>
                  <a:noFill/>
                </a:ln>
                <a:solidFill>
                  <a:prstClr val="black"/>
                </a:solidFill>
                <a:effectLst/>
                <a:uLnTx/>
                <a:uFillTx/>
                <a:latin typeface="Quire Sans"/>
                <a:ea typeface="+mn-ea"/>
                <a:cs typeface="+mn-cs"/>
              </a:rPr>
              <a:t> RDT Measurements</a:t>
            </a:r>
            <a:endParaRPr kumimoji="0" lang="en-US" sz="2000" b="0" i="0" u="none" strike="noStrike" kern="1200" cap="none" spc="0" normalizeH="0" baseline="0" noProof="0" dirty="0">
              <a:ln>
                <a:noFill/>
              </a:ln>
              <a:solidFill>
                <a:prstClr val="black"/>
              </a:solidFill>
              <a:effectLst/>
              <a:uLnTx/>
              <a:uFillTx/>
              <a:latin typeface="Quire Sans"/>
              <a:ea typeface="+mn-ea"/>
              <a:cs typeface="+mn-cs"/>
            </a:endParaRPr>
          </a:p>
        </p:txBody>
      </p:sp>
      <p:sp>
        <p:nvSpPr>
          <p:cNvPr id="8" name="TextBox 7">
            <a:extLst>
              <a:ext uri="{FF2B5EF4-FFF2-40B4-BE49-F238E27FC236}">
                <a16:creationId xmlns:a16="http://schemas.microsoft.com/office/drawing/2014/main" id="{4073D0E6-1D48-4A11-6622-CC09952C4182}"/>
              </a:ext>
            </a:extLst>
          </p:cNvPr>
          <p:cNvSpPr txBox="1"/>
          <p:nvPr/>
        </p:nvSpPr>
        <p:spPr>
          <a:xfrm rot="16200000">
            <a:off x="-1096222" y="2380734"/>
            <a:ext cx="3608013" cy="914400"/>
          </a:xfrm>
          <a:prstGeom prst="rect">
            <a:avLst/>
          </a:prstGeom>
          <a:noFill/>
          <a:ln w="57150">
            <a:noFill/>
          </a:ln>
        </p:spPr>
        <p:txBody>
          <a:bodyPr wrap="non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Quire Sans"/>
                <a:ea typeface="+mn-ea"/>
                <a:cs typeface="+mn-cs"/>
              </a:rPr>
              <a:t>Coefficient of Variation</a:t>
            </a:r>
          </a:p>
        </p:txBody>
      </p:sp>
      <p:sp>
        <p:nvSpPr>
          <p:cNvPr id="3" name="Oval 2">
            <a:extLst>
              <a:ext uri="{FF2B5EF4-FFF2-40B4-BE49-F238E27FC236}">
                <a16:creationId xmlns:a16="http://schemas.microsoft.com/office/drawing/2014/main" id="{C93412B2-1AB8-CF03-12C7-129EF38E9925}"/>
              </a:ext>
            </a:extLst>
          </p:cNvPr>
          <p:cNvSpPr/>
          <p:nvPr/>
        </p:nvSpPr>
        <p:spPr>
          <a:xfrm>
            <a:off x="5028610" y="3607621"/>
            <a:ext cx="182880" cy="182880"/>
          </a:xfrm>
          <a:prstGeom prst="ellipse">
            <a:avLst/>
          </a:prstGeom>
          <a:noFill/>
          <a:ln w="38100">
            <a:solidFill>
              <a:schemeClr val="accent6">
                <a:lumMod val="75000"/>
              </a:schemeClr>
            </a:solidFill>
          </a:ln>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 b="1" i="0" u="none" strike="noStrike" kern="1200" cap="none" spc="0" normalizeH="0" baseline="0" noProof="0" dirty="0">
              <a:ln>
                <a:noFill/>
              </a:ln>
              <a:solidFill>
                <a:srgbClr val="ED7D31">
                  <a:lumMod val="75000"/>
                </a:srgbClr>
              </a:solidFill>
              <a:effectLst/>
              <a:uLnTx/>
              <a:uFillTx/>
              <a:latin typeface="Quire Sans"/>
              <a:ea typeface="+mn-ea"/>
              <a:cs typeface="+mn-cs"/>
            </a:endParaRPr>
          </a:p>
        </p:txBody>
      </p:sp>
      <p:sp>
        <p:nvSpPr>
          <p:cNvPr id="5" name="TextBox 4">
            <a:extLst>
              <a:ext uri="{FF2B5EF4-FFF2-40B4-BE49-F238E27FC236}">
                <a16:creationId xmlns:a16="http://schemas.microsoft.com/office/drawing/2014/main" id="{B8DE7545-0E44-0542-B711-E77845CA8109}"/>
              </a:ext>
            </a:extLst>
          </p:cNvPr>
          <p:cNvSpPr txBox="1"/>
          <p:nvPr/>
        </p:nvSpPr>
        <p:spPr>
          <a:xfrm>
            <a:off x="3665219" y="1840737"/>
            <a:ext cx="1546271" cy="863809"/>
          </a:xfrm>
          <a:prstGeom prst="rect">
            <a:avLst/>
          </a:prstGeom>
          <a:noFill/>
          <a:ln w="57150">
            <a:noFill/>
          </a:ln>
        </p:spPr>
        <p:txBody>
          <a:bodyPr wrap="non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600" b="0" i="0" u="none" strike="noStrike" kern="1200" cap="none" spc="0" normalizeH="0" baseline="0" noProof="0" dirty="0">
                <a:ln>
                  <a:noFill/>
                </a:ln>
                <a:solidFill>
                  <a:sysClr val="windowText" lastClr="000000"/>
                </a:solidFill>
                <a:effectLst/>
                <a:uLnTx/>
                <a:uFillTx/>
                <a:latin typeface="Quire Sans"/>
                <a:ea typeface="+mn-ea"/>
                <a:cs typeface="+mn-cs"/>
              </a:rPr>
              <a:t>Median</a:t>
            </a:r>
            <a:br>
              <a:rPr kumimoji="0" lang="en-US" sz="2600" b="0" i="0" u="none" strike="noStrike" kern="1200" cap="none" spc="0" normalizeH="0" baseline="0" noProof="0" dirty="0">
                <a:ln>
                  <a:noFill/>
                </a:ln>
                <a:solidFill>
                  <a:sysClr val="windowText" lastClr="000000"/>
                </a:solidFill>
                <a:effectLst/>
                <a:uLnTx/>
                <a:uFillTx/>
                <a:latin typeface="Quire Sans"/>
                <a:ea typeface="+mn-ea"/>
                <a:cs typeface="+mn-cs"/>
              </a:rPr>
            </a:br>
            <a:r>
              <a:rPr kumimoji="0" lang="en-US" sz="2600" b="0" i="0" u="none" strike="noStrike" kern="1200" cap="none" spc="0" normalizeH="0" baseline="0" noProof="0" dirty="0">
                <a:ln>
                  <a:noFill/>
                </a:ln>
                <a:solidFill>
                  <a:sysClr val="windowText" lastClr="000000"/>
                </a:solidFill>
                <a:effectLst/>
                <a:uLnTx/>
                <a:uFillTx/>
                <a:latin typeface="Quire Sans"/>
                <a:ea typeface="+mn-ea"/>
                <a:cs typeface="+mn-cs"/>
              </a:rPr>
              <a:t>row </a:t>
            </a:r>
          </a:p>
        </p:txBody>
      </p:sp>
      <p:cxnSp>
        <p:nvCxnSpPr>
          <p:cNvPr id="9" name="Connector: Curved 8">
            <a:extLst>
              <a:ext uri="{FF2B5EF4-FFF2-40B4-BE49-F238E27FC236}">
                <a16:creationId xmlns:a16="http://schemas.microsoft.com/office/drawing/2014/main" id="{49B1A6B6-5876-1250-AC38-E430676435CC}"/>
              </a:ext>
            </a:extLst>
          </p:cNvPr>
          <p:cNvCxnSpPr>
            <a:cxnSpLocks/>
            <a:stCxn id="3" idx="2"/>
            <a:endCxn id="5" idx="2"/>
          </p:cNvCxnSpPr>
          <p:nvPr/>
        </p:nvCxnSpPr>
        <p:spPr>
          <a:xfrm rot="10800000">
            <a:off x="4438356" y="2704547"/>
            <a:ext cx="590255" cy="994515"/>
          </a:xfrm>
          <a:prstGeom prst="curvedConnector2">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70E2E5BC-5E2E-C807-AF39-24561DCBF321}"/>
              </a:ext>
            </a:extLst>
          </p:cNvPr>
          <p:cNvSpPr/>
          <p:nvPr/>
        </p:nvSpPr>
        <p:spPr>
          <a:xfrm>
            <a:off x="8200339" y="1610048"/>
            <a:ext cx="182880" cy="182880"/>
          </a:xfrm>
          <a:prstGeom prst="ellipse">
            <a:avLst/>
          </a:prstGeom>
          <a:noFill/>
          <a:ln w="38100">
            <a:solidFill>
              <a:schemeClr val="accent6">
                <a:lumMod val="75000"/>
              </a:schemeClr>
            </a:solidFill>
          </a:ln>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 b="1" i="0" u="none" strike="noStrike" kern="1200" cap="none" spc="0" normalizeH="0" baseline="0" noProof="0" dirty="0">
              <a:ln>
                <a:noFill/>
              </a:ln>
              <a:solidFill>
                <a:srgbClr val="ED7D31">
                  <a:lumMod val="75000"/>
                </a:srgbClr>
              </a:solidFill>
              <a:effectLst/>
              <a:uLnTx/>
              <a:uFillTx/>
              <a:latin typeface="Quire Sans"/>
              <a:ea typeface="+mn-ea"/>
              <a:cs typeface="+mn-cs"/>
            </a:endParaRPr>
          </a:p>
        </p:txBody>
      </p:sp>
      <p:sp>
        <p:nvSpPr>
          <p:cNvPr id="20" name="TextBox 19">
            <a:extLst>
              <a:ext uri="{FF2B5EF4-FFF2-40B4-BE49-F238E27FC236}">
                <a16:creationId xmlns:a16="http://schemas.microsoft.com/office/drawing/2014/main" id="{E95B46D9-DAC9-19FE-AD51-0C7D6D4F7C16}"/>
              </a:ext>
            </a:extLst>
          </p:cNvPr>
          <p:cNvSpPr txBox="1"/>
          <p:nvPr/>
        </p:nvSpPr>
        <p:spPr>
          <a:xfrm>
            <a:off x="5223193" y="659770"/>
            <a:ext cx="3160026" cy="863809"/>
          </a:xfrm>
          <a:prstGeom prst="rect">
            <a:avLst/>
          </a:prstGeom>
          <a:noFill/>
          <a:ln w="57150">
            <a:noFill/>
          </a:ln>
        </p:spPr>
        <p:txBody>
          <a:bodyPr wrap="non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600" b="0" i="0" u="none" strike="noStrike" kern="1200" cap="none" spc="0" normalizeH="0" baseline="0" noProof="0" dirty="0">
                <a:ln>
                  <a:noFill/>
                </a:ln>
                <a:solidFill>
                  <a:sysClr val="windowText" lastClr="000000"/>
                </a:solidFill>
                <a:effectLst/>
                <a:uLnTx/>
                <a:uFillTx/>
                <a:latin typeface="Quire Sans"/>
                <a:ea typeface="+mn-ea"/>
                <a:cs typeface="+mn-cs"/>
              </a:rPr>
              <a:t>Row with the greatest</a:t>
            </a:r>
            <a:br>
              <a:rPr kumimoji="0" lang="en-US" sz="2600" b="0" i="0" u="none" strike="noStrike" kern="1200" cap="none" spc="0" normalizeH="0" baseline="0" noProof="0" dirty="0">
                <a:ln>
                  <a:noFill/>
                </a:ln>
                <a:solidFill>
                  <a:sysClr val="windowText" lastClr="000000"/>
                </a:solidFill>
                <a:effectLst/>
                <a:uLnTx/>
                <a:uFillTx/>
                <a:latin typeface="Quire Sans"/>
                <a:ea typeface="+mn-ea"/>
                <a:cs typeface="+mn-cs"/>
              </a:rPr>
            </a:br>
            <a:r>
              <a:rPr kumimoji="0" lang="en-US" sz="2600" b="0" i="0" u="none" strike="noStrike" kern="1200" cap="none" spc="0" normalizeH="0" baseline="0" noProof="0" dirty="0">
                <a:ln>
                  <a:noFill/>
                </a:ln>
                <a:solidFill>
                  <a:sysClr val="windowText" lastClr="000000"/>
                </a:solidFill>
                <a:effectLst/>
                <a:uLnTx/>
                <a:uFillTx/>
                <a:latin typeface="Quire Sans"/>
                <a:ea typeface="+mn-ea"/>
                <a:cs typeface="+mn-cs"/>
              </a:rPr>
              <a:t>variance in RDT distribution</a:t>
            </a:r>
          </a:p>
        </p:txBody>
      </p:sp>
      <p:cxnSp>
        <p:nvCxnSpPr>
          <p:cNvPr id="21" name="Connector: Curved 20">
            <a:extLst>
              <a:ext uri="{FF2B5EF4-FFF2-40B4-BE49-F238E27FC236}">
                <a16:creationId xmlns:a16="http://schemas.microsoft.com/office/drawing/2014/main" id="{630AC99A-E1B8-E5C4-6AD1-2DCB2874AF4F}"/>
              </a:ext>
            </a:extLst>
          </p:cNvPr>
          <p:cNvCxnSpPr>
            <a:cxnSpLocks/>
            <a:stCxn id="19" idx="2"/>
            <a:endCxn id="20" idx="2"/>
          </p:cNvCxnSpPr>
          <p:nvPr/>
        </p:nvCxnSpPr>
        <p:spPr>
          <a:xfrm rot="10800000">
            <a:off x="6803207" y="1523580"/>
            <a:ext cx="1397133" cy="177909"/>
          </a:xfrm>
          <a:prstGeom prst="curvedConnector2">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AA81DEED-A779-CCCA-64D1-61777EE522ED}"/>
              </a:ext>
            </a:extLst>
          </p:cNvPr>
          <p:cNvSpPr txBox="1"/>
          <p:nvPr/>
        </p:nvSpPr>
        <p:spPr>
          <a:xfrm>
            <a:off x="-8754" y="5332021"/>
            <a:ext cx="9144000" cy="926496"/>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marL="0" marR="0" lvl="0" indent="0" algn="ctr" defTabSz="914400" rtl="0" eaLnBrk="1" fontAlgn="auto" latinLnBrk="0" hangingPunct="1">
              <a:lnSpc>
                <a:spcPct val="90000"/>
              </a:lnSpc>
              <a:spcBef>
                <a:spcPts val="40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Quire Sans" panose="020B0502040400020003" pitchFamily="34" charset="0"/>
                <a:ea typeface="+mn-ea"/>
                <a:cs typeface="+mn-cs"/>
              </a:rPr>
              <a:t>All tested rows </a:t>
            </a:r>
            <a:r>
              <a:rPr kumimoji="0" lang="en-US" sz="3200" b="0" i="0" u="none" strike="noStrike" kern="1200" cap="none" spc="0" normalizeH="0" baseline="0" noProof="0" dirty="0">
                <a:ln>
                  <a:noFill/>
                </a:ln>
                <a:solidFill>
                  <a:srgbClr val="ED7D31">
                    <a:lumMod val="75000"/>
                  </a:srgbClr>
                </a:solidFill>
                <a:effectLst/>
                <a:uLnTx/>
                <a:uFillTx/>
                <a:latin typeface="Quire Sans" panose="020B0502040400020003" pitchFamily="34" charset="0"/>
                <a:ea typeface="+mn-ea"/>
                <a:cs typeface="+mn-cs"/>
              </a:rPr>
              <a:t>exhibit</a:t>
            </a:r>
            <a:r>
              <a:rPr kumimoji="0" lang="en-US" sz="3200" b="0" i="0" u="none" strike="noStrike" kern="1200" cap="none" spc="0" normalizeH="0" baseline="0" noProof="0" dirty="0">
                <a:ln>
                  <a:noFill/>
                </a:ln>
                <a:solidFill>
                  <a:prstClr val="black"/>
                </a:solidFill>
                <a:effectLst/>
                <a:uLnTx/>
                <a:uFillTx/>
                <a:latin typeface="Quire Sans" panose="020B0502040400020003" pitchFamily="34" charset="0"/>
                <a:ea typeface="+mn-ea"/>
                <a:cs typeface="+mn-cs"/>
              </a:rPr>
              <a:t> VRD</a:t>
            </a:r>
            <a:endParaRPr kumimoji="0" lang="en-US" sz="3200" b="0" i="0" u="none" strike="noStrike" kern="1200" cap="none" spc="0" normalizeH="0" baseline="0" noProof="0" dirty="0">
              <a:ln>
                <a:noFill/>
              </a:ln>
              <a:solidFill>
                <a:srgbClr val="ED7D31">
                  <a:lumMod val="75000"/>
                </a:srgbClr>
              </a:solidFill>
              <a:effectLst/>
              <a:uLnTx/>
              <a:uFillTx/>
              <a:latin typeface="Quire Sans" panose="020B0502040400020003" pitchFamily="34" charset="0"/>
              <a:ea typeface="Cambria"/>
              <a:cs typeface="+mn-cs"/>
            </a:endParaRPr>
          </a:p>
        </p:txBody>
      </p:sp>
    </p:spTree>
    <p:extLst>
      <p:ext uri="{BB962C8B-B14F-4D97-AF65-F5344CB8AC3E}">
        <p14:creationId xmlns:p14="http://schemas.microsoft.com/office/powerpoint/2010/main" val="2267197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P spid="19" grpId="0" animBg="1"/>
      <p:bldP spid="20" grpId="0"/>
    </p:bld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F30A66-DEE3-AB4E-463F-B352E17DF8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62814D-DAE8-5883-A796-780402B1A5A9}"/>
              </a:ext>
            </a:extLst>
          </p:cNvPr>
          <p:cNvSpPr>
            <a:spLocks noGrp="1"/>
          </p:cNvSpPr>
          <p:nvPr>
            <p:ph type="title"/>
          </p:nvPr>
        </p:nvSpPr>
        <p:spPr/>
        <p:txBody>
          <a:bodyPr/>
          <a:lstStyle/>
          <a:p>
            <a:r>
              <a:rPr lang="en-US" dirty="0"/>
              <a:t>VRD in Two Example Rows</a:t>
            </a:r>
          </a:p>
        </p:txBody>
      </p:sp>
      <p:sp>
        <p:nvSpPr>
          <p:cNvPr id="4" name="Slide Number Placeholder 3">
            <a:extLst>
              <a:ext uri="{FF2B5EF4-FFF2-40B4-BE49-F238E27FC236}">
                <a16:creationId xmlns:a16="http://schemas.microsoft.com/office/drawing/2014/main" id="{91685B2B-2A41-5017-68FE-0B416F861972}"/>
              </a:ext>
            </a:extLst>
          </p:cNvPr>
          <p:cNvSpPr>
            <a:spLocks noGrp="1"/>
          </p:cNvSpPr>
          <p:nvPr>
            <p:ph type="sldNum" sz="quarter" idx="12"/>
          </p:nvPr>
        </p:nvSpPr>
        <p:spPr>
          <a:xfrm>
            <a:off x="6913605" y="6329238"/>
            <a:ext cx="2057400" cy="528761"/>
          </a:xfrm>
          <a:prstGeom prst="rect">
            <a:avLst/>
          </a:prstGeom>
        </p:spPr>
        <p:txBody>
          <a:bodyPr/>
          <a:lstStyle>
            <a:defPPr>
              <a:defRPr lang="en-US"/>
            </a:defPPr>
            <a:lvl1pPr marL="0" algn="r" defTabSz="457200" rtl="0" eaLnBrk="1" latinLnBrk="0" hangingPunct="1">
              <a:defRPr sz="2400" b="1" kern="1200">
                <a:solidFill>
                  <a:schemeClr val="accent1">
                    <a:lumMod val="75000"/>
                  </a:schemeClr>
                </a:solidFill>
                <a:latin typeface="Trebuchet MS" panose="020B0703020202090204" pitchFamily="34" charset="0"/>
                <a:ea typeface="+mn-ea"/>
                <a:cs typeface="Quire Sans" panose="020B0502040400020003"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19D2B53-EDAE-4B41-B849-8916FA40BCB6}" type="slidenum">
              <a:rPr lang="en-US" smtClean="0"/>
              <a:pPr marL="0" marR="0" lvl="0" indent="0" algn="r" defTabSz="914400" rtl="0" eaLnBrk="1" fontAlgn="auto" latinLnBrk="0" hangingPunct="1">
                <a:lnSpc>
                  <a:spcPct val="100000"/>
                </a:lnSpc>
                <a:spcBef>
                  <a:spcPts val="0"/>
                </a:spcBef>
                <a:spcAft>
                  <a:spcPts val="0"/>
                </a:spcAft>
                <a:buClrTx/>
                <a:buSzTx/>
                <a:buFontTx/>
                <a:buNone/>
                <a:tabLst/>
                <a:defRPr/>
              </a:pPr>
              <a:t>172</a:t>
            </a:fld>
            <a:endParaRPr kumimoji="0" lang="en-US" sz="2400" b="1" i="0" u="none" strike="noStrike" kern="1200" cap="none" spc="0" normalizeH="0" baseline="0" noProof="0" dirty="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endParaRPr>
          </a:p>
        </p:txBody>
      </p:sp>
      <p:pic>
        <p:nvPicPr>
          <p:cNvPr id="5" name="Picture 4">
            <a:extLst>
              <a:ext uri="{FF2B5EF4-FFF2-40B4-BE49-F238E27FC236}">
                <a16:creationId xmlns:a16="http://schemas.microsoft.com/office/drawing/2014/main" id="{2BC7B07B-0A12-AE1B-ECC1-3961E64DA75D}"/>
              </a:ext>
            </a:extLst>
          </p:cNvPr>
          <p:cNvPicPr>
            <a:picLocks noChangeAspect="1"/>
          </p:cNvPicPr>
          <p:nvPr/>
        </p:nvPicPr>
        <p:blipFill>
          <a:blip r:embed="rId3"/>
          <a:stretch>
            <a:fillRect/>
          </a:stretch>
        </p:blipFill>
        <p:spPr>
          <a:xfrm>
            <a:off x="514283" y="1580658"/>
            <a:ext cx="8097926" cy="3148043"/>
          </a:xfrm>
          <a:prstGeom prst="rect">
            <a:avLst/>
          </a:prstGeom>
        </p:spPr>
      </p:pic>
      <p:sp>
        <p:nvSpPr>
          <p:cNvPr id="9" name="TextBox 8">
            <a:extLst>
              <a:ext uri="{FF2B5EF4-FFF2-40B4-BE49-F238E27FC236}">
                <a16:creationId xmlns:a16="http://schemas.microsoft.com/office/drawing/2014/main" id="{9BCD1DE0-64C7-B147-D0B1-687BA28845F1}"/>
              </a:ext>
            </a:extLst>
          </p:cNvPr>
          <p:cNvSpPr txBox="1"/>
          <p:nvPr/>
        </p:nvSpPr>
        <p:spPr>
          <a:xfrm>
            <a:off x="2463800" y="2764155"/>
            <a:ext cx="1155700" cy="914400"/>
          </a:xfrm>
          <a:prstGeom prst="rect">
            <a:avLst/>
          </a:prstGeom>
          <a:noFill/>
          <a:ln w="57150">
            <a:noFill/>
          </a:ln>
        </p:spPr>
        <p:txBody>
          <a:bodyPr wrap="non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70AD47">
                    <a:lumMod val="75000"/>
                  </a:srgbClr>
                </a:solidFill>
                <a:effectLst/>
                <a:uLnTx/>
                <a:uFillTx/>
                <a:latin typeface="Trebuchet MS" panose="020B0603020202020204" pitchFamily="34" charset="0"/>
                <a:ea typeface="+mn-ea"/>
                <a:cs typeface="+mn-cs"/>
              </a:rPr>
              <a:t>1.2</a:t>
            </a:r>
            <a:r>
              <a:rPr kumimoji="0" lang="en-US" sz="2600" b="1" i="0" u="none" strike="noStrike" kern="1200" cap="none" spc="0" normalizeH="0" baseline="0" noProof="0" dirty="0">
                <a:ln>
                  <a:noFill/>
                </a:ln>
                <a:solidFill>
                  <a:srgbClr val="70AD47">
                    <a:lumMod val="75000"/>
                  </a:srgbClr>
                </a:solidFill>
                <a:effectLst/>
                <a:uLnTx/>
                <a:uFillTx/>
                <a:latin typeface="Quire Sans"/>
                <a:ea typeface="+mn-ea"/>
                <a:cs typeface="+mn-cs"/>
              </a:rPr>
              <a:t>⨉</a:t>
            </a:r>
            <a:endParaRPr kumimoji="0" lang="en-US" sz="2600" b="1" i="0" u="none" strike="noStrike" kern="1200" cap="none" spc="0" normalizeH="0" baseline="0" noProof="0" dirty="0">
              <a:ln>
                <a:noFill/>
              </a:ln>
              <a:solidFill>
                <a:srgbClr val="70AD47">
                  <a:lumMod val="75000"/>
                </a:srgbClr>
              </a:solidFill>
              <a:effectLst/>
              <a:uLnTx/>
              <a:uFillTx/>
              <a:latin typeface="Trebuchet MS" panose="020B0603020202020204" pitchFamily="34" charset="0"/>
              <a:ea typeface="+mn-ea"/>
              <a:cs typeface="+mn-cs"/>
            </a:endParaRPr>
          </a:p>
        </p:txBody>
      </p:sp>
      <p:cxnSp>
        <p:nvCxnSpPr>
          <p:cNvPr id="11" name="Straight Arrow Connector 10">
            <a:extLst>
              <a:ext uri="{FF2B5EF4-FFF2-40B4-BE49-F238E27FC236}">
                <a16:creationId xmlns:a16="http://schemas.microsoft.com/office/drawing/2014/main" id="{ECC62405-5498-62FE-9B7F-8013DC0AA75F}"/>
              </a:ext>
            </a:extLst>
          </p:cNvPr>
          <p:cNvCxnSpPr/>
          <p:nvPr/>
        </p:nvCxnSpPr>
        <p:spPr>
          <a:xfrm>
            <a:off x="2638425" y="2764155"/>
            <a:ext cx="0" cy="266700"/>
          </a:xfrm>
          <a:prstGeom prst="straightConnector1">
            <a:avLst/>
          </a:prstGeom>
          <a:ln w="38100">
            <a:solidFill>
              <a:schemeClr val="accent6">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21419CF9-2914-99DC-7C09-41FF9F631F4B}"/>
              </a:ext>
            </a:extLst>
          </p:cNvPr>
          <p:cNvCxnSpPr>
            <a:cxnSpLocks/>
          </p:cNvCxnSpPr>
          <p:nvPr/>
        </p:nvCxnSpPr>
        <p:spPr>
          <a:xfrm>
            <a:off x="5959475" y="2232025"/>
            <a:ext cx="0" cy="1589405"/>
          </a:xfrm>
          <a:prstGeom prst="straightConnector1">
            <a:avLst/>
          </a:prstGeom>
          <a:ln w="38100">
            <a:solidFill>
              <a:schemeClr val="accent6">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7FE4F980-FFDC-4DCF-87F5-758FD9A6BE8D}"/>
              </a:ext>
            </a:extLst>
          </p:cNvPr>
          <p:cNvSpPr txBox="1"/>
          <p:nvPr/>
        </p:nvSpPr>
        <p:spPr>
          <a:xfrm>
            <a:off x="5873750" y="2573655"/>
            <a:ext cx="1155700" cy="914400"/>
          </a:xfrm>
          <a:prstGeom prst="rect">
            <a:avLst/>
          </a:prstGeom>
          <a:noFill/>
          <a:ln w="57150">
            <a:noFill/>
          </a:ln>
        </p:spPr>
        <p:txBody>
          <a:bodyPr wrap="non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70AD47">
                    <a:lumMod val="75000"/>
                  </a:srgbClr>
                </a:solidFill>
                <a:effectLst/>
                <a:uLnTx/>
                <a:uFillTx/>
                <a:latin typeface="Trebuchet MS" panose="020B0603020202020204" pitchFamily="34" charset="0"/>
                <a:ea typeface="+mn-ea"/>
                <a:cs typeface="+mn-cs"/>
              </a:rPr>
              <a:t>3.5</a:t>
            </a:r>
            <a:r>
              <a:rPr kumimoji="0" lang="en-US" sz="2600" b="1" i="0" u="none" strike="noStrike" kern="1200" cap="none" spc="0" normalizeH="0" baseline="0" noProof="0" dirty="0">
                <a:ln>
                  <a:noFill/>
                </a:ln>
                <a:solidFill>
                  <a:srgbClr val="70AD47">
                    <a:lumMod val="75000"/>
                  </a:srgbClr>
                </a:solidFill>
                <a:effectLst/>
                <a:uLnTx/>
                <a:uFillTx/>
                <a:latin typeface="Quire Sans"/>
                <a:ea typeface="+mn-ea"/>
                <a:cs typeface="+mn-cs"/>
              </a:rPr>
              <a:t>⨉</a:t>
            </a:r>
            <a:endParaRPr kumimoji="0" lang="en-US" sz="2600" b="1" i="0" u="none" strike="noStrike" kern="1200" cap="none" spc="0" normalizeH="0" baseline="0" noProof="0" dirty="0">
              <a:ln>
                <a:noFill/>
              </a:ln>
              <a:solidFill>
                <a:srgbClr val="70AD47">
                  <a:lumMod val="75000"/>
                </a:srgbClr>
              </a:solidFill>
              <a:effectLst/>
              <a:uLnTx/>
              <a:uFillTx/>
              <a:latin typeface="Trebuchet MS" panose="020B0603020202020204" pitchFamily="34" charset="0"/>
              <a:ea typeface="+mn-ea"/>
              <a:cs typeface="+mn-cs"/>
            </a:endParaRPr>
          </a:p>
        </p:txBody>
      </p:sp>
      <p:sp>
        <p:nvSpPr>
          <p:cNvPr id="15" name="TextBox 14">
            <a:extLst>
              <a:ext uri="{FF2B5EF4-FFF2-40B4-BE49-F238E27FC236}">
                <a16:creationId xmlns:a16="http://schemas.microsoft.com/office/drawing/2014/main" id="{81E34D57-B885-C1B1-2C2A-12A3903F217E}"/>
              </a:ext>
            </a:extLst>
          </p:cNvPr>
          <p:cNvSpPr txBox="1"/>
          <p:nvPr/>
        </p:nvSpPr>
        <p:spPr>
          <a:xfrm>
            <a:off x="-8754" y="5332021"/>
            <a:ext cx="9144000" cy="926496"/>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marL="0" marR="0" lvl="0" indent="0" algn="ctr" defTabSz="914400" rtl="0" eaLnBrk="1" fontAlgn="auto" latinLnBrk="0" hangingPunct="1">
              <a:lnSpc>
                <a:spcPct val="90000"/>
              </a:lnSpc>
              <a:spcBef>
                <a:spcPts val="400"/>
              </a:spcBef>
              <a:spcAft>
                <a:spcPts val="0"/>
              </a:spcAft>
              <a:buClrTx/>
              <a:buSzTx/>
              <a:buFontTx/>
              <a:buNone/>
              <a:tabLst/>
              <a:defRPr/>
            </a:pPr>
            <a:r>
              <a:rPr kumimoji="0" lang="en-US" sz="30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t>Variation in read disturbance threshold</a:t>
            </a:r>
            <a:br>
              <a:rPr kumimoji="0" lang="en-US" sz="30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br>
            <a:r>
              <a:rPr kumimoji="0" lang="en-US" sz="30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t> can reach </a:t>
            </a:r>
            <a:r>
              <a:rPr kumimoji="0" lang="en-US" sz="3000" b="0" i="0" u="none" strike="noStrike" kern="1200" cap="none" spc="0" normalizeH="0" baseline="0" noProof="0" dirty="0">
                <a:ln>
                  <a:noFill/>
                </a:ln>
                <a:solidFill>
                  <a:srgbClr val="ED7D31">
                    <a:lumMod val="75000"/>
                  </a:srgbClr>
                </a:solidFill>
                <a:effectLst/>
                <a:uLnTx/>
                <a:uFillTx/>
                <a:latin typeface="Trebuchet MS" panose="020B0603020202020204" pitchFamily="34" charset="0"/>
                <a:ea typeface="Cambria"/>
                <a:cs typeface="+mn-cs"/>
              </a:rPr>
              <a:t>3.5</a:t>
            </a:r>
            <a:r>
              <a:rPr kumimoji="0" lang="en-US" sz="3000" b="1" i="0" u="none" strike="noStrike" kern="1200" cap="none" spc="0" normalizeH="0" baseline="0" noProof="0" dirty="0">
                <a:ln>
                  <a:noFill/>
                </a:ln>
                <a:solidFill>
                  <a:srgbClr val="ED7D31">
                    <a:lumMod val="75000"/>
                  </a:srgbClr>
                </a:solidFill>
                <a:effectLst/>
                <a:uLnTx/>
                <a:uFillTx/>
                <a:latin typeface="Quire Sans"/>
                <a:ea typeface="+mn-ea"/>
                <a:cs typeface="+mn-cs"/>
              </a:rPr>
              <a:t>⨉</a:t>
            </a:r>
            <a:endParaRPr kumimoji="0" lang="en-US" sz="3000" b="0" i="0" u="none" strike="noStrike" kern="1200" cap="none" spc="0" normalizeH="0" baseline="0" noProof="0" dirty="0">
              <a:ln>
                <a:noFill/>
              </a:ln>
              <a:solidFill>
                <a:srgbClr val="ED7D31">
                  <a:lumMod val="75000"/>
                </a:srgbClr>
              </a:solidFill>
              <a:effectLst/>
              <a:uLnTx/>
              <a:uFillTx/>
              <a:latin typeface="Quire Sans" panose="020B0502040400020003" pitchFamily="34" charset="0"/>
              <a:ea typeface="Cambria"/>
              <a:cs typeface="+mn-cs"/>
            </a:endParaRPr>
          </a:p>
        </p:txBody>
      </p:sp>
      <p:cxnSp>
        <p:nvCxnSpPr>
          <p:cNvPr id="17" name="Straight Connector 16">
            <a:extLst>
              <a:ext uri="{FF2B5EF4-FFF2-40B4-BE49-F238E27FC236}">
                <a16:creationId xmlns:a16="http://schemas.microsoft.com/office/drawing/2014/main" id="{C7C0570F-0DDF-8902-69DF-E684DFA9C639}"/>
              </a:ext>
            </a:extLst>
          </p:cNvPr>
          <p:cNvCxnSpPr/>
          <p:nvPr/>
        </p:nvCxnSpPr>
        <p:spPr>
          <a:xfrm>
            <a:off x="1536700" y="2756535"/>
            <a:ext cx="2955925" cy="0"/>
          </a:xfrm>
          <a:prstGeom prst="line">
            <a:avLst/>
          </a:prstGeom>
          <a:ln w="12700">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C7077857-B217-9EFB-1636-CF3C07E51ADF}"/>
              </a:ext>
            </a:extLst>
          </p:cNvPr>
          <p:cNvCxnSpPr/>
          <p:nvPr/>
        </p:nvCxnSpPr>
        <p:spPr>
          <a:xfrm>
            <a:off x="1536700" y="3030855"/>
            <a:ext cx="2955925" cy="0"/>
          </a:xfrm>
          <a:prstGeom prst="line">
            <a:avLst/>
          </a:prstGeom>
          <a:ln w="12700">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32C5028-09CA-71AC-9752-74B37950A44B}"/>
              </a:ext>
            </a:extLst>
          </p:cNvPr>
          <p:cNvCxnSpPr/>
          <p:nvPr/>
        </p:nvCxnSpPr>
        <p:spPr>
          <a:xfrm>
            <a:off x="5330825" y="2207260"/>
            <a:ext cx="2955925" cy="0"/>
          </a:xfrm>
          <a:prstGeom prst="line">
            <a:avLst/>
          </a:prstGeom>
          <a:ln w="12700">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F85FCA17-8F72-FA63-ADF7-7E7729C1B1A3}"/>
              </a:ext>
            </a:extLst>
          </p:cNvPr>
          <p:cNvCxnSpPr/>
          <p:nvPr/>
        </p:nvCxnSpPr>
        <p:spPr>
          <a:xfrm>
            <a:off x="5330825" y="3821430"/>
            <a:ext cx="2955925" cy="0"/>
          </a:xfrm>
          <a:prstGeom prst="line">
            <a:avLst/>
          </a:prstGeom>
          <a:ln w="12700">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9587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4" grpId="0"/>
      <p:bldP spid="15" grpId="0" animBg="1"/>
    </p:bld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B7EE6D-6C28-C194-FB09-448DCFF234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825F71-7128-983E-61DB-EF4C739F364A}"/>
              </a:ext>
            </a:extLst>
          </p:cNvPr>
          <p:cNvSpPr>
            <a:spLocks noGrp="1"/>
          </p:cNvSpPr>
          <p:nvPr>
            <p:ph type="title"/>
          </p:nvPr>
        </p:nvSpPr>
        <p:spPr/>
        <p:txBody>
          <a:bodyPr/>
          <a:lstStyle/>
          <a:p>
            <a:r>
              <a:rPr lang="en-US" dirty="0"/>
              <a:t>In-Depth Analysis: Key Takeaways</a:t>
            </a:r>
          </a:p>
        </p:txBody>
      </p:sp>
      <p:sp>
        <p:nvSpPr>
          <p:cNvPr id="4" name="Slide Number Placeholder 3">
            <a:extLst>
              <a:ext uri="{FF2B5EF4-FFF2-40B4-BE49-F238E27FC236}">
                <a16:creationId xmlns:a16="http://schemas.microsoft.com/office/drawing/2014/main" id="{526A264C-6F00-B5F7-827F-3D83D8B7EE28}"/>
              </a:ext>
            </a:extLst>
          </p:cNvPr>
          <p:cNvSpPr>
            <a:spLocks noGrp="1"/>
          </p:cNvSpPr>
          <p:nvPr>
            <p:ph type="sldNum" sz="quarter" idx="12"/>
          </p:nvPr>
        </p:nvSpPr>
        <p:spPr>
          <a:xfrm>
            <a:off x="6913605" y="6329238"/>
            <a:ext cx="2057400" cy="528761"/>
          </a:xfrm>
          <a:prstGeom prst="rect">
            <a:avLst/>
          </a:prstGeom>
        </p:spPr>
        <p:txBody>
          <a:bodyPr/>
          <a:lstStyle>
            <a:defPPr>
              <a:defRPr lang="en-US"/>
            </a:defPPr>
            <a:lvl1pPr marL="0" algn="r" defTabSz="457200" rtl="0" eaLnBrk="1" latinLnBrk="0" hangingPunct="1">
              <a:defRPr sz="2400" b="1" kern="1200">
                <a:solidFill>
                  <a:schemeClr val="accent1">
                    <a:lumMod val="75000"/>
                  </a:schemeClr>
                </a:solidFill>
                <a:latin typeface="Trebuchet MS" panose="020B0703020202090204" pitchFamily="34" charset="0"/>
                <a:ea typeface="+mn-ea"/>
                <a:cs typeface="Quire Sans" panose="020B0502040400020003"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19D2B53-EDAE-4B41-B849-8916FA40BCB6}" type="slidenum">
              <a:rPr lang="en-US" smtClean="0"/>
              <a:pPr marL="0" marR="0" lvl="0" indent="0" algn="r" defTabSz="914400" rtl="0" eaLnBrk="1" fontAlgn="auto" latinLnBrk="0" hangingPunct="1">
                <a:lnSpc>
                  <a:spcPct val="100000"/>
                </a:lnSpc>
                <a:spcBef>
                  <a:spcPts val="0"/>
                </a:spcBef>
                <a:spcAft>
                  <a:spcPts val="0"/>
                </a:spcAft>
                <a:buClrTx/>
                <a:buSzTx/>
                <a:buFontTx/>
                <a:buNone/>
                <a:tabLst/>
                <a:defRPr/>
              </a:pPr>
              <a:t>173</a:t>
            </a:fld>
            <a:endParaRPr kumimoji="0" lang="en-US" sz="2400" b="1" i="0" u="none" strike="noStrike" kern="1200" cap="none" spc="0" normalizeH="0" baseline="0" noProof="0" dirty="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endParaRPr>
          </a:p>
        </p:txBody>
      </p:sp>
      <p:grpSp>
        <p:nvGrpSpPr>
          <p:cNvPr id="5" name="Group 4">
            <a:extLst>
              <a:ext uri="{FF2B5EF4-FFF2-40B4-BE49-F238E27FC236}">
                <a16:creationId xmlns:a16="http://schemas.microsoft.com/office/drawing/2014/main" id="{FA42D548-E626-6324-45A1-E3E6CC06F9B5}"/>
              </a:ext>
            </a:extLst>
          </p:cNvPr>
          <p:cNvGrpSpPr/>
          <p:nvPr/>
        </p:nvGrpSpPr>
        <p:grpSpPr>
          <a:xfrm>
            <a:off x="239344" y="1167182"/>
            <a:ext cx="8647804" cy="1331714"/>
            <a:chOff x="248098" y="2185542"/>
            <a:chExt cx="8647804" cy="2146136"/>
          </a:xfrm>
        </p:grpSpPr>
        <p:sp>
          <p:nvSpPr>
            <p:cNvPr id="6" name="Rounded Rectangle 5">
              <a:extLst>
                <a:ext uri="{FF2B5EF4-FFF2-40B4-BE49-F238E27FC236}">
                  <a16:creationId xmlns:a16="http://schemas.microsoft.com/office/drawing/2014/main" id="{ACFC414C-8655-4098-2B31-14546352801F}"/>
                </a:ext>
              </a:extLst>
            </p:cNvPr>
            <p:cNvSpPr/>
            <p:nvPr/>
          </p:nvSpPr>
          <p:spPr>
            <a:xfrm>
              <a:off x="248098" y="2185542"/>
              <a:ext cx="8647804" cy="2146136"/>
            </a:xfrm>
            <a:prstGeom prst="roundRect">
              <a:avLst>
                <a:gd name="adj" fmla="val 3533"/>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Quire Sans" panose="020B0502040400020003" pitchFamily="34" charset="0"/>
                <a:ea typeface="+mn-ea"/>
                <a:cs typeface="Quire Sans" panose="020B0502040400020003" pitchFamily="34" charset="0"/>
              </a:endParaRPr>
            </a:p>
          </p:txBody>
        </p:sp>
        <p:sp>
          <p:nvSpPr>
            <p:cNvPr id="7" name="Rectangle 6">
              <a:extLst>
                <a:ext uri="{FF2B5EF4-FFF2-40B4-BE49-F238E27FC236}">
                  <a16:creationId xmlns:a16="http://schemas.microsoft.com/office/drawing/2014/main" id="{A9482D34-803A-F172-A112-CC63F6D06FA1}"/>
                </a:ext>
              </a:extLst>
            </p:cNvPr>
            <p:cNvSpPr/>
            <p:nvPr/>
          </p:nvSpPr>
          <p:spPr>
            <a:xfrm>
              <a:off x="318574" y="3004303"/>
              <a:ext cx="8497318" cy="1216005"/>
            </a:xfrm>
            <a:prstGeom prst="rect">
              <a:avLst/>
            </a:prstGeom>
            <a:solidFill>
              <a:schemeClr val="bg1"/>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All tested DRAM rows </a:t>
              </a:r>
              <a:r>
                <a:rPr kumimoji="0" lang="en-US" sz="2800" b="0" i="0" u="none" strike="noStrike" kern="1200" cap="none" spc="0" normalizeH="0" baseline="0" noProof="0" dirty="0">
                  <a:ln>
                    <a:noFill/>
                  </a:ln>
                  <a:solidFill>
                    <a:srgbClr val="C00000"/>
                  </a:solidFill>
                  <a:effectLst/>
                  <a:uLnTx/>
                  <a:uFillTx/>
                  <a:latin typeface="Quire Sans" panose="020B0502040400020003" pitchFamily="34" charset="0"/>
                  <a:ea typeface="+mn-ea"/>
                  <a:cs typeface="Quire Sans" panose="020B0502040400020003" pitchFamily="34" charset="0"/>
                </a:rPr>
                <a:t>exhibit VRD</a:t>
              </a:r>
            </a:p>
          </p:txBody>
        </p:sp>
        <p:sp>
          <p:nvSpPr>
            <p:cNvPr id="8" name="TextBox 7">
              <a:extLst>
                <a:ext uri="{FF2B5EF4-FFF2-40B4-BE49-F238E27FC236}">
                  <a16:creationId xmlns:a16="http://schemas.microsoft.com/office/drawing/2014/main" id="{A37B142E-9E31-B9DA-5EF1-F6391796C74B}"/>
                </a:ext>
              </a:extLst>
            </p:cNvPr>
            <p:cNvSpPr txBox="1"/>
            <p:nvPr/>
          </p:nvSpPr>
          <p:spPr>
            <a:xfrm>
              <a:off x="371466" y="2185544"/>
              <a:ext cx="8382000" cy="818758"/>
            </a:xfrm>
            <a:prstGeom prst="rect">
              <a:avLst/>
            </a:prstGeom>
            <a:no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Quire Sans" panose="020B0502040400020003" pitchFamily="34" charset="0"/>
                  <a:ea typeface="+mn-ea"/>
                  <a:cs typeface="Quire Sans" panose="020B0502040400020003" pitchFamily="34" charset="0"/>
                </a:rPr>
                <a:t>Takeaway </a:t>
              </a:r>
              <a:r>
                <a:rPr kumimoji="0" lang="en-US" sz="3200" b="1" i="0" u="none" strike="noStrike" kern="1200" cap="none" spc="0" normalizeH="0" baseline="0" noProof="0" dirty="0">
                  <a:ln>
                    <a:noFill/>
                  </a:ln>
                  <a:solidFill>
                    <a:prstClr val="white"/>
                  </a:solidFill>
                  <a:effectLst/>
                  <a:uLnTx/>
                  <a:uFillTx/>
                  <a:latin typeface="Trebuchet MS" panose="020B0703020202090204" pitchFamily="34" charset="0"/>
                  <a:ea typeface="+mn-ea"/>
                  <a:cs typeface="Quire Sans" panose="020B0502040400020003" pitchFamily="34" charset="0"/>
                </a:rPr>
                <a:t>1</a:t>
              </a:r>
            </a:p>
          </p:txBody>
        </p:sp>
      </p:grpSp>
      <p:grpSp>
        <p:nvGrpSpPr>
          <p:cNvPr id="9" name="Group 8">
            <a:extLst>
              <a:ext uri="{FF2B5EF4-FFF2-40B4-BE49-F238E27FC236}">
                <a16:creationId xmlns:a16="http://schemas.microsoft.com/office/drawing/2014/main" id="{BE92CA54-262F-BEB6-EA20-1238D5D108C5}"/>
              </a:ext>
            </a:extLst>
          </p:cNvPr>
          <p:cNvGrpSpPr/>
          <p:nvPr/>
        </p:nvGrpSpPr>
        <p:grpSpPr>
          <a:xfrm>
            <a:off x="248098" y="2652791"/>
            <a:ext cx="8647804" cy="1706314"/>
            <a:chOff x="248098" y="2185542"/>
            <a:chExt cx="8647804" cy="2146136"/>
          </a:xfrm>
        </p:grpSpPr>
        <p:sp>
          <p:nvSpPr>
            <p:cNvPr id="10" name="Rounded Rectangle 9">
              <a:extLst>
                <a:ext uri="{FF2B5EF4-FFF2-40B4-BE49-F238E27FC236}">
                  <a16:creationId xmlns:a16="http://schemas.microsoft.com/office/drawing/2014/main" id="{72DE06A8-06F3-9DCC-9B65-47C3693AD545}"/>
                </a:ext>
              </a:extLst>
            </p:cNvPr>
            <p:cNvSpPr/>
            <p:nvPr/>
          </p:nvSpPr>
          <p:spPr>
            <a:xfrm>
              <a:off x="248098" y="2185542"/>
              <a:ext cx="8647804" cy="2146136"/>
            </a:xfrm>
            <a:prstGeom prst="roundRect">
              <a:avLst>
                <a:gd name="adj" fmla="val 3533"/>
              </a:avLst>
            </a:prstGeom>
            <a:solidFill>
              <a:schemeClr val="accent2">
                <a:lumMod val="75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Quire Sans" panose="020B0502040400020003" pitchFamily="34" charset="0"/>
                <a:ea typeface="+mn-ea"/>
                <a:cs typeface="Quire Sans" panose="020B0502040400020003" pitchFamily="34" charset="0"/>
              </a:endParaRPr>
            </a:p>
          </p:txBody>
        </p:sp>
        <p:sp>
          <p:nvSpPr>
            <p:cNvPr id="11" name="Rectangle 10">
              <a:extLst>
                <a:ext uri="{FF2B5EF4-FFF2-40B4-BE49-F238E27FC236}">
                  <a16:creationId xmlns:a16="http://schemas.microsoft.com/office/drawing/2014/main" id="{E1742B96-37B5-8800-716E-6A5E0ADB028A}"/>
                </a:ext>
              </a:extLst>
            </p:cNvPr>
            <p:cNvSpPr/>
            <p:nvPr/>
          </p:nvSpPr>
          <p:spPr>
            <a:xfrm>
              <a:off x="318574" y="2896251"/>
              <a:ext cx="8497318" cy="1324057"/>
            </a:xfrm>
            <a:prstGeom prst="rect">
              <a:avLst/>
            </a:prstGeom>
            <a:solidFill>
              <a:schemeClr val="bg1"/>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Relatively </a:t>
              </a:r>
              <a:r>
                <a:rPr kumimoji="0" lang="en-US" sz="2800" b="0" i="0" u="none" strike="noStrike" kern="1200" cap="none" spc="0" normalizeH="0" baseline="0" noProof="0" dirty="0">
                  <a:ln>
                    <a:noFill/>
                  </a:ln>
                  <a:solidFill>
                    <a:srgbClr val="4472C4">
                      <a:lumMod val="75000"/>
                    </a:srgbClr>
                  </a:solidFill>
                  <a:effectLst/>
                  <a:uLnTx/>
                  <a:uFillTx/>
                  <a:latin typeface="Quire Sans" panose="020B0502040400020003" pitchFamily="34" charset="0"/>
                  <a:ea typeface="+mn-ea"/>
                  <a:cs typeface="Quire Sans" panose="020B0502040400020003" pitchFamily="34" charset="0"/>
                </a:rPr>
                <a:t>few</a:t>
              </a:r>
              <a: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 (&lt;</a:t>
              </a:r>
              <a:r>
                <a:rPr kumimoji="0" lang="en-US" sz="28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Quire Sans" panose="020B0502040400020003" pitchFamily="34" charset="0"/>
                </a:rPr>
                <a:t>500</a:t>
              </a:r>
              <a: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 RDT </a:t>
              </a:r>
              <a:r>
                <a:rPr kumimoji="0" lang="en-US" sz="2800" b="0" i="0" u="none" strike="noStrike" kern="1200" cap="none" spc="0" normalizeH="0" baseline="0" noProof="0" dirty="0">
                  <a:ln>
                    <a:noFill/>
                  </a:ln>
                  <a:solidFill>
                    <a:srgbClr val="4472C4">
                      <a:lumMod val="75000"/>
                    </a:srgbClr>
                  </a:solidFill>
                  <a:effectLst/>
                  <a:uLnTx/>
                  <a:uFillTx/>
                  <a:latin typeface="Quire Sans" panose="020B0502040400020003" pitchFamily="34" charset="0"/>
                  <a:ea typeface="+mn-ea"/>
                  <a:cs typeface="Quire Sans" panose="020B0502040400020003" pitchFamily="34" charset="0"/>
                </a:rPr>
                <a:t>measurements</a:t>
              </a:r>
              <a: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 are</a:t>
              </a:r>
              <a:b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br>
              <a:r>
                <a:rPr kumimoji="0" lang="en-US" sz="2800" b="0" i="0" u="none" strike="noStrike" kern="1200" cap="none" spc="0" normalizeH="0" baseline="0" noProof="0" dirty="0">
                  <a:ln>
                    <a:noFill/>
                  </a:ln>
                  <a:solidFill>
                    <a:srgbClr val="4472C4">
                      <a:lumMod val="75000"/>
                    </a:srgbClr>
                  </a:solidFill>
                  <a:effectLst/>
                  <a:uLnTx/>
                  <a:uFillTx/>
                  <a:latin typeface="Quire Sans" panose="020B0502040400020003" pitchFamily="34" charset="0"/>
                  <a:ea typeface="+mn-ea"/>
                  <a:cs typeface="Quire Sans" panose="020B0502040400020003" pitchFamily="34" charset="0"/>
                </a:rPr>
                <a:t>unlikely to yield the minimum RDT </a:t>
              </a:r>
              <a: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of a row</a:t>
              </a:r>
            </a:p>
          </p:txBody>
        </p:sp>
        <p:sp>
          <p:nvSpPr>
            <p:cNvPr id="12" name="TextBox 11">
              <a:extLst>
                <a:ext uri="{FF2B5EF4-FFF2-40B4-BE49-F238E27FC236}">
                  <a16:creationId xmlns:a16="http://schemas.microsoft.com/office/drawing/2014/main" id="{D1187EEB-4F3F-4C0B-9B1A-0A2E499D4070}"/>
                </a:ext>
              </a:extLst>
            </p:cNvPr>
            <p:cNvSpPr txBox="1"/>
            <p:nvPr/>
          </p:nvSpPr>
          <p:spPr>
            <a:xfrm>
              <a:off x="371466" y="2185545"/>
              <a:ext cx="8382000" cy="710707"/>
            </a:xfrm>
            <a:prstGeom prst="rect">
              <a:avLst/>
            </a:prstGeom>
            <a:no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Quire Sans" panose="020B0502040400020003" pitchFamily="34" charset="0"/>
                  <a:ea typeface="+mn-ea"/>
                  <a:cs typeface="Quire Sans" panose="020B0502040400020003" pitchFamily="34" charset="0"/>
                </a:rPr>
                <a:t>Takeaway </a:t>
              </a:r>
              <a:r>
                <a:rPr kumimoji="0" lang="en-US" sz="3200" b="1" i="0" u="none" strike="noStrike" kern="1200" cap="none" spc="0" normalizeH="0" baseline="0" noProof="0" dirty="0">
                  <a:ln>
                    <a:noFill/>
                  </a:ln>
                  <a:solidFill>
                    <a:prstClr val="white"/>
                  </a:solidFill>
                  <a:effectLst/>
                  <a:uLnTx/>
                  <a:uFillTx/>
                  <a:latin typeface="Trebuchet MS" panose="020B0703020202090204" pitchFamily="34" charset="0"/>
                  <a:ea typeface="+mn-ea"/>
                  <a:cs typeface="Quire Sans" panose="020B0502040400020003" pitchFamily="34" charset="0"/>
                </a:rPr>
                <a:t>2</a:t>
              </a:r>
            </a:p>
          </p:txBody>
        </p:sp>
      </p:grpSp>
      <p:grpSp>
        <p:nvGrpSpPr>
          <p:cNvPr id="13" name="Group 12">
            <a:extLst>
              <a:ext uri="{FF2B5EF4-FFF2-40B4-BE49-F238E27FC236}">
                <a16:creationId xmlns:a16="http://schemas.microsoft.com/office/drawing/2014/main" id="{68C2C694-AD92-AAFB-9FF2-38BB728D9014}"/>
              </a:ext>
            </a:extLst>
          </p:cNvPr>
          <p:cNvGrpSpPr/>
          <p:nvPr/>
        </p:nvGrpSpPr>
        <p:grpSpPr>
          <a:xfrm>
            <a:off x="239344" y="4513000"/>
            <a:ext cx="8647804" cy="1706314"/>
            <a:chOff x="248098" y="2185542"/>
            <a:chExt cx="8647804" cy="2146136"/>
          </a:xfrm>
        </p:grpSpPr>
        <p:sp>
          <p:nvSpPr>
            <p:cNvPr id="14" name="Rounded Rectangle 13">
              <a:extLst>
                <a:ext uri="{FF2B5EF4-FFF2-40B4-BE49-F238E27FC236}">
                  <a16:creationId xmlns:a16="http://schemas.microsoft.com/office/drawing/2014/main" id="{61349DBC-85B3-66DB-4444-A8B0C19CB750}"/>
                </a:ext>
              </a:extLst>
            </p:cNvPr>
            <p:cNvSpPr/>
            <p:nvPr/>
          </p:nvSpPr>
          <p:spPr>
            <a:xfrm>
              <a:off x="248098" y="2185542"/>
              <a:ext cx="8647804" cy="2146136"/>
            </a:xfrm>
            <a:prstGeom prst="roundRect">
              <a:avLst>
                <a:gd name="adj" fmla="val 3533"/>
              </a:avLst>
            </a:prstGeom>
            <a:solidFill>
              <a:srgbClr val="D62728"/>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Quire Sans" panose="020B0502040400020003" pitchFamily="34" charset="0"/>
                <a:ea typeface="+mn-ea"/>
                <a:cs typeface="Quire Sans" panose="020B0502040400020003" pitchFamily="34" charset="0"/>
              </a:endParaRPr>
            </a:p>
          </p:txBody>
        </p:sp>
        <p:sp>
          <p:nvSpPr>
            <p:cNvPr id="15" name="Rectangle 14">
              <a:extLst>
                <a:ext uri="{FF2B5EF4-FFF2-40B4-BE49-F238E27FC236}">
                  <a16:creationId xmlns:a16="http://schemas.microsoft.com/office/drawing/2014/main" id="{52DD4D95-AF84-E8FB-5DAE-92C25E1E1E89}"/>
                </a:ext>
              </a:extLst>
            </p:cNvPr>
            <p:cNvSpPr/>
            <p:nvPr/>
          </p:nvSpPr>
          <p:spPr>
            <a:xfrm>
              <a:off x="318574" y="2896251"/>
              <a:ext cx="8497318" cy="1324057"/>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Data patterns, temperature, and</a:t>
              </a:r>
              <a:b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br>
              <a: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aggressor row on time </a:t>
              </a:r>
              <a:r>
                <a:rPr kumimoji="0" lang="en-US" sz="2800" b="0" i="0" u="none" strike="noStrike" kern="1200" cap="none" spc="0" normalizeH="0" baseline="0" noProof="0" dirty="0">
                  <a:ln>
                    <a:noFill/>
                  </a:ln>
                  <a:solidFill>
                    <a:srgbClr val="70AD47">
                      <a:lumMod val="75000"/>
                    </a:srgbClr>
                  </a:solidFill>
                  <a:effectLst/>
                  <a:uLnTx/>
                  <a:uFillTx/>
                  <a:latin typeface="Quire Sans" panose="020B0502040400020003" pitchFamily="34" charset="0"/>
                  <a:ea typeface="+mn-ea"/>
                  <a:cs typeface="Quire Sans" panose="020B0502040400020003" pitchFamily="34" charset="0"/>
                </a:rPr>
                <a:t>affect </a:t>
              </a:r>
              <a: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VRD</a:t>
              </a:r>
            </a:p>
          </p:txBody>
        </p:sp>
        <p:sp>
          <p:nvSpPr>
            <p:cNvPr id="16" name="TextBox 15">
              <a:extLst>
                <a:ext uri="{FF2B5EF4-FFF2-40B4-BE49-F238E27FC236}">
                  <a16:creationId xmlns:a16="http://schemas.microsoft.com/office/drawing/2014/main" id="{4F4547B2-998A-9479-57AC-4FCAF7A6EAD6}"/>
                </a:ext>
              </a:extLst>
            </p:cNvPr>
            <p:cNvSpPr txBox="1"/>
            <p:nvPr/>
          </p:nvSpPr>
          <p:spPr>
            <a:xfrm>
              <a:off x="371466" y="2185545"/>
              <a:ext cx="8382000" cy="710707"/>
            </a:xfrm>
            <a:prstGeom prst="rect">
              <a:avLst/>
            </a:prstGeom>
            <a:no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Quire Sans" panose="020B0502040400020003" pitchFamily="34" charset="0"/>
                  <a:ea typeface="+mn-ea"/>
                  <a:cs typeface="Quire Sans" panose="020B0502040400020003" pitchFamily="34" charset="0"/>
                </a:rPr>
                <a:t>Takeaway </a:t>
              </a:r>
              <a:r>
                <a:rPr kumimoji="0" lang="en-US" sz="3200" b="1" i="0" u="none" strike="noStrike" kern="1200" cap="none" spc="0" normalizeH="0" baseline="0" noProof="0" dirty="0">
                  <a:ln>
                    <a:noFill/>
                  </a:ln>
                  <a:solidFill>
                    <a:prstClr val="white"/>
                  </a:solidFill>
                  <a:effectLst/>
                  <a:uLnTx/>
                  <a:uFillTx/>
                  <a:latin typeface="Trebuchet MS" panose="020B0703020202090204" pitchFamily="34" charset="0"/>
                  <a:ea typeface="+mn-ea"/>
                  <a:cs typeface="Quire Sans" panose="020B0502040400020003" pitchFamily="34" charset="0"/>
                </a:rPr>
                <a:t>3</a:t>
              </a:r>
            </a:p>
          </p:txBody>
        </p:sp>
      </p:grpSp>
      <p:sp>
        <p:nvSpPr>
          <p:cNvPr id="3" name="Rectangle 2">
            <a:extLst>
              <a:ext uri="{FF2B5EF4-FFF2-40B4-BE49-F238E27FC236}">
                <a16:creationId xmlns:a16="http://schemas.microsoft.com/office/drawing/2014/main" id="{4B71AB9D-9453-9EAB-5C70-4648DE996033}"/>
              </a:ext>
            </a:extLst>
          </p:cNvPr>
          <p:cNvSpPr/>
          <p:nvPr/>
        </p:nvSpPr>
        <p:spPr>
          <a:xfrm>
            <a:off x="-228600" y="4466354"/>
            <a:ext cx="9469823" cy="1964925"/>
          </a:xfrm>
          <a:prstGeom prst="rect">
            <a:avLst/>
          </a:prstGeom>
          <a:solidFill>
            <a:srgbClr val="FFFFFF">
              <a:alpha val="93871"/>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endParaRPr>
          </a:p>
        </p:txBody>
      </p:sp>
      <p:sp>
        <p:nvSpPr>
          <p:cNvPr id="17" name="Rectangle 16">
            <a:extLst>
              <a:ext uri="{FF2B5EF4-FFF2-40B4-BE49-F238E27FC236}">
                <a16:creationId xmlns:a16="http://schemas.microsoft.com/office/drawing/2014/main" id="{2EAA18B2-554D-133C-2ADD-E521057E6469}"/>
              </a:ext>
            </a:extLst>
          </p:cNvPr>
          <p:cNvSpPr/>
          <p:nvPr/>
        </p:nvSpPr>
        <p:spPr>
          <a:xfrm>
            <a:off x="-228601" y="827366"/>
            <a:ext cx="9469823" cy="1715501"/>
          </a:xfrm>
          <a:prstGeom prst="rect">
            <a:avLst/>
          </a:prstGeom>
          <a:solidFill>
            <a:srgbClr val="FFFFFF">
              <a:alpha val="93871"/>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endParaRPr>
          </a:p>
        </p:txBody>
      </p:sp>
    </p:spTree>
    <p:extLst>
      <p:ext uri="{BB962C8B-B14F-4D97-AF65-F5344CB8AC3E}">
        <p14:creationId xmlns:p14="http://schemas.microsoft.com/office/powerpoint/2010/main" val="3289650357"/>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F0BF3-681D-E62D-08CF-A884141C7D13}"/>
              </a:ext>
            </a:extLst>
          </p:cNvPr>
          <p:cNvSpPr>
            <a:spLocks noGrp="1"/>
          </p:cNvSpPr>
          <p:nvPr>
            <p:ph type="title"/>
          </p:nvPr>
        </p:nvSpPr>
        <p:spPr/>
        <p:txBody>
          <a:bodyPr>
            <a:normAutofit/>
          </a:bodyPr>
          <a:lstStyle/>
          <a:p>
            <a:r>
              <a:rPr lang="en-US" sz="3400" dirty="0"/>
              <a:t>Probability of Identifying the Minimum RDT</a:t>
            </a:r>
          </a:p>
        </p:txBody>
      </p:sp>
      <p:sp>
        <p:nvSpPr>
          <p:cNvPr id="3" name="Content Placeholder 2">
            <a:extLst>
              <a:ext uri="{FF2B5EF4-FFF2-40B4-BE49-F238E27FC236}">
                <a16:creationId xmlns:a16="http://schemas.microsoft.com/office/drawing/2014/main" id="{CD1F888F-0CE7-5B90-909A-E24518F31837}"/>
              </a:ext>
            </a:extLst>
          </p:cNvPr>
          <p:cNvSpPr>
            <a:spLocks noGrp="1"/>
          </p:cNvSpPr>
          <p:nvPr>
            <p:ph idx="1"/>
          </p:nvPr>
        </p:nvSpPr>
        <p:spPr/>
        <p:txBody>
          <a:bodyPr>
            <a:normAutofit/>
          </a:bodyPr>
          <a:lstStyle/>
          <a:p>
            <a:pPr>
              <a:buClr>
                <a:schemeClr val="tx1"/>
              </a:buClr>
            </a:pPr>
            <a:r>
              <a:rPr lang="en-US" sz="2600" dirty="0">
                <a:solidFill>
                  <a:schemeClr val="accent2">
                    <a:lumMod val="75000"/>
                  </a:schemeClr>
                </a:solidFill>
              </a:rPr>
              <a:t>How likely</a:t>
            </a:r>
            <a:r>
              <a:rPr lang="en-US" sz="2600" dirty="0"/>
              <a:t> is it that </a:t>
            </a:r>
            <a:r>
              <a:rPr lang="en-US" sz="2600" dirty="0">
                <a:solidFill>
                  <a:schemeClr val="accent2">
                    <a:lumMod val="75000"/>
                  </a:schemeClr>
                </a:solidFill>
              </a:rPr>
              <a:t>N &lt; </a:t>
            </a:r>
            <a:r>
              <a:rPr lang="en-US" sz="2600" dirty="0">
                <a:solidFill>
                  <a:schemeClr val="accent2">
                    <a:lumMod val="75000"/>
                  </a:schemeClr>
                </a:solidFill>
                <a:latin typeface="Trebuchet MS" panose="020B0603020202020204" pitchFamily="34" charset="0"/>
              </a:rPr>
              <a:t>1000</a:t>
            </a:r>
            <a:r>
              <a:rPr lang="en-US" sz="2600" dirty="0"/>
              <a:t> measurements</a:t>
            </a:r>
            <a:br>
              <a:rPr lang="en-US" sz="2600" dirty="0"/>
            </a:br>
            <a:r>
              <a:rPr lang="en-US" sz="2600" dirty="0"/>
              <a:t>yield the </a:t>
            </a:r>
            <a:r>
              <a:rPr lang="en-US" sz="2600" dirty="0">
                <a:solidFill>
                  <a:schemeClr val="accent2">
                    <a:lumMod val="75000"/>
                  </a:schemeClr>
                </a:solidFill>
              </a:rPr>
              <a:t>minimum RDT </a:t>
            </a:r>
            <a:r>
              <a:rPr lang="en-US" sz="2600" dirty="0"/>
              <a:t>value across </a:t>
            </a:r>
            <a:r>
              <a:rPr lang="en-US" sz="2600" dirty="0">
                <a:latin typeface="Trebuchet MS" panose="020B0603020202020204" pitchFamily="34" charset="0"/>
              </a:rPr>
              <a:t>1000</a:t>
            </a:r>
            <a:r>
              <a:rPr lang="en-US" sz="2600" dirty="0"/>
              <a:t> measurements?</a:t>
            </a:r>
          </a:p>
          <a:p>
            <a:pPr>
              <a:buClr>
                <a:schemeClr val="tx1"/>
              </a:buClr>
            </a:pPr>
            <a:endParaRPr lang="en-US" sz="400" dirty="0"/>
          </a:p>
          <a:p>
            <a:pPr>
              <a:buClr>
                <a:schemeClr val="tx1"/>
              </a:buClr>
            </a:pPr>
            <a:r>
              <a:rPr lang="en-US" sz="2600" dirty="0"/>
              <a:t>N = </a:t>
            </a:r>
            <a:r>
              <a:rPr lang="en-US" sz="2600" dirty="0">
                <a:latin typeface="Trebuchet MS" panose="020B0603020202020204" pitchFamily="34" charset="0"/>
              </a:rPr>
              <a:t>1</a:t>
            </a:r>
            <a:r>
              <a:rPr lang="en-US" sz="2600" dirty="0"/>
              <a:t>, </a:t>
            </a:r>
            <a:r>
              <a:rPr lang="en-US" sz="2600" dirty="0">
                <a:latin typeface="Trebuchet MS" panose="020B0603020202020204" pitchFamily="34" charset="0"/>
              </a:rPr>
              <a:t>3</a:t>
            </a:r>
            <a:r>
              <a:rPr lang="en-US" sz="2600" dirty="0"/>
              <a:t>, </a:t>
            </a:r>
            <a:r>
              <a:rPr lang="en-US" sz="2600" dirty="0">
                <a:latin typeface="Trebuchet MS" panose="020B0603020202020204" pitchFamily="34" charset="0"/>
              </a:rPr>
              <a:t>5</a:t>
            </a:r>
            <a:r>
              <a:rPr lang="en-US" sz="2600" dirty="0"/>
              <a:t>, </a:t>
            </a:r>
            <a:r>
              <a:rPr lang="en-US" sz="2600" dirty="0">
                <a:latin typeface="Trebuchet MS" panose="020B0603020202020204" pitchFamily="34" charset="0"/>
              </a:rPr>
              <a:t>10</a:t>
            </a:r>
            <a:r>
              <a:rPr lang="en-US" sz="2600" dirty="0"/>
              <a:t>, </a:t>
            </a:r>
            <a:r>
              <a:rPr lang="en-US" sz="2600" dirty="0">
                <a:latin typeface="Trebuchet MS" panose="020B0603020202020204" pitchFamily="34" charset="0"/>
              </a:rPr>
              <a:t>50</a:t>
            </a:r>
            <a:r>
              <a:rPr lang="en-US" sz="2600" dirty="0"/>
              <a:t>, and </a:t>
            </a:r>
            <a:r>
              <a:rPr lang="en-US" sz="2600" dirty="0">
                <a:latin typeface="Trebuchet MS" panose="020B0603020202020204" pitchFamily="34" charset="0"/>
              </a:rPr>
              <a:t>500</a:t>
            </a:r>
          </a:p>
          <a:p>
            <a:pPr>
              <a:buClr>
                <a:schemeClr val="tx1"/>
              </a:buClr>
            </a:pPr>
            <a:endParaRPr lang="en-US" sz="400" dirty="0"/>
          </a:p>
          <a:p>
            <a:pPr>
              <a:buClr>
                <a:schemeClr val="tx1"/>
              </a:buClr>
            </a:pPr>
            <a:r>
              <a:rPr lang="en-US" sz="2600" dirty="0"/>
              <a:t>Monte Carlo simulations for </a:t>
            </a:r>
            <a:r>
              <a:rPr lang="en-US" sz="2600" dirty="0">
                <a:solidFill>
                  <a:schemeClr val="accent2">
                    <a:lumMod val="75000"/>
                  </a:schemeClr>
                </a:solidFill>
                <a:latin typeface="Trebuchet MS" panose="020B0603020202020204" pitchFamily="34" charset="0"/>
              </a:rPr>
              <a:t>10K</a:t>
            </a:r>
            <a:r>
              <a:rPr lang="en-US" sz="2600" dirty="0"/>
              <a:t> iterations</a:t>
            </a:r>
          </a:p>
        </p:txBody>
      </p:sp>
      <p:sp>
        <p:nvSpPr>
          <p:cNvPr id="4" name="Slide Number Placeholder 3">
            <a:extLst>
              <a:ext uri="{FF2B5EF4-FFF2-40B4-BE49-F238E27FC236}">
                <a16:creationId xmlns:a16="http://schemas.microsoft.com/office/drawing/2014/main" id="{7E7A6C09-7C1B-683E-0306-D82D91C6737B}"/>
              </a:ext>
            </a:extLst>
          </p:cNvPr>
          <p:cNvSpPr>
            <a:spLocks noGrp="1"/>
          </p:cNvSpPr>
          <p:nvPr>
            <p:ph type="sldNum" sz="quarter" idx="12"/>
          </p:nvPr>
        </p:nvSpPr>
        <p:spPr>
          <a:xfrm>
            <a:off x="6913605" y="6329238"/>
            <a:ext cx="2057400" cy="528761"/>
          </a:xfrm>
          <a:prstGeom prst="rect">
            <a:avLst/>
          </a:prstGeom>
        </p:spPr>
        <p:txBody>
          <a:bodyPr/>
          <a:lstStyle>
            <a:defPPr>
              <a:defRPr lang="en-US"/>
            </a:defPPr>
            <a:lvl1pPr marL="0" algn="r" defTabSz="457200" rtl="0" eaLnBrk="1" latinLnBrk="0" hangingPunct="1">
              <a:defRPr sz="2400" b="1" kern="1200">
                <a:solidFill>
                  <a:schemeClr val="accent1">
                    <a:lumMod val="75000"/>
                  </a:schemeClr>
                </a:solidFill>
                <a:latin typeface="Trebuchet MS" panose="020B0703020202090204" pitchFamily="34" charset="0"/>
                <a:ea typeface="+mn-ea"/>
                <a:cs typeface="Quire Sans" panose="020B0502040400020003"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19D2B53-EDAE-4B41-B849-8916FA40BCB6}" type="slidenum">
              <a:rPr lang="en-US" smtClean="0"/>
              <a:pPr marL="0" marR="0" lvl="0" indent="0" algn="r" defTabSz="914400" rtl="0" eaLnBrk="1" fontAlgn="auto" latinLnBrk="0" hangingPunct="1">
                <a:lnSpc>
                  <a:spcPct val="100000"/>
                </a:lnSpc>
                <a:spcBef>
                  <a:spcPts val="0"/>
                </a:spcBef>
                <a:spcAft>
                  <a:spcPts val="0"/>
                </a:spcAft>
                <a:buClrTx/>
                <a:buSzTx/>
                <a:buFontTx/>
                <a:buNone/>
                <a:tabLst/>
                <a:defRPr/>
              </a:pPr>
              <a:t>174</a:t>
            </a:fld>
            <a:endParaRPr kumimoji="0" lang="en-US" sz="2400" b="1" i="0" u="none" strike="noStrike" kern="1200" cap="none" spc="0" normalizeH="0" baseline="0" noProof="0" dirty="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endParaRPr>
          </a:p>
        </p:txBody>
      </p:sp>
      <p:pic>
        <p:nvPicPr>
          <p:cNvPr id="6" name="Picture 5">
            <a:extLst>
              <a:ext uri="{FF2B5EF4-FFF2-40B4-BE49-F238E27FC236}">
                <a16:creationId xmlns:a16="http://schemas.microsoft.com/office/drawing/2014/main" id="{32FF4A76-5082-1AA8-F221-4D5CB81F09E0}"/>
              </a:ext>
            </a:extLst>
          </p:cNvPr>
          <p:cNvPicPr>
            <a:picLocks noChangeAspect="1"/>
          </p:cNvPicPr>
          <p:nvPr/>
        </p:nvPicPr>
        <p:blipFill>
          <a:blip r:embed="rId3"/>
          <a:srcRect b="1292"/>
          <a:stretch/>
        </p:blipFill>
        <p:spPr>
          <a:xfrm>
            <a:off x="1000896" y="3320370"/>
            <a:ext cx="7124700" cy="2925048"/>
          </a:xfrm>
          <a:prstGeom prst="rect">
            <a:avLst/>
          </a:prstGeom>
        </p:spPr>
      </p:pic>
      <p:sp>
        <p:nvSpPr>
          <p:cNvPr id="7" name="Rectangle 6">
            <a:extLst>
              <a:ext uri="{FF2B5EF4-FFF2-40B4-BE49-F238E27FC236}">
                <a16:creationId xmlns:a16="http://schemas.microsoft.com/office/drawing/2014/main" id="{D426853C-8C36-E880-B5FB-B98256D929BE}"/>
              </a:ext>
            </a:extLst>
          </p:cNvPr>
          <p:cNvSpPr/>
          <p:nvPr/>
        </p:nvSpPr>
        <p:spPr>
          <a:xfrm rot="5400000">
            <a:off x="3962400" y="1593850"/>
            <a:ext cx="2159000" cy="5892800"/>
          </a:xfrm>
          <a:prstGeom prst="rect">
            <a:avLst/>
          </a:prstGeom>
          <a:solidFill>
            <a:schemeClr val="bg1"/>
          </a:solidFill>
          <a:ln>
            <a:noFill/>
          </a:ln>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 b="1" i="0" u="none" strike="noStrike" kern="1200" cap="none" spc="0" normalizeH="0" baseline="0" noProof="0" dirty="0">
              <a:ln>
                <a:noFill/>
              </a:ln>
              <a:solidFill>
                <a:srgbClr val="ED7D31">
                  <a:lumMod val="75000"/>
                </a:srgbClr>
              </a:solidFill>
              <a:effectLst/>
              <a:uLnTx/>
              <a:uFillTx/>
              <a:latin typeface="Quire Sans"/>
              <a:ea typeface="+mn-ea"/>
              <a:cs typeface="+mn-cs"/>
            </a:endParaRPr>
          </a:p>
        </p:txBody>
      </p:sp>
      <p:sp>
        <p:nvSpPr>
          <p:cNvPr id="9" name="Rectangle 8">
            <a:extLst>
              <a:ext uri="{FF2B5EF4-FFF2-40B4-BE49-F238E27FC236}">
                <a16:creationId xmlns:a16="http://schemas.microsoft.com/office/drawing/2014/main" id="{5E7D7264-6248-D563-5275-0DA2395C1BEB}"/>
              </a:ext>
            </a:extLst>
          </p:cNvPr>
          <p:cNvSpPr/>
          <p:nvPr/>
        </p:nvSpPr>
        <p:spPr>
          <a:xfrm rot="5400000">
            <a:off x="137316" y="4012088"/>
            <a:ext cx="2638473" cy="1087395"/>
          </a:xfrm>
          <a:prstGeom prst="rect">
            <a:avLst/>
          </a:prstGeom>
          <a:solidFill>
            <a:schemeClr val="bg1"/>
          </a:solidFill>
          <a:ln>
            <a:noFill/>
          </a:ln>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 b="1" i="0" u="none" strike="noStrike" kern="1200" cap="none" spc="0" normalizeH="0" baseline="0" noProof="0" dirty="0">
              <a:ln>
                <a:noFill/>
              </a:ln>
              <a:solidFill>
                <a:srgbClr val="ED7D31">
                  <a:lumMod val="75000"/>
                </a:srgbClr>
              </a:solidFill>
              <a:effectLst/>
              <a:uLnTx/>
              <a:uFillTx/>
              <a:latin typeface="Quire Sans"/>
              <a:ea typeface="+mn-ea"/>
              <a:cs typeface="+mn-cs"/>
            </a:endParaRPr>
          </a:p>
        </p:txBody>
      </p:sp>
    </p:spTree>
    <p:extLst>
      <p:ext uri="{BB962C8B-B14F-4D97-AF65-F5344CB8AC3E}">
        <p14:creationId xmlns:p14="http://schemas.microsoft.com/office/powerpoint/2010/main" val="2843189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D96C14-82DD-51A0-1A8E-D5DAE946F7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F7E5F7-E433-8E49-9DED-D1CC9C09D652}"/>
              </a:ext>
            </a:extLst>
          </p:cNvPr>
          <p:cNvSpPr>
            <a:spLocks noGrp="1"/>
          </p:cNvSpPr>
          <p:nvPr>
            <p:ph type="title"/>
          </p:nvPr>
        </p:nvSpPr>
        <p:spPr/>
        <p:txBody>
          <a:bodyPr>
            <a:normAutofit/>
          </a:bodyPr>
          <a:lstStyle/>
          <a:p>
            <a:r>
              <a:rPr lang="en-US" sz="3400" dirty="0"/>
              <a:t>Probability of Identifying the Minimum RDT</a:t>
            </a:r>
          </a:p>
        </p:txBody>
      </p:sp>
      <p:sp>
        <p:nvSpPr>
          <p:cNvPr id="4" name="Slide Number Placeholder 3">
            <a:extLst>
              <a:ext uri="{FF2B5EF4-FFF2-40B4-BE49-F238E27FC236}">
                <a16:creationId xmlns:a16="http://schemas.microsoft.com/office/drawing/2014/main" id="{C83B853C-B1B1-026B-225E-CDFF9FABB9F7}"/>
              </a:ext>
            </a:extLst>
          </p:cNvPr>
          <p:cNvSpPr>
            <a:spLocks noGrp="1"/>
          </p:cNvSpPr>
          <p:nvPr>
            <p:ph type="sldNum" sz="quarter" idx="12"/>
          </p:nvPr>
        </p:nvSpPr>
        <p:spPr>
          <a:xfrm>
            <a:off x="6913605" y="6329238"/>
            <a:ext cx="2057400" cy="528761"/>
          </a:xfrm>
          <a:prstGeom prst="rect">
            <a:avLst/>
          </a:prstGeom>
        </p:spPr>
        <p:txBody>
          <a:bodyPr/>
          <a:lstStyle>
            <a:defPPr>
              <a:defRPr lang="en-US"/>
            </a:defPPr>
            <a:lvl1pPr marL="0" algn="r" defTabSz="457200" rtl="0" eaLnBrk="1" latinLnBrk="0" hangingPunct="1">
              <a:defRPr sz="2400" b="1" kern="1200">
                <a:solidFill>
                  <a:schemeClr val="accent1">
                    <a:lumMod val="75000"/>
                  </a:schemeClr>
                </a:solidFill>
                <a:latin typeface="Trebuchet MS" panose="020B0703020202090204" pitchFamily="34" charset="0"/>
                <a:ea typeface="+mn-ea"/>
                <a:cs typeface="Quire Sans" panose="020B0502040400020003"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19D2B53-EDAE-4B41-B849-8916FA40BCB6}" type="slidenum">
              <a:rPr lang="en-US" smtClean="0"/>
              <a:pPr marL="0" marR="0" lvl="0" indent="0" algn="r" defTabSz="914400" rtl="0" eaLnBrk="1" fontAlgn="auto" latinLnBrk="0" hangingPunct="1">
                <a:lnSpc>
                  <a:spcPct val="100000"/>
                </a:lnSpc>
                <a:spcBef>
                  <a:spcPts val="0"/>
                </a:spcBef>
                <a:spcAft>
                  <a:spcPts val="0"/>
                </a:spcAft>
                <a:buClrTx/>
                <a:buSzTx/>
                <a:buFontTx/>
                <a:buNone/>
                <a:tabLst/>
                <a:defRPr/>
              </a:pPr>
              <a:t>175</a:t>
            </a:fld>
            <a:endParaRPr kumimoji="0" lang="en-US" sz="2400" b="1" i="0" u="none" strike="noStrike" kern="1200" cap="none" spc="0" normalizeH="0" baseline="0" noProof="0" dirty="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endParaRPr>
          </a:p>
        </p:txBody>
      </p:sp>
      <p:pic>
        <p:nvPicPr>
          <p:cNvPr id="6" name="Picture 5">
            <a:extLst>
              <a:ext uri="{FF2B5EF4-FFF2-40B4-BE49-F238E27FC236}">
                <a16:creationId xmlns:a16="http://schemas.microsoft.com/office/drawing/2014/main" id="{AB0EB933-E35B-84EA-C174-0110F41F8E3C}"/>
              </a:ext>
            </a:extLst>
          </p:cNvPr>
          <p:cNvPicPr>
            <a:picLocks noChangeAspect="1"/>
          </p:cNvPicPr>
          <p:nvPr/>
        </p:nvPicPr>
        <p:blipFill>
          <a:blip r:embed="rId3"/>
          <a:srcRect b="1292"/>
          <a:stretch/>
        </p:blipFill>
        <p:spPr>
          <a:xfrm>
            <a:off x="1009650" y="1156290"/>
            <a:ext cx="7124700" cy="2925048"/>
          </a:xfrm>
          <a:prstGeom prst="rect">
            <a:avLst/>
          </a:prstGeom>
        </p:spPr>
      </p:pic>
      <p:sp>
        <p:nvSpPr>
          <p:cNvPr id="5" name="TextBox 4">
            <a:extLst>
              <a:ext uri="{FF2B5EF4-FFF2-40B4-BE49-F238E27FC236}">
                <a16:creationId xmlns:a16="http://schemas.microsoft.com/office/drawing/2014/main" id="{405EFDE5-FA36-7136-DE15-E8EF0356FE98}"/>
              </a:ext>
            </a:extLst>
          </p:cNvPr>
          <p:cNvSpPr txBox="1"/>
          <p:nvPr/>
        </p:nvSpPr>
        <p:spPr>
          <a:xfrm>
            <a:off x="0" y="5139783"/>
            <a:ext cx="9144000" cy="1074234"/>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marL="0" marR="0" lvl="0" indent="0" algn="ctr" defTabSz="914400" rtl="0" eaLnBrk="1" fontAlgn="auto" latinLnBrk="0" hangingPunct="1">
              <a:lnSpc>
                <a:spcPct val="90000"/>
              </a:lnSpc>
              <a:spcBef>
                <a:spcPts val="40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t>Very </a:t>
            </a:r>
            <a:r>
              <a:rPr kumimoji="0" lang="en-US" sz="3200" b="0" i="0" u="none" strike="noStrike" kern="1200" cap="none" spc="0" normalizeH="0" baseline="0" noProof="0" dirty="0">
                <a:ln>
                  <a:noFill/>
                </a:ln>
                <a:solidFill>
                  <a:srgbClr val="C00000"/>
                </a:solidFill>
                <a:effectLst/>
                <a:uLnTx/>
                <a:uFillTx/>
                <a:latin typeface="Quire Sans" panose="020B0502040400020003" pitchFamily="34" charset="0"/>
                <a:ea typeface="Cambria"/>
                <a:cs typeface="+mn-cs"/>
              </a:rPr>
              <a:t>unlikely</a:t>
            </a:r>
            <a:r>
              <a:rPr kumimoji="0" lang="en-US" sz="32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t> to find the minimum RDT</a:t>
            </a:r>
            <a:br>
              <a:rPr kumimoji="0" lang="en-US" sz="32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br>
            <a:r>
              <a:rPr kumimoji="0" lang="en-US" sz="32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t>of a DRAM row with </a:t>
            </a:r>
            <a:r>
              <a:rPr kumimoji="0" lang="en-US" sz="3200" b="0" i="0" u="none" strike="noStrike" kern="1200" cap="none" spc="0" normalizeH="0" baseline="0" noProof="0" dirty="0">
                <a:ln>
                  <a:noFill/>
                </a:ln>
                <a:solidFill>
                  <a:srgbClr val="C00000"/>
                </a:solidFill>
                <a:effectLst/>
                <a:uLnTx/>
                <a:uFillTx/>
                <a:latin typeface="Quire Sans" panose="020B0502040400020003" pitchFamily="34" charset="0"/>
                <a:ea typeface="Cambria"/>
                <a:cs typeface="+mn-cs"/>
              </a:rPr>
              <a:t>N = </a:t>
            </a:r>
            <a:r>
              <a:rPr kumimoji="0" lang="en-US" sz="3200" b="0" i="0" u="none" strike="noStrike" kern="1200" cap="none" spc="0" normalizeH="0" baseline="0" noProof="0" dirty="0">
                <a:ln>
                  <a:noFill/>
                </a:ln>
                <a:solidFill>
                  <a:srgbClr val="C00000"/>
                </a:solidFill>
                <a:effectLst/>
                <a:uLnTx/>
                <a:uFillTx/>
                <a:latin typeface="Trebuchet MS" panose="020B0603020202020204" pitchFamily="34" charset="0"/>
                <a:ea typeface="Cambria"/>
                <a:cs typeface="+mn-cs"/>
              </a:rPr>
              <a:t>1</a:t>
            </a:r>
            <a:r>
              <a:rPr kumimoji="0" lang="en-US" sz="3200" b="0" i="0" u="none" strike="noStrike" kern="1200" cap="none" spc="0" normalizeH="0" baseline="0" noProof="0" dirty="0">
                <a:ln>
                  <a:noFill/>
                </a:ln>
                <a:solidFill>
                  <a:srgbClr val="C00000"/>
                </a:solidFill>
                <a:effectLst/>
                <a:uLnTx/>
                <a:uFillTx/>
                <a:latin typeface="Quire Sans" panose="020B0502040400020003" pitchFamily="34" charset="0"/>
                <a:ea typeface="Cambria"/>
                <a:cs typeface="+mn-cs"/>
              </a:rPr>
              <a:t> </a:t>
            </a:r>
            <a:r>
              <a:rPr kumimoji="0" lang="en-US" sz="32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t>measurement</a:t>
            </a:r>
            <a:endParaRPr kumimoji="0" lang="en-US" sz="3200" b="0" i="0" u="none" strike="noStrike" kern="1200" cap="none" spc="0" normalizeH="0" baseline="0" noProof="0" dirty="0">
              <a:ln>
                <a:noFill/>
              </a:ln>
              <a:solidFill>
                <a:srgbClr val="ED7D31">
                  <a:lumMod val="75000"/>
                </a:srgbClr>
              </a:solidFill>
              <a:effectLst/>
              <a:uLnTx/>
              <a:uFillTx/>
              <a:latin typeface="Quire Sans" panose="020B0502040400020003" pitchFamily="34" charset="0"/>
              <a:ea typeface="Cambria"/>
              <a:cs typeface="+mn-cs"/>
            </a:endParaRPr>
          </a:p>
        </p:txBody>
      </p:sp>
      <p:sp>
        <p:nvSpPr>
          <p:cNvPr id="11" name="Rectangle 10">
            <a:extLst>
              <a:ext uri="{FF2B5EF4-FFF2-40B4-BE49-F238E27FC236}">
                <a16:creationId xmlns:a16="http://schemas.microsoft.com/office/drawing/2014/main" id="{0DF93466-A60F-6377-1093-D28E3732D6AF}"/>
              </a:ext>
            </a:extLst>
          </p:cNvPr>
          <p:cNvSpPr/>
          <p:nvPr/>
        </p:nvSpPr>
        <p:spPr>
          <a:xfrm>
            <a:off x="3059430" y="1310640"/>
            <a:ext cx="4956810" cy="2118360"/>
          </a:xfrm>
          <a:prstGeom prst="rect">
            <a:avLst/>
          </a:prstGeom>
          <a:solidFill>
            <a:schemeClr val="bg1">
              <a:alpha val="90000"/>
            </a:schemeClr>
          </a:solidFill>
          <a:ln w="38100">
            <a:noFill/>
          </a:ln>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 b="1" i="0" u="none" strike="noStrike" kern="1200" cap="none" spc="0" normalizeH="0" baseline="0" noProof="0" dirty="0">
              <a:ln>
                <a:noFill/>
              </a:ln>
              <a:solidFill>
                <a:srgbClr val="ED7D31">
                  <a:lumMod val="75000"/>
                </a:srgbClr>
              </a:solidFill>
              <a:effectLst/>
              <a:uLnTx/>
              <a:uFillTx/>
              <a:latin typeface="Quire Sans"/>
              <a:ea typeface="+mn-ea"/>
              <a:cs typeface="+mn-cs"/>
            </a:endParaRPr>
          </a:p>
        </p:txBody>
      </p:sp>
      <p:sp>
        <p:nvSpPr>
          <p:cNvPr id="12" name="TextBox 11">
            <a:extLst>
              <a:ext uri="{FF2B5EF4-FFF2-40B4-BE49-F238E27FC236}">
                <a16:creationId xmlns:a16="http://schemas.microsoft.com/office/drawing/2014/main" id="{DDA24CD4-A14B-C826-03BB-2E65E762B5BE}"/>
              </a:ext>
            </a:extLst>
          </p:cNvPr>
          <p:cNvSpPr txBox="1"/>
          <p:nvPr/>
        </p:nvSpPr>
        <p:spPr>
          <a:xfrm>
            <a:off x="2770822" y="4310175"/>
            <a:ext cx="4513898" cy="640518"/>
          </a:xfrm>
          <a:prstGeom prst="rect">
            <a:avLst/>
          </a:prstGeom>
          <a:noFill/>
          <a:ln w="57150">
            <a:noFill/>
          </a:ln>
        </p:spPr>
        <p:txBody>
          <a:bodyPr wrap="none" rtlCol="0" anchor="ctr">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2600" b="0" i="1"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only</a:t>
            </a:r>
            <a:r>
              <a:rPr kumimoji="0" lang="en-US" sz="2600" b="0"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 </a:t>
            </a:r>
            <a:r>
              <a:rPr kumimoji="0" lang="en-US" sz="2600" b="0" i="0" u="none" strike="noStrike" kern="1200" cap="none" spc="0" normalizeH="0" baseline="0" noProof="0" dirty="0">
                <a:ln>
                  <a:noFill/>
                </a:ln>
                <a:solidFill>
                  <a:srgbClr val="C00000"/>
                </a:solidFill>
                <a:effectLst/>
                <a:uLnTx/>
                <a:uFillTx/>
                <a:latin typeface="Trebuchet MS" panose="020B0603020202020204" pitchFamily="34" charset="0"/>
                <a:ea typeface="+mn-ea"/>
                <a:cs typeface="+mn-cs"/>
              </a:rPr>
              <a:t>0.2</a:t>
            </a:r>
            <a:r>
              <a:rPr kumimoji="0" lang="en-US" sz="2600" b="0" i="0" u="none" strike="noStrike" kern="1200" cap="none" spc="0" normalizeH="0" baseline="0" noProof="0" dirty="0">
                <a:ln>
                  <a:noFill/>
                </a:ln>
                <a:solidFill>
                  <a:srgbClr val="C00000"/>
                </a:solidFill>
                <a:effectLst/>
                <a:uLnTx/>
                <a:uFillTx/>
                <a:latin typeface="Quire Sans"/>
                <a:ea typeface="+mn-ea"/>
                <a:cs typeface="+mn-cs"/>
              </a:rPr>
              <a:t>%</a:t>
            </a:r>
            <a:r>
              <a:rPr kumimoji="0" lang="en-US" sz="2600" b="0" i="0" u="none" strike="noStrike" kern="1200" cap="none" spc="0" normalizeH="0" baseline="0" noProof="0" dirty="0">
                <a:ln>
                  <a:noFill/>
                </a:ln>
                <a:solidFill>
                  <a:prstClr val="black"/>
                </a:solidFill>
                <a:effectLst/>
                <a:uLnTx/>
                <a:uFillTx/>
                <a:latin typeface="Quire Sans"/>
                <a:ea typeface="+mn-ea"/>
                <a:cs typeface="+mn-cs"/>
              </a:rPr>
              <a:t> for the </a:t>
            </a:r>
            <a:r>
              <a:rPr kumimoji="0" lang="en-US" sz="2600" b="0" i="0" u="none" strike="noStrike" kern="1200" cap="none" spc="0" normalizeH="0" baseline="0" noProof="0" dirty="0">
                <a:ln>
                  <a:noFill/>
                </a:ln>
                <a:solidFill>
                  <a:srgbClr val="C00000"/>
                </a:solidFill>
                <a:effectLst/>
                <a:uLnTx/>
                <a:uFillTx/>
                <a:latin typeface="Quire Sans"/>
                <a:ea typeface="+mn-ea"/>
                <a:cs typeface="+mn-cs"/>
              </a:rPr>
              <a:t>median</a:t>
            </a:r>
            <a:r>
              <a:rPr kumimoji="0" lang="en-US" sz="2600" b="0" i="0" u="none" strike="noStrike" kern="1200" cap="none" spc="0" normalizeH="0" baseline="0" noProof="0" dirty="0">
                <a:ln>
                  <a:noFill/>
                </a:ln>
                <a:solidFill>
                  <a:prstClr val="black"/>
                </a:solidFill>
                <a:effectLst/>
                <a:uLnTx/>
                <a:uFillTx/>
                <a:latin typeface="Quire Sans"/>
                <a:ea typeface="+mn-ea"/>
                <a:cs typeface="+mn-cs"/>
              </a:rPr>
              <a:t> row</a:t>
            </a:r>
          </a:p>
        </p:txBody>
      </p:sp>
      <p:cxnSp>
        <p:nvCxnSpPr>
          <p:cNvPr id="14" name="Connector: Curved 13">
            <a:extLst>
              <a:ext uri="{FF2B5EF4-FFF2-40B4-BE49-F238E27FC236}">
                <a16:creationId xmlns:a16="http://schemas.microsoft.com/office/drawing/2014/main" id="{B6C4B271-0A51-E46A-B0FD-8DA4DD881EA1}"/>
              </a:ext>
            </a:extLst>
          </p:cNvPr>
          <p:cNvCxnSpPr>
            <a:cxnSpLocks/>
            <a:stCxn id="19" idx="2"/>
            <a:endCxn id="12" idx="1"/>
          </p:cNvCxnSpPr>
          <p:nvPr/>
        </p:nvCxnSpPr>
        <p:spPr>
          <a:xfrm rot="16200000" flipH="1">
            <a:off x="2311988" y="4171600"/>
            <a:ext cx="669066" cy="248602"/>
          </a:xfrm>
          <a:prstGeom prst="curvedConnector2">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0A1E5701-9A93-9392-5841-8880959D0D52}"/>
              </a:ext>
            </a:extLst>
          </p:cNvPr>
          <p:cNvSpPr/>
          <p:nvPr/>
        </p:nvSpPr>
        <p:spPr>
          <a:xfrm>
            <a:off x="2085022" y="1036320"/>
            <a:ext cx="874396" cy="2925048"/>
          </a:xfrm>
          <a:prstGeom prst="rect">
            <a:avLst/>
          </a:prstGeom>
          <a:noFill/>
          <a:ln w="38100">
            <a:solidFill>
              <a:srgbClr val="C00000"/>
            </a:solidFill>
          </a:ln>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 b="1" i="0" u="none" strike="noStrike" kern="1200" cap="none" spc="0" normalizeH="0" baseline="0" noProof="0" dirty="0">
              <a:ln>
                <a:noFill/>
              </a:ln>
              <a:solidFill>
                <a:srgbClr val="ED7D31">
                  <a:lumMod val="75000"/>
                </a:srgbClr>
              </a:solidFill>
              <a:effectLst/>
              <a:uLnTx/>
              <a:uFillTx/>
              <a:latin typeface="Quire Sans"/>
              <a:ea typeface="+mn-ea"/>
              <a:cs typeface="+mn-cs"/>
            </a:endParaRPr>
          </a:p>
        </p:txBody>
      </p:sp>
    </p:spTree>
    <p:extLst>
      <p:ext uri="{BB962C8B-B14F-4D97-AF65-F5344CB8AC3E}">
        <p14:creationId xmlns:p14="http://schemas.microsoft.com/office/powerpoint/2010/main" val="4160161757"/>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1" grpId="0" animBg="1"/>
      <p:bldP spid="12" grpId="0"/>
      <p:bldP spid="19" grpId="0" animBg="1"/>
    </p:bld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97C531-09BD-6DED-194C-60804D0A17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E6FBBC-CB34-C44D-CCA1-48B6DE349A5D}"/>
              </a:ext>
            </a:extLst>
          </p:cNvPr>
          <p:cNvSpPr>
            <a:spLocks noGrp="1"/>
          </p:cNvSpPr>
          <p:nvPr>
            <p:ph type="title"/>
          </p:nvPr>
        </p:nvSpPr>
        <p:spPr/>
        <p:txBody>
          <a:bodyPr>
            <a:normAutofit/>
          </a:bodyPr>
          <a:lstStyle/>
          <a:p>
            <a:r>
              <a:rPr lang="en-US" sz="3400" dirty="0"/>
              <a:t>Probability of Identifying the Minimum RDT</a:t>
            </a:r>
          </a:p>
        </p:txBody>
      </p:sp>
      <p:sp>
        <p:nvSpPr>
          <p:cNvPr id="4" name="Slide Number Placeholder 3">
            <a:extLst>
              <a:ext uri="{FF2B5EF4-FFF2-40B4-BE49-F238E27FC236}">
                <a16:creationId xmlns:a16="http://schemas.microsoft.com/office/drawing/2014/main" id="{CCF8CB2F-FFB1-23CA-994E-9C3B6A028C0E}"/>
              </a:ext>
            </a:extLst>
          </p:cNvPr>
          <p:cNvSpPr>
            <a:spLocks noGrp="1"/>
          </p:cNvSpPr>
          <p:nvPr>
            <p:ph type="sldNum" sz="quarter" idx="12"/>
          </p:nvPr>
        </p:nvSpPr>
        <p:spPr>
          <a:xfrm>
            <a:off x="6913605" y="6329238"/>
            <a:ext cx="2057400" cy="528761"/>
          </a:xfrm>
          <a:prstGeom prst="rect">
            <a:avLst/>
          </a:prstGeom>
        </p:spPr>
        <p:txBody>
          <a:bodyPr/>
          <a:lstStyle>
            <a:defPPr>
              <a:defRPr lang="en-US"/>
            </a:defPPr>
            <a:lvl1pPr marL="0" algn="r" defTabSz="457200" rtl="0" eaLnBrk="1" latinLnBrk="0" hangingPunct="1">
              <a:defRPr sz="2400" b="1" kern="1200">
                <a:solidFill>
                  <a:schemeClr val="accent1">
                    <a:lumMod val="75000"/>
                  </a:schemeClr>
                </a:solidFill>
                <a:latin typeface="Trebuchet MS" panose="020B0703020202090204" pitchFamily="34" charset="0"/>
                <a:ea typeface="+mn-ea"/>
                <a:cs typeface="Quire Sans" panose="020B0502040400020003"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19D2B53-EDAE-4B41-B849-8916FA40BCB6}" type="slidenum">
              <a:rPr lang="en-US" smtClean="0"/>
              <a:pPr marL="0" marR="0" lvl="0" indent="0" algn="r" defTabSz="914400" rtl="0" eaLnBrk="1" fontAlgn="auto" latinLnBrk="0" hangingPunct="1">
                <a:lnSpc>
                  <a:spcPct val="100000"/>
                </a:lnSpc>
                <a:spcBef>
                  <a:spcPts val="0"/>
                </a:spcBef>
                <a:spcAft>
                  <a:spcPts val="0"/>
                </a:spcAft>
                <a:buClrTx/>
                <a:buSzTx/>
                <a:buFontTx/>
                <a:buNone/>
                <a:tabLst/>
                <a:defRPr/>
              </a:pPr>
              <a:t>176</a:t>
            </a:fld>
            <a:endParaRPr kumimoji="0" lang="en-US" sz="2400" b="1" i="0" u="none" strike="noStrike" kern="1200" cap="none" spc="0" normalizeH="0" baseline="0" noProof="0" dirty="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endParaRPr>
          </a:p>
        </p:txBody>
      </p:sp>
      <p:pic>
        <p:nvPicPr>
          <p:cNvPr id="6" name="Picture 5">
            <a:extLst>
              <a:ext uri="{FF2B5EF4-FFF2-40B4-BE49-F238E27FC236}">
                <a16:creationId xmlns:a16="http://schemas.microsoft.com/office/drawing/2014/main" id="{16D2AA85-F65E-9B61-944A-10431D1A01C2}"/>
              </a:ext>
            </a:extLst>
          </p:cNvPr>
          <p:cNvPicPr>
            <a:picLocks noChangeAspect="1"/>
          </p:cNvPicPr>
          <p:nvPr/>
        </p:nvPicPr>
        <p:blipFill>
          <a:blip r:embed="rId3"/>
          <a:srcRect b="1292"/>
          <a:stretch/>
        </p:blipFill>
        <p:spPr>
          <a:xfrm>
            <a:off x="1009650" y="1156290"/>
            <a:ext cx="7124700" cy="2925048"/>
          </a:xfrm>
          <a:prstGeom prst="rect">
            <a:avLst/>
          </a:prstGeom>
          <a:ln>
            <a:noFill/>
          </a:ln>
        </p:spPr>
      </p:pic>
      <p:sp>
        <p:nvSpPr>
          <p:cNvPr id="16" name="Rectangle 15">
            <a:extLst>
              <a:ext uri="{FF2B5EF4-FFF2-40B4-BE49-F238E27FC236}">
                <a16:creationId xmlns:a16="http://schemas.microsoft.com/office/drawing/2014/main" id="{1297CE08-B128-3657-3250-E6172B8CDE7A}"/>
              </a:ext>
            </a:extLst>
          </p:cNvPr>
          <p:cNvSpPr/>
          <p:nvPr/>
        </p:nvSpPr>
        <p:spPr>
          <a:xfrm>
            <a:off x="3009900" y="3832860"/>
            <a:ext cx="3903705" cy="248478"/>
          </a:xfrm>
          <a:prstGeom prst="rect">
            <a:avLst/>
          </a:prstGeom>
          <a:solidFill>
            <a:schemeClr val="bg1">
              <a:alpha val="90000"/>
            </a:schemeClr>
          </a:solidFill>
          <a:ln w="38100">
            <a:noFill/>
          </a:ln>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 b="1" i="0" u="none" strike="noStrike" kern="1200" cap="none" spc="0" normalizeH="0" baseline="0" noProof="0" dirty="0">
              <a:ln>
                <a:noFill/>
              </a:ln>
              <a:solidFill>
                <a:srgbClr val="ED7D31">
                  <a:lumMod val="75000"/>
                </a:srgbClr>
              </a:solidFill>
              <a:effectLst/>
              <a:uLnTx/>
              <a:uFillTx/>
              <a:latin typeface="Quire Sans"/>
              <a:ea typeface="+mn-ea"/>
              <a:cs typeface="+mn-cs"/>
            </a:endParaRPr>
          </a:p>
        </p:txBody>
      </p:sp>
      <p:sp>
        <p:nvSpPr>
          <p:cNvPr id="5" name="TextBox 4">
            <a:extLst>
              <a:ext uri="{FF2B5EF4-FFF2-40B4-BE49-F238E27FC236}">
                <a16:creationId xmlns:a16="http://schemas.microsoft.com/office/drawing/2014/main" id="{C3367D30-8F0F-0E5A-1DAA-989580A4C448}"/>
              </a:ext>
            </a:extLst>
          </p:cNvPr>
          <p:cNvSpPr txBox="1"/>
          <p:nvPr/>
        </p:nvSpPr>
        <p:spPr>
          <a:xfrm>
            <a:off x="0" y="5034013"/>
            <a:ext cx="9144000" cy="1285774"/>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marL="0" marR="0" lvl="0" indent="0" algn="ctr" defTabSz="914400" rtl="0" eaLnBrk="1" fontAlgn="auto" latinLnBrk="0" hangingPunct="1">
              <a:lnSpc>
                <a:spcPct val="90000"/>
              </a:lnSpc>
              <a:spcBef>
                <a:spcPts val="400"/>
              </a:spcBef>
              <a:spcAft>
                <a:spcPts val="0"/>
              </a:spcAft>
              <a:buClrTx/>
              <a:buSzTx/>
              <a:buFontTx/>
              <a:buNone/>
              <a:tabLst/>
              <a:defRPr/>
            </a:pPr>
            <a:r>
              <a:rPr kumimoji="0" lang="en-US" sz="2800" b="0" i="0" u="none" strike="noStrike" kern="1200" cap="none" spc="0" normalizeH="0" baseline="0" noProof="0" dirty="0">
                <a:ln>
                  <a:noFill/>
                </a:ln>
                <a:solidFill>
                  <a:srgbClr val="70AD47">
                    <a:lumMod val="75000"/>
                  </a:srgbClr>
                </a:solidFill>
                <a:effectLst/>
                <a:uLnTx/>
                <a:uFillTx/>
                <a:latin typeface="Quire Sans" panose="020B0502040400020003" pitchFamily="34" charset="0"/>
                <a:ea typeface="Cambria"/>
                <a:cs typeface="+mn-cs"/>
              </a:rPr>
              <a:t>Probability</a:t>
            </a:r>
            <a: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t> of finding the minimum </a:t>
            </a:r>
            <a:b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br>
            <a: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t>read disturbance threshold </a:t>
            </a:r>
            <a:r>
              <a:rPr kumimoji="0" lang="en-US" sz="2800" b="0" i="0" u="none" strike="noStrike" kern="1200" cap="none" spc="0" normalizeH="0" baseline="0" noProof="0" dirty="0">
                <a:ln>
                  <a:noFill/>
                </a:ln>
                <a:solidFill>
                  <a:srgbClr val="70AD47">
                    <a:lumMod val="75000"/>
                  </a:srgbClr>
                </a:solidFill>
                <a:effectLst/>
                <a:uLnTx/>
                <a:uFillTx/>
                <a:latin typeface="Quire Sans" panose="020B0502040400020003" pitchFamily="34" charset="0"/>
                <a:ea typeface="Cambria"/>
                <a:cs typeface="+mn-cs"/>
              </a:rPr>
              <a:t>increases with N</a:t>
            </a:r>
            <a:br>
              <a:rPr kumimoji="0" lang="en-US" sz="2800" b="0" i="0" u="none" strike="noStrike" kern="1200" cap="none" spc="0" normalizeH="0" baseline="0" noProof="0" dirty="0">
                <a:ln>
                  <a:noFill/>
                </a:ln>
                <a:solidFill>
                  <a:srgbClr val="70AD47">
                    <a:lumMod val="75000"/>
                  </a:srgbClr>
                </a:solidFill>
                <a:effectLst/>
                <a:uLnTx/>
                <a:uFillTx/>
                <a:latin typeface="Quire Sans" panose="020B0502040400020003" pitchFamily="34" charset="0"/>
                <a:ea typeface="Cambria"/>
                <a:cs typeface="+mn-cs"/>
              </a:rPr>
            </a:br>
            <a:r>
              <a:rPr kumimoji="0" lang="en-US" sz="2800" b="0" i="0" u="none" strike="noStrike" kern="1200" cap="none" spc="0" normalizeH="0" baseline="0" noProof="0" dirty="0">
                <a:ln>
                  <a:noFill/>
                </a:ln>
                <a:solidFill>
                  <a:srgbClr val="70AD47">
                    <a:lumMod val="75000"/>
                  </a:srgbClr>
                </a:solidFill>
                <a:effectLst/>
                <a:uLnTx/>
                <a:uFillTx/>
                <a:latin typeface="Quire Sans" panose="020B0502040400020003" pitchFamily="34" charset="0"/>
                <a:ea typeface="Cambria"/>
                <a:cs typeface="+mn-cs"/>
              </a:rPr>
              <a:t>(i.e., with more and more testing)</a:t>
            </a:r>
          </a:p>
        </p:txBody>
      </p:sp>
      <p:sp>
        <p:nvSpPr>
          <p:cNvPr id="10" name="Rectangle 9">
            <a:extLst>
              <a:ext uri="{FF2B5EF4-FFF2-40B4-BE49-F238E27FC236}">
                <a16:creationId xmlns:a16="http://schemas.microsoft.com/office/drawing/2014/main" id="{B0157CD8-537F-9027-9BAA-082AFAD9D927}"/>
              </a:ext>
            </a:extLst>
          </p:cNvPr>
          <p:cNvSpPr/>
          <p:nvPr/>
        </p:nvSpPr>
        <p:spPr>
          <a:xfrm>
            <a:off x="2085022" y="1036320"/>
            <a:ext cx="874396" cy="2925048"/>
          </a:xfrm>
          <a:prstGeom prst="rect">
            <a:avLst/>
          </a:prstGeom>
          <a:noFill/>
          <a:ln w="38100">
            <a:solidFill>
              <a:srgbClr val="C00000"/>
            </a:solidFill>
          </a:ln>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 b="1" i="0" u="none" strike="noStrike" kern="1200" cap="none" spc="0" normalizeH="0" baseline="0" noProof="0" dirty="0">
              <a:ln>
                <a:noFill/>
              </a:ln>
              <a:solidFill>
                <a:srgbClr val="ED7D31">
                  <a:lumMod val="75000"/>
                </a:srgbClr>
              </a:solidFill>
              <a:effectLst/>
              <a:uLnTx/>
              <a:uFillTx/>
              <a:latin typeface="Quire Sans"/>
              <a:ea typeface="+mn-ea"/>
              <a:cs typeface="+mn-cs"/>
            </a:endParaRPr>
          </a:p>
        </p:txBody>
      </p:sp>
      <p:sp>
        <p:nvSpPr>
          <p:cNvPr id="12" name="TextBox 11">
            <a:extLst>
              <a:ext uri="{FF2B5EF4-FFF2-40B4-BE49-F238E27FC236}">
                <a16:creationId xmlns:a16="http://schemas.microsoft.com/office/drawing/2014/main" id="{10FCC975-39C2-4E7A-EF8D-8D9FFAA81B00}"/>
              </a:ext>
            </a:extLst>
          </p:cNvPr>
          <p:cNvSpPr txBox="1"/>
          <p:nvPr/>
        </p:nvSpPr>
        <p:spPr>
          <a:xfrm>
            <a:off x="2085022" y="4011190"/>
            <a:ext cx="924878" cy="640518"/>
          </a:xfrm>
          <a:prstGeom prst="rect">
            <a:avLst/>
          </a:prstGeom>
          <a:noFill/>
          <a:ln w="57150">
            <a:noFill/>
          </a:ln>
        </p:spPr>
        <p:txBody>
          <a:bodyPr wrap="none" rtlCol="0" anchor="ctr">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2600" b="0" i="0" u="none" strike="noStrike" kern="1200" cap="none" spc="0" normalizeH="0" baseline="0" noProof="0" dirty="0">
                <a:ln>
                  <a:noFill/>
                </a:ln>
                <a:solidFill>
                  <a:srgbClr val="C00000"/>
                </a:solidFill>
                <a:effectLst/>
                <a:uLnTx/>
                <a:uFillTx/>
                <a:latin typeface="Trebuchet MS" panose="020B0603020202020204" pitchFamily="34" charset="0"/>
                <a:ea typeface="+mn-ea"/>
                <a:cs typeface="+mn-cs"/>
              </a:rPr>
              <a:t>0.2</a:t>
            </a:r>
            <a:r>
              <a:rPr kumimoji="0" lang="en-US" sz="2600" b="0" i="0" u="none" strike="noStrike" kern="1200" cap="none" spc="0" normalizeH="0" baseline="0" noProof="0" dirty="0">
                <a:ln>
                  <a:noFill/>
                </a:ln>
                <a:solidFill>
                  <a:srgbClr val="C00000"/>
                </a:solidFill>
                <a:effectLst/>
                <a:uLnTx/>
                <a:uFillTx/>
                <a:latin typeface="Quire Sans"/>
                <a:ea typeface="+mn-ea"/>
                <a:cs typeface="+mn-cs"/>
              </a:rPr>
              <a:t>%</a:t>
            </a:r>
          </a:p>
        </p:txBody>
      </p:sp>
      <p:sp>
        <p:nvSpPr>
          <p:cNvPr id="7" name="Rectangle 6">
            <a:extLst>
              <a:ext uri="{FF2B5EF4-FFF2-40B4-BE49-F238E27FC236}">
                <a16:creationId xmlns:a16="http://schemas.microsoft.com/office/drawing/2014/main" id="{A77ECEBF-2DE2-7754-A224-9E4DA2AFC384}"/>
              </a:ext>
            </a:extLst>
          </p:cNvPr>
          <p:cNvSpPr/>
          <p:nvPr/>
        </p:nvSpPr>
        <p:spPr>
          <a:xfrm>
            <a:off x="3094672" y="1036320"/>
            <a:ext cx="874396" cy="2925048"/>
          </a:xfrm>
          <a:prstGeom prst="rect">
            <a:avLst/>
          </a:prstGeom>
          <a:noFill/>
          <a:ln w="38100">
            <a:solidFill>
              <a:schemeClr val="accent2">
                <a:lumMod val="75000"/>
              </a:schemeClr>
            </a:solidFill>
          </a:ln>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 b="1" i="0" u="none" strike="noStrike" kern="1200" cap="none" spc="0" normalizeH="0" baseline="0" noProof="0" dirty="0">
              <a:ln>
                <a:noFill/>
              </a:ln>
              <a:solidFill>
                <a:srgbClr val="ED7D31">
                  <a:lumMod val="75000"/>
                </a:srgbClr>
              </a:solidFill>
              <a:effectLst/>
              <a:uLnTx/>
              <a:uFillTx/>
              <a:latin typeface="Quire Sans"/>
              <a:ea typeface="+mn-ea"/>
              <a:cs typeface="+mn-cs"/>
            </a:endParaRPr>
          </a:p>
        </p:txBody>
      </p:sp>
      <p:sp>
        <p:nvSpPr>
          <p:cNvPr id="8" name="Rectangle 7">
            <a:extLst>
              <a:ext uri="{FF2B5EF4-FFF2-40B4-BE49-F238E27FC236}">
                <a16:creationId xmlns:a16="http://schemas.microsoft.com/office/drawing/2014/main" id="{6199DFC5-DF85-53E8-D60B-7CC32E2D3887}"/>
              </a:ext>
            </a:extLst>
          </p:cNvPr>
          <p:cNvSpPr/>
          <p:nvPr/>
        </p:nvSpPr>
        <p:spPr>
          <a:xfrm>
            <a:off x="4104322" y="1036320"/>
            <a:ext cx="874396" cy="2925048"/>
          </a:xfrm>
          <a:prstGeom prst="rect">
            <a:avLst/>
          </a:prstGeom>
          <a:noFill/>
          <a:ln w="38100">
            <a:solidFill>
              <a:schemeClr val="accent4">
                <a:lumMod val="75000"/>
              </a:schemeClr>
            </a:solidFill>
          </a:ln>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 b="1" i="0" u="none" strike="noStrike" kern="1200" cap="none" spc="0" normalizeH="0" baseline="0" noProof="0" dirty="0">
              <a:ln>
                <a:noFill/>
              </a:ln>
              <a:solidFill>
                <a:srgbClr val="ED7D31">
                  <a:lumMod val="75000"/>
                </a:srgbClr>
              </a:solidFill>
              <a:effectLst/>
              <a:uLnTx/>
              <a:uFillTx/>
              <a:latin typeface="Quire Sans"/>
              <a:ea typeface="+mn-ea"/>
              <a:cs typeface="+mn-cs"/>
            </a:endParaRPr>
          </a:p>
        </p:txBody>
      </p:sp>
      <p:sp>
        <p:nvSpPr>
          <p:cNvPr id="9" name="Rectangle 8">
            <a:extLst>
              <a:ext uri="{FF2B5EF4-FFF2-40B4-BE49-F238E27FC236}">
                <a16:creationId xmlns:a16="http://schemas.microsoft.com/office/drawing/2014/main" id="{967CB5B6-1E72-8DBF-40F7-257BD2D4EF07}"/>
              </a:ext>
            </a:extLst>
          </p:cNvPr>
          <p:cNvSpPr/>
          <p:nvPr/>
        </p:nvSpPr>
        <p:spPr>
          <a:xfrm>
            <a:off x="5113813" y="1036320"/>
            <a:ext cx="874396" cy="2925048"/>
          </a:xfrm>
          <a:prstGeom prst="rect">
            <a:avLst/>
          </a:prstGeom>
          <a:noFill/>
          <a:ln w="38100">
            <a:solidFill>
              <a:schemeClr val="accent4"/>
            </a:solidFill>
          </a:ln>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 b="1" i="0" u="none" strike="noStrike" kern="1200" cap="none" spc="0" normalizeH="0" baseline="0" noProof="0" dirty="0">
              <a:ln>
                <a:noFill/>
              </a:ln>
              <a:solidFill>
                <a:srgbClr val="ED7D31">
                  <a:lumMod val="75000"/>
                </a:srgbClr>
              </a:solidFill>
              <a:effectLst/>
              <a:uLnTx/>
              <a:uFillTx/>
              <a:latin typeface="Quire Sans"/>
              <a:ea typeface="+mn-ea"/>
              <a:cs typeface="+mn-cs"/>
            </a:endParaRPr>
          </a:p>
        </p:txBody>
      </p:sp>
      <p:sp>
        <p:nvSpPr>
          <p:cNvPr id="13" name="Rectangle 12">
            <a:extLst>
              <a:ext uri="{FF2B5EF4-FFF2-40B4-BE49-F238E27FC236}">
                <a16:creationId xmlns:a16="http://schemas.microsoft.com/office/drawing/2014/main" id="{57355C19-6789-F681-97E3-5C15A35BCCA8}"/>
              </a:ext>
            </a:extLst>
          </p:cNvPr>
          <p:cNvSpPr/>
          <p:nvPr/>
        </p:nvSpPr>
        <p:spPr>
          <a:xfrm>
            <a:off x="6123304" y="1036320"/>
            <a:ext cx="874396" cy="2925048"/>
          </a:xfrm>
          <a:prstGeom prst="rect">
            <a:avLst/>
          </a:prstGeom>
          <a:noFill/>
          <a:ln w="38100">
            <a:solidFill>
              <a:schemeClr val="accent6"/>
            </a:solidFill>
          </a:ln>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 b="1" i="0" u="none" strike="noStrike" kern="1200" cap="none" spc="0" normalizeH="0" baseline="0" noProof="0" dirty="0">
              <a:ln>
                <a:noFill/>
              </a:ln>
              <a:solidFill>
                <a:srgbClr val="ED7D31">
                  <a:lumMod val="75000"/>
                </a:srgbClr>
              </a:solidFill>
              <a:effectLst/>
              <a:uLnTx/>
              <a:uFillTx/>
              <a:latin typeface="Quire Sans"/>
              <a:ea typeface="+mn-ea"/>
              <a:cs typeface="+mn-cs"/>
            </a:endParaRPr>
          </a:p>
        </p:txBody>
      </p:sp>
      <p:sp>
        <p:nvSpPr>
          <p:cNvPr id="15" name="Rectangle 14">
            <a:extLst>
              <a:ext uri="{FF2B5EF4-FFF2-40B4-BE49-F238E27FC236}">
                <a16:creationId xmlns:a16="http://schemas.microsoft.com/office/drawing/2014/main" id="{2908EFD7-B7B4-17D7-9469-1D1E516FA61B}"/>
              </a:ext>
            </a:extLst>
          </p:cNvPr>
          <p:cNvSpPr/>
          <p:nvPr/>
        </p:nvSpPr>
        <p:spPr>
          <a:xfrm>
            <a:off x="7135177" y="1036320"/>
            <a:ext cx="874396" cy="2925048"/>
          </a:xfrm>
          <a:prstGeom prst="rect">
            <a:avLst/>
          </a:prstGeom>
          <a:noFill/>
          <a:ln w="38100">
            <a:solidFill>
              <a:schemeClr val="accent6">
                <a:lumMod val="75000"/>
              </a:schemeClr>
            </a:solidFill>
          </a:ln>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 b="1" i="0" u="none" strike="noStrike" kern="1200" cap="none" spc="0" normalizeH="0" baseline="0" noProof="0" dirty="0">
              <a:ln>
                <a:noFill/>
              </a:ln>
              <a:solidFill>
                <a:srgbClr val="ED7D31">
                  <a:lumMod val="75000"/>
                </a:srgbClr>
              </a:solidFill>
              <a:effectLst/>
              <a:uLnTx/>
              <a:uFillTx/>
              <a:latin typeface="Quire Sans"/>
              <a:ea typeface="+mn-ea"/>
              <a:cs typeface="+mn-cs"/>
            </a:endParaRPr>
          </a:p>
        </p:txBody>
      </p:sp>
      <p:sp>
        <p:nvSpPr>
          <p:cNvPr id="17" name="TextBox 16">
            <a:extLst>
              <a:ext uri="{FF2B5EF4-FFF2-40B4-BE49-F238E27FC236}">
                <a16:creationId xmlns:a16="http://schemas.microsoft.com/office/drawing/2014/main" id="{6E6E6524-95CF-ACDD-8722-7A21799C3D5B}"/>
              </a:ext>
            </a:extLst>
          </p:cNvPr>
          <p:cNvSpPr txBox="1"/>
          <p:nvPr/>
        </p:nvSpPr>
        <p:spPr>
          <a:xfrm>
            <a:off x="3122294" y="4011190"/>
            <a:ext cx="924878" cy="640518"/>
          </a:xfrm>
          <a:prstGeom prst="rect">
            <a:avLst/>
          </a:prstGeom>
          <a:noFill/>
          <a:ln w="57150">
            <a:noFill/>
          </a:ln>
        </p:spPr>
        <p:txBody>
          <a:bodyPr wrap="none" rtlCol="0" anchor="ctr">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2600" b="0" i="0" u="none" strike="noStrike" kern="1200" cap="none" spc="0" normalizeH="0" baseline="0" noProof="0" dirty="0">
                <a:ln>
                  <a:noFill/>
                </a:ln>
                <a:solidFill>
                  <a:srgbClr val="ED7D31">
                    <a:lumMod val="75000"/>
                  </a:srgbClr>
                </a:solidFill>
                <a:effectLst/>
                <a:uLnTx/>
                <a:uFillTx/>
                <a:latin typeface="Trebuchet MS" panose="020B0603020202020204" pitchFamily="34" charset="0"/>
                <a:ea typeface="+mn-ea"/>
                <a:cs typeface="+mn-cs"/>
              </a:rPr>
              <a:t>0.7</a:t>
            </a:r>
            <a:r>
              <a:rPr kumimoji="0" lang="en-US" sz="2600" b="0" i="0" u="none" strike="noStrike" kern="1200" cap="none" spc="0" normalizeH="0" baseline="0" noProof="0" dirty="0">
                <a:ln>
                  <a:noFill/>
                </a:ln>
                <a:solidFill>
                  <a:srgbClr val="ED7D31">
                    <a:lumMod val="75000"/>
                  </a:srgbClr>
                </a:solidFill>
                <a:effectLst/>
                <a:uLnTx/>
                <a:uFillTx/>
                <a:latin typeface="Quire Sans"/>
                <a:ea typeface="+mn-ea"/>
                <a:cs typeface="+mn-cs"/>
              </a:rPr>
              <a:t>%</a:t>
            </a:r>
          </a:p>
        </p:txBody>
      </p:sp>
      <p:sp>
        <p:nvSpPr>
          <p:cNvPr id="18" name="TextBox 17">
            <a:extLst>
              <a:ext uri="{FF2B5EF4-FFF2-40B4-BE49-F238E27FC236}">
                <a16:creationId xmlns:a16="http://schemas.microsoft.com/office/drawing/2014/main" id="{0B671FDE-8BB7-9A03-1C23-27B256379A67}"/>
              </a:ext>
            </a:extLst>
          </p:cNvPr>
          <p:cNvSpPr txBox="1"/>
          <p:nvPr/>
        </p:nvSpPr>
        <p:spPr>
          <a:xfrm>
            <a:off x="4109561" y="4011190"/>
            <a:ext cx="924878" cy="640518"/>
          </a:xfrm>
          <a:prstGeom prst="rect">
            <a:avLst/>
          </a:prstGeom>
          <a:noFill/>
          <a:ln w="57150">
            <a:noFill/>
          </a:ln>
        </p:spPr>
        <p:txBody>
          <a:bodyPr wrap="none" rtlCol="0" anchor="ctr">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2600" b="0" i="0" u="none" strike="noStrike" kern="1200" cap="none" spc="0" normalizeH="0" baseline="0" noProof="0" dirty="0">
                <a:ln>
                  <a:noFill/>
                </a:ln>
                <a:solidFill>
                  <a:srgbClr val="FFC000">
                    <a:lumMod val="75000"/>
                  </a:srgbClr>
                </a:solidFill>
                <a:effectLst/>
                <a:uLnTx/>
                <a:uFillTx/>
                <a:latin typeface="Trebuchet MS" panose="020B0603020202020204" pitchFamily="34" charset="0"/>
                <a:ea typeface="+mn-ea"/>
                <a:cs typeface="+mn-cs"/>
              </a:rPr>
              <a:t>1.1</a:t>
            </a:r>
            <a:r>
              <a:rPr kumimoji="0" lang="en-US" sz="2600" b="0" i="0" u="none" strike="noStrike" kern="1200" cap="none" spc="0" normalizeH="0" baseline="0" noProof="0" dirty="0">
                <a:ln>
                  <a:noFill/>
                </a:ln>
                <a:solidFill>
                  <a:srgbClr val="FFC000">
                    <a:lumMod val="75000"/>
                  </a:srgbClr>
                </a:solidFill>
                <a:effectLst/>
                <a:uLnTx/>
                <a:uFillTx/>
                <a:latin typeface="Quire Sans"/>
                <a:ea typeface="+mn-ea"/>
                <a:cs typeface="+mn-cs"/>
              </a:rPr>
              <a:t>%</a:t>
            </a:r>
          </a:p>
        </p:txBody>
      </p:sp>
      <p:sp>
        <p:nvSpPr>
          <p:cNvPr id="19" name="TextBox 18">
            <a:extLst>
              <a:ext uri="{FF2B5EF4-FFF2-40B4-BE49-F238E27FC236}">
                <a16:creationId xmlns:a16="http://schemas.microsoft.com/office/drawing/2014/main" id="{F86001CB-D6CE-8BCB-9FB8-BDE2BED59A4A}"/>
              </a:ext>
            </a:extLst>
          </p:cNvPr>
          <p:cNvSpPr txBox="1"/>
          <p:nvPr/>
        </p:nvSpPr>
        <p:spPr>
          <a:xfrm>
            <a:off x="5137786" y="4011190"/>
            <a:ext cx="924878" cy="640518"/>
          </a:xfrm>
          <a:prstGeom prst="rect">
            <a:avLst/>
          </a:prstGeom>
          <a:noFill/>
          <a:ln w="57150">
            <a:noFill/>
          </a:ln>
        </p:spPr>
        <p:txBody>
          <a:bodyPr wrap="none" rtlCol="0" anchor="ctr">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2600" b="0" i="0" u="none" strike="noStrike" kern="1200" cap="none" spc="0" normalizeH="0" baseline="0" noProof="0" dirty="0">
                <a:ln>
                  <a:noFill/>
                </a:ln>
                <a:solidFill>
                  <a:srgbClr val="FFC000"/>
                </a:solidFill>
                <a:effectLst/>
                <a:uLnTx/>
                <a:uFillTx/>
                <a:latin typeface="Trebuchet MS" panose="020B0603020202020204" pitchFamily="34" charset="0"/>
                <a:ea typeface="+mn-ea"/>
                <a:cs typeface="+mn-cs"/>
              </a:rPr>
              <a:t>2.1</a:t>
            </a:r>
            <a:r>
              <a:rPr kumimoji="0" lang="en-US" sz="2600" b="0" i="0" u="none" strike="noStrike" kern="1200" cap="none" spc="0" normalizeH="0" baseline="0" noProof="0" dirty="0">
                <a:ln>
                  <a:noFill/>
                </a:ln>
                <a:solidFill>
                  <a:srgbClr val="FFC000"/>
                </a:solidFill>
                <a:effectLst/>
                <a:uLnTx/>
                <a:uFillTx/>
                <a:latin typeface="Quire Sans"/>
                <a:ea typeface="+mn-ea"/>
                <a:cs typeface="+mn-cs"/>
              </a:rPr>
              <a:t>%</a:t>
            </a:r>
          </a:p>
        </p:txBody>
      </p:sp>
      <p:sp>
        <p:nvSpPr>
          <p:cNvPr id="20" name="TextBox 19">
            <a:extLst>
              <a:ext uri="{FF2B5EF4-FFF2-40B4-BE49-F238E27FC236}">
                <a16:creationId xmlns:a16="http://schemas.microsoft.com/office/drawing/2014/main" id="{9209244C-3121-7958-AF5C-70FE6C52ED24}"/>
              </a:ext>
            </a:extLst>
          </p:cNvPr>
          <p:cNvSpPr txBox="1"/>
          <p:nvPr/>
        </p:nvSpPr>
        <p:spPr>
          <a:xfrm>
            <a:off x="6030775" y="4011190"/>
            <a:ext cx="924878" cy="640518"/>
          </a:xfrm>
          <a:prstGeom prst="rect">
            <a:avLst/>
          </a:prstGeom>
          <a:noFill/>
          <a:ln w="57150">
            <a:noFill/>
          </a:ln>
        </p:spPr>
        <p:txBody>
          <a:bodyPr wrap="none" rtlCol="0" anchor="ctr">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2600" b="0" i="0" u="none" strike="noStrike" kern="1200" cap="none" spc="0" normalizeH="0" baseline="0" noProof="0" dirty="0">
                <a:ln>
                  <a:noFill/>
                </a:ln>
                <a:solidFill>
                  <a:srgbClr val="70AD47"/>
                </a:solidFill>
                <a:effectLst/>
                <a:uLnTx/>
                <a:uFillTx/>
                <a:latin typeface="Trebuchet MS" panose="020B0603020202020204" pitchFamily="34" charset="0"/>
                <a:ea typeface="+mn-ea"/>
                <a:cs typeface="+mn-cs"/>
              </a:rPr>
              <a:t>10.0</a:t>
            </a:r>
            <a:r>
              <a:rPr kumimoji="0" lang="en-US" sz="2600" b="0" i="0" u="none" strike="noStrike" kern="1200" cap="none" spc="0" normalizeH="0" baseline="0" noProof="0" dirty="0">
                <a:ln>
                  <a:noFill/>
                </a:ln>
                <a:solidFill>
                  <a:srgbClr val="70AD47"/>
                </a:solidFill>
                <a:effectLst/>
                <a:uLnTx/>
                <a:uFillTx/>
                <a:latin typeface="Quire Sans"/>
                <a:ea typeface="+mn-ea"/>
                <a:cs typeface="+mn-cs"/>
              </a:rPr>
              <a:t>%</a:t>
            </a:r>
          </a:p>
        </p:txBody>
      </p:sp>
      <p:sp>
        <p:nvSpPr>
          <p:cNvPr id="21" name="TextBox 20">
            <a:extLst>
              <a:ext uri="{FF2B5EF4-FFF2-40B4-BE49-F238E27FC236}">
                <a16:creationId xmlns:a16="http://schemas.microsoft.com/office/drawing/2014/main" id="{3F06F6B3-FABF-1E83-6787-327C129327DD}"/>
              </a:ext>
            </a:extLst>
          </p:cNvPr>
          <p:cNvSpPr txBox="1"/>
          <p:nvPr/>
        </p:nvSpPr>
        <p:spPr>
          <a:xfrm>
            <a:off x="7040514" y="4011190"/>
            <a:ext cx="924878" cy="640518"/>
          </a:xfrm>
          <a:prstGeom prst="rect">
            <a:avLst/>
          </a:prstGeom>
          <a:noFill/>
          <a:ln w="57150">
            <a:noFill/>
          </a:ln>
        </p:spPr>
        <p:txBody>
          <a:bodyPr wrap="none" rtlCol="0" anchor="ctr">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2600" b="0" i="0" u="none" strike="noStrike" kern="1200" cap="none" spc="0" normalizeH="0" baseline="0" noProof="0" dirty="0">
                <a:ln>
                  <a:noFill/>
                </a:ln>
                <a:solidFill>
                  <a:srgbClr val="70AD47">
                    <a:lumMod val="75000"/>
                  </a:srgbClr>
                </a:solidFill>
                <a:effectLst/>
                <a:uLnTx/>
                <a:uFillTx/>
                <a:latin typeface="Trebuchet MS" panose="020B0603020202020204" pitchFamily="34" charset="0"/>
                <a:ea typeface="+mn-ea"/>
                <a:cs typeface="+mn-cs"/>
              </a:rPr>
              <a:t>75.3</a:t>
            </a:r>
            <a:r>
              <a:rPr kumimoji="0" lang="en-US" sz="2600" b="0" i="0" u="none" strike="noStrike" kern="1200" cap="none" spc="0" normalizeH="0" baseline="0" noProof="0" dirty="0">
                <a:ln>
                  <a:noFill/>
                </a:ln>
                <a:solidFill>
                  <a:srgbClr val="70AD47">
                    <a:lumMod val="75000"/>
                  </a:srgbClr>
                </a:solidFill>
                <a:effectLst/>
                <a:uLnTx/>
                <a:uFillTx/>
                <a:latin typeface="Quire Sans"/>
                <a:ea typeface="+mn-ea"/>
                <a:cs typeface="+mn-cs"/>
              </a:rPr>
              <a:t>%</a:t>
            </a:r>
            <a:endParaRPr kumimoji="0" lang="en-US" sz="2600" b="0" i="0" u="none" strike="noStrike" kern="1200" cap="none" spc="0" normalizeH="0" baseline="0" noProof="0" dirty="0">
              <a:ln>
                <a:noFill/>
              </a:ln>
              <a:solidFill>
                <a:prstClr val="black"/>
              </a:solidFill>
              <a:effectLst/>
              <a:uLnTx/>
              <a:uFillTx/>
              <a:latin typeface="Quire Sans"/>
              <a:ea typeface="+mn-ea"/>
              <a:cs typeface="+mn-cs"/>
            </a:endParaRPr>
          </a:p>
        </p:txBody>
      </p:sp>
      <p:sp>
        <p:nvSpPr>
          <p:cNvPr id="22" name="TextBox 21">
            <a:extLst>
              <a:ext uri="{FF2B5EF4-FFF2-40B4-BE49-F238E27FC236}">
                <a16:creationId xmlns:a16="http://schemas.microsoft.com/office/drawing/2014/main" id="{8FBC7559-840A-D7BF-274C-A3E3619E1102}"/>
              </a:ext>
            </a:extLst>
          </p:cNvPr>
          <p:cNvSpPr txBox="1"/>
          <p:nvPr/>
        </p:nvSpPr>
        <p:spPr>
          <a:xfrm>
            <a:off x="2211229" y="4236720"/>
            <a:ext cx="5853113" cy="914400"/>
          </a:xfrm>
          <a:prstGeom prst="rect">
            <a:avLst/>
          </a:prstGeom>
          <a:noFill/>
          <a:ln w="57150">
            <a:noFill/>
          </a:ln>
        </p:spPr>
        <p:txBody>
          <a:bodyPr wrap="non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600" b="0" i="1" u="none" strike="noStrike" kern="1200" cap="none" spc="0" normalizeH="0" baseline="0" noProof="0" dirty="0">
                <a:ln>
                  <a:noFill/>
                </a:ln>
                <a:solidFill>
                  <a:prstClr val="black"/>
                </a:solidFill>
                <a:effectLst/>
                <a:uLnTx/>
                <a:uFillTx/>
                <a:latin typeface="Quire Sans"/>
                <a:ea typeface="+mn-ea"/>
                <a:cs typeface="+mn-cs"/>
              </a:rPr>
              <a:t>Probability values for the median row</a:t>
            </a:r>
          </a:p>
        </p:txBody>
      </p:sp>
    </p:spTree>
    <p:extLst>
      <p:ext uri="{BB962C8B-B14F-4D97-AF65-F5344CB8AC3E}">
        <p14:creationId xmlns:p14="http://schemas.microsoft.com/office/powerpoint/2010/main" val="1067171572"/>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D3A863-796B-CF79-1884-4B21141BA435}"/>
              </a:ext>
            </a:extLst>
          </p:cNvPr>
          <p:cNvSpPr>
            <a:spLocks noGrp="1"/>
          </p:cNvSpPr>
          <p:nvPr>
            <p:ph type="title"/>
          </p:nvPr>
        </p:nvSpPr>
        <p:spPr/>
        <p:txBody>
          <a:bodyPr/>
          <a:lstStyle/>
          <a:p>
            <a:r>
              <a:rPr lang="en-US" dirty="0"/>
              <a:t>Expected Value of the Minimum RDT</a:t>
            </a:r>
          </a:p>
        </p:txBody>
      </p:sp>
      <p:sp>
        <p:nvSpPr>
          <p:cNvPr id="3" name="Content Placeholder 2">
            <a:extLst>
              <a:ext uri="{FF2B5EF4-FFF2-40B4-BE49-F238E27FC236}">
                <a16:creationId xmlns:a16="http://schemas.microsoft.com/office/drawing/2014/main" id="{42788D46-716E-3180-DD79-34D32979B41C}"/>
              </a:ext>
            </a:extLst>
          </p:cNvPr>
          <p:cNvSpPr>
            <a:spLocks noGrp="1"/>
          </p:cNvSpPr>
          <p:nvPr>
            <p:ph idx="1"/>
          </p:nvPr>
        </p:nvSpPr>
        <p:spPr/>
        <p:txBody>
          <a:bodyPr>
            <a:normAutofit/>
          </a:bodyPr>
          <a:lstStyle/>
          <a:p>
            <a:r>
              <a:rPr lang="en-US" sz="2300" dirty="0"/>
              <a:t>With only </a:t>
            </a:r>
            <a:r>
              <a:rPr lang="en-US" sz="2300" dirty="0">
                <a:solidFill>
                  <a:schemeClr val="accent2">
                    <a:lumMod val="75000"/>
                  </a:schemeClr>
                </a:solidFill>
              </a:rPr>
              <a:t>N &lt; </a:t>
            </a:r>
            <a:r>
              <a:rPr lang="en-US" sz="2300" dirty="0">
                <a:solidFill>
                  <a:schemeClr val="accent2">
                    <a:lumMod val="75000"/>
                  </a:schemeClr>
                </a:solidFill>
                <a:latin typeface="Trebuchet MS" panose="020B0603020202020204" pitchFamily="34" charset="0"/>
              </a:rPr>
              <a:t>1000</a:t>
            </a:r>
            <a:r>
              <a:rPr lang="en-US" sz="2300" dirty="0">
                <a:latin typeface="Trebuchet MS" panose="020B0603020202020204" pitchFamily="34" charset="0"/>
              </a:rPr>
              <a:t> </a:t>
            </a:r>
            <a:r>
              <a:rPr lang="en-US" sz="2300" dirty="0"/>
              <a:t>RDT measurements</a:t>
            </a:r>
            <a:br>
              <a:rPr lang="en-US" sz="2300" dirty="0"/>
            </a:br>
            <a:r>
              <a:rPr lang="en-US" sz="2300" dirty="0">
                <a:solidFill>
                  <a:schemeClr val="accent2">
                    <a:lumMod val="75000"/>
                  </a:schemeClr>
                </a:solidFill>
              </a:rPr>
              <a:t>how far</a:t>
            </a:r>
            <a:r>
              <a:rPr lang="en-US" sz="2300" dirty="0"/>
              <a:t> are we from the </a:t>
            </a:r>
            <a:r>
              <a:rPr lang="en-US" sz="2300" dirty="0">
                <a:solidFill>
                  <a:schemeClr val="accent2">
                    <a:lumMod val="75000"/>
                  </a:schemeClr>
                </a:solidFill>
              </a:rPr>
              <a:t>minimum RDT </a:t>
            </a:r>
            <a:r>
              <a:rPr lang="en-US" sz="2300" dirty="0"/>
              <a:t>across </a:t>
            </a:r>
            <a:r>
              <a:rPr lang="en-US" sz="2300" dirty="0">
                <a:latin typeface="Trebuchet MS" panose="020B0603020202020204" pitchFamily="34" charset="0"/>
              </a:rPr>
              <a:t>1000</a:t>
            </a:r>
            <a:r>
              <a:rPr lang="en-US" sz="2300" dirty="0"/>
              <a:t> measurements</a:t>
            </a:r>
          </a:p>
        </p:txBody>
      </p:sp>
      <p:sp>
        <p:nvSpPr>
          <p:cNvPr id="4" name="Slide Number Placeholder 3">
            <a:extLst>
              <a:ext uri="{FF2B5EF4-FFF2-40B4-BE49-F238E27FC236}">
                <a16:creationId xmlns:a16="http://schemas.microsoft.com/office/drawing/2014/main" id="{690D8248-7A1A-B7A4-128E-083258566757}"/>
              </a:ext>
            </a:extLst>
          </p:cNvPr>
          <p:cNvSpPr>
            <a:spLocks noGrp="1"/>
          </p:cNvSpPr>
          <p:nvPr>
            <p:ph type="sldNum" sz="quarter" idx="12"/>
          </p:nvPr>
        </p:nvSpPr>
        <p:spPr>
          <a:xfrm>
            <a:off x="6913605" y="6329238"/>
            <a:ext cx="2057400" cy="528761"/>
          </a:xfrm>
          <a:prstGeom prst="rect">
            <a:avLst/>
          </a:prstGeom>
        </p:spPr>
        <p:txBody>
          <a:bodyPr/>
          <a:lstStyle>
            <a:defPPr>
              <a:defRPr lang="en-US"/>
            </a:defPPr>
            <a:lvl1pPr marL="0" algn="r" defTabSz="457200" rtl="0" eaLnBrk="1" latinLnBrk="0" hangingPunct="1">
              <a:defRPr sz="2400" b="1" kern="1200">
                <a:solidFill>
                  <a:schemeClr val="accent1">
                    <a:lumMod val="75000"/>
                  </a:schemeClr>
                </a:solidFill>
                <a:latin typeface="Trebuchet MS" panose="020B0703020202090204" pitchFamily="34" charset="0"/>
                <a:ea typeface="+mn-ea"/>
                <a:cs typeface="Quire Sans" panose="020B0502040400020003"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19D2B53-EDAE-4B41-B849-8916FA40BCB6}" type="slidenum">
              <a:rPr lang="en-US" smtClean="0"/>
              <a:pPr marL="0" marR="0" lvl="0" indent="0" algn="r" defTabSz="914400" rtl="0" eaLnBrk="1" fontAlgn="auto" latinLnBrk="0" hangingPunct="1">
                <a:lnSpc>
                  <a:spcPct val="100000"/>
                </a:lnSpc>
                <a:spcBef>
                  <a:spcPts val="0"/>
                </a:spcBef>
                <a:spcAft>
                  <a:spcPts val="0"/>
                </a:spcAft>
                <a:buClrTx/>
                <a:buSzTx/>
                <a:buFontTx/>
                <a:buNone/>
                <a:tabLst/>
                <a:defRPr/>
              </a:pPr>
              <a:t>177</a:t>
            </a:fld>
            <a:endParaRPr kumimoji="0" lang="en-US" sz="2400" b="1" i="0" u="none" strike="noStrike" kern="1200" cap="none" spc="0" normalizeH="0" baseline="0" noProof="0" dirty="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endParaRPr>
          </a:p>
        </p:txBody>
      </p:sp>
      <p:grpSp>
        <p:nvGrpSpPr>
          <p:cNvPr id="13" name="Group 12">
            <a:extLst>
              <a:ext uri="{FF2B5EF4-FFF2-40B4-BE49-F238E27FC236}">
                <a16:creationId xmlns:a16="http://schemas.microsoft.com/office/drawing/2014/main" id="{3A6DF9F8-3798-7B41-C7E1-84B97C1FFD79}"/>
              </a:ext>
            </a:extLst>
          </p:cNvPr>
          <p:cNvGrpSpPr/>
          <p:nvPr/>
        </p:nvGrpSpPr>
        <p:grpSpPr>
          <a:xfrm>
            <a:off x="490003" y="2108736"/>
            <a:ext cx="6423602" cy="4070183"/>
            <a:chOff x="630273" y="1331876"/>
            <a:chExt cx="7608981" cy="4821274"/>
          </a:xfrm>
        </p:grpSpPr>
        <p:graphicFrame>
          <p:nvGraphicFramePr>
            <p:cNvPr id="10" name="Content Placeholder 9">
              <a:extLst>
                <a:ext uri="{FF2B5EF4-FFF2-40B4-BE49-F238E27FC236}">
                  <a16:creationId xmlns:a16="http://schemas.microsoft.com/office/drawing/2014/main" id="{33B98848-23C0-3065-4998-4A824A422C98}"/>
                </a:ext>
              </a:extLst>
            </p:cNvPr>
            <p:cNvGraphicFramePr>
              <a:graphicFrameLocks/>
            </p:cNvGraphicFramePr>
            <p:nvPr/>
          </p:nvGraphicFramePr>
          <p:xfrm>
            <a:off x="1323975" y="1331876"/>
            <a:ext cx="6915279" cy="4194247"/>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Box 10">
              <a:extLst>
                <a:ext uri="{FF2B5EF4-FFF2-40B4-BE49-F238E27FC236}">
                  <a16:creationId xmlns:a16="http://schemas.microsoft.com/office/drawing/2014/main" id="{69F75062-310B-6C67-8BB6-8078CA83CC05}"/>
                </a:ext>
              </a:extLst>
            </p:cNvPr>
            <p:cNvSpPr txBox="1"/>
            <p:nvPr/>
          </p:nvSpPr>
          <p:spPr>
            <a:xfrm>
              <a:off x="2714624" y="5459448"/>
              <a:ext cx="4829175" cy="693702"/>
            </a:xfrm>
            <a:prstGeom prst="rect">
              <a:avLst/>
            </a:prstGeom>
            <a:noFill/>
            <a:ln w="57150">
              <a:noFill/>
            </a:ln>
          </p:spPr>
          <p:txBody>
            <a:bodyPr wrap="non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Quire Sans"/>
                  <a:ea typeface="+mn-ea"/>
                  <a:cs typeface="+mn-cs"/>
                </a:rPr>
                <a:t>Measurement Number</a:t>
              </a:r>
            </a:p>
          </p:txBody>
        </p:sp>
        <p:sp>
          <p:nvSpPr>
            <p:cNvPr id="12" name="TextBox 11">
              <a:extLst>
                <a:ext uri="{FF2B5EF4-FFF2-40B4-BE49-F238E27FC236}">
                  <a16:creationId xmlns:a16="http://schemas.microsoft.com/office/drawing/2014/main" id="{28AD52B0-E210-65A5-C406-908221989947}"/>
                </a:ext>
              </a:extLst>
            </p:cNvPr>
            <p:cNvSpPr txBox="1"/>
            <p:nvPr/>
          </p:nvSpPr>
          <p:spPr>
            <a:xfrm rot="16200000">
              <a:off x="229411" y="3082148"/>
              <a:ext cx="1495426" cy="693702"/>
            </a:xfrm>
            <a:prstGeom prst="rect">
              <a:avLst/>
            </a:prstGeom>
            <a:noFill/>
            <a:ln w="57150">
              <a:noFill/>
            </a:ln>
          </p:spPr>
          <p:txBody>
            <a:bodyPr wrap="non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Quire Sans"/>
                  <a:ea typeface="+mn-ea"/>
                  <a:cs typeface="+mn-cs"/>
                </a:rPr>
                <a:t>Read Disturbance Threshold</a:t>
              </a:r>
            </a:p>
          </p:txBody>
        </p:sp>
      </p:grpSp>
      <p:cxnSp>
        <p:nvCxnSpPr>
          <p:cNvPr id="15" name="Straight Connector 14">
            <a:extLst>
              <a:ext uri="{FF2B5EF4-FFF2-40B4-BE49-F238E27FC236}">
                <a16:creationId xmlns:a16="http://schemas.microsoft.com/office/drawing/2014/main" id="{BFB55DEF-CAC4-2E10-0C3A-783D09DEA1A2}"/>
              </a:ext>
            </a:extLst>
          </p:cNvPr>
          <p:cNvCxnSpPr>
            <a:cxnSpLocks/>
          </p:cNvCxnSpPr>
          <p:nvPr/>
        </p:nvCxnSpPr>
        <p:spPr>
          <a:xfrm>
            <a:off x="2040941" y="4274018"/>
            <a:ext cx="6159398" cy="0"/>
          </a:xfrm>
          <a:prstGeom prst="line">
            <a:avLst/>
          </a:prstGeom>
          <a:ln w="38100">
            <a:solidFill>
              <a:schemeClr val="accent5">
                <a:lumMod val="7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0C85FEAF-E5FE-C8BA-D901-598E56AC0562}"/>
              </a:ext>
            </a:extLst>
          </p:cNvPr>
          <p:cNvSpPr txBox="1"/>
          <p:nvPr/>
        </p:nvSpPr>
        <p:spPr>
          <a:xfrm>
            <a:off x="5990322" y="4339056"/>
            <a:ext cx="3686860" cy="914400"/>
          </a:xfrm>
          <a:prstGeom prst="rect">
            <a:avLst/>
          </a:prstGeom>
          <a:noFill/>
          <a:ln w="57150">
            <a:noFill/>
          </a:ln>
        </p:spPr>
        <p:txBody>
          <a:bodyPr wrap="non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4472C4">
                    <a:lumMod val="75000"/>
                  </a:srgbClr>
                </a:solidFill>
                <a:effectLst/>
                <a:uLnTx/>
                <a:uFillTx/>
                <a:latin typeface="Quire Sans"/>
                <a:ea typeface="+mn-ea"/>
                <a:cs typeface="+mn-cs"/>
              </a:rPr>
              <a:t>Minimum </a:t>
            </a:r>
            <a:br>
              <a:rPr kumimoji="0" lang="en-US" sz="2000" b="0" i="0" u="none" strike="noStrike" kern="1200" cap="none" spc="0" normalizeH="0" baseline="0" noProof="0" dirty="0">
                <a:ln>
                  <a:noFill/>
                </a:ln>
                <a:solidFill>
                  <a:srgbClr val="4472C4">
                    <a:lumMod val="75000"/>
                  </a:srgbClr>
                </a:solidFill>
                <a:effectLst/>
                <a:uLnTx/>
                <a:uFillTx/>
                <a:latin typeface="Quire Sans"/>
                <a:ea typeface="+mn-ea"/>
                <a:cs typeface="+mn-cs"/>
              </a:rPr>
            </a:br>
            <a:r>
              <a:rPr kumimoji="0" lang="en-US" sz="2000" b="0" i="0" u="none" strike="noStrike" kern="1200" cap="none" spc="0" normalizeH="0" baseline="0" noProof="0" dirty="0">
                <a:ln>
                  <a:noFill/>
                </a:ln>
                <a:solidFill>
                  <a:srgbClr val="4472C4">
                    <a:lumMod val="75000"/>
                  </a:srgbClr>
                </a:solidFill>
                <a:effectLst/>
                <a:uLnTx/>
                <a:uFillTx/>
                <a:latin typeface="Quire Sans"/>
                <a:ea typeface="+mn-ea"/>
                <a:cs typeface="+mn-cs"/>
              </a:rPr>
              <a:t>across </a:t>
            </a:r>
            <a:r>
              <a:rPr kumimoji="0" lang="en-US" sz="2000" b="0" i="0" u="none" strike="noStrike" kern="1200" cap="none" spc="0" normalizeH="0" baseline="0" noProof="0" dirty="0">
                <a:ln>
                  <a:noFill/>
                </a:ln>
                <a:solidFill>
                  <a:srgbClr val="4472C4">
                    <a:lumMod val="75000"/>
                  </a:srgbClr>
                </a:solidFill>
                <a:effectLst/>
                <a:uLnTx/>
                <a:uFillTx/>
                <a:latin typeface="Trebuchet MS" panose="020B0603020202020204" pitchFamily="34" charset="0"/>
                <a:ea typeface="+mn-ea"/>
                <a:cs typeface="+mn-cs"/>
              </a:rPr>
              <a:t>1000 </a:t>
            </a:r>
            <a:br>
              <a:rPr kumimoji="0" lang="en-US" sz="2000" b="0" i="0" u="none" strike="noStrike" kern="1200" cap="none" spc="0" normalizeH="0" baseline="0" noProof="0" dirty="0">
                <a:ln>
                  <a:noFill/>
                </a:ln>
                <a:solidFill>
                  <a:srgbClr val="4472C4">
                    <a:lumMod val="75000"/>
                  </a:srgbClr>
                </a:solidFill>
                <a:effectLst/>
                <a:uLnTx/>
                <a:uFillTx/>
                <a:latin typeface="Trebuchet MS" panose="020B0603020202020204" pitchFamily="34" charset="0"/>
                <a:ea typeface="+mn-ea"/>
                <a:cs typeface="+mn-cs"/>
              </a:rPr>
            </a:br>
            <a:r>
              <a:rPr kumimoji="0" lang="en-US" sz="2000" b="0" i="0" u="none" strike="noStrike" kern="1200" cap="none" spc="0" normalizeH="0" baseline="0" noProof="0" dirty="0">
                <a:ln>
                  <a:noFill/>
                </a:ln>
                <a:solidFill>
                  <a:srgbClr val="4472C4">
                    <a:lumMod val="75000"/>
                  </a:srgbClr>
                </a:solidFill>
                <a:effectLst/>
                <a:uLnTx/>
                <a:uFillTx/>
                <a:latin typeface="Quire Sans"/>
                <a:ea typeface="+mn-ea"/>
                <a:cs typeface="+mn-cs"/>
              </a:rPr>
              <a:t>measurements</a:t>
            </a:r>
          </a:p>
        </p:txBody>
      </p:sp>
    </p:spTree>
    <p:extLst>
      <p:ext uri="{BB962C8B-B14F-4D97-AF65-F5344CB8AC3E}">
        <p14:creationId xmlns:p14="http://schemas.microsoft.com/office/powerpoint/2010/main" val="3982055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91DEA7-DE61-1CAE-237D-2038353DF3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C17C69-95A8-2299-2CE3-33229740E6FC}"/>
              </a:ext>
            </a:extLst>
          </p:cNvPr>
          <p:cNvSpPr>
            <a:spLocks noGrp="1"/>
          </p:cNvSpPr>
          <p:nvPr>
            <p:ph type="title"/>
          </p:nvPr>
        </p:nvSpPr>
        <p:spPr/>
        <p:txBody>
          <a:bodyPr/>
          <a:lstStyle/>
          <a:p>
            <a:r>
              <a:rPr lang="en-US" dirty="0"/>
              <a:t>Expected Value of the Minimum RDT</a:t>
            </a:r>
          </a:p>
        </p:txBody>
      </p:sp>
      <p:sp>
        <p:nvSpPr>
          <p:cNvPr id="3" name="Content Placeholder 2">
            <a:extLst>
              <a:ext uri="{FF2B5EF4-FFF2-40B4-BE49-F238E27FC236}">
                <a16:creationId xmlns:a16="http://schemas.microsoft.com/office/drawing/2014/main" id="{A81F38D0-C675-B5C4-4301-745BA094A7D3}"/>
              </a:ext>
            </a:extLst>
          </p:cNvPr>
          <p:cNvSpPr>
            <a:spLocks noGrp="1"/>
          </p:cNvSpPr>
          <p:nvPr>
            <p:ph idx="1"/>
          </p:nvPr>
        </p:nvSpPr>
        <p:spPr/>
        <p:txBody>
          <a:bodyPr>
            <a:normAutofit/>
          </a:bodyPr>
          <a:lstStyle/>
          <a:p>
            <a:r>
              <a:rPr lang="en-US" sz="2300" dirty="0"/>
              <a:t>With only </a:t>
            </a:r>
            <a:r>
              <a:rPr lang="en-US" sz="2300" dirty="0">
                <a:solidFill>
                  <a:schemeClr val="accent2">
                    <a:lumMod val="75000"/>
                  </a:schemeClr>
                </a:solidFill>
              </a:rPr>
              <a:t>N &lt; </a:t>
            </a:r>
            <a:r>
              <a:rPr lang="en-US" sz="2300" dirty="0">
                <a:solidFill>
                  <a:schemeClr val="accent2">
                    <a:lumMod val="75000"/>
                  </a:schemeClr>
                </a:solidFill>
                <a:latin typeface="Trebuchet MS" panose="020B0603020202020204" pitchFamily="34" charset="0"/>
              </a:rPr>
              <a:t>1000</a:t>
            </a:r>
            <a:r>
              <a:rPr lang="en-US" sz="2300" dirty="0">
                <a:latin typeface="Trebuchet MS" panose="020B0603020202020204" pitchFamily="34" charset="0"/>
              </a:rPr>
              <a:t> </a:t>
            </a:r>
            <a:r>
              <a:rPr lang="en-US" sz="2300" dirty="0"/>
              <a:t>RDT measurements</a:t>
            </a:r>
            <a:br>
              <a:rPr lang="en-US" sz="2300" dirty="0"/>
            </a:br>
            <a:r>
              <a:rPr lang="en-US" sz="2300" dirty="0">
                <a:solidFill>
                  <a:schemeClr val="accent2">
                    <a:lumMod val="75000"/>
                  </a:schemeClr>
                </a:solidFill>
              </a:rPr>
              <a:t>how far</a:t>
            </a:r>
            <a:r>
              <a:rPr lang="en-US" sz="2300" dirty="0"/>
              <a:t> are we from the </a:t>
            </a:r>
            <a:r>
              <a:rPr lang="en-US" sz="2300" dirty="0">
                <a:solidFill>
                  <a:schemeClr val="accent2">
                    <a:lumMod val="75000"/>
                  </a:schemeClr>
                </a:solidFill>
              </a:rPr>
              <a:t>minimum RDT </a:t>
            </a:r>
            <a:r>
              <a:rPr lang="en-US" sz="2300" dirty="0"/>
              <a:t>across </a:t>
            </a:r>
            <a:r>
              <a:rPr lang="en-US" sz="2300" dirty="0">
                <a:latin typeface="Trebuchet MS" panose="020B0603020202020204" pitchFamily="34" charset="0"/>
              </a:rPr>
              <a:t>1000</a:t>
            </a:r>
            <a:r>
              <a:rPr lang="en-US" sz="2300" dirty="0"/>
              <a:t> measurements</a:t>
            </a:r>
          </a:p>
        </p:txBody>
      </p:sp>
      <p:sp>
        <p:nvSpPr>
          <p:cNvPr id="4" name="Slide Number Placeholder 3">
            <a:extLst>
              <a:ext uri="{FF2B5EF4-FFF2-40B4-BE49-F238E27FC236}">
                <a16:creationId xmlns:a16="http://schemas.microsoft.com/office/drawing/2014/main" id="{1FCE9733-03DF-517E-3714-736C6597550C}"/>
              </a:ext>
            </a:extLst>
          </p:cNvPr>
          <p:cNvSpPr>
            <a:spLocks noGrp="1"/>
          </p:cNvSpPr>
          <p:nvPr>
            <p:ph type="sldNum" sz="quarter" idx="12"/>
          </p:nvPr>
        </p:nvSpPr>
        <p:spPr>
          <a:xfrm>
            <a:off x="6913605" y="6329238"/>
            <a:ext cx="2057400" cy="528761"/>
          </a:xfrm>
          <a:prstGeom prst="rect">
            <a:avLst/>
          </a:prstGeom>
        </p:spPr>
        <p:txBody>
          <a:bodyPr/>
          <a:lstStyle>
            <a:defPPr>
              <a:defRPr lang="en-US"/>
            </a:defPPr>
            <a:lvl1pPr marL="0" algn="r" defTabSz="457200" rtl="0" eaLnBrk="1" latinLnBrk="0" hangingPunct="1">
              <a:defRPr sz="2400" b="1" kern="1200">
                <a:solidFill>
                  <a:schemeClr val="accent1">
                    <a:lumMod val="75000"/>
                  </a:schemeClr>
                </a:solidFill>
                <a:latin typeface="Trebuchet MS" panose="020B0703020202090204" pitchFamily="34" charset="0"/>
                <a:ea typeface="+mn-ea"/>
                <a:cs typeface="Quire Sans" panose="020B0502040400020003"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19D2B53-EDAE-4B41-B849-8916FA40BCB6}" type="slidenum">
              <a:rPr lang="en-US" smtClean="0"/>
              <a:pPr marL="0" marR="0" lvl="0" indent="0" algn="r" defTabSz="914400" rtl="0" eaLnBrk="1" fontAlgn="auto" latinLnBrk="0" hangingPunct="1">
                <a:lnSpc>
                  <a:spcPct val="100000"/>
                </a:lnSpc>
                <a:spcBef>
                  <a:spcPts val="0"/>
                </a:spcBef>
                <a:spcAft>
                  <a:spcPts val="0"/>
                </a:spcAft>
                <a:buClrTx/>
                <a:buSzTx/>
                <a:buFontTx/>
                <a:buNone/>
                <a:tabLst/>
                <a:defRPr/>
              </a:pPr>
              <a:t>178</a:t>
            </a:fld>
            <a:endParaRPr kumimoji="0" lang="en-US" sz="2400" b="1" i="0" u="none" strike="noStrike" kern="1200" cap="none" spc="0" normalizeH="0" baseline="0" noProof="0" dirty="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endParaRPr>
          </a:p>
        </p:txBody>
      </p:sp>
      <p:grpSp>
        <p:nvGrpSpPr>
          <p:cNvPr id="13" name="Group 12">
            <a:extLst>
              <a:ext uri="{FF2B5EF4-FFF2-40B4-BE49-F238E27FC236}">
                <a16:creationId xmlns:a16="http://schemas.microsoft.com/office/drawing/2014/main" id="{B1E48722-FA6D-E1F6-987D-5E3E73ED4EE4}"/>
              </a:ext>
            </a:extLst>
          </p:cNvPr>
          <p:cNvGrpSpPr/>
          <p:nvPr/>
        </p:nvGrpSpPr>
        <p:grpSpPr>
          <a:xfrm>
            <a:off x="490003" y="2108736"/>
            <a:ext cx="6423602" cy="4070183"/>
            <a:chOff x="630273" y="1331876"/>
            <a:chExt cx="7608981" cy="4821274"/>
          </a:xfrm>
        </p:grpSpPr>
        <p:graphicFrame>
          <p:nvGraphicFramePr>
            <p:cNvPr id="10" name="Content Placeholder 9">
              <a:extLst>
                <a:ext uri="{FF2B5EF4-FFF2-40B4-BE49-F238E27FC236}">
                  <a16:creationId xmlns:a16="http://schemas.microsoft.com/office/drawing/2014/main" id="{B19BF84A-D0C3-A5A2-3F6D-47BEA45007F1}"/>
                </a:ext>
              </a:extLst>
            </p:cNvPr>
            <p:cNvGraphicFramePr>
              <a:graphicFrameLocks/>
            </p:cNvGraphicFramePr>
            <p:nvPr/>
          </p:nvGraphicFramePr>
          <p:xfrm>
            <a:off x="1323975" y="1331876"/>
            <a:ext cx="6915279" cy="4194247"/>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Box 10">
              <a:extLst>
                <a:ext uri="{FF2B5EF4-FFF2-40B4-BE49-F238E27FC236}">
                  <a16:creationId xmlns:a16="http://schemas.microsoft.com/office/drawing/2014/main" id="{3A114183-1B3E-F1D1-F398-0A10958A6EC3}"/>
                </a:ext>
              </a:extLst>
            </p:cNvPr>
            <p:cNvSpPr txBox="1"/>
            <p:nvPr/>
          </p:nvSpPr>
          <p:spPr>
            <a:xfrm>
              <a:off x="2714624" y="5459448"/>
              <a:ext cx="4829175" cy="693702"/>
            </a:xfrm>
            <a:prstGeom prst="rect">
              <a:avLst/>
            </a:prstGeom>
            <a:noFill/>
            <a:ln w="57150">
              <a:noFill/>
            </a:ln>
          </p:spPr>
          <p:txBody>
            <a:bodyPr wrap="non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Quire Sans"/>
                  <a:ea typeface="+mn-ea"/>
                  <a:cs typeface="+mn-cs"/>
                </a:rPr>
                <a:t>Measurement Number</a:t>
              </a:r>
            </a:p>
          </p:txBody>
        </p:sp>
        <p:sp>
          <p:nvSpPr>
            <p:cNvPr id="12" name="TextBox 11">
              <a:extLst>
                <a:ext uri="{FF2B5EF4-FFF2-40B4-BE49-F238E27FC236}">
                  <a16:creationId xmlns:a16="http://schemas.microsoft.com/office/drawing/2014/main" id="{F3BE7984-5ED6-A988-6BAF-AB3C22AD0CF1}"/>
                </a:ext>
              </a:extLst>
            </p:cNvPr>
            <p:cNvSpPr txBox="1"/>
            <p:nvPr/>
          </p:nvSpPr>
          <p:spPr>
            <a:xfrm rot="16200000">
              <a:off x="229411" y="3082148"/>
              <a:ext cx="1495426" cy="693702"/>
            </a:xfrm>
            <a:prstGeom prst="rect">
              <a:avLst/>
            </a:prstGeom>
            <a:noFill/>
            <a:ln w="57150">
              <a:noFill/>
            </a:ln>
          </p:spPr>
          <p:txBody>
            <a:bodyPr wrap="non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Quire Sans"/>
                  <a:ea typeface="+mn-ea"/>
                  <a:cs typeface="+mn-cs"/>
                </a:rPr>
                <a:t>Read Disturbance Threshold</a:t>
              </a:r>
            </a:p>
          </p:txBody>
        </p:sp>
      </p:grpSp>
      <p:cxnSp>
        <p:nvCxnSpPr>
          <p:cNvPr id="15" name="Straight Connector 14">
            <a:extLst>
              <a:ext uri="{FF2B5EF4-FFF2-40B4-BE49-F238E27FC236}">
                <a16:creationId xmlns:a16="http://schemas.microsoft.com/office/drawing/2014/main" id="{2BF9E9D8-8BDE-FF20-A50C-BF60EC47C0F9}"/>
              </a:ext>
            </a:extLst>
          </p:cNvPr>
          <p:cNvCxnSpPr>
            <a:cxnSpLocks/>
          </p:cNvCxnSpPr>
          <p:nvPr/>
        </p:nvCxnSpPr>
        <p:spPr>
          <a:xfrm>
            <a:off x="2040941" y="4274018"/>
            <a:ext cx="6159398" cy="0"/>
          </a:xfrm>
          <a:prstGeom prst="line">
            <a:avLst/>
          </a:prstGeom>
          <a:ln w="38100">
            <a:solidFill>
              <a:schemeClr val="accent5">
                <a:lumMod val="7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9DD98DA5-342B-5D65-93E2-29915DBF99D9}"/>
              </a:ext>
            </a:extLst>
          </p:cNvPr>
          <p:cNvSpPr txBox="1"/>
          <p:nvPr/>
        </p:nvSpPr>
        <p:spPr>
          <a:xfrm>
            <a:off x="5990322" y="4339056"/>
            <a:ext cx="3686860" cy="914400"/>
          </a:xfrm>
          <a:prstGeom prst="rect">
            <a:avLst/>
          </a:prstGeom>
          <a:noFill/>
          <a:ln w="57150">
            <a:noFill/>
          </a:ln>
        </p:spPr>
        <p:txBody>
          <a:bodyPr wrap="non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4472C4">
                    <a:lumMod val="75000"/>
                  </a:srgbClr>
                </a:solidFill>
                <a:effectLst/>
                <a:uLnTx/>
                <a:uFillTx/>
                <a:latin typeface="Quire Sans"/>
                <a:ea typeface="+mn-ea"/>
                <a:cs typeface="+mn-cs"/>
              </a:rPr>
              <a:t>Minimum </a:t>
            </a:r>
            <a:br>
              <a:rPr kumimoji="0" lang="en-US" sz="2000" b="0" i="0" u="none" strike="noStrike" kern="1200" cap="none" spc="0" normalizeH="0" baseline="0" noProof="0" dirty="0">
                <a:ln>
                  <a:noFill/>
                </a:ln>
                <a:solidFill>
                  <a:srgbClr val="4472C4">
                    <a:lumMod val="75000"/>
                  </a:srgbClr>
                </a:solidFill>
                <a:effectLst/>
                <a:uLnTx/>
                <a:uFillTx/>
                <a:latin typeface="Quire Sans"/>
                <a:ea typeface="+mn-ea"/>
                <a:cs typeface="+mn-cs"/>
              </a:rPr>
            </a:br>
            <a:r>
              <a:rPr kumimoji="0" lang="en-US" sz="2000" b="0" i="0" u="none" strike="noStrike" kern="1200" cap="none" spc="0" normalizeH="0" baseline="0" noProof="0" dirty="0">
                <a:ln>
                  <a:noFill/>
                </a:ln>
                <a:solidFill>
                  <a:srgbClr val="4472C4">
                    <a:lumMod val="75000"/>
                  </a:srgbClr>
                </a:solidFill>
                <a:effectLst/>
                <a:uLnTx/>
                <a:uFillTx/>
                <a:latin typeface="Quire Sans"/>
                <a:ea typeface="+mn-ea"/>
                <a:cs typeface="+mn-cs"/>
              </a:rPr>
              <a:t>across </a:t>
            </a:r>
            <a:r>
              <a:rPr kumimoji="0" lang="en-US" sz="2000" b="0" i="0" u="none" strike="noStrike" kern="1200" cap="none" spc="0" normalizeH="0" baseline="0" noProof="0" dirty="0">
                <a:ln>
                  <a:noFill/>
                </a:ln>
                <a:solidFill>
                  <a:srgbClr val="4472C4">
                    <a:lumMod val="75000"/>
                  </a:srgbClr>
                </a:solidFill>
                <a:effectLst/>
                <a:uLnTx/>
                <a:uFillTx/>
                <a:latin typeface="Trebuchet MS" panose="020B0603020202020204" pitchFamily="34" charset="0"/>
                <a:ea typeface="+mn-ea"/>
                <a:cs typeface="+mn-cs"/>
              </a:rPr>
              <a:t>1000 </a:t>
            </a:r>
            <a:br>
              <a:rPr kumimoji="0" lang="en-US" sz="2000" b="0" i="0" u="none" strike="noStrike" kern="1200" cap="none" spc="0" normalizeH="0" baseline="0" noProof="0" dirty="0">
                <a:ln>
                  <a:noFill/>
                </a:ln>
                <a:solidFill>
                  <a:srgbClr val="4472C4">
                    <a:lumMod val="75000"/>
                  </a:srgbClr>
                </a:solidFill>
                <a:effectLst/>
                <a:uLnTx/>
                <a:uFillTx/>
                <a:latin typeface="Trebuchet MS" panose="020B0603020202020204" pitchFamily="34" charset="0"/>
                <a:ea typeface="+mn-ea"/>
                <a:cs typeface="+mn-cs"/>
              </a:rPr>
            </a:br>
            <a:r>
              <a:rPr kumimoji="0" lang="en-US" sz="2000" b="0" i="0" u="none" strike="noStrike" kern="1200" cap="none" spc="0" normalizeH="0" baseline="0" noProof="0" dirty="0">
                <a:ln>
                  <a:noFill/>
                </a:ln>
                <a:solidFill>
                  <a:srgbClr val="4472C4">
                    <a:lumMod val="75000"/>
                  </a:srgbClr>
                </a:solidFill>
                <a:effectLst/>
                <a:uLnTx/>
                <a:uFillTx/>
                <a:latin typeface="Quire Sans"/>
                <a:ea typeface="+mn-ea"/>
                <a:cs typeface="+mn-cs"/>
              </a:rPr>
              <a:t>measurements</a:t>
            </a:r>
          </a:p>
        </p:txBody>
      </p:sp>
      <p:sp>
        <p:nvSpPr>
          <p:cNvPr id="6" name="TextBox 5">
            <a:extLst>
              <a:ext uri="{FF2B5EF4-FFF2-40B4-BE49-F238E27FC236}">
                <a16:creationId xmlns:a16="http://schemas.microsoft.com/office/drawing/2014/main" id="{511949D1-BD2F-EC0E-CEC0-50E06EF6B9A9}"/>
              </a:ext>
            </a:extLst>
          </p:cNvPr>
          <p:cNvSpPr txBox="1"/>
          <p:nvPr/>
        </p:nvSpPr>
        <p:spPr>
          <a:xfrm>
            <a:off x="1871729" y="2082075"/>
            <a:ext cx="4346985" cy="914400"/>
          </a:xfrm>
          <a:prstGeom prst="rect">
            <a:avLst/>
          </a:prstGeom>
          <a:noFill/>
          <a:ln w="57150">
            <a:noFill/>
          </a:ln>
        </p:spPr>
        <p:txBody>
          <a:bodyPr wrap="non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ED7D31">
                    <a:lumMod val="75000"/>
                  </a:srgbClr>
                </a:solidFill>
                <a:effectLst/>
                <a:uLnTx/>
                <a:uFillTx/>
                <a:latin typeface="Trebuchet MS" panose="020B0603020202020204" pitchFamily="34" charset="0"/>
                <a:ea typeface="+mn-ea"/>
                <a:cs typeface="+mn-cs"/>
              </a:rPr>
              <a:t>5</a:t>
            </a:r>
            <a:r>
              <a:rPr kumimoji="0" lang="en-US" sz="2400" b="0" i="0" u="none" strike="noStrike" kern="1200" cap="none" spc="0" normalizeH="0" baseline="0" noProof="0" dirty="0">
                <a:ln>
                  <a:noFill/>
                </a:ln>
                <a:solidFill>
                  <a:srgbClr val="ED7D31">
                    <a:lumMod val="75000"/>
                  </a:srgbClr>
                </a:solidFill>
                <a:effectLst/>
                <a:uLnTx/>
                <a:uFillTx/>
                <a:latin typeface="Quire Sans"/>
                <a:ea typeface="+mn-ea"/>
                <a:cs typeface="+mn-cs"/>
              </a:rPr>
              <a:t> random samples</a:t>
            </a:r>
          </a:p>
        </p:txBody>
      </p:sp>
      <p:cxnSp>
        <p:nvCxnSpPr>
          <p:cNvPr id="7" name="Straight Connector 6">
            <a:extLst>
              <a:ext uri="{FF2B5EF4-FFF2-40B4-BE49-F238E27FC236}">
                <a16:creationId xmlns:a16="http://schemas.microsoft.com/office/drawing/2014/main" id="{1634D26B-C804-6797-8AE0-3B512C02122A}"/>
              </a:ext>
            </a:extLst>
          </p:cNvPr>
          <p:cNvCxnSpPr>
            <a:cxnSpLocks/>
          </p:cNvCxnSpPr>
          <p:nvPr/>
        </p:nvCxnSpPr>
        <p:spPr>
          <a:xfrm>
            <a:off x="2040941" y="3656108"/>
            <a:ext cx="6159398" cy="0"/>
          </a:xfrm>
          <a:prstGeom prst="line">
            <a:avLst/>
          </a:prstGeom>
          <a:ln w="38100">
            <a:solidFill>
              <a:schemeClr val="accent5">
                <a:lumMod val="7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80B3FD32-7648-9C56-94E5-DFB6E43B76D8}"/>
              </a:ext>
            </a:extLst>
          </p:cNvPr>
          <p:cNvSpPr txBox="1"/>
          <p:nvPr/>
        </p:nvSpPr>
        <p:spPr>
          <a:xfrm>
            <a:off x="5990322" y="2699984"/>
            <a:ext cx="3686860" cy="914400"/>
          </a:xfrm>
          <a:prstGeom prst="rect">
            <a:avLst/>
          </a:prstGeom>
          <a:noFill/>
          <a:ln w="57150">
            <a:noFill/>
          </a:ln>
        </p:spPr>
        <p:txBody>
          <a:bodyPr wrap="non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4472C4">
                    <a:lumMod val="75000"/>
                  </a:srgbClr>
                </a:solidFill>
                <a:effectLst/>
                <a:uLnTx/>
                <a:uFillTx/>
                <a:latin typeface="Quire Sans"/>
                <a:ea typeface="+mn-ea"/>
                <a:cs typeface="+mn-cs"/>
              </a:rPr>
              <a:t>Minimum </a:t>
            </a:r>
            <a:br>
              <a:rPr kumimoji="0" lang="en-US" sz="2000" b="0" i="0" u="none" strike="noStrike" kern="1200" cap="none" spc="0" normalizeH="0" baseline="0" noProof="0" dirty="0">
                <a:ln>
                  <a:noFill/>
                </a:ln>
                <a:solidFill>
                  <a:srgbClr val="4472C4">
                    <a:lumMod val="75000"/>
                  </a:srgbClr>
                </a:solidFill>
                <a:effectLst/>
                <a:uLnTx/>
                <a:uFillTx/>
                <a:latin typeface="Quire Sans"/>
                <a:ea typeface="+mn-ea"/>
                <a:cs typeface="+mn-cs"/>
              </a:rPr>
            </a:br>
            <a:r>
              <a:rPr kumimoji="0" lang="en-US" sz="2000" b="0" i="0" u="none" strike="noStrike" kern="1200" cap="none" spc="0" normalizeH="0" baseline="0" noProof="0" dirty="0">
                <a:ln>
                  <a:noFill/>
                </a:ln>
                <a:solidFill>
                  <a:srgbClr val="4472C4">
                    <a:lumMod val="75000"/>
                  </a:srgbClr>
                </a:solidFill>
                <a:effectLst/>
                <a:uLnTx/>
                <a:uFillTx/>
                <a:latin typeface="Quire Sans"/>
                <a:ea typeface="+mn-ea"/>
                <a:cs typeface="+mn-cs"/>
              </a:rPr>
              <a:t>across </a:t>
            </a:r>
            <a:r>
              <a:rPr kumimoji="0" lang="en-US" sz="2000" b="0" i="0" u="none" strike="noStrike" kern="1200" cap="none" spc="0" normalizeH="0" baseline="0" noProof="0" dirty="0">
                <a:ln>
                  <a:noFill/>
                </a:ln>
                <a:solidFill>
                  <a:srgbClr val="4472C4">
                    <a:lumMod val="75000"/>
                  </a:srgbClr>
                </a:solidFill>
                <a:effectLst/>
                <a:uLnTx/>
                <a:uFillTx/>
                <a:latin typeface="Trebuchet MS" panose="020B0603020202020204" pitchFamily="34" charset="0"/>
                <a:ea typeface="+mn-ea"/>
                <a:cs typeface="+mn-cs"/>
              </a:rPr>
              <a:t>5 </a:t>
            </a:r>
            <a:br>
              <a:rPr kumimoji="0" lang="en-US" sz="2000" b="0" i="0" u="none" strike="noStrike" kern="1200" cap="none" spc="0" normalizeH="0" baseline="0" noProof="0" dirty="0">
                <a:ln>
                  <a:noFill/>
                </a:ln>
                <a:solidFill>
                  <a:srgbClr val="4472C4">
                    <a:lumMod val="75000"/>
                  </a:srgbClr>
                </a:solidFill>
                <a:effectLst/>
                <a:uLnTx/>
                <a:uFillTx/>
                <a:latin typeface="Trebuchet MS" panose="020B0603020202020204" pitchFamily="34" charset="0"/>
                <a:ea typeface="+mn-ea"/>
                <a:cs typeface="+mn-cs"/>
              </a:rPr>
            </a:br>
            <a:r>
              <a:rPr kumimoji="0" lang="en-US" sz="2000" b="0" i="0" u="none" strike="noStrike" kern="1200" cap="none" spc="0" normalizeH="0" baseline="0" noProof="0" dirty="0">
                <a:ln>
                  <a:noFill/>
                </a:ln>
                <a:solidFill>
                  <a:srgbClr val="4472C4">
                    <a:lumMod val="75000"/>
                  </a:srgbClr>
                </a:solidFill>
                <a:effectLst/>
                <a:uLnTx/>
                <a:uFillTx/>
                <a:latin typeface="Quire Sans"/>
                <a:ea typeface="+mn-ea"/>
                <a:cs typeface="+mn-cs"/>
              </a:rPr>
              <a:t>samples</a:t>
            </a:r>
          </a:p>
        </p:txBody>
      </p:sp>
      <p:cxnSp>
        <p:nvCxnSpPr>
          <p:cNvPr id="14" name="Straight Arrow Connector 13">
            <a:extLst>
              <a:ext uri="{FF2B5EF4-FFF2-40B4-BE49-F238E27FC236}">
                <a16:creationId xmlns:a16="http://schemas.microsoft.com/office/drawing/2014/main" id="{55E76BB3-13E2-5528-0869-DF2EF0301AA3}"/>
              </a:ext>
            </a:extLst>
          </p:cNvPr>
          <p:cNvCxnSpPr/>
          <p:nvPr/>
        </p:nvCxnSpPr>
        <p:spPr>
          <a:xfrm>
            <a:off x="7878469" y="3693138"/>
            <a:ext cx="0" cy="527665"/>
          </a:xfrm>
          <a:prstGeom prst="straightConnector1">
            <a:avLst/>
          </a:prstGeom>
          <a:ln w="381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2D87739E-1C14-AAE7-4A95-A3803A039885}"/>
              </a:ext>
            </a:extLst>
          </p:cNvPr>
          <p:cNvSpPr txBox="1"/>
          <p:nvPr/>
        </p:nvSpPr>
        <p:spPr>
          <a:xfrm>
            <a:off x="2392071" y="3519520"/>
            <a:ext cx="5296204" cy="914400"/>
          </a:xfrm>
          <a:prstGeom prst="rect">
            <a:avLst/>
          </a:prstGeom>
          <a:noFill/>
          <a:ln w="57150">
            <a:noFill/>
          </a:ln>
        </p:spPr>
        <p:txBody>
          <a:bodyPr wrap="non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600" b="0" i="0" u="none" strike="noStrike" kern="1200" cap="none" spc="0" normalizeH="0" baseline="0" noProof="0" dirty="0">
                <a:ln>
                  <a:noFill/>
                </a:ln>
                <a:solidFill>
                  <a:srgbClr val="C00000"/>
                </a:solidFill>
                <a:effectLst/>
                <a:uLnTx/>
                <a:uFillTx/>
                <a:latin typeface="Quire Sans"/>
                <a:ea typeface="+mn-ea"/>
                <a:cs typeface="+mn-cs"/>
              </a:rPr>
              <a:t>Expected value of the minimum RDT</a:t>
            </a:r>
          </a:p>
        </p:txBody>
      </p:sp>
      <p:cxnSp>
        <p:nvCxnSpPr>
          <p:cNvPr id="18" name="Straight Arrow Connector 17">
            <a:extLst>
              <a:ext uri="{FF2B5EF4-FFF2-40B4-BE49-F238E27FC236}">
                <a16:creationId xmlns:a16="http://schemas.microsoft.com/office/drawing/2014/main" id="{C15CC5E5-0B83-3EBD-08AC-B63C929371D5}"/>
              </a:ext>
            </a:extLst>
          </p:cNvPr>
          <p:cNvCxnSpPr/>
          <p:nvPr/>
        </p:nvCxnSpPr>
        <p:spPr>
          <a:xfrm>
            <a:off x="2255735" y="3712887"/>
            <a:ext cx="0" cy="527665"/>
          </a:xfrm>
          <a:prstGeom prst="straightConnector1">
            <a:avLst/>
          </a:prstGeom>
          <a:ln w="381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5421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6" grpId="0"/>
    </p:bld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0CB3F-B6AA-F847-2D1C-458AF49179F7}"/>
              </a:ext>
            </a:extLst>
          </p:cNvPr>
          <p:cNvSpPr>
            <a:spLocks noGrp="1"/>
          </p:cNvSpPr>
          <p:nvPr>
            <p:ph type="title"/>
          </p:nvPr>
        </p:nvSpPr>
        <p:spPr/>
        <p:txBody>
          <a:bodyPr/>
          <a:lstStyle/>
          <a:p>
            <a:r>
              <a:rPr lang="en-US" dirty="0"/>
              <a:t>Expected Value of the Minimum RDT</a:t>
            </a:r>
          </a:p>
        </p:txBody>
      </p:sp>
      <p:sp>
        <p:nvSpPr>
          <p:cNvPr id="4" name="Slide Number Placeholder 3">
            <a:extLst>
              <a:ext uri="{FF2B5EF4-FFF2-40B4-BE49-F238E27FC236}">
                <a16:creationId xmlns:a16="http://schemas.microsoft.com/office/drawing/2014/main" id="{A8246B5E-D99F-63EB-5B8D-46B4115FE9D8}"/>
              </a:ext>
            </a:extLst>
          </p:cNvPr>
          <p:cNvSpPr>
            <a:spLocks noGrp="1"/>
          </p:cNvSpPr>
          <p:nvPr>
            <p:ph type="sldNum" sz="quarter" idx="12"/>
          </p:nvPr>
        </p:nvSpPr>
        <p:spPr>
          <a:xfrm>
            <a:off x="6913605" y="6329238"/>
            <a:ext cx="2057400" cy="528761"/>
          </a:xfrm>
          <a:prstGeom prst="rect">
            <a:avLst/>
          </a:prstGeom>
        </p:spPr>
        <p:txBody>
          <a:bodyPr/>
          <a:lstStyle>
            <a:defPPr>
              <a:defRPr lang="en-US"/>
            </a:defPPr>
            <a:lvl1pPr marL="0" algn="r" defTabSz="457200" rtl="0" eaLnBrk="1" latinLnBrk="0" hangingPunct="1">
              <a:defRPr sz="2400" b="1" kern="1200">
                <a:solidFill>
                  <a:schemeClr val="accent1">
                    <a:lumMod val="75000"/>
                  </a:schemeClr>
                </a:solidFill>
                <a:latin typeface="Trebuchet MS" panose="020B0703020202090204" pitchFamily="34" charset="0"/>
                <a:ea typeface="+mn-ea"/>
                <a:cs typeface="Quire Sans" panose="020B0502040400020003"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19D2B53-EDAE-4B41-B849-8916FA40BCB6}" type="slidenum">
              <a:rPr lang="en-US" smtClean="0"/>
              <a:pPr marL="0" marR="0" lvl="0" indent="0" algn="r" defTabSz="914400" rtl="0" eaLnBrk="1" fontAlgn="auto" latinLnBrk="0" hangingPunct="1">
                <a:lnSpc>
                  <a:spcPct val="100000"/>
                </a:lnSpc>
                <a:spcBef>
                  <a:spcPts val="0"/>
                </a:spcBef>
                <a:spcAft>
                  <a:spcPts val="0"/>
                </a:spcAft>
                <a:buClrTx/>
                <a:buSzTx/>
                <a:buFontTx/>
                <a:buNone/>
                <a:tabLst/>
                <a:defRPr/>
              </a:pPr>
              <a:t>179</a:t>
            </a:fld>
            <a:endParaRPr kumimoji="0" lang="en-US" sz="2400" b="1" i="0" u="none" strike="noStrike" kern="1200" cap="none" spc="0" normalizeH="0" baseline="0" noProof="0" dirty="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endParaRPr>
          </a:p>
        </p:txBody>
      </p:sp>
      <p:pic>
        <p:nvPicPr>
          <p:cNvPr id="6" name="Picture 5">
            <a:extLst>
              <a:ext uri="{FF2B5EF4-FFF2-40B4-BE49-F238E27FC236}">
                <a16:creationId xmlns:a16="http://schemas.microsoft.com/office/drawing/2014/main" id="{946797F8-4B0F-1A0A-793A-ED9B1D3DB7D5}"/>
              </a:ext>
            </a:extLst>
          </p:cNvPr>
          <p:cNvPicPr>
            <a:picLocks noChangeAspect="1"/>
          </p:cNvPicPr>
          <p:nvPr/>
        </p:nvPicPr>
        <p:blipFill>
          <a:blip r:embed="rId3"/>
          <a:stretch>
            <a:fillRect/>
          </a:stretch>
        </p:blipFill>
        <p:spPr>
          <a:xfrm>
            <a:off x="1152498" y="1418365"/>
            <a:ext cx="7527341" cy="3360030"/>
          </a:xfrm>
          <a:prstGeom prst="rect">
            <a:avLst/>
          </a:prstGeom>
        </p:spPr>
      </p:pic>
      <p:sp>
        <p:nvSpPr>
          <p:cNvPr id="7" name="TextBox 6">
            <a:extLst>
              <a:ext uri="{FF2B5EF4-FFF2-40B4-BE49-F238E27FC236}">
                <a16:creationId xmlns:a16="http://schemas.microsoft.com/office/drawing/2014/main" id="{2AFF8468-2EE9-25BE-7624-3A7519F61984}"/>
              </a:ext>
            </a:extLst>
          </p:cNvPr>
          <p:cNvSpPr txBox="1"/>
          <p:nvPr/>
        </p:nvSpPr>
        <p:spPr>
          <a:xfrm rot="16200000">
            <a:off x="-1048070" y="2333179"/>
            <a:ext cx="3496230" cy="914400"/>
          </a:xfrm>
          <a:prstGeom prst="rect">
            <a:avLst/>
          </a:prstGeom>
          <a:noFill/>
          <a:ln w="57150">
            <a:noFill/>
          </a:ln>
        </p:spPr>
        <p:txBody>
          <a:bodyPr wrap="non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Quire Sans"/>
                <a:ea typeface="+mn-ea"/>
                <a:cs typeface="+mn-cs"/>
              </a:rPr>
              <a:t>Expected Normalized Value </a:t>
            </a:r>
            <a:br>
              <a:rPr kumimoji="0" lang="en-US" sz="2200" b="0" i="0" u="none" strike="noStrike" kern="1200" cap="none" spc="0" normalizeH="0" baseline="0" noProof="0" dirty="0">
                <a:ln>
                  <a:noFill/>
                </a:ln>
                <a:solidFill>
                  <a:prstClr val="black"/>
                </a:solidFill>
                <a:effectLst/>
                <a:uLnTx/>
                <a:uFillTx/>
                <a:latin typeface="Quire Sans"/>
                <a:ea typeface="+mn-ea"/>
                <a:cs typeface="+mn-cs"/>
              </a:rPr>
            </a:br>
            <a:r>
              <a:rPr kumimoji="0" lang="en-US" sz="2200" b="0" i="0" u="none" strike="noStrike" kern="1200" cap="none" spc="0" normalizeH="0" baseline="0" noProof="0" dirty="0">
                <a:ln>
                  <a:noFill/>
                </a:ln>
                <a:solidFill>
                  <a:prstClr val="black"/>
                </a:solidFill>
                <a:effectLst/>
                <a:uLnTx/>
                <a:uFillTx/>
                <a:latin typeface="Quire Sans"/>
                <a:ea typeface="+mn-ea"/>
                <a:cs typeface="+mn-cs"/>
              </a:rPr>
              <a:t>of the Minimum RDT</a:t>
            </a:r>
          </a:p>
        </p:txBody>
      </p:sp>
      <p:sp>
        <p:nvSpPr>
          <p:cNvPr id="8" name="Rectangle 7">
            <a:extLst>
              <a:ext uri="{FF2B5EF4-FFF2-40B4-BE49-F238E27FC236}">
                <a16:creationId xmlns:a16="http://schemas.microsoft.com/office/drawing/2014/main" id="{D2E260C3-DB7E-D79E-3466-22BC8105CCCD}"/>
              </a:ext>
            </a:extLst>
          </p:cNvPr>
          <p:cNvSpPr/>
          <p:nvPr/>
        </p:nvSpPr>
        <p:spPr>
          <a:xfrm rot="5400000">
            <a:off x="2041605" y="1534700"/>
            <a:ext cx="2343599" cy="2695956"/>
          </a:xfrm>
          <a:prstGeom prst="rect">
            <a:avLst/>
          </a:prstGeom>
          <a:solidFill>
            <a:schemeClr val="bg1"/>
          </a:solidFill>
          <a:ln>
            <a:noFill/>
          </a:ln>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 b="1" i="0" u="none" strike="noStrike" kern="1200" cap="none" spc="0" normalizeH="0" baseline="0" noProof="0" dirty="0">
              <a:ln>
                <a:noFill/>
              </a:ln>
              <a:solidFill>
                <a:srgbClr val="ED7D31">
                  <a:lumMod val="75000"/>
                </a:srgbClr>
              </a:solidFill>
              <a:effectLst/>
              <a:uLnTx/>
              <a:uFillTx/>
              <a:latin typeface="Quire Sans"/>
              <a:ea typeface="+mn-ea"/>
              <a:cs typeface="+mn-cs"/>
            </a:endParaRPr>
          </a:p>
        </p:txBody>
      </p:sp>
      <p:sp>
        <p:nvSpPr>
          <p:cNvPr id="9" name="Rectangle 8">
            <a:extLst>
              <a:ext uri="{FF2B5EF4-FFF2-40B4-BE49-F238E27FC236}">
                <a16:creationId xmlns:a16="http://schemas.microsoft.com/office/drawing/2014/main" id="{CFF3D68D-6857-9223-613E-3C198BC17D94}"/>
              </a:ext>
            </a:extLst>
          </p:cNvPr>
          <p:cNvSpPr/>
          <p:nvPr/>
        </p:nvSpPr>
        <p:spPr>
          <a:xfrm rot="5400000">
            <a:off x="5501190" y="1132393"/>
            <a:ext cx="1708394" cy="4135776"/>
          </a:xfrm>
          <a:prstGeom prst="rect">
            <a:avLst/>
          </a:prstGeom>
          <a:solidFill>
            <a:schemeClr val="bg1"/>
          </a:solidFill>
          <a:ln>
            <a:noFill/>
          </a:ln>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 b="1" i="0" u="none" strike="noStrike" kern="1200" cap="none" spc="0" normalizeH="0" baseline="0" noProof="0" dirty="0">
              <a:ln>
                <a:noFill/>
              </a:ln>
              <a:solidFill>
                <a:srgbClr val="ED7D31">
                  <a:lumMod val="75000"/>
                </a:srgbClr>
              </a:solidFill>
              <a:effectLst/>
              <a:uLnTx/>
              <a:uFillTx/>
              <a:latin typeface="Quire Sans"/>
              <a:ea typeface="+mn-ea"/>
              <a:cs typeface="+mn-cs"/>
            </a:endParaRPr>
          </a:p>
        </p:txBody>
      </p:sp>
    </p:spTree>
    <p:extLst>
      <p:ext uri="{BB962C8B-B14F-4D97-AF65-F5344CB8AC3E}">
        <p14:creationId xmlns:p14="http://schemas.microsoft.com/office/powerpoint/2010/main" val="1711055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74A3C2-9A17-6E22-9C5D-BA4DBBA8D4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62830B-FDB4-5A05-4754-5F24C2CA30E1}"/>
              </a:ext>
            </a:extLst>
          </p:cNvPr>
          <p:cNvSpPr>
            <a:spLocks noGrp="1"/>
          </p:cNvSpPr>
          <p:nvPr>
            <p:ph type="title"/>
          </p:nvPr>
        </p:nvSpPr>
        <p:spPr/>
        <p:txBody>
          <a:bodyPr/>
          <a:lstStyle/>
          <a:p>
            <a:r>
              <a:rPr lang="en-US" dirty="0"/>
              <a:t>Expected Value of the Minimum RDT</a:t>
            </a:r>
          </a:p>
        </p:txBody>
      </p:sp>
      <p:sp>
        <p:nvSpPr>
          <p:cNvPr id="4" name="Slide Number Placeholder 3">
            <a:extLst>
              <a:ext uri="{FF2B5EF4-FFF2-40B4-BE49-F238E27FC236}">
                <a16:creationId xmlns:a16="http://schemas.microsoft.com/office/drawing/2014/main" id="{4D902BBB-8F68-9270-C605-ADDFA565E901}"/>
              </a:ext>
            </a:extLst>
          </p:cNvPr>
          <p:cNvSpPr>
            <a:spLocks noGrp="1"/>
          </p:cNvSpPr>
          <p:nvPr>
            <p:ph type="sldNum" sz="quarter" idx="12"/>
          </p:nvPr>
        </p:nvSpPr>
        <p:spPr>
          <a:xfrm>
            <a:off x="6913605" y="6329238"/>
            <a:ext cx="2057400" cy="528761"/>
          </a:xfrm>
          <a:prstGeom prst="rect">
            <a:avLst/>
          </a:prstGeom>
        </p:spPr>
        <p:txBody>
          <a:bodyPr/>
          <a:lstStyle>
            <a:defPPr>
              <a:defRPr lang="en-US"/>
            </a:defPPr>
            <a:lvl1pPr marL="0" algn="r" defTabSz="457200" rtl="0" eaLnBrk="1" latinLnBrk="0" hangingPunct="1">
              <a:defRPr sz="2400" b="1" kern="1200">
                <a:solidFill>
                  <a:schemeClr val="accent1">
                    <a:lumMod val="75000"/>
                  </a:schemeClr>
                </a:solidFill>
                <a:latin typeface="Trebuchet MS" panose="020B0703020202090204" pitchFamily="34" charset="0"/>
                <a:ea typeface="+mn-ea"/>
                <a:cs typeface="Quire Sans" panose="020B0502040400020003"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19D2B53-EDAE-4B41-B849-8916FA40BCB6}" type="slidenum">
              <a:rPr lang="en-US" smtClean="0"/>
              <a:pPr marL="0" marR="0" lvl="0" indent="0" algn="r" defTabSz="914400" rtl="0" eaLnBrk="1" fontAlgn="auto" latinLnBrk="0" hangingPunct="1">
                <a:lnSpc>
                  <a:spcPct val="100000"/>
                </a:lnSpc>
                <a:spcBef>
                  <a:spcPts val="0"/>
                </a:spcBef>
                <a:spcAft>
                  <a:spcPts val="0"/>
                </a:spcAft>
                <a:buClrTx/>
                <a:buSzTx/>
                <a:buFontTx/>
                <a:buNone/>
                <a:tabLst/>
                <a:defRPr/>
              </a:pPr>
              <a:t>180</a:t>
            </a:fld>
            <a:endParaRPr kumimoji="0" lang="en-US" sz="2400" b="1" i="0" u="none" strike="noStrike" kern="1200" cap="none" spc="0" normalizeH="0" baseline="0" noProof="0" dirty="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endParaRPr>
          </a:p>
        </p:txBody>
      </p:sp>
      <p:pic>
        <p:nvPicPr>
          <p:cNvPr id="6" name="Picture 5">
            <a:extLst>
              <a:ext uri="{FF2B5EF4-FFF2-40B4-BE49-F238E27FC236}">
                <a16:creationId xmlns:a16="http://schemas.microsoft.com/office/drawing/2014/main" id="{2EC6B62F-1D7C-BD9E-F450-27A259834C58}"/>
              </a:ext>
            </a:extLst>
          </p:cNvPr>
          <p:cNvPicPr>
            <a:picLocks noChangeAspect="1"/>
          </p:cNvPicPr>
          <p:nvPr/>
        </p:nvPicPr>
        <p:blipFill>
          <a:blip r:embed="rId3"/>
          <a:stretch>
            <a:fillRect/>
          </a:stretch>
        </p:blipFill>
        <p:spPr>
          <a:xfrm>
            <a:off x="1152498" y="1418365"/>
            <a:ext cx="7527341" cy="3360030"/>
          </a:xfrm>
          <a:prstGeom prst="rect">
            <a:avLst/>
          </a:prstGeom>
        </p:spPr>
      </p:pic>
      <p:sp>
        <p:nvSpPr>
          <p:cNvPr id="7" name="TextBox 6">
            <a:extLst>
              <a:ext uri="{FF2B5EF4-FFF2-40B4-BE49-F238E27FC236}">
                <a16:creationId xmlns:a16="http://schemas.microsoft.com/office/drawing/2014/main" id="{66DD896F-6752-E760-E2CD-5725CDE0A661}"/>
              </a:ext>
            </a:extLst>
          </p:cNvPr>
          <p:cNvSpPr txBox="1"/>
          <p:nvPr/>
        </p:nvSpPr>
        <p:spPr>
          <a:xfrm rot="16200000">
            <a:off x="-1048070" y="2333179"/>
            <a:ext cx="3496230" cy="914400"/>
          </a:xfrm>
          <a:prstGeom prst="rect">
            <a:avLst/>
          </a:prstGeom>
          <a:noFill/>
          <a:ln w="57150">
            <a:noFill/>
          </a:ln>
        </p:spPr>
        <p:txBody>
          <a:bodyPr wrap="non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Quire Sans"/>
                <a:ea typeface="+mn-ea"/>
                <a:cs typeface="+mn-cs"/>
              </a:rPr>
              <a:t>Expected Normalized Value </a:t>
            </a:r>
            <a:br>
              <a:rPr kumimoji="0" lang="en-US" sz="2200" b="0" i="0" u="none" strike="noStrike" kern="1200" cap="none" spc="0" normalizeH="0" baseline="0" noProof="0" dirty="0">
                <a:ln>
                  <a:noFill/>
                </a:ln>
                <a:solidFill>
                  <a:prstClr val="black"/>
                </a:solidFill>
                <a:effectLst/>
                <a:uLnTx/>
                <a:uFillTx/>
                <a:latin typeface="Quire Sans"/>
                <a:ea typeface="+mn-ea"/>
                <a:cs typeface="+mn-cs"/>
              </a:rPr>
            </a:br>
            <a:r>
              <a:rPr kumimoji="0" lang="en-US" sz="2200" b="0" i="0" u="none" strike="noStrike" kern="1200" cap="none" spc="0" normalizeH="0" baseline="0" noProof="0" dirty="0">
                <a:ln>
                  <a:noFill/>
                </a:ln>
                <a:solidFill>
                  <a:prstClr val="black"/>
                </a:solidFill>
                <a:effectLst/>
                <a:uLnTx/>
                <a:uFillTx/>
                <a:latin typeface="Quire Sans"/>
                <a:ea typeface="+mn-ea"/>
                <a:cs typeface="+mn-cs"/>
              </a:rPr>
              <a:t>of the Minimum RDT</a:t>
            </a:r>
          </a:p>
        </p:txBody>
      </p:sp>
      <p:sp>
        <p:nvSpPr>
          <p:cNvPr id="8" name="Rectangle 7">
            <a:extLst>
              <a:ext uri="{FF2B5EF4-FFF2-40B4-BE49-F238E27FC236}">
                <a16:creationId xmlns:a16="http://schemas.microsoft.com/office/drawing/2014/main" id="{502C4112-AE0E-BC04-DA65-DB9518AC2DAD}"/>
              </a:ext>
            </a:extLst>
          </p:cNvPr>
          <p:cNvSpPr/>
          <p:nvPr/>
        </p:nvSpPr>
        <p:spPr>
          <a:xfrm rot="5400000">
            <a:off x="2167242" y="1660338"/>
            <a:ext cx="2092325" cy="2695956"/>
          </a:xfrm>
          <a:prstGeom prst="rect">
            <a:avLst/>
          </a:prstGeom>
          <a:solidFill>
            <a:schemeClr val="bg1"/>
          </a:solidFill>
          <a:ln>
            <a:noFill/>
          </a:ln>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 b="1" i="0" u="none" strike="noStrike" kern="1200" cap="none" spc="0" normalizeH="0" baseline="0" noProof="0" dirty="0">
              <a:ln>
                <a:noFill/>
              </a:ln>
              <a:solidFill>
                <a:srgbClr val="ED7D31">
                  <a:lumMod val="75000"/>
                </a:srgbClr>
              </a:solidFill>
              <a:effectLst/>
              <a:uLnTx/>
              <a:uFillTx/>
              <a:latin typeface="Quire Sans"/>
              <a:ea typeface="+mn-ea"/>
              <a:cs typeface="+mn-cs"/>
            </a:endParaRPr>
          </a:p>
        </p:txBody>
      </p:sp>
      <p:sp>
        <p:nvSpPr>
          <p:cNvPr id="9" name="Rectangle 8">
            <a:extLst>
              <a:ext uri="{FF2B5EF4-FFF2-40B4-BE49-F238E27FC236}">
                <a16:creationId xmlns:a16="http://schemas.microsoft.com/office/drawing/2014/main" id="{80D2ACD7-EE11-23C5-8ABE-13D088EDBCE6}"/>
              </a:ext>
            </a:extLst>
          </p:cNvPr>
          <p:cNvSpPr/>
          <p:nvPr/>
        </p:nvSpPr>
        <p:spPr>
          <a:xfrm rot="5400000">
            <a:off x="5501190" y="1132393"/>
            <a:ext cx="1708394" cy="4135776"/>
          </a:xfrm>
          <a:prstGeom prst="rect">
            <a:avLst/>
          </a:prstGeom>
          <a:solidFill>
            <a:schemeClr val="bg1"/>
          </a:solidFill>
          <a:ln>
            <a:noFill/>
          </a:ln>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 b="1" i="0" u="none" strike="noStrike" kern="1200" cap="none" spc="0" normalizeH="0" baseline="0" noProof="0" dirty="0">
              <a:ln>
                <a:noFill/>
              </a:ln>
              <a:solidFill>
                <a:srgbClr val="ED7D31">
                  <a:lumMod val="75000"/>
                </a:srgbClr>
              </a:solidFill>
              <a:effectLst/>
              <a:uLnTx/>
              <a:uFillTx/>
              <a:latin typeface="Quire Sans"/>
              <a:ea typeface="+mn-ea"/>
              <a:cs typeface="+mn-cs"/>
            </a:endParaRPr>
          </a:p>
        </p:txBody>
      </p:sp>
      <p:cxnSp>
        <p:nvCxnSpPr>
          <p:cNvPr id="5" name="Straight Connector 4">
            <a:extLst>
              <a:ext uri="{FF2B5EF4-FFF2-40B4-BE49-F238E27FC236}">
                <a16:creationId xmlns:a16="http://schemas.microsoft.com/office/drawing/2014/main" id="{FAB9C28C-CC8F-804A-7FCC-F399DE2D5D90}"/>
              </a:ext>
            </a:extLst>
          </p:cNvPr>
          <p:cNvCxnSpPr>
            <a:cxnSpLocks/>
          </p:cNvCxnSpPr>
          <p:nvPr/>
        </p:nvCxnSpPr>
        <p:spPr>
          <a:xfrm>
            <a:off x="1492250" y="1822450"/>
            <a:ext cx="893763" cy="0"/>
          </a:xfrm>
          <a:prstGeom prst="line">
            <a:avLst/>
          </a:prstGeom>
          <a:ln w="38100">
            <a:solidFill>
              <a:schemeClr val="accent5">
                <a:lumMod val="7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46008C3C-FE41-07A0-D634-E4A6C54F90D7}"/>
              </a:ext>
            </a:extLst>
          </p:cNvPr>
          <p:cNvCxnSpPr>
            <a:cxnSpLocks/>
          </p:cNvCxnSpPr>
          <p:nvPr/>
        </p:nvCxnSpPr>
        <p:spPr>
          <a:xfrm flipV="1">
            <a:off x="2432050" y="1905000"/>
            <a:ext cx="0" cy="2374900"/>
          </a:xfrm>
          <a:prstGeom prst="line">
            <a:avLst/>
          </a:prstGeom>
          <a:ln w="38100">
            <a:solidFill>
              <a:schemeClr val="accent5">
                <a:lumMod val="7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48CAEAF0-F958-DB38-FF76-9C3364C76CEA}"/>
              </a:ext>
            </a:extLst>
          </p:cNvPr>
          <p:cNvSpPr txBox="1"/>
          <p:nvPr/>
        </p:nvSpPr>
        <p:spPr>
          <a:xfrm>
            <a:off x="3185909" y="2634337"/>
            <a:ext cx="4499368" cy="1169567"/>
          </a:xfrm>
          <a:prstGeom prst="rect">
            <a:avLst/>
          </a:prstGeom>
          <a:noFill/>
          <a:ln w="57150">
            <a:noFill/>
          </a:ln>
        </p:spPr>
        <p:txBody>
          <a:bodyPr wrap="non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Quire Sans"/>
                <a:ea typeface="+mn-ea"/>
                <a:cs typeface="+mn-cs"/>
              </a:rPr>
              <a:t>RDT found by </a:t>
            </a:r>
            <a:r>
              <a:rPr kumimoji="0" lang="en-US" sz="2400" b="0" i="0" u="none" strike="noStrike" kern="1200" cap="none" spc="0" normalizeH="0" baseline="0" noProof="0" dirty="0">
                <a:ln>
                  <a:noFill/>
                </a:ln>
                <a:solidFill>
                  <a:srgbClr val="C00000"/>
                </a:solidFill>
                <a:effectLst/>
                <a:uLnTx/>
                <a:uFillTx/>
                <a:latin typeface="Trebuchet MS" panose="020B0603020202020204" pitchFamily="34" charset="0"/>
                <a:ea typeface="+mn-ea"/>
                <a:cs typeface="+mn-cs"/>
              </a:rPr>
              <a:t>1</a:t>
            </a:r>
            <a:r>
              <a:rPr kumimoji="0" lang="en-US" sz="2400" b="0" i="0" u="none" strike="noStrike" kern="1200" cap="none" spc="0" normalizeH="0" baseline="0" noProof="0" dirty="0">
                <a:ln>
                  <a:noFill/>
                </a:ln>
                <a:solidFill>
                  <a:srgbClr val="C00000"/>
                </a:solidFill>
                <a:effectLst/>
                <a:uLnTx/>
                <a:uFillTx/>
                <a:latin typeface="Quire Sans"/>
                <a:ea typeface="+mn-ea"/>
                <a:cs typeface="+mn-cs"/>
              </a:rPr>
              <a:t> measurement</a:t>
            </a:r>
            <a:br>
              <a:rPr kumimoji="0" lang="en-US" sz="2400" b="0" i="0" u="none" strike="noStrike" kern="1200" cap="none" spc="0" normalizeH="0" baseline="0" noProof="0" dirty="0">
                <a:ln>
                  <a:noFill/>
                </a:ln>
                <a:solidFill>
                  <a:prstClr val="black"/>
                </a:solidFill>
                <a:effectLst/>
                <a:uLnTx/>
                <a:uFillTx/>
                <a:latin typeface="Quire Sans"/>
                <a:ea typeface="+mn-ea"/>
                <a:cs typeface="+mn-cs"/>
              </a:rPr>
            </a:br>
            <a:r>
              <a:rPr kumimoji="0" lang="en-US" sz="2400" b="0" i="0" u="none" strike="noStrike" kern="1200" cap="none" spc="0" normalizeH="0" baseline="0" noProof="0" dirty="0">
                <a:ln>
                  <a:noFill/>
                </a:ln>
                <a:solidFill>
                  <a:srgbClr val="C00000"/>
                </a:solidFill>
                <a:effectLst/>
                <a:uLnTx/>
                <a:uFillTx/>
                <a:latin typeface="Trebuchet MS" panose="020B0603020202020204" pitchFamily="34" charset="0"/>
                <a:ea typeface="+mn-ea"/>
                <a:cs typeface="+mn-cs"/>
              </a:rPr>
              <a:t>3.21</a:t>
            </a:r>
            <a:r>
              <a:rPr kumimoji="0" lang="en-US" sz="2400" b="1" i="0" u="none" strike="noStrike" kern="1200" cap="none" spc="0" normalizeH="0" baseline="0" noProof="0" dirty="0">
                <a:ln>
                  <a:noFill/>
                </a:ln>
                <a:solidFill>
                  <a:srgbClr val="C00000"/>
                </a:solidFill>
                <a:effectLst/>
                <a:uLnTx/>
                <a:uFillTx/>
                <a:latin typeface="Quire Sans"/>
                <a:ea typeface="+mn-ea"/>
                <a:cs typeface="+mn-cs"/>
              </a:rPr>
              <a:t>⨉</a:t>
            </a:r>
            <a:r>
              <a:rPr kumimoji="0" lang="en-US" sz="2400" b="0"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 </a:t>
            </a:r>
            <a:r>
              <a:rPr kumimoji="0" lang="en-US" sz="2400" b="0" i="0" u="none" strike="noStrike" kern="1200" cap="none" spc="0" normalizeH="0" baseline="0" noProof="0" dirty="0">
                <a:ln>
                  <a:noFill/>
                </a:ln>
                <a:solidFill>
                  <a:srgbClr val="C00000"/>
                </a:solidFill>
                <a:effectLst/>
                <a:uLnTx/>
                <a:uFillTx/>
                <a:latin typeface="Quire Sans"/>
                <a:ea typeface="+mn-ea"/>
                <a:cs typeface="+mn-cs"/>
              </a:rPr>
              <a:t>greater</a:t>
            </a:r>
            <a:r>
              <a:rPr kumimoji="0" lang="en-US" sz="2400" b="0" i="0" u="none" strike="noStrike" kern="1200" cap="none" spc="0" normalizeH="0" baseline="0" noProof="0" dirty="0">
                <a:ln>
                  <a:noFill/>
                </a:ln>
                <a:solidFill>
                  <a:prstClr val="black"/>
                </a:solidFill>
                <a:effectLst/>
                <a:uLnTx/>
                <a:uFillTx/>
                <a:latin typeface="Quire Sans"/>
                <a:ea typeface="+mn-ea"/>
                <a:cs typeface="+mn-cs"/>
              </a:rPr>
              <a:t> than </a:t>
            </a:r>
            <a:br>
              <a:rPr kumimoji="0" lang="en-US" sz="2400" b="0" i="0" u="none" strike="noStrike" kern="1200" cap="none" spc="0" normalizeH="0" baseline="0" noProof="0" dirty="0">
                <a:ln>
                  <a:noFill/>
                </a:ln>
                <a:solidFill>
                  <a:prstClr val="black"/>
                </a:solidFill>
                <a:effectLst/>
                <a:uLnTx/>
                <a:uFillTx/>
                <a:latin typeface="Quire Sans"/>
                <a:ea typeface="+mn-ea"/>
                <a:cs typeface="+mn-cs"/>
              </a:rPr>
            </a:br>
            <a:r>
              <a:rPr kumimoji="0" lang="en-US" sz="2400" b="0" i="0" u="none" strike="noStrike" kern="1200" cap="none" spc="0" normalizeH="0" baseline="0" noProof="0" dirty="0">
                <a:ln>
                  <a:noFill/>
                </a:ln>
                <a:solidFill>
                  <a:prstClr val="black"/>
                </a:solidFill>
                <a:effectLst/>
                <a:uLnTx/>
                <a:uFillTx/>
                <a:latin typeface="Quire Sans"/>
                <a:ea typeface="+mn-ea"/>
                <a:cs typeface="+mn-cs"/>
              </a:rPr>
              <a:t>minimum RDT across </a:t>
            </a:r>
            <a:r>
              <a:rPr kumimoji="0" lang="en-US" sz="2400" b="0"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1000</a:t>
            </a:r>
            <a:r>
              <a:rPr kumimoji="0" lang="en-US" sz="2400" b="0" i="0" u="none" strike="noStrike" kern="1200" cap="none" spc="0" normalizeH="0" baseline="0" noProof="0" dirty="0">
                <a:ln>
                  <a:noFill/>
                </a:ln>
                <a:solidFill>
                  <a:prstClr val="black"/>
                </a:solidFill>
                <a:effectLst/>
                <a:uLnTx/>
                <a:uFillTx/>
                <a:latin typeface="Quire Sans"/>
                <a:ea typeface="+mn-ea"/>
                <a:cs typeface="+mn-cs"/>
              </a:rPr>
              <a:t> measurements</a:t>
            </a:r>
          </a:p>
        </p:txBody>
      </p:sp>
      <p:sp>
        <p:nvSpPr>
          <p:cNvPr id="17" name="Oval 16">
            <a:extLst>
              <a:ext uri="{FF2B5EF4-FFF2-40B4-BE49-F238E27FC236}">
                <a16:creationId xmlns:a16="http://schemas.microsoft.com/office/drawing/2014/main" id="{11AD05D9-216B-ACD9-1790-CEAFDDB0E3B9}"/>
              </a:ext>
            </a:extLst>
          </p:cNvPr>
          <p:cNvSpPr/>
          <p:nvPr/>
        </p:nvSpPr>
        <p:spPr>
          <a:xfrm>
            <a:off x="2340610" y="1731010"/>
            <a:ext cx="182880" cy="182880"/>
          </a:xfrm>
          <a:prstGeom prst="ellipse">
            <a:avLst/>
          </a:prstGeom>
          <a:noFill/>
          <a:ln w="38100">
            <a:solidFill>
              <a:schemeClr val="accent6">
                <a:lumMod val="75000"/>
              </a:schemeClr>
            </a:solidFill>
          </a:ln>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 b="1" i="0" u="none" strike="noStrike" kern="1200" cap="none" spc="0" normalizeH="0" baseline="0" noProof="0" dirty="0">
              <a:ln>
                <a:noFill/>
              </a:ln>
              <a:solidFill>
                <a:srgbClr val="ED7D31">
                  <a:lumMod val="75000"/>
                </a:srgbClr>
              </a:solidFill>
              <a:effectLst/>
              <a:uLnTx/>
              <a:uFillTx/>
              <a:latin typeface="Quire Sans"/>
              <a:ea typeface="+mn-ea"/>
              <a:cs typeface="+mn-cs"/>
            </a:endParaRPr>
          </a:p>
        </p:txBody>
      </p:sp>
      <p:cxnSp>
        <p:nvCxnSpPr>
          <p:cNvPr id="19" name="Connector: Curved 18">
            <a:extLst>
              <a:ext uri="{FF2B5EF4-FFF2-40B4-BE49-F238E27FC236}">
                <a16:creationId xmlns:a16="http://schemas.microsoft.com/office/drawing/2014/main" id="{B8BE5843-C8E2-2215-5995-6573549E7ADE}"/>
              </a:ext>
            </a:extLst>
          </p:cNvPr>
          <p:cNvCxnSpPr>
            <a:cxnSpLocks/>
            <a:stCxn id="17" idx="6"/>
            <a:endCxn id="16" idx="0"/>
          </p:cNvCxnSpPr>
          <p:nvPr/>
        </p:nvCxnSpPr>
        <p:spPr>
          <a:xfrm>
            <a:off x="2523490" y="1822450"/>
            <a:ext cx="2912103" cy="811887"/>
          </a:xfrm>
          <a:prstGeom prst="curvedConnector2">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96585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animBg="1"/>
    </p:bld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F42179-397F-3358-307B-24DD6AC404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0682FC-ADFF-326E-27D9-953149BE5009}"/>
              </a:ext>
            </a:extLst>
          </p:cNvPr>
          <p:cNvSpPr>
            <a:spLocks noGrp="1"/>
          </p:cNvSpPr>
          <p:nvPr>
            <p:ph type="title"/>
          </p:nvPr>
        </p:nvSpPr>
        <p:spPr/>
        <p:txBody>
          <a:bodyPr/>
          <a:lstStyle/>
          <a:p>
            <a:r>
              <a:rPr lang="en-US" dirty="0"/>
              <a:t>Expected Value of the Minimum RDT</a:t>
            </a:r>
          </a:p>
        </p:txBody>
      </p:sp>
      <p:sp>
        <p:nvSpPr>
          <p:cNvPr id="4" name="Slide Number Placeholder 3">
            <a:extLst>
              <a:ext uri="{FF2B5EF4-FFF2-40B4-BE49-F238E27FC236}">
                <a16:creationId xmlns:a16="http://schemas.microsoft.com/office/drawing/2014/main" id="{37BDFC86-BCC2-EBDC-726E-FE279231258A}"/>
              </a:ext>
            </a:extLst>
          </p:cNvPr>
          <p:cNvSpPr>
            <a:spLocks noGrp="1"/>
          </p:cNvSpPr>
          <p:nvPr>
            <p:ph type="sldNum" sz="quarter" idx="12"/>
          </p:nvPr>
        </p:nvSpPr>
        <p:spPr>
          <a:xfrm>
            <a:off x="6913605" y="6329238"/>
            <a:ext cx="2057400" cy="528761"/>
          </a:xfrm>
          <a:prstGeom prst="rect">
            <a:avLst/>
          </a:prstGeom>
        </p:spPr>
        <p:txBody>
          <a:bodyPr/>
          <a:lstStyle>
            <a:defPPr>
              <a:defRPr lang="en-US"/>
            </a:defPPr>
            <a:lvl1pPr marL="0" algn="r" defTabSz="457200" rtl="0" eaLnBrk="1" latinLnBrk="0" hangingPunct="1">
              <a:defRPr sz="2400" b="1" kern="1200">
                <a:solidFill>
                  <a:schemeClr val="accent1">
                    <a:lumMod val="75000"/>
                  </a:schemeClr>
                </a:solidFill>
                <a:latin typeface="Trebuchet MS" panose="020B0703020202090204" pitchFamily="34" charset="0"/>
                <a:ea typeface="+mn-ea"/>
                <a:cs typeface="Quire Sans" panose="020B0502040400020003"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19D2B53-EDAE-4B41-B849-8916FA40BCB6}" type="slidenum">
              <a:rPr lang="en-US" smtClean="0"/>
              <a:pPr marL="0" marR="0" lvl="0" indent="0" algn="r" defTabSz="914400" rtl="0" eaLnBrk="1" fontAlgn="auto" latinLnBrk="0" hangingPunct="1">
                <a:lnSpc>
                  <a:spcPct val="100000"/>
                </a:lnSpc>
                <a:spcBef>
                  <a:spcPts val="0"/>
                </a:spcBef>
                <a:spcAft>
                  <a:spcPts val="0"/>
                </a:spcAft>
                <a:buClrTx/>
                <a:buSzTx/>
                <a:buFontTx/>
                <a:buNone/>
                <a:tabLst/>
                <a:defRPr/>
              </a:pPr>
              <a:t>181</a:t>
            </a:fld>
            <a:endParaRPr kumimoji="0" lang="en-US" sz="2400" b="1" i="0" u="none" strike="noStrike" kern="1200" cap="none" spc="0" normalizeH="0" baseline="0" noProof="0" dirty="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endParaRPr>
          </a:p>
        </p:txBody>
      </p:sp>
      <p:pic>
        <p:nvPicPr>
          <p:cNvPr id="6" name="Picture 5">
            <a:extLst>
              <a:ext uri="{FF2B5EF4-FFF2-40B4-BE49-F238E27FC236}">
                <a16:creationId xmlns:a16="http://schemas.microsoft.com/office/drawing/2014/main" id="{219B6F72-9770-E1DF-43D8-D931D488B89E}"/>
              </a:ext>
            </a:extLst>
          </p:cNvPr>
          <p:cNvPicPr>
            <a:picLocks noChangeAspect="1"/>
          </p:cNvPicPr>
          <p:nvPr/>
        </p:nvPicPr>
        <p:blipFill>
          <a:blip r:embed="rId3"/>
          <a:stretch>
            <a:fillRect/>
          </a:stretch>
        </p:blipFill>
        <p:spPr>
          <a:xfrm>
            <a:off x="1152498" y="1418365"/>
            <a:ext cx="7527341" cy="3360030"/>
          </a:xfrm>
          <a:prstGeom prst="rect">
            <a:avLst/>
          </a:prstGeom>
        </p:spPr>
      </p:pic>
      <p:sp>
        <p:nvSpPr>
          <p:cNvPr id="7" name="TextBox 6">
            <a:extLst>
              <a:ext uri="{FF2B5EF4-FFF2-40B4-BE49-F238E27FC236}">
                <a16:creationId xmlns:a16="http://schemas.microsoft.com/office/drawing/2014/main" id="{D6866777-4561-EE8B-C1F9-55FE6DBF6580}"/>
              </a:ext>
            </a:extLst>
          </p:cNvPr>
          <p:cNvSpPr txBox="1"/>
          <p:nvPr/>
        </p:nvSpPr>
        <p:spPr>
          <a:xfrm rot="16200000">
            <a:off x="-1048070" y="2333179"/>
            <a:ext cx="3496230" cy="914400"/>
          </a:xfrm>
          <a:prstGeom prst="rect">
            <a:avLst/>
          </a:prstGeom>
          <a:noFill/>
          <a:ln w="57150">
            <a:noFill/>
          </a:ln>
        </p:spPr>
        <p:txBody>
          <a:bodyPr wrap="non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Quire Sans"/>
                <a:ea typeface="+mn-ea"/>
                <a:cs typeface="+mn-cs"/>
              </a:rPr>
              <a:t>Expected Normalized Value </a:t>
            </a:r>
            <a:br>
              <a:rPr kumimoji="0" lang="en-US" sz="2200" b="0" i="0" u="none" strike="noStrike" kern="1200" cap="none" spc="0" normalizeH="0" baseline="0" noProof="0" dirty="0">
                <a:ln>
                  <a:noFill/>
                </a:ln>
                <a:solidFill>
                  <a:prstClr val="black"/>
                </a:solidFill>
                <a:effectLst/>
                <a:uLnTx/>
                <a:uFillTx/>
                <a:latin typeface="Quire Sans"/>
                <a:ea typeface="+mn-ea"/>
                <a:cs typeface="+mn-cs"/>
              </a:rPr>
            </a:br>
            <a:r>
              <a:rPr kumimoji="0" lang="en-US" sz="2200" b="0" i="0" u="none" strike="noStrike" kern="1200" cap="none" spc="0" normalizeH="0" baseline="0" noProof="0" dirty="0">
                <a:ln>
                  <a:noFill/>
                </a:ln>
                <a:solidFill>
                  <a:prstClr val="black"/>
                </a:solidFill>
                <a:effectLst/>
                <a:uLnTx/>
                <a:uFillTx/>
                <a:latin typeface="Quire Sans"/>
                <a:ea typeface="+mn-ea"/>
                <a:cs typeface="+mn-cs"/>
              </a:rPr>
              <a:t>of the Minimum RDT</a:t>
            </a:r>
          </a:p>
        </p:txBody>
      </p:sp>
      <p:sp>
        <p:nvSpPr>
          <p:cNvPr id="8" name="Rectangle 7">
            <a:extLst>
              <a:ext uri="{FF2B5EF4-FFF2-40B4-BE49-F238E27FC236}">
                <a16:creationId xmlns:a16="http://schemas.microsoft.com/office/drawing/2014/main" id="{6017D01C-F3EF-0894-F6BA-EE156A1577FF}"/>
              </a:ext>
            </a:extLst>
          </p:cNvPr>
          <p:cNvSpPr/>
          <p:nvPr/>
        </p:nvSpPr>
        <p:spPr>
          <a:xfrm rot="5400000">
            <a:off x="2167242" y="1660338"/>
            <a:ext cx="2092325" cy="2695956"/>
          </a:xfrm>
          <a:prstGeom prst="rect">
            <a:avLst/>
          </a:prstGeom>
          <a:solidFill>
            <a:schemeClr val="bg1"/>
          </a:solidFill>
          <a:ln>
            <a:noFill/>
          </a:ln>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 b="1" i="0" u="none" strike="noStrike" kern="1200" cap="none" spc="0" normalizeH="0" baseline="0" noProof="0" dirty="0">
              <a:ln>
                <a:noFill/>
              </a:ln>
              <a:solidFill>
                <a:srgbClr val="ED7D31">
                  <a:lumMod val="75000"/>
                </a:srgbClr>
              </a:solidFill>
              <a:effectLst/>
              <a:uLnTx/>
              <a:uFillTx/>
              <a:latin typeface="Quire Sans"/>
              <a:ea typeface="+mn-ea"/>
              <a:cs typeface="+mn-cs"/>
            </a:endParaRPr>
          </a:p>
        </p:txBody>
      </p:sp>
      <p:sp>
        <p:nvSpPr>
          <p:cNvPr id="9" name="Rectangle 8">
            <a:extLst>
              <a:ext uri="{FF2B5EF4-FFF2-40B4-BE49-F238E27FC236}">
                <a16:creationId xmlns:a16="http://schemas.microsoft.com/office/drawing/2014/main" id="{F1214201-DBDB-8BC7-387E-34F932E14EEA}"/>
              </a:ext>
            </a:extLst>
          </p:cNvPr>
          <p:cNvSpPr/>
          <p:nvPr/>
        </p:nvSpPr>
        <p:spPr>
          <a:xfrm rot="5400000">
            <a:off x="5501190" y="1132393"/>
            <a:ext cx="1708394" cy="4135776"/>
          </a:xfrm>
          <a:prstGeom prst="rect">
            <a:avLst/>
          </a:prstGeom>
          <a:solidFill>
            <a:schemeClr val="bg1"/>
          </a:solidFill>
          <a:ln>
            <a:noFill/>
          </a:ln>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 b="1" i="0" u="none" strike="noStrike" kern="1200" cap="none" spc="0" normalizeH="0" baseline="0" noProof="0" dirty="0">
              <a:ln>
                <a:noFill/>
              </a:ln>
              <a:solidFill>
                <a:srgbClr val="ED7D31">
                  <a:lumMod val="75000"/>
                </a:srgbClr>
              </a:solidFill>
              <a:effectLst/>
              <a:uLnTx/>
              <a:uFillTx/>
              <a:latin typeface="Quire Sans"/>
              <a:ea typeface="+mn-ea"/>
              <a:cs typeface="+mn-cs"/>
            </a:endParaRPr>
          </a:p>
        </p:txBody>
      </p:sp>
      <p:cxnSp>
        <p:nvCxnSpPr>
          <p:cNvPr id="14" name="Straight Arrow Connector 13">
            <a:extLst>
              <a:ext uri="{FF2B5EF4-FFF2-40B4-BE49-F238E27FC236}">
                <a16:creationId xmlns:a16="http://schemas.microsoft.com/office/drawing/2014/main" id="{C3D6FE04-3019-F8ED-68DE-BE55B28F7BE9}"/>
              </a:ext>
            </a:extLst>
          </p:cNvPr>
          <p:cNvCxnSpPr>
            <a:cxnSpLocks/>
          </p:cNvCxnSpPr>
          <p:nvPr/>
        </p:nvCxnSpPr>
        <p:spPr>
          <a:xfrm>
            <a:off x="1916633" y="1697127"/>
            <a:ext cx="0" cy="2128723"/>
          </a:xfrm>
          <a:prstGeom prst="straightConnector1">
            <a:avLst/>
          </a:prstGeom>
          <a:ln w="381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96823BF2-0F52-F203-92F7-6146EC732A69}"/>
              </a:ext>
            </a:extLst>
          </p:cNvPr>
          <p:cNvSpPr txBox="1"/>
          <p:nvPr/>
        </p:nvSpPr>
        <p:spPr>
          <a:xfrm rot="16200000">
            <a:off x="665124" y="2455088"/>
            <a:ext cx="2918765" cy="612798"/>
          </a:xfrm>
          <a:prstGeom prst="rect">
            <a:avLst/>
          </a:prstGeom>
          <a:noFill/>
          <a:ln w="57150">
            <a:noFill/>
          </a:ln>
        </p:spPr>
        <p:txBody>
          <a:bodyPr wrap="non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70AD47">
                    <a:lumMod val="75000"/>
                  </a:srgbClr>
                </a:solidFill>
                <a:effectLst/>
                <a:uLnTx/>
                <a:uFillTx/>
                <a:latin typeface="Quire Sans"/>
                <a:ea typeface="+mn-ea"/>
                <a:cs typeface="+mn-cs"/>
              </a:rPr>
              <a:t>“Better” for testing</a:t>
            </a:r>
          </a:p>
        </p:txBody>
      </p:sp>
      <p:sp>
        <p:nvSpPr>
          <p:cNvPr id="22" name="TextBox 21">
            <a:extLst>
              <a:ext uri="{FF2B5EF4-FFF2-40B4-BE49-F238E27FC236}">
                <a16:creationId xmlns:a16="http://schemas.microsoft.com/office/drawing/2014/main" id="{BAF32676-0E62-FBFA-9243-31094200B6D4}"/>
              </a:ext>
            </a:extLst>
          </p:cNvPr>
          <p:cNvSpPr txBox="1"/>
          <p:nvPr/>
        </p:nvSpPr>
        <p:spPr>
          <a:xfrm>
            <a:off x="-78788" y="4976815"/>
            <a:ext cx="9280341" cy="1271642"/>
          </a:xfrm>
          <a:prstGeom prst="rect">
            <a:avLst/>
          </a:prstGeom>
          <a:noFill/>
          <a:ln w="57150">
            <a:noFill/>
          </a:ln>
        </p:spPr>
        <p:txBody>
          <a:bodyPr wrap="non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Quire Sans"/>
                <a:ea typeface="+mn-ea"/>
                <a:cs typeface="+mn-cs"/>
              </a:rPr>
              <a:t>Plot interpretation</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AD47">
                    <a:lumMod val="75000"/>
                  </a:srgbClr>
                </a:solidFill>
                <a:effectLst/>
                <a:uLnTx/>
                <a:uFillTx/>
                <a:latin typeface="Quire Sans"/>
                <a:ea typeface="+mn-ea"/>
                <a:cs typeface="+mn-cs"/>
              </a:rPr>
              <a:t>“Better” for </a:t>
            </a:r>
            <a:r>
              <a:rPr kumimoji="0" lang="en-US" sz="2400" b="0" i="0" u="none" strike="noStrike" kern="1200" cap="none" spc="0" normalizeH="0" baseline="0" noProof="0">
                <a:ln>
                  <a:noFill/>
                </a:ln>
                <a:solidFill>
                  <a:srgbClr val="70AD47">
                    <a:lumMod val="75000"/>
                  </a:srgbClr>
                </a:solidFill>
                <a:effectLst/>
                <a:uLnTx/>
                <a:uFillTx/>
                <a:latin typeface="Quire Sans"/>
                <a:ea typeface="+mn-ea"/>
                <a:cs typeface="+mn-cs"/>
              </a:rPr>
              <a:t>testing</a:t>
            </a:r>
            <a:r>
              <a:rPr kumimoji="0" lang="en-US" sz="2400" b="0" i="0" u="none" strike="noStrike" kern="1200" cap="none" spc="0" normalizeH="0" baseline="0" noProof="0">
                <a:ln>
                  <a:noFill/>
                </a:ln>
                <a:solidFill>
                  <a:prstClr val="black"/>
                </a:solidFill>
                <a:effectLst/>
                <a:uLnTx/>
                <a:uFillTx/>
                <a:latin typeface="Quire Sans"/>
                <a:ea typeface="+mn-ea"/>
                <a:cs typeface="+mn-cs"/>
              </a:rPr>
              <a:t> </a:t>
            </a:r>
            <a:r>
              <a:rPr kumimoji="0" lang="en-US" sz="2400" b="0" i="0" u="none" strike="noStrike" kern="1200" cap="none" spc="0" normalizeH="0" baseline="0" noProof="0">
                <a:ln>
                  <a:noFill/>
                </a:ln>
                <a:solidFill>
                  <a:prstClr val="black"/>
                </a:solidFill>
                <a:effectLst/>
                <a:uLnTx/>
                <a:uFillTx/>
                <a:latin typeface="Quire Sans"/>
                <a:ea typeface="+mn-ea"/>
                <a:cs typeface="+mn-cs"/>
                <a:sym typeface="Wingdings" panose="05000000000000000000" pitchFamily="2" charset="2"/>
              </a:rPr>
              <a:t>== </a:t>
            </a:r>
            <a:r>
              <a:rPr kumimoji="0" lang="en-US" sz="2400" b="0" i="0" u="none" strike="noStrike" kern="1200" cap="none" spc="0" normalizeH="0" baseline="0" noProof="0" dirty="0">
                <a:ln>
                  <a:noFill/>
                </a:ln>
                <a:solidFill>
                  <a:prstClr val="black"/>
                </a:solidFill>
                <a:effectLst/>
                <a:uLnTx/>
                <a:uFillTx/>
                <a:latin typeface="Quire Sans"/>
                <a:ea typeface="+mn-ea"/>
                <a:cs typeface="+mn-cs"/>
                <a:sym typeface="Wingdings" panose="05000000000000000000" pitchFamily="2" charset="2"/>
              </a:rPr>
              <a:t>as </a:t>
            </a:r>
            <a:r>
              <a:rPr kumimoji="0" lang="en-US" sz="2400" b="0" i="0" u="none" strike="noStrike" kern="1200" cap="none" spc="0" normalizeH="0" baseline="0" noProof="0" dirty="0">
                <a:ln>
                  <a:noFill/>
                </a:ln>
                <a:solidFill>
                  <a:srgbClr val="70AD47">
                    <a:lumMod val="75000"/>
                  </a:srgbClr>
                </a:solidFill>
                <a:effectLst/>
                <a:uLnTx/>
                <a:uFillTx/>
                <a:latin typeface="Quire Sans"/>
                <a:ea typeface="+mn-ea"/>
                <a:cs typeface="+mn-cs"/>
                <a:sym typeface="Wingdings" panose="05000000000000000000" pitchFamily="2" charset="2"/>
              </a:rPr>
              <a:t>tight</a:t>
            </a:r>
            <a:r>
              <a:rPr kumimoji="0" lang="en-US" sz="2400" b="0" i="0" u="none" strike="noStrike" kern="1200" cap="none" spc="0" normalizeH="0" baseline="0" noProof="0" dirty="0">
                <a:ln>
                  <a:noFill/>
                </a:ln>
                <a:solidFill>
                  <a:prstClr val="black"/>
                </a:solidFill>
                <a:effectLst/>
                <a:uLnTx/>
                <a:uFillTx/>
                <a:latin typeface="Quire Sans"/>
                <a:ea typeface="+mn-ea"/>
                <a:cs typeface="+mn-cs"/>
                <a:sym typeface="Wingdings" panose="05000000000000000000" pitchFamily="2" charset="2"/>
              </a:rPr>
              <a:t> an RDT distribution as possible</a:t>
            </a:r>
            <a:endParaRPr kumimoji="0" lang="en-US" sz="2400" b="0" i="0" u="none" strike="noStrike" kern="1200" cap="none" spc="0" normalizeH="0" baseline="0" noProof="0" dirty="0">
              <a:ln>
                <a:noFill/>
              </a:ln>
              <a:solidFill>
                <a:prstClr val="black"/>
              </a:solidFill>
              <a:effectLst/>
              <a:uLnTx/>
              <a:uFillTx/>
              <a:latin typeface="Quire Sans"/>
              <a:ea typeface="+mn-ea"/>
              <a:cs typeface="+mn-cs"/>
            </a:endParaRPr>
          </a:p>
        </p:txBody>
      </p:sp>
      <p:sp>
        <p:nvSpPr>
          <p:cNvPr id="3" name="TextBox 2">
            <a:extLst>
              <a:ext uri="{FF2B5EF4-FFF2-40B4-BE49-F238E27FC236}">
                <a16:creationId xmlns:a16="http://schemas.microsoft.com/office/drawing/2014/main" id="{5365C7F1-7A89-D673-8E27-EB447692ED1A}"/>
              </a:ext>
            </a:extLst>
          </p:cNvPr>
          <p:cNvSpPr txBox="1"/>
          <p:nvPr/>
        </p:nvSpPr>
        <p:spPr>
          <a:xfrm rot="16200000">
            <a:off x="1450691" y="2490567"/>
            <a:ext cx="2918765" cy="612798"/>
          </a:xfrm>
          <a:prstGeom prst="rect">
            <a:avLst/>
          </a:prstGeom>
          <a:noFill/>
          <a:ln w="57150">
            <a:noFill/>
          </a:ln>
        </p:spPr>
        <p:txBody>
          <a:bodyPr wrap="non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70AD47">
                    <a:lumMod val="75000"/>
                  </a:srgbClr>
                </a:solidFill>
                <a:effectLst/>
                <a:uLnTx/>
                <a:uFillTx/>
                <a:latin typeface="Quire Sans"/>
                <a:ea typeface="+mn-ea"/>
                <a:cs typeface="+mn-cs"/>
              </a:rPr>
              <a:t>tight RDT distribution</a:t>
            </a:r>
          </a:p>
        </p:txBody>
      </p:sp>
      <p:cxnSp>
        <p:nvCxnSpPr>
          <p:cNvPr id="5" name="Straight Arrow Connector 4">
            <a:extLst>
              <a:ext uri="{FF2B5EF4-FFF2-40B4-BE49-F238E27FC236}">
                <a16:creationId xmlns:a16="http://schemas.microsoft.com/office/drawing/2014/main" id="{4CB88D56-5488-6B54-F3FE-A38D13E404D4}"/>
              </a:ext>
            </a:extLst>
          </p:cNvPr>
          <p:cNvCxnSpPr>
            <a:cxnSpLocks/>
          </p:cNvCxnSpPr>
          <p:nvPr/>
        </p:nvCxnSpPr>
        <p:spPr>
          <a:xfrm>
            <a:off x="2693466" y="1732606"/>
            <a:ext cx="0" cy="2128723"/>
          </a:xfrm>
          <a:prstGeom prst="straightConnector1">
            <a:avLst/>
          </a:prstGeom>
          <a:ln w="381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7894043"/>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46AECA-5734-58CA-CECC-3456C328FD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F1FB0C-6812-7F28-0EE1-B66360207E50}"/>
              </a:ext>
            </a:extLst>
          </p:cNvPr>
          <p:cNvSpPr>
            <a:spLocks noGrp="1"/>
          </p:cNvSpPr>
          <p:nvPr>
            <p:ph type="title"/>
          </p:nvPr>
        </p:nvSpPr>
        <p:spPr/>
        <p:txBody>
          <a:bodyPr/>
          <a:lstStyle/>
          <a:p>
            <a:r>
              <a:rPr lang="en-US" dirty="0"/>
              <a:t>Expected Value of the Minimum RDT</a:t>
            </a:r>
          </a:p>
        </p:txBody>
      </p:sp>
      <p:sp>
        <p:nvSpPr>
          <p:cNvPr id="4" name="Slide Number Placeholder 3">
            <a:extLst>
              <a:ext uri="{FF2B5EF4-FFF2-40B4-BE49-F238E27FC236}">
                <a16:creationId xmlns:a16="http://schemas.microsoft.com/office/drawing/2014/main" id="{0AECA197-1FB7-8170-FF04-42FEF18B3709}"/>
              </a:ext>
            </a:extLst>
          </p:cNvPr>
          <p:cNvSpPr>
            <a:spLocks noGrp="1"/>
          </p:cNvSpPr>
          <p:nvPr>
            <p:ph type="sldNum" sz="quarter" idx="12"/>
          </p:nvPr>
        </p:nvSpPr>
        <p:spPr>
          <a:xfrm>
            <a:off x="6913605" y="6329238"/>
            <a:ext cx="2057400" cy="528761"/>
          </a:xfrm>
          <a:prstGeom prst="rect">
            <a:avLst/>
          </a:prstGeom>
        </p:spPr>
        <p:txBody>
          <a:bodyPr/>
          <a:lstStyle>
            <a:defPPr>
              <a:defRPr lang="en-US"/>
            </a:defPPr>
            <a:lvl1pPr marL="0" algn="r" defTabSz="457200" rtl="0" eaLnBrk="1" latinLnBrk="0" hangingPunct="1">
              <a:defRPr sz="2400" b="1" kern="1200">
                <a:solidFill>
                  <a:schemeClr val="accent1">
                    <a:lumMod val="75000"/>
                  </a:schemeClr>
                </a:solidFill>
                <a:latin typeface="Trebuchet MS" panose="020B0703020202090204" pitchFamily="34" charset="0"/>
                <a:ea typeface="+mn-ea"/>
                <a:cs typeface="Quire Sans" panose="020B0502040400020003"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19D2B53-EDAE-4B41-B849-8916FA40BCB6}" type="slidenum">
              <a:rPr lang="en-US" smtClean="0"/>
              <a:pPr marL="0" marR="0" lvl="0" indent="0" algn="r" defTabSz="914400" rtl="0" eaLnBrk="1" fontAlgn="auto" latinLnBrk="0" hangingPunct="1">
                <a:lnSpc>
                  <a:spcPct val="100000"/>
                </a:lnSpc>
                <a:spcBef>
                  <a:spcPts val="0"/>
                </a:spcBef>
                <a:spcAft>
                  <a:spcPts val="0"/>
                </a:spcAft>
                <a:buClrTx/>
                <a:buSzTx/>
                <a:buFontTx/>
                <a:buNone/>
                <a:tabLst/>
                <a:defRPr/>
              </a:pPr>
              <a:t>182</a:t>
            </a:fld>
            <a:endParaRPr kumimoji="0" lang="en-US" sz="2400" b="1" i="0" u="none" strike="noStrike" kern="1200" cap="none" spc="0" normalizeH="0" baseline="0" noProof="0" dirty="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endParaRPr>
          </a:p>
        </p:txBody>
      </p:sp>
      <p:pic>
        <p:nvPicPr>
          <p:cNvPr id="6" name="Picture 5">
            <a:extLst>
              <a:ext uri="{FF2B5EF4-FFF2-40B4-BE49-F238E27FC236}">
                <a16:creationId xmlns:a16="http://schemas.microsoft.com/office/drawing/2014/main" id="{2A59F597-BAD2-2741-E2B0-E434FCF3C5E9}"/>
              </a:ext>
            </a:extLst>
          </p:cNvPr>
          <p:cNvPicPr>
            <a:picLocks noChangeAspect="1"/>
          </p:cNvPicPr>
          <p:nvPr/>
        </p:nvPicPr>
        <p:blipFill>
          <a:blip r:embed="rId3"/>
          <a:stretch>
            <a:fillRect/>
          </a:stretch>
        </p:blipFill>
        <p:spPr>
          <a:xfrm>
            <a:off x="1152498" y="1418365"/>
            <a:ext cx="7527341" cy="3360030"/>
          </a:xfrm>
          <a:prstGeom prst="rect">
            <a:avLst/>
          </a:prstGeom>
        </p:spPr>
      </p:pic>
      <p:sp>
        <p:nvSpPr>
          <p:cNvPr id="7" name="TextBox 6">
            <a:extLst>
              <a:ext uri="{FF2B5EF4-FFF2-40B4-BE49-F238E27FC236}">
                <a16:creationId xmlns:a16="http://schemas.microsoft.com/office/drawing/2014/main" id="{686405B6-166E-8A8D-4F38-FC951779981A}"/>
              </a:ext>
            </a:extLst>
          </p:cNvPr>
          <p:cNvSpPr txBox="1"/>
          <p:nvPr/>
        </p:nvSpPr>
        <p:spPr>
          <a:xfrm rot="16200000">
            <a:off x="-1048070" y="2333179"/>
            <a:ext cx="3496230" cy="914400"/>
          </a:xfrm>
          <a:prstGeom prst="rect">
            <a:avLst/>
          </a:prstGeom>
          <a:noFill/>
          <a:ln w="57150">
            <a:noFill/>
          </a:ln>
        </p:spPr>
        <p:txBody>
          <a:bodyPr wrap="non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Quire Sans"/>
                <a:ea typeface="+mn-ea"/>
                <a:cs typeface="+mn-cs"/>
              </a:rPr>
              <a:t>Expected Normalized Value </a:t>
            </a:r>
            <a:br>
              <a:rPr kumimoji="0" lang="en-US" sz="2200" b="0" i="0" u="none" strike="noStrike" kern="1200" cap="none" spc="0" normalizeH="0" baseline="0" noProof="0" dirty="0">
                <a:ln>
                  <a:noFill/>
                </a:ln>
                <a:solidFill>
                  <a:prstClr val="black"/>
                </a:solidFill>
                <a:effectLst/>
                <a:uLnTx/>
                <a:uFillTx/>
                <a:latin typeface="Quire Sans"/>
                <a:ea typeface="+mn-ea"/>
                <a:cs typeface="+mn-cs"/>
              </a:rPr>
            </a:br>
            <a:r>
              <a:rPr kumimoji="0" lang="en-US" sz="2200" b="0" i="0" u="none" strike="noStrike" kern="1200" cap="none" spc="0" normalizeH="0" baseline="0" noProof="0" dirty="0">
                <a:ln>
                  <a:noFill/>
                </a:ln>
                <a:solidFill>
                  <a:prstClr val="black"/>
                </a:solidFill>
                <a:effectLst/>
                <a:uLnTx/>
                <a:uFillTx/>
                <a:latin typeface="Quire Sans"/>
                <a:ea typeface="+mn-ea"/>
                <a:cs typeface="+mn-cs"/>
              </a:rPr>
              <a:t>of the Minimum RDT</a:t>
            </a:r>
          </a:p>
        </p:txBody>
      </p:sp>
      <p:sp>
        <p:nvSpPr>
          <p:cNvPr id="3" name="Rectangle 2">
            <a:extLst>
              <a:ext uri="{FF2B5EF4-FFF2-40B4-BE49-F238E27FC236}">
                <a16:creationId xmlns:a16="http://schemas.microsoft.com/office/drawing/2014/main" id="{A0E38722-E92F-FEA8-79AE-060A382C207D}"/>
              </a:ext>
            </a:extLst>
          </p:cNvPr>
          <p:cNvSpPr/>
          <p:nvPr/>
        </p:nvSpPr>
        <p:spPr>
          <a:xfrm>
            <a:off x="2066899" y="1684800"/>
            <a:ext cx="2505101" cy="2347200"/>
          </a:xfrm>
          <a:prstGeom prst="rect">
            <a:avLst/>
          </a:prstGeom>
          <a:solidFill>
            <a:schemeClr val="bg1">
              <a:alpha val="90000"/>
            </a:schemeClr>
          </a:solidFill>
          <a:ln>
            <a:noFill/>
          </a:ln>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 b="1" i="0" u="none" strike="noStrike" kern="1200" cap="none" spc="0" normalizeH="0" baseline="0" noProof="0" dirty="0">
              <a:ln>
                <a:noFill/>
              </a:ln>
              <a:solidFill>
                <a:srgbClr val="ED7D31">
                  <a:lumMod val="75000"/>
                </a:srgbClr>
              </a:solidFill>
              <a:effectLst/>
              <a:uLnTx/>
              <a:uFillTx/>
              <a:latin typeface="Quire Sans"/>
              <a:ea typeface="+mn-ea"/>
              <a:cs typeface="+mn-cs"/>
            </a:endParaRPr>
          </a:p>
        </p:txBody>
      </p:sp>
      <p:sp>
        <p:nvSpPr>
          <p:cNvPr id="5" name="Rectangle 4">
            <a:extLst>
              <a:ext uri="{FF2B5EF4-FFF2-40B4-BE49-F238E27FC236}">
                <a16:creationId xmlns:a16="http://schemas.microsoft.com/office/drawing/2014/main" id="{29A336E7-FBCC-AEBB-4DE0-0D7873AA4142}"/>
              </a:ext>
            </a:extLst>
          </p:cNvPr>
          <p:cNvSpPr/>
          <p:nvPr/>
        </p:nvSpPr>
        <p:spPr>
          <a:xfrm>
            <a:off x="4572000" y="2383503"/>
            <a:ext cx="3844800" cy="1648497"/>
          </a:xfrm>
          <a:prstGeom prst="rect">
            <a:avLst/>
          </a:prstGeom>
          <a:solidFill>
            <a:schemeClr val="bg1">
              <a:alpha val="90000"/>
            </a:schemeClr>
          </a:solidFill>
          <a:ln>
            <a:noFill/>
          </a:ln>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 b="1" i="0" u="none" strike="noStrike" kern="1200" cap="none" spc="0" normalizeH="0" baseline="0" noProof="0" dirty="0">
              <a:ln>
                <a:noFill/>
              </a:ln>
              <a:solidFill>
                <a:srgbClr val="ED7D31">
                  <a:lumMod val="75000"/>
                </a:srgbClr>
              </a:solidFill>
              <a:effectLst/>
              <a:uLnTx/>
              <a:uFillTx/>
              <a:latin typeface="Quire Sans"/>
              <a:ea typeface="+mn-ea"/>
              <a:cs typeface="+mn-cs"/>
            </a:endParaRPr>
          </a:p>
        </p:txBody>
      </p:sp>
      <p:sp>
        <p:nvSpPr>
          <p:cNvPr id="8" name="Rectangle 7">
            <a:extLst>
              <a:ext uri="{FF2B5EF4-FFF2-40B4-BE49-F238E27FC236}">
                <a16:creationId xmlns:a16="http://schemas.microsoft.com/office/drawing/2014/main" id="{AB1689FE-22E5-5880-15AA-CB005D0D0931}"/>
              </a:ext>
            </a:extLst>
          </p:cNvPr>
          <p:cNvSpPr/>
          <p:nvPr/>
        </p:nvSpPr>
        <p:spPr>
          <a:xfrm>
            <a:off x="1924024" y="1951235"/>
            <a:ext cx="142875" cy="1109465"/>
          </a:xfrm>
          <a:prstGeom prst="rect">
            <a:avLst/>
          </a:prstGeom>
          <a:solidFill>
            <a:schemeClr val="bg1">
              <a:alpha val="90000"/>
            </a:schemeClr>
          </a:solidFill>
          <a:ln>
            <a:noFill/>
          </a:ln>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 b="1" i="0" u="none" strike="noStrike" kern="1200" cap="none" spc="0" normalizeH="0" baseline="0" noProof="0" dirty="0">
              <a:ln>
                <a:noFill/>
              </a:ln>
              <a:solidFill>
                <a:srgbClr val="ED7D31">
                  <a:lumMod val="75000"/>
                </a:srgbClr>
              </a:solidFill>
              <a:effectLst/>
              <a:uLnTx/>
              <a:uFillTx/>
              <a:latin typeface="Quire Sans"/>
              <a:ea typeface="+mn-ea"/>
              <a:cs typeface="+mn-cs"/>
            </a:endParaRPr>
          </a:p>
        </p:txBody>
      </p:sp>
      <p:sp>
        <p:nvSpPr>
          <p:cNvPr id="9" name="TextBox 8">
            <a:extLst>
              <a:ext uri="{FF2B5EF4-FFF2-40B4-BE49-F238E27FC236}">
                <a16:creationId xmlns:a16="http://schemas.microsoft.com/office/drawing/2014/main" id="{1F22E074-D0CC-55D0-ABDE-25D62B9043E9}"/>
              </a:ext>
            </a:extLst>
          </p:cNvPr>
          <p:cNvSpPr txBox="1"/>
          <p:nvPr/>
        </p:nvSpPr>
        <p:spPr>
          <a:xfrm>
            <a:off x="0" y="5151120"/>
            <a:ext cx="9144000" cy="1051560"/>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marL="0" marR="0" lvl="0" indent="0" algn="ctr" defTabSz="914400" rtl="0" eaLnBrk="1" fontAlgn="auto" latinLnBrk="0" hangingPunct="1">
              <a:lnSpc>
                <a:spcPct val="90000"/>
              </a:lnSpc>
              <a:spcBef>
                <a:spcPts val="40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t>The minimum RDT is </a:t>
            </a:r>
            <a:r>
              <a:rPr kumimoji="0" lang="en-US" sz="2600" b="0" i="0" u="none" strike="noStrike" kern="1200" cap="none" spc="0" normalizeH="0" baseline="0" noProof="0" dirty="0">
                <a:ln>
                  <a:noFill/>
                </a:ln>
                <a:solidFill>
                  <a:srgbClr val="ED7D31">
                    <a:lumMod val="75000"/>
                  </a:srgbClr>
                </a:solidFill>
                <a:effectLst/>
                <a:uLnTx/>
                <a:uFillTx/>
                <a:latin typeface="Quire Sans" panose="020B0502040400020003" pitchFamily="34" charset="0"/>
                <a:ea typeface="Cambria"/>
                <a:cs typeface="+mn-cs"/>
              </a:rPr>
              <a:t>significantly smaller</a:t>
            </a:r>
            <a:r>
              <a:rPr kumimoji="0" lang="en-US" sz="26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t> </a:t>
            </a:r>
            <a:br>
              <a:rPr kumimoji="0" lang="en-US" sz="26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br>
            <a:r>
              <a:rPr kumimoji="0" lang="en-US" sz="26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t>than the one expected to be found with </a:t>
            </a:r>
            <a:r>
              <a:rPr kumimoji="0" lang="en-US" sz="2600" b="0" i="0" u="none" strike="noStrike" kern="1200" cap="none" spc="0" normalizeH="0" baseline="0" noProof="0" dirty="0">
                <a:ln>
                  <a:noFill/>
                </a:ln>
                <a:solidFill>
                  <a:srgbClr val="ED7D31">
                    <a:lumMod val="75000"/>
                  </a:srgbClr>
                </a:solidFill>
                <a:effectLst/>
                <a:uLnTx/>
                <a:uFillTx/>
                <a:latin typeface="Quire Sans" panose="020B0502040400020003" pitchFamily="34" charset="0"/>
                <a:ea typeface="Cambria"/>
                <a:cs typeface="+mn-cs"/>
              </a:rPr>
              <a:t>N = </a:t>
            </a:r>
            <a:r>
              <a:rPr kumimoji="0" lang="en-US" sz="2600" b="0" i="0" u="none" strike="noStrike" kern="1200" cap="none" spc="0" normalizeH="0" baseline="0" noProof="0" dirty="0">
                <a:ln>
                  <a:noFill/>
                </a:ln>
                <a:solidFill>
                  <a:srgbClr val="ED7D31">
                    <a:lumMod val="75000"/>
                  </a:srgbClr>
                </a:solidFill>
                <a:effectLst/>
                <a:uLnTx/>
                <a:uFillTx/>
                <a:latin typeface="Trebuchet MS" panose="020B0703020202090204" pitchFamily="34" charset="0"/>
                <a:ea typeface="Cambria"/>
                <a:cs typeface="+mn-cs"/>
              </a:rPr>
              <a:t>1</a:t>
            </a:r>
            <a:r>
              <a:rPr kumimoji="0" lang="en-US" sz="26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t> measurement</a:t>
            </a:r>
          </a:p>
        </p:txBody>
      </p:sp>
      <p:sp>
        <p:nvSpPr>
          <p:cNvPr id="10" name="Oval 9">
            <a:extLst>
              <a:ext uri="{FF2B5EF4-FFF2-40B4-BE49-F238E27FC236}">
                <a16:creationId xmlns:a16="http://schemas.microsoft.com/office/drawing/2014/main" id="{362DE209-44B9-8081-2D81-84AEF8480E06}"/>
              </a:ext>
            </a:extLst>
          </p:cNvPr>
          <p:cNvSpPr/>
          <p:nvPr/>
        </p:nvSpPr>
        <p:spPr>
          <a:xfrm>
            <a:off x="1904022" y="3060700"/>
            <a:ext cx="182880" cy="182880"/>
          </a:xfrm>
          <a:prstGeom prst="ellipse">
            <a:avLst/>
          </a:prstGeom>
          <a:noFill/>
          <a:ln w="38100">
            <a:solidFill>
              <a:schemeClr val="accent6">
                <a:lumMod val="75000"/>
              </a:schemeClr>
            </a:solidFill>
          </a:ln>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 b="1" i="0" u="none" strike="noStrike" kern="1200" cap="none" spc="0" normalizeH="0" baseline="0" noProof="0" dirty="0">
              <a:ln>
                <a:noFill/>
              </a:ln>
              <a:solidFill>
                <a:srgbClr val="ED7D31">
                  <a:lumMod val="75000"/>
                </a:srgbClr>
              </a:solidFill>
              <a:effectLst/>
              <a:uLnTx/>
              <a:uFillTx/>
              <a:latin typeface="Quire Sans"/>
              <a:ea typeface="+mn-ea"/>
              <a:cs typeface="+mn-cs"/>
            </a:endParaRPr>
          </a:p>
        </p:txBody>
      </p:sp>
      <p:sp>
        <p:nvSpPr>
          <p:cNvPr id="11" name="TextBox 10">
            <a:extLst>
              <a:ext uri="{FF2B5EF4-FFF2-40B4-BE49-F238E27FC236}">
                <a16:creationId xmlns:a16="http://schemas.microsoft.com/office/drawing/2014/main" id="{DD656ACA-8B93-346D-A57A-F48F8731A1E1}"/>
              </a:ext>
            </a:extLst>
          </p:cNvPr>
          <p:cNvSpPr txBox="1"/>
          <p:nvPr/>
        </p:nvSpPr>
        <p:spPr>
          <a:xfrm>
            <a:off x="2209774" y="2383503"/>
            <a:ext cx="6094476" cy="506881"/>
          </a:xfrm>
          <a:prstGeom prst="rect">
            <a:avLst/>
          </a:prstGeom>
          <a:noFill/>
          <a:ln w="57150">
            <a:noFill/>
          </a:ln>
        </p:spPr>
        <p:txBody>
          <a:bodyPr wrap="non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RDT expected to be found by </a:t>
            </a:r>
            <a:r>
              <a:rPr kumimoji="0" lang="en-US" sz="20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Quire Sans" panose="020B0502040400020003" pitchFamily="34" charset="0"/>
              </a:rPr>
              <a:t>1</a:t>
            </a:r>
            <a:r>
              <a:rPr kumimoji="0" lang="en-US" sz="20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 measurement is</a:t>
            </a:r>
            <a:br>
              <a:rPr kumimoji="0" lang="en-US" sz="20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br>
            <a:r>
              <a:rPr kumimoji="0" lang="en-US" sz="2000" b="0" i="0" u="none" strike="noStrike" kern="1200" cap="none" spc="0" normalizeH="0" baseline="0" noProof="0" dirty="0">
                <a:ln>
                  <a:noFill/>
                </a:ln>
                <a:solidFill>
                  <a:srgbClr val="70AD47">
                    <a:lumMod val="75000"/>
                  </a:srgbClr>
                </a:solidFill>
                <a:effectLst/>
                <a:uLnTx/>
                <a:uFillTx/>
                <a:latin typeface="Trebuchet MS" panose="020B0703020202090204" pitchFamily="34" charset="0"/>
                <a:ea typeface="+mn-ea"/>
                <a:cs typeface="+mn-cs"/>
              </a:rPr>
              <a:t>1.9</a:t>
            </a:r>
            <a:r>
              <a:rPr kumimoji="0" lang="en-US" sz="2000" b="1" i="0" u="none" strike="noStrike" kern="1200" cap="none" spc="0" normalizeH="0" baseline="0" noProof="0" dirty="0">
                <a:ln>
                  <a:noFill/>
                </a:ln>
                <a:solidFill>
                  <a:srgbClr val="70AD47">
                    <a:lumMod val="75000"/>
                  </a:srgbClr>
                </a:solidFill>
                <a:effectLst/>
                <a:uLnTx/>
                <a:uFillTx/>
                <a:latin typeface="Quire Sans" panose="020B0502040400020003" pitchFamily="34" charset="0"/>
                <a:ea typeface="+mn-ea"/>
                <a:cs typeface="Quire Sans" panose="020B0502040400020003" pitchFamily="34" charset="0"/>
              </a:rPr>
              <a:t>⨉</a:t>
            </a:r>
            <a:r>
              <a:rPr kumimoji="0" lang="en-US" sz="2000" b="1" i="0" u="none" strike="noStrike" kern="1200" cap="none" spc="0" normalizeH="0" baseline="0" noProof="0" dirty="0">
                <a:ln>
                  <a:noFill/>
                </a:ln>
                <a:solidFill>
                  <a:srgbClr val="C00000"/>
                </a:solidFill>
                <a:effectLst/>
                <a:uLnTx/>
                <a:uFillTx/>
                <a:latin typeface="Quire Sans" panose="020B0502040400020003" pitchFamily="34" charset="0"/>
                <a:ea typeface="+mn-ea"/>
                <a:cs typeface="Quire Sans" panose="020B0502040400020003" pitchFamily="34" charset="0"/>
              </a:rPr>
              <a:t> </a:t>
            </a:r>
            <a:r>
              <a:rPr kumimoji="0" lang="en-US" sz="2000" b="0" i="0" u="none" strike="noStrike" kern="1200" cap="none" spc="0" normalizeH="0" baseline="0" noProof="0" dirty="0">
                <a:ln>
                  <a:noFill/>
                </a:ln>
                <a:solidFill>
                  <a:srgbClr val="70AD47">
                    <a:lumMod val="75000"/>
                  </a:srgbClr>
                </a:solidFill>
                <a:effectLst/>
                <a:uLnTx/>
                <a:uFillTx/>
                <a:latin typeface="Quire Sans" panose="020B0502040400020003" pitchFamily="34" charset="0"/>
                <a:ea typeface="+mn-ea"/>
                <a:cs typeface="Quire Sans" panose="020B0502040400020003" pitchFamily="34" charset="0"/>
              </a:rPr>
              <a:t>greater than minimum RDT </a:t>
            </a:r>
            <a:r>
              <a:rPr kumimoji="0" lang="en-US" sz="20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across </a:t>
            </a:r>
            <a:r>
              <a:rPr kumimoji="0" lang="en-US" sz="20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Quire Sans" panose="020B0502040400020003" pitchFamily="34" charset="0"/>
              </a:rPr>
              <a:t>1000</a:t>
            </a:r>
            <a:r>
              <a:rPr kumimoji="0" lang="en-US" sz="20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 measurements</a:t>
            </a:r>
          </a:p>
        </p:txBody>
      </p:sp>
      <p:cxnSp>
        <p:nvCxnSpPr>
          <p:cNvPr id="12" name="Connector: Curved 18">
            <a:extLst>
              <a:ext uri="{FF2B5EF4-FFF2-40B4-BE49-F238E27FC236}">
                <a16:creationId xmlns:a16="http://schemas.microsoft.com/office/drawing/2014/main" id="{7B07E17A-4CC0-5759-28F1-93F88B85BA4F}"/>
              </a:ext>
            </a:extLst>
          </p:cNvPr>
          <p:cNvCxnSpPr>
            <a:cxnSpLocks/>
            <a:stCxn id="10" idx="6"/>
            <a:endCxn id="11" idx="2"/>
          </p:cNvCxnSpPr>
          <p:nvPr/>
        </p:nvCxnSpPr>
        <p:spPr>
          <a:xfrm flipV="1">
            <a:off x="2086902" y="2890384"/>
            <a:ext cx="3170110" cy="261756"/>
          </a:xfrm>
          <a:prstGeom prst="curvedConnector2">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0826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8" grpId="0" animBg="1"/>
      <p:bldP spid="9" grpId="0" animBg="1"/>
      <p:bldP spid="10" grpId="0" animBg="1"/>
      <p:bldP spid="11" grpId="0"/>
    </p:bld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C525B3-6351-18E7-D73D-2FC842ECD0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2D4AFF-EC53-6104-9F05-6A23CDCC68F2}"/>
              </a:ext>
            </a:extLst>
          </p:cNvPr>
          <p:cNvSpPr>
            <a:spLocks noGrp="1"/>
          </p:cNvSpPr>
          <p:nvPr>
            <p:ph type="title"/>
          </p:nvPr>
        </p:nvSpPr>
        <p:spPr/>
        <p:txBody>
          <a:bodyPr/>
          <a:lstStyle/>
          <a:p>
            <a:r>
              <a:rPr lang="en-US" dirty="0"/>
              <a:t>Expected Value of the Minimum RDT</a:t>
            </a:r>
          </a:p>
        </p:txBody>
      </p:sp>
      <p:sp>
        <p:nvSpPr>
          <p:cNvPr id="4" name="Slide Number Placeholder 3">
            <a:extLst>
              <a:ext uri="{FF2B5EF4-FFF2-40B4-BE49-F238E27FC236}">
                <a16:creationId xmlns:a16="http://schemas.microsoft.com/office/drawing/2014/main" id="{FF7ED3C1-C7F9-3080-2FFC-36F8FCDD73AD}"/>
              </a:ext>
            </a:extLst>
          </p:cNvPr>
          <p:cNvSpPr>
            <a:spLocks noGrp="1"/>
          </p:cNvSpPr>
          <p:nvPr>
            <p:ph type="sldNum" sz="quarter" idx="12"/>
          </p:nvPr>
        </p:nvSpPr>
        <p:spPr>
          <a:xfrm>
            <a:off x="6913605" y="6329238"/>
            <a:ext cx="2057400" cy="528761"/>
          </a:xfrm>
          <a:prstGeom prst="rect">
            <a:avLst/>
          </a:prstGeom>
        </p:spPr>
        <p:txBody>
          <a:bodyPr/>
          <a:lstStyle>
            <a:defPPr>
              <a:defRPr lang="en-US"/>
            </a:defPPr>
            <a:lvl1pPr marL="0" algn="r" defTabSz="457200" rtl="0" eaLnBrk="1" latinLnBrk="0" hangingPunct="1">
              <a:defRPr sz="2400" b="1" kern="1200">
                <a:solidFill>
                  <a:schemeClr val="accent1">
                    <a:lumMod val="75000"/>
                  </a:schemeClr>
                </a:solidFill>
                <a:latin typeface="Trebuchet MS" panose="020B0703020202090204" pitchFamily="34" charset="0"/>
                <a:ea typeface="+mn-ea"/>
                <a:cs typeface="Quire Sans" panose="020B0502040400020003"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19D2B53-EDAE-4B41-B849-8916FA40BCB6}" type="slidenum">
              <a:rPr lang="en-US" smtClean="0"/>
              <a:pPr marL="0" marR="0" lvl="0" indent="0" algn="r" defTabSz="914400" rtl="0" eaLnBrk="1" fontAlgn="auto" latinLnBrk="0" hangingPunct="1">
                <a:lnSpc>
                  <a:spcPct val="100000"/>
                </a:lnSpc>
                <a:spcBef>
                  <a:spcPts val="0"/>
                </a:spcBef>
                <a:spcAft>
                  <a:spcPts val="0"/>
                </a:spcAft>
                <a:buClrTx/>
                <a:buSzTx/>
                <a:buFontTx/>
                <a:buNone/>
                <a:tabLst/>
                <a:defRPr/>
              </a:pPr>
              <a:t>183</a:t>
            </a:fld>
            <a:endParaRPr kumimoji="0" lang="en-US" sz="2400" b="1" i="0" u="none" strike="noStrike" kern="1200" cap="none" spc="0" normalizeH="0" baseline="0" noProof="0" dirty="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endParaRPr>
          </a:p>
        </p:txBody>
      </p:sp>
      <p:pic>
        <p:nvPicPr>
          <p:cNvPr id="6" name="Picture 5">
            <a:extLst>
              <a:ext uri="{FF2B5EF4-FFF2-40B4-BE49-F238E27FC236}">
                <a16:creationId xmlns:a16="http://schemas.microsoft.com/office/drawing/2014/main" id="{885D1E97-0A60-6549-D1AC-6CFCF87C15AA}"/>
              </a:ext>
            </a:extLst>
          </p:cNvPr>
          <p:cNvPicPr>
            <a:picLocks noChangeAspect="1"/>
          </p:cNvPicPr>
          <p:nvPr/>
        </p:nvPicPr>
        <p:blipFill>
          <a:blip r:embed="rId3"/>
          <a:stretch>
            <a:fillRect/>
          </a:stretch>
        </p:blipFill>
        <p:spPr>
          <a:xfrm>
            <a:off x="1152498" y="1418365"/>
            <a:ext cx="7527341" cy="3360030"/>
          </a:xfrm>
          <a:prstGeom prst="rect">
            <a:avLst/>
          </a:prstGeom>
        </p:spPr>
      </p:pic>
      <p:sp>
        <p:nvSpPr>
          <p:cNvPr id="7" name="TextBox 6">
            <a:extLst>
              <a:ext uri="{FF2B5EF4-FFF2-40B4-BE49-F238E27FC236}">
                <a16:creationId xmlns:a16="http://schemas.microsoft.com/office/drawing/2014/main" id="{DB91604A-6018-F66A-2A96-7FAD8C43BDCB}"/>
              </a:ext>
            </a:extLst>
          </p:cNvPr>
          <p:cNvSpPr txBox="1"/>
          <p:nvPr/>
        </p:nvSpPr>
        <p:spPr>
          <a:xfrm rot="16200000">
            <a:off x="-1048070" y="2333179"/>
            <a:ext cx="3496230" cy="914400"/>
          </a:xfrm>
          <a:prstGeom prst="rect">
            <a:avLst/>
          </a:prstGeom>
          <a:noFill/>
          <a:ln w="57150">
            <a:noFill/>
          </a:ln>
        </p:spPr>
        <p:txBody>
          <a:bodyPr wrap="non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Quire Sans"/>
                <a:ea typeface="+mn-ea"/>
                <a:cs typeface="+mn-cs"/>
              </a:rPr>
              <a:t>Expected Normalized Value </a:t>
            </a:r>
            <a:br>
              <a:rPr kumimoji="0" lang="en-US" sz="2200" b="0" i="0" u="none" strike="noStrike" kern="1200" cap="none" spc="0" normalizeH="0" baseline="0" noProof="0" dirty="0">
                <a:ln>
                  <a:noFill/>
                </a:ln>
                <a:solidFill>
                  <a:prstClr val="black"/>
                </a:solidFill>
                <a:effectLst/>
                <a:uLnTx/>
                <a:uFillTx/>
                <a:latin typeface="Quire Sans"/>
                <a:ea typeface="+mn-ea"/>
                <a:cs typeface="+mn-cs"/>
              </a:rPr>
            </a:br>
            <a:r>
              <a:rPr kumimoji="0" lang="en-US" sz="2200" b="0" i="0" u="none" strike="noStrike" kern="1200" cap="none" spc="0" normalizeH="0" baseline="0" noProof="0" dirty="0">
                <a:ln>
                  <a:noFill/>
                </a:ln>
                <a:solidFill>
                  <a:prstClr val="black"/>
                </a:solidFill>
                <a:effectLst/>
                <a:uLnTx/>
                <a:uFillTx/>
                <a:latin typeface="Quire Sans"/>
                <a:ea typeface="+mn-ea"/>
                <a:cs typeface="+mn-cs"/>
              </a:rPr>
              <a:t>of the Minimum RDT</a:t>
            </a:r>
          </a:p>
        </p:txBody>
      </p:sp>
      <p:sp>
        <p:nvSpPr>
          <p:cNvPr id="9" name="TextBox 8">
            <a:extLst>
              <a:ext uri="{FF2B5EF4-FFF2-40B4-BE49-F238E27FC236}">
                <a16:creationId xmlns:a16="http://schemas.microsoft.com/office/drawing/2014/main" id="{6BF46F58-AA16-8A7D-1593-AFD60F9A0BF3}"/>
              </a:ext>
            </a:extLst>
          </p:cNvPr>
          <p:cNvSpPr txBox="1"/>
          <p:nvPr/>
        </p:nvSpPr>
        <p:spPr>
          <a:xfrm>
            <a:off x="0" y="5024562"/>
            <a:ext cx="9144000" cy="1304676"/>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marL="0" marR="0" lvl="0" indent="0" algn="ctr" defTabSz="914400" rtl="0" eaLnBrk="1" fontAlgn="auto" latinLnBrk="0" hangingPunct="1">
              <a:lnSpc>
                <a:spcPct val="90000"/>
              </a:lnSpc>
              <a:spcBef>
                <a:spcPts val="40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t>With </a:t>
            </a:r>
            <a:r>
              <a:rPr kumimoji="0" lang="en-US" sz="2600" b="0" i="0" u="none" strike="noStrike" kern="1200" cap="none" spc="0" normalizeH="0" baseline="0" noProof="0" dirty="0">
                <a:ln>
                  <a:noFill/>
                </a:ln>
                <a:solidFill>
                  <a:srgbClr val="ED7D31">
                    <a:lumMod val="75000"/>
                  </a:srgbClr>
                </a:solidFill>
                <a:effectLst/>
                <a:uLnTx/>
                <a:uFillTx/>
                <a:latin typeface="Quire Sans" panose="020B0502040400020003" pitchFamily="34" charset="0"/>
                <a:ea typeface="Cambria"/>
                <a:cs typeface="+mn-cs"/>
              </a:rPr>
              <a:t>increasing N</a:t>
            </a:r>
            <a:r>
              <a:rPr kumimoji="0" lang="en-US" sz="26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t> (number of measurements)</a:t>
            </a:r>
            <a:br>
              <a:rPr kumimoji="0" lang="en-US" sz="26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br>
            <a:r>
              <a:rPr kumimoji="0" lang="en-US" sz="26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t>we expect to identify an RDT value </a:t>
            </a:r>
            <a:br>
              <a:rPr kumimoji="0" lang="en-US" sz="26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br>
            <a:r>
              <a:rPr kumimoji="0" lang="en-US" sz="2600" b="0" i="0" u="none" strike="noStrike" kern="1200" cap="none" spc="0" normalizeH="0" baseline="0" noProof="0" dirty="0">
                <a:ln>
                  <a:noFill/>
                </a:ln>
                <a:solidFill>
                  <a:srgbClr val="ED7D31">
                    <a:lumMod val="75000"/>
                  </a:srgbClr>
                </a:solidFill>
                <a:effectLst/>
                <a:uLnTx/>
                <a:uFillTx/>
                <a:latin typeface="Quire Sans" panose="020B0502040400020003" pitchFamily="34" charset="0"/>
                <a:ea typeface="Cambria"/>
                <a:cs typeface="+mn-cs"/>
              </a:rPr>
              <a:t>closer</a:t>
            </a:r>
            <a:r>
              <a:rPr kumimoji="0" lang="en-US" sz="26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t> to the </a:t>
            </a:r>
            <a:r>
              <a:rPr kumimoji="0" lang="en-US" sz="2600" b="0" i="0" u="none" strike="noStrike" kern="1200" cap="none" spc="0" normalizeH="0" baseline="0" noProof="0" dirty="0">
                <a:ln>
                  <a:noFill/>
                </a:ln>
                <a:solidFill>
                  <a:srgbClr val="ED7D31">
                    <a:lumMod val="75000"/>
                  </a:srgbClr>
                </a:solidFill>
                <a:effectLst/>
                <a:uLnTx/>
                <a:uFillTx/>
                <a:latin typeface="Quire Sans" panose="020B0502040400020003" pitchFamily="34" charset="0"/>
                <a:ea typeface="Cambria"/>
                <a:cs typeface="+mn-cs"/>
              </a:rPr>
              <a:t>minimum across </a:t>
            </a:r>
            <a:r>
              <a:rPr kumimoji="0" lang="en-US" sz="2600" b="0" i="0" u="none" strike="noStrike" kern="1200" cap="none" spc="0" normalizeH="0" baseline="0" noProof="0" dirty="0">
                <a:ln>
                  <a:noFill/>
                </a:ln>
                <a:solidFill>
                  <a:srgbClr val="ED7D31">
                    <a:lumMod val="75000"/>
                  </a:srgbClr>
                </a:solidFill>
                <a:effectLst/>
                <a:uLnTx/>
                <a:uFillTx/>
                <a:latin typeface="Trebuchet MS" panose="020B0703020202090204" pitchFamily="34" charset="0"/>
                <a:ea typeface="Cambria"/>
                <a:cs typeface="+mn-cs"/>
              </a:rPr>
              <a:t>1000 </a:t>
            </a:r>
            <a:r>
              <a:rPr kumimoji="0" lang="en-US" sz="2600" b="0" i="0" u="none" strike="noStrike" kern="1200" cap="none" spc="0" normalizeH="0" baseline="0" noProof="0" dirty="0">
                <a:ln>
                  <a:noFill/>
                </a:ln>
                <a:solidFill>
                  <a:srgbClr val="ED7D31">
                    <a:lumMod val="75000"/>
                  </a:srgbClr>
                </a:solidFill>
                <a:effectLst/>
                <a:uLnTx/>
                <a:uFillTx/>
                <a:latin typeface="Quire Sans" panose="020B0502040400020003" pitchFamily="34" charset="0"/>
                <a:ea typeface="Cambria"/>
                <a:cs typeface="+mn-cs"/>
              </a:rPr>
              <a:t>measurements</a:t>
            </a:r>
          </a:p>
        </p:txBody>
      </p:sp>
      <p:sp>
        <p:nvSpPr>
          <p:cNvPr id="13" name="Right Arrow 12">
            <a:extLst>
              <a:ext uri="{FF2B5EF4-FFF2-40B4-BE49-F238E27FC236}">
                <a16:creationId xmlns:a16="http://schemas.microsoft.com/office/drawing/2014/main" id="{AE3178D6-37EC-CDF6-12E0-E892FD52C560}"/>
              </a:ext>
            </a:extLst>
          </p:cNvPr>
          <p:cNvSpPr/>
          <p:nvPr/>
        </p:nvSpPr>
        <p:spPr>
          <a:xfrm>
            <a:off x="4842882" y="1454911"/>
            <a:ext cx="3539412" cy="223935"/>
          </a:xfrm>
          <a:prstGeom prst="rightArrow">
            <a:avLst/>
          </a:prstGeom>
          <a:solidFill>
            <a:schemeClr val="accent2">
              <a:alpha val="90000"/>
            </a:schemeClr>
          </a:solidFill>
          <a:ln w="19050">
            <a:solidFill>
              <a:schemeClr val="tx1"/>
            </a:solidFill>
          </a:ln>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 b="1" i="0" u="none" strike="noStrike" kern="1200" cap="none" spc="0" normalizeH="0" baseline="0" noProof="0" dirty="0">
              <a:ln>
                <a:noFill/>
              </a:ln>
              <a:solidFill>
                <a:srgbClr val="ED7D31">
                  <a:lumMod val="75000"/>
                </a:srgbClr>
              </a:solidFill>
              <a:effectLst/>
              <a:uLnTx/>
              <a:uFillTx/>
              <a:latin typeface="Quire Sans"/>
              <a:ea typeface="+mn-ea"/>
              <a:cs typeface="+mn-cs"/>
            </a:endParaRPr>
          </a:p>
        </p:txBody>
      </p:sp>
      <p:sp>
        <p:nvSpPr>
          <p:cNvPr id="14" name="Right Arrow 13">
            <a:extLst>
              <a:ext uri="{FF2B5EF4-FFF2-40B4-BE49-F238E27FC236}">
                <a16:creationId xmlns:a16="http://schemas.microsoft.com/office/drawing/2014/main" id="{14B52A27-10F8-0BD5-7FE4-FC2034B49BC8}"/>
              </a:ext>
            </a:extLst>
          </p:cNvPr>
          <p:cNvSpPr/>
          <p:nvPr/>
        </p:nvSpPr>
        <p:spPr>
          <a:xfrm rot="5400000">
            <a:off x="564681" y="2663909"/>
            <a:ext cx="2513109" cy="246132"/>
          </a:xfrm>
          <a:prstGeom prst="rightArrow">
            <a:avLst/>
          </a:prstGeom>
          <a:solidFill>
            <a:schemeClr val="accent2">
              <a:alpha val="90000"/>
            </a:schemeClr>
          </a:solidFill>
          <a:ln w="19050">
            <a:solidFill>
              <a:schemeClr val="tx1"/>
            </a:solidFill>
          </a:ln>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 b="1" i="0" u="none" strike="noStrike" kern="1200" cap="none" spc="0" normalizeH="0" baseline="0" noProof="0" dirty="0">
              <a:ln>
                <a:noFill/>
              </a:ln>
              <a:solidFill>
                <a:srgbClr val="ED7D31">
                  <a:lumMod val="75000"/>
                </a:srgbClr>
              </a:solidFill>
              <a:effectLst/>
              <a:uLnTx/>
              <a:uFillTx/>
              <a:latin typeface="Quire Sans"/>
              <a:ea typeface="+mn-ea"/>
              <a:cs typeface="+mn-cs"/>
            </a:endParaRPr>
          </a:p>
        </p:txBody>
      </p:sp>
      <p:sp>
        <p:nvSpPr>
          <p:cNvPr id="3" name="Rectangle 2">
            <a:extLst>
              <a:ext uri="{FF2B5EF4-FFF2-40B4-BE49-F238E27FC236}">
                <a16:creationId xmlns:a16="http://schemas.microsoft.com/office/drawing/2014/main" id="{7BC16CD8-438C-4FA3-09D3-487CB590380C}"/>
              </a:ext>
            </a:extLst>
          </p:cNvPr>
          <p:cNvSpPr/>
          <p:nvPr/>
        </p:nvSpPr>
        <p:spPr>
          <a:xfrm>
            <a:off x="1944303" y="1715392"/>
            <a:ext cx="2627698" cy="2328138"/>
          </a:xfrm>
          <a:prstGeom prst="rect">
            <a:avLst/>
          </a:prstGeom>
          <a:solidFill>
            <a:schemeClr val="bg1">
              <a:alpha val="90000"/>
            </a:schemeClr>
          </a:solidFill>
          <a:ln>
            <a:noFill/>
          </a:ln>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 b="1" i="0" u="none" strike="noStrike" kern="1200" cap="none" spc="0" normalizeH="0" baseline="0" noProof="0" dirty="0">
              <a:ln>
                <a:noFill/>
              </a:ln>
              <a:solidFill>
                <a:srgbClr val="ED7D31">
                  <a:lumMod val="75000"/>
                </a:srgbClr>
              </a:solidFill>
              <a:effectLst/>
              <a:uLnTx/>
              <a:uFillTx/>
              <a:latin typeface="Quire Sans"/>
              <a:ea typeface="+mn-ea"/>
              <a:cs typeface="+mn-cs"/>
            </a:endParaRPr>
          </a:p>
        </p:txBody>
      </p:sp>
      <p:sp>
        <p:nvSpPr>
          <p:cNvPr id="5" name="Rectangle 4">
            <a:extLst>
              <a:ext uri="{FF2B5EF4-FFF2-40B4-BE49-F238E27FC236}">
                <a16:creationId xmlns:a16="http://schemas.microsoft.com/office/drawing/2014/main" id="{3E82936E-B70F-7A10-1616-F38D54359F86}"/>
              </a:ext>
            </a:extLst>
          </p:cNvPr>
          <p:cNvSpPr/>
          <p:nvPr/>
        </p:nvSpPr>
        <p:spPr>
          <a:xfrm>
            <a:off x="4571999" y="2450257"/>
            <a:ext cx="433138" cy="1593273"/>
          </a:xfrm>
          <a:prstGeom prst="rect">
            <a:avLst/>
          </a:prstGeom>
          <a:solidFill>
            <a:schemeClr val="bg1">
              <a:alpha val="90000"/>
            </a:schemeClr>
          </a:solidFill>
          <a:ln>
            <a:noFill/>
          </a:ln>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 b="1" i="0" u="none" strike="noStrike" kern="1200" cap="none" spc="0" normalizeH="0" baseline="0" noProof="0" dirty="0">
              <a:ln>
                <a:noFill/>
              </a:ln>
              <a:solidFill>
                <a:srgbClr val="ED7D31">
                  <a:lumMod val="75000"/>
                </a:srgbClr>
              </a:solidFill>
              <a:effectLst/>
              <a:uLnTx/>
              <a:uFillTx/>
              <a:latin typeface="Quire Sans"/>
              <a:ea typeface="+mn-ea"/>
              <a:cs typeface="+mn-cs"/>
            </a:endParaRPr>
          </a:p>
        </p:txBody>
      </p:sp>
      <p:sp>
        <p:nvSpPr>
          <p:cNvPr id="8" name="Rectangle 7">
            <a:extLst>
              <a:ext uri="{FF2B5EF4-FFF2-40B4-BE49-F238E27FC236}">
                <a16:creationId xmlns:a16="http://schemas.microsoft.com/office/drawing/2014/main" id="{BD961F17-C709-0087-00AE-E8C4B065AF9D}"/>
              </a:ext>
            </a:extLst>
          </p:cNvPr>
          <p:cNvSpPr/>
          <p:nvPr/>
        </p:nvSpPr>
        <p:spPr>
          <a:xfrm>
            <a:off x="5359666" y="2451234"/>
            <a:ext cx="1252889" cy="1593273"/>
          </a:xfrm>
          <a:prstGeom prst="rect">
            <a:avLst/>
          </a:prstGeom>
          <a:solidFill>
            <a:schemeClr val="bg1">
              <a:alpha val="90000"/>
            </a:schemeClr>
          </a:solidFill>
          <a:ln>
            <a:noFill/>
          </a:ln>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 b="1" i="0" u="none" strike="noStrike" kern="1200" cap="none" spc="0" normalizeH="0" baseline="0" noProof="0" dirty="0">
              <a:ln>
                <a:noFill/>
              </a:ln>
              <a:solidFill>
                <a:srgbClr val="ED7D31">
                  <a:lumMod val="75000"/>
                </a:srgbClr>
              </a:solidFill>
              <a:effectLst/>
              <a:uLnTx/>
              <a:uFillTx/>
              <a:latin typeface="Quire Sans"/>
              <a:ea typeface="+mn-ea"/>
              <a:cs typeface="+mn-cs"/>
            </a:endParaRPr>
          </a:p>
        </p:txBody>
      </p:sp>
      <p:sp>
        <p:nvSpPr>
          <p:cNvPr id="10" name="Rectangle 9">
            <a:extLst>
              <a:ext uri="{FF2B5EF4-FFF2-40B4-BE49-F238E27FC236}">
                <a16:creationId xmlns:a16="http://schemas.microsoft.com/office/drawing/2014/main" id="{39DE108B-4DE9-58DE-CFDB-3EAA0F1E11CC}"/>
              </a:ext>
            </a:extLst>
          </p:cNvPr>
          <p:cNvSpPr/>
          <p:nvPr/>
        </p:nvSpPr>
        <p:spPr>
          <a:xfrm>
            <a:off x="6913605" y="2450257"/>
            <a:ext cx="486615" cy="1593273"/>
          </a:xfrm>
          <a:prstGeom prst="rect">
            <a:avLst/>
          </a:prstGeom>
          <a:solidFill>
            <a:schemeClr val="bg1">
              <a:alpha val="90000"/>
            </a:schemeClr>
          </a:solidFill>
          <a:ln>
            <a:noFill/>
          </a:ln>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 b="1" i="0" u="none" strike="noStrike" kern="1200" cap="none" spc="0" normalizeH="0" baseline="0" noProof="0" dirty="0">
              <a:ln>
                <a:noFill/>
              </a:ln>
              <a:solidFill>
                <a:srgbClr val="ED7D31">
                  <a:lumMod val="75000"/>
                </a:srgbClr>
              </a:solidFill>
              <a:effectLst/>
              <a:uLnTx/>
              <a:uFillTx/>
              <a:latin typeface="Quire Sans"/>
              <a:ea typeface="+mn-ea"/>
              <a:cs typeface="+mn-cs"/>
            </a:endParaRPr>
          </a:p>
        </p:txBody>
      </p:sp>
      <p:sp>
        <p:nvSpPr>
          <p:cNvPr id="11" name="Rectangle 10">
            <a:extLst>
              <a:ext uri="{FF2B5EF4-FFF2-40B4-BE49-F238E27FC236}">
                <a16:creationId xmlns:a16="http://schemas.microsoft.com/office/drawing/2014/main" id="{A8E93EAC-4996-3A1E-1545-0D11409A8DEF}"/>
              </a:ext>
            </a:extLst>
          </p:cNvPr>
          <p:cNvSpPr/>
          <p:nvPr/>
        </p:nvSpPr>
        <p:spPr>
          <a:xfrm>
            <a:off x="7632833" y="3820572"/>
            <a:ext cx="231007" cy="223935"/>
          </a:xfrm>
          <a:prstGeom prst="rect">
            <a:avLst/>
          </a:prstGeom>
          <a:solidFill>
            <a:schemeClr val="bg1">
              <a:alpha val="90000"/>
            </a:schemeClr>
          </a:solidFill>
          <a:ln>
            <a:noFill/>
          </a:ln>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 b="1" i="0" u="none" strike="noStrike" kern="1200" cap="none" spc="0" normalizeH="0" baseline="0" noProof="0" dirty="0">
              <a:ln>
                <a:noFill/>
              </a:ln>
              <a:solidFill>
                <a:srgbClr val="ED7D31">
                  <a:lumMod val="75000"/>
                </a:srgbClr>
              </a:solidFill>
              <a:effectLst/>
              <a:uLnTx/>
              <a:uFillTx/>
              <a:latin typeface="Quire Sans"/>
              <a:ea typeface="+mn-ea"/>
              <a:cs typeface="+mn-cs"/>
            </a:endParaRPr>
          </a:p>
        </p:txBody>
      </p:sp>
      <p:sp>
        <p:nvSpPr>
          <p:cNvPr id="12" name="Rectangle 11">
            <a:extLst>
              <a:ext uri="{FF2B5EF4-FFF2-40B4-BE49-F238E27FC236}">
                <a16:creationId xmlns:a16="http://schemas.microsoft.com/office/drawing/2014/main" id="{029CD869-5B18-213E-2959-215DA2F9CF30}"/>
              </a:ext>
            </a:extLst>
          </p:cNvPr>
          <p:cNvSpPr/>
          <p:nvPr/>
        </p:nvSpPr>
        <p:spPr>
          <a:xfrm>
            <a:off x="4990965" y="1990338"/>
            <a:ext cx="2025852" cy="223935"/>
          </a:xfrm>
          <a:prstGeom prst="rect">
            <a:avLst/>
          </a:prstGeom>
          <a:solidFill>
            <a:schemeClr val="bg1">
              <a:alpha val="90000"/>
            </a:schemeClr>
          </a:solidFill>
          <a:ln>
            <a:noFill/>
          </a:ln>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 b="1" i="0" u="none" strike="noStrike" kern="1200" cap="none" spc="0" normalizeH="0" baseline="0" noProof="0" dirty="0">
              <a:ln>
                <a:noFill/>
              </a:ln>
              <a:solidFill>
                <a:srgbClr val="ED7D31">
                  <a:lumMod val="75000"/>
                </a:srgbClr>
              </a:solidFill>
              <a:effectLst/>
              <a:uLnTx/>
              <a:uFillTx/>
              <a:latin typeface="Quire Sans"/>
              <a:ea typeface="+mn-ea"/>
              <a:cs typeface="+mn-cs"/>
            </a:endParaRPr>
          </a:p>
        </p:txBody>
      </p:sp>
      <p:sp>
        <p:nvSpPr>
          <p:cNvPr id="15" name="Rectangle 14">
            <a:extLst>
              <a:ext uri="{FF2B5EF4-FFF2-40B4-BE49-F238E27FC236}">
                <a16:creationId xmlns:a16="http://schemas.microsoft.com/office/drawing/2014/main" id="{E8BC6949-1504-474B-1089-2BA2C154C28A}"/>
              </a:ext>
            </a:extLst>
          </p:cNvPr>
          <p:cNvSpPr/>
          <p:nvPr/>
        </p:nvSpPr>
        <p:spPr>
          <a:xfrm>
            <a:off x="4995239" y="2632363"/>
            <a:ext cx="433138" cy="316775"/>
          </a:xfrm>
          <a:prstGeom prst="rect">
            <a:avLst/>
          </a:prstGeom>
          <a:solidFill>
            <a:schemeClr val="bg1">
              <a:alpha val="90000"/>
            </a:schemeClr>
          </a:solidFill>
          <a:ln>
            <a:noFill/>
          </a:ln>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 b="1" i="0" u="none" strike="noStrike" kern="1200" cap="none" spc="0" normalizeH="0" baseline="0" noProof="0" dirty="0">
              <a:ln>
                <a:noFill/>
              </a:ln>
              <a:solidFill>
                <a:srgbClr val="ED7D31">
                  <a:lumMod val="75000"/>
                </a:srgbClr>
              </a:solidFill>
              <a:effectLst/>
              <a:uLnTx/>
              <a:uFillTx/>
              <a:latin typeface="Quire Sans"/>
              <a:ea typeface="+mn-ea"/>
              <a:cs typeface="+mn-cs"/>
            </a:endParaRPr>
          </a:p>
        </p:txBody>
      </p:sp>
    </p:spTree>
    <p:extLst>
      <p:ext uri="{BB962C8B-B14F-4D97-AF65-F5344CB8AC3E}">
        <p14:creationId xmlns:p14="http://schemas.microsoft.com/office/powerpoint/2010/main" val="3724619131"/>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E2D31D-C2BA-63FA-4C1C-D68EC4D9D1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5EC28B-8A0A-26C0-64B2-D517A1F9299B}"/>
              </a:ext>
            </a:extLst>
          </p:cNvPr>
          <p:cNvSpPr>
            <a:spLocks noGrp="1"/>
          </p:cNvSpPr>
          <p:nvPr>
            <p:ph type="title"/>
          </p:nvPr>
        </p:nvSpPr>
        <p:spPr/>
        <p:txBody>
          <a:bodyPr/>
          <a:lstStyle/>
          <a:p>
            <a:r>
              <a:rPr lang="en-US" dirty="0"/>
              <a:t>In-Depth Analysis: Key Takeaways</a:t>
            </a:r>
          </a:p>
        </p:txBody>
      </p:sp>
      <p:sp>
        <p:nvSpPr>
          <p:cNvPr id="4" name="Slide Number Placeholder 3">
            <a:extLst>
              <a:ext uri="{FF2B5EF4-FFF2-40B4-BE49-F238E27FC236}">
                <a16:creationId xmlns:a16="http://schemas.microsoft.com/office/drawing/2014/main" id="{9DA63B64-E794-C724-6C4F-5E00ED0DD8A2}"/>
              </a:ext>
            </a:extLst>
          </p:cNvPr>
          <p:cNvSpPr>
            <a:spLocks noGrp="1"/>
          </p:cNvSpPr>
          <p:nvPr>
            <p:ph type="sldNum" sz="quarter" idx="12"/>
          </p:nvPr>
        </p:nvSpPr>
        <p:spPr>
          <a:xfrm>
            <a:off x="6913605" y="6329238"/>
            <a:ext cx="2057400" cy="528761"/>
          </a:xfrm>
          <a:prstGeom prst="rect">
            <a:avLst/>
          </a:prstGeom>
        </p:spPr>
        <p:txBody>
          <a:bodyPr/>
          <a:lstStyle>
            <a:defPPr>
              <a:defRPr lang="en-US"/>
            </a:defPPr>
            <a:lvl1pPr marL="0" algn="r" defTabSz="457200" rtl="0" eaLnBrk="1" latinLnBrk="0" hangingPunct="1">
              <a:defRPr sz="2400" b="1" kern="1200">
                <a:solidFill>
                  <a:schemeClr val="accent1">
                    <a:lumMod val="75000"/>
                  </a:schemeClr>
                </a:solidFill>
                <a:latin typeface="Trebuchet MS" panose="020B0703020202090204" pitchFamily="34" charset="0"/>
                <a:ea typeface="+mn-ea"/>
                <a:cs typeface="Quire Sans" panose="020B0502040400020003"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19D2B53-EDAE-4B41-B849-8916FA40BCB6}" type="slidenum">
              <a:rPr lang="en-US" smtClean="0"/>
              <a:pPr marL="0" marR="0" lvl="0" indent="0" algn="r" defTabSz="914400" rtl="0" eaLnBrk="1" fontAlgn="auto" latinLnBrk="0" hangingPunct="1">
                <a:lnSpc>
                  <a:spcPct val="100000"/>
                </a:lnSpc>
                <a:spcBef>
                  <a:spcPts val="0"/>
                </a:spcBef>
                <a:spcAft>
                  <a:spcPts val="0"/>
                </a:spcAft>
                <a:buClrTx/>
                <a:buSzTx/>
                <a:buFontTx/>
                <a:buNone/>
                <a:tabLst/>
                <a:defRPr/>
              </a:pPr>
              <a:t>184</a:t>
            </a:fld>
            <a:endParaRPr kumimoji="0" lang="en-US" sz="2400" b="1" i="0" u="none" strike="noStrike" kern="1200" cap="none" spc="0" normalizeH="0" baseline="0" noProof="0" dirty="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endParaRPr>
          </a:p>
        </p:txBody>
      </p:sp>
      <p:grpSp>
        <p:nvGrpSpPr>
          <p:cNvPr id="5" name="Group 4">
            <a:extLst>
              <a:ext uri="{FF2B5EF4-FFF2-40B4-BE49-F238E27FC236}">
                <a16:creationId xmlns:a16="http://schemas.microsoft.com/office/drawing/2014/main" id="{83A694AA-FD6A-4667-53C3-06BB6B50FB31}"/>
              </a:ext>
            </a:extLst>
          </p:cNvPr>
          <p:cNvGrpSpPr/>
          <p:nvPr/>
        </p:nvGrpSpPr>
        <p:grpSpPr>
          <a:xfrm>
            <a:off x="239344" y="1167182"/>
            <a:ext cx="8647804" cy="1331714"/>
            <a:chOff x="248098" y="2185542"/>
            <a:chExt cx="8647804" cy="2146136"/>
          </a:xfrm>
        </p:grpSpPr>
        <p:sp>
          <p:nvSpPr>
            <p:cNvPr id="6" name="Rounded Rectangle 5">
              <a:extLst>
                <a:ext uri="{FF2B5EF4-FFF2-40B4-BE49-F238E27FC236}">
                  <a16:creationId xmlns:a16="http://schemas.microsoft.com/office/drawing/2014/main" id="{03AE788A-7979-AE03-9FD9-22C377808315}"/>
                </a:ext>
              </a:extLst>
            </p:cNvPr>
            <p:cNvSpPr/>
            <p:nvPr/>
          </p:nvSpPr>
          <p:spPr>
            <a:xfrm>
              <a:off x="248098" y="2185542"/>
              <a:ext cx="8647804" cy="2146136"/>
            </a:xfrm>
            <a:prstGeom prst="roundRect">
              <a:avLst>
                <a:gd name="adj" fmla="val 3533"/>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Quire Sans" panose="020B0502040400020003" pitchFamily="34" charset="0"/>
                <a:ea typeface="+mn-ea"/>
                <a:cs typeface="Quire Sans" panose="020B0502040400020003" pitchFamily="34" charset="0"/>
              </a:endParaRPr>
            </a:p>
          </p:txBody>
        </p:sp>
        <p:sp>
          <p:nvSpPr>
            <p:cNvPr id="7" name="Rectangle 6">
              <a:extLst>
                <a:ext uri="{FF2B5EF4-FFF2-40B4-BE49-F238E27FC236}">
                  <a16:creationId xmlns:a16="http://schemas.microsoft.com/office/drawing/2014/main" id="{89419858-3103-5141-DF41-19D9E613B4DD}"/>
                </a:ext>
              </a:extLst>
            </p:cNvPr>
            <p:cNvSpPr/>
            <p:nvPr/>
          </p:nvSpPr>
          <p:spPr>
            <a:xfrm>
              <a:off x="318574" y="3004303"/>
              <a:ext cx="8497318" cy="1216005"/>
            </a:xfrm>
            <a:prstGeom prst="rect">
              <a:avLst/>
            </a:prstGeom>
            <a:solidFill>
              <a:schemeClr val="bg1"/>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All tested DRAM rows </a:t>
              </a:r>
              <a:r>
                <a:rPr kumimoji="0" lang="en-US" sz="2800" b="0" i="0" u="none" strike="noStrike" kern="1200" cap="none" spc="0" normalizeH="0" baseline="0" noProof="0" dirty="0">
                  <a:ln>
                    <a:noFill/>
                  </a:ln>
                  <a:solidFill>
                    <a:srgbClr val="C00000"/>
                  </a:solidFill>
                  <a:effectLst/>
                  <a:uLnTx/>
                  <a:uFillTx/>
                  <a:latin typeface="Quire Sans" panose="020B0502040400020003" pitchFamily="34" charset="0"/>
                  <a:ea typeface="+mn-ea"/>
                  <a:cs typeface="Quire Sans" panose="020B0502040400020003" pitchFamily="34" charset="0"/>
                </a:rPr>
                <a:t>exhibit VRD</a:t>
              </a:r>
            </a:p>
          </p:txBody>
        </p:sp>
        <p:sp>
          <p:nvSpPr>
            <p:cNvPr id="8" name="TextBox 7">
              <a:extLst>
                <a:ext uri="{FF2B5EF4-FFF2-40B4-BE49-F238E27FC236}">
                  <a16:creationId xmlns:a16="http://schemas.microsoft.com/office/drawing/2014/main" id="{64B206BB-29DB-E40F-77A7-B0F18BC51D47}"/>
                </a:ext>
              </a:extLst>
            </p:cNvPr>
            <p:cNvSpPr txBox="1"/>
            <p:nvPr/>
          </p:nvSpPr>
          <p:spPr>
            <a:xfrm>
              <a:off x="371466" y="2185544"/>
              <a:ext cx="8382000" cy="818758"/>
            </a:xfrm>
            <a:prstGeom prst="rect">
              <a:avLst/>
            </a:prstGeom>
            <a:no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Quire Sans" panose="020B0502040400020003" pitchFamily="34" charset="0"/>
                  <a:ea typeface="+mn-ea"/>
                  <a:cs typeface="Quire Sans" panose="020B0502040400020003" pitchFamily="34" charset="0"/>
                </a:rPr>
                <a:t>Takeaway </a:t>
              </a:r>
              <a:r>
                <a:rPr kumimoji="0" lang="en-US" sz="3200" b="1" i="0" u="none" strike="noStrike" kern="1200" cap="none" spc="0" normalizeH="0" baseline="0" noProof="0" dirty="0">
                  <a:ln>
                    <a:noFill/>
                  </a:ln>
                  <a:solidFill>
                    <a:prstClr val="white"/>
                  </a:solidFill>
                  <a:effectLst/>
                  <a:uLnTx/>
                  <a:uFillTx/>
                  <a:latin typeface="Trebuchet MS" panose="020B0703020202090204" pitchFamily="34" charset="0"/>
                  <a:ea typeface="+mn-ea"/>
                  <a:cs typeface="Quire Sans" panose="020B0502040400020003" pitchFamily="34" charset="0"/>
                </a:rPr>
                <a:t>1</a:t>
              </a:r>
            </a:p>
          </p:txBody>
        </p:sp>
      </p:grpSp>
      <p:grpSp>
        <p:nvGrpSpPr>
          <p:cNvPr id="9" name="Group 8">
            <a:extLst>
              <a:ext uri="{FF2B5EF4-FFF2-40B4-BE49-F238E27FC236}">
                <a16:creationId xmlns:a16="http://schemas.microsoft.com/office/drawing/2014/main" id="{5331508D-43CC-26D9-987E-7C2B581859A3}"/>
              </a:ext>
            </a:extLst>
          </p:cNvPr>
          <p:cNvGrpSpPr/>
          <p:nvPr/>
        </p:nvGrpSpPr>
        <p:grpSpPr>
          <a:xfrm>
            <a:off x="248098" y="2652791"/>
            <a:ext cx="8647804" cy="1706314"/>
            <a:chOff x="248098" y="2185542"/>
            <a:chExt cx="8647804" cy="2146136"/>
          </a:xfrm>
        </p:grpSpPr>
        <p:sp>
          <p:nvSpPr>
            <p:cNvPr id="10" name="Rounded Rectangle 9">
              <a:extLst>
                <a:ext uri="{FF2B5EF4-FFF2-40B4-BE49-F238E27FC236}">
                  <a16:creationId xmlns:a16="http://schemas.microsoft.com/office/drawing/2014/main" id="{1460C530-C92B-0CA7-DF0F-4F42A2F83AB1}"/>
                </a:ext>
              </a:extLst>
            </p:cNvPr>
            <p:cNvSpPr/>
            <p:nvPr/>
          </p:nvSpPr>
          <p:spPr>
            <a:xfrm>
              <a:off x="248098" y="2185542"/>
              <a:ext cx="8647804" cy="2146136"/>
            </a:xfrm>
            <a:prstGeom prst="roundRect">
              <a:avLst>
                <a:gd name="adj" fmla="val 3533"/>
              </a:avLst>
            </a:prstGeom>
            <a:solidFill>
              <a:schemeClr val="accent2">
                <a:lumMod val="75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Quire Sans" panose="020B0502040400020003" pitchFamily="34" charset="0"/>
                <a:ea typeface="+mn-ea"/>
                <a:cs typeface="Quire Sans" panose="020B0502040400020003" pitchFamily="34" charset="0"/>
              </a:endParaRPr>
            </a:p>
          </p:txBody>
        </p:sp>
        <p:sp>
          <p:nvSpPr>
            <p:cNvPr id="11" name="Rectangle 10">
              <a:extLst>
                <a:ext uri="{FF2B5EF4-FFF2-40B4-BE49-F238E27FC236}">
                  <a16:creationId xmlns:a16="http://schemas.microsoft.com/office/drawing/2014/main" id="{40F4CE7A-0B63-66FF-0DA2-17D6C4F43209}"/>
                </a:ext>
              </a:extLst>
            </p:cNvPr>
            <p:cNvSpPr/>
            <p:nvPr/>
          </p:nvSpPr>
          <p:spPr>
            <a:xfrm>
              <a:off x="318574" y="2896251"/>
              <a:ext cx="8497318" cy="1324057"/>
            </a:xfrm>
            <a:prstGeom prst="rect">
              <a:avLst/>
            </a:prstGeom>
            <a:solidFill>
              <a:schemeClr val="bg1"/>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Relatively </a:t>
              </a:r>
              <a:r>
                <a:rPr kumimoji="0" lang="en-US" sz="2800" b="0" i="0" u="none" strike="noStrike" kern="1200" cap="none" spc="0" normalizeH="0" baseline="0" noProof="0" dirty="0">
                  <a:ln>
                    <a:noFill/>
                  </a:ln>
                  <a:solidFill>
                    <a:srgbClr val="4472C4">
                      <a:lumMod val="75000"/>
                    </a:srgbClr>
                  </a:solidFill>
                  <a:effectLst/>
                  <a:uLnTx/>
                  <a:uFillTx/>
                  <a:latin typeface="Quire Sans" panose="020B0502040400020003" pitchFamily="34" charset="0"/>
                  <a:ea typeface="+mn-ea"/>
                  <a:cs typeface="Quire Sans" panose="020B0502040400020003" pitchFamily="34" charset="0"/>
                </a:rPr>
                <a:t>few</a:t>
              </a:r>
              <a: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 (&lt;</a:t>
              </a:r>
              <a:r>
                <a:rPr kumimoji="0" lang="en-US" sz="28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Quire Sans" panose="020B0502040400020003" pitchFamily="34" charset="0"/>
                </a:rPr>
                <a:t>500</a:t>
              </a:r>
              <a: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 RDT </a:t>
              </a:r>
              <a:r>
                <a:rPr kumimoji="0" lang="en-US" sz="2800" b="0" i="0" u="none" strike="noStrike" kern="1200" cap="none" spc="0" normalizeH="0" baseline="0" noProof="0" dirty="0">
                  <a:ln>
                    <a:noFill/>
                  </a:ln>
                  <a:solidFill>
                    <a:srgbClr val="4472C4">
                      <a:lumMod val="75000"/>
                    </a:srgbClr>
                  </a:solidFill>
                  <a:effectLst/>
                  <a:uLnTx/>
                  <a:uFillTx/>
                  <a:latin typeface="Quire Sans" panose="020B0502040400020003" pitchFamily="34" charset="0"/>
                  <a:ea typeface="+mn-ea"/>
                  <a:cs typeface="Quire Sans" panose="020B0502040400020003" pitchFamily="34" charset="0"/>
                </a:rPr>
                <a:t>measurements</a:t>
              </a:r>
              <a: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 are</a:t>
              </a:r>
              <a:b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br>
              <a:r>
                <a:rPr kumimoji="0" lang="en-US" sz="2800" b="0" i="0" u="none" strike="noStrike" kern="1200" cap="none" spc="0" normalizeH="0" baseline="0" noProof="0" dirty="0">
                  <a:ln>
                    <a:noFill/>
                  </a:ln>
                  <a:solidFill>
                    <a:srgbClr val="4472C4">
                      <a:lumMod val="75000"/>
                    </a:srgbClr>
                  </a:solidFill>
                  <a:effectLst/>
                  <a:uLnTx/>
                  <a:uFillTx/>
                  <a:latin typeface="Quire Sans" panose="020B0502040400020003" pitchFamily="34" charset="0"/>
                  <a:ea typeface="+mn-ea"/>
                  <a:cs typeface="Quire Sans" panose="020B0502040400020003" pitchFamily="34" charset="0"/>
                </a:rPr>
                <a:t>unlikely to yield the minimum RDT </a:t>
              </a:r>
              <a: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of a row</a:t>
              </a:r>
            </a:p>
          </p:txBody>
        </p:sp>
        <p:sp>
          <p:nvSpPr>
            <p:cNvPr id="12" name="TextBox 11">
              <a:extLst>
                <a:ext uri="{FF2B5EF4-FFF2-40B4-BE49-F238E27FC236}">
                  <a16:creationId xmlns:a16="http://schemas.microsoft.com/office/drawing/2014/main" id="{ECC726A0-D492-F5E1-7F71-20B8EEF6448B}"/>
                </a:ext>
              </a:extLst>
            </p:cNvPr>
            <p:cNvSpPr txBox="1"/>
            <p:nvPr/>
          </p:nvSpPr>
          <p:spPr>
            <a:xfrm>
              <a:off x="371466" y="2185545"/>
              <a:ext cx="8382000" cy="710707"/>
            </a:xfrm>
            <a:prstGeom prst="rect">
              <a:avLst/>
            </a:prstGeom>
            <a:no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Quire Sans" panose="020B0502040400020003" pitchFamily="34" charset="0"/>
                  <a:ea typeface="+mn-ea"/>
                  <a:cs typeface="Quire Sans" panose="020B0502040400020003" pitchFamily="34" charset="0"/>
                </a:rPr>
                <a:t>Takeaway </a:t>
              </a:r>
              <a:r>
                <a:rPr kumimoji="0" lang="en-US" sz="3200" b="1" i="0" u="none" strike="noStrike" kern="1200" cap="none" spc="0" normalizeH="0" baseline="0" noProof="0" dirty="0">
                  <a:ln>
                    <a:noFill/>
                  </a:ln>
                  <a:solidFill>
                    <a:prstClr val="white"/>
                  </a:solidFill>
                  <a:effectLst/>
                  <a:uLnTx/>
                  <a:uFillTx/>
                  <a:latin typeface="Trebuchet MS" panose="020B0703020202090204" pitchFamily="34" charset="0"/>
                  <a:ea typeface="+mn-ea"/>
                  <a:cs typeface="Quire Sans" panose="020B0502040400020003" pitchFamily="34" charset="0"/>
                </a:rPr>
                <a:t>2</a:t>
              </a:r>
            </a:p>
          </p:txBody>
        </p:sp>
      </p:grpSp>
      <p:grpSp>
        <p:nvGrpSpPr>
          <p:cNvPr id="13" name="Group 12">
            <a:extLst>
              <a:ext uri="{FF2B5EF4-FFF2-40B4-BE49-F238E27FC236}">
                <a16:creationId xmlns:a16="http://schemas.microsoft.com/office/drawing/2014/main" id="{FF6E9676-65C6-09DD-DCCD-9992A32A4289}"/>
              </a:ext>
            </a:extLst>
          </p:cNvPr>
          <p:cNvGrpSpPr/>
          <p:nvPr/>
        </p:nvGrpSpPr>
        <p:grpSpPr>
          <a:xfrm>
            <a:off x="239344" y="4513000"/>
            <a:ext cx="8647804" cy="1706314"/>
            <a:chOff x="248098" y="2185542"/>
            <a:chExt cx="8647804" cy="2146136"/>
          </a:xfrm>
        </p:grpSpPr>
        <p:sp>
          <p:nvSpPr>
            <p:cNvPr id="14" name="Rounded Rectangle 13">
              <a:extLst>
                <a:ext uri="{FF2B5EF4-FFF2-40B4-BE49-F238E27FC236}">
                  <a16:creationId xmlns:a16="http://schemas.microsoft.com/office/drawing/2014/main" id="{FB9BDFD7-01F5-87EA-959B-546F7B7FCDBA}"/>
                </a:ext>
              </a:extLst>
            </p:cNvPr>
            <p:cNvSpPr/>
            <p:nvPr/>
          </p:nvSpPr>
          <p:spPr>
            <a:xfrm>
              <a:off x="248098" y="2185542"/>
              <a:ext cx="8647804" cy="2146136"/>
            </a:xfrm>
            <a:prstGeom prst="roundRect">
              <a:avLst>
                <a:gd name="adj" fmla="val 3533"/>
              </a:avLst>
            </a:prstGeom>
            <a:solidFill>
              <a:srgbClr val="D62728"/>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Quire Sans" panose="020B0502040400020003" pitchFamily="34" charset="0"/>
                <a:ea typeface="+mn-ea"/>
                <a:cs typeface="Quire Sans" panose="020B0502040400020003" pitchFamily="34" charset="0"/>
              </a:endParaRPr>
            </a:p>
          </p:txBody>
        </p:sp>
        <p:sp>
          <p:nvSpPr>
            <p:cNvPr id="15" name="Rectangle 14">
              <a:extLst>
                <a:ext uri="{FF2B5EF4-FFF2-40B4-BE49-F238E27FC236}">
                  <a16:creationId xmlns:a16="http://schemas.microsoft.com/office/drawing/2014/main" id="{774B2668-D40A-6099-E50A-513B64290327}"/>
                </a:ext>
              </a:extLst>
            </p:cNvPr>
            <p:cNvSpPr/>
            <p:nvPr/>
          </p:nvSpPr>
          <p:spPr>
            <a:xfrm>
              <a:off x="318574" y="2896251"/>
              <a:ext cx="8497318" cy="1324057"/>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Data patterns, temperature, and</a:t>
              </a:r>
              <a:b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br>
              <a: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aggressor row on time </a:t>
              </a:r>
              <a:r>
                <a:rPr kumimoji="0" lang="en-US" sz="2800" b="0" i="0" u="none" strike="noStrike" kern="1200" cap="none" spc="0" normalizeH="0" baseline="0" noProof="0" dirty="0">
                  <a:ln>
                    <a:noFill/>
                  </a:ln>
                  <a:solidFill>
                    <a:srgbClr val="70AD47">
                      <a:lumMod val="75000"/>
                    </a:srgbClr>
                  </a:solidFill>
                  <a:effectLst/>
                  <a:uLnTx/>
                  <a:uFillTx/>
                  <a:latin typeface="Quire Sans" panose="020B0502040400020003" pitchFamily="34" charset="0"/>
                  <a:ea typeface="+mn-ea"/>
                  <a:cs typeface="Quire Sans" panose="020B0502040400020003" pitchFamily="34" charset="0"/>
                </a:rPr>
                <a:t>affect </a:t>
              </a:r>
              <a: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VRD</a:t>
              </a:r>
            </a:p>
          </p:txBody>
        </p:sp>
        <p:sp>
          <p:nvSpPr>
            <p:cNvPr id="16" name="TextBox 15">
              <a:extLst>
                <a:ext uri="{FF2B5EF4-FFF2-40B4-BE49-F238E27FC236}">
                  <a16:creationId xmlns:a16="http://schemas.microsoft.com/office/drawing/2014/main" id="{9C5601C2-DB22-042F-6449-52AD87521745}"/>
                </a:ext>
              </a:extLst>
            </p:cNvPr>
            <p:cNvSpPr txBox="1"/>
            <p:nvPr/>
          </p:nvSpPr>
          <p:spPr>
            <a:xfrm>
              <a:off x="371466" y="2185545"/>
              <a:ext cx="8382000" cy="710707"/>
            </a:xfrm>
            <a:prstGeom prst="rect">
              <a:avLst/>
            </a:prstGeom>
            <a:no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Quire Sans" panose="020B0502040400020003" pitchFamily="34" charset="0"/>
                  <a:ea typeface="+mn-ea"/>
                  <a:cs typeface="Quire Sans" panose="020B0502040400020003" pitchFamily="34" charset="0"/>
                </a:rPr>
                <a:t>Takeaway </a:t>
              </a:r>
              <a:r>
                <a:rPr kumimoji="0" lang="en-US" sz="3200" b="1" i="0" u="none" strike="noStrike" kern="1200" cap="none" spc="0" normalizeH="0" baseline="0" noProof="0" dirty="0">
                  <a:ln>
                    <a:noFill/>
                  </a:ln>
                  <a:solidFill>
                    <a:prstClr val="white"/>
                  </a:solidFill>
                  <a:effectLst/>
                  <a:uLnTx/>
                  <a:uFillTx/>
                  <a:latin typeface="Trebuchet MS" panose="020B0703020202090204" pitchFamily="34" charset="0"/>
                  <a:ea typeface="+mn-ea"/>
                  <a:cs typeface="Quire Sans" panose="020B0502040400020003" pitchFamily="34" charset="0"/>
                </a:rPr>
                <a:t>3</a:t>
              </a:r>
            </a:p>
          </p:txBody>
        </p:sp>
      </p:grpSp>
      <p:sp>
        <p:nvSpPr>
          <p:cNvPr id="17" name="Rectangle 16">
            <a:extLst>
              <a:ext uri="{FF2B5EF4-FFF2-40B4-BE49-F238E27FC236}">
                <a16:creationId xmlns:a16="http://schemas.microsoft.com/office/drawing/2014/main" id="{F4DDCFE6-56DA-62F6-22B2-EDB93D4C2DF7}"/>
              </a:ext>
            </a:extLst>
          </p:cNvPr>
          <p:cNvSpPr/>
          <p:nvPr/>
        </p:nvSpPr>
        <p:spPr>
          <a:xfrm>
            <a:off x="-181200" y="832660"/>
            <a:ext cx="9469823" cy="3597088"/>
          </a:xfrm>
          <a:prstGeom prst="rect">
            <a:avLst/>
          </a:prstGeom>
          <a:solidFill>
            <a:srgbClr val="FFFFFF">
              <a:alpha val="93871"/>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endParaRPr>
          </a:p>
        </p:txBody>
      </p:sp>
    </p:spTree>
    <p:extLst>
      <p:ext uri="{BB962C8B-B14F-4D97-AF65-F5344CB8AC3E}">
        <p14:creationId xmlns:p14="http://schemas.microsoft.com/office/powerpoint/2010/main" val="1685195453"/>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861BDF-455D-4874-C80B-54CA670D06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5C793A-E7E7-9D41-AACB-09E0B3AF019F}"/>
              </a:ext>
            </a:extLst>
          </p:cNvPr>
          <p:cNvSpPr>
            <a:spLocks noGrp="1"/>
          </p:cNvSpPr>
          <p:nvPr>
            <p:ph type="title"/>
          </p:nvPr>
        </p:nvSpPr>
        <p:spPr/>
        <p:txBody>
          <a:bodyPr/>
          <a:lstStyle/>
          <a:p>
            <a:r>
              <a:rPr lang="en-US" dirty="0"/>
              <a:t>Talk Outline</a:t>
            </a:r>
          </a:p>
        </p:txBody>
      </p:sp>
      <p:sp>
        <p:nvSpPr>
          <p:cNvPr id="3" name="Content Placeholder 2">
            <a:extLst>
              <a:ext uri="{FF2B5EF4-FFF2-40B4-BE49-F238E27FC236}">
                <a16:creationId xmlns:a16="http://schemas.microsoft.com/office/drawing/2014/main" id="{7BD747CA-E53B-BA8B-FDD9-E52E4F60A11B}"/>
              </a:ext>
            </a:extLst>
          </p:cNvPr>
          <p:cNvSpPr>
            <a:spLocks noGrp="1"/>
          </p:cNvSpPr>
          <p:nvPr>
            <p:ph idx="1"/>
          </p:nvPr>
        </p:nvSpPr>
        <p:spPr/>
        <p:txBody>
          <a:bodyPr>
            <a:noAutofit/>
          </a:bodyPr>
          <a:lstStyle/>
          <a:p>
            <a:pPr marL="640080" indent="-640080">
              <a:buFont typeface="+mj-lt"/>
              <a:buAutoNum type="romanUcPeriod"/>
            </a:pPr>
            <a:r>
              <a:rPr lang="en-US" sz="2900" dirty="0">
                <a:solidFill>
                  <a:schemeClr val="tx1">
                    <a:lumMod val="50000"/>
                    <a:lumOff val="50000"/>
                  </a:schemeClr>
                </a:solidFill>
              </a:rPr>
              <a:t>Motivation</a:t>
            </a:r>
          </a:p>
          <a:p>
            <a:pPr marL="640080" indent="-640080">
              <a:buFont typeface="+mj-lt"/>
              <a:buAutoNum type="romanUcPeriod"/>
            </a:pPr>
            <a:endParaRPr lang="en-US" sz="2400" dirty="0"/>
          </a:p>
          <a:p>
            <a:pPr marL="640080" indent="-640080">
              <a:buFont typeface="+mj-lt"/>
              <a:buAutoNum type="romanUcPeriod"/>
            </a:pPr>
            <a:r>
              <a:rPr lang="en-US" sz="2900" dirty="0">
                <a:solidFill>
                  <a:schemeClr val="tx1">
                    <a:lumMod val="50000"/>
                    <a:lumOff val="50000"/>
                  </a:schemeClr>
                </a:solidFill>
              </a:rPr>
              <a:t>Experimental Characterization Methodology</a:t>
            </a:r>
          </a:p>
          <a:p>
            <a:pPr marL="640080" indent="-640080">
              <a:buFont typeface="+mj-lt"/>
              <a:buAutoNum type="romanUcPeriod"/>
            </a:pPr>
            <a:endParaRPr lang="en-US" sz="2400" b="1" dirty="0"/>
          </a:p>
          <a:p>
            <a:pPr marL="640080" indent="-640080">
              <a:buFont typeface="+mj-lt"/>
              <a:buAutoNum type="romanUcPeriod"/>
            </a:pPr>
            <a:r>
              <a:rPr lang="en-US" sz="2900" dirty="0">
                <a:solidFill>
                  <a:schemeClr val="tx1">
                    <a:lumMod val="50000"/>
                    <a:lumOff val="50000"/>
                  </a:schemeClr>
                </a:solidFill>
              </a:rPr>
              <a:t>Foundational Results</a:t>
            </a:r>
          </a:p>
          <a:p>
            <a:pPr marL="640080" indent="-640080">
              <a:buFont typeface="+mj-lt"/>
              <a:buAutoNum type="romanUcPeriod"/>
            </a:pPr>
            <a:endParaRPr lang="en-US" sz="2400" dirty="0"/>
          </a:p>
          <a:p>
            <a:pPr marL="640080" indent="-640080">
              <a:buFont typeface="+mj-lt"/>
              <a:buAutoNum type="romanUcPeriod"/>
            </a:pPr>
            <a:r>
              <a:rPr lang="en-US" sz="2900" dirty="0">
                <a:solidFill>
                  <a:schemeClr val="tx1">
                    <a:lumMod val="50000"/>
                    <a:lumOff val="50000"/>
                  </a:schemeClr>
                </a:solidFill>
              </a:rPr>
              <a:t>In-Depth Analysis of VRD</a:t>
            </a:r>
          </a:p>
          <a:p>
            <a:pPr marL="640080" indent="-640080">
              <a:buFont typeface="+mj-lt"/>
              <a:buAutoNum type="romanUcPeriod"/>
            </a:pPr>
            <a:endParaRPr lang="en-US" sz="2400" dirty="0"/>
          </a:p>
          <a:p>
            <a:pPr marL="640080" indent="-640080">
              <a:buFont typeface="+mj-lt"/>
              <a:buAutoNum type="romanUcPeriod"/>
            </a:pPr>
            <a:r>
              <a:rPr lang="en-US" sz="2900" b="1" dirty="0"/>
              <a:t>Implications for System Security and Robustness</a:t>
            </a:r>
          </a:p>
          <a:p>
            <a:pPr marL="640080" indent="-640080">
              <a:buFont typeface="+mj-lt"/>
              <a:buAutoNum type="romanUcPeriod"/>
            </a:pPr>
            <a:endParaRPr lang="en-US" sz="2400" dirty="0"/>
          </a:p>
          <a:p>
            <a:pPr marL="640080" indent="-640080">
              <a:buFont typeface="+mj-lt"/>
              <a:buAutoNum type="romanUcPeriod"/>
            </a:pPr>
            <a:r>
              <a:rPr lang="en-US" sz="2900" dirty="0"/>
              <a:t>Conclusion</a:t>
            </a:r>
          </a:p>
        </p:txBody>
      </p:sp>
      <p:sp>
        <p:nvSpPr>
          <p:cNvPr id="4" name="Slide Number Placeholder 3">
            <a:extLst>
              <a:ext uri="{FF2B5EF4-FFF2-40B4-BE49-F238E27FC236}">
                <a16:creationId xmlns:a16="http://schemas.microsoft.com/office/drawing/2014/main" id="{9D8EDEFB-497F-622D-70AB-3416DDDCD85F}"/>
              </a:ext>
            </a:extLst>
          </p:cNvPr>
          <p:cNvSpPr>
            <a:spLocks noGrp="1"/>
          </p:cNvSpPr>
          <p:nvPr>
            <p:ph type="sldNum" sz="quarter" idx="12"/>
          </p:nvPr>
        </p:nvSpPr>
        <p:spPr>
          <a:xfrm>
            <a:off x="6913605" y="6329238"/>
            <a:ext cx="2057400" cy="528761"/>
          </a:xfrm>
          <a:prstGeom prst="rect">
            <a:avLst/>
          </a:prstGeom>
        </p:spPr>
        <p:txBody>
          <a:bodyPr/>
          <a:lstStyle>
            <a:defPPr>
              <a:defRPr lang="en-US"/>
            </a:defPPr>
            <a:lvl1pPr marL="0" algn="r" defTabSz="457200" rtl="0" eaLnBrk="1" latinLnBrk="0" hangingPunct="1">
              <a:defRPr sz="2400" b="1" kern="1200">
                <a:solidFill>
                  <a:schemeClr val="accent1">
                    <a:lumMod val="75000"/>
                  </a:schemeClr>
                </a:solidFill>
                <a:latin typeface="Trebuchet MS" panose="020B0703020202090204" pitchFamily="34" charset="0"/>
                <a:ea typeface="+mn-ea"/>
                <a:cs typeface="Quire Sans" panose="020B0502040400020003"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19D2B53-EDAE-4B41-B849-8916FA40BCB6}" type="slidenum">
              <a:rPr lang="en-US" smtClean="0"/>
              <a:pPr marL="0" marR="0" lvl="0" indent="0" algn="r" defTabSz="914400" rtl="0" eaLnBrk="1" fontAlgn="auto" latinLnBrk="0" hangingPunct="1">
                <a:lnSpc>
                  <a:spcPct val="100000"/>
                </a:lnSpc>
                <a:spcBef>
                  <a:spcPts val="0"/>
                </a:spcBef>
                <a:spcAft>
                  <a:spcPts val="0"/>
                </a:spcAft>
                <a:buClrTx/>
                <a:buSzTx/>
                <a:buFontTx/>
                <a:buNone/>
                <a:tabLst/>
                <a:defRPr/>
              </a:pPr>
              <a:t>185</a:t>
            </a:fld>
            <a:endParaRPr kumimoji="0" lang="en-US" sz="2400" b="1" i="0" u="none" strike="noStrike" kern="1200" cap="none" spc="0" normalizeH="0" baseline="0" noProof="0" dirty="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endParaRPr>
          </a:p>
        </p:txBody>
      </p:sp>
    </p:spTree>
    <p:extLst>
      <p:ext uri="{BB962C8B-B14F-4D97-AF65-F5344CB8AC3E}">
        <p14:creationId xmlns:p14="http://schemas.microsoft.com/office/powerpoint/2010/main" val="2376554930"/>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36B44E-C726-0939-6B89-77A6FD1506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A8D4CE-1880-0C34-58F4-7385EA5A1DE6}"/>
              </a:ext>
            </a:extLst>
          </p:cNvPr>
          <p:cNvSpPr>
            <a:spLocks noGrp="1"/>
          </p:cNvSpPr>
          <p:nvPr>
            <p:ph type="title"/>
          </p:nvPr>
        </p:nvSpPr>
        <p:spPr/>
        <p:txBody>
          <a:bodyPr/>
          <a:lstStyle/>
          <a:p>
            <a:r>
              <a:rPr lang="en-US" dirty="0"/>
              <a:t>Important Caveat</a:t>
            </a:r>
          </a:p>
        </p:txBody>
      </p:sp>
      <p:sp>
        <p:nvSpPr>
          <p:cNvPr id="3" name="Content Placeholder 2">
            <a:extLst>
              <a:ext uri="{FF2B5EF4-FFF2-40B4-BE49-F238E27FC236}">
                <a16:creationId xmlns:a16="http://schemas.microsoft.com/office/drawing/2014/main" id="{7B5C9CBF-7E17-40F4-CFC1-9EC867F514DE}"/>
              </a:ext>
            </a:extLst>
          </p:cNvPr>
          <p:cNvSpPr>
            <a:spLocks noGrp="1"/>
          </p:cNvSpPr>
          <p:nvPr>
            <p:ph idx="1"/>
          </p:nvPr>
        </p:nvSpPr>
        <p:spPr/>
        <p:txBody>
          <a:bodyPr/>
          <a:lstStyle/>
          <a:p>
            <a:endParaRPr lang="en-US" sz="1400" dirty="0"/>
          </a:p>
          <a:p>
            <a:r>
              <a:rPr lang="en-US" dirty="0"/>
              <a:t>VRD solution analysis based on </a:t>
            </a:r>
            <a:r>
              <a:rPr lang="en-US" dirty="0">
                <a:solidFill>
                  <a:srgbClr val="C00000"/>
                </a:solidFill>
                <a:latin typeface="Trebuchet MS" panose="020B0703020202090204" pitchFamily="34" charset="0"/>
              </a:rPr>
              <a:t>1K </a:t>
            </a:r>
            <a:r>
              <a:rPr lang="en-US" dirty="0"/>
              <a:t>or </a:t>
            </a:r>
            <a:r>
              <a:rPr lang="en-US" dirty="0">
                <a:solidFill>
                  <a:srgbClr val="C00000"/>
                </a:solidFill>
                <a:latin typeface="Trebuchet MS" panose="020B0703020202090204" pitchFamily="34" charset="0"/>
              </a:rPr>
              <a:t>10K</a:t>
            </a:r>
            <a:br>
              <a:rPr lang="en-US" dirty="0">
                <a:solidFill>
                  <a:srgbClr val="C00000"/>
                </a:solidFill>
              </a:rPr>
            </a:br>
            <a:r>
              <a:rPr lang="en-US" dirty="0"/>
              <a:t>read disturbance threshold </a:t>
            </a:r>
            <a:r>
              <a:rPr lang="en-US" dirty="0">
                <a:solidFill>
                  <a:srgbClr val="C00000"/>
                </a:solidFill>
              </a:rPr>
              <a:t>measurements</a:t>
            </a:r>
            <a:r>
              <a:rPr lang="en-US" dirty="0"/>
              <a:t> per row</a:t>
            </a:r>
          </a:p>
          <a:p>
            <a:endParaRPr lang="en-US" dirty="0"/>
          </a:p>
          <a:p>
            <a:endParaRPr lang="en-US" dirty="0"/>
          </a:p>
          <a:p>
            <a:pPr>
              <a:buClr>
                <a:schemeClr val="tx1"/>
              </a:buClr>
            </a:pPr>
            <a:r>
              <a:rPr lang="en-US" dirty="0">
                <a:solidFill>
                  <a:srgbClr val="C00000"/>
                </a:solidFill>
              </a:rPr>
              <a:t>More measurements could yield </a:t>
            </a:r>
            <a:r>
              <a:rPr lang="en-US" b="1" dirty="0">
                <a:solidFill>
                  <a:srgbClr val="C00000"/>
                </a:solidFill>
              </a:rPr>
              <a:t>worse</a:t>
            </a:r>
            <a:r>
              <a:rPr lang="en-US" dirty="0">
                <a:solidFill>
                  <a:srgbClr val="C00000"/>
                </a:solidFill>
              </a:rPr>
              <a:t> results</a:t>
            </a:r>
          </a:p>
          <a:p>
            <a:pPr lvl="1">
              <a:buClr>
                <a:schemeClr val="tx1"/>
              </a:buClr>
            </a:pPr>
            <a:r>
              <a:rPr lang="en-US" dirty="0"/>
              <a:t>Read disturbance threshold distribution </a:t>
            </a:r>
            <a:r>
              <a:rPr lang="en-US" dirty="0">
                <a:solidFill>
                  <a:srgbClr val="C00000"/>
                </a:solidFill>
              </a:rPr>
              <a:t>tail could expand</a:t>
            </a:r>
          </a:p>
          <a:p>
            <a:pPr>
              <a:buClr>
                <a:schemeClr val="tx1"/>
              </a:buClr>
            </a:pPr>
            <a:endParaRPr lang="en-US" dirty="0">
              <a:solidFill>
                <a:schemeClr val="accent6">
                  <a:lumMod val="75000"/>
                </a:schemeClr>
              </a:solidFill>
            </a:endParaRPr>
          </a:p>
          <a:p>
            <a:endParaRPr lang="en-US" dirty="0"/>
          </a:p>
          <a:p>
            <a:r>
              <a:rPr lang="en-US" dirty="0"/>
              <a:t>What results would </a:t>
            </a:r>
            <a:r>
              <a:rPr lang="en-US" dirty="0">
                <a:solidFill>
                  <a:schemeClr val="accent2">
                    <a:lumMod val="75000"/>
                  </a:schemeClr>
                </a:solidFill>
              </a:rPr>
              <a:t>millions</a:t>
            </a:r>
            <a:r>
              <a:rPr lang="en-US" dirty="0"/>
              <a:t> or </a:t>
            </a:r>
            <a:r>
              <a:rPr lang="en-US" dirty="0">
                <a:solidFill>
                  <a:schemeClr val="accent2">
                    <a:lumMod val="75000"/>
                  </a:schemeClr>
                </a:solidFill>
              </a:rPr>
              <a:t>billions</a:t>
            </a:r>
            <a:br>
              <a:rPr lang="en-US" dirty="0"/>
            </a:br>
            <a:r>
              <a:rPr lang="en-US" dirty="0"/>
              <a:t>of RDT </a:t>
            </a:r>
            <a:r>
              <a:rPr lang="en-US" dirty="0">
                <a:solidFill>
                  <a:schemeClr val="accent2">
                    <a:lumMod val="75000"/>
                  </a:schemeClr>
                </a:solidFill>
              </a:rPr>
              <a:t>measurements</a:t>
            </a:r>
            <a:r>
              <a:rPr lang="en-US" dirty="0"/>
              <a:t> yield?</a:t>
            </a:r>
          </a:p>
          <a:p>
            <a:endParaRPr lang="en-US" dirty="0"/>
          </a:p>
        </p:txBody>
      </p:sp>
      <p:sp>
        <p:nvSpPr>
          <p:cNvPr id="4" name="Slide Number Placeholder 3">
            <a:extLst>
              <a:ext uri="{FF2B5EF4-FFF2-40B4-BE49-F238E27FC236}">
                <a16:creationId xmlns:a16="http://schemas.microsoft.com/office/drawing/2014/main" id="{048B4610-7925-1CC1-DD4A-E1489209FD1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9D2B53-EDAE-4B41-B849-8916FA40BCB6}" type="slidenum">
              <a:rPr kumimoji="0" lang="en-US" sz="2400" b="1" i="0" u="none" strike="noStrike" kern="1200" cap="none" spc="0" normalizeH="0" baseline="0" noProof="0" smtClean="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186</a:t>
            </a:fld>
            <a:endParaRPr kumimoji="0" lang="en-US" sz="2400" b="1" i="0" u="none" strike="noStrike" kern="1200" cap="none" spc="0" normalizeH="0" baseline="0" noProof="0" dirty="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endParaRPr>
          </a:p>
        </p:txBody>
      </p:sp>
    </p:spTree>
    <p:extLst>
      <p:ext uri="{BB962C8B-B14F-4D97-AF65-F5344CB8AC3E}">
        <p14:creationId xmlns:p14="http://schemas.microsoft.com/office/powerpoint/2010/main" val="1952003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DE600C-1E3B-3A8C-9699-3BF4519832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9BBFD0-E2D8-4292-2FC7-8CEB673290FD}"/>
              </a:ext>
            </a:extLst>
          </p:cNvPr>
          <p:cNvSpPr>
            <a:spLocks noGrp="1"/>
          </p:cNvSpPr>
          <p:nvPr>
            <p:ph type="title"/>
          </p:nvPr>
        </p:nvSpPr>
        <p:spPr/>
        <p:txBody>
          <a:bodyPr>
            <a:noAutofit/>
          </a:bodyPr>
          <a:lstStyle/>
          <a:p>
            <a:r>
              <a:rPr lang="en-US" sz="3600" dirty="0"/>
              <a:t>Challenges of Accurately Identifying RDT</a:t>
            </a:r>
          </a:p>
        </p:txBody>
      </p:sp>
      <p:sp>
        <p:nvSpPr>
          <p:cNvPr id="4" name="Slide Number Placeholder 3">
            <a:extLst>
              <a:ext uri="{FF2B5EF4-FFF2-40B4-BE49-F238E27FC236}">
                <a16:creationId xmlns:a16="http://schemas.microsoft.com/office/drawing/2014/main" id="{1FCF4D69-CCBA-00FF-6D2C-1843ED2C898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9D2B53-EDAE-4B41-B849-8916FA40BCB6}" type="slidenum">
              <a:rPr kumimoji="0" lang="en-US" sz="2400" b="1" i="0" u="none" strike="noStrike" kern="1200" cap="none" spc="0" normalizeH="0" baseline="0" noProof="0" smtClean="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187</a:t>
            </a:fld>
            <a:endParaRPr kumimoji="0" lang="en-US" sz="2400" b="1" i="0" u="none" strike="noStrike" kern="1200" cap="none" spc="0" normalizeH="0" baseline="0" noProof="0" dirty="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endParaRPr>
          </a:p>
        </p:txBody>
      </p:sp>
      <p:sp>
        <p:nvSpPr>
          <p:cNvPr id="34" name="TextBox 33">
            <a:extLst>
              <a:ext uri="{FF2B5EF4-FFF2-40B4-BE49-F238E27FC236}">
                <a16:creationId xmlns:a16="http://schemas.microsoft.com/office/drawing/2014/main" id="{7876D96F-5786-727F-5B1D-53BF8D183A80}"/>
              </a:ext>
            </a:extLst>
          </p:cNvPr>
          <p:cNvSpPr txBox="1"/>
          <p:nvPr/>
        </p:nvSpPr>
        <p:spPr>
          <a:xfrm>
            <a:off x="0" y="965666"/>
            <a:ext cx="9144000" cy="997497"/>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marL="0" marR="0" lvl="0" indent="0" algn="ctr" defTabSz="914400" rtl="0" eaLnBrk="1" fontAlgn="auto" latinLnBrk="0" hangingPunct="1">
              <a:lnSpc>
                <a:spcPct val="90000"/>
              </a:lnSpc>
              <a:spcBef>
                <a:spcPts val="4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t>Variation in read disturbance threshold across </a:t>
            </a:r>
            <a:r>
              <a:rPr kumimoji="0" lang="en-US" sz="2400" b="0" i="0" u="none" strike="noStrike" kern="1200" cap="none" spc="0" normalizeH="0" baseline="0" noProof="0" dirty="0">
                <a:ln>
                  <a:noFill/>
                </a:ln>
                <a:solidFill>
                  <a:srgbClr val="70AD47">
                    <a:lumMod val="75000"/>
                  </a:srgbClr>
                </a:solidFill>
                <a:effectLst/>
                <a:uLnTx/>
                <a:uFillTx/>
                <a:latin typeface="Trebuchet MS" panose="020B0703020202090204" pitchFamily="34" charset="0"/>
                <a:ea typeface="Cambria"/>
                <a:cs typeface="+mn-cs"/>
              </a:rPr>
              <a:t>1000 </a:t>
            </a:r>
            <a:r>
              <a:rPr kumimoji="0" lang="en-US" sz="2400" b="0" i="0" u="none" strike="noStrike" kern="1200" cap="none" spc="0" normalizeH="0" baseline="0" noProof="0" dirty="0">
                <a:ln>
                  <a:noFill/>
                </a:ln>
                <a:solidFill>
                  <a:srgbClr val="70AD47">
                    <a:lumMod val="75000"/>
                  </a:srgbClr>
                </a:solidFill>
                <a:effectLst/>
                <a:uLnTx/>
                <a:uFillTx/>
                <a:latin typeface="Quire Sans" panose="020B0502040400020003" pitchFamily="34" charset="0"/>
                <a:ea typeface="Cambria"/>
                <a:cs typeface="+mn-cs"/>
              </a:rPr>
              <a:t>measurements</a:t>
            </a:r>
            <a:r>
              <a:rPr kumimoji="0" lang="en-US" sz="24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t> </a:t>
            </a:r>
            <a:br>
              <a:rPr kumimoji="0" lang="en-US" sz="24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br>
            <a:r>
              <a:rPr kumimoji="0" lang="en-US" sz="24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t>can reach </a:t>
            </a:r>
            <a:r>
              <a:rPr kumimoji="0" lang="en-US" sz="2400" b="0" i="0" u="none" strike="noStrike" kern="1200" cap="none" spc="0" normalizeH="0" baseline="0" noProof="0" dirty="0">
                <a:ln>
                  <a:noFill/>
                </a:ln>
                <a:solidFill>
                  <a:srgbClr val="ED7D31">
                    <a:lumMod val="75000"/>
                  </a:srgbClr>
                </a:solidFill>
                <a:effectLst/>
                <a:uLnTx/>
                <a:uFillTx/>
                <a:latin typeface="Trebuchet MS" panose="020B0603020202020204" pitchFamily="34" charset="0"/>
                <a:ea typeface="Cambria"/>
                <a:cs typeface="+mn-cs"/>
              </a:rPr>
              <a:t>3.5</a:t>
            </a:r>
            <a:r>
              <a:rPr kumimoji="0" lang="en-US" sz="2400" b="1" i="0" u="none" strike="noStrike" kern="1200" cap="none" spc="0" normalizeH="0" baseline="0" noProof="0" dirty="0">
                <a:ln>
                  <a:noFill/>
                </a:ln>
                <a:solidFill>
                  <a:srgbClr val="ED7D31">
                    <a:lumMod val="75000"/>
                  </a:srgbClr>
                </a:solidFill>
                <a:effectLst/>
                <a:uLnTx/>
                <a:uFillTx/>
                <a:latin typeface="Quire Sans"/>
                <a:ea typeface="+mn-ea"/>
                <a:cs typeface="+mn-cs"/>
              </a:rPr>
              <a:t>⨉ </a:t>
            </a:r>
            <a:r>
              <a:rPr kumimoji="0" lang="en-US" sz="2400" b="0" i="0" u="none" strike="noStrike" kern="1200" cap="none" spc="0" normalizeH="0" baseline="0" noProof="0" dirty="0">
                <a:ln>
                  <a:noFill/>
                </a:ln>
                <a:solidFill>
                  <a:srgbClr val="ED7D31">
                    <a:lumMod val="75000"/>
                  </a:srgbClr>
                </a:solidFill>
                <a:effectLst/>
                <a:uLnTx/>
                <a:uFillTx/>
                <a:latin typeface="Quire Sans"/>
                <a:ea typeface="+mn-ea"/>
                <a:cs typeface="+mn-cs"/>
              </a:rPr>
              <a:t>and may not be bounded</a:t>
            </a:r>
            <a:endParaRPr kumimoji="0" lang="en-US" sz="2400" b="0" i="0" u="none" strike="noStrike" kern="1200" cap="none" spc="0" normalizeH="0" baseline="0" noProof="0" dirty="0">
              <a:ln>
                <a:noFill/>
              </a:ln>
              <a:solidFill>
                <a:srgbClr val="ED7D31">
                  <a:lumMod val="75000"/>
                </a:srgbClr>
              </a:solidFill>
              <a:effectLst/>
              <a:uLnTx/>
              <a:uFillTx/>
              <a:latin typeface="Quire Sans" panose="020B0502040400020003" pitchFamily="34" charset="0"/>
              <a:ea typeface="Cambria"/>
              <a:cs typeface="+mn-cs"/>
            </a:endParaRPr>
          </a:p>
        </p:txBody>
      </p:sp>
      <p:grpSp>
        <p:nvGrpSpPr>
          <p:cNvPr id="42" name="Group 41">
            <a:extLst>
              <a:ext uri="{FF2B5EF4-FFF2-40B4-BE49-F238E27FC236}">
                <a16:creationId xmlns:a16="http://schemas.microsoft.com/office/drawing/2014/main" id="{D1C7F8FC-04F0-7907-8AD1-BDBFDA0048B7}"/>
              </a:ext>
            </a:extLst>
          </p:cNvPr>
          <p:cNvGrpSpPr/>
          <p:nvPr/>
        </p:nvGrpSpPr>
        <p:grpSpPr>
          <a:xfrm>
            <a:off x="291533" y="2289642"/>
            <a:ext cx="3122913" cy="2278715"/>
            <a:chOff x="2706321" y="1535582"/>
            <a:chExt cx="4521409" cy="3299165"/>
          </a:xfrm>
        </p:grpSpPr>
        <p:pic>
          <p:nvPicPr>
            <p:cNvPr id="29" name="Picture 28">
              <a:extLst>
                <a:ext uri="{FF2B5EF4-FFF2-40B4-BE49-F238E27FC236}">
                  <a16:creationId xmlns:a16="http://schemas.microsoft.com/office/drawing/2014/main" id="{11A30389-4312-6868-2226-3D38A4571662}"/>
                </a:ext>
              </a:extLst>
            </p:cNvPr>
            <p:cNvPicPr>
              <a:picLocks noChangeAspect="1"/>
            </p:cNvPicPr>
            <p:nvPr/>
          </p:nvPicPr>
          <p:blipFill rotWithShape="1">
            <a:blip r:embed="rId3"/>
            <a:srcRect l="50903" b="10296"/>
            <a:stretch/>
          </p:blipFill>
          <p:spPr>
            <a:xfrm>
              <a:off x="3251915" y="1535582"/>
              <a:ext cx="3975815" cy="2823917"/>
            </a:xfrm>
            <a:prstGeom prst="rect">
              <a:avLst/>
            </a:prstGeom>
          </p:spPr>
        </p:pic>
        <p:cxnSp>
          <p:nvCxnSpPr>
            <p:cNvPr id="32" name="Straight Arrow Connector 31">
              <a:extLst>
                <a:ext uri="{FF2B5EF4-FFF2-40B4-BE49-F238E27FC236}">
                  <a16:creationId xmlns:a16="http://schemas.microsoft.com/office/drawing/2014/main" id="{397CC177-460B-644B-F0B1-FA1246643CA1}"/>
                </a:ext>
              </a:extLst>
            </p:cNvPr>
            <p:cNvCxnSpPr>
              <a:cxnSpLocks/>
            </p:cNvCxnSpPr>
            <p:nvPr/>
          </p:nvCxnSpPr>
          <p:spPr>
            <a:xfrm>
              <a:off x="4574997" y="2186949"/>
              <a:ext cx="0" cy="1589405"/>
            </a:xfrm>
            <a:prstGeom prst="straightConnector1">
              <a:avLst/>
            </a:prstGeom>
            <a:ln w="38100">
              <a:solidFill>
                <a:schemeClr val="accent6">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AA97CCF8-AD74-1DCB-4887-1EB363AE4E9D}"/>
                </a:ext>
              </a:extLst>
            </p:cNvPr>
            <p:cNvSpPr txBox="1"/>
            <p:nvPr/>
          </p:nvSpPr>
          <p:spPr>
            <a:xfrm>
              <a:off x="4661972" y="2535429"/>
              <a:ext cx="1155700" cy="914400"/>
            </a:xfrm>
            <a:prstGeom prst="rect">
              <a:avLst/>
            </a:prstGeom>
            <a:noFill/>
            <a:ln w="57150">
              <a:noFill/>
            </a:ln>
          </p:spPr>
          <p:txBody>
            <a:bodyPr wrap="non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70AD47">
                      <a:lumMod val="75000"/>
                    </a:srgbClr>
                  </a:solidFill>
                  <a:effectLst/>
                  <a:uLnTx/>
                  <a:uFillTx/>
                  <a:latin typeface="Trebuchet MS" panose="020B0603020202020204" pitchFamily="34" charset="0"/>
                  <a:ea typeface="+mn-ea"/>
                  <a:cs typeface="+mn-cs"/>
                </a:rPr>
                <a:t>3.5</a:t>
              </a:r>
              <a:r>
                <a:rPr kumimoji="0" lang="en-US" sz="2600" b="1" i="0" u="none" strike="noStrike" kern="1200" cap="none" spc="0" normalizeH="0" baseline="0" noProof="0" dirty="0">
                  <a:ln>
                    <a:noFill/>
                  </a:ln>
                  <a:solidFill>
                    <a:srgbClr val="70AD47">
                      <a:lumMod val="75000"/>
                    </a:srgbClr>
                  </a:solidFill>
                  <a:effectLst/>
                  <a:uLnTx/>
                  <a:uFillTx/>
                  <a:latin typeface="Quire Sans"/>
                  <a:ea typeface="+mn-ea"/>
                  <a:cs typeface="+mn-cs"/>
                </a:rPr>
                <a:t>⨉</a:t>
              </a:r>
              <a:endParaRPr kumimoji="0" lang="en-US" sz="2600" b="1" i="0" u="none" strike="noStrike" kern="1200" cap="none" spc="0" normalizeH="0" baseline="0" noProof="0" dirty="0">
                <a:ln>
                  <a:noFill/>
                </a:ln>
                <a:solidFill>
                  <a:srgbClr val="70AD47">
                    <a:lumMod val="75000"/>
                  </a:srgbClr>
                </a:solidFill>
                <a:effectLst/>
                <a:uLnTx/>
                <a:uFillTx/>
                <a:latin typeface="Trebuchet MS" panose="020B0603020202020204" pitchFamily="34" charset="0"/>
                <a:ea typeface="+mn-ea"/>
                <a:cs typeface="+mn-cs"/>
              </a:endParaRPr>
            </a:p>
          </p:txBody>
        </p:sp>
        <p:cxnSp>
          <p:nvCxnSpPr>
            <p:cNvPr id="37" name="Straight Connector 36">
              <a:extLst>
                <a:ext uri="{FF2B5EF4-FFF2-40B4-BE49-F238E27FC236}">
                  <a16:creationId xmlns:a16="http://schemas.microsoft.com/office/drawing/2014/main" id="{D0AAECE6-84EE-38DA-05DA-85B924FA7DB4}"/>
                </a:ext>
              </a:extLst>
            </p:cNvPr>
            <p:cNvCxnSpPr/>
            <p:nvPr/>
          </p:nvCxnSpPr>
          <p:spPr>
            <a:xfrm>
              <a:off x="3946347" y="2162184"/>
              <a:ext cx="2955925" cy="0"/>
            </a:xfrm>
            <a:prstGeom prst="line">
              <a:avLst/>
            </a:prstGeom>
            <a:ln w="12700">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5D946BC0-C232-9CE1-F9AB-24969A3E6180}"/>
                </a:ext>
              </a:extLst>
            </p:cNvPr>
            <p:cNvCxnSpPr/>
            <p:nvPr/>
          </p:nvCxnSpPr>
          <p:spPr>
            <a:xfrm>
              <a:off x="3946347" y="3776354"/>
              <a:ext cx="2955925" cy="0"/>
            </a:xfrm>
            <a:prstGeom prst="line">
              <a:avLst/>
            </a:prstGeom>
            <a:ln w="12700">
              <a:solidFill>
                <a:schemeClr val="tx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9" name="Rectangle 38">
              <a:extLst>
                <a:ext uri="{FF2B5EF4-FFF2-40B4-BE49-F238E27FC236}">
                  <a16:creationId xmlns:a16="http://schemas.microsoft.com/office/drawing/2014/main" id="{83B6E912-479B-D07A-77E1-CF96DA1392EB}"/>
                </a:ext>
              </a:extLst>
            </p:cNvPr>
            <p:cNvSpPr/>
            <p:nvPr/>
          </p:nvSpPr>
          <p:spPr>
            <a:xfrm>
              <a:off x="3181082" y="4076163"/>
              <a:ext cx="218941" cy="283336"/>
            </a:xfrm>
            <a:prstGeom prst="rect">
              <a:avLst/>
            </a:prstGeom>
            <a:solidFill>
              <a:srgbClr val="FFFFFF"/>
            </a:solidFill>
            <a:ln>
              <a:noFill/>
            </a:ln>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 b="1" i="0" u="none" strike="noStrike" kern="1200" cap="none" spc="0" normalizeH="0" baseline="0" noProof="0" dirty="0">
                <a:ln>
                  <a:noFill/>
                </a:ln>
                <a:solidFill>
                  <a:srgbClr val="ED7D31">
                    <a:lumMod val="75000"/>
                  </a:srgbClr>
                </a:solidFill>
                <a:effectLst/>
                <a:uLnTx/>
                <a:uFillTx/>
                <a:latin typeface="Quire Sans"/>
                <a:ea typeface="+mn-ea"/>
                <a:cs typeface="+mn-cs"/>
              </a:endParaRPr>
            </a:p>
          </p:txBody>
        </p:sp>
        <p:sp>
          <p:nvSpPr>
            <p:cNvPr id="40" name="TextBox 39">
              <a:extLst>
                <a:ext uri="{FF2B5EF4-FFF2-40B4-BE49-F238E27FC236}">
                  <a16:creationId xmlns:a16="http://schemas.microsoft.com/office/drawing/2014/main" id="{C688752A-FFF9-2B11-12F9-9DF1470E5F5C}"/>
                </a:ext>
              </a:extLst>
            </p:cNvPr>
            <p:cNvSpPr txBox="1"/>
            <p:nvPr/>
          </p:nvSpPr>
          <p:spPr>
            <a:xfrm rot="16200000">
              <a:off x="2305459" y="2495338"/>
              <a:ext cx="1495426" cy="693702"/>
            </a:xfrm>
            <a:prstGeom prst="rect">
              <a:avLst/>
            </a:prstGeom>
            <a:noFill/>
            <a:ln w="57150">
              <a:noFill/>
            </a:ln>
          </p:spPr>
          <p:txBody>
            <a:bodyPr wrap="non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Quire Sans"/>
                  <a:ea typeface="+mn-ea"/>
                  <a:cs typeface="+mn-cs"/>
                </a:rPr>
                <a:t>RDT</a:t>
              </a:r>
            </a:p>
          </p:txBody>
        </p:sp>
        <p:sp>
          <p:nvSpPr>
            <p:cNvPr id="41" name="TextBox 40">
              <a:extLst>
                <a:ext uri="{FF2B5EF4-FFF2-40B4-BE49-F238E27FC236}">
                  <a16:creationId xmlns:a16="http://schemas.microsoft.com/office/drawing/2014/main" id="{75AC2D5F-7A2D-AF6E-27AF-10BBC17FB628}"/>
                </a:ext>
              </a:extLst>
            </p:cNvPr>
            <p:cNvSpPr txBox="1"/>
            <p:nvPr/>
          </p:nvSpPr>
          <p:spPr>
            <a:xfrm>
              <a:off x="3609332" y="4372813"/>
              <a:ext cx="3462136" cy="461934"/>
            </a:xfrm>
            <a:prstGeom prst="rect">
              <a:avLst/>
            </a:prstGeom>
            <a:noFill/>
            <a:ln w="57150">
              <a:noFill/>
            </a:ln>
          </p:spPr>
          <p:txBody>
            <a:bodyPr wrap="non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Quire Sans"/>
                  <a:ea typeface="+mn-ea"/>
                  <a:cs typeface="+mn-cs"/>
                </a:rPr>
                <a:t>Measurement Number</a:t>
              </a:r>
            </a:p>
          </p:txBody>
        </p:sp>
      </p:grpSp>
      <p:sp>
        <p:nvSpPr>
          <p:cNvPr id="48" name="TextBox 47">
            <a:extLst>
              <a:ext uri="{FF2B5EF4-FFF2-40B4-BE49-F238E27FC236}">
                <a16:creationId xmlns:a16="http://schemas.microsoft.com/office/drawing/2014/main" id="{F0E7C089-42E0-2E35-79DE-00F90ADABED6}"/>
              </a:ext>
            </a:extLst>
          </p:cNvPr>
          <p:cNvSpPr txBox="1"/>
          <p:nvPr/>
        </p:nvSpPr>
        <p:spPr>
          <a:xfrm>
            <a:off x="4001203" y="2487429"/>
            <a:ext cx="4747328" cy="1658771"/>
          </a:xfrm>
          <a:prstGeom prst="rect">
            <a:avLst/>
          </a:prstGeom>
          <a:noFill/>
          <a:ln w="57150">
            <a:noFill/>
          </a:ln>
        </p:spPr>
        <p:txBody>
          <a:bodyPr wrap="non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Quire Sans"/>
                <a:ea typeface="+mn-ea"/>
                <a:cs typeface="+mn-cs"/>
              </a:rPr>
              <a:t>VRD is </a:t>
            </a:r>
            <a:r>
              <a:rPr kumimoji="0" lang="en-US" sz="2000" b="0" i="0" u="none" strike="noStrike" kern="1200" cap="none" spc="0" normalizeH="0" baseline="0" noProof="0" dirty="0">
                <a:ln>
                  <a:noFill/>
                </a:ln>
                <a:solidFill>
                  <a:srgbClr val="ED7D31">
                    <a:lumMod val="75000"/>
                  </a:srgbClr>
                </a:solidFill>
                <a:effectLst/>
                <a:uLnTx/>
                <a:uFillTx/>
                <a:latin typeface="Quire Sans"/>
                <a:ea typeface="+mn-ea"/>
                <a:cs typeface="+mn-cs"/>
              </a:rPr>
              <a:t>affected</a:t>
            </a:r>
            <a:r>
              <a:rPr kumimoji="0" lang="en-US" sz="2000" b="0" i="0" u="none" strike="noStrike" kern="1200" cap="none" spc="0" normalizeH="0" baseline="0" noProof="0" dirty="0">
                <a:ln>
                  <a:noFill/>
                </a:ln>
                <a:solidFill>
                  <a:prstClr val="black"/>
                </a:solidFill>
                <a:effectLst/>
                <a:uLnTx/>
                <a:uFillTx/>
                <a:latin typeface="Quire Sans"/>
                <a:ea typeface="+mn-ea"/>
                <a:cs typeface="+mn-cs"/>
              </a:rPr>
              <a:t> by data pattern, temperature,</a:t>
            </a:r>
            <a:br>
              <a:rPr kumimoji="0" lang="en-US" sz="2000" b="0" i="0" u="none" strike="noStrike" kern="1200" cap="none" spc="0" normalizeH="0" baseline="0" noProof="0" dirty="0">
                <a:ln>
                  <a:noFill/>
                </a:ln>
                <a:solidFill>
                  <a:prstClr val="black"/>
                </a:solidFill>
                <a:effectLst/>
                <a:uLnTx/>
                <a:uFillTx/>
                <a:latin typeface="Quire Sans"/>
                <a:ea typeface="+mn-ea"/>
                <a:cs typeface="+mn-cs"/>
              </a:rPr>
            </a:br>
            <a:r>
              <a:rPr kumimoji="0" lang="en-US" sz="2000" b="0" i="0" u="none" strike="noStrike" kern="1200" cap="none" spc="0" normalizeH="0" baseline="0" noProof="0" dirty="0">
                <a:ln>
                  <a:noFill/>
                </a:ln>
                <a:solidFill>
                  <a:prstClr val="black"/>
                </a:solidFill>
                <a:effectLst/>
                <a:uLnTx/>
                <a:uFillTx/>
                <a:latin typeface="Quire Sans"/>
                <a:ea typeface="+mn-ea"/>
                <a:cs typeface="+mn-cs"/>
              </a:rPr>
              <a:t>aggressor row on time</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Quire Sans"/>
              <a:ea typeface="+mn-ea"/>
              <a:cs typeface="+mn-cs"/>
            </a:endParaRP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Quire Sans"/>
                <a:ea typeface="+mn-ea"/>
                <a:cs typeface="+mn-cs"/>
              </a:rPr>
              <a:t>Comprehensive RDT profiling is </a:t>
            </a:r>
            <a:r>
              <a:rPr kumimoji="0" lang="en-US" sz="2000" b="1" i="0" u="none" strike="noStrike" kern="1200" cap="none" spc="0" normalizeH="0" baseline="0" noProof="0" dirty="0">
                <a:ln>
                  <a:noFill/>
                </a:ln>
                <a:solidFill>
                  <a:srgbClr val="C00000"/>
                </a:solidFill>
                <a:effectLst/>
                <a:uLnTx/>
                <a:uFillTx/>
                <a:latin typeface="Quire Sans"/>
                <a:ea typeface="+mn-ea"/>
                <a:cs typeface="+mn-cs"/>
              </a:rPr>
              <a:t>time-intensive</a:t>
            </a:r>
          </a:p>
        </p:txBody>
      </p:sp>
      <p:sp>
        <p:nvSpPr>
          <p:cNvPr id="49" name="Down Arrow 48">
            <a:extLst>
              <a:ext uri="{FF2B5EF4-FFF2-40B4-BE49-F238E27FC236}">
                <a16:creationId xmlns:a16="http://schemas.microsoft.com/office/drawing/2014/main" id="{644232F8-41CD-16ED-BC1D-10C2CC7FB48D}"/>
              </a:ext>
            </a:extLst>
          </p:cNvPr>
          <p:cNvSpPr/>
          <p:nvPr/>
        </p:nvSpPr>
        <p:spPr>
          <a:xfrm>
            <a:off x="6294374" y="3347957"/>
            <a:ext cx="160986" cy="238180"/>
          </a:xfrm>
          <a:prstGeom prst="downArrow">
            <a:avLst/>
          </a:prstGeom>
          <a:solidFill>
            <a:schemeClr val="accent6">
              <a:lumMod val="75000"/>
              <a:alpha val="90000"/>
            </a:schemeClr>
          </a:solidFill>
          <a:ln>
            <a:solidFill>
              <a:schemeClr val="accent6">
                <a:lumMod val="75000"/>
              </a:schemeClr>
            </a:solidFill>
          </a:ln>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 b="1" i="0" u="none" strike="noStrike" kern="1200" cap="none" spc="0" normalizeH="0" baseline="0" noProof="0" dirty="0">
              <a:ln>
                <a:noFill/>
              </a:ln>
              <a:solidFill>
                <a:srgbClr val="ED7D31">
                  <a:lumMod val="75000"/>
                </a:srgbClr>
              </a:solidFill>
              <a:effectLst/>
              <a:uLnTx/>
              <a:uFillTx/>
              <a:latin typeface="Quire Sans"/>
              <a:ea typeface="+mn-ea"/>
              <a:cs typeface="+mn-cs"/>
            </a:endParaRPr>
          </a:p>
        </p:txBody>
      </p:sp>
      <p:sp>
        <p:nvSpPr>
          <p:cNvPr id="50" name="TextBox 49">
            <a:extLst>
              <a:ext uri="{FF2B5EF4-FFF2-40B4-BE49-F238E27FC236}">
                <a16:creationId xmlns:a16="http://schemas.microsoft.com/office/drawing/2014/main" id="{5386A1F1-1146-DFCD-43CA-E4B7E5ACA736}"/>
              </a:ext>
            </a:extLst>
          </p:cNvPr>
          <p:cNvSpPr txBox="1"/>
          <p:nvPr/>
        </p:nvSpPr>
        <p:spPr>
          <a:xfrm>
            <a:off x="0" y="4935124"/>
            <a:ext cx="9144000" cy="1394114"/>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marL="0" marR="0" lvl="0" indent="0" algn="ctr" defTabSz="914400" rtl="0" eaLnBrk="1" fontAlgn="auto" latinLnBrk="0" hangingPunct="1">
              <a:lnSpc>
                <a:spcPct val="90000"/>
              </a:lnSpc>
              <a:spcBef>
                <a:spcPts val="40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t>Measuring RDT of </a:t>
            </a:r>
            <a:r>
              <a:rPr kumimoji="0" lang="en-US" sz="2800" b="0" i="1" u="none" strike="noStrike" kern="1200" cap="none" spc="0" normalizeH="0" baseline="0" noProof="0" dirty="0">
                <a:ln>
                  <a:noFill/>
                </a:ln>
                <a:solidFill>
                  <a:srgbClr val="ED7D31">
                    <a:lumMod val="75000"/>
                  </a:srgbClr>
                </a:solidFill>
                <a:effectLst/>
                <a:uLnTx/>
                <a:uFillTx/>
                <a:latin typeface="Quire Sans" panose="020B0502040400020003" pitchFamily="34" charset="0"/>
                <a:ea typeface="Cambria"/>
                <a:cs typeface="+mn-cs"/>
              </a:rPr>
              <a:t>each row</a:t>
            </a:r>
            <a: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t> </a:t>
            </a:r>
            <a:r>
              <a:rPr kumimoji="0" lang="en-US" sz="2800" b="0" i="1" u="none" strike="noStrike" kern="1200" cap="none" spc="0" normalizeH="0" baseline="0" noProof="0" dirty="0">
                <a:ln>
                  <a:noFill/>
                </a:ln>
                <a:solidFill>
                  <a:srgbClr val="4472C4">
                    <a:lumMod val="75000"/>
                  </a:srgbClr>
                </a:solidFill>
                <a:effectLst/>
                <a:uLnTx/>
                <a:uFillTx/>
                <a:latin typeface="Quire Sans" panose="020B0502040400020003" pitchFamily="34" charset="0"/>
                <a:ea typeface="Cambria"/>
                <a:cs typeface="+mn-cs"/>
              </a:rPr>
              <a:t>only once </a:t>
            </a:r>
            <a: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t>with </a:t>
            </a:r>
            <a:r>
              <a:rPr kumimoji="0" lang="en-US" sz="2800" b="0" i="0" u="none" strike="noStrike" kern="1200" cap="none" spc="0" normalizeH="0" baseline="0" noProof="0" dirty="0">
                <a:ln>
                  <a:noFill/>
                </a:ln>
                <a:solidFill>
                  <a:srgbClr val="70AD47">
                    <a:lumMod val="75000"/>
                  </a:srgbClr>
                </a:solidFill>
                <a:effectLst/>
                <a:uLnTx/>
                <a:uFillTx/>
                <a:latin typeface="Trebuchet MS" panose="020B0703020202090204" pitchFamily="34" charset="0"/>
                <a:ea typeface="Cambria"/>
                <a:cs typeface="+mn-cs"/>
              </a:rPr>
              <a:t>8000</a:t>
            </a:r>
            <a: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t> hammers</a:t>
            </a:r>
            <a:b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br>
            <a: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t>using </a:t>
            </a:r>
            <a:r>
              <a:rPr kumimoji="0" lang="en-US" sz="2800" b="0" i="0" u="none" strike="noStrike" kern="1200" cap="none" spc="0" normalizeH="0" baseline="0" noProof="0" dirty="0">
                <a:ln>
                  <a:noFill/>
                </a:ln>
                <a:solidFill>
                  <a:srgbClr val="ED7D31">
                    <a:lumMod val="75000"/>
                  </a:srgbClr>
                </a:solidFill>
                <a:effectLst/>
                <a:uLnTx/>
                <a:uFillTx/>
                <a:latin typeface="Quire Sans" panose="020B0502040400020003" pitchFamily="34" charset="0"/>
                <a:ea typeface="Cambria"/>
                <a:cs typeface="+mn-cs"/>
              </a:rPr>
              <a:t>four data patterns</a:t>
            </a:r>
            <a: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t>, at </a:t>
            </a:r>
            <a:r>
              <a:rPr kumimoji="0" lang="en-US" sz="2800" b="0" i="0" u="none" strike="noStrike" kern="1200" cap="none" spc="0" normalizeH="0" baseline="0" noProof="0" dirty="0">
                <a:ln>
                  <a:noFill/>
                </a:ln>
                <a:solidFill>
                  <a:srgbClr val="ED7D31">
                    <a:lumMod val="75000"/>
                  </a:srgbClr>
                </a:solidFill>
                <a:effectLst/>
                <a:uLnTx/>
                <a:uFillTx/>
                <a:latin typeface="Quire Sans" panose="020B0502040400020003" pitchFamily="34" charset="0"/>
                <a:ea typeface="Cambria"/>
                <a:cs typeface="+mn-cs"/>
              </a:rPr>
              <a:t>three temperature levels</a:t>
            </a:r>
            <a:b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br>
            <a: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t>takes </a:t>
            </a:r>
            <a:r>
              <a:rPr kumimoji="0" lang="en-US" sz="2800" b="0" i="0" u="none" strike="noStrike" kern="1200" cap="none" spc="0" normalizeH="0" baseline="0" noProof="0" dirty="0">
                <a:ln>
                  <a:noFill/>
                </a:ln>
                <a:solidFill>
                  <a:srgbClr val="C00000"/>
                </a:solidFill>
                <a:effectLst/>
                <a:uLnTx/>
                <a:uFillTx/>
                <a:latin typeface="Trebuchet MS" panose="020B0703020202090204" pitchFamily="34" charset="0"/>
                <a:ea typeface="Cambria"/>
                <a:cs typeface="+mn-cs"/>
              </a:rPr>
              <a:t>39</a:t>
            </a:r>
            <a:r>
              <a:rPr kumimoji="0" lang="en-US" sz="2800" b="0" i="0" u="none" strike="noStrike" kern="1200" cap="none" spc="0" normalizeH="0" baseline="0" noProof="0" dirty="0">
                <a:ln>
                  <a:noFill/>
                </a:ln>
                <a:solidFill>
                  <a:srgbClr val="C00000"/>
                </a:solidFill>
                <a:effectLst/>
                <a:uLnTx/>
                <a:uFillTx/>
                <a:latin typeface="Quire Sans" panose="020B0502040400020003" pitchFamily="34" charset="0"/>
                <a:ea typeface="Cambria"/>
                <a:cs typeface="+mn-cs"/>
              </a:rPr>
              <a:t> minutes </a:t>
            </a:r>
            <a: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t>in a bank of </a:t>
            </a:r>
            <a:r>
              <a:rPr kumimoji="0" lang="en-US" sz="2800" b="0" i="0" u="none" strike="noStrike" kern="1200" cap="none" spc="0" normalizeH="0" baseline="0" noProof="0" dirty="0">
                <a:ln>
                  <a:noFill/>
                </a:ln>
                <a:solidFill>
                  <a:prstClr val="black"/>
                </a:solidFill>
                <a:effectLst/>
                <a:uLnTx/>
                <a:uFillTx/>
                <a:latin typeface="Trebuchet MS" panose="020B0703020202090204" pitchFamily="34" charset="0"/>
                <a:ea typeface="Cambria"/>
                <a:cs typeface="+mn-cs"/>
              </a:rPr>
              <a:t>256</a:t>
            </a:r>
            <a: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t>K rows</a:t>
            </a:r>
          </a:p>
        </p:txBody>
      </p:sp>
    </p:spTree>
    <p:extLst>
      <p:ext uri="{BB962C8B-B14F-4D97-AF65-F5344CB8AC3E}">
        <p14:creationId xmlns:p14="http://schemas.microsoft.com/office/powerpoint/2010/main" val="1580209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48" grpId="0"/>
      <p:bldP spid="49" grpId="0" animBg="1"/>
      <p:bldP spid="50" grpId="0" animBg="1"/>
    </p:bld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7B5852-655F-8854-7FD6-C97A4042C1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1DC805-8F17-2178-782C-9B71A3628411}"/>
              </a:ext>
            </a:extLst>
          </p:cNvPr>
          <p:cNvSpPr>
            <a:spLocks noGrp="1"/>
          </p:cNvSpPr>
          <p:nvPr>
            <p:ph type="title"/>
          </p:nvPr>
        </p:nvSpPr>
        <p:spPr/>
        <p:txBody>
          <a:bodyPr/>
          <a:lstStyle/>
          <a:p>
            <a:r>
              <a:rPr lang="en-US" dirty="0"/>
              <a:t>RDT Profiling is Time-Intensive</a:t>
            </a:r>
          </a:p>
        </p:txBody>
      </p:sp>
      <p:pic>
        <p:nvPicPr>
          <p:cNvPr id="5" name="Content Placeholder 4">
            <a:extLst>
              <a:ext uri="{FF2B5EF4-FFF2-40B4-BE49-F238E27FC236}">
                <a16:creationId xmlns:a16="http://schemas.microsoft.com/office/drawing/2014/main" id="{8A1CE665-5F4E-0CE5-073A-97D6EAAF32E5}"/>
              </a:ext>
            </a:extLst>
          </p:cNvPr>
          <p:cNvPicPr>
            <a:picLocks noGrp="1" noChangeAspect="1"/>
          </p:cNvPicPr>
          <p:nvPr>
            <p:ph idx="1"/>
          </p:nvPr>
        </p:nvPicPr>
        <p:blipFill>
          <a:blip r:embed="rId3"/>
          <a:stretch>
            <a:fillRect/>
          </a:stretch>
        </p:blipFill>
        <p:spPr>
          <a:xfrm>
            <a:off x="917206" y="1169533"/>
            <a:ext cx="7309588" cy="3473305"/>
          </a:xfrm>
          <a:prstGeom prst="rect">
            <a:avLst/>
          </a:prstGeom>
        </p:spPr>
      </p:pic>
      <p:sp>
        <p:nvSpPr>
          <p:cNvPr id="4" name="Slide Number Placeholder 3">
            <a:extLst>
              <a:ext uri="{FF2B5EF4-FFF2-40B4-BE49-F238E27FC236}">
                <a16:creationId xmlns:a16="http://schemas.microsoft.com/office/drawing/2014/main" id="{4A398EA5-E118-D7B0-735C-B6DB870BA36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9D2B53-EDAE-4B41-B849-8916FA40BCB6}" type="slidenum">
              <a:rPr kumimoji="0" lang="en-US" sz="2400" b="1" i="0" u="none" strike="noStrike" kern="1200" cap="none" spc="0" normalizeH="0" baseline="0" noProof="0" smtClean="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188</a:t>
            </a:fld>
            <a:endParaRPr kumimoji="0" lang="en-US" sz="2400" b="1" i="0" u="none" strike="noStrike" kern="1200" cap="none" spc="0" normalizeH="0" baseline="0" noProof="0" dirty="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endParaRPr>
          </a:p>
        </p:txBody>
      </p:sp>
      <p:sp>
        <p:nvSpPr>
          <p:cNvPr id="6" name="TextBox 5">
            <a:extLst>
              <a:ext uri="{FF2B5EF4-FFF2-40B4-BE49-F238E27FC236}">
                <a16:creationId xmlns:a16="http://schemas.microsoft.com/office/drawing/2014/main" id="{CC0CAAB9-8926-786E-C4DC-F9B2CE216B6E}"/>
              </a:ext>
            </a:extLst>
          </p:cNvPr>
          <p:cNvSpPr txBox="1"/>
          <p:nvPr/>
        </p:nvSpPr>
        <p:spPr>
          <a:xfrm>
            <a:off x="0" y="4935124"/>
            <a:ext cx="9144000" cy="1394114"/>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marL="0" marR="0" lvl="0" indent="0" algn="ctr" defTabSz="914400" rtl="0" eaLnBrk="1" fontAlgn="auto" latinLnBrk="0" hangingPunct="1">
              <a:lnSpc>
                <a:spcPct val="90000"/>
              </a:lnSpc>
              <a:spcBef>
                <a:spcPts val="400"/>
              </a:spcBef>
              <a:spcAft>
                <a:spcPts val="0"/>
              </a:spcAft>
              <a:buClrTx/>
              <a:buSzTx/>
              <a:buFontTx/>
              <a:buNone/>
              <a:tabLst/>
              <a:defRPr/>
            </a:pPr>
            <a:r>
              <a:rPr kumimoji="0" lang="en-US" sz="2800" b="0" i="0" u="none" strike="noStrike" kern="1200" cap="none" spc="0" normalizeH="0" baseline="0" noProof="0" dirty="0">
                <a:ln>
                  <a:noFill/>
                </a:ln>
                <a:solidFill>
                  <a:srgbClr val="C00000"/>
                </a:solidFill>
                <a:effectLst/>
                <a:uLnTx/>
                <a:uFillTx/>
                <a:latin typeface="Quire Sans" panose="020B0502040400020003" pitchFamily="34" charset="0"/>
                <a:ea typeface="Cambria"/>
                <a:cs typeface="+mn-cs"/>
              </a:rPr>
              <a:t>Comprehensive RDT testing can take tens of hours</a:t>
            </a:r>
            <a: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t> </a:t>
            </a:r>
            <a:b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br>
            <a: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t>(</a:t>
            </a:r>
            <a:r>
              <a:rPr kumimoji="0" lang="en-US" sz="2800" b="1" i="1" u="none" strike="noStrike" kern="1200" cap="none" spc="0" normalizeH="0" baseline="0" noProof="0" dirty="0">
                <a:ln>
                  <a:noFill/>
                </a:ln>
                <a:solidFill>
                  <a:srgbClr val="C00000"/>
                </a:solidFill>
                <a:effectLst/>
                <a:uLnTx/>
                <a:uFillTx/>
                <a:latin typeface="Quire Sans" panose="020B0502040400020003" pitchFamily="34" charset="0"/>
                <a:ea typeface="Cambria"/>
                <a:cs typeface="+mn-cs"/>
              </a:rPr>
              <a:t>only</a:t>
            </a:r>
            <a: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t> </a:t>
            </a:r>
            <a:r>
              <a:rPr kumimoji="0" lang="en-US" sz="2800" b="0" i="0" u="none" strike="noStrike" kern="1200" cap="none" spc="0" normalizeH="0" baseline="0" noProof="0" dirty="0">
                <a:ln>
                  <a:noFill/>
                </a:ln>
                <a:solidFill>
                  <a:prstClr val="black"/>
                </a:solidFill>
                <a:effectLst/>
                <a:uLnTx/>
                <a:uFillTx/>
                <a:latin typeface="Trebuchet MS" panose="020B0703020202090204" pitchFamily="34" charset="0"/>
                <a:ea typeface="Cambria"/>
                <a:cs typeface="+mn-cs"/>
              </a:rPr>
              <a:t>1000</a:t>
            </a:r>
            <a: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t> measurements, one data pattern, </a:t>
            </a:r>
            <a:b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br>
            <a: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t>one temperature level, one aggressor row on time)</a:t>
            </a:r>
          </a:p>
        </p:txBody>
      </p:sp>
    </p:spTree>
    <p:extLst>
      <p:ext uri="{BB962C8B-B14F-4D97-AF65-F5344CB8AC3E}">
        <p14:creationId xmlns:p14="http://schemas.microsoft.com/office/powerpoint/2010/main" val="384479107"/>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372F43-2763-7B4F-1725-7F9CEFB8BA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D884AD-C4E2-59D0-0992-18B4F18B2968}"/>
              </a:ext>
            </a:extLst>
          </p:cNvPr>
          <p:cNvSpPr>
            <a:spLocks noGrp="1"/>
          </p:cNvSpPr>
          <p:nvPr>
            <p:ph type="title"/>
          </p:nvPr>
        </p:nvSpPr>
        <p:spPr/>
        <p:txBody>
          <a:bodyPr/>
          <a:lstStyle/>
          <a:p>
            <a:r>
              <a:rPr lang="en-US" dirty="0"/>
              <a:t>RDT Profiling is Time-Intensive</a:t>
            </a:r>
          </a:p>
        </p:txBody>
      </p:sp>
      <p:pic>
        <p:nvPicPr>
          <p:cNvPr id="5" name="Content Placeholder 4">
            <a:extLst>
              <a:ext uri="{FF2B5EF4-FFF2-40B4-BE49-F238E27FC236}">
                <a16:creationId xmlns:a16="http://schemas.microsoft.com/office/drawing/2014/main" id="{C3F78D3F-26D2-A734-5CD2-10051B8A3D61}"/>
              </a:ext>
            </a:extLst>
          </p:cNvPr>
          <p:cNvPicPr>
            <a:picLocks noGrp="1" noChangeAspect="1"/>
          </p:cNvPicPr>
          <p:nvPr>
            <p:ph idx="1"/>
          </p:nvPr>
        </p:nvPicPr>
        <p:blipFill>
          <a:blip r:embed="rId3"/>
          <a:stretch>
            <a:fillRect/>
          </a:stretch>
        </p:blipFill>
        <p:spPr>
          <a:xfrm>
            <a:off x="917206" y="1169533"/>
            <a:ext cx="7309588" cy="3473305"/>
          </a:xfrm>
          <a:prstGeom prst="rect">
            <a:avLst/>
          </a:prstGeom>
        </p:spPr>
      </p:pic>
      <p:sp>
        <p:nvSpPr>
          <p:cNvPr id="4" name="Slide Number Placeholder 3">
            <a:extLst>
              <a:ext uri="{FF2B5EF4-FFF2-40B4-BE49-F238E27FC236}">
                <a16:creationId xmlns:a16="http://schemas.microsoft.com/office/drawing/2014/main" id="{DA37C410-2B87-8873-939F-D7D7F022AE2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9D2B53-EDAE-4B41-B849-8916FA40BCB6}" type="slidenum">
              <a:rPr kumimoji="0" lang="en-US" sz="2400" b="1" i="0" u="none" strike="noStrike" kern="1200" cap="none" spc="0" normalizeH="0" baseline="0" noProof="0" smtClean="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189</a:t>
            </a:fld>
            <a:endParaRPr kumimoji="0" lang="en-US" sz="2400" b="1" i="0" u="none" strike="noStrike" kern="1200" cap="none" spc="0" normalizeH="0" baseline="0" noProof="0" dirty="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endParaRPr>
          </a:p>
        </p:txBody>
      </p:sp>
      <p:sp>
        <p:nvSpPr>
          <p:cNvPr id="6" name="TextBox 5">
            <a:extLst>
              <a:ext uri="{FF2B5EF4-FFF2-40B4-BE49-F238E27FC236}">
                <a16:creationId xmlns:a16="http://schemas.microsoft.com/office/drawing/2014/main" id="{342DA8D7-3BED-E141-CF2D-547525EA3E94}"/>
              </a:ext>
            </a:extLst>
          </p:cNvPr>
          <p:cNvSpPr txBox="1"/>
          <p:nvPr/>
        </p:nvSpPr>
        <p:spPr>
          <a:xfrm>
            <a:off x="0" y="4935124"/>
            <a:ext cx="9144000" cy="1394114"/>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marL="0" marR="0" lvl="0" indent="0" algn="ctr" defTabSz="914400" rtl="0" eaLnBrk="1" fontAlgn="auto" latinLnBrk="0" hangingPunct="1">
              <a:lnSpc>
                <a:spcPct val="90000"/>
              </a:lnSpc>
              <a:spcBef>
                <a:spcPts val="400"/>
              </a:spcBef>
              <a:spcAft>
                <a:spcPts val="0"/>
              </a:spcAft>
              <a:buClrTx/>
              <a:buSzTx/>
              <a:buFontTx/>
              <a:buNone/>
              <a:tabLst/>
              <a:defRPr/>
            </a:pPr>
            <a:r>
              <a:rPr kumimoji="0" lang="en-US" sz="2800" b="0" i="0" u="none" strike="noStrike" kern="1200" cap="none" spc="0" normalizeH="0" baseline="0" noProof="0" dirty="0">
                <a:ln>
                  <a:noFill/>
                </a:ln>
                <a:solidFill>
                  <a:srgbClr val="C00000"/>
                </a:solidFill>
                <a:effectLst/>
                <a:uLnTx/>
                <a:uFillTx/>
                <a:latin typeface="Quire Sans" panose="020B0502040400020003" pitchFamily="34" charset="0"/>
                <a:ea typeface="Cambria"/>
                <a:cs typeface="+mn-cs"/>
              </a:rPr>
              <a:t>Comprehensive RDT testing can take hours</a:t>
            </a:r>
            <a: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t> </a:t>
            </a:r>
            <a:b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br>
            <a: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t>(1000 measurements, one data pattern, </a:t>
            </a:r>
            <a:b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br>
            <a: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t>one temperature level, one aggressor row on time)</a:t>
            </a:r>
          </a:p>
        </p:txBody>
      </p:sp>
      <p:sp>
        <p:nvSpPr>
          <p:cNvPr id="3" name="Rectangle 2">
            <a:extLst>
              <a:ext uri="{FF2B5EF4-FFF2-40B4-BE49-F238E27FC236}">
                <a16:creationId xmlns:a16="http://schemas.microsoft.com/office/drawing/2014/main" id="{DC9B7A0F-9F7B-57FA-DB3F-4161EE3433B7}"/>
              </a:ext>
            </a:extLst>
          </p:cNvPr>
          <p:cNvSpPr/>
          <p:nvPr/>
        </p:nvSpPr>
        <p:spPr>
          <a:xfrm>
            <a:off x="-228600" y="762001"/>
            <a:ext cx="9469823" cy="5669280"/>
          </a:xfrm>
          <a:prstGeom prst="rect">
            <a:avLst/>
          </a:prstGeom>
          <a:solidFill>
            <a:srgbClr val="FFFFFF">
              <a:alpha val="93871"/>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endParaRPr>
          </a:p>
        </p:txBody>
      </p:sp>
      <p:pic>
        <p:nvPicPr>
          <p:cNvPr id="7" name="Picture 6">
            <a:extLst>
              <a:ext uri="{FF2B5EF4-FFF2-40B4-BE49-F238E27FC236}">
                <a16:creationId xmlns:a16="http://schemas.microsoft.com/office/drawing/2014/main" id="{EB881D0F-DD3F-6D83-D4C4-CF603E2E1FF9}"/>
              </a:ext>
            </a:extLst>
          </p:cNvPr>
          <p:cNvPicPr>
            <a:picLocks noChangeAspect="1"/>
          </p:cNvPicPr>
          <p:nvPr/>
        </p:nvPicPr>
        <p:blipFill>
          <a:blip r:embed="rId4"/>
          <a:stretch>
            <a:fillRect/>
          </a:stretch>
        </p:blipFill>
        <p:spPr>
          <a:xfrm>
            <a:off x="1248702" y="1650033"/>
            <a:ext cx="6646596" cy="4621861"/>
          </a:xfrm>
          <a:prstGeom prst="rect">
            <a:avLst/>
          </a:prstGeom>
          <a:solidFill>
            <a:srgbClr val="000000">
              <a:shade val="95000"/>
            </a:srgbClr>
          </a:solidFill>
          <a:ln w="57150" cap="sq">
            <a:solidFill>
              <a:schemeClr val="tx1"/>
            </a:solidFill>
            <a:miter lim="800000"/>
          </a:ln>
          <a:effectLst>
            <a:outerShdw blurRad="254000" dist="190500" dir="2700000" sy="90000" algn="bl" rotWithShape="0">
              <a:srgbClr val="000000">
                <a:alpha val="40000"/>
              </a:srgbClr>
            </a:outerShdw>
          </a:effectLst>
        </p:spPr>
      </p:pic>
      <p:sp>
        <p:nvSpPr>
          <p:cNvPr id="8" name="TextBox 7">
            <a:extLst>
              <a:ext uri="{FF2B5EF4-FFF2-40B4-BE49-F238E27FC236}">
                <a16:creationId xmlns:a16="http://schemas.microsoft.com/office/drawing/2014/main" id="{1F968B71-1720-9E57-B93E-F0F20DEDBE1E}"/>
              </a:ext>
            </a:extLst>
          </p:cNvPr>
          <p:cNvSpPr txBox="1"/>
          <p:nvPr/>
        </p:nvSpPr>
        <p:spPr>
          <a:xfrm>
            <a:off x="1125252" y="954866"/>
            <a:ext cx="6893496"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Quire Sans"/>
                <a:ea typeface="+mn-ea"/>
                <a:cs typeface="+mn-cs"/>
                <a:hlinkClick r:id="rId5"/>
              </a:rPr>
              <a:t>https://arxiv.org/pdf/2502.13075</a:t>
            </a:r>
            <a:endParaRPr kumimoji="0" lang="pt-BR" sz="3200" b="0" i="0" u="none" strike="noStrike" kern="1200" cap="none" spc="0" normalizeH="0" baseline="0" noProof="0" dirty="0">
              <a:ln>
                <a:noFill/>
              </a:ln>
              <a:solidFill>
                <a:prstClr val="black"/>
              </a:solidFill>
              <a:effectLst/>
              <a:uLnTx/>
              <a:uFillTx/>
              <a:latin typeface="Quire Sans"/>
              <a:ea typeface="+mn-ea"/>
              <a:cs typeface="+mn-cs"/>
            </a:endParaRPr>
          </a:p>
        </p:txBody>
      </p:sp>
    </p:spTree>
    <p:extLst>
      <p:ext uri="{BB962C8B-B14F-4D97-AF65-F5344CB8AC3E}">
        <p14:creationId xmlns:p14="http://schemas.microsoft.com/office/powerpoint/2010/main" val="437362138"/>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2E8CF2-442A-8468-23CA-82E5997E7A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A74994-5AAB-3E4B-0610-B5A4FAD2287E}"/>
              </a:ext>
            </a:extLst>
          </p:cNvPr>
          <p:cNvSpPr>
            <a:spLocks noGrp="1"/>
          </p:cNvSpPr>
          <p:nvPr>
            <p:ph type="title"/>
          </p:nvPr>
        </p:nvSpPr>
        <p:spPr/>
        <p:txBody>
          <a:bodyPr>
            <a:normAutofit fontScale="90000"/>
          </a:bodyPr>
          <a:lstStyle/>
          <a:p>
            <a:r>
              <a:rPr lang="en-US" dirty="0"/>
              <a:t>Making Do With Few RDT Measurements</a:t>
            </a:r>
          </a:p>
        </p:txBody>
      </p:sp>
      <p:sp>
        <p:nvSpPr>
          <p:cNvPr id="3" name="Content Placeholder 2">
            <a:extLst>
              <a:ext uri="{FF2B5EF4-FFF2-40B4-BE49-F238E27FC236}">
                <a16:creationId xmlns:a16="http://schemas.microsoft.com/office/drawing/2014/main" id="{DB79CB1D-C2AD-8C68-4C8C-B9FCADCDE475}"/>
              </a:ext>
            </a:extLst>
          </p:cNvPr>
          <p:cNvSpPr>
            <a:spLocks noGrp="1"/>
          </p:cNvSpPr>
          <p:nvPr>
            <p:ph idx="1"/>
          </p:nvPr>
        </p:nvSpPr>
        <p:spPr/>
        <p:txBody>
          <a:bodyPr>
            <a:normAutofit/>
          </a:bodyPr>
          <a:lstStyle/>
          <a:p>
            <a:r>
              <a:rPr lang="en-US" sz="2200" dirty="0"/>
              <a:t>A system designer might measure RDT </a:t>
            </a:r>
            <a:r>
              <a:rPr lang="en-US" sz="2200" dirty="0">
                <a:solidFill>
                  <a:schemeClr val="accent2">
                    <a:lumMod val="75000"/>
                  </a:schemeClr>
                </a:solidFill>
              </a:rPr>
              <a:t>a few times</a:t>
            </a:r>
            <a:br>
              <a:rPr lang="en-US" sz="2200" dirty="0"/>
            </a:br>
            <a:r>
              <a:rPr lang="en-US" sz="2200" dirty="0"/>
              <a:t>and apply a </a:t>
            </a:r>
            <a:r>
              <a:rPr lang="en-US" sz="2200" dirty="0">
                <a:solidFill>
                  <a:schemeClr val="accent6">
                    <a:lumMod val="75000"/>
                  </a:schemeClr>
                </a:solidFill>
              </a:rPr>
              <a:t>safety margin</a:t>
            </a:r>
            <a:r>
              <a:rPr lang="en-US" sz="2200" dirty="0"/>
              <a:t> (</a:t>
            </a:r>
            <a:r>
              <a:rPr lang="en-US" sz="2200" dirty="0" err="1">
                <a:solidFill>
                  <a:schemeClr val="accent6">
                    <a:lumMod val="75000"/>
                  </a:schemeClr>
                </a:solidFill>
              </a:rPr>
              <a:t>guardband</a:t>
            </a:r>
            <a:r>
              <a:rPr lang="en-US" sz="2200" dirty="0"/>
              <a:t>) to the minimum </a:t>
            </a:r>
            <a:r>
              <a:rPr lang="en-US" sz="2200" dirty="0">
                <a:solidFill>
                  <a:schemeClr val="accent2">
                    <a:lumMod val="75000"/>
                  </a:schemeClr>
                </a:solidFill>
              </a:rPr>
              <a:t>observed</a:t>
            </a:r>
            <a:r>
              <a:rPr lang="en-US" sz="2200" dirty="0"/>
              <a:t> value</a:t>
            </a:r>
          </a:p>
        </p:txBody>
      </p:sp>
      <p:sp>
        <p:nvSpPr>
          <p:cNvPr id="4" name="Slide Number Placeholder 3">
            <a:extLst>
              <a:ext uri="{FF2B5EF4-FFF2-40B4-BE49-F238E27FC236}">
                <a16:creationId xmlns:a16="http://schemas.microsoft.com/office/drawing/2014/main" id="{CE1ECDA4-0B53-AE9E-5878-02826C75229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9D2B53-EDAE-4B41-B849-8916FA40BCB6}" type="slidenum">
              <a:rPr kumimoji="0" lang="en-US" sz="2400" b="1" i="0" u="none" strike="noStrike" kern="1200" cap="none" spc="0" normalizeH="0" baseline="0" noProof="0" smtClean="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190</a:t>
            </a:fld>
            <a:endParaRPr kumimoji="0" lang="en-US" sz="2400" b="1" i="0" u="none" strike="noStrike" kern="1200" cap="none" spc="0" normalizeH="0" baseline="0" noProof="0" dirty="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endParaRPr>
          </a:p>
        </p:txBody>
      </p:sp>
      <p:pic>
        <p:nvPicPr>
          <p:cNvPr id="6" name="Picture 5">
            <a:extLst>
              <a:ext uri="{FF2B5EF4-FFF2-40B4-BE49-F238E27FC236}">
                <a16:creationId xmlns:a16="http://schemas.microsoft.com/office/drawing/2014/main" id="{BC75A2BC-4565-6271-76AC-5C7A9306C3EC}"/>
              </a:ext>
            </a:extLst>
          </p:cNvPr>
          <p:cNvPicPr>
            <a:picLocks noChangeAspect="1"/>
          </p:cNvPicPr>
          <p:nvPr/>
        </p:nvPicPr>
        <p:blipFill>
          <a:blip r:embed="rId3"/>
          <a:stretch>
            <a:fillRect/>
          </a:stretch>
        </p:blipFill>
        <p:spPr>
          <a:xfrm>
            <a:off x="1113318" y="1984938"/>
            <a:ext cx="6899856" cy="3890083"/>
          </a:xfrm>
          <a:prstGeom prst="rect">
            <a:avLst/>
          </a:prstGeom>
        </p:spPr>
      </p:pic>
      <p:sp>
        <p:nvSpPr>
          <p:cNvPr id="9" name="Rectangle 8">
            <a:extLst>
              <a:ext uri="{FF2B5EF4-FFF2-40B4-BE49-F238E27FC236}">
                <a16:creationId xmlns:a16="http://schemas.microsoft.com/office/drawing/2014/main" id="{F873D1D8-4FD3-5718-B36E-B95CBF076001}"/>
              </a:ext>
            </a:extLst>
          </p:cNvPr>
          <p:cNvSpPr/>
          <p:nvPr/>
        </p:nvSpPr>
        <p:spPr>
          <a:xfrm>
            <a:off x="2446985" y="2823911"/>
            <a:ext cx="5433823" cy="2396878"/>
          </a:xfrm>
          <a:prstGeom prst="rect">
            <a:avLst/>
          </a:prstGeom>
          <a:solidFill>
            <a:srgbClr val="FFFFFF"/>
          </a:solidFill>
          <a:ln>
            <a:noFill/>
          </a:ln>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 b="1" i="0" u="none" strike="noStrike" kern="1200" cap="none" spc="0" normalizeH="0" baseline="0" noProof="0" dirty="0">
              <a:ln>
                <a:noFill/>
              </a:ln>
              <a:solidFill>
                <a:srgbClr val="ED7D31">
                  <a:lumMod val="75000"/>
                </a:srgbClr>
              </a:solidFill>
              <a:effectLst/>
              <a:uLnTx/>
              <a:uFillTx/>
              <a:latin typeface="Quire Sans"/>
              <a:ea typeface="+mn-ea"/>
              <a:cs typeface="+mn-cs"/>
            </a:endParaRPr>
          </a:p>
        </p:txBody>
      </p:sp>
    </p:spTree>
    <p:extLst>
      <p:ext uri="{BB962C8B-B14F-4D97-AF65-F5344CB8AC3E}">
        <p14:creationId xmlns:p14="http://schemas.microsoft.com/office/powerpoint/2010/main" val="1399454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4CF779-6AD5-1ADE-F01D-D8BC580F31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AD2F8B-D2D2-373B-E406-C43AD6D675CC}"/>
              </a:ext>
            </a:extLst>
          </p:cNvPr>
          <p:cNvSpPr>
            <a:spLocks noGrp="1"/>
          </p:cNvSpPr>
          <p:nvPr>
            <p:ph type="title"/>
          </p:nvPr>
        </p:nvSpPr>
        <p:spPr/>
        <p:txBody>
          <a:bodyPr>
            <a:normAutofit fontScale="90000"/>
          </a:bodyPr>
          <a:lstStyle/>
          <a:p>
            <a:r>
              <a:rPr lang="en-US" dirty="0"/>
              <a:t>Making Do With Few RDT Measurements</a:t>
            </a:r>
          </a:p>
        </p:txBody>
      </p:sp>
      <p:sp>
        <p:nvSpPr>
          <p:cNvPr id="3" name="Content Placeholder 2">
            <a:extLst>
              <a:ext uri="{FF2B5EF4-FFF2-40B4-BE49-F238E27FC236}">
                <a16:creationId xmlns:a16="http://schemas.microsoft.com/office/drawing/2014/main" id="{6288EB73-D837-AB95-0990-CBA5717EE290}"/>
              </a:ext>
            </a:extLst>
          </p:cNvPr>
          <p:cNvSpPr>
            <a:spLocks noGrp="1"/>
          </p:cNvSpPr>
          <p:nvPr>
            <p:ph idx="1"/>
          </p:nvPr>
        </p:nvSpPr>
        <p:spPr/>
        <p:txBody>
          <a:bodyPr>
            <a:normAutofit/>
          </a:bodyPr>
          <a:lstStyle/>
          <a:p>
            <a:r>
              <a:rPr lang="en-US" sz="2200" dirty="0"/>
              <a:t>A system designer might measure RDT </a:t>
            </a:r>
            <a:r>
              <a:rPr lang="en-US" sz="2200" dirty="0">
                <a:solidFill>
                  <a:schemeClr val="accent2">
                    <a:lumMod val="75000"/>
                  </a:schemeClr>
                </a:solidFill>
              </a:rPr>
              <a:t>a few times</a:t>
            </a:r>
            <a:br>
              <a:rPr lang="en-US" sz="2200" dirty="0"/>
            </a:br>
            <a:r>
              <a:rPr lang="en-US" sz="2200" dirty="0"/>
              <a:t>and apply a </a:t>
            </a:r>
            <a:r>
              <a:rPr lang="en-US" sz="2200" dirty="0">
                <a:solidFill>
                  <a:schemeClr val="accent6">
                    <a:lumMod val="75000"/>
                  </a:schemeClr>
                </a:solidFill>
              </a:rPr>
              <a:t>safety margin</a:t>
            </a:r>
            <a:r>
              <a:rPr lang="en-US" sz="2200" dirty="0"/>
              <a:t> (</a:t>
            </a:r>
            <a:r>
              <a:rPr lang="en-US" sz="2200" dirty="0" err="1">
                <a:solidFill>
                  <a:schemeClr val="accent6">
                    <a:lumMod val="75000"/>
                  </a:schemeClr>
                </a:solidFill>
              </a:rPr>
              <a:t>guardband</a:t>
            </a:r>
            <a:r>
              <a:rPr lang="en-US" sz="2200" dirty="0"/>
              <a:t>) to the minimum </a:t>
            </a:r>
            <a:r>
              <a:rPr lang="en-US" sz="2200" dirty="0">
                <a:solidFill>
                  <a:schemeClr val="accent2">
                    <a:lumMod val="75000"/>
                  </a:schemeClr>
                </a:solidFill>
              </a:rPr>
              <a:t>observed</a:t>
            </a:r>
            <a:r>
              <a:rPr lang="en-US" sz="2200" dirty="0"/>
              <a:t> value</a:t>
            </a:r>
          </a:p>
        </p:txBody>
      </p:sp>
      <p:sp>
        <p:nvSpPr>
          <p:cNvPr id="4" name="Slide Number Placeholder 3">
            <a:extLst>
              <a:ext uri="{FF2B5EF4-FFF2-40B4-BE49-F238E27FC236}">
                <a16:creationId xmlns:a16="http://schemas.microsoft.com/office/drawing/2014/main" id="{029ADC60-4C67-E5AF-DEE5-B2A36B562A7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9D2B53-EDAE-4B41-B849-8916FA40BCB6}" type="slidenum">
              <a:rPr kumimoji="0" lang="en-US" sz="2400" b="1" i="0" u="none" strike="noStrike" kern="1200" cap="none" spc="0" normalizeH="0" baseline="0" noProof="0" smtClean="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191</a:t>
            </a:fld>
            <a:endParaRPr kumimoji="0" lang="en-US" sz="2400" b="1" i="0" u="none" strike="noStrike" kern="1200" cap="none" spc="0" normalizeH="0" baseline="0" noProof="0" dirty="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endParaRPr>
          </a:p>
        </p:txBody>
      </p:sp>
      <p:pic>
        <p:nvPicPr>
          <p:cNvPr id="6" name="Picture 5">
            <a:extLst>
              <a:ext uri="{FF2B5EF4-FFF2-40B4-BE49-F238E27FC236}">
                <a16:creationId xmlns:a16="http://schemas.microsoft.com/office/drawing/2014/main" id="{399460C2-52C2-B27E-7789-82D60A9F6AA0}"/>
              </a:ext>
            </a:extLst>
          </p:cNvPr>
          <p:cNvPicPr>
            <a:picLocks noChangeAspect="1"/>
          </p:cNvPicPr>
          <p:nvPr/>
        </p:nvPicPr>
        <p:blipFill>
          <a:blip r:embed="rId3"/>
          <a:stretch>
            <a:fillRect/>
          </a:stretch>
        </p:blipFill>
        <p:spPr>
          <a:xfrm>
            <a:off x="1113318" y="1984938"/>
            <a:ext cx="6899856" cy="3890083"/>
          </a:xfrm>
          <a:prstGeom prst="rect">
            <a:avLst/>
          </a:prstGeom>
        </p:spPr>
      </p:pic>
      <p:sp>
        <p:nvSpPr>
          <p:cNvPr id="9" name="Rectangle 8">
            <a:extLst>
              <a:ext uri="{FF2B5EF4-FFF2-40B4-BE49-F238E27FC236}">
                <a16:creationId xmlns:a16="http://schemas.microsoft.com/office/drawing/2014/main" id="{33A9A135-294F-D931-A1F8-CACD54C002E7}"/>
              </a:ext>
            </a:extLst>
          </p:cNvPr>
          <p:cNvSpPr/>
          <p:nvPr/>
        </p:nvSpPr>
        <p:spPr>
          <a:xfrm>
            <a:off x="2446985" y="2823911"/>
            <a:ext cx="5254949" cy="2396878"/>
          </a:xfrm>
          <a:prstGeom prst="rect">
            <a:avLst/>
          </a:prstGeom>
          <a:solidFill>
            <a:srgbClr val="FFFFFF"/>
          </a:solidFill>
          <a:ln>
            <a:noFill/>
          </a:ln>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 b="1" i="0" u="none" strike="noStrike" kern="1200" cap="none" spc="0" normalizeH="0" baseline="0" noProof="0" dirty="0">
              <a:ln>
                <a:noFill/>
              </a:ln>
              <a:solidFill>
                <a:srgbClr val="ED7D31">
                  <a:lumMod val="75000"/>
                </a:srgbClr>
              </a:solidFill>
              <a:effectLst/>
              <a:uLnTx/>
              <a:uFillTx/>
              <a:latin typeface="Quire Sans"/>
              <a:ea typeface="+mn-ea"/>
              <a:cs typeface="+mn-cs"/>
            </a:endParaRPr>
          </a:p>
        </p:txBody>
      </p:sp>
      <p:sp>
        <p:nvSpPr>
          <p:cNvPr id="5" name="TextBox 4">
            <a:extLst>
              <a:ext uri="{FF2B5EF4-FFF2-40B4-BE49-F238E27FC236}">
                <a16:creationId xmlns:a16="http://schemas.microsoft.com/office/drawing/2014/main" id="{2D8F4A4A-EE62-CCF8-B102-04C4BE7D7D0D}"/>
              </a:ext>
            </a:extLst>
          </p:cNvPr>
          <p:cNvSpPr txBox="1"/>
          <p:nvPr/>
        </p:nvSpPr>
        <p:spPr>
          <a:xfrm>
            <a:off x="2406092" y="2696005"/>
            <a:ext cx="4695886" cy="914400"/>
          </a:xfrm>
          <a:prstGeom prst="rect">
            <a:avLst/>
          </a:prstGeom>
          <a:noFill/>
          <a:ln w="57150">
            <a:noFill/>
          </a:ln>
        </p:spPr>
        <p:txBody>
          <a:bodyPr wrap="non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Quire Sans"/>
                <a:ea typeface="+mn-ea"/>
                <a:cs typeface="+mn-cs"/>
              </a:rPr>
              <a:t>Average across all tested rows</a:t>
            </a:r>
          </a:p>
        </p:txBody>
      </p:sp>
      <p:sp>
        <p:nvSpPr>
          <p:cNvPr id="11" name="TextBox 10">
            <a:extLst>
              <a:ext uri="{FF2B5EF4-FFF2-40B4-BE49-F238E27FC236}">
                <a16:creationId xmlns:a16="http://schemas.microsoft.com/office/drawing/2014/main" id="{04D779A6-A036-FCD2-56DF-DDC43F8DC1D4}"/>
              </a:ext>
            </a:extLst>
          </p:cNvPr>
          <p:cNvSpPr txBox="1"/>
          <p:nvPr/>
        </p:nvSpPr>
        <p:spPr>
          <a:xfrm>
            <a:off x="2561712" y="3772471"/>
            <a:ext cx="4695886" cy="584301"/>
          </a:xfrm>
          <a:prstGeom prst="rect">
            <a:avLst/>
          </a:prstGeom>
          <a:noFill/>
          <a:ln w="57150">
            <a:noFill/>
          </a:ln>
        </p:spPr>
        <p:txBody>
          <a:bodyPr wrap="non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Quire Sans"/>
                <a:ea typeface="+mn-ea"/>
                <a:cs typeface="+mn-cs"/>
              </a:rPr>
              <a:t>Minimum across all tested rows</a:t>
            </a:r>
          </a:p>
        </p:txBody>
      </p:sp>
      <p:sp>
        <p:nvSpPr>
          <p:cNvPr id="13" name="Oval 12">
            <a:extLst>
              <a:ext uri="{FF2B5EF4-FFF2-40B4-BE49-F238E27FC236}">
                <a16:creationId xmlns:a16="http://schemas.microsoft.com/office/drawing/2014/main" id="{C3A8FDB8-1057-5653-29E4-4489FD1CB0E6}"/>
              </a:ext>
            </a:extLst>
          </p:cNvPr>
          <p:cNvSpPr/>
          <p:nvPr/>
        </p:nvSpPr>
        <p:spPr>
          <a:xfrm>
            <a:off x="7686781" y="2793264"/>
            <a:ext cx="182880" cy="182880"/>
          </a:xfrm>
          <a:prstGeom prst="ellipse">
            <a:avLst/>
          </a:prstGeom>
          <a:noFill/>
          <a:ln w="38100">
            <a:solidFill>
              <a:schemeClr val="accent6">
                <a:lumMod val="75000"/>
              </a:schemeClr>
            </a:solidFill>
          </a:ln>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 b="1" i="0" u="none" strike="noStrike" kern="1200" cap="none" spc="0" normalizeH="0" baseline="0" noProof="0" dirty="0">
              <a:ln>
                <a:noFill/>
              </a:ln>
              <a:solidFill>
                <a:srgbClr val="ED7D31">
                  <a:lumMod val="75000"/>
                </a:srgbClr>
              </a:solidFill>
              <a:effectLst/>
              <a:uLnTx/>
              <a:uFillTx/>
              <a:latin typeface="Quire Sans"/>
              <a:ea typeface="+mn-ea"/>
              <a:cs typeface="+mn-cs"/>
            </a:endParaRPr>
          </a:p>
        </p:txBody>
      </p:sp>
      <p:cxnSp>
        <p:nvCxnSpPr>
          <p:cNvPr id="14" name="Connector: Curved 18">
            <a:extLst>
              <a:ext uri="{FF2B5EF4-FFF2-40B4-BE49-F238E27FC236}">
                <a16:creationId xmlns:a16="http://schemas.microsoft.com/office/drawing/2014/main" id="{5902067A-CB47-998E-1E40-AAB895D2525A}"/>
              </a:ext>
            </a:extLst>
          </p:cNvPr>
          <p:cNvCxnSpPr>
            <a:cxnSpLocks/>
            <a:stCxn id="13" idx="2"/>
            <a:endCxn id="5" idx="3"/>
          </p:cNvCxnSpPr>
          <p:nvPr/>
        </p:nvCxnSpPr>
        <p:spPr>
          <a:xfrm rot="10800000" flipV="1">
            <a:off x="7101979" y="2884703"/>
            <a:ext cx="584803" cy="268501"/>
          </a:xfrm>
          <a:prstGeom prst="curvedConnector3">
            <a:avLst>
              <a:gd name="adj1" fmla="val 50000"/>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Oval 16">
            <a:extLst>
              <a:ext uri="{FF2B5EF4-FFF2-40B4-BE49-F238E27FC236}">
                <a16:creationId xmlns:a16="http://schemas.microsoft.com/office/drawing/2014/main" id="{5F9D7306-0CE4-FF91-5BC3-4BD7F9BE8631}"/>
              </a:ext>
            </a:extLst>
          </p:cNvPr>
          <p:cNvSpPr/>
          <p:nvPr/>
        </p:nvSpPr>
        <p:spPr>
          <a:xfrm>
            <a:off x="7686781" y="3381789"/>
            <a:ext cx="182880" cy="182880"/>
          </a:xfrm>
          <a:prstGeom prst="ellipse">
            <a:avLst/>
          </a:prstGeom>
          <a:noFill/>
          <a:ln w="38100">
            <a:solidFill>
              <a:schemeClr val="accent6">
                <a:lumMod val="75000"/>
              </a:schemeClr>
            </a:solidFill>
          </a:ln>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 b="1" i="0" u="none" strike="noStrike" kern="1200" cap="none" spc="0" normalizeH="0" baseline="0" noProof="0" dirty="0">
              <a:ln>
                <a:noFill/>
              </a:ln>
              <a:solidFill>
                <a:srgbClr val="ED7D31">
                  <a:lumMod val="75000"/>
                </a:srgbClr>
              </a:solidFill>
              <a:effectLst/>
              <a:uLnTx/>
              <a:uFillTx/>
              <a:latin typeface="Quire Sans"/>
              <a:ea typeface="+mn-ea"/>
              <a:cs typeface="+mn-cs"/>
            </a:endParaRPr>
          </a:p>
        </p:txBody>
      </p:sp>
      <p:cxnSp>
        <p:nvCxnSpPr>
          <p:cNvPr id="18" name="Connector: Curved 18">
            <a:extLst>
              <a:ext uri="{FF2B5EF4-FFF2-40B4-BE49-F238E27FC236}">
                <a16:creationId xmlns:a16="http://schemas.microsoft.com/office/drawing/2014/main" id="{0B5AEA0D-1E43-E347-E656-F60417566285}"/>
              </a:ext>
            </a:extLst>
          </p:cNvPr>
          <p:cNvCxnSpPr>
            <a:cxnSpLocks/>
            <a:stCxn id="17" idx="2"/>
            <a:endCxn id="11" idx="3"/>
          </p:cNvCxnSpPr>
          <p:nvPr/>
        </p:nvCxnSpPr>
        <p:spPr>
          <a:xfrm rot="10800000" flipV="1">
            <a:off x="7257599" y="3473228"/>
            <a:ext cx="429183" cy="591393"/>
          </a:xfrm>
          <a:prstGeom prst="curvedConnector3">
            <a:avLst>
              <a:gd name="adj1" fmla="val 50000"/>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75280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14"/>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hidden"/>
                                      </p:to>
                                    </p:set>
                                  </p:childTnLst>
                                </p:cTn>
                              </p:par>
                              <p:par>
                                <p:cTn id="13" presetID="1" presetClass="exit"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hidden"/>
                                      </p:to>
                                    </p:set>
                                  </p:childTnLst>
                                </p:cTn>
                              </p:par>
                              <p:par>
                                <p:cTn id="15" presetID="1" presetClass="exit" presetSubtype="0" fill="hold" nodeType="withEffect">
                                  <p:stCondLst>
                                    <p:cond delay="0"/>
                                  </p:stCondLst>
                                  <p:childTnLst>
                                    <p:set>
                                      <p:cBhvr>
                                        <p:cTn id="16" dur="1" fill="hold">
                                          <p:stCondLst>
                                            <p:cond delay="0"/>
                                          </p:stCondLst>
                                        </p:cTn>
                                        <p:tgtEl>
                                          <p:spTgt spid="18"/>
                                        </p:tgtEl>
                                        <p:attrNameLst>
                                          <p:attrName>style.visibility</p:attrName>
                                        </p:attrNameLst>
                                      </p:cBhvr>
                                      <p:to>
                                        <p:strVal val="hidden"/>
                                      </p:to>
                                    </p:set>
                                  </p:childTnLst>
                                </p:cTn>
                              </p:par>
                              <p:par>
                                <p:cTn id="17" presetID="1" presetClass="exit"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5" grpId="0"/>
      <p:bldP spid="11" grpId="0"/>
      <p:bldP spid="13" grpId="0" animBg="1"/>
      <p:bldP spid="17" grpId="0" animBg="1"/>
    </p:bld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A2007D-D49D-7002-E529-908E4DBAF9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C980C6-ACF4-A1D3-31AD-3AE7C73A03C9}"/>
              </a:ext>
            </a:extLst>
          </p:cNvPr>
          <p:cNvSpPr>
            <a:spLocks noGrp="1"/>
          </p:cNvSpPr>
          <p:nvPr>
            <p:ph type="title"/>
          </p:nvPr>
        </p:nvSpPr>
        <p:spPr/>
        <p:txBody>
          <a:bodyPr>
            <a:normAutofit fontScale="90000"/>
          </a:bodyPr>
          <a:lstStyle/>
          <a:p>
            <a:r>
              <a:rPr lang="en-US" dirty="0"/>
              <a:t>Making Do With Few RDT Measurements</a:t>
            </a:r>
          </a:p>
        </p:txBody>
      </p:sp>
      <p:sp>
        <p:nvSpPr>
          <p:cNvPr id="4" name="Slide Number Placeholder 3">
            <a:extLst>
              <a:ext uri="{FF2B5EF4-FFF2-40B4-BE49-F238E27FC236}">
                <a16:creationId xmlns:a16="http://schemas.microsoft.com/office/drawing/2014/main" id="{6C4B2FEB-82EF-624A-0305-C3B629EEA54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9D2B53-EDAE-4B41-B849-8916FA40BCB6}" type="slidenum">
              <a:rPr kumimoji="0" lang="en-US" sz="2400" b="1" i="0" u="none" strike="noStrike" kern="1200" cap="none" spc="0" normalizeH="0" baseline="0" noProof="0" smtClean="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192</a:t>
            </a:fld>
            <a:endParaRPr kumimoji="0" lang="en-US" sz="2400" b="1" i="0" u="none" strike="noStrike" kern="1200" cap="none" spc="0" normalizeH="0" baseline="0" noProof="0" dirty="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endParaRPr>
          </a:p>
        </p:txBody>
      </p:sp>
      <p:pic>
        <p:nvPicPr>
          <p:cNvPr id="6" name="Picture 5">
            <a:extLst>
              <a:ext uri="{FF2B5EF4-FFF2-40B4-BE49-F238E27FC236}">
                <a16:creationId xmlns:a16="http://schemas.microsoft.com/office/drawing/2014/main" id="{5DAC73E9-B4B3-39D8-7388-C9929A1102CF}"/>
              </a:ext>
            </a:extLst>
          </p:cNvPr>
          <p:cNvPicPr>
            <a:picLocks noChangeAspect="1"/>
          </p:cNvPicPr>
          <p:nvPr/>
        </p:nvPicPr>
        <p:blipFill>
          <a:blip r:embed="rId3"/>
          <a:stretch>
            <a:fillRect/>
          </a:stretch>
        </p:blipFill>
        <p:spPr>
          <a:xfrm>
            <a:off x="1122072" y="875859"/>
            <a:ext cx="6899856" cy="3890083"/>
          </a:xfrm>
          <a:prstGeom prst="rect">
            <a:avLst/>
          </a:prstGeom>
        </p:spPr>
      </p:pic>
      <p:sp>
        <p:nvSpPr>
          <p:cNvPr id="8" name="TextBox 7">
            <a:extLst>
              <a:ext uri="{FF2B5EF4-FFF2-40B4-BE49-F238E27FC236}">
                <a16:creationId xmlns:a16="http://schemas.microsoft.com/office/drawing/2014/main" id="{1060395C-E77D-D14E-E765-471CB646C3A5}"/>
              </a:ext>
            </a:extLst>
          </p:cNvPr>
          <p:cNvSpPr txBox="1"/>
          <p:nvPr/>
        </p:nvSpPr>
        <p:spPr>
          <a:xfrm>
            <a:off x="0" y="4935124"/>
            <a:ext cx="9144000" cy="1394114"/>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marL="0" marR="0" lvl="0" indent="0" algn="ctr" defTabSz="914400" rtl="0" eaLnBrk="1" fontAlgn="auto" latinLnBrk="0" hangingPunct="1">
              <a:lnSpc>
                <a:spcPct val="90000"/>
              </a:lnSpc>
              <a:spcBef>
                <a:spcPts val="40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t>A large </a:t>
            </a:r>
            <a:r>
              <a:rPr kumimoji="0" lang="en-US" sz="2800" b="0" i="0" u="none" strike="noStrike" kern="1200" cap="none" spc="0" normalizeH="0" baseline="0" noProof="0" dirty="0" err="1">
                <a:ln>
                  <a:noFill/>
                </a:ln>
                <a:solidFill>
                  <a:prstClr val="black"/>
                </a:solidFill>
                <a:effectLst/>
                <a:uLnTx/>
                <a:uFillTx/>
                <a:latin typeface="Quire Sans" panose="020B0502040400020003" pitchFamily="34" charset="0"/>
                <a:ea typeface="Cambria"/>
                <a:cs typeface="+mn-cs"/>
              </a:rPr>
              <a:t>guardband</a:t>
            </a:r>
            <a: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t> </a:t>
            </a:r>
            <a:r>
              <a:rPr kumimoji="0" lang="en-US" sz="2800" b="0" i="0" u="none" strike="noStrike" kern="1200" cap="none" spc="0" normalizeH="0" baseline="0" noProof="0" dirty="0">
                <a:ln>
                  <a:noFill/>
                </a:ln>
                <a:solidFill>
                  <a:srgbClr val="C00000"/>
                </a:solidFill>
                <a:effectLst/>
                <a:uLnTx/>
                <a:uFillTx/>
                <a:latin typeface="Quire Sans" panose="020B0502040400020003" pitchFamily="34" charset="0"/>
                <a:ea typeface="Cambria"/>
                <a:cs typeface="+mn-cs"/>
              </a:rPr>
              <a:t>does not guarantee</a:t>
            </a:r>
            <a: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t> that </a:t>
            </a:r>
            <a:b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br>
            <a: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t>the </a:t>
            </a:r>
            <a:r>
              <a:rPr kumimoji="0" lang="en-US" sz="2800" b="0" i="0" u="none" strike="noStrike" kern="1200" cap="none" spc="0" normalizeH="0" baseline="0" noProof="0" dirty="0">
                <a:ln>
                  <a:noFill/>
                </a:ln>
                <a:solidFill>
                  <a:srgbClr val="C00000"/>
                </a:solidFill>
                <a:effectLst/>
                <a:uLnTx/>
                <a:uFillTx/>
                <a:latin typeface="Quire Sans" panose="020B0502040400020003" pitchFamily="34" charset="0"/>
                <a:ea typeface="Cambria"/>
                <a:cs typeface="+mn-cs"/>
              </a:rPr>
              <a:t>minimum</a:t>
            </a:r>
            <a: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t> RDT is </a:t>
            </a:r>
            <a:r>
              <a:rPr kumimoji="0" lang="en-US" sz="2800" b="0" i="0" u="none" strike="noStrike" kern="1200" cap="none" spc="0" normalizeH="0" baseline="0" noProof="0" dirty="0">
                <a:ln>
                  <a:noFill/>
                </a:ln>
                <a:solidFill>
                  <a:srgbClr val="C00000"/>
                </a:solidFill>
                <a:effectLst/>
                <a:uLnTx/>
                <a:uFillTx/>
                <a:latin typeface="Quire Sans" panose="020B0502040400020003" pitchFamily="34" charset="0"/>
                <a:ea typeface="Cambria"/>
                <a:cs typeface="+mn-cs"/>
              </a:rPr>
              <a:t>always identified</a:t>
            </a:r>
          </a:p>
          <a:p>
            <a:pPr marL="0" marR="0" lvl="0" indent="0" algn="ctr" defTabSz="914400" rtl="0" eaLnBrk="1" fontAlgn="auto" latinLnBrk="0" hangingPunct="1">
              <a:lnSpc>
                <a:spcPct val="90000"/>
              </a:lnSpc>
              <a:spcBef>
                <a:spcPts val="400"/>
              </a:spcBef>
              <a:spcAft>
                <a:spcPts val="0"/>
              </a:spcAft>
              <a:buClrTx/>
              <a:buSzTx/>
              <a:buFontTx/>
              <a:buNone/>
              <a:tabLst/>
              <a:defRPr/>
            </a:pPr>
            <a:endParaRPr kumimoji="0" lang="en-US" sz="4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endParaRPr>
          </a:p>
          <a:p>
            <a:pPr marL="0" marR="0" lvl="0" indent="0" algn="ctr" defTabSz="914400" rtl="0" eaLnBrk="1" fontAlgn="auto" latinLnBrk="0" hangingPunct="1">
              <a:lnSpc>
                <a:spcPct val="90000"/>
              </a:lnSpc>
              <a:spcBef>
                <a:spcPts val="400"/>
              </a:spcBef>
              <a:spcAft>
                <a:spcPts val="0"/>
              </a:spcAft>
              <a:buClrTx/>
              <a:buSzTx/>
              <a:buFontTx/>
              <a:buNone/>
              <a:tabLst/>
              <a:defRPr/>
            </a:pPr>
            <a:r>
              <a:rPr kumimoji="0" lang="en-US" sz="2800" b="0" i="0" u="none" strike="noStrike" kern="1200" cap="none" spc="0" normalizeH="0" baseline="0" noProof="0" dirty="0">
                <a:ln>
                  <a:noFill/>
                </a:ln>
                <a:solidFill>
                  <a:srgbClr val="70AD47">
                    <a:lumMod val="75000"/>
                  </a:srgbClr>
                </a:solidFill>
                <a:effectLst/>
                <a:uLnTx/>
                <a:uFillTx/>
                <a:latin typeface="Quire Sans" panose="020B0502040400020003" pitchFamily="34" charset="0"/>
                <a:ea typeface="Cambria"/>
                <a:cs typeface="+mn-cs"/>
              </a:rPr>
              <a:t>Using </a:t>
            </a:r>
            <a:r>
              <a:rPr kumimoji="0" lang="en-US" sz="2800" b="0" i="0" u="none" strike="noStrike" kern="1200" cap="none" spc="0" normalizeH="0" baseline="0" noProof="0" dirty="0" err="1">
                <a:ln>
                  <a:noFill/>
                </a:ln>
                <a:solidFill>
                  <a:srgbClr val="70AD47">
                    <a:lumMod val="75000"/>
                  </a:srgbClr>
                </a:solidFill>
                <a:effectLst/>
                <a:uLnTx/>
                <a:uFillTx/>
                <a:latin typeface="Quire Sans" panose="020B0502040400020003" pitchFamily="34" charset="0"/>
                <a:ea typeface="Cambria"/>
                <a:cs typeface="+mn-cs"/>
              </a:rPr>
              <a:t>guardbands</a:t>
            </a:r>
            <a:r>
              <a:rPr kumimoji="0" lang="en-US" sz="2800" b="0" i="0" u="none" strike="noStrike" kern="1200" cap="none" spc="0" normalizeH="0" baseline="0" noProof="0" dirty="0">
                <a:ln>
                  <a:noFill/>
                </a:ln>
                <a:solidFill>
                  <a:srgbClr val="70AD47">
                    <a:lumMod val="75000"/>
                  </a:srgbClr>
                </a:solidFill>
                <a:effectLst/>
                <a:uLnTx/>
                <a:uFillTx/>
                <a:latin typeface="Quire Sans" panose="020B0502040400020003" pitchFamily="34" charset="0"/>
                <a:ea typeface="Cambria"/>
                <a:cs typeface="+mn-cs"/>
              </a:rPr>
              <a:t> </a:t>
            </a:r>
            <a: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t>alone is </a:t>
            </a:r>
            <a:r>
              <a:rPr kumimoji="0" lang="en-US" sz="2800" b="0" i="0" u="none" strike="noStrike" kern="1200" cap="none" spc="0" normalizeH="0" baseline="0" noProof="0" dirty="0">
                <a:ln>
                  <a:noFill/>
                </a:ln>
                <a:solidFill>
                  <a:srgbClr val="C00000"/>
                </a:solidFill>
                <a:effectLst/>
                <a:uLnTx/>
                <a:uFillTx/>
                <a:latin typeface="Quire Sans" panose="020B0502040400020003" pitchFamily="34" charset="0"/>
                <a:ea typeface="Cambria"/>
                <a:cs typeface="+mn-cs"/>
              </a:rPr>
              <a:t>likely not</a:t>
            </a:r>
            <a: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t> </a:t>
            </a:r>
            <a:r>
              <a:rPr kumimoji="0" lang="en-US" sz="2800" b="0" i="0" u="none" strike="noStrike" kern="1200" cap="none" spc="0" normalizeH="0" baseline="0" noProof="0" dirty="0">
                <a:ln>
                  <a:noFill/>
                </a:ln>
                <a:solidFill>
                  <a:srgbClr val="C00000"/>
                </a:solidFill>
                <a:effectLst/>
                <a:uLnTx/>
                <a:uFillTx/>
                <a:latin typeface="Quire Sans" panose="020B0502040400020003" pitchFamily="34" charset="0"/>
                <a:ea typeface="Cambria"/>
                <a:cs typeface="+mn-cs"/>
              </a:rPr>
              <a:t>effective</a:t>
            </a:r>
          </a:p>
        </p:txBody>
      </p:sp>
    </p:spTree>
    <p:extLst>
      <p:ext uri="{BB962C8B-B14F-4D97-AF65-F5344CB8AC3E}">
        <p14:creationId xmlns:p14="http://schemas.microsoft.com/office/powerpoint/2010/main" val="733633776"/>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5054D4-6823-8D47-0B08-64D01E1D0C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E09940-5CFA-79A0-EC9B-B16C1E21C27F}"/>
              </a:ext>
            </a:extLst>
          </p:cNvPr>
          <p:cNvSpPr>
            <a:spLocks noGrp="1"/>
          </p:cNvSpPr>
          <p:nvPr>
            <p:ph type="title"/>
          </p:nvPr>
        </p:nvSpPr>
        <p:spPr/>
        <p:txBody>
          <a:bodyPr>
            <a:noAutofit/>
          </a:bodyPr>
          <a:lstStyle/>
          <a:p>
            <a:r>
              <a:rPr lang="en-US" sz="2900" dirty="0"/>
              <a:t>RDT </a:t>
            </a:r>
            <a:r>
              <a:rPr lang="en-US" sz="2900" dirty="0" err="1"/>
              <a:t>Guardband</a:t>
            </a:r>
            <a:r>
              <a:rPr lang="en-US" sz="2900" dirty="0"/>
              <a:t> Increases Performance Overheads</a:t>
            </a:r>
          </a:p>
        </p:txBody>
      </p:sp>
      <p:sp>
        <p:nvSpPr>
          <p:cNvPr id="4" name="Slide Number Placeholder 3">
            <a:extLst>
              <a:ext uri="{FF2B5EF4-FFF2-40B4-BE49-F238E27FC236}">
                <a16:creationId xmlns:a16="http://schemas.microsoft.com/office/drawing/2014/main" id="{91E1BA5F-9B31-4FED-6C88-5C1D342BE43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9D2B53-EDAE-4B41-B849-8916FA40BCB6}" type="slidenum">
              <a:rPr kumimoji="0" lang="en-US" sz="2400" b="1" i="0" u="none" strike="noStrike" kern="1200" cap="none" spc="0" normalizeH="0" baseline="0" noProof="0" smtClean="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193</a:t>
            </a:fld>
            <a:endParaRPr kumimoji="0" lang="en-US" sz="2400" b="1" i="0" u="none" strike="noStrike" kern="1200" cap="none" spc="0" normalizeH="0" baseline="0" noProof="0" dirty="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endParaRPr>
          </a:p>
        </p:txBody>
      </p:sp>
      <p:pic>
        <p:nvPicPr>
          <p:cNvPr id="5" name="Picture 4">
            <a:extLst>
              <a:ext uri="{FF2B5EF4-FFF2-40B4-BE49-F238E27FC236}">
                <a16:creationId xmlns:a16="http://schemas.microsoft.com/office/drawing/2014/main" id="{9D444742-78FE-BC13-9FDD-7DA00D1E0D12}"/>
              </a:ext>
            </a:extLst>
          </p:cNvPr>
          <p:cNvPicPr>
            <a:picLocks noChangeAspect="1"/>
          </p:cNvPicPr>
          <p:nvPr/>
        </p:nvPicPr>
        <p:blipFill>
          <a:blip r:embed="rId3"/>
          <a:stretch>
            <a:fillRect/>
          </a:stretch>
        </p:blipFill>
        <p:spPr>
          <a:xfrm>
            <a:off x="685800" y="1053838"/>
            <a:ext cx="7772400" cy="2881184"/>
          </a:xfrm>
          <a:prstGeom prst="rect">
            <a:avLst/>
          </a:prstGeom>
        </p:spPr>
      </p:pic>
      <p:sp>
        <p:nvSpPr>
          <p:cNvPr id="6" name="TextBox 5">
            <a:extLst>
              <a:ext uri="{FF2B5EF4-FFF2-40B4-BE49-F238E27FC236}">
                <a16:creationId xmlns:a16="http://schemas.microsoft.com/office/drawing/2014/main" id="{EB3148CD-F791-7FE4-9BC5-A7EBE710ADDD}"/>
              </a:ext>
            </a:extLst>
          </p:cNvPr>
          <p:cNvSpPr txBox="1"/>
          <p:nvPr/>
        </p:nvSpPr>
        <p:spPr>
          <a:xfrm>
            <a:off x="0" y="4229809"/>
            <a:ext cx="9144000" cy="888152"/>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marL="0" marR="0" lvl="0" indent="0" algn="ctr" defTabSz="914400" rtl="0" eaLnBrk="1" fontAlgn="auto" latinLnBrk="0" hangingPunct="1">
              <a:lnSpc>
                <a:spcPct val="90000"/>
              </a:lnSpc>
              <a:spcBef>
                <a:spcPts val="40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Trebuchet MS" panose="020B0703020202090204" pitchFamily="34" charset="0"/>
                <a:ea typeface="Cambria"/>
                <a:cs typeface="+mn-cs"/>
              </a:rPr>
              <a:t>50</a:t>
            </a:r>
            <a: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t>% RDT </a:t>
            </a:r>
            <a:r>
              <a:rPr kumimoji="0" lang="en-US" sz="2800" b="0" i="0" u="none" strike="noStrike" kern="1200" cap="none" spc="0" normalizeH="0" baseline="0" noProof="0" dirty="0">
                <a:ln>
                  <a:noFill/>
                </a:ln>
                <a:solidFill>
                  <a:srgbClr val="C00000"/>
                </a:solidFill>
                <a:effectLst/>
                <a:uLnTx/>
                <a:uFillTx/>
                <a:latin typeface="Quire Sans" panose="020B0502040400020003" pitchFamily="34" charset="0"/>
                <a:ea typeface="Cambria"/>
                <a:cs typeface="+mn-cs"/>
              </a:rPr>
              <a:t>safety margin </a:t>
            </a:r>
            <a: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t>can induce </a:t>
            </a:r>
            <a:b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br>
            <a:r>
              <a:rPr kumimoji="0" lang="en-US" sz="2800" b="0" i="0" u="none" strike="noStrike" kern="1200" cap="none" spc="0" normalizeH="0" baseline="0" noProof="0" dirty="0">
                <a:ln>
                  <a:noFill/>
                </a:ln>
                <a:solidFill>
                  <a:srgbClr val="C00000"/>
                </a:solidFill>
                <a:effectLst/>
                <a:uLnTx/>
                <a:uFillTx/>
                <a:latin typeface="Trebuchet MS" panose="020B0703020202090204" pitchFamily="34" charset="0"/>
                <a:ea typeface="Cambria"/>
                <a:cs typeface="+mn-cs"/>
              </a:rPr>
              <a:t>45</a:t>
            </a:r>
            <a:r>
              <a:rPr kumimoji="0" lang="en-US" sz="2800" b="0" i="0" u="none" strike="noStrike" kern="1200" cap="none" spc="0" normalizeH="0" baseline="0" noProof="0" dirty="0">
                <a:ln>
                  <a:noFill/>
                </a:ln>
                <a:solidFill>
                  <a:srgbClr val="C00000"/>
                </a:solidFill>
                <a:effectLst/>
                <a:uLnTx/>
                <a:uFillTx/>
                <a:latin typeface="Quire Sans" panose="020B0502040400020003" pitchFamily="34" charset="0"/>
                <a:ea typeface="Cambria"/>
                <a:cs typeface="+mn-cs"/>
              </a:rPr>
              <a:t>% additional overhead </a:t>
            </a:r>
            <a: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t>(over no margin)</a:t>
            </a:r>
            <a:endParaRPr kumimoji="0" lang="en-US" sz="2800" b="0" i="0" u="none" strike="noStrike" kern="1200" cap="none" spc="0" normalizeH="0" baseline="0" noProof="0" dirty="0">
              <a:ln>
                <a:noFill/>
              </a:ln>
              <a:solidFill>
                <a:srgbClr val="C00000"/>
              </a:solidFill>
              <a:effectLst/>
              <a:uLnTx/>
              <a:uFillTx/>
              <a:latin typeface="Quire Sans" panose="020B0502040400020003" pitchFamily="34" charset="0"/>
              <a:ea typeface="Cambria"/>
              <a:cs typeface="+mn-cs"/>
            </a:endParaRPr>
          </a:p>
        </p:txBody>
      </p:sp>
      <p:sp>
        <p:nvSpPr>
          <p:cNvPr id="7" name="TextBox 6">
            <a:extLst>
              <a:ext uri="{FF2B5EF4-FFF2-40B4-BE49-F238E27FC236}">
                <a16:creationId xmlns:a16="http://schemas.microsoft.com/office/drawing/2014/main" id="{9CF27F4D-DC89-1710-7BAE-0733EC82AAB2}"/>
              </a:ext>
            </a:extLst>
          </p:cNvPr>
          <p:cNvSpPr txBox="1"/>
          <p:nvPr/>
        </p:nvSpPr>
        <p:spPr>
          <a:xfrm>
            <a:off x="-8754" y="5368890"/>
            <a:ext cx="9144000" cy="885326"/>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marL="0" marR="0" lvl="0" indent="0" algn="ctr" defTabSz="914400" rtl="0" eaLnBrk="1" fontAlgn="auto" latinLnBrk="0" hangingPunct="1">
              <a:lnSpc>
                <a:spcPct val="90000"/>
              </a:lnSpc>
              <a:spcBef>
                <a:spcPts val="400"/>
              </a:spcBef>
              <a:spcAft>
                <a:spcPts val="0"/>
              </a:spcAft>
              <a:buClrTx/>
              <a:buSzTx/>
              <a:buFontTx/>
              <a:buNone/>
              <a:tabLst/>
              <a:defRPr/>
            </a:pPr>
            <a:r>
              <a:rPr kumimoji="0" lang="en-US" sz="2800" b="0" i="0" u="none" strike="noStrike" kern="1200" cap="none" spc="0" normalizeH="0" baseline="0" noProof="0" dirty="0">
                <a:ln>
                  <a:noFill/>
                </a:ln>
                <a:solidFill>
                  <a:srgbClr val="ED7D31">
                    <a:lumMod val="75000"/>
                  </a:srgbClr>
                </a:solidFill>
                <a:effectLst/>
                <a:uLnTx/>
                <a:uFillTx/>
                <a:latin typeface="Quire Sans" panose="020B0502040400020003" pitchFamily="34" charset="0"/>
                <a:ea typeface="Cambria"/>
                <a:cs typeface="+mn-cs"/>
              </a:rPr>
              <a:t>Relying </a:t>
            </a:r>
            <a:r>
              <a:rPr kumimoji="0" lang="en-US" sz="2800" b="1" i="0" u="none" strike="noStrike" kern="1200" cap="none" spc="0" normalizeH="0" baseline="0" noProof="0" dirty="0">
                <a:ln>
                  <a:noFill/>
                </a:ln>
                <a:solidFill>
                  <a:srgbClr val="ED7D31">
                    <a:lumMod val="75000"/>
                  </a:srgbClr>
                </a:solidFill>
                <a:effectLst/>
                <a:uLnTx/>
                <a:uFillTx/>
                <a:latin typeface="Quire Sans" panose="020B0502040400020003" pitchFamily="34" charset="0"/>
                <a:ea typeface="Cambria"/>
                <a:cs typeface="+mn-cs"/>
              </a:rPr>
              <a:t>solely</a:t>
            </a:r>
            <a:r>
              <a:rPr kumimoji="0" lang="en-US" sz="2800" b="0" i="0" u="none" strike="noStrike" kern="1200" cap="none" spc="0" normalizeH="0" baseline="0" noProof="0" dirty="0">
                <a:ln>
                  <a:noFill/>
                </a:ln>
                <a:solidFill>
                  <a:srgbClr val="ED7D31">
                    <a:lumMod val="75000"/>
                  </a:srgbClr>
                </a:solidFill>
                <a:effectLst/>
                <a:uLnTx/>
                <a:uFillTx/>
                <a:latin typeface="Quire Sans" panose="020B0502040400020003" pitchFamily="34" charset="0"/>
                <a:ea typeface="Cambria"/>
                <a:cs typeface="+mn-cs"/>
              </a:rPr>
              <a:t> on </a:t>
            </a:r>
            <a:r>
              <a:rPr kumimoji="0" lang="en-US" sz="2800" b="0" i="0" u="none" strike="noStrike" kern="1200" cap="none" spc="0" normalizeH="0" baseline="0" noProof="0" dirty="0" err="1">
                <a:ln>
                  <a:noFill/>
                </a:ln>
                <a:solidFill>
                  <a:srgbClr val="ED7D31">
                    <a:lumMod val="75000"/>
                  </a:srgbClr>
                </a:solidFill>
                <a:effectLst/>
                <a:uLnTx/>
                <a:uFillTx/>
                <a:latin typeface="Quire Sans" panose="020B0502040400020003" pitchFamily="34" charset="0"/>
                <a:ea typeface="Cambria"/>
                <a:cs typeface="+mn-cs"/>
              </a:rPr>
              <a:t>guardbands</a:t>
            </a:r>
            <a:r>
              <a:rPr kumimoji="0" lang="en-US" sz="2800" b="0" i="0" u="none" strike="noStrike" kern="1200" cap="none" spc="0" normalizeH="0" baseline="0" noProof="0" dirty="0">
                <a:ln>
                  <a:noFill/>
                </a:ln>
                <a:solidFill>
                  <a:srgbClr val="ED7D31">
                    <a:lumMod val="75000"/>
                  </a:srgbClr>
                </a:solidFill>
                <a:effectLst/>
                <a:uLnTx/>
                <a:uFillTx/>
                <a:latin typeface="Quire Sans" panose="020B0502040400020003" pitchFamily="34" charset="0"/>
                <a:ea typeface="Cambria"/>
                <a:cs typeface="+mn-cs"/>
              </a:rPr>
              <a:t> </a:t>
            </a:r>
            <a:r>
              <a:rPr kumimoji="0" lang="en-US" sz="2800" b="1" i="0" u="none" strike="noStrike" kern="1200" cap="none" spc="0" normalizeH="0" baseline="0" noProof="0" dirty="0">
                <a:ln>
                  <a:noFill/>
                </a:ln>
                <a:solidFill>
                  <a:srgbClr val="ED7D31">
                    <a:lumMod val="75000"/>
                  </a:srgbClr>
                </a:solidFill>
                <a:effectLst/>
                <a:uLnTx/>
                <a:uFillTx/>
                <a:latin typeface="Quire Sans" panose="020B0502040400020003" pitchFamily="34" charset="0"/>
                <a:ea typeface="Cambria"/>
                <a:cs typeface="+mn-cs"/>
              </a:rPr>
              <a:t>not</a:t>
            </a:r>
            <a:r>
              <a:rPr kumimoji="0" lang="en-US" sz="2800" b="0" i="0" u="none" strike="noStrike" kern="1200" cap="none" spc="0" normalizeH="0" baseline="0" noProof="0" dirty="0">
                <a:ln>
                  <a:noFill/>
                </a:ln>
                <a:solidFill>
                  <a:srgbClr val="ED7D31">
                    <a:lumMod val="75000"/>
                  </a:srgbClr>
                </a:solidFill>
                <a:effectLst/>
                <a:uLnTx/>
                <a:uFillTx/>
                <a:latin typeface="Quire Sans" panose="020B0502040400020003" pitchFamily="34" charset="0"/>
                <a:ea typeface="Cambria"/>
                <a:cs typeface="+mn-cs"/>
              </a:rPr>
              <a:t> recommended</a:t>
            </a:r>
          </a:p>
        </p:txBody>
      </p:sp>
      <p:cxnSp>
        <p:nvCxnSpPr>
          <p:cNvPr id="9" name="Straight Arrow Connector 8">
            <a:extLst>
              <a:ext uri="{FF2B5EF4-FFF2-40B4-BE49-F238E27FC236}">
                <a16:creationId xmlns:a16="http://schemas.microsoft.com/office/drawing/2014/main" id="{7E1307BF-B4B7-5EB5-078F-F39C938ACE5D}"/>
              </a:ext>
            </a:extLst>
          </p:cNvPr>
          <p:cNvCxnSpPr/>
          <p:nvPr/>
        </p:nvCxnSpPr>
        <p:spPr>
          <a:xfrm>
            <a:off x="5735171" y="2299447"/>
            <a:ext cx="2299447" cy="295835"/>
          </a:xfrm>
          <a:prstGeom prst="straightConnector1">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F36B54E8-0B15-BC89-553F-5043977DF846}"/>
              </a:ext>
            </a:extLst>
          </p:cNvPr>
          <p:cNvCxnSpPr>
            <a:cxnSpLocks/>
          </p:cNvCxnSpPr>
          <p:nvPr/>
        </p:nvCxnSpPr>
        <p:spPr>
          <a:xfrm>
            <a:off x="5578289" y="2487706"/>
            <a:ext cx="2254623" cy="209874"/>
          </a:xfrm>
          <a:prstGeom prst="straightConnector1">
            <a:avLst/>
          </a:prstGeom>
          <a:ln w="381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7501B8EE-ED01-FCBC-07CE-ABECA0BCD6A2}"/>
              </a:ext>
            </a:extLst>
          </p:cNvPr>
          <p:cNvSpPr txBox="1"/>
          <p:nvPr/>
        </p:nvSpPr>
        <p:spPr>
          <a:xfrm>
            <a:off x="7618858" y="2078269"/>
            <a:ext cx="741872" cy="546340"/>
          </a:xfrm>
          <a:prstGeom prst="rect">
            <a:avLst/>
          </a:prstGeom>
          <a:noFill/>
          <a:ln w="57150">
            <a:noFill/>
          </a:ln>
        </p:spPr>
        <p:txBody>
          <a:bodyPr wrap="non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600" b="0" i="0" u="none" strike="noStrike" kern="1200" cap="none" spc="0" normalizeH="0" baseline="0" noProof="0" dirty="0">
                <a:ln>
                  <a:noFill/>
                </a:ln>
                <a:solidFill>
                  <a:srgbClr val="7030A0"/>
                </a:solidFill>
                <a:effectLst/>
                <a:uLnTx/>
                <a:uFillTx/>
                <a:latin typeface="Trebuchet MS" panose="020B0703020202090204" pitchFamily="34" charset="0"/>
                <a:ea typeface="+mn-ea"/>
                <a:cs typeface="+mn-cs"/>
              </a:rPr>
              <a:t>45</a:t>
            </a:r>
            <a:r>
              <a:rPr kumimoji="0" lang="en-US" sz="2600" b="0" i="0" u="none" strike="noStrike" kern="1200" cap="none" spc="0" normalizeH="0" baseline="0" noProof="0" dirty="0">
                <a:ln>
                  <a:noFill/>
                </a:ln>
                <a:solidFill>
                  <a:srgbClr val="7030A0"/>
                </a:solidFill>
                <a:effectLst/>
                <a:uLnTx/>
                <a:uFillTx/>
                <a:latin typeface="Quire Sans"/>
                <a:ea typeface="+mn-ea"/>
                <a:cs typeface="+mn-cs"/>
              </a:rPr>
              <a:t>%</a:t>
            </a:r>
          </a:p>
        </p:txBody>
      </p:sp>
      <p:sp>
        <p:nvSpPr>
          <p:cNvPr id="13" name="TextBox 12">
            <a:extLst>
              <a:ext uri="{FF2B5EF4-FFF2-40B4-BE49-F238E27FC236}">
                <a16:creationId xmlns:a16="http://schemas.microsoft.com/office/drawing/2014/main" id="{286BF550-7E2A-BB74-0489-D4D5CA55662B}"/>
              </a:ext>
            </a:extLst>
          </p:cNvPr>
          <p:cNvSpPr txBox="1"/>
          <p:nvPr/>
        </p:nvSpPr>
        <p:spPr>
          <a:xfrm>
            <a:off x="7014269" y="2612669"/>
            <a:ext cx="741872" cy="546340"/>
          </a:xfrm>
          <a:prstGeom prst="rect">
            <a:avLst/>
          </a:prstGeom>
          <a:noFill/>
          <a:ln w="57150">
            <a:noFill/>
          </a:ln>
        </p:spPr>
        <p:txBody>
          <a:bodyPr wrap="non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600" b="0" i="0" u="none" strike="noStrike" kern="1200" cap="none" spc="0" normalizeH="0" baseline="0" noProof="0" dirty="0">
                <a:ln>
                  <a:noFill/>
                </a:ln>
                <a:solidFill>
                  <a:srgbClr val="70AD47">
                    <a:lumMod val="75000"/>
                  </a:srgbClr>
                </a:solidFill>
                <a:effectLst/>
                <a:uLnTx/>
                <a:uFillTx/>
                <a:latin typeface="Trebuchet MS" panose="020B0703020202090204" pitchFamily="34" charset="0"/>
                <a:ea typeface="+mn-ea"/>
                <a:cs typeface="+mn-cs"/>
              </a:rPr>
              <a:t>35</a:t>
            </a:r>
            <a:r>
              <a:rPr kumimoji="0" lang="en-US" sz="2600" b="0" i="0" u="none" strike="noStrike" kern="1200" cap="none" spc="0" normalizeH="0" baseline="0" noProof="0" dirty="0">
                <a:ln>
                  <a:noFill/>
                </a:ln>
                <a:solidFill>
                  <a:srgbClr val="70AD47">
                    <a:lumMod val="75000"/>
                  </a:srgbClr>
                </a:solidFill>
                <a:effectLst/>
                <a:uLnTx/>
                <a:uFillTx/>
                <a:latin typeface="Quire Sans"/>
                <a:ea typeface="+mn-ea"/>
                <a:cs typeface="+mn-cs"/>
              </a:rPr>
              <a:t>%</a:t>
            </a:r>
          </a:p>
        </p:txBody>
      </p:sp>
    </p:spTree>
    <p:extLst>
      <p:ext uri="{BB962C8B-B14F-4D97-AF65-F5344CB8AC3E}">
        <p14:creationId xmlns:p14="http://schemas.microsoft.com/office/powerpoint/2010/main" val="3368237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2" grpId="0"/>
      <p:bldP spid="13" grpId="0"/>
    </p:bld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E43CEB-CDCA-1516-3562-B1BDE3C508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BBD1AE-2D1B-7278-7430-8ED96F4AB109}"/>
              </a:ext>
            </a:extLst>
          </p:cNvPr>
          <p:cNvSpPr>
            <a:spLocks noGrp="1"/>
          </p:cNvSpPr>
          <p:nvPr>
            <p:ph type="title"/>
          </p:nvPr>
        </p:nvSpPr>
        <p:spPr/>
        <p:txBody>
          <a:bodyPr>
            <a:normAutofit/>
          </a:bodyPr>
          <a:lstStyle/>
          <a:p>
            <a:r>
              <a:rPr lang="en-US" dirty="0"/>
              <a:t>Combining ECC and </a:t>
            </a:r>
            <a:r>
              <a:rPr lang="en-US" dirty="0" err="1"/>
              <a:t>Guardbands</a:t>
            </a:r>
            <a:r>
              <a:rPr lang="en-US" dirty="0"/>
              <a:t> (I)</a:t>
            </a:r>
          </a:p>
        </p:txBody>
      </p:sp>
      <p:sp>
        <p:nvSpPr>
          <p:cNvPr id="3" name="Content Placeholder 2">
            <a:extLst>
              <a:ext uri="{FF2B5EF4-FFF2-40B4-BE49-F238E27FC236}">
                <a16:creationId xmlns:a16="http://schemas.microsoft.com/office/drawing/2014/main" id="{404BE78D-21E9-9F40-F40D-6EEC58EB228E}"/>
              </a:ext>
            </a:extLst>
          </p:cNvPr>
          <p:cNvSpPr>
            <a:spLocks noGrp="1"/>
          </p:cNvSpPr>
          <p:nvPr>
            <p:ph idx="1"/>
          </p:nvPr>
        </p:nvSpPr>
        <p:spPr/>
        <p:txBody>
          <a:bodyPr>
            <a:normAutofit/>
          </a:bodyPr>
          <a:lstStyle/>
          <a:p>
            <a:r>
              <a:rPr lang="en-US" sz="2600" dirty="0"/>
              <a:t>Single-error correcting double-error detecting (</a:t>
            </a:r>
            <a:r>
              <a:rPr lang="en-US" sz="2600" dirty="0">
                <a:solidFill>
                  <a:schemeClr val="accent2">
                    <a:lumMod val="75000"/>
                  </a:schemeClr>
                </a:solidFill>
              </a:rPr>
              <a:t>SECDED</a:t>
            </a:r>
            <a:r>
              <a:rPr lang="en-US" sz="2600" dirty="0"/>
              <a:t>)</a:t>
            </a:r>
            <a:br>
              <a:rPr lang="en-US" sz="2600" dirty="0"/>
            </a:br>
            <a:r>
              <a:rPr lang="en-US" sz="2600" dirty="0"/>
              <a:t>or </a:t>
            </a:r>
            <a:r>
              <a:rPr lang="en-US" sz="2600" dirty="0" err="1">
                <a:solidFill>
                  <a:schemeClr val="accent2">
                    <a:lumMod val="75000"/>
                  </a:schemeClr>
                </a:solidFill>
              </a:rPr>
              <a:t>Chipkill</a:t>
            </a:r>
            <a:r>
              <a:rPr lang="en-US" sz="2600" dirty="0"/>
              <a:t> </a:t>
            </a:r>
            <a:r>
              <a:rPr lang="en-US" sz="2600" dirty="0">
                <a:solidFill>
                  <a:schemeClr val="accent2">
                    <a:lumMod val="75000"/>
                  </a:schemeClr>
                </a:solidFill>
              </a:rPr>
              <a:t>ECC</a:t>
            </a:r>
            <a:r>
              <a:rPr lang="en-US" sz="2600" dirty="0"/>
              <a:t> combined with </a:t>
            </a:r>
            <a:r>
              <a:rPr lang="en-US" sz="2600" dirty="0" err="1"/>
              <a:t>guardbands</a:t>
            </a:r>
            <a:r>
              <a:rPr lang="en-US" sz="2600" dirty="0"/>
              <a:t> </a:t>
            </a:r>
            <a:br>
              <a:rPr lang="en-US" sz="2600" dirty="0"/>
            </a:br>
            <a:r>
              <a:rPr lang="en-US" sz="2600" dirty="0"/>
              <a:t>could mitigate </a:t>
            </a:r>
            <a:r>
              <a:rPr lang="en-US" sz="2600" dirty="0">
                <a:solidFill>
                  <a:schemeClr val="accent2">
                    <a:lumMod val="75000"/>
                  </a:schemeClr>
                </a:solidFill>
              </a:rPr>
              <a:t>VRD-induced </a:t>
            </a:r>
            <a:r>
              <a:rPr lang="en-US" sz="2600" dirty="0"/>
              <a:t>bitflips</a:t>
            </a:r>
          </a:p>
        </p:txBody>
      </p:sp>
      <p:sp>
        <p:nvSpPr>
          <p:cNvPr id="4" name="Slide Number Placeholder 3">
            <a:extLst>
              <a:ext uri="{FF2B5EF4-FFF2-40B4-BE49-F238E27FC236}">
                <a16:creationId xmlns:a16="http://schemas.microsoft.com/office/drawing/2014/main" id="{6D435262-B4BD-EC2E-0422-D8A9213CF57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9D2B53-EDAE-4B41-B849-8916FA40BCB6}" type="slidenum">
              <a:rPr kumimoji="0" lang="en-US" sz="2400" b="1" i="0" u="none" strike="noStrike" kern="1200" cap="none" spc="0" normalizeH="0" baseline="0" noProof="0" smtClean="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194</a:t>
            </a:fld>
            <a:endParaRPr kumimoji="0" lang="en-US" sz="2400" b="1" i="0" u="none" strike="noStrike" kern="1200" cap="none" spc="0" normalizeH="0" baseline="0" noProof="0" dirty="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endParaRPr>
          </a:p>
        </p:txBody>
      </p:sp>
      <p:pic>
        <p:nvPicPr>
          <p:cNvPr id="5" name="Picture 4">
            <a:extLst>
              <a:ext uri="{FF2B5EF4-FFF2-40B4-BE49-F238E27FC236}">
                <a16:creationId xmlns:a16="http://schemas.microsoft.com/office/drawing/2014/main" id="{032187C2-55D4-78B5-25CC-8BAEDF0B7DDA}"/>
              </a:ext>
            </a:extLst>
          </p:cNvPr>
          <p:cNvPicPr>
            <a:picLocks noChangeAspect="1"/>
          </p:cNvPicPr>
          <p:nvPr/>
        </p:nvPicPr>
        <p:blipFill>
          <a:blip r:embed="rId3"/>
          <a:stretch>
            <a:fillRect/>
          </a:stretch>
        </p:blipFill>
        <p:spPr>
          <a:xfrm>
            <a:off x="1297962" y="2757928"/>
            <a:ext cx="6548075" cy="2210112"/>
          </a:xfrm>
          <a:prstGeom prst="rect">
            <a:avLst/>
          </a:prstGeom>
        </p:spPr>
      </p:pic>
      <p:sp>
        <p:nvSpPr>
          <p:cNvPr id="7" name="TextBox 6">
            <a:extLst>
              <a:ext uri="{FF2B5EF4-FFF2-40B4-BE49-F238E27FC236}">
                <a16:creationId xmlns:a16="http://schemas.microsoft.com/office/drawing/2014/main" id="{B9710823-5274-53CE-3F7B-F69A85141D5E}"/>
              </a:ext>
            </a:extLst>
          </p:cNvPr>
          <p:cNvSpPr txBox="1"/>
          <p:nvPr/>
        </p:nvSpPr>
        <p:spPr>
          <a:xfrm>
            <a:off x="863599" y="2375380"/>
            <a:ext cx="7707087" cy="478972"/>
          </a:xfrm>
          <a:prstGeom prst="rect">
            <a:avLst/>
          </a:prstGeom>
          <a:noFill/>
          <a:ln w="57150">
            <a:noFill/>
          </a:ln>
        </p:spPr>
        <p:txBody>
          <a:bodyPr wrap="non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600" b="0" i="1" u="none" strike="noStrike" kern="1200" cap="none" spc="0" normalizeH="0" baseline="0" noProof="0" dirty="0">
                <a:ln>
                  <a:noFill/>
                </a:ln>
                <a:solidFill>
                  <a:prstClr val="black"/>
                </a:solidFill>
                <a:effectLst/>
                <a:uLnTx/>
                <a:uFillTx/>
                <a:latin typeface="Quire Sans"/>
                <a:ea typeface="+mn-ea"/>
                <a:cs typeface="+mn-cs"/>
              </a:rPr>
              <a:t>Unique bitflips when </a:t>
            </a:r>
            <a:r>
              <a:rPr kumimoji="0" lang="en-US" sz="2600" b="0" i="1" u="none" strike="noStrike" kern="1200" cap="none" spc="0" normalizeH="0" baseline="0" noProof="0" dirty="0">
                <a:ln>
                  <a:noFill/>
                </a:ln>
                <a:solidFill>
                  <a:prstClr val="black"/>
                </a:solidFill>
                <a:effectLst/>
                <a:uLnTx/>
                <a:uFillTx/>
                <a:latin typeface="Trebuchet MS" panose="020B0703020202090204" pitchFamily="34" charset="0"/>
                <a:ea typeface="+mn-ea"/>
                <a:cs typeface="+mn-cs"/>
              </a:rPr>
              <a:t>10</a:t>
            </a:r>
            <a:r>
              <a:rPr kumimoji="0" lang="en-US" sz="2600" b="0" i="1" u="none" strike="noStrike" kern="1200" cap="none" spc="0" normalizeH="0" baseline="0" noProof="0" dirty="0">
                <a:ln>
                  <a:noFill/>
                </a:ln>
                <a:solidFill>
                  <a:prstClr val="black"/>
                </a:solidFill>
                <a:effectLst/>
                <a:uLnTx/>
                <a:uFillTx/>
                <a:latin typeface="Quire Sans"/>
                <a:ea typeface="+mn-ea"/>
                <a:cs typeface="+mn-cs"/>
              </a:rPr>
              <a:t>% RDT </a:t>
            </a:r>
            <a:r>
              <a:rPr kumimoji="0" lang="en-US" sz="2600" b="0" i="1" u="none" strike="noStrike" kern="1200" cap="none" spc="0" normalizeH="0" baseline="0" noProof="0" dirty="0" err="1">
                <a:ln>
                  <a:noFill/>
                </a:ln>
                <a:solidFill>
                  <a:prstClr val="black"/>
                </a:solidFill>
                <a:effectLst/>
                <a:uLnTx/>
                <a:uFillTx/>
                <a:latin typeface="Quire Sans"/>
                <a:ea typeface="+mn-ea"/>
                <a:cs typeface="+mn-cs"/>
              </a:rPr>
              <a:t>guardband</a:t>
            </a:r>
            <a:r>
              <a:rPr kumimoji="0" lang="en-US" sz="2600" b="0" i="1" u="none" strike="noStrike" kern="1200" cap="none" spc="0" normalizeH="0" baseline="0" noProof="0" dirty="0">
                <a:ln>
                  <a:noFill/>
                </a:ln>
                <a:solidFill>
                  <a:prstClr val="black"/>
                </a:solidFill>
                <a:effectLst/>
                <a:uLnTx/>
                <a:uFillTx/>
                <a:latin typeface="Quire Sans"/>
                <a:ea typeface="+mn-ea"/>
                <a:cs typeface="+mn-cs"/>
              </a:rPr>
              <a:t> applied</a:t>
            </a:r>
          </a:p>
        </p:txBody>
      </p:sp>
      <p:sp>
        <p:nvSpPr>
          <p:cNvPr id="6" name="TextBox 5">
            <a:extLst>
              <a:ext uri="{FF2B5EF4-FFF2-40B4-BE49-F238E27FC236}">
                <a16:creationId xmlns:a16="http://schemas.microsoft.com/office/drawing/2014/main" id="{FCFF4471-FF6E-FCDC-1948-CDBDAE73E58F}"/>
              </a:ext>
            </a:extLst>
          </p:cNvPr>
          <p:cNvSpPr txBox="1"/>
          <p:nvPr/>
        </p:nvSpPr>
        <p:spPr>
          <a:xfrm>
            <a:off x="-8754" y="5368890"/>
            <a:ext cx="9144000" cy="885326"/>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marL="0" marR="0" lvl="0" indent="0" algn="ctr" defTabSz="914400" rtl="0" eaLnBrk="1" fontAlgn="auto" latinLnBrk="0" hangingPunct="1">
              <a:lnSpc>
                <a:spcPct val="90000"/>
              </a:lnSpc>
              <a:spcBef>
                <a:spcPts val="400"/>
              </a:spcBef>
              <a:spcAft>
                <a:spcPts val="0"/>
              </a:spcAft>
              <a:buClrTx/>
              <a:buSzTx/>
              <a:buFontTx/>
              <a:buNone/>
              <a:tabLst/>
              <a:defRPr/>
            </a:pPr>
            <a:r>
              <a:rPr kumimoji="0" lang="en-US" sz="2800" b="0" i="0" u="none" strike="noStrike" kern="1200" cap="none" spc="0" normalizeH="0" baseline="0" noProof="0" dirty="0">
                <a:ln>
                  <a:noFill/>
                </a:ln>
                <a:solidFill>
                  <a:srgbClr val="C00000"/>
                </a:solidFill>
                <a:effectLst/>
                <a:uLnTx/>
                <a:uFillTx/>
                <a:latin typeface="Trebuchet MS" panose="020B0703020202090204" pitchFamily="34" charset="0"/>
                <a:ea typeface="Cambria"/>
                <a:cs typeface="+mn-cs"/>
              </a:rPr>
              <a:t>10</a:t>
            </a:r>
            <a:r>
              <a:rPr kumimoji="0" lang="en-US" sz="2800" b="0" i="0" u="none" strike="noStrike" kern="1200" cap="none" spc="0" normalizeH="0" baseline="0" noProof="0" dirty="0">
                <a:ln>
                  <a:noFill/>
                </a:ln>
                <a:solidFill>
                  <a:srgbClr val="C00000"/>
                </a:solidFill>
                <a:effectLst/>
                <a:uLnTx/>
                <a:uFillTx/>
                <a:latin typeface="Quire Sans" panose="020B0502040400020003" pitchFamily="34" charset="0"/>
                <a:ea typeface="Cambria"/>
                <a:cs typeface="+mn-cs"/>
              </a:rPr>
              <a:t>% </a:t>
            </a:r>
            <a:r>
              <a:rPr kumimoji="0" lang="en-US" sz="2800" b="0" i="0" u="none" strike="noStrike" kern="1200" cap="none" spc="0" normalizeH="0" baseline="0" noProof="0" dirty="0" err="1">
                <a:ln>
                  <a:noFill/>
                </a:ln>
                <a:solidFill>
                  <a:srgbClr val="C00000"/>
                </a:solidFill>
                <a:effectLst/>
                <a:uLnTx/>
                <a:uFillTx/>
                <a:latin typeface="Quire Sans" panose="020B0502040400020003" pitchFamily="34" charset="0"/>
                <a:ea typeface="Cambria"/>
                <a:cs typeface="+mn-cs"/>
              </a:rPr>
              <a:t>guardband</a:t>
            </a:r>
            <a:r>
              <a:rPr kumimoji="0" lang="en-US" sz="2800" b="0" i="0" u="none" strike="noStrike" kern="1200" cap="none" spc="0" normalizeH="0" baseline="0" noProof="0" dirty="0">
                <a:ln>
                  <a:noFill/>
                </a:ln>
                <a:solidFill>
                  <a:srgbClr val="C00000"/>
                </a:solidFill>
                <a:effectLst/>
                <a:uLnTx/>
                <a:uFillTx/>
                <a:latin typeface="Quire Sans" panose="020B0502040400020003" pitchFamily="34" charset="0"/>
                <a:ea typeface="Cambria"/>
                <a:cs typeface="+mn-cs"/>
              </a:rPr>
              <a:t> </a:t>
            </a:r>
            <a: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t>combined </a:t>
            </a:r>
            <a:r>
              <a:rPr kumimoji="0" lang="en-US" sz="2800" b="0" i="0" u="none" strike="noStrike" kern="1200" cap="none" spc="0" normalizeH="0" baseline="0" noProof="0" dirty="0">
                <a:ln>
                  <a:noFill/>
                </a:ln>
                <a:solidFill>
                  <a:srgbClr val="C00000"/>
                </a:solidFill>
                <a:effectLst/>
                <a:uLnTx/>
                <a:uFillTx/>
                <a:latin typeface="Quire Sans" panose="020B0502040400020003" pitchFamily="34" charset="0"/>
                <a:ea typeface="Cambria"/>
                <a:cs typeface="+mn-cs"/>
              </a:rPr>
              <a:t>w/ ECC</a:t>
            </a:r>
            <a: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t> is </a:t>
            </a:r>
            <a:r>
              <a:rPr kumimoji="0" lang="en-US" sz="2800" b="0" i="0" u="none" strike="noStrike" kern="1200" cap="none" spc="0" normalizeH="0" baseline="0" noProof="0" dirty="0">
                <a:ln>
                  <a:noFill/>
                </a:ln>
                <a:solidFill>
                  <a:srgbClr val="C00000"/>
                </a:solidFill>
                <a:effectLst/>
                <a:uLnTx/>
                <a:uFillTx/>
                <a:latin typeface="Quire Sans" panose="020B0502040400020003" pitchFamily="34" charset="0"/>
                <a:ea typeface="Cambria"/>
                <a:cs typeface="+mn-cs"/>
              </a:rPr>
              <a:t>likely unsafe</a:t>
            </a:r>
          </a:p>
        </p:txBody>
      </p:sp>
      <p:sp>
        <p:nvSpPr>
          <p:cNvPr id="8" name="Rectangle 7">
            <a:extLst>
              <a:ext uri="{FF2B5EF4-FFF2-40B4-BE49-F238E27FC236}">
                <a16:creationId xmlns:a16="http://schemas.microsoft.com/office/drawing/2014/main" id="{56A04496-D3C9-B900-5E9B-9214BF53D460}"/>
              </a:ext>
            </a:extLst>
          </p:cNvPr>
          <p:cNvSpPr/>
          <p:nvPr/>
        </p:nvSpPr>
        <p:spPr>
          <a:xfrm>
            <a:off x="4572000" y="2854352"/>
            <a:ext cx="3129699" cy="1793062"/>
          </a:xfrm>
          <a:prstGeom prst="rect">
            <a:avLst/>
          </a:prstGeom>
          <a:noFill/>
          <a:ln w="76200">
            <a:solidFill>
              <a:srgbClr val="C00000"/>
            </a:solidFill>
          </a:ln>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 b="1" i="0" u="none" strike="noStrike" kern="1200" cap="none" spc="0" normalizeH="0" baseline="0" noProof="0" dirty="0">
              <a:ln>
                <a:noFill/>
              </a:ln>
              <a:solidFill>
                <a:srgbClr val="ED7D31">
                  <a:lumMod val="75000"/>
                </a:srgbClr>
              </a:solidFill>
              <a:effectLst/>
              <a:uLnTx/>
              <a:uFillTx/>
              <a:latin typeface="Quire Sans"/>
              <a:ea typeface="+mn-ea"/>
              <a:cs typeface="+mn-cs"/>
            </a:endParaRPr>
          </a:p>
        </p:txBody>
      </p:sp>
      <p:sp>
        <p:nvSpPr>
          <p:cNvPr id="9" name="Rectangle 8">
            <a:extLst>
              <a:ext uri="{FF2B5EF4-FFF2-40B4-BE49-F238E27FC236}">
                <a16:creationId xmlns:a16="http://schemas.microsoft.com/office/drawing/2014/main" id="{524B11F7-FD31-0496-3074-FC6C89FD9E41}"/>
              </a:ext>
            </a:extLst>
          </p:cNvPr>
          <p:cNvSpPr/>
          <p:nvPr/>
        </p:nvSpPr>
        <p:spPr>
          <a:xfrm>
            <a:off x="2366128" y="2997724"/>
            <a:ext cx="2102177" cy="1329179"/>
          </a:xfrm>
          <a:prstGeom prst="rect">
            <a:avLst/>
          </a:prstGeom>
          <a:solidFill>
            <a:schemeClr val="bg1">
              <a:alpha val="90000"/>
            </a:schemeClr>
          </a:solidFill>
          <a:ln>
            <a:noFill/>
          </a:ln>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 b="1" i="0" u="none" strike="noStrike" kern="1200" cap="none" spc="0" normalizeH="0" baseline="0" noProof="0" dirty="0">
              <a:ln>
                <a:noFill/>
              </a:ln>
              <a:solidFill>
                <a:srgbClr val="ED7D31">
                  <a:lumMod val="75000"/>
                </a:srgbClr>
              </a:solidFill>
              <a:effectLst/>
              <a:uLnTx/>
              <a:uFillTx/>
              <a:latin typeface="Quire Sans"/>
              <a:ea typeface="+mn-ea"/>
              <a:cs typeface="+mn-cs"/>
            </a:endParaRPr>
          </a:p>
        </p:txBody>
      </p:sp>
    </p:spTree>
    <p:extLst>
      <p:ext uri="{BB962C8B-B14F-4D97-AF65-F5344CB8AC3E}">
        <p14:creationId xmlns:p14="http://schemas.microsoft.com/office/powerpoint/2010/main" val="3386111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6" grpId="0" animBg="1"/>
      <p:bldP spid="8" grpId="0" animBg="1"/>
      <p:bldP spid="9" grpId="0" animBg="1"/>
    </p:bld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639C71-B0E5-F25A-B9BA-34ADAE6D93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D163FB-8B6B-175D-F1BE-7D4E52185159}"/>
              </a:ext>
            </a:extLst>
          </p:cNvPr>
          <p:cNvSpPr>
            <a:spLocks noGrp="1"/>
          </p:cNvSpPr>
          <p:nvPr>
            <p:ph type="title"/>
          </p:nvPr>
        </p:nvSpPr>
        <p:spPr/>
        <p:txBody>
          <a:bodyPr/>
          <a:lstStyle/>
          <a:p>
            <a:r>
              <a:rPr lang="en-US" dirty="0"/>
              <a:t>More in the Paper</a:t>
            </a:r>
          </a:p>
        </p:txBody>
      </p:sp>
      <p:sp>
        <p:nvSpPr>
          <p:cNvPr id="3" name="Content Placeholder 2">
            <a:extLst>
              <a:ext uri="{FF2B5EF4-FFF2-40B4-BE49-F238E27FC236}">
                <a16:creationId xmlns:a16="http://schemas.microsoft.com/office/drawing/2014/main" id="{F0702797-E2A8-3015-443C-1F00D162DDCF}"/>
              </a:ext>
            </a:extLst>
          </p:cNvPr>
          <p:cNvSpPr>
            <a:spLocks noGrp="1"/>
          </p:cNvSpPr>
          <p:nvPr>
            <p:ph idx="1"/>
          </p:nvPr>
        </p:nvSpPr>
        <p:spPr/>
        <p:txBody>
          <a:bodyPr>
            <a:normAutofit fontScale="92500" lnSpcReduction="10000"/>
          </a:bodyPr>
          <a:lstStyle/>
          <a:p>
            <a:pPr>
              <a:lnSpc>
                <a:spcPct val="100000"/>
              </a:lnSpc>
              <a:buClr>
                <a:schemeClr val="tx1"/>
              </a:buClr>
            </a:pPr>
            <a:r>
              <a:rPr lang="en-US" dirty="0">
                <a:solidFill>
                  <a:schemeClr val="accent2">
                    <a:lumMod val="75000"/>
                  </a:schemeClr>
                </a:solidFill>
              </a:rPr>
              <a:t>Hypothetical explanation</a:t>
            </a:r>
            <a:r>
              <a:rPr lang="en-US" dirty="0"/>
              <a:t> for VRD</a:t>
            </a:r>
          </a:p>
          <a:p>
            <a:pPr>
              <a:lnSpc>
                <a:spcPct val="100000"/>
              </a:lnSpc>
            </a:pPr>
            <a:endParaRPr lang="en-US" sz="1400" dirty="0"/>
          </a:p>
          <a:p>
            <a:pPr>
              <a:lnSpc>
                <a:spcPct val="100000"/>
              </a:lnSpc>
            </a:pPr>
            <a:r>
              <a:rPr lang="en-US" dirty="0"/>
              <a:t>Effect of </a:t>
            </a:r>
            <a:r>
              <a:rPr lang="en-US" dirty="0">
                <a:solidFill>
                  <a:schemeClr val="accent6">
                    <a:lumMod val="75000"/>
                  </a:schemeClr>
                </a:solidFill>
              </a:rPr>
              <a:t>True- and Anti-Cell Layout</a:t>
            </a:r>
          </a:p>
          <a:p>
            <a:pPr lvl="1">
              <a:lnSpc>
                <a:spcPct val="100000"/>
              </a:lnSpc>
              <a:spcBef>
                <a:spcPts val="100"/>
              </a:spcBef>
            </a:pPr>
            <a:r>
              <a:rPr lang="en-US" dirty="0"/>
              <a:t>Presence of true- and anti-cells in the victim row</a:t>
            </a:r>
            <a:br>
              <a:rPr lang="en-US" dirty="0"/>
            </a:br>
            <a:r>
              <a:rPr lang="en-US" dirty="0">
                <a:solidFill>
                  <a:schemeClr val="accent6">
                    <a:lumMod val="75000"/>
                  </a:schemeClr>
                </a:solidFill>
              </a:rPr>
              <a:t>does not significantly affect</a:t>
            </a:r>
            <a:r>
              <a:rPr lang="en-US" dirty="0"/>
              <a:t> the RDT distribution</a:t>
            </a:r>
          </a:p>
          <a:p>
            <a:pPr>
              <a:lnSpc>
                <a:spcPct val="80000"/>
              </a:lnSpc>
              <a:spcBef>
                <a:spcPts val="100"/>
              </a:spcBef>
            </a:pPr>
            <a:endParaRPr lang="en-US" sz="1400" dirty="0"/>
          </a:p>
          <a:p>
            <a:pPr>
              <a:lnSpc>
                <a:spcPct val="100000"/>
              </a:lnSpc>
            </a:pPr>
            <a:r>
              <a:rPr lang="en-US" dirty="0"/>
              <a:t>Read disturbance </a:t>
            </a:r>
            <a:r>
              <a:rPr lang="en-US" dirty="0">
                <a:solidFill>
                  <a:srgbClr val="C00000"/>
                </a:solidFill>
              </a:rPr>
              <a:t>mitigation evaluation methodology</a:t>
            </a:r>
          </a:p>
          <a:p>
            <a:pPr marL="0" indent="0">
              <a:lnSpc>
                <a:spcPct val="100000"/>
              </a:lnSpc>
              <a:buNone/>
            </a:pPr>
            <a:endParaRPr lang="en-US" sz="1400" dirty="0"/>
          </a:p>
          <a:p>
            <a:pPr>
              <a:lnSpc>
                <a:spcPct val="100000"/>
              </a:lnSpc>
            </a:pPr>
            <a:r>
              <a:rPr lang="en-US" dirty="0"/>
              <a:t>Probability of </a:t>
            </a:r>
            <a:r>
              <a:rPr lang="en-US" dirty="0">
                <a:solidFill>
                  <a:schemeClr val="accent5">
                    <a:lumMod val="75000"/>
                  </a:schemeClr>
                </a:solidFill>
              </a:rPr>
              <a:t>errors</a:t>
            </a:r>
            <a:r>
              <a:rPr lang="en-US" dirty="0"/>
              <a:t> at the </a:t>
            </a:r>
            <a:r>
              <a:rPr lang="en-US" dirty="0">
                <a:solidFill>
                  <a:schemeClr val="accent5">
                    <a:lumMod val="75000"/>
                  </a:schemeClr>
                </a:solidFill>
              </a:rPr>
              <a:t>worst</a:t>
            </a:r>
            <a:r>
              <a:rPr lang="en-US" dirty="0"/>
              <a:t> </a:t>
            </a:r>
            <a:r>
              <a:rPr lang="en-US" dirty="0">
                <a:solidFill>
                  <a:schemeClr val="accent5">
                    <a:lumMod val="75000"/>
                  </a:schemeClr>
                </a:solidFill>
              </a:rPr>
              <a:t>observed bitflip rate</a:t>
            </a:r>
            <a:br>
              <a:rPr lang="en-US" dirty="0">
                <a:solidFill>
                  <a:schemeClr val="accent5">
                    <a:lumMod val="75000"/>
                  </a:schemeClr>
                </a:solidFill>
              </a:rPr>
            </a:br>
            <a:r>
              <a:rPr lang="en-US" dirty="0">
                <a:solidFill>
                  <a:schemeClr val="accent5">
                    <a:lumMod val="75000"/>
                  </a:schemeClr>
                </a:solidFill>
              </a:rPr>
              <a:t>for </a:t>
            </a:r>
            <a:r>
              <a:rPr lang="en-US" dirty="0">
                <a:solidFill>
                  <a:schemeClr val="accent5">
                    <a:lumMod val="75000"/>
                  </a:schemeClr>
                </a:solidFill>
                <a:latin typeface="Trebuchet MS" panose="020B0703020202090204" pitchFamily="34" charset="0"/>
              </a:rPr>
              <a:t>10</a:t>
            </a:r>
            <a:r>
              <a:rPr lang="en-US" dirty="0">
                <a:solidFill>
                  <a:schemeClr val="accent5">
                    <a:lumMod val="75000"/>
                  </a:schemeClr>
                </a:solidFill>
              </a:rPr>
              <a:t>% RDT </a:t>
            </a:r>
            <a:r>
              <a:rPr lang="en-US" dirty="0" err="1">
                <a:solidFill>
                  <a:schemeClr val="accent5">
                    <a:lumMod val="75000"/>
                  </a:schemeClr>
                </a:solidFill>
              </a:rPr>
              <a:t>guardband</a:t>
            </a:r>
            <a:endParaRPr lang="en-US" dirty="0">
              <a:solidFill>
                <a:schemeClr val="accent5">
                  <a:lumMod val="75000"/>
                </a:schemeClr>
              </a:solidFill>
            </a:endParaRPr>
          </a:p>
          <a:p>
            <a:pPr lvl="1">
              <a:lnSpc>
                <a:spcPct val="100000"/>
              </a:lnSpc>
              <a:spcBef>
                <a:spcPts val="100"/>
              </a:spcBef>
            </a:pPr>
            <a:r>
              <a:rPr lang="en-US" dirty="0"/>
              <a:t>SEC, SECDED, and </a:t>
            </a:r>
            <a:r>
              <a:rPr lang="en-US" dirty="0" err="1"/>
              <a:t>Chipkill</a:t>
            </a:r>
            <a:r>
              <a:rPr lang="en-US" dirty="0"/>
              <a:t>-like (SSC)</a:t>
            </a:r>
          </a:p>
          <a:p>
            <a:pPr marL="0" indent="0">
              <a:lnSpc>
                <a:spcPct val="100000"/>
              </a:lnSpc>
              <a:spcBef>
                <a:spcPts val="100"/>
              </a:spcBef>
              <a:buNone/>
            </a:pPr>
            <a:endParaRPr lang="en-US" sz="1300" dirty="0"/>
          </a:p>
          <a:p>
            <a:pPr>
              <a:lnSpc>
                <a:spcPct val="100000"/>
              </a:lnSpc>
            </a:pPr>
            <a:r>
              <a:rPr lang="en-US" dirty="0"/>
              <a:t>Read disturbance </a:t>
            </a:r>
            <a:r>
              <a:rPr lang="en-US" dirty="0">
                <a:solidFill>
                  <a:schemeClr val="accent2">
                    <a:lumMod val="75000"/>
                  </a:schemeClr>
                </a:solidFill>
              </a:rPr>
              <a:t>testing time </a:t>
            </a:r>
            <a:r>
              <a:rPr lang="en-US" dirty="0"/>
              <a:t>and </a:t>
            </a:r>
            <a:r>
              <a:rPr lang="en-US" dirty="0">
                <a:solidFill>
                  <a:schemeClr val="accent2">
                    <a:lumMod val="75000"/>
                  </a:schemeClr>
                </a:solidFill>
              </a:rPr>
              <a:t>energy consumption</a:t>
            </a:r>
          </a:p>
          <a:p>
            <a:pPr marL="0" indent="0">
              <a:lnSpc>
                <a:spcPct val="100000"/>
              </a:lnSpc>
              <a:buNone/>
            </a:pPr>
            <a:endParaRPr lang="en-US" sz="1300" dirty="0"/>
          </a:p>
          <a:p>
            <a:pPr>
              <a:lnSpc>
                <a:spcPct val="100000"/>
              </a:lnSpc>
            </a:pPr>
            <a:r>
              <a:rPr lang="en-US" dirty="0"/>
              <a:t>Detailed </a:t>
            </a:r>
            <a:r>
              <a:rPr lang="en-US" dirty="0">
                <a:solidFill>
                  <a:schemeClr val="accent6">
                    <a:lumMod val="75000"/>
                  </a:schemeClr>
                </a:solidFill>
              </a:rPr>
              <a:t>information </a:t>
            </a:r>
            <a:r>
              <a:rPr lang="en-US" dirty="0"/>
              <a:t>on tested modules and chips</a:t>
            </a:r>
          </a:p>
        </p:txBody>
      </p:sp>
      <p:sp>
        <p:nvSpPr>
          <p:cNvPr id="4" name="Slide Number Placeholder 3">
            <a:extLst>
              <a:ext uri="{FF2B5EF4-FFF2-40B4-BE49-F238E27FC236}">
                <a16:creationId xmlns:a16="http://schemas.microsoft.com/office/drawing/2014/main" id="{F42DEE1D-74B9-2013-87D1-FAE86ECEE0F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9D2B53-EDAE-4B41-B849-8916FA40BCB6}" type="slidenum">
              <a:rPr kumimoji="0" lang="en-US" sz="2400" b="1" i="0" u="none" strike="noStrike" kern="1200" cap="none" spc="0" normalizeH="0" baseline="0" noProof="0" smtClean="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195</a:t>
            </a:fld>
            <a:endParaRPr kumimoji="0" lang="en-US" sz="2400" b="1" i="0" u="none" strike="noStrike" kern="1200" cap="none" spc="0" normalizeH="0" baseline="0" noProof="0" dirty="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endParaRPr>
          </a:p>
        </p:txBody>
      </p:sp>
    </p:spTree>
    <p:extLst>
      <p:ext uri="{BB962C8B-B14F-4D97-AF65-F5344CB8AC3E}">
        <p14:creationId xmlns:p14="http://schemas.microsoft.com/office/powerpoint/2010/main" val="3647566407"/>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2C1831-3DCC-B201-0192-DC0167C6EF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023690-771C-AD14-D03B-88F8AC9D625D}"/>
              </a:ext>
            </a:extLst>
          </p:cNvPr>
          <p:cNvSpPr>
            <a:spLocks noGrp="1"/>
          </p:cNvSpPr>
          <p:nvPr>
            <p:ph type="title"/>
          </p:nvPr>
        </p:nvSpPr>
        <p:spPr/>
        <p:txBody>
          <a:bodyPr/>
          <a:lstStyle/>
          <a:p>
            <a:r>
              <a:rPr lang="en-US" dirty="0"/>
              <a:t>More in the Paper</a:t>
            </a:r>
          </a:p>
        </p:txBody>
      </p:sp>
      <p:sp>
        <p:nvSpPr>
          <p:cNvPr id="3" name="Content Placeholder 2">
            <a:extLst>
              <a:ext uri="{FF2B5EF4-FFF2-40B4-BE49-F238E27FC236}">
                <a16:creationId xmlns:a16="http://schemas.microsoft.com/office/drawing/2014/main" id="{0E7B0541-BED7-D7FC-65F4-809821D7F45E}"/>
              </a:ext>
            </a:extLst>
          </p:cNvPr>
          <p:cNvSpPr>
            <a:spLocks noGrp="1"/>
          </p:cNvSpPr>
          <p:nvPr>
            <p:ph idx="1"/>
          </p:nvPr>
        </p:nvSpPr>
        <p:spPr/>
        <p:txBody>
          <a:bodyPr>
            <a:normAutofit fontScale="92500" lnSpcReduction="10000"/>
          </a:bodyPr>
          <a:lstStyle/>
          <a:p>
            <a:pPr>
              <a:lnSpc>
                <a:spcPct val="100000"/>
              </a:lnSpc>
              <a:buClr>
                <a:schemeClr val="tx1"/>
              </a:buClr>
            </a:pPr>
            <a:r>
              <a:rPr lang="en-US" dirty="0">
                <a:solidFill>
                  <a:schemeClr val="accent2">
                    <a:lumMod val="75000"/>
                  </a:schemeClr>
                </a:solidFill>
              </a:rPr>
              <a:t>Hypothetical explanation</a:t>
            </a:r>
            <a:r>
              <a:rPr lang="en-US" dirty="0"/>
              <a:t> for VRD</a:t>
            </a:r>
          </a:p>
          <a:p>
            <a:pPr>
              <a:lnSpc>
                <a:spcPct val="100000"/>
              </a:lnSpc>
            </a:pPr>
            <a:endParaRPr lang="en-US" sz="1400" dirty="0"/>
          </a:p>
          <a:p>
            <a:pPr>
              <a:lnSpc>
                <a:spcPct val="100000"/>
              </a:lnSpc>
            </a:pPr>
            <a:r>
              <a:rPr lang="en-US" dirty="0"/>
              <a:t>Effect of </a:t>
            </a:r>
            <a:r>
              <a:rPr lang="en-US" dirty="0">
                <a:solidFill>
                  <a:schemeClr val="accent6">
                    <a:lumMod val="75000"/>
                  </a:schemeClr>
                </a:solidFill>
              </a:rPr>
              <a:t>True- and Anti-Cell Layout</a:t>
            </a:r>
          </a:p>
          <a:p>
            <a:pPr lvl="1">
              <a:lnSpc>
                <a:spcPct val="120000"/>
              </a:lnSpc>
              <a:spcBef>
                <a:spcPts val="100"/>
              </a:spcBef>
            </a:pPr>
            <a:r>
              <a:rPr lang="en-US" dirty="0"/>
              <a:t>Presence of true- and anti-cells in the victim row</a:t>
            </a:r>
            <a:br>
              <a:rPr lang="en-US" dirty="0"/>
            </a:br>
            <a:r>
              <a:rPr lang="en-US" dirty="0">
                <a:solidFill>
                  <a:schemeClr val="accent6">
                    <a:lumMod val="75000"/>
                  </a:schemeClr>
                </a:solidFill>
              </a:rPr>
              <a:t>does not significantly affect</a:t>
            </a:r>
            <a:r>
              <a:rPr lang="en-US" dirty="0"/>
              <a:t> the RDT distribution</a:t>
            </a:r>
          </a:p>
          <a:p>
            <a:pPr>
              <a:lnSpc>
                <a:spcPct val="80000"/>
              </a:lnSpc>
              <a:spcBef>
                <a:spcPts val="100"/>
              </a:spcBef>
            </a:pPr>
            <a:endParaRPr lang="en-US" sz="1400" dirty="0"/>
          </a:p>
          <a:p>
            <a:pPr>
              <a:lnSpc>
                <a:spcPct val="100000"/>
              </a:lnSpc>
            </a:pPr>
            <a:r>
              <a:rPr lang="en-US" dirty="0"/>
              <a:t>Read disturbance </a:t>
            </a:r>
            <a:r>
              <a:rPr lang="en-US" dirty="0">
                <a:solidFill>
                  <a:srgbClr val="C00000"/>
                </a:solidFill>
              </a:rPr>
              <a:t>mitigation evaluation methodology</a:t>
            </a:r>
          </a:p>
          <a:p>
            <a:pPr marL="0" indent="0">
              <a:lnSpc>
                <a:spcPct val="100000"/>
              </a:lnSpc>
              <a:buNone/>
            </a:pPr>
            <a:endParaRPr lang="en-US" sz="1400" dirty="0"/>
          </a:p>
          <a:p>
            <a:pPr>
              <a:lnSpc>
                <a:spcPct val="100000"/>
              </a:lnSpc>
            </a:pPr>
            <a:r>
              <a:rPr lang="en-US" dirty="0"/>
              <a:t>Probability of </a:t>
            </a:r>
            <a:r>
              <a:rPr lang="en-US" dirty="0">
                <a:solidFill>
                  <a:schemeClr val="accent5">
                    <a:lumMod val="75000"/>
                  </a:schemeClr>
                </a:solidFill>
              </a:rPr>
              <a:t>errors</a:t>
            </a:r>
            <a:r>
              <a:rPr lang="en-US" dirty="0"/>
              <a:t> at the </a:t>
            </a:r>
            <a:r>
              <a:rPr lang="en-US" dirty="0">
                <a:solidFill>
                  <a:schemeClr val="accent5">
                    <a:lumMod val="75000"/>
                  </a:schemeClr>
                </a:solidFill>
              </a:rPr>
              <a:t>worst</a:t>
            </a:r>
            <a:r>
              <a:rPr lang="en-US" dirty="0"/>
              <a:t> </a:t>
            </a:r>
            <a:r>
              <a:rPr lang="en-US" dirty="0">
                <a:solidFill>
                  <a:schemeClr val="accent5">
                    <a:lumMod val="75000"/>
                  </a:schemeClr>
                </a:solidFill>
              </a:rPr>
              <a:t>observed bitflip rate</a:t>
            </a:r>
            <a:br>
              <a:rPr lang="en-US" dirty="0">
                <a:solidFill>
                  <a:schemeClr val="accent5">
                    <a:lumMod val="75000"/>
                  </a:schemeClr>
                </a:solidFill>
              </a:rPr>
            </a:br>
            <a:r>
              <a:rPr lang="en-US" dirty="0">
                <a:solidFill>
                  <a:schemeClr val="accent5">
                    <a:lumMod val="75000"/>
                  </a:schemeClr>
                </a:solidFill>
              </a:rPr>
              <a:t>for </a:t>
            </a:r>
            <a:r>
              <a:rPr lang="en-US" dirty="0">
                <a:solidFill>
                  <a:schemeClr val="accent5">
                    <a:lumMod val="75000"/>
                  </a:schemeClr>
                </a:solidFill>
                <a:latin typeface="Trebuchet MS" panose="020B0703020202090204" pitchFamily="34" charset="0"/>
              </a:rPr>
              <a:t>10</a:t>
            </a:r>
            <a:r>
              <a:rPr lang="en-US" dirty="0">
                <a:solidFill>
                  <a:schemeClr val="accent5">
                    <a:lumMod val="75000"/>
                  </a:schemeClr>
                </a:solidFill>
              </a:rPr>
              <a:t>% safety margin</a:t>
            </a:r>
          </a:p>
          <a:p>
            <a:pPr lvl="1">
              <a:lnSpc>
                <a:spcPct val="100000"/>
              </a:lnSpc>
              <a:spcBef>
                <a:spcPts val="100"/>
              </a:spcBef>
            </a:pPr>
            <a:r>
              <a:rPr lang="en-US" dirty="0"/>
              <a:t>SEC, SECDED, and </a:t>
            </a:r>
            <a:r>
              <a:rPr lang="en-US" dirty="0" err="1"/>
              <a:t>Chipkill</a:t>
            </a:r>
            <a:r>
              <a:rPr lang="en-US" dirty="0"/>
              <a:t>-like (SSC)</a:t>
            </a:r>
          </a:p>
          <a:p>
            <a:pPr marL="0" indent="0">
              <a:lnSpc>
                <a:spcPct val="100000"/>
              </a:lnSpc>
              <a:spcBef>
                <a:spcPts val="100"/>
              </a:spcBef>
              <a:buNone/>
            </a:pPr>
            <a:endParaRPr lang="en-US" sz="1300" dirty="0"/>
          </a:p>
          <a:p>
            <a:pPr>
              <a:lnSpc>
                <a:spcPct val="100000"/>
              </a:lnSpc>
            </a:pPr>
            <a:r>
              <a:rPr lang="en-US" dirty="0"/>
              <a:t>Read disturbance </a:t>
            </a:r>
            <a:r>
              <a:rPr lang="en-US" dirty="0">
                <a:solidFill>
                  <a:schemeClr val="accent2">
                    <a:lumMod val="75000"/>
                  </a:schemeClr>
                </a:solidFill>
              </a:rPr>
              <a:t>testing time </a:t>
            </a:r>
            <a:r>
              <a:rPr lang="en-US" dirty="0"/>
              <a:t>and </a:t>
            </a:r>
            <a:r>
              <a:rPr lang="en-US" dirty="0">
                <a:solidFill>
                  <a:schemeClr val="accent2">
                    <a:lumMod val="75000"/>
                  </a:schemeClr>
                </a:solidFill>
              </a:rPr>
              <a:t>energy consumption</a:t>
            </a:r>
          </a:p>
          <a:p>
            <a:pPr marL="0" indent="0">
              <a:lnSpc>
                <a:spcPct val="100000"/>
              </a:lnSpc>
              <a:buNone/>
            </a:pPr>
            <a:endParaRPr lang="en-US" sz="1300" dirty="0"/>
          </a:p>
          <a:p>
            <a:pPr>
              <a:lnSpc>
                <a:spcPct val="100000"/>
              </a:lnSpc>
            </a:pPr>
            <a:r>
              <a:rPr lang="en-US" dirty="0"/>
              <a:t>Detailed </a:t>
            </a:r>
            <a:r>
              <a:rPr lang="en-US" dirty="0">
                <a:solidFill>
                  <a:schemeClr val="accent6">
                    <a:lumMod val="75000"/>
                  </a:schemeClr>
                </a:solidFill>
              </a:rPr>
              <a:t>information </a:t>
            </a:r>
            <a:r>
              <a:rPr lang="en-US" dirty="0"/>
              <a:t>on tested modules and chips</a:t>
            </a:r>
          </a:p>
        </p:txBody>
      </p:sp>
      <p:sp>
        <p:nvSpPr>
          <p:cNvPr id="4" name="Slide Number Placeholder 3">
            <a:extLst>
              <a:ext uri="{FF2B5EF4-FFF2-40B4-BE49-F238E27FC236}">
                <a16:creationId xmlns:a16="http://schemas.microsoft.com/office/drawing/2014/main" id="{51B0EC69-961E-FD20-87BD-225E16658F0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9D2B53-EDAE-4B41-B849-8916FA40BCB6}" type="slidenum">
              <a:rPr kumimoji="0" lang="en-US" sz="2400" b="1" i="0" u="none" strike="noStrike" kern="1200" cap="none" spc="0" normalizeH="0" baseline="0" noProof="0" smtClean="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196</a:t>
            </a:fld>
            <a:endParaRPr kumimoji="0" lang="en-US" sz="2400" b="1" i="0" u="none" strike="noStrike" kern="1200" cap="none" spc="0" normalizeH="0" baseline="0" noProof="0" dirty="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endParaRPr>
          </a:p>
        </p:txBody>
      </p:sp>
      <p:sp>
        <p:nvSpPr>
          <p:cNvPr id="5" name="Rectangle 4">
            <a:extLst>
              <a:ext uri="{FF2B5EF4-FFF2-40B4-BE49-F238E27FC236}">
                <a16:creationId xmlns:a16="http://schemas.microsoft.com/office/drawing/2014/main" id="{0C40022F-6033-288C-4658-209A03F7D8C9}"/>
              </a:ext>
            </a:extLst>
          </p:cNvPr>
          <p:cNvSpPr/>
          <p:nvPr/>
        </p:nvSpPr>
        <p:spPr>
          <a:xfrm>
            <a:off x="-228600" y="762001"/>
            <a:ext cx="9469823" cy="5669280"/>
          </a:xfrm>
          <a:prstGeom prst="rect">
            <a:avLst/>
          </a:prstGeom>
          <a:solidFill>
            <a:srgbClr val="FFFFFF">
              <a:alpha val="93871"/>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endParaRPr>
          </a:p>
        </p:txBody>
      </p:sp>
      <p:pic>
        <p:nvPicPr>
          <p:cNvPr id="6" name="Picture 5">
            <a:extLst>
              <a:ext uri="{FF2B5EF4-FFF2-40B4-BE49-F238E27FC236}">
                <a16:creationId xmlns:a16="http://schemas.microsoft.com/office/drawing/2014/main" id="{4CA797FB-D059-DCDF-C656-716AE4A65F0C}"/>
              </a:ext>
            </a:extLst>
          </p:cNvPr>
          <p:cNvPicPr>
            <a:picLocks noChangeAspect="1"/>
          </p:cNvPicPr>
          <p:nvPr/>
        </p:nvPicPr>
        <p:blipFill>
          <a:blip r:embed="rId3"/>
          <a:stretch>
            <a:fillRect/>
          </a:stretch>
        </p:blipFill>
        <p:spPr>
          <a:xfrm>
            <a:off x="1248702" y="1650033"/>
            <a:ext cx="6646596" cy="4621861"/>
          </a:xfrm>
          <a:prstGeom prst="rect">
            <a:avLst/>
          </a:prstGeom>
          <a:solidFill>
            <a:srgbClr val="000000">
              <a:shade val="95000"/>
            </a:srgbClr>
          </a:solidFill>
          <a:ln w="57150" cap="sq">
            <a:solidFill>
              <a:schemeClr val="tx1"/>
            </a:solidFill>
            <a:miter lim="800000"/>
          </a:ln>
          <a:effectLst>
            <a:outerShdw blurRad="254000" dist="190500" dir="2700000" sy="90000" algn="bl" rotWithShape="0">
              <a:srgbClr val="000000">
                <a:alpha val="40000"/>
              </a:srgbClr>
            </a:outerShdw>
          </a:effectLst>
        </p:spPr>
      </p:pic>
      <p:sp>
        <p:nvSpPr>
          <p:cNvPr id="7" name="TextBox 6">
            <a:extLst>
              <a:ext uri="{FF2B5EF4-FFF2-40B4-BE49-F238E27FC236}">
                <a16:creationId xmlns:a16="http://schemas.microsoft.com/office/drawing/2014/main" id="{E15D1E97-1461-7E24-58E1-0E56B4C8AC97}"/>
              </a:ext>
            </a:extLst>
          </p:cNvPr>
          <p:cNvSpPr txBox="1"/>
          <p:nvPr/>
        </p:nvSpPr>
        <p:spPr>
          <a:xfrm>
            <a:off x="1125252" y="954866"/>
            <a:ext cx="6893496"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Quire Sans"/>
                <a:ea typeface="+mn-ea"/>
                <a:cs typeface="+mn-cs"/>
                <a:hlinkClick r:id="rId4"/>
              </a:rPr>
              <a:t>https://arxiv.org/pdf/2502.13075</a:t>
            </a:r>
            <a:endParaRPr kumimoji="0" lang="pt-BR" sz="3200" b="0" i="0" u="none" strike="noStrike" kern="1200" cap="none" spc="0" normalizeH="0" baseline="0" noProof="0" dirty="0">
              <a:ln>
                <a:noFill/>
              </a:ln>
              <a:solidFill>
                <a:prstClr val="black"/>
              </a:solidFill>
              <a:effectLst/>
              <a:uLnTx/>
              <a:uFillTx/>
              <a:latin typeface="Quire Sans"/>
              <a:ea typeface="+mn-ea"/>
              <a:cs typeface="+mn-cs"/>
            </a:endParaRPr>
          </a:p>
        </p:txBody>
      </p:sp>
    </p:spTree>
    <p:extLst>
      <p:ext uri="{BB962C8B-B14F-4D97-AF65-F5344CB8AC3E}">
        <p14:creationId xmlns:p14="http://schemas.microsoft.com/office/powerpoint/2010/main" val="4252412867"/>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8FC8E2-F4E4-0C14-AFED-EDA5129B9A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2DC145-09F5-E7FE-1822-272B67D23181}"/>
              </a:ext>
            </a:extLst>
          </p:cNvPr>
          <p:cNvSpPr>
            <a:spLocks noGrp="1"/>
          </p:cNvSpPr>
          <p:nvPr>
            <p:ph type="title"/>
          </p:nvPr>
        </p:nvSpPr>
        <p:spPr/>
        <p:txBody>
          <a:bodyPr/>
          <a:lstStyle/>
          <a:p>
            <a:r>
              <a:rPr lang="en-US" dirty="0"/>
              <a:t>Talk Outline</a:t>
            </a:r>
          </a:p>
        </p:txBody>
      </p:sp>
      <p:sp>
        <p:nvSpPr>
          <p:cNvPr id="3" name="Content Placeholder 2">
            <a:extLst>
              <a:ext uri="{FF2B5EF4-FFF2-40B4-BE49-F238E27FC236}">
                <a16:creationId xmlns:a16="http://schemas.microsoft.com/office/drawing/2014/main" id="{AF930638-1666-DEDB-35BD-66194F450225}"/>
              </a:ext>
            </a:extLst>
          </p:cNvPr>
          <p:cNvSpPr>
            <a:spLocks noGrp="1"/>
          </p:cNvSpPr>
          <p:nvPr>
            <p:ph idx="1"/>
          </p:nvPr>
        </p:nvSpPr>
        <p:spPr/>
        <p:txBody>
          <a:bodyPr>
            <a:noAutofit/>
          </a:bodyPr>
          <a:lstStyle/>
          <a:p>
            <a:pPr marL="640080" indent="-640080">
              <a:buFont typeface="+mj-lt"/>
              <a:buAutoNum type="romanUcPeriod"/>
            </a:pPr>
            <a:r>
              <a:rPr lang="en-US" sz="2900" dirty="0">
                <a:solidFill>
                  <a:schemeClr val="tx1">
                    <a:lumMod val="50000"/>
                    <a:lumOff val="50000"/>
                  </a:schemeClr>
                </a:solidFill>
              </a:rPr>
              <a:t>Motivation</a:t>
            </a:r>
          </a:p>
          <a:p>
            <a:pPr marL="640080" indent="-640080">
              <a:buFont typeface="+mj-lt"/>
              <a:buAutoNum type="romanUcPeriod"/>
            </a:pPr>
            <a:endParaRPr lang="en-US" sz="2400" dirty="0"/>
          </a:p>
          <a:p>
            <a:pPr marL="640080" indent="-640080">
              <a:buFont typeface="+mj-lt"/>
              <a:buAutoNum type="romanUcPeriod"/>
            </a:pPr>
            <a:r>
              <a:rPr lang="en-US" sz="2900" dirty="0">
                <a:solidFill>
                  <a:schemeClr val="tx1">
                    <a:lumMod val="50000"/>
                    <a:lumOff val="50000"/>
                  </a:schemeClr>
                </a:solidFill>
              </a:rPr>
              <a:t>Experimental Characterization Methodology</a:t>
            </a:r>
          </a:p>
          <a:p>
            <a:pPr marL="640080" indent="-640080">
              <a:buFont typeface="+mj-lt"/>
              <a:buAutoNum type="romanUcPeriod"/>
            </a:pPr>
            <a:endParaRPr lang="en-US" sz="2400" b="1" dirty="0"/>
          </a:p>
          <a:p>
            <a:pPr marL="640080" indent="-640080">
              <a:buFont typeface="+mj-lt"/>
              <a:buAutoNum type="romanUcPeriod"/>
            </a:pPr>
            <a:r>
              <a:rPr lang="en-US" sz="2900" dirty="0">
                <a:solidFill>
                  <a:schemeClr val="tx1">
                    <a:lumMod val="50000"/>
                    <a:lumOff val="50000"/>
                  </a:schemeClr>
                </a:solidFill>
              </a:rPr>
              <a:t>Foundational Results</a:t>
            </a:r>
          </a:p>
          <a:p>
            <a:pPr marL="640080" indent="-640080">
              <a:buFont typeface="+mj-lt"/>
              <a:buAutoNum type="romanUcPeriod"/>
            </a:pPr>
            <a:endParaRPr lang="en-US" sz="2400" dirty="0"/>
          </a:p>
          <a:p>
            <a:pPr marL="640080" indent="-640080">
              <a:buFont typeface="+mj-lt"/>
              <a:buAutoNum type="romanUcPeriod"/>
            </a:pPr>
            <a:r>
              <a:rPr lang="en-US" sz="2900" dirty="0">
                <a:solidFill>
                  <a:schemeClr val="tx1">
                    <a:lumMod val="50000"/>
                    <a:lumOff val="50000"/>
                  </a:schemeClr>
                </a:solidFill>
              </a:rPr>
              <a:t>In-Depth Analysis of VRD</a:t>
            </a:r>
          </a:p>
          <a:p>
            <a:pPr marL="640080" indent="-640080">
              <a:buFont typeface="+mj-lt"/>
              <a:buAutoNum type="romanUcPeriod"/>
            </a:pPr>
            <a:endParaRPr lang="en-US" sz="2400" dirty="0"/>
          </a:p>
          <a:p>
            <a:pPr marL="640080" indent="-640080">
              <a:buFont typeface="+mj-lt"/>
              <a:buAutoNum type="romanUcPeriod"/>
            </a:pPr>
            <a:r>
              <a:rPr lang="en-US" sz="2900" dirty="0">
                <a:solidFill>
                  <a:schemeClr val="tx1">
                    <a:lumMod val="50000"/>
                    <a:lumOff val="50000"/>
                  </a:schemeClr>
                </a:solidFill>
              </a:rPr>
              <a:t>Implications for System Security and Robustness</a:t>
            </a:r>
          </a:p>
          <a:p>
            <a:pPr marL="640080" indent="-640080">
              <a:buFont typeface="+mj-lt"/>
              <a:buAutoNum type="romanUcPeriod"/>
            </a:pPr>
            <a:endParaRPr lang="en-US" sz="2400" dirty="0"/>
          </a:p>
          <a:p>
            <a:pPr marL="640080" indent="-640080">
              <a:buFont typeface="+mj-lt"/>
              <a:buAutoNum type="romanUcPeriod"/>
            </a:pPr>
            <a:r>
              <a:rPr lang="en-US" sz="2900" b="1" dirty="0"/>
              <a:t>Conclusion</a:t>
            </a:r>
          </a:p>
        </p:txBody>
      </p:sp>
      <p:sp>
        <p:nvSpPr>
          <p:cNvPr id="4" name="Slide Number Placeholder 3">
            <a:extLst>
              <a:ext uri="{FF2B5EF4-FFF2-40B4-BE49-F238E27FC236}">
                <a16:creationId xmlns:a16="http://schemas.microsoft.com/office/drawing/2014/main" id="{614B0362-DE27-0B11-FCD8-47992111BC0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9D2B53-EDAE-4B41-B849-8916FA40BCB6}" type="slidenum">
              <a:rPr kumimoji="0" lang="en-US" sz="2400" b="1" i="0" u="none" strike="noStrike" kern="1200" cap="none" spc="0" normalizeH="0" baseline="0" noProof="0" smtClean="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197</a:t>
            </a:fld>
            <a:endParaRPr kumimoji="0" lang="en-US" sz="2400" b="1" i="0" u="none" strike="noStrike" kern="1200" cap="none" spc="0" normalizeH="0" baseline="0" noProof="0" dirty="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endParaRPr>
          </a:p>
        </p:txBody>
      </p:sp>
    </p:spTree>
    <p:extLst>
      <p:ext uri="{BB962C8B-B14F-4D97-AF65-F5344CB8AC3E}">
        <p14:creationId xmlns:p14="http://schemas.microsoft.com/office/powerpoint/2010/main" val="243164188"/>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E4F956-B2F7-D0B2-8A94-BD1D4F0A3B99}"/>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6D1A3114-2716-18F2-B681-792BC1198679}"/>
              </a:ext>
            </a:extLst>
          </p:cNvPr>
          <p:cNvSpPr>
            <a:spLocks noGrp="1"/>
          </p:cNvSpPr>
          <p:nvPr>
            <p:ph type="title"/>
          </p:nvPr>
        </p:nvSpPr>
        <p:spPr/>
        <p:txBody>
          <a:bodyPr/>
          <a:lstStyle/>
          <a:p>
            <a:pPr algn="ctr"/>
            <a:r>
              <a:rPr lang="en-US" dirty="0"/>
              <a:t>Variable Read Disturbance</a:t>
            </a:r>
            <a:br>
              <a:rPr lang="en-US" dirty="0"/>
            </a:br>
            <a:r>
              <a:rPr lang="en-US" sz="4000" i="1" dirty="0"/>
              <a:t>Backup Slides</a:t>
            </a:r>
            <a:endParaRPr lang="en-US" i="1" dirty="0"/>
          </a:p>
        </p:txBody>
      </p:sp>
      <p:sp>
        <p:nvSpPr>
          <p:cNvPr id="6" name="Text Placeholder 5">
            <a:extLst>
              <a:ext uri="{FF2B5EF4-FFF2-40B4-BE49-F238E27FC236}">
                <a16:creationId xmlns:a16="http://schemas.microsoft.com/office/drawing/2014/main" id="{B872BA20-16D6-7FCC-500E-17F16D01CD5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3C43DD2-33F6-DE2A-414E-45ED16062401}"/>
              </a:ext>
            </a:extLst>
          </p:cNvPr>
          <p:cNvSpPr>
            <a:spLocks noGrp="1"/>
          </p:cNvSpPr>
          <p:nvPr>
            <p:ph type="sldNum" sz="quarter" idx="4294967295"/>
          </p:nvPr>
        </p:nvSpPr>
        <p:spPr>
          <a:xfrm>
            <a:off x="7086600" y="6329363"/>
            <a:ext cx="2057400" cy="528637"/>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19D2B53-EDAE-4B41-B849-8916FA40BCB6}" type="slidenum">
              <a:rPr kumimoji="0" lang="en-US" sz="1800" b="0" i="0" u="none" strike="noStrike" kern="1200" cap="none" spc="0" normalizeH="0" baseline="0" noProof="0" smtClean="0">
                <a:ln>
                  <a:noFill/>
                </a:ln>
                <a:solidFill>
                  <a:prstClr val="black"/>
                </a:solidFill>
                <a:effectLst/>
                <a:uLnTx/>
                <a:uFillTx/>
                <a:latin typeface="Quire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198</a:t>
            </a:fld>
            <a:endParaRPr kumimoji="0" lang="en-US" sz="1800" b="0" i="0" u="none" strike="noStrike" kern="1200" cap="none" spc="0" normalizeH="0" baseline="0" noProof="0" dirty="0">
              <a:ln>
                <a:noFill/>
              </a:ln>
              <a:solidFill>
                <a:prstClr val="black"/>
              </a:solidFill>
              <a:effectLst/>
              <a:uLnTx/>
              <a:uFillTx/>
              <a:latin typeface="Quire Sans"/>
              <a:ea typeface="+mn-ea"/>
              <a:cs typeface="+mn-cs"/>
            </a:endParaRPr>
          </a:p>
        </p:txBody>
      </p:sp>
    </p:spTree>
    <p:extLst>
      <p:ext uri="{BB962C8B-B14F-4D97-AF65-F5344CB8AC3E}">
        <p14:creationId xmlns:p14="http://schemas.microsoft.com/office/powerpoint/2010/main" val="3536546908"/>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75FE0C-EB71-2027-B91B-F427A9F43E0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DE9CD02-7B8D-3BCF-B84C-40CE4CE06121}"/>
              </a:ext>
            </a:extLst>
          </p:cNvPr>
          <p:cNvSpPr>
            <a:spLocks noGrp="1"/>
          </p:cNvSpPr>
          <p:nvPr>
            <p:ph type="title"/>
          </p:nvPr>
        </p:nvSpPr>
        <p:spPr/>
        <p:txBody>
          <a:bodyPr/>
          <a:lstStyle/>
          <a:p>
            <a:r>
              <a:rPr lang="en-US" dirty="0"/>
              <a:t>Is this Experiment Noise?</a:t>
            </a:r>
          </a:p>
        </p:txBody>
      </p:sp>
      <p:sp>
        <p:nvSpPr>
          <p:cNvPr id="5" name="Content Placeholder 4">
            <a:extLst>
              <a:ext uri="{FF2B5EF4-FFF2-40B4-BE49-F238E27FC236}">
                <a16:creationId xmlns:a16="http://schemas.microsoft.com/office/drawing/2014/main" id="{06259413-642F-7309-EDEF-F716994EDAC1}"/>
              </a:ext>
            </a:extLst>
          </p:cNvPr>
          <p:cNvSpPr>
            <a:spLocks noGrp="1"/>
          </p:cNvSpPr>
          <p:nvPr>
            <p:ph idx="1"/>
          </p:nvPr>
        </p:nvSpPr>
        <p:spPr/>
        <p:txBody>
          <a:bodyPr/>
          <a:lstStyle/>
          <a:p>
            <a:r>
              <a:rPr lang="en-US" dirty="0"/>
              <a:t>Short answer: </a:t>
            </a:r>
            <a:r>
              <a:rPr lang="en-US" b="1" dirty="0"/>
              <a:t>no</a:t>
            </a:r>
          </a:p>
          <a:p>
            <a:endParaRPr lang="en-US" dirty="0"/>
          </a:p>
          <a:p>
            <a:r>
              <a:rPr lang="en-US" sz="2600" dirty="0"/>
              <a:t>Hypothetical explanation for VRD:</a:t>
            </a:r>
            <a:br>
              <a:rPr lang="en-US" sz="2600" dirty="0"/>
            </a:br>
            <a:r>
              <a:rPr lang="en-US" sz="2600" dirty="0"/>
              <a:t>Randomly changing charge trap state in the active region</a:t>
            </a:r>
            <a:r>
              <a:rPr lang="en-US" dirty="0"/>
              <a:t> </a:t>
            </a:r>
          </a:p>
          <a:p>
            <a:endParaRPr lang="en-US" dirty="0"/>
          </a:p>
          <a:p>
            <a:r>
              <a:rPr lang="en-US" sz="2600" dirty="0"/>
              <a:t>Long answer: </a:t>
            </a:r>
            <a:br>
              <a:rPr lang="en-US" sz="2600" dirty="0"/>
            </a:br>
            <a:r>
              <a:rPr lang="en-US" sz="2600" dirty="0"/>
              <a:t>We cannot identify any independent variables </a:t>
            </a:r>
            <a:br>
              <a:rPr lang="en-US" sz="2600" dirty="0"/>
            </a:br>
            <a:r>
              <a:rPr lang="en-US" sz="2600" dirty="0"/>
              <a:t>within our control that allow reliably predicting </a:t>
            </a:r>
            <a:br>
              <a:rPr lang="en-US" sz="2600" dirty="0"/>
            </a:br>
            <a:r>
              <a:rPr lang="en-US" sz="2600" dirty="0"/>
              <a:t>the minimum RDT despite extensive testing</a:t>
            </a:r>
          </a:p>
          <a:p>
            <a:endParaRPr lang="en-US" dirty="0"/>
          </a:p>
          <a:p>
            <a:r>
              <a:rPr lang="en-US" sz="2600" dirty="0"/>
              <a:t>Device-level studies should confirm our hypotheses</a:t>
            </a:r>
          </a:p>
        </p:txBody>
      </p:sp>
    </p:spTree>
    <p:extLst>
      <p:ext uri="{BB962C8B-B14F-4D97-AF65-F5344CB8AC3E}">
        <p14:creationId xmlns:p14="http://schemas.microsoft.com/office/powerpoint/2010/main" val="1935429877"/>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FF1030-4DC0-A584-AE3B-C4FFACD79A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E027CC-107D-C539-05B3-9B2E378877DB}"/>
              </a:ext>
            </a:extLst>
          </p:cNvPr>
          <p:cNvSpPr>
            <a:spLocks noGrp="1"/>
          </p:cNvSpPr>
          <p:nvPr>
            <p:ph type="title"/>
          </p:nvPr>
        </p:nvSpPr>
        <p:spPr/>
        <p:txBody>
          <a:bodyPr/>
          <a:lstStyle/>
          <a:p>
            <a:r>
              <a:rPr lang="en-US" dirty="0"/>
              <a:t>Hypothetical Explanation for VRD</a:t>
            </a:r>
          </a:p>
        </p:txBody>
      </p:sp>
      <p:sp>
        <p:nvSpPr>
          <p:cNvPr id="3" name="Content Placeholder 2">
            <a:extLst>
              <a:ext uri="{FF2B5EF4-FFF2-40B4-BE49-F238E27FC236}">
                <a16:creationId xmlns:a16="http://schemas.microsoft.com/office/drawing/2014/main" id="{07239805-5D95-FE83-786E-A9A06CCDC12A}"/>
              </a:ext>
            </a:extLst>
          </p:cNvPr>
          <p:cNvSpPr>
            <a:spLocks noGrp="1"/>
          </p:cNvSpPr>
          <p:nvPr>
            <p:ph idx="1"/>
          </p:nvPr>
        </p:nvSpPr>
        <p:spPr/>
        <p:txBody>
          <a:bodyPr/>
          <a:lstStyle/>
          <a:p>
            <a:r>
              <a:rPr lang="en-US" dirty="0"/>
              <a:t>No device-level study shows temporal variations</a:t>
            </a:r>
            <a:br>
              <a:rPr lang="en-US" dirty="0"/>
            </a:br>
            <a:r>
              <a:rPr lang="en-US" dirty="0"/>
              <a:t>in read disturbance vulnerability </a:t>
            </a:r>
          </a:p>
          <a:p>
            <a:endParaRPr lang="en-US" dirty="0"/>
          </a:p>
          <a:p>
            <a:r>
              <a:rPr lang="en-US" dirty="0"/>
              <a:t>Electron migration and injection into victim cell</a:t>
            </a:r>
            <a:br>
              <a:rPr lang="en-US" dirty="0"/>
            </a:br>
            <a:r>
              <a:rPr lang="en-US" dirty="0"/>
              <a:t>is a major read disturbance failure mechanism</a:t>
            </a:r>
          </a:p>
          <a:p>
            <a:endParaRPr lang="en-US" dirty="0"/>
          </a:p>
          <a:p>
            <a:r>
              <a:rPr lang="en-US" dirty="0"/>
              <a:t>This mechanism is assisted by charge traps</a:t>
            </a:r>
            <a:br>
              <a:rPr lang="en-US" dirty="0"/>
            </a:br>
            <a:r>
              <a:rPr lang="en-US" dirty="0"/>
              <a:t>in the shared active region of the victim and </a:t>
            </a:r>
            <a:r>
              <a:rPr lang="en-US" dirty="0" err="1"/>
              <a:t>aggr</a:t>
            </a:r>
            <a:r>
              <a:rPr lang="en-US" dirty="0"/>
              <a:t>. cell</a:t>
            </a:r>
          </a:p>
          <a:p>
            <a:endParaRPr lang="en-US" dirty="0"/>
          </a:p>
          <a:p>
            <a:r>
              <a:rPr lang="en-US" dirty="0"/>
              <a:t>Temporal variation attributed to randomly changing</a:t>
            </a:r>
            <a:br>
              <a:rPr lang="en-US" dirty="0"/>
            </a:br>
            <a:r>
              <a:rPr lang="en-US" dirty="0"/>
              <a:t>occupied/unoccupied states of charge traps</a:t>
            </a:r>
          </a:p>
          <a:p>
            <a:endParaRPr lang="en-US" dirty="0"/>
          </a:p>
          <a:p>
            <a:endParaRPr lang="en-US" dirty="0"/>
          </a:p>
        </p:txBody>
      </p:sp>
      <p:sp>
        <p:nvSpPr>
          <p:cNvPr id="4" name="Slide Number Placeholder 3">
            <a:extLst>
              <a:ext uri="{FF2B5EF4-FFF2-40B4-BE49-F238E27FC236}">
                <a16:creationId xmlns:a16="http://schemas.microsoft.com/office/drawing/2014/main" id="{8305DEC4-8D45-34E1-CCEA-ADB6F4EA0E0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9D2B53-EDAE-4B41-B849-8916FA40BCB6}" type="slidenum">
              <a:rPr kumimoji="0" lang="en-US" sz="2400" b="1" i="0" u="none" strike="noStrike" kern="1200" cap="none" spc="0" normalizeH="0" baseline="0" noProof="0" smtClean="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200</a:t>
            </a:fld>
            <a:endParaRPr kumimoji="0" lang="en-US" sz="2400" b="1" i="0" u="none" strike="noStrike" kern="1200" cap="none" spc="0" normalizeH="0" baseline="0" noProof="0" dirty="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endParaRPr>
          </a:p>
        </p:txBody>
      </p:sp>
    </p:spTree>
    <p:extLst>
      <p:ext uri="{BB962C8B-B14F-4D97-AF65-F5344CB8AC3E}">
        <p14:creationId xmlns:p14="http://schemas.microsoft.com/office/powerpoint/2010/main" val="830945540"/>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70FAE4-49CF-0E84-7965-A52AA6B53A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DE852B-9734-D9BB-BAE9-D616F8FB66E1}"/>
              </a:ext>
            </a:extLst>
          </p:cNvPr>
          <p:cNvSpPr>
            <a:spLocks noGrp="1"/>
          </p:cNvSpPr>
          <p:nvPr>
            <p:ph type="title"/>
          </p:nvPr>
        </p:nvSpPr>
        <p:spPr/>
        <p:txBody>
          <a:bodyPr/>
          <a:lstStyle/>
          <a:p>
            <a:r>
              <a:rPr lang="en-US" dirty="0"/>
              <a:t>RDT Distribution Across Chips</a:t>
            </a:r>
          </a:p>
        </p:txBody>
      </p:sp>
      <p:pic>
        <p:nvPicPr>
          <p:cNvPr id="5" name="Content Placeholder 4">
            <a:extLst>
              <a:ext uri="{FF2B5EF4-FFF2-40B4-BE49-F238E27FC236}">
                <a16:creationId xmlns:a16="http://schemas.microsoft.com/office/drawing/2014/main" id="{B1E704A3-0E26-52EA-F03B-13BA706A967D}"/>
              </a:ext>
            </a:extLst>
          </p:cNvPr>
          <p:cNvPicPr>
            <a:picLocks noGrp="1" noChangeAspect="1"/>
          </p:cNvPicPr>
          <p:nvPr>
            <p:ph idx="1"/>
          </p:nvPr>
        </p:nvPicPr>
        <p:blipFill>
          <a:blip r:embed="rId2"/>
          <a:stretch>
            <a:fillRect/>
          </a:stretch>
        </p:blipFill>
        <p:spPr>
          <a:xfrm>
            <a:off x="155575" y="1269853"/>
            <a:ext cx="8815388" cy="4772320"/>
          </a:xfrm>
          <a:prstGeom prst="rect">
            <a:avLst/>
          </a:prstGeom>
        </p:spPr>
      </p:pic>
      <p:sp>
        <p:nvSpPr>
          <p:cNvPr id="4" name="Slide Number Placeholder 3">
            <a:extLst>
              <a:ext uri="{FF2B5EF4-FFF2-40B4-BE49-F238E27FC236}">
                <a16:creationId xmlns:a16="http://schemas.microsoft.com/office/drawing/2014/main" id="{35A9A97E-9192-49EA-DFE8-5C262FEDB03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9D2B53-EDAE-4B41-B849-8916FA40BCB6}" type="slidenum">
              <a:rPr kumimoji="0" lang="en-US" sz="2400" b="1" i="0" u="none" strike="noStrike" kern="1200" cap="none" spc="0" normalizeH="0" baseline="0" noProof="0" smtClean="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201</a:t>
            </a:fld>
            <a:endParaRPr kumimoji="0" lang="en-US" sz="2400" b="1" i="0" u="none" strike="noStrike" kern="1200" cap="none" spc="0" normalizeH="0" baseline="0" noProof="0" dirty="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endParaRPr>
          </a:p>
        </p:txBody>
      </p:sp>
    </p:spTree>
    <p:extLst>
      <p:ext uri="{BB962C8B-B14F-4D97-AF65-F5344CB8AC3E}">
        <p14:creationId xmlns:p14="http://schemas.microsoft.com/office/powerpoint/2010/main" val="2104738635"/>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38592B-C1BA-D8A2-3614-92CEE620AD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C5D7F8-2E6A-25D8-E3EF-628842A95B94}"/>
              </a:ext>
            </a:extLst>
          </p:cNvPr>
          <p:cNvSpPr>
            <a:spLocks noGrp="1"/>
          </p:cNvSpPr>
          <p:nvPr>
            <p:ph type="title"/>
          </p:nvPr>
        </p:nvSpPr>
        <p:spPr/>
        <p:txBody>
          <a:bodyPr>
            <a:noAutofit/>
          </a:bodyPr>
          <a:lstStyle/>
          <a:p>
            <a:r>
              <a:rPr lang="en-US" sz="3200" dirty="0">
                <a:latin typeface="Trebuchet MS" panose="020B0703020202090204" pitchFamily="34" charset="0"/>
              </a:rPr>
              <a:t>#</a:t>
            </a:r>
            <a:r>
              <a:rPr lang="en-US" sz="3200" dirty="0"/>
              <a:t> of Consecutive Measurements That</a:t>
            </a:r>
            <a:br>
              <a:rPr lang="en-US" sz="3200" dirty="0"/>
            </a:br>
            <a:r>
              <a:rPr lang="en-US" sz="3200" dirty="0"/>
              <a:t>Yield the Same RDT Value</a:t>
            </a:r>
          </a:p>
        </p:txBody>
      </p:sp>
      <p:pic>
        <p:nvPicPr>
          <p:cNvPr id="5" name="Content Placeholder 4">
            <a:extLst>
              <a:ext uri="{FF2B5EF4-FFF2-40B4-BE49-F238E27FC236}">
                <a16:creationId xmlns:a16="http://schemas.microsoft.com/office/drawing/2014/main" id="{1C3BC216-D86C-A4F2-5396-DE25C57A7BF7}"/>
              </a:ext>
            </a:extLst>
          </p:cNvPr>
          <p:cNvPicPr>
            <a:picLocks noGrp="1" noChangeAspect="1"/>
          </p:cNvPicPr>
          <p:nvPr>
            <p:ph idx="1"/>
          </p:nvPr>
        </p:nvPicPr>
        <p:blipFill>
          <a:blip r:embed="rId2"/>
          <a:stretch>
            <a:fillRect/>
          </a:stretch>
        </p:blipFill>
        <p:spPr>
          <a:xfrm>
            <a:off x="155575" y="1620331"/>
            <a:ext cx="8815388" cy="4071363"/>
          </a:xfrm>
          <a:prstGeom prst="rect">
            <a:avLst/>
          </a:prstGeom>
        </p:spPr>
      </p:pic>
      <p:sp>
        <p:nvSpPr>
          <p:cNvPr id="4" name="Slide Number Placeholder 3">
            <a:extLst>
              <a:ext uri="{FF2B5EF4-FFF2-40B4-BE49-F238E27FC236}">
                <a16:creationId xmlns:a16="http://schemas.microsoft.com/office/drawing/2014/main" id="{27D52048-0137-187D-00D0-FC728C5A966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9D2B53-EDAE-4B41-B849-8916FA40BCB6}" type="slidenum">
              <a:rPr kumimoji="0" lang="en-US" sz="2400" b="1" i="0" u="none" strike="noStrike" kern="1200" cap="none" spc="0" normalizeH="0" baseline="0" noProof="0" smtClean="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202</a:t>
            </a:fld>
            <a:endParaRPr kumimoji="0" lang="en-US" sz="2400" b="1" i="0" u="none" strike="noStrike" kern="1200" cap="none" spc="0" normalizeH="0" baseline="0" noProof="0" dirty="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endParaRPr>
          </a:p>
        </p:txBody>
      </p:sp>
    </p:spTree>
    <p:extLst>
      <p:ext uri="{BB962C8B-B14F-4D97-AF65-F5344CB8AC3E}">
        <p14:creationId xmlns:p14="http://schemas.microsoft.com/office/powerpoint/2010/main" val="2769703213"/>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DE566-D180-2E39-B9E8-E5098AA24A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DBE2D5-B96F-9D2A-38DA-E1EEDD2A9A19}"/>
              </a:ext>
            </a:extLst>
          </p:cNvPr>
          <p:cNvSpPr>
            <a:spLocks noGrp="1"/>
          </p:cNvSpPr>
          <p:nvPr>
            <p:ph type="title"/>
          </p:nvPr>
        </p:nvSpPr>
        <p:spPr/>
        <p:txBody>
          <a:bodyPr/>
          <a:lstStyle/>
          <a:p>
            <a:r>
              <a:rPr lang="en-US" dirty="0"/>
              <a:t>Autocorrelation Function Tests</a:t>
            </a:r>
          </a:p>
        </p:txBody>
      </p:sp>
      <p:pic>
        <p:nvPicPr>
          <p:cNvPr id="5" name="Content Placeholder 4">
            <a:extLst>
              <a:ext uri="{FF2B5EF4-FFF2-40B4-BE49-F238E27FC236}">
                <a16:creationId xmlns:a16="http://schemas.microsoft.com/office/drawing/2014/main" id="{62A6BF87-563A-9477-9D3C-BA04A8E5873C}"/>
              </a:ext>
            </a:extLst>
          </p:cNvPr>
          <p:cNvPicPr>
            <a:picLocks noGrp="1" noChangeAspect="1"/>
          </p:cNvPicPr>
          <p:nvPr>
            <p:ph idx="1"/>
          </p:nvPr>
        </p:nvPicPr>
        <p:blipFill>
          <a:blip r:embed="rId2"/>
          <a:stretch>
            <a:fillRect/>
          </a:stretch>
        </p:blipFill>
        <p:spPr>
          <a:xfrm>
            <a:off x="155575" y="1869514"/>
            <a:ext cx="8815388" cy="3572997"/>
          </a:xfrm>
          <a:prstGeom prst="rect">
            <a:avLst/>
          </a:prstGeom>
        </p:spPr>
      </p:pic>
      <p:sp>
        <p:nvSpPr>
          <p:cNvPr id="4" name="Slide Number Placeholder 3">
            <a:extLst>
              <a:ext uri="{FF2B5EF4-FFF2-40B4-BE49-F238E27FC236}">
                <a16:creationId xmlns:a16="http://schemas.microsoft.com/office/drawing/2014/main" id="{3E4F393E-5F04-9C4A-A1A4-0D709973D53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9D2B53-EDAE-4B41-B849-8916FA40BCB6}" type="slidenum">
              <a:rPr kumimoji="0" lang="en-US" sz="2400" b="1" i="0" u="none" strike="noStrike" kern="1200" cap="none" spc="0" normalizeH="0" baseline="0" noProof="0" smtClean="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203</a:t>
            </a:fld>
            <a:endParaRPr kumimoji="0" lang="en-US" sz="2400" b="1" i="0" u="none" strike="noStrike" kern="1200" cap="none" spc="0" normalizeH="0" baseline="0" noProof="0" dirty="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endParaRPr>
          </a:p>
        </p:txBody>
      </p:sp>
    </p:spTree>
    <p:extLst>
      <p:ext uri="{BB962C8B-B14F-4D97-AF65-F5344CB8AC3E}">
        <p14:creationId xmlns:p14="http://schemas.microsoft.com/office/powerpoint/2010/main" val="4169641862"/>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FB3783-6004-64B6-4020-EB142CD082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D688FA-9FD2-5B51-58DE-14004999B131}"/>
              </a:ext>
            </a:extLst>
          </p:cNvPr>
          <p:cNvSpPr>
            <a:spLocks noGrp="1"/>
          </p:cNvSpPr>
          <p:nvPr>
            <p:ph type="title"/>
          </p:nvPr>
        </p:nvSpPr>
        <p:spPr/>
        <p:txBody>
          <a:bodyPr/>
          <a:lstStyle/>
          <a:p>
            <a:r>
              <a:rPr lang="en-US" dirty="0"/>
              <a:t>Expected Value of the Minimum RDT</a:t>
            </a:r>
          </a:p>
        </p:txBody>
      </p:sp>
      <p:sp>
        <p:nvSpPr>
          <p:cNvPr id="4" name="Slide Number Placeholder 3">
            <a:extLst>
              <a:ext uri="{FF2B5EF4-FFF2-40B4-BE49-F238E27FC236}">
                <a16:creationId xmlns:a16="http://schemas.microsoft.com/office/drawing/2014/main" id="{A7B95C75-5B37-99EB-FC2A-B1000CEE73D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9D2B53-EDAE-4B41-B849-8916FA40BCB6}" type="slidenum">
              <a:rPr kumimoji="0" lang="en-US" sz="2400" b="1" i="0" u="none" strike="noStrike" kern="1200" cap="none" spc="0" normalizeH="0" baseline="0" noProof="0" smtClean="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204</a:t>
            </a:fld>
            <a:endParaRPr kumimoji="0" lang="en-US" sz="2400" b="1" i="0" u="none" strike="noStrike" kern="1200" cap="none" spc="0" normalizeH="0" baseline="0" noProof="0" dirty="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endParaRPr>
          </a:p>
        </p:txBody>
      </p:sp>
      <p:pic>
        <p:nvPicPr>
          <p:cNvPr id="10" name="Picture 9">
            <a:extLst>
              <a:ext uri="{FF2B5EF4-FFF2-40B4-BE49-F238E27FC236}">
                <a16:creationId xmlns:a16="http://schemas.microsoft.com/office/drawing/2014/main" id="{CEAF0433-B560-AAFF-FDD9-63CC78BA1BDD}"/>
              </a:ext>
            </a:extLst>
          </p:cNvPr>
          <p:cNvPicPr>
            <a:picLocks noChangeAspect="1"/>
          </p:cNvPicPr>
          <p:nvPr/>
        </p:nvPicPr>
        <p:blipFill>
          <a:blip r:embed="rId2"/>
          <a:stretch>
            <a:fillRect/>
          </a:stretch>
        </p:blipFill>
        <p:spPr>
          <a:xfrm>
            <a:off x="1160840" y="1607448"/>
            <a:ext cx="7412300" cy="3297867"/>
          </a:xfrm>
          <a:prstGeom prst="rect">
            <a:avLst/>
          </a:prstGeom>
        </p:spPr>
      </p:pic>
      <p:sp>
        <p:nvSpPr>
          <p:cNvPr id="11" name="Rectangle 10">
            <a:extLst>
              <a:ext uri="{FF2B5EF4-FFF2-40B4-BE49-F238E27FC236}">
                <a16:creationId xmlns:a16="http://schemas.microsoft.com/office/drawing/2014/main" id="{A747EA3D-3B39-2454-9266-CCF3C49F43DE}"/>
              </a:ext>
            </a:extLst>
          </p:cNvPr>
          <p:cNvSpPr/>
          <p:nvPr/>
        </p:nvSpPr>
        <p:spPr>
          <a:xfrm rot="5400000">
            <a:off x="4411286" y="153401"/>
            <a:ext cx="2442837" cy="5647337"/>
          </a:xfrm>
          <a:prstGeom prst="rect">
            <a:avLst/>
          </a:prstGeom>
          <a:solidFill>
            <a:schemeClr val="bg1"/>
          </a:solidFill>
          <a:ln>
            <a:noFill/>
          </a:ln>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 b="1" i="0" u="none" strike="noStrike" kern="1200" cap="none" spc="0" normalizeH="0" baseline="0" noProof="0" dirty="0">
              <a:ln>
                <a:noFill/>
              </a:ln>
              <a:solidFill>
                <a:srgbClr val="ED7D31">
                  <a:lumMod val="75000"/>
                </a:srgbClr>
              </a:solidFill>
              <a:effectLst/>
              <a:uLnTx/>
              <a:uFillTx/>
              <a:latin typeface="Quire Sans"/>
              <a:ea typeface="+mn-ea"/>
              <a:cs typeface="+mn-cs"/>
            </a:endParaRPr>
          </a:p>
        </p:txBody>
      </p:sp>
      <p:sp>
        <p:nvSpPr>
          <p:cNvPr id="12" name="TextBox 11">
            <a:extLst>
              <a:ext uri="{FF2B5EF4-FFF2-40B4-BE49-F238E27FC236}">
                <a16:creationId xmlns:a16="http://schemas.microsoft.com/office/drawing/2014/main" id="{B58EDF04-E6DD-A087-9A23-9BE18ABD9CC2}"/>
              </a:ext>
            </a:extLst>
          </p:cNvPr>
          <p:cNvSpPr txBox="1"/>
          <p:nvPr/>
        </p:nvSpPr>
        <p:spPr>
          <a:xfrm rot="16200000">
            <a:off x="-2013682" y="2519869"/>
            <a:ext cx="5508346" cy="914400"/>
          </a:xfrm>
          <a:prstGeom prst="rect">
            <a:avLst/>
          </a:prstGeom>
          <a:noFill/>
          <a:ln w="57150">
            <a:noFill/>
          </a:ln>
        </p:spPr>
        <p:txBody>
          <a:bodyPr wrap="non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Quire Sans"/>
                <a:ea typeface="+mn-ea"/>
                <a:cs typeface="+mn-cs"/>
              </a:rPr>
              <a:t>Expected Normalized Value </a:t>
            </a:r>
            <a:br>
              <a:rPr kumimoji="0" lang="en-US" sz="2200" b="0" i="0" u="none" strike="noStrike" kern="1200" cap="none" spc="0" normalizeH="0" baseline="0" noProof="0" dirty="0">
                <a:ln>
                  <a:noFill/>
                </a:ln>
                <a:solidFill>
                  <a:prstClr val="black"/>
                </a:solidFill>
                <a:effectLst/>
                <a:uLnTx/>
                <a:uFillTx/>
                <a:latin typeface="Quire Sans"/>
                <a:ea typeface="+mn-ea"/>
                <a:cs typeface="+mn-cs"/>
              </a:rPr>
            </a:br>
            <a:r>
              <a:rPr kumimoji="0" lang="en-US" sz="2200" b="0" i="0" u="none" strike="noStrike" kern="1200" cap="none" spc="0" normalizeH="0" baseline="0" noProof="0" dirty="0">
                <a:ln>
                  <a:noFill/>
                </a:ln>
                <a:solidFill>
                  <a:prstClr val="black"/>
                </a:solidFill>
                <a:effectLst/>
                <a:uLnTx/>
                <a:uFillTx/>
                <a:latin typeface="Quire Sans"/>
                <a:ea typeface="+mn-ea"/>
                <a:cs typeface="+mn-cs"/>
              </a:rPr>
              <a:t>of the Minimum RDT</a:t>
            </a:r>
          </a:p>
        </p:txBody>
      </p:sp>
      <p:sp>
        <p:nvSpPr>
          <p:cNvPr id="13" name="Rectangle 12">
            <a:extLst>
              <a:ext uri="{FF2B5EF4-FFF2-40B4-BE49-F238E27FC236}">
                <a16:creationId xmlns:a16="http://schemas.microsoft.com/office/drawing/2014/main" id="{ED0F0DD6-32EF-104F-FBBC-ACFF23288F0D}"/>
              </a:ext>
            </a:extLst>
          </p:cNvPr>
          <p:cNvSpPr/>
          <p:nvPr/>
        </p:nvSpPr>
        <p:spPr>
          <a:xfrm rot="5400000">
            <a:off x="3341827" y="153400"/>
            <a:ext cx="2442837" cy="5647337"/>
          </a:xfrm>
          <a:prstGeom prst="rect">
            <a:avLst/>
          </a:prstGeom>
          <a:solidFill>
            <a:schemeClr val="bg1"/>
          </a:solidFill>
          <a:ln>
            <a:noFill/>
          </a:ln>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 b="1" i="0" u="none" strike="noStrike" kern="1200" cap="none" spc="0" normalizeH="0" baseline="0" noProof="0" dirty="0">
              <a:ln>
                <a:noFill/>
              </a:ln>
              <a:solidFill>
                <a:srgbClr val="ED7D31">
                  <a:lumMod val="75000"/>
                </a:srgbClr>
              </a:solidFill>
              <a:effectLst/>
              <a:uLnTx/>
              <a:uFillTx/>
              <a:latin typeface="Quire Sans"/>
              <a:ea typeface="+mn-ea"/>
              <a:cs typeface="+mn-cs"/>
            </a:endParaRPr>
          </a:p>
        </p:txBody>
      </p:sp>
    </p:spTree>
    <p:extLst>
      <p:ext uri="{BB962C8B-B14F-4D97-AF65-F5344CB8AC3E}">
        <p14:creationId xmlns:p14="http://schemas.microsoft.com/office/powerpoint/2010/main" val="1488074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C1BB4C-E39C-BB4B-E092-D51B6E63F9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6C4643-B1C9-D000-5CAE-6C496642CBAA}"/>
              </a:ext>
            </a:extLst>
          </p:cNvPr>
          <p:cNvSpPr>
            <a:spLocks noGrp="1"/>
          </p:cNvSpPr>
          <p:nvPr>
            <p:ph type="title"/>
          </p:nvPr>
        </p:nvSpPr>
        <p:spPr/>
        <p:txBody>
          <a:bodyPr/>
          <a:lstStyle/>
          <a:p>
            <a:r>
              <a:rPr lang="en-US" dirty="0"/>
              <a:t>Expected Value of the Minimum RDT</a:t>
            </a:r>
          </a:p>
        </p:txBody>
      </p:sp>
      <p:sp>
        <p:nvSpPr>
          <p:cNvPr id="4" name="Slide Number Placeholder 3">
            <a:extLst>
              <a:ext uri="{FF2B5EF4-FFF2-40B4-BE49-F238E27FC236}">
                <a16:creationId xmlns:a16="http://schemas.microsoft.com/office/drawing/2014/main" id="{32E07777-99FA-DFF5-5256-28AE8245CDB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9D2B53-EDAE-4B41-B849-8916FA40BCB6}" type="slidenum">
              <a:rPr kumimoji="0" lang="en-US" sz="2400" b="1" i="0" u="none" strike="noStrike" kern="1200" cap="none" spc="0" normalizeH="0" baseline="0" noProof="0" smtClean="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205</a:t>
            </a:fld>
            <a:endParaRPr kumimoji="0" lang="en-US" sz="2400" b="1" i="0" u="none" strike="noStrike" kern="1200" cap="none" spc="0" normalizeH="0" baseline="0" noProof="0" dirty="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endParaRPr>
          </a:p>
        </p:txBody>
      </p:sp>
      <p:pic>
        <p:nvPicPr>
          <p:cNvPr id="10" name="Picture 9">
            <a:extLst>
              <a:ext uri="{FF2B5EF4-FFF2-40B4-BE49-F238E27FC236}">
                <a16:creationId xmlns:a16="http://schemas.microsoft.com/office/drawing/2014/main" id="{3282DCD5-6A46-F4A7-2FBC-DB247E652984}"/>
              </a:ext>
            </a:extLst>
          </p:cNvPr>
          <p:cNvPicPr>
            <a:picLocks noChangeAspect="1"/>
          </p:cNvPicPr>
          <p:nvPr/>
        </p:nvPicPr>
        <p:blipFill>
          <a:blip r:embed="rId2"/>
          <a:stretch>
            <a:fillRect/>
          </a:stretch>
        </p:blipFill>
        <p:spPr>
          <a:xfrm>
            <a:off x="1160840" y="1607448"/>
            <a:ext cx="7412300" cy="3297867"/>
          </a:xfrm>
          <a:prstGeom prst="rect">
            <a:avLst/>
          </a:prstGeom>
        </p:spPr>
      </p:pic>
      <p:sp>
        <p:nvSpPr>
          <p:cNvPr id="11" name="Rectangle 10">
            <a:extLst>
              <a:ext uri="{FF2B5EF4-FFF2-40B4-BE49-F238E27FC236}">
                <a16:creationId xmlns:a16="http://schemas.microsoft.com/office/drawing/2014/main" id="{7391F99E-26AF-7C7D-53FA-4FCA9BE2AF72}"/>
              </a:ext>
            </a:extLst>
          </p:cNvPr>
          <p:cNvSpPr/>
          <p:nvPr/>
        </p:nvSpPr>
        <p:spPr>
          <a:xfrm rot="5400000">
            <a:off x="4411286" y="153401"/>
            <a:ext cx="2442837" cy="5647337"/>
          </a:xfrm>
          <a:prstGeom prst="rect">
            <a:avLst/>
          </a:prstGeom>
          <a:solidFill>
            <a:schemeClr val="bg1"/>
          </a:solidFill>
          <a:ln>
            <a:noFill/>
          </a:ln>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 b="1" i="0" u="none" strike="noStrike" kern="1200" cap="none" spc="0" normalizeH="0" baseline="0" noProof="0" dirty="0">
              <a:ln>
                <a:noFill/>
              </a:ln>
              <a:solidFill>
                <a:srgbClr val="ED7D31">
                  <a:lumMod val="75000"/>
                </a:srgbClr>
              </a:solidFill>
              <a:effectLst/>
              <a:uLnTx/>
              <a:uFillTx/>
              <a:latin typeface="Quire Sans"/>
              <a:ea typeface="+mn-ea"/>
              <a:cs typeface="+mn-cs"/>
            </a:endParaRPr>
          </a:p>
        </p:txBody>
      </p:sp>
      <p:sp>
        <p:nvSpPr>
          <p:cNvPr id="12" name="TextBox 11">
            <a:extLst>
              <a:ext uri="{FF2B5EF4-FFF2-40B4-BE49-F238E27FC236}">
                <a16:creationId xmlns:a16="http://schemas.microsoft.com/office/drawing/2014/main" id="{5E0ABB61-9C32-FEA6-8769-12F9A2E76BDA}"/>
              </a:ext>
            </a:extLst>
          </p:cNvPr>
          <p:cNvSpPr txBox="1"/>
          <p:nvPr/>
        </p:nvSpPr>
        <p:spPr>
          <a:xfrm rot="16200000">
            <a:off x="-2013682" y="2519869"/>
            <a:ext cx="5508346" cy="914400"/>
          </a:xfrm>
          <a:prstGeom prst="rect">
            <a:avLst/>
          </a:prstGeom>
          <a:noFill/>
          <a:ln w="57150">
            <a:noFill/>
          </a:ln>
        </p:spPr>
        <p:txBody>
          <a:bodyPr wrap="non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Quire Sans"/>
                <a:ea typeface="+mn-ea"/>
                <a:cs typeface="+mn-cs"/>
              </a:rPr>
              <a:t>Expected Normalized Value </a:t>
            </a:r>
            <a:br>
              <a:rPr kumimoji="0" lang="en-US" sz="2200" b="0" i="0" u="none" strike="noStrike" kern="1200" cap="none" spc="0" normalizeH="0" baseline="0" noProof="0" dirty="0">
                <a:ln>
                  <a:noFill/>
                </a:ln>
                <a:solidFill>
                  <a:prstClr val="black"/>
                </a:solidFill>
                <a:effectLst/>
                <a:uLnTx/>
                <a:uFillTx/>
                <a:latin typeface="Quire Sans"/>
                <a:ea typeface="+mn-ea"/>
                <a:cs typeface="+mn-cs"/>
              </a:rPr>
            </a:br>
            <a:r>
              <a:rPr kumimoji="0" lang="en-US" sz="2200" b="0" i="0" u="none" strike="noStrike" kern="1200" cap="none" spc="0" normalizeH="0" baseline="0" noProof="0" dirty="0">
                <a:ln>
                  <a:noFill/>
                </a:ln>
                <a:solidFill>
                  <a:prstClr val="black"/>
                </a:solidFill>
                <a:effectLst/>
                <a:uLnTx/>
                <a:uFillTx/>
                <a:latin typeface="Quire Sans"/>
                <a:ea typeface="+mn-ea"/>
                <a:cs typeface="+mn-cs"/>
              </a:rPr>
              <a:t>of the Minimum RDT</a:t>
            </a:r>
          </a:p>
        </p:txBody>
      </p:sp>
      <p:sp>
        <p:nvSpPr>
          <p:cNvPr id="5" name="Oval 4">
            <a:extLst>
              <a:ext uri="{FF2B5EF4-FFF2-40B4-BE49-F238E27FC236}">
                <a16:creationId xmlns:a16="http://schemas.microsoft.com/office/drawing/2014/main" id="{85D25184-53A9-66B2-9440-528544CE300E}"/>
              </a:ext>
            </a:extLst>
          </p:cNvPr>
          <p:cNvSpPr/>
          <p:nvPr/>
        </p:nvSpPr>
        <p:spPr>
          <a:xfrm>
            <a:off x="2132516" y="1932440"/>
            <a:ext cx="182880" cy="182880"/>
          </a:xfrm>
          <a:prstGeom prst="ellipse">
            <a:avLst/>
          </a:prstGeom>
          <a:noFill/>
          <a:ln w="38100">
            <a:solidFill>
              <a:srgbClr val="C00000"/>
            </a:solidFill>
          </a:ln>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 b="1" i="0" u="none" strike="noStrike" kern="1200" cap="none" spc="0" normalizeH="0" baseline="0" noProof="0" dirty="0">
              <a:ln>
                <a:noFill/>
              </a:ln>
              <a:solidFill>
                <a:srgbClr val="ED7D31">
                  <a:lumMod val="75000"/>
                </a:srgbClr>
              </a:solidFill>
              <a:effectLst/>
              <a:uLnTx/>
              <a:uFillTx/>
              <a:latin typeface="Quire Sans"/>
              <a:ea typeface="+mn-ea"/>
              <a:cs typeface="+mn-cs"/>
            </a:endParaRPr>
          </a:p>
        </p:txBody>
      </p:sp>
      <p:cxnSp>
        <p:nvCxnSpPr>
          <p:cNvPr id="7" name="Connector: Curved 6">
            <a:extLst>
              <a:ext uri="{FF2B5EF4-FFF2-40B4-BE49-F238E27FC236}">
                <a16:creationId xmlns:a16="http://schemas.microsoft.com/office/drawing/2014/main" id="{2620AB00-7D06-1F98-C00A-40BB866DB8F8}"/>
              </a:ext>
            </a:extLst>
          </p:cNvPr>
          <p:cNvCxnSpPr>
            <a:cxnSpLocks/>
            <a:stCxn id="5" idx="6"/>
            <a:endCxn id="8" idx="0"/>
          </p:cNvCxnSpPr>
          <p:nvPr/>
        </p:nvCxnSpPr>
        <p:spPr>
          <a:xfrm>
            <a:off x="2315396" y="2023880"/>
            <a:ext cx="3317308" cy="275971"/>
          </a:xfrm>
          <a:prstGeom prst="curvedConnector2">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CFACCFED-FDF0-E36B-437B-7968EF5157F4}"/>
              </a:ext>
            </a:extLst>
          </p:cNvPr>
          <p:cNvSpPr txBox="1"/>
          <p:nvPr/>
        </p:nvSpPr>
        <p:spPr>
          <a:xfrm>
            <a:off x="2687334" y="2299851"/>
            <a:ext cx="5890739" cy="914400"/>
          </a:xfrm>
          <a:prstGeom prst="rect">
            <a:avLst/>
          </a:prstGeom>
          <a:noFill/>
          <a:ln w="57150">
            <a:noFill/>
          </a:ln>
        </p:spPr>
        <p:txBody>
          <a:bodyPr wrap="non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Quire Sans"/>
                <a:ea typeface="+mn-ea"/>
                <a:cs typeface="+mn-cs"/>
              </a:rPr>
              <a:t>Min. RDT found by </a:t>
            </a:r>
            <a:r>
              <a:rPr kumimoji="0" lang="en-US" sz="2200" b="0" i="0" u="none" strike="noStrike" kern="1200" cap="none" spc="0" normalizeH="0" baseline="0" noProof="0" dirty="0">
                <a:ln>
                  <a:noFill/>
                </a:ln>
                <a:solidFill>
                  <a:srgbClr val="C00000"/>
                </a:solidFill>
                <a:effectLst/>
                <a:uLnTx/>
                <a:uFillTx/>
                <a:latin typeface="Trebuchet MS" panose="020B0603020202020204" pitchFamily="34" charset="0"/>
                <a:ea typeface="+mn-ea"/>
                <a:cs typeface="+mn-cs"/>
              </a:rPr>
              <a:t>1</a:t>
            </a:r>
            <a:r>
              <a:rPr kumimoji="0" lang="en-US" sz="2200" b="0" i="0" u="none" strike="noStrike" kern="1200" cap="none" spc="0" normalizeH="0" baseline="0" noProof="0" dirty="0">
                <a:ln>
                  <a:noFill/>
                </a:ln>
                <a:solidFill>
                  <a:srgbClr val="C00000"/>
                </a:solidFill>
                <a:effectLst/>
                <a:uLnTx/>
                <a:uFillTx/>
                <a:latin typeface="Quire Sans"/>
                <a:ea typeface="+mn-ea"/>
                <a:cs typeface="+mn-cs"/>
              </a:rPr>
              <a:t> measurement</a:t>
            </a:r>
            <a:br>
              <a:rPr kumimoji="0" lang="en-US" sz="2200" b="0" i="0" u="none" strike="noStrike" kern="1200" cap="none" spc="0" normalizeH="0" baseline="0" noProof="0" dirty="0">
                <a:ln>
                  <a:noFill/>
                </a:ln>
                <a:solidFill>
                  <a:prstClr val="black"/>
                </a:solidFill>
                <a:effectLst/>
                <a:uLnTx/>
                <a:uFillTx/>
                <a:latin typeface="Quire Sans"/>
                <a:ea typeface="+mn-ea"/>
                <a:cs typeface="+mn-cs"/>
              </a:rPr>
            </a:br>
            <a:r>
              <a:rPr kumimoji="0" lang="en-US" sz="2200" b="0" i="0" u="none" strike="noStrike" kern="1200" cap="none" spc="0" normalizeH="0" baseline="0" noProof="0" dirty="0">
                <a:ln>
                  <a:noFill/>
                </a:ln>
                <a:solidFill>
                  <a:srgbClr val="C00000"/>
                </a:solidFill>
                <a:effectLst/>
                <a:uLnTx/>
                <a:uFillTx/>
                <a:latin typeface="Trebuchet MS" panose="020B0603020202020204" pitchFamily="34" charset="0"/>
                <a:ea typeface="+mn-ea"/>
                <a:cs typeface="+mn-cs"/>
              </a:rPr>
              <a:t>3.21</a:t>
            </a:r>
            <a:r>
              <a:rPr kumimoji="0" lang="en-US" sz="2400" b="1" i="0" u="none" strike="noStrike" kern="1200" cap="none" spc="0" normalizeH="0" baseline="0" noProof="0" dirty="0">
                <a:ln>
                  <a:noFill/>
                </a:ln>
                <a:solidFill>
                  <a:srgbClr val="C00000"/>
                </a:solidFill>
                <a:effectLst/>
                <a:uLnTx/>
                <a:uFillTx/>
                <a:latin typeface="Quire Sans"/>
                <a:ea typeface="+mn-ea"/>
                <a:cs typeface="+mn-cs"/>
              </a:rPr>
              <a:t>⨉</a:t>
            </a:r>
            <a:r>
              <a:rPr kumimoji="0" lang="en-US" sz="2200" b="0"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 </a:t>
            </a:r>
            <a:r>
              <a:rPr kumimoji="0" lang="en-US" sz="2200" b="0" i="0" u="none" strike="noStrike" kern="1200" cap="none" spc="0" normalizeH="0" baseline="0" noProof="0" dirty="0">
                <a:ln>
                  <a:noFill/>
                </a:ln>
                <a:solidFill>
                  <a:srgbClr val="C00000"/>
                </a:solidFill>
                <a:effectLst/>
                <a:uLnTx/>
                <a:uFillTx/>
                <a:latin typeface="Quire Sans"/>
                <a:ea typeface="+mn-ea"/>
                <a:cs typeface="+mn-cs"/>
              </a:rPr>
              <a:t>greater</a:t>
            </a:r>
            <a:r>
              <a:rPr kumimoji="0" lang="en-US" sz="2200" b="0" i="0" u="none" strike="noStrike" kern="1200" cap="none" spc="0" normalizeH="0" baseline="0" noProof="0" dirty="0">
                <a:ln>
                  <a:noFill/>
                </a:ln>
                <a:solidFill>
                  <a:prstClr val="black"/>
                </a:solidFill>
                <a:effectLst/>
                <a:uLnTx/>
                <a:uFillTx/>
                <a:latin typeface="Quire Sans"/>
                <a:ea typeface="+mn-ea"/>
                <a:cs typeface="+mn-cs"/>
              </a:rPr>
              <a:t> than </a:t>
            </a:r>
            <a:br>
              <a:rPr kumimoji="0" lang="en-US" sz="2200" b="0" i="0" u="none" strike="noStrike" kern="1200" cap="none" spc="0" normalizeH="0" baseline="0" noProof="0" dirty="0">
                <a:ln>
                  <a:noFill/>
                </a:ln>
                <a:solidFill>
                  <a:prstClr val="black"/>
                </a:solidFill>
                <a:effectLst/>
                <a:uLnTx/>
                <a:uFillTx/>
                <a:latin typeface="Quire Sans"/>
                <a:ea typeface="+mn-ea"/>
                <a:cs typeface="+mn-cs"/>
              </a:rPr>
            </a:br>
            <a:r>
              <a:rPr kumimoji="0" lang="en-US" sz="2200" b="0" i="0" u="none" strike="noStrike" kern="1200" cap="none" spc="0" normalizeH="0" baseline="0" noProof="0" dirty="0">
                <a:ln>
                  <a:noFill/>
                </a:ln>
                <a:solidFill>
                  <a:prstClr val="black"/>
                </a:solidFill>
                <a:effectLst/>
                <a:uLnTx/>
                <a:uFillTx/>
                <a:latin typeface="Quire Sans"/>
                <a:ea typeface="+mn-ea"/>
                <a:cs typeface="+mn-cs"/>
              </a:rPr>
              <a:t>min. RDT found by </a:t>
            </a:r>
            <a:r>
              <a:rPr kumimoji="0" lang="en-US" sz="2200" b="0"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1000</a:t>
            </a:r>
            <a:r>
              <a:rPr kumimoji="0" lang="en-US" sz="2200" b="0" i="0" u="none" strike="noStrike" kern="1200" cap="none" spc="0" normalizeH="0" baseline="0" noProof="0" dirty="0">
                <a:ln>
                  <a:noFill/>
                </a:ln>
                <a:solidFill>
                  <a:prstClr val="black"/>
                </a:solidFill>
                <a:effectLst/>
                <a:uLnTx/>
                <a:uFillTx/>
                <a:latin typeface="Quire Sans"/>
                <a:ea typeface="+mn-ea"/>
                <a:cs typeface="+mn-cs"/>
              </a:rPr>
              <a:t> measurements</a:t>
            </a:r>
          </a:p>
        </p:txBody>
      </p:sp>
    </p:spTree>
    <p:extLst>
      <p:ext uri="{BB962C8B-B14F-4D97-AF65-F5344CB8AC3E}">
        <p14:creationId xmlns:p14="http://schemas.microsoft.com/office/powerpoint/2010/main" val="2976048710"/>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8E0EC7-6DDB-8B2E-1008-43A59415A3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25F405-6F83-C2FF-879C-C57594E7622E}"/>
              </a:ext>
            </a:extLst>
          </p:cNvPr>
          <p:cNvSpPr>
            <a:spLocks noGrp="1"/>
          </p:cNvSpPr>
          <p:nvPr>
            <p:ph type="title"/>
          </p:nvPr>
        </p:nvSpPr>
        <p:spPr/>
        <p:txBody>
          <a:bodyPr/>
          <a:lstStyle/>
          <a:p>
            <a:r>
              <a:rPr lang="en-US" dirty="0"/>
              <a:t>Expected Value of the Minimum RDT</a:t>
            </a:r>
          </a:p>
        </p:txBody>
      </p:sp>
      <p:sp>
        <p:nvSpPr>
          <p:cNvPr id="4" name="Slide Number Placeholder 3">
            <a:extLst>
              <a:ext uri="{FF2B5EF4-FFF2-40B4-BE49-F238E27FC236}">
                <a16:creationId xmlns:a16="http://schemas.microsoft.com/office/drawing/2014/main" id="{3DF2947D-28F4-F04A-77C7-9013B605F28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9D2B53-EDAE-4B41-B849-8916FA40BCB6}" type="slidenum">
              <a:rPr kumimoji="0" lang="en-US" sz="2400" b="1" i="0" u="none" strike="noStrike" kern="1200" cap="none" spc="0" normalizeH="0" baseline="0" noProof="0" smtClean="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206</a:t>
            </a:fld>
            <a:endParaRPr kumimoji="0" lang="en-US" sz="2400" b="1" i="0" u="none" strike="noStrike" kern="1200" cap="none" spc="0" normalizeH="0" baseline="0" noProof="0" dirty="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endParaRPr>
          </a:p>
        </p:txBody>
      </p:sp>
      <p:pic>
        <p:nvPicPr>
          <p:cNvPr id="10" name="Picture 9">
            <a:extLst>
              <a:ext uri="{FF2B5EF4-FFF2-40B4-BE49-F238E27FC236}">
                <a16:creationId xmlns:a16="http://schemas.microsoft.com/office/drawing/2014/main" id="{A76F838E-FA42-3AFE-5757-19F828E647F7}"/>
              </a:ext>
            </a:extLst>
          </p:cNvPr>
          <p:cNvPicPr>
            <a:picLocks noChangeAspect="1"/>
          </p:cNvPicPr>
          <p:nvPr/>
        </p:nvPicPr>
        <p:blipFill>
          <a:blip r:embed="rId2"/>
          <a:stretch>
            <a:fillRect/>
          </a:stretch>
        </p:blipFill>
        <p:spPr>
          <a:xfrm>
            <a:off x="1160840" y="1607448"/>
            <a:ext cx="7412300" cy="3297867"/>
          </a:xfrm>
          <a:prstGeom prst="rect">
            <a:avLst/>
          </a:prstGeom>
        </p:spPr>
      </p:pic>
      <p:sp>
        <p:nvSpPr>
          <p:cNvPr id="12" name="TextBox 11">
            <a:extLst>
              <a:ext uri="{FF2B5EF4-FFF2-40B4-BE49-F238E27FC236}">
                <a16:creationId xmlns:a16="http://schemas.microsoft.com/office/drawing/2014/main" id="{1237D908-15DA-554C-A431-675DE134F8EB}"/>
              </a:ext>
            </a:extLst>
          </p:cNvPr>
          <p:cNvSpPr txBox="1"/>
          <p:nvPr/>
        </p:nvSpPr>
        <p:spPr>
          <a:xfrm rot="16200000">
            <a:off x="-2013682" y="2519869"/>
            <a:ext cx="5508346" cy="914400"/>
          </a:xfrm>
          <a:prstGeom prst="rect">
            <a:avLst/>
          </a:prstGeom>
          <a:noFill/>
          <a:ln w="57150">
            <a:noFill/>
          </a:ln>
        </p:spPr>
        <p:txBody>
          <a:bodyPr wrap="non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Quire Sans"/>
                <a:ea typeface="+mn-ea"/>
                <a:cs typeface="+mn-cs"/>
              </a:rPr>
              <a:t>Expected Normalized Value </a:t>
            </a:r>
            <a:br>
              <a:rPr kumimoji="0" lang="en-US" sz="2200" b="0" i="0" u="none" strike="noStrike" kern="1200" cap="none" spc="0" normalizeH="0" baseline="0" noProof="0" dirty="0">
                <a:ln>
                  <a:noFill/>
                </a:ln>
                <a:solidFill>
                  <a:prstClr val="black"/>
                </a:solidFill>
                <a:effectLst/>
                <a:uLnTx/>
                <a:uFillTx/>
                <a:latin typeface="Quire Sans"/>
                <a:ea typeface="+mn-ea"/>
                <a:cs typeface="+mn-cs"/>
              </a:rPr>
            </a:br>
            <a:r>
              <a:rPr kumimoji="0" lang="en-US" sz="2200" b="0" i="0" u="none" strike="noStrike" kern="1200" cap="none" spc="0" normalizeH="0" baseline="0" noProof="0" dirty="0">
                <a:ln>
                  <a:noFill/>
                </a:ln>
                <a:solidFill>
                  <a:prstClr val="black"/>
                </a:solidFill>
                <a:effectLst/>
                <a:uLnTx/>
                <a:uFillTx/>
                <a:latin typeface="Quire Sans"/>
                <a:ea typeface="+mn-ea"/>
                <a:cs typeface="+mn-cs"/>
              </a:rPr>
              <a:t>of the Minimum RDT</a:t>
            </a:r>
          </a:p>
        </p:txBody>
      </p:sp>
    </p:spTree>
    <p:extLst>
      <p:ext uri="{BB962C8B-B14F-4D97-AF65-F5344CB8AC3E}">
        <p14:creationId xmlns:p14="http://schemas.microsoft.com/office/powerpoint/2010/main" val="1743734057"/>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631954-0DAA-2C36-815B-AC213776E4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37A561-324C-BEDC-9F1B-B01D9E87D11E}"/>
              </a:ext>
            </a:extLst>
          </p:cNvPr>
          <p:cNvSpPr>
            <a:spLocks noGrp="1"/>
          </p:cNvSpPr>
          <p:nvPr>
            <p:ph type="title"/>
          </p:nvPr>
        </p:nvSpPr>
        <p:spPr/>
        <p:txBody>
          <a:bodyPr>
            <a:normAutofit/>
          </a:bodyPr>
          <a:lstStyle/>
          <a:p>
            <a:r>
              <a:rPr lang="en-US" sz="3700" dirty="0"/>
              <a:t>Effect of Die Density and Die Revision (I)</a:t>
            </a:r>
          </a:p>
        </p:txBody>
      </p:sp>
      <p:sp>
        <p:nvSpPr>
          <p:cNvPr id="4" name="Slide Number Placeholder 3">
            <a:extLst>
              <a:ext uri="{FF2B5EF4-FFF2-40B4-BE49-F238E27FC236}">
                <a16:creationId xmlns:a16="http://schemas.microsoft.com/office/drawing/2014/main" id="{EFDF8887-B172-431E-0221-487B6AC2A28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9D2B53-EDAE-4B41-B849-8916FA40BCB6}" type="slidenum">
              <a:rPr kumimoji="0" lang="en-US" sz="2400" b="1" i="0" u="none" strike="noStrike" kern="1200" cap="none" spc="0" normalizeH="0" baseline="0" noProof="0" smtClean="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207</a:t>
            </a:fld>
            <a:endParaRPr kumimoji="0" lang="en-US" sz="2400" b="1" i="0" u="none" strike="noStrike" kern="1200" cap="none" spc="0" normalizeH="0" baseline="0" noProof="0" dirty="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endParaRPr>
          </a:p>
        </p:txBody>
      </p:sp>
      <p:grpSp>
        <p:nvGrpSpPr>
          <p:cNvPr id="7" name="Group 6">
            <a:extLst>
              <a:ext uri="{FF2B5EF4-FFF2-40B4-BE49-F238E27FC236}">
                <a16:creationId xmlns:a16="http://schemas.microsoft.com/office/drawing/2014/main" id="{8F39E56F-6766-004B-0A66-F386273254A9}"/>
              </a:ext>
            </a:extLst>
          </p:cNvPr>
          <p:cNvGrpSpPr/>
          <p:nvPr/>
        </p:nvGrpSpPr>
        <p:grpSpPr>
          <a:xfrm>
            <a:off x="1547612" y="1725198"/>
            <a:ext cx="6405465" cy="2152917"/>
            <a:chOff x="685800" y="1136815"/>
            <a:chExt cx="7772400" cy="2612352"/>
          </a:xfrm>
        </p:grpSpPr>
        <p:pic>
          <p:nvPicPr>
            <p:cNvPr id="5" name="Picture 4">
              <a:extLst>
                <a:ext uri="{FF2B5EF4-FFF2-40B4-BE49-F238E27FC236}">
                  <a16:creationId xmlns:a16="http://schemas.microsoft.com/office/drawing/2014/main" id="{ABA9DD97-FC34-83A4-1E07-4413078B5248}"/>
                </a:ext>
              </a:extLst>
            </p:cNvPr>
            <p:cNvPicPr>
              <a:picLocks noChangeAspect="1"/>
            </p:cNvPicPr>
            <p:nvPr/>
          </p:nvPicPr>
          <p:blipFill>
            <a:blip r:embed="rId3"/>
            <a:stretch>
              <a:fillRect/>
            </a:stretch>
          </p:blipFill>
          <p:spPr>
            <a:xfrm>
              <a:off x="685800" y="1136815"/>
              <a:ext cx="7772400" cy="2568955"/>
            </a:xfrm>
            <a:prstGeom prst="rect">
              <a:avLst/>
            </a:prstGeom>
          </p:spPr>
        </p:pic>
        <p:sp>
          <p:nvSpPr>
            <p:cNvPr id="6" name="Rectangle 5">
              <a:extLst>
                <a:ext uri="{FF2B5EF4-FFF2-40B4-BE49-F238E27FC236}">
                  <a16:creationId xmlns:a16="http://schemas.microsoft.com/office/drawing/2014/main" id="{1E91FA80-FFE4-B9B0-B701-38CE9389F9BF}"/>
                </a:ext>
              </a:extLst>
            </p:cNvPr>
            <p:cNvSpPr/>
            <p:nvPr/>
          </p:nvSpPr>
          <p:spPr>
            <a:xfrm>
              <a:off x="685800" y="3526510"/>
              <a:ext cx="624585" cy="222657"/>
            </a:xfrm>
            <a:prstGeom prst="rect">
              <a:avLst/>
            </a:prstGeom>
            <a:solidFill>
              <a:schemeClr val="bg1"/>
            </a:solidFill>
            <a:ln>
              <a:noFill/>
            </a:ln>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 b="1" i="0" u="none" strike="noStrike" kern="1200" cap="none" spc="0" normalizeH="0" baseline="0" noProof="0" dirty="0">
                <a:ln>
                  <a:noFill/>
                </a:ln>
                <a:solidFill>
                  <a:srgbClr val="ED7D31">
                    <a:lumMod val="75000"/>
                  </a:srgbClr>
                </a:solidFill>
                <a:effectLst/>
                <a:uLnTx/>
                <a:uFillTx/>
                <a:latin typeface="Quire Sans"/>
                <a:ea typeface="+mn-ea"/>
                <a:cs typeface="+mn-cs"/>
              </a:endParaRPr>
            </a:p>
          </p:txBody>
        </p:sp>
      </p:grpSp>
      <p:pic>
        <p:nvPicPr>
          <p:cNvPr id="9" name="Picture 8">
            <a:extLst>
              <a:ext uri="{FF2B5EF4-FFF2-40B4-BE49-F238E27FC236}">
                <a16:creationId xmlns:a16="http://schemas.microsoft.com/office/drawing/2014/main" id="{5BDC3649-7BF8-506A-38D5-937C0EEEE4A6}"/>
              </a:ext>
            </a:extLst>
          </p:cNvPr>
          <p:cNvPicPr>
            <a:picLocks noChangeAspect="1"/>
          </p:cNvPicPr>
          <p:nvPr/>
        </p:nvPicPr>
        <p:blipFill>
          <a:blip r:embed="rId4"/>
          <a:stretch>
            <a:fillRect/>
          </a:stretch>
        </p:blipFill>
        <p:spPr>
          <a:xfrm>
            <a:off x="3068674" y="1491668"/>
            <a:ext cx="1072271" cy="196210"/>
          </a:xfrm>
          <a:prstGeom prst="rect">
            <a:avLst/>
          </a:prstGeom>
        </p:spPr>
      </p:pic>
      <p:pic>
        <p:nvPicPr>
          <p:cNvPr id="10" name="Picture 9">
            <a:extLst>
              <a:ext uri="{FF2B5EF4-FFF2-40B4-BE49-F238E27FC236}">
                <a16:creationId xmlns:a16="http://schemas.microsoft.com/office/drawing/2014/main" id="{4FBA3366-9B89-9959-BCB5-5E06DF491844}"/>
              </a:ext>
            </a:extLst>
          </p:cNvPr>
          <p:cNvPicPr>
            <a:picLocks noChangeAspect="1"/>
          </p:cNvPicPr>
          <p:nvPr/>
        </p:nvPicPr>
        <p:blipFill>
          <a:blip r:embed="rId5"/>
          <a:stretch>
            <a:fillRect/>
          </a:stretch>
        </p:blipFill>
        <p:spPr>
          <a:xfrm>
            <a:off x="4411478" y="1493223"/>
            <a:ext cx="1124049" cy="196210"/>
          </a:xfrm>
          <a:prstGeom prst="rect">
            <a:avLst/>
          </a:prstGeom>
        </p:spPr>
      </p:pic>
      <p:pic>
        <p:nvPicPr>
          <p:cNvPr id="11" name="Picture 10">
            <a:extLst>
              <a:ext uri="{FF2B5EF4-FFF2-40B4-BE49-F238E27FC236}">
                <a16:creationId xmlns:a16="http://schemas.microsoft.com/office/drawing/2014/main" id="{03815717-977A-A5EA-F039-83830BFC4764}"/>
              </a:ext>
            </a:extLst>
          </p:cNvPr>
          <p:cNvPicPr>
            <a:picLocks noChangeAspect="1"/>
          </p:cNvPicPr>
          <p:nvPr/>
        </p:nvPicPr>
        <p:blipFill>
          <a:blip r:embed="rId6"/>
          <a:stretch>
            <a:fillRect/>
          </a:stretch>
        </p:blipFill>
        <p:spPr>
          <a:xfrm>
            <a:off x="5806060" y="1491668"/>
            <a:ext cx="1124049" cy="197765"/>
          </a:xfrm>
          <a:prstGeom prst="rect">
            <a:avLst/>
          </a:prstGeom>
        </p:spPr>
      </p:pic>
      <p:sp>
        <p:nvSpPr>
          <p:cNvPr id="13" name="TextBox 12">
            <a:extLst>
              <a:ext uri="{FF2B5EF4-FFF2-40B4-BE49-F238E27FC236}">
                <a16:creationId xmlns:a16="http://schemas.microsoft.com/office/drawing/2014/main" id="{E1BF5A24-6016-F86D-F6EE-DA74262C8CA1}"/>
              </a:ext>
            </a:extLst>
          </p:cNvPr>
          <p:cNvSpPr txBox="1"/>
          <p:nvPr/>
        </p:nvSpPr>
        <p:spPr>
          <a:xfrm rot="16200000">
            <a:off x="-707711" y="2258432"/>
            <a:ext cx="3496230" cy="914400"/>
          </a:xfrm>
          <a:prstGeom prst="rect">
            <a:avLst/>
          </a:prstGeom>
          <a:noFill/>
          <a:ln w="57150">
            <a:noFill/>
          </a:ln>
        </p:spPr>
        <p:txBody>
          <a:bodyPr wrap="non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Quire Sans"/>
                <a:ea typeface="+mn-ea"/>
                <a:cs typeface="+mn-cs"/>
              </a:rPr>
              <a:t>Expected Normalized Value </a:t>
            </a:r>
            <a:br>
              <a:rPr kumimoji="0" lang="en-US" sz="2200" b="0" i="0" u="none" strike="noStrike" kern="1200" cap="none" spc="0" normalizeH="0" baseline="0" noProof="0" dirty="0">
                <a:ln>
                  <a:noFill/>
                </a:ln>
                <a:solidFill>
                  <a:prstClr val="black"/>
                </a:solidFill>
                <a:effectLst/>
                <a:uLnTx/>
                <a:uFillTx/>
                <a:latin typeface="Quire Sans"/>
                <a:ea typeface="+mn-ea"/>
                <a:cs typeface="+mn-cs"/>
              </a:rPr>
            </a:br>
            <a:r>
              <a:rPr kumimoji="0" lang="en-US" sz="2200" b="0" i="0" u="none" strike="noStrike" kern="1200" cap="none" spc="0" normalizeH="0" baseline="0" noProof="0" dirty="0">
                <a:ln>
                  <a:noFill/>
                </a:ln>
                <a:solidFill>
                  <a:prstClr val="black"/>
                </a:solidFill>
                <a:effectLst/>
                <a:uLnTx/>
                <a:uFillTx/>
                <a:latin typeface="Quire Sans"/>
                <a:ea typeface="+mn-ea"/>
                <a:cs typeface="+mn-cs"/>
              </a:rPr>
              <a:t>of the Minimum RDT</a:t>
            </a:r>
          </a:p>
        </p:txBody>
      </p:sp>
      <p:sp>
        <p:nvSpPr>
          <p:cNvPr id="14" name="TextBox 13">
            <a:extLst>
              <a:ext uri="{FF2B5EF4-FFF2-40B4-BE49-F238E27FC236}">
                <a16:creationId xmlns:a16="http://schemas.microsoft.com/office/drawing/2014/main" id="{E4537C96-3EAD-6739-F5BD-64166AAB50C8}"/>
              </a:ext>
            </a:extLst>
          </p:cNvPr>
          <p:cNvSpPr txBox="1"/>
          <p:nvPr/>
        </p:nvSpPr>
        <p:spPr>
          <a:xfrm>
            <a:off x="2198349" y="3878115"/>
            <a:ext cx="5301304" cy="585632"/>
          </a:xfrm>
          <a:prstGeom prst="rect">
            <a:avLst/>
          </a:prstGeom>
          <a:noFill/>
          <a:ln w="57150">
            <a:noFill/>
          </a:ln>
        </p:spPr>
        <p:txBody>
          <a:bodyPr wrap="non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Quire Sans"/>
                <a:ea typeface="+mn-ea"/>
                <a:cs typeface="+mn-cs"/>
              </a:rPr>
              <a:t>Number of Measurements (N)</a:t>
            </a:r>
          </a:p>
        </p:txBody>
      </p:sp>
      <p:sp>
        <p:nvSpPr>
          <p:cNvPr id="15" name="TextBox 14">
            <a:extLst>
              <a:ext uri="{FF2B5EF4-FFF2-40B4-BE49-F238E27FC236}">
                <a16:creationId xmlns:a16="http://schemas.microsoft.com/office/drawing/2014/main" id="{9EEB54E6-DA33-8A7F-D4F3-3F74C2B3A17A}"/>
              </a:ext>
            </a:extLst>
          </p:cNvPr>
          <p:cNvSpPr txBox="1"/>
          <p:nvPr/>
        </p:nvSpPr>
        <p:spPr>
          <a:xfrm>
            <a:off x="0" y="5151120"/>
            <a:ext cx="9144000" cy="1051560"/>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marL="0" marR="0" lvl="0" indent="0" algn="ctr" defTabSz="914400" rtl="0" eaLnBrk="1" fontAlgn="auto" latinLnBrk="0" hangingPunct="1">
              <a:lnSpc>
                <a:spcPct val="90000"/>
              </a:lnSpc>
              <a:spcBef>
                <a:spcPts val="40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t>RDT distribution </a:t>
            </a:r>
            <a:r>
              <a:rPr kumimoji="0" lang="en-US" sz="2800" b="0" i="0" u="none" strike="noStrike" kern="1200" cap="none" spc="0" normalizeH="0" baseline="0" noProof="0" dirty="0">
                <a:ln>
                  <a:noFill/>
                </a:ln>
                <a:solidFill>
                  <a:srgbClr val="C00000"/>
                </a:solidFill>
                <a:effectLst/>
                <a:uLnTx/>
                <a:uFillTx/>
                <a:latin typeface="Quire Sans" panose="020B0502040400020003" pitchFamily="34" charset="0"/>
                <a:ea typeface="Cambria"/>
                <a:cs typeface="+mn-cs"/>
              </a:rPr>
              <a:t>worsens</a:t>
            </a:r>
            <a: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t> with increasing die </a:t>
            </a:r>
            <a:r>
              <a:rPr kumimoji="0" lang="en-US" sz="2800" b="0" i="0" u="none" strike="noStrike" kern="1200" cap="none" spc="0" normalizeH="0" baseline="0" noProof="0" dirty="0">
                <a:ln>
                  <a:noFill/>
                </a:ln>
                <a:solidFill>
                  <a:srgbClr val="C00000"/>
                </a:solidFill>
                <a:effectLst/>
                <a:uLnTx/>
                <a:uFillTx/>
                <a:latin typeface="Quire Sans" panose="020B0502040400020003" pitchFamily="34" charset="0"/>
                <a:ea typeface="Cambria"/>
                <a:cs typeface="+mn-cs"/>
              </a:rPr>
              <a:t>density</a:t>
            </a:r>
            <a:b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br>
            <a: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t>and with </a:t>
            </a:r>
            <a:r>
              <a:rPr kumimoji="0" lang="en-US" sz="2800" b="0" i="0" u="none" strike="noStrike" kern="1200" cap="none" spc="0" normalizeH="0" baseline="0" noProof="0" dirty="0">
                <a:ln>
                  <a:noFill/>
                </a:ln>
                <a:solidFill>
                  <a:srgbClr val="C00000"/>
                </a:solidFill>
                <a:effectLst/>
                <a:uLnTx/>
                <a:uFillTx/>
                <a:latin typeface="Quire Sans" panose="020B0502040400020003" pitchFamily="34" charset="0"/>
                <a:ea typeface="Cambria"/>
                <a:cs typeface="+mn-cs"/>
              </a:rPr>
              <a:t>advanced DRAM technology</a:t>
            </a:r>
          </a:p>
        </p:txBody>
      </p:sp>
      <p:cxnSp>
        <p:nvCxnSpPr>
          <p:cNvPr id="17" name="Straight Arrow Connector 16">
            <a:extLst>
              <a:ext uri="{FF2B5EF4-FFF2-40B4-BE49-F238E27FC236}">
                <a16:creationId xmlns:a16="http://schemas.microsoft.com/office/drawing/2014/main" id="{6094D5FC-F11C-C676-D1EE-CBB9F55529F5}"/>
              </a:ext>
            </a:extLst>
          </p:cNvPr>
          <p:cNvCxnSpPr/>
          <p:nvPr/>
        </p:nvCxnSpPr>
        <p:spPr>
          <a:xfrm flipV="1">
            <a:off x="2239285" y="1995749"/>
            <a:ext cx="657225" cy="335756"/>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FEC0F12C-B13A-99F6-A100-AD833DDA82E4}"/>
              </a:ext>
            </a:extLst>
          </p:cNvPr>
          <p:cNvCxnSpPr/>
          <p:nvPr/>
        </p:nvCxnSpPr>
        <p:spPr>
          <a:xfrm flipV="1">
            <a:off x="3276196" y="2137340"/>
            <a:ext cx="657225" cy="335756"/>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08314013-710D-7862-0CE1-CC6CEF25BC4E}"/>
              </a:ext>
            </a:extLst>
          </p:cNvPr>
          <p:cNvCxnSpPr/>
          <p:nvPr/>
        </p:nvCxnSpPr>
        <p:spPr>
          <a:xfrm flipV="1">
            <a:off x="4234633" y="2305218"/>
            <a:ext cx="657225" cy="335756"/>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65DE350C-974A-F4AB-8DEE-88FDA2DE6A1E}"/>
              </a:ext>
            </a:extLst>
          </p:cNvPr>
          <p:cNvCxnSpPr/>
          <p:nvPr/>
        </p:nvCxnSpPr>
        <p:spPr>
          <a:xfrm flipV="1">
            <a:off x="5178533" y="2456680"/>
            <a:ext cx="657225" cy="335756"/>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1E1C220F-2B91-414E-EB75-8CD8F0617EBD}"/>
              </a:ext>
            </a:extLst>
          </p:cNvPr>
          <p:cNvCxnSpPr/>
          <p:nvPr/>
        </p:nvCxnSpPr>
        <p:spPr>
          <a:xfrm flipV="1">
            <a:off x="6122433" y="2685658"/>
            <a:ext cx="657225" cy="335756"/>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B8C77A10-9CF7-DCF6-2F14-38321965D614}"/>
              </a:ext>
            </a:extLst>
          </p:cNvPr>
          <p:cNvCxnSpPr/>
          <p:nvPr/>
        </p:nvCxnSpPr>
        <p:spPr>
          <a:xfrm flipV="1">
            <a:off x="7066333" y="2837990"/>
            <a:ext cx="657225" cy="335756"/>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F5D67FCE-1205-8855-F1C2-465EF31E22FC}"/>
              </a:ext>
            </a:extLst>
          </p:cNvPr>
          <p:cNvCxnSpPr>
            <a:cxnSpLocks/>
          </p:cNvCxnSpPr>
          <p:nvPr/>
        </p:nvCxnSpPr>
        <p:spPr>
          <a:xfrm>
            <a:off x="3071965" y="1385733"/>
            <a:ext cx="3928910" cy="0"/>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89837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A187AC-5585-1692-4871-D3FB0397B7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8BB098-0E0C-07FB-727F-3567284721E6}"/>
              </a:ext>
            </a:extLst>
          </p:cNvPr>
          <p:cNvSpPr>
            <a:spLocks noGrp="1"/>
          </p:cNvSpPr>
          <p:nvPr>
            <p:ph type="title"/>
          </p:nvPr>
        </p:nvSpPr>
        <p:spPr/>
        <p:txBody>
          <a:bodyPr>
            <a:normAutofit fontScale="90000"/>
          </a:bodyPr>
          <a:lstStyle/>
          <a:p>
            <a:r>
              <a:rPr lang="en-US" sz="4000" dirty="0"/>
              <a:t>Effect of Die Density and Die Revision (II)</a:t>
            </a:r>
            <a:endParaRPr lang="en-US" dirty="0"/>
          </a:p>
        </p:txBody>
      </p:sp>
      <p:pic>
        <p:nvPicPr>
          <p:cNvPr id="5" name="Content Placeholder 4">
            <a:extLst>
              <a:ext uri="{FF2B5EF4-FFF2-40B4-BE49-F238E27FC236}">
                <a16:creationId xmlns:a16="http://schemas.microsoft.com/office/drawing/2014/main" id="{05986161-A578-D503-0F64-2CBAB50F125D}"/>
              </a:ext>
            </a:extLst>
          </p:cNvPr>
          <p:cNvPicPr>
            <a:picLocks noGrp="1" noChangeAspect="1"/>
          </p:cNvPicPr>
          <p:nvPr>
            <p:ph idx="1"/>
          </p:nvPr>
        </p:nvPicPr>
        <p:blipFill>
          <a:blip r:embed="rId3"/>
          <a:stretch>
            <a:fillRect/>
          </a:stretch>
        </p:blipFill>
        <p:spPr>
          <a:xfrm>
            <a:off x="1996721" y="832660"/>
            <a:ext cx="5150557" cy="4209314"/>
          </a:xfrm>
          <a:prstGeom prst="rect">
            <a:avLst/>
          </a:prstGeom>
        </p:spPr>
      </p:pic>
      <p:sp>
        <p:nvSpPr>
          <p:cNvPr id="4" name="Slide Number Placeholder 3">
            <a:extLst>
              <a:ext uri="{FF2B5EF4-FFF2-40B4-BE49-F238E27FC236}">
                <a16:creationId xmlns:a16="http://schemas.microsoft.com/office/drawing/2014/main" id="{16E85AF5-1D62-596B-15B8-3DA04B27E59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9D2B53-EDAE-4B41-B849-8916FA40BCB6}" type="slidenum">
              <a:rPr kumimoji="0" lang="en-US" sz="2400" b="1" i="0" u="none" strike="noStrike" kern="1200" cap="none" spc="0" normalizeH="0" baseline="0" noProof="0" smtClean="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208</a:t>
            </a:fld>
            <a:endParaRPr kumimoji="0" lang="en-US" sz="2400" b="1" i="0" u="none" strike="noStrike" kern="1200" cap="none" spc="0" normalizeH="0" baseline="0" noProof="0" dirty="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endParaRPr>
          </a:p>
        </p:txBody>
      </p:sp>
      <p:sp>
        <p:nvSpPr>
          <p:cNvPr id="6" name="TextBox 5">
            <a:extLst>
              <a:ext uri="{FF2B5EF4-FFF2-40B4-BE49-F238E27FC236}">
                <a16:creationId xmlns:a16="http://schemas.microsoft.com/office/drawing/2014/main" id="{E60A6D67-931D-AEFF-131A-3EEB982952E0}"/>
              </a:ext>
            </a:extLst>
          </p:cNvPr>
          <p:cNvSpPr txBox="1"/>
          <p:nvPr/>
        </p:nvSpPr>
        <p:spPr>
          <a:xfrm>
            <a:off x="0" y="5151120"/>
            <a:ext cx="9144000" cy="1051560"/>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marL="0" marR="0" lvl="0" indent="0" algn="ctr" defTabSz="914400" rtl="0" eaLnBrk="1" fontAlgn="auto" latinLnBrk="0" hangingPunct="1">
              <a:lnSpc>
                <a:spcPct val="90000"/>
              </a:lnSpc>
              <a:spcBef>
                <a:spcPts val="40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t>The effect of die density and die revision</a:t>
            </a:r>
            <a:b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br>
            <a: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t>is </a:t>
            </a:r>
            <a:r>
              <a:rPr kumimoji="0" lang="en-US" sz="2800" b="0" i="0" u="none" strike="noStrike" kern="1200" cap="none" spc="0" normalizeH="0" baseline="0" noProof="0" dirty="0">
                <a:ln>
                  <a:noFill/>
                </a:ln>
                <a:solidFill>
                  <a:srgbClr val="C00000"/>
                </a:solidFill>
                <a:effectLst/>
                <a:uLnTx/>
                <a:uFillTx/>
                <a:latin typeface="Quire Sans" panose="020B0502040400020003" pitchFamily="34" charset="0"/>
                <a:ea typeface="Cambria"/>
                <a:cs typeface="+mn-cs"/>
              </a:rPr>
              <a:t>consistent</a:t>
            </a:r>
            <a: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t> across all tested modules</a:t>
            </a:r>
            <a:endParaRPr kumimoji="0" lang="en-US" sz="2800" b="0" i="0" u="none" strike="noStrike" kern="1200" cap="none" spc="0" normalizeH="0" baseline="0" noProof="0" dirty="0">
              <a:ln>
                <a:noFill/>
              </a:ln>
              <a:solidFill>
                <a:srgbClr val="C00000"/>
              </a:solidFill>
              <a:effectLst/>
              <a:uLnTx/>
              <a:uFillTx/>
              <a:latin typeface="Quire Sans" panose="020B0502040400020003" pitchFamily="34" charset="0"/>
              <a:ea typeface="Cambria"/>
              <a:cs typeface="+mn-cs"/>
            </a:endParaRPr>
          </a:p>
        </p:txBody>
      </p:sp>
      <p:cxnSp>
        <p:nvCxnSpPr>
          <p:cNvPr id="7" name="Straight Arrow Connector 6">
            <a:extLst>
              <a:ext uri="{FF2B5EF4-FFF2-40B4-BE49-F238E27FC236}">
                <a16:creationId xmlns:a16="http://schemas.microsoft.com/office/drawing/2014/main" id="{BD064FB8-8F68-DBC2-D979-F3BD3B400D42}"/>
              </a:ext>
            </a:extLst>
          </p:cNvPr>
          <p:cNvCxnSpPr>
            <a:cxnSpLocks/>
          </p:cNvCxnSpPr>
          <p:nvPr/>
        </p:nvCxnSpPr>
        <p:spPr>
          <a:xfrm>
            <a:off x="7236619" y="1135856"/>
            <a:ext cx="0" cy="700088"/>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29725C6E-C4D0-F375-7330-DBBA9AB18126}"/>
              </a:ext>
            </a:extLst>
          </p:cNvPr>
          <p:cNvCxnSpPr>
            <a:cxnSpLocks/>
          </p:cNvCxnSpPr>
          <p:nvPr/>
        </p:nvCxnSpPr>
        <p:spPr>
          <a:xfrm>
            <a:off x="7236619" y="2466974"/>
            <a:ext cx="0" cy="700088"/>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7A671F53-4321-7E63-B741-EBDD79DC2C96}"/>
              </a:ext>
            </a:extLst>
          </p:cNvPr>
          <p:cNvCxnSpPr>
            <a:cxnSpLocks/>
          </p:cNvCxnSpPr>
          <p:nvPr/>
        </p:nvCxnSpPr>
        <p:spPr>
          <a:xfrm>
            <a:off x="7236619" y="3712368"/>
            <a:ext cx="0" cy="700088"/>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F8A0E96D-4F7E-C176-F480-2938E7FDAC5C}"/>
              </a:ext>
            </a:extLst>
          </p:cNvPr>
          <p:cNvCxnSpPr>
            <a:cxnSpLocks/>
          </p:cNvCxnSpPr>
          <p:nvPr/>
        </p:nvCxnSpPr>
        <p:spPr>
          <a:xfrm flipV="1">
            <a:off x="2576515" y="3683641"/>
            <a:ext cx="488154" cy="128588"/>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AB62E783-3D4F-124D-ADFC-1D32533F7AFE}"/>
              </a:ext>
            </a:extLst>
          </p:cNvPr>
          <p:cNvCxnSpPr>
            <a:cxnSpLocks/>
          </p:cNvCxnSpPr>
          <p:nvPr/>
        </p:nvCxnSpPr>
        <p:spPr>
          <a:xfrm flipV="1">
            <a:off x="2576515" y="2380036"/>
            <a:ext cx="531017" cy="173876"/>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6068DE80-FBB0-E73C-9EEC-80B3ADD4E2C9}"/>
              </a:ext>
            </a:extLst>
          </p:cNvPr>
          <p:cNvCxnSpPr>
            <a:cxnSpLocks/>
          </p:cNvCxnSpPr>
          <p:nvPr/>
        </p:nvCxnSpPr>
        <p:spPr>
          <a:xfrm flipV="1">
            <a:off x="2640808" y="1135856"/>
            <a:ext cx="423861" cy="158376"/>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2685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942FE3-C7D0-8993-D62A-7B8949A0A9D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B061E0-FA57-7BCB-46F3-667B108D4C2D}"/>
              </a:ext>
            </a:extLst>
          </p:cNvPr>
          <p:cNvSpPr>
            <a:spLocks noGrp="1"/>
          </p:cNvSpPr>
          <p:nvPr>
            <p:ph type="title"/>
          </p:nvPr>
        </p:nvSpPr>
        <p:spPr/>
        <p:txBody>
          <a:bodyPr/>
          <a:lstStyle/>
          <a:p>
            <a:r>
              <a:rPr lang="en-US" dirty="0"/>
              <a:t>Effect of Data Pattern (I)</a:t>
            </a:r>
          </a:p>
        </p:txBody>
      </p:sp>
      <p:sp>
        <p:nvSpPr>
          <p:cNvPr id="4" name="Slide Number Placeholder 3">
            <a:extLst>
              <a:ext uri="{FF2B5EF4-FFF2-40B4-BE49-F238E27FC236}">
                <a16:creationId xmlns:a16="http://schemas.microsoft.com/office/drawing/2014/main" id="{DECD67C2-657C-54AC-F5DD-E77409F82EA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9D2B53-EDAE-4B41-B849-8916FA40BCB6}" type="slidenum">
              <a:rPr kumimoji="0" lang="en-US" sz="2400" b="1" i="0" u="none" strike="noStrike" kern="1200" cap="none" spc="0" normalizeH="0" baseline="0" noProof="0" smtClean="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209</a:t>
            </a:fld>
            <a:endParaRPr kumimoji="0" lang="en-US" sz="2400" b="1" i="0" u="none" strike="noStrike" kern="1200" cap="none" spc="0" normalizeH="0" baseline="0" noProof="0" dirty="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endParaRPr>
          </a:p>
        </p:txBody>
      </p:sp>
      <p:pic>
        <p:nvPicPr>
          <p:cNvPr id="5" name="Picture 4">
            <a:extLst>
              <a:ext uri="{FF2B5EF4-FFF2-40B4-BE49-F238E27FC236}">
                <a16:creationId xmlns:a16="http://schemas.microsoft.com/office/drawing/2014/main" id="{2E14956F-0FBC-9088-18B7-1019F4D00EBE}"/>
              </a:ext>
            </a:extLst>
          </p:cNvPr>
          <p:cNvPicPr>
            <a:picLocks noChangeAspect="1"/>
          </p:cNvPicPr>
          <p:nvPr/>
        </p:nvPicPr>
        <p:blipFill rotWithShape="1">
          <a:blip r:embed="rId3"/>
          <a:srcRect t="1643"/>
          <a:stretch/>
        </p:blipFill>
        <p:spPr>
          <a:xfrm>
            <a:off x="1035844" y="1872464"/>
            <a:ext cx="7772400" cy="2252178"/>
          </a:xfrm>
          <a:prstGeom prst="rect">
            <a:avLst/>
          </a:prstGeom>
        </p:spPr>
      </p:pic>
      <p:pic>
        <p:nvPicPr>
          <p:cNvPr id="6" name="Picture 5">
            <a:extLst>
              <a:ext uri="{FF2B5EF4-FFF2-40B4-BE49-F238E27FC236}">
                <a16:creationId xmlns:a16="http://schemas.microsoft.com/office/drawing/2014/main" id="{42A6A3FF-FB55-9A8E-4E9B-352D3C5F85E4}"/>
              </a:ext>
            </a:extLst>
          </p:cNvPr>
          <p:cNvPicPr>
            <a:picLocks noChangeAspect="1"/>
          </p:cNvPicPr>
          <p:nvPr/>
        </p:nvPicPr>
        <p:blipFill>
          <a:blip r:embed="rId4"/>
          <a:stretch>
            <a:fillRect/>
          </a:stretch>
        </p:blipFill>
        <p:spPr>
          <a:xfrm>
            <a:off x="1035844" y="1151128"/>
            <a:ext cx="7772400" cy="721336"/>
          </a:xfrm>
          <a:prstGeom prst="rect">
            <a:avLst/>
          </a:prstGeom>
        </p:spPr>
      </p:pic>
      <p:sp>
        <p:nvSpPr>
          <p:cNvPr id="7" name="TextBox 6">
            <a:extLst>
              <a:ext uri="{FF2B5EF4-FFF2-40B4-BE49-F238E27FC236}">
                <a16:creationId xmlns:a16="http://schemas.microsoft.com/office/drawing/2014/main" id="{D52310AF-37C4-2165-2226-F9819555B80F}"/>
              </a:ext>
            </a:extLst>
          </p:cNvPr>
          <p:cNvSpPr txBox="1"/>
          <p:nvPr/>
        </p:nvSpPr>
        <p:spPr>
          <a:xfrm rot="16200000">
            <a:off x="-1206475" y="2308437"/>
            <a:ext cx="3496230" cy="914400"/>
          </a:xfrm>
          <a:prstGeom prst="rect">
            <a:avLst/>
          </a:prstGeom>
          <a:noFill/>
          <a:ln w="57150">
            <a:noFill/>
          </a:ln>
        </p:spPr>
        <p:txBody>
          <a:bodyPr wrap="non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Quire Sans"/>
                <a:ea typeface="+mn-ea"/>
                <a:cs typeface="+mn-cs"/>
              </a:rPr>
              <a:t>Expected Normalized Value </a:t>
            </a:r>
            <a:br>
              <a:rPr kumimoji="0" lang="en-US" sz="2200" b="0" i="0" u="none" strike="noStrike" kern="1200" cap="none" spc="0" normalizeH="0" baseline="0" noProof="0" dirty="0">
                <a:ln>
                  <a:noFill/>
                </a:ln>
                <a:solidFill>
                  <a:prstClr val="black"/>
                </a:solidFill>
                <a:effectLst/>
                <a:uLnTx/>
                <a:uFillTx/>
                <a:latin typeface="Quire Sans"/>
                <a:ea typeface="+mn-ea"/>
                <a:cs typeface="+mn-cs"/>
              </a:rPr>
            </a:br>
            <a:r>
              <a:rPr kumimoji="0" lang="en-US" sz="2200" b="0" i="0" u="none" strike="noStrike" kern="1200" cap="none" spc="0" normalizeH="0" baseline="0" noProof="0" dirty="0">
                <a:ln>
                  <a:noFill/>
                </a:ln>
                <a:solidFill>
                  <a:prstClr val="black"/>
                </a:solidFill>
                <a:effectLst/>
                <a:uLnTx/>
                <a:uFillTx/>
                <a:latin typeface="Quire Sans"/>
                <a:ea typeface="+mn-ea"/>
                <a:cs typeface="+mn-cs"/>
              </a:rPr>
              <a:t>of the Minimum RDT</a:t>
            </a:r>
          </a:p>
        </p:txBody>
      </p:sp>
      <p:sp>
        <p:nvSpPr>
          <p:cNvPr id="8" name="TextBox 7">
            <a:extLst>
              <a:ext uri="{FF2B5EF4-FFF2-40B4-BE49-F238E27FC236}">
                <a16:creationId xmlns:a16="http://schemas.microsoft.com/office/drawing/2014/main" id="{7FD0E6BC-0A9D-D75F-5556-50807295421A}"/>
              </a:ext>
            </a:extLst>
          </p:cNvPr>
          <p:cNvSpPr txBox="1"/>
          <p:nvPr/>
        </p:nvSpPr>
        <p:spPr>
          <a:xfrm>
            <a:off x="2541249" y="4012763"/>
            <a:ext cx="5301304" cy="585632"/>
          </a:xfrm>
          <a:prstGeom prst="rect">
            <a:avLst/>
          </a:prstGeom>
          <a:noFill/>
          <a:ln w="57150">
            <a:noFill/>
          </a:ln>
        </p:spPr>
        <p:txBody>
          <a:bodyPr wrap="non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Quire Sans"/>
                <a:ea typeface="+mn-ea"/>
                <a:cs typeface="+mn-cs"/>
              </a:rPr>
              <a:t>Number of Measurements (N)</a:t>
            </a:r>
          </a:p>
        </p:txBody>
      </p:sp>
    </p:spTree>
    <p:extLst>
      <p:ext uri="{BB962C8B-B14F-4D97-AF65-F5344CB8AC3E}">
        <p14:creationId xmlns:p14="http://schemas.microsoft.com/office/powerpoint/2010/main" val="3554338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8FAFE4-2F31-F561-F525-29CCD01210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FBE4B5-B88B-FA97-827A-57907BDEADE5}"/>
              </a:ext>
            </a:extLst>
          </p:cNvPr>
          <p:cNvSpPr>
            <a:spLocks noGrp="1"/>
          </p:cNvSpPr>
          <p:nvPr>
            <p:ph type="title"/>
          </p:nvPr>
        </p:nvSpPr>
        <p:spPr/>
        <p:txBody>
          <a:bodyPr/>
          <a:lstStyle/>
          <a:p>
            <a:r>
              <a:rPr lang="en-US" dirty="0"/>
              <a:t>Effect of Data Pattern (I)</a:t>
            </a:r>
          </a:p>
        </p:txBody>
      </p:sp>
      <p:sp>
        <p:nvSpPr>
          <p:cNvPr id="4" name="Slide Number Placeholder 3">
            <a:extLst>
              <a:ext uri="{FF2B5EF4-FFF2-40B4-BE49-F238E27FC236}">
                <a16:creationId xmlns:a16="http://schemas.microsoft.com/office/drawing/2014/main" id="{B7F89E4B-9E51-1FC3-A0F6-94A90FA36F6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9D2B53-EDAE-4B41-B849-8916FA40BCB6}" type="slidenum">
              <a:rPr kumimoji="0" lang="en-US" sz="2400" b="1" i="0" u="none" strike="noStrike" kern="1200" cap="none" spc="0" normalizeH="0" baseline="0" noProof="0" smtClean="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210</a:t>
            </a:fld>
            <a:endParaRPr kumimoji="0" lang="en-US" sz="2400" b="1" i="0" u="none" strike="noStrike" kern="1200" cap="none" spc="0" normalizeH="0" baseline="0" noProof="0" dirty="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endParaRPr>
          </a:p>
        </p:txBody>
      </p:sp>
      <p:pic>
        <p:nvPicPr>
          <p:cNvPr id="5" name="Picture 4">
            <a:extLst>
              <a:ext uri="{FF2B5EF4-FFF2-40B4-BE49-F238E27FC236}">
                <a16:creationId xmlns:a16="http://schemas.microsoft.com/office/drawing/2014/main" id="{C58E4B5C-44EF-43B5-F19D-22797A3CE618}"/>
              </a:ext>
            </a:extLst>
          </p:cNvPr>
          <p:cNvPicPr>
            <a:picLocks noChangeAspect="1"/>
          </p:cNvPicPr>
          <p:nvPr/>
        </p:nvPicPr>
        <p:blipFill rotWithShape="1">
          <a:blip r:embed="rId3"/>
          <a:srcRect t="1643"/>
          <a:stretch/>
        </p:blipFill>
        <p:spPr>
          <a:xfrm>
            <a:off x="1035844" y="1872464"/>
            <a:ext cx="7772400" cy="2252178"/>
          </a:xfrm>
          <a:prstGeom prst="rect">
            <a:avLst/>
          </a:prstGeom>
        </p:spPr>
      </p:pic>
      <p:pic>
        <p:nvPicPr>
          <p:cNvPr id="6" name="Picture 5">
            <a:extLst>
              <a:ext uri="{FF2B5EF4-FFF2-40B4-BE49-F238E27FC236}">
                <a16:creationId xmlns:a16="http://schemas.microsoft.com/office/drawing/2014/main" id="{668D611E-F571-2378-EF1D-A4BC13D2BBB6}"/>
              </a:ext>
            </a:extLst>
          </p:cNvPr>
          <p:cNvPicPr>
            <a:picLocks noChangeAspect="1"/>
          </p:cNvPicPr>
          <p:nvPr/>
        </p:nvPicPr>
        <p:blipFill>
          <a:blip r:embed="rId4"/>
          <a:stretch>
            <a:fillRect/>
          </a:stretch>
        </p:blipFill>
        <p:spPr>
          <a:xfrm>
            <a:off x="1035844" y="1151128"/>
            <a:ext cx="7772400" cy="721336"/>
          </a:xfrm>
          <a:prstGeom prst="rect">
            <a:avLst/>
          </a:prstGeom>
        </p:spPr>
      </p:pic>
      <p:sp>
        <p:nvSpPr>
          <p:cNvPr id="7" name="TextBox 6">
            <a:extLst>
              <a:ext uri="{FF2B5EF4-FFF2-40B4-BE49-F238E27FC236}">
                <a16:creationId xmlns:a16="http://schemas.microsoft.com/office/drawing/2014/main" id="{75486C59-5B5A-BE1B-A44F-359E250559AE}"/>
              </a:ext>
            </a:extLst>
          </p:cNvPr>
          <p:cNvSpPr txBox="1"/>
          <p:nvPr/>
        </p:nvSpPr>
        <p:spPr>
          <a:xfrm rot="16200000">
            <a:off x="-1206475" y="2308437"/>
            <a:ext cx="3496230" cy="914400"/>
          </a:xfrm>
          <a:prstGeom prst="rect">
            <a:avLst/>
          </a:prstGeom>
          <a:noFill/>
          <a:ln w="57150">
            <a:noFill/>
          </a:ln>
        </p:spPr>
        <p:txBody>
          <a:bodyPr wrap="non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Quire Sans"/>
                <a:ea typeface="+mn-ea"/>
                <a:cs typeface="+mn-cs"/>
              </a:rPr>
              <a:t>Expected Normalized Value </a:t>
            </a:r>
            <a:br>
              <a:rPr kumimoji="0" lang="en-US" sz="2200" b="0" i="0" u="none" strike="noStrike" kern="1200" cap="none" spc="0" normalizeH="0" baseline="0" noProof="0" dirty="0">
                <a:ln>
                  <a:noFill/>
                </a:ln>
                <a:solidFill>
                  <a:prstClr val="black"/>
                </a:solidFill>
                <a:effectLst/>
                <a:uLnTx/>
                <a:uFillTx/>
                <a:latin typeface="Quire Sans"/>
                <a:ea typeface="+mn-ea"/>
                <a:cs typeface="+mn-cs"/>
              </a:rPr>
            </a:br>
            <a:r>
              <a:rPr kumimoji="0" lang="en-US" sz="2200" b="0" i="0" u="none" strike="noStrike" kern="1200" cap="none" spc="0" normalizeH="0" baseline="0" noProof="0" dirty="0">
                <a:ln>
                  <a:noFill/>
                </a:ln>
                <a:solidFill>
                  <a:prstClr val="black"/>
                </a:solidFill>
                <a:effectLst/>
                <a:uLnTx/>
                <a:uFillTx/>
                <a:latin typeface="Quire Sans"/>
                <a:ea typeface="+mn-ea"/>
                <a:cs typeface="+mn-cs"/>
              </a:rPr>
              <a:t>of the Minimum RDT</a:t>
            </a:r>
          </a:p>
        </p:txBody>
      </p:sp>
      <p:sp>
        <p:nvSpPr>
          <p:cNvPr id="8" name="TextBox 7">
            <a:extLst>
              <a:ext uri="{FF2B5EF4-FFF2-40B4-BE49-F238E27FC236}">
                <a16:creationId xmlns:a16="http://schemas.microsoft.com/office/drawing/2014/main" id="{DBDE893F-9978-3BD3-E4B8-1250FDC3F801}"/>
              </a:ext>
            </a:extLst>
          </p:cNvPr>
          <p:cNvSpPr txBox="1"/>
          <p:nvPr/>
        </p:nvSpPr>
        <p:spPr>
          <a:xfrm>
            <a:off x="2541249" y="4012763"/>
            <a:ext cx="5301304" cy="585632"/>
          </a:xfrm>
          <a:prstGeom prst="rect">
            <a:avLst/>
          </a:prstGeom>
          <a:noFill/>
          <a:ln w="57150">
            <a:noFill/>
          </a:ln>
        </p:spPr>
        <p:txBody>
          <a:bodyPr wrap="non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Quire Sans"/>
                <a:ea typeface="+mn-ea"/>
                <a:cs typeface="+mn-cs"/>
              </a:rPr>
              <a:t>Number of Measurements (N)</a:t>
            </a:r>
          </a:p>
        </p:txBody>
      </p:sp>
      <p:sp>
        <p:nvSpPr>
          <p:cNvPr id="9" name="TextBox 8">
            <a:extLst>
              <a:ext uri="{FF2B5EF4-FFF2-40B4-BE49-F238E27FC236}">
                <a16:creationId xmlns:a16="http://schemas.microsoft.com/office/drawing/2014/main" id="{5EC1055B-893A-9F64-DA50-328D598418CF}"/>
              </a:ext>
            </a:extLst>
          </p:cNvPr>
          <p:cNvSpPr txBox="1"/>
          <p:nvPr/>
        </p:nvSpPr>
        <p:spPr>
          <a:xfrm>
            <a:off x="0" y="5325806"/>
            <a:ext cx="9144000" cy="876874"/>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marL="0" marR="0" lvl="0" indent="0" algn="ctr" defTabSz="914400" rtl="0" eaLnBrk="1" fontAlgn="auto" latinLnBrk="0" hangingPunct="1">
              <a:lnSpc>
                <a:spcPct val="90000"/>
              </a:lnSpc>
              <a:spcBef>
                <a:spcPts val="40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t>RDT distribution </a:t>
            </a:r>
            <a:r>
              <a:rPr kumimoji="0" lang="en-US" sz="2800" b="0" i="0" u="none" strike="noStrike" kern="1200" cap="none" spc="0" normalizeH="0" baseline="0" noProof="0" dirty="0">
                <a:ln>
                  <a:noFill/>
                </a:ln>
                <a:solidFill>
                  <a:srgbClr val="C00000"/>
                </a:solidFill>
                <a:effectLst/>
                <a:uLnTx/>
                <a:uFillTx/>
                <a:latin typeface="Quire Sans" panose="020B0502040400020003" pitchFamily="34" charset="0"/>
                <a:ea typeface="Cambria"/>
                <a:cs typeface="+mn-cs"/>
              </a:rPr>
              <a:t>changes with data pattern</a:t>
            </a:r>
          </a:p>
        </p:txBody>
      </p:sp>
      <p:sp>
        <p:nvSpPr>
          <p:cNvPr id="10" name="Rectangle 9">
            <a:extLst>
              <a:ext uri="{FF2B5EF4-FFF2-40B4-BE49-F238E27FC236}">
                <a16:creationId xmlns:a16="http://schemas.microsoft.com/office/drawing/2014/main" id="{4C0888A8-3671-DDF4-175A-7FE16ABCAF09}"/>
              </a:ext>
            </a:extLst>
          </p:cNvPr>
          <p:cNvSpPr/>
          <p:nvPr/>
        </p:nvSpPr>
        <p:spPr>
          <a:xfrm>
            <a:off x="2936081" y="2057400"/>
            <a:ext cx="5729288" cy="1678781"/>
          </a:xfrm>
          <a:prstGeom prst="rect">
            <a:avLst/>
          </a:prstGeom>
          <a:solidFill>
            <a:schemeClr val="bg1">
              <a:alpha val="90000"/>
            </a:schemeClr>
          </a:solidFill>
          <a:ln>
            <a:noFill/>
          </a:ln>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 b="1" i="0" u="none" strike="noStrike" kern="1200" cap="none" spc="0" normalizeH="0" baseline="0" noProof="0" dirty="0">
              <a:ln>
                <a:noFill/>
              </a:ln>
              <a:solidFill>
                <a:srgbClr val="ED7D31">
                  <a:lumMod val="75000"/>
                </a:srgbClr>
              </a:solidFill>
              <a:effectLst/>
              <a:uLnTx/>
              <a:uFillTx/>
              <a:latin typeface="Quire Sans"/>
              <a:ea typeface="+mn-ea"/>
              <a:cs typeface="+mn-cs"/>
            </a:endParaRPr>
          </a:p>
        </p:txBody>
      </p:sp>
      <p:sp>
        <p:nvSpPr>
          <p:cNvPr id="11" name="Rectangle 10">
            <a:extLst>
              <a:ext uri="{FF2B5EF4-FFF2-40B4-BE49-F238E27FC236}">
                <a16:creationId xmlns:a16="http://schemas.microsoft.com/office/drawing/2014/main" id="{388F408C-FCCA-200F-747F-1C7A5D434EAE}"/>
              </a:ext>
            </a:extLst>
          </p:cNvPr>
          <p:cNvSpPr/>
          <p:nvPr/>
        </p:nvSpPr>
        <p:spPr>
          <a:xfrm>
            <a:off x="1978820" y="2314575"/>
            <a:ext cx="371475" cy="1885950"/>
          </a:xfrm>
          <a:prstGeom prst="rect">
            <a:avLst/>
          </a:prstGeom>
          <a:noFill/>
          <a:ln w="38100">
            <a:solidFill>
              <a:schemeClr val="accent6">
                <a:lumMod val="75000"/>
              </a:schemeClr>
            </a:solidFill>
          </a:ln>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 b="1" i="0" u="none" strike="noStrike" kern="1200" cap="none" spc="0" normalizeH="0" baseline="0" noProof="0" dirty="0">
              <a:ln>
                <a:noFill/>
              </a:ln>
              <a:solidFill>
                <a:srgbClr val="ED7D31">
                  <a:lumMod val="75000"/>
                </a:srgbClr>
              </a:solidFill>
              <a:effectLst/>
              <a:uLnTx/>
              <a:uFillTx/>
              <a:latin typeface="Quire Sans"/>
              <a:ea typeface="+mn-ea"/>
              <a:cs typeface="+mn-cs"/>
            </a:endParaRPr>
          </a:p>
        </p:txBody>
      </p:sp>
      <p:sp>
        <p:nvSpPr>
          <p:cNvPr id="12" name="Rectangle 11">
            <a:extLst>
              <a:ext uri="{FF2B5EF4-FFF2-40B4-BE49-F238E27FC236}">
                <a16:creationId xmlns:a16="http://schemas.microsoft.com/office/drawing/2014/main" id="{B8EDAD96-75F9-E070-46A9-B3F3919CA72D}"/>
              </a:ext>
            </a:extLst>
          </p:cNvPr>
          <p:cNvSpPr/>
          <p:nvPr/>
        </p:nvSpPr>
        <p:spPr>
          <a:xfrm>
            <a:off x="2448380" y="2314575"/>
            <a:ext cx="371475" cy="1885950"/>
          </a:xfrm>
          <a:prstGeom prst="rect">
            <a:avLst/>
          </a:prstGeom>
          <a:noFill/>
          <a:ln w="38100">
            <a:solidFill>
              <a:srgbClr val="7030A0"/>
            </a:solidFill>
          </a:ln>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 b="1" i="0" u="none" strike="noStrike" kern="1200" cap="none" spc="0" normalizeH="0" baseline="0" noProof="0" dirty="0">
              <a:ln>
                <a:noFill/>
              </a:ln>
              <a:solidFill>
                <a:srgbClr val="ED7D31">
                  <a:lumMod val="75000"/>
                </a:srgbClr>
              </a:solidFill>
              <a:effectLst/>
              <a:uLnTx/>
              <a:uFillTx/>
              <a:latin typeface="Quire Sans"/>
              <a:ea typeface="+mn-ea"/>
              <a:cs typeface="+mn-cs"/>
            </a:endParaRPr>
          </a:p>
        </p:txBody>
      </p:sp>
      <p:sp>
        <p:nvSpPr>
          <p:cNvPr id="13" name="TextBox 12">
            <a:extLst>
              <a:ext uri="{FF2B5EF4-FFF2-40B4-BE49-F238E27FC236}">
                <a16:creationId xmlns:a16="http://schemas.microsoft.com/office/drawing/2014/main" id="{E6F8788E-56FC-D06F-7EA3-B21958ED330B}"/>
              </a:ext>
            </a:extLst>
          </p:cNvPr>
          <p:cNvSpPr txBox="1"/>
          <p:nvPr/>
        </p:nvSpPr>
        <p:spPr>
          <a:xfrm>
            <a:off x="1262838" y="4391307"/>
            <a:ext cx="1014412" cy="334955"/>
          </a:xfrm>
          <a:prstGeom prst="rect">
            <a:avLst/>
          </a:prstGeom>
          <a:noFill/>
          <a:ln w="57150">
            <a:noFill/>
          </a:ln>
        </p:spPr>
        <p:txBody>
          <a:bodyPr wrap="non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600" b="0" i="0" u="none" strike="noStrike" kern="1200" cap="none" spc="0" normalizeH="0" baseline="0" noProof="0" dirty="0">
                <a:ln>
                  <a:noFill/>
                </a:ln>
                <a:solidFill>
                  <a:srgbClr val="70AD47">
                    <a:lumMod val="75000"/>
                  </a:srgbClr>
                </a:solidFill>
                <a:effectLst/>
                <a:uLnTx/>
                <a:uFillTx/>
                <a:latin typeface="Trebuchet MS" panose="020B0703020202090204" pitchFamily="34" charset="0"/>
                <a:ea typeface="+mn-ea"/>
                <a:cs typeface="+mn-cs"/>
              </a:rPr>
              <a:t>1.04</a:t>
            </a:r>
            <a:r>
              <a:rPr kumimoji="0" lang="en-US" sz="2800" b="0" i="0" u="none" strike="noStrike" kern="1200" cap="none" spc="0" normalizeH="0" baseline="0" noProof="0" dirty="0">
                <a:ln>
                  <a:noFill/>
                </a:ln>
                <a:solidFill>
                  <a:srgbClr val="70AD47">
                    <a:lumMod val="75000"/>
                  </a:srgbClr>
                </a:solidFill>
                <a:effectLst/>
                <a:uLnTx/>
                <a:uFillTx/>
                <a:latin typeface="Quire Sans" panose="020B0502040400020003" pitchFamily="34" charset="0"/>
                <a:ea typeface="+mn-ea"/>
                <a:cs typeface="Quire Sans" panose="020B0502040400020003" pitchFamily="34" charset="0"/>
              </a:rPr>
              <a:t>⨉</a:t>
            </a:r>
            <a:endParaRPr kumimoji="0" lang="en-US" sz="2600" b="0" i="0" u="none" strike="noStrike" kern="1200" cap="none" spc="0" normalizeH="0" baseline="0" noProof="0" dirty="0">
              <a:ln>
                <a:noFill/>
              </a:ln>
              <a:solidFill>
                <a:srgbClr val="70AD47">
                  <a:lumMod val="75000"/>
                </a:srgbClr>
              </a:solidFill>
              <a:effectLst/>
              <a:uLnTx/>
              <a:uFillTx/>
              <a:latin typeface="Quire Sans"/>
              <a:ea typeface="+mn-ea"/>
              <a:cs typeface="+mn-cs"/>
            </a:endParaRPr>
          </a:p>
        </p:txBody>
      </p:sp>
      <p:sp>
        <p:nvSpPr>
          <p:cNvPr id="14" name="TextBox 13">
            <a:extLst>
              <a:ext uri="{FF2B5EF4-FFF2-40B4-BE49-F238E27FC236}">
                <a16:creationId xmlns:a16="http://schemas.microsoft.com/office/drawing/2014/main" id="{189DE0E5-7787-B326-F4C3-585DB91F5EF1}"/>
              </a:ext>
            </a:extLst>
          </p:cNvPr>
          <p:cNvSpPr txBox="1"/>
          <p:nvPr/>
        </p:nvSpPr>
        <p:spPr>
          <a:xfrm>
            <a:off x="2541248" y="4399275"/>
            <a:ext cx="1014412" cy="334955"/>
          </a:xfrm>
          <a:prstGeom prst="rect">
            <a:avLst/>
          </a:prstGeom>
          <a:noFill/>
          <a:ln w="57150">
            <a:noFill/>
          </a:ln>
        </p:spPr>
        <p:txBody>
          <a:bodyPr wrap="non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600" b="0" i="0" u="none" strike="noStrike" kern="1200" cap="none" spc="0" normalizeH="0" baseline="0" noProof="0" dirty="0">
                <a:ln>
                  <a:noFill/>
                </a:ln>
                <a:solidFill>
                  <a:srgbClr val="7030A0"/>
                </a:solidFill>
                <a:effectLst/>
                <a:uLnTx/>
                <a:uFillTx/>
                <a:latin typeface="Trebuchet MS" panose="020B0703020202090204" pitchFamily="34" charset="0"/>
                <a:ea typeface="+mn-ea"/>
                <a:cs typeface="+mn-cs"/>
              </a:rPr>
              <a:t>1.06</a:t>
            </a:r>
            <a:r>
              <a:rPr kumimoji="0" lang="en-US" sz="2800" b="0" i="0" u="none" strike="noStrike" kern="1200" cap="none" spc="0" normalizeH="0" baseline="0" noProof="0" dirty="0">
                <a:ln>
                  <a:noFill/>
                </a:ln>
                <a:solidFill>
                  <a:srgbClr val="7030A0"/>
                </a:solidFill>
                <a:effectLst/>
                <a:uLnTx/>
                <a:uFillTx/>
                <a:latin typeface="Quire Sans" panose="020B0502040400020003" pitchFamily="34" charset="0"/>
                <a:ea typeface="+mn-ea"/>
                <a:cs typeface="Quire Sans" panose="020B0502040400020003" pitchFamily="34" charset="0"/>
              </a:rPr>
              <a:t>⨉</a:t>
            </a:r>
            <a:endParaRPr kumimoji="0" lang="en-US" sz="2600" b="0" i="0" u="none" strike="noStrike" kern="1200" cap="none" spc="0" normalizeH="0" baseline="0" noProof="0" dirty="0">
              <a:ln>
                <a:noFill/>
              </a:ln>
              <a:solidFill>
                <a:srgbClr val="7030A0"/>
              </a:solidFill>
              <a:effectLst/>
              <a:uLnTx/>
              <a:uFillTx/>
              <a:latin typeface="Quire Sans"/>
              <a:ea typeface="+mn-ea"/>
              <a:cs typeface="+mn-cs"/>
            </a:endParaRPr>
          </a:p>
        </p:txBody>
      </p:sp>
      <p:sp>
        <p:nvSpPr>
          <p:cNvPr id="15" name="TextBox 14">
            <a:extLst>
              <a:ext uri="{FF2B5EF4-FFF2-40B4-BE49-F238E27FC236}">
                <a16:creationId xmlns:a16="http://schemas.microsoft.com/office/drawing/2014/main" id="{CA2E7719-337F-FAF5-E640-DEE8E1A11D8A}"/>
              </a:ext>
            </a:extLst>
          </p:cNvPr>
          <p:cNvSpPr txBox="1"/>
          <p:nvPr/>
        </p:nvSpPr>
        <p:spPr>
          <a:xfrm>
            <a:off x="215956" y="4758294"/>
            <a:ext cx="6279357" cy="317499"/>
          </a:xfrm>
          <a:prstGeom prst="rect">
            <a:avLst/>
          </a:prstGeom>
          <a:noFill/>
          <a:ln w="57150">
            <a:noFill/>
          </a:ln>
        </p:spPr>
        <p:txBody>
          <a:bodyPr wrap="non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600" b="0" i="1" u="none" strike="noStrike" kern="1200" cap="none" spc="0" normalizeH="0" baseline="0" noProof="0" dirty="0">
                <a:ln>
                  <a:noFill/>
                </a:ln>
                <a:solidFill>
                  <a:prstClr val="black"/>
                </a:solidFill>
                <a:effectLst/>
                <a:uLnTx/>
                <a:uFillTx/>
                <a:latin typeface="Quire Sans"/>
                <a:ea typeface="+mn-ea"/>
                <a:cs typeface="+mn-cs"/>
              </a:rPr>
              <a:t>expected normalized value for the median row</a:t>
            </a:r>
          </a:p>
        </p:txBody>
      </p:sp>
      <p:sp>
        <p:nvSpPr>
          <p:cNvPr id="16" name="Rectangle 15">
            <a:extLst>
              <a:ext uri="{FF2B5EF4-FFF2-40B4-BE49-F238E27FC236}">
                <a16:creationId xmlns:a16="http://schemas.microsoft.com/office/drawing/2014/main" id="{A5810AD8-C073-1931-44E8-9C78BD48429F}"/>
              </a:ext>
            </a:extLst>
          </p:cNvPr>
          <p:cNvSpPr/>
          <p:nvPr/>
        </p:nvSpPr>
        <p:spPr>
          <a:xfrm>
            <a:off x="1115066" y="1423748"/>
            <a:ext cx="1704789" cy="372833"/>
          </a:xfrm>
          <a:prstGeom prst="rect">
            <a:avLst/>
          </a:prstGeom>
          <a:solidFill>
            <a:schemeClr val="bg1">
              <a:alpha val="90000"/>
            </a:schemeClr>
          </a:solidFill>
          <a:ln>
            <a:noFill/>
          </a:ln>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 b="1" i="0" u="none" strike="noStrike" kern="1200" cap="none" spc="0" normalizeH="0" baseline="0" noProof="0" dirty="0">
              <a:ln>
                <a:noFill/>
              </a:ln>
              <a:solidFill>
                <a:srgbClr val="ED7D31">
                  <a:lumMod val="75000"/>
                </a:srgbClr>
              </a:solidFill>
              <a:effectLst/>
              <a:uLnTx/>
              <a:uFillTx/>
              <a:latin typeface="Quire Sans"/>
              <a:ea typeface="+mn-ea"/>
              <a:cs typeface="+mn-cs"/>
            </a:endParaRPr>
          </a:p>
        </p:txBody>
      </p:sp>
      <p:sp>
        <p:nvSpPr>
          <p:cNvPr id="17" name="Rectangle 16">
            <a:extLst>
              <a:ext uri="{FF2B5EF4-FFF2-40B4-BE49-F238E27FC236}">
                <a16:creationId xmlns:a16="http://schemas.microsoft.com/office/drawing/2014/main" id="{96FE14F0-DD12-78F7-D4A4-8071E69562E5}"/>
              </a:ext>
            </a:extLst>
          </p:cNvPr>
          <p:cNvSpPr/>
          <p:nvPr/>
        </p:nvSpPr>
        <p:spPr>
          <a:xfrm>
            <a:off x="4922044" y="1482136"/>
            <a:ext cx="1839095" cy="254494"/>
          </a:xfrm>
          <a:prstGeom prst="rect">
            <a:avLst/>
          </a:prstGeom>
          <a:solidFill>
            <a:schemeClr val="bg1">
              <a:alpha val="90000"/>
            </a:schemeClr>
          </a:solidFill>
          <a:ln>
            <a:noFill/>
          </a:ln>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 b="1" i="0" u="none" strike="noStrike" kern="1200" cap="none" spc="0" normalizeH="0" baseline="0" noProof="0" dirty="0">
              <a:ln>
                <a:noFill/>
              </a:ln>
              <a:solidFill>
                <a:srgbClr val="ED7D31">
                  <a:lumMod val="75000"/>
                </a:srgbClr>
              </a:solidFill>
              <a:effectLst/>
              <a:uLnTx/>
              <a:uFillTx/>
              <a:latin typeface="Quire Sans"/>
              <a:ea typeface="+mn-ea"/>
              <a:cs typeface="+mn-cs"/>
            </a:endParaRPr>
          </a:p>
        </p:txBody>
      </p:sp>
    </p:spTree>
    <p:extLst>
      <p:ext uri="{BB962C8B-B14F-4D97-AF65-F5344CB8AC3E}">
        <p14:creationId xmlns:p14="http://schemas.microsoft.com/office/powerpoint/2010/main" val="256839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p:bldP spid="14" grpId="0"/>
      <p:bldP spid="15" grpId="0"/>
      <p:bldP spid="16" grpId="0" animBg="1"/>
      <p:bldP spid="17" grpId="0" animBg="1"/>
    </p:bld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FB8DEF-922C-B280-F21B-6F2647C823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91B7AF-ABBF-CCF8-D661-2BE13ECE5B63}"/>
              </a:ext>
            </a:extLst>
          </p:cNvPr>
          <p:cNvSpPr>
            <a:spLocks noGrp="1"/>
          </p:cNvSpPr>
          <p:nvPr>
            <p:ph type="title"/>
          </p:nvPr>
        </p:nvSpPr>
        <p:spPr/>
        <p:txBody>
          <a:bodyPr/>
          <a:lstStyle/>
          <a:p>
            <a:r>
              <a:rPr lang="en-US" dirty="0"/>
              <a:t>Effect of Data Pattern (II)</a:t>
            </a:r>
          </a:p>
        </p:txBody>
      </p:sp>
      <p:sp>
        <p:nvSpPr>
          <p:cNvPr id="4" name="Slide Number Placeholder 3">
            <a:extLst>
              <a:ext uri="{FF2B5EF4-FFF2-40B4-BE49-F238E27FC236}">
                <a16:creationId xmlns:a16="http://schemas.microsoft.com/office/drawing/2014/main" id="{7553D496-1EFB-9301-C9FC-E344E67780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9D2B53-EDAE-4B41-B849-8916FA40BCB6}" type="slidenum">
              <a:rPr kumimoji="0" lang="en-US" sz="2400" b="1" i="0" u="none" strike="noStrike" kern="1200" cap="none" spc="0" normalizeH="0" baseline="0" noProof="0" smtClean="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211</a:t>
            </a:fld>
            <a:endParaRPr kumimoji="0" lang="en-US" sz="2400" b="1" i="0" u="none" strike="noStrike" kern="1200" cap="none" spc="0" normalizeH="0" baseline="0" noProof="0" dirty="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endParaRPr>
          </a:p>
        </p:txBody>
      </p:sp>
      <p:pic>
        <p:nvPicPr>
          <p:cNvPr id="5" name="Picture 4">
            <a:extLst>
              <a:ext uri="{FF2B5EF4-FFF2-40B4-BE49-F238E27FC236}">
                <a16:creationId xmlns:a16="http://schemas.microsoft.com/office/drawing/2014/main" id="{03BAB715-7551-4170-26F9-87CA725B32E1}"/>
              </a:ext>
            </a:extLst>
          </p:cNvPr>
          <p:cNvPicPr>
            <a:picLocks noChangeAspect="1"/>
          </p:cNvPicPr>
          <p:nvPr/>
        </p:nvPicPr>
        <p:blipFill>
          <a:blip r:embed="rId3"/>
          <a:stretch>
            <a:fillRect/>
          </a:stretch>
        </p:blipFill>
        <p:spPr>
          <a:xfrm>
            <a:off x="918302" y="1848478"/>
            <a:ext cx="3836194" cy="2461873"/>
          </a:xfrm>
          <a:prstGeom prst="rect">
            <a:avLst/>
          </a:prstGeom>
        </p:spPr>
      </p:pic>
      <p:pic>
        <p:nvPicPr>
          <p:cNvPr id="6" name="Picture 5">
            <a:extLst>
              <a:ext uri="{FF2B5EF4-FFF2-40B4-BE49-F238E27FC236}">
                <a16:creationId xmlns:a16="http://schemas.microsoft.com/office/drawing/2014/main" id="{32BA477A-DB71-0AB9-AF65-5757C9B05ACC}"/>
              </a:ext>
            </a:extLst>
          </p:cNvPr>
          <p:cNvPicPr>
            <a:picLocks noChangeAspect="1"/>
          </p:cNvPicPr>
          <p:nvPr/>
        </p:nvPicPr>
        <p:blipFill>
          <a:blip r:embed="rId4"/>
          <a:stretch>
            <a:fillRect/>
          </a:stretch>
        </p:blipFill>
        <p:spPr>
          <a:xfrm>
            <a:off x="4893470" y="1848478"/>
            <a:ext cx="3836194" cy="2476390"/>
          </a:xfrm>
          <a:prstGeom prst="rect">
            <a:avLst/>
          </a:prstGeom>
        </p:spPr>
      </p:pic>
      <p:sp>
        <p:nvSpPr>
          <p:cNvPr id="7" name="TextBox 6">
            <a:extLst>
              <a:ext uri="{FF2B5EF4-FFF2-40B4-BE49-F238E27FC236}">
                <a16:creationId xmlns:a16="http://schemas.microsoft.com/office/drawing/2014/main" id="{089B4274-6C26-B6C8-780C-C6E3CA66FBF6}"/>
              </a:ext>
            </a:extLst>
          </p:cNvPr>
          <p:cNvSpPr txBox="1"/>
          <p:nvPr/>
        </p:nvSpPr>
        <p:spPr>
          <a:xfrm rot="16200000">
            <a:off x="-1206475" y="2606025"/>
            <a:ext cx="3496230" cy="914400"/>
          </a:xfrm>
          <a:prstGeom prst="rect">
            <a:avLst/>
          </a:prstGeom>
          <a:noFill/>
          <a:ln w="57150">
            <a:noFill/>
          </a:ln>
        </p:spPr>
        <p:txBody>
          <a:bodyPr wrap="non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Quire Sans"/>
                <a:ea typeface="+mn-ea"/>
                <a:cs typeface="+mn-cs"/>
              </a:rPr>
              <a:t>Expected Normalized Value </a:t>
            </a:r>
            <a:br>
              <a:rPr kumimoji="0" lang="en-US" sz="2200" b="0" i="0" u="none" strike="noStrike" kern="1200" cap="none" spc="0" normalizeH="0" baseline="0" noProof="0" dirty="0">
                <a:ln>
                  <a:noFill/>
                </a:ln>
                <a:solidFill>
                  <a:prstClr val="black"/>
                </a:solidFill>
                <a:effectLst/>
                <a:uLnTx/>
                <a:uFillTx/>
                <a:latin typeface="Quire Sans"/>
                <a:ea typeface="+mn-ea"/>
                <a:cs typeface="+mn-cs"/>
              </a:rPr>
            </a:br>
            <a:r>
              <a:rPr kumimoji="0" lang="en-US" sz="2200" b="0" i="0" u="none" strike="noStrike" kern="1200" cap="none" spc="0" normalizeH="0" baseline="0" noProof="0" dirty="0">
                <a:ln>
                  <a:noFill/>
                </a:ln>
                <a:solidFill>
                  <a:prstClr val="black"/>
                </a:solidFill>
                <a:effectLst/>
                <a:uLnTx/>
                <a:uFillTx/>
                <a:latin typeface="Quire Sans"/>
                <a:ea typeface="+mn-ea"/>
                <a:cs typeface="+mn-cs"/>
              </a:rPr>
              <a:t>of the Minimum RDT</a:t>
            </a:r>
          </a:p>
        </p:txBody>
      </p:sp>
      <p:sp>
        <p:nvSpPr>
          <p:cNvPr id="8" name="TextBox 7">
            <a:extLst>
              <a:ext uri="{FF2B5EF4-FFF2-40B4-BE49-F238E27FC236}">
                <a16:creationId xmlns:a16="http://schemas.microsoft.com/office/drawing/2014/main" id="{6EC84531-5BDB-AB8E-F2FF-60356B1EE43C}"/>
              </a:ext>
            </a:extLst>
          </p:cNvPr>
          <p:cNvSpPr txBox="1"/>
          <p:nvPr/>
        </p:nvSpPr>
        <p:spPr>
          <a:xfrm>
            <a:off x="2541249" y="4310351"/>
            <a:ext cx="5301304" cy="585632"/>
          </a:xfrm>
          <a:prstGeom prst="rect">
            <a:avLst/>
          </a:prstGeom>
          <a:noFill/>
          <a:ln w="57150">
            <a:noFill/>
          </a:ln>
        </p:spPr>
        <p:txBody>
          <a:bodyPr wrap="non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Quire Sans"/>
                <a:ea typeface="+mn-ea"/>
                <a:cs typeface="+mn-cs"/>
              </a:rPr>
              <a:t>Number of Measurements (N)</a:t>
            </a:r>
          </a:p>
        </p:txBody>
      </p:sp>
      <p:pic>
        <p:nvPicPr>
          <p:cNvPr id="9" name="Picture 8">
            <a:extLst>
              <a:ext uri="{FF2B5EF4-FFF2-40B4-BE49-F238E27FC236}">
                <a16:creationId xmlns:a16="http://schemas.microsoft.com/office/drawing/2014/main" id="{70A10DCA-B976-A1D9-C607-D3F67E84DCE6}"/>
              </a:ext>
            </a:extLst>
          </p:cNvPr>
          <p:cNvPicPr>
            <a:picLocks noChangeAspect="1"/>
          </p:cNvPicPr>
          <p:nvPr/>
        </p:nvPicPr>
        <p:blipFill>
          <a:blip r:embed="rId5"/>
          <a:stretch>
            <a:fillRect/>
          </a:stretch>
        </p:blipFill>
        <p:spPr>
          <a:xfrm>
            <a:off x="1007270" y="1047767"/>
            <a:ext cx="7772400" cy="721336"/>
          </a:xfrm>
          <a:prstGeom prst="rect">
            <a:avLst/>
          </a:prstGeom>
        </p:spPr>
      </p:pic>
      <p:sp>
        <p:nvSpPr>
          <p:cNvPr id="10" name="TextBox 9">
            <a:extLst>
              <a:ext uri="{FF2B5EF4-FFF2-40B4-BE49-F238E27FC236}">
                <a16:creationId xmlns:a16="http://schemas.microsoft.com/office/drawing/2014/main" id="{D46CC711-CAD7-A9D1-F9BD-7F020D68E7E8}"/>
              </a:ext>
            </a:extLst>
          </p:cNvPr>
          <p:cNvSpPr txBox="1"/>
          <p:nvPr/>
        </p:nvSpPr>
        <p:spPr>
          <a:xfrm>
            <a:off x="0" y="5325806"/>
            <a:ext cx="9144000" cy="876874"/>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marL="0" marR="0" lvl="0" indent="0" algn="ctr" defTabSz="914400" rtl="0" eaLnBrk="1" fontAlgn="auto" latinLnBrk="0" hangingPunct="1">
              <a:lnSpc>
                <a:spcPct val="90000"/>
              </a:lnSpc>
              <a:spcBef>
                <a:spcPts val="400"/>
              </a:spcBef>
              <a:spcAft>
                <a:spcPts val="0"/>
              </a:spcAft>
              <a:buClrTx/>
              <a:buSzTx/>
              <a:buFontTx/>
              <a:buNone/>
              <a:tabLst/>
              <a:defRPr/>
            </a:pPr>
            <a:r>
              <a:rPr kumimoji="0" lang="en-US" sz="2800" b="0" i="0" u="none" strike="noStrike" kern="1200" cap="none" spc="0" normalizeH="0" baseline="0" noProof="0" dirty="0">
                <a:ln>
                  <a:noFill/>
                </a:ln>
                <a:solidFill>
                  <a:srgbClr val="C00000"/>
                </a:solidFill>
                <a:effectLst/>
                <a:uLnTx/>
                <a:uFillTx/>
                <a:latin typeface="Quire Sans" panose="020B0502040400020003" pitchFamily="34" charset="0"/>
                <a:ea typeface="Cambria"/>
                <a:cs typeface="+mn-cs"/>
              </a:rPr>
              <a:t>No single data pattern </a:t>
            </a:r>
            <a: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t>causes </a:t>
            </a:r>
            <a:b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br>
            <a: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t>the </a:t>
            </a:r>
            <a:r>
              <a:rPr kumimoji="0" lang="en-US" sz="2800" b="0" i="0" u="none" strike="noStrike" kern="1200" cap="none" spc="0" normalizeH="0" baseline="0" noProof="0" dirty="0">
                <a:ln>
                  <a:noFill/>
                </a:ln>
                <a:solidFill>
                  <a:srgbClr val="C00000"/>
                </a:solidFill>
                <a:effectLst/>
                <a:uLnTx/>
                <a:uFillTx/>
                <a:latin typeface="Quire Sans" panose="020B0502040400020003" pitchFamily="34" charset="0"/>
                <a:ea typeface="Cambria"/>
                <a:cs typeface="+mn-cs"/>
              </a:rPr>
              <a:t>worst</a:t>
            </a:r>
            <a: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t> RDT distribution across all tested DRAM chips</a:t>
            </a:r>
            <a:endParaRPr kumimoji="0" lang="en-US" sz="2800" b="0" i="0" u="none" strike="noStrike" kern="1200" cap="none" spc="0" normalizeH="0" baseline="0" noProof="0" dirty="0">
              <a:ln>
                <a:noFill/>
              </a:ln>
              <a:solidFill>
                <a:srgbClr val="C00000"/>
              </a:solidFill>
              <a:effectLst/>
              <a:uLnTx/>
              <a:uFillTx/>
              <a:latin typeface="Quire Sans" panose="020B0502040400020003" pitchFamily="34" charset="0"/>
              <a:ea typeface="Cambria"/>
              <a:cs typeface="+mn-cs"/>
            </a:endParaRPr>
          </a:p>
        </p:txBody>
      </p:sp>
    </p:spTree>
    <p:extLst>
      <p:ext uri="{BB962C8B-B14F-4D97-AF65-F5344CB8AC3E}">
        <p14:creationId xmlns:p14="http://schemas.microsoft.com/office/powerpoint/2010/main" val="1790939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792A3B-44CB-A204-1B17-3B3F3B99DC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401CFC-6A88-5401-707E-F881814EF805}"/>
              </a:ext>
            </a:extLst>
          </p:cNvPr>
          <p:cNvSpPr>
            <a:spLocks noGrp="1"/>
          </p:cNvSpPr>
          <p:nvPr>
            <p:ph type="title"/>
          </p:nvPr>
        </p:nvSpPr>
        <p:spPr/>
        <p:txBody>
          <a:bodyPr/>
          <a:lstStyle/>
          <a:p>
            <a:r>
              <a:rPr lang="en-US" dirty="0"/>
              <a:t>Effect of Aggressor Row On Time</a:t>
            </a:r>
          </a:p>
        </p:txBody>
      </p:sp>
      <p:sp>
        <p:nvSpPr>
          <p:cNvPr id="4" name="Slide Number Placeholder 3">
            <a:extLst>
              <a:ext uri="{FF2B5EF4-FFF2-40B4-BE49-F238E27FC236}">
                <a16:creationId xmlns:a16="http://schemas.microsoft.com/office/drawing/2014/main" id="{AD4E747A-1F99-42B2-FDFB-F0DBA04A703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9D2B53-EDAE-4B41-B849-8916FA40BCB6}" type="slidenum">
              <a:rPr kumimoji="0" lang="en-US" sz="2400" b="0" i="0" u="none" strike="noStrike" kern="1200" cap="none" spc="0" normalizeH="0" baseline="0" noProof="0" smtClean="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212</a:t>
            </a:fld>
            <a:endParaRPr kumimoji="0" lang="en-US" sz="2400" b="0" i="0" u="none" strike="noStrike" kern="1200" cap="none" spc="0" normalizeH="0" baseline="0" noProof="0" dirty="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endParaRPr>
          </a:p>
        </p:txBody>
      </p:sp>
      <p:pic>
        <p:nvPicPr>
          <p:cNvPr id="7" name="Picture 6">
            <a:extLst>
              <a:ext uri="{FF2B5EF4-FFF2-40B4-BE49-F238E27FC236}">
                <a16:creationId xmlns:a16="http://schemas.microsoft.com/office/drawing/2014/main" id="{6CDB3A06-786B-7A87-AB81-100435D0949A}"/>
              </a:ext>
            </a:extLst>
          </p:cNvPr>
          <p:cNvPicPr>
            <a:picLocks noChangeAspect="1"/>
          </p:cNvPicPr>
          <p:nvPr/>
        </p:nvPicPr>
        <p:blipFill>
          <a:blip r:embed="rId3"/>
          <a:stretch>
            <a:fillRect/>
          </a:stretch>
        </p:blipFill>
        <p:spPr>
          <a:xfrm>
            <a:off x="1107564" y="995212"/>
            <a:ext cx="5697187" cy="3733804"/>
          </a:xfrm>
          <a:prstGeom prst="rect">
            <a:avLst/>
          </a:prstGeom>
        </p:spPr>
      </p:pic>
      <p:sp>
        <p:nvSpPr>
          <p:cNvPr id="8" name="TextBox 7">
            <a:extLst>
              <a:ext uri="{FF2B5EF4-FFF2-40B4-BE49-F238E27FC236}">
                <a16:creationId xmlns:a16="http://schemas.microsoft.com/office/drawing/2014/main" id="{41CCB5C1-59D8-C84B-AEB5-5D201504F618}"/>
              </a:ext>
            </a:extLst>
          </p:cNvPr>
          <p:cNvSpPr txBox="1"/>
          <p:nvPr/>
        </p:nvSpPr>
        <p:spPr>
          <a:xfrm rot="16200000">
            <a:off x="-1097751" y="2404914"/>
            <a:ext cx="3496230" cy="914400"/>
          </a:xfrm>
          <a:prstGeom prst="rect">
            <a:avLst/>
          </a:prstGeom>
          <a:noFill/>
          <a:ln w="57150">
            <a:noFill/>
          </a:ln>
        </p:spPr>
        <p:txBody>
          <a:bodyPr wrap="non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Quire Sans"/>
                <a:ea typeface="+mn-ea"/>
                <a:cs typeface="+mn-cs"/>
              </a:rPr>
              <a:t>Expected Normalized Value </a:t>
            </a:r>
            <a:br>
              <a:rPr kumimoji="0" lang="en-US" sz="2200" b="0" i="0" u="none" strike="noStrike" kern="1200" cap="none" spc="0" normalizeH="0" baseline="0" noProof="0" dirty="0">
                <a:ln>
                  <a:noFill/>
                </a:ln>
                <a:solidFill>
                  <a:prstClr val="black"/>
                </a:solidFill>
                <a:effectLst/>
                <a:uLnTx/>
                <a:uFillTx/>
                <a:latin typeface="Quire Sans"/>
                <a:ea typeface="+mn-ea"/>
                <a:cs typeface="+mn-cs"/>
              </a:rPr>
            </a:br>
            <a:r>
              <a:rPr kumimoji="0" lang="en-US" sz="2200" b="0" i="0" u="none" strike="noStrike" kern="1200" cap="none" spc="0" normalizeH="0" baseline="0" noProof="0" dirty="0">
                <a:ln>
                  <a:noFill/>
                </a:ln>
                <a:solidFill>
                  <a:prstClr val="black"/>
                </a:solidFill>
                <a:effectLst/>
                <a:uLnTx/>
                <a:uFillTx/>
                <a:latin typeface="Quire Sans"/>
                <a:ea typeface="+mn-ea"/>
                <a:cs typeface="+mn-cs"/>
              </a:rPr>
              <a:t>of the Minimum RDT</a:t>
            </a:r>
          </a:p>
        </p:txBody>
      </p:sp>
      <p:pic>
        <p:nvPicPr>
          <p:cNvPr id="9" name="Picture 8">
            <a:extLst>
              <a:ext uri="{FF2B5EF4-FFF2-40B4-BE49-F238E27FC236}">
                <a16:creationId xmlns:a16="http://schemas.microsoft.com/office/drawing/2014/main" id="{5DE24D88-8E2A-E22E-6D86-4F20C1B44046}"/>
              </a:ext>
            </a:extLst>
          </p:cNvPr>
          <p:cNvPicPr>
            <a:picLocks noChangeAspect="1"/>
          </p:cNvPicPr>
          <p:nvPr/>
        </p:nvPicPr>
        <p:blipFill>
          <a:blip r:embed="rId4"/>
          <a:stretch>
            <a:fillRect/>
          </a:stretch>
        </p:blipFill>
        <p:spPr>
          <a:xfrm>
            <a:off x="6968835" y="2809182"/>
            <a:ext cx="1783684" cy="196369"/>
          </a:xfrm>
          <a:prstGeom prst="rect">
            <a:avLst/>
          </a:prstGeom>
        </p:spPr>
      </p:pic>
      <p:pic>
        <p:nvPicPr>
          <p:cNvPr id="10" name="Picture 9">
            <a:extLst>
              <a:ext uri="{FF2B5EF4-FFF2-40B4-BE49-F238E27FC236}">
                <a16:creationId xmlns:a16="http://schemas.microsoft.com/office/drawing/2014/main" id="{ABE5DE07-E583-E910-A393-1B7B2FC4ED7C}"/>
              </a:ext>
            </a:extLst>
          </p:cNvPr>
          <p:cNvPicPr>
            <a:picLocks noChangeAspect="1"/>
          </p:cNvPicPr>
          <p:nvPr/>
        </p:nvPicPr>
        <p:blipFill>
          <a:blip r:embed="rId5"/>
          <a:stretch>
            <a:fillRect/>
          </a:stretch>
        </p:blipFill>
        <p:spPr>
          <a:xfrm>
            <a:off x="6939682" y="3090493"/>
            <a:ext cx="1007407" cy="204713"/>
          </a:xfrm>
          <a:prstGeom prst="rect">
            <a:avLst/>
          </a:prstGeom>
        </p:spPr>
      </p:pic>
      <p:pic>
        <p:nvPicPr>
          <p:cNvPr id="11" name="Picture 10">
            <a:extLst>
              <a:ext uri="{FF2B5EF4-FFF2-40B4-BE49-F238E27FC236}">
                <a16:creationId xmlns:a16="http://schemas.microsoft.com/office/drawing/2014/main" id="{273648F6-461F-C02E-C0F5-150E32B4F043}"/>
              </a:ext>
            </a:extLst>
          </p:cNvPr>
          <p:cNvPicPr>
            <a:picLocks noChangeAspect="1"/>
          </p:cNvPicPr>
          <p:nvPr/>
        </p:nvPicPr>
        <p:blipFill>
          <a:blip r:embed="rId6"/>
          <a:stretch>
            <a:fillRect/>
          </a:stretch>
        </p:blipFill>
        <p:spPr>
          <a:xfrm>
            <a:off x="6956135" y="3373221"/>
            <a:ext cx="1071545" cy="205758"/>
          </a:xfrm>
          <a:prstGeom prst="rect">
            <a:avLst/>
          </a:prstGeom>
        </p:spPr>
      </p:pic>
      <p:pic>
        <p:nvPicPr>
          <p:cNvPr id="12" name="Picture 11">
            <a:extLst>
              <a:ext uri="{FF2B5EF4-FFF2-40B4-BE49-F238E27FC236}">
                <a16:creationId xmlns:a16="http://schemas.microsoft.com/office/drawing/2014/main" id="{7DCAE484-9538-85E6-74C1-634AE7ED3E31}"/>
              </a:ext>
            </a:extLst>
          </p:cNvPr>
          <p:cNvPicPr>
            <a:picLocks noChangeAspect="1"/>
          </p:cNvPicPr>
          <p:nvPr/>
        </p:nvPicPr>
        <p:blipFill>
          <a:blip r:embed="rId7"/>
          <a:stretch>
            <a:fillRect/>
          </a:stretch>
        </p:blipFill>
        <p:spPr>
          <a:xfrm>
            <a:off x="6872968" y="2562802"/>
            <a:ext cx="2138674" cy="203909"/>
          </a:xfrm>
          <a:prstGeom prst="rect">
            <a:avLst/>
          </a:prstGeom>
        </p:spPr>
      </p:pic>
      <p:sp>
        <p:nvSpPr>
          <p:cNvPr id="14" name="TextBox 13">
            <a:extLst>
              <a:ext uri="{FF2B5EF4-FFF2-40B4-BE49-F238E27FC236}">
                <a16:creationId xmlns:a16="http://schemas.microsoft.com/office/drawing/2014/main" id="{5DD64999-88A8-9B1A-D1D8-BE514C11E3E7}"/>
              </a:ext>
            </a:extLst>
          </p:cNvPr>
          <p:cNvSpPr txBox="1"/>
          <p:nvPr/>
        </p:nvSpPr>
        <p:spPr>
          <a:xfrm>
            <a:off x="0" y="4891567"/>
            <a:ext cx="9144000" cy="1448804"/>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marL="0" marR="0" lvl="0" indent="0" algn="ctr" defTabSz="914400" rtl="0" eaLnBrk="1" fontAlgn="auto" latinLnBrk="0" hangingPunct="1">
              <a:lnSpc>
                <a:spcPct val="90000"/>
              </a:lnSpc>
              <a:spcBef>
                <a:spcPts val="40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t>RDT distribution </a:t>
            </a:r>
            <a:r>
              <a:rPr kumimoji="0" lang="en-US" sz="2800" b="0" i="0" u="none" strike="noStrike" kern="1200" cap="none" spc="0" normalizeH="0" baseline="0" noProof="0" dirty="0">
                <a:ln>
                  <a:noFill/>
                </a:ln>
                <a:solidFill>
                  <a:srgbClr val="ED7D31">
                    <a:lumMod val="75000"/>
                  </a:srgbClr>
                </a:solidFill>
                <a:effectLst/>
                <a:uLnTx/>
                <a:uFillTx/>
                <a:latin typeface="Quire Sans" panose="020B0502040400020003" pitchFamily="34" charset="0"/>
                <a:ea typeface="Cambria"/>
                <a:cs typeface="+mn-cs"/>
              </a:rPr>
              <a:t>changes</a:t>
            </a:r>
            <a: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t> with aggressor row on time</a:t>
            </a:r>
          </a:p>
          <a:p>
            <a:pPr marL="0" marR="0" lvl="0" indent="0" algn="ctr" defTabSz="914400" rtl="0" eaLnBrk="1" fontAlgn="auto" latinLnBrk="0" hangingPunct="1">
              <a:lnSpc>
                <a:spcPct val="90000"/>
              </a:lnSpc>
              <a:spcBef>
                <a:spcPts val="400"/>
              </a:spcBef>
              <a:spcAft>
                <a:spcPts val="0"/>
              </a:spcAft>
              <a:buClrTx/>
              <a:buSzTx/>
              <a:buFontTx/>
              <a:buNone/>
              <a:tabLst/>
              <a:defRPr/>
            </a:pPr>
            <a:br>
              <a:rPr kumimoji="0" lang="en-US" sz="5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br>
            <a: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t>RDT distribution can become </a:t>
            </a:r>
            <a:r>
              <a:rPr kumimoji="0" lang="en-US" sz="2800" b="0" i="0" u="none" strike="noStrike" kern="1200" cap="none" spc="0" normalizeH="0" baseline="0" noProof="0" dirty="0">
                <a:ln>
                  <a:noFill/>
                </a:ln>
                <a:solidFill>
                  <a:srgbClr val="70AD47">
                    <a:lumMod val="75000"/>
                  </a:srgbClr>
                </a:solidFill>
                <a:effectLst/>
                <a:uLnTx/>
                <a:uFillTx/>
                <a:latin typeface="Quire Sans" panose="020B0502040400020003" pitchFamily="34" charset="0"/>
                <a:ea typeface="Cambria"/>
                <a:cs typeface="+mn-cs"/>
              </a:rPr>
              <a:t>better</a:t>
            </a:r>
            <a: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t> or </a:t>
            </a:r>
            <a:r>
              <a:rPr kumimoji="0" lang="en-US" sz="2800" b="0" i="0" u="none" strike="noStrike" kern="1200" cap="none" spc="0" normalizeH="0" baseline="0" noProof="0" dirty="0">
                <a:ln>
                  <a:noFill/>
                </a:ln>
                <a:solidFill>
                  <a:srgbClr val="C00000"/>
                </a:solidFill>
                <a:effectLst/>
                <a:uLnTx/>
                <a:uFillTx/>
                <a:latin typeface="Quire Sans" panose="020B0502040400020003" pitchFamily="34" charset="0"/>
                <a:ea typeface="Cambria"/>
                <a:cs typeface="+mn-cs"/>
              </a:rPr>
              <a:t>worse</a:t>
            </a:r>
            <a: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t> </a:t>
            </a:r>
            <a:b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br>
            <a: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t>with </a:t>
            </a:r>
            <a:r>
              <a:rPr kumimoji="0" lang="en-US" sz="2800" b="0" i="0" u="none" strike="noStrike" kern="1200" cap="none" spc="0" normalizeH="0" baseline="0" noProof="0" dirty="0">
                <a:ln>
                  <a:noFill/>
                </a:ln>
                <a:solidFill>
                  <a:srgbClr val="ED7D31">
                    <a:lumMod val="75000"/>
                  </a:srgbClr>
                </a:solidFill>
                <a:effectLst/>
                <a:uLnTx/>
                <a:uFillTx/>
                <a:latin typeface="Quire Sans" panose="020B0502040400020003" pitchFamily="34" charset="0"/>
                <a:ea typeface="Cambria"/>
                <a:cs typeface="+mn-cs"/>
              </a:rPr>
              <a:t>increasing row on time</a:t>
            </a:r>
          </a:p>
        </p:txBody>
      </p:sp>
      <p:cxnSp>
        <p:nvCxnSpPr>
          <p:cNvPr id="16" name="Straight Arrow Connector 15">
            <a:extLst>
              <a:ext uri="{FF2B5EF4-FFF2-40B4-BE49-F238E27FC236}">
                <a16:creationId xmlns:a16="http://schemas.microsoft.com/office/drawing/2014/main" id="{9BFC621F-6A78-E55D-A780-6F51FDA6BE36}"/>
              </a:ext>
            </a:extLst>
          </p:cNvPr>
          <p:cNvCxnSpPr>
            <a:cxnSpLocks/>
          </p:cNvCxnSpPr>
          <p:nvPr/>
        </p:nvCxnSpPr>
        <p:spPr>
          <a:xfrm>
            <a:off x="6913605" y="2817245"/>
            <a:ext cx="0" cy="793288"/>
          </a:xfrm>
          <a:prstGeom prst="straightConnector1">
            <a:avLst/>
          </a:prstGeom>
          <a:ln w="381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6D3D660D-A033-F6E5-C4C5-254010BA5681}"/>
              </a:ext>
            </a:extLst>
          </p:cNvPr>
          <p:cNvCxnSpPr>
            <a:cxnSpLocks/>
          </p:cNvCxnSpPr>
          <p:nvPr/>
        </p:nvCxnSpPr>
        <p:spPr>
          <a:xfrm>
            <a:off x="1796603" y="1519707"/>
            <a:ext cx="4836017" cy="753414"/>
          </a:xfrm>
          <a:prstGeom prst="straightConnector1">
            <a:avLst/>
          </a:prstGeom>
          <a:ln w="381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0EFF624E-A256-5097-71F9-4F2FC9B2934E}"/>
              </a:ext>
            </a:extLst>
          </p:cNvPr>
          <p:cNvCxnSpPr>
            <a:cxnSpLocks/>
          </p:cNvCxnSpPr>
          <p:nvPr/>
        </p:nvCxnSpPr>
        <p:spPr>
          <a:xfrm flipV="1">
            <a:off x="1796602" y="3554155"/>
            <a:ext cx="4836018" cy="162525"/>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1DBBB38A-9741-E244-948B-5CCB6CA9F162}"/>
              </a:ext>
            </a:extLst>
          </p:cNvPr>
          <p:cNvSpPr txBox="1"/>
          <p:nvPr/>
        </p:nvSpPr>
        <p:spPr>
          <a:xfrm>
            <a:off x="4745865" y="4803820"/>
            <a:ext cx="0" cy="0"/>
          </a:xfrm>
          <a:prstGeom prst="rect">
            <a:avLst/>
          </a:prstGeom>
          <a:noFill/>
          <a:ln w="57150">
            <a:noFill/>
          </a:ln>
        </p:spPr>
        <p:txBody>
          <a:bodyPr wrap="non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2600" b="0" i="0" u="none" strike="noStrike" kern="1200" cap="none" spc="0" normalizeH="0" baseline="0" noProof="0" dirty="0">
              <a:ln>
                <a:noFill/>
              </a:ln>
              <a:solidFill>
                <a:prstClr val="black"/>
              </a:solidFill>
              <a:effectLst/>
              <a:uLnTx/>
              <a:uFillTx/>
              <a:latin typeface="Quire Sans"/>
              <a:ea typeface="+mn-ea"/>
              <a:cs typeface="+mn-cs"/>
            </a:endParaRPr>
          </a:p>
        </p:txBody>
      </p:sp>
    </p:spTree>
    <p:extLst>
      <p:ext uri="{BB962C8B-B14F-4D97-AF65-F5344CB8AC3E}">
        <p14:creationId xmlns:p14="http://schemas.microsoft.com/office/powerpoint/2010/main" val="3392204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1C7AB5-DC6A-0386-4DE0-FFB3672705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D43407-723E-B2D3-8440-1622D2E79561}"/>
              </a:ext>
            </a:extLst>
          </p:cNvPr>
          <p:cNvSpPr>
            <a:spLocks noGrp="1"/>
          </p:cNvSpPr>
          <p:nvPr>
            <p:ph type="title"/>
          </p:nvPr>
        </p:nvSpPr>
        <p:spPr/>
        <p:txBody>
          <a:bodyPr/>
          <a:lstStyle/>
          <a:p>
            <a:r>
              <a:rPr lang="en-US" dirty="0"/>
              <a:t>Effect of Temperature</a:t>
            </a:r>
          </a:p>
        </p:txBody>
      </p:sp>
      <p:sp>
        <p:nvSpPr>
          <p:cNvPr id="4" name="Slide Number Placeholder 3">
            <a:extLst>
              <a:ext uri="{FF2B5EF4-FFF2-40B4-BE49-F238E27FC236}">
                <a16:creationId xmlns:a16="http://schemas.microsoft.com/office/drawing/2014/main" id="{141E7CF8-87ED-1D3F-BFDC-E14703B8389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9D2B53-EDAE-4B41-B849-8916FA40BCB6}" type="slidenum">
              <a:rPr kumimoji="0" lang="en-US" sz="2400" b="1" i="0" u="none" strike="noStrike" kern="1200" cap="none" spc="0" normalizeH="0" baseline="0" noProof="0" smtClean="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213</a:t>
            </a:fld>
            <a:endParaRPr kumimoji="0" lang="en-US" sz="2400" b="1" i="0" u="none" strike="noStrike" kern="1200" cap="none" spc="0" normalizeH="0" baseline="0" noProof="0" dirty="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endParaRPr>
          </a:p>
        </p:txBody>
      </p:sp>
      <p:pic>
        <p:nvPicPr>
          <p:cNvPr id="5" name="Picture 4">
            <a:extLst>
              <a:ext uri="{FF2B5EF4-FFF2-40B4-BE49-F238E27FC236}">
                <a16:creationId xmlns:a16="http://schemas.microsoft.com/office/drawing/2014/main" id="{20F56913-0FED-2904-B741-A3E6D61D89CF}"/>
              </a:ext>
            </a:extLst>
          </p:cNvPr>
          <p:cNvPicPr>
            <a:picLocks noChangeAspect="1"/>
          </p:cNvPicPr>
          <p:nvPr/>
        </p:nvPicPr>
        <p:blipFill rotWithShape="1">
          <a:blip r:embed="rId3"/>
          <a:srcRect t="1" b="2199"/>
          <a:stretch/>
        </p:blipFill>
        <p:spPr>
          <a:xfrm>
            <a:off x="1287887" y="1118805"/>
            <a:ext cx="7144555" cy="3312324"/>
          </a:xfrm>
          <a:prstGeom prst="rect">
            <a:avLst/>
          </a:prstGeom>
        </p:spPr>
      </p:pic>
      <p:sp>
        <p:nvSpPr>
          <p:cNvPr id="6" name="TextBox 5">
            <a:extLst>
              <a:ext uri="{FF2B5EF4-FFF2-40B4-BE49-F238E27FC236}">
                <a16:creationId xmlns:a16="http://schemas.microsoft.com/office/drawing/2014/main" id="{AB59866E-A6B9-371C-4CF2-E75AEA209CCF}"/>
              </a:ext>
            </a:extLst>
          </p:cNvPr>
          <p:cNvSpPr txBox="1"/>
          <p:nvPr/>
        </p:nvSpPr>
        <p:spPr>
          <a:xfrm rot="16200000">
            <a:off x="-968962" y="2618212"/>
            <a:ext cx="3496230" cy="914400"/>
          </a:xfrm>
          <a:prstGeom prst="rect">
            <a:avLst/>
          </a:prstGeom>
          <a:noFill/>
          <a:ln w="57150">
            <a:noFill/>
          </a:ln>
        </p:spPr>
        <p:txBody>
          <a:bodyPr wrap="non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Quire Sans"/>
                <a:ea typeface="+mn-ea"/>
                <a:cs typeface="+mn-cs"/>
              </a:rPr>
              <a:t>Expected Normalized Value </a:t>
            </a:r>
            <a:br>
              <a:rPr kumimoji="0" lang="en-US" sz="2200" b="0" i="0" u="none" strike="noStrike" kern="1200" cap="none" spc="0" normalizeH="0" baseline="0" noProof="0" dirty="0">
                <a:ln>
                  <a:noFill/>
                </a:ln>
                <a:solidFill>
                  <a:prstClr val="black"/>
                </a:solidFill>
                <a:effectLst/>
                <a:uLnTx/>
                <a:uFillTx/>
                <a:latin typeface="Quire Sans"/>
                <a:ea typeface="+mn-ea"/>
                <a:cs typeface="+mn-cs"/>
              </a:rPr>
            </a:br>
            <a:r>
              <a:rPr kumimoji="0" lang="en-US" sz="2200" b="0" i="0" u="none" strike="noStrike" kern="1200" cap="none" spc="0" normalizeH="0" baseline="0" noProof="0" dirty="0">
                <a:ln>
                  <a:noFill/>
                </a:ln>
                <a:solidFill>
                  <a:prstClr val="black"/>
                </a:solidFill>
                <a:effectLst/>
                <a:uLnTx/>
                <a:uFillTx/>
                <a:latin typeface="Quire Sans"/>
                <a:ea typeface="+mn-ea"/>
                <a:cs typeface="+mn-cs"/>
              </a:rPr>
              <a:t>of the Minimum RDT</a:t>
            </a:r>
          </a:p>
        </p:txBody>
      </p:sp>
      <p:sp>
        <p:nvSpPr>
          <p:cNvPr id="7" name="TextBox 6">
            <a:extLst>
              <a:ext uri="{FF2B5EF4-FFF2-40B4-BE49-F238E27FC236}">
                <a16:creationId xmlns:a16="http://schemas.microsoft.com/office/drawing/2014/main" id="{5D6B319B-9D4C-6A4E-3163-418B1D13D036}"/>
              </a:ext>
            </a:extLst>
          </p:cNvPr>
          <p:cNvSpPr txBox="1"/>
          <p:nvPr/>
        </p:nvSpPr>
        <p:spPr>
          <a:xfrm>
            <a:off x="0" y="5109673"/>
            <a:ext cx="9144000" cy="879729"/>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marL="0" marR="0" lvl="0" indent="0" algn="ctr" defTabSz="914400" rtl="0" eaLnBrk="1" fontAlgn="auto" latinLnBrk="0" hangingPunct="1">
              <a:lnSpc>
                <a:spcPct val="90000"/>
              </a:lnSpc>
              <a:spcBef>
                <a:spcPts val="40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t>RDT distribution tends to change with temperature</a:t>
            </a:r>
            <a:endParaRPr kumimoji="0" lang="en-US" sz="2800" b="0" i="0" u="none" strike="noStrike" kern="1200" cap="none" spc="0" normalizeH="0" baseline="0" noProof="0" dirty="0">
              <a:ln>
                <a:noFill/>
              </a:ln>
              <a:solidFill>
                <a:srgbClr val="ED7D31">
                  <a:lumMod val="75000"/>
                </a:srgbClr>
              </a:solidFill>
              <a:effectLst/>
              <a:uLnTx/>
              <a:uFillTx/>
              <a:latin typeface="Quire Sans" panose="020B0502040400020003" pitchFamily="34" charset="0"/>
              <a:ea typeface="Cambria"/>
              <a:cs typeface="+mn-cs"/>
            </a:endParaRPr>
          </a:p>
        </p:txBody>
      </p:sp>
      <p:sp>
        <p:nvSpPr>
          <p:cNvPr id="8" name="TextBox 7">
            <a:extLst>
              <a:ext uri="{FF2B5EF4-FFF2-40B4-BE49-F238E27FC236}">
                <a16:creationId xmlns:a16="http://schemas.microsoft.com/office/drawing/2014/main" id="{2046ADDA-7E1D-AD79-B09F-20F6F28BE7F2}"/>
              </a:ext>
            </a:extLst>
          </p:cNvPr>
          <p:cNvSpPr txBox="1"/>
          <p:nvPr/>
        </p:nvSpPr>
        <p:spPr>
          <a:xfrm>
            <a:off x="2406020" y="4424458"/>
            <a:ext cx="5301304" cy="585632"/>
          </a:xfrm>
          <a:prstGeom prst="rect">
            <a:avLst/>
          </a:prstGeom>
          <a:noFill/>
          <a:ln w="57150">
            <a:noFill/>
          </a:ln>
        </p:spPr>
        <p:txBody>
          <a:bodyPr wrap="non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Quire Sans"/>
                <a:ea typeface="+mn-ea"/>
                <a:cs typeface="+mn-cs"/>
              </a:rPr>
              <a:t>Number of Measurements (N) = </a:t>
            </a:r>
            <a:r>
              <a:rPr kumimoji="0" lang="en-US" sz="24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mn-cs"/>
              </a:rPr>
              <a:t>1</a:t>
            </a:r>
          </a:p>
        </p:txBody>
      </p:sp>
    </p:spTree>
    <p:extLst>
      <p:ext uri="{BB962C8B-B14F-4D97-AF65-F5344CB8AC3E}">
        <p14:creationId xmlns:p14="http://schemas.microsoft.com/office/powerpoint/2010/main" val="1132817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AF2C2B-88B4-19A9-2A5A-4D25901570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4EA434-D9A7-EE61-65AC-ED54C7A5FE53}"/>
              </a:ext>
            </a:extLst>
          </p:cNvPr>
          <p:cNvSpPr>
            <a:spLocks noGrp="1"/>
          </p:cNvSpPr>
          <p:nvPr>
            <p:ph type="title"/>
          </p:nvPr>
        </p:nvSpPr>
        <p:spPr/>
        <p:txBody>
          <a:bodyPr/>
          <a:lstStyle/>
          <a:p>
            <a:r>
              <a:rPr lang="en-US" dirty="0"/>
              <a:t>Effect of True- and Anti-Cell Layout</a:t>
            </a:r>
          </a:p>
        </p:txBody>
      </p:sp>
      <p:pic>
        <p:nvPicPr>
          <p:cNvPr id="5" name="Content Placeholder 4">
            <a:extLst>
              <a:ext uri="{FF2B5EF4-FFF2-40B4-BE49-F238E27FC236}">
                <a16:creationId xmlns:a16="http://schemas.microsoft.com/office/drawing/2014/main" id="{EA7FAAAC-4AD7-E925-E27B-EB85781D6B63}"/>
              </a:ext>
            </a:extLst>
          </p:cNvPr>
          <p:cNvPicPr>
            <a:picLocks noGrp="1" noChangeAspect="1"/>
          </p:cNvPicPr>
          <p:nvPr>
            <p:ph idx="1"/>
          </p:nvPr>
        </p:nvPicPr>
        <p:blipFill>
          <a:blip r:embed="rId2"/>
          <a:stretch>
            <a:fillRect/>
          </a:stretch>
        </p:blipFill>
        <p:spPr>
          <a:xfrm>
            <a:off x="155488" y="1085792"/>
            <a:ext cx="8815388" cy="3774349"/>
          </a:xfrm>
          <a:prstGeom prst="rect">
            <a:avLst/>
          </a:prstGeom>
        </p:spPr>
      </p:pic>
      <p:sp>
        <p:nvSpPr>
          <p:cNvPr id="4" name="Slide Number Placeholder 3">
            <a:extLst>
              <a:ext uri="{FF2B5EF4-FFF2-40B4-BE49-F238E27FC236}">
                <a16:creationId xmlns:a16="http://schemas.microsoft.com/office/drawing/2014/main" id="{D555DA32-4EA2-1D22-8E1F-45849E1FB15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9D2B53-EDAE-4B41-B849-8916FA40BCB6}" type="slidenum">
              <a:rPr kumimoji="0" lang="en-US" sz="2400" b="1" i="0" u="none" strike="noStrike" kern="1200" cap="none" spc="0" normalizeH="0" baseline="0" noProof="0" smtClean="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214</a:t>
            </a:fld>
            <a:endParaRPr kumimoji="0" lang="en-US" sz="2400" b="1" i="0" u="none" strike="noStrike" kern="1200" cap="none" spc="0" normalizeH="0" baseline="0" noProof="0" dirty="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endParaRPr>
          </a:p>
        </p:txBody>
      </p:sp>
      <p:sp>
        <p:nvSpPr>
          <p:cNvPr id="6" name="TextBox 5">
            <a:extLst>
              <a:ext uri="{FF2B5EF4-FFF2-40B4-BE49-F238E27FC236}">
                <a16:creationId xmlns:a16="http://schemas.microsoft.com/office/drawing/2014/main" id="{58DD0D0C-F0F1-417E-9E9F-9072757DDFBD}"/>
              </a:ext>
            </a:extLst>
          </p:cNvPr>
          <p:cNvSpPr txBox="1"/>
          <p:nvPr/>
        </p:nvSpPr>
        <p:spPr>
          <a:xfrm>
            <a:off x="0" y="4891567"/>
            <a:ext cx="9144000" cy="1448804"/>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marL="0" marR="0" lvl="0" indent="0" algn="ctr" defTabSz="914400" rtl="0" eaLnBrk="1" fontAlgn="auto" latinLnBrk="0" hangingPunct="1">
              <a:lnSpc>
                <a:spcPct val="90000"/>
              </a:lnSpc>
              <a:spcBef>
                <a:spcPts val="400"/>
              </a:spcBef>
              <a:spcAft>
                <a:spcPts val="0"/>
              </a:spcAft>
              <a:buClrTx/>
              <a:buSzTx/>
              <a:buFontTx/>
              <a:buNone/>
              <a:tabLst/>
              <a:defRPr/>
            </a:pPr>
            <a:r>
              <a:rPr kumimoji="0" lang="en-US" sz="30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t>The presence of true- and anti-cells in the victim row </a:t>
            </a:r>
            <a:br>
              <a:rPr kumimoji="0" lang="en-US" sz="30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br>
            <a:r>
              <a:rPr kumimoji="0" lang="en-US" sz="3000" b="0" i="0" u="none" strike="noStrike" kern="1200" cap="none" spc="0" normalizeH="0" baseline="0" noProof="0" dirty="0">
                <a:ln>
                  <a:noFill/>
                </a:ln>
                <a:solidFill>
                  <a:prstClr val="black"/>
                </a:solidFill>
                <a:effectLst/>
                <a:uLnTx/>
                <a:uFillTx/>
                <a:latin typeface="Quire Sans" panose="020B0502040400020003" pitchFamily="34" charset="0"/>
                <a:ea typeface="Cambria"/>
                <a:cs typeface="+mn-cs"/>
              </a:rPr>
              <a:t>does not significantly affect the RDT distribution</a:t>
            </a:r>
            <a:endParaRPr kumimoji="0" lang="en-US" sz="3000" b="0" i="0" u="none" strike="noStrike" kern="1200" cap="none" spc="0" normalizeH="0" baseline="0" noProof="0" dirty="0">
              <a:ln>
                <a:noFill/>
              </a:ln>
              <a:solidFill>
                <a:srgbClr val="ED7D31">
                  <a:lumMod val="75000"/>
                </a:srgbClr>
              </a:solidFill>
              <a:effectLst/>
              <a:uLnTx/>
              <a:uFillTx/>
              <a:latin typeface="Quire Sans" panose="020B0502040400020003" pitchFamily="34" charset="0"/>
              <a:ea typeface="Cambria"/>
              <a:cs typeface="+mn-cs"/>
            </a:endParaRPr>
          </a:p>
        </p:txBody>
      </p:sp>
    </p:spTree>
    <p:extLst>
      <p:ext uri="{BB962C8B-B14F-4D97-AF65-F5344CB8AC3E}">
        <p14:creationId xmlns:p14="http://schemas.microsoft.com/office/powerpoint/2010/main" val="1215542854"/>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95914F-1ED5-89D5-3F03-51EB62D614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AE3790-FE04-1393-EE12-02F35E288D19}"/>
              </a:ext>
            </a:extLst>
          </p:cNvPr>
          <p:cNvSpPr>
            <a:spLocks noGrp="1"/>
          </p:cNvSpPr>
          <p:nvPr>
            <p:ph type="title"/>
          </p:nvPr>
        </p:nvSpPr>
        <p:spPr/>
        <p:txBody>
          <a:bodyPr/>
          <a:lstStyle/>
          <a:p>
            <a:r>
              <a:rPr lang="en-US" dirty="0"/>
              <a:t>Error Probability Analysis</a:t>
            </a:r>
          </a:p>
        </p:txBody>
      </p:sp>
      <p:pic>
        <p:nvPicPr>
          <p:cNvPr id="5" name="Content Placeholder 4">
            <a:extLst>
              <a:ext uri="{FF2B5EF4-FFF2-40B4-BE49-F238E27FC236}">
                <a16:creationId xmlns:a16="http://schemas.microsoft.com/office/drawing/2014/main" id="{55EFC209-D9F3-DF63-70DA-BDBB2763C0B2}"/>
              </a:ext>
            </a:extLst>
          </p:cNvPr>
          <p:cNvPicPr>
            <a:picLocks noGrp="1" noChangeAspect="1"/>
          </p:cNvPicPr>
          <p:nvPr>
            <p:ph idx="1"/>
          </p:nvPr>
        </p:nvPicPr>
        <p:blipFill>
          <a:blip r:embed="rId2"/>
          <a:stretch>
            <a:fillRect/>
          </a:stretch>
        </p:blipFill>
        <p:spPr>
          <a:xfrm>
            <a:off x="155575" y="1524216"/>
            <a:ext cx="8815388" cy="3963555"/>
          </a:xfrm>
          <a:prstGeom prst="rect">
            <a:avLst/>
          </a:prstGeom>
        </p:spPr>
      </p:pic>
      <p:sp>
        <p:nvSpPr>
          <p:cNvPr id="4" name="Slide Number Placeholder 3">
            <a:extLst>
              <a:ext uri="{FF2B5EF4-FFF2-40B4-BE49-F238E27FC236}">
                <a16:creationId xmlns:a16="http://schemas.microsoft.com/office/drawing/2014/main" id="{C721A270-E76E-992F-5B83-3F7537F4204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9D2B53-EDAE-4B41-B849-8916FA40BCB6}" type="slidenum">
              <a:rPr kumimoji="0" lang="en-US" sz="2400" b="1" i="0" u="none" strike="noStrike" kern="1200" cap="none" spc="0" normalizeH="0" baseline="0" noProof="0" smtClean="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215</a:t>
            </a:fld>
            <a:endParaRPr kumimoji="0" lang="en-US" sz="2400" b="1" i="0" u="none" strike="noStrike" kern="1200" cap="none" spc="0" normalizeH="0" baseline="0" noProof="0" dirty="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endParaRPr>
          </a:p>
        </p:txBody>
      </p:sp>
      <p:sp>
        <p:nvSpPr>
          <p:cNvPr id="6" name="Rectangle 5">
            <a:extLst>
              <a:ext uri="{FF2B5EF4-FFF2-40B4-BE49-F238E27FC236}">
                <a16:creationId xmlns:a16="http://schemas.microsoft.com/office/drawing/2014/main" id="{89A5E63C-2840-CB2E-3CA9-8C5F62A6DFDB}"/>
              </a:ext>
            </a:extLst>
          </p:cNvPr>
          <p:cNvSpPr/>
          <p:nvPr/>
        </p:nvSpPr>
        <p:spPr>
          <a:xfrm>
            <a:off x="3245224" y="1595718"/>
            <a:ext cx="5567082" cy="331694"/>
          </a:xfrm>
          <a:prstGeom prst="rect">
            <a:avLst/>
          </a:prstGeom>
          <a:solidFill>
            <a:srgbClr val="C00000">
              <a:alpha val="20000"/>
            </a:srgbClr>
          </a:solidFill>
          <a:ln>
            <a:noFill/>
          </a:ln>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 b="1" i="0" u="none" strike="noStrike" kern="1200" cap="none" spc="0" normalizeH="0" baseline="0" noProof="0" dirty="0">
              <a:ln>
                <a:noFill/>
              </a:ln>
              <a:solidFill>
                <a:srgbClr val="ED7D31">
                  <a:lumMod val="75000"/>
                </a:srgbClr>
              </a:solidFill>
              <a:effectLst/>
              <a:uLnTx/>
              <a:uFillTx/>
              <a:latin typeface="Quire Sans"/>
              <a:ea typeface="+mn-ea"/>
              <a:cs typeface="+mn-cs"/>
            </a:endParaRPr>
          </a:p>
        </p:txBody>
      </p:sp>
      <p:sp>
        <p:nvSpPr>
          <p:cNvPr id="7" name="Rectangle 6">
            <a:extLst>
              <a:ext uri="{FF2B5EF4-FFF2-40B4-BE49-F238E27FC236}">
                <a16:creationId xmlns:a16="http://schemas.microsoft.com/office/drawing/2014/main" id="{04038DD3-DB11-4210-B993-C02BCD46A2F1}"/>
              </a:ext>
            </a:extLst>
          </p:cNvPr>
          <p:cNvSpPr/>
          <p:nvPr/>
        </p:nvSpPr>
        <p:spPr>
          <a:xfrm>
            <a:off x="3944471" y="1927412"/>
            <a:ext cx="3881717" cy="331694"/>
          </a:xfrm>
          <a:prstGeom prst="rect">
            <a:avLst/>
          </a:prstGeom>
          <a:solidFill>
            <a:srgbClr val="C00000">
              <a:alpha val="20000"/>
            </a:srgbClr>
          </a:solidFill>
          <a:ln>
            <a:noFill/>
          </a:ln>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 b="1" i="0" u="none" strike="noStrike" kern="1200" cap="none" spc="0" normalizeH="0" baseline="0" noProof="0" dirty="0">
              <a:ln>
                <a:noFill/>
              </a:ln>
              <a:solidFill>
                <a:srgbClr val="ED7D31">
                  <a:lumMod val="75000"/>
                </a:srgbClr>
              </a:solidFill>
              <a:effectLst/>
              <a:uLnTx/>
              <a:uFillTx/>
              <a:latin typeface="Quire Sans"/>
              <a:ea typeface="+mn-ea"/>
              <a:cs typeface="+mn-cs"/>
            </a:endParaRPr>
          </a:p>
        </p:txBody>
      </p:sp>
      <p:sp>
        <p:nvSpPr>
          <p:cNvPr id="8" name="Rectangle 7">
            <a:extLst>
              <a:ext uri="{FF2B5EF4-FFF2-40B4-BE49-F238E27FC236}">
                <a16:creationId xmlns:a16="http://schemas.microsoft.com/office/drawing/2014/main" id="{5782CB05-8EB7-DC3F-0751-98C183F84469}"/>
              </a:ext>
            </a:extLst>
          </p:cNvPr>
          <p:cNvSpPr/>
          <p:nvPr/>
        </p:nvSpPr>
        <p:spPr>
          <a:xfrm>
            <a:off x="4858872" y="2259106"/>
            <a:ext cx="2796988" cy="259976"/>
          </a:xfrm>
          <a:prstGeom prst="rect">
            <a:avLst/>
          </a:prstGeom>
          <a:solidFill>
            <a:srgbClr val="C00000">
              <a:alpha val="20000"/>
            </a:srgbClr>
          </a:solidFill>
          <a:ln>
            <a:noFill/>
          </a:ln>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0" b="1" i="0" u="none" strike="noStrike" kern="1200" cap="none" spc="0" normalizeH="0" baseline="0" noProof="0" dirty="0">
              <a:ln>
                <a:noFill/>
              </a:ln>
              <a:solidFill>
                <a:srgbClr val="ED7D31">
                  <a:lumMod val="75000"/>
                </a:srgbClr>
              </a:solidFill>
              <a:effectLst/>
              <a:uLnTx/>
              <a:uFillTx/>
              <a:latin typeface="Quire Sans"/>
              <a:ea typeface="+mn-ea"/>
              <a:cs typeface="+mn-cs"/>
            </a:endParaRPr>
          </a:p>
        </p:txBody>
      </p:sp>
    </p:spTree>
    <p:extLst>
      <p:ext uri="{BB962C8B-B14F-4D97-AF65-F5344CB8AC3E}">
        <p14:creationId xmlns:p14="http://schemas.microsoft.com/office/powerpoint/2010/main" val="3138441624"/>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092853-BDB5-BFCB-A920-5957CAE5A48D}"/>
            </a:ext>
          </a:extLst>
        </p:cNvPr>
        <p:cNvGrpSpPr/>
        <p:nvPr/>
      </p:nvGrpSpPr>
      <p:grpSpPr>
        <a:xfrm>
          <a:off x="0" y="0"/>
          <a:ext cx="0" cy="0"/>
          <a:chOff x="0" y="0"/>
          <a:chExt cx="0" cy="0"/>
        </a:xfrm>
      </p:grpSpPr>
      <p:sp>
        <p:nvSpPr>
          <p:cNvPr id="7" name="Rounded Rectangle 4">
            <a:extLst>
              <a:ext uri="{FF2B5EF4-FFF2-40B4-BE49-F238E27FC236}">
                <a16:creationId xmlns:a16="http://schemas.microsoft.com/office/drawing/2014/main" id="{F4F4E430-50EB-C31D-A25C-A450ECE90C68}"/>
              </a:ext>
            </a:extLst>
          </p:cNvPr>
          <p:cNvSpPr/>
          <p:nvPr/>
        </p:nvSpPr>
        <p:spPr>
          <a:xfrm>
            <a:off x="2162014" y="1526582"/>
            <a:ext cx="5408908" cy="3843580"/>
          </a:xfrm>
          <a:prstGeom prst="roundRect">
            <a:avLst>
              <a:gd name="adj" fmla="val 7585"/>
            </a:avLst>
          </a:prstGeom>
          <a:solidFill>
            <a:schemeClr val="bg1">
              <a:lumMod val="9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EBDE136-36EE-A58C-637E-51ED588A0DF6}"/>
              </a:ext>
            </a:extLst>
          </p:cNvPr>
          <p:cNvSpPr>
            <a:spLocks noGrp="1"/>
          </p:cNvSpPr>
          <p:nvPr>
            <p:ph type="title"/>
          </p:nvPr>
        </p:nvSpPr>
        <p:spPr/>
        <p:txBody>
          <a:bodyPr>
            <a:normAutofit fontScale="90000"/>
          </a:bodyPr>
          <a:lstStyle/>
          <a:p>
            <a:r>
              <a:rPr lang="en-US" dirty="0"/>
              <a:t>DRAM Operation: Activate and </a:t>
            </a:r>
            <a:r>
              <a:rPr lang="en-US" dirty="0" err="1"/>
              <a:t>Precharge</a:t>
            </a:r>
            <a:endParaRPr lang="en-US" dirty="0"/>
          </a:p>
        </p:txBody>
      </p:sp>
      <p:sp>
        <p:nvSpPr>
          <p:cNvPr id="4" name="Slide Number Placeholder 3">
            <a:extLst>
              <a:ext uri="{FF2B5EF4-FFF2-40B4-BE49-F238E27FC236}">
                <a16:creationId xmlns:a16="http://schemas.microsoft.com/office/drawing/2014/main" id="{0B293FCC-D750-07AD-0B95-C5A94F743CD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9D2B53-EDAE-4B41-B849-8916FA40BCB6}" type="slidenum">
              <a:rPr kumimoji="0" lang="en-US" sz="2400" b="1" i="0" u="none" strike="noStrike" kern="1200" cap="none" spc="0" normalizeH="0" baseline="0" noProof="0" smtClean="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216</a:t>
            </a:fld>
            <a:endParaRPr kumimoji="0" lang="en-US" sz="2400" b="1" i="0" u="none" strike="noStrike" kern="1200" cap="none" spc="0" normalizeH="0" baseline="0" noProof="0" dirty="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endParaRPr>
          </a:p>
        </p:txBody>
      </p:sp>
      <p:sp>
        <p:nvSpPr>
          <p:cNvPr id="5" name="Rectangle 4">
            <a:extLst>
              <a:ext uri="{FF2B5EF4-FFF2-40B4-BE49-F238E27FC236}">
                <a16:creationId xmlns:a16="http://schemas.microsoft.com/office/drawing/2014/main" id="{5A114B38-AD17-3A93-D0AE-D632451FAED7}"/>
              </a:ext>
            </a:extLst>
          </p:cNvPr>
          <p:cNvSpPr/>
          <p:nvPr/>
        </p:nvSpPr>
        <p:spPr>
          <a:xfrm>
            <a:off x="2418160" y="2078845"/>
            <a:ext cx="4893185" cy="553592"/>
          </a:xfrm>
          <a:prstGeom prst="rect">
            <a:avLst/>
          </a:prstGeom>
          <a:solidFill>
            <a:schemeClr val="accent4">
              <a:lumMod val="20000"/>
              <a:lumOff val="80000"/>
            </a:schemeClr>
          </a:solidFill>
          <a:ln w="38100">
            <a:solidFill>
              <a:schemeClr val="tx1">
                <a:lumMod val="75000"/>
                <a:lumOff val="25000"/>
              </a:schemeClr>
            </a:solidFill>
          </a:ln>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Quire Sans"/>
                <a:ea typeface="+mn-ea"/>
                <a:cs typeface="+mn-cs"/>
              </a:rPr>
              <a:t>Row </a:t>
            </a:r>
            <a:r>
              <a:rPr kumimoji="0" lang="en-US" sz="2000" b="1" i="0" u="none" strike="noStrike" kern="1200" cap="none" spc="0" normalizeH="0" baseline="0" noProof="0" dirty="0">
                <a:ln>
                  <a:noFill/>
                </a:ln>
                <a:solidFill>
                  <a:prstClr val="black">
                    <a:lumMod val="75000"/>
                    <a:lumOff val="25000"/>
                  </a:prstClr>
                </a:solidFill>
                <a:effectLst/>
                <a:uLnTx/>
                <a:uFillTx/>
                <a:latin typeface="Trebuchet MS" panose="020B0703020202090204" pitchFamily="34" charset="0"/>
                <a:ea typeface="+mn-ea"/>
                <a:cs typeface="+mn-cs"/>
              </a:rPr>
              <a:t>1</a:t>
            </a:r>
          </a:p>
        </p:txBody>
      </p:sp>
      <p:sp>
        <p:nvSpPr>
          <p:cNvPr id="8" name="Rectangle 7">
            <a:extLst>
              <a:ext uri="{FF2B5EF4-FFF2-40B4-BE49-F238E27FC236}">
                <a16:creationId xmlns:a16="http://schemas.microsoft.com/office/drawing/2014/main" id="{42FBA9BD-61B5-956E-2CFD-77D41D51B169}"/>
              </a:ext>
            </a:extLst>
          </p:cNvPr>
          <p:cNvSpPr/>
          <p:nvPr/>
        </p:nvSpPr>
        <p:spPr>
          <a:xfrm>
            <a:off x="2418015" y="2632437"/>
            <a:ext cx="4893185" cy="553592"/>
          </a:xfrm>
          <a:prstGeom prst="rect">
            <a:avLst/>
          </a:prstGeom>
          <a:solidFill>
            <a:schemeClr val="accent4">
              <a:lumMod val="20000"/>
              <a:lumOff val="80000"/>
            </a:schemeClr>
          </a:solidFill>
          <a:ln w="38100">
            <a:solidFill>
              <a:schemeClr val="tx1">
                <a:lumMod val="75000"/>
                <a:lumOff val="25000"/>
              </a:schemeClr>
            </a:solidFill>
          </a:ln>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Quire Sans"/>
                <a:ea typeface="+mn-ea"/>
                <a:cs typeface="+mn-cs"/>
              </a:rPr>
              <a:t>Row </a:t>
            </a:r>
            <a:r>
              <a:rPr kumimoji="0" lang="en-US" sz="2000" b="1" i="0" u="none" strike="noStrike" kern="1200" cap="none" spc="0" normalizeH="0" baseline="0" noProof="0" dirty="0">
                <a:ln>
                  <a:noFill/>
                </a:ln>
                <a:solidFill>
                  <a:prstClr val="black">
                    <a:lumMod val="75000"/>
                    <a:lumOff val="25000"/>
                  </a:prstClr>
                </a:solidFill>
                <a:effectLst/>
                <a:uLnTx/>
                <a:uFillTx/>
                <a:latin typeface="Trebuchet MS" panose="020B0703020202090204" pitchFamily="34" charset="0"/>
                <a:ea typeface="+mn-ea"/>
                <a:cs typeface="+mn-cs"/>
              </a:rPr>
              <a:t>2</a:t>
            </a:r>
          </a:p>
        </p:txBody>
      </p:sp>
      <p:sp>
        <p:nvSpPr>
          <p:cNvPr id="9" name="Rectangle 8">
            <a:extLst>
              <a:ext uri="{FF2B5EF4-FFF2-40B4-BE49-F238E27FC236}">
                <a16:creationId xmlns:a16="http://schemas.microsoft.com/office/drawing/2014/main" id="{D5AEE7F1-DA76-C005-8C05-1560CEF241C6}"/>
              </a:ext>
            </a:extLst>
          </p:cNvPr>
          <p:cNvSpPr/>
          <p:nvPr/>
        </p:nvSpPr>
        <p:spPr>
          <a:xfrm>
            <a:off x="2418015" y="3186029"/>
            <a:ext cx="4893185" cy="553592"/>
          </a:xfrm>
          <a:prstGeom prst="rect">
            <a:avLst/>
          </a:prstGeom>
          <a:solidFill>
            <a:schemeClr val="accent6">
              <a:lumMod val="40000"/>
              <a:lumOff val="60000"/>
            </a:schemeClr>
          </a:solidFill>
          <a:ln w="38100">
            <a:solidFill>
              <a:schemeClr val="tx1">
                <a:lumMod val="75000"/>
                <a:lumOff val="25000"/>
              </a:schemeClr>
            </a:solidFill>
          </a:ln>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Quire Sans"/>
                <a:ea typeface="+mn-ea"/>
                <a:cs typeface="+mn-cs"/>
              </a:rPr>
              <a:t>Row </a:t>
            </a:r>
            <a:r>
              <a:rPr kumimoji="0" lang="en-US" sz="2000" b="1" i="0" u="none" strike="noStrike" kern="1200" cap="none" spc="0" normalizeH="0" baseline="0" noProof="0" dirty="0">
                <a:ln>
                  <a:noFill/>
                </a:ln>
                <a:solidFill>
                  <a:prstClr val="black">
                    <a:lumMod val="75000"/>
                    <a:lumOff val="25000"/>
                  </a:prstClr>
                </a:solidFill>
                <a:effectLst/>
                <a:uLnTx/>
                <a:uFillTx/>
                <a:latin typeface="Trebuchet MS" panose="020B0703020202090204" pitchFamily="34" charset="0"/>
                <a:ea typeface="+mn-ea"/>
                <a:cs typeface="+mn-cs"/>
              </a:rPr>
              <a:t>3</a:t>
            </a:r>
          </a:p>
        </p:txBody>
      </p:sp>
      <p:sp>
        <p:nvSpPr>
          <p:cNvPr id="10" name="RowBuffer">
            <a:extLst>
              <a:ext uri="{FF2B5EF4-FFF2-40B4-BE49-F238E27FC236}">
                <a16:creationId xmlns:a16="http://schemas.microsoft.com/office/drawing/2014/main" id="{9809EFA4-A2EF-F44B-A025-F1EEC7A13A47}"/>
              </a:ext>
            </a:extLst>
          </p:cNvPr>
          <p:cNvSpPr>
            <a:spLocks/>
          </p:cNvSpPr>
          <p:nvPr/>
        </p:nvSpPr>
        <p:spPr>
          <a:xfrm>
            <a:off x="2295145" y="4086491"/>
            <a:ext cx="5138926" cy="1157359"/>
          </a:xfrm>
          <a:prstGeom prst="roundRect">
            <a:avLst>
              <a:gd name="adj" fmla="val 5443"/>
            </a:avLst>
          </a:prstGeom>
          <a:solidFill>
            <a:schemeClr val="accent1">
              <a:lumMod val="75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91440" rIns="0" bIns="0" rtlCol="0" anchor="t"/>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5B9BD5">
                    <a:lumMod val="20000"/>
                    <a:lumOff val="80000"/>
                  </a:srgbClr>
                </a:solidFill>
                <a:effectLst/>
                <a:uLnTx/>
                <a:uFillTx/>
                <a:latin typeface="Quire Sans"/>
                <a:ea typeface="+mn-ea"/>
                <a:cs typeface="+mn-cs"/>
              </a:rPr>
              <a:t>Row Buffer</a:t>
            </a:r>
          </a:p>
        </p:txBody>
      </p:sp>
      <p:sp>
        <p:nvSpPr>
          <p:cNvPr id="15" name="Rectangle 14">
            <a:extLst>
              <a:ext uri="{FF2B5EF4-FFF2-40B4-BE49-F238E27FC236}">
                <a16:creationId xmlns:a16="http://schemas.microsoft.com/office/drawing/2014/main" id="{81B0AE36-6C96-ADD3-4179-A878D471FB2F}"/>
              </a:ext>
            </a:extLst>
          </p:cNvPr>
          <p:cNvSpPr/>
          <p:nvPr/>
        </p:nvSpPr>
        <p:spPr>
          <a:xfrm>
            <a:off x="2418015" y="2078172"/>
            <a:ext cx="4893185" cy="553592"/>
          </a:xfrm>
          <a:prstGeom prst="rect">
            <a:avLst/>
          </a:prstGeom>
          <a:solidFill>
            <a:schemeClr val="accent2">
              <a:lumMod val="40000"/>
              <a:lumOff val="60000"/>
            </a:schemeClr>
          </a:solidFill>
          <a:ln w="38100">
            <a:solidFill>
              <a:schemeClr val="tx1">
                <a:lumMod val="75000"/>
                <a:lumOff val="25000"/>
              </a:schemeClr>
            </a:solidFill>
          </a:ln>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Quire Sans"/>
                <a:ea typeface="+mn-ea"/>
                <a:cs typeface="+mn-cs"/>
              </a:rPr>
              <a:t>Row </a:t>
            </a:r>
            <a:r>
              <a:rPr kumimoji="0" lang="en-US" sz="2000" b="1" i="0" u="none" strike="noStrike" kern="1200" cap="none" spc="0" normalizeH="0" baseline="0" noProof="0" dirty="0">
                <a:ln>
                  <a:noFill/>
                </a:ln>
                <a:solidFill>
                  <a:prstClr val="black">
                    <a:lumMod val="75000"/>
                    <a:lumOff val="25000"/>
                  </a:prstClr>
                </a:solidFill>
                <a:effectLst/>
                <a:uLnTx/>
                <a:uFillTx/>
                <a:latin typeface="Trebuchet MS" panose="020B0703020202090204" pitchFamily="34" charset="0"/>
                <a:ea typeface="+mn-ea"/>
                <a:cs typeface="+mn-cs"/>
              </a:rPr>
              <a:t>1</a:t>
            </a:r>
          </a:p>
        </p:txBody>
      </p:sp>
      <p:sp>
        <p:nvSpPr>
          <p:cNvPr id="6" name="TextBox 5">
            <a:extLst>
              <a:ext uri="{FF2B5EF4-FFF2-40B4-BE49-F238E27FC236}">
                <a16:creationId xmlns:a16="http://schemas.microsoft.com/office/drawing/2014/main" id="{9ED32006-939B-9454-6EE1-56E498374076}"/>
              </a:ext>
            </a:extLst>
          </p:cNvPr>
          <p:cNvSpPr txBox="1"/>
          <p:nvPr/>
        </p:nvSpPr>
        <p:spPr>
          <a:xfrm>
            <a:off x="3116274" y="768096"/>
            <a:ext cx="3496665" cy="753812"/>
          </a:xfrm>
          <a:prstGeom prst="rect">
            <a:avLst/>
          </a:prstGeom>
          <a:noFill/>
          <a:ln w="57150">
            <a:noFill/>
          </a:ln>
        </p:spPr>
        <p:txBody>
          <a:bodyPr wrap="non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600" b="0" i="0" u="none" strike="noStrike" kern="1200" cap="none" spc="0" normalizeH="0" baseline="0" noProof="0" dirty="0">
                <a:ln>
                  <a:noFill/>
                </a:ln>
                <a:solidFill>
                  <a:srgbClr val="ED7D31">
                    <a:lumMod val="75000"/>
                  </a:srgbClr>
                </a:solidFill>
                <a:effectLst/>
                <a:uLnTx/>
                <a:uFillTx/>
                <a:latin typeface="Quire Sans"/>
                <a:ea typeface="+mn-ea"/>
                <a:cs typeface="+mn-cs"/>
              </a:rPr>
              <a:t>Access data in Row </a:t>
            </a:r>
            <a:r>
              <a:rPr kumimoji="0" lang="en-US" sz="2600" b="0" i="0" u="none" strike="noStrike" kern="1200" cap="none" spc="0" normalizeH="0" baseline="0" noProof="0" dirty="0">
                <a:ln>
                  <a:noFill/>
                </a:ln>
                <a:solidFill>
                  <a:srgbClr val="ED7D31">
                    <a:lumMod val="75000"/>
                  </a:srgbClr>
                </a:solidFill>
                <a:effectLst/>
                <a:uLnTx/>
                <a:uFillTx/>
                <a:latin typeface="Trebuchet MS" panose="020B0603020202020204" pitchFamily="34" charset="0"/>
                <a:ea typeface="+mn-ea"/>
                <a:cs typeface="+mn-cs"/>
              </a:rPr>
              <a:t>1</a:t>
            </a:r>
          </a:p>
        </p:txBody>
      </p:sp>
      <p:sp>
        <p:nvSpPr>
          <p:cNvPr id="3" name="TextBox 2">
            <a:extLst>
              <a:ext uri="{FF2B5EF4-FFF2-40B4-BE49-F238E27FC236}">
                <a16:creationId xmlns:a16="http://schemas.microsoft.com/office/drawing/2014/main" id="{06203529-9648-E9DC-736D-12F031C2DCE6}"/>
              </a:ext>
            </a:extLst>
          </p:cNvPr>
          <p:cNvSpPr txBox="1"/>
          <p:nvPr/>
        </p:nvSpPr>
        <p:spPr>
          <a:xfrm>
            <a:off x="3678985" y="5551974"/>
            <a:ext cx="2371241" cy="528760"/>
          </a:xfrm>
          <a:prstGeom prst="rect">
            <a:avLst/>
          </a:prstGeom>
          <a:noFill/>
          <a:ln w="57150">
            <a:noFill/>
          </a:ln>
        </p:spPr>
        <p:txBody>
          <a:bodyPr wrap="non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600" b="0" i="0" u="none" strike="noStrike" kern="1200" cap="none" spc="0" normalizeH="0" baseline="0" noProof="0" dirty="0">
                <a:ln>
                  <a:noFill/>
                </a:ln>
                <a:solidFill>
                  <a:srgbClr val="ED7D31">
                    <a:lumMod val="75000"/>
                  </a:srgbClr>
                </a:solidFill>
                <a:effectLst/>
                <a:uLnTx/>
                <a:uFillTx/>
                <a:latin typeface="Quire Sans"/>
                <a:ea typeface="+mn-ea"/>
                <a:cs typeface="+mn-cs"/>
              </a:rPr>
              <a:t>Row </a:t>
            </a:r>
            <a:r>
              <a:rPr kumimoji="0" lang="en-US" sz="2600" b="0" i="0" u="none" strike="noStrike" kern="1200" cap="none" spc="0" normalizeH="0" baseline="0" noProof="0" dirty="0">
                <a:ln>
                  <a:noFill/>
                </a:ln>
                <a:solidFill>
                  <a:srgbClr val="ED7D31">
                    <a:lumMod val="75000"/>
                  </a:srgbClr>
                </a:solidFill>
                <a:effectLst/>
                <a:uLnTx/>
                <a:uFillTx/>
                <a:latin typeface="Trebuchet MS" panose="020B0703020202090204" pitchFamily="34" charset="0"/>
                <a:ea typeface="+mn-ea"/>
                <a:cs typeface="+mn-cs"/>
              </a:rPr>
              <a:t>1</a:t>
            </a:r>
            <a:r>
              <a:rPr kumimoji="0" lang="en-US" sz="2600" b="0" i="0" u="none" strike="noStrike" kern="1200" cap="none" spc="0" normalizeH="0" baseline="0" noProof="0" dirty="0">
                <a:ln>
                  <a:noFill/>
                </a:ln>
                <a:solidFill>
                  <a:prstClr val="black"/>
                </a:solidFill>
                <a:effectLst/>
                <a:uLnTx/>
                <a:uFillTx/>
                <a:latin typeface="Quire Sans"/>
                <a:ea typeface="+mn-ea"/>
                <a:cs typeface="+mn-cs"/>
              </a:rPr>
              <a:t> is </a:t>
            </a:r>
            <a:r>
              <a:rPr kumimoji="0" lang="en-US" sz="2600" b="1" i="0" u="none" strike="noStrike" kern="1200" cap="none" spc="0" normalizeH="0" baseline="0" noProof="0" dirty="0">
                <a:ln>
                  <a:noFill/>
                </a:ln>
                <a:solidFill>
                  <a:prstClr val="black"/>
                </a:solidFill>
                <a:effectLst/>
                <a:uLnTx/>
                <a:uFillTx/>
                <a:latin typeface="Quire Sans"/>
                <a:ea typeface="+mn-ea"/>
                <a:cs typeface="+mn-cs"/>
              </a:rPr>
              <a:t>closed</a:t>
            </a:r>
          </a:p>
        </p:txBody>
      </p:sp>
      <p:sp>
        <p:nvSpPr>
          <p:cNvPr id="11" name="Rectangle 10">
            <a:extLst>
              <a:ext uri="{FF2B5EF4-FFF2-40B4-BE49-F238E27FC236}">
                <a16:creationId xmlns:a16="http://schemas.microsoft.com/office/drawing/2014/main" id="{19440B7C-31D0-B7EA-ED48-064E2F9ED253}"/>
              </a:ext>
            </a:extLst>
          </p:cNvPr>
          <p:cNvSpPr/>
          <p:nvPr/>
        </p:nvSpPr>
        <p:spPr>
          <a:xfrm>
            <a:off x="3716694" y="1525601"/>
            <a:ext cx="2295821" cy="461665"/>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Quire Sans" panose="020B0502040400020003" pitchFamily="34" charset="0"/>
                <a:ea typeface="Cambria" panose="02040503050406030204" pitchFamily="18" charset="0"/>
                <a:cs typeface="+mn-cs"/>
              </a:rPr>
              <a:t>DRAM Subarray</a:t>
            </a:r>
          </a:p>
        </p:txBody>
      </p:sp>
    </p:spTree>
    <p:extLst>
      <p:ext uri="{BB962C8B-B14F-4D97-AF65-F5344CB8AC3E}">
        <p14:creationId xmlns:p14="http://schemas.microsoft.com/office/powerpoint/2010/main" val="1319184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p:bld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D1B328-456E-AEBA-0B52-3D80591581CB}"/>
            </a:ext>
          </a:extLst>
        </p:cNvPr>
        <p:cNvGrpSpPr/>
        <p:nvPr/>
      </p:nvGrpSpPr>
      <p:grpSpPr>
        <a:xfrm>
          <a:off x="0" y="0"/>
          <a:ext cx="0" cy="0"/>
          <a:chOff x="0" y="0"/>
          <a:chExt cx="0" cy="0"/>
        </a:xfrm>
      </p:grpSpPr>
      <p:sp>
        <p:nvSpPr>
          <p:cNvPr id="16" name="Rounded Rectangle 4">
            <a:extLst>
              <a:ext uri="{FF2B5EF4-FFF2-40B4-BE49-F238E27FC236}">
                <a16:creationId xmlns:a16="http://schemas.microsoft.com/office/drawing/2014/main" id="{3405B1AD-C7F4-51C7-765D-A203E539EDD2}"/>
              </a:ext>
            </a:extLst>
          </p:cNvPr>
          <p:cNvSpPr/>
          <p:nvPr/>
        </p:nvSpPr>
        <p:spPr>
          <a:xfrm>
            <a:off x="2162014" y="1526582"/>
            <a:ext cx="5408908" cy="3843580"/>
          </a:xfrm>
          <a:prstGeom prst="roundRect">
            <a:avLst>
              <a:gd name="adj" fmla="val 7585"/>
            </a:avLst>
          </a:prstGeom>
          <a:solidFill>
            <a:schemeClr val="bg1">
              <a:lumMod val="9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5F47C76-B538-66F1-01F0-D66203F939BC}"/>
              </a:ext>
            </a:extLst>
          </p:cNvPr>
          <p:cNvSpPr>
            <a:spLocks noGrp="1"/>
          </p:cNvSpPr>
          <p:nvPr>
            <p:ph type="title"/>
          </p:nvPr>
        </p:nvSpPr>
        <p:spPr/>
        <p:txBody>
          <a:bodyPr>
            <a:normAutofit fontScale="90000"/>
          </a:bodyPr>
          <a:lstStyle/>
          <a:p>
            <a:r>
              <a:rPr lang="en-US" dirty="0"/>
              <a:t>DRAM Operation: Activate and </a:t>
            </a:r>
            <a:r>
              <a:rPr lang="en-US" dirty="0" err="1"/>
              <a:t>Precharge</a:t>
            </a:r>
            <a:endParaRPr lang="en-US" dirty="0"/>
          </a:p>
        </p:txBody>
      </p:sp>
      <p:sp>
        <p:nvSpPr>
          <p:cNvPr id="4" name="Slide Number Placeholder 3">
            <a:extLst>
              <a:ext uri="{FF2B5EF4-FFF2-40B4-BE49-F238E27FC236}">
                <a16:creationId xmlns:a16="http://schemas.microsoft.com/office/drawing/2014/main" id="{126FCB41-7901-D66F-4F7B-51BC42EEFF7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9D2B53-EDAE-4B41-B849-8916FA40BCB6}" type="slidenum">
              <a:rPr kumimoji="0" lang="en-US" sz="2400" b="1" i="0" u="none" strike="noStrike" kern="1200" cap="none" spc="0" normalizeH="0" baseline="0" noProof="0" smtClean="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217</a:t>
            </a:fld>
            <a:endParaRPr kumimoji="0" lang="en-US" sz="2400" b="1" i="0" u="none" strike="noStrike" kern="1200" cap="none" spc="0" normalizeH="0" baseline="0" noProof="0" dirty="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endParaRPr>
          </a:p>
        </p:txBody>
      </p:sp>
      <p:sp>
        <p:nvSpPr>
          <p:cNvPr id="5" name="Rectangle 4">
            <a:extLst>
              <a:ext uri="{FF2B5EF4-FFF2-40B4-BE49-F238E27FC236}">
                <a16:creationId xmlns:a16="http://schemas.microsoft.com/office/drawing/2014/main" id="{52DB0184-FC63-4B0F-980F-E1E9C1AEBDA6}"/>
              </a:ext>
            </a:extLst>
          </p:cNvPr>
          <p:cNvSpPr/>
          <p:nvPr/>
        </p:nvSpPr>
        <p:spPr>
          <a:xfrm>
            <a:off x="2418160" y="2078845"/>
            <a:ext cx="4893185" cy="553592"/>
          </a:xfrm>
          <a:prstGeom prst="rect">
            <a:avLst/>
          </a:prstGeom>
          <a:solidFill>
            <a:schemeClr val="accent2">
              <a:lumMod val="40000"/>
              <a:lumOff val="60000"/>
            </a:schemeClr>
          </a:solidFill>
          <a:ln w="38100">
            <a:solidFill>
              <a:schemeClr val="tx1">
                <a:lumMod val="75000"/>
                <a:lumOff val="25000"/>
              </a:schemeClr>
            </a:solidFill>
          </a:ln>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Quire Sans"/>
                <a:ea typeface="+mn-ea"/>
                <a:cs typeface="+mn-cs"/>
              </a:rPr>
              <a:t>Row </a:t>
            </a:r>
            <a:r>
              <a:rPr kumimoji="0" lang="en-US" sz="2000" b="1" i="0" u="none" strike="noStrike" kern="1200" cap="none" spc="0" normalizeH="0" baseline="0" noProof="0" dirty="0">
                <a:ln>
                  <a:noFill/>
                </a:ln>
                <a:solidFill>
                  <a:prstClr val="black">
                    <a:lumMod val="75000"/>
                    <a:lumOff val="25000"/>
                  </a:prstClr>
                </a:solidFill>
                <a:effectLst/>
                <a:uLnTx/>
                <a:uFillTx/>
                <a:latin typeface="Trebuchet MS" panose="020B0703020202090204" pitchFamily="34" charset="0"/>
                <a:ea typeface="+mn-ea"/>
                <a:cs typeface="+mn-cs"/>
              </a:rPr>
              <a:t>1</a:t>
            </a:r>
          </a:p>
        </p:txBody>
      </p:sp>
      <p:sp>
        <p:nvSpPr>
          <p:cNvPr id="8" name="Rectangle 7">
            <a:extLst>
              <a:ext uri="{FF2B5EF4-FFF2-40B4-BE49-F238E27FC236}">
                <a16:creationId xmlns:a16="http://schemas.microsoft.com/office/drawing/2014/main" id="{A74D4744-05C8-243F-8A9E-AC94D1EDC4E9}"/>
              </a:ext>
            </a:extLst>
          </p:cNvPr>
          <p:cNvSpPr/>
          <p:nvPr/>
        </p:nvSpPr>
        <p:spPr>
          <a:xfrm>
            <a:off x="2418015" y="2632437"/>
            <a:ext cx="4893185" cy="553592"/>
          </a:xfrm>
          <a:prstGeom prst="rect">
            <a:avLst/>
          </a:prstGeom>
          <a:solidFill>
            <a:schemeClr val="accent4">
              <a:lumMod val="20000"/>
              <a:lumOff val="80000"/>
            </a:schemeClr>
          </a:solidFill>
          <a:ln w="38100">
            <a:solidFill>
              <a:schemeClr val="tx1">
                <a:lumMod val="75000"/>
                <a:lumOff val="25000"/>
              </a:schemeClr>
            </a:solidFill>
          </a:ln>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Quire Sans"/>
                <a:ea typeface="+mn-ea"/>
                <a:cs typeface="+mn-cs"/>
              </a:rPr>
              <a:t>Row </a:t>
            </a:r>
            <a:r>
              <a:rPr kumimoji="0" lang="en-US" sz="2000" b="1" i="0" u="none" strike="noStrike" kern="1200" cap="none" spc="0" normalizeH="0" baseline="0" noProof="0" dirty="0">
                <a:ln>
                  <a:noFill/>
                </a:ln>
                <a:solidFill>
                  <a:prstClr val="black">
                    <a:lumMod val="75000"/>
                    <a:lumOff val="25000"/>
                  </a:prstClr>
                </a:solidFill>
                <a:effectLst/>
                <a:uLnTx/>
                <a:uFillTx/>
                <a:latin typeface="Trebuchet MS" panose="020B0703020202090204" pitchFamily="34" charset="0"/>
                <a:ea typeface="+mn-ea"/>
                <a:cs typeface="+mn-cs"/>
              </a:rPr>
              <a:t>2</a:t>
            </a:r>
          </a:p>
        </p:txBody>
      </p:sp>
      <p:sp>
        <p:nvSpPr>
          <p:cNvPr id="9" name="Rectangle 8">
            <a:extLst>
              <a:ext uri="{FF2B5EF4-FFF2-40B4-BE49-F238E27FC236}">
                <a16:creationId xmlns:a16="http://schemas.microsoft.com/office/drawing/2014/main" id="{9567689B-1ED5-49B7-2F35-DFB5170F85C3}"/>
              </a:ext>
            </a:extLst>
          </p:cNvPr>
          <p:cNvSpPr/>
          <p:nvPr/>
        </p:nvSpPr>
        <p:spPr>
          <a:xfrm>
            <a:off x="2418015" y="3186029"/>
            <a:ext cx="4893185" cy="553592"/>
          </a:xfrm>
          <a:prstGeom prst="rect">
            <a:avLst/>
          </a:prstGeom>
          <a:solidFill>
            <a:schemeClr val="accent6">
              <a:lumMod val="40000"/>
              <a:lumOff val="60000"/>
            </a:schemeClr>
          </a:solidFill>
          <a:ln w="38100">
            <a:solidFill>
              <a:schemeClr val="tx1">
                <a:lumMod val="75000"/>
                <a:lumOff val="25000"/>
              </a:schemeClr>
            </a:solidFill>
          </a:ln>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Quire Sans"/>
                <a:ea typeface="+mn-ea"/>
                <a:cs typeface="+mn-cs"/>
              </a:rPr>
              <a:t>Row </a:t>
            </a:r>
            <a:r>
              <a:rPr kumimoji="0" lang="en-US" sz="2000" b="1" i="0" u="none" strike="noStrike" kern="1200" cap="none" spc="0" normalizeH="0" baseline="0" noProof="0" dirty="0">
                <a:ln>
                  <a:noFill/>
                </a:ln>
                <a:solidFill>
                  <a:prstClr val="black">
                    <a:lumMod val="75000"/>
                    <a:lumOff val="25000"/>
                  </a:prstClr>
                </a:solidFill>
                <a:effectLst/>
                <a:uLnTx/>
                <a:uFillTx/>
                <a:latin typeface="Trebuchet MS" panose="020B0703020202090204" pitchFamily="34" charset="0"/>
                <a:ea typeface="+mn-ea"/>
                <a:cs typeface="+mn-cs"/>
              </a:rPr>
              <a:t>3</a:t>
            </a:r>
          </a:p>
        </p:txBody>
      </p:sp>
      <p:sp>
        <p:nvSpPr>
          <p:cNvPr id="10" name="RowBuffer">
            <a:extLst>
              <a:ext uri="{FF2B5EF4-FFF2-40B4-BE49-F238E27FC236}">
                <a16:creationId xmlns:a16="http://schemas.microsoft.com/office/drawing/2014/main" id="{64474F38-2A2A-79A2-B764-724337F2BB65}"/>
              </a:ext>
            </a:extLst>
          </p:cNvPr>
          <p:cNvSpPr>
            <a:spLocks/>
          </p:cNvSpPr>
          <p:nvPr/>
        </p:nvSpPr>
        <p:spPr>
          <a:xfrm>
            <a:off x="2295145" y="4086491"/>
            <a:ext cx="5138926" cy="1157359"/>
          </a:xfrm>
          <a:prstGeom prst="roundRect">
            <a:avLst>
              <a:gd name="adj" fmla="val 5443"/>
            </a:avLst>
          </a:prstGeom>
          <a:solidFill>
            <a:schemeClr val="accent1">
              <a:lumMod val="75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91440" rIns="0" bIns="0" rtlCol="0" anchor="t"/>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5B9BD5">
                    <a:lumMod val="20000"/>
                    <a:lumOff val="80000"/>
                  </a:srgbClr>
                </a:solidFill>
                <a:effectLst/>
                <a:uLnTx/>
                <a:uFillTx/>
                <a:latin typeface="Quire Sans"/>
                <a:ea typeface="+mn-ea"/>
                <a:cs typeface="+mn-cs"/>
              </a:rPr>
              <a:t>Row Buffer</a:t>
            </a:r>
          </a:p>
        </p:txBody>
      </p:sp>
      <p:sp>
        <p:nvSpPr>
          <p:cNvPr id="11" name="Right Arrow 10">
            <a:extLst>
              <a:ext uri="{FF2B5EF4-FFF2-40B4-BE49-F238E27FC236}">
                <a16:creationId xmlns:a16="http://schemas.microsoft.com/office/drawing/2014/main" id="{3BB0FED2-88E3-4525-5EE2-2971B77D1B43}"/>
              </a:ext>
            </a:extLst>
          </p:cNvPr>
          <p:cNvSpPr/>
          <p:nvPr/>
        </p:nvSpPr>
        <p:spPr>
          <a:xfrm>
            <a:off x="957807" y="2202983"/>
            <a:ext cx="1421319" cy="274320"/>
          </a:xfrm>
          <a:prstGeom prst="rightArrow">
            <a:avLst/>
          </a:prstGeom>
          <a:solidFill>
            <a:srgbClr val="FF9F9F"/>
          </a:solidFill>
          <a:ln w="38100">
            <a:solidFill>
              <a:srgbClr val="C00000"/>
            </a:solidFill>
          </a:ln>
        </p:spPr>
        <p:txBody>
          <a:bodyPr wrap="squar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ED7D31">
                  <a:lumMod val="75000"/>
                </a:srgbClr>
              </a:solidFill>
              <a:effectLst/>
              <a:uLnTx/>
              <a:uFillTx/>
              <a:latin typeface="Quire Sans"/>
              <a:ea typeface="+mn-ea"/>
              <a:cs typeface="+mn-cs"/>
            </a:endParaRPr>
          </a:p>
        </p:txBody>
      </p:sp>
      <p:sp>
        <p:nvSpPr>
          <p:cNvPr id="12" name="TextBox 11">
            <a:extLst>
              <a:ext uri="{FF2B5EF4-FFF2-40B4-BE49-F238E27FC236}">
                <a16:creationId xmlns:a16="http://schemas.microsoft.com/office/drawing/2014/main" id="{E1949787-7E3F-8426-6150-872166847C79}"/>
              </a:ext>
            </a:extLst>
          </p:cNvPr>
          <p:cNvSpPr txBox="1"/>
          <p:nvPr/>
        </p:nvSpPr>
        <p:spPr>
          <a:xfrm>
            <a:off x="513267" y="1487839"/>
            <a:ext cx="1828800" cy="753812"/>
          </a:xfrm>
          <a:prstGeom prst="rect">
            <a:avLst/>
          </a:prstGeom>
          <a:noFill/>
          <a:ln w="57150">
            <a:noFill/>
          </a:ln>
        </p:spPr>
        <p:txBody>
          <a:bodyPr wrap="non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600" b="0" i="0" u="none" strike="noStrike" kern="1200" cap="none" spc="0" normalizeH="0" baseline="0" noProof="0" dirty="0">
                <a:ln>
                  <a:noFill/>
                </a:ln>
                <a:solidFill>
                  <a:srgbClr val="C00000"/>
                </a:solidFill>
                <a:effectLst/>
                <a:uLnTx/>
                <a:uFillTx/>
                <a:latin typeface="Quire Sans"/>
                <a:ea typeface="+mn-ea"/>
                <a:cs typeface="+mn-cs"/>
              </a:rPr>
              <a:t>Activate</a:t>
            </a:r>
            <a:r>
              <a:rPr kumimoji="0" lang="en-US" sz="2600" b="0" i="0" u="none" strike="noStrike" kern="1200" cap="none" spc="0" normalizeH="0" baseline="0" noProof="0" dirty="0">
                <a:ln>
                  <a:noFill/>
                </a:ln>
                <a:solidFill>
                  <a:prstClr val="black"/>
                </a:solidFill>
                <a:effectLst/>
                <a:uLnTx/>
                <a:uFillTx/>
                <a:latin typeface="Quire Sans"/>
                <a:ea typeface="+mn-ea"/>
                <a:cs typeface="+mn-cs"/>
              </a:rPr>
              <a:t> </a:t>
            </a:r>
            <a:br>
              <a:rPr kumimoji="0" lang="en-US" sz="2600" b="0" i="0" u="none" strike="noStrike" kern="1200" cap="none" spc="0" normalizeH="0" baseline="0" noProof="0" dirty="0">
                <a:ln>
                  <a:noFill/>
                </a:ln>
                <a:solidFill>
                  <a:prstClr val="black"/>
                </a:solidFill>
                <a:effectLst/>
                <a:uLnTx/>
                <a:uFillTx/>
                <a:latin typeface="Quire Sans"/>
                <a:ea typeface="+mn-ea"/>
                <a:cs typeface="+mn-cs"/>
              </a:rPr>
            </a:br>
            <a:r>
              <a:rPr kumimoji="0" lang="en-US" sz="2600" b="0" i="0" u="none" strike="noStrike" kern="1200" cap="none" spc="0" normalizeH="0" baseline="0" noProof="0" dirty="0">
                <a:ln>
                  <a:noFill/>
                </a:ln>
                <a:solidFill>
                  <a:prstClr val="black"/>
                </a:solidFill>
                <a:effectLst/>
                <a:uLnTx/>
                <a:uFillTx/>
                <a:latin typeface="Quire Sans"/>
                <a:ea typeface="+mn-ea"/>
                <a:cs typeface="+mn-cs"/>
              </a:rPr>
              <a:t>command</a:t>
            </a:r>
          </a:p>
        </p:txBody>
      </p:sp>
      <p:sp>
        <p:nvSpPr>
          <p:cNvPr id="15" name="Rectangle 14">
            <a:extLst>
              <a:ext uri="{FF2B5EF4-FFF2-40B4-BE49-F238E27FC236}">
                <a16:creationId xmlns:a16="http://schemas.microsoft.com/office/drawing/2014/main" id="{F39F190D-3A16-10CE-BC90-6F1119311C0D}"/>
              </a:ext>
            </a:extLst>
          </p:cNvPr>
          <p:cNvSpPr/>
          <p:nvPr/>
        </p:nvSpPr>
        <p:spPr>
          <a:xfrm>
            <a:off x="2418015" y="2078966"/>
            <a:ext cx="4893185" cy="553592"/>
          </a:xfrm>
          <a:prstGeom prst="rect">
            <a:avLst/>
          </a:prstGeom>
          <a:solidFill>
            <a:schemeClr val="accent2">
              <a:lumMod val="40000"/>
              <a:lumOff val="60000"/>
            </a:schemeClr>
          </a:solidFill>
          <a:ln w="38100">
            <a:solidFill>
              <a:schemeClr val="tx1">
                <a:lumMod val="75000"/>
                <a:lumOff val="25000"/>
              </a:schemeClr>
            </a:solidFill>
          </a:ln>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Quire Sans"/>
                <a:ea typeface="+mn-ea"/>
                <a:cs typeface="+mn-cs"/>
              </a:rPr>
              <a:t>Row </a:t>
            </a:r>
            <a:r>
              <a:rPr kumimoji="0" lang="en-US" sz="2000" b="1" i="0" u="none" strike="noStrike" kern="1200" cap="none" spc="0" normalizeH="0" baseline="0" noProof="0" dirty="0">
                <a:ln>
                  <a:noFill/>
                </a:ln>
                <a:solidFill>
                  <a:prstClr val="black">
                    <a:lumMod val="75000"/>
                    <a:lumOff val="25000"/>
                  </a:prstClr>
                </a:solidFill>
                <a:effectLst/>
                <a:uLnTx/>
                <a:uFillTx/>
                <a:latin typeface="Trebuchet MS" panose="020B0703020202090204" pitchFamily="34" charset="0"/>
                <a:ea typeface="+mn-ea"/>
                <a:cs typeface="+mn-cs"/>
              </a:rPr>
              <a:t>1</a:t>
            </a:r>
          </a:p>
        </p:txBody>
      </p:sp>
      <p:sp>
        <p:nvSpPr>
          <p:cNvPr id="3" name="TextBox 2">
            <a:extLst>
              <a:ext uri="{FF2B5EF4-FFF2-40B4-BE49-F238E27FC236}">
                <a16:creationId xmlns:a16="http://schemas.microsoft.com/office/drawing/2014/main" id="{3DED7623-7D97-A999-BA82-5D3B1822DC6D}"/>
              </a:ext>
            </a:extLst>
          </p:cNvPr>
          <p:cNvSpPr txBox="1"/>
          <p:nvPr/>
        </p:nvSpPr>
        <p:spPr>
          <a:xfrm>
            <a:off x="3116274" y="768096"/>
            <a:ext cx="3496665" cy="753812"/>
          </a:xfrm>
          <a:prstGeom prst="rect">
            <a:avLst/>
          </a:prstGeom>
          <a:noFill/>
          <a:ln w="57150">
            <a:noFill/>
          </a:ln>
        </p:spPr>
        <p:txBody>
          <a:bodyPr wrap="non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600" b="0" i="0" u="none" strike="noStrike" kern="1200" cap="none" spc="0" normalizeH="0" baseline="0" noProof="0" dirty="0">
                <a:ln>
                  <a:noFill/>
                </a:ln>
                <a:solidFill>
                  <a:srgbClr val="ED7D31">
                    <a:lumMod val="75000"/>
                  </a:srgbClr>
                </a:solidFill>
                <a:effectLst/>
                <a:uLnTx/>
                <a:uFillTx/>
                <a:latin typeface="Quire Sans"/>
                <a:ea typeface="+mn-ea"/>
                <a:cs typeface="+mn-cs"/>
              </a:rPr>
              <a:t>Access data in Row </a:t>
            </a:r>
            <a:r>
              <a:rPr kumimoji="0" lang="en-US" sz="2600" b="0" i="0" u="none" strike="noStrike" kern="1200" cap="none" spc="0" normalizeH="0" baseline="0" noProof="0" dirty="0">
                <a:ln>
                  <a:noFill/>
                </a:ln>
                <a:solidFill>
                  <a:srgbClr val="ED7D31">
                    <a:lumMod val="75000"/>
                  </a:srgbClr>
                </a:solidFill>
                <a:effectLst/>
                <a:uLnTx/>
                <a:uFillTx/>
                <a:latin typeface="Trebuchet MS" panose="020B0603020202020204" pitchFamily="34" charset="0"/>
                <a:ea typeface="+mn-ea"/>
                <a:cs typeface="+mn-cs"/>
              </a:rPr>
              <a:t>1</a:t>
            </a:r>
          </a:p>
        </p:txBody>
      </p:sp>
      <p:sp>
        <p:nvSpPr>
          <p:cNvPr id="6" name="TextBox 5">
            <a:extLst>
              <a:ext uri="{FF2B5EF4-FFF2-40B4-BE49-F238E27FC236}">
                <a16:creationId xmlns:a16="http://schemas.microsoft.com/office/drawing/2014/main" id="{86ADB13F-7496-A659-9F53-B68726AF4DC5}"/>
              </a:ext>
            </a:extLst>
          </p:cNvPr>
          <p:cNvSpPr txBox="1"/>
          <p:nvPr/>
        </p:nvSpPr>
        <p:spPr>
          <a:xfrm>
            <a:off x="3678985" y="5551974"/>
            <a:ext cx="2371241" cy="528760"/>
          </a:xfrm>
          <a:prstGeom prst="rect">
            <a:avLst/>
          </a:prstGeom>
          <a:noFill/>
          <a:ln w="57150">
            <a:noFill/>
          </a:ln>
        </p:spPr>
        <p:txBody>
          <a:bodyPr wrap="non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600" b="0" i="0" u="none" strike="noStrike" kern="1200" cap="none" spc="0" normalizeH="0" baseline="0" noProof="0" dirty="0">
                <a:ln>
                  <a:noFill/>
                </a:ln>
                <a:solidFill>
                  <a:srgbClr val="ED7D31">
                    <a:lumMod val="75000"/>
                  </a:srgbClr>
                </a:solidFill>
                <a:effectLst/>
                <a:uLnTx/>
                <a:uFillTx/>
                <a:latin typeface="Quire Sans"/>
                <a:ea typeface="+mn-ea"/>
                <a:cs typeface="+mn-cs"/>
              </a:rPr>
              <a:t>Row </a:t>
            </a:r>
            <a:r>
              <a:rPr kumimoji="0" lang="en-US" sz="2600" b="0" i="0" u="none" strike="noStrike" kern="1200" cap="none" spc="0" normalizeH="0" baseline="0" noProof="0" dirty="0">
                <a:ln>
                  <a:noFill/>
                </a:ln>
                <a:solidFill>
                  <a:srgbClr val="ED7D31">
                    <a:lumMod val="75000"/>
                  </a:srgbClr>
                </a:solidFill>
                <a:effectLst/>
                <a:uLnTx/>
                <a:uFillTx/>
                <a:latin typeface="Trebuchet MS" panose="020B0703020202090204" pitchFamily="34" charset="0"/>
                <a:ea typeface="+mn-ea"/>
                <a:cs typeface="+mn-cs"/>
              </a:rPr>
              <a:t>1</a:t>
            </a:r>
            <a:r>
              <a:rPr kumimoji="0" lang="en-US" sz="2600" b="0" i="0" u="none" strike="noStrike" kern="1200" cap="none" spc="0" normalizeH="0" baseline="0" noProof="0" dirty="0">
                <a:ln>
                  <a:noFill/>
                </a:ln>
                <a:solidFill>
                  <a:prstClr val="black"/>
                </a:solidFill>
                <a:effectLst/>
                <a:uLnTx/>
                <a:uFillTx/>
                <a:latin typeface="Quire Sans"/>
                <a:ea typeface="+mn-ea"/>
                <a:cs typeface="+mn-cs"/>
              </a:rPr>
              <a:t> is </a:t>
            </a:r>
            <a:r>
              <a:rPr kumimoji="0" lang="en-US" sz="2600" b="1" i="0" u="none" strike="noStrike" kern="1200" cap="none" spc="0" normalizeH="0" baseline="0" noProof="0" dirty="0">
                <a:ln>
                  <a:noFill/>
                </a:ln>
                <a:solidFill>
                  <a:prstClr val="black"/>
                </a:solidFill>
                <a:effectLst/>
                <a:uLnTx/>
                <a:uFillTx/>
                <a:latin typeface="Quire Sans"/>
                <a:ea typeface="+mn-ea"/>
                <a:cs typeface="+mn-cs"/>
              </a:rPr>
              <a:t>open</a:t>
            </a:r>
          </a:p>
        </p:txBody>
      </p:sp>
      <p:sp>
        <p:nvSpPr>
          <p:cNvPr id="13" name="TextBox 12">
            <a:extLst>
              <a:ext uri="{FF2B5EF4-FFF2-40B4-BE49-F238E27FC236}">
                <a16:creationId xmlns:a16="http://schemas.microsoft.com/office/drawing/2014/main" id="{0518FB75-B01D-AD1F-F07F-8611D0FF5E84}"/>
              </a:ext>
            </a:extLst>
          </p:cNvPr>
          <p:cNvSpPr txBox="1"/>
          <p:nvPr/>
        </p:nvSpPr>
        <p:spPr>
          <a:xfrm>
            <a:off x="3678985" y="5554791"/>
            <a:ext cx="2371241" cy="528760"/>
          </a:xfrm>
          <a:prstGeom prst="rect">
            <a:avLst/>
          </a:prstGeom>
          <a:noFill/>
          <a:ln w="57150">
            <a:noFill/>
          </a:ln>
        </p:spPr>
        <p:txBody>
          <a:bodyPr wrap="non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600" b="0" i="0" u="none" strike="noStrike" kern="1200" cap="none" spc="0" normalizeH="0" baseline="0" noProof="0" dirty="0">
                <a:ln>
                  <a:noFill/>
                </a:ln>
                <a:solidFill>
                  <a:srgbClr val="ED7D31">
                    <a:lumMod val="75000"/>
                  </a:srgbClr>
                </a:solidFill>
                <a:effectLst/>
                <a:uLnTx/>
                <a:uFillTx/>
                <a:latin typeface="Quire Sans"/>
                <a:ea typeface="+mn-ea"/>
                <a:cs typeface="+mn-cs"/>
              </a:rPr>
              <a:t>Row </a:t>
            </a:r>
            <a:r>
              <a:rPr kumimoji="0" lang="en-US" sz="2600" b="0" i="0" u="none" strike="noStrike" kern="1200" cap="none" spc="0" normalizeH="0" baseline="0" noProof="0" dirty="0">
                <a:ln>
                  <a:noFill/>
                </a:ln>
                <a:solidFill>
                  <a:srgbClr val="ED7D31">
                    <a:lumMod val="75000"/>
                  </a:srgbClr>
                </a:solidFill>
                <a:effectLst/>
                <a:uLnTx/>
                <a:uFillTx/>
                <a:latin typeface="Trebuchet MS" panose="020B0703020202090204" pitchFamily="34" charset="0"/>
                <a:ea typeface="+mn-ea"/>
                <a:cs typeface="+mn-cs"/>
              </a:rPr>
              <a:t>1</a:t>
            </a:r>
            <a:r>
              <a:rPr kumimoji="0" lang="en-US" sz="2600" b="0" i="0" u="none" strike="noStrike" kern="1200" cap="none" spc="0" normalizeH="0" baseline="0" noProof="0" dirty="0">
                <a:ln>
                  <a:noFill/>
                </a:ln>
                <a:solidFill>
                  <a:prstClr val="black"/>
                </a:solidFill>
                <a:effectLst/>
                <a:uLnTx/>
                <a:uFillTx/>
                <a:latin typeface="Quire Sans"/>
                <a:ea typeface="+mn-ea"/>
                <a:cs typeface="+mn-cs"/>
              </a:rPr>
              <a:t> is </a:t>
            </a:r>
            <a:r>
              <a:rPr kumimoji="0" lang="en-US" sz="2600" b="1" i="0" u="none" strike="noStrike" kern="1200" cap="none" spc="0" normalizeH="0" baseline="0" noProof="0" dirty="0">
                <a:ln>
                  <a:noFill/>
                </a:ln>
                <a:solidFill>
                  <a:prstClr val="black"/>
                </a:solidFill>
                <a:effectLst/>
                <a:uLnTx/>
                <a:uFillTx/>
                <a:latin typeface="Quire Sans"/>
                <a:ea typeface="+mn-ea"/>
                <a:cs typeface="+mn-cs"/>
              </a:rPr>
              <a:t>closed</a:t>
            </a:r>
          </a:p>
        </p:txBody>
      </p:sp>
      <p:sp>
        <p:nvSpPr>
          <p:cNvPr id="17" name="Rectangle 16">
            <a:extLst>
              <a:ext uri="{FF2B5EF4-FFF2-40B4-BE49-F238E27FC236}">
                <a16:creationId xmlns:a16="http://schemas.microsoft.com/office/drawing/2014/main" id="{C5DD25F0-1B3B-62B0-ED8F-3EC6F5607BDC}"/>
              </a:ext>
            </a:extLst>
          </p:cNvPr>
          <p:cNvSpPr/>
          <p:nvPr/>
        </p:nvSpPr>
        <p:spPr>
          <a:xfrm>
            <a:off x="3716694" y="1525601"/>
            <a:ext cx="2295821" cy="461665"/>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Quire Sans" panose="020B0502040400020003" pitchFamily="34" charset="0"/>
                <a:ea typeface="Cambria" panose="02040503050406030204" pitchFamily="18" charset="0"/>
                <a:cs typeface="+mn-cs"/>
              </a:rPr>
              <a:t>DRAM Subarray</a:t>
            </a:r>
          </a:p>
        </p:txBody>
      </p:sp>
    </p:spTree>
    <p:extLst>
      <p:ext uri="{BB962C8B-B14F-4D97-AF65-F5344CB8AC3E}">
        <p14:creationId xmlns:p14="http://schemas.microsoft.com/office/powerpoint/2010/main" val="68416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42" presetClass="path" presetSubtype="0" accel="50000" decel="50000" fill="hold" grpId="0" nodeType="clickEffect">
                                  <p:stCondLst>
                                    <p:cond delay="0"/>
                                  </p:stCondLst>
                                  <p:childTnLst>
                                    <p:animMotion origin="layout" path="M -4.44444E-6 1.48148E-6 L -4.44444E-6 0.36667 " pathEditMode="relative" rAng="0" ptsTypes="AA">
                                      <p:cBhvr>
                                        <p:cTn id="12" dur="500" fill="hold"/>
                                        <p:tgtEl>
                                          <p:spTgt spid="15"/>
                                        </p:tgtEl>
                                        <p:attrNameLst>
                                          <p:attrName>ppt_x</p:attrName>
                                          <p:attrName>ppt_y</p:attrName>
                                        </p:attrNameLst>
                                      </p:cBhvr>
                                      <p:rCtr x="0" y="18333"/>
                                    </p:animMotion>
                                  </p:childTnLst>
                                </p:cTn>
                              </p:par>
                              <p:par>
                                <p:cTn id="13" presetID="1" presetClass="exit"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hidden"/>
                                      </p:to>
                                    </p:se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P spid="15" grpId="0" animBg="1"/>
      <p:bldP spid="6" grpId="0"/>
      <p:bldP spid="13" grpId="0"/>
    </p:bld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84B499-F92B-0C70-7E1E-92F804EC61E3}"/>
            </a:ext>
          </a:extLst>
        </p:cNvPr>
        <p:cNvGrpSpPr/>
        <p:nvPr/>
      </p:nvGrpSpPr>
      <p:grpSpPr>
        <a:xfrm>
          <a:off x="0" y="0"/>
          <a:ext cx="0" cy="0"/>
          <a:chOff x="0" y="0"/>
          <a:chExt cx="0" cy="0"/>
        </a:xfrm>
      </p:grpSpPr>
      <p:sp>
        <p:nvSpPr>
          <p:cNvPr id="12" name="Rounded Rectangle 4">
            <a:extLst>
              <a:ext uri="{FF2B5EF4-FFF2-40B4-BE49-F238E27FC236}">
                <a16:creationId xmlns:a16="http://schemas.microsoft.com/office/drawing/2014/main" id="{EA43001E-2A83-0423-B9D1-F8AFD59762FB}"/>
              </a:ext>
            </a:extLst>
          </p:cNvPr>
          <p:cNvSpPr/>
          <p:nvPr/>
        </p:nvSpPr>
        <p:spPr>
          <a:xfrm>
            <a:off x="2162014" y="1526582"/>
            <a:ext cx="5408908" cy="3843580"/>
          </a:xfrm>
          <a:prstGeom prst="roundRect">
            <a:avLst>
              <a:gd name="adj" fmla="val 7585"/>
            </a:avLst>
          </a:prstGeom>
          <a:solidFill>
            <a:schemeClr val="bg1">
              <a:lumMod val="9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D0C1B7A-8BEE-ADD9-A6F8-F9D14FDE5012}"/>
              </a:ext>
            </a:extLst>
          </p:cNvPr>
          <p:cNvSpPr>
            <a:spLocks noGrp="1"/>
          </p:cNvSpPr>
          <p:nvPr>
            <p:ph type="title"/>
          </p:nvPr>
        </p:nvSpPr>
        <p:spPr/>
        <p:txBody>
          <a:bodyPr>
            <a:normAutofit fontScale="90000"/>
          </a:bodyPr>
          <a:lstStyle/>
          <a:p>
            <a:r>
              <a:rPr lang="en-US" dirty="0"/>
              <a:t>DRAM Operation: Activate and </a:t>
            </a:r>
            <a:r>
              <a:rPr lang="en-US" dirty="0" err="1"/>
              <a:t>Precharge</a:t>
            </a:r>
            <a:endParaRPr lang="en-US" dirty="0"/>
          </a:p>
        </p:txBody>
      </p:sp>
      <p:sp>
        <p:nvSpPr>
          <p:cNvPr id="4" name="Slide Number Placeholder 3">
            <a:extLst>
              <a:ext uri="{FF2B5EF4-FFF2-40B4-BE49-F238E27FC236}">
                <a16:creationId xmlns:a16="http://schemas.microsoft.com/office/drawing/2014/main" id="{870D2FFC-86D1-897A-E9B7-821914A733A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9D2B53-EDAE-4B41-B849-8916FA40BCB6}" type="slidenum">
              <a:rPr kumimoji="0" lang="en-US" sz="2400" b="1" i="0" u="none" strike="noStrike" kern="1200" cap="none" spc="0" normalizeH="0" baseline="0" noProof="0" smtClean="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218</a:t>
            </a:fld>
            <a:endParaRPr kumimoji="0" lang="en-US" sz="2400" b="1" i="0" u="none" strike="noStrike" kern="1200" cap="none" spc="0" normalizeH="0" baseline="0" noProof="0" dirty="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endParaRPr>
          </a:p>
        </p:txBody>
      </p:sp>
      <p:sp>
        <p:nvSpPr>
          <p:cNvPr id="5" name="Rectangle 4">
            <a:extLst>
              <a:ext uri="{FF2B5EF4-FFF2-40B4-BE49-F238E27FC236}">
                <a16:creationId xmlns:a16="http://schemas.microsoft.com/office/drawing/2014/main" id="{4462E59B-C4EF-83B2-0A51-922365006000}"/>
              </a:ext>
            </a:extLst>
          </p:cNvPr>
          <p:cNvSpPr/>
          <p:nvPr/>
        </p:nvSpPr>
        <p:spPr>
          <a:xfrm>
            <a:off x="2418160" y="2078845"/>
            <a:ext cx="4893185" cy="553592"/>
          </a:xfrm>
          <a:prstGeom prst="rect">
            <a:avLst/>
          </a:prstGeom>
          <a:solidFill>
            <a:schemeClr val="accent2">
              <a:lumMod val="40000"/>
              <a:lumOff val="60000"/>
            </a:schemeClr>
          </a:solidFill>
          <a:ln w="38100">
            <a:solidFill>
              <a:schemeClr val="tx1">
                <a:lumMod val="75000"/>
                <a:lumOff val="25000"/>
              </a:schemeClr>
            </a:solidFill>
          </a:ln>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Quire Sans"/>
                <a:ea typeface="+mn-ea"/>
                <a:cs typeface="+mn-cs"/>
              </a:rPr>
              <a:t>Row </a:t>
            </a:r>
            <a:r>
              <a:rPr kumimoji="0" lang="en-US" sz="2000" b="1" i="0" u="none" strike="noStrike" kern="1200" cap="none" spc="0" normalizeH="0" baseline="0" noProof="0" dirty="0">
                <a:ln>
                  <a:noFill/>
                </a:ln>
                <a:solidFill>
                  <a:prstClr val="black">
                    <a:lumMod val="75000"/>
                    <a:lumOff val="25000"/>
                  </a:prstClr>
                </a:solidFill>
                <a:effectLst/>
                <a:uLnTx/>
                <a:uFillTx/>
                <a:latin typeface="Trebuchet MS" panose="020B0703020202090204" pitchFamily="34" charset="0"/>
                <a:ea typeface="+mn-ea"/>
                <a:cs typeface="+mn-cs"/>
              </a:rPr>
              <a:t>1</a:t>
            </a:r>
          </a:p>
        </p:txBody>
      </p:sp>
      <p:sp>
        <p:nvSpPr>
          <p:cNvPr id="8" name="Rectangle 7">
            <a:extLst>
              <a:ext uri="{FF2B5EF4-FFF2-40B4-BE49-F238E27FC236}">
                <a16:creationId xmlns:a16="http://schemas.microsoft.com/office/drawing/2014/main" id="{097BFD03-B7FB-5C08-659C-7384789E9EE0}"/>
              </a:ext>
            </a:extLst>
          </p:cNvPr>
          <p:cNvSpPr/>
          <p:nvPr/>
        </p:nvSpPr>
        <p:spPr>
          <a:xfrm>
            <a:off x="2418015" y="2632437"/>
            <a:ext cx="4893185" cy="553592"/>
          </a:xfrm>
          <a:prstGeom prst="rect">
            <a:avLst/>
          </a:prstGeom>
          <a:solidFill>
            <a:schemeClr val="accent4">
              <a:lumMod val="20000"/>
              <a:lumOff val="80000"/>
            </a:schemeClr>
          </a:solidFill>
          <a:ln w="38100">
            <a:solidFill>
              <a:schemeClr val="tx1">
                <a:lumMod val="75000"/>
                <a:lumOff val="25000"/>
              </a:schemeClr>
            </a:solidFill>
          </a:ln>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Quire Sans"/>
                <a:ea typeface="+mn-ea"/>
                <a:cs typeface="+mn-cs"/>
              </a:rPr>
              <a:t>Row </a:t>
            </a:r>
            <a:r>
              <a:rPr kumimoji="0" lang="en-US" sz="2000" b="1" i="0" u="none" strike="noStrike" kern="1200" cap="none" spc="0" normalizeH="0" baseline="0" noProof="0" dirty="0">
                <a:ln>
                  <a:noFill/>
                </a:ln>
                <a:solidFill>
                  <a:prstClr val="black">
                    <a:lumMod val="75000"/>
                    <a:lumOff val="25000"/>
                  </a:prstClr>
                </a:solidFill>
                <a:effectLst/>
                <a:uLnTx/>
                <a:uFillTx/>
                <a:latin typeface="Trebuchet MS" panose="020B0703020202090204" pitchFamily="34" charset="0"/>
                <a:ea typeface="+mn-ea"/>
                <a:cs typeface="+mn-cs"/>
              </a:rPr>
              <a:t>2</a:t>
            </a:r>
          </a:p>
        </p:txBody>
      </p:sp>
      <p:sp>
        <p:nvSpPr>
          <p:cNvPr id="9" name="Rectangle 8">
            <a:extLst>
              <a:ext uri="{FF2B5EF4-FFF2-40B4-BE49-F238E27FC236}">
                <a16:creationId xmlns:a16="http://schemas.microsoft.com/office/drawing/2014/main" id="{3FDDA056-70B7-E598-2D08-FC4601D543B6}"/>
              </a:ext>
            </a:extLst>
          </p:cNvPr>
          <p:cNvSpPr/>
          <p:nvPr/>
        </p:nvSpPr>
        <p:spPr>
          <a:xfrm>
            <a:off x="2418015" y="3186029"/>
            <a:ext cx="4893185" cy="553592"/>
          </a:xfrm>
          <a:prstGeom prst="rect">
            <a:avLst/>
          </a:prstGeom>
          <a:solidFill>
            <a:schemeClr val="accent6">
              <a:lumMod val="40000"/>
              <a:lumOff val="60000"/>
            </a:schemeClr>
          </a:solidFill>
          <a:ln w="38100">
            <a:solidFill>
              <a:schemeClr val="tx1">
                <a:lumMod val="75000"/>
                <a:lumOff val="25000"/>
              </a:schemeClr>
            </a:solidFill>
          </a:ln>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Quire Sans"/>
                <a:ea typeface="+mn-ea"/>
                <a:cs typeface="+mn-cs"/>
              </a:rPr>
              <a:t>Row </a:t>
            </a:r>
            <a:r>
              <a:rPr kumimoji="0" lang="en-US" sz="2000" b="1" i="0" u="none" strike="noStrike" kern="1200" cap="none" spc="0" normalizeH="0" baseline="0" noProof="0" dirty="0">
                <a:ln>
                  <a:noFill/>
                </a:ln>
                <a:solidFill>
                  <a:prstClr val="black">
                    <a:lumMod val="75000"/>
                    <a:lumOff val="25000"/>
                  </a:prstClr>
                </a:solidFill>
                <a:effectLst/>
                <a:uLnTx/>
                <a:uFillTx/>
                <a:latin typeface="Trebuchet MS" panose="020B0703020202090204" pitchFamily="34" charset="0"/>
                <a:ea typeface="+mn-ea"/>
                <a:cs typeface="+mn-cs"/>
              </a:rPr>
              <a:t>3</a:t>
            </a:r>
          </a:p>
        </p:txBody>
      </p:sp>
      <p:sp>
        <p:nvSpPr>
          <p:cNvPr id="10" name="RowBuffer">
            <a:extLst>
              <a:ext uri="{FF2B5EF4-FFF2-40B4-BE49-F238E27FC236}">
                <a16:creationId xmlns:a16="http://schemas.microsoft.com/office/drawing/2014/main" id="{D03C06FA-CCA8-CDC8-6354-BF9780EFA760}"/>
              </a:ext>
            </a:extLst>
          </p:cNvPr>
          <p:cNvSpPr>
            <a:spLocks/>
          </p:cNvSpPr>
          <p:nvPr/>
        </p:nvSpPr>
        <p:spPr>
          <a:xfrm>
            <a:off x="2295145" y="4086491"/>
            <a:ext cx="5138926" cy="1157359"/>
          </a:xfrm>
          <a:prstGeom prst="roundRect">
            <a:avLst>
              <a:gd name="adj" fmla="val 5443"/>
            </a:avLst>
          </a:prstGeom>
          <a:solidFill>
            <a:schemeClr val="accent1">
              <a:lumMod val="75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91440" rIns="0" bIns="0" rtlCol="0" anchor="t"/>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5B9BD5">
                    <a:lumMod val="20000"/>
                    <a:lumOff val="80000"/>
                  </a:srgbClr>
                </a:solidFill>
                <a:effectLst/>
                <a:uLnTx/>
                <a:uFillTx/>
                <a:latin typeface="Quire Sans"/>
                <a:ea typeface="+mn-ea"/>
                <a:cs typeface="+mn-cs"/>
              </a:rPr>
              <a:t>Row Buffer</a:t>
            </a:r>
          </a:p>
        </p:txBody>
      </p:sp>
      <p:sp>
        <p:nvSpPr>
          <p:cNvPr id="15" name="Rectangle 14">
            <a:extLst>
              <a:ext uri="{FF2B5EF4-FFF2-40B4-BE49-F238E27FC236}">
                <a16:creationId xmlns:a16="http://schemas.microsoft.com/office/drawing/2014/main" id="{B1EAEDE7-B182-405D-873C-737611CC77CE}"/>
              </a:ext>
            </a:extLst>
          </p:cNvPr>
          <p:cNvSpPr/>
          <p:nvPr/>
        </p:nvSpPr>
        <p:spPr>
          <a:xfrm>
            <a:off x="2418015" y="4592149"/>
            <a:ext cx="4893185" cy="553592"/>
          </a:xfrm>
          <a:prstGeom prst="rect">
            <a:avLst/>
          </a:prstGeom>
          <a:solidFill>
            <a:schemeClr val="accent2">
              <a:lumMod val="40000"/>
              <a:lumOff val="60000"/>
            </a:schemeClr>
          </a:solidFill>
          <a:ln w="38100">
            <a:solidFill>
              <a:schemeClr val="tx1">
                <a:lumMod val="75000"/>
                <a:lumOff val="25000"/>
              </a:schemeClr>
            </a:solidFill>
          </a:ln>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Quire Sans"/>
                <a:ea typeface="+mn-ea"/>
                <a:cs typeface="+mn-cs"/>
              </a:rPr>
              <a:t>Row </a:t>
            </a:r>
            <a:r>
              <a:rPr kumimoji="0" lang="en-US" sz="2000" b="1" i="0" u="none" strike="noStrike" kern="1200" cap="none" spc="0" normalizeH="0" baseline="0" noProof="0" dirty="0">
                <a:ln>
                  <a:noFill/>
                </a:ln>
                <a:solidFill>
                  <a:prstClr val="black">
                    <a:lumMod val="75000"/>
                    <a:lumOff val="25000"/>
                  </a:prstClr>
                </a:solidFill>
                <a:effectLst/>
                <a:uLnTx/>
                <a:uFillTx/>
                <a:latin typeface="Trebuchet MS" panose="020B0703020202090204" pitchFamily="34" charset="0"/>
                <a:ea typeface="+mn-ea"/>
                <a:cs typeface="+mn-cs"/>
              </a:rPr>
              <a:t>1</a:t>
            </a:r>
          </a:p>
        </p:txBody>
      </p:sp>
      <p:sp>
        <p:nvSpPr>
          <p:cNvPr id="7" name="Right Arrow 6">
            <a:extLst>
              <a:ext uri="{FF2B5EF4-FFF2-40B4-BE49-F238E27FC236}">
                <a16:creationId xmlns:a16="http://schemas.microsoft.com/office/drawing/2014/main" id="{BBF6481D-82D0-FDBA-4C71-3E28EE7A0E07}"/>
              </a:ext>
            </a:extLst>
          </p:cNvPr>
          <p:cNvSpPr/>
          <p:nvPr/>
        </p:nvSpPr>
        <p:spPr>
          <a:xfrm>
            <a:off x="956265" y="4717687"/>
            <a:ext cx="1421319" cy="274320"/>
          </a:xfrm>
          <a:prstGeom prst="rightArrow">
            <a:avLst/>
          </a:prstGeom>
          <a:solidFill>
            <a:schemeClr val="accent6">
              <a:lumMod val="20000"/>
              <a:lumOff val="80000"/>
            </a:schemeClr>
          </a:solidFill>
          <a:ln w="38100">
            <a:solidFill>
              <a:schemeClr val="accent6">
                <a:lumMod val="75000"/>
              </a:schemeClr>
            </a:solidFill>
          </a:ln>
        </p:spPr>
        <p:txBody>
          <a:bodyPr wrap="squar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ED7D31">
                  <a:lumMod val="75000"/>
                </a:srgbClr>
              </a:solidFill>
              <a:effectLst/>
              <a:uLnTx/>
              <a:uFillTx/>
              <a:latin typeface="Quire Sans"/>
              <a:ea typeface="+mn-ea"/>
              <a:cs typeface="+mn-cs"/>
            </a:endParaRPr>
          </a:p>
        </p:txBody>
      </p:sp>
      <p:sp>
        <p:nvSpPr>
          <p:cNvPr id="13" name="TextBox 12">
            <a:extLst>
              <a:ext uri="{FF2B5EF4-FFF2-40B4-BE49-F238E27FC236}">
                <a16:creationId xmlns:a16="http://schemas.microsoft.com/office/drawing/2014/main" id="{08986BCB-8A95-8685-68A6-403965AF4743}"/>
              </a:ext>
            </a:extLst>
          </p:cNvPr>
          <p:cNvSpPr txBox="1"/>
          <p:nvPr/>
        </p:nvSpPr>
        <p:spPr>
          <a:xfrm>
            <a:off x="496227" y="4018041"/>
            <a:ext cx="1828800" cy="753812"/>
          </a:xfrm>
          <a:prstGeom prst="rect">
            <a:avLst/>
          </a:prstGeom>
          <a:noFill/>
          <a:ln w="57150">
            <a:noFill/>
          </a:ln>
        </p:spPr>
        <p:txBody>
          <a:bodyPr wrap="non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600" b="0" i="0" u="none" strike="noStrike" kern="1200" cap="none" spc="0" normalizeH="0" baseline="0" noProof="0" dirty="0" err="1">
                <a:ln>
                  <a:noFill/>
                </a:ln>
                <a:solidFill>
                  <a:srgbClr val="70AD47">
                    <a:lumMod val="75000"/>
                  </a:srgbClr>
                </a:solidFill>
                <a:effectLst/>
                <a:uLnTx/>
                <a:uFillTx/>
                <a:latin typeface="Quire Sans"/>
                <a:ea typeface="+mn-ea"/>
                <a:cs typeface="+mn-cs"/>
              </a:rPr>
              <a:t>Precharge</a:t>
            </a:r>
            <a:r>
              <a:rPr kumimoji="0" lang="en-US" sz="2600" b="0" i="0" u="none" strike="noStrike" kern="1200" cap="none" spc="0" normalizeH="0" baseline="0" noProof="0" dirty="0">
                <a:ln>
                  <a:noFill/>
                </a:ln>
                <a:solidFill>
                  <a:prstClr val="black"/>
                </a:solidFill>
                <a:effectLst/>
                <a:uLnTx/>
                <a:uFillTx/>
                <a:latin typeface="Quire Sans"/>
                <a:ea typeface="+mn-ea"/>
                <a:cs typeface="+mn-cs"/>
              </a:rPr>
              <a:t> </a:t>
            </a:r>
            <a:br>
              <a:rPr kumimoji="0" lang="en-US" sz="2600" b="0" i="0" u="none" strike="noStrike" kern="1200" cap="none" spc="0" normalizeH="0" baseline="0" noProof="0" dirty="0">
                <a:ln>
                  <a:noFill/>
                </a:ln>
                <a:solidFill>
                  <a:prstClr val="black"/>
                </a:solidFill>
                <a:effectLst/>
                <a:uLnTx/>
                <a:uFillTx/>
                <a:latin typeface="Quire Sans"/>
                <a:ea typeface="+mn-ea"/>
                <a:cs typeface="+mn-cs"/>
              </a:rPr>
            </a:br>
            <a:r>
              <a:rPr kumimoji="0" lang="en-US" sz="2600" b="0" i="0" u="none" strike="noStrike" kern="1200" cap="none" spc="0" normalizeH="0" baseline="0" noProof="0" dirty="0">
                <a:ln>
                  <a:noFill/>
                </a:ln>
                <a:solidFill>
                  <a:prstClr val="black"/>
                </a:solidFill>
                <a:effectLst/>
                <a:uLnTx/>
                <a:uFillTx/>
                <a:latin typeface="Quire Sans"/>
                <a:ea typeface="+mn-ea"/>
                <a:cs typeface="+mn-cs"/>
              </a:rPr>
              <a:t>command</a:t>
            </a:r>
          </a:p>
        </p:txBody>
      </p:sp>
      <p:sp>
        <p:nvSpPr>
          <p:cNvPr id="3" name="TextBox 2">
            <a:extLst>
              <a:ext uri="{FF2B5EF4-FFF2-40B4-BE49-F238E27FC236}">
                <a16:creationId xmlns:a16="http://schemas.microsoft.com/office/drawing/2014/main" id="{8DD31943-0AC4-222A-F86A-DBB1E64B2995}"/>
              </a:ext>
            </a:extLst>
          </p:cNvPr>
          <p:cNvSpPr txBox="1"/>
          <p:nvPr/>
        </p:nvSpPr>
        <p:spPr>
          <a:xfrm>
            <a:off x="3116274" y="768096"/>
            <a:ext cx="3496665" cy="753812"/>
          </a:xfrm>
          <a:prstGeom prst="rect">
            <a:avLst/>
          </a:prstGeom>
          <a:noFill/>
          <a:ln w="57150">
            <a:noFill/>
          </a:ln>
        </p:spPr>
        <p:txBody>
          <a:bodyPr wrap="non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600" b="0" i="0" u="none" strike="noStrike" kern="1200" cap="none" spc="0" normalizeH="0" baseline="0" noProof="0" dirty="0">
                <a:ln>
                  <a:noFill/>
                </a:ln>
                <a:solidFill>
                  <a:srgbClr val="70AD47">
                    <a:lumMod val="75000"/>
                  </a:srgbClr>
                </a:solidFill>
                <a:effectLst/>
                <a:uLnTx/>
                <a:uFillTx/>
                <a:latin typeface="Quire Sans"/>
                <a:ea typeface="+mn-ea"/>
                <a:cs typeface="+mn-cs"/>
              </a:rPr>
              <a:t>Access data in Row </a:t>
            </a:r>
            <a:r>
              <a:rPr kumimoji="0" lang="en-US" sz="2600" b="0" i="0" u="none" strike="noStrike" kern="1200" cap="none" spc="0" normalizeH="0" baseline="0" noProof="0" dirty="0">
                <a:ln>
                  <a:noFill/>
                </a:ln>
                <a:solidFill>
                  <a:srgbClr val="70AD47">
                    <a:lumMod val="75000"/>
                  </a:srgbClr>
                </a:solidFill>
                <a:effectLst/>
                <a:uLnTx/>
                <a:uFillTx/>
                <a:latin typeface="Trebuchet MS" panose="020B0603020202020204" pitchFamily="34" charset="0"/>
                <a:ea typeface="+mn-ea"/>
                <a:cs typeface="+mn-cs"/>
              </a:rPr>
              <a:t>3</a:t>
            </a:r>
          </a:p>
        </p:txBody>
      </p:sp>
      <p:sp>
        <p:nvSpPr>
          <p:cNvPr id="6" name="TextBox 5">
            <a:extLst>
              <a:ext uri="{FF2B5EF4-FFF2-40B4-BE49-F238E27FC236}">
                <a16:creationId xmlns:a16="http://schemas.microsoft.com/office/drawing/2014/main" id="{1F49B458-E19E-0AD2-3DB1-D3A62C6D44DC}"/>
              </a:ext>
            </a:extLst>
          </p:cNvPr>
          <p:cNvSpPr txBox="1"/>
          <p:nvPr/>
        </p:nvSpPr>
        <p:spPr>
          <a:xfrm>
            <a:off x="3678985" y="5551974"/>
            <a:ext cx="2371241" cy="528760"/>
          </a:xfrm>
          <a:prstGeom prst="rect">
            <a:avLst/>
          </a:prstGeom>
          <a:noFill/>
          <a:ln w="57150">
            <a:noFill/>
          </a:ln>
        </p:spPr>
        <p:txBody>
          <a:bodyPr wrap="non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600" b="0" i="0" u="none" strike="noStrike" kern="1200" cap="none" spc="0" normalizeH="0" baseline="0" noProof="0" dirty="0">
                <a:ln>
                  <a:noFill/>
                </a:ln>
                <a:solidFill>
                  <a:srgbClr val="70AD47">
                    <a:lumMod val="75000"/>
                  </a:srgbClr>
                </a:solidFill>
                <a:effectLst/>
                <a:uLnTx/>
                <a:uFillTx/>
                <a:latin typeface="Quire Sans"/>
                <a:ea typeface="+mn-ea"/>
                <a:cs typeface="+mn-cs"/>
              </a:rPr>
              <a:t>Row </a:t>
            </a:r>
            <a:r>
              <a:rPr kumimoji="0" lang="en-US" sz="2600" b="0" i="0" u="none" strike="noStrike" kern="1200" cap="none" spc="0" normalizeH="0" baseline="0" noProof="0" dirty="0">
                <a:ln>
                  <a:noFill/>
                </a:ln>
                <a:solidFill>
                  <a:srgbClr val="70AD47">
                    <a:lumMod val="75000"/>
                  </a:srgbClr>
                </a:solidFill>
                <a:effectLst/>
                <a:uLnTx/>
                <a:uFillTx/>
                <a:latin typeface="Trebuchet MS" panose="020B0703020202090204" pitchFamily="34" charset="0"/>
                <a:ea typeface="+mn-ea"/>
                <a:cs typeface="+mn-cs"/>
              </a:rPr>
              <a:t>3</a:t>
            </a:r>
            <a:r>
              <a:rPr kumimoji="0" lang="en-US" sz="2600" b="1" i="0" u="none" strike="noStrike" kern="1200" cap="none" spc="0" normalizeH="0" baseline="0" noProof="0" dirty="0">
                <a:ln>
                  <a:noFill/>
                </a:ln>
                <a:solidFill>
                  <a:prstClr val="black"/>
                </a:solidFill>
                <a:effectLst/>
                <a:uLnTx/>
                <a:uFillTx/>
                <a:latin typeface="Quire Sans"/>
                <a:ea typeface="+mn-ea"/>
                <a:cs typeface="+mn-cs"/>
              </a:rPr>
              <a:t> </a:t>
            </a:r>
            <a:r>
              <a:rPr kumimoji="0" lang="en-US" sz="2600" b="0" i="0" u="none" strike="noStrike" kern="1200" cap="none" spc="0" normalizeH="0" baseline="0" noProof="0" dirty="0">
                <a:ln>
                  <a:noFill/>
                </a:ln>
                <a:solidFill>
                  <a:prstClr val="black"/>
                </a:solidFill>
                <a:effectLst/>
                <a:uLnTx/>
                <a:uFillTx/>
                <a:latin typeface="Quire Sans"/>
                <a:ea typeface="+mn-ea"/>
                <a:cs typeface="+mn-cs"/>
              </a:rPr>
              <a:t>is</a:t>
            </a:r>
            <a:r>
              <a:rPr kumimoji="0" lang="en-US" sz="2600" b="1" i="0" u="none" strike="noStrike" kern="1200" cap="none" spc="0" normalizeH="0" baseline="0" noProof="0" dirty="0">
                <a:ln>
                  <a:noFill/>
                </a:ln>
                <a:solidFill>
                  <a:prstClr val="black"/>
                </a:solidFill>
                <a:effectLst/>
                <a:uLnTx/>
                <a:uFillTx/>
                <a:latin typeface="Quire Sans"/>
                <a:ea typeface="+mn-ea"/>
                <a:cs typeface="+mn-cs"/>
              </a:rPr>
              <a:t> closed</a:t>
            </a:r>
          </a:p>
        </p:txBody>
      </p:sp>
      <p:sp>
        <p:nvSpPr>
          <p:cNvPr id="14" name="Rectangle 13">
            <a:extLst>
              <a:ext uri="{FF2B5EF4-FFF2-40B4-BE49-F238E27FC236}">
                <a16:creationId xmlns:a16="http://schemas.microsoft.com/office/drawing/2014/main" id="{46EDC52A-BBE9-7E17-356F-566D6A501774}"/>
              </a:ext>
            </a:extLst>
          </p:cNvPr>
          <p:cNvSpPr/>
          <p:nvPr/>
        </p:nvSpPr>
        <p:spPr>
          <a:xfrm>
            <a:off x="3716694" y="1525601"/>
            <a:ext cx="2295821" cy="461665"/>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Quire Sans" panose="020B0502040400020003" pitchFamily="34" charset="0"/>
                <a:ea typeface="Cambria" panose="02040503050406030204" pitchFamily="18" charset="0"/>
                <a:cs typeface="+mn-cs"/>
              </a:rPr>
              <a:t>DRAM Subarray</a:t>
            </a:r>
          </a:p>
        </p:txBody>
      </p:sp>
    </p:spTree>
    <p:extLst>
      <p:ext uri="{BB962C8B-B14F-4D97-AF65-F5344CB8AC3E}">
        <p14:creationId xmlns:p14="http://schemas.microsoft.com/office/powerpoint/2010/main" val="4280371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6"/>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9" presetClass="exit" presetSubtype="0" fill="hold" grpId="0" nodeType="clickEffect">
                                  <p:stCondLst>
                                    <p:cond delay="0"/>
                                  </p:stCondLst>
                                  <p:childTnLst>
                                    <p:animEffect transition="out" filter="dissolve">
                                      <p:cBhvr>
                                        <p:cTn id="19" dur="500"/>
                                        <p:tgtEl>
                                          <p:spTgt spid="15"/>
                                        </p:tgtEl>
                                      </p:cBhvr>
                                    </p:animEffect>
                                    <p:set>
                                      <p:cBhvr>
                                        <p:cTn id="20" dur="1" fill="hold">
                                          <p:stCondLst>
                                            <p:cond delay="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7" grpId="0" animBg="1"/>
      <p:bldP spid="13" grpId="0"/>
      <p:bldP spid="3" grpId="0"/>
      <p:bldP spid="6" grpId="0"/>
    </p:bld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A8B049-CD8C-EEF8-C6FE-CCDDD7024528}"/>
            </a:ext>
          </a:extLst>
        </p:cNvPr>
        <p:cNvGrpSpPr/>
        <p:nvPr/>
      </p:nvGrpSpPr>
      <p:grpSpPr>
        <a:xfrm>
          <a:off x="0" y="0"/>
          <a:ext cx="0" cy="0"/>
          <a:chOff x="0" y="0"/>
          <a:chExt cx="0" cy="0"/>
        </a:xfrm>
      </p:grpSpPr>
      <p:sp>
        <p:nvSpPr>
          <p:cNvPr id="15" name="Rounded Rectangle 4">
            <a:extLst>
              <a:ext uri="{FF2B5EF4-FFF2-40B4-BE49-F238E27FC236}">
                <a16:creationId xmlns:a16="http://schemas.microsoft.com/office/drawing/2014/main" id="{E73B0A1F-C323-7668-28E3-E36EFC803293}"/>
              </a:ext>
            </a:extLst>
          </p:cNvPr>
          <p:cNvSpPr/>
          <p:nvPr/>
        </p:nvSpPr>
        <p:spPr>
          <a:xfrm>
            <a:off x="2162014" y="1526582"/>
            <a:ext cx="5408908" cy="3843580"/>
          </a:xfrm>
          <a:prstGeom prst="roundRect">
            <a:avLst>
              <a:gd name="adj" fmla="val 7585"/>
            </a:avLst>
          </a:prstGeom>
          <a:solidFill>
            <a:schemeClr val="bg1">
              <a:lumMod val="9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6E4E142-C622-1179-1524-FD96FD7D537D}"/>
              </a:ext>
            </a:extLst>
          </p:cNvPr>
          <p:cNvSpPr>
            <a:spLocks noGrp="1"/>
          </p:cNvSpPr>
          <p:nvPr>
            <p:ph type="title"/>
          </p:nvPr>
        </p:nvSpPr>
        <p:spPr/>
        <p:txBody>
          <a:bodyPr>
            <a:normAutofit fontScale="90000"/>
          </a:bodyPr>
          <a:lstStyle/>
          <a:p>
            <a:r>
              <a:rPr lang="en-US" dirty="0"/>
              <a:t>DRAM Operation: Activate and </a:t>
            </a:r>
            <a:r>
              <a:rPr lang="en-US" dirty="0" err="1"/>
              <a:t>Precharge</a:t>
            </a:r>
            <a:endParaRPr lang="en-US" dirty="0"/>
          </a:p>
        </p:txBody>
      </p:sp>
      <p:sp>
        <p:nvSpPr>
          <p:cNvPr id="4" name="Slide Number Placeholder 3">
            <a:extLst>
              <a:ext uri="{FF2B5EF4-FFF2-40B4-BE49-F238E27FC236}">
                <a16:creationId xmlns:a16="http://schemas.microsoft.com/office/drawing/2014/main" id="{BD830680-D7D4-11FC-96E8-74B3BFC1C87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9D2B53-EDAE-4B41-B849-8916FA40BCB6}" type="slidenum">
              <a:rPr kumimoji="0" lang="en-US" sz="2400" b="1" i="0" u="none" strike="noStrike" kern="1200" cap="none" spc="0" normalizeH="0" baseline="0" noProof="0" smtClean="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219</a:t>
            </a:fld>
            <a:endParaRPr kumimoji="0" lang="en-US" sz="2400" b="1" i="0" u="none" strike="noStrike" kern="1200" cap="none" spc="0" normalizeH="0" baseline="0" noProof="0" dirty="0">
              <a:ln>
                <a:noFill/>
              </a:ln>
              <a:solidFill>
                <a:srgbClr val="5B9BD5">
                  <a:lumMod val="75000"/>
                </a:srgbClr>
              </a:solidFill>
              <a:effectLst/>
              <a:uLnTx/>
              <a:uFillTx/>
              <a:latin typeface="Trebuchet MS" panose="020B0703020202090204" pitchFamily="34" charset="0"/>
              <a:ea typeface="+mn-ea"/>
              <a:cs typeface="Quire Sans" panose="020B0502040400020003" pitchFamily="34" charset="0"/>
            </a:endParaRPr>
          </a:p>
        </p:txBody>
      </p:sp>
      <p:sp>
        <p:nvSpPr>
          <p:cNvPr id="5" name="Rectangle 4">
            <a:extLst>
              <a:ext uri="{FF2B5EF4-FFF2-40B4-BE49-F238E27FC236}">
                <a16:creationId xmlns:a16="http://schemas.microsoft.com/office/drawing/2014/main" id="{F46DF66C-4E51-250E-9384-DFE6A24F63BC}"/>
              </a:ext>
            </a:extLst>
          </p:cNvPr>
          <p:cNvSpPr/>
          <p:nvPr/>
        </p:nvSpPr>
        <p:spPr>
          <a:xfrm>
            <a:off x="2418160" y="2078845"/>
            <a:ext cx="4893185" cy="553592"/>
          </a:xfrm>
          <a:prstGeom prst="rect">
            <a:avLst/>
          </a:prstGeom>
          <a:solidFill>
            <a:schemeClr val="accent2">
              <a:lumMod val="40000"/>
              <a:lumOff val="60000"/>
            </a:schemeClr>
          </a:solidFill>
          <a:ln w="38100">
            <a:solidFill>
              <a:schemeClr val="tx1">
                <a:lumMod val="75000"/>
                <a:lumOff val="25000"/>
              </a:schemeClr>
            </a:solidFill>
          </a:ln>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Quire Sans"/>
                <a:ea typeface="+mn-ea"/>
                <a:cs typeface="+mn-cs"/>
              </a:rPr>
              <a:t>Row </a:t>
            </a:r>
            <a:r>
              <a:rPr kumimoji="0" lang="en-US" sz="2000" b="1" i="0" u="none" strike="noStrike" kern="1200" cap="none" spc="0" normalizeH="0" baseline="0" noProof="0" dirty="0">
                <a:ln>
                  <a:noFill/>
                </a:ln>
                <a:solidFill>
                  <a:prstClr val="black">
                    <a:lumMod val="75000"/>
                    <a:lumOff val="25000"/>
                  </a:prstClr>
                </a:solidFill>
                <a:effectLst/>
                <a:uLnTx/>
                <a:uFillTx/>
                <a:latin typeface="Trebuchet MS" panose="020B0703020202090204" pitchFamily="34" charset="0"/>
                <a:ea typeface="+mn-ea"/>
                <a:cs typeface="+mn-cs"/>
              </a:rPr>
              <a:t>1</a:t>
            </a:r>
          </a:p>
        </p:txBody>
      </p:sp>
      <p:sp>
        <p:nvSpPr>
          <p:cNvPr id="8" name="Rectangle 7">
            <a:extLst>
              <a:ext uri="{FF2B5EF4-FFF2-40B4-BE49-F238E27FC236}">
                <a16:creationId xmlns:a16="http://schemas.microsoft.com/office/drawing/2014/main" id="{0F8AC3CC-4ECB-D540-7392-F8899F91315B}"/>
              </a:ext>
            </a:extLst>
          </p:cNvPr>
          <p:cNvSpPr/>
          <p:nvPr/>
        </p:nvSpPr>
        <p:spPr>
          <a:xfrm>
            <a:off x="2418015" y="2632437"/>
            <a:ext cx="4893185" cy="553592"/>
          </a:xfrm>
          <a:prstGeom prst="rect">
            <a:avLst/>
          </a:prstGeom>
          <a:solidFill>
            <a:schemeClr val="accent4">
              <a:lumMod val="20000"/>
              <a:lumOff val="80000"/>
            </a:schemeClr>
          </a:solidFill>
          <a:ln w="38100">
            <a:solidFill>
              <a:schemeClr val="tx1">
                <a:lumMod val="75000"/>
                <a:lumOff val="25000"/>
              </a:schemeClr>
            </a:solidFill>
          </a:ln>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Quire Sans"/>
                <a:ea typeface="+mn-ea"/>
                <a:cs typeface="+mn-cs"/>
              </a:rPr>
              <a:t>Row </a:t>
            </a:r>
            <a:r>
              <a:rPr kumimoji="0" lang="en-US" sz="2000" b="1" i="0" u="none" strike="noStrike" kern="1200" cap="none" spc="0" normalizeH="0" baseline="0" noProof="0" dirty="0">
                <a:ln>
                  <a:noFill/>
                </a:ln>
                <a:solidFill>
                  <a:prstClr val="black">
                    <a:lumMod val="75000"/>
                    <a:lumOff val="25000"/>
                  </a:prstClr>
                </a:solidFill>
                <a:effectLst/>
                <a:uLnTx/>
                <a:uFillTx/>
                <a:latin typeface="Trebuchet MS" panose="020B0703020202090204" pitchFamily="34" charset="0"/>
                <a:ea typeface="+mn-ea"/>
                <a:cs typeface="+mn-cs"/>
              </a:rPr>
              <a:t>2</a:t>
            </a:r>
          </a:p>
        </p:txBody>
      </p:sp>
      <p:sp>
        <p:nvSpPr>
          <p:cNvPr id="9" name="Rectangle 8">
            <a:extLst>
              <a:ext uri="{FF2B5EF4-FFF2-40B4-BE49-F238E27FC236}">
                <a16:creationId xmlns:a16="http://schemas.microsoft.com/office/drawing/2014/main" id="{EA0FA53A-6E38-210F-D1A2-099968F509BF}"/>
              </a:ext>
            </a:extLst>
          </p:cNvPr>
          <p:cNvSpPr/>
          <p:nvPr/>
        </p:nvSpPr>
        <p:spPr>
          <a:xfrm>
            <a:off x="2418015" y="3186029"/>
            <a:ext cx="4893185" cy="553592"/>
          </a:xfrm>
          <a:prstGeom prst="rect">
            <a:avLst/>
          </a:prstGeom>
          <a:solidFill>
            <a:schemeClr val="accent6">
              <a:lumMod val="40000"/>
              <a:lumOff val="60000"/>
            </a:schemeClr>
          </a:solidFill>
          <a:ln w="38100">
            <a:solidFill>
              <a:schemeClr val="tx1">
                <a:lumMod val="75000"/>
                <a:lumOff val="25000"/>
              </a:schemeClr>
            </a:solidFill>
          </a:ln>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Quire Sans"/>
                <a:ea typeface="+mn-ea"/>
                <a:cs typeface="+mn-cs"/>
              </a:rPr>
              <a:t>Row </a:t>
            </a:r>
            <a:r>
              <a:rPr kumimoji="0" lang="en-US" sz="2000" b="1" i="0" u="none" strike="noStrike" kern="1200" cap="none" spc="0" normalizeH="0" baseline="0" noProof="0" dirty="0">
                <a:ln>
                  <a:noFill/>
                </a:ln>
                <a:solidFill>
                  <a:prstClr val="black">
                    <a:lumMod val="75000"/>
                    <a:lumOff val="25000"/>
                  </a:prstClr>
                </a:solidFill>
                <a:effectLst/>
                <a:uLnTx/>
                <a:uFillTx/>
                <a:latin typeface="Trebuchet MS" panose="020B0703020202090204" pitchFamily="34" charset="0"/>
                <a:ea typeface="+mn-ea"/>
                <a:cs typeface="+mn-cs"/>
              </a:rPr>
              <a:t>3</a:t>
            </a:r>
          </a:p>
        </p:txBody>
      </p:sp>
      <p:sp>
        <p:nvSpPr>
          <p:cNvPr id="10" name="RowBuffer">
            <a:extLst>
              <a:ext uri="{FF2B5EF4-FFF2-40B4-BE49-F238E27FC236}">
                <a16:creationId xmlns:a16="http://schemas.microsoft.com/office/drawing/2014/main" id="{8E2BF0FC-7EB1-151A-8592-4FEB94B5AEB0}"/>
              </a:ext>
            </a:extLst>
          </p:cNvPr>
          <p:cNvSpPr>
            <a:spLocks/>
          </p:cNvSpPr>
          <p:nvPr/>
        </p:nvSpPr>
        <p:spPr>
          <a:xfrm>
            <a:off x="2295145" y="4086491"/>
            <a:ext cx="5138926" cy="1157359"/>
          </a:xfrm>
          <a:prstGeom prst="roundRect">
            <a:avLst>
              <a:gd name="adj" fmla="val 5443"/>
            </a:avLst>
          </a:prstGeom>
          <a:solidFill>
            <a:schemeClr val="accent1">
              <a:lumMod val="75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91440" rIns="0" bIns="0" rtlCol="0" anchor="t"/>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5B9BD5">
                    <a:lumMod val="20000"/>
                    <a:lumOff val="80000"/>
                  </a:srgbClr>
                </a:solidFill>
                <a:effectLst/>
                <a:uLnTx/>
                <a:uFillTx/>
                <a:latin typeface="Quire Sans"/>
                <a:ea typeface="+mn-ea"/>
                <a:cs typeface="+mn-cs"/>
              </a:rPr>
              <a:t>Row Buffer</a:t>
            </a:r>
          </a:p>
        </p:txBody>
      </p:sp>
      <p:sp>
        <p:nvSpPr>
          <p:cNvPr id="11" name="Right Arrow 10">
            <a:extLst>
              <a:ext uri="{FF2B5EF4-FFF2-40B4-BE49-F238E27FC236}">
                <a16:creationId xmlns:a16="http://schemas.microsoft.com/office/drawing/2014/main" id="{A00FC548-B4AA-2DFB-86BE-C556F714FEFB}"/>
              </a:ext>
            </a:extLst>
          </p:cNvPr>
          <p:cNvSpPr/>
          <p:nvPr/>
        </p:nvSpPr>
        <p:spPr>
          <a:xfrm>
            <a:off x="956338" y="3320262"/>
            <a:ext cx="1421319" cy="274320"/>
          </a:xfrm>
          <a:prstGeom prst="rightArrow">
            <a:avLst/>
          </a:prstGeom>
          <a:solidFill>
            <a:srgbClr val="FF9F9F"/>
          </a:solidFill>
          <a:ln w="38100">
            <a:solidFill>
              <a:srgbClr val="C00000"/>
            </a:solidFill>
          </a:ln>
        </p:spPr>
        <p:txBody>
          <a:bodyPr wrap="squar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ED7D31">
                  <a:lumMod val="75000"/>
                </a:srgbClr>
              </a:solidFill>
              <a:effectLst/>
              <a:uLnTx/>
              <a:uFillTx/>
              <a:latin typeface="Quire Sans"/>
              <a:ea typeface="+mn-ea"/>
              <a:cs typeface="+mn-cs"/>
            </a:endParaRPr>
          </a:p>
        </p:txBody>
      </p:sp>
      <p:sp>
        <p:nvSpPr>
          <p:cNvPr id="12" name="TextBox 11">
            <a:extLst>
              <a:ext uri="{FF2B5EF4-FFF2-40B4-BE49-F238E27FC236}">
                <a16:creationId xmlns:a16="http://schemas.microsoft.com/office/drawing/2014/main" id="{31A6C2A1-5232-A96B-F4B9-D4AAF1D48E67}"/>
              </a:ext>
            </a:extLst>
          </p:cNvPr>
          <p:cNvSpPr txBox="1"/>
          <p:nvPr/>
        </p:nvSpPr>
        <p:spPr>
          <a:xfrm>
            <a:off x="496300" y="2620616"/>
            <a:ext cx="1828800" cy="753812"/>
          </a:xfrm>
          <a:prstGeom prst="rect">
            <a:avLst/>
          </a:prstGeom>
          <a:noFill/>
          <a:ln w="57150">
            <a:noFill/>
          </a:ln>
        </p:spPr>
        <p:txBody>
          <a:bodyPr wrap="non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600" b="0" i="0" u="none" strike="noStrike" kern="1200" cap="none" spc="0" normalizeH="0" baseline="0" noProof="0" dirty="0">
                <a:ln>
                  <a:noFill/>
                </a:ln>
                <a:solidFill>
                  <a:srgbClr val="C00000"/>
                </a:solidFill>
                <a:effectLst/>
                <a:uLnTx/>
                <a:uFillTx/>
                <a:latin typeface="Quire Sans"/>
                <a:ea typeface="+mn-ea"/>
                <a:cs typeface="+mn-cs"/>
              </a:rPr>
              <a:t>Activate</a:t>
            </a:r>
            <a:r>
              <a:rPr kumimoji="0" lang="en-US" sz="2600" b="0" i="0" u="none" strike="noStrike" kern="1200" cap="none" spc="0" normalizeH="0" baseline="0" noProof="0" dirty="0">
                <a:ln>
                  <a:noFill/>
                </a:ln>
                <a:solidFill>
                  <a:prstClr val="black"/>
                </a:solidFill>
                <a:effectLst/>
                <a:uLnTx/>
                <a:uFillTx/>
                <a:latin typeface="Quire Sans"/>
                <a:ea typeface="+mn-ea"/>
                <a:cs typeface="+mn-cs"/>
              </a:rPr>
              <a:t> </a:t>
            </a:r>
            <a:br>
              <a:rPr kumimoji="0" lang="en-US" sz="2600" b="0" i="0" u="none" strike="noStrike" kern="1200" cap="none" spc="0" normalizeH="0" baseline="0" noProof="0" dirty="0">
                <a:ln>
                  <a:noFill/>
                </a:ln>
                <a:solidFill>
                  <a:prstClr val="black"/>
                </a:solidFill>
                <a:effectLst/>
                <a:uLnTx/>
                <a:uFillTx/>
                <a:latin typeface="Quire Sans"/>
                <a:ea typeface="+mn-ea"/>
                <a:cs typeface="+mn-cs"/>
              </a:rPr>
            </a:br>
            <a:r>
              <a:rPr kumimoji="0" lang="en-US" sz="2600" b="0" i="0" u="none" strike="noStrike" kern="1200" cap="none" spc="0" normalizeH="0" baseline="0" noProof="0" dirty="0">
                <a:ln>
                  <a:noFill/>
                </a:ln>
                <a:solidFill>
                  <a:prstClr val="black"/>
                </a:solidFill>
                <a:effectLst/>
                <a:uLnTx/>
                <a:uFillTx/>
                <a:latin typeface="Quire Sans"/>
                <a:ea typeface="+mn-ea"/>
                <a:cs typeface="+mn-cs"/>
              </a:rPr>
              <a:t>command</a:t>
            </a:r>
          </a:p>
        </p:txBody>
      </p:sp>
      <p:sp>
        <p:nvSpPr>
          <p:cNvPr id="6" name="TextBox 5">
            <a:extLst>
              <a:ext uri="{FF2B5EF4-FFF2-40B4-BE49-F238E27FC236}">
                <a16:creationId xmlns:a16="http://schemas.microsoft.com/office/drawing/2014/main" id="{9CFA349A-CF23-0162-44C8-BC513A250E04}"/>
              </a:ext>
            </a:extLst>
          </p:cNvPr>
          <p:cNvSpPr txBox="1"/>
          <p:nvPr/>
        </p:nvSpPr>
        <p:spPr>
          <a:xfrm>
            <a:off x="3116274" y="770085"/>
            <a:ext cx="3496665" cy="753812"/>
          </a:xfrm>
          <a:prstGeom prst="rect">
            <a:avLst/>
          </a:prstGeom>
          <a:noFill/>
          <a:ln w="57150">
            <a:noFill/>
          </a:ln>
        </p:spPr>
        <p:txBody>
          <a:bodyPr wrap="non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600" b="0" i="0" u="none" strike="noStrike" kern="1200" cap="none" spc="0" normalizeH="0" baseline="0" noProof="0" dirty="0">
                <a:ln>
                  <a:noFill/>
                </a:ln>
                <a:solidFill>
                  <a:srgbClr val="70AD47">
                    <a:lumMod val="75000"/>
                  </a:srgbClr>
                </a:solidFill>
                <a:effectLst/>
                <a:uLnTx/>
                <a:uFillTx/>
                <a:latin typeface="Quire Sans"/>
                <a:ea typeface="+mn-ea"/>
                <a:cs typeface="+mn-cs"/>
              </a:rPr>
              <a:t>Access data in Row </a:t>
            </a:r>
            <a:r>
              <a:rPr kumimoji="0" lang="en-US" sz="2600" b="0" i="0" u="none" strike="noStrike" kern="1200" cap="none" spc="0" normalizeH="0" baseline="0" noProof="0" dirty="0">
                <a:ln>
                  <a:noFill/>
                </a:ln>
                <a:solidFill>
                  <a:srgbClr val="70AD47">
                    <a:lumMod val="75000"/>
                  </a:srgbClr>
                </a:solidFill>
                <a:effectLst/>
                <a:uLnTx/>
                <a:uFillTx/>
                <a:latin typeface="Trebuchet MS" panose="020B0603020202020204" pitchFamily="34" charset="0"/>
                <a:ea typeface="+mn-ea"/>
                <a:cs typeface="+mn-cs"/>
              </a:rPr>
              <a:t>3</a:t>
            </a:r>
          </a:p>
        </p:txBody>
      </p:sp>
      <p:sp>
        <p:nvSpPr>
          <p:cNvPr id="7" name="Rectangle 6">
            <a:extLst>
              <a:ext uri="{FF2B5EF4-FFF2-40B4-BE49-F238E27FC236}">
                <a16:creationId xmlns:a16="http://schemas.microsoft.com/office/drawing/2014/main" id="{25E0D193-623D-629F-41B0-FB4E45926791}"/>
              </a:ext>
            </a:extLst>
          </p:cNvPr>
          <p:cNvSpPr/>
          <p:nvPr/>
        </p:nvSpPr>
        <p:spPr>
          <a:xfrm>
            <a:off x="2417870" y="3184531"/>
            <a:ext cx="4893185" cy="553592"/>
          </a:xfrm>
          <a:prstGeom prst="rect">
            <a:avLst/>
          </a:prstGeom>
          <a:solidFill>
            <a:schemeClr val="accent6">
              <a:lumMod val="40000"/>
              <a:lumOff val="60000"/>
            </a:schemeClr>
          </a:solidFill>
          <a:ln w="38100">
            <a:solidFill>
              <a:schemeClr val="tx1">
                <a:lumMod val="75000"/>
                <a:lumOff val="25000"/>
              </a:schemeClr>
            </a:solidFill>
          </a:ln>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Quire Sans"/>
                <a:ea typeface="+mn-ea"/>
                <a:cs typeface="+mn-cs"/>
              </a:rPr>
              <a:t>Row </a:t>
            </a:r>
            <a:r>
              <a:rPr kumimoji="0" lang="en-US" sz="2000" b="1" i="0" u="none" strike="noStrike" kern="1200" cap="none" spc="0" normalizeH="0" baseline="0" noProof="0" dirty="0">
                <a:ln>
                  <a:noFill/>
                </a:ln>
                <a:solidFill>
                  <a:prstClr val="black">
                    <a:lumMod val="75000"/>
                    <a:lumOff val="25000"/>
                  </a:prstClr>
                </a:solidFill>
                <a:effectLst/>
                <a:uLnTx/>
                <a:uFillTx/>
                <a:latin typeface="Trebuchet MS" panose="020B0703020202090204" pitchFamily="34" charset="0"/>
                <a:ea typeface="+mn-ea"/>
                <a:cs typeface="+mn-cs"/>
              </a:rPr>
              <a:t>3</a:t>
            </a:r>
          </a:p>
        </p:txBody>
      </p:sp>
      <p:sp>
        <p:nvSpPr>
          <p:cNvPr id="3" name="TextBox 2">
            <a:extLst>
              <a:ext uri="{FF2B5EF4-FFF2-40B4-BE49-F238E27FC236}">
                <a16:creationId xmlns:a16="http://schemas.microsoft.com/office/drawing/2014/main" id="{F66E3ACA-D1E9-48DE-74C3-37BAECF9E47F}"/>
              </a:ext>
            </a:extLst>
          </p:cNvPr>
          <p:cNvSpPr txBox="1"/>
          <p:nvPr/>
        </p:nvSpPr>
        <p:spPr>
          <a:xfrm>
            <a:off x="3678985" y="5551974"/>
            <a:ext cx="2371241" cy="528760"/>
          </a:xfrm>
          <a:prstGeom prst="rect">
            <a:avLst/>
          </a:prstGeom>
          <a:noFill/>
          <a:ln w="57150">
            <a:noFill/>
          </a:ln>
        </p:spPr>
        <p:txBody>
          <a:bodyPr wrap="non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600" b="0" i="0" u="none" strike="noStrike" kern="1200" cap="none" spc="0" normalizeH="0" baseline="0" noProof="0" dirty="0">
                <a:ln>
                  <a:noFill/>
                </a:ln>
                <a:solidFill>
                  <a:srgbClr val="70AD47">
                    <a:lumMod val="75000"/>
                  </a:srgbClr>
                </a:solidFill>
                <a:effectLst/>
                <a:uLnTx/>
                <a:uFillTx/>
                <a:latin typeface="Quire Sans"/>
                <a:ea typeface="+mn-ea"/>
                <a:cs typeface="+mn-cs"/>
              </a:rPr>
              <a:t>Row </a:t>
            </a:r>
            <a:r>
              <a:rPr kumimoji="0" lang="en-US" sz="2600" b="0" i="0" u="none" strike="noStrike" kern="1200" cap="none" spc="0" normalizeH="0" baseline="0" noProof="0" dirty="0">
                <a:ln>
                  <a:noFill/>
                </a:ln>
                <a:solidFill>
                  <a:srgbClr val="70AD47">
                    <a:lumMod val="75000"/>
                  </a:srgbClr>
                </a:solidFill>
                <a:effectLst/>
                <a:uLnTx/>
                <a:uFillTx/>
                <a:latin typeface="Trebuchet MS" panose="020B0703020202090204" pitchFamily="34" charset="0"/>
                <a:ea typeface="+mn-ea"/>
                <a:cs typeface="+mn-cs"/>
              </a:rPr>
              <a:t>3</a:t>
            </a:r>
            <a:r>
              <a:rPr kumimoji="0" lang="en-US" sz="2600" b="0" i="0" u="none" strike="noStrike" kern="1200" cap="none" spc="0" normalizeH="0" baseline="0" noProof="0" dirty="0">
                <a:ln>
                  <a:noFill/>
                </a:ln>
                <a:solidFill>
                  <a:prstClr val="black"/>
                </a:solidFill>
                <a:effectLst/>
                <a:uLnTx/>
                <a:uFillTx/>
                <a:latin typeface="Quire Sans"/>
                <a:ea typeface="+mn-ea"/>
                <a:cs typeface="+mn-cs"/>
              </a:rPr>
              <a:t> is </a:t>
            </a:r>
            <a:r>
              <a:rPr kumimoji="0" lang="en-US" sz="2600" b="1" i="0" u="none" strike="noStrike" kern="1200" cap="none" spc="0" normalizeH="0" baseline="0" noProof="0" dirty="0">
                <a:ln>
                  <a:noFill/>
                </a:ln>
                <a:solidFill>
                  <a:prstClr val="black"/>
                </a:solidFill>
                <a:effectLst/>
                <a:uLnTx/>
                <a:uFillTx/>
                <a:latin typeface="Quire Sans"/>
                <a:ea typeface="+mn-ea"/>
                <a:cs typeface="+mn-cs"/>
              </a:rPr>
              <a:t>open</a:t>
            </a:r>
          </a:p>
        </p:txBody>
      </p:sp>
      <p:sp>
        <p:nvSpPr>
          <p:cNvPr id="13" name="TextBox 12">
            <a:extLst>
              <a:ext uri="{FF2B5EF4-FFF2-40B4-BE49-F238E27FC236}">
                <a16:creationId xmlns:a16="http://schemas.microsoft.com/office/drawing/2014/main" id="{0C86AD5E-034F-F91F-7395-2ADFBF819FD9}"/>
              </a:ext>
            </a:extLst>
          </p:cNvPr>
          <p:cNvSpPr txBox="1"/>
          <p:nvPr/>
        </p:nvSpPr>
        <p:spPr>
          <a:xfrm>
            <a:off x="3678985" y="5553160"/>
            <a:ext cx="2371241" cy="528760"/>
          </a:xfrm>
          <a:prstGeom prst="rect">
            <a:avLst/>
          </a:prstGeom>
          <a:noFill/>
          <a:ln w="57150">
            <a:noFill/>
          </a:ln>
        </p:spPr>
        <p:txBody>
          <a:bodyPr wrap="none"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600" b="0" i="0" u="none" strike="noStrike" kern="1200" cap="none" spc="0" normalizeH="0" baseline="0" noProof="0" dirty="0">
                <a:ln>
                  <a:noFill/>
                </a:ln>
                <a:solidFill>
                  <a:srgbClr val="70AD47">
                    <a:lumMod val="75000"/>
                  </a:srgbClr>
                </a:solidFill>
                <a:effectLst/>
                <a:uLnTx/>
                <a:uFillTx/>
                <a:latin typeface="Quire Sans"/>
                <a:ea typeface="+mn-ea"/>
                <a:cs typeface="+mn-cs"/>
              </a:rPr>
              <a:t>Row </a:t>
            </a:r>
            <a:r>
              <a:rPr kumimoji="0" lang="en-US" sz="2600" b="0" i="0" u="none" strike="noStrike" kern="1200" cap="none" spc="0" normalizeH="0" baseline="0" noProof="0" dirty="0">
                <a:ln>
                  <a:noFill/>
                </a:ln>
                <a:solidFill>
                  <a:srgbClr val="70AD47">
                    <a:lumMod val="75000"/>
                  </a:srgbClr>
                </a:solidFill>
                <a:effectLst/>
                <a:uLnTx/>
                <a:uFillTx/>
                <a:latin typeface="Trebuchet MS" panose="020B0703020202090204" pitchFamily="34" charset="0"/>
                <a:ea typeface="+mn-ea"/>
                <a:cs typeface="+mn-cs"/>
              </a:rPr>
              <a:t>3</a:t>
            </a:r>
            <a:r>
              <a:rPr kumimoji="0" lang="en-US" sz="2600" b="1" i="0" u="none" strike="noStrike" kern="1200" cap="none" spc="0" normalizeH="0" baseline="0" noProof="0" dirty="0">
                <a:ln>
                  <a:noFill/>
                </a:ln>
                <a:solidFill>
                  <a:prstClr val="black"/>
                </a:solidFill>
                <a:effectLst/>
                <a:uLnTx/>
                <a:uFillTx/>
                <a:latin typeface="Quire Sans"/>
                <a:ea typeface="+mn-ea"/>
                <a:cs typeface="+mn-cs"/>
              </a:rPr>
              <a:t> </a:t>
            </a:r>
            <a:r>
              <a:rPr kumimoji="0" lang="en-US" sz="2600" b="0" i="0" u="none" strike="noStrike" kern="1200" cap="none" spc="0" normalizeH="0" baseline="0" noProof="0" dirty="0">
                <a:ln>
                  <a:noFill/>
                </a:ln>
                <a:solidFill>
                  <a:prstClr val="black"/>
                </a:solidFill>
                <a:effectLst/>
                <a:uLnTx/>
                <a:uFillTx/>
                <a:latin typeface="Quire Sans"/>
                <a:ea typeface="+mn-ea"/>
                <a:cs typeface="+mn-cs"/>
              </a:rPr>
              <a:t>is</a:t>
            </a:r>
            <a:r>
              <a:rPr kumimoji="0" lang="en-US" sz="2600" b="1" i="0" u="none" strike="noStrike" kern="1200" cap="none" spc="0" normalizeH="0" baseline="0" noProof="0" dirty="0">
                <a:ln>
                  <a:noFill/>
                </a:ln>
                <a:solidFill>
                  <a:prstClr val="black"/>
                </a:solidFill>
                <a:effectLst/>
                <a:uLnTx/>
                <a:uFillTx/>
                <a:latin typeface="Quire Sans"/>
                <a:ea typeface="+mn-ea"/>
                <a:cs typeface="+mn-cs"/>
              </a:rPr>
              <a:t> closed</a:t>
            </a:r>
          </a:p>
        </p:txBody>
      </p:sp>
      <p:sp>
        <p:nvSpPr>
          <p:cNvPr id="16" name="Rectangle 15">
            <a:extLst>
              <a:ext uri="{FF2B5EF4-FFF2-40B4-BE49-F238E27FC236}">
                <a16:creationId xmlns:a16="http://schemas.microsoft.com/office/drawing/2014/main" id="{73314CCF-E8E0-2575-4D2D-B50F081E024D}"/>
              </a:ext>
            </a:extLst>
          </p:cNvPr>
          <p:cNvSpPr/>
          <p:nvPr/>
        </p:nvSpPr>
        <p:spPr>
          <a:xfrm>
            <a:off x="3716694" y="1525601"/>
            <a:ext cx="2295821" cy="461665"/>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Quire Sans" panose="020B0502040400020003" pitchFamily="34" charset="0"/>
                <a:ea typeface="Cambria" panose="02040503050406030204" pitchFamily="18" charset="0"/>
                <a:cs typeface="+mn-cs"/>
              </a:rPr>
              <a:t>DRAM Subarray</a:t>
            </a:r>
          </a:p>
        </p:txBody>
      </p:sp>
    </p:spTree>
    <p:extLst>
      <p:ext uri="{BB962C8B-B14F-4D97-AF65-F5344CB8AC3E}">
        <p14:creationId xmlns:p14="http://schemas.microsoft.com/office/powerpoint/2010/main" val="533155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42" presetClass="path" presetSubtype="0" accel="50000" decel="50000" fill="hold" grpId="0" nodeType="withEffect">
                                  <p:stCondLst>
                                    <p:cond delay="0"/>
                                  </p:stCondLst>
                                  <p:childTnLst>
                                    <p:animMotion origin="layout" path="M -4.44444E-6 3.7037E-7 L -0.00069 0.2044 " pathEditMode="relative" rAng="0" ptsTypes="AA">
                                      <p:cBhvr>
                                        <p:cTn id="10" dur="1000" fill="hold"/>
                                        <p:tgtEl>
                                          <p:spTgt spid="7"/>
                                        </p:tgtEl>
                                        <p:attrNameLst>
                                          <p:attrName>ppt_x</p:attrName>
                                          <p:attrName>ppt_y</p:attrName>
                                        </p:attrNameLst>
                                      </p:cBhvr>
                                      <p:rCtr x="-35" y="10208"/>
                                    </p:animMotion>
                                  </p:childTnLst>
                                </p:cTn>
                              </p:par>
                              <p:par>
                                <p:cTn id="11" presetID="1" presetClass="exit"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hidden"/>
                                      </p:to>
                                    </p:set>
                                  </p:childTnLst>
                                </p:cTn>
                              </p:par>
                            </p:childTnLst>
                          </p:cTn>
                        </p:par>
                        <p:par>
                          <p:cTn id="13" fill="hold">
                            <p:stCondLst>
                              <p:cond delay="1000"/>
                            </p:stCondLst>
                            <p:childTnLst>
                              <p:par>
                                <p:cTn id="14" presetID="1" presetClass="entr" presetSubtype="0"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P spid="7" grpId="0" animBg="1"/>
      <p:bldP spid="3" grpId="0"/>
      <p:bldP spid="13" grpId="0"/>
    </p:bldLst>
  </p:timing>
</p:sld>
</file>

<file path=ppt/tags/tag1.xml><?xml version="1.0" encoding="utf-8"?>
<p:tagLst xmlns:a="http://schemas.openxmlformats.org/drawingml/2006/main" xmlns:r="http://schemas.openxmlformats.org/officeDocument/2006/relationships" xmlns:p="http://schemas.openxmlformats.org/presentationml/2006/main">
  <p:tag name="TIMING" val="|4.9|12.8"/>
</p:tagLst>
</file>

<file path=ppt/tags/tag2.xml><?xml version="1.0" encoding="utf-8"?>
<p:tagLst xmlns:a="http://schemas.openxmlformats.org/drawingml/2006/main" xmlns:r="http://schemas.openxmlformats.org/officeDocument/2006/relationships" xmlns:p="http://schemas.openxmlformats.org/presentationml/2006/main">
  <p:tag name="TIMING" val="|5|5.7"/>
</p:tagLst>
</file>

<file path=ppt/tags/tag3.xml><?xml version="1.0" encoding="utf-8"?>
<p:tagLst xmlns:a="http://schemas.openxmlformats.org/drawingml/2006/main" xmlns:r="http://schemas.openxmlformats.org/officeDocument/2006/relationships" xmlns:p="http://schemas.openxmlformats.org/presentationml/2006/main">
  <p:tag name="TIMING" val="|5|5.7"/>
</p:tagLst>
</file>

<file path=ppt/tags/tag4.xml><?xml version="1.0" encoding="utf-8"?>
<p:tagLst xmlns:a="http://schemas.openxmlformats.org/drawingml/2006/main" xmlns:r="http://schemas.openxmlformats.org/officeDocument/2006/relationships" xmlns:p="http://schemas.openxmlformats.org/presentationml/2006/main">
  <p:tag name="TIMING" val="|0.4"/>
</p:tagLst>
</file>

<file path=ppt/tags/tag5.xml><?xml version="1.0" encoding="utf-8"?>
<p:tagLst xmlns:a="http://schemas.openxmlformats.org/drawingml/2006/main" xmlns:r="http://schemas.openxmlformats.org/officeDocument/2006/relationships" xmlns:p="http://schemas.openxmlformats.org/presentationml/2006/main">
  <p:tag name="TIMING" val="|0.7|4.9|1.4|-7.2|10.7"/>
</p:tagLst>
</file>

<file path=ppt/tags/tag6.xml><?xml version="1.0" encoding="utf-8"?>
<p:tagLst xmlns:a="http://schemas.openxmlformats.org/drawingml/2006/main" xmlns:r="http://schemas.openxmlformats.org/officeDocument/2006/relationships" xmlns:p="http://schemas.openxmlformats.org/presentationml/2006/main">
  <p:tag name="TIMING" val="|8.7|2.9|4.5|4.4|1.4|2.3|1.4|2.6|4.5"/>
</p:tagLst>
</file>

<file path=ppt/tags/tag7.xml><?xml version="1.0" encoding="utf-8"?>
<p:tagLst xmlns:a="http://schemas.openxmlformats.org/drawingml/2006/main" xmlns:r="http://schemas.openxmlformats.org/officeDocument/2006/relationships" xmlns:p="http://schemas.openxmlformats.org/presentationml/2006/main">
  <p:tag name="TIMING" val="|9.1|3.9|3|1.4|1.5|1.7|1.3|2.6"/>
</p:tagLst>
</file>

<file path=ppt/tags/tag8.xml><?xml version="1.0" encoding="utf-8"?>
<p:tagLst xmlns:a="http://schemas.openxmlformats.org/drawingml/2006/main" xmlns:r="http://schemas.openxmlformats.org/officeDocument/2006/relationships" xmlns:p="http://schemas.openxmlformats.org/presentationml/2006/main">
  <p:tag name="TIMING" val="|3.9|1.3|1.3"/>
</p:tagLst>
</file>

<file path=ppt/tags/tag9.xml><?xml version="1.0" encoding="utf-8"?>
<p:tagLst xmlns:a="http://schemas.openxmlformats.org/drawingml/2006/main" xmlns:r="http://schemas.openxmlformats.org/officeDocument/2006/relationships" xmlns:p="http://schemas.openxmlformats.org/presentationml/2006/main">
  <p:tag name="TIMING" val="|10.8|6|5.3"/>
</p:tagLst>
</file>

<file path=ppt/tags/tag10.xml><?xml version="1.0" encoding="utf-8"?>
<p:tagLst xmlns:a="http://schemas.openxmlformats.org/drawingml/2006/main" xmlns:r="http://schemas.openxmlformats.org/officeDocument/2006/relationships" xmlns:p="http://schemas.openxmlformats.org/presentationml/2006/main">
  <p:tag name="TIMING" val="|8.3"/>
</p:tagLst>
</file>

<file path=ppt/tags/tag11.xml><?xml version="1.0" encoding="utf-8"?>
<p:tagLst xmlns:a="http://schemas.openxmlformats.org/drawingml/2006/main" xmlns:r="http://schemas.openxmlformats.org/officeDocument/2006/relationships" xmlns:p="http://schemas.openxmlformats.org/presentationml/2006/main">
  <p:tag name="TIMING" val="|5.3|9.8|5.2|6.7|5.3|11|13.9"/>
</p:tagLst>
</file>

<file path=ppt/tags/tag12.xml><?xml version="1.0" encoding="utf-8"?>
<p:tagLst xmlns:a="http://schemas.openxmlformats.org/drawingml/2006/main" xmlns:r="http://schemas.openxmlformats.org/officeDocument/2006/relationships" xmlns:p="http://schemas.openxmlformats.org/presentationml/2006/main">
  <p:tag name="TIMING" val="|0.7|4.9|1.4|-7.2|10.7"/>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lumMod val="50000"/>
            <a:lumOff val="50000"/>
          </a:schemeClr>
        </a:solidFill>
        <a:ln w="38100">
          <a:solidFill>
            <a:schemeClr val="tx1"/>
          </a:solidFill>
        </a:ln>
      </a:spPr>
      <a:bodyPr rtlCol="0" anchor="ctr"/>
      <a:lstStyle>
        <a:defPPr algn="ctr">
          <a:defRPr dirty="0" smtClean="0">
            <a:latin typeface="Cambria" panose="02040503050406030204" pitchFamily="18" charset="0"/>
            <a:ea typeface="Cambria" panose="02040503050406030204" pitchFamily="18" charset="0"/>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l">
          <a:defRPr dirty="0" smtClean="0">
            <a:latin typeface="Cambria" panose="02040503050406030204" pitchFamily="18" charset="0"/>
            <a:ea typeface="Cambria" panose="02040503050406030204" pitchFamily="18"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BEER">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Quire Sans"/>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alpha val="90000"/>
          </a:schemeClr>
        </a:solidFill>
        <a:ln>
          <a:noFill/>
        </a:ln>
      </a:spPr>
      <a:bodyPr wrap="square" rtlCol="0" anchor="ctr">
        <a:noAutofit/>
      </a:bodyPr>
      <a:lstStyle>
        <a:defPPr marL="0" marR="0" indent="0" algn="ctr" defTabSz="457200" rtl="0" eaLnBrk="1" fontAlgn="auto" latinLnBrk="0" hangingPunct="1">
          <a:lnSpc>
            <a:spcPct val="100000"/>
          </a:lnSpc>
          <a:spcBef>
            <a:spcPts val="0"/>
          </a:spcBef>
          <a:spcAft>
            <a:spcPts val="0"/>
          </a:spcAft>
          <a:buClrTx/>
          <a:buSzTx/>
          <a:buFontTx/>
          <a:buNone/>
          <a:tabLst/>
          <a:defRPr kumimoji="0" sz="100" b="1" i="0" u="none" strike="noStrike" kern="1200" cap="none" spc="0" normalizeH="0" baseline="0" noProof="0" dirty="0">
            <a:ln>
              <a:noFill/>
            </a:ln>
            <a:solidFill>
              <a:schemeClr val="accent2">
                <a:lumMod val="75000"/>
              </a:schemeClr>
            </a:solidFill>
            <a:effectLst/>
            <a:uLnTx/>
            <a:uFillTx/>
            <a:latin typeface="+mj-lt"/>
          </a:defRPr>
        </a:defPPr>
      </a:lstStyle>
    </a:spDef>
    <a:lnDef>
      <a:spPr>
        <a:ln w="38100">
          <a:solidFill>
            <a:schemeClr val="tx1"/>
          </a:solidFill>
          <a:tailEnd type="triangle"/>
        </a:ln>
      </a:spPr>
      <a:bodyPr/>
      <a:lstStyle/>
      <a:style>
        <a:lnRef idx="1">
          <a:schemeClr val="accent1"/>
        </a:lnRef>
        <a:fillRef idx="0">
          <a:schemeClr val="accent1"/>
        </a:fillRef>
        <a:effectRef idx="0">
          <a:schemeClr val="accent1"/>
        </a:effectRef>
        <a:fontRef idx="minor">
          <a:schemeClr val="tx1"/>
        </a:fontRef>
      </a:style>
    </a:lnDef>
    <a:txDef>
      <a:spPr>
        <a:noFill/>
        <a:ln w="57150">
          <a:noFill/>
        </a:ln>
      </a:spPr>
      <a:bodyPr wrap="none" rtlCol="0" anchor="ctr">
        <a:noAutofit/>
      </a:bodyPr>
      <a:lstStyle>
        <a:defPPr algn="ctr">
          <a:lnSpc>
            <a:spcPct val="90000"/>
          </a:lnSpc>
          <a:defRPr sz="2600" dirty="0" smtClean="0">
            <a:solidFill>
              <a:prstClr val="black"/>
            </a:solidFill>
          </a:defRPr>
        </a:defPPr>
      </a:lstStyle>
    </a:txDef>
  </a:objectDefaults>
  <a:extraClrSchemeLst/>
  <a:extLst>
    <a:ext uri="{05A4C25C-085E-4340-85A3-A5531E510DB2}">
      <thm15:themeFamily xmlns:thm15="http://schemas.microsoft.com/office/thememl/2012/main" name="beer" id="{8BF39661-A2EB-4A57-959D-1412D4B6AA4D}" vid="{29ACB7AB-B96D-4826-A0CC-9CFCC9A4501F}"/>
    </a:ext>
  </a:extLst>
</a:theme>
</file>

<file path=ppt/theme/theme3.xml><?xml version="1.0" encoding="utf-8"?>
<a:theme xmlns:a="http://schemas.openxmlformats.org/drawingml/2006/main" name="1_Office Theme">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Custom 1">
      <a:majorFont>
        <a:latin typeface="Aptos Display"/>
        <a:ea typeface=""/>
        <a:cs typeface=""/>
      </a:majorFont>
      <a:minorFont>
        <a:latin typeface="Aptos Display"/>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w="19050">
          <a:solidFill>
            <a:schemeClr val="tx1">
              <a:lumMod val="75000"/>
              <a:lumOff val="25000"/>
            </a:schemeClr>
          </a:solidFill>
        </a:ln>
      </a:spPr>
      <a:bodyPr rtlCol="0" anchor="ctr"/>
      <a:lstStyle>
        <a:defPPr algn="ctr">
          <a:defRPr sz="2000" dirty="0" smtClean="0">
            <a:solidFill>
              <a:schemeClr val="tx1">
                <a:lumMod val="75000"/>
                <a:lumOff val="25000"/>
              </a:schemeClr>
            </a:solidFill>
            <a:latin typeface="+mj-lt"/>
            <a:ea typeface="Cambria" panose="02040503050406030204" pitchFamily="18" charset="0"/>
            <a:cs typeface="Cascadia Mono" panose="020B0609020000020004" pitchFamily="49" charset="0"/>
          </a:defRPr>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Office Theme">
  <a:themeElements>
    <a:clrScheme name="Medy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4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mbria">
      <a:maj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5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8.xml><?xml version="1.0" encoding="utf-8"?>
<a:theme xmlns:a="http://schemas.openxmlformats.org/drawingml/2006/main" name="6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lumMod val="50000"/>
            <a:lumOff val="50000"/>
          </a:schemeClr>
        </a:solidFill>
        <a:ln w="38100">
          <a:solidFill>
            <a:schemeClr val="tx1"/>
          </a:solidFill>
        </a:ln>
      </a:spPr>
      <a:bodyPr rtlCol="0" anchor="ctr"/>
      <a:lstStyle>
        <a:defPPr algn="ctr">
          <a:defRPr dirty="0" smtClean="0">
            <a:latin typeface="Cambria" panose="02040503050406030204" pitchFamily="18" charset="0"/>
            <a:ea typeface="Cambria" panose="02040503050406030204" pitchFamily="18" charset="0"/>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l">
          <a:defRPr dirty="0" smtClean="0">
            <a:latin typeface="Cambria" panose="02040503050406030204" pitchFamily="18" charset="0"/>
            <a:ea typeface="Cambria" panose="02040503050406030204" pitchFamily="18"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11972</TotalTime>
  <Words>17181</Words>
  <Application>Microsoft Macintosh PowerPoint</Application>
  <PresentationFormat>On-screen Show (4:3)</PresentationFormat>
  <Paragraphs>2553</Paragraphs>
  <Slides>219</Slides>
  <Notes>171</Notes>
  <HiddenSlides>5</HiddenSlides>
  <MMClips>0</MMClips>
  <ScaleCrop>false</ScaleCrop>
  <HeadingPairs>
    <vt:vector size="6" baseType="variant">
      <vt:variant>
        <vt:lpstr>Fonts Used</vt:lpstr>
      </vt:variant>
      <vt:variant>
        <vt:i4>15</vt:i4>
      </vt:variant>
      <vt:variant>
        <vt:lpstr>Theme</vt:lpstr>
      </vt:variant>
      <vt:variant>
        <vt:i4>9</vt:i4>
      </vt:variant>
      <vt:variant>
        <vt:lpstr>Slide Titles</vt:lpstr>
      </vt:variant>
      <vt:variant>
        <vt:i4>219</vt:i4>
      </vt:variant>
    </vt:vector>
  </HeadingPairs>
  <TitlesOfParts>
    <vt:vector size="243" baseType="lpstr">
      <vt:lpstr>ＭＳ Ｐゴシック</vt:lpstr>
      <vt:lpstr>Aptos Display</vt:lpstr>
      <vt:lpstr>Arial</vt:lpstr>
      <vt:lpstr>Calibri</vt:lpstr>
      <vt:lpstr>Calibri Light</vt:lpstr>
      <vt:lpstr>Cambria</vt:lpstr>
      <vt:lpstr>Cambria Math</vt:lpstr>
      <vt:lpstr>Garamond</vt:lpstr>
      <vt:lpstr>Quire Sans</vt:lpstr>
      <vt:lpstr>Roboto</vt:lpstr>
      <vt:lpstr>Roboto Mono</vt:lpstr>
      <vt:lpstr>Tahoma</vt:lpstr>
      <vt:lpstr>Trebuchet MS</vt:lpstr>
      <vt:lpstr>Wingdings</vt:lpstr>
      <vt:lpstr>Wingdings,Sans-Serif</vt:lpstr>
      <vt:lpstr>Office Theme</vt:lpstr>
      <vt:lpstr>BEER</vt:lpstr>
      <vt:lpstr>1_Office Theme</vt:lpstr>
      <vt:lpstr>2_Office Theme</vt:lpstr>
      <vt:lpstr>3_Office Theme</vt:lpstr>
      <vt:lpstr>4_Office Theme</vt:lpstr>
      <vt:lpstr>5_Office Theme</vt:lpstr>
      <vt:lpstr>6_Office Theme</vt:lpstr>
      <vt:lpstr>Edge</vt:lpstr>
      <vt:lpstr>The 3rd Ramulator &amp; DRAM Bender Tutorial DRAM Bender Overview </vt:lpstr>
      <vt:lpstr>DRAM Bender An Extensible and Versatile  FPGA-based Infrastructure to  Easily Test State-of-the-art DRAM Chips</vt:lpstr>
      <vt:lpstr>Factors Affecting DRAM Reliability and Latency</vt:lpstr>
      <vt:lpstr>DRAM Testing Infrastructure</vt:lpstr>
      <vt:lpstr>Limitations of Existing Infrastructure</vt:lpstr>
      <vt:lpstr>DRAM Bender: Design Goals</vt:lpstr>
      <vt:lpstr>DRAM Bender: Overview</vt:lpstr>
      <vt:lpstr>DRAM Bender: Prototypes</vt:lpstr>
      <vt:lpstr>DRAM Bender: Coming Soon (I)</vt:lpstr>
      <vt:lpstr>DRAM Bender: Coming Soon (II)</vt:lpstr>
      <vt:lpstr>Laboratory for Understanding Memory</vt:lpstr>
      <vt:lpstr>Laboratory for Understanding Memory</vt:lpstr>
      <vt:lpstr>Laboratory for Understanding Memory</vt:lpstr>
      <vt:lpstr>People for Understanding Memory</vt:lpstr>
      <vt:lpstr>Other People that Understand Memory</vt:lpstr>
      <vt:lpstr>DRAM Bender: Ease of Use</vt:lpstr>
      <vt:lpstr>DRAM Bender: Three Case Studies</vt:lpstr>
      <vt:lpstr>More in the Paper</vt:lpstr>
      <vt:lpstr>More in the Paper</vt:lpstr>
      <vt:lpstr>Research DRAM Bender Enabled (I)</vt:lpstr>
      <vt:lpstr>Research DRAM Bender Enabled (I)</vt:lpstr>
      <vt:lpstr>Research DRAM Bender Enabled (I)</vt:lpstr>
      <vt:lpstr>Even More Research DRAM Bender Enabled</vt:lpstr>
      <vt:lpstr>DRAM Bender Paper, Slides, Videos, Code</vt:lpstr>
      <vt:lpstr>Summary</vt:lpstr>
      <vt:lpstr>DRAM Bender An Extensible and Versatile  FPGA-based Infrastructure to  Easily Test State-of-the-art DRAM Chips</vt:lpstr>
      <vt:lpstr>The 3rd Ramulator &amp; DRAM Bender Tutorial DRAM Bender Overview </vt:lpstr>
      <vt:lpstr>The 3rd Ramulator &amp; DRAM Bender Tutorial DRAM Bender Research Highlights </vt:lpstr>
      <vt:lpstr>DRAM Bender is a Versatile Platform (I)</vt:lpstr>
      <vt:lpstr>Understanding DRAM Robustness Problems</vt:lpstr>
      <vt:lpstr>Uncovering New DRAM Functionality</vt:lpstr>
      <vt:lpstr>Learning proprietary DRAM details</vt:lpstr>
      <vt:lpstr>DRAM Bender is a Versatile Platform (II)</vt:lpstr>
      <vt:lpstr>PowerPoint Presentation</vt:lpstr>
      <vt:lpstr>Variable Read Disturbance</vt:lpstr>
      <vt:lpstr>A Typical DRAM-Based Computing System</vt:lpstr>
      <vt:lpstr>DRAM Organization</vt:lpstr>
      <vt:lpstr>Read Disturbance in DRAM (I)</vt:lpstr>
      <vt:lpstr>Read Disturbance in DRAM (II)</vt:lpstr>
      <vt:lpstr>DRAM Cell Leakage</vt:lpstr>
      <vt:lpstr>DRAM Refresh</vt:lpstr>
      <vt:lpstr>Read Disturbance Bitflips</vt:lpstr>
      <vt:lpstr>Read Disturbance Solutions</vt:lpstr>
      <vt:lpstr>The Read Disturbance Threshold (RDT)</vt:lpstr>
      <vt:lpstr>Accurate Identification of Read Disturbance Threshold is Critical for System Security and Performance</vt:lpstr>
      <vt:lpstr>Motivation</vt:lpstr>
      <vt:lpstr>Our Goal</vt:lpstr>
      <vt:lpstr>DDR4 DRAM Testing Infrastructure</vt:lpstr>
      <vt:lpstr>HBM2 DRAM Testing Infrastructure</vt:lpstr>
      <vt:lpstr>Tested DRAM Chips</vt:lpstr>
      <vt:lpstr>Foundational Results: Key Takeaway</vt:lpstr>
      <vt:lpstr>Read Disturbance Threshold Changes Over Time</vt:lpstr>
      <vt:lpstr>Read Disturbance Threshold Changes Over Time</vt:lpstr>
      <vt:lpstr>Read Disturbance Threshold Changes Over Time</vt:lpstr>
      <vt:lpstr>Read Disturbance Threshold Changes Over Time</vt:lpstr>
      <vt:lpstr>Read Disturbance Threshold Changes Over Time</vt:lpstr>
      <vt:lpstr>Read Disturbance Threshold Changes Over Time</vt:lpstr>
      <vt:lpstr>Read Disturbance Threshold Changes Over Time</vt:lpstr>
      <vt:lpstr>Variable Read Disturbance Across DRAM Chips</vt:lpstr>
      <vt:lpstr>Variable Read Disturbance Across DRAM Chips</vt:lpstr>
      <vt:lpstr>VRD is (Likely) Unpredictable</vt:lpstr>
      <vt:lpstr>VRD is (Likely) Unpredictable</vt:lpstr>
      <vt:lpstr>In-Depth Analysis: Parameter Space</vt:lpstr>
      <vt:lpstr>In-Depth Analysis: Key Takeaways</vt:lpstr>
      <vt:lpstr>Implications Summary</vt:lpstr>
      <vt:lpstr>Combining ECC and Guardbands (II)</vt:lpstr>
      <vt:lpstr>Extended Version on arXiv</vt:lpstr>
      <vt:lpstr>Variable Read Disturbance</vt:lpstr>
      <vt:lpstr>DiscoRD (Preprint)</vt:lpstr>
      <vt:lpstr>RowPress [ISCA 2023]</vt:lpstr>
      <vt:lpstr>RowPress: Key Observation</vt:lpstr>
      <vt:lpstr>Real-System Demonstration (I)</vt:lpstr>
      <vt:lpstr>Real-System Demonstration (II)</vt:lpstr>
      <vt:lpstr>RowPress Results &amp; Source Code </vt:lpstr>
      <vt:lpstr>ColumnDisturb</vt:lpstr>
      <vt:lpstr>Research Question</vt:lpstr>
      <vt:lpstr>PowerPoint Presentation</vt:lpstr>
      <vt:lpstr>Key Takeaways from Major Characterization Experiments</vt:lpstr>
      <vt:lpstr>Key Takeaways from Major Characterization Experiments</vt:lpstr>
      <vt:lpstr>Minimum Time to Induce First Bitflip</vt:lpstr>
      <vt:lpstr>Minimum Time to Induce First Bitflip</vt:lpstr>
      <vt:lpstr>Minimum Time to Induce First Bitflip</vt:lpstr>
      <vt:lpstr>ColumnDisturb</vt:lpstr>
      <vt:lpstr>PowerPoint Presentation</vt:lpstr>
      <vt:lpstr>QUAC-TRNG</vt:lpstr>
      <vt:lpstr>Accessing a DRAM Cell</vt:lpstr>
      <vt:lpstr>Accessing a DRAM Cell</vt:lpstr>
      <vt:lpstr>DRAM Operation</vt:lpstr>
      <vt:lpstr>Quadruple Activation (QUAC)</vt:lpstr>
      <vt:lpstr>Why Does QUAC Work?</vt:lpstr>
      <vt:lpstr>Hierarchical Wordlines</vt:lpstr>
      <vt:lpstr>Hypothetical Row Decoder</vt:lpstr>
      <vt:lpstr>Hypothetical Row Decoder</vt:lpstr>
      <vt:lpstr>Hypothetical Row Decoder</vt:lpstr>
      <vt:lpstr>Hypothetical Row Decoder</vt:lpstr>
      <vt:lpstr>Hypothetical Row Decoder</vt:lpstr>
      <vt:lpstr>Use Cases of True Random Numbers</vt:lpstr>
      <vt:lpstr>Generating Random Values via QUAC</vt:lpstr>
      <vt:lpstr>Generating Random Values via QUAC</vt:lpstr>
      <vt:lpstr>Generating Random Values via QUAC</vt:lpstr>
      <vt:lpstr>QUAC-TRNG vs State-Of-The-Art</vt:lpstr>
      <vt:lpstr>QUAC-TRNG</vt:lpstr>
      <vt:lpstr>SiMRA-TRNG</vt:lpstr>
      <vt:lpstr>SiMRA-TRNG: Throughput</vt:lpstr>
      <vt:lpstr>SiMRA-TRNG</vt:lpstr>
      <vt:lpstr>SiMRA-PUF</vt:lpstr>
      <vt:lpstr>FC-DRAM</vt:lpstr>
      <vt:lpstr>The Capability of COTS DRAM Chips </vt:lpstr>
      <vt:lpstr>48 Simultaneously Activated Rows</vt:lpstr>
      <vt:lpstr>Bitwise NOT: Key Idea</vt:lpstr>
      <vt:lpstr>NOT Operation: A Walkthrough</vt:lpstr>
      <vt:lpstr>NOT Operation: A Walkthrough</vt:lpstr>
      <vt:lpstr>NOT Operation: A Walkthrough</vt:lpstr>
      <vt:lpstr>NOT Operation: A Walkthrough</vt:lpstr>
      <vt:lpstr>Performing NOT in COTS DRAM Chips</vt:lpstr>
      <vt:lpstr>16-Input NAND/NOR/AND/OR </vt:lpstr>
      <vt:lpstr>Two-Input AND and NAND Operations</vt:lpstr>
      <vt:lpstr>Performing AND, NAND, OR, and NOR</vt:lpstr>
      <vt:lpstr>Performing AND, NAND, OR, and NOR</vt:lpstr>
      <vt:lpstr>FC-DRAM</vt:lpstr>
      <vt:lpstr>PowerPoint Presentation</vt:lpstr>
      <vt:lpstr>PowerPoint Presentation</vt:lpstr>
      <vt:lpstr>U-TRR</vt:lpstr>
      <vt:lpstr>The RowHammer Vulnerability</vt:lpstr>
      <vt:lpstr>Target Row Refresh (TRR)</vt:lpstr>
      <vt:lpstr>Goal</vt:lpstr>
      <vt:lpstr>U-TRR: Key Idea</vt:lpstr>
      <vt:lpstr>Experimental Methodology</vt:lpstr>
      <vt:lpstr>Experimental Methodology</vt:lpstr>
      <vt:lpstr>Experimental Methodology</vt:lpstr>
      <vt:lpstr>DRAM Testing Infrastructure</vt:lpstr>
      <vt:lpstr>Bypassing TRR with New RowHammer Access Patterns</vt:lpstr>
      <vt:lpstr>Effect on Individual Rows</vt:lpstr>
      <vt:lpstr>U-TRR</vt:lpstr>
      <vt:lpstr>DRAMScope</vt:lpstr>
      <vt:lpstr>Research Highlights Conclusion</vt:lpstr>
      <vt:lpstr>The 3rd Ramulator &amp; DRAM Bender Tutorial DRAM Bender Research Highlights </vt:lpstr>
      <vt:lpstr>The 3rd Ramulator &amp; DRAM Bender Tutorial DRAM Bender Live Demo &amp; Hardware/Software Overview</vt:lpstr>
      <vt:lpstr>RowHammer Using DRAM Bender</vt:lpstr>
      <vt:lpstr>Typical DRAM Bender Test Workflow</vt:lpstr>
      <vt:lpstr>Aside: Transferring Programs &amp; Data</vt:lpstr>
      <vt:lpstr>Typical DRAM Bender Test Workflow</vt:lpstr>
      <vt:lpstr>Typical DRAM Bender Test Workflow</vt:lpstr>
      <vt:lpstr>DRAM Bender Programming Model</vt:lpstr>
      <vt:lpstr>Regular DRAM Bender Instructions</vt:lpstr>
      <vt:lpstr>Typical DRAM Bender Test Workflow</vt:lpstr>
      <vt:lpstr>RowHammer Test Program</vt:lpstr>
      <vt:lpstr>Typical DRAM Bender Test Workflow</vt:lpstr>
      <vt:lpstr>DRAM Bender Hardware Overview</vt:lpstr>
      <vt:lpstr>Life of a DRAM Bender Program</vt:lpstr>
      <vt:lpstr>Life of a DRAM Bender Program</vt:lpstr>
      <vt:lpstr>Life of a DRAM Bender Program</vt:lpstr>
      <vt:lpstr>Life of a DRAM Bender Program</vt:lpstr>
      <vt:lpstr>Life of a DRAM Bender Program</vt:lpstr>
      <vt:lpstr>Typical DRAM Bender Test Workflow</vt:lpstr>
      <vt:lpstr>Aside: DRAM Bender Instruction Encoding</vt:lpstr>
      <vt:lpstr>Typical DRAM Bender Test Workflow</vt:lpstr>
      <vt:lpstr>The 3rd Ramulator &amp; DRAM Bender Tutorial DRAM Bender Live Demo &amp; Hardware/Software Overview</vt:lpstr>
      <vt:lpstr>Summary</vt:lpstr>
      <vt:lpstr>The 3rd Ramulator &amp; DRAM Bender Tutorial Realistic DRAM Timing for HLS: Closing the Memory Fidelity Gap with Ramulator-Backed Co-Simulation</vt:lpstr>
      <vt:lpstr>A Highlight: RowPress</vt:lpstr>
      <vt:lpstr>RowPress Results &amp; Source Code </vt:lpstr>
      <vt:lpstr>RowPress [ISCA 2023]</vt:lpstr>
      <vt:lpstr>Variable Read Disturbance (VRD) Summary</vt:lpstr>
      <vt:lpstr>Talk Outline</vt:lpstr>
      <vt:lpstr>Talk Outline</vt:lpstr>
      <vt:lpstr>Motivation</vt:lpstr>
      <vt:lpstr>Motivation</vt:lpstr>
      <vt:lpstr>In-Depth Analysis: Key Takeaways</vt:lpstr>
      <vt:lpstr>VRD Across DRAM Rows</vt:lpstr>
      <vt:lpstr>VRD Across DRAM Rows</vt:lpstr>
      <vt:lpstr>VRD in Two Example Rows</vt:lpstr>
      <vt:lpstr>In-Depth Analysis: Key Takeaways</vt:lpstr>
      <vt:lpstr>Probability of Identifying the Minimum RDT</vt:lpstr>
      <vt:lpstr>Probability of Identifying the Minimum RDT</vt:lpstr>
      <vt:lpstr>Probability of Identifying the Minimum RDT</vt:lpstr>
      <vt:lpstr>Expected Value of the Minimum RDT</vt:lpstr>
      <vt:lpstr>Expected Value of the Minimum RDT</vt:lpstr>
      <vt:lpstr>Expected Value of the Minimum RDT</vt:lpstr>
      <vt:lpstr>Expected Value of the Minimum RDT</vt:lpstr>
      <vt:lpstr>Expected Value of the Minimum RDT</vt:lpstr>
      <vt:lpstr>Expected Value of the Minimum RDT</vt:lpstr>
      <vt:lpstr>Expected Value of the Minimum RDT</vt:lpstr>
      <vt:lpstr>In-Depth Analysis: Key Takeaways</vt:lpstr>
      <vt:lpstr>Talk Outline</vt:lpstr>
      <vt:lpstr>Important Caveat</vt:lpstr>
      <vt:lpstr>Challenges of Accurately Identifying RDT</vt:lpstr>
      <vt:lpstr>RDT Profiling is Time-Intensive</vt:lpstr>
      <vt:lpstr>RDT Profiling is Time-Intensive</vt:lpstr>
      <vt:lpstr>Making Do With Few RDT Measurements</vt:lpstr>
      <vt:lpstr>Making Do With Few RDT Measurements</vt:lpstr>
      <vt:lpstr>Making Do With Few RDT Measurements</vt:lpstr>
      <vt:lpstr>RDT Guardband Increases Performance Overheads</vt:lpstr>
      <vt:lpstr>Combining ECC and Guardbands (I)</vt:lpstr>
      <vt:lpstr>More in the Paper</vt:lpstr>
      <vt:lpstr>More in the Paper</vt:lpstr>
      <vt:lpstr>Talk Outline</vt:lpstr>
      <vt:lpstr>Variable Read Disturbance Backup Slides</vt:lpstr>
      <vt:lpstr>Is this Experiment Noise?</vt:lpstr>
      <vt:lpstr>Hypothetical Explanation for VRD</vt:lpstr>
      <vt:lpstr>RDT Distribution Across Chips</vt:lpstr>
      <vt:lpstr># of Consecutive Measurements That Yield the Same RDT Value</vt:lpstr>
      <vt:lpstr>Autocorrelation Function Tests</vt:lpstr>
      <vt:lpstr>Expected Value of the Minimum RDT</vt:lpstr>
      <vt:lpstr>Expected Value of the Minimum RDT</vt:lpstr>
      <vt:lpstr>Expected Value of the Minimum RDT</vt:lpstr>
      <vt:lpstr>Effect of Die Density and Die Revision (I)</vt:lpstr>
      <vt:lpstr>Effect of Die Density and Die Revision (II)</vt:lpstr>
      <vt:lpstr>Effect of Data Pattern (I)</vt:lpstr>
      <vt:lpstr>Effect of Data Pattern (I)</vt:lpstr>
      <vt:lpstr>Effect of Data Pattern (II)</vt:lpstr>
      <vt:lpstr>Effect of Aggressor Row On Time</vt:lpstr>
      <vt:lpstr>Effect of Temperature</vt:lpstr>
      <vt:lpstr>Effect of True- and Anti-Cell Layout</vt:lpstr>
      <vt:lpstr>Error Probability Analysis</vt:lpstr>
      <vt:lpstr>DRAM Operation: Activate and Precharge</vt:lpstr>
      <vt:lpstr>DRAM Operation: Activate and Precharge</vt:lpstr>
      <vt:lpstr>DRAM Operation: Activate and Precharge</vt:lpstr>
      <vt:lpstr>DRAM Operation: Activate and Precharge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HBM RowHammer</dc:title>
  <dc:creator>Ataberk Olgun</dc:creator>
  <cp:lastModifiedBy>Olgun  Ataberk</cp:lastModifiedBy>
  <cp:revision>4781</cp:revision>
  <dcterms:created xsi:type="dcterms:W3CDTF">2020-10-13T05:06:54Z</dcterms:created>
  <dcterms:modified xsi:type="dcterms:W3CDTF">2026-07-06T05:52:18Z</dcterms:modified>
</cp:coreProperties>
</file>