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4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6" r:id="rId2"/>
    <p:sldMasterId id="2147483688" r:id="rId3"/>
    <p:sldMasterId id="2147483700" r:id="rId4"/>
    <p:sldMasterId id="2147483712" r:id="rId5"/>
  </p:sldMasterIdLst>
  <p:notesMasterIdLst>
    <p:notesMasterId r:id="rId46"/>
  </p:notesMasterIdLst>
  <p:handoutMasterIdLst>
    <p:handoutMasterId r:id="rId47"/>
  </p:handoutMasterIdLst>
  <p:sldIdLst>
    <p:sldId id="7354" r:id="rId6"/>
    <p:sldId id="282" r:id="rId7"/>
    <p:sldId id="6759" r:id="rId8"/>
    <p:sldId id="6733" r:id="rId9"/>
    <p:sldId id="6746" r:id="rId10"/>
    <p:sldId id="7355" r:id="rId11"/>
    <p:sldId id="6735" r:id="rId12"/>
    <p:sldId id="6747" r:id="rId13"/>
    <p:sldId id="7356" r:id="rId14"/>
    <p:sldId id="7357" r:id="rId15"/>
    <p:sldId id="6748" r:id="rId16"/>
    <p:sldId id="6736" r:id="rId17"/>
    <p:sldId id="6749" r:id="rId18"/>
    <p:sldId id="6738" r:id="rId19"/>
    <p:sldId id="6739" r:id="rId20"/>
    <p:sldId id="7358" r:id="rId21"/>
    <p:sldId id="6740" r:id="rId22"/>
    <p:sldId id="5900" r:id="rId23"/>
    <p:sldId id="7359" r:id="rId24"/>
    <p:sldId id="6741" r:id="rId25"/>
    <p:sldId id="7360" r:id="rId26"/>
    <p:sldId id="6742" r:id="rId27"/>
    <p:sldId id="7344" r:id="rId28"/>
    <p:sldId id="6757" r:id="rId29"/>
    <p:sldId id="7347" r:id="rId30"/>
    <p:sldId id="7348" r:id="rId31"/>
    <p:sldId id="7361" r:id="rId32"/>
    <p:sldId id="6755" r:id="rId33"/>
    <p:sldId id="7349" r:id="rId34"/>
    <p:sldId id="7362" r:id="rId35"/>
    <p:sldId id="7336" r:id="rId36"/>
    <p:sldId id="7337" r:id="rId37"/>
    <p:sldId id="7339" r:id="rId38"/>
    <p:sldId id="7338" r:id="rId39"/>
    <p:sldId id="7341" r:id="rId40"/>
    <p:sldId id="7363" r:id="rId41"/>
    <p:sldId id="7364" r:id="rId42"/>
    <p:sldId id="7365" r:id="rId43"/>
    <p:sldId id="7276" r:id="rId44"/>
    <p:sldId id="7366" r:id="rId4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F4EA4C"/>
    <a:srgbClr val="FBE5D6"/>
    <a:srgbClr val="B9B9B9"/>
    <a:srgbClr val="2D458A"/>
    <a:srgbClr val="FFFFFF"/>
    <a:srgbClr val="F5F6FB"/>
    <a:srgbClr val="000000"/>
    <a:srgbClr val="0070C0"/>
    <a:srgbClr val="0091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022"/>
    <p:restoredTop sz="88705"/>
  </p:normalViewPr>
  <p:slideViewPr>
    <p:cSldViewPr snapToGrid="0" snapToObjects="1">
      <p:cViewPr varScale="1">
        <p:scale>
          <a:sx n="111" d="100"/>
          <a:sy n="111" d="100"/>
        </p:scale>
        <p:origin x="1024" y="192"/>
      </p:cViewPr>
      <p:guideLst/>
    </p:cSldViewPr>
  </p:slideViewPr>
  <p:outlineViewPr>
    <p:cViewPr>
      <p:scale>
        <a:sx n="33" d="100"/>
        <a:sy n="33" d="100"/>
      </p:scale>
      <p:origin x="0" y="-28976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111" d="100"/>
          <a:sy n="111" d="100"/>
        </p:scale>
        <p:origin x="3456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presProps" Target="presProps.xml"/><Relationship Id="rId8" Type="http://schemas.openxmlformats.org/officeDocument/2006/relationships/slide" Target="slides/slide3.xml"/><Relationship Id="rId51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9DB5256-F1E6-8743-B02A-68834AC97DF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43DF50-F8E9-9241-9406-236CB6BE4E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1437D9-744C-C144-AC94-91DD2CDA03B0}" type="datetimeFigureOut">
              <a:rPr lang="en-US" smtClean="0"/>
              <a:t>4/24/23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96F5C5-CE3A-FA42-98DE-93BCBE04DF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36B318-E632-1A46-A963-2EC75F69F84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205C31-5BD3-9B42-A270-096A1EE587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03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0929AC-FC5A-1646-B3A1-E39A37E8D8F5}" type="datetimeFigureOut">
              <a:rPr lang="en-US" smtClean="0"/>
              <a:t>4/24/23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8715E5-0E3B-1B4F-BB79-1C4B57B47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011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935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58555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5398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83563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71551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15412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3002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2208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64DFF4F-ED49-E545-9049-57D68EB3BF4A}"/>
              </a:ext>
            </a:extLst>
          </p:cNvPr>
          <p:cNvSpPr/>
          <p:nvPr userDrawn="1"/>
        </p:nvSpPr>
        <p:spPr>
          <a:xfrm>
            <a:off x="0" y="0"/>
            <a:ext cx="9144000" cy="4379053"/>
          </a:xfrm>
          <a:prstGeom prst="rect">
            <a:avLst/>
          </a:prstGeom>
          <a:solidFill>
            <a:srgbClr val="A5A5A5">
              <a:lumMod val="20000"/>
              <a:lumOff val="80000"/>
            </a:srgb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351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9311" y="2839453"/>
            <a:ext cx="6858000" cy="1539600"/>
          </a:xfrm>
        </p:spPr>
        <p:txBody>
          <a:bodyPr>
            <a:normAutofit/>
          </a:bodyPr>
          <a:lstStyle>
            <a:lvl1pPr marL="0" indent="0" algn="ctr">
              <a:buNone/>
              <a:defRPr sz="3200" b="1" i="0" baseline="0">
                <a:latin typeface="+mj-lt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sz="3200" b="1" dirty="0"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rPr>
              <a:t>Click to edit Master subtitle style</a:t>
            </a:r>
            <a:endParaRPr lang="en-US" dirty="0"/>
          </a:p>
        </p:txBody>
      </p:sp>
      <p:pic>
        <p:nvPicPr>
          <p:cNvPr id="12" name="Picture 2" descr="http://www.euroc-project.eu/fileadmin/imgEuroc/eurocConsortiumLogos/ethLogo.png">
            <a:extLst>
              <a:ext uri="{FF2B5EF4-FFF2-40B4-BE49-F238E27FC236}">
                <a16:creationId xmlns:a16="http://schemas.microsoft.com/office/drawing/2014/main" id="{8CF7D528-60B9-7C4D-8128-F52BA3A7A4B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696" y="6030665"/>
            <a:ext cx="2397512" cy="492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4EC1F6D-190B-B448-B175-2B9886767CE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26563" y="5887318"/>
            <a:ext cx="2640412" cy="607663"/>
          </a:xfrm>
          <a:prstGeom prst="rect">
            <a:avLst/>
          </a:prstGeom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C2DCD12-E0A7-964E-8C01-30F57AE18A6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20667"/>
            <a:ext cx="9144000" cy="26193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4800" b="1">
                <a:latin typeface="Segoe UI Symbol" panose="020B0502040204020203" pitchFamily="34" charset="0"/>
                <a:ea typeface="Segoe UI Symbol" panose="020B0502040204020203" pitchFamily="34" charset="0"/>
                <a:cs typeface="Segoe UI Historic" panose="020B0502040204020203" pitchFamily="34" charset="0"/>
              </a:defRPr>
            </a:lvl1pPr>
          </a:lstStyle>
          <a:p>
            <a:pPr lvl="0"/>
            <a:r>
              <a:rPr lang="en-US" dirty="0"/>
              <a:t>Click to edit Title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FA034AA-5AFD-D84F-A8ED-6411CC9349E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5824669"/>
            <a:ext cx="775896" cy="761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6640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ED2D3B90-BDF0-9E4D-963A-CE3F0519D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5"/>
            <a:ext cx="8894602" cy="606084"/>
          </a:xfrm>
          <a:prstGeom prst="rect">
            <a:avLst/>
          </a:prstGeom>
        </p:spPr>
        <p:txBody>
          <a:bodyPr/>
          <a:lstStyle>
            <a:lvl1pPr>
              <a:defRPr sz="4400" b="1">
                <a:latin typeface="Candara" panose="020E0502030303020204" pitchFamily="34" charset="0"/>
                <a:ea typeface="Geneva" panose="020B0503030404040204" pitchFamily="34" charset="0"/>
                <a:cs typeface="Futura Medium" panose="020B0602020204020303" pitchFamily="34" charset="-79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5EB6F8F-19D9-7A4A-967C-A1B0DB235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293805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1pPr>
            <a:lvl2pPr marL="685766" indent="-228589">
              <a:buFont typeface="Cambria" panose="02040503050406030204" pitchFamily="18" charset="0"/>
              <a:buChar char="-"/>
              <a:defRPr sz="24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2pPr>
            <a:lvl3pPr>
              <a:defRPr sz="20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3pPr>
            <a:lvl4pPr>
              <a:defRPr sz="20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4pPr>
            <a:lvl5pPr>
              <a:defRPr sz="20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8B30CEA-A32F-0B4F-94FF-2F238104D6CE}"/>
              </a:ext>
            </a:extLst>
          </p:cNvPr>
          <p:cNvSpPr txBox="1">
            <a:spLocks/>
          </p:cNvSpPr>
          <p:nvPr userDrawn="1"/>
        </p:nvSpPr>
        <p:spPr>
          <a:xfrm>
            <a:off x="7977054" y="647648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z="2000" smtClean="0">
                <a:latin typeface="Segoe UI" panose="020B0502040204020203" pitchFamily="34" charset="0"/>
                <a:cs typeface="Segoe UI" panose="020B0502040204020203" pitchFamily="34" charset="0"/>
              </a:rPr>
              <a:pPr/>
              <a:t>‹#›</a:t>
            </a:fld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5" name="Picture 14" descr="safari.png">
            <a:extLst>
              <a:ext uri="{FF2B5EF4-FFF2-40B4-BE49-F238E27FC236}">
                <a16:creationId xmlns:a16="http://schemas.microsoft.com/office/drawing/2014/main" id="{DCA7EB8C-F307-874D-B152-028FC5CC7D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525283"/>
            <a:ext cx="1080120" cy="312523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9CD1133-1492-4A44-93C1-B89EF4FD41F6}"/>
              </a:ext>
            </a:extLst>
          </p:cNvPr>
          <p:cNvCxnSpPr>
            <a:cxnSpLocks/>
          </p:cNvCxnSpPr>
          <p:nvPr userDrawn="1"/>
        </p:nvCxnSpPr>
        <p:spPr>
          <a:xfrm>
            <a:off x="117027" y="831499"/>
            <a:ext cx="8894601" cy="0"/>
          </a:xfrm>
          <a:prstGeom prst="line">
            <a:avLst/>
          </a:prstGeom>
          <a:ln w="28575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4E97BD3-6BDD-8949-ACFE-8F75374CA53C}"/>
              </a:ext>
            </a:extLst>
          </p:cNvPr>
          <p:cNvCxnSpPr>
            <a:cxnSpLocks/>
          </p:cNvCxnSpPr>
          <p:nvPr userDrawn="1"/>
        </p:nvCxnSpPr>
        <p:spPr>
          <a:xfrm>
            <a:off x="117027" y="6482153"/>
            <a:ext cx="8894601" cy="0"/>
          </a:xfrm>
          <a:prstGeom prst="line">
            <a:avLst/>
          </a:prstGeom>
          <a:ln w="28575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6717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124744"/>
            <a:ext cx="7924800" cy="2232248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 dirty="0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404592"/>
            <a:ext cx="7848600" cy="1248544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 dirty="0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9299918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5586570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821071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908720"/>
            <a:ext cx="4229100" cy="54726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908720"/>
            <a:ext cx="4229100" cy="54726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9342201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576585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8430966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622238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577715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253456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0497614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8731876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230083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6926269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333185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3739223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983345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728780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280874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767242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395918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0123429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05179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309152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259439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6072421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932375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4850408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6915630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183401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246388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397018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029734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361871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4437895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4986051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2739452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4647033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0981576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9702060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0129924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5855431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2297956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9881851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054513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3883CA-0B62-DB46-9CBE-B5DC6D4673F1}" type="datetimeFigureOut">
              <a:rPr lang="en-US" smtClean="0"/>
              <a:t>4/24/23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59D53D-D438-2342-97DF-4908BDD5F9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78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0"/>
            <a:ext cx="8610600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052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405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683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538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pim-ml" TargetMode="External"/><Relationship Id="rId2" Type="http://schemas.openxmlformats.org/officeDocument/2006/relationships/hyperlink" Target="https://arxiv.org/pdf/2207.07886.pdf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juang@ethz.ch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pim-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image" Target="../media/image8.emf"/><Relationship Id="rId7" Type="http://schemas.openxmlformats.org/officeDocument/2006/relationships/image" Target="../media/image12.emf"/><Relationship Id="rId12" Type="http://schemas.openxmlformats.org/officeDocument/2006/relationships/image" Target="../media/image17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emf"/><Relationship Id="rId11" Type="http://schemas.openxmlformats.org/officeDocument/2006/relationships/image" Target="../media/image16.emf"/><Relationship Id="rId5" Type="http://schemas.openxmlformats.org/officeDocument/2006/relationships/image" Target="../media/image10.emf"/><Relationship Id="rId10" Type="http://schemas.openxmlformats.org/officeDocument/2006/relationships/image" Target="../media/image15.emf"/><Relationship Id="rId4" Type="http://schemas.openxmlformats.org/officeDocument/2006/relationships/image" Target="../media/image9.emf"/><Relationship Id="rId9" Type="http://schemas.openxmlformats.org/officeDocument/2006/relationships/image" Target="../media/image14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image" Target="../media/image8.emf"/><Relationship Id="rId7" Type="http://schemas.openxmlformats.org/officeDocument/2006/relationships/image" Target="../media/image12.emf"/><Relationship Id="rId12" Type="http://schemas.openxmlformats.org/officeDocument/2006/relationships/image" Target="../media/image1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emf"/><Relationship Id="rId11" Type="http://schemas.openxmlformats.org/officeDocument/2006/relationships/image" Target="../media/image16.emf"/><Relationship Id="rId5" Type="http://schemas.openxmlformats.org/officeDocument/2006/relationships/image" Target="../media/image10.emf"/><Relationship Id="rId10" Type="http://schemas.openxmlformats.org/officeDocument/2006/relationships/image" Target="../media/image15.emf"/><Relationship Id="rId4" Type="http://schemas.openxmlformats.org/officeDocument/2006/relationships/image" Target="../media/image9.emf"/><Relationship Id="rId9" Type="http://schemas.openxmlformats.org/officeDocument/2006/relationships/image" Target="../media/image14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2207.07886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hyperlink" Target="https://github.com/CMU-SAFARI/pim-ml" TargetMode="Externa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2207.07886.pdf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hyperlink" Target="https://github.com/CMU-SAFARI/pim-ml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pim-ml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pim-ml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be.com/playlist?list=PL5Q2soXY2Zi-841fUYYUK9EsXKhQKRPyX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hyperlink" Target="https://events.safari.ethz.ch/isca-pim-tutorial/doku.php?id=start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pim-ml" TargetMode="External"/><Relationship Id="rId2" Type="http://schemas.openxmlformats.org/officeDocument/2006/relationships/hyperlink" Target="https://arxiv.org/pdf/2207.07886.pdf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juang@ethz.ch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3F10CE7A-9D8C-AE49-A39B-C01858CE19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177913"/>
            <a:ext cx="9144000" cy="1319134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2200" b="0" u="sng" dirty="0">
                <a:latin typeface="Candara" panose="020E0502030303020204" pitchFamily="34" charset="0"/>
              </a:rPr>
              <a:t>Juan Gómez Luna</a:t>
            </a:r>
            <a:r>
              <a:rPr lang="en-US" sz="2200" b="0" dirty="0">
                <a:latin typeface="Candara" panose="020E0502030303020204" pitchFamily="34" charset="0"/>
              </a:rPr>
              <a:t>, </a:t>
            </a:r>
            <a:r>
              <a:rPr lang="en-US" sz="2200" b="0" dirty="0" err="1">
                <a:latin typeface="Candara" panose="020E0502030303020204" pitchFamily="34" charset="0"/>
              </a:rPr>
              <a:t>Yuxin</a:t>
            </a:r>
            <a:r>
              <a:rPr lang="en-US" sz="2200" b="0" dirty="0">
                <a:latin typeface="Candara" panose="020E0502030303020204" pitchFamily="34" charset="0"/>
              </a:rPr>
              <a:t> Guo, Sylvan Brocard,</a:t>
            </a:r>
          </a:p>
          <a:p>
            <a:pPr>
              <a:spcBef>
                <a:spcPts val="600"/>
              </a:spcBef>
            </a:pPr>
            <a:r>
              <a:rPr lang="en-US" sz="2200" b="0" dirty="0">
                <a:latin typeface="Candara" panose="020E0502030303020204" pitchFamily="34" charset="0"/>
              </a:rPr>
              <a:t>Julien </a:t>
            </a:r>
            <a:r>
              <a:rPr lang="en-US" sz="2200" b="0" dirty="0" err="1">
                <a:latin typeface="Candara" panose="020E0502030303020204" pitchFamily="34" charset="0"/>
              </a:rPr>
              <a:t>Legriel</a:t>
            </a:r>
            <a:r>
              <a:rPr lang="en-US" sz="2200" b="0" dirty="0">
                <a:latin typeface="Candara" panose="020E0502030303020204" pitchFamily="34" charset="0"/>
              </a:rPr>
              <a:t>, Remy </a:t>
            </a:r>
            <a:r>
              <a:rPr lang="en-US" sz="2200" b="0" dirty="0" err="1">
                <a:latin typeface="Candara" panose="020E0502030303020204" pitchFamily="34" charset="0"/>
              </a:rPr>
              <a:t>Cimadomo</a:t>
            </a:r>
            <a:r>
              <a:rPr lang="en-US" sz="2200" b="0" dirty="0">
                <a:latin typeface="Candara" panose="020E0502030303020204" pitchFamily="34" charset="0"/>
              </a:rPr>
              <a:t>, Geraldo F. Oliveira, </a:t>
            </a:r>
          </a:p>
          <a:p>
            <a:pPr>
              <a:spcBef>
                <a:spcPts val="600"/>
              </a:spcBef>
            </a:pPr>
            <a:r>
              <a:rPr lang="en-US" sz="2200" b="0" dirty="0">
                <a:latin typeface="Candara" panose="020E0502030303020204" pitchFamily="34" charset="0"/>
              </a:rPr>
              <a:t>Gagandeep Singh, </a:t>
            </a:r>
            <a:r>
              <a:rPr lang="en-US" sz="2200" b="0" dirty="0" err="1">
                <a:latin typeface="Candara" panose="020E0502030303020204" pitchFamily="34" charset="0"/>
              </a:rPr>
              <a:t>Onur</a:t>
            </a:r>
            <a:r>
              <a:rPr lang="en-US" sz="2200" b="0" dirty="0">
                <a:latin typeface="Candara" panose="020E0502030303020204" pitchFamily="34" charset="0"/>
              </a:rPr>
              <a:t> </a:t>
            </a:r>
            <a:r>
              <a:rPr lang="en-US" sz="2200" b="0" dirty="0" err="1">
                <a:latin typeface="Candara" panose="020E0502030303020204" pitchFamily="34" charset="0"/>
              </a:rPr>
              <a:t>Mutlu</a:t>
            </a:r>
            <a:endParaRPr lang="en-US" sz="2200" b="0" dirty="0">
              <a:latin typeface="Candara" panose="020E0502030303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24A15A-743E-4240-B7EC-8C7A112226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924984"/>
            <a:ext cx="9144000" cy="1709617"/>
          </a:xfrm>
        </p:spPr>
        <p:txBody>
          <a:bodyPr>
            <a:normAutofit fontScale="85000" lnSpcReduction="20000"/>
          </a:bodyPr>
          <a:lstStyle/>
          <a:p>
            <a:r>
              <a:rPr lang="en-US" sz="4100" dirty="0">
                <a:solidFill>
                  <a:srgbClr val="0070C0"/>
                </a:solidFill>
                <a:latin typeface="Candara" panose="020E0502030303020204" pitchFamily="34" charset="0"/>
              </a:rPr>
              <a:t>Evaluating</a:t>
            </a:r>
            <a:r>
              <a:rPr lang="en-US" sz="4100" dirty="0">
                <a:solidFill>
                  <a:srgbClr val="002060"/>
                </a:solidFill>
                <a:latin typeface="Candara" panose="020E0502030303020204" pitchFamily="34" charset="0"/>
              </a:rPr>
              <a:t> </a:t>
            </a:r>
          </a:p>
          <a:p>
            <a:r>
              <a:rPr lang="en-US" sz="5900" dirty="0">
                <a:solidFill>
                  <a:srgbClr val="002060"/>
                </a:solidFill>
              </a:rPr>
              <a:t>Machine Learning Workloads</a:t>
            </a:r>
            <a:r>
              <a:rPr lang="en-US" sz="5900" dirty="0">
                <a:solidFill>
                  <a:srgbClr val="0070C0"/>
                </a:solidFill>
              </a:rPr>
              <a:t> </a:t>
            </a:r>
          </a:p>
          <a:p>
            <a:r>
              <a:rPr lang="en-US" sz="4100" dirty="0">
                <a:solidFill>
                  <a:srgbClr val="0070C0"/>
                </a:solidFill>
                <a:latin typeface="Candara" panose="020E0502030303020204" pitchFamily="34" charset="0"/>
              </a:rPr>
              <a:t>on </a:t>
            </a:r>
            <a:r>
              <a:rPr lang="en-US" sz="4100" dirty="0">
                <a:solidFill>
                  <a:srgbClr val="006600"/>
                </a:solidFill>
                <a:latin typeface="Candara" panose="020E0502030303020204" pitchFamily="34" charset="0"/>
              </a:rPr>
              <a:t>Memory-Centric Computing </a:t>
            </a:r>
            <a:r>
              <a:rPr lang="en-US" sz="4100" dirty="0">
                <a:solidFill>
                  <a:srgbClr val="0070C0"/>
                </a:solidFill>
                <a:latin typeface="Candara" panose="020E0502030303020204" pitchFamily="34" charset="0"/>
              </a:rPr>
              <a:t>Systems</a:t>
            </a:r>
          </a:p>
        </p:txBody>
      </p:sp>
      <p:sp>
        <p:nvSpPr>
          <p:cNvPr id="4" name="Subtitle 1">
            <a:extLst>
              <a:ext uri="{FF2B5EF4-FFF2-40B4-BE49-F238E27FC236}">
                <a16:creationId xmlns:a16="http://schemas.microsoft.com/office/drawing/2014/main" id="{A8E1073D-2730-9344-9B5D-7736C10F61B9}"/>
              </a:ext>
            </a:extLst>
          </p:cNvPr>
          <p:cNvSpPr txBox="1">
            <a:spLocks/>
          </p:cNvSpPr>
          <p:nvPr/>
        </p:nvSpPr>
        <p:spPr>
          <a:xfrm>
            <a:off x="1106731" y="4601222"/>
            <a:ext cx="6858000" cy="10792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2"/>
              </a:rPr>
              <a:t>https://arxiv.org/pdf/2207.07886.pdf</a:t>
            </a:r>
            <a:endParaRPr kumimoji="0" lang="en-US" sz="2000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u="sng" dirty="0">
                <a:solidFill>
                  <a:srgbClr val="0070C0"/>
                </a:solidFill>
                <a:latin typeface="Calibri Light" panose="020F0302020204030204"/>
                <a:hlinkClick r:id="rId3"/>
              </a:rPr>
              <a:t>https://github.com/CMU-SAFARI/pim-ml</a:t>
            </a:r>
            <a:endParaRPr lang="en-US" sz="2000" u="sng" dirty="0">
              <a:solidFill>
                <a:srgbClr val="0070C0"/>
              </a:solidFill>
              <a:latin typeface="Calibri Light" panose="020F0302020204030204"/>
            </a:endParaRPr>
          </a:p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4"/>
              </a:rPr>
              <a:t>juang@ethz.ch</a:t>
            </a:r>
            <a:endParaRPr kumimoji="0" lang="en-US" sz="200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3402AC-A0A1-4645-AE77-E96CEDE64C46}"/>
              </a:ext>
            </a:extLst>
          </p:cNvPr>
          <p:cNvSpPr txBox="1"/>
          <p:nvPr/>
        </p:nvSpPr>
        <p:spPr>
          <a:xfrm>
            <a:off x="760706" y="11572"/>
            <a:ext cx="76226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Candara" panose="020E0502030303020204" pitchFamily="34" charset="0"/>
              </a:rPr>
              <a:t>2023 IEEE International Symposium on Performance Analysis of Systems and Software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207187-6FC3-6A45-9D7C-D829F5405EE0}"/>
              </a:ext>
            </a:extLst>
          </p:cNvPr>
          <p:cNvSpPr txBox="1"/>
          <p:nvPr/>
        </p:nvSpPr>
        <p:spPr>
          <a:xfrm>
            <a:off x="3622062" y="6538933"/>
            <a:ext cx="1899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</a:rPr>
              <a:t>Monday, April 24, 2023</a:t>
            </a:r>
          </a:p>
        </p:txBody>
      </p:sp>
    </p:spTree>
    <p:extLst>
      <p:ext uri="{BB962C8B-B14F-4D97-AF65-F5344CB8AC3E}">
        <p14:creationId xmlns:p14="http://schemas.microsoft.com/office/powerpoint/2010/main" val="3456740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9F345-AA55-FA44-AB8E-FF396F7BE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Executive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F2F4DE-345E-C64B-942C-1E96465BF8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862150"/>
            <a:ext cx="8894602" cy="5603964"/>
          </a:xfrm>
        </p:spPr>
        <p:txBody>
          <a:bodyPr>
            <a:normAutofit fontScale="47500" lnSpcReduction="20000"/>
          </a:bodyPr>
          <a:lstStyle/>
          <a:p>
            <a:pPr>
              <a:spcBef>
                <a:spcPts val="0"/>
              </a:spcBef>
            </a:pPr>
            <a:r>
              <a:rPr lang="en-US" sz="4200" dirty="0">
                <a:solidFill>
                  <a:srgbClr val="C00000"/>
                </a:solidFill>
              </a:rPr>
              <a:t>Training machine learning </a:t>
            </a:r>
            <a:r>
              <a:rPr lang="en-US" sz="4200" dirty="0"/>
              <a:t>(ML) algorithms is a computationally expensive process, frequently </a:t>
            </a:r>
            <a:r>
              <a:rPr lang="en-US" sz="4200" dirty="0">
                <a:solidFill>
                  <a:srgbClr val="7030A0"/>
                </a:solidFill>
              </a:rPr>
              <a:t>memory-bound </a:t>
            </a:r>
            <a:r>
              <a:rPr lang="en-US" sz="4200" dirty="0"/>
              <a:t>due to repeatedly accessing </a:t>
            </a:r>
            <a:r>
              <a:rPr lang="en-US" sz="4200" dirty="0">
                <a:solidFill>
                  <a:srgbClr val="0070C0"/>
                </a:solidFill>
              </a:rPr>
              <a:t>large training datasets</a:t>
            </a:r>
          </a:p>
          <a:p>
            <a:pPr>
              <a:spcBef>
                <a:spcPts val="400"/>
              </a:spcBef>
            </a:pPr>
            <a:r>
              <a:rPr lang="en-US" sz="4200" dirty="0">
                <a:solidFill>
                  <a:srgbClr val="00B050"/>
                </a:solidFill>
              </a:rPr>
              <a:t>Memory-centric computing systems</a:t>
            </a:r>
            <a:r>
              <a:rPr lang="en-US" sz="4200" dirty="0"/>
              <a:t>, i.e., with </a:t>
            </a:r>
            <a:r>
              <a:rPr lang="en-US" sz="4200" dirty="0">
                <a:solidFill>
                  <a:srgbClr val="00B050"/>
                </a:solidFill>
              </a:rPr>
              <a:t>Processing-in-Memory</a:t>
            </a:r>
            <a:r>
              <a:rPr lang="en-US" sz="4200" dirty="0"/>
              <a:t> (PIM) capabilities, can alleviate this </a:t>
            </a:r>
            <a:r>
              <a:rPr lang="en-US" sz="4200" i="1" dirty="0">
                <a:solidFill>
                  <a:srgbClr val="C00000"/>
                </a:solidFill>
              </a:rPr>
              <a:t>data movement bottleneck</a:t>
            </a:r>
          </a:p>
          <a:p>
            <a:pPr>
              <a:spcBef>
                <a:spcPts val="400"/>
              </a:spcBef>
            </a:pPr>
            <a:r>
              <a:rPr lang="en-US" sz="4200" dirty="0"/>
              <a:t>Real-world PIM systems have only recently been manufactured and commercialized</a:t>
            </a:r>
          </a:p>
          <a:p>
            <a:pPr lvl="1">
              <a:spcBef>
                <a:spcPts val="0"/>
              </a:spcBef>
            </a:pPr>
            <a:r>
              <a:rPr lang="en-US" sz="3800" dirty="0"/>
              <a:t>UPMEM has designed and fabricated </a:t>
            </a:r>
            <a:r>
              <a:rPr lang="en-US" sz="3800" dirty="0">
                <a:solidFill>
                  <a:srgbClr val="00B050"/>
                </a:solidFill>
              </a:rPr>
              <a:t>the first publicly-available real-world PIM architecture</a:t>
            </a:r>
          </a:p>
          <a:p>
            <a:pPr>
              <a:spcBef>
                <a:spcPts val="400"/>
              </a:spcBef>
            </a:pPr>
            <a:r>
              <a:rPr lang="en-US" sz="4200" dirty="0"/>
              <a:t>Our goal is to understand the potential of </a:t>
            </a:r>
            <a:r>
              <a:rPr lang="en-US" sz="4200" dirty="0">
                <a:solidFill>
                  <a:srgbClr val="0070C0"/>
                </a:solidFill>
              </a:rPr>
              <a:t>modern general-purpose PIM architectures to accelerate machine learning training</a:t>
            </a:r>
            <a:endParaRPr lang="en-US" sz="4200" dirty="0"/>
          </a:p>
          <a:p>
            <a:pPr>
              <a:spcBef>
                <a:spcPts val="400"/>
              </a:spcBef>
            </a:pPr>
            <a:r>
              <a:rPr lang="en-US" sz="4200" dirty="0"/>
              <a:t>Our main contributions: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3800" dirty="0">
                <a:solidFill>
                  <a:srgbClr val="7030A0"/>
                </a:solidFill>
              </a:rPr>
              <a:t>PIM implementation of several classic machine learning algorithms</a:t>
            </a:r>
            <a:r>
              <a:rPr lang="en-US" sz="3800" dirty="0"/>
              <a:t>: linear regression, logistic regression, decision tree, K-means clustering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3800" dirty="0">
                <a:solidFill>
                  <a:srgbClr val="0070C0"/>
                </a:solidFill>
              </a:rPr>
              <a:t>Workload characterization </a:t>
            </a:r>
            <a:r>
              <a:rPr lang="en-US" sz="3800" dirty="0"/>
              <a:t>in terms of quality, performance, and scaling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3800" dirty="0">
                <a:solidFill>
                  <a:srgbClr val="C00000"/>
                </a:solidFill>
              </a:rPr>
              <a:t>Comparison to their counterpart implementations </a:t>
            </a:r>
            <a:r>
              <a:rPr lang="en-US" sz="3800" dirty="0"/>
              <a:t>on processor-centric systems (CPU and GPU)</a:t>
            </a:r>
          </a:p>
          <a:p>
            <a:pPr lvl="2">
              <a:lnSpc>
                <a:spcPct val="100000"/>
              </a:lnSpc>
              <a:spcBef>
                <a:spcPts val="0"/>
              </a:spcBef>
            </a:pPr>
            <a:r>
              <a:rPr lang="en-US" sz="3400" dirty="0">
                <a:cs typeface="Calibri" panose="020F0502020204030204" pitchFamily="34" charset="0"/>
              </a:rPr>
              <a:t>PIM version of </a:t>
            </a:r>
            <a:r>
              <a:rPr lang="en-US" sz="3400" dirty="0">
                <a:latin typeface="Courier" pitchFamily="2" charset="0"/>
                <a:cs typeface="Calibri" panose="020F0502020204030204" pitchFamily="34" charset="0"/>
              </a:rPr>
              <a:t>DTR</a:t>
            </a:r>
            <a:r>
              <a:rPr lang="en-US" sz="3400" dirty="0">
                <a:cs typeface="Calibri" panose="020F0502020204030204" pitchFamily="34" charset="0"/>
              </a:rPr>
              <a:t> is </a:t>
            </a:r>
            <a:r>
              <a:rPr lang="en-US" sz="3400" b="1" dirty="0">
                <a:solidFill>
                  <a:srgbClr val="00B050"/>
                </a:solidFill>
                <a:cs typeface="Calibri" panose="020F0502020204030204" pitchFamily="34" charset="0"/>
              </a:rPr>
              <a:t>27x </a:t>
            </a:r>
            <a:r>
              <a:rPr lang="en-US" sz="3400" dirty="0">
                <a:solidFill>
                  <a:srgbClr val="00B050"/>
                </a:solidFill>
                <a:cs typeface="Calibri" panose="020F0502020204030204" pitchFamily="34" charset="0"/>
              </a:rPr>
              <a:t>/ </a:t>
            </a:r>
            <a:r>
              <a:rPr lang="en-US" sz="3400" b="1" dirty="0">
                <a:solidFill>
                  <a:srgbClr val="00B050"/>
                </a:solidFill>
                <a:cs typeface="Calibri" panose="020F0502020204030204" pitchFamily="34" charset="0"/>
              </a:rPr>
              <a:t>1.34x </a:t>
            </a:r>
            <a:r>
              <a:rPr lang="en-US" sz="3400" dirty="0">
                <a:solidFill>
                  <a:srgbClr val="00B050"/>
                </a:solidFill>
                <a:cs typeface="Calibri" panose="020F0502020204030204" pitchFamily="34" charset="0"/>
              </a:rPr>
              <a:t>faster than the CPU / GPU</a:t>
            </a:r>
            <a:r>
              <a:rPr lang="en-US" sz="3400" dirty="0">
                <a:cs typeface="Calibri" panose="020F0502020204030204" pitchFamily="34" charset="0"/>
              </a:rPr>
              <a:t> version, respectively</a:t>
            </a:r>
          </a:p>
          <a:p>
            <a:pPr lvl="2">
              <a:lnSpc>
                <a:spcPct val="100000"/>
              </a:lnSpc>
              <a:spcBef>
                <a:spcPts val="0"/>
              </a:spcBef>
            </a:pPr>
            <a:r>
              <a:rPr lang="en-US" sz="3400" dirty="0">
                <a:cs typeface="Calibri" panose="020F0502020204030204" pitchFamily="34" charset="0"/>
              </a:rPr>
              <a:t>PIM version of </a:t>
            </a:r>
            <a:r>
              <a:rPr lang="en-US" sz="3400" dirty="0">
                <a:latin typeface="Courier" pitchFamily="2" charset="0"/>
                <a:cs typeface="Calibri" panose="020F0502020204030204" pitchFamily="34" charset="0"/>
              </a:rPr>
              <a:t>KME</a:t>
            </a:r>
            <a:r>
              <a:rPr lang="en-US" sz="3400" dirty="0">
                <a:cs typeface="Calibri" panose="020F0502020204030204" pitchFamily="34" charset="0"/>
              </a:rPr>
              <a:t> is </a:t>
            </a:r>
            <a:r>
              <a:rPr lang="en-US" sz="3400" b="1" dirty="0">
                <a:solidFill>
                  <a:srgbClr val="00B050"/>
                </a:solidFill>
                <a:cs typeface="Calibri" panose="020F0502020204030204" pitchFamily="34" charset="0"/>
              </a:rPr>
              <a:t>2.8x </a:t>
            </a:r>
            <a:r>
              <a:rPr lang="en-US" sz="3400" dirty="0">
                <a:solidFill>
                  <a:srgbClr val="00B050"/>
                </a:solidFill>
                <a:cs typeface="Calibri" panose="020F0502020204030204" pitchFamily="34" charset="0"/>
              </a:rPr>
              <a:t>/ </a:t>
            </a:r>
            <a:r>
              <a:rPr lang="en-US" sz="3400" b="1" dirty="0">
                <a:solidFill>
                  <a:srgbClr val="00B050"/>
                </a:solidFill>
                <a:cs typeface="Calibri" panose="020F0502020204030204" pitchFamily="34" charset="0"/>
              </a:rPr>
              <a:t>3.2x </a:t>
            </a:r>
            <a:r>
              <a:rPr lang="en-US" sz="3400" dirty="0">
                <a:solidFill>
                  <a:srgbClr val="00B050"/>
                </a:solidFill>
                <a:cs typeface="Calibri" panose="020F0502020204030204" pitchFamily="34" charset="0"/>
              </a:rPr>
              <a:t>faster than the CPU / GPU</a:t>
            </a:r>
            <a:r>
              <a:rPr lang="en-US" sz="3400" dirty="0">
                <a:cs typeface="Calibri" panose="020F0502020204030204" pitchFamily="34" charset="0"/>
              </a:rPr>
              <a:t> version, respectively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3800" dirty="0">
                <a:cs typeface="Calibri" panose="020F0502020204030204" pitchFamily="34" charset="0"/>
              </a:rPr>
              <a:t>Source code: </a:t>
            </a:r>
            <a:r>
              <a:rPr lang="en-US" sz="3800" u="sng" dirty="0">
                <a:solidFill>
                  <a:srgbClr val="0070C0"/>
                </a:solidFill>
                <a:latin typeface="Calibri Light" panose="020F0302020204030204"/>
                <a:hlinkClick r:id="rId3"/>
              </a:rPr>
              <a:t>https://github.com/CMU-SAFARI/pim-ml</a:t>
            </a:r>
            <a:endParaRPr lang="en-US" sz="3800" u="sng" dirty="0">
              <a:solidFill>
                <a:srgbClr val="0070C0"/>
              </a:solidFill>
              <a:latin typeface="Calibri Light" panose="020F0302020204030204"/>
            </a:endParaRPr>
          </a:p>
          <a:p>
            <a:pPr>
              <a:spcBef>
                <a:spcPts val="400"/>
              </a:spcBef>
            </a:pPr>
            <a:r>
              <a:rPr lang="en-US" sz="4200" dirty="0"/>
              <a:t>Experimental evaluation on a real-world </a:t>
            </a:r>
            <a:r>
              <a:rPr lang="en-US" sz="4200" dirty="0">
                <a:solidFill>
                  <a:srgbClr val="0070C0"/>
                </a:solidFill>
              </a:rPr>
              <a:t>PIM system with 2,524 PIM cores @ 425 MHz and 158 GB of DRAM memory</a:t>
            </a:r>
          </a:p>
          <a:p>
            <a:pPr>
              <a:spcBef>
                <a:spcPts val="400"/>
              </a:spcBef>
            </a:pPr>
            <a:r>
              <a:rPr lang="en-US" sz="4200" dirty="0"/>
              <a:t>Key observations, </a:t>
            </a:r>
            <a:r>
              <a:rPr lang="en-US" sz="4200" dirty="0">
                <a:solidFill>
                  <a:srgbClr val="0070C0"/>
                </a:solidFill>
              </a:rPr>
              <a:t>takeaways</a:t>
            </a:r>
            <a:r>
              <a:rPr lang="en-US" sz="4200" dirty="0"/>
              <a:t>, and </a:t>
            </a:r>
            <a:r>
              <a:rPr lang="en-US" sz="4200" dirty="0">
                <a:solidFill>
                  <a:srgbClr val="00B050"/>
                </a:solidFill>
              </a:rPr>
              <a:t>recommendations</a:t>
            </a:r>
            <a:r>
              <a:rPr lang="en-US" sz="4200" dirty="0"/>
              <a:t> for ML workloads on general-purpose PIM systems</a:t>
            </a:r>
          </a:p>
        </p:txBody>
      </p:sp>
    </p:spTree>
    <p:extLst>
      <p:ext uri="{BB962C8B-B14F-4D97-AF65-F5344CB8AC3E}">
        <p14:creationId xmlns:p14="http://schemas.microsoft.com/office/powerpoint/2010/main" val="3181687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5DF2A-A3FA-4545-BAC8-AD5AC1F2A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6FA41254-8AE7-BB46-ADE1-C0B696ACAFF8}"/>
              </a:ext>
            </a:extLst>
          </p:cNvPr>
          <p:cNvSpPr/>
          <p:nvPr/>
        </p:nvSpPr>
        <p:spPr>
          <a:xfrm>
            <a:off x="178200" y="1148662"/>
            <a:ext cx="8787600" cy="1188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Candara" panose="020E0502030303020204" pitchFamily="34" charset="0"/>
              </a:rPr>
              <a:t>Machine learning workloads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56A741AF-76CC-1C44-A7B2-258B1429E475}"/>
              </a:ext>
            </a:extLst>
          </p:cNvPr>
          <p:cNvSpPr/>
          <p:nvPr/>
        </p:nvSpPr>
        <p:spPr>
          <a:xfrm>
            <a:off x="169011" y="2493005"/>
            <a:ext cx="8787600" cy="1188000"/>
          </a:xfrm>
          <a:prstGeom prst="roundRect">
            <a:avLst>
              <a:gd name="adj" fmla="val 9605"/>
            </a:avLst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Candara" panose="020E0502030303020204" pitchFamily="34" charset="0"/>
              </a:rPr>
              <a:t>Processing-in-memory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446258CD-997B-BC42-98FC-089EB66C5B54}"/>
              </a:ext>
            </a:extLst>
          </p:cNvPr>
          <p:cNvSpPr/>
          <p:nvPr/>
        </p:nvSpPr>
        <p:spPr>
          <a:xfrm>
            <a:off x="169011" y="3837348"/>
            <a:ext cx="8787600" cy="1188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Candara" panose="020E0502030303020204" pitchFamily="34" charset="0"/>
              </a:rPr>
              <a:t>PIM implementation of ML workloads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30EAF30C-5834-A14B-83D1-96EBC59D703D}"/>
              </a:ext>
            </a:extLst>
          </p:cNvPr>
          <p:cNvSpPr/>
          <p:nvPr/>
        </p:nvSpPr>
        <p:spPr>
          <a:xfrm>
            <a:off x="169011" y="5181692"/>
            <a:ext cx="2639504" cy="1188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Candara" panose="020E0502030303020204" pitchFamily="34" charset="0"/>
              </a:rPr>
              <a:t>Evaluation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C96F769-1304-714A-B67D-A3423F8FE6CE}"/>
              </a:ext>
            </a:extLst>
          </p:cNvPr>
          <p:cNvSpPr/>
          <p:nvPr/>
        </p:nvSpPr>
        <p:spPr>
          <a:xfrm>
            <a:off x="2881800" y="5493692"/>
            <a:ext cx="6084000" cy="25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ndara" panose="020E0502030303020204" pitchFamily="34" charset="0"/>
              </a:rPr>
              <a:t>Analysis of PIM Kernels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011B14C-26AA-AB4F-AC78-6F892425EC29}"/>
              </a:ext>
            </a:extLst>
          </p:cNvPr>
          <p:cNvSpPr/>
          <p:nvPr/>
        </p:nvSpPr>
        <p:spPr>
          <a:xfrm>
            <a:off x="2881800" y="5181692"/>
            <a:ext cx="6084000" cy="25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ndara" panose="020E0502030303020204" pitchFamily="34" charset="0"/>
              </a:rPr>
              <a:t>Quality Metrics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8491352B-CEA3-F449-BD38-3D9195B613A6}"/>
              </a:ext>
            </a:extLst>
          </p:cNvPr>
          <p:cNvSpPr/>
          <p:nvPr/>
        </p:nvSpPr>
        <p:spPr>
          <a:xfrm>
            <a:off x="2881800" y="5805692"/>
            <a:ext cx="6084000" cy="25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ndara" panose="020E0502030303020204" pitchFamily="34" charset="0"/>
              </a:rPr>
              <a:t>Performance Scaling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795647D-95DE-CE4A-98FC-1C7F3D93AFEB}"/>
              </a:ext>
            </a:extLst>
          </p:cNvPr>
          <p:cNvSpPr/>
          <p:nvPr/>
        </p:nvSpPr>
        <p:spPr>
          <a:xfrm>
            <a:off x="2881800" y="6117692"/>
            <a:ext cx="6084000" cy="25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ndara" panose="020E0502030303020204" pitchFamily="34" charset="0"/>
              </a:rPr>
              <a:t>Comparison to CPU and GPU</a:t>
            </a:r>
          </a:p>
        </p:txBody>
      </p:sp>
    </p:spTree>
    <p:extLst>
      <p:ext uri="{BB962C8B-B14F-4D97-AF65-F5344CB8AC3E}">
        <p14:creationId xmlns:p14="http://schemas.microsoft.com/office/powerpoint/2010/main" val="3457650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19" grpId="0" animBg="1"/>
      <p:bldP spid="20" grpId="0" animBg="1"/>
      <p:bldP spid="21" grpId="0" animBg="1"/>
      <p:bldP spid="7" grpId="0" animBg="1"/>
      <p:bldP spid="10" grpId="0" animBg="1"/>
      <p:bldP spid="11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Machine Learning Workloads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4267528" cy="5293805"/>
          </a:xfrm>
        </p:spPr>
        <p:txBody>
          <a:bodyPr>
            <a:normAutofit/>
          </a:bodyPr>
          <a:lstStyle/>
          <a:p>
            <a:r>
              <a:rPr lang="en-US" sz="2600" dirty="0"/>
              <a:t>Machine learning training with </a:t>
            </a:r>
            <a:r>
              <a:rPr lang="en-US" sz="2600" dirty="0">
                <a:solidFill>
                  <a:srgbClr val="C00000"/>
                </a:solidFill>
              </a:rPr>
              <a:t>large amounts of data </a:t>
            </a:r>
            <a:r>
              <a:rPr lang="en-US" sz="2600" dirty="0"/>
              <a:t>is a computationally expensive process, which </a:t>
            </a:r>
            <a:r>
              <a:rPr lang="en-US" sz="2600" dirty="0">
                <a:solidFill>
                  <a:srgbClr val="7030A0"/>
                </a:solidFill>
              </a:rPr>
              <a:t>requires many iterations </a:t>
            </a:r>
            <a:r>
              <a:rPr lang="en-US" sz="2600" dirty="0"/>
              <a:t>to update an ML model’s parameters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925704-47D0-B248-85C3-1D6E8D44FC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8283" y="907891"/>
            <a:ext cx="4528948" cy="2558816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C5F3960-6EF6-D946-AF1F-BE04E4857D29}"/>
              </a:ext>
            </a:extLst>
          </p:cNvPr>
          <p:cNvSpPr txBox="1">
            <a:spLocks/>
          </p:cNvSpPr>
          <p:nvPr/>
        </p:nvSpPr>
        <p:spPr>
          <a:xfrm>
            <a:off x="170579" y="3626752"/>
            <a:ext cx="8804410" cy="280097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400" kern="1200">
                <a:solidFill>
                  <a:schemeClr val="tx1"/>
                </a:solidFill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/>
              <a:t>Frequent </a:t>
            </a:r>
            <a:r>
              <a:rPr lang="en-US" sz="2600" dirty="0">
                <a:solidFill>
                  <a:srgbClr val="C00000"/>
                </a:solidFill>
              </a:rPr>
              <a:t>data movement between memory and processing elements </a:t>
            </a:r>
            <a:r>
              <a:rPr lang="en-US" sz="2600" dirty="0"/>
              <a:t>to access training data</a:t>
            </a:r>
          </a:p>
          <a:p>
            <a:r>
              <a:rPr lang="en-US" sz="2600" dirty="0"/>
              <a:t>The amount of </a:t>
            </a:r>
            <a:r>
              <a:rPr lang="en-US" sz="2600" dirty="0">
                <a:solidFill>
                  <a:srgbClr val="7030A0"/>
                </a:solidFill>
              </a:rPr>
              <a:t>computation is not enough to amortize the cost of moving training data </a:t>
            </a:r>
            <a:r>
              <a:rPr lang="en-US" sz="2600" dirty="0"/>
              <a:t>to the processing elements</a:t>
            </a:r>
          </a:p>
          <a:p>
            <a:pPr lvl="1"/>
            <a:r>
              <a:rPr lang="en-US" dirty="0"/>
              <a:t>Low arithmetic intensity</a:t>
            </a:r>
          </a:p>
          <a:p>
            <a:pPr lvl="1"/>
            <a:r>
              <a:rPr lang="en-US" dirty="0"/>
              <a:t>Low temporal locality</a:t>
            </a:r>
          </a:p>
          <a:p>
            <a:pPr lvl="1"/>
            <a:r>
              <a:rPr lang="en-US" dirty="0"/>
              <a:t>Irregular memory accesses</a:t>
            </a:r>
          </a:p>
        </p:txBody>
      </p:sp>
    </p:spTree>
    <p:extLst>
      <p:ext uri="{BB962C8B-B14F-4D97-AF65-F5344CB8AC3E}">
        <p14:creationId xmlns:p14="http://schemas.microsoft.com/office/powerpoint/2010/main" val="2998710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Machine Learning Workloads: Our Goal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0" y="936172"/>
            <a:ext cx="5081719" cy="5293805"/>
          </a:xfrm>
        </p:spPr>
        <p:txBody>
          <a:bodyPr>
            <a:normAutofit/>
          </a:bodyPr>
          <a:lstStyle/>
          <a:p>
            <a:r>
              <a:rPr lang="en-US" sz="2600" dirty="0"/>
              <a:t>Our goal is to study and analyze </a:t>
            </a:r>
            <a:r>
              <a:rPr lang="en-US" sz="2600" dirty="0">
                <a:solidFill>
                  <a:srgbClr val="0070C0"/>
                </a:solidFill>
              </a:rPr>
              <a:t>how real-world general-purpose PIM can accelerate ML training</a:t>
            </a:r>
          </a:p>
          <a:p>
            <a:r>
              <a:rPr lang="en-US" sz="2600" dirty="0">
                <a:solidFill>
                  <a:srgbClr val="00B050"/>
                </a:solidFill>
              </a:rPr>
              <a:t>Four representative ML algorithms</a:t>
            </a:r>
            <a:r>
              <a:rPr lang="en-US" sz="2600" dirty="0"/>
              <a:t>: linear regression, logistic regression, decision tree, K-means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925704-47D0-B248-85C3-1D6E8D44FC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2243" y="907891"/>
            <a:ext cx="3654988" cy="20650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17930FF-EFB4-2F4D-8EB6-DE4CE184B4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4478" y="3364806"/>
            <a:ext cx="5491948" cy="2304911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E87D59B-220E-1E47-B34D-E3F104F0F00C}"/>
              </a:ext>
            </a:extLst>
          </p:cNvPr>
          <p:cNvSpPr txBox="1">
            <a:spLocks/>
          </p:cNvSpPr>
          <p:nvPr/>
        </p:nvSpPr>
        <p:spPr>
          <a:xfrm>
            <a:off x="170578" y="3685882"/>
            <a:ext cx="3973735" cy="20375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400" kern="1200">
                <a:solidFill>
                  <a:schemeClr val="tx1"/>
                </a:solidFill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/>
              <a:t>Roofline model to quantify the </a:t>
            </a:r>
            <a:r>
              <a:rPr lang="en-US" sz="2600" dirty="0">
                <a:solidFill>
                  <a:srgbClr val="0070C0"/>
                </a:solidFill>
              </a:rPr>
              <a:t>memory boundedness of CPU versions </a:t>
            </a:r>
            <a:r>
              <a:rPr lang="en-US" sz="2600" dirty="0"/>
              <a:t>of the four workloads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040583F8-1EFE-DA43-8FC5-0A522F4620B7}"/>
              </a:ext>
            </a:extLst>
          </p:cNvPr>
          <p:cNvSpPr/>
          <p:nvPr/>
        </p:nvSpPr>
        <p:spPr>
          <a:xfrm>
            <a:off x="178200" y="5764191"/>
            <a:ext cx="8787600" cy="60580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All workloads fall in the </a:t>
            </a:r>
            <a:r>
              <a:rPr lang="en-US" sz="2600" dirty="0">
                <a:solidFill>
                  <a:srgbClr val="0070C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memory-bound area of the Roofline</a:t>
            </a:r>
          </a:p>
        </p:txBody>
      </p:sp>
    </p:spTree>
    <p:extLst>
      <p:ext uri="{BB962C8B-B14F-4D97-AF65-F5344CB8AC3E}">
        <p14:creationId xmlns:p14="http://schemas.microsoft.com/office/powerpoint/2010/main" val="2840071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5DF2A-A3FA-4545-BAC8-AD5AC1F2A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6FA41254-8AE7-BB46-ADE1-C0B696ACAFF8}"/>
              </a:ext>
            </a:extLst>
          </p:cNvPr>
          <p:cNvSpPr/>
          <p:nvPr/>
        </p:nvSpPr>
        <p:spPr>
          <a:xfrm>
            <a:off x="178200" y="1148662"/>
            <a:ext cx="8787600" cy="1188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Candara" panose="020E0502030303020204" pitchFamily="34" charset="0"/>
              </a:rPr>
              <a:t>Machine learning workloads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56A741AF-76CC-1C44-A7B2-258B1429E475}"/>
              </a:ext>
            </a:extLst>
          </p:cNvPr>
          <p:cNvSpPr/>
          <p:nvPr/>
        </p:nvSpPr>
        <p:spPr>
          <a:xfrm>
            <a:off x="169011" y="2493005"/>
            <a:ext cx="8787600" cy="1188000"/>
          </a:xfrm>
          <a:prstGeom prst="roundRect">
            <a:avLst>
              <a:gd name="adj" fmla="val 9605"/>
            </a:avLst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Candara" panose="020E0502030303020204" pitchFamily="34" charset="0"/>
              </a:rPr>
              <a:t>Processing-in-memory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446258CD-997B-BC42-98FC-089EB66C5B54}"/>
              </a:ext>
            </a:extLst>
          </p:cNvPr>
          <p:cNvSpPr/>
          <p:nvPr/>
        </p:nvSpPr>
        <p:spPr>
          <a:xfrm>
            <a:off x="169011" y="3837348"/>
            <a:ext cx="8787600" cy="1188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Candara" panose="020E0502030303020204" pitchFamily="34" charset="0"/>
              </a:rPr>
              <a:t>PIM implementation of ML workloads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30EAF30C-5834-A14B-83D1-96EBC59D703D}"/>
              </a:ext>
            </a:extLst>
          </p:cNvPr>
          <p:cNvSpPr/>
          <p:nvPr/>
        </p:nvSpPr>
        <p:spPr>
          <a:xfrm>
            <a:off x="169011" y="5181692"/>
            <a:ext cx="2639504" cy="1188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Candara" panose="020E0502030303020204" pitchFamily="34" charset="0"/>
              </a:rPr>
              <a:t>Evaluation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C96F769-1304-714A-B67D-A3423F8FE6CE}"/>
              </a:ext>
            </a:extLst>
          </p:cNvPr>
          <p:cNvSpPr/>
          <p:nvPr/>
        </p:nvSpPr>
        <p:spPr>
          <a:xfrm>
            <a:off x="2881800" y="5493692"/>
            <a:ext cx="6084000" cy="25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ndara" panose="020E0502030303020204" pitchFamily="34" charset="0"/>
              </a:rPr>
              <a:t>Analysis of PIM Kernels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011B14C-26AA-AB4F-AC78-6F892425EC29}"/>
              </a:ext>
            </a:extLst>
          </p:cNvPr>
          <p:cNvSpPr/>
          <p:nvPr/>
        </p:nvSpPr>
        <p:spPr>
          <a:xfrm>
            <a:off x="2881800" y="5181692"/>
            <a:ext cx="6084000" cy="25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ndara" panose="020E0502030303020204" pitchFamily="34" charset="0"/>
              </a:rPr>
              <a:t>Quality Metrics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8491352B-CEA3-F449-BD38-3D9195B613A6}"/>
              </a:ext>
            </a:extLst>
          </p:cNvPr>
          <p:cNvSpPr/>
          <p:nvPr/>
        </p:nvSpPr>
        <p:spPr>
          <a:xfrm>
            <a:off x="2881800" y="5805692"/>
            <a:ext cx="6084000" cy="25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ndara" panose="020E0502030303020204" pitchFamily="34" charset="0"/>
              </a:rPr>
              <a:t>Performance Scaling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795647D-95DE-CE4A-98FC-1C7F3D93AFEB}"/>
              </a:ext>
            </a:extLst>
          </p:cNvPr>
          <p:cNvSpPr/>
          <p:nvPr/>
        </p:nvSpPr>
        <p:spPr>
          <a:xfrm>
            <a:off x="2881800" y="6117692"/>
            <a:ext cx="6084000" cy="25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ndara" panose="020E0502030303020204" pitchFamily="34" charset="0"/>
              </a:rPr>
              <a:t>Comparison to CPU and GPU</a:t>
            </a:r>
          </a:p>
        </p:txBody>
      </p:sp>
    </p:spTree>
    <p:extLst>
      <p:ext uri="{BB962C8B-B14F-4D97-AF65-F5344CB8AC3E}">
        <p14:creationId xmlns:p14="http://schemas.microsoft.com/office/powerpoint/2010/main" val="825490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Processing-in-Memory (PIM)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PIM is a computing paradigm that advocates for memory-centric computing systems, where </a:t>
            </a:r>
            <a:r>
              <a:rPr lang="en-US" dirty="0">
                <a:solidFill>
                  <a:srgbClr val="00B050"/>
                </a:solidFill>
              </a:rPr>
              <a:t>processing elements are placed near or inside the memory arrays</a:t>
            </a:r>
          </a:p>
          <a:p>
            <a:r>
              <a:rPr lang="en-US" dirty="0">
                <a:solidFill>
                  <a:srgbClr val="0070C0"/>
                </a:solidFill>
              </a:rPr>
              <a:t>Real-world PIM architectures</a:t>
            </a:r>
            <a:r>
              <a:rPr lang="en-US" dirty="0"/>
              <a:t> are becoming a reality</a:t>
            </a:r>
          </a:p>
          <a:p>
            <a:pPr lvl="1"/>
            <a:r>
              <a:rPr lang="en-US" dirty="0"/>
              <a:t>UPMEM PIM, Samsung HBM-PIM, Samsung </a:t>
            </a:r>
            <a:r>
              <a:rPr lang="en-US" dirty="0" err="1"/>
              <a:t>AxDIMM</a:t>
            </a:r>
            <a:r>
              <a:rPr lang="en-US" dirty="0"/>
              <a:t>, SK Hynix </a:t>
            </a:r>
            <a:r>
              <a:rPr lang="en-US" dirty="0" err="1"/>
              <a:t>AiM</a:t>
            </a:r>
            <a:r>
              <a:rPr lang="en-US" dirty="0"/>
              <a:t>, Alibaba HB-PNM</a:t>
            </a:r>
          </a:p>
          <a:p>
            <a:r>
              <a:rPr lang="en-US" dirty="0"/>
              <a:t>These PIM systems have </a:t>
            </a:r>
            <a:r>
              <a:rPr lang="en-US" dirty="0">
                <a:solidFill>
                  <a:srgbClr val="7030A0"/>
                </a:solidFill>
              </a:rPr>
              <a:t>some common characteristics</a:t>
            </a:r>
            <a:r>
              <a:rPr lang="en-US" dirty="0"/>
              <a:t>:</a:t>
            </a:r>
          </a:p>
          <a:p>
            <a:pPr marL="914377" lvl="1" indent="-457200">
              <a:buFont typeface="+mj-lt"/>
              <a:buAutoNum type="arabicPeriod"/>
            </a:pPr>
            <a:r>
              <a:rPr lang="en-US" dirty="0"/>
              <a:t>There is a </a:t>
            </a:r>
            <a:r>
              <a:rPr lang="en-US" dirty="0">
                <a:solidFill>
                  <a:srgbClr val="0070C0"/>
                </a:solidFill>
              </a:rPr>
              <a:t>host processor </a:t>
            </a:r>
            <a:r>
              <a:rPr lang="en-US" dirty="0"/>
              <a:t>(CPU or GPU) with access to (1) standard main memory, and (2) PIM-enabled memory</a:t>
            </a:r>
          </a:p>
          <a:p>
            <a:pPr marL="914377" lvl="1" indent="-457200">
              <a:buFont typeface="+mj-lt"/>
              <a:buAutoNum type="arabicPeriod"/>
            </a:pPr>
            <a:r>
              <a:rPr lang="en-US" dirty="0"/>
              <a:t>PIM-enabled memory contains </a:t>
            </a:r>
            <a:r>
              <a:rPr lang="en-US" dirty="0">
                <a:solidFill>
                  <a:srgbClr val="00B050"/>
                </a:solidFill>
              </a:rPr>
              <a:t>multiple PIM processing elements</a:t>
            </a:r>
            <a:r>
              <a:rPr lang="en-US" dirty="0"/>
              <a:t> (PEs) with high bandwidth and low latency memory access</a:t>
            </a:r>
          </a:p>
          <a:p>
            <a:pPr marL="914377" lvl="1" indent="-457200">
              <a:buFont typeface="+mj-lt"/>
              <a:buAutoNum type="arabicPeriod"/>
            </a:pPr>
            <a:r>
              <a:rPr lang="en-US" dirty="0"/>
              <a:t>PIM PEs run only at </a:t>
            </a:r>
            <a:r>
              <a:rPr lang="en-US" dirty="0">
                <a:solidFill>
                  <a:srgbClr val="7030A0"/>
                </a:solidFill>
              </a:rPr>
              <a:t>a few hundred MHz </a:t>
            </a:r>
            <a:r>
              <a:rPr lang="en-US" dirty="0"/>
              <a:t>and have </a:t>
            </a:r>
            <a:r>
              <a:rPr lang="en-US" dirty="0">
                <a:solidFill>
                  <a:srgbClr val="7030A0"/>
                </a:solidFill>
              </a:rPr>
              <a:t>a small number of registers and small (or no) cache/scratchpad</a:t>
            </a:r>
          </a:p>
          <a:p>
            <a:pPr marL="914377" lvl="1" indent="-457200">
              <a:buFont typeface="+mj-lt"/>
              <a:buAutoNum type="arabicPeriod"/>
            </a:pPr>
            <a:r>
              <a:rPr lang="en-US" dirty="0"/>
              <a:t>PIM PEs may need to </a:t>
            </a:r>
            <a:r>
              <a:rPr lang="en-US" dirty="0">
                <a:solidFill>
                  <a:srgbClr val="C00000"/>
                </a:solidFill>
              </a:rPr>
              <a:t>communicate via the host processor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41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State-of-the-Art PIM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4048460"/>
            <a:ext cx="8894602" cy="2361769"/>
          </a:xfrm>
        </p:spPr>
        <p:txBody>
          <a:bodyPr>
            <a:normAutofit lnSpcReduction="10000"/>
          </a:bodyPr>
          <a:lstStyle/>
          <a:p>
            <a:r>
              <a:rPr lang="en-US" sz="2600" dirty="0"/>
              <a:t>In our work, we use the UPMEM PIM architecture</a:t>
            </a:r>
            <a:endParaRPr lang="en-US" sz="2600" dirty="0">
              <a:solidFill>
                <a:srgbClr val="C00000"/>
              </a:solidFill>
            </a:endParaRPr>
          </a:p>
          <a:p>
            <a:pPr lvl="1"/>
            <a:r>
              <a:rPr lang="en-US" dirty="0">
                <a:solidFill>
                  <a:srgbClr val="0070C0"/>
                </a:solidFill>
              </a:rPr>
              <a:t>General-purpose processing cores</a:t>
            </a:r>
            <a:r>
              <a:rPr lang="en-US" dirty="0"/>
              <a:t> called </a:t>
            </a:r>
            <a:r>
              <a:rPr lang="en-US" i="1" dirty="0"/>
              <a:t>DRAM Processing Units</a:t>
            </a:r>
            <a:r>
              <a:rPr lang="en-US" dirty="0"/>
              <a:t> (</a:t>
            </a:r>
            <a:r>
              <a:rPr lang="en-US" i="1" dirty="0"/>
              <a:t>DPUs</a:t>
            </a:r>
            <a:r>
              <a:rPr lang="en-US" dirty="0"/>
              <a:t>)</a:t>
            </a:r>
          </a:p>
          <a:p>
            <a:pPr lvl="2"/>
            <a:r>
              <a:rPr lang="en-US" sz="2200" dirty="0"/>
              <a:t>Up to 24 PIM threads, called </a:t>
            </a:r>
            <a:r>
              <a:rPr lang="en-US" sz="2200" i="1" dirty="0" err="1"/>
              <a:t>tasklets</a:t>
            </a:r>
            <a:endParaRPr lang="en-US" sz="2200" i="1" dirty="0"/>
          </a:p>
          <a:p>
            <a:pPr lvl="2"/>
            <a:r>
              <a:rPr lang="en-US" sz="2200" dirty="0">
                <a:solidFill>
                  <a:srgbClr val="0070C0"/>
                </a:solidFill>
              </a:rPr>
              <a:t>32-bit integer arithmetic</a:t>
            </a:r>
            <a:r>
              <a:rPr lang="en-US" sz="2200" dirty="0"/>
              <a:t>, but </a:t>
            </a:r>
            <a:r>
              <a:rPr lang="en-US" sz="2200" dirty="0">
                <a:solidFill>
                  <a:srgbClr val="C00000"/>
                </a:solidFill>
              </a:rPr>
              <a:t>multiplication/division are emulated*, as well as floating-point operations</a:t>
            </a:r>
          </a:p>
          <a:p>
            <a:pPr lvl="1"/>
            <a:r>
              <a:rPr lang="en-US" dirty="0"/>
              <a:t>64-MB DRAM bank (</a:t>
            </a:r>
            <a:r>
              <a:rPr lang="en-US" i="1" dirty="0"/>
              <a:t>MRAM</a:t>
            </a:r>
            <a:r>
              <a:rPr lang="en-US" dirty="0"/>
              <a:t>), 64-KB scratchpad (</a:t>
            </a:r>
            <a:r>
              <a:rPr lang="en-US" i="1" dirty="0"/>
              <a:t>WRAM</a:t>
            </a:r>
            <a:r>
              <a:rPr lang="en-US" dirty="0"/>
              <a:t>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15D412-D24F-F549-B5B1-E0C0860FE1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951" y="872368"/>
            <a:ext cx="8598098" cy="303462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656CC11-4F7D-0442-B69B-F2955B7B9A27}"/>
              </a:ext>
            </a:extLst>
          </p:cNvPr>
          <p:cNvSpPr txBox="1"/>
          <p:nvPr/>
        </p:nvSpPr>
        <p:spPr>
          <a:xfrm>
            <a:off x="2657405" y="6516545"/>
            <a:ext cx="39292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andara" panose="020E0502030303020204" pitchFamily="34" charset="0"/>
              </a:rPr>
              <a:t>* 8-bit integer multiplication is natively supported</a:t>
            </a:r>
          </a:p>
        </p:txBody>
      </p:sp>
    </p:spTree>
    <p:extLst>
      <p:ext uri="{BB962C8B-B14F-4D97-AF65-F5344CB8AC3E}">
        <p14:creationId xmlns:p14="http://schemas.microsoft.com/office/powerpoint/2010/main" val="1245662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6BF00-CBE8-814D-B088-82A94D9E6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2,560-DPU UPMEM PIM System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E8E657-497E-D34D-9E02-328862033C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9309" y="867386"/>
            <a:ext cx="5851473" cy="557370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3106EDF-1A4E-6145-9E03-9FF99CE57D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0245" y="2839197"/>
            <a:ext cx="3012711" cy="211898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E0F6870-38D1-E447-9353-7D4BF29084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9230" y="1609889"/>
            <a:ext cx="2066388" cy="91929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B32921E-5AA3-B844-8F27-9D5D6227F5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8623" y="3374763"/>
            <a:ext cx="2592924" cy="200169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6C4920E-CFD7-B344-BBAC-B77FDC25C7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7595" y="1822368"/>
            <a:ext cx="2070100" cy="86851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EEC4595-5C2B-D74E-A7AB-93038825B54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1083" y="2229106"/>
            <a:ext cx="2809502" cy="1458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F31B5F0-E7C8-A94D-A239-6162094D42F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52690" y="2001347"/>
            <a:ext cx="2320496" cy="1008022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705FFEEB-275A-6D48-A0BA-4952CDBF4E51}"/>
              </a:ext>
            </a:extLst>
          </p:cNvPr>
          <p:cNvGrpSpPr/>
          <p:nvPr/>
        </p:nvGrpSpPr>
        <p:grpSpPr>
          <a:xfrm>
            <a:off x="6813095" y="910731"/>
            <a:ext cx="2281552" cy="1398315"/>
            <a:chOff x="5480050" y="921748"/>
            <a:chExt cx="2281552" cy="1398315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C6CE7DF7-C4B4-D04D-8FF2-ED61BC62C0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480050" y="1249462"/>
              <a:ext cx="2120900" cy="750472"/>
            </a:xfrm>
            <a:prstGeom prst="rect">
              <a:avLst/>
            </a:prstGeom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14550289-053A-BA48-9FBD-B9F4A7CC5957}"/>
                </a:ext>
              </a:extLst>
            </p:cNvPr>
            <p:cNvSpPr/>
            <p:nvPr/>
          </p:nvSpPr>
          <p:spPr>
            <a:xfrm>
              <a:off x="7506375" y="921748"/>
              <a:ext cx="255227" cy="139831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61AF7B0-9D5C-3D46-B511-5F0408593525}"/>
              </a:ext>
            </a:extLst>
          </p:cNvPr>
          <p:cNvGrpSpPr/>
          <p:nvPr/>
        </p:nvGrpSpPr>
        <p:grpSpPr>
          <a:xfrm>
            <a:off x="2111632" y="3614951"/>
            <a:ext cx="3211780" cy="2660400"/>
            <a:chOff x="778587" y="3625968"/>
            <a:chExt cx="3211780" cy="2660400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70E57DCB-2F0D-BD41-A724-67B83D67B5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22110" y="3625968"/>
              <a:ext cx="3068257" cy="26604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89138301-4BD6-DD49-9B22-015A6C780208}"/>
                </a:ext>
              </a:extLst>
            </p:cNvPr>
            <p:cNvSpPr/>
            <p:nvPr/>
          </p:nvSpPr>
          <p:spPr>
            <a:xfrm>
              <a:off x="778587" y="3625968"/>
              <a:ext cx="853178" cy="139831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334B1CD3-56EF-F642-BD96-3BCE77F5BA1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5912" y="861091"/>
            <a:ext cx="2592000" cy="3325879"/>
          </a:xfrm>
          <a:prstGeom prst="rect">
            <a:avLst/>
          </a:prstGeom>
        </p:spPr>
      </p:pic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793D8AC-6B1E-3442-8E8B-2E88A7DED3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36" y="4290822"/>
            <a:ext cx="2876824" cy="2184993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spcBef>
                <a:spcPts val="400"/>
              </a:spcBef>
            </a:pPr>
            <a:r>
              <a:rPr lang="en-US" sz="1600" dirty="0">
                <a:solidFill>
                  <a:srgbClr val="00B050"/>
                </a:solidFill>
              </a:rPr>
              <a:t>20 UPMEM DIMMs of 16 chips each (40 ranks)</a:t>
            </a:r>
          </a:p>
          <a:p>
            <a:pPr>
              <a:lnSpc>
                <a:spcPct val="80000"/>
              </a:lnSpc>
              <a:spcBef>
                <a:spcPts val="400"/>
              </a:spcBef>
            </a:pPr>
            <a:r>
              <a:rPr lang="en-US" sz="1600" dirty="0"/>
              <a:t>Dual x86 socket</a:t>
            </a:r>
          </a:p>
          <a:p>
            <a:pPr>
              <a:lnSpc>
                <a:spcPct val="80000"/>
              </a:lnSpc>
              <a:spcBef>
                <a:spcPts val="400"/>
              </a:spcBef>
            </a:pPr>
            <a:r>
              <a:rPr lang="en-US" sz="1600" dirty="0">
                <a:solidFill>
                  <a:schemeClr val="accent4">
                    <a:lumMod val="75000"/>
                  </a:schemeClr>
                </a:solidFill>
              </a:rPr>
              <a:t>UPMEM DIMMs</a:t>
            </a:r>
            <a:r>
              <a:rPr lang="en-US" sz="1600" dirty="0"/>
              <a:t> coexist with </a:t>
            </a:r>
            <a:r>
              <a:rPr lang="en-US" sz="1600" dirty="0">
                <a:solidFill>
                  <a:srgbClr val="C00000"/>
                </a:solidFill>
              </a:rPr>
              <a:t>regular DDR4 DIMMs</a:t>
            </a:r>
          </a:p>
          <a:p>
            <a:pPr marL="433766" lvl="1">
              <a:lnSpc>
                <a:spcPct val="80000"/>
              </a:lnSpc>
              <a:spcBef>
                <a:spcPts val="400"/>
              </a:spcBef>
            </a:pPr>
            <a:r>
              <a:rPr lang="en-US" sz="1400" dirty="0"/>
              <a:t>2 memory controllers/socket (3 channels each)</a:t>
            </a:r>
          </a:p>
          <a:p>
            <a:pPr marL="433766" lvl="1">
              <a:lnSpc>
                <a:spcPct val="80000"/>
              </a:lnSpc>
              <a:spcBef>
                <a:spcPts val="400"/>
              </a:spcBef>
            </a:pPr>
            <a:r>
              <a:rPr lang="en-US" sz="1400" dirty="0"/>
              <a:t>2 conventional DDR4 DIMMs on one channel of one controller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2771F35-C98C-4446-BE8B-2EDB5C8604D6}"/>
              </a:ext>
            </a:extLst>
          </p:cNvPr>
          <p:cNvSpPr txBox="1"/>
          <p:nvPr/>
        </p:nvSpPr>
        <p:spPr>
          <a:xfrm>
            <a:off x="1314781" y="6475815"/>
            <a:ext cx="3542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There are some faulty DPUs in the system that we use in our experiments. Thus, the maximum number of DPUs we can use is 2,524</a:t>
            </a:r>
          </a:p>
        </p:txBody>
      </p:sp>
    </p:spTree>
    <p:extLst>
      <p:ext uri="{BB962C8B-B14F-4D97-AF65-F5344CB8AC3E}">
        <p14:creationId xmlns:p14="http://schemas.microsoft.com/office/powerpoint/2010/main" val="3019946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5DF2A-A3FA-4545-BAC8-AD5AC1F2A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6FA41254-8AE7-BB46-ADE1-C0B696ACAFF8}"/>
              </a:ext>
            </a:extLst>
          </p:cNvPr>
          <p:cNvSpPr/>
          <p:nvPr/>
        </p:nvSpPr>
        <p:spPr>
          <a:xfrm>
            <a:off x="178200" y="1148662"/>
            <a:ext cx="8787600" cy="1188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Candara" panose="020E0502030303020204" pitchFamily="34" charset="0"/>
              </a:rPr>
              <a:t>Machine learning workloads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56A741AF-76CC-1C44-A7B2-258B1429E475}"/>
              </a:ext>
            </a:extLst>
          </p:cNvPr>
          <p:cNvSpPr/>
          <p:nvPr/>
        </p:nvSpPr>
        <p:spPr>
          <a:xfrm>
            <a:off x="169011" y="2493005"/>
            <a:ext cx="8787600" cy="1188000"/>
          </a:xfrm>
          <a:prstGeom prst="roundRect">
            <a:avLst>
              <a:gd name="adj" fmla="val 9605"/>
            </a:avLst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Candara" panose="020E0502030303020204" pitchFamily="34" charset="0"/>
              </a:rPr>
              <a:t>Processing-in-memory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446258CD-997B-BC42-98FC-089EB66C5B54}"/>
              </a:ext>
            </a:extLst>
          </p:cNvPr>
          <p:cNvSpPr/>
          <p:nvPr/>
        </p:nvSpPr>
        <p:spPr>
          <a:xfrm>
            <a:off x="169011" y="3837348"/>
            <a:ext cx="8787600" cy="1188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Candara" panose="020E0502030303020204" pitchFamily="34" charset="0"/>
              </a:rPr>
              <a:t>PIM implementation of ML workloads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30EAF30C-5834-A14B-83D1-96EBC59D703D}"/>
              </a:ext>
            </a:extLst>
          </p:cNvPr>
          <p:cNvSpPr/>
          <p:nvPr/>
        </p:nvSpPr>
        <p:spPr>
          <a:xfrm>
            <a:off x="169011" y="5181692"/>
            <a:ext cx="2639504" cy="1188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Candara" panose="020E0502030303020204" pitchFamily="34" charset="0"/>
              </a:rPr>
              <a:t>Evaluation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C96F769-1304-714A-B67D-A3423F8FE6CE}"/>
              </a:ext>
            </a:extLst>
          </p:cNvPr>
          <p:cNvSpPr/>
          <p:nvPr/>
        </p:nvSpPr>
        <p:spPr>
          <a:xfrm>
            <a:off x="2881800" y="5493692"/>
            <a:ext cx="6084000" cy="25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ndara" panose="020E0502030303020204" pitchFamily="34" charset="0"/>
              </a:rPr>
              <a:t>Analysis of PIM Kernels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011B14C-26AA-AB4F-AC78-6F892425EC29}"/>
              </a:ext>
            </a:extLst>
          </p:cNvPr>
          <p:cNvSpPr/>
          <p:nvPr/>
        </p:nvSpPr>
        <p:spPr>
          <a:xfrm>
            <a:off x="2881800" y="5181692"/>
            <a:ext cx="6084000" cy="25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ndara" panose="020E0502030303020204" pitchFamily="34" charset="0"/>
              </a:rPr>
              <a:t>Quality Metrics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8491352B-CEA3-F449-BD38-3D9195B613A6}"/>
              </a:ext>
            </a:extLst>
          </p:cNvPr>
          <p:cNvSpPr/>
          <p:nvPr/>
        </p:nvSpPr>
        <p:spPr>
          <a:xfrm>
            <a:off x="2881800" y="5805692"/>
            <a:ext cx="6084000" cy="25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ndara" panose="020E0502030303020204" pitchFamily="34" charset="0"/>
              </a:rPr>
              <a:t>Performance Scaling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795647D-95DE-CE4A-98FC-1C7F3D93AFEB}"/>
              </a:ext>
            </a:extLst>
          </p:cNvPr>
          <p:cNvSpPr/>
          <p:nvPr/>
        </p:nvSpPr>
        <p:spPr>
          <a:xfrm>
            <a:off x="2881800" y="6117692"/>
            <a:ext cx="6084000" cy="25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ndara" panose="020E0502030303020204" pitchFamily="34" charset="0"/>
              </a:rPr>
              <a:t>Comparison to CPU and GPU</a:t>
            </a:r>
          </a:p>
        </p:txBody>
      </p:sp>
    </p:spTree>
    <p:extLst>
      <p:ext uri="{BB962C8B-B14F-4D97-AF65-F5344CB8AC3E}">
        <p14:creationId xmlns:p14="http://schemas.microsoft.com/office/powerpoint/2010/main" val="1793251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7F84B53-B569-814C-96AA-0E5B070108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2243" y="907891"/>
            <a:ext cx="3654988" cy="20650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ML Training Workloads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6777889" cy="5293805"/>
          </a:xfrm>
        </p:spPr>
        <p:txBody>
          <a:bodyPr>
            <a:normAutofit/>
          </a:bodyPr>
          <a:lstStyle/>
          <a:p>
            <a:r>
              <a:rPr lang="en-US" dirty="0"/>
              <a:t>Four widely-used machine learning workloads:</a:t>
            </a:r>
          </a:p>
          <a:p>
            <a:pPr lvl="1"/>
            <a:r>
              <a:rPr lang="en-US" dirty="0"/>
              <a:t>Linear regression (</a:t>
            </a:r>
            <a:r>
              <a:rPr lang="en-US" dirty="0">
                <a:latin typeface="Courier" pitchFamily="2" charset="0"/>
              </a:rPr>
              <a:t>LIN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Logistic regression (</a:t>
            </a:r>
            <a:r>
              <a:rPr lang="en-US" dirty="0">
                <a:latin typeface="Courier" pitchFamily="2" charset="0"/>
              </a:rPr>
              <a:t>LOG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Decision tree (</a:t>
            </a:r>
            <a:r>
              <a:rPr lang="en-US" dirty="0">
                <a:latin typeface="Courier" pitchFamily="2" charset="0"/>
              </a:rPr>
              <a:t>DTR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K-means clustering (</a:t>
            </a:r>
            <a:r>
              <a:rPr lang="en-US" dirty="0">
                <a:latin typeface="Courier" pitchFamily="2" charset="0"/>
              </a:rPr>
              <a:t>KME</a:t>
            </a:r>
            <a:r>
              <a:rPr lang="en-US" dirty="0"/>
              <a:t>)</a:t>
            </a:r>
          </a:p>
          <a:p>
            <a:r>
              <a:rPr lang="en-US" dirty="0"/>
              <a:t>Diversity of our ML training workloads:</a:t>
            </a:r>
          </a:p>
          <a:p>
            <a:pPr lvl="1"/>
            <a:r>
              <a:rPr lang="en-US" sz="2600" dirty="0">
                <a:solidFill>
                  <a:srgbClr val="00B050"/>
                </a:solidFill>
              </a:rPr>
              <a:t>Memory access patterns</a:t>
            </a:r>
          </a:p>
          <a:p>
            <a:pPr lvl="1"/>
            <a:r>
              <a:rPr lang="en-US" sz="2600" dirty="0">
                <a:solidFill>
                  <a:srgbClr val="C00000"/>
                </a:solidFill>
              </a:rPr>
              <a:t>Operations and datatypes</a:t>
            </a:r>
          </a:p>
          <a:p>
            <a:pPr lvl="1"/>
            <a:r>
              <a:rPr lang="en-US" sz="2600" dirty="0">
                <a:solidFill>
                  <a:srgbClr val="0070C0"/>
                </a:solidFill>
              </a:rPr>
              <a:t>Communication/synchronization</a:t>
            </a:r>
            <a:endParaRPr lang="en-US" sz="2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EED6C6-28F8-114C-8D92-A8E99C60DF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" y="5253803"/>
            <a:ext cx="9072000" cy="990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5ADFA13-6042-E24E-A831-ACE58899D3EF}"/>
              </a:ext>
            </a:extLst>
          </p:cNvPr>
          <p:cNvSpPr/>
          <p:nvPr/>
        </p:nvSpPr>
        <p:spPr>
          <a:xfrm>
            <a:off x="3515954" y="5277077"/>
            <a:ext cx="1803600" cy="936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C04A11A-806B-A24F-8F25-E5CE22DE2993}"/>
              </a:ext>
            </a:extLst>
          </p:cNvPr>
          <p:cNvSpPr/>
          <p:nvPr/>
        </p:nvSpPr>
        <p:spPr>
          <a:xfrm>
            <a:off x="5358499" y="5277077"/>
            <a:ext cx="1779369" cy="936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01887D-9BF8-1447-9B51-4AE80558F34F}"/>
              </a:ext>
            </a:extLst>
          </p:cNvPr>
          <p:cNvSpPr/>
          <p:nvPr/>
        </p:nvSpPr>
        <p:spPr>
          <a:xfrm>
            <a:off x="7173291" y="5277077"/>
            <a:ext cx="1868400" cy="936000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865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Linear Regression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557225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2400" dirty="0"/>
              <a:t>Linear regression (</a:t>
            </a:r>
            <a:r>
              <a:rPr lang="en-US" sz="2400" dirty="0">
                <a:latin typeface="Courier" pitchFamily="2" charset="0"/>
              </a:rPr>
              <a:t>LIN</a:t>
            </a:r>
            <a:r>
              <a:rPr lang="en-US" sz="2400" dirty="0"/>
              <a:t>) is a supervised learning algorithm where the predicted output variable has a linear relation with the input variable</a:t>
            </a:r>
          </a:p>
          <a:p>
            <a:pPr lvl="1">
              <a:lnSpc>
                <a:spcPct val="80000"/>
              </a:lnSpc>
            </a:pPr>
            <a:r>
              <a:rPr lang="en-US" sz="2200" dirty="0"/>
              <a:t>We use </a:t>
            </a:r>
            <a:r>
              <a:rPr lang="en-US" sz="2200" i="1" dirty="0"/>
              <a:t>gradient descent</a:t>
            </a:r>
            <a:r>
              <a:rPr lang="en-US" sz="2200" dirty="0"/>
              <a:t> as the optimization algorithm to find the minimum of the loss function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Our </a:t>
            </a:r>
            <a:r>
              <a:rPr lang="en-US" sz="2400" dirty="0">
                <a:solidFill>
                  <a:srgbClr val="0070C0"/>
                </a:solidFill>
              </a:rPr>
              <a:t>PIM implementation </a:t>
            </a:r>
            <a:r>
              <a:rPr lang="en-US" sz="2400" dirty="0"/>
              <a:t>divides the training dataset (</a:t>
            </a:r>
            <a:r>
              <a:rPr lang="en-US" sz="2400" i="1" dirty="0"/>
              <a:t>X</a:t>
            </a:r>
            <a:r>
              <a:rPr lang="en-US" sz="2400" dirty="0"/>
              <a:t>) equally among PIM cores</a:t>
            </a:r>
          </a:p>
          <a:p>
            <a:pPr lvl="1">
              <a:lnSpc>
                <a:spcPct val="80000"/>
              </a:lnSpc>
            </a:pPr>
            <a:r>
              <a:rPr lang="en-US" sz="2200" dirty="0"/>
              <a:t>PIM threads compute dot products of row vectors and weights</a:t>
            </a:r>
          </a:p>
          <a:p>
            <a:pPr lvl="1">
              <a:lnSpc>
                <a:spcPct val="80000"/>
              </a:lnSpc>
            </a:pPr>
            <a:r>
              <a:rPr lang="en-US" sz="2200" dirty="0"/>
              <a:t>Each dot product is compared to the observed value </a:t>
            </a:r>
            <a:r>
              <a:rPr lang="en-US" sz="2200" i="1" dirty="0"/>
              <a:t>y</a:t>
            </a:r>
            <a:r>
              <a:rPr lang="en-US" sz="2200" dirty="0"/>
              <a:t> to compute a partial gradient value</a:t>
            </a:r>
          </a:p>
          <a:p>
            <a:pPr lvl="1">
              <a:lnSpc>
                <a:spcPct val="80000"/>
              </a:lnSpc>
            </a:pPr>
            <a:r>
              <a:rPr lang="en-US" sz="2200" dirty="0"/>
              <a:t>Partial gradient values are reduced and sent to the host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Four versions of </a:t>
            </a:r>
            <a:r>
              <a:rPr lang="en-US" sz="2400" dirty="0">
                <a:latin typeface="Courier" pitchFamily="2" charset="0"/>
              </a:rPr>
              <a:t>LIN</a:t>
            </a:r>
            <a:r>
              <a:rPr lang="en-US" sz="2400" dirty="0"/>
              <a:t>:</a:t>
            </a:r>
          </a:p>
          <a:p>
            <a:pPr lvl="1">
              <a:lnSpc>
                <a:spcPct val="80000"/>
              </a:lnSpc>
            </a:pPr>
            <a:r>
              <a:rPr lang="en-US" sz="2200" dirty="0">
                <a:latin typeface="Courier" pitchFamily="2" charset="0"/>
              </a:rPr>
              <a:t>LIN-FP32</a:t>
            </a:r>
            <a:r>
              <a:rPr lang="en-US" sz="2200" dirty="0"/>
              <a:t>: training datasets of </a:t>
            </a:r>
            <a:r>
              <a:rPr lang="en-US" sz="2200" dirty="0">
                <a:solidFill>
                  <a:srgbClr val="C00000"/>
                </a:solidFill>
              </a:rPr>
              <a:t>32-bit real values</a:t>
            </a:r>
          </a:p>
          <a:p>
            <a:pPr lvl="1">
              <a:lnSpc>
                <a:spcPct val="80000"/>
              </a:lnSpc>
            </a:pPr>
            <a:r>
              <a:rPr lang="en-US" sz="2200" dirty="0">
                <a:latin typeface="Courier" pitchFamily="2" charset="0"/>
              </a:rPr>
              <a:t>LIN-INT32</a:t>
            </a:r>
            <a:r>
              <a:rPr lang="en-US" sz="2200" dirty="0"/>
              <a:t>: 32-bit </a:t>
            </a:r>
            <a:r>
              <a:rPr lang="en-US" sz="2200" dirty="0">
                <a:solidFill>
                  <a:srgbClr val="7030A0"/>
                </a:solidFill>
              </a:rPr>
              <a:t>fixed-point representation</a:t>
            </a:r>
          </a:p>
          <a:p>
            <a:pPr lvl="1">
              <a:lnSpc>
                <a:spcPct val="80000"/>
              </a:lnSpc>
            </a:pPr>
            <a:r>
              <a:rPr lang="en-US" sz="2200" dirty="0">
                <a:latin typeface="Courier" pitchFamily="2" charset="0"/>
              </a:rPr>
              <a:t>LIN-HYB</a:t>
            </a:r>
            <a:r>
              <a:rPr lang="en-US" sz="2200" dirty="0"/>
              <a:t>: </a:t>
            </a:r>
            <a:r>
              <a:rPr lang="en-US" sz="2200" dirty="0">
                <a:solidFill>
                  <a:srgbClr val="00B050"/>
                </a:solidFill>
              </a:rPr>
              <a:t>hybrid precision </a:t>
            </a:r>
            <a:r>
              <a:rPr lang="en-US" sz="2200" dirty="0"/>
              <a:t>(8-bit, 16-bit, 32-bit)</a:t>
            </a:r>
          </a:p>
          <a:p>
            <a:pPr lvl="1">
              <a:lnSpc>
                <a:spcPct val="80000"/>
              </a:lnSpc>
            </a:pPr>
            <a:r>
              <a:rPr lang="en-US" sz="2200" dirty="0">
                <a:latin typeface="Courier" pitchFamily="2" charset="0"/>
              </a:rPr>
              <a:t>LIN-BUI</a:t>
            </a:r>
            <a:r>
              <a:rPr lang="en-US" sz="2200" dirty="0"/>
              <a:t>: </a:t>
            </a:r>
            <a:r>
              <a:rPr lang="en-US" sz="2200" dirty="0">
                <a:solidFill>
                  <a:srgbClr val="0070C0"/>
                </a:solidFill>
              </a:rPr>
              <a:t>custom multiplication </a:t>
            </a:r>
            <a:r>
              <a:rPr lang="en-US" sz="2200" dirty="0"/>
              <a:t>based on 8-bit built-in multiplication</a:t>
            </a:r>
          </a:p>
        </p:txBody>
      </p:sp>
    </p:spTree>
    <p:extLst>
      <p:ext uri="{BB962C8B-B14F-4D97-AF65-F5344CB8AC3E}">
        <p14:creationId xmlns:p14="http://schemas.microsoft.com/office/powerpoint/2010/main" val="2363711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Logistic Regression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436" y="936172"/>
            <a:ext cx="8894602" cy="554531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00000"/>
              </a:lnSpc>
            </a:pPr>
            <a:r>
              <a:rPr lang="en-US" sz="2600" dirty="0"/>
              <a:t>Logistic regression (</a:t>
            </a:r>
            <a:r>
              <a:rPr lang="en-US" sz="2600" dirty="0">
                <a:latin typeface="Courier" pitchFamily="2" charset="0"/>
              </a:rPr>
              <a:t>LOG</a:t>
            </a:r>
            <a:r>
              <a:rPr lang="en-US" sz="2600" dirty="0"/>
              <a:t>) is a supervised learning algorithm used for classification, which outputs probability values for each input observation variable or vector</a:t>
            </a:r>
          </a:p>
          <a:p>
            <a:pPr lvl="1">
              <a:lnSpc>
                <a:spcPct val="100000"/>
              </a:lnSpc>
            </a:pPr>
            <a:r>
              <a:rPr lang="en-US" i="1" dirty="0"/>
              <a:t>Sigmoid </a:t>
            </a:r>
            <a:r>
              <a:rPr lang="en-US" dirty="0"/>
              <a:t>function to map predicted values to probabilities</a:t>
            </a:r>
          </a:p>
          <a:p>
            <a:pPr>
              <a:lnSpc>
                <a:spcPct val="100000"/>
              </a:lnSpc>
            </a:pPr>
            <a:r>
              <a:rPr lang="en-US" sz="2600" dirty="0"/>
              <a:t>Our </a:t>
            </a:r>
            <a:r>
              <a:rPr lang="en-US" sz="2600" dirty="0">
                <a:solidFill>
                  <a:srgbClr val="0070C0"/>
                </a:solidFill>
              </a:rPr>
              <a:t>PIM implementation </a:t>
            </a:r>
            <a:r>
              <a:rPr lang="en-US" sz="2600" dirty="0"/>
              <a:t>follows the same workload distribution pattern as our linear regression implementation</a:t>
            </a:r>
          </a:p>
          <a:p>
            <a:pPr>
              <a:lnSpc>
                <a:spcPct val="100000"/>
              </a:lnSpc>
            </a:pPr>
            <a:r>
              <a:rPr lang="en-US" sz="2600" dirty="0"/>
              <a:t>Six versions of </a:t>
            </a:r>
            <a:r>
              <a:rPr lang="en-US" sz="2600" dirty="0">
                <a:latin typeface="Courier" pitchFamily="2" charset="0"/>
              </a:rPr>
              <a:t>LOG</a:t>
            </a:r>
            <a:r>
              <a:rPr lang="en-US" sz="2600" dirty="0"/>
              <a:t>: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latin typeface="Courier" pitchFamily="2" charset="0"/>
              </a:rPr>
              <a:t>LOG-FP32</a:t>
            </a:r>
            <a:r>
              <a:rPr lang="en-US" dirty="0"/>
              <a:t>: training datasets of </a:t>
            </a:r>
            <a:r>
              <a:rPr lang="en-US" dirty="0">
                <a:solidFill>
                  <a:srgbClr val="C00000"/>
                </a:solidFill>
              </a:rPr>
              <a:t>32-bit real values</a:t>
            </a:r>
            <a:r>
              <a:rPr lang="en-US" dirty="0"/>
              <a:t>, Sigmoid approximated with Taylor series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latin typeface="Courier" pitchFamily="2" charset="0"/>
              </a:rPr>
              <a:t>LOG-INT32</a:t>
            </a:r>
            <a:r>
              <a:rPr lang="en-US" dirty="0"/>
              <a:t>: 32-bit </a:t>
            </a:r>
            <a:r>
              <a:rPr lang="en-US" dirty="0">
                <a:solidFill>
                  <a:srgbClr val="7030A0"/>
                </a:solidFill>
              </a:rPr>
              <a:t>fixed-point representation</a:t>
            </a:r>
            <a:r>
              <a:rPr lang="en-US" dirty="0"/>
              <a:t>, Taylor series</a:t>
            </a:r>
            <a:endParaRPr lang="en-US" dirty="0">
              <a:solidFill>
                <a:srgbClr val="7030A0"/>
              </a:solidFill>
            </a:endParaRPr>
          </a:p>
          <a:p>
            <a:pPr lvl="1">
              <a:lnSpc>
                <a:spcPct val="100000"/>
              </a:lnSpc>
            </a:pPr>
            <a:r>
              <a:rPr lang="en-US" dirty="0">
                <a:latin typeface="Courier" pitchFamily="2" charset="0"/>
              </a:rPr>
              <a:t>LOG-INT32-LUT</a:t>
            </a:r>
            <a:r>
              <a:rPr lang="en-US" dirty="0"/>
              <a:t>: Sigmoid calculation with a </a:t>
            </a:r>
            <a:r>
              <a:rPr lang="en-US" dirty="0">
                <a:solidFill>
                  <a:srgbClr val="0070C0"/>
                </a:solidFill>
              </a:rPr>
              <a:t>lookup table (LUT)</a:t>
            </a:r>
          </a:p>
          <a:p>
            <a:pPr lvl="2">
              <a:lnSpc>
                <a:spcPct val="100000"/>
              </a:lnSpc>
            </a:pPr>
            <a:r>
              <a:rPr lang="en-US" sz="2400" dirty="0">
                <a:latin typeface="Courier" pitchFamily="2" charset="0"/>
              </a:rPr>
              <a:t>LOG-INT32-LUT(MRAM)</a:t>
            </a:r>
            <a:r>
              <a:rPr lang="en-US" sz="2400" dirty="0"/>
              <a:t>:  LUT in MRAM</a:t>
            </a:r>
          </a:p>
          <a:p>
            <a:pPr lvl="2">
              <a:lnSpc>
                <a:spcPct val="100000"/>
              </a:lnSpc>
            </a:pPr>
            <a:r>
              <a:rPr lang="en-US" sz="2400" dirty="0">
                <a:latin typeface="Courier" pitchFamily="2" charset="0"/>
              </a:rPr>
              <a:t>LOG-INT32-LUT(WRAM)</a:t>
            </a:r>
            <a:r>
              <a:rPr lang="en-US" sz="2400" dirty="0"/>
              <a:t>:  LUT in WRAM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latin typeface="Courier" pitchFamily="2" charset="0"/>
              </a:rPr>
              <a:t>LOG-HYB-LUT</a:t>
            </a:r>
            <a:r>
              <a:rPr lang="en-US" dirty="0"/>
              <a:t>: </a:t>
            </a:r>
            <a:r>
              <a:rPr lang="en-US" dirty="0">
                <a:solidFill>
                  <a:srgbClr val="00B050"/>
                </a:solidFill>
              </a:rPr>
              <a:t>hybrid precision </a:t>
            </a:r>
            <a:r>
              <a:rPr lang="en-US" dirty="0"/>
              <a:t>(8-bit, 16-bit, 32-bit), LUT in WRAM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latin typeface="Courier" pitchFamily="2" charset="0"/>
              </a:rPr>
              <a:t>LOG-BUI-LUT</a:t>
            </a:r>
            <a:r>
              <a:rPr lang="en-US" dirty="0"/>
              <a:t>: </a:t>
            </a:r>
            <a:r>
              <a:rPr lang="en-US" dirty="0">
                <a:solidFill>
                  <a:srgbClr val="0070C0"/>
                </a:solidFill>
              </a:rPr>
              <a:t>custom multiplication </a:t>
            </a:r>
            <a:r>
              <a:rPr lang="en-US" dirty="0"/>
              <a:t>based on 8-bit built-in multiplication, LUT in WRAM</a:t>
            </a:r>
          </a:p>
        </p:txBody>
      </p:sp>
    </p:spTree>
    <p:extLst>
      <p:ext uri="{BB962C8B-B14F-4D97-AF65-F5344CB8AC3E}">
        <p14:creationId xmlns:p14="http://schemas.microsoft.com/office/powerpoint/2010/main" val="2402197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Decision Tree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3137887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00000"/>
              </a:lnSpc>
            </a:pPr>
            <a:r>
              <a:rPr lang="en-US" sz="3100" dirty="0"/>
              <a:t>Decision trees (</a:t>
            </a:r>
            <a:r>
              <a:rPr lang="en-US" sz="3100" dirty="0">
                <a:latin typeface="Courier" pitchFamily="2" charset="0"/>
              </a:rPr>
              <a:t>DTR</a:t>
            </a:r>
            <a:r>
              <a:rPr lang="en-US" sz="3100" dirty="0"/>
              <a:t>) are tree-based methods used for classification and regression, which partition the feature space into </a:t>
            </a:r>
            <a:r>
              <a:rPr lang="en-US" sz="3100" i="1" dirty="0"/>
              <a:t>leaves</a:t>
            </a:r>
            <a:r>
              <a:rPr lang="en-US" sz="3100" dirty="0"/>
              <a:t>, with a simple prediction model in each leaf</a:t>
            </a:r>
          </a:p>
          <a:p>
            <a:pPr>
              <a:lnSpc>
                <a:spcPct val="100000"/>
              </a:lnSpc>
            </a:pPr>
            <a:r>
              <a:rPr lang="en-US" sz="3100" dirty="0"/>
              <a:t>Our </a:t>
            </a:r>
            <a:r>
              <a:rPr lang="en-US" sz="3100" dirty="0">
                <a:solidFill>
                  <a:srgbClr val="0070C0"/>
                </a:solidFill>
              </a:rPr>
              <a:t>PIM implementation </a:t>
            </a:r>
            <a:r>
              <a:rPr lang="en-US" sz="3100" dirty="0"/>
              <a:t>partitions the training set among PIM cores, which compute partial </a:t>
            </a:r>
            <a:r>
              <a:rPr lang="en-US" sz="3100" i="1" dirty="0"/>
              <a:t>Gini</a:t>
            </a:r>
            <a:r>
              <a:rPr lang="en-US" sz="3100" dirty="0"/>
              <a:t> scores to evaluate the host’s </a:t>
            </a:r>
            <a:r>
              <a:rPr lang="en-US" sz="3100" i="1" dirty="0"/>
              <a:t>split </a:t>
            </a:r>
            <a:r>
              <a:rPr lang="en-US" sz="3100" dirty="0"/>
              <a:t>decisions</a:t>
            </a:r>
          </a:p>
          <a:p>
            <a:pPr>
              <a:lnSpc>
                <a:spcPct val="100000"/>
              </a:lnSpc>
            </a:pPr>
            <a:r>
              <a:rPr lang="en-US" sz="3100" dirty="0"/>
              <a:t>The host sends commands to the PIM cores:</a:t>
            </a:r>
          </a:p>
          <a:p>
            <a:pPr lvl="1">
              <a:lnSpc>
                <a:spcPct val="100000"/>
              </a:lnSpc>
            </a:pPr>
            <a:r>
              <a:rPr lang="en-US" sz="2800" i="1" dirty="0"/>
              <a:t>Split commit</a:t>
            </a:r>
            <a:r>
              <a:rPr lang="en-US" sz="2800" dirty="0"/>
              <a:t> to split a tree leaf</a:t>
            </a:r>
          </a:p>
          <a:p>
            <a:pPr lvl="1">
              <a:lnSpc>
                <a:spcPct val="100000"/>
              </a:lnSpc>
            </a:pPr>
            <a:r>
              <a:rPr lang="en-US" sz="2800" i="1" dirty="0"/>
              <a:t>Split evaluate</a:t>
            </a:r>
            <a:r>
              <a:rPr lang="en-US" sz="2800" dirty="0"/>
              <a:t> to evaluate a split</a:t>
            </a:r>
          </a:p>
          <a:p>
            <a:pPr lvl="1">
              <a:lnSpc>
                <a:spcPct val="100000"/>
              </a:lnSpc>
            </a:pPr>
            <a:r>
              <a:rPr lang="en-US" sz="2800" i="1" dirty="0"/>
              <a:t>Min-max</a:t>
            </a:r>
            <a:r>
              <a:rPr lang="en-US" sz="2800" dirty="0"/>
              <a:t> to query minimum/maximum values of a feature in a tree leaf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229371-0CB7-3F47-B190-C6F2691A21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7604" y="3909486"/>
            <a:ext cx="4475413" cy="2374709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CF764F7-0105-734B-8807-9395EF8F1479}"/>
              </a:ext>
            </a:extLst>
          </p:cNvPr>
          <p:cNvSpPr txBox="1">
            <a:spLocks/>
          </p:cNvSpPr>
          <p:nvPr/>
        </p:nvSpPr>
        <p:spPr>
          <a:xfrm>
            <a:off x="167505" y="3995768"/>
            <a:ext cx="4215253" cy="2254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400" kern="1200">
                <a:solidFill>
                  <a:schemeClr val="tx1"/>
                </a:solidFill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>
                <a:solidFill>
                  <a:srgbClr val="00B050"/>
                </a:solidFill>
              </a:rPr>
              <a:t>Data layout </a:t>
            </a:r>
            <a:r>
              <a:rPr lang="en-US" sz="2200" dirty="0"/>
              <a:t>in split commit to maximize memory bandwidth with </a:t>
            </a:r>
            <a:r>
              <a:rPr lang="en-US" sz="2200" dirty="0">
                <a:solidFill>
                  <a:srgbClr val="0070C0"/>
                </a:solidFill>
              </a:rPr>
              <a:t>streaming accesses</a:t>
            </a:r>
          </a:p>
          <a:p>
            <a:r>
              <a:rPr lang="en-US" sz="2200" dirty="0"/>
              <a:t>This data layout also ensures memory accesses in streaming in split evaluate</a:t>
            </a:r>
          </a:p>
        </p:txBody>
      </p:sp>
    </p:spTree>
    <p:extLst>
      <p:ext uri="{BB962C8B-B14F-4D97-AF65-F5344CB8AC3E}">
        <p14:creationId xmlns:p14="http://schemas.microsoft.com/office/powerpoint/2010/main" val="3032303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K-Means Clustering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21080" cy="5293805"/>
          </a:xfrm>
        </p:spPr>
        <p:txBody>
          <a:bodyPr>
            <a:normAutofit/>
          </a:bodyPr>
          <a:lstStyle/>
          <a:p>
            <a:r>
              <a:rPr lang="en-US" sz="2600" dirty="0"/>
              <a:t>K-means (</a:t>
            </a:r>
            <a:r>
              <a:rPr lang="en-US" sz="2600" dirty="0">
                <a:latin typeface="Courier" pitchFamily="2" charset="0"/>
              </a:rPr>
              <a:t>KME</a:t>
            </a:r>
            <a:r>
              <a:rPr lang="en-US" sz="2600" dirty="0"/>
              <a:t>) is an iterative clustering method used to find groups in a dataset which have not been explicitly labeled</a:t>
            </a:r>
          </a:p>
          <a:p>
            <a:r>
              <a:rPr lang="en-US" sz="2600" dirty="0"/>
              <a:t>Our </a:t>
            </a:r>
            <a:r>
              <a:rPr lang="en-US" sz="2600" dirty="0">
                <a:solidFill>
                  <a:srgbClr val="0070C0"/>
                </a:solidFill>
              </a:rPr>
              <a:t>PIM implementation </a:t>
            </a:r>
            <a:r>
              <a:rPr lang="en-US" sz="2600" dirty="0"/>
              <a:t>distributes the dataset evenly over the PIM cores </a:t>
            </a:r>
          </a:p>
          <a:p>
            <a:r>
              <a:rPr lang="en-US" sz="2600" dirty="0"/>
              <a:t>PIM threads evaluate which centroid is the closest one to each point of the training set</a:t>
            </a:r>
          </a:p>
          <a:p>
            <a:pPr lvl="1"/>
            <a:r>
              <a:rPr lang="en-US" dirty="0"/>
              <a:t>Counter and accumulator per coordinate (per centroid)</a:t>
            </a:r>
          </a:p>
          <a:p>
            <a:r>
              <a:rPr lang="en-US" sz="2600" dirty="0"/>
              <a:t>Then, the host recalculates the centroids</a:t>
            </a:r>
          </a:p>
          <a:p>
            <a:r>
              <a:rPr lang="en-US" sz="2600" dirty="0"/>
              <a:t>Convergence to a local optimum when the updated centroid’s coordinates are within a threshold (</a:t>
            </a:r>
            <a:r>
              <a:rPr lang="en-US" sz="2600" i="1" dirty="0" err="1"/>
              <a:t>Frobenius</a:t>
            </a:r>
            <a:r>
              <a:rPr lang="en-US" sz="2600" i="1" dirty="0"/>
              <a:t> norm</a:t>
            </a:r>
            <a:r>
              <a:rPr lang="en-US" sz="26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184938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5DF2A-A3FA-4545-BAC8-AD5AC1F2A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6FA41254-8AE7-BB46-ADE1-C0B696ACAFF8}"/>
              </a:ext>
            </a:extLst>
          </p:cNvPr>
          <p:cNvSpPr/>
          <p:nvPr/>
        </p:nvSpPr>
        <p:spPr>
          <a:xfrm>
            <a:off x="178200" y="1148662"/>
            <a:ext cx="8787600" cy="1188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Candara" panose="020E0502030303020204" pitchFamily="34" charset="0"/>
              </a:rPr>
              <a:t>Machine learning workloads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56A741AF-76CC-1C44-A7B2-258B1429E475}"/>
              </a:ext>
            </a:extLst>
          </p:cNvPr>
          <p:cNvSpPr/>
          <p:nvPr/>
        </p:nvSpPr>
        <p:spPr>
          <a:xfrm>
            <a:off x="169011" y="2493005"/>
            <a:ext cx="8787600" cy="1188000"/>
          </a:xfrm>
          <a:prstGeom prst="roundRect">
            <a:avLst>
              <a:gd name="adj" fmla="val 9605"/>
            </a:avLst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Candara" panose="020E0502030303020204" pitchFamily="34" charset="0"/>
              </a:rPr>
              <a:t>Processing-in-memory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446258CD-997B-BC42-98FC-089EB66C5B54}"/>
              </a:ext>
            </a:extLst>
          </p:cNvPr>
          <p:cNvSpPr/>
          <p:nvPr/>
        </p:nvSpPr>
        <p:spPr>
          <a:xfrm>
            <a:off x="169011" y="3837348"/>
            <a:ext cx="8787600" cy="1188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Candara" panose="020E0502030303020204" pitchFamily="34" charset="0"/>
              </a:rPr>
              <a:t>PIM implementation of ML workloads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30EAF30C-5834-A14B-83D1-96EBC59D703D}"/>
              </a:ext>
            </a:extLst>
          </p:cNvPr>
          <p:cNvSpPr/>
          <p:nvPr/>
        </p:nvSpPr>
        <p:spPr>
          <a:xfrm>
            <a:off x="169011" y="5181692"/>
            <a:ext cx="2639504" cy="1188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Candara" panose="020E0502030303020204" pitchFamily="34" charset="0"/>
              </a:rPr>
              <a:t>Evaluation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C96F769-1304-714A-B67D-A3423F8FE6CE}"/>
              </a:ext>
            </a:extLst>
          </p:cNvPr>
          <p:cNvSpPr/>
          <p:nvPr/>
        </p:nvSpPr>
        <p:spPr>
          <a:xfrm>
            <a:off x="2881800" y="5493692"/>
            <a:ext cx="6084000" cy="25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ndara" panose="020E0502030303020204" pitchFamily="34" charset="0"/>
              </a:rPr>
              <a:t>Analysis of PIM Kernels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011B14C-26AA-AB4F-AC78-6F892425EC29}"/>
              </a:ext>
            </a:extLst>
          </p:cNvPr>
          <p:cNvSpPr/>
          <p:nvPr/>
        </p:nvSpPr>
        <p:spPr>
          <a:xfrm>
            <a:off x="2881800" y="5181692"/>
            <a:ext cx="6084000" cy="25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ndara" panose="020E0502030303020204" pitchFamily="34" charset="0"/>
              </a:rPr>
              <a:t>Quality Metrics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8491352B-CEA3-F449-BD38-3D9195B613A6}"/>
              </a:ext>
            </a:extLst>
          </p:cNvPr>
          <p:cNvSpPr/>
          <p:nvPr/>
        </p:nvSpPr>
        <p:spPr>
          <a:xfrm>
            <a:off x="2881800" y="5805692"/>
            <a:ext cx="6084000" cy="25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ndara" panose="020E0502030303020204" pitchFamily="34" charset="0"/>
              </a:rPr>
              <a:t>Performance Scaling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795647D-95DE-CE4A-98FC-1C7F3D93AFEB}"/>
              </a:ext>
            </a:extLst>
          </p:cNvPr>
          <p:cNvSpPr/>
          <p:nvPr/>
        </p:nvSpPr>
        <p:spPr>
          <a:xfrm>
            <a:off x="2881800" y="6117692"/>
            <a:ext cx="6084000" cy="25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ndara" panose="020E0502030303020204" pitchFamily="34" charset="0"/>
              </a:rPr>
              <a:t>Comparison to CPU and GPU</a:t>
            </a:r>
          </a:p>
        </p:txBody>
      </p:sp>
    </p:spTree>
    <p:extLst>
      <p:ext uri="{BB962C8B-B14F-4D97-AF65-F5344CB8AC3E}">
        <p14:creationId xmlns:p14="http://schemas.microsoft.com/office/powerpoint/2010/main" val="1012967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Evaluation 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731921" cy="5503539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Synthetic and real datasets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Evaluated systems</a:t>
            </a:r>
          </a:p>
          <a:p>
            <a:pPr lvl="1"/>
            <a:r>
              <a:rPr lang="en-US" dirty="0"/>
              <a:t>UPMEM PIM system with 2,524 PIM cores @ 425 MHz and 158 GB of DRAM</a:t>
            </a:r>
          </a:p>
          <a:p>
            <a:pPr lvl="1"/>
            <a:r>
              <a:rPr lang="en-US" dirty="0"/>
              <a:t>Intel Xeon Silver 4215 CPU </a:t>
            </a:r>
          </a:p>
          <a:p>
            <a:pPr lvl="1"/>
            <a:r>
              <a:rPr lang="en-US" dirty="0"/>
              <a:t>NVIDIA A100 GPU</a:t>
            </a:r>
          </a:p>
          <a:p>
            <a:r>
              <a:rPr lang="en-US" dirty="0"/>
              <a:t>We evaluate:</a:t>
            </a:r>
          </a:p>
          <a:p>
            <a:pPr lvl="1"/>
            <a:r>
              <a:rPr lang="en-US" dirty="0"/>
              <a:t>Quality metrics</a:t>
            </a:r>
          </a:p>
          <a:p>
            <a:pPr lvl="1"/>
            <a:r>
              <a:rPr lang="en-US" dirty="0"/>
              <a:t>Performance of PIM kernels</a:t>
            </a:r>
          </a:p>
          <a:p>
            <a:pPr lvl="1"/>
            <a:r>
              <a:rPr lang="en-US" dirty="0"/>
              <a:t>Performance scaling</a:t>
            </a:r>
          </a:p>
          <a:p>
            <a:pPr lvl="1"/>
            <a:r>
              <a:rPr lang="en-US" dirty="0"/>
              <a:t>Comparison to CPU and GPU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4EA9C1-0959-ED41-8EEE-3D4EE34CEB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714" y="1433611"/>
            <a:ext cx="8902573" cy="1115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204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6BF00-CBE8-814D-B088-82A94D9E6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2,560-DPU UPMEM PIM System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E8E657-497E-D34D-9E02-328862033C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9309" y="867386"/>
            <a:ext cx="5851473" cy="557370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3106EDF-1A4E-6145-9E03-9FF99CE57D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0245" y="2839197"/>
            <a:ext cx="3012711" cy="211898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E0F6870-38D1-E447-9353-7D4BF29084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9230" y="1609889"/>
            <a:ext cx="2066388" cy="91929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B32921E-5AA3-B844-8F27-9D5D6227F5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8623" y="3374763"/>
            <a:ext cx="2592924" cy="200169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6C4920E-CFD7-B344-BBAC-B77FDC25C7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7595" y="1822368"/>
            <a:ext cx="2070100" cy="86851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EEC4595-5C2B-D74E-A7AB-93038825B54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1083" y="2229106"/>
            <a:ext cx="2809502" cy="1458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F31B5F0-E7C8-A94D-A239-6162094D42F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52690" y="2001347"/>
            <a:ext cx="2320496" cy="1008022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705FFEEB-275A-6D48-A0BA-4952CDBF4E51}"/>
              </a:ext>
            </a:extLst>
          </p:cNvPr>
          <p:cNvGrpSpPr/>
          <p:nvPr/>
        </p:nvGrpSpPr>
        <p:grpSpPr>
          <a:xfrm>
            <a:off x="6813095" y="910731"/>
            <a:ext cx="2281552" cy="1398315"/>
            <a:chOff x="5480050" y="921748"/>
            <a:chExt cx="2281552" cy="1398315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C6CE7DF7-C4B4-D04D-8FF2-ED61BC62C0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480050" y="1249462"/>
              <a:ext cx="2120900" cy="750472"/>
            </a:xfrm>
            <a:prstGeom prst="rect">
              <a:avLst/>
            </a:prstGeom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14550289-053A-BA48-9FBD-B9F4A7CC5957}"/>
                </a:ext>
              </a:extLst>
            </p:cNvPr>
            <p:cNvSpPr/>
            <p:nvPr/>
          </p:nvSpPr>
          <p:spPr>
            <a:xfrm>
              <a:off x="7506375" y="921748"/>
              <a:ext cx="255227" cy="139831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61AF7B0-9D5C-3D46-B511-5F0408593525}"/>
              </a:ext>
            </a:extLst>
          </p:cNvPr>
          <p:cNvGrpSpPr/>
          <p:nvPr/>
        </p:nvGrpSpPr>
        <p:grpSpPr>
          <a:xfrm>
            <a:off x="2111632" y="3614951"/>
            <a:ext cx="3211780" cy="2660400"/>
            <a:chOff x="778587" y="3625968"/>
            <a:chExt cx="3211780" cy="2660400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70E57DCB-2F0D-BD41-A724-67B83D67B5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22110" y="3625968"/>
              <a:ext cx="3068257" cy="26604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89138301-4BD6-DD49-9B22-015A6C780208}"/>
                </a:ext>
              </a:extLst>
            </p:cNvPr>
            <p:cNvSpPr/>
            <p:nvPr/>
          </p:nvSpPr>
          <p:spPr>
            <a:xfrm>
              <a:off x="778587" y="3625968"/>
              <a:ext cx="853178" cy="139831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334B1CD3-56EF-F642-BD96-3BCE77F5BA1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5912" y="861091"/>
            <a:ext cx="2592000" cy="3325879"/>
          </a:xfrm>
          <a:prstGeom prst="rect">
            <a:avLst/>
          </a:prstGeom>
        </p:spPr>
      </p:pic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793D8AC-6B1E-3442-8E8B-2E88A7DED3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36" y="4290822"/>
            <a:ext cx="2876824" cy="2184993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spcBef>
                <a:spcPts val="400"/>
              </a:spcBef>
            </a:pPr>
            <a:r>
              <a:rPr lang="en-US" sz="1600" dirty="0">
                <a:solidFill>
                  <a:srgbClr val="00B050"/>
                </a:solidFill>
              </a:rPr>
              <a:t>20 UPMEM DIMMs of 16 chips each (40 ranks)</a:t>
            </a:r>
          </a:p>
          <a:p>
            <a:pPr>
              <a:lnSpc>
                <a:spcPct val="80000"/>
              </a:lnSpc>
              <a:spcBef>
                <a:spcPts val="400"/>
              </a:spcBef>
            </a:pPr>
            <a:r>
              <a:rPr lang="en-US" sz="1600" dirty="0"/>
              <a:t>Dual x86 socket</a:t>
            </a:r>
          </a:p>
          <a:p>
            <a:pPr>
              <a:lnSpc>
                <a:spcPct val="80000"/>
              </a:lnSpc>
              <a:spcBef>
                <a:spcPts val="400"/>
              </a:spcBef>
            </a:pPr>
            <a:r>
              <a:rPr lang="en-US" sz="1600" dirty="0">
                <a:solidFill>
                  <a:schemeClr val="accent4">
                    <a:lumMod val="75000"/>
                  </a:schemeClr>
                </a:solidFill>
              </a:rPr>
              <a:t>UPMEM DIMMs</a:t>
            </a:r>
            <a:r>
              <a:rPr lang="en-US" sz="1600" dirty="0"/>
              <a:t> coexist with </a:t>
            </a:r>
            <a:r>
              <a:rPr lang="en-US" sz="1600" dirty="0">
                <a:solidFill>
                  <a:srgbClr val="C00000"/>
                </a:solidFill>
              </a:rPr>
              <a:t>regular DDR4 DIMMs</a:t>
            </a:r>
          </a:p>
          <a:p>
            <a:pPr marL="433766" lvl="1">
              <a:lnSpc>
                <a:spcPct val="80000"/>
              </a:lnSpc>
              <a:spcBef>
                <a:spcPts val="400"/>
              </a:spcBef>
            </a:pPr>
            <a:r>
              <a:rPr lang="en-US" sz="1400" dirty="0"/>
              <a:t>2 memory controllers/socket (3 channels each)</a:t>
            </a:r>
          </a:p>
          <a:p>
            <a:pPr marL="433766" lvl="1">
              <a:lnSpc>
                <a:spcPct val="80000"/>
              </a:lnSpc>
              <a:spcBef>
                <a:spcPts val="400"/>
              </a:spcBef>
            </a:pPr>
            <a:r>
              <a:rPr lang="en-US" sz="1400" dirty="0"/>
              <a:t>2 conventional DDR4 DIMMs on one channel of one controller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2771F35-C98C-4446-BE8B-2EDB5C8604D6}"/>
              </a:ext>
            </a:extLst>
          </p:cNvPr>
          <p:cNvSpPr txBox="1"/>
          <p:nvPr/>
        </p:nvSpPr>
        <p:spPr>
          <a:xfrm>
            <a:off x="1314781" y="6475815"/>
            <a:ext cx="3542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* There are some faulty DPUs in the system that we use in our experiments. Thus, the maximum number of DPUs we can use is 2,524</a:t>
            </a:r>
          </a:p>
        </p:txBody>
      </p:sp>
    </p:spTree>
    <p:extLst>
      <p:ext uri="{BB962C8B-B14F-4D97-AF65-F5344CB8AC3E}">
        <p14:creationId xmlns:p14="http://schemas.microsoft.com/office/powerpoint/2010/main" val="17088526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5DF2A-A3FA-4545-BAC8-AD5AC1F2A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6FA41254-8AE7-BB46-ADE1-C0B696ACAFF8}"/>
              </a:ext>
            </a:extLst>
          </p:cNvPr>
          <p:cNvSpPr/>
          <p:nvPr/>
        </p:nvSpPr>
        <p:spPr>
          <a:xfrm>
            <a:off x="178200" y="1148662"/>
            <a:ext cx="8787600" cy="1188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Candara" panose="020E0502030303020204" pitchFamily="34" charset="0"/>
              </a:rPr>
              <a:t>Machine learning workloads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56A741AF-76CC-1C44-A7B2-258B1429E475}"/>
              </a:ext>
            </a:extLst>
          </p:cNvPr>
          <p:cNvSpPr/>
          <p:nvPr/>
        </p:nvSpPr>
        <p:spPr>
          <a:xfrm>
            <a:off x="169011" y="2493005"/>
            <a:ext cx="8787600" cy="1188000"/>
          </a:xfrm>
          <a:prstGeom prst="roundRect">
            <a:avLst>
              <a:gd name="adj" fmla="val 9605"/>
            </a:avLst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Candara" panose="020E0502030303020204" pitchFamily="34" charset="0"/>
              </a:rPr>
              <a:t>Processing-in-memory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446258CD-997B-BC42-98FC-089EB66C5B54}"/>
              </a:ext>
            </a:extLst>
          </p:cNvPr>
          <p:cNvSpPr/>
          <p:nvPr/>
        </p:nvSpPr>
        <p:spPr>
          <a:xfrm>
            <a:off x="169011" y="3837348"/>
            <a:ext cx="8787600" cy="1188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Candara" panose="020E0502030303020204" pitchFamily="34" charset="0"/>
              </a:rPr>
              <a:t>PIM implementation of ML workloads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30EAF30C-5834-A14B-83D1-96EBC59D703D}"/>
              </a:ext>
            </a:extLst>
          </p:cNvPr>
          <p:cNvSpPr/>
          <p:nvPr/>
        </p:nvSpPr>
        <p:spPr>
          <a:xfrm>
            <a:off x="169011" y="5181692"/>
            <a:ext cx="2639504" cy="1188000"/>
          </a:xfrm>
          <a:prstGeom prst="roundRect">
            <a:avLst/>
          </a:prstGeom>
          <a:solidFill>
            <a:schemeClr val="accent5">
              <a:lumMod val="75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accent1"/>
                </a:solidFill>
                <a:latin typeface="Candara" panose="020E0502030303020204" pitchFamily="34" charset="0"/>
              </a:rPr>
              <a:t>Evaluation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C96F769-1304-714A-B67D-A3423F8FE6CE}"/>
              </a:ext>
            </a:extLst>
          </p:cNvPr>
          <p:cNvSpPr/>
          <p:nvPr/>
        </p:nvSpPr>
        <p:spPr>
          <a:xfrm>
            <a:off x="2881800" y="5493692"/>
            <a:ext cx="6084000" cy="25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ndara" panose="020E0502030303020204" pitchFamily="34" charset="0"/>
              </a:rPr>
              <a:t>Analysis of PIM Kernels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011B14C-26AA-AB4F-AC78-6F892425EC29}"/>
              </a:ext>
            </a:extLst>
          </p:cNvPr>
          <p:cNvSpPr/>
          <p:nvPr/>
        </p:nvSpPr>
        <p:spPr>
          <a:xfrm>
            <a:off x="2881800" y="5181692"/>
            <a:ext cx="6084000" cy="25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ndara" panose="020E0502030303020204" pitchFamily="34" charset="0"/>
              </a:rPr>
              <a:t>Quality Metrics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8491352B-CEA3-F449-BD38-3D9195B613A6}"/>
              </a:ext>
            </a:extLst>
          </p:cNvPr>
          <p:cNvSpPr/>
          <p:nvPr/>
        </p:nvSpPr>
        <p:spPr>
          <a:xfrm>
            <a:off x="2881800" y="5805692"/>
            <a:ext cx="6084000" cy="25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ndara" panose="020E0502030303020204" pitchFamily="34" charset="0"/>
              </a:rPr>
              <a:t>Performance Scaling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795647D-95DE-CE4A-98FC-1C7F3D93AFEB}"/>
              </a:ext>
            </a:extLst>
          </p:cNvPr>
          <p:cNvSpPr/>
          <p:nvPr/>
        </p:nvSpPr>
        <p:spPr>
          <a:xfrm>
            <a:off x="2881800" y="6117692"/>
            <a:ext cx="6084000" cy="25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ndara" panose="020E0502030303020204" pitchFamily="34" charset="0"/>
              </a:rPr>
              <a:t>Comparison to CPU and GPU</a:t>
            </a:r>
          </a:p>
        </p:txBody>
      </p:sp>
    </p:spTree>
    <p:extLst>
      <p:ext uri="{BB962C8B-B14F-4D97-AF65-F5344CB8AC3E}">
        <p14:creationId xmlns:p14="http://schemas.microsoft.com/office/powerpoint/2010/main" val="2434412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Evaluation: Quality Metrics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862150"/>
            <a:ext cx="8894602" cy="5264330"/>
          </a:xfrm>
        </p:spPr>
        <p:txBody>
          <a:bodyPr>
            <a:noAutofit/>
          </a:bodyPr>
          <a:lstStyle/>
          <a:p>
            <a:r>
              <a:rPr lang="en-US" sz="2400" dirty="0"/>
              <a:t>Linear regression</a:t>
            </a:r>
          </a:p>
          <a:p>
            <a:pPr lvl="1"/>
            <a:r>
              <a:rPr lang="en-US" sz="2200" dirty="0"/>
              <a:t>Training error rate of </a:t>
            </a:r>
            <a:r>
              <a:rPr lang="en-US" sz="2200" dirty="0">
                <a:latin typeface="Courier" pitchFamily="2" charset="0"/>
              </a:rPr>
              <a:t>LIN-FP32</a:t>
            </a:r>
            <a:r>
              <a:rPr lang="en-US" sz="2200" dirty="0"/>
              <a:t> is the same as the CPU version</a:t>
            </a:r>
          </a:p>
          <a:p>
            <a:pPr lvl="1"/>
            <a:r>
              <a:rPr lang="en-US" sz="2200" dirty="0"/>
              <a:t>For integer versions, it remains low and close to that of </a:t>
            </a:r>
            <a:r>
              <a:rPr lang="en-US" sz="2200" dirty="0">
                <a:latin typeface="Courier" pitchFamily="2" charset="0"/>
              </a:rPr>
              <a:t>LIN-FP32</a:t>
            </a:r>
            <a:endParaRPr lang="en-US" sz="2200" dirty="0"/>
          </a:p>
          <a:p>
            <a:r>
              <a:rPr lang="en-US" sz="2400" dirty="0"/>
              <a:t>Logistic regression</a:t>
            </a:r>
          </a:p>
          <a:p>
            <a:pPr lvl="1"/>
            <a:r>
              <a:rPr lang="en-US" sz="2200" dirty="0"/>
              <a:t>LUT-based versions obtain lower training error rates that </a:t>
            </a:r>
            <a:r>
              <a:rPr lang="en-US" sz="2200" dirty="0">
                <a:latin typeface="Courier" pitchFamily="2" charset="0"/>
              </a:rPr>
              <a:t>LOG-INT32</a:t>
            </a:r>
            <a:r>
              <a:rPr lang="en-US" sz="2200" dirty="0"/>
              <a:t>, since they use exact values, not approximations</a:t>
            </a:r>
          </a:p>
          <a:p>
            <a:r>
              <a:rPr lang="en-US" sz="2400" dirty="0"/>
              <a:t>Decision tree</a:t>
            </a:r>
          </a:p>
          <a:p>
            <a:pPr lvl="1"/>
            <a:r>
              <a:rPr lang="en-US" sz="2200" dirty="0"/>
              <a:t>Training accuracy only slightly lower than that of the CPU version</a:t>
            </a:r>
          </a:p>
          <a:p>
            <a:r>
              <a:rPr lang="en-US" sz="2400" dirty="0"/>
              <a:t>K-means clustering</a:t>
            </a:r>
          </a:p>
          <a:p>
            <a:pPr lvl="1"/>
            <a:r>
              <a:rPr lang="en-US" sz="2200" dirty="0"/>
              <a:t>Same </a:t>
            </a:r>
            <a:r>
              <a:rPr lang="en-US" sz="2200" i="1" dirty="0" err="1"/>
              <a:t>Calinski-Harabasz</a:t>
            </a:r>
            <a:r>
              <a:rPr lang="en-US" sz="2200" i="1" dirty="0"/>
              <a:t> score</a:t>
            </a:r>
            <a:r>
              <a:rPr lang="en-US" sz="2200" dirty="0"/>
              <a:t> and </a:t>
            </a:r>
            <a:r>
              <a:rPr lang="en-US" sz="2200" i="1" dirty="0"/>
              <a:t>adjusted Rand index</a:t>
            </a:r>
            <a:r>
              <a:rPr lang="en-US" sz="2200" dirty="0"/>
              <a:t> of PIM and CPU versions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C2034A07-4C8C-3F49-99A8-26E200811B62}"/>
              </a:ext>
            </a:extLst>
          </p:cNvPr>
          <p:cNvSpPr/>
          <p:nvPr/>
        </p:nvSpPr>
        <p:spPr>
          <a:xfrm>
            <a:off x="286495" y="5342709"/>
            <a:ext cx="8570122" cy="95845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We maintain the accuracy of all workloads 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(or keep it close to the CPU baseline)</a:t>
            </a:r>
            <a:endParaRPr lang="en-US" sz="2400" dirty="0">
              <a:solidFill>
                <a:srgbClr val="7030A0"/>
              </a:solidFill>
              <a:latin typeface="Candara" panose="020E0502030303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872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5DF2A-A3FA-4545-BAC8-AD5AC1F2A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6FA41254-8AE7-BB46-ADE1-C0B696ACAFF8}"/>
              </a:ext>
            </a:extLst>
          </p:cNvPr>
          <p:cNvSpPr/>
          <p:nvPr/>
        </p:nvSpPr>
        <p:spPr>
          <a:xfrm>
            <a:off x="178200" y="1148662"/>
            <a:ext cx="8787600" cy="1188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Candara" panose="020E0502030303020204" pitchFamily="34" charset="0"/>
              </a:rPr>
              <a:t>Machine learning workloads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56A741AF-76CC-1C44-A7B2-258B1429E475}"/>
              </a:ext>
            </a:extLst>
          </p:cNvPr>
          <p:cNvSpPr/>
          <p:nvPr/>
        </p:nvSpPr>
        <p:spPr>
          <a:xfrm>
            <a:off x="169011" y="2493005"/>
            <a:ext cx="8787600" cy="1188000"/>
          </a:xfrm>
          <a:prstGeom prst="roundRect">
            <a:avLst>
              <a:gd name="adj" fmla="val 9605"/>
            </a:avLst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Candara" panose="020E0502030303020204" pitchFamily="34" charset="0"/>
              </a:rPr>
              <a:t>Processing-in-memory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446258CD-997B-BC42-98FC-089EB66C5B54}"/>
              </a:ext>
            </a:extLst>
          </p:cNvPr>
          <p:cNvSpPr/>
          <p:nvPr/>
        </p:nvSpPr>
        <p:spPr>
          <a:xfrm>
            <a:off x="169011" y="3837348"/>
            <a:ext cx="8787600" cy="1188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Candara" panose="020E0502030303020204" pitchFamily="34" charset="0"/>
              </a:rPr>
              <a:t>PIM implementation of ML workloads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30EAF30C-5834-A14B-83D1-96EBC59D703D}"/>
              </a:ext>
            </a:extLst>
          </p:cNvPr>
          <p:cNvSpPr/>
          <p:nvPr/>
        </p:nvSpPr>
        <p:spPr>
          <a:xfrm>
            <a:off x="169011" y="5181692"/>
            <a:ext cx="2639504" cy="1188000"/>
          </a:xfrm>
          <a:prstGeom prst="roundRect">
            <a:avLst/>
          </a:prstGeom>
          <a:solidFill>
            <a:schemeClr val="accent5">
              <a:lumMod val="75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accent1"/>
                </a:solidFill>
                <a:latin typeface="Candara" panose="020E0502030303020204" pitchFamily="34" charset="0"/>
              </a:rPr>
              <a:t>Evaluation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C96F769-1304-714A-B67D-A3423F8FE6CE}"/>
              </a:ext>
            </a:extLst>
          </p:cNvPr>
          <p:cNvSpPr/>
          <p:nvPr/>
        </p:nvSpPr>
        <p:spPr>
          <a:xfrm>
            <a:off x="2881800" y="5493692"/>
            <a:ext cx="6084000" cy="25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ndara" panose="020E0502030303020204" pitchFamily="34" charset="0"/>
              </a:rPr>
              <a:t>Analysis of PIM Kernels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011B14C-26AA-AB4F-AC78-6F892425EC29}"/>
              </a:ext>
            </a:extLst>
          </p:cNvPr>
          <p:cNvSpPr/>
          <p:nvPr/>
        </p:nvSpPr>
        <p:spPr>
          <a:xfrm>
            <a:off x="2881800" y="5181692"/>
            <a:ext cx="6084000" cy="25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ndara" panose="020E0502030303020204" pitchFamily="34" charset="0"/>
              </a:rPr>
              <a:t>Quality Metrics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8491352B-CEA3-F449-BD38-3D9195B613A6}"/>
              </a:ext>
            </a:extLst>
          </p:cNvPr>
          <p:cNvSpPr/>
          <p:nvPr/>
        </p:nvSpPr>
        <p:spPr>
          <a:xfrm>
            <a:off x="2881800" y="5805692"/>
            <a:ext cx="6084000" cy="25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ndara" panose="020E0502030303020204" pitchFamily="34" charset="0"/>
              </a:rPr>
              <a:t>Performance Scaling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795647D-95DE-CE4A-98FC-1C7F3D93AFEB}"/>
              </a:ext>
            </a:extLst>
          </p:cNvPr>
          <p:cNvSpPr/>
          <p:nvPr/>
        </p:nvSpPr>
        <p:spPr>
          <a:xfrm>
            <a:off x="2881800" y="6117692"/>
            <a:ext cx="6084000" cy="25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ndara" panose="020E0502030303020204" pitchFamily="34" charset="0"/>
              </a:rPr>
              <a:t>Comparison to CPU and GPU</a:t>
            </a:r>
          </a:p>
        </p:txBody>
      </p:sp>
    </p:spTree>
    <p:extLst>
      <p:ext uri="{BB962C8B-B14F-4D97-AF65-F5344CB8AC3E}">
        <p14:creationId xmlns:p14="http://schemas.microsoft.com/office/powerpoint/2010/main" val="47739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Evaluation: Analysis of PIM Kernels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dirty="0"/>
              <a:t>Linear regression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B919D5-313D-1D41-BA5E-6707BC695A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8101" y="936172"/>
            <a:ext cx="4716888" cy="3773510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C829D2E-7855-4345-BEAF-38DCA68828DB}"/>
              </a:ext>
            </a:extLst>
          </p:cNvPr>
          <p:cNvSpPr/>
          <p:nvPr/>
        </p:nvSpPr>
        <p:spPr>
          <a:xfrm>
            <a:off x="208118" y="1452512"/>
            <a:ext cx="3924000" cy="93262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All versions saturate at </a:t>
            </a:r>
            <a:r>
              <a:rPr lang="en-US" sz="2400" dirty="0">
                <a:solidFill>
                  <a:srgbClr val="7030A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11 or more PIM threads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A5EBD62-FA49-EF44-872E-A4F095E795B8}"/>
              </a:ext>
            </a:extLst>
          </p:cNvPr>
          <p:cNvSpPr/>
          <p:nvPr/>
        </p:nvSpPr>
        <p:spPr>
          <a:xfrm>
            <a:off x="208118" y="2506760"/>
            <a:ext cx="3924000" cy="121907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rgbClr val="0070C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Fixed-point representation accelerates the kernel</a:t>
            </a:r>
            <a:r>
              <a:rPr lang="en-US" sz="22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 by an order of magnitude over FP32</a:t>
            </a:r>
            <a:endParaRPr lang="en-US" sz="2200" dirty="0">
              <a:solidFill>
                <a:srgbClr val="0070C0"/>
              </a:solidFill>
              <a:latin typeface="Candara" panose="020E050203030302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82232DFB-56A0-2944-B78E-13FAF159C7FE}"/>
              </a:ext>
            </a:extLst>
          </p:cNvPr>
          <p:cNvSpPr/>
          <p:nvPr/>
        </p:nvSpPr>
        <p:spPr>
          <a:xfrm>
            <a:off x="212406" y="3853223"/>
            <a:ext cx="4154878" cy="251202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200" b="1" dirty="0">
                <a:solidFill>
                  <a:srgbClr val="0070C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Key Takeaway 1. </a:t>
            </a:r>
            <a:r>
              <a:rPr lang="en-US" sz="2200" dirty="0">
                <a:solidFill>
                  <a:srgbClr val="00206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Workloads with </a:t>
            </a:r>
            <a:r>
              <a:rPr lang="en-US" sz="2200" b="1" dirty="0">
                <a:solidFill>
                  <a:srgbClr val="00206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arithmetic operations or datatypes not natively supported </a:t>
            </a:r>
            <a:r>
              <a:rPr lang="en-US" sz="2200" dirty="0">
                <a:solidFill>
                  <a:srgbClr val="00206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by PIM cores run at low performance due to instruction emulation (e.g., FP in UPMEM PIM).</a:t>
            </a:r>
            <a:endParaRPr lang="en-US" sz="2200" dirty="0">
              <a:solidFill>
                <a:srgbClr val="00B050"/>
              </a:solidFill>
              <a:latin typeface="Candara" panose="020E0502030303020204" pitchFamily="34" charset="0"/>
              <a:ea typeface="Segoe UI Symbol" panose="020B0502040204020203" pitchFamily="34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2AF666D-D176-3042-86D6-B6D85662E48E}"/>
              </a:ext>
            </a:extLst>
          </p:cNvPr>
          <p:cNvSpPr/>
          <p:nvPr/>
        </p:nvSpPr>
        <p:spPr>
          <a:xfrm>
            <a:off x="4572000" y="4839194"/>
            <a:ext cx="4402989" cy="151307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200" b="1" dirty="0">
                <a:solidFill>
                  <a:srgbClr val="00B05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Recommendation 1. </a:t>
            </a:r>
            <a:r>
              <a:rPr lang="en-US" sz="2200" dirty="0">
                <a:solidFill>
                  <a:srgbClr val="00660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Use </a:t>
            </a:r>
            <a:r>
              <a:rPr lang="en-US" sz="2200" b="1" dirty="0">
                <a:solidFill>
                  <a:srgbClr val="00660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fixed-point representation</a:t>
            </a:r>
            <a:r>
              <a:rPr lang="en-US" sz="2200" dirty="0">
                <a:solidFill>
                  <a:srgbClr val="00660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, without much accuracy loss,</a:t>
            </a:r>
            <a:r>
              <a:rPr lang="en-US" sz="2200" b="1" dirty="0">
                <a:solidFill>
                  <a:srgbClr val="00660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 </a:t>
            </a:r>
            <a:r>
              <a:rPr lang="en-US" sz="2200" dirty="0">
                <a:solidFill>
                  <a:srgbClr val="00660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if PIM cores do not support FP. </a:t>
            </a:r>
          </a:p>
        </p:txBody>
      </p:sp>
    </p:spTree>
    <p:extLst>
      <p:ext uri="{BB962C8B-B14F-4D97-AF65-F5344CB8AC3E}">
        <p14:creationId xmlns:p14="http://schemas.microsoft.com/office/powerpoint/2010/main" val="532561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" grpId="0" animBg="1"/>
      <p:bldP spid="1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Evaluation: Analysis of PIM Kernels (II)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dirty="0"/>
              <a:t>Linear regression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B919D5-313D-1D41-BA5E-6707BC695A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8101" y="936172"/>
            <a:ext cx="4716888" cy="3773510"/>
          </a:xfrm>
          <a:prstGeom prst="rect">
            <a:avLst/>
          </a:prstGeom>
        </p:spPr>
      </p:pic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2AF666D-D176-3042-86D6-B6D85662E48E}"/>
              </a:ext>
            </a:extLst>
          </p:cNvPr>
          <p:cNvSpPr/>
          <p:nvPr/>
        </p:nvSpPr>
        <p:spPr>
          <a:xfrm>
            <a:off x="234118" y="3614856"/>
            <a:ext cx="3054992" cy="277244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200" b="1" dirty="0">
                <a:solidFill>
                  <a:srgbClr val="00B05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Recommendation 2. </a:t>
            </a:r>
            <a:r>
              <a:rPr lang="en-US" sz="2200" b="1" dirty="0">
                <a:solidFill>
                  <a:srgbClr val="00660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Quantization</a:t>
            </a:r>
            <a:r>
              <a:rPr lang="en-US" sz="2200" dirty="0">
                <a:solidFill>
                  <a:srgbClr val="00660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 can take advantage of native hardware support. </a:t>
            </a:r>
            <a:r>
              <a:rPr lang="en-US" sz="2200" b="1" dirty="0">
                <a:solidFill>
                  <a:srgbClr val="00660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Hybrid precision </a:t>
            </a:r>
            <a:r>
              <a:rPr lang="en-US" sz="2200" dirty="0">
                <a:solidFill>
                  <a:srgbClr val="00660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can significantly improve performance.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2FF9278-14B9-9045-9543-5B606B56E266}"/>
              </a:ext>
            </a:extLst>
          </p:cNvPr>
          <p:cNvSpPr/>
          <p:nvPr/>
        </p:nvSpPr>
        <p:spPr>
          <a:xfrm>
            <a:off x="245875" y="1489192"/>
            <a:ext cx="3923601" cy="90550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ourier" pitchFamily="2" charset="0"/>
                <a:cs typeface="Calibri" panose="020F0502020204030204" pitchFamily="34" charset="0"/>
              </a:rPr>
              <a:t>LIN-HYB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 is 41% faster than </a:t>
            </a:r>
            <a:r>
              <a:rPr lang="en-US" sz="2400" dirty="0">
                <a:solidFill>
                  <a:schemeClr val="tx1"/>
                </a:solidFill>
                <a:latin typeface="Courier" pitchFamily="2" charset="0"/>
                <a:cs typeface="Calibri" panose="020F0502020204030204" pitchFamily="34" charset="0"/>
              </a:rPr>
              <a:t>LIN-INT32</a:t>
            </a:r>
            <a:endParaRPr lang="en-US" sz="2400" dirty="0">
              <a:solidFill>
                <a:srgbClr val="0070C0"/>
              </a:solidFill>
              <a:latin typeface="Courier" pitchFamily="2" charset="0"/>
              <a:cs typeface="Calibri" panose="020F0502020204030204" pitchFamily="34" charset="0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D8C23B90-FA3E-884A-9179-1EC2F0F40D01}"/>
              </a:ext>
            </a:extLst>
          </p:cNvPr>
          <p:cNvSpPr/>
          <p:nvPr/>
        </p:nvSpPr>
        <p:spPr>
          <a:xfrm>
            <a:off x="245876" y="2552024"/>
            <a:ext cx="3923601" cy="90550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ourier" pitchFamily="2" charset="0"/>
                <a:cs typeface="Calibri" panose="020F0502020204030204" pitchFamily="34" charset="0"/>
              </a:rPr>
              <a:t>LIN-BUI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 provides an additional 25% speedup</a:t>
            </a:r>
            <a:endParaRPr lang="en-US" sz="2400" dirty="0">
              <a:solidFill>
                <a:srgbClr val="0070C0"/>
              </a:solidFill>
              <a:latin typeface="Courier" pitchFamily="2" charset="0"/>
              <a:cs typeface="Calibri" panose="020F0502020204030204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421456FC-B28E-B542-9552-4AC51C8AAD81}"/>
              </a:ext>
            </a:extLst>
          </p:cNvPr>
          <p:cNvSpPr/>
          <p:nvPr/>
        </p:nvSpPr>
        <p:spPr>
          <a:xfrm>
            <a:off x="3480179" y="4744716"/>
            <a:ext cx="5494811" cy="164258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200" b="1" dirty="0">
                <a:solidFill>
                  <a:srgbClr val="00B05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Recommendation 3. </a:t>
            </a:r>
            <a:r>
              <a:rPr lang="en-US" sz="2200" dirty="0">
                <a:solidFill>
                  <a:srgbClr val="00660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Programmers/better compilers can </a:t>
            </a:r>
            <a:r>
              <a:rPr lang="en-US" sz="2200" b="1" dirty="0">
                <a:solidFill>
                  <a:srgbClr val="00660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optimize code by leveraging native instructions </a:t>
            </a:r>
            <a:r>
              <a:rPr lang="en-US" sz="2200" dirty="0">
                <a:solidFill>
                  <a:srgbClr val="00660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(e.g., 8-bit integer multiplication in UPMEM) .</a:t>
            </a:r>
          </a:p>
        </p:txBody>
      </p:sp>
    </p:spTree>
    <p:extLst>
      <p:ext uri="{BB962C8B-B14F-4D97-AF65-F5344CB8AC3E}">
        <p14:creationId xmlns:p14="http://schemas.microsoft.com/office/powerpoint/2010/main" val="3697842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9" grpId="0" animBg="1"/>
      <p:bldP spid="12" grpId="0" animBg="1"/>
      <p:bldP spid="1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FEDA48E-0D1C-6943-89FA-21EF408AED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3989" y="936173"/>
            <a:ext cx="4719600" cy="37867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Evaluation: Analysis of PIM Kernels (III)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dirty="0"/>
              <a:t>Logistic regression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C829D2E-7855-4345-BEAF-38DCA68828DB}"/>
              </a:ext>
            </a:extLst>
          </p:cNvPr>
          <p:cNvSpPr/>
          <p:nvPr/>
        </p:nvSpPr>
        <p:spPr>
          <a:xfrm>
            <a:off x="180822" y="1495094"/>
            <a:ext cx="3924000" cy="152106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Very high kernel time of </a:t>
            </a:r>
            <a:r>
              <a:rPr lang="en-US" sz="2400" dirty="0">
                <a:solidFill>
                  <a:schemeClr val="tx1"/>
                </a:solidFill>
                <a:latin typeface="Courier" pitchFamily="2" charset="0"/>
                <a:cs typeface="Calibri" panose="020F0502020204030204" pitchFamily="34" charset="0"/>
              </a:rPr>
              <a:t>LOG-FP32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 and </a:t>
            </a:r>
            <a:r>
              <a:rPr lang="en-US" sz="2400" dirty="0">
                <a:solidFill>
                  <a:schemeClr val="tx1"/>
                </a:solidFill>
                <a:latin typeface="Courier" pitchFamily="2" charset="0"/>
                <a:cs typeface="Calibri" panose="020F0502020204030204" pitchFamily="34" charset="0"/>
              </a:rPr>
              <a:t>LOG-INT32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 due to Sigmoid approximation</a:t>
            </a:r>
            <a:endParaRPr lang="en-US" sz="2400" dirty="0">
              <a:solidFill>
                <a:srgbClr val="7030A0"/>
              </a:solidFill>
              <a:latin typeface="Candara" panose="020E050203030302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A5EBD62-FA49-EF44-872E-A4F095E795B8}"/>
              </a:ext>
            </a:extLst>
          </p:cNvPr>
          <p:cNvSpPr/>
          <p:nvPr/>
        </p:nvSpPr>
        <p:spPr>
          <a:xfrm>
            <a:off x="180821" y="3136398"/>
            <a:ext cx="3924000" cy="117712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ourier" pitchFamily="2" charset="0"/>
                <a:cs typeface="Calibri" panose="020F0502020204030204" pitchFamily="34" charset="0"/>
              </a:rPr>
              <a:t>LOG-INT32-LUT(MRAM)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 is </a:t>
            </a:r>
            <a:r>
              <a:rPr lang="en-US" sz="2400" dirty="0">
                <a:solidFill>
                  <a:srgbClr val="0070C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53x faster 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than </a:t>
            </a:r>
            <a:r>
              <a:rPr lang="en-US" sz="2400" dirty="0">
                <a:solidFill>
                  <a:schemeClr val="tx1"/>
                </a:solidFill>
                <a:latin typeface="Courier" pitchFamily="2" charset="0"/>
                <a:cs typeface="Calibri" panose="020F0502020204030204" pitchFamily="34" charset="0"/>
              </a:rPr>
              <a:t>LOG-INT32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F1A4D03E-145B-EC41-B900-D815074A9F15}"/>
              </a:ext>
            </a:extLst>
          </p:cNvPr>
          <p:cNvSpPr/>
          <p:nvPr/>
        </p:nvSpPr>
        <p:spPr>
          <a:xfrm>
            <a:off x="4759882" y="4751401"/>
            <a:ext cx="4176000" cy="7560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ourier" pitchFamily="2" charset="0"/>
                <a:cs typeface="Calibri" panose="020F0502020204030204" pitchFamily="34" charset="0"/>
              </a:rPr>
              <a:t>LOG-HYB-LUT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 is 28% faster than </a:t>
            </a:r>
            <a:r>
              <a:rPr lang="en-US" sz="2400" dirty="0">
                <a:solidFill>
                  <a:schemeClr val="tx1"/>
                </a:solidFill>
                <a:latin typeface="Courier" pitchFamily="2" charset="0"/>
                <a:cs typeface="Calibri" panose="020F0502020204030204" pitchFamily="34" charset="0"/>
              </a:rPr>
              <a:t>LOG-INT32-LUT</a:t>
            </a:r>
            <a:endParaRPr lang="en-US" sz="2400" dirty="0">
              <a:solidFill>
                <a:srgbClr val="0070C0"/>
              </a:solidFill>
              <a:latin typeface="Courier" pitchFamily="2" charset="0"/>
              <a:cs typeface="Calibri" panose="020F0502020204030204" pitchFamily="34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89241FD2-6FD2-524C-9F11-6F58A33AD925}"/>
              </a:ext>
            </a:extLst>
          </p:cNvPr>
          <p:cNvSpPr/>
          <p:nvPr/>
        </p:nvSpPr>
        <p:spPr>
          <a:xfrm>
            <a:off x="4759882" y="5617011"/>
            <a:ext cx="4176000" cy="7560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ourier" pitchFamily="2" charset="0"/>
                <a:cs typeface="Calibri" panose="020F0502020204030204" pitchFamily="34" charset="0"/>
              </a:rPr>
              <a:t>LOG-BUI-LUT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 provides an additional 43% speedup</a:t>
            </a:r>
            <a:endParaRPr lang="en-US" sz="2400" dirty="0">
              <a:solidFill>
                <a:srgbClr val="0070C0"/>
              </a:solidFill>
              <a:latin typeface="Courier" pitchFamily="2" charset="0"/>
              <a:cs typeface="Calibri" panose="020F0502020204030204" pitchFamily="34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16BC2403-E50D-E44E-B4B4-7B1799B7BB0C}"/>
              </a:ext>
            </a:extLst>
          </p:cNvPr>
          <p:cNvSpPr/>
          <p:nvPr/>
        </p:nvSpPr>
        <p:spPr>
          <a:xfrm>
            <a:off x="180821" y="4433766"/>
            <a:ext cx="4391179" cy="194300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200" b="1" dirty="0">
                <a:solidFill>
                  <a:srgbClr val="00B05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Recommendation 4. </a:t>
            </a:r>
            <a:r>
              <a:rPr lang="en-US" sz="2200" dirty="0">
                <a:solidFill>
                  <a:srgbClr val="00660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Convert computation to memory accesses by </a:t>
            </a:r>
            <a:r>
              <a:rPr lang="en-US" sz="2200" b="1" dirty="0">
                <a:solidFill>
                  <a:srgbClr val="00660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keeping pre-calculated operation results </a:t>
            </a:r>
            <a:r>
              <a:rPr lang="en-US" sz="2200" dirty="0">
                <a:solidFill>
                  <a:srgbClr val="00660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(e.g., LUTs, </a:t>
            </a:r>
            <a:r>
              <a:rPr lang="en-US" sz="2200" dirty="0" err="1">
                <a:solidFill>
                  <a:srgbClr val="00660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memoization</a:t>
            </a:r>
            <a:r>
              <a:rPr lang="en-US" sz="2200" dirty="0">
                <a:solidFill>
                  <a:srgbClr val="00660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) </a:t>
            </a:r>
            <a:r>
              <a:rPr lang="en-US" sz="2200" b="1" dirty="0">
                <a:solidFill>
                  <a:srgbClr val="00660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in memory</a:t>
            </a:r>
            <a:r>
              <a:rPr lang="en-US" sz="2200" dirty="0">
                <a:solidFill>
                  <a:srgbClr val="00660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65182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Evaluation: Analysis of PIM Kernels (IV)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dirty="0"/>
              <a:t>Linear regression, logistic regression, decision tree, K-means clustering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00D864C-2FCC-A34F-9D59-FE6AA01915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18" y="1903181"/>
            <a:ext cx="3600000" cy="2880000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CCDC19F-43BE-4E48-B41E-028833AEC4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3182" y="1903181"/>
            <a:ext cx="3600000" cy="2888470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F1E4AC4-42BB-0144-AD1C-2B98668C907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2010"/>
          <a:stretch/>
        </p:blipFill>
        <p:spPr>
          <a:xfrm>
            <a:off x="324244" y="4965862"/>
            <a:ext cx="4140000" cy="1319861"/>
          </a:xfrm>
          <a:prstGeom prst="rect">
            <a:avLst/>
          </a:prstGeom>
          <a:ln w="38100">
            <a:solidFill>
              <a:schemeClr val="accent6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6A53B07-6CA0-364C-AEF9-3C4A2F8A59F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9479" b="2531"/>
          <a:stretch/>
        </p:blipFill>
        <p:spPr>
          <a:xfrm>
            <a:off x="4613700" y="4965862"/>
            <a:ext cx="4140000" cy="1319861"/>
          </a:xfrm>
          <a:prstGeom prst="rect">
            <a:avLst/>
          </a:prstGeom>
          <a:ln w="38100">
            <a:solidFill>
              <a:schemeClr val="accent4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3482F25-A3FA-1448-83E6-1BA8BDCD2660}"/>
              </a:ext>
            </a:extLst>
          </p:cNvPr>
          <p:cNvSpPr txBox="1"/>
          <p:nvPr/>
        </p:nvSpPr>
        <p:spPr>
          <a:xfrm>
            <a:off x="543964" y="5921828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6"/>
                </a:solidFill>
                <a:latin typeface="Courier" pitchFamily="2" charset="0"/>
              </a:rPr>
              <a:t>DTR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3FA04FC-45A0-E145-88D7-DE39663CB035}"/>
              </a:ext>
            </a:extLst>
          </p:cNvPr>
          <p:cNvSpPr txBox="1"/>
          <p:nvPr/>
        </p:nvSpPr>
        <p:spPr>
          <a:xfrm>
            <a:off x="4833182" y="5925419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4"/>
                </a:solidFill>
                <a:latin typeface="Courier" pitchFamily="2" charset="0"/>
              </a:rPr>
              <a:t>KME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D355FA7-71DB-AF48-89CE-F8A793E2B423}"/>
              </a:ext>
            </a:extLst>
          </p:cNvPr>
          <p:cNvSpPr txBox="1"/>
          <p:nvPr/>
        </p:nvSpPr>
        <p:spPr>
          <a:xfrm>
            <a:off x="687668" y="4405320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  <a:latin typeface="Courier" pitchFamily="2" charset="0"/>
              </a:rPr>
              <a:t>LIN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2A3BC5-873D-9C4B-87FD-7C0FB9EE6982}"/>
              </a:ext>
            </a:extLst>
          </p:cNvPr>
          <p:cNvSpPr txBox="1"/>
          <p:nvPr/>
        </p:nvSpPr>
        <p:spPr>
          <a:xfrm>
            <a:off x="4795333" y="4405320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Courier" pitchFamily="2" charset="0"/>
              </a:rPr>
              <a:t>LOG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F48DDE0-B601-8446-BDC4-EADB93C2253F}"/>
              </a:ext>
            </a:extLst>
          </p:cNvPr>
          <p:cNvCxnSpPr/>
          <p:nvPr/>
        </p:nvCxnSpPr>
        <p:spPr>
          <a:xfrm>
            <a:off x="2585684" y="2013593"/>
            <a:ext cx="0" cy="648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55630-3735-8B41-B3E6-17F780A65ADF}"/>
              </a:ext>
            </a:extLst>
          </p:cNvPr>
          <p:cNvCxnSpPr/>
          <p:nvPr/>
        </p:nvCxnSpPr>
        <p:spPr>
          <a:xfrm>
            <a:off x="3326481" y="3164236"/>
            <a:ext cx="0" cy="6984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D7AC78D-E8EB-3748-B148-2D58870EA420}"/>
              </a:ext>
            </a:extLst>
          </p:cNvPr>
          <p:cNvCxnSpPr/>
          <p:nvPr/>
        </p:nvCxnSpPr>
        <p:spPr>
          <a:xfrm>
            <a:off x="6729639" y="2013593"/>
            <a:ext cx="0" cy="648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EE5CB8E-CFEC-6847-80EE-4A91FBF4CC82}"/>
              </a:ext>
            </a:extLst>
          </p:cNvPr>
          <p:cNvCxnSpPr/>
          <p:nvPr/>
        </p:nvCxnSpPr>
        <p:spPr>
          <a:xfrm>
            <a:off x="7470436" y="3167860"/>
            <a:ext cx="0" cy="6984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844EE5B-2518-A046-838F-951468F5C536}"/>
              </a:ext>
            </a:extLst>
          </p:cNvPr>
          <p:cNvCxnSpPr/>
          <p:nvPr/>
        </p:nvCxnSpPr>
        <p:spPr>
          <a:xfrm>
            <a:off x="2467740" y="5091613"/>
            <a:ext cx="0" cy="7524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21FD03F-4CA8-4F42-9096-1F5A1DF34B3E}"/>
              </a:ext>
            </a:extLst>
          </p:cNvPr>
          <p:cNvCxnSpPr/>
          <p:nvPr/>
        </p:nvCxnSpPr>
        <p:spPr>
          <a:xfrm>
            <a:off x="6757654" y="5091613"/>
            <a:ext cx="0" cy="7524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3332AEE5-5272-A64B-BAE6-9F14F8D0EA17}"/>
              </a:ext>
            </a:extLst>
          </p:cNvPr>
          <p:cNvSpPr/>
          <p:nvPr/>
        </p:nvSpPr>
        <p:spPr>
          <a:xfrm>
            <a:off x="312177" y="2276815"/>
            <a:ext cx="8519647" cy="145096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The performance of all kernels </a:t>
            </a:r>
            <a:r>
              <a:rPr lang="en-US" sz="2400" dirty="0">
                <a:solidFill>
                  <a:srgbClr val="7030A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saturates at 11 or more PIM threads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. In the UPMEM PIM architecture, this means that </a:t>
            </a:r>
            <a:r>
              <a:rPr lang="en-US" sz="2400" dirty="0">
                <a:solidFill>
                  <a:srgbClr val="0070C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the pipeline latency hides the memory latency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7F8B3E48-1DAF-884F-B790-4EDC38EBAB29}"/>
              </a:ext>
            </a:extLst>
          </p:cNvPr>
          <p:cNvSpPr/>
          <p:nvPr/>
        </p:nvSpPr>
        <p:spPr>
          <a:xfrm>
            <a:off x="312177" y="3862637"/>
            <a:ext cx="8519647" cy="105476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As a result, </a:t>
            </a:r>
            <a:r>
              <a:rPr lang="en-US" sz="2400" dirty="0">
                <a:solidFill>
                  <a:srgbClr val="00B05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these kernels are compute-bound </a:t>
            </a:r>
          </a:p>
          <a:p>
            <a:pPr algn="ctr"/>
            <a:r>
              <a:rPr lang="en-US" sz="2400" dirty="0">
                <a:solidFill>
                  <a:srgbClr val="00B05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on the UPMEM PIM architecture</a:t>
            </a:r>
          </a:p>
        </p:txBody>
      </p:sp>
    </p:spTree>
    <p:extLst>
      <p:ext uri="{BB962C8B-B14F-4D97-AF65-F5344CB8AC3E}">
        <p14:creationId xmlns:p14="http://schemas.microsoft.com/office/powerpoint/2010/main" val="2330962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Evaluation: Analysis of PIM Kernels </a:t>
            </a:r>
            <a:r>
              <a:rPr lang="en-US"/>
              <a:t>(V)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dirty="0"/>
              <a:t>Linear regression, logistic regression, decision tree, K-means clustering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00D864C-2FCC-A34F-9D59-FE6AA01915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18" y="1903181"/>
            <a:ext cx="3600000" cy="2880000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CCDC19F-43BE-4E48-B41E-028833AEC4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3182" y="1903181"/>
            <a:ext cx="3600000" cy="2888470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F1E4AC4-42BB-0144-AD1C-2B98668C907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2010"/>
          <a:stretch/>
        </p:blipFill>
        <p:spPr>
          <a:xfrm>
            <a:off x="324244" y="4965862"/>
            <a:ext cx="4140000" cy="1319861"/>
          </a:xfrm>
          <a:prstGeom prst="rect">
            <a:avLst/>
          </a:prstGeom>
          <a:ln w="38100">
            <a:solidFill>
              <a:schemeClr val="accent6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6A53B07-6CA0-364C-AEF9-3C4A2F8A59F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9479" b="2531"/>
          <a:stretch/>
        </p:blipFill>
        <p:spPr>
          <a:xfrm>
            <a:off x="4613700" y="4965862"/>
            <a:ext cx="4140000" cy="1319861"/>
          </a:xfrm>
          <a:prstGeom prst="rect">
            <a:avLst/>
          </a:prstGeom>
          <a:ln w="38100">
            <a:solidFill>
              <a:schemeClr val="accent4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3482F25-A3FA-1448-83E6-1BA8BDCD2660}"/>
              </a:ext>
            </a:extLst>
          </p:cNvPr>
          <p:cNvSpPr txBox="1"/>
          <p:nvPr/>
        </p:nvSpPr>
        <p:spPr>
          <a:xfrm>
            <a:off x="543964" y="5921828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6"/>
                </a:solidFill>
                <a:latin typeface="Courier" pitchFamily="2" charset="0"/>
              </a:rPr>
              <a:t>DTR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3FA04FC-45A0-E145-88D7-DE39663CB035}"/>
              </a:ext>
            </a:extLst>
          </p:cNvPr>
          <p:cNvSpPr txBox="1"/>
          <p:nvPr/>
        </p:nvSpPr>
        <p:spPr>
          <a:xfrm>
            <a:off x="4833182" y="5925419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4"/>
                </a:solidFill>
                <a:latin typeface="Courier" pitchFamily="2" charset="0"/>
              </a:rPr>
              <a:t>KME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D355FA7-71DB-AF48-89CE-F8A793E2B423}"/>
              </a:ext>
            </a:extLst>
          </p:cNvPr>
          <p:cNvSpPr txBox="1"/>
          <p:nvPr/>
        </p:nvSpPr>
        <p:spPr>
          <a:xfrm>
            <a:off x="687668" y="4405320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  <a:latin typeface="Courier" pitchFamily="2" charset="0"/>
              </a:rPr>
              <a:t>LIN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2A3BC5-873D-9C4B-87FD-7C0FB9EE6982}"/>
              </a:ext>
            </a:extLst>
          </p:cNvPr>
          <p:cNvSpPr txBox="1"/>
          <p:nvPr/>
        </p:nvSpPr>
        <p:spPr>
          <a:xfrm>
            <a:off x="4795333" y="4405320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Courier" pitchFamily="2" charset="0"/>
              </a:rPr>
              <a:t>LOG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F48DDE0-B601-8446-BDC4-EADB93C2253F}"/>
              </a:ext>
            </a:extLst>
          </p:cNvPr>
          <p:cNvCxnSpPr/>
          <p:nvPr/>
        </p:nvCxnSpPr>
        <p:spPr>
          <a:xfrm>
            <a:off x="2585684" y="2013593"/>
            <a:ext cx="0" cy="648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655630-3735-8B41-B3E6-17F780A65ADF}"/>
              </a:ext>
            </a:extLst>
          </p:cNvPr>
          <p:cNvCxnSpPr/>
          <p:nvPr/>
        </p:nvCxnSpPr>
        <p:spPr>
          <a:xfrm>
            <a:off x="3326481" y="3164236"/>
            <a:ext cx="0" cy="6984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D7AC78D-E8EB-3748-B148-2D58870EA420}"/>
              </a:ext>
            </a:extLst>
          </p:cNvPr>
          <p:cNvCxnSpPr/>
          <p:nvPr/>
        </p:nvCxnSpPr>
        <p:spPr>
          <a:xfrm>
            <a:off x="6729639" y="2013593"/>
            <a:ext cx="0" cy="648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EE5CB8E-CFEC-6847-80EE-4A91FBF4CC82}"/>
              </a:ext>
            </a:extLst>
          </p:cNvPr>
          <p:cNvCxnSpPr/>
          <p:nvPr/>
        </p:nvCxnSpPr>
        <p:spPr>
          <a:xfrm>
            <a:off x="7470436" y="3167860"/>
            <a:ext cx="0" cy="6984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844EE5B-2518-A046-838F-951468F5C536}"/>
              </a:ext>
            </a:extLst>
          </p:cNvPr>
          <p:cNvCxnSpPr/>
          <p:nvPr/>
        </p:nvCxnSpPr>
        <p:spPr>
          <a:xfrm>
            <a:off x="2467740" y="5091613"/>
            <a:ext cx="0" cy="7524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21FD03F-4CA8-4F42-9096-1F5A1DF34B3E}"/>
              </a:ext>
            </a:extLst>
          </p:cNvPr>
          <p:cNvCxnSpPr/>
          <p:nvPr/>
        </p:nvCxnSpPr>
        <p:spPr>
          <a:xfrm>
            <a:off x="6757654" y="5091613"/>
            <a:ext cx="0" cy="7524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2FDCB850-EE43-454A-854B-01FF7B2CBEA9}"/>
              </a:ext>
            </a:extLst>
          </p:cNvPr>
          <p:cNvSpPr/>
          <p:nvPr/>
        </p:nvSpPr>
        <p:spPr>
          <a:xfrm>
            <a:off x="312177" y="2276815"/>
            <a:ext cx="8519647" cy="145096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The performance of all kernels </a:t>
            </a:r>
            <a:r>
              <a:rPr lang="en-US" sz="2400" dirty="0">
                <a:solidFill>
                  <a:srgbClr val="7030A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saturates at 11 or more PIM threads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. In the UPMEM PIM architecture, this means that </a:t>
            </a:r>
            <a:r>
              <a:rPr lang="en-US" sz="2400" dirty="0">
                <a:solidFill>
                  <a:srgbClr val="0070C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the pipeline latency hides the memory latency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11E1609A-A21C-1545-97DD-87832A2DB6A5}"/>
              </a:ext>
            </a:extLst>
          </p:cNvPr>
          <p:cNvSpPr/>
          <p:nvPr/>
        </p:nvSpPr>
        <p:spPr>
          <a:xfrm>
            <a:off x="312177" y="3862637"/>
            <a:ext cx="8519647" cy="105476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As a result, </a:t>
            </a:r>
            <a:r>
              <a:rPr lang="en-US" sz="2400" dirty="0">
                <a:solidFill>
                  <a:srgbClr val="00B05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these kernels are compute-bound </a:t>
            </a:r>
          </a:p>
          <a:p>
            <a:pPr algn="ctr"/>
            <a:r>
              <a:rPr lang="en-US" sz="2400" dirty="0">
                <a:solidFill>
                  <a:srgbClr val="00B05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on the UPMEM PIM architecture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ABF3C11-8B53-3840-BEBE-8074F951B1D3}"/>
              </a:ext>
            </a:extLst>
          </p:cNvPr>
          <p:cNvSpPr/>
          <p:nvPr/>
        </p:nvSpPr>
        <p:spPr>
          <a:xfrm>
            <a:off x="169011" y="856660"/>
            <a:ext cx="8789459" cy="554414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93D32F0C-619E-3F4E-9E86-054A6AD9FB37}"/>
              </a:ext>
            </a:extLst>
          </p:cNvPr>
          <p:cNvSpPr/>
          <p:nvPr/>
        </p:nvSpPr>
        <p:spPr>
          <a:xfrm>
            <a:off x="252000" y="2139655"/>
            <a:ext cx="8640000" cy="172671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rgbClr val="0070C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Key Takeaway 2. </a:t>
            </a:r>
            <a:r>
              <a:rPr lang="en-US" sz="3000" dirty="0">
                <a:solidFill>
                  <a:srgbClr val="00206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ML workloads that are memory-bound due to low arithmetic intensity in CPU/GPU </a:t>
            </a:r>
            <a:r>
              <a:rPr lang="en-US" sz="3000" b="1" dirty="0">
                <a:solidFill>
                  <a:srgbClr val="00206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become compute-bound when running on PIM</a:t>
            </a:r>
            <a:r>
              <a:rPr lang="en-US" sz="3000" dirty="0">
                <a:solidFill>
                  <a:srgbClr val="00206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.</a:t>
            </a:r>
            <a:endParaRPr lang="en-US" sz="3000" dirty="0">
              <a:solidFill>
                <a:srgbClr val="00B050"/>
              </a:solidFill>
              <a:latin typeface="Candara" panose="020E0502030303020204" pitchFamily="34" charset="0"/>
              <a:ea typeface="Segoe UI Symbol" panose="020B0502040204020203" pitchFamily="34" charset="0"/>
            </a:endParaRP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111BD338-AA5C-DC49-B11D-3DF96DD3E226}"/>
              </a:ext>
            </a:extLst>
          </p:cNvPr>
          <p:cNvSpPr/>
          <p:nvPr/>
        </p:nvSpPr>
        <p:spPr>
          <a:xfrm>
            <a:off x="252000" y="3991630"/>
            <a:ext cx="8640000" cy="127658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rgbClr val="00B05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Recommendation 6. </a:t>
            </a:r>
            <a:r>
              <a:rPr lang="en-US" sz="3000" dirty="0">
                <a:solidFill>
                  <a:srgbClr val="00660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Maximize the utilization of PIM cores by </a:t>
            </a:r>
            <a:r>
              <a:rPr lang="en-US" sz="3000" b="1" dirty="0">
                <a:solidFill>
                  <a:srgbClr val="00660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keeping their pipeline fully busy</a:t>
            </a:r>
            <a:r>
              <a:rPr lang="en-US" sz="3000" dirty="0">
                <a:solidFill>
                  <a:srgbClr val="00660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66521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5DF2A-A3FA-4545-BAC8-AD5AC1F2A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6FA41254-8AE7-BB46-ADE1-C0B696ACAFF8}"/>
              </a:ext>
            </a:extLst>
          </p:cNvPr>
          <p:cNvSpPr/>
          <p:nvPr/>
        </p:nvSpPr>
        <p:spPr>
          <a:xfrm>
            <a:off x="178200" y="1148662"/>
            <a:ext cx="8787600" cy="1188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Candara" panose="020E0502030303020204" pitchFamily="34" charset="0"/>
              </a:rPr>
              <a:t>Machine learning workloads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56A741AF-76CC-1C44-A7B2-258B1429E475}"/>
              </a:ext>
            </a:extLst>
          </p:cNvPr>
          <p:cNvSpPr/>
          <p:nvPr/>
        </p:nvSpPr>
        <p:spPr>
          <a:xfrm>
            <a:off x="169011" y="2493005"/>
            <a:ext cx="8787600" cy="1188000"/>
          </a:xfrm>
          <a:prstGeom prst="roundRect">
            <a:avLst>
              <a:gd name="adj" fmla="val 9605"/>
            </a:avLst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Candara" panose="020E0502030303020204" pitchFamily="34" charset="0"/>
              </a:rPr>
              <a:t>Processing-in-memory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446258CD-997B-BC42-98FC-089EB66C5B54}"/>
              </a:ext>
            </a:extLst>
          </p:cNvPr>
          <p:cNvSpPr/>
          <p:nvPr/>
        </p:nvSpPr>
        <p:spPr>
          <a:xfrm>
            <a:off x="169011" y="3837348"/>
            <a:ext cx="8787600" cy="1188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Candara" panose="020E0502030303020204" pitchFamily="34" charset="0"/>
              </a:rPr>
              <a:t>PIM implementation of ML workloads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30EAF30C-5834-A14B-83D1-96EBC59D703D}"/>
              </a:ext>
            </a:extLst>
          </p:cNvPr>
          <p:cNvSpPr/>
          <p:nvPr/>
        </p:nvSpPr>
        <p:spPr>
          <a:xfrm>
            <a:off x="169011" y="5181692"/>
            <a:ext cx="2639504" cy="1188000"/>
          </a:xfrm>
          <a:prstGeom prst="roundRect">
            <a:avLst/>
          </a:prstGeom>
          <a:solidFill>
            <a:schemeClr val="accent5">
              <a:lumMod val="75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accent1"/>
                </a:solidFill>
                <a:latin typeface="Candara" panose="020E0502030303020204" pitchFamily="34" charset="0"/>
              </a:rPr>
              <a:t>Evaluation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C96F769-1304-714A-B67D-A3423F8FE6CE}"/>
              </a:ext>
            </a:extLst>
          </p:cNvPr>
          <p:cNvSpPr/>
          <p:nvPr/>
        </p:nvSpPr>
        <p:spPr>
          <a:xfrm>
            <a:off x="2881800" y="5493692"/>
            <a:ext cx="6084000" cy="25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ndara" panose="020E0502030303020204" pitchFamily="34" charset="0"/>
              </a:rPr>
              <a:t>Analysis of PIM Kernels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011B14C-26AA-AB4F-AC78-6F892425EC29}"/>
              </a:ext>
            </a:extLst>
          </p:cNvPr>
          <p:cNvSpPr/>
          <p:nvPr/>
        </p:nvSpPr>
        <p:spPr>
          <a:xfrm>
            <a:off x="2881800" y="5181692"/>
            <a:ext cx="6084000" cy="25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ndara" panose="020E0502030303020204" pitchFamily="34" charset="0"/>
              </a:rPr>
              <a:t>Quality Metrics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8491352B-CEA3-F449-BD38-3D9195B613A6}"/>
              </a:ext>
            </a:extLst>
          </p:cNvPr>
          <p:cNvSpPr/>
          <p:nvPr/>
        </p:nvSpPr>
        <p:spPr>
          <a:xfrm>
            <a:off x="2881800" y="5805692"/>
            <a:ext cx="6084000" cy="25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ndara" panose="020E0502030303020204" pitchFamily="34" charset="0"/>
              </a:rPr>
              <a:t>Performance Scaling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795647D-95DE-CE4A-98FC-1C7F3D93AFEB}"/>
              </a:ext>
            </a:extLst>
          </p:cNvPr>
          <p:cNvSpPr/>
          <p:nvPr/>
        </p:nvSpPr>
        <p:spPr>
          <a:xfrm>
            <a:off x="2881800" y="6117692"/>
            <a:ext cx="6084000" cy="25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ndara" panose="020E0502030303020204" pitchFamily="34" charset="0"/>
              </a:rPr>
              <a:t>Comparison to CPU and GPU</a:t>
            </a:r>
          </a:p>
        </p:txBody>
      </p:sp>
    </p:spTree>
    <p:extLst>
      <p:ext uri="{BB962C8B-B14F-4D97-AF65-F5344CB8AC3E}">
        <p14:creationId xmlns:p14="http://schemas.microsoft.com/office/powerpoint/2010/main" val="1891893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Evaluation: Performance Scaling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Strong scaling: 256 to 2,048 PIM cores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39F758-3631-174D-B26F-E91E835269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011" y="1690634"/>
            <a:ext cx="5610824" cy="4285624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1DC3564A-B595-A84F-8632-D32CD42D2CFA}"/>
              </a:ext>
            </a:extLst>
          </p:cNvPr>
          <p:cNvSpPr/>
          <p:nvPr/>
        </p:nvSpPr>
        <p:spPr>
          <a:xfrm>
            <a:off x="5845151" y="1494690"/>
            <a:ext cx="3146879" cy="170208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70C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PIM kernel time scales linearly 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with the number of PIM cores</a:t>
            </a:r>
            <a:endParaRPr lang="en-US" sz="2400" dirty="0">
              <a:solidFill>
                <a:srgbClr val="7030A0"/>
              </a:solidFill>
              <a:latin typeface="Candara" panose="020E050203030302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E13A1D5-93A1-1D44-BF17-A59C42DB24D2}"/>
              </a:ext>
            </a:extLst>
          </p:cNvPr>
          <p:cNvSpPr/>
          <p:nvPr/>
        </p:nvSpPr>
        <p:spPr>
          <a:xfrm>
            <a:off x="5845151" y="3480113"/>
            <a:ext cx="3146879" cy="261004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Little overhead from inter PIM core communication and communication between host and PIM cores</a:t>
            </a:r>
            <a:endParaRPr lang="en-US" sz="2400" dirty="0">
              <a:solidFill>
                <a:srgbClr val="C00000"/>
              </a:solidFill>
              <a:latin typeface="Candara" panose="020E0502030303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6051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Evaluation: Performance Scaling (II)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Strong scaling: 256 to 2,048 PIM cores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39F758-3631-174D-B26F-E91E835269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011" y="1690634"/>
            <a:ext cx="5610824" cy="4285624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1DC3564A-B595-A84F-8632-D32CD42D2CFA}"/>
              </a:ext>
            </a:extLst>
          </p:cNvPr>
          <p:cNvSpPr/>
          <p:nvPr/>
        </p:nvSpPr>
        <p:spPr>
          <a:xfrm>
            <a:off x="5845151" y="1494690"/>
            <a:ext cx="3146879" cy="170208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70C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PIM kernel time scales linearly 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with the number of PIM cores</a:t>
            </a:r>
            <a:endParaRPr lang="en-US" sz="2400" dirty="0">
              <a:solidFill>
                <a:srgbClr val="7030A0"/>
              </a:solidFill>
              <a:latin typeface="Candara" panose="020E050203030302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E13A1D5-93A1-1D44-BF17-A59C42DB24D2}"/>
              </a:ext>
            </a:extLst>
          </p:cNvPr>
          <p:cNvSpPr/>
          <p:nvPr/>
        </p:nvSpPr>
        <p:spPr>
          <a:xfrm>
            <a:off x="5845151" y="3480113"/>
            <a:ext cx="3146879" cy="261004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Little overhead from inter PIM core communication and communication between host and PIM cores</a:t>
            </a:r>
            <a:endParaRPr lang="en-US" sz="2400" dirty="0">
              <a:solidFill>
                <a:srgbClr val="C00000"/>
              </a:solidFill>
              <a:latin typeface="Candara" panose="020E050203030302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92FE04E-B87B-EB4D-883A-53845614B8F3}"/>
              </a:ext>
            </a:extLst>
          </p:cNvPr>
          <p:cNvSpPr/>
          <p:nvPr/>
        </p:nvSpPr>
        <p:spPr>
          <a:xfrm>
            <a:off x="169010" y="856660"/>
            <a:ext cx="8892000" cy="554414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49BB5619-8274-F243-9D8D-DB09372B7FC7}"/>
              </a:ext>
            </a:extLst>
          </p:cNvPr>
          <p:cNvSpPr/>
          <p:nvPr/>
        </p:nvSpPr>
        <p:spPr>
          <a:xfrm>
            <a:off x="252000" y="1802675"/>
            <a:ext cx="8640000" cy="345613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70C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Key Takeaway 3. </a:t>
            </a:r>
            <a:r>
              <a:rPr lang="en-US" sz="2800" dirty="0">
                <a:solidFill>
                  <a:srgbClr val="00206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ML training workloads, which need </a:t>
            </a:r>
            <a:r>
              <a:rPr lang="en-US" sz="2800" b="1" dirty="0">
                <a:solidFill>
                  <a:srgbClr val="00206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large training datasets</a:t>
            </a:r>
            <a:r>
              <a:rPr lang="en-US" sz="2800" dirty="0">
                <a:solidFill>
                  <a:srgbClr val="00206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, </a:t>
            </a:r>
            <a:r>
              <a:rPr lang="en-US" sz="2800" b="1" dirty="0">
                <a:solidFill>
                  <a:srgbClr val="00206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benefit from large PIM-enabled memory </a:t>
            </a:r>
            <a:r>
              <a:rPr lang="en-US" sz="2800" dirty="0">
                <a:solidFill>
                  <a:srgbClr val="00206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with many PIM cores. </a:t>
            </a:r>
          </a:p>
          <a:p>
            <a:pPr algn="ctr"/>
            <a:endParaRPr lang="en-US" sz="2800" dirty="0">
              <a:solidFill>
                <a:srgbClr val="002060"/>
              </a:solidFill>
              <a:latin typeface="Candara" panose="020E0502030303020204" pitchFamily="34" charset="0"/>
              <a:ea typeface="Segoe UI Symbol" panose="020B0502040204020203" pitchFamily="34" charset="0"/>
            </a:endParaRPr>
          </a:p>
          <a:p>
            <a:pPr algn="ctr"/>
            <a:r>
              <a:rPr lang="en-US" sz="2800" dirty="0">
                <a:solidFill>
                  <a:srgbClr val="00206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Even if PIM cores need to communicate via the host processor, </a:t>
            </a:r>
            <a:r>
              <a:rPr lang="en-US" sz="2800" b="1" dirty="0">
                <a:solidFill>
                  <a:srgbClr val="00206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the amount of data movement needed for intermediate results is tolerable</a:t>
            </a:r>
            <a:r>
              <a:rPr lang="en-US" sz="2800" dirty="0">
                <a:solidFill>
                  <a:srgbClr val="00206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.</a:t>
            </a:r>
            <a:endParaRPr lang="en-US" sz="2800" dirty="0">
              <a:solidFill>
                <a:srgbClr val="00B050"/>
              </a:solidFill>
              <a:latin typeface="Candara" panose="020E0502030303020204" pitchFamily="34" charset="0"/>
              <a:ea typeface="Segoe UI Symbol" panose="020B0502040204020203" pitchFamily="34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054EBE01-26EC-FB4E-9335-87B5DD728507}"/>
              </a:ext>
            </a:extLst>
          </p:cNvPr>
          <p:cNvSpPr/>
          <p:nvPr/>
        </p:nvSpPr>
        <p:spPr>
          <a:xfrm>
            <a:off x="428263" y="3549552"/>
            <a:ext cx="8264324" cy="146141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153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1" grpId="1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5DF2A-A3FA-4545-BAC8-AD5AC1F2A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6FA41254-8AE7-BB46-ADE1-C0B696ACAFF8}"/>
              </a:ext>
            </a:extLst>
          </p:cNvPr>
          <p:cNvSpPr/>
          <p:nvPr/>
        </p:nvSpPr>
        <p:spPr>
          <a:xfrm>
            <a:off x="178200" y="1148662"/>
            <a:ext cx="8787600" cy="1188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Candara" panose="020E0502030303020204" pitchFamily="34" charset="0"/>
              </a:rPr>
              <a:t>Machine learning workloads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56A741AF-76CC-1C44-A7B2-258B1429E475}"/>
              </a:ext>
            </a:extLst>
          </p:cNvPr>
          <p:cNvSpPr/>
          <p:nvPr/>
        </p:nvSpPr>
        <p:spPr>
          <a:xfrm>
            <a:off x="169011" y="2493005"/>
            <a:ext cx="8787600" cy="1188000"/>
          </a:xfrm>
          <a:prstGeom prst="roundRect">
            <a:avLst>
              <a:gd name="adj" fmla="val 9605"/>
            </a:avLst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Candara" panose="020E0502030303020204" pitchFamily="34" charset="0"/>
              </a:rPr>
              <a:t>Processing-in-memory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446258CD-997B-BC42-98FC-089EB66C5B54}"/>
              </a:ext>
            </a:extLst>
          </p:cNvPr>
          <p:cNvSpPr/>
          <p:nvPr/>
        </p:nvSpPr>
        <p:spPr>
          <a:xfrm>
            <a:off x="169011" y="3837348"/>
            <a:ext cx="8787600" cy="1188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Candara" panose="020E0502030303020204" pitchFamily="34" charset="0"/>
              </a:rPr>
              <a:t>PIM implementation of ML workloads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30EAF30C-5834-A14B-83D1-96EBC59D703D}"/>
              </a:ext>
            </a:extLst>
          </p:cNvPr>
          <p:cNvSpPr/>
          <p:nvPr/>
        </p:nvSpPr>
        <p:spPr>
          <a:xfrm>
            <a:off x="169011" y="5181692"/>
            <a:ext cx="2639504" cy="1188000"/>
          </a:xfrm>
          <a:prstGeom prst="roundRect">
            <a:avLst/>
          </a:prstGeom>
          <a:solidFill>
            <a:schemeClr val="accent5">
              <a:lumMod val="75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accent1"/>
                </a:solidFill>
                <a:latin typeface="Candara" panose="020E0502030303020204" pitchFamily="34" charset="0"/>
              </a:rPr>
              <a:t>Evaluation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C96F769-1304-714A-B67D-A3423F8FE6CE}"/>
              </a:ext>
            </a:extLst>
          </p:cNvPr>
          <p:cNvSpPr/>
          <p:nvPr/>
        </p:nvSpPr>
        <p:spPr>
          <a:xfrm>
            <a:off x="2881800" y="5493692"/>
            <a:ext cx="6084000" cy="25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ndara" panose="020E0502030303020204" pitchFamily="34" charset="0"/>
              </a:rPr>
              <a:t>Analysis of PIM Kernels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011B14C-26AA-AB4F-AC78-6F892425EC29}"/>
              </a:ext>
            </a:extLst>
          </p:cNvPr>
          <p:cNvSpPr/>
          <p:nvPr/>
        </p:nvSpPr>
        <p:spPr>
          <a:xfrm>
            <a:off x="2881800" y="5181692"/>
            <a:ext cx="6084000" cy="25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ndara" panose="020E0502030303020204" pitchFamily="34" charset="0"/>
              </a:rPr>
              <a:t>Quality Metrics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8491352B-CEA3-F449-BD38-3D9195B613A6}"/>
              </a:ext>
            </a:extLst>
          </p:cNvPr>
          <p:cNvSpPr/>
          <p:nvPr/>
        </p:nvSpPr>
        <p:spPr>
          <a:xfrm>
            <a:off x="2881800" y="5805692"/>
            <a:ext cx="6084000" cy="25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ndara" panose="020E0502030303020204" pitchFamily="34" charset="0"/>
              </a:rPr>
              <a:t>Performance Scaling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795647D-95DE-CE4A-98FC-1C7F3D93AFEB}"/>
              </a:ext>
            </a:extLst>
          </p:cNvPr>
          <p:cNvSpPr/>
          <p:nvPr/>
        </p:nvSpPr>
        <p:spPr>
          <a:xfrm>
            <a:off x="2881800" y="6117692"/>
            <a:ext cx="6084000" cy="252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ndara" panose="020E0502030303020204" pitchFamily="34" charset="0"/>
              </a:rPr>
              <a:t>Comparison to CPU and GPU</a:t>
            </a:r>
          </a:p>
        </p:txBody>
      </p:sp>
    </p:spTree>
    <p:extLst>
      <p:ext uri="{BB962C8B-B14F-4D97-AF65-F5344CB8AC3E}">
        <p14:creationId xmlns:p14="http://schemas.microsoft.com/office/powerpoint/2010/main" val="2470735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Comparison to CPU and GPU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Linear regression and logistic regression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D5E38A67-2E09-B249-9A62-DEBED3FED153}"/>
              </a:ext>
            </a:extLst>
          </p:cNvPr>
          <p:cNvSpPr/>
          <p:nvPr/>
        </p:nvSpPr>
        <p:spPr>
          <a:xfrm>
            <a:off x="196771" y="1448470"/>
            <a:ext cx="2498632" cy="252263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PIM versions are heavily burdened when they use </a:t>
            </a:r>
            <a:r>
              <a:rPr lang="en-US" sz="2200" dirty="0">
                <a:solidFill>
                  <a:srgbClr val="C0000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operations that are not natively supported</a:t>
            </a:r>
            <a:r>
              <a:rPr lang="en-US" sz="22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 by the hardware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220CE498-A8B2-0044-8235-AF2952EE06DC}"/>
              </a:ext>
            </a:extLst>
          </p:cNvPr>
          <p:cNvSpPr/>
          <p:nvPr/>
        </p:nvSpPr>
        <p:spPr>
          <a:xfrm>
            <a:off x="80387" y="4088675"/>
            <a:ext cx="4609181" cy="228080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Several optimizations reduce the execution time considerably 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(</a:t>
            </a:r>
            <a:r>
              <a:rPr lang="en-US" dirty="0">
                <a:solidFill>
                  <a:schemeClr val="tx1"/>
                </a:solidFill>
                <a:latin typeface="Courier" pitchFamily="2" charset="0"/>
                <a:cs typeface="Calibri" panose="020F0502020204030204" pitchFamily="34" charset="0"/>
              </a:rPr>
              <a:t>LIN</a:t>
            </a:r>
            <a:r>
              <a:rPr lang="en-US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/</a:t>
            </a:r>
            <a:r>
              <a:rPr lang="en-US" dirty="0">
                <a:solidFill>
                  <a:schemeClr val="tx1"/>
                </a:solidFill>
                <a:latin typeface="Courier" pitchFamily="2" charset="0"/>
                <a:cs typeface="Calibri" panose="020F0502020204030204" pitchFamily="34" charset="0"/>
              </a:rPr>
              <a:t>LOG</a:t>
            </a:r>
            <a:r>
              <a:rPr lang="en-US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 up to 10x/3.9x faster than CPU) 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and </a:t>
            </a:r>
            <a:r>
              <a:rPr lang="en-US" sz="2400" dirty="0">
                <a:solidFill>
                  <a:srgbClr val="0070C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close the gap with GPU 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performance 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(</a:t>
            </a:r>
            <a:r>
              <a:rPr lang="en-US" dirty="0">
                <a:solidFill>
                  <a:schemeClr val="tx1"/>
                </a:solidFill>
                <a:latin typeface="Courier" pitchFamily="2" charset="0"/>
                <a:cs typeface="Calibri" panose="020F0502020204030204" pitchFamily="34" charset="0"/>
              </a:rPr>
              <a:t>LIN</a:t>
            </a:r>
            <a:r>
              <a:rPr lang="en-US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/</a:t>
            </a:r>
            <a:r>
              <a:rPr lang="en-US" dirty="0">
                <a:solidFill>
                  <a:schemeClr val="tx1"/>
                </a:solidFill>
                <a:latin typeface="Courier" pitchFamily="2" charset="0"/>
                <a:cs typeface="Calibri" panose="020F0502020204030204" pitchFamily="34" charset="0"/>
              </a:rPr>
              <a:t>LOG</a:t>
            </a:r>
            <a:r>
              <a:rPr lang="en-US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 still 4x/16x slower than GPU)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E953F6-8D35-A640-BA07-AED0D52A8F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9229" y="1499140"/>
            <a:ext cx="6048000" cy="1623993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C03D198-FCE1-7A47-90AB-89D9696E41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3229" y="3319219"/>
            <a:ext cx="4104000" cy="3062211"/>
          </a:xfrm>
          <a:prstGeom prst="rect">
            <a:avLst/>
          </a:prstGeom>
          <a:solidFill>
            <a:schemeClr val="accent2"/>
          </a:solidFill>
          <a:ln w="38100">
            <a:solidFill>
              <a:srgbClr val="C00000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CB060CF-D950-C44F-A769-57201E715B3E}"/>
              </a:ext>
            </a:extLst>
          </p:cNvPr>
          <p:cNvSpPr txBox="1"/>
          <p:nvPr/>
        </p:nvSpPr>
        <p:spPr>
          <a:xfrm>
            <a:off x="8237287" y="1083775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  <a:latin typeface="Courier" pitchFamily="2" charset="0"/>
              </a:rPr>
              <a:t>LIN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3217FD6-2E95-DD41-AB83-A36A17CD367B}"/>
              </a:ext>
            </a:extLst>
          </p:cNvPr>
          <p:cNvSpPr txBox="1"/>
          <p:nvPr/>
        </p:nvSpPr>
        <p:spPr>
          <a:xfrm>
            <a:off x="4105527" y="3302342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Courier" pitchFamily="2" charset="0"/>
              </a:rPr>
              <a:t>LOG</a:t>
            </a:r>
          </a:p>
        </p:txBody>
      </p:sp>
    </p:spTree>
    <p:extLst>
      <p:ext uri="{BB962C8B-B14F-4D97-AF65-F5344CB8AC3E}">
        <p14:creationId xmlns:p14="http://schemas.microsoft.com/office/powerpoint/2010/main" val="1761190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/>
      <p:bldP spid="1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Comparison to CPU and GPU (II)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Decision tree and K-means with Higgs boson dataset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C7AD7D9-5E82-D84F-9BE0-8B071DFD0B62}"/>
              </a:ext>
            </a:extLst>
          </p:cNvPr>
          <p:cNvSpPr/>
          <p:nvPr/>
        </p:nvSpPr>
        <p:spPr>
          <a:xfrm>
            <a:off x="576512" y="4254621"/>
            <a:ext cx="3815873" cy="211183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PIM version of </a:t>
            </a:r>
            <a:r>
              <a:rPr lang="en-US" sz="2400" dirty="0">
                <a:solidFill>
                  <a:schemeClr val="tx1"/>
                </a:solidFill>
                <a:latin typeface="Courier" pitchFamily="2" charset="0"/>
                <a:cs typeface="Calibri" panose="020F0502020204030204" pitchFamily="34" charset="0"/>
              </a:rPr>
              <a:t>DTR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 is </a:t>
            </a:r>
            <a:r>
              <a:rPr lang="en-US" sz="2400" b="1" dirty="0">
                <a:solidFill>
                  <a:srgbClr val="00B05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27x </a:t>
            </a:r>
            <a:r>
              <a:rPr lang="en-US" sz="2400" dirty="0">
                <a:solidFill>
                  <a:srgbClr val="00B05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faster than the CPU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 version and </a:t>
            </a:r>
            <a:r>
              <a:rPr lang="en-US" sz="2400" b="1" dirty="0">
                <a:solidFill>
                  <a:srgbClr val="00B05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1.34x </a:t>
            </a:r>
            <a:r>
              <a:rPr lang="en-US" sz="2400" dirty="0">
                <a:solidFill>
                  <a:srgbClr val="00B05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faster than the GPU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 version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11DE5CD1-2E46-C84B-8F2A-125D7B511A7E}"/>
              </a:ext>
            </a:extLst>
          </p:cNvPr>
          <p:cNvSpPr/>
          <p:nvPr/>
        </p:nvSpPr>
        <p:spPr>
          <a:xfrm>
            <a:off x="4730255" y="4256744"/>
            <a:ext cx="3815873" cy="211183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PIM version of </a:t>
            </a:r>
            <a:r>
              <a:rPr lang="en-US" sz="2400" dirty="0">
                <a:solidFill>
                  <a:schemeClr val="tx1"/>
                </a:solidFill>
                <a:latin typeface="Courier" pitchFamily="2" charset="0"/>
                <a:cs typeface="Calibri" panose="020F0502020204030204" pitchFamily="34" charset="0"/>
              </a:rPr>
              <a:t>KME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 is </a:t>
            </a:r>
            <a:r>
              <a:rPr lang="en-US" sz="2400" b="1" dirty="0">
                <a:solidFill>
                  <a:srgbClr val="00B05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2.8x </a:t>
            </a:r>
            <a:r>
              <a:rPr lang="en-US" sz="2400" dirty="0">
                <a:solidFill>
                  <a:srgbClr val="00B05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faster than the CPU 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version and </a:t>
            </a:r>
            <a:r>
              <a:rPr lang="en-US" sz="2400" b="1" dirty="0">
                <a:solidFill>
                  <a:srgbClr val="00B05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3.2x </a:t>
            </a:r>
            <a:r>
              <a:rPr lang="en-US" sz="2400" dirty="0">
                <a:solidFill>
                  <a:srgbClr val="00B05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faster than the GPU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 version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AC50A83-0B9A-6445-A8B6-6E67508CC4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000" y="1370932"/>
            <a:ext cx="8820000" cy="271492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7976047-9AF4-B042-AFDB-AB5BB9E544E6}"/>
              </a:ext>
            </a:extLst>
          </p:cNvPr>
          <p:cNvSpPr/>
          <p:nvPr/>
        </p:nvSpPr>
        <p:spPr>
          <a:xfrm>
            <a:off x="162000" y="1370932"/>
            <a:ext cx="4410000" cy="271492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72E6BB5-A1E3-F349-BDD3-F8CF55095811}"/>
              </a:ext>
            </a:extLst>
          </p:cNvPr>
          <p:cNvSpPr/>
          <p:nvPr/>
        </p:nvSpPr>
        <p:spPr>
          <a:xfrm>
            <a:off x="4612807" y="1370932"/>
            <a:ext cx="4410000" cy="271492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5746C5-ED83-894F-B142-89ACEB989C18}"/>
              </a:ext>
            </a:extLst>
          </p:cNvPr>
          <p:cNvSpPr txBox="1"/>
          <p:nvPr/>
        </p:nvSpPr>
        <p:spPr>
          <a:xfrm>
            <a:off x="162000" y="3708575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  <a:latin typeface="Courier" pitchFamily="2" charset="0"/>
              </a:rPr>
              <a:t>DTR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E045311-F4C8-1145-B7A5-3B0936188E7E}"/>
              </a:ext>
            </a:extLst>
          </p:cNvPr>
          <p:cNvSpPr txBox="1"/>
          <p:nvPr/>
        </p:nvSpPr>
        <p:spPr>
          <a:xfrm>
            <a:off x="4612806" y="3712355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Courier" pitchFamily="2" charset="0"/>
              </a:rPr>
              <a:t>KME</a:t>
            </a:r>
          </a:p>
        </p:txBody>
      </p:sp>
    </p:spTree>
    <p:extLst>
      <p:ext uri="{BB962C8B-B14F-4D97-AF65-F5344CB8AC3E}">
        <p14:creationId xmlns:p14="http://schemas.microsoft.com/office/powerpoint/2010/main" val="168375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7" grpId="0" animBg="1"/>
      <p:bldP spid="11" grpId="0" animBg="1"/>
      <p:bldP spid="12" grpId="0"/>
      <p:bldP spid="1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Long </a:t>
            </a:r>
            <a:r>
              <a:rPr lang="en-US" sz="3600" dirty="0" err="1"/>
              <a:t>arXiv</a:t>
            </a:r>
            <a:r>
              <a:rPr lang="en-US" sz="3600" dirty="0"/>
              <a:t> Version</a:t>
            </a:r>
          </a:p>
        </p:txBody>
      </p:sp>
      <p:sp>
        <p:nvSpPr>
          <p:cNvPr id="10" name="Subtitle 1">
            <a:extLst>
              <a:ext uri="{FF2B5EF4-FFF2-40B4-BE49-F238E27FC236}">
                <a16:creationId xmlns:a16="http://schemas.microsoft.com/office/drawing/2014/main" id="{2FDA9319-5751-7940-9055-BA9FBB6536F3}"/>
              </a:ext>
            </a:extLst>
          </p:cNvPr>
          <p:cNvSpPr txBox="1">
            <a:spLocks/>
          </p:cNvSpPr>
          <p:nvPr/>
        </p:nvSpPr>
        <p:spPr>
          <a:xfrm>
            <a:off x="1106731" y="5382421"/>
            <a:ext cx="6858000" cy="9799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https://arxiv.org/pdf/2207.07886.pdf</a:t>
            </a:r>
            <a:endParaRPr kumimoji="0" lang="en-US" sz="2400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u="sng" dirty="0">
                <a:solidFill>
                  <a:srgbClr val="0070C0"/>
                </a:solidFill>
                <a:latin typeface="Calibri Light" panose="020F0302020204030204"/>
                <a:hlinkClick r:id="rId4"/>
              </a:rPr>
              <a:t>Source code: https://github.com/CMU-SAFARI/pim-ml</a:t>
            </a:r>
            <a:endParaRPr kumimoji="0" lang="en-US" sz="2400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B249F6-522A-6E4B-CD1D-80F8B3297C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562" y="3239233"/>
            <a:ext cx="8746877" cy="180000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9AF6764-2921-8146-9E17-D0130171B3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293805"/>
          </a:xfrm>
        </p:spPr>
        <p:txBody>
          <a:bodyPr>
            <a:normAutofit/>
          </a:bodyPr>
          <a:lstStyle/>
          <a:p>
            <a:r>
              <a:rPr lang="en-US" dirty="0"/>
              <a:t>Additional implementation details</a:t>
            </a:r>
          </a:p>
          <a:p>
            <a:r>
              <a:rPr lang="en-US" dirty="0"/>
              <a:t>More evaluation results </a:t>
            </a:r>
          </a:p>
          <a:p>
            <a:r>
              <a:rPr lang="en-US" dirty="0"/>
              <a:t>Extended observations, takeaways, and recommendations</a:t>
            </a:r>
          </a:p>
        </p:txBody>
      </p:sp>
    </p:spTree>
    <p:extLst>
      <p:ext uri="{BB962C8B-B14F-4D97-AF65-F5344CB8AC3E}">
        <p14:creationId xmlns:p14="http://schemas.microsoft.com/office/powerpoint/2010/main" val="29295443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2AACF3F-A23C-334D-88C6-2F6E08B3B9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000" y="1370932"/>
            <a:ext cx="8820000" cy="26727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Comparison to CPU and GPU (III)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Decision tree and K-means with </a:t>
            </a:r>
            <a:r>
              <a:rPr lang="en-US" dirty="0">
                <a:solidFill>
                  <a:srgbClr val="7030A0"/>
                </a:solidFill>
              </a:rPr>
              <a:t>Criteo 1TB dataset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C7AD7D9-5E82-D84F-9BE0-8B071DFD0B62}"/>
              </a:ext>
            </a:extLst>
          </p:cNvPr>
          <p:cNvSpPr/>
          <p:nvPr/>
        </p:nvSpPr>
        <p:spPr>
          <a:xfrm>
            <a:off x="576512" y="4254621"/>
            <a:ext cx="3815873" cy="211183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PIM version of </a:t>
            </a:r>
            <a:r>
              <a:rPr lang="en-US" sz="2400" dirty="0">
                <a:solidFill>
                  <a:schemeClr val="tx1"/>
                </a:solidFill>
                <a:latin typeface="Courier" pitchFamily="2" charset="0"/>
                <a:cs typeface="Calibri" panose="020F0502020204030204" pitchFamily="34" charset="0"/>
              </a:rPr>
              <a:t>DTR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 is </a:t>
            </a:r>
            <a:r>
              <a:rPr lang="en-US" sz="2400" b="1" dirty="0">
                <a:solidFill>
                  <a:srgbClr val="0070C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62x </a:t>
            </a:r>
            <a:r>
              <a:rPr lang="en-US" sz="2400" dirty="0">
                <a:solidFill>
                  <a:srgbClr val="0070C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faster than the CPU 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version and </a:t>
            </a:r>
            <a:r>
              <a:rPr lang="en-US" sz="2400" b="1" dirty="0">
                <a:solidFill>
                  <a:srgbClr val="0070C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4.5x </a:t>
            </a:r>
            <a:r>
              <a:rPr lang="en-US" sz="2400" dirty="0">
                <a:solidFill>
                  <a:srgbClr val="0070C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faster than the GPU 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version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11DE5CD1-2E46-C84B-8F2A-125D7B511A7E}"/>
              </a:ext>
            </a:extLst>
          </p:cNvPr>
          <p:cNvSpPr/>
          <p:nvPr/>
        </p:nvSpPr>
        <p:spPr>
          <a:xfrm>
            <a:off x="4730255" y="4256744"/>
            <a:ext cx="3815873" cy="211183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PIM version of </a:t>
            </a:r>
            <a:r>
              <a:rPr lang="en-US" sz="2400" dirty="0">
                <a:solidFill>
                  <a:schemeClr val="tx1"/>
                </a:solidFill>
                <a:latin typeface="Courier" pitchFamily="2" charset="0"/>
                <a:cs typeface="Calibri" panose="020F0502020204030204" pitchFamily="34" charset="0"/>
              </a:rPr>
              <a:t>KME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 is </a:t>
            </a:r>
            <a:r>
              <a:rPr lang="en-US" sz="2400" b="1" dirty="0">
                <a:solidFill>
                  <a:srgbClr val="0070C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2.7x </a:t>
            </a:r>
            <a:r>
              <a:rPr lang="en-US" sz="2400" dirty="0">
                <a:solidFill>
                  <a:srgbClr val="0070C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faster than the CPU</a:t>
            </a:r>
            <a:r>
              <a:rPr lang="en-US" sz="2400" dirty="0">
                <a:solidFill>
                  <a:srgbClr val="00B05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version and </a:t>
            </a:r>
            <a:r>
              <a:rPr lang="en-US" sz="2400" b="1" dirty="0">
                <a:solidFill>
                  <a:srgbClr val="0070C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3.2x </a:t>
            </a:r>
            <a:r>
              <a:rPr lang="en-US" sz="2400" dirty="0">
                <a:solidFill>
                  <a:srgbClr val="0070C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faster than the GPU 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version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976047-9AF4-B042-AFDB-AB5BB9E544E6}"/>
              </a:ext>
            </a:extLst>
          </p:cNvPr>
          <p:cNvSpPr/>
          <p:nvPr/>
        </p:nvSpPr>
        <p:spPr>
          <a:xfrm>
            <a:off x="162000" y="1370932"/>
            <a:ext cx="4410000" cy="271492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72E6BB5-A1E3-F349-BDD3-F8CF55095811}"/>
              </a:ext>
            </a:extLst>
          </p:cNvPr>
          <p:cNvSpPr/>
          <p:nvPr/>
        </p:nvSpPr>
        <p:spPr>
          <a:xfrm>
            <a:off x="4612807" y="1370932"/>
            <a:ext cx="4410000" cy="271492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5746C5-ED83-894F-B142-89ACEB989C18}"/>
              </a:ext>
            </a:extLst>
          </p:cNvPr>
          <p:cNvSpPr txBox="1"/>
          <p:nvPr/>
        </p:nvSpPr>
        <p:spPr>
          <a:xfrm>
            <a:off x="162000" y="3708575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  <a:latin typeface="Courier" pitchFamily="2" charset="0"/>
              </a:rPr>
              <a:t>DTR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E045311-F4C8-1145-B7A5-3B0936188E7E}"/>
              </a:ext>
            </a:extLst>
          </p:cNvPr>
          <p:cNvSpPr txBox="1"/>
          <p:nvPr/>
        </p:nvSpPr>
        <p:spPr>
          <a:xfrm>
            <a:off x="4612806" y="3712355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Courier" pitchFamily="2" charset="0"/>
              </a:rPr>
              <a:t>KME</a:t>
            </a:r>
          </a:p>
        </p:txBody>
      </p:sp>
    </p:spTree>
    <p:extLst>
      <p:ext uri="{BB962C8B-B14F-4D97-AF65-F5344CB8AC3E}">
        <p14:creationId xmlns:p14="http://schemas.microsoft.com/office/powerpoint/2010/main" val="1419228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7" grpId="0" animBg="1"/>
      <p:bldP spid="11" grpId="0" animBg="1"/>
      <p:bldP spid="12" grpId="0"/>
      <p:bldP spid="1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99FEBE2B-6104-E047-8DDE-573636C40267}"/>
              </a:ext>
            </a:extLst>
          </p:cNvPr>
          <p:cNvSpPr/>
          <p:nvPr/>
        </p:nvSpPr>
        <p:spPr>
          <a:xfrm>
            <a:off x="4730255" y="4256744"/>
            <a:ext cx="3815873" cy="211183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PIM version of </a:t>
            </a:r>
            <a:r>
              <a:rPr lang="en-US" sz="2400" dirty="0">
                <a:solidFill>
                  <a:schemeClr val="tx1"/>
                </a:solidFill>
                <a:latin typeface="Courier" pitchFamily="2" charset="0"/>
                <a:cs typeface="Calibri" panose="020F0502020204030204" pitchFamily="34" charset="0"/>
              </a:rPr>
              <a:t>KME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 is </a:t>
            </a:r>
            <a:r>
              <a:rPr lang="en-US" sz="2400" b="1" dirty="0">
                <a:solidFill>
                  <a:srgbClr val="0070C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2.7x </a:t>
            </a:r>
            <a:r>
              <a:rPr lang="en-US" sz="2400" dirty="0">
                <a:solidFill>
                  <a:srgbClr val="0070C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faster than the CPU</a:t>
            </a:r>
            <a:r>
              <a:rPr lang="en-US" sz="2400" dirty="0">
                <a:solidFill>
                  <a:srgbClr val="00B05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version and </a:t>
            </a:r>
            <a:r>
              <a:rPr lang="en-US" sz="2400" b="1" dirty="0">
                <a:solidFill>
                  <a:srgbClr val="0070C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3.2x </a:t>
            </a:r>
            <a:r>
              <a:rPr lang="en-US" sz="2400" dirty="0">
                <a:solidFill>
                  <a:srgbClr val="0070C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faster than the GPU 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version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AACF3F-A23C-334D-88C6-2F6E08B3B9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000" y="1370932"/>
            <a:ext cx="8820000" cy="26727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Comparison to CPU and GPU (IV)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Decision tree and K-means with </a:t>
            </a:r>
            <a:r>
              <a:rPr lang="en-US" dirty="0">
                <a:solidFill>
                  <a:srgbClr val="7030A0"/>
                </a:solidFill>
              </a:rPr>
              <a:t>Criteo 1TB dataset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C7AD7D9-5E82-D84F-9BE0-8B071DFD0B62}"/>
              </a:ext>
            </a:extLst>
          </p:cNvPr>
          <p:cNvSpPr/>
          <p:nvPr/>
        </p:nvSpPr>
        <p:spPr>
          <a:xfrm>
            <a:off x="576512" y="4254621"/>
            <a:ext cx="3815873" cy="211183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PIM version of </a:t>
            </a:r>
            <a:r>
              <a:rPr lang="en-US" sz="2400" dirty="0">
                <a:solidFill>
                  <a:schemeClr val="tx1"/>
                </a:solidFill>
                <a:latin typeface="Courier" pitchFamily="2" charset="0"/>
                <a:cs typeface="Calibri" panose="020F0502020204030204" pitchFamily="34" charset="0"/>
              </a:rPr>
              <a:t>DTR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 is </a:t>
            </a:r>
            <a:r>
              <a:rPr lang="en-US" sz="2400" b="1" dirty="0">
                <a:solidFill>
                  <a:srgbClr val="0070C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62x </a:t>
            </a:r>
            <a:r>
              <a:rPr lang="en-US" sz="2400" dirty="0">
                <a:solidFill>
                  <a:srgbClr val="0070C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faster than the CPU 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version and </a:t>
            </a:r>
            <a:r>
              <a:rPr lang="en-US" sz="2400" b="1" dirty="0">
                <a:solidFill>
                  <a:srgbClr val="0070C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4.5x </a:t>
            </a:r>
            <a:r>
              <a:rPr lang="en-US" sz="2400" dirty="0">
                <a:solidFill>
                  <a:srgbClr val="0070C0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faster than the GPU 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cs typeface="Calibri" panose="020F0502020204030204" pitchFamily="34" charset="0"/>
              </a:rPr>
              <a:t>version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976047-9AF4-B042-AFDB-AB5BB9E544E6}"/>
              </a:ext>
            </a:extLst>
          </p:cNvPr>
          <p:cNvSpPr/>
          <p:nvPr/>
        </p:nvSpPr>
        <p:spPr>
          <a:xfrm>
            <a:off x="162000" y="1370932"/>
            <a:ext cx="4410000" cy="271492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72E6BB5-A1E3-F349-BDD3-F8CF55095811}"/>
              </a:ext>
            </a:extLst>
          </p:cNvPr>
          <p:cNvSpPr/>
          <p:nvPr/>
        </p:nvSpPr>
        <p:spPr>
          <a:xfrm>
            <a:off x="4612807" y="1370932"/>
            <a:ext cx="4410000" cy="271492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5746C5-ED83-894F-B142-89ACEB989C18}"/>
              </a:ext>
            </a:extLst>
          </p:cNvPr>
          <p:cNvSpPr txBox="1"/>
          <p:nvPr/>
        </p:nvSpPr>
        <p:spPr>
          <a:xfrm>
            <a:off x="162000" y="3708575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  <a:latin typeface="Courier" pitchFamily="2" charset="0"/>
              </a:rPr>
              <a:t>DTR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E045311-F4C8-1145-B7A5-3B0936188E7E}"/>
              </a:ext>
            </a:extLst>
          </p:cNvPr>
          <p:cNvSpPr txBox="1"/>
          <p:nvPr/>
        </p:nvSpPr>
        <p:spPr>
          <a:xfrm>
            <a:off x="4612806" y="3712355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Courier" pitchFamily="2" charset="0"/>
              </a:rPr>
              <a:t>KME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AAC1918-9FFD-6F4D-8FB4-665E6F20EDA4}"/>
              </a:ext>
            </a:extLst>
          </p:cNvPr>
          <p:cNvSpPr/>
          <p:nvPr/>
        </p:nvSpPr>
        <p:spPr>
          <a:xfrm>
            <a:off x="111135" y="856660"/>
            <a:ext cx="8964000" cy="558000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4C2D079B-0D83-3F45-9291-3142A54C8660}"/>
              </a:ext>
            </a:extLst>
          </p:cNvPr>
          <p:cNvSpPr/>
          <p:nvPr/>
        </p:nvSpPr>
        <p:spPr>
          <a:xfrm>
            <a:off x="80388" y="2612571"/>
            <a:ext cx="8956722" cy="218929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70C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Key Takeaway 4. </a:t>
            </a:r>
            <a:r>
              <a:rPr lang="en-US" sz="2800" b="1" dirty="0">
                <a:solidFill>
                  <a:srgbClr val="00206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ML workloads that require mainly operations natively supported </a:t>
            </a:r>
            <a:r>
              <a:rPr lang="en-US" sz="2800" dirty="0">
                <a:solidFill>
                  <a:srgbClr val="00206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by the PIM architecture, </a:t>
            </a:r>
          </a:p>
          <a:p>
            <a:pPr algn="ctr"/>
            <a:r>
              <a:rPr lang="en-US" sz="2800" dirty="0">
                <a:solidFill>
                  <a:srgbClr val="00206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such as decision tree and K-means clustering, </a:t>
            </a:r>
          </a:p>
          <a:p>
            <a:pPr algn="ctr"/>
            <a:r>
              <a:rPr lang="en-US" sz="2800" b="1" dirty="0">
                <a:solidFill>
                  <a:srgbClr val="00206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outperform their CPU and GPU counterparts</a:t>
            </a:r>
            <a:r>
              <a:rPr lang="en-US" sz="2800" dirty="0">
                <a:solidFill>
                  <a:srgbClr val="00206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.</a:t>
            </a:r>
            <a:endParaRPr lang="en-US" sz="2800" dirty="0">
              <a:solidFill>
                <a:srgbClr val="00B050"/>
              </a:solidFill>
              <a:latin typeface="Candara" panose="020E0502030303020204" pitchFamily="34" charset="0"/>
              <a:ea typeface="Segoe UI Symbol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9751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Long </a:t>
            </a:r>
            <a:r>
              <a:rPr lang="en-US" sz="3600" dirty="0" err="1"/>
              <a:t>arXiv</a:t>
            </a:r>
            <a:r>
              <a:rPr lang="en-US" sz="3600" dirty="0"/>
              <a:t> Version</a:t>
            </a:r>
          </a:p>
        </p:txBody>
      </p:sp>
      <p:sp>
        <p:nvSpPr>
          <p:cNvPr id="10" name="Subtitle 1">
            <a:extLst>
              <a:ext uri="{FF2B5EF4-FFF2-40B4-BE49-F238E27FC236}">
                <a16:creationId xmlns:a16="http://schemas.microsoft.com/office/drawing/2014/main" id="{2FDA9319-5751-7940-9055-BA9FBB6536F3}"/>
              </a:ext>
            </a:extLst>
          </p:cNvPr>
          <p:cNvSpPr txBox="1">
            <a:spLocks/>
          </p:cNvSpPr>
          <p:nvPr/>
        </p:nvSpPr>
        <p:spPr>
          <a:xfrm>
            <a:off x="1106731" y="5382421"/>
            <a:ext cx="6858000" cy="9799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https://arxiv.org/pdf/2207.07886.pdf</a:t>
            </a:r>
            <a:endParaRPr kumimoji="0" lang="en-US" sz="2400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u="sng" dirty="0">
                <a:solidFill>
                  <a:srgbClr val="0070C0"/>
                </a:solidFill>
                <a:latin typeface="Calibri Light" panose="020F0302020204030204"/>
                <a:hlinkClick r:id="rId4"/>
              </a:rPr>
              <a:t>Source code: https://github.com/CMU-SAFARI/pim-ml</a:t>
            </a:r>
            <a:endParaRPr kumimoji="0" lang="en-US" sz="2400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B249F6-522A-6E4B-CD1D-80F8B3297C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562" y="3239233"/>
            <a:ext cx="8746877" cy="180000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9AF6764-2921-8146-9E17-D0130171B3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293805"/>
          </a:xfrm>
        </p:spPr>
        <p:txBody>
          <a:bodyPr>
            <a:normAutofit/>
          </a:bodyPr>
          <a:lstStyle/>
          <a:p>
            <a:r>
              <a:rPr lang="en-US" dirty="0"/>
              <a:t>Additional implementation details</a:t>
            </a:r>
          </a:p>
          <a:p>
            <a:r>
              <a:rPr lang="en-US" dirty="0"/>
              <a:t>More evaluation results </a:t>
            </a:r>
          </a:p>
          <a:p>
            <a:r>
              <a:rPr lang="en-US" dirty="0"/>
              <a:t>Extended observations, takeaways, and recommendations</a:t>
            </a:r>
          </a:p>
        </p:txBody>
      </p:sp>
    </p:spTree>
    <p:extLst>
      <p:ext uri="{BB962C8B-B14F-4D97-AF65-F5344CB8AC3E}">
        <p14:creationId xmlns:p14="http://schemas.microsoft.com/office/powerpoint/2010/main" val="51297807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Source Code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9AF6764-2921-8146-9E17-D0130171B3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3357960" cy="5293805"/>
          </a:xfrm>
        </p:spPr>
        <p:txBody>
          <a:bodyPr>
            <a:normAutofit/>
          </a:bodyPr>
          <a:lstStyle/>
          <a:p>
            <a:r>
              <a:rPr lang="en-US" sz="2800" u="sng" dirty="0">
                <a:solidFill>
                  <a:srgbClr val="0070C0"/>
                </a:solidFill>
                <a:latin typeface="Calibri Light" panose="020F0302020204030204"/>
                <a:hlinkClick r:id="rId3"/>
              </a:rPr>
              <a:t>https://github.com/CMU-SAFARI/pim-ml</a:t>
            </a:r>
            <a:endParaRPr lang="en-US" sz="2800" u="sng" dirty="0">
              <a:solidFill>
                <a:srgbClr val="0070C0"/>
              </a:solidFill>
              <a:latin typeface="Calibri Light" panose="020F0302020204030204"/>
            </a:endParaRPr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E5D4A9-3CDB-DA46-9212-55765956CB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1474" y="158461"/>
            <a:ext cx="5511893" cy="6229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286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9F345-AA55-FA44-AB8E-FF396F7BE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Executive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F2F4DE-345E-C64B-942C-1E96465BF8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862150"/>
            <a:ext cx="8894602" cy="5603964"/>
          </a:xfrm>
        </p:spPr>
        <p:txBody>
          <a:bodyPr>
            <a:normAutofit fontScale="47500" lnSpcReduction="20000"/>
          </a:bodyPr>
          <a:lstStyle/>
          <a:p>
            <a:pPr>
              <a:spcBef>
                <a:spcPts val="0"/>
              </a:spcBef>
            </a:pPr>
            <a:r>
              <a:rPr lang="en-US" sz="4200" dirty="0">
                <a:solidFill>
                  <a:srgbClr val="C00000"/>
                </a:solidFill>
              </a:rPr>
              <a:t>Training machine learning </a:t>
            </a:r>
            <a:r>
              <a:rPr lang="en-US" sz="4200" dirty="0"/>
              <a:t>(ML) algorithms is a computationally expensive process, frequently </a:t>
            </a:r>
            <a:r>
              <a:rPr lang="en-US" sz="4200" dirty="0">
                <a:solidFill>
                  <a:srgbClr val="7030A0"/>
                </a:solidFill>
              </a:rPr>
              <a:t>memory-bound </a:t>
            </a:r>
            <a:r>
              <a:rPr lang="en-US" sz="4200" dirty="0"/>
              <a:t>due to repeatedly accessing </a:t>
            </a:r>
            <a:r>
              <a:rPr lang="en-US" sz="4200" dirty="0">
                <a:solidFill>
                  <a:srgbClr val="0070C0"/>
                </a:solidFill>
              </a:rPr>
              <a:t>large training datasets</a:t>
            </a:r>
          </a:p>
          <a:p>
            <a:pPr>
              <a:spcBef>
                <a:spcPts val="400"/>
              </a:spcBef>
            </a:pPr>
            <a:r>
              <a:rPr lang="en-US" sz="4200" dirty="0">
                <a:solidFill>
                  <a:srgbClr val="00B050"/>
                </a:solidFill>
              </a:rPr>
              <a:t>Memory-centric computing systems</a:t>
            </a:r>
            <a:r>
              <a:rPr lang="en-US" sz="4200" dirty="0"/>
              <a:t>, i.e., with </a:t>
            </a:r>
            <a:r>
              <a:rPr lang="en-US" sz="4200" dirty="0">
                <a:solidFill>
                  <a:srgbClr val="00B050"/>
                </a:solidFill>
              </a:rPr>
              <a:t>Processing-in-Memory</a:t>
            </a:r>
            <a:r>
              <a:rPr lang="en-US" sz="4200" dirty="0"/>
              <a:t> (PIM) capabilities, can alleviate this </a:t>
            </a:r>
            <a:r>
              <a:rPr lang="en-US" sz="4200" i="1" dirty="0">
                <a:solidFill>
                  <a:srgbClr val="C00000"/>
                </a:solidFill>
              </a:rPr>
              <a:t>data movement bottleneck</a:t>
            </a:r>
          </a:p>
          <a:p>
            <a:pPr>
              <a:spcBef>
                <a:spcPts val="400"/>
              </a:spcBef>
            </a:pPr>
            <a:r>
              <a:rPr lang="en-US" sz="4200" dirty="0"/>
              <a:t>Real-world PIM systems have only recently been manufactured and commercialized</a:t>
            </a:r>
          </a:p>
          <a:p>
            <a:pPr lvl="1">
              <a:spcBef>
                <a:spcPts val="0"/>
              </a:spcBef>
            </a:pPr>
            <a:r>
              <a:rPr lang="en-US" sz="3800" dirty="0"/>
              <a:t>UPMEM has designed and fabricated </a:t>
            </a:r>
            <a:r>
              <a:rPr lang="en-US" sz="3800" dirty="0">
                <a:solidFill>
                  <a:srgbClr val="00B050"/>
                </a:solidFill>
              </a:rPr>
              <a:t>the first publicly-available real-world PIM architecture</a:t>
            </a:r>
          </a:p>
          <a:p>
            <a:pPr>
              <a:spcBef>
                <a:spcPts val="400"/>
              </a:spcBef>
            </a:pPr>
            <a:r>
              <a:rPr lang="en-US" sz="4200" dirty="0"/>
              <a:t>Our goal is to understand the potential of </a:t>
            </a:r>
            <a:r>
              <a:rPr lang="en-US" sz="4200" dirty="0">
                <a:solidFill>
                  <a:srgbClr val="0070C0"/>
                </a:solidFill>
              </a:rPr>
              <a:t>modern general-purpose PIM architectures to accelerate machine learning training</a:t>
            </a:r>
            <a:endParaRPr lang="en-US" sz="4200" dirty="0"/>
          </a:p>
          <a:p>
            <a:pPr>
              <a:spcBef>
                <a:spcPts val="400"/>
              </a:spcBef>
            </a:pPr>
            <a:r>
              <a:rPr lang="en-US" sz="4200" dirty="0"/>
              <a:t>Our main contributions: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3800" dirty="0">
                <a:solidFill>
                  <a:srgbClr val="7030A0"/>
                </a:solidFill>
              </a:rPr>
              <a:t>PIM implementation of several classic machine learning algorithms</a:t>
            </a:r>
            <a:r>
              <a:rPr lang="en-US" sz="3800" dirty="0"/>
              <a:t>: linear regression, logistic regression, decision tree, K-means clustering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3800" dirty="0">
                <a:solidFill>
                  <a:srgbClr val="0070C0"/>
                </a:solidFill>
              </a:rPr>
              <a:t>Workload characterization </a:t>
            </a:r>
            <a:r>
              <a:rPr lang="en-US" sz="3800" dirty="0"/>
              <a:t>in terms of quality, performance, and scaling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3800" dirty="0">
                <a:solidFill>
                  <a:srgbClr val="C00000"/>
                </a:solidFill>
              </a:rPr>
              <a:t>Comparison to their counterpart implementations </a:t>
            </a:r>
            <a:r>
              <a:rPr lang="en-US" sz="3800" dirty="0"/>
              <a:t>on processor-centric systems (CPU and GPU)</a:t>
            </a:r>
          </a:p>
          <a:p>
            <a:pPr lvl="2">
              <a:lnSpc>
                <a:spcPct val="100000"/>
              </a:lnSpc>
              <a:spcBef>
                <a:spcPts val="0"/>
              </a:spcBef>
            </a:pPr>
            <a:r>
              <a:rPr lang="en-US" sz="3400" dirty="0">
                <a:cs typeface="Calibri" panose="020F0502020204030204" pitchFamily="34" charset="0"/>
              </a:rPr>
              <a:t>PIM version of </a:t>
            </a:r>
            <a:r>
              <a:rPr lang="en-US" sz="3400" dirty="0">
                <a:latin typeface="Courier" pitchFamily="2" charset="0"/>
                <a:cs typeface="Calibri" panose="020F0502020204030204" pitchFamily="34" charset="0"/>
              </a:rPr>
              <a:t>DTR</a:t>
            </a:r>
            <a:r>
              <a:rPr lang="en-US" sz="3400" dirty="0">
                <a:cs typeface="Calibri" panose="020F0502020204030204" pitchFamily="34" charset="0"/>
              </a:rPr>
              <a:t> is </a:t>
            </a:r>
            <a:r>
              <a:rPr lang="en-US" sz="3400" b="1" dirty="0">
                <a:solidFill>
                  <a:srgbClr val="00B050"/>
                </a:solidFill>
                <a:cs typeface="Calibri" panose="020F0502020204030204" pitchFamily="34" charset="0"/>
              </a:rPr>
              <a:t>27x </a:t>
            </a:r>
            <a:r>
              <a:rPr lang="en-US" sz="3400" dirty="0">
                <a:solidFill>
                  <a:srgbClr val="00B050"/>
                </a:solidFill>
                <a:cs typeface="Calibri" panose="020F0502020204030204" pitchFamily="34" charset="0"/>
              </a:rPr>
              <a:t>/ </a:t>
            </a:r>
            <a:r>
              <a:rPr lang="en-US" sz="3400" b="1" dirty="0">
                <a:solidFill>
                  <a:srgbClr val="00B050"/>
                </a:solidFill>
                <a:cs typeface="Calibri" panose="020F0502020204030204" pitchFamily="34" charset="0"/>
              </a:rPr>
              <a:t>1.34x </a:t>
            </a:r>
            <a:r>
              <a:rPr lang="en-US" sz="3400" dirty="0">
                <a:solidFill>
                  <a:srgbClr val="00B050"/>
                </a:solidFill>
                <a:cs typeface="Calibri" panose="020F0502020204030204" pitchFamily="34" charset="0"/>
              </a:rPr>
              <a:t>faster than the CPU / GPU</a:t>
            </a:r>
            <a:r>
              <a:rPr lang="en-US" sz="3400" dirty="0">
                <a:cs typeface="Calibri" panose="020F0502020204030204" pitchFamily="34" charset="0"/>
              </a:rPr>
              <a:t> version, respectively</a:t>
            </a:r>
          </a:p>
          <a:p>
            <a:pPr lvl="2">
              <a:lnSpc>
                <a:spcPct val="100000"/>
              </a:lnSpc>
              <a:spcBef>
                <a:spcPts val="0"/>
              </a:spcBef>
            </a:pPr>
            <a:r>
              <a:rPr lang="en-US" sz="3400" dirty="0">
                <a:cs typeface="Calibri" panose="020F0502020204030204" pitchFamily="34" charset="0"/>
              </a:rPr>
              <a:t>PIM version of </a:t>
            </a:r>
            <a:r>
              <a:rPr lang="en-US" sz="3400" dirty="0">
                <a:latin typeface="Courier" pitchFamily="2" charset="0"/>
                <a:cs typeface="Calibri" panose="020F0502020204030204" pitchFamily="34" charset="0"/>
              </a:rPr>
              <a:t>KME</a:t>
            </a:r>
            <a:r>
              <a:rPr lang="en-US" sz="3400" dirty="0">
                <a:cs typeface="Calibri" panose="020F0502020204030204" pitchFamily="34" charset="0"/>
              </a:rPr>
              <a:t> is </a:t>
            </a:r>
            <a:r>
              <a:rPr lang="en-US" sz="3400" b="1" dirty="0">
                <a:solidFill>
                  <a:srgbClr val="00B050"/>
                </a:solidFill>
                <a:cs typeface="Calibri" panose="020F0502020204030204" pitchFamily="34" charset="0"/>
              </a:rPr>
              <a:t>2.8x </a:t>
            </a:r>
            <a:r>
              <a:rPr lang="en-US" sz="3400" dirty="0">
                <a:solidFill>
                  <a:srgbClr val="00B050"/>
                </a:solidFill>
                <a:cs typeface="Calibri" panose="020F0502020204030204" pitchFamily="34" charset="0"/>
              </a:rPr>
              <a:t>/ </a:t>
            </a:r>
            <a:r>
              <a:rPr lang="en-US" sz="3400" b="1" dirty="0">
                <a:solidFill>
                  <a:srgbClr val="00B050"/>
                </a:solidFill>
                <a:cs typeface="Calibri" panose="020F0502020204030204" pitchFamily="34" charset="0"/>
              </a:rPr>
              <a:t>3.2x </a:t>
            </a:r>
            <a:r>
              <a:rPr lang="en-US" sz="3400" dirty="0">
                <a:solidFill>
                  <a:srgbClr val="00B050"/>
                </a:solidFill>
                <a:cs typeface="Calibri" panose="020F0502020204030204" pitchFamily="34" charset="0"/>
              </a:rPr>
              <a:t>faster than the CPU / GPU</a:t>
            </a:r>
            <a:r>
              <a:rPr lang="en-US" sz="3400" dirty="0">
                <a:cs typeface="Calibri" panose="020F0502020204030204" pitchFamily="34" charset="0"/>
              </a:rPr>
              <a:t> version, respectively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3800" dirty="0">
                <a:cs typeface="Calibri" panose="020F0502020204030204" pitchFamily="34" charset="0"/>
              </a:rPr>
              <a:t>Source code: </a:t>
            </a:r>
            <a:r>
              <a:rPr lang="en-US" sz="3800" u="sng" dirty="0">
                <a:solidFill>
                  <a:srgbClr val="0070C0"/>
                </a:solidFill>
                <a:latin typeface="Calibri Light" panose="020F0302020204030204"/>
                <a:hlinkClick r:id="rId3"/>
              </a:rPr>
              <a:t>https://github.com/CMU-SAFARI/pim-ml</a:t>
            </a:r>
            <a:endParaRPr lang="en-US" sz="3800" u="sng" dirty="0">
              <a:solidFill>
                <a:srgbClr val="0070C0"/>
              </a:solidFill>
              <a:latin typeface="Calibri Light" panose="020F0302020204030204"/>
            </a:endParaRPr>
          </a:p>
          <a:p>
            <a:pPr>
              <a:spcBef>
                <a:spcPts val="400"/>
              </a:spcBef>
            </a:pPr>
            <a:r>
              <a:rPr lang="en-US" sz="4200" dirty="0"/>
              <a:t>Experimental evaluation on a real-world </a:t>
            </a:r>
            <a:r>
              <a:rPr lang="en-US" sz="4200" dirty="0">
                <a:solidFill>
                  <a:srgbClr val="0070C0"/>
                </a:solidFill>
              </a:rPr>
              <a:t>PIM system with 2,524 PIM cores @ 425 MHz and 158 GB of DRAM memory</a:t>
            </a:r>
          </a:p>
          <a:p>
            <a:pPr>
              <a:spcBef>
                <a:spcPts val="400"/>
              </a:spcBef>
            </a:pPr>
            <a:r>
              <a:rPr lang="en-US" sz="4200" dirty="0"/>
              <a:t>Key observations, </a:t>
            </a:r>
            <a:r>
              <a:rPr lang="en-US" sz="4200" dirty="0">
                <a:solidFill>
                  <a:srgbClr val="0070C0"/>
                </a:solidFill>
              </a:rPr>
              <a:t>takeaways</a:t>
            </a:r>
            <a:r>
              <a:rPr lang="en-US" sz="4200" dirty="0"/>
              <a:t>, and </a:t>
            </a:r>
            <a:r>
              <a:rPr lang="en-US" sz="4200" dirty="0">
                <a:solidFill>
                  <a:srgbClr val="00B050"/>
                </a:solidFill>
              </a:rPr>
              <a:t>recommendations</a:t>
            </a:r>
            <a:r>
              <a:rPr lang="en-US" sz="4200" dirty="0"/>
              <a:t> for ML workloads on general-purpose PIM systems</a:t>
            </a:r>
          </a:p>
        </p:txBody>
      </p:sp>
    </p:spTree>
    <p:extLst>
      <p:ext uri="{BB962C8B-B14F-4D97-AF65-F5344CB8AC3E}">
        <p14:creationId xmlns:p14="http://schemas.microsoft.com/office/powerpoint/2010/main" val="3029830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4C24F-E3C0-6340-9A7F-5212D7E1F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5"/>
            <a:ext cx="8894602" cy="606084"/>
          </a:xfrm>
        </p:spPr>
        <p:txBody>
          <a:bodyPr>
            <a:noAutofit/>
          </a:bodyPr>
          <a:lstStyle/>
          <a:p>
            <a:r>
              <a:rPr lang="en-US" sz="3600" dirty="0"/>
              <a:t>Real PIM Tutorial (ISCA 2023)</a:t>
            </a:r>
          </a:p>
        </p:txBody>
      </p:sp>
      <p:sp>
        <p:nvSpPr>
          <p:cNvPr id="8" name="Rectangle 7">
            <a:hlinkClick r:id="rId3"/>
            <a:extLst>
              <a:ext uri="{FF2B5EF4-FFF2-40B4-BE49-F238E27FC236}">
                <a16:creationId xmlns:a16="http://schemas.microsoft.com/office/drawing/2014/main" id="{80BF6774-805A-F446-B196-F40F5ED51380}"/>
              </a:ext>
            </a:extLst>
          </p:cNvPr>
          <p:cNvSpPr/>
          <p:nvPr/>
        </p:nvSpPr>
        <p:spPr>
          <a:xfrm>
            <a:off x="1635583" y="6510969"/>
            <a:ext cx="58728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  <a:hlinkClick r:id="rId4"/>
              </a:rPr>
              <a:t>https://events.safari.ethz.ch/isca-pim-tutorial/doku.php?id=start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432FF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E43B7B2-0E26-1843-96D5-E844119B5B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878297"/>
            <a:ext cx="8894602" cy="5574797"/>
          </a:xfrm>
        </p:spPr>
        <p:txBody>
          <a:bodyPr>
            <a:normAutofit/>
          </a:bodyPr>
          <a:lstStyle/>
          <a:p>
            <a:r>
              <a:rPr lang="en-US" dirty="0"/>
              <a:t>June 18</a:t>
            </a:r>
            <a:r>
              <a:rPr lang="en-US" baseline="30000" dirty="0"/>
              <a:t>th</a:t>
            </a:r>
            <a:r>
              <a:rPr lang="en-US" dirty="0"/>
              <a:t>: Lectures + Hands-on labs + Invited lectures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AAFF47-6F98-D341-8864-056FB1E130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7037" y="1340063"/>
            <a:ext cx="6269927" cy="5093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2879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3F10CE7A-9D8C-AE49-A39B-C01858CE19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177913"/>
            <a:ext cx="9144000" cy="1319134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2200" b="0" u="sng" dirty="0">
                <a:latin typeface="Candara" panose="020E0502030303020204" pitchFamily="34" charset="0"/>
              </a:rPr>
              <a:t>Juan Gómez Luna</a:t>
            </a:r>
            <a:r>
              <a:rPr lang="en-US" sz="2200" b="0" dirty="0">
                <a:latin typeface="Candara" panose="020E0502030303020204" pitchFamily="34" charset="0"/>
              </a:rPr>
              <a:t>, </a:t>
            </a:r>
            <a:r>
              <a:rPr lang="en-US" sz="2200" b="0" dirty="0" err="1">
                <a:latin typeface="Candara" panose="020E0502030303020204" pitchFamily="34" charset="0"/>
              </a:rPr>
              <a:t>Yuxin</a:t>
            </a:r>
            <a:r>
              <a:rPr lang="en-US" sz="2200" b="0" dirty="0">
                <a:latin typeface="Candara" panose="020E0502030303020204" pitchFamily="34" charset="0"/>
              </a:rPr>
              <a:t> Guo, Sylvan Brocard,</a:t>
            </a:r>
          </a:p>
          <a:p>
            <a:pPr>
              <a:spcBef>
                <a:spcPts val="600"/>
              </a:spcBef>
            </a:pPr>
            <a:r>
              <a:rPr lang="en-US" sz="2200" b="0" dirty="0">
                <a:latin typeface="Candara" panose="020E0502030303020204" pitchFamily="34" charset="0"/>
              </a:rPr>
              <a:t>Julien </a:t>
            </a:r>
            <a:r>
              <a:rPr lang="en-US" sz="2200" b="0" dirty="0" err="1">
                <a:latin typeface="Candara" panose="020E0502030303020204" pitchFamily="34" charset="0"/>
              </a:rPr>
              <a:t>Legriel</a:t>
            </a:r>
            <a:r>
              <a:rPr lang="en-US" sz="2200" b="0" dirty="0">
                <a:latin typeface="Candara" panose="020E0502030303020204" pitchFamily="34" charset="0"/>
              </a:rPr>
              <a:t>, Remy </a:t>
            </a:r>
            <a:r>
              <a:rPr lang="en-US" sz="2200" b="0" dirty="0" err="1">
                <a:latin typeface="Candara" panose="020E0502030303020204" pitchFamily="34" charset="0"/>
              </a:rPr>
              <a:t>Cimadomo</a:t>
            </a:r>
            <a:r>
              <a:rPr lang="en-US" sz="2200" b="0" dirty="0">
                <a:latin typeface="Candara" panose="020E0502030303020204" pitchFamily="34" charset="0"/>
              </a:rPr>
              <a:t>, Geraldo F. Oliveira, </a:t>
            </a:r>
          </a:p>
          <a:p>
            <a:pPr>
              <a:spcBef>
                <a:spcPts val="600"/>
              </a:spcBef>
            </a:pPr>
            <a:r>
              <a:rPr lang="en-US" sz="2200" b="0" dirty="0">
                <a:latin typeface="Candara" panose="020E0502030303020204" pitchFamily="34" charset="0"/>
              </a:rPr>
              <a:t>Gagandeep Singh, </a:t>
            </a:r>
            <a:r>
              <a:rPr lang="en-US" sz="2200" b="0" dirty="0" err="1">
                <a:latin typeface="Candara" panose="020E0502030303020204" pitchFamily="34" charset="0"/>
              </a:rPr>
              <a:t>Onur</a:t>
            </a:r>
            <a:r>
              <a:rPr lang="en-US" sz="2200" b="0" dirty="0">
                <a:latin typeface="Candara" panose="020E0502030303020204" pitchFamily="34" charset="0"/>
              </a:rPr>
              <a:t> </a:t>
            </a:r>
            <a:r>
              <a:rPr lang="en-US" sz="2200" b="0" dirty="0" err="1">
                <a:latin typeface="Candara" panose="020E0502030303020204" pitchFamily="34" charset="0"/>
              </a:rPr>
              <a:t>Mutlu</a:t>
            </a:r>
            <a:endParaRPr lang="en-US" sz="2200" b="0" dirty="0">
              <a:latin typeface="Candara" panose="020E0502030303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24A15A-743E-4240-B7EC-8C7A112226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924984"/>
            <a:ext cx="9144000" cy="1709617"/>
          </a:xfrm>
        </p:spPr>
        <p:txBody>
          <a:bodyPr>
            <a:normAutofit fontScale="85000" lnSpcReduction="20000"/>
          </a:bodyPr>
          <a:lstStyle/>
          <a:p>
            <a:r>
              <a:rPr lang="en-US" sz="4100" dirty="0">
                <a:solidFill>
                  <a:srgbClr val="0070C0"/>
                </a:solidFill>
                <a:latin typeface="Candara" panose="020E0502030303020204" pitchFamily="34" charset="0"/>
              </a:rPr>
              <a:t>Evaluating</a:t>
            </a:r>
            <a:r>
              <a:rPr lang="en-US" sz="4100" dirty="0">
                <a:solidFill>
                  <a:srgbClr val="002060"/>
                </a:solidFill>
                <a:latin typeface="Candara" panose="020E0502030303020204" pitchFamily="34" charset="0"/>
              </a:rPr>
              <a:t> </a:t>
            </a:r>
          </a:p>
          <a:p>
            <a:r>
              <a:rPr lang="en-US" sz="5900" dirty="0">
                <a:solidFill>
                  <a:srgbClr val="002060"/>
                </a:solidFill>
              </a:rPr>
              <a:t>Machine Learning Workloads</a:t>
            </a:r>
            <a:r>
              <a:rPr lang="en-US" sz="5900" dirty="0">
                <a:solidFill>
                  <a:srgbClr val="0070C0"/>
                </a:solidFill>
              </a:rPr>
              <a:t> </a:t>
            </a:r>
          </a:p>
          <a:p>
            <a:r>
              <a:rPr lang="en-US" sz="4100" dirty="0">
                <a:solidFill>
                  <a:srgbClr val="0070C0"/>
                </a:solidFill>
                <a:latin typeface="Candara" panose="020E0502030303020204" pitchFamily="34" charset="0"/>
              </a:rPr>
              <a:t>on </a:t>
            </a:r>
            <a:r>
              <a:rPr lang="en-US" sz="4100" dirty="0">
                <a:solidFill>
                  <a:srgbClr val="006600"/>
                </a:solidFill>
                <a:latin typeface="Candara" panose="020E0502030303020204" pitchFamily="34" charset="0"/>
              </a:rPr>
              <a:t>Memory-Centric Computing </a:t>
            </a:r>
            <a:r>
              <a:rPr lang="en-US" sz="4100" dirty="0">
                <a:solidFill>
                  <a:srgbClr val="0070C0"/>
                </a:solidFill>
                <a:latin typeface="Candara" panose="020E0502030303020204" pitchFamily="34" charset="0"/>
              </a:rPr>
              <a:t>Systems</a:t>
            </a:r>
          </a:p>
        </p:txBody>
      </p:sp>
      <p:sp>
        <p:nvSpPr>
          <p:cNvPr id="4" name="Subtitle 1">
            <a:extLst>
              <a:ext uri="{FF2B5EF4-FFF2-40B4-BE49-F238E27FC236}">
                <a16:creationId xmlns:a16="http://schemas.microsoft.com/office/drawing/2014/main" id="{A8E1073D-2730-9344-9B5D-7736C10F61B9}"/>
              </a:ext>
            </a:extLst>
          </p:cNvPr>
          <p:cNvSpPr txBox="1">
            <a:spLocks/>
          </p:cNvSpPr>
          <p:nvPr/>
        </p:nvSpPr>
        <p:spPr>
          <a:xfrm>
            <a:off x="1106731" y="4601222"/>
            <a:ext cx="6858000" cy="10792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2"/>
              </a:rPr>
              <a:t>https://arxiv.org/pdf/2207.07886.pdf</a:t>
            </a:r>
            <a:endParaRPr kumimoji="0" lang="en-US" sz="2000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u="sng" dirty="0">
                <a:solidFill>
                  <a:srgbClr val="0070C0"/>
                </a:solidFill>
                <a:latin typeface="Calibri Light" panose="020F0302020204030204"/>
                <a:hlinkClick r:id="rId3"/>
              </a:rPr>
              <a:t>https://github.com/CMU-SAFARI/pim-ml</a:t>
            </a:r>
            <a:endParaRPr lang="en-US" sz="2000" u="sng" dirty="0">
              <a:solidFill>
                <a:srgbClr val="0070C0"/>
              </a:solidFill>
              <a:latin typeface="Calibri Light" panose="020F0302020204030204"/>
            </a:endParaRPr>
          </a:p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4"/>
              </a:rPr>
              <a:t>juang@ethz.ch</a:t>
            </a:r>
            <a:endParaRPr kumimoji="0" lang="en-US" sz="200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3402AC-A0A1-4645-AE77-E96CEDE64C46}"/>
              </a:ext>
            </a:extLst>
          </p:cNvPr>
          <p:cNvSpPr txBox="1"/>
          <p:nvPr/>
        </p:nvSpPr>
        <p:spPr>
          <a:xfrm>
            <a:off x="760706" y="11572"/>
            <a:ext cx="76226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Candara" panose="020E0502030303020204" pitchFamily="34" charset="0"/>
              </a:rPr>
              <a:t>2023 IEEE International Symposium on Performance Analysis of Systems and Software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207187-6FC3-6A45-9D7C-D829F5405EE0}"/>
              </a:ext>
            </a:extLst>
          </p:cNvPr>
          <p:cNvSpPr txBox="1"/>
          <p:nvPr/>
        </p:nvSpPr>
        <p:spPr>
          <a:xfrm>
            <a:off x="3622062" y="6538933"/>
            <a:ext cx="18998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</a:rPr>
              <a:t>Monday, April 24, 2023</a:t>
            </a:r>
          </a:p>
        </p:txBody>
      </p:sp>
    </p:spTree>
    <p:extLst>
      <p:ext uri="{BB962C8B-B14F-4D97-AF65-F5344CB8AC3E}">
        <p14:creationId xmlns:p14="http://schemas.microsoft.com/office/powerpoint/2010/main" val="36072760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16282</TotalTime>
  <Words>2810</Words>
  <Application>Microsoft Macintosh PowerPoint</Application>
  <PresentationFormat>On-screen Show (4:3)</PresentationFormat>
  <Paragraphs>348</Paragraphs>
  <Slides>40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40</vt:i4>
      </vt:variant>
    </vt:vector>
  </HeadingPairs>
  <TitlesOfParts>
    <vt:vector size="56" baseType="lpstr">
      <vt:lpstr>Arial</vt:lpstr>
      <vt:lpstr>Calibri</vt:lpstr>
      <vt:lpstr>Calibri Light</vt:lpstr>
      <vt:lpstr>Cambria</vt:lpstr>
      <vt:lpstr>Candara</vt:lpstr>
      <vt:lpstr>Courier</vt:lpstr>
      <vt:lpstr>Garamond</vt:lpstr>
      <vt:lpstr>Segoe UI</vt:lpstr>
      <vt:lpstr>Segoe UI Symbol</vt:lpstr>
      <vt:lpstr>Tahoma</vt:lpstr>
      <vt:lpstr>Wingdings</vt:lpstr>
      <vt:lpstr>Office Theme</vt:lpstr>
      <vt:lpstr>Edge</vt:lpstr>
      <vt:lpstr>3_Edge</vt:lpstr>
      <vt:lpstr>4_Edge</vt:lpstr>
      <vt:lpstr>2_Edge</vt:lpstr>
      <vt:lpstr>PowerPoint Presentation</vt:lpstr>
      <vt:lpstr>Executive Summary</vt:lpstr>
      <vt:lpstr>Outline</vt:lpstr>
      <vt:lpstr>Machine Learning Workloads</vt:lpstr>
      <vt:lpstr>Machine Learning Workloads: Our Goal</vt:lpstr>
      <vt:lpstr>Outline</vt:lpstr>
      <vt:lpstr>Processing-in-Memory (PIM)</vt:lpstr>
      <vt:lpstr>A State-of-the-Art PIM System</vt:lpstr>
      <vt:lpstr>2,560-DPU UPMEM PIM System</vt:lpstr>
      <vt:lpstr>Outline</vt:lpstr>
      <vt:lpstr>ML Training Workloads</vt:lpstr>
      <vt:lpstr>Linear Regression</vt:lpstr>
      <vt:lpstr>Logistic Regression</vt:lpstr>
      <vt:lpstr>Decision Tree</vt:lpstr>
      <vt:lpstr>K-Means Clustering</vt:lpstr>
      <vt:lpstr>Outline</vt:lpstr>
      <vt:lpstr>Evaluation Methodology</vt:lpstr>
      <vt:lpstr>2,560-DPU UPMEM PIM System</vt:lpstr>
      <vt:lpstr>Outline</vt:lpstr>
      <vt:lpstr>Evaluation: Quality Metrics</vt:lpstr>
      <vt:lpstr>Outline</vt:lpstr>
      <vt:lpstr>Evaluation: Analysis of PIM Kernels (I)</vt:lpstr>
      <vt:lpstr>Evaluation: Analysis of PIM Kernels (II)</vt:lpstr>
      <vt:lpstr>Evaluation: Analysis of PIM Kernels (III)</vt:lpstr>
      <vt:lpstr>Evaluation: Analysis of PIM Kernels (IV)</vt:lpstr>
      <vt:lpstr>Evaluation: Analysis of PIM Kernels (V)</vt:lpstr>
      <vt:lpstr>Outline</vt:lpstr>
      <vt:lpstr>Evaluation: Performance Scaling (I)</vt:lpstr>
      <vt:lpstr>Evaluation: Performance Scaling (II)</vt:lpstr>
      <vt:lpstr>Outline</vt:lpstr>
      <vt:lpstr>Comparison to CPU and GPU (I)</vt:lpstr>
      <vt:lpstr>Comparison to CPU and GPU (II)</vt:lpstr>
      <vt:lpstr>Long arXiv Version</vt:lpstr>
      <vt:lpstr>Comparison to CPU and GPU (III)</vt:lpstr>
      <vt:lpstr>Comparison to CPU and GPU (IV)</vt:lpstr>
      <vt:lpstr>Long arXiv Version</vt:lpstr>
      <vt:lpstr>Source Code</vt:lpstr>
      <vt:lpstr>Executive Summary</vt:lpstr>
      <vt:lpstr>Real PIM Tutorial (ISCA 2023)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Title: </dc:title>
  <dc:creator>Microsoft Office User</dc:creator>
  <cp:lastModifiedBy>Gomez Luna  Juan</cp:lastModifiedBy>
  <cp:revision>887</cp:revision>
  <dcterms:created xsi:type="dcterms:W3CDTF">2020-09-04T14:15:51Z</dcterms:created>
  <dcterms:modified xsi:type="dcterms:W3CDTF">2023-04-24T14:17:58Z</dcterms:modified>
</cp:coreProperties>
</file>