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258" r:id="rId2"/>
    <p:sldId id="489" r:id="rId3"/>
    <p:sldId id="491" r:id="rId4"/>
    <p:sldId id="492" r:id="rId5"/>
    <p:sldId id="536" r:id="rId6"/>
    <p:sldId id="545" r:id="rId7"/>
    <p:sldId id="546" r:id="rId8"/>
    <p:sldId id="547" r:id="rId9"/>
    <p:sldId id="548" r:id="rId10"/>
    <p:sldId id="543" r:id="rId11"/>
    <p:sldId id="558" r:id="rId12"/>
    <p:sldId id="559" r:id="rId13"/>
    <p:sldId id="560" r:id="rId14"/>
    <p:sldId id="561" r:id="rId15"/>
    <p:sldId id="562"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25" autoAdjust="0"/>
    <p:restoredTop sz="84154" autoAdjust="0"/>
  </p:normalViewPr>
  <p:slideViewPr>
    <p:cSldViewPr snapToGrid="0">
      <p:cViewPr varScale="1">
        <p:scale>
          <a:sx n="109" d="100"/>
          <a:sy n="109" d="100"/>
        </p:scale>
        <p:origin x="2240" y="192"/>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CFA8A3-BCC2-48DC-A588-F232695F27FD}" type="datetimeFigureOut">
              <a:rPr lang="en-US" smtClean="0"/>
              <a:t>3/24/18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42B905-F9F1-4D80-A5F0-B586708264EA}" type="slidenum">
              <a:rPr lang="en-US" smtClean="0"/>
              <a:t>‹#›</a:t>
            </a:fld>
            <a:endParaRPr lang="en-US"/>
          </a:p>
        </p:txBody>
      </p:sp>
    </p:spTree>
    <p:extLst>
      <p:ext uri="{BB962C8B-B14F-4D97-AF65-F5344CB8AC3E}">
        <p14:creationId xmlns:p14="http://schemas.microsoft.com/office/powerpoint/2010/main" val="13030641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86835E3-2B6D-6147-9815-1E27B4777495}" type="slidenum">
              <a:rPr lang="en-US" smtClean="0"/>
              <a:pPr/>
              <a:t>1</a:t>
            </a:fld>
            <a:endParaRPr lang="en-US" dirty="0"/>
          </a:p>
        </p:txBody>
      </p:sp>
    </p:spTree>
    <p:extLst>
      <p:ext uri="{BB962C8B-B14F-4D97-AF65-F5344CB8AC3E}">
        <p14:creationId xmlns:p14="http://schemas.microsoft.com/office/powerpoint/2010/main" val="31039638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In this example, the GPU contains four cores and is shared among two applications, app 1 and app 2. In this scenario, when the GPU want to load or store data, it first needs to translate the virtual address into the physical address. To do this, the page table walk walk the page table using the virtual address. This process incur multiple reads to the main memory, and is a high latency operation. To alleviate this performance penalty, modern processor, including the state-of-the-art GPU design employs a private translation lookaside buffer to reduce the latency of address translation. This TLB can include the private per-core TLB, as shown in this example, and a second level shared TLB. With these structures, the page table walker only need to translate addresses that miss in both private and the shared TLB. However, we found that as the GPU is shared across multiple applications, each application generates contention at the shared TLB, decreasing the effectiveness of these components.</a:t>
            </a:r>
          </a:p>
        </p:txBody>
      </p:sp>
      <p:sp>
        <p:nvSpPr>
          <p:cNvPr id="4" name="Slide Number Placeholder 3"/>
          <p:cNvSpPr>
            <a:spLocks noGrp="1"/>
          </p:cNvSpPr>
          <p:nvPr>
            <p:ph type="sldNum" sz="quarter" idx="10"/>
          </p:nvPr>
        </p:nvSpPr>
        <p:spPr/>
        <p:txBody>
          <a:bodyPr/>
          <a:lstStyle/>
          <a:p>
            <a:fld id="{086835E3-2B6D-6147-9815-1E27B4777495}" type="slidenum">
              <a:rPr lang="en-US" smtClean="0"/>
              <a:pPr/>
              <a:t>2</a:t>
            </a:fld>
            <a:endParaRPr lang="en-US" dirty="0"/>
          </a:p>
        </p:txBody>
      </p:sp>
    </p:spTree>
    <p:extLst>
      <p:ext uri="{BB962C8B-B14F-4D97-AF65-F5344CB8AC3E}">
        <p14:creationId xmlns:p14="http://schemas.microsoft.com/office/powerpoint/2010/main" val="17552177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In this example, the GPU contains four cores and is shared among two applications, app 1 and app 2. In this scenario, when the GPU want to load or store data, it first needs to translate the virtual address into the physical address. To do this, the page table walk walk the page table using the virtual address. This process incur multiple reads to the main memory, and is a high latency operation. To alleviate this performance penalty, modern processor, including the state-of-the-art GPU design employs a private translation lookaside buffer to reduce the latency of address translation. This TLB can include the private per-core TLB, as shown in this example, and a second level shared TLB. With these structures, the page table walker only need to translate addresses that miss in both private and the shared TLB. However, we found that as the GPU is shared across multiple applications, each application generates contention at the shared TLB, decreasing the effectiveness of these components.</a:t>
            </a:r>
          </a:p>
        </p:txBody>
      </p:sp>
      <p:sp>
        <p:nvSpPr>
          <p:cNvPr id="4" name="Slide Number Placeholder 3"/>
          <p:cNvSpPr>
            <a:spLocks noGrp="1"/>
          </p:cNvSpPr>
          <p:nvPr>
            <p:ph type="sldNum" sz="quarter" idx="10"/>
          </p:nvPr>
        </p:nvSpPr>
        <p:spPr/>
        <p:txBody>
          <a:bodyPr/>
          <a:lstStyle/>
          <a:p>
            <a:fld id="{086835E3-2B6D-6147-9815-1E27B4777495}" type="slidenum">
              <a:rPr lang="en-US" smtClean="0"/>
              <a:pPr/>
              <a:t>3</a:t>
            </a:fld>
            <a:endParaRPr lang="en-US" dirty="0"/>
          </a:p>
        </p:txBody>
      </p:sp>
    </p:spTree>
    <p:extLst>
      <p:ext uri="{BB962C8B-B14F-4D97-AF65-F5344CB8AC3E}">
        <p14:creationId xmlns:p14="http://schemas.microsoft.com/office/powerpoint/2010/main" val="33138721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In this example, the GPU contains four cores and is shared among two applications, app 1 and app 2. In this scenario, when the GPU want to load or store data, it first needs to translate the virtual address into the physical address. To do this, the page table walk walk the page table using the virtual address. This process incur multiple reads to the main memory, and is a high latency operation. To alleviate this performance penalty, modern processor, including the state-of-the-art GPU design employs a private translation lookaside buffer to reduce the latency of address translation. This TLB can include the private per-core TLB, as shown in this example, and a second level shared TLB. With these structures, the page table walker only need to translate addresses that miss in both private and the shared TLB. However, we found that as the GPU is shared across multiple applications, each application generates contention at the shared TLB, decreasing the effectiveness of these components.</a:t>
            </a:r>
          </a:p>
        </p:txBody>
      </p:sp>
      <p:sp>
        <p:nvSpPr>
          <p:cNvPr id="4" name="Slide Number Placeholder 3"/>
          <p:cNvSpPr>
            <a:spLocks noGrp="1"/>
          </p:cNvSpPr>
          <p:nvPr>
            <p:ph type="sldNum" sz="quarter" idx="10"/>
          </p:nvPr>
        </p:nvSpPr>
        <p:spPr/>
        <p:txBody>
          <a:bodyPr/>
          <a:lstStyle/>
          <a:p>
            <a:fld id="{086835E3-2B6D-6147-9815-1E27B4777495}" type="slidenum">
              <a:rPr lang="en-US" smtClean="0"/>
              <a:pPr/>
              <a:t>4</a:t>
            </a:fld>
            <a:endParaRPr lang="en-US" dirty="0"/>
          </a:p>
        </p:txBody>
      </p:sp>
    </p:spTree>
    <p:extLst>
      <p:ext uri="{BB962C8B-B14F-4D97-AF65-F5344CB8AC3E}">
        <p14:creationId xmlns:p14="http://schemas.microsoft.com/office/powerpoint/2010/main" val="12431751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this</a:t>
            </a:r>
            <a:r>
              <a:rPr lang="en-US" baseline="0" dirty="0"/>
              <a:t> end</a:t>
            </a:r>
            <a:r>
              <a:rPr lang="en-US" dirty="0"/>
              <a:t>, our design goal are</a:t>
            </a:r>
            <a:r>
              <a:rPr lang="en-US" baseline="0" dirty="0"/>
              <a:t> the following: we would like to be able to achieve high TLB reach with low demand paging latency. In addition, we want our design our mechanism to be application-transparent such that programmers do not need to modify GPGPU applications to take advantage of our design.</a:t>
            </a:r>
            <a:endParaRPr lang="en-US" dirty="0"/>
          </a:p>
        </p:txBody>
      </p:sp>
      <p:sp>
        <p:nvSpPr>
          <p:cNvPr id="4" name="Slide Number Placeholder 3"/>
          <p:cNvSpPr>
            <a:spLocks noGrp="1"/>
          </p:cNvSpPr>
          <p:nvPr>
            <p:ph type="sldNum" sz="quarter" idx="10"/>
          </p:nvPr>
        </p:nvSpPr>
        <p:spPr/>
        <p:txBody>
          <a:bodyPr/>
          <a:lstStyle/>
          <a:p>
            <a:fld id="{086835E3-2B6D-6147-9815-1E27B4777495}" type="slidenum">
              <a:rPr lang="en-US" smtClean="0"/>
              <a:pPr/>
              <a:t>5</a:t>
            </a:fld>
            <a:endParaRPr lang="en-US" dirty="0"/>
          </a:p>
        </p:txBody>
      </p:sp>
    </p:spTree>
    <p:extLst>
      <p:ext uri="{BB962C8B-B14F-4D97-AF65-F5344CB8AC3E}">
        <p14:creationId xmlns:p14="http://schemas.microsoft.com/office/powerpoint/2010/main" val="4992685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this</a:t>
            </a:r>
            <a:r>
              <a:rPr lang="en-US" baseline="0" dirty="0"/>
              <a:t> end</a:t>
            </a:r>
            <a:r>
              <a:rPr lang="en-US" dirty="0"/>
              <a:t>, our design goal are</a:t>
            </a:r>
            <a:r>
              <a:rPr lang="en-US" baseline="0" dirty="0"/>
              <a:t> the following: we would like to be able to achieve high TLB reach with low demand paging latency. In addition, we want our design our mechanism to be application-transparent such that programmers do not need to modify GPGPU applications to take advantage of our design.</a:t>
            </a:r>
            <a:endParaRPr lang="en-US" dirty="0"/>
          </a:p>
        </p:txBody>
      </p:sp>
      <p:sp>
        <p:nvSpPr>
          <p:cNvPr id="4" name="Slide Number Placeholder 3"/>
          <p:cNvSpPr>
            <a:spLocks noGrp="1"/>
          </p:cNvSpPr>
          <p:nvPr>
            <p:ph type="sldNum" sz="quarter" idx="10"/>
          </p:nvPr>
        </p:nvSpPr>
        <p:spPr/>
        <p:txBody>
          <a:bodyPr/>
          <a:lstStyle/>
          <a:p>
            <a:fld id="{086835E3-2B6D-6147-9815-1E27B4777495}" type="slidenum">
              <a:rPr lang="en-US" smtClean="0"/>
              <a:pPr/>
              <a:t>6</a:t>
            </a:fld>
            <a:endParaRPr lang="en-US" dirty="0"/>
          </a:p>
        </p:txBody>
      </p:sp>
    </p:spTree>
    <p:extLst>
      <p:ext uri="{BB962C8B-B14F-4D97-AF65-F5344CB8AC3E}">
        <p14:creationId xmlns:p14="http://schemas.microsoft.com/office/powerpoint/2010/main" val="38954427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this</a:t>
            </a:r>
            <a:r>
              <a:rPr lang="en-US" baseline="0" dirty="0"/>
              <a:t> end</a:t>
            </a:r>
            <a:r>
              <a:rPr lang="en-US" dirty="0"/>
              <a:t>, our design goal are</a:t>
            </a:r>
            <a:r>
              <a:rPr lang="en-US" baseline="0" dirty="0"/>
              <a:t> the following: we would like to be able to achieve high TLB reach with low demand paging latency. In addition, we want our design our mechanism to be application-transparent such that programmers do not need to modify GPGPU applications to take advantage of our design.</a:t>
            </a:r>
            <a:endParaRPr lang="en-US" dirty="0"/>
          </a:p>
        </p:txBody>
      </p:sp>
      <p:sp>
        <p:nvSpPr>
          <p:cNvPr id="4" name="Slide Number Placeholder 3"/>
          <p:cNvSpPr>
            <a:spLocks noGrp="1"/>
          </p:cNvSpPr>
          <p:nvPr>
            <p:ph type="sldNum" sz="quarter" idx="10"/>
          </p:nvPr>
        </p:nvSpPr>
        <p:spPr/>
        <p:txBody>
          <a:bodyPr/>
          <a:lstStyle/>
          <a:p>
            <a:fld id="{086835E3-2B6D-6147-9815-1E27B4777495}" type="slidenum">
              <a:rPr lang="en-US" smtClean="0"/>
              <a:pPr/>
              <a:t>7</a:t>
            </a:fld>
            <a:endParaRPr lang="en-US" dirty="0"/>
          </a:p>
        </p:txBody>
      </p:sp>
    </p:spTree>
    <p:extLst>
      <p:ext uri="{BB962C8B-B14F-4D97-AF65-F5344CB8AC3E}">
        <p14:creationId xmlns:p14="http://schemas.microsoft.com/office/powerpoint/2010/main" val="13081114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this</a:t>
            </a:r>
            <a:r>
              <a:rPr lang="en-US" baseline="0" dirty="0"/>
              <a:t> end</a:t>
            </a:r>
            <a:r>
              <a:rPr lang="en-US" dirty="0"/>
              <a:t>, our design goal are</a:t>
            </a:r>
            <a:r>
              <a:rPr lang="en-US" baseline="0" dirty="0"/>
              <a:t> the following: we would like to be able to achieve high TLB reach with low demand paging latency. In addition, we want our design our mechanism to be application-transparent such that programmers do not need to modify GPGPU applications to take advantage of our design.</a:t>
            </a:r>
            <a:endParaRPr lang="en-US" dirty="0"/>
          </a:p>
        </p:txBody>
      </p:sp>
      <p:sp>
        <p:nvSpPr>
          <p:cNvPr id="4" name="Slide Number Placeholder 3"/>
          <p:cNvSpPr>
            <a:spLocks noGrp="1"/>
          </p:cNvSpPr>
          <p:nvPr>
            <p:ph type="sldNum" sz="quarter" idx="10"/>
          </p:nvPr>
        </p:nvSpPr>
        <p:spPr/>
        <p:txBody>
          <a:bodyPr/>
          <a:lstStyle/>
          <a:p>
            <a:fld id="{086835E3-2B6D-6147-9815-1E27B4777495}" type="slidenum">
              <a:rPr lang="en-US" smtClean="0"/>
              <a:pPr/>
              <a:t>8</a:t>
            </a:fld>
            <a:endParaRPr lang="en-US" dirty="0"/>
          </a:p>
        </p:txBody>
      </p:sp>
    </p:spTree>
    <p:extLst>
      <p:ext uri="{BB962C8B-B14F-4D97-AF65-F5344CB8AC3E}">
        <p14:creationId xmlns:p14="http://schemas.microsoft.com/office/powerpoint/2010/main" val="30235948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this</a:t>
            </a:r>
            <a:r>
              <a:rPr lang="en-US" baseline="0" dirty="0"/>
              <a:t> end</a:t>
            </a:r>
            <a:r>
              <a:rPr lang="en-US" dirty="0"/>
              <a:t>, our design goal are</a:t>
            </a:r>
            <a:r>
              <a:rPr lang="en-US" baseline="0" dirty="0"/>
              <a:t> the following: we would like to be able to achieve high TLB reach with low demand paging latency. In addition, we want our design our mechanism to be application-transparent such that programmers do not need to modify GPGPU applications to take advantage of our design.</a:t>
            </a:r>
            <a:endParaRPr lang="en-US" dirty="0"/>
          </a:p>
        </p:txBody>
      </p:sp>
      <p:sp>
        <p:nvSpPr>
          <p:cNvPr id="4" name="Slide Number Placeholder 3"/>
          <p:cNvSpPr>
            <a:spLocks noGrp="1"/>
          </p:cNvSpPr>
          <p:nvPr>
            <p:ph type="sldNum" sz="quarter" idx="10"/>
          </p:nvPr>
        </p:nvSpPr>
        <p:spPr/>
        <p:txBody>
          <a:bodyPr/>
          <a:lstStyle/>
          <a:p>
            <a:fld id="{086835E3-2B6D-6147-9815-1E27B4777495}" type="slidenum">
              <a:rPr lang="en-US" smtClean="0"/>
              <a:pPr/>
              <a:t>9</a:t>
            </a:fld>
            <a:endParaRPr lang="en-US" dirty="0"/>
          </a:p>
        </p:txBody>
      </p:sp>
    </p:spTree>
    <p:extLst>
      <p:ext uri="{BB962C8B-B14F-4D97-AF65-F5344CB8AC3E}">
        <p14:creationId xmlns:p14="http://schemas.microsoft.com/office/powerpoint/2010/main" val="9019187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this</a:t>
            </a:r>
            <a:r>
              <a:rPr lang="en-US" baseline="0" dirty="0"/>
              <a:t> end</a:t>
            </a:r>
            <a:r>
              <a:rPr lang="en-US" dirty="0"/>
              <a:t>, our design goal are</a:t>
            </a:r>
            <a:r>
              <a:rPr lang="en-US" baseline="0" dirty="0"/>
              <a:t> the following: we would like to be able to achieve high TLB reach with low demand paging latency. In addition, we want our design our mechanism to be application-transparent such that programmers do not need to modify GPGPU applications to take advantage of our design.</a:t>
            </a:r>
            <a:endParaRPr lang="en-US" dirty="0"/>
          </a:p>
        </p:txBody>
      </p:sp>
      <p:sp>
        <p:nvSpPr>
          <p:cNvPr id="4" name="Slide Number Placeholder 3"/>
          <p:cNvSpPr>
            <a:spLocks noGrp="1"/>
          </p:cNvSpPr>
          <p:nvPr>
            <p:ph type="sldNum" sz="quarter" idx="10"/>
          </p:nvPr>
        </p:nvSpPr>
        <p:spPr/>
        <p:txBody>
          <a:bodyPr/>
          <a:lstStyle/>
          <a:p>
            <a:fld id="{086835E3-2B6D-6147-9815-1E27B4777495}" type="slidenum">
              <a:rPr lang="en-US" smtClean="0"/>
              <a:pPr/>
              <a:t>10</a:t>
            </a:fld>
            <a:endParaRPr lang="en-US" dirty="0"/>
          </a:p>
        </p:txBody>
      </p:sp>
    </p:spTree>
    <p:extLst>
      <p:ext uri="{BB962C8B-B14F-4D97-AF65-F5344CB8AC3E}">
        <p14:creationId xmlns:p14="http://schemas.microsoft.com/office/powerpoint/2010/main" val="32762656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this</a:t>
            </a:r>
            <a:r>
              <a:rPr lang="en-US" baseline="0" dirty="0"/>
              <a:t> end</a:t>
            </a:r>
            <a:r>
              <a:rPr lang="en-US" dirty="0"/>
              <a:t>, our design goal are</a:t>
            </a:r>
            <a:r>
              <a:rPr lang="en-US" baseline="0" dirty="0"/>
              <a:t> the following: we would like to be able to achieve high TLB reach with low demand paging latency. In addition, we want our design our mechanism to be application-transparent such that programmers do not need to modify GPGPU applications to take advantage of our design.</a:t>
            </a:r>
            <a:endParaRPr lang="en-US" dirty="0"/>
          </a:p>
        </p:txBody>
      </p:sp>
      <p:sp>
        <p:nvSpPr>
          <p:cNvPr id="4" name="Slide Number Placeholder 3"/>
          <p:cNvSpPr>
            <a:spLocks noGrp="1"/>
          </p:cNvSpPr>
          <p:nvPr>
            <p:ph type="sldNum" sz="quarter" idx="10"/>
          </p:nvPr>
        </p:nvSpPr>
        <p:spPr/>
        <p:txBody>
          <a:bodyPr/>
          <a:lstStyle/>
          <a:p>
            <a:fld id="{086835E3-2B6D-6147-9815-1E27B4777495}" type="slidenum">
              <a:rPr lang="en-US" smtClean="0"/>
              <a:pPr/>
              <a:t>11</a:t>
            </a:fld>
            <a:endParaRPr lang="en-US" dirty="0"/>
          </a:p>
        </p:txBody>
      </p:sp>
    </p:spTree>
    <p:extLst>
      <p:ext uri="{BB962C8B-B14F-4D97-AF65-F5344CB8AC3E}">
        <p14:creationId xmlns:p14="http://schemas.microsoft.com/office/powerpoint/2010/main" val="39630769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this</a:t>
            </a:r>
            <a:r>
              <a:rPr lang="en-US" baseline="0" dirty="0"/>
              <a:t> end</a:t>
            </a:r>
            <a:r>
              <a:rPr lang="en-US" dirty="0"/>
              <a:t>, our design goal are</a:t>
            </a:r>
            <a:r>
              <a:rPr lang="en-US" baseline="0" dirty="0"/>
              <a:t> the following: we would like to be able to achieve high TLB reach with low demand paging latency. In addition, we want our design our mechanism to be application-transparent such that programmers do not need to modify GPGPU applications to take advantage of our design.</a:t>
            </a:r>
            <a:endParaRPr lang="en-US" dirty="0"/>
          </a:p>
        </p:txBody>
      </p:sp>
      <p:sp>
        <p:nvSpPr>
          <p:cNvPr id="4" name="Slide Number Placeholder 3"/>
          <p:cNvSpPr>
            <a:spLocks noGrp="1"/>
          </p:cNvSpPr>
          <p:nvPr>
            <p:ph type="sldNum" sz="quarter" idx="10"/>
          </p:nvPr>
        </p:nvSpPr>
        <p:spPr/>
        <p:txBody>
          <a:bodyPr/>
          <a:lstStyle/>
          <a:p>
            <a:fld id="{086835E3-2B6D-6147-9815-1E27B4777495}" type="slidenum">
              <a:rPr lang="en-US" smtClean="0"/>
              <a:pPr/>
              <a:t>12</a:t>
            </a:fld>
            <a:endParaRPr lang="en-US" dirty="0"/>
          </a:p>
        </p:txBody>
      </p:sp>
    </p:spTree>
    <p:extLst>
      <p:ext uri="{BB962C8B-B14F-4D97-AF65-F5344CB8AC3E}">
        <p14:creationId xmlns:p14="http://schemas.microsoft.com/office/powerpoint/2010/main" val="3606104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this</a:t>
            </a:r>
            <a:r>
              <a:rPr lang="en-US" baseline="0" dirty="0"/>
              <a:t> end</a:t>
            </a:r>
            <a:r>
              <a:rPr lang="en-US" dirty="0"/>
              <a:t>, our design goal are</a:t>
            </a:r>
            <a:r>
              <a:rPr lang="en-US" baseline="0" dirty="0"/>
              <a:t> the following: we would like to be able to achieve high TLB reach with low demand paging latency. In addition, we want our design our mechanism to be application-transparent such that programmers do not need to modify GPGPU applications to take advantage of our design.</a:t>
            </a:r>
            <a:endParaRPr lang="en-US" dirty="0"/>
          </a:p>
        </p:txBody>
      </p:sp>
      <p:sp>
        <p:nvSpPr>
          <p:cNvPr id="4" name="Slide Number Placeholder 3"/>
          <p:cNvSpPr>
            <a:spLocks noGrp="1"/>
          </p:cNvSpPr>
          <p:nvPr>
            <p:ph type="sldNum" sz="quarter" idx="10"/>
          </p:nvPr>
        </p:nvSpPr>
        <p:spPr/>
        <p:txBody>
          <a:bodyPr/>
          <a:lstStyle/>
          <a:p>
            <a:fld id="{086835E3-2B6D-6147-9815-1E27B4777495}" type="slidenum">
              <a:rPr lang="en-US" smtClean="0"/>
              <a:pPr/>
              <a:t>13</a:t>
            </a:fld>
            <a:endParaRPr lang="en-US" dirty="0"/>
          </a:p>
        </p:txBody>
      </p:sp>
    </p:spTree>
    <p:extLst>
      <p:ext uri="{BB962C8B-B14F-4D97-AF65-F5344CB8AC3E}">
        <p14:creationId xmlns:p14="http://schemas.microsoft.com/office/powerpoint/2010/main" val="18417627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this</a:t>
            </a:r>
            <a:r>
              <a:rPr lang="en-US" baseline="0" dirty="0"/>
              <a:t> end</a:t>
            </a:r>
            <a:r>
              <a:rPr lang="en-US" dirty="0"/>
              <a:t>, our design goal are</a:t>
            </a:r>
            <a:r>
              <a:rPr lang="en-US" baseline="0" dirty="0"/>
              <a:t> the following: we would like to be able to achieve high TLB reach with low demand paging latency. In addition, we want our design our mechanism to be application-transparent such that programmers do not need to modify GPGPU applications to take advantage of our design.</a:t>
            </a:r>
            <a:endParaRPr lang="en-US" dirty="0"/>
          </a:p>
        </p:txBody>
      </p:sp>
      <p:sp>
        <p:nvSpPr>
          <p:cNvPr id="4" name="Slide Number Placeholder 3"/>
          <p:cNvSpPr>
            <a:spLocks noGrp="1"/>
          </p:cNvSpPr>
          <p:nvPr>
            <p:ph type="sldNum" sz="quarter" idx="10"/>
          </p:nvPr>
        </p:nvSpPr>
        <p:spPr/>
        <p:txBody>
          <a:bodyPr/>
          <a:lstStyle/>
          <a:p>
            <a:fld id="{086835E3-2B6D-6147-9815-1E27B4777495}" type="slidenum">
              <a:rPr lang="en-US" smtClean="0"/>
              <a:pPr/>
              <a:t>14</a:t>
            </a:fld>
            <a:endParaRPr lang="en-US" dirty="0"/>
          </a:p>
        </p:txBody>
      </p:sp>
    </p:spTree>
    <p:extLst>
      <p:ext uri="{BB962C8B-B14F-4D97-AF65-F5344CB8AC3E}">
        <p14:creationId xmlns:p14="http://schemas.microsoft.com/office/powerpoint/2010/main" val="12743846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86835E3-2B6D-6147-9815-1E27B4777495}" type="slidenum">
              <a:rPr lang="en-US" smtClean="0"/>
              <a:pPr/>
              <a:t>15</a:t>
            </a:fld>
            <a:endParaRPr lang="en-US" dirty="0"/>
          </a:p>
        </p:txBody>
      </p:sp>
    </p:spTree>
    <p:extLst>
      <p:ext uri="{BB962C8B-B14F-4D97-AF65-F5344CB8AC3E}">
        <p14:creationId xmlns:p14="http://schemas.microsoft.com/office/powerpoint/2010/main" val="11708890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E97FAEA-C530-4C38-AD31-80E392D57264}" type="datetimeFigureOut">
              <a:rPr lang="en-US" smtClean="0"/>
              <a:t>3/24/18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AF78F1-1351-49FC-8CFD-3ED7E06BAC03}" type="slidenum">
              <a:rPr lang="en-US" smtClean="0"/>
              <a:t>‹#›</a:t>
            </a:fld>
            <a:endParaRPr lang="en-US"/>
          </a:p>
        </p:txBody>
      </p:sp>
    </p:spTree>
    <p:extLst>
      <p:ext uri="{BB962C8B-B14F-4D97-AF65-F5344CB8AC3E}">
        <p14:creationId xmlns:p14="http://schemas.microsoft.com/office/powerpoint/2010/main" val="4173074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E97FAEA-C530-4C38-AD31-80E392D57264}" type="datetimeFigureOut">
              <a:rPr lang="en-US" smtClean="0"/>
              <a:t>3/24/18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AF78F1-1351-49FC-8CFD-3ED7E06BAC03}" type="slidenum">
              <a:rPr lang="en-US" smtClean="0"/>
              <a:t>‹#›</a:t>
            </a:fld>
            <a:endParaRPr lang="en-US"/>
          </a:p>
        </p:txBody>
      </p:sp>
    </p:spTree>
    <p:extLst>
      <p:ext uri="{BB962C8B-B14F-4D97-AF65-F5344CB8AC3E}">
        <p14:creationId xmlns:p14="http://schemas.microsoft.com/office/powerpoint/2010/main" val="36060802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E97FAEA-C530-4C38-AD31-80E392D57264}" type="datetimeFigureOut">
              <a:rPr lang="en-US" smtClean="0"/>
              <a:t>3/24/18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AF78F1-1351-49FC-8CFD-3ED7E06BAC03}" type="slidenum">
              <a:rPr lang="en-US" smtClean="0"/>
              <a:t>‹#›</a:t>
            </a:fld>
            <a:endParaRPr lang="en-US"/>
          </a:p>
        </p:txBody>
      </p:sp>
    </p:spTree>
    <p:extLst>
      <p:ext uri="{BB962C8B-B14F-4D97-AF65-F5344CB8AC3E}">
        <p14:creationId xmlns:p14="http://schemas.microsoft.com/office/powerpoint/2010/main" val="40944847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E97FAEA-C530-4C38-AD31-80E392D57264}" type="datetimeFigureOut">
              <a:rPr lang="en-US" smtClean="0"/>
              <a:t>3/24/18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AF78F1-1351-49FC-8CFD-3ED7E06BAC03}" type="slidenum">
              <a:rPr lang="en-US" smtClean="0"/>
              <a:t>‹#›</a:t>
            </a:fld>
            <a:endParaRPr lang="en-US"/>
          </a:p>
        </p:txBody>
      </p:sp>
    </p:spTree>
    <p:extLst>
      <p:ext uri="{BB962C8B-B14F-4D97-AF65-F5344CB8AC3E}">
        <p14:creationId xmlns:p14="http://schemas.microsoft.com/office/powerpoint/2010/main" val="32202652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E97FAEA-C530-4C38-AD31-80E392D57264}" type="datetimeFigureOut">
              <a:rPr lang="en-US" smtClean="0"/>
              <a:t>3/24/18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7AF78F1-1351-49FC-8CFD-3ED7E06BAC03}" type="slidenum">
              <a:rPr lang="en-US" smtClean="0"/>
              <a:t>‹#›</a:t>
            </a:fld>
            <a:endParaRPr lang="en-US"/>
          </a:p>
        </p:txBody>
      </p:sp>
    </p:spTree>
    <p:extLst>
      <p:ext uri="{BB962C8B-B14F-4D97-AF65-F5344CB8AC3E}">
        <p14:creationId xmlns:p14="http://schemas.microsoft.com/office/powerpoint/2010/main" val="18280083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E97FAEA-C530-4C38-AD31-80E392D57264}" type="datetimeFigureOut">
              <a:rPr lang="en-US" smtClean="0"/>
              <a:t>3/24/18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7AF78F1-1351-49FC-8CFD-3ED7E06BAC03}" type="slidenum">
              <a:rPr lang="en-US" smtClean="0"/>
              <a:t>‹#›</a:t>
            </a:fld>
            <a:endParaRPr lang="en-US"/>
          </a:p>
        </p:txBody>
      </p:sp>
    </p:spTree>
    <p:extLst>
      <p:ext uri="{BB962C8B-B14F-4D97-AF65-F5344CB8AC3E}">
        <p14:creationId xmlns:p14="http://schemas.microsoft.com/office/powerpoint/2010/main" val="14119959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97FAEA-C530-4C38-AD31-80E392D57264}" type="datetimeFigureOut">
              <a:rPr lang="en-US" smtClean="0"/>
              <a:t>3/24/18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7AF78F1-1351-49FC-8CFD-3ED7E06BAC03}" type="slidenum">
              <a:rPr lang="en-US" smtClean="0"/>
              <a:t>‹#›</a:t>
            </a:fld>
            <a:endParaRPr lang="en-US"/>
          </a:p>
        </p:txBody>
      </p:sp>
    </p:spTree>
    <p:extLst>
      <p:ext uri="{BB962C8B-B14F-4D97-AF65-F5344CB8AC3E}">
        <p14:creationId xmlns:p14="http://schemas.microsoft.com/office/powerpoint/2010/main" val="29884787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E97FAEA-C530-4C38-AD31-80E392D57264}" type="datetimeFigureOut">
              <a:rPr lang="en-US" smtClean="0"/>
              <a:t>3/24/18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AF78F1-1351-49FC-8CFD-3ED7E06BAC03}" type="slidenum">
              <a:rPr lang="en-US" smtClean="0"/>
              <a:t>‹#›</a:t>
            </a:fld>
            <a:endParaRPr lang="en-US"/>
          </a:p>
        </p:txBody>
      </p:sp>
    </p:spTree>
    <p:extLst>
      <p:ext uri="{BB962C8B-B14F-4D97-AF65-F5344CB8AC3E}">
        <p14:creationId xmlns:p14="http://schemas.microsoft.com/office/powerpoint/2010/main" val="15393977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E97FAEA-C530-4C38-AD31-80E392D57264}" type="datetimeFigureOut">
              <a:rPr lang="en-US" smtClean="0"/>
              <a:t>3/24/18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AF78F1-1351-49FC-8CFD-3ED7E06BAC03}" type="slidenum">
              <a:rPr lang="en-US" smtClean="0"/>
              <a:t>‹#›</a:t>
            </a:fld>
            <a:endParaRPr lang="en-US"/>
          </a:p>
        </p:txBody>
      </p:sp>
    </p:spTree>
    <p:extLst>
      <p:ext uri="{BB962C8B-B14F-4D97-AF65-F5344CB8AC3E}">
        <p14:creationId xmlns:p14="http://schemas.microsoft.com/office/powerpoint/2010/main" val="31052372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E97FAEA-C530-4C38-AD31-80E392D57264}" type="datetimeFigureOut">
              <a:rPr lang="en-US" smtClean="0"/>
              <a:t>3/24/18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AF78F1-1351-49FC-8CFD-3ED7E06BAC03}" type="slidenum">
              <a:rPr lang="en-US" smtClean="0"/>
              <a:t>‹#›</a:t>
            </a:fld>
            <a:endParaRPr lang="en-US"/>
          </a:p>
        </p:txBody>
      </p:sp>
    </p:spTree>
    <p:extLst>
      <p:ext uri="{BB962C8B-B14F-4D97-AF65-F5344CB8AC3E}">
        <p14:creationId xmlns:p14="http://schemas.microsoft.com/office/powerpoint/2010/main" val="19035898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E97FAEA-C530-4C38-AD31-80E392D57264}" type="datetimeFigureOut">
              <a:rPr lang="en-US" smtClean="0"/>
              <a:t>3/24/18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AF78F1-1351-49FC-8CFD-3ED7E06BAC03}" type="slidenum">
              <a:rPr lang="en-US" smtClean="0"/>
              <a:t>‹#›</a:t>
            </a:fld>
            <a:endParaRPr lang="en-US"/>
          </a:p>
        </p:txBody>
      </p:sp>
    </p:spTree>
    <p:extLst>
      <p:ext uri="{BB962C8B-B14F-4D97-AF65-F5344CB8AC3E}">
        <p14:creationId xmlns:p14="http://schemas.microsoft.com/office/powerpoint/2010/main" val="34410968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97FAEA-C530-4C38-AD31-80E392D57264}" type="datetimeFigureOut">
              <a:rPr lang="en-US" smtClean="0"/>
              <a:t>3/24/18</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AF78F1-1351-49FC-8CFD-3ED7E06BAC03}" type="slidenum">
              <a:rPr lang="en-US" smtClean="0"/>
              <a:t>‹#›</a:t>
            </a:fld>
            <a:endParaRPr lang="en-US"/>
          </a:p>
        </p:txBody>
      </p:sp>
    </p:spTree>
    <p:extLst>
      <p:ext uri="{BB962C8B-B14F-4D97-AF65-F5344CB8AC3E}">
        <p14:creationId xmlns:p14="http://schemas.microsoft.com/office/powerpoint/2010/main" val="41254289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9144000" cy="213614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0" y="562930"/>
            <a:ext cx="9144000" cy="1470025"/>
          </a:xfrm>
          <a:effectLst/>
        </p:spPr>
        <p:txBody>
          <a:bodyPr>
            <a:noAutofit/>
          </a:bodyPr>
          <a:lstStyle/>
          <a:p>
            <a:r>
              <a:rPr lang="en-US" sz="4400" b="1" dirty="0">
                <a:solidFill>
                  <a:schemeClr val="accent6">
                    <a:lumMod val="50000"/>
                  </a:schemeClr>
                </a:solidFill>
                <a:latin typeface="+mn-lt"/>
              </a:rPr>
              <a:t>MASK: Redesigning the GPU </a:t>
            </a:r>
            <a:br>
              <a:rPr lang="en-US" sz="4400" b="1" dirty="0">
                <a:solidFill>
                  <a:schemeClr val="accent6">
                    <a:lumMod val="50000"/>
                  </a:schemeClr>
                </a:solidFill>
                <a:latin typeface="+mn-lt"/>
              </a:rPr>
            </a:br>
            <a:r>
              <a:rPr lang="en-US" sz="4400" b="1" dirty="0">
                <a:solidFill>
                  <a:schemeClr val="accent6">
                    <a:lumMod val="50000"/>
                  </a:schemeClr>
                </a:solidFill>
                <a:latin typeface="+mn-lt"/>
              </a:rPr>
              <a:t>Memory Hierarchy to Support </a:t>
            </a:r>
            <a:br>
              <a:rPr lang="en-US" sz="4400" b="1" dirty="0">
                <a:solidFill>
                  <a:schemeClr val="accent6">
                    <a:lumMod val="50000"/>
                  </a:schemeClr>
                </a:solidFill>
                <a:latin typeface="+mn-lt"/>
              </a:rPr>
            </a:br>
            <a:r>
              <a:rPr lang="en-US" sz="4400" b="1" dirty="0">
                <a:solidFill>
                  <a:schemeClr val="accent6">
                    <a:lumMod val="50000"/>
                  </a:schemeClr>
                </a:solidFill>
                <a:latin typeface="+mn-lt"/>
              </a:rPr>
              <a:t>Multi-Application Concurrency </a:t>
            </a:r>
          </a:p>
        </p:txBody>
      </p:sp>
      <p:sp>
        <p:nvSpPr>
          <p:cNvPr id="3" name="Subtitle 2"/>
          <p:cNvSpPr>
            <a:spLocks noGrp="1"/>
          </p:cNvSpPr>
          <p:nvPr>
            <p:ph type="subTitle" idx="1"/>
          </p:nvPr>
        </p:nvSpPr>
        <p:spPr>
          <a:xfrm>
            <a:off x="0" y="1896681"/>
            <a:ext cx="9144000" cy="1897015"/>
          </a:xfrm>
        </p:spPr>
        <p:txBody>
          <a:bodyPr>
            <a:normAutofit/>
          </a:bodyPr>
          <a:lstStyle/>
          <a:p>
            <a:endParaRPr lang="en-US" b="1" i="1" dirty="0">
              <a:solidFill>
                <a:schemeClr val="tx1"/>
              </a:solidFill>
            </a:endParaRPr>
          </a:p>
          <a:p>
            <a:pPr>
              <a:spcBef>
                <a:spcPts val="600"/>
              </a:spcBef>
            </a:pPr>
            <a:r>
              <a:rPr lang="en-US" b="1" dirty="0">
                <a:solidFill>
                  <a:schemeClr val="tx1"/>
                </a:solidFill>
              </a:rPr>
              <a:t>Rachata Ausavarungniru</a:t>
            </a:r>
            <a:r>
              <a:rPr lang="en-US" b="1" dirty="0"/>
              <a:t>n           </a:t>
            </a:r>
          </a:p>
          <a:p>
            <a:pPr>
              <a:spcBef>
                <a:spcPts val="600"/>
              </a:spcBef>
            </a:pPr>
            <a:r>
              <a:rPr lang="en-US" sz="2000" dirty="0"/>
              <a:t>Vance Miller         Joshua </a:t>
            </a:r>
            <a:r>
              <a:rPr lang="en-US" sz="2000" dirty="0" err="1"/>
              <a:t>Landgraf</a:t>
            </a:r>
            <a:r>
              <a:rPr lang="en-US" sz="2000" dirty="0"/>
              <a:t>         </a:t>
            </a:r>
            <a:r>
              <a:rPr lang="en-US" sz="2000" dirty="0" err="1"/>
              <a:t>Saugata</a:t>
            </a:r>
            <a:r>
              <a:rPr lang="en-US" sz="2000" dirty="0"/>
              <a:t> </a:t>
            </a:r>
            <a:r>
              <a:rPr lang="en-US" sz="2000" dirty="0" err="1"/>
              <a:t>Ghose</a:t>
            </a:r>
            <a:endParaRPr lang="en-US" sz="2000" dirty="0"/>
          </a:p>
          <a:p>
            <a:pPr>
              <a:spcBef>
                <a:spcPts val="600"/>
              </a:spcBef>
            </a:pPr>
            <a:r>
              <a:rPr lang="en-US" sz="2000" dirty="0" err="1"/>
              <a:t>Jayneel</a:t>
            </a:r>
            <a:r>
              <a:rPr lang="en-US" sz="2000" dirty="0"/>
              <a:t> Gandhi </a:t>
            </a:r>
            <a:r>
              <a:rPr lang="en-US" sz="2000" i="1" dirty="0"/>
              <a:t> </a:t>
            </a:r>
            <a:r>
              <a:rPr lang="en-US" sz="2000" dirty="0"/>
              <a:t>       </a:t>
            </a:r>
            <a:r>
              <a:rPr lang="en-US" sz="2000" dirty="0" err="1"/>
              <a:t>Adwait</a:t>
            </a:r>
            <a:r>
              <a:rPr lang="en-US" sz="2000" dirty="0"/>
              <a:t> Jog         Christopher J. </a:t>
            </a:r>
            <a:r>
              <a:rPr lang="en-US" sz="2000" dirty="0" err="1"/>
              <a:t>Rossbach</a:t>
            </a:r>
            <a:r>
              <a:rPr lang="en-US" sz="2000" dirty="0"/>
              <a:t>         </a:t>
            </a:r>
            <a:r>
              <a:rPr lang="en-US" sz="2000" dirty="0" err="1"/>
              <a:t>Onur</a:t>
            </a:r>
            <a:r>
              <a:rPr lang="en-US" sz="2000" dirty="0"/>
              <a:t> </a:t>
            </a:r>
            <a:r>
              <a:rPr lang="en-US" sz="2000" dirty="0" err="1"/>
              <a:t>Mutlu</a:t>
            </a:r>
            <a:endParaRPr lang="en-US" sz="2000" dirty="0"/>
          </a:p>
        </p:txBody>
      </p:sp>
      <p:pic>
        <p:nvPicPr>
          <p:cNvPr id="4" name="Picture 3" descr="Burgundy_CMU_JPG_Logo.jpg"/>
          <p:cNvPicPr>
            <a:picLocks noChangeAspect="1"/>
          </p:cNvPicPr>
          <p:nvPr/>
        </p:nvPicPr>
        <p:blipFill rotWithShape="1">
          <a:blip r:embed="rId3" cstate="print"/>
          <a:srcRect t="26333" b="26267"/>
          <a:stretch/>
        </p:blipFill>
        <p:spPr>
          <a:xfrm>
            <a:off x="1002458" y="5113622"/>
            <a:ext cx="2987824" cy="511415"/>
          </a:xfrm>
          <a:prstGeom prst="rect">
            <a:avLst/>
          </a:prstGeom>
        </p:spPr>
      </p:pic>
      <p:pic>
        <p:nvPicPr>
          <p:cNvPr id="1032" name="Picture 8" descr="Image result for UT Austin logo">
            <a:extLst>
              <a:ext uri="{FF2B5EF4-FFF2-40B4-BE49-F238E27FC236}">
                <a16:creationId xmlns:a16="http://schemas.microsoft.com/office/drawing/2014/main" id="{DE4342A7-D574-4293-89C2-39D9A3D93299}"/>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474455" y="5538929"/>
            <a:ext cx="2277373" cy="1109033"/>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mage result for VMware logo">
            <a:extLst>
              <a:ext uri="{FF2B5EF4-FFF2-40B4-BE49-F238E27FC236}">
                <a16:creationId xmlns:a16="http://schemas.microsoft.com/office/drawing/2014/main" id="{13DDCBBE-BA7E-4661-A6BC-989BCA3CEC91}"/>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3278222" y="5538165"/>
            <a:ext cx="2553419" cy="894583"/>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Image result for eth zurich logo">
            <a:extLst>
              <a:ext uri="{FF2B5EF4-FFF2-40B4-BE49-F238E27FC236}">
                <a16:creationId xmlns:a16="http://schemas.microsoft.com/office/drawing/2014/main" id="{DC8B2391-CB5D-4F2C-9C6A-5A5BF9645CF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46192" y="4953797"/>
            <a:ext cx="1932446" cy="77231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Image result for college of william and mary logo">
            <a:extLst>
              <a:ext uri="{FF2B5EF4-FFF2-40B4-BE49-F238E27FC236}">
                <a16:creationId xmlns:a16="http://schemas.microsoft.com/office/drawing/2014/main" id="{5DCF2B9C-46F8-4F3F-9B7C-161598E5B78A}"/>
              </a:ext>
            </a:extLst>
          </p:cNvPr>
          <p:cNvPicPr>
            <a:picLocks noChangeAspect="1" noChangeArrowheads="1"/>
          </p:cNvPicPr>
          <p:nvPr/>
        </p:nvPicPr>
        <p:blipFill>
          <a:blip r:embed="rId7"/>
          <a:srcRect/>
          <a:stretch>
            <a:fillRect/>
          </a:stretch>
        </p:blipFill>
        <p:spPr bwMode="auto">
          <a:xfrm>
            <a:off x="7067770" y="5627883"/>
            <a:ext cx="840100" cy="848026"/>
          </a:xfrm>
          <a:prstGeom prst="rect">
            <a:avLst/>
          </a:prstGeom>
          <a:noFill/>
        </p:spPr>
      </p:pic>
      <p:sp>
        <p:nvSpPr>
          <p:cNvPr id="11" name="Rounded Rectangle 163">
            <a:extLst>
              <a:ext uri="{FF2B5EF4-FFF2-40B4-BE49-F238E27FC236}">
                <a16:creationId xmlns:a16="http://schemas.microsoft.com/office/drawing/2014/main" id="{E1F189C5-3A8C-4D32-9E04-1C9220140137}"/>
              </a:ext>
            </a:extLst>
          </p:cNvPr>
          <p:cNvSpPr/>
          <p:nvPr/>
        </p:nvSpPr>
        <p:spPr>
          <a:xfrm>
            <a:off x="261424" y="3955223"/>
            <a:ext cx="8348320" cy="655260"/>
          </a:xfrm>
          <a:prstGeom prst="roundRect">
            <a:avLst>
              <a:gd name="adj" fmla="val 9162"/>
            </a:avLst>
          </a:prstGeom>
          <a:noFill/>
          <a:ln w="25400">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600" b="1" dirty="0">
                <a:solidFill>
                  <a:schemeClr val="accent4">
                    <a:lumMod val="50000"/>
                  </a:schemeClr>
                </a:solidFill>
              </a:rPr>
              <a:t>GPU 2 (Virginia EF)			Tuesday 2PM-3PM</a:t>
            </a:r>
          </a:p>
        </p:txBody>
      </p:sp>
      <p:pic>
        <p:nvPicPr>
          <p:cNvPr id="5" name="Picture 4" descr="safari.png"/>
          <p:cNvPicPr>
            <a:picLocks noChangeAspect="1"/>
          </p:cNvPicPr>
          <p:nvPr/>
        </p:nvPicPr>
        <p:blipFill>
          <a:blip r:embed="rId8" cstate="print"/>
          <a:stretch>
            <a:fillRect/>
          </a:stretch>
        </p:blipFill>
        <p:spPr>
          <a:xfrm>
            <a:off x="3743908" y="6285881"/>
            <a:ext cx="1656184" cy="479200"/>
          </a:xfrm>
          <a:prstGeom prst="rect">
            <a:avLst/>
          </a:prstGeom>
        </p:spPr>
      </p:pic>
    </p:spTree>
    <p:extLst>
      <p:ext uri="{BB962C8B-B14F-4D97-AF65-F5344CB8AC3E}">
        <p14:creationId xmlns:p14="http://schemas.microsoft.com/office/powerpoint/2010/main" val="3243569153"/>
      </p:ext>
    </p:extLst>
  </p:cSld>
  <p:clrMapOvr>
    <a:masterClrMapping/>
  </p:clrMapOvr>
  <mc:AlternateContent xmlns:mc="http://schemas.openxmlformats.org/markup-compatibility/2006" xmlns:p14="http://schemas.microsoft.com/office/powerpoint/2010/main">
    <mc:Choice Requires="p14">
      <p:transition spd="slow" p14:dur="2000" advTm="19478"/>
    </mc:Choice>
    <mc:Fallback xmlns="">
      <p:transition spd="slow" advTm="19478"/>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30EBD62-08AC-46F3-A28B-F9DB3F2A1972}"/>
              </a:ext>
            </a:extLst>
          </p:cNvPr>
          <p:cNvSpPr/>
          <p:nvPr/>
        </p:nvSpPr>
        <p:spPr>
          <a:xfrm>
            <a:off x="2169007" y="2019784"/>
            <a:ext cx="1558637" cy="789709"/>
          </a:xfrm>
          <a:prstGeom prst="rect">
            <a:avLst/>
          </a:prstGeom>
          <a:solidFill>
            <a:srgbClr val="00206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t>GPU Core</a:t>
            </a:r>
          </a:p>
        </p:txBody>
      </p:sp>
      <p:sp>
        <p:nvSpPr>
          <p:cNvPr id="2" name="Title 1"/>
          <p:cNvSpPr>
            <a:spLocks noGrp="1"/>
          </p:cNvSpPr>
          <p:nvPr>
            <p:ph type="title"/>
          </p:nvPr>
        </p:nvSpPr>
        <p:spPr>
          <a:xfrm>
            <a:off x="0" y="130604"/>
            <a:ext cx="9144000" cy="847546"/>
          </a:xfrm>
        </p:spPr>
        <p:txBody>
          <a:bodyPr>
            <a:noAutofit/>
          </a:bodyPr>
          <a:lstStyle/>
          <a:p>
            <a:pPr algn="ctr"/>
            <a:r>
              <a:rPr lang="en-US" sz="4000" b="1" spc="-100" dirty="0"/>
              <a:t>Enabling GPU Sharing with Address Translation</a:t>
            </a:r>
          </a:p>
        </p:txBody>
      </p:sp>
      <p:sp>
        <p:nvSpPr>
          <p:cNvPr id="4" name="Slide Number Placeholder 3"/>
          <p:cNvSpPr>
            <a:spLocks noGrp="1"/>
          </p:cNvSpPr>
          <p:nvPr>
            <p:ph type="sldNum" sz="quarter" idx="12"/>
          </p:nvPr>
        </p:nvSpPr>
        <p:spPr>
          <a:ln w="38100">
            <a:noFill/>
          </a:ln>
        </p:spPr>
        <p:txBody>
          <a:bodyPr/>
          <a:lstStyle/>
          <a:p>
            <a:fld id="{9E8CE333-791E-B247-B0D8-81D7ACF2F196}" type="slidenum">
              <a:rPr lang="en-US" smtClean="0"/>
              <a:pPr/>
              <a:t>2</a:t>
            </a:fld>
            <a:endParaRPr lang="en-US" dirty="0"/>
          </a:p>
        </p:txBody>
      </p:sp>
      <p:pic>
        <p:nvPicPr>
          <p:cNvPr id="38" name="Picture 37" descr="safari.png"/>
          <p:cNvPicPr>
            <a:picLocks noChangeAspect="1"/>
          </p:cNvPicPr>
          <p:nvPr/>
        </p:nvPicPr>
        <p:blipFill>
          <a:blip r:embed="rId3" cstate="print"/>
          <a:stretch>
            <a:fillRect/>
          </a:stretch>
        </p:blipFill>
        <p:spPr>
          <a:xfrm>
            <a:off x="164139" y="6425519"/>
            <a:ext cx="1315038" cy="380494"/>
          </a:xfrm>
          <a:prstGeom prst="rect">
            <a:avLst/>
          </a:prstGeom>
        </p:spPr>
      </p:pic>
      <p:sp>
        <p:nvSpPr>
          <p:cNvPr id="3" name="Rectangle 2">
            <a:extLst>
              <a:ext uri="{FF2B5EF4-FFF2-40B4-BE49-F238E27FC236}">
                <a16:creationId xmlns:a16="http://schemas.microsoft.com/office/drawing/2014/main" id="{785FD01A-3115-4651-A65B-6C332888F4FB}"/>
              </a:ext>
            </a:extLst>
          </p:cNvPr>
          <p:cNvSpPr/>
          <p:nvPr/>
        </p:nvSpPr>
        <p:spPr>
          <a:xfrm>
            <a:off x="5786949" y="2019783"/>
            <a:ext cx="1558637" cy="789709"/>
          </a:xfrm>
          <a:prstGeom prst="rect">
            <a:avLst/>
          </a:prstGeom>
          <a:solidFill>
            <a:srgbClr val="00B05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t>GPU Core</a:t>
            </a:r>
          </a:p>
        </p:txBody>
      </p:sp>
      <p:sp>
        <p:nvSpPr>
          <p:cNvPr id="8" name="Rectangle 7">
            <a:extLst>
              <a:ext uri="{FF2B5EF4-FFF2-40B4-BE49-F238E27FC236}">
                <a16:creationId xmlns:a16="http://schemas.microsoft.com/office/drawing/2014/main" id="{DF8C24FE-74E4-4658-B0F6-ED4639A80C43}"/>
              </a:ext>
            </a:extLst>
          </p:cNvPr>
          <p:cNvSpPr/>
          <p:nvPr/>
        </p:nvSpPr>
        <p:spPr>
          <a:xfrm>
            <a:off x="3980664" y="2019784"/>
            <a:ext cx="1558637" cy="789709"/>
          </a:xfrm>
          <a:prstGeom prst="rect">
            <a:avLst/>
          </a:prstGeom>
          <a:solidFill>
            <a:srgbClr val="00B05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t>GPU Core</a:t>
            </a:r>
          </a:p>
        </p:txBody>
      </p:sp>
      <p:sp>
        <p:nvSpPr>
          <p:cNvPr id="10" name="Rectangle 9">
            <a:extLst>
              <a:ext uri="{FF2B5EF4-FFF2-40B4-BE49-F238E27FC236}">
                <a16:creationId xmlns:a16="http://schemas.microsoft.com/office/drawing/2014/main" id="{BB677EB0-95E7-486D-8B24-89E31EB890D1}"/>
              </a:ext>
            </a:extLst>
          </p:cNvPr>
          <p:cNvSpPr/>
          <p:nvPr/>
        </p:nvSpPr>
        <p:spPr>
          <a:xfrm>
            <a:off x="386964" y="2022547"/>
            <a:ext cx="1558637" cy="789709"/>
          </a:xfrm>
          <a:prstGeom prst="rect">
            <a:avLst/>
          </a:prstGeom>
          <a:solidFill>
            <a:srgbClr val="00206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t>GPU Core</a:t>
            </a:r>
          </a:p>
        </p:txBody>
      </p:sp>
      <p:sp>
        <p:nvSpPr>
          <p:cNvPr id="27" name="Rectangle 26">
            <a:extLst>
              <a:ext uri="{FF2B5EF4-FFF2-40B4-BE49-F238E27FC236}">
                <a16:creationId xmlns:a16="http://schemas.microsoft.com/office/drawing/2014/main" id="{8824E63A-8DD0-44C5-A3B9-6960A4E9FC7C}"/>
              </a:ext>
            </a:extLst>
          </p:cNvPr>
          <p:cNvSpPr/>
          <p:nvPr/>
        </p:nvSpPr>
        <p:spPr>
          <a:xfrm>
            <a:off x="2790726" y="4860949"/>
            <a:ext cx="2089474" cy="747641"/>
          </a:xfrm>
          <a:prstGeom prst="rect">
            <a:avLst/>
          </a:prstGeom>
          <a:solidFill>
            <a:schemeClr val="accent4">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solidFill>
                  <a:schemeClr val="tx1"/>
                </a:solidFill>
              </a:rPr>
              <a:t>Page Table Walkers</a:t>
            </a:r>
          </a:p>
        </p:txBody>
      </p:sp>
      <p:sp>
        <p:nvSpPr>
          <p:cNvPr id="28" name="Rectangle 27">
            <a:extLst>
              <a:ext uri="{FF2B5EF4-FFF2-40B4-BE49-F238E27FC236}">
                <a16:creationId xmlns:a16="http://schemas.microsoft.com/office/drawing/2014/main" id="{DE6923CD-3BA5-44E3-8A89-58D8BB68FF52}"/>
              </a:ext>
            </a:extLst>
          </p:cNvPr>
          <p:cNvSpPr/>
          <p:nvPr/>
        </p:nvSpPr>
        <p:spPr>
          <a:xfrm>
            <a:off x="2404074" y="5900982"/>
            <a:ext cx="2764538" cy="759219"/>
          </a:xfrm>
          <a:prstGeom prst="rect">
            <a:avLst/>
          </a:prstGeom>
          <a:solidFill>
            <a:schemeClr val="accent5">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solidFill>
                  <a:schemeClr val="tx1"/>
                </a:solidFill>
              </a:rPr>
              <a:t>Page Table</a:t>
            </a:r>
          </a:p>
          <a:p>
            <a:pPr algn="ctr"/>
            <a:r>
              <a:rPr lang="en-US" sz="2400" i="1" dirty="0">
                <a:solidFill>
                  <a:schemeClr val="tx1"/>
                </a:solidFill>
              </a:rPr>
              <a:t>(in main memory)</a:t>
            </a:r>
          </a:p>
        </p:txBody>
      </p:sp>
      <p:sp>
        <p:nvSpPr>
          <p:cNvPr id="7" name="Arrow: Up-Down 6">
            <a:extLst>
              <a:ext uri="{FF2B5EF4-FFF2-40B4-BE49-F238E27FC236}">
                <a16:creationId xmlns:a16="http://schemas.microsoft.com/office/drawing/2014/main" id="{7944B6F0-577B-44C0-B856-C4E144FC3108}"/>
              </a:ext>
            </a:extLst>
          </p:cNvPr>
          <p:cNvSpPr/>
          <p:nvPr/>
        </p:nvSpPr>
        <p:spPr>
          <a:xfrm>
            <a:off x="3087318" y="5630431"/>
            <a:ext cx="89324" cy="231915"/>
          </a:xfrm>
          <a:prstGeom prst="upDownArrow">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Arrow: Up-Down 33">
            <a:extLst>
              <a:ext uri="{FF2B5EF4-FFF2-40B4-BE49-F238E27FC236}">
                <a16:creationId xmlns:a16="http://schemas.microsoft.com/office/drawing/2014/main" id="{49D3A7D9-3B21-44F7-A5DE-A11DB2764D9A}"/>
              </a:ext>
            </a:extLst>
          </p:cNvPr>
          <p:cNvSpPr/>
          <p:nvPr/>
        </p:nvSpPr>
        <p:spPr>
          <a:xfrm>
            <a:off x="3364547" y="5630907"/>
            <a:ext cx="89324" cy="231915"/>
          </a:xfrm>
          <a:prstGeom prst="upDownArrow">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Arrow: Up-Down 35">
            <a:extLst>
              <a:ext uri="{FF2B5EF4-FFF2-40B4-BE49-F238E27FC236}">
                <a16:creationId xmlns:a16="http://schemas.microsoft.com/office/drawing/2014/main" id="{6D9159C4-CC20-4A9B-9329-46AEA3652A53}"/>
              </a:ext>
            </a:extLst>
          </p:cNvPr>
          <p:cNvSpPr/>
          <p:nvPr/>
        </p:nvSpPr>
        <p:spPr>
          <a:xfrm>
            <a:off x="3641776" y="5629479"/>
            <a:ext cx="89324" cy="231915"/>
          </a:xfrm>
          <a:prstGeom prst="upDownArrow">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Arrow: Up-Down 36">
            <a:extLst>
              <a:ext uri="{FF2B5EF4-FFF2-40B4-BE49-F238E27FC236}">
                <a16:creationId xmlns:a16="http://schemas.microsoft.com/office/drawing/2014/main" id="{2CF7593C-7919-4E63-804B-F6B7657A8E2F}"/>
              </a:ext>
            </a:extLst>
          </p:cNvPr>
          <p:cNvSpPr/>
          <p:nvPr/>
        </p:nvSpPr>
        <p:spPr>
          <a:xfrm>
            <a:off x="3919005" y="5629955"/>
            <a:ext cx="89324" cy="231915"/>
          </a:xfrm>
          <a:prstGeom prst="upDownArrow">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Arrow: Up-Down 38">
            <a:extLst>
              <a:ext uri="{FF2B5EF4-FFF2-40B4-BE49-F238E27FC236}">
                <a16:creationId xmlns:a16="http://schemas.microsoft.com/office/drawing/2014/main" id="{076E4B93-C3B6-4190-BC6E-36587CE05795}"/>
              </a:ext>
            </a:extLst>
          </p:cNvPr>
          <p:cNvSpPr/>
          <p:nvPr/>
        </p:nvSpPr>
        <p:spPr>
          <a:xfrm>
            <a:off x="4203928" y="5629003"/>
            <a:ext cx="89324" cy="231915"/>
          </a:xfrm>
          <a:prstGeom prst="upDownArrow">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Arrow: Up-Down 39">
            <a:extLst>
              <a:ext uri="{FF2B5EF4-FFF2-40B4-BE49-F238E27FC236}">
                <a16:creationId xmlns:a16="http://schemas.microsoft.com/office/drawing/2014/main" id="{77328EDB-C137-478E-B993-EAE2F26A34A9}"/>
              </a:ext>
            </a:extLst>
          </p:cNvPr>
          <p:cNvSpPr/>
          <p:nvPr/>
        </p:nvSpPr>
        <p:spPr>
          <a:xfrm>
            <a:off x="4481157" y="5629479"/>
            <a:ext cx="89324" cy="231915"/>
          </a:xfrm>
          <a:prstGeom prst="upDownArrow">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Arrow: Up-Down 42">
            <a:extLst>
              <a:ext uri="{FF2B5EF4-FFF2-40B4-BE49-F238E27FC236}">
                <a16:creationId xmlns:a16="http://schemas.microsoft.com/office/drawing/2014/main" id="{5A2DD4C9-46B9-4E73-82D7-22466B3680A1}"/>
              </a:ext>
            </a:extLst>
          </p:cNvPr>
          <p:cNvSpPr/>
          <p:nvPr/>
        </p:nvSpPr>
        <p:spPr>
          <a:xfrm>
            <a:off x="3086175" y="5630431"/>
            <a:ext cx="89324" cy="231915"/>
          </a:xfrm>
          <a:prstGeom prst="upDownArrow">
            <a:avLst/>
          </a:prstGeom>
          <a:solidFill>
            <a:srgbClr val="FF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Arrow: Up-Down 43">
            <a:extLst>
              <a:ext uri="{FF2B5EF4-FFF2-40B4-BE49-F238E27FC236}">
                <a16:creationId xmlns:a16="http://schemas.microsoft.com/office/drawing/2014/main" id="{20BED759-9560-4FD2-85E0-8EA467180BA5}"/>
              </a:ext>
            </a:extLst>
          </p:cNvPr>
          <p:cNvSpPr/>
          <p:nvPr/>
        </p:nvSpPr>
        <p:spPr>
          <a:xfrm>
            <a:off x="3363404" y="5630907"/>
            <a:ext cx="89324" cy="231915"/>
          </a:xfrm>
          <a:prstGeom prst="upDownArrow">
            <a:avLst/>
          </a:prstGeom>
          <a:solidFill>
            <a:srgbClr val="FF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Arrow: Up-Down 44">
            <a:extLst>
              <a:ext uri="{FF2B5EF4-FFF2-40B4-BE49-F238E27FC236}">
                <a16:creationId xmlns:a16="http://schemas.microsoft.com/office/drawing/2014/main" id="{6A7C92DF-9632-4622-A505-0FD727033780}"/>
              </a:ext>
            </a:extLst>
          </p:cNvPr>
          <p:cNvSpPr/>
          <p:nvPr/>
        </p:nvSpPr>
        <p:spPr>
          <a:xfrm>
            <a:off x="3640633" y="5629479"/>
            <a:ext cx="89324" cy="231915"/>
          </a:xfrm>
          <a:prstGeom prst="upDownArrow">
            <a:avLst/>
          </a:prstGeom>
          <a:solidFill>
            <a:srgbClr val="FF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Arrow: Up-Down 45">
            <a:extLst>
              <a:ext uri="{FF2B5EF4-FFF2-40B4-BE49-F238E27FC236}">
                <a16:creationId xmlns:a16="http://schemas.microsoft.com/office/drawing/2014/main" id="{B6F661EA-A857-4067-B2F9-4E87A5CBB077}"/>
              </a:ext>
            </a:extLst>
          </p:cNvPr>
          <p:cNvSpPr/>
          <p:nvPr/>
        </p:nvSpPr>
        <p:spPr>
          <a:xfrm>
            <a:off x="3917862" y="5629955"/>
            <a:ext cx="89324" cy="231915"/>
          </a:xfrm>
          <a:prstGeom prst="upDownArrow">
            <a:avLst/>
          </a:prstGeom>
          <a:solidFill>
            <a:srgbClr val="FF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Arrow: Up-Down 46">
            <a:extLst>
              <a:ext uri="{FF2B5EF4-FFF2-40B4-BE49-F238E27FC236}">
                <a16:creationId xmlns:a16="http://schemas.microsoft.com/office/drawing/2014/main" id="{A9A29EF8-4865-46AB-9A42-4372ED106A8F}"/>
              </a:ext>
            </a:extLst>
          </p:cNvPr>
          <p:cNvSpPr/>
          <p:nvPr/>
        </p:nvSpPr>
        <p:spPr>
          <a:xfrm>
            <a:off x="4202785" y="5629003"/>
            <a:ext cx="89324" cy="231915"/>
          </a:xfrm>
          <a:prstGeom prst="upDownArrow">
            <a:avLst/>
          </a:prstGeom>
          <a:solidFill>
            <a:srgbClr val="FF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Arrow: Up-Down 47">
            <a:extLst>
              <a:ext uri="{FF2B5EF4-FFF2-40B4-BE49-F238E27FC236}">
                <a16:creationId xmlns:a16="http://schemas.microsoft.com/office/drawing/2014/main" id="{E75E3909-0AAA-41EA-9DC6-7A569040955B}"/>
              </a:ext>
            </a:extLst>
          </p:cNvPr>
          <p:cNvSpPr/>
          <p:nvPr/>
        </p:nvSpPr>
        <p:spPr>
          <a:xfrm>
            <a:off x="4480014" y="5629479"/>
            <a:ext cx="89324" cy="231915"/>
          </a:xfrm>
          <a:prstGeom prst="upDownArrow">
            <a:avLst/>
          </a:prstGeom>
          <a:solidFill>
            <a:srgbClr val="FF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1" name="Group 10">
            <a:extLst>
              <a:ext uri="{FF2B5EF4-FFF2-40B4-BE49-F238E27FC236}">
                <a16:creationId xmlns:a16="http://schemas.microsoft.com/office/drawing/2014/main" id="{C23DC6EB-FEAD-448B-BB65-138F6D43528D}"/>
              </a:ext>
            </a:extLst>
          </p:cNvPr>
          <p:cNvGrpSpPr/>
          <p:nvPr/>
        </p:nvGrpSpPr>
        <p:grpSpPr>
          <a:xfrm>
            <a:off x="6154795" y="5110037"/>
            <a:ext cx="1706163" cy="585592"/>
            <a:chOff x="6093147" y="4236734"/>
            <a:chExt cx="1706163" cy="585592"/>
          </a:xfrm>
        </p:grpSpPr>
        <p:sp>
          <p:nvSpPr>
            <p:cNvPr id="49" name="Rectangle 48">
              <a:extLst>
                <a:ext uri="{FF2B5EF4-FFF2-40B4-BE49-F238E27FC236}">
                  <a16:creationId xmlns:a16="http://schemas.microsoft.com/office/drawing/2014/main" id="{C95A91A0-4259-DB4F-A544-AD3987118915}"/>
                </a:ext>
              </a:extLst>
            </p:cNvPr>
            <p:cNvSpPr/>
            <p:nvPr/>
          </p:nvSpPr>
          <p:spPr>
            <a:xfrm>
              <a:off x="6093147" y="4345042"/>
              <a:ext cx="364804" cy="390245"/>
            </a:xfrm>
            <a:prstGeom prst="rect">
              <a:avLst/>
            </a:prstGeom>
            <a:solidFill>
              <a:srgbClr val="00206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i="1" dirty="0"/>
            </a:p>
          </p:txBody>
        </p:sp>
        <p:sp>
          <p:nvSpPr>
            <p:cNvPr id="51" name="Rounded Rectangle 163">
              <a:extLst>
                <a:ext uri="{FF2B5EF4-FFF2-40B4-BE49-F238E27FC236}">
                  <a16:creationId xmlns:a16="http://schemas.microsoft.com/office/drawing/2014/main" id="{5C63AA46-A888-3A41-B724-7B391AA50E63}"/>
                </a:ext>
              </a:extLst>
            </p:cNvPr>
            <p:cNvSpPr/>
            <p:nvPr/>
          </p:nvSpPr>
          <p:spPr>
            <a:xfrm>
              <a:off x="6192433" y="4236734"/>
              <a:ext cx="1606877" cy="585592"/>
            </a:xfrm>
            <a:prstGeom prst="roundRect">
              <a:avLst>
                <a:gd name="adj" fmla="val 9162"/>
              </a:avLst>
            </a:prstGeom>
            <a:noFill/>
            <a:ln w="25400">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i="1" dirty="0">
                  <a:solidFill>
                    <a:schemeClr val="tx1"/>
                  </a:solidFill>
                </a:rPr>
                <a:t>App 1</a:t>
              </a:r>
            </a:p>
          </p:txBody>
        </p:sp>
      </p:grpSp>
      <p:grpSp>
        <p:nvGrpSpPr>
          <p:cNvPr id="12" name="Group 11">
            <a:extLst>
              <a:ext uri="{FF2B5EF4-FFF2-40B4-BE49-F238E27FC236}">
                <a16:creationId xmlns:a16="http://schemas.microsoft.com/office/drawing/2014/main" id="{CE40BE19-A7E3-4D49-AE8A-BF40C9EB3832}"/>
              </a:ext>
            </a:extLst>
          </p:cNvPr>
          <p:cNvGrpSpPr/>
          <p:nvPr/>
        </p:nvGrpSpPr>
        <p:grpSpPr>
          <a:xfrm>
            <a:off x="6154795" y="5798794"/>
            <a:ext cx="1706163" cy="585592"/>
            <a:chOff x="6093147" y="4925491"/>
            <a:chExt cx="1706163" cy="585592"/>
          </a:xfrm>
        </p:grpSpPr>
        <p:sp>
          <p:nvSpPr>
            <p:cNvPr id="50" name="Rectangle 49">
              <a:extLst>
                <a:ext uri="{FF2B5EF4-FFF2-40B4-BE49-F238E27FC236}">
                  <a16:creationId xmlns:a16="http://schemas.microsoft.com/office/drawing/2014/main" id="{3DB7324A-6514-234F-82FB-6238726506A2}"/>
                </a:ext>
              </a:extLst>
            </p:cNvPr>
            <p:cNvSpPr/>
            <p:nvPr/>
          </p:nvSpPr>
          <p:spPr>
            <a:xfrm>
              <a:off x="6093147" y="5038686"/>
              <a:ext cx="364804" cy="390245"/>
            </a:xfrm>
            <a:prstGeom prst="rect">
              <a:avLst/>
            </a:prstGeom>
            <a:solidFill>
              <a:srgbClr val="00B05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i="1" dirty="0"/>
            </a:p>
          </p:txBody>
        </p:sp>
        <p:sp>
          <p:nvSpPr>
            <p:cNvPr id="52" name="Rounded Rectangle 163">
              <a:extLst>
                <a:ext uri="{FF2B5EF4-FFF2-40B4-BE49-F238E27FC236}">
                  <a16:creationId xmlns:a16="http://schemas.microsoft.com/office/drawing/2014/main" id="{D274D44B-3673-1D47-8451-E9C36A9CC919}"/>
                </a:ext>
              </a:extLst>
            </p:cNvPr>
            <p:cNvSpPr/>
            <p:nvPr/>
          </p:nvSpPr>
          <p:spPr>
            <a:xfrm>
              <a:off x="6192433" y="4925491"/>
              <a:ext cx="1606877" cy="585592"/>
            </a:xfrm>
            <a:prstGeom prst="roundRect">
              <a:avLst>
                <a:gd name="adj" fmla="val 9162"/>
              </a:avLst>
            </a:prstGeom>
            <a:noFill/>
            <a:ln w="25400">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i="1" dirty="0">
                  <a:solidFill>
                    <a:schemeClr val="tx1"/>
                  </a:solidFill>
                </a:rPr>
                <a:t>App 2</a:t>
              </a:r>
            </a:p>
          </p:txBody>
        </p:sp>
      </p:grpSp>
      <p:sp>
        <p:nvSpPr>
          <p:cNvPr id="54" name="Arrow: Down 53">
            <a:extLst>
              <a:ext uri="{FF2B5EF4-FFF2-40B4-BE49-F238E27FC236}">
                <a16:creationId xmlns:a16="http://schemas.microsoft.com/office/drawing/2014/main" id="{6B7DE0EB-761A-4EE5-9DA3-031BD1E63E7D}"/>
              </a:ext>
            </a:extLst>
          </p:cNvPr>
          <p:cNvSpPr/>
          <p:nvPr/>
        </p:nvSpPr>
        <p:spPr>
          <a:xfrm>
            <a:off x="1027416" y="1672012"/>
            <a:ext cx="196461" cy="240442"/>
          </a:xfrm>
          <a:prstGeom prst="downArrow">
            <a:avLst/>
          </a:prstGeom>
          <a:solidFill>
            <a:srgbClr val="FF0000"/>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Rounded Rectangle 163">
            <a:extLst>
              <a:ext uri="{FF2B5EF4-FFF2-40B4-BE49-F238E27FC236}">
                <a16:creationId xmlns:a16="http://schemas.microsoft.com/office/drawing/2014/main" id="{C2F16ADB-40CB-4936-8A88-7E88BDA121D9}"/>
              </a:ext>
            </a:extLst>
          </p:cNvPr>
          <p:cNvSpPr/>
          <p:nvPr/>
        </p:nvSpPr>
        <p:spPr>
          <a:xfrm>
            <a:off x="338724" y="1025475"/>
            <a:ext cx="1606877" cy="585592"/>
          </a:xfrm>
          <a:prstGeom prst="roundRect">
            <a:avLst>
              <a:gd name="adj" fmla="val 9162"/>
            </a:avLst>
          </a:prstGeom>
          <a:noFill/>
          <a:ln w="25400">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i="1" dirty="0">
                <a:solidFill>
                  <a:schemeClr val="tx1"/>
                </a:solidFill>
              </a:rPr>
              <a:t>Virtual Address</a:t>
            </a:r>
          </a:p>
        </p:txBody>
      </p:sp>
    </p:spTree>
    <p:extLst>
      <p:ext uri="{BB962C8B-B14F-4D97-AF65-F5344CB8AC3E}">
        <p14:creationId xmlns:p14="http://schemas.microsoft.com/office/powerpoint/2010/main" val="9518744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30EBD62-08AC-46F3-A28B-F9DB3F2A1972}"/>
              </a:ext>
            </a:extLst>
          </p:cNvPr>
          <p:cNvSpPr/>
          <p:nvPr/>
        </p:nvSpPr>
        <p:spPr>
          <a:xfrm>
            <a:off x="2169007" y="2019784"/>
            <a:ext cx="1558637" cy="789709"/>
          </a:xfrm>
          <a:prstGeom prst="rect">
            <a:avLst/>
          </a:prstGeom>
          <a:solidFill>
            <a:srgbClr val="00206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t>GPU Core</a:t>
            </a:r>
          </a:p>
        </p:txBody>
      </p:sp>
      <p:sp>
        <p:nvSpPr>
          <p:cNvPr id="2" name="Title 1"/>
          <p:cNvSpPr>
            <a:spLocks noGrp="1"/>
          </p:cNvSpPr>
          <p:nvPr>
            <p:ph type="title"/>
          </p:nvPr>
        </p:nvSpPr>
        <p:spPr>
          <a:xfrm>
            <a:off x="0" y="130604"/>
            <a:ext cx="9144000" cy="847546"/>
          </a:xfrm>
        </p:spPr>
        <p:txBody>
          <a:bodyPr>
            <a:noAutofit/>
          </a:bodyPr>
          <a:lstStyle/>
          <a:p>
            <a:pPr algn="ctr"/>
            <a:r>
              <a:rPr lang="en-US" sz="4000" b="1" spc="-100" dirty="0"/>
              <a:t>Enabling GPU Sharing with Address Translation</a:t>
            </a:r>
          </a:p>
        </p:txBody>
      </p:sp>
      <p:sp>
        <p:nvSpPr>
          <p:cNvPr id="4" name="Slide Number Placeholder 3"/>
          <p:cNvSpPr>
            <a:spLocks noGrp="1"/>
          </p:cNvSpPr>
          <p:nvPr>
            <p:ph type="sldNum" sz="quarter" idx="12"/>
          </p:nvPr>
        </p:nvSpPr>
        <p:spPr>
          <a:ln w="38100">
            <a:noFill/>
          </a:ln>
        </p:spPr>
        <p:txBody>
          <a:bodyPr/>
          <a:lstStyle/>
          <a:p>
            <a:fld id="{9E8CE333-791E-B247-B0D8-81D7ACF2F196}" type="slidenum">
              <a:rPr lang="en-US" smtClean="0"/>
              <a:pPr/>
              <a:t>3</a:t>
            </a:fld>
            <a:endParaRPr lang="en-US" dirty="0"/>
          </a:p>
        </p:txBody>
      </p:sp>
      <p:pic>
        <p:nvPicPr>
          <p:cNvPr id="38" name="Picture 37" descr="safari.png"/>
          <p:cNvPicPr>
            <a:picLocks noChangeAspect="1"/>
          </p:cNvPicPr>
          <p:nvPr/>
        </p:nvPicPr>
        <p:blipFill>
          <a:blip r:embed="rId3" cstate="print"/>
          <a:stretch>
            <a:fillRect/>
          </a:stretch>
        </p:blipFill>
        <p:spPr>
          <a:xfrm>
            <a:off x="164139" y="6425519"/>
            <a:ext cx="1315038" cy="380494"/>
          </a:xfrm>
          <a:prstGeom prst="rect">
            <a:avLst/>
          </a:prstGeom>
        </p:spPr>
      </p:pic>
      <p:sp>
        <p:nvSpPr>
          <p:cNvPr id="3" name="Rectangle 2">
            <a:extLst>
              <a:ext uri="{FF2B5EF4-FFF2-40B4-BE49-F238E27FC236}">
                <a16:creationId xmlns:a16="http://schemas.microsoft.com/office/drawing/2014/main" id="{785FD01A-3115-4651-A65B-6C332888F4FB}"/>
              </a:ext>
            </a:extLst>
          </p:cNvPr>
          <p:cNvSpPr/>
          <p:nvPr/>
        </p:nvSpPr>
        <p:spPr>
          <a:xfrm>
            <a:off x="5786949" y="2019783"/>
            <a:ext cx="1558637" cy="789709"/>
          </a:xfrm>
          <a:prstGeom prst="rect">
            <a:avLst/>
          </a:prstGeom>
          <a:solidFill>
            <a:srgbClr val="00B05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t>GPU Core</a:t>
            </a:r>
          </a:p>
        </p:txBody>
      </p:sp>
      <p:sp>
        <p:nvSpPr>
          <p:cNvPr id="8" name="Rectangle 7">
            <a:extLst>
              <a:ext uri="{FF2B5EF4-FFF2-40B4-BE49-F238E27FC236}">
                <a16:creationId xmlns:a16="http://schemas.microsoft.com/office/drawing/2014/main" id="{DF8C24FE-74E4-4658-B0F6-ED4639A80C43}"/>
              </a:ext>
            </a:extLst>
          </p:cNvPr>
          <p:cNvSpPr/>
          <p:nvPr/>
        </p:nvSpPr>
        <p:spPr>
          <a:xfrm>
            <a:off x="3980664" y="2019784"/>
            <a:ext cx="1558637" cy="789709"/>
          </a:xfrm>
          <a:prstGeom prst="rect">
            <a:avLst/>
          </a:prstGeom>
          <a:solidFill>
            <a:srgbClr val="00B05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t>GPU Core</a:t>
            </a:r>
          </a:p>
        </p:txBody>
      </p:sp>
      <p:sp>
        <p:nvSpPr>
          <p:cNvPr id="10" name="Rectangle 9">
            <a:extLst>
              <a:ext uri="{FF2B5EF4-FFF2-40B4-BE49-F238E27FC236}">
                <a16:creationId xmlns:a16="http://schemas.microsoft.com/office/drawing/2014/main" id="{BB677EB0-95E7-486D-8B24-89E31EB890D1}"/>
              </a:ext>
            </a:extLst>
          </p:cNvPr>
          <p:cNvSpPr/>
          <p:nvPr/>
        </p:nvSpPr>
        <p:spPr>
          <a:xfrm>
            <a:off x="386964" y="2022547"/>
            <a:ext cx="1558637" cy="789709"/>
          </a:xfrm>
          <a:prstGeom prst="rect">
            <a:avLst/>
          </a:prstGeom>
          <a:solidFill>
            <a:srgbClr val="00206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t>GPU Core</a:t>
            </a:r>
          </a:p>
        </p:txBody>
      </p:sp>
      <p:sp>
        <p:nvSpPr>
          <p:cNvPr id="27" name="Rectangle 26">
            <a:extLst>
              <a:ext uri="{FF2B5EF4-FFF2-40B4-BE49-F238E27FC236}">
                <a16:creationId xmlns:a16="http://schemas.microsoft.com/office/drawing/2014/main" id="{8824E63A-8DD0-44C5-A3B9-6960A4E9FC7C}"/>
              </a:ext>
            </a:extLst>
          </p:cNvPr>
          <p:cNvSpPr/>
          <p:nvPr/>
        </p:nvSpPr>
        <p:spPr>
          <a:xfrm>
            <a:off x="2790726" y="4860949"/>
            <a:ext cx="2089474" cy="747641"/>
          </a:xfrm>
          <a:prstGeom prst="rect">
            <a:avLst/>
          </a:prstGeom>
          <a:solidFill>
            <a:schemeClr val="accent4">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solidFill>
                  <a:schemeClr val="tx1"/>
                </a:solidFill>
              </a:rPr>
              <a:t>Page Table Walkers</a:t>
            </a:r>
          </a:p>
        </p:txBody>
      </p:sp>
      <p:sp>
        <p:nvSpPr>
          <p:cNvPr id="28" name="Rectangle 27">
            <a:extLst>
              <a:ext uri="{FF2B5EF4-FFF2-40B4-BE49-F238E27FC236}">
                <a16:creationId xmlns:a16="http://schemas.microsoft.com/office/drawing/2014/main" id="{DE6923CD-3BA5-44E3-8A89-58D8BB68FF52}"/>
              </a:ext>
            </a:extLst>
          </p:cNvPr>
          <p:cNvSpPr/>
          <p:nvPr/>
        </p:nvSpPr>
        <p:spPr>
          <a:xfrm>
            <a:off x="2404074" y="5900982"/>
            <a:ext cx="2764538" cy="759219"/>
          </a:xfrm>
          <a:prstGeom prst="rect">
            <a:avLst/>
          </a:prstGeom>
          <a:solidFill>
            <a:schemeClr val="accent5">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solidFill>
                  <a:schemeClr val="tx1"/>
                </a:solidFill>
              </a:rPr>
              <a:t>Page Table</a:t>
            </a:r>
          </a:p>
          <a:p>
            <a:pPr algn="ctr"/>
            <a:r>
              <a:rPr lang="en-US" sz="2400" i="1" dirty="0">
                <a:solidFill>
                  <a:schemeClr val="tx1"/>
                </a:solidFill>
              </a:rPr>
              <a:t>(in main memory)</a:t>
            </a:r>
          </a:p>
        </p:txBody>
      </p:sp>
      <p:sp>
        <p:nvSpPr>
          <p:cNvPr id="7" name="Arrow: Up-Down 6">
            <a:extLst>
              <a:ext uri="{FF2B5EF4-FFF2-40B4-BE49-F238E27FC236}">
                <a16:creationId xmlns:a16="http://schemas.microsoft.com/office/drawing/2014/main" id="{7944B6F0-577B-44C0-B856-C4E144FC3108}"/>
              </a:ext>
            </a:extLst>
          </p:cNvPr>
          <p:cNvSpPr/>
          <p:nvPr/>
        </p:nvSpPr>
        <p:spPr>
          <a:xfrm>
            <a:off x="3087318" y="5630431"/>
            <a:ext cx="89324" cy="231915"/>
          </a:xfrm>
          <a:prstGeom prst="upDownArrow">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Arrow: Up-Down 33">
            <a:extLst>
              <a:ext uri="{FF2B5EF4-FFF2-40B4-BE49-F238E27FC236}">
                <a16:creationId xmlns:a16="http://schemas.microsoft.com/office/drawing/2014/main" id="{49D3A7D9-3B21-44F7-A5DE-A11DB2764D9A}"/>
              </a:ext>
            </a:extLst>
          </p:cNvPr>
          <p:cNvSpPr/>
          <p:nvPr/>
        </p:nvSpPr>
        <p:spPr>
          <a:xfrm>
            <a:off x="3364547" y="5630907"/>
            <a:ext cx="89324" cy="231915"/>
          </a:xfrm>
          <a:prstGeom prst="upDownArrow">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Arrow: Up-Down 35">
            <a:extLst>
              <a:ext uri="{FF2B5EF4-FFF2-40B4-BE49-F238E27FC236}">
                <a16:creationId xmlns:a16="http://schemas.microsoft.com/office/drawing/2014/main" id="{6D9159C4-CC20-4A9B-9329-46AEA3652A53}"/>
              </a:ext>
            </a:extLst>
          </p:cNvPr>
          <p:cNvSpPr/>
          <p:nvPr/>
        </p:nvSpPr>
        <p:spPr>
          <a:xfrm>
            <a:off x="3641776" y="5629479"/>
            <a:ext cx="89324" cy="231915"/>
          </a:xfrm>
          <a:prstGeom prst="upDownArrow">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Arrow: Up-Down 36">
            <a:extLst>
              <a:ext uri="{FF2B5EF4-FFF2-40B4-BE49-F238E27FC236}">
                <a16:creationId xmlns:a16="http://schemas.microsoft.com/office/drawing/2014/main" id="{2CF7593C-7919-4E63-804B-F6B7657A8E2F}"/>
              </a:ext>
            </a:extLst>
          </p:cNvPr>
          <p:cNvSpPr/>
          <p:nvPr/>
        </p:nvSpPr>
        <p:spPr>
          <a:xfrm>
            <a:off x="3919005" y="5629955"/>
            <a:ext cx="89324" cy="231915"/>
          </a:xfrm>
          <a:prstGeom prst="upDownArrow">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Arrow: Up-Down 38">
            <a:extLst>
              <a:ext uri="{FF2B5EF4-FFF2-40B4-BE49-F238E27FC236}">
                <a16:creationId xmlns:a16="http://schemas.microsoft.com/office/drawing/2014/main" id="{076E4B93-C3B6-4190-BC6E-36587CE05795}"/>
              </a:ext>
            </a:extLst>
          </p:cNvPr>
          <p:cNvSpPr/>
          <p:nvPr/>
        </p:nvSpPr>
        <p:spPr>
          <a:xfrm>
            <a:off x="4203928" y="5629003"/>
            <a:ext cx="89324" cy="231915"/>
          </a:xfrm>
          <a:prstGeom prst="upDownArrow">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Arrow: Up-Down 39">
            <a:extLst>
              <a:ext uri="{FF2B5EF4-FFF2-40B4-BE49-F238E27FC236}">
                <a16:creationId xmlns:a16="http://schemas.microsoft.com/office/drawing/2014/main" id="{77328EDB-C137-478E-B993-EAE2F26A34A9}"/>
              </a:ext>
            </a:extLst>
          </p:cNvPr>
          <p:cNvSpPr/>
          <p:nvPr/>
        </p:nvSpPr>
        <p:spPr>
          <a:xfrm>
            <a:off x="4481157" y="5629479"/>
            <a:ext cx="89324" cy="231915"/>
          </a:xfrm>
          <a:prstGeom prst="upDownArrow">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Arrow: Up-Down 42">
            <a:extLst>
              <a:ext uri="{FF2B5EF4-FFF2-40B4-BE49-F238E27FC236}">
                <a16:creationId xmlns:a16="http://schemas.microsoft.com/office/drawing/2014/main" id="{5A2DD4C9-46B9-4E73-82D7-22466B3680A1}"/>
              </a:ext>
            </a:extLst>
          </p:cNvPr>
          <p:cNvSpPr/>
          <p:nvPr/>
        </p:nvSpPr>
        <p:spPr>
          <a:xfrm>
            <a:off x="3086175" y="5630431"/>
            <a:ext cx="89324" cy="231915"/>
          </a:xfrm>
          <a:prstGeom prst="upDownArrow">
            <a:avLst/>
          </a:prstGeom>
          <a:solidFill>
            <a:srgbClr val="FF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Arrow: Up-Down 43">
            <a:extLst>
              <a:ext uri="{FF2B5EF4-FFF2-40B4-BE49-F238E27FC236}">
                <a16:creationId xmlns:a16="http://schemas.microsoft.com/office/drawing/2014/main" id="{20BED759-9560-4FD2-85E0-8EA467180BA5}"/>
              </a:ext>
            </a:extLst>
          </p:cNvPr>
          <p:cNvSpPr/>
          <p:nvPr/>
        </p:nvSpPr>
        <p:spPr>
          <a:xfrm>
            <a:off x="3363404" y="5630907"/>
            <a:ext cx="89324" cy="231915"/>
          </a:xfrm>
          <a:prstGeom prst="upDownArrow">
            <a:avLst/>
          </a:prstGeom>
          <a:solidFill>
            <a:srgbClr val="FF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Arrow: Up-Down 44">
            <a:extLst>
              <a:ext uri="{FF2B5EF4-FFF2-40B4-BE49-F238E27FC236}">
                <a16:creationId xmlns:a16="http://schemas.microsoft.com/office/drawing/2014/main" id="{6A7C92DF-9632-4622-A505-0FD727033780}"/>
              </a:ext>
            </a:extLst>
          </p:cNvPr>
          <p:cNvSpPr/>
          <p:nvPr/>
        </p:nvSpPr>
        <p:spPr>
          <a:xfrm>
            <a:off x="3640633" y="5629479"/>
            <a:ext cx="89324" cy="231915"/>
          </a:xfrm>
          <a:prstGeom prst="upDownArrow">
            <a:avLst/>
          </a:prstGeom>
          <a:solidFill>
            <a:srgbClr val="FF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Arrow: Up-Down 45">
            <a:extLst>
              <a:ext uri="{FF2B5EF4-FFF2-40B4-BE49-F238E27FC236}">
                <a16:creationId xmlns:a16="http://schemas.microsoft.com/office/drawing/2014/main" id="{B6F661EA-A857-4067-B2F9-4E87A5CBB077}"/>
              </a:ext>
            </a:extLst>
          </p:cNvPr>
          <p:cNvSpPr/>
          <p:nvPr/>
        </p:nvSpPr>
        <p:spPr>
          <a:xfrm>
            <a:off x="3917862" y="5629955"/>
            <a:ext cx="89324" cy="231915"/>
          </a:xfrm>
          <a:prstGeom prst="upDownArrow">
            <a:avLst/>
          </a:prstGeom>
          <a:solidFill>
            <a:srgbClr val="FF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Arrow: Up-Down 46">
            <a:extLst>
              <a:ext uri="{FF2B5EF4-FFF2-40B4-BE49-F238E27FC236}">
                <a16:creationId xmlns:a16="http://schemas.microsoft.com/office/drawing/2014/main" id="{A9A29EF8-4865-46AB-9A42-4372ED106A8F}"/>
              </a:ext>
            </a:extLst>
          </p:cNvPr>
          <p:cNvSpPr/>
          <p:nvPr/>
        </p:nvSpPr>
        <p:spPr>
          <a:xfrm>
            <a:off x="4202785" y="5629003"/>
            <a:ext cx="89324" cy="231915"/>
          </a:xfrm>
          <a:prstGeom prst="upDownArrow">
            <a:avLst/>
          </a:prstGeom>
          <a:solidFill>
            <a:srgbClr val="FF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Arrow: Up-Down 47">
            <a:extLst>
              <a:ext uri="{FF2B5EF4-FFF2-40B4-BE49-F238E27FC236}">
                <a16:creationId xmlns:a16="http://schemas.microsoft.com/office/drawing/2014/main" id="{E75E3909-0AAA-41EA-9DC6-7A569040955B}"/>
              </a:ext>
            </a:extLst>
          </p:cNvPr>
          <p:cNvSpPr/>
          <p:nvPr/>
        </p:nvSpPr>
        <p:spPr>
          <a:xfrm>
            <a:off x="4480014" y="5629479"/>
            <a:ext cx="89324" cy="231915"/>
          </a:xfrm>
          <a:prstGeom prst="upDownArrow">
            <a:avLst/>
          </a:prstGeom>
          <a:solidFill>
            <a:srgbClr val="FF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ounded Rectangle 163">
            <a:extLst>
              <a:ext uri="{FF2B5EF4-FFF2-40B4-BE49-F238E27FC236}">
                <a16:creationId xmlns:a16="http://schemas.microsoft.com/office/drawing/2014/main" id="{6513679A-C400-4F32-B76A-F5F776977748}"/>
              </a:ext>
            </a:extLst>
          </p:cNvPr>
          <p:cNvSpPr/>
          <p:nvPr/>
        </p:nvSpPr>
        <p:spPr>
          <a:xfrm>
            <a:off x="148408" y="4963941"/>
            <a:ext cx="2642317" cy="1463376"/>
          </a:xfrm>
          <a:prstGeom prst="roundRect">
            <a:avLst>
              <a:gd name="adj" fmla="val 9162"/>
            </a:avLst>
          </a:prstGeom>
          <a:noFill/>
          <a:ln w="25400">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600" b="1" dirty="0">
                <a:solidFill>
                  <a:srgbClr val="FF0000"/>
                </a:solidFill>
              </a:rPr>
              <a:t>High latency page walks</a:t>
            </a:r>
          </a:p>
        </p:txBody>
      </p:sp>
      <p:grpSp>
        <p:nvGrpSpPr>
          <p:cNvPr id="11" name="Group 10">
            <a:extLst>
              <a:ext uri="{FF2B5EF4-FFF2-40B4-BE49-F238E27FC236}">
                <a16:creationId xmlns:a16="http://schemas.microsoft.com/office/drawing/2014/main" id="{C23DC6EB-FEAD-448B-BB65-138F6D43528D}"/>
              </a:ext>
            </a:extLst>
          </p:cNvPr>
          <p:cNvGrpSpPr/>
          <p:nvPr/>
        </p:nvGrpSpPr>
        <p:grpSpPr>
          <a:xfrm>
            <a:off x="6154795" y="5110037"/>
            <a:ext cx="1706163" cy="585592"/>
            <a:chOff x="6093147" y="4236734"/>
            <a:chExt cx="1706163" cy="585592"/>
          </a:xfrm>
        </p:grpSpPr>
        <p:sp>
          <p:nvSpPr>
            <p:cNvPr id="49" name="Rectangle 48">
              <a:extLst>
                <a:ext uri="{FF2B5EF4-FFF2-40B4-BE49-F238E27FC236}">
                  <a16:creationId xmlns:a16="http://schemas.microsoft.com/office/drawing/2014/main" id="{C95A91A0-4259-DB4F-A544-AD3987118915}"/>
                </a:ext>
              </a:extLst>
            </p:cNvPr>
            <p:cNvSpPr/>
            <p:nvPr/>
          </p:nvSpPr>
          <p:spPr>
            <a:xfrm>
              <a:off x="6093147" y="4345042"/>
              <a:ext cx="364804" cy="390245"/>
            </a:xfrm>
            <a:prstGeom prst="rect">
              <a:avLst/>
            </a:prstGeom>
            <a:solidFill>
              <a:srgbClr val="00206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i="1" dirty="0"/>
            </a:p>
          </p:txBody>
        </p:sp>
        <p:sp>
          <p:nvSpPr>
            <p:cNvPr id="51" name="Rounded Rectangle 163">
              <a:extLst>
                <a:ext uri="{FF2B5EF4-FFF2-40B4-BE49-F238E27FC236}">
                  <a16:creationId xmlns:a16="http://schemas.microsoft.com/office/drawing/2014/main" id="{5C63AA46-A888-3A41-B724-7B391AA50E63}"/>
                </a:ext>
              </a:extLst>
            </p:cNvPr>
            <p:cNvSpPr/>
            <p:nvPr/>
          </p:nvSpPr>
          <p:spPr>
            <a:xfrm>
              <a:off x="6192433" y="4236734"/>
              <a:ext cx="1606877" cy="585592"/>
            </a:xfrm>
            <a:prstGeom prst="roundRect">
              <a:avLst>
                <a:gd name="adj" fmla="val 9162"/>
              </a:avLst>
            </a:prstGeom>
            <a:noFill/>
            <a:ln w="25400">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i="1" dirty="0">
                  <a:solidFill>
                    <a:schemeClr val="tx1"/>
                  </a:solidFill>
                </a:rPr>
                <a:t>App 1</a:t>
              </a:r>
            </a:p>
          </p:txBody>
        </p:sp>
      </p:grpSp>
      <p:grpSp>
        <p:nvGrpSpPr>
          <p:cNvPr id="12" name="Group 11">
            <a:extLst>
              <a:ext uri="{FF2B5EF4-FFF2-40B4-BE49-F238E27FC236}">
                <a16:creationId xmlns:a16="http://schemas.microsoft.com/office/drawing/2014/main" id="{CE40BE19-A7E3-4D49-AE8A-BF40C9EB3832}"/>
              </a:ext>
            </a:extLst>
          </p:cNvPr>
          <p:cNvGrpSpPr/>
          <p:nvPr/>
        </p:nvGrpSpPr>
        <p:grpSpPr>
          <a:xfrm>
            <a:off x="6154795" y="5798794"/>
            <a:ext cx="1706163" cy="585592"/>
            <a:chOff x="6093147" y="4925491"/>
            <a:chExt cx="1706163" cy="585592"/>
          </a:xfrm>
        </p:grpSpPr>
        <p:sp>
          <p:nvSpPr>
            <p:cNvPr id="50" name="Rectangle 49">
              <a:extLst>
                <a:ext uri="{FF2B5EF4-FFF2-40B4-BE49-F238E27FC236}">
                  <a16:creationId xmlns:a16="http://schemas.microsoft.com/office/drawing/2014/main" id="{3DB7324A-6514-234F-82FB-6238726506A2}"/>
                </a:ext>
              </a:extLst>
            </p:cNvPr>
            <p:cNvSpPr/>
            <p:nvPr/>
          </p:nvSpPr>
          <p:spPr>
            <a:xfrm>
              <a:off x="6093147" y="5038686"/>
              <a:ext cx="364804" cy="390245"/>
            </a:xfrm>
            <a:prstGeom prst="rect">
              <a:avLst/>
            </a:prstGeom>
            <a:solidFill>
              <a:srgbClr val="00B05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i="1" dirty="0"/>
            </a:p>
          </p:txBody>
        </p:sp>
        <p:sp>
          <p:nvSpPr>
            <p:cNvPr id="52" name="Rounded Rectangle 163">
              <a:extLst>
                <a:ext uri="{FF2B5EF4-FFF2-40B4-BE49-F238E27FC236}">
                  <a16:creationId xmlns:a16="http://schemas.microsoft.com/office/drawing/2014/main" id="{D274D44B-3673-1D47-8451-E9C36A9CC919}"/>
                </a:ext>
              </a:extLst>
            </p:cNvPr>
            <p:cNvSpPr/>
            <p:nvPr/>
          </p:nvSpPr>
          <p:spPr>
            <a:xfrm>
              <a:off x="6192433" y="4925491"/>
              <a:ext cx="1606877" cy="585592"/>
            </a:xfrm>
            <a:prstGeom prst="roundRect">
              <a:avLst>
                <a:gd name="adj" fmla="val 9162"/>
              </a:avLst>
            </a:prstGeom>
            <a:noFill/>
            <a:ln w="25400">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i="1" dirty="0">
                  <a:solidFill>
                    <a:schemeClr val="tx1"/>
                  </a:solidFill>
                </a:rPr>
                <a:t>App 2</a:t>
              </a:r>
            </a:p>
          </p:txBody>
        </p:sp>
      </p:grpSp>
      <p:sp>
        <p:nvSpPr>
          <p:cNvPr id="54" name="Arrow: Down 53">
            <a:extLst>
              <a:ext uri="{FF2B5EF4-FFF2-40B4-BE49-F238E27FC236}">
                <a16:creationId xmlns:a16="http://schemas.microsoft.com/office/drawing/2014/main" id="{6B7DE0EB-761A-4EE5-9DA3-031BD1E63E7D}"/>
              </a:ext>
            </a:extLst>
          </p:cNvPr>
          <p:cNvSpPr/>
          <p:nvPr/>
        </p:nvSpPr>
        <p:spPr>
          <a:xfrm>
            <a:off x="1027416" y="1672012"/>
            <a:ext cx="196461" cy="240442"/>
          </a:xfrm>
          <a:prstGeom prst="downArrow">
            <a:avLst/>
          </a:prstGeom>
          <a:solidFill>
            <a:srgbClr val="FF0000"/>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Rounded Rectangle 163">
            <a:extLst>
              <a:ext uri="{FF2B5EF4-FFF2-40B4-BE49-F238E27FC236}">
                <a16:creationId xmlns:a16="http://schemas.microsoft.com/office/drawing/2014/main" id="{C2F16ADB-40CB-4936-8A88-7E88BDA121D9}"/>
              </a:ext>
            </a:extLst>
          </p:cNvPr>
          <p:cNvSpPr/>
          <p:nvPr/>
        </p:nvSpPr>
        <p:spPr>
          <a:xfrm>
            <a:off x="338724" y="1025475"/>
            <a:ext cx="1606877" cy="585592"/>
          </a:xfrm>
          <a:prstGeom prst="roundRect">
            <a:avLst>
              <a:gd name="adj" fmla="val 9162"/>
            </a:avLst>
          </a:prstGeom>
          <a:noFill/>
          <a:ln w="25400">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i="1" dirty="0">
                <a:solidFill>
                  <a:schemeClr val="tx1"/>
                </a:solidFill>
              </a:rPr>
              <a:t>Virtual Address</a:t>
            </a:r>
          </a:p>
        </p:txBody>
      </p:sp>
    </p:spTree>
    <p:extLst>
      <p:ext uri="{BB962C8B-B14F-4D97-AF65-F5344CB8AC3E}">
        <p14:creationId xmlns:p14="http://schemas.microsoft.com/office/powerpoint/2010/main" val="34147704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30EBD62-08AC-46F3-A28B-F9DB3F2A1972}"/>
              </a:ext>
            </a:extLst>
          </p:cNvPr>
          <p:cNvSpPr/>
          <p:nvPr/>
        </p:nvSpPr>
        <p:spPr>
          <a:xfrm>
            <a:off x="2169007" y="2019784"/>
            <a:ext cx="1558637" cy="789709"/>
          </a:xfrm>
          <a:prstGeom prst="rect">
            <a:avLst/>
          </a:prstGeom>
          <a:solidFill>
            <a:srgbClr val="00206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t>GPU Core</a:t>
            </a:r>
          </a:p>
        </p:txBody>
      </p:sp>
      <p:sp>
        <p:nvSpPr>
          <p:cNvPr id="15" name="Rectangle 14">
            <a:extLst>
              <a:ext uri="{FF2B5EF4-FFF2-40B4-BE49-F238E27FC236}">
                <a16:creationId xmlns:a16="http://schemas.microsoft.com/office/drawing/2014/main" id="{7CB174CE-5F56-4A6E-A972-C0A76B75801D}"/>
              </a:ext>
            </a:extLst>
          </p:cNvPr>
          <p:cNvSpPr/>
          <p:nvPr/>
        </p:nvSpPr>
        <p:spPr>
          <a:xfrm>
            <a:off x="2169007" y="2809493"/>
            <a:ext cx="1558637" cy="447183"/>
          </a:xfrm>
          <a:prstGeom prst="rect">
            <a:avLst/>
          </a:prstGeom>
          <a:solidFill>
            <a:schemeClr val="accent4">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i="1" dirty="0">
                <a:solidFill>
                  <a:schemeClr val="tx1"/>
                </a:solidFill>
              </a:rPr>
              <a:t>Private TLB</a:t>
            </a:r>
          </a:p>
        </p:txBody>
      </p:sp>
      <p:sp>
        <p:nvSpPr>
          <p:cNvPr id="2" name="Title 1"/>
          <p:cNvSpPr>
            <a:spLocks noGrp="1"/>
          </p:cNvSpPr>
          <p:nvPr>
            <p:ph type="title"/>
          </p:nvPr>
        </p:nvSpPr>
        <p:spPr>
          <a:xfrm>
            <a:off x="0" y="130604"/>
            <a:ext cx="9144000" cy="847546"/>
          </a:xfrm>
        </p:spPr>
        <p:txBody>
          <a:bodyPr>
            <a:normAutofit fontScale="90000"/>
          </a:bodyPr>
          <a:lstStyle/>
          <a:p>
            <a:pPr algn="ctr"/>
            <a:r>
              <a:rPr lang="en-US" sz="4000" b="1" dirty="0"/>
              <a:t>State-of-the-Art Translation Support in GPUs</a:t>
            </a:r>
          </a:p>
        </p:txBody>
      </p:sp>
      <p:sp>
        <p:nvSpPr>
          <p:cNvPr id="4" name="Slide Number Placeholder 3"/>
          <p:cNvSpPr>
            <a:spLocks noGrp="1"/>
          </p:cNvSpPr>
          <p:nvPr>
            <p:ph type="sldNum" sz="quarter" idx="12"/>
          </p:nvPr>
        </p:nvSpPr>
        <p:spPr>
          <a:ln w="38100">
            <a:noFill/>
          </a:ln>
        </p:spPr>
        <p:txBody>
          <a:bodyPr/>
          <a:lstStyle/>
          <a:p>
            <a:fld id="{9E8CE333-791E-B247-B0D8-81D7ACF2F196}" type="slidenum">
              <a:rPr lang="en-US" smtClean="0"/>
              <a:pPr/>
              <a:t>4</a:t>
            </a:fld>
            <a:endParaRPr lang="en-US" dirty="0"/>
          </a:p>
        </p:txBody>
      </p:sp>
      <p:pic>
        <p:nvPicPr>
          <p:cNvPr id="38" name="Picture 37" descr="safari.png"/>
          <p:cNvPicPr>
            <a:picLocks noChangeAspect="1"/>
          </p:cNvPicPr>
          <p:nvPr/>
        </p:nvPicPr>
        <p:blipFill>
          <a:blip r:embed="rId3" cstate="print"/>
          <a:stretch>
            <a:fillRect/>
          </a:stretch>
        </p:blipFill>
        <p:spPr>
          <a:xfrm>
            <a:off x="164139" y="6425519"/>
            <a:ext cx="1315038" cy="380494"/>
          </a:xfrm>
          <a:prstGeom prst="rect">
            <a:avLst/>
          </a:prstGeom>
        </p:spPr>
      </p:pic>
      <p:sp>
        <p:nvSpPr>
          <p:cNvPr id="3" name="Rectangle 2">
            <a:extLst>
              <a:ext uri="{FF2B5EF4-FFF2-40B4-BE49-F238E27FC236}">
                <a16:creationId xmlns:a16="http://schemas.microsoft.com/office/drawing/2014/main" id="{785FD01A-3115-4651-A65B-6C332888F4FB}"/>
              </a:ext>
            </a:extLst>
          </p:cNvPr>
          <p:cNvSpPr/>
          <p:nvPr/>
        </p:nvSpPr>
        <p:spPr>
          <a:xfrm>
            <a:off x="5786949" y="2019783"/>
            <a:ext cx="1558637" cy="789709"/>
          </a:xfrm>
          <a:prstGeom prst="rect">
            <a:avLst/>
          </a:prstGeom>
          <a:solidFill>
            <a:srgbClr val="00B05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t>GPU Core</a:t>
            </a:r>
          </a:p>
        </p:txBody>
      </p:sp>
      <p:sp>
        <p:nvSpPr>
          <p:cNvPr id="8" name="Rectangle 7">
            <a:extLst>
              <a:ext uri="{FF2B5EF4-FFF2-40B4-BE49-F238E27FC236}">
                <a16:creationId xmlns:a16="http://schemas.microsoft.com/office/drawing/2014/main" id="{DF8C24FE-74E4-4658-B0F6-ED4639A80C43}"/>
              </a:ext>
            </a:extLst>
          </p:cNvPr>
          <p:cNvSpPr/>
          <p:nvPr/>
        </p:nvSpPr>
        <p:spPr>
          <a:xfrm>
            <a:off x="3980664" y="2019784"/>
            <a:ext cx="1558637" cy="789709"/>
          </a:xfrm>
          <a:prstGeom prst="rect">
            <a:avLst/>
          </a:prstGeom>
          <a:solidFill>
            <a:srgbClr val="00B05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t>GPU Core</a:t>
            </a:r>
          </a:p>
        </p:txBody>
      </p:sp>
      <p:sp>
        <p:nvSpPr>
          <p:cNvPr id="10" name="Rectangle 9">
            <a:extLst>
              <a:ext uri="{FF2B5EF4-FFF2-40B4-BE49-F238E27FC236}">
                <a16:creationId xmlns:a16="http://schemas.microsoft.com/office/drawing/2014/main" id="{BB677EB0-95E7-486D-8B24-89E31EB890D1}"/>
              </a:ext>
            </a:extLst>
          </p:cNvPr>
          <p:cNvSpPr/>
          <p:nvPr/>
        </p:nvSpPr>
        <p:spPr>
          <a:xfrm>
            <a:off x="386964" y="2022547"/>
            <a:ext cx="1558637" cy="789709"/>
          </a:xfrm>
          <a:prstGeom prst="rect">
            <a:avLst/>
          </a:prstGeom>
          <a:solidFill>
            <a:srgbClr val="00206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t>GPU Core</a:t>
            </a:r>
          </a:p>
        </p:txBody>
      </p:sp>
      <p:sp>
        <p:nvSpPr>
          <p:cNvPr id="16" name="Rectangle 15">
            <a:extLst>
              <a:ext uri="{FF2B5EF4-FFF2-40B4-BE49-F238E27FC236}">
                <a16:creationId xmlns:a16="http://schemas.microsoft.com/office/drawing/2014/main" id="{9513B627-991C-4F05-8364-A25C312F43F6}"/>
              </a:ext>
            </a:extLst>
          </p:cNvPr>
          <p:cNvSpPr/>
          <p:nvPr/>
        </p:nvSpPr>
        <p:spPr>
          <a:xfrm>
            <a:off x="2791869" y="3872387"/>
            <a:ext cx="2089474" cy="576272"/>
          </a:xfrm>
          <a:prstGeom prst="rect">
            <a:avLst/>
          </a:prstGeom>
          <a:solidFill>
            <a:schemeClr val="accent4">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solidFill>
                  <a:schemeClr val="tx1"/>
                </a:solidFill>
              </a:rPr>
              <a:t>Shared TLB</a:t>
            </a:r>
          </a:p>
        </p:txBody>
      </p:sp>
      <p:sp>
        <p:nvSpPr>
          <p:cNvPr id="26" name="Rectangle 25">
            <a:extLst>
              <a:ext uri="{FF2B5EF4-FFF2-40B4-BE49-F238E27FC236}">
                <a16:creationId xmlns:a16="http://schemas.microsoft.com/office/drawing/2014/main" id="{03F4CAD8-9CC3-452E-B018-55ACE9F44572}"/>
              </a:ext>
            </a:extLst>
          </p:cNvPr>
          <p:cNvSpPr/>
          <p:nvPr/>
        </p:nvSpPr>
        <p:spPr>
          <a:xfrm>
            <a:off x="386964" y="2812256"/>
            <a:ext cx="1558637" cy="447183"/>
          </a:xfrm>
          <a:prstGeom prst="rect">
            <a:avLst/>
          </a:prstGeom>
          <a:solidFill>
            <a:schemeClr val="accent4">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i="1" dirty="0">
                <a:solidFill>
                  <a:schemeClr val="tx1"/>
                </a:solidFill>
              </a:rPr>
              <a:t>Private TLB</a:t>
            </a:r>
          </a:p>
        </p:txBody>
      </p:sp>
      <p:sp>
        <p:nvSpPr>
          <p:cNvPr id="27" name="Rectangle 26">
            <a:extLst>
              <a:ext uri="{FF2B5EF4-FFF2-40B4-BE49-F238E27FC236}">
                <a16:creationId xmlns:a16="http://schemas.microsoft.com/office/drawing/2014/main" id="{8824E63A-8DD0-44C5-A3B9-6960A4E9FC7C}"/>
              </a:ext>
            </a:extLst>
          </p:cNvPr>
          <p:cNvSpPr/>
          <p:nvPr/>
        </p:nvSpPr>
        <p:spPr>
          <a:xfrm>
            <a:off x="2790726" y="4860949"/>
            <a:ext cx="2089474" cy="747641"/>
          </a:xfrm>
          <a:prstGeom prst="rect">
            <a:avLst/>
          </a:prstGeom>
          <a:solidFill>
            <a:schemeClr val="accent4">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solidFill>
                  <a:schemeClr val="tx1"/>
                </a:solidFill>
              </a:rPr>
              <a:t>Page Table Walkers</a:t>
            </a:r>
          </a:p>
        </p:txBody>
      </p:sp>
      <p:sp>
        <p:nvSpPr>
          <p:cNvPr id="28" name="Rectangle 27">
            <a:extLst>
              <a:ext uri="{FF2B5EF4-FFF2-40B4-BE49-F238E27FC236}">
                <a16:creationId xmlns:a16="http://schemas.microsoft.com/office/drawing/2014/main" id="{DE6923CD-3BA5-44E3-8A89-58D8BB68FF52}"/>
              </a:ext>
            </a:extLst>
          </p:cNvPr>
          <p:cNvSpPr/>
          <p:nvPr/>
        </p:nvSpPr>
        <p:spPr>
          <a:xfrm>
            <a:off x="2404074" y="5900982"/>
            <a:ext cx="2764538" cy="759219"/>
          </a:xfrm>
          <a:prstGeom prst="rect">
            <a:avLst/>
          </a:prstGeom>
          <a:solidFill>
            <a:schemeClr val="accent5">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solidFill>
                  <a:schemeClr val="tx1"/>
                </a:solidFill>
              </a:rPr>
              <a:t>Page Table</a:t>
            </a:r>
          </a:p>
          <a:p>
            <a:pPr algn="ctr"/>
            <a:r>
              <a:rPr lang="en-US" sz="2400" i="1" dirty="0">
                <a:solidFill>
                  <a:schemeClr val="tx1"/>
                </a:solidFill>
              </a:rPr>
              <a:t>(in main memory)</a:t>
            </a:r>
          </a:p>
        </p:txBody>
      </p:sp>
      <p:sp>
        <p:nvSpPr>
          <p:cNvPr id="17" name="Rectangle 16">
            <a:extLst>
              <a:ext uri="{FF2B5EF4-FFF2-40B4-BE49-F238E27FC236}">
                <a16:creationId xmlns:a16="http://schemas.microsoft.com/office/drawing/2014/main" id="{FCB778CA-CC1E-4B5B-90DE-FD3EAC603DCF}"/>
              </a:ext>
            </a:extLst>
          </p:cNvPr>
          <p:cNvSpPr/>
          <p:nvPr/>
        </p:nvSpPr>
        <p:spPr>
          <a:xfrm>
            <a:off x="3980663" y="2809551"/>
            <a:ext cx="1558637" cy="447183"/>
          </a:xfrm>
          <a:prstGeom prst="rect">
            <a:avLst/>
          </a:prstGeom>
          <a:solidFill>
            <a:schemeClr val="accent4">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i="1" dirty="0">
                <a:solidFill>
                  <a:schemeClr val="tx1"/>
                </a:solidFill>
              </a:rPr>
              <a:t>Private TLB</a:t>
            </a:r>
          </a:p>
        </p:txBody>
      </p:sp>
      <p:sp>
        <p:nvSpPr>
          <p:cNvPr id="18" name="Rectangle 17">
            <a:extLst>
              <a:ext uri="{FF2B5EF4-FFF2-40B4-BE49-F238E27FC236}">
                <a16:creationId xmlns:a16="http://schemas.microsoft.com/office/drawing/2014/main" id="{47568088-6253-4F64-BBB9-A9998A496BA4}"/>
              </a:ext>
            </a:extLst>
          </p:cNvPr>
          <p:cNvSpPr/>
          <p:nvPr/>
        </p:nvSpPr>
        <p:spPr>
          <a:xfrm>
            <a:off x="5786949" y="2815579"/>
            <a:ext cx="1558637" cy="447183"/>
          </a:xfrm>
          <a:prstGeom prst="rect">
            <a:avLst/>
          </a:prstGeom>
          <a:solidFill>
            <a:schemeClr val="accent4">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i="1" dirty="0">
                <a:solidFill>
                  <a:schemeClr val="tx1"/>
                </a:solidFill>
              </a:rPr>
              <a:t>Private TLB</a:t>
            </a:r>
          </a:p>
        </p:txBody>
      </p:sp>
      <p:sp>
        <p:nvSpPr>
          <p:cNvPr id="6" name="Arrow: Down 5">
            <a:extLst>
              <a:ext uri="{FF2B5EF4-FFF2-40B4-BE49-F238E27FC236}">
                <a16:creationId xmlns:a16="http://schemas.microsoft.com/office/drawing/2014/main" id="{BB723448-3C4C-464B-AE78-51814078DA57}"/>
              </a:ext>
            </a:extLst>
          </p:cNvPr>
          <p:cNvSpPr/>
          <p:nvPr/>
        </p:nvSpPr>
        <p:spPr>
          <a:xfrm>
            <a:off x="2948182" y="3366663"/>
            <a:ext cx="217932" cy="434273"/>
          </a:xfrm>
          <a:prstGeom prst="downArrow">
            <a:avLst/>
          </a:prstGeom>
          <a:solidFill>
            <a:schemeClr val="bg1">
              <a:lumMod val="85000"/>
            </a:schemeClr>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Arrow: Down 18">
            <a:extLst>
              <a:ext uri="{FF2B5EF4-FFF2-40B4-BE49-F238E27FC236}">
                <a16:creationId xmlns:a16="http://schemas.microsoft.com/office/drawing/2014/main" id="{C6D19B96-2A51-4788-881B-FA07B25694DB}"/>
              </a:ext>
            </a:extLst>
          </p:cNvPr>
          <p:cNvSpPr/>
          <p:nvPr/>
        </p:nvSpPr>
        <p:spPr>
          <a:xfrm>
            <a:off x="3652781" y="4502140"/>
            <a:ext cx="429354" cy="310508"/>
          </a:xfrm>
          <a:prstGeom prst="downArrow">
            <a:avLst/>
          </a:prstGeom>
          <a:solidFill>
            <a:schemeClr val="bg1">
              <a:lumMod val="85000"/>
            </a:schemeClr>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Arrow: Down 20">
            <a:extLst>
              <a:ext uri="{FF2B5EF4-FFF2-40B4-BE49-F238E27FC236}">
                <a16:creationId xmlns:a16="http://schemas.microsoft.com/office/drawing/2014/main" id="{9359A06D-9939-492F-8716-DD3E644ABE0E}"/>
              </a:ext>
            </a:extLst>
          </p:cNvPr>
          <p:cNvSpPr/>
          <p:nvPr/>
        </p:nvSpPr>
        <p:spPr>
          <a:xfrm>
            <a:off x="3484181" y="3354821"/>
            <a:ext cx="217932" cy="434273"/>
          </a:xfrm>
          <a:prstGeom prst="downArrow">
            <a:avLst/>
          </a:prstGeom>
          <a:solidFill>
            <a:schemeClr val="bg1">
              <a:lumMod val="85000"/>
            </a:schemeClr>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Arrow: Down 22">
            <a:extLst>
              <a:ext uri="{FF2B5EF4-FFF2-40B4-BE49-F238E27FC236}">
                <a16:creationId xmlns:a16="http://schemas.microsoft.com/office/drawing/2014/main" id="{C19B1946-411A-4E2B-85B8-CB3A4CED92F0}"/>
              </a:ext>
            </a:extLst>
          </p:cNvPr>
          <p:cNvSpPr/>
          <p:nvPr/>
        </p:nvSpPr>
        <p:spPr>
          <a:xfrm>
            <a:off x="4022501" y="3366663"/>
            <a:ext cx="217932" cy="434273"/>
          </a:xfrm>
          <a:prstGeom prst="downArrow">
            <a:avLst/>
          </a:prstGeom>
          <a:solidFill>
            <a:schemeClr val="bg1">
              <a:lumMod val="85000"/>
            </a:schemeClr>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Arrow: Down 23">
            <a:extLst>
              <a:ext uri="{FF2B5EF4-FFF2-40B4-BE49-F238E27FC236}">
                <a16:creationId xmlns:a16="http://schemas.microsoft.com/office/drawing/2014/main" id="{F45CA4AD-B46D-4E7A-8A3A-C7440FBFE1C4}"/>
              </a:ext>
            </a:extLst>
          </p:cNvPr>
          <p:cNvSpPr/>
          <p:nvPr/>
        </p:nvSpPr>
        <p:spPr>
          <a:xfrm>
            <a:off x="4558500" y="3354821"/>
            <a:ext cx="217932" cy="434273"/>
          </a:xfrm>
          <a:prstGeom prst="downArrow">
            <a:avLst/>
          </a:prstGeom>
          <a:solidFill>
            <a:schemeClr val="bg1">
              <a:lumMod val="85000"/>
            </a:schemeClr>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5" name="Straight Arrow Connector 24">
            <a:extLst>
              <a:ext uri="{FF2B5EF4-FFF2-40B4-BE49-F238E27FC236}">
                <a16:creationId xmlns:a16="http://schemas.microsoft.com/office/drawing/2014/main" id="{4823EDA6-AEB5-4B69-99CB-9F42A9CA33A5}"/>
              </a:ext>
            </a:extLst>
          </p:cNvPr>
          <p:cNvCxnSpPr>
            <a:cxnSpLocks/>
          </p:cNvCxnSpPr>
          <p:nvPr/>
        </p:nvCxnSpPr>
        <p:spPr>
          <a:xfrm>
            <a:off x="524231" y="3568878"/>
            <a:ext cx="8221540" cy="0"/>
          </a:xfrm>
          <a:prstGeom prst="straightConnector1">
            <a:avLst/>
          </a:prstGeom>
          <a:ln w="25400">
            <a:solidFill>
              <a:schemeClr val="tx1"/>
            </a:solidFill>
            <a:prstDash val="dashDot"/>
            <a:tailEnd type="none"/>
          </a:ln>
        </p:spPr>
        <p:style>
          <a:lnRef idx="1">
            <a:schemeClr val="accent1"/>
          </a:lnRef>
          <a:fillRef idx="0">
            <a:schemeClr val="accent1"/>
          </a:fillRef>
          <a:effectRef idx="0">
            <a:schemeClr val="accent1"/>
          </a:effectRef>
          <a:fontRef idx="minor">
            <a:schemeClr val="tx1"/>
          </a:fontRef>
        </p:style>
      </p:cxnSp>
      <p:sp>
        <p:nvSpPr>
          <p:cNvPr id="29" name="Arrow: Down 28">
            <a:extLst>
              <a:ext uri="{FF2B5EF4-FFF2-40B4-BE49-F238E27FC236}">
                <a16:creationId xmlns:a16="http://schemas.microsoft.com/office/drawing/2014/main" id="{050A3C44-821F-4F17-8382-6CD2DF07E779}"/>
              </a:ext>
            </a:extLst>
          </p:cNvPr>
          <p:cNvSpPr/>
          <p:nvPr/>
        </p:nvSpPr>
        <p:spPr>
          <a:xfrm>
            <a:off x="2948182" y="3366663"/>
            <a:ext cx="217932" cy="434273"/>
          </a:xfrm>
          <a:prstGeom prst="downArrow">
            <a:avLst/>
          </a:prstGeom>
          <a:solidFill>
            <a:srgbClr val="FF0000"/>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Arrow: Down 29">
            <a:extLst>
              <a:ext uri="{FF2B5EF4-FFF2-40B4-BE49-F238E27FC236}">
                <a16:creationId xmlns:a16="http://schemas.microsoft.com/office/drawing/2014/main" id="{F741E9E3-208C-4553-B16C-91D164727F1A}"/>
              </a:ext>
            </a:extLst>
          </p:cNvPr>
          <p:cNvSpPr/>
          <p:nvPr/>
        </p:nvSpPr>
        <p:spPr>
          <a:xfrm>
            <a:off x="3484181" y="3354821"/>
            <a:ext cx="217932" cy="434273"/>
          </a:xfrm>
          <a:prstGeom prst="downArrow">
            <a:avLst/>
          </a:prstGeom>
          <a:solidFill>
            <a:srgbClr val="FF0000"/>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Arrow: Down 30">
            <a:extLst>
              <a:ext uri="{FF2B5EF4-FFF2-40B4-BE49-F238E27FC236}">
                <a16:creationId xmlns:a16="http://schemas.microsoft.com/office/drawing/2014/main" id="{998F5DB7-BDC9-46B2-B574-8D4811F9E082}"/>
              </a:ext>
            </a:extLst>
          </p:cNvPr>
          <p:cNvSpPr/>
          <p:nvPr/>
        </p:nvSpPr>
        <p:spPr>
          <a:xfrm>
            <a:off x="4022501" y="3366663"/>
            <a:ext cx="217932" cy="434273"/>
          </a:xfrm>
          <a:prstGeom prst="downArrow">
            <a:avLst/>
          </a:prstGeom>
          <a:solidFill>
            <a:srgbClr val="FF0000"/>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Arrow: Down 31">
            <a:extLst>
              <a:ext uri="{FF2B5EF4-FFF2-40B4-BE49-F238E27FC236}">
                <a16:creationId xmlns:a16="http://schemas.microsoft.com/office/drawing/2014/main" id="{C0C3DE01-5D95-47E3-8786-2A362B2CE61E}"/>
              </a:ext>
            </a:extLst>
          </p:cNvPr>
          <p:cNvSpPr/>
          <p:nvPr/>
        </p:nvSpPr>
        <p:spPr>
          <a:xfrm>
            <a:off x="4558500" y="3354821"/>
            <a:ext cx="217932" cy="434273"/>
          </a:xfrm>
          <a:prstGeom prst="downArrow">
            <a:avLst/>
          </a:prstGeom>
          <a:solidFill>
            <a:srgbClr val="FF0000"/>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Arrow: Up-Down 6">
            <a:extLst>
              <a:ext uri="{FF2B5EF4-FFF2-40B4-BE49-F238E27FC236}">
                <a16:creationId xmlns:a16="http://schemas.microsoft.com/office/drawing/2014/main" id="{7944B6F0-577B-44C0-B856-C4E144FC3108}"/>
              </a:ext>
            </a:extLst>
          </p:cNvPr>
          <p:cNvSpPr/>
          <p:nvPr/>
        </p:nvSpPr>
        <p:spPr>
          <a:xfrm>
            <a:off x="3087318" y="5630431"/>
            <a:ext cx="89324" cy="231915"/>
          </a:xfrm>
          <a:prstGeom prst="upDownArrow">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Arrow: Up-Down 33">
            <a:extLst>
              <a:ext uri="{FF2B5EF4-FFF2-40B4-BE49-F238E27FC236}">
                <a16:creationId xmlns:a16="http://schemas.microsoft.com/office/drawing/2014/main" id="{49D3A7D9-3B21-44F7-A5DE-A11DB2764D9A}"/>
              </a:ext>
            </a:extLst>
          </p:cNvPr>
          <p:cNvSpPr/>
          <p:nvPr/>
        </p:nvSpPr>
        <p:spPr>
          <a:xfrm>
            <a:off x="3364547" y="5630907"/>
            <a:ext cx="89324" cy="231915"/>
          </a:xfrm>
          <a:prstGeom prst="upDownArrow">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Arrow: Up-Down 35">
            <a:extLst>
              <a:ext uri="{FF2B5EF4-FFF2-40B4-BE49-F238E27FC236}">
                <a16:creationId xmlns:a16="http://schemas.microsoft.com/office/drawing/2014/main" id="{6D9159C4-CC20-4A9B-9329-46AEA3652A53}"/>
              </a:ext>
            </a:extLst>
          </p:cNvPr>
          <p:cNvSpPr/>
          <p:nvPr/>
        </p:nvSpPr>
        <p:spPr>
          <a:xfrm>
            <a:off x="3641776" y="5629479"/>
            <a:ext cx="89324" cy="231915"/>
          </a:xfrm>
          <a:prstGeom prst="upDownArrow">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Arrow: Up-Down 36">
            <a:extLst>
              <a:ext uri="{FF2B5EF4-FFF2-40B4-BE49-F238E27FC236}">
                <a16:creationId xmlns:a16="http://schemas.microsoft.com/office/drawing/2014/main" id="{2CF7593C-7919-4E63-804B-F6B7657A8E2F}"/>
              </a:ext>
            </a:extLst>
          </p:cNvPr>
          <p:cNvSpPr/>
          <p:nvPr/>
        </p:nvSpPr>
        <p:spPr>
          <a:xfrm>
            <a:off x="3919005" y="5629955"/>
            <a:ext cx="89324" cy="231915"/>
          </a:xfrm>
          <a:prstGeom prst="upDownArrow">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Arrow: Up-Down 38">
            <a:extLst>
              <a:ext uri="{FF2B5EF4-FFF2-40B4-BE49-F238E27FC236}">
                <a16:creationId xmlns:a16="http://schemas.microsoft.com/office/drawing/2014/main" id="{076E4B93-C3B6-4190-BC6E-36587CE05795}"/>
              </a:ext>
            </a:extLst>
          </p:cNvPr>
          <p:cNvSpPr/>
          <p:nvPr/>
        </p:nvSpPr>
        <p:spPr>
          <a:xfrm>
            <a:off x="4203928" y="5629003"/>
            <a:ext cx="89324" cy="231915"/>
          </a:xfrm>
          <a:prstGeom prst="upDownArrow">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Arrow: Up-Down 39">
            <a:extLst>
              <a:ext uri="{FF2B5EF4-FFF2-40B4-BE49-F238E27FC236}">
                <a16:creationId xmlns:a16="http://schemas.microsoft.com/office/drawing/2014/main" id="{77328EDB-C137-478E-B993-EAE2F26A34A9}"/>
              </a:ext>
            </a:extLst>
          </p:cNvPr>
          <p:cNvSpPr/>
          <p:nvPr/>
        </p:nvSpPr>
        <p:spPr>
          <a:xfrm>
            <a:off x="4481157" y="5629479"/>
            <a:ext cx="89324" cy="231915"/>
          </a:xfrm>
          <a:prstGeom prst="upDownArrow">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Arrow: Up-Down 42">
            <a:extLst>
              <a:ext uri="{FF2B5EF4-FFF2-40B4-BE49-F238E27FC236}">
                <a16:creationId xmlns:a16="http://schemas.microsoft.com/office/drawing/2014/main" id="{5A2DD4C9-46B9-4E73-82D7-22466B3680A1}"/>
              </a:ext>
            </a:extLst>
          </p:cNvPr>
          <p:cNvSpPr/>
          <p:nvPr/>
        </p:nvSpPr>
        <p:spPr>
          <a:xfrm>
            <a:off x="3086175" y="5630431"/>
            <a:ext cx="89324" cy="231915"/>
          </a:xfrm>
          <a:prstGeom prst="upDownArrow">
            <a:avLst/>
          </a:prstGeom>
          <a:solidFill>
            <a:srgbClr val="FF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Arrow: Up-Down 43">
            <a:extLst>
              <a:ext uri="{FF2B5EF4-FFF2-40B4-BE49-F238E27FC236}">
                <a16:creationId xmlns:a16="http://schemas.microsoft.com/office/drawing/2014/main" id="{20BED759-9560-4FD2-85E0-8EA467180BA5}"/>
              </a:ext>
            </a:extLst>
          </p:cNvPr>
          <p:cNvSpPr/>
          <p:nvPr/>
        </p:nvSpPr>
        <p:spPr>
          <a:xfrm>
            <a:off x="3363404" y="5630907"/>
            <a:ext cx="89324" cy="231915"/>
          </a:xfrm>
          <a:prstGeom prst="upDownArrow">
            <a:avLst/>
          </a:prstGeom>
          <a:solidFill>
            <a:srgbClr val="FF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Arrow: Up-Down 44">
            <a:extLst>
              <a:ext uri="{FF2B5EF4-FFF2-40B4-BE49-F238E27FC236}">
                <a16:creationId xmlns:a16="http://schemas.microsoft.com/office/drawing/2014/main" id="{6A7C92DF-9632-4622-A505-0FD727033780}"/>
              </a:ext>
            </a:extLst>
          </p:cNvPr>
          <p:cNvSpPr/>
          <p:nvPr/>
        </p:nvSpPr>
        <p:spPr>
          <a:xfrm>
            <a:off x="3640633" y="5629479"/>
            <a:ext cx="89324" cy="231915"/>
          </a:xfrm>
          <a:prstGeom prst="upDownArrow">
            <a:avLst/>
          </a:prstGeom>
          <a:solidFill>
            <a:srgbClr val="FF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Arrow: Up-Down 45">
            <a:extLst>
              <a:ext uri="{FF2B5EF4-FFF2-40B4-BE49-F238E27FC236}">
                <a16:creationId xmlns:a16="http://schemas.microsoft.com/office/drawing/2014/main" id="{B6F661EA-A857-4067-B2F9-4E87A5CBB077}"/>
              </a:ext>
            </a:extLst>
          </p:cNvPr>
          <p:cNvSpPr/>
          <p:nvPr/>
        </p:nvSpPr>
        <p:spPr>
          <a:xfrm>
            <a:off x="3917862" y="5629955"/>
            <a:ext cx="89324" cy="231915"/>
          </a:xfrm>
          <a:prstGeom prst="upDownArrow">
            <a:avLst/>
          </a:prstGeom>
          <a:solidFill>
            <a:srgbClr val="FF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Arrow: Up-Down 46">
            <a:extLst>
              <a:ext uri="{FF2B5EF4-FFF2-40B4-BE49-F238E27FC236}">
                <a16:creationId xmlns:a16="http://schemas.microsoft.com/office/drawing/2014/main" id="{A9A29EF8-4865-46AB-9A42-4372ED106A8F}"/>
              </a:ext>
            </a:extLst>
          </p:cNvPr>
          <p:cNvSpPr/>
          <p:nvPr/>
        </p:nvSpPr>
        <p:spPr>
          <a:xfrm>
            <a:off x="4202785" y="5629003"/>
            <a:ext cx="89324" cy="231915"/>
          </a:xfrm>
          <a:prstGeom prst="upDownArrow">
            <a:avLst/>
          </a:prstGeom>
          <a:solidFill>
            <a:srgbClr val="FF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Arrow: Up-Down 47">
            <a:extLst>
              <a:ext uri="{FF2B5EF4-FFF2-40B4-BE49-F238E27FC236}">
                <a16:creationId xmlns:a16="http://schemas.microsoft.com/office/drawing/2014/main" id="{E75E3909-0AAA-41EA-9DC6-7A569040955B}"/>
              </a:ext>
            </a:extLst>
          </p:cNvPr>
          <p:cNvSpPr/>
          <p:nvPr/>
        </p:nvSpPr>
        <p:spPr>
          <a:xfrm>
            <a:off x="4480014" y="5629479"/>
            <a:ext cx="89324" cy="231915"/>
          </a:xfrm>
          <a:prstGeom prst="upDownArrow">
            <a:avLst/>
          </a:prstGeom>
          <a:solidFill>
            <a:srgbClr val="FF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ounded Rectangle 163">
            <a:extLst>
              <a:ext uri="{FF2B5EF4-FFF2-40B4-BE49-F238E27FC236}">
                <a16:creationId xmlns:a16="http://schemas.microsoft.com/office/drawing/2014/main" id="{6513679A-C400-4F32-B76A-F5F776977748}"/>
              </a:ext>
            </a:extLst>
          </p:cNvPr>
          <p:cNvSpPr/>
          <p:nvPr/>
        </p:nvSpPr>
        <p:spPr>
          <a:xfrm>
            <a:off x="148408" y="4963941"/>
            <a:ext cx="2642317" cy="1463376"/>
          </a:xfrm>
          <a:prstGeom prst="roundRect">
            <a:avLst>
              <a:gd name="adj" fmla="val 9162"/>
            </a:avLst>
          </a:prstGeom>
          <a:noFill/>
          <a:ln w="25400">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600" b="1" dirty="0">
                <a:solidFill>
                  <a:srgbClr val="FF0000"/>
                </a:solidFill>
              </a:rPr>
              <a:t>High latency page walks</a:t>
            </a:r>
          </a:p>
        </p:txBody>
      </p:sp>
      <p:sp>
        <p:nvSpPr>
          <p:cNvPr id="60" name="Rounded Rectangle 163">
            <a:extLst>
              <a:ext uri="{FF2B5EF4-FFF2-40B4-BE49-F238E27FC236}">
                <a16:creationId xmlns:a16="http://schemas.microsoft.com/office/drawing/2014/main" id="{7F9C6ACA-BBFB-4824-BFE8-CFA10D96B0CD}"/>
              </a:ext>
            </a:extLst>
          </p:cNvPr>
          <p:cNvSpPr/>
          <p:nvPr/>
        </p:nvSpPr>
        <p:spPr>
          <a:xfrm>
            <a:off x="7471960" y="3095435"/>
            <a:ext cx="1606877" cy="585592"/>
          </a:xfrm>
          <a:prstGeom prst="roundRect">
            <a:avLst>
              <a:gd name="adj" fmla="val 9162"/>
            </a:avLst>
          </a:prstGeom>
          <a:noFill/>
          <a:ln w="25400">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i="1" dirty="0">
                <a:solidFill>
                  <a:schemeClr val="tx1"/>
                </a:solidFill>
              </a:rPr>
              <a:t>Private</a:t>
            </a:r>
          </a:p>
        </p:txBody>
      </p:sp>
      <p:sp>
        <p:nvSpPr>
          <p:cNvPr id="61" name="Rounded Rectangle 163">
            <a:extLst>
              <a:ext uri="{FF2B5EF4-FFF2-40B4-BE49-F238E27FC236}">
                <a16:creationId xmlns:a16="http://schemas.microsoft.com/office/drawing/2014/main" id="{775A3A60-900A-40B3-954E-D15E2D788336}"/>
              </a:ext>
            </a:extLst>
          </p:cNvPr>
          <p:cNvSpPr/>
          <p:nvPr/>
        </p:nvSpPr>
        <p:spPr>
          <a:xfrm>
            <a:off x="7471960" y="3416258"/>
            <a:ext cx="1606877" cy="585592"/>
          </a:xfrm>
          <a:prstGeom prst="roundRect">
            <a:avLst>
              <a:gd name="adj" fmla="val 9162"/>
            </a:avLst>
          </a:prstGeom>
          <a:noFill/>
          <a:ln w="25400">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i="1" dirty="0">
                <a:solidFill>
                  <a:schemeClr val="tx1"/>
                </a:solidFill>
              </a:rPr>
              <a:t>Shared</a:t>
            </a:r>
          </a:p>
        </p:txBody>
      </p:sp>
      <p:grpSp>
        <p:nvGrpSpPr>
          <p:cNvPr id="11" name="Group 10">
            <a:extLst>
              <a:ext uri="{FF2B5EF4-FFF2-40B4-BE49-F238E27FC236}">
                <a16:creationId xmlns:a16="http://schemas.microsoft.com/office/drawing/2014/main" id="{C23DC6EB-FEAD-448B-BB65-138F6D43528D}"/>
              </a:ext>
            </a:extLst>
          </p:cNvPr>
          <p:cNvGrpSpPr/>
          <p:nvPr/>
        </p:nvGrpSpPr>
        <p:grpSpPr>
          <a:xfrm>
            <a:off x="6154795" y="5110037"/>
            <a:ext cx="1706163" cy="585592"/>
            <a:chOff x="6093147" y="4236734"/>
            <a:chExt cx="1706163" cy="585592"/>
          </a:xfrm>
        </p:grpSpPr>
        <p:sp>
          <p:nvSpPr>
            <p:cNvPr id="49" name="Rectangle 48">
              <a:extLst>
                <a:ext uri="{FF2B5EF4-FFF2-40B4-BE49-F238E27FC236}">
                  <a16:creationId xmlns:a16="http://schemas.microsoft.com/office/drawing/2014/main" id="{C95A91A0-4259-DB4F-A544-AD3987118915}"/>
                </a:ext>
              </a:extLst>
            </p:cNvPr>
            <p:cNvSpPr/>
            <p:nvPr/>
          </p:nvSpPr>
          <p:spPr>
            <a:xfrm>
              <a:off x="6093147" y="4345042"/>
              <a:ext cx="364804" cy="390245"/>
            </a:xfrm>
            <a:prstGeom prst="rect">
              <a:avLst/>
            </a:prstGeom>
            <a:solidFill>
              <a:srgbClr val="00206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i="1" dirty="0"/>
            </a:p>
          </p:txBody>
        </p:sp>
        <p:sp>
          <p:nvSpPr>
            <p:cNvPr id="51" name="Rounded Rectangle 163">
              <a:extLst>
                <a:ext uri="{FF2B5EF4-FFF2-40B4-BE49-F238E27FC236}">
                  <a16:creationId xmlns:a16="http://schemas.microsoft.com/office/drawing/2014/main" id="{5C63AA46-A888-3A41-B724-7B391AA50E63}"/>
                </a:ext>
              </a:extLst>
            </p:cNvPr>
            <p:cNvSpPr/>
            <p:nvPr/>
          </p:nvSpPr>
          <p:spPr>
            <a:xfrm>
              <a:off x="6192433" y="4236734"/>
              <a:ext cx="1606877" cy="585592"/>
            </a:xfrm>
            <a:prstGeom prst="roundRect">
              <a:avLst>
                <a:gd name="adj" fmla="val 9162"/>
              </a:avLst>
            </a:prstGeom>
            <a:noFill/>
            <a:ln w="25400">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i="1" dirty="0">
                  <a:solidFill>
                    <a:schemeClr val="tx1"/>
                  </a:solidFill>
                </a:rPr>
                <a:t>App 1</a:t>
              </a:r>
            </a:p>
          </p:txBody>
        </p:sp>
      </p:grpSp>
      <p:grpSp>
        <p:nvGrpSpPr>
          <p:cNvPr id="12" name="Group 11">
            <a:extLst>
              <a:ext uri="{FF2B5EF4-FFF2-40B4-BE49-F238E27FC236}">
                <a16:creationId xmlns:a16="http://schemas.microsoft.com/office/drawing/2014/main" id="{CE40BE19-A7E3-4D49-AE8A-BF40C9EB3832}"/>
              </a:ext>
            </a:extLst>
          </p:cNvPr>
          <p:cNvGrpSpPr/>
          <p:nvPr/>
        </p:nvGrpSpPr>
        <p:grpSpPr>
          <a:xfrm>
            <a:off x="6154795" y="5798794"/>
            <a:ext cx="1706163" cy="585592"/>
            <a:chOff x="6093147" y="4925491"/>
            <a:chExt cx="1706163" cy="585592"/>
          </a:xfrm>
        </p:grpSpPr>
        <p:sp>
          <p:nvSpPr>
            <p:cNvPr id="50" name="Rectangle 49">
              <a:extLst>
                <a:ext uri="{FF2B5EF4-FFF2-40B4-BE49-F238E27FC236}">
                  <a16:creationId xmlns:a16="http://schemas.microsoft.com/office/drawing/2014/main" id="{3DB7324A-6514-234F-82FB-6238726506A2}"/>
                </a:ext>
              </a:extLst>
            </p:cNvPr>
            <p:cNvSpPr/>
            <p:nvPr/>
          </p:nvSpPr>
          <p:spPr>
            <a:xfrm>
              <a:off x="6093147" y="5038686"/>
              <a:ext cx="364804" cy="390245"/>
            </a:xfrm>
            <a:prstGeom prst="rect">
              <a:avLst/>
            </a:prstGeom>
            <a:solidFill>
              <a:srgbClr val="00B05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i="1" dirty="0"/>
            </a:p>
          </p:txBody>
        </p:sp>
        <p:sp>
          <p:nvSpPr>
            <p:cNvPr id="52" name="Rounded Rectangle 163">
              <a:extLst>
                <a:ext uri="{FF2B5EF4-FFF2-40B4-BE49-F238E27FC236}">
                  <a16:creationId xmlns:a16="http://schemas.microsoft.com/office/drawing/2014/main" id="{D274D44B-3673-1D47-8451-E9C36A9CC919}"/>
                </a:ext>
              </a:extLst>
            </p:cNvPr>
            <p:cNvSpPr/>
            <p:nvPr/>
          </p:nvSpPr>
          <p:spPr>
            <a:xfrm>
              <a:off x="6192433" y="4925491"/>
              <a:ext cx="1606877" cy="585592"/>
            </a:xfrm>
            <a:prstGeom prst="roundRect">
              <a:avLst>
                <a:gd name="adj" fmla="val 9162"/>
              </a:avLst>
            </a:prstGeom>
            <a:noFill/>
            <a:ln w="25400">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i="1" dirty="0">
                  <a:solidFill>
                    <a:schemeClr val="tx1"/>
                  </a:solidFill>
                </a:rPr>
                <a:t>App 2</a:t>
              </a:r>
            </a:p>
          </p:txBody>
        </p:sp>
      </p:grpSp>
      <p:sp>
        <p:nvSpPr>
          <p:cNvPr id="54" name="Arrow: Down 53">
            <a:extLst>
              <a:ext uri="{FF2B5EF4-FFF2-40B4-BE49-F238E27FC236}">
                <a16:creationId xmlns:a16="http://schemas.microsoft.com/office/drawing/2014/main" id="{6B7DE0EB-761A-4EE5-9DA3-031BD1E63E7D}"/>
              </a:ext>
            </a:extLst>
          </p:cNvPr>
          <p:cNvSpPr/>
          <p:nvPr/>
        </p:nvSpPr>
        <p:spPr>
          <a:xfrm>
            <a:off x="1027416" y="1672012"/>
            <a:ext cx="196461" cy="240442"/>
          </a:xfrm>
          <a:prstGeom prst="downArrow">
            <a:avLst/>
          </a:prstGeom>
          <a:solidFill>
            <a:srgbClr val="FF0000"/>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Rounded Rectangle 163">
            <a:extLst>
              <a:ext uri="{FF2B5EF4-FFF2-40B4-BE49-F238E27FC236}">
                <a16:creationId xmlns:a16="http://schemas.microsoft.com/office/drawing/2014/main" id="{C2F16ADB-40CB-4936-8A88-7E88BDA121D9}"/>
              </a:ext>
            </a:extLst>
          </p:cNvPr>
          <p:cNvSpPr/>
          <p:nvPr/>
        </p:nvSpPr>
        <p:spPr>
          <a:xfrm>
            <a:off x="338724" y="1025475"/>
            <a:ext cx="1606877" cy="585592"/>
          </a:xfrm>
          <a:prstGeom prst="roundRect">
            <a:avLst>
              <a:gd name="adj" fmla="val 9162"/>
            </a:avLst>
          </a:prstGeom>
          <a:noFill/>
          <a:ln w="25400">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i="1" dirty="0">
                <a:solidFill>
                  <a:schemeClr val="tx1"/>
                </a:solidFill>
              </a:rPr>
              <a:t>Virtual Address</a:t>
            </a:r>
          </a:p>
        </p:txBody>
      </p:sp>
    </p:spTree>
    <p:extLst>
      <p:ext uri="{BB962C8B-B14F-4D97-AF65-F5344CB8AC3E}">
        <p14:creationId xmlns:p14="http://schemas.microsoft.com/office/powerpoint/2010/main" val="24199545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0604"/>
            <a:ext cx="9144000" cy="847546"/>
          </a:xfrm>
        </p:spPr>
        <p:txBody>
          <a:bodyPr>
            <a:noAutofit/>
          </a:bodyPr>
          <a:lstStyle/>
          <a:p>
            <a:pPr algn="ctr"/>
            <a:r>
              <a:rPr lang="en-US" sz="4000" b="1" dirty="0"/>
              <a:t>Three Sources of Inefficiency in Translation</a:t>
            </a:r>
          </a:p>
        </p:txBody>
      </p:sp>
      <p:sp>
        <p:nvSpPr>
          <p:cNvPr id="4" name="Slide Number Placeholder 3"/>
          <p:cNvSpPr>
            <a:spLocks noGrp="1"/>
          </p:cNvSpPr>
          <p:nvPr>
            <p:ph type="sldNum" sz="quarter" idx="12"/>
          </p:nvPr>
        </p:nvSpPr>
        <p:spPr>
          <a:ln w="38100">
            <a:noFill/>
          </a:ln>
        </p:spPr>
        <p:txBody>
          <a:bodyPr/>
          <a:lstStyle/>
          <a:p>
            <a:fld id="{9E8CE333-791E-B247-B0D8-81D7ACF2F196}" type="slidenum">
              <a:rPr lang="en-US" smtClean="0"/>
              <a:pPr/>
              <a:t>5</a:t>
            </a:fld>
            <a:endParaRPr lang="en-US" dirty="0"/>
          </a:p>
        </p:txBody>
      </p:sp>
      <p:pic>
        <p:nvPicPr>
          <p:cNvPr id="38" name="Picture 37" descr="safari.png"/>
          <p:cNvPicPr>
            <a:picLocks noChangeAspect="1"/>
          </p:cNvPicPr>
          <p:nvPr/>
        </p:nvPicPr>
        <p:blipFill>
          <a:blip r:embed="rId3" cstate="print"/>
          <a:stretch>
            <a:fillRect/>
          </a:stretch>
        </p:blipFill>
        <p:spPr>
          <a:xfrm>
            <a:off x="164139" y="6425519"/>
            <a:ext cx="1315038" cy="380494"/>
          </a:xfrm>
          <a:prstGeom prst="rect">
            <a:avLst/>
          </a:prstGeom>
        </p:spPr>
      </p:pic>
      <p:sp>
        <p:nvSpPr>
          <p:cNvPr id="6" name="Content Placeholder 2">
            <a:extLst>
              <a:ext uri="{FF2B5EF4-FFF2-40B4-BE49-F238E27FC236}">
                <a16:creationId xmlns:a16="http://schemas.microsoft.com/office/drawing/2014/main" id="{E135E0AA-DD92-4FD9-B5F0-E15616DFF299}"/>
              </a:ext>
            </a:extLst>
          </p:cNvPr>
          <p:cNvSpPr>
            <a:spLocks noGrp="1"/>
          </p:cNvSpPr>
          <p:nvPr>
            <p:ph idx="1"/>
          </p:nvPr>
        </p:nvSpPr>
        <p:spPr>
          <a:xfrm>
            <a:off x="0" y="1288470"/>
            <a:ext cx="9144000" cy="5517543"/>
          </a:xfrm>
        </p:spPr>
        <p:txBody>
          <a:bodyPr>
            <a:normAutofit/>
          </a:bodyPr>
          <a:lstStyle/>
          <a:p>
            <a:pPr marL="0" indent="0" algn="ctr">
              <a:buNone/>
            </a:pPr>
            <a:endParaRPr lang="en-US" sz="1000" b="1" dirty="0">
              <a:solidFill>
                <a:srgbClr val="FF0000"/>
              </a:solidFill>
            </a:endParaRPr>
          </a:p>
          <a:p>
            <a:pPr marL="0" indent="0" algn="ctr">
              <a:buNone/>
            </a:pPr>
            <a:r>
              <a:rPr lang="en-US" sz="3200" b="1" dirty="0">
                <a:solidFill>
                  <a:schemeClr val="bg1"/>
                </a:solidFill>
              </a:rPr>
              <a:t>High TLB contention</a:t>
            </a:r>
          </a:p>
          <a:p>
            <a:pPr marL="457200" lvl="1" indent="0" algn="ctr">
              <a:buNone/>
            </a:pPr>
            <a:r>
              <a:rPr lang="en-US" sz="3200" b="1" dirty="0">
                <a:solidFill>
                  <a:schemeClr val="bg1"/>
                </a:solidFill>
              </a:rPr>
              <a:t>n</a:t>
            </a:r>
          </a:p>
          <a:p>
            <a:pPr marL="0" indent="0" algn="ctr">
              <a:buNone/>
            </a:pPr>
            <a:r>
              <a:rPr lang="en-US" sz="3200" b="1" dirty="0">
                <a:solidFill>
                  <a:schemeClr val="bg1"/>
                </a:solidFill>
              </a:rPr>
              <a:t>Inefficient caching</a:t>
            </a:r>
          </a:p>
          <a:p>
            <a:pPr marL="457200" lvl="1" indent="0" algn="ctr">
              <a:buNone/>
            </a:pPr>
            <a:r>
              <a:rPr lang="en-US" sz="3200" b="1" dirty="0">
                <a:solidFill>
                  <a:schemeClr val="bg1"/>
                </a:solidFill>
              </a:rPr>
              <a:t>Bypass</a:t>
            </a:r>
          </a:p>
          <a:p>
            <a:pPr marL="0" indent="0" algn="ctr">
              <a:buNone/>
            </a:pPr>
            <a:r>
              <a:rPr lang="en-US" sz="3200" b="1" dirty="0">
                <a:solidFill>
                  <a:schemeClr val="bg1"/>
                </a:solidFill>
              </a:rPr>
              <a:t>Address-translation is latency sensitive</a:t>
            </a:r>
          </a:p>
          <a:p>
            <a:pPr marL="0" indent="0" algn="ctr">
              <a:buNone/>
            </a:pPr>
            <a:endParaRPr lang="en-US" sz="3800" b="1" dirty="0">
              <a:solidFill>
                <a:schemeClr val="bg1"/>
              </a:solidFill>
            </a:endParaRPr>
          </a:p>
          <a:p>
            <a:pPr marL="0" indent="0" algn="ctr">
              <a:buNone/>
            </a:pPr>
            <a:endParaRPr lang="en-US" sz="800" b="1" dirty="0">
              <a:solidFill>
                <a:schemeClr val="bg1"/>
              </a:solidFill>
            </a:endParaRPr>
          </a:p>
          <a:p>
            <a:pPr marL="0" indent="0" algn="ctr">
              <a:buNone/>
            </a:pPr>
            <a:r>
              <a:rPr lang="en-US" sz="3600" b="1" dirty="0">
                <a:solidFill>
                  <a:schemeClr val="bg1"/>
                </a:solidFill>
              </a:rPr>
              <a:t>MASK: A Translation-aware Memory Hierarchy</a:t>
            </a:r>
          </a:p>
        </p:txBody>
      </p:sp>
    </p:spTree>
    <p:extLst>
      <p:ext uri="{BB962C8B-B14F-4D97-AF65-F5344CB8AC3E}">
        <p14:creationId xmlns:p14="http://schemas.microsoft.com/office/powerpoint/2010/main" val="30948804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0604"/>
            <a:ext cx="9144000" cy="847546"/>
          </a:xfrm>
        </p:spPr>
        <p:txBody>
          <a:bodyPr>
            <a:noAutofit/>
          </a:bodyPr>
          <a:lstStyle/>
          <a:p>
            <a:pPr algn="ctr"/>
            <a:r>
              <a:rPr lang="en-US" sz="4000" b="1" dirty="0"/>
              <a:t>Three Sources of Inefficiency in Translation</a:t>
            </a:r>
          </a:p>
        </p:txBody>
      </p:sp>
      <p:sp>
        <p:nvSpPr>
          <p:cNvPr id="4" name="Slide Number Placeholder 3"/>
          <p:cNvSpPr>
            <a:spLocks noGrp="1"/>
          </p:cNvSpPr>
          <p:nvPr>
            <p:ph type="sldNum" sz="quarter" idx="12"/>
          </p:nvPr>
        </p:nvSpPr>
        <p:spPr>
          <a:ln w="38100">
            <a:noFill/>
          </a:ln>
        </p:spPr>
        <p:txBody>
          <a:bodyPr/>
          <a:lstStyle/>
          <a:p>
            <a:fld id="{9E8CE333-791E-B247-B0D8-81D7ACF2F196}" type="slidenum">
              <a:rPr lang="en-US" smtClean="0"/>
              <a:pPr/>
              <a:t>6</a:t>
            </a:fld>
            <a:endParaRPr lang="en-US" dirty="0"/>
          </a:p>
        </p:txBody>
      </p:sp>
      <p:pic>
        <p:nvPicPr>
          <p:cNvPr id="38" name="Picture 37" descr="safari.png"/>
          <p:cNvPicPr>
            <a:picLocks noChangeAspect="1"/>
          </p:cNvPicPr>
          <p:nvPr/>
        </p:nvPicPr>
        <p:blipFill>
          <a:blip r:embed="rId3" cstate="print"/>
          <a:stretch>
            <a:fillRect/>
          </a:stretch>
        </p:blipFill>
        <p:spPr>
          <a:xfrm>
            <a:off x="164139" y="6425519"/>
            <a:ext cx="1315038" cy="380494"/>
          </a:xfrm>
          <a:prstGeom prst="rect">
            <a:avLst/>
          </a:prstGeom>
        </p:spPr>
      </p:pic>
      <p:sp>
        <p:nvSpPr>
          <p:cNvPr id="6" name="Content Placeholder 2">
            <a:extLst>
              <a:ext uri="{FF2B5EF4-FFF2-40B4-BE49-F238E27FC236}">
                <a16:creationId xmlns:a16="http://schemas.microsoft.com/office/drawing/2014/main" id="{E135E0AA-DD92-4FD9-B5F0-E15616DFF299}"/>
              </a:ext>
            </a:extLst>
          </p:cNvPr>
          <p:cNvSpPr>
            <a:spLocks noGrp="1"/>
          </p:cNvSpPr>
          <p:nvPr>
            <p:ph idx="1"/>
          </p:nvPr>
        </p:nvSpPr>
        <p:spPr>
          <a:xfrm>
            <a:off x="0" y="1089179"/>
            <a:ext cx="9144000" cy="5517543"/>
          </a:xfrm>
        </p:spPr>
        <p:txBody>
          <a:bodyPr>
            <a:normAutofit/>
          </a:bodyPr>
          <a:lstStyle/>
          <a:p>
            <a:pPr marL="0" indent="0" algn="ctr">
              <a:buNone/>
            </a:pPr>
            <a:endParaRPr lang="en-US" sz="1000" b="1" dirty="0">
              <a:solidFill>
                <a:srgbClr val="FF0000"/>
              </a:solidFill>
            </a:endParaRPr>
          </a:p>
          <a:p>
            <a:pPr marL="0" indent="0" algn="ctr">
              <a:buNone/>
            </a:pPr>
            <a:r>
              <a:rPr lang="en-US" sz="4000" b="1" dirty="0">
                <a:solidFill>
                  <a:srgbClr val="FF0000"/>
                </a:solidFill>
              </a:rPr>
              <a:t>High TLB contention</a:t>
            </a:r>
            <a:endParaRPr lang="en-US" sz="4000" b="1" dirty="0">
              <a:solidFill>
                <a:schemeClr val="bg1"/>
              </a:solidFill>
            </a:endParaRPr>
          </a:p>
          <a:p>
            <a:pPr marL="457200" lvl="1" indent="0" algn="ctr">
              <a:buNone/>
            </a:pPr>
            <a:r>
              <a:rPr lang="en-US" sz="4000" b="1" dirty="0">
                <a:solidFill>
                  <a:schemeClr val="bg1"/>
                </a:solidFill>
              </a:rPr>
              <a:t>n</a:t>
            </a:r>
          </a:p>
          <a:p>
            <a:pPr marL="0" indent="0" algn="ctr">
              <a:buNone/>
            </a:pPr>
            <a:endParaRPr lang="en-US" sz="4000" b="1" dirty="0">
              <a:solidFill>
                <a:srgbClr val="0066FF"/>
              </a:solidFill>
            </a:endParaRPr>
          </a:p>
        </p:txBody>
      </p:sp>
    </p:spTree>
    <p:extLst>
      <p:ext uri="{BB962C8B-B14F-4D97-AF65-F5344CB8AC3E}">
        <p14:creationId xmlns:p14="http://schemas.microsoft.com/office/powerpoint/2010/main" val="40593189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0604"/>
            <a:ext cx="9144000" cy="847546"/>
          </a:xfrm>
        </p:spPr>
        <p:txBody>
          <a:bodyPr>
            <a:noAutofit/>
          </a:bodyPr>
          <a:lstStyle/>
          <a:p>
            <a:pPr algn="ctr"/>
            <a:r>
              <a:rPr lang="en-US" sz="4000" b="1" dirty="0"/>
              <a:t>Three Sources of Inefficiency in Translation</a:t>
            </a:r>
          </a:p>
        </p:txBody>
      </p:sp>
      <p:sp>
        <p:nvSpPr>
          <p:cNvPr id="4" name="Slide Number Placeholder 3"/>
          <p:cNvSpPr>
            <a:spLocks noGrp="1"/>
          </p:cNvSpPr>
          <p:nvPr>
            <p:ph type="sldNum" sz="quarter" idx="12"/>
          </p:nvPr>
        </p:nvSpPr>
        <p:spPr>
          <a:ln w="38100">
            <a:noFill/>
          </a:ln>
        </p:spPr>
        <p:txBody>
          <a:bodyPr/>
          <a:lstStyle/>
          <a:p>
            <a:fld id="{9E8CE333-791E-B247-B0D8-81D7ACF2F196}" type="slidenum">
              <a:rPr lang="en-US" smtClean="0"/>
              <a:pPr/>
              <a:t>7</a:t>
            </a:fld>
            <a:endParaRPr lang="en-US" dirty="0"/>
          </a:p>
        </p:txBody>
      </p:sp>
      <p:pic>
        <p:nvPicPr>
          <p:cNvPr id="38" name="Picture 37" descr="safari.png"/>
          <p:cNvPicPr>
            <a:picLocks noChangeAspect="1"/>
          </p:cNvPicPr>
          <p:nvPr/>
        </p:nvPicPr>
        <p:blipFill>
          <a:blip r:embed="rId3" cstate="print"/>
          <a:stretch>
            <a:fillRect/>
          </a:stretch>
        </p:blipFill>
        <p:spPr>
          <a:xfrm>
            <a:off x="164139" y="6425519"/>
            <a:ext cx="1315038" cy="380494"/>
          </a:xfrm>
          <a:prstGeom prst="rect">
            <a:avLst/>
          </a:prstGeom>
        </p:spPr>
      </p:pic>
      <p:sp>
        <p:nvSpPr>
          <p:cNvPr id="6" name="Content Placeholder 2">
            <a:extLst>
              <a:ext uri="{FF2B5EF4-FFF2-40B4-BE49-F238E27FC236}">
                <a16:creationId xmlns:a16="http://schemas.microsoft.com/office/drawing/2014/main" id="{E135E0AA-DD92-4FD9-B5F0-E15616DFF299}"/>
              </a:ext>
            </a:extLst>
          </p:cNvPr>
          <p:cNvSpPr>
            <a:spLocks noGrp="1"/>
          </p:cNvSpPr>
          <p:nvPr>
            <p:ph idx="1"/>
          </p:nvPr>
        </p:nvSpPr>
        <p:spPr>
          <a:xfrm>
            <a:off x="0" y="1089179"/>
            <a:ext cx="9144000" cy="5517543"/>
          </a:xfrm>
        </p:spPr>
        <p:txBody>
          <a:bodyPr>
            <a:normAutofit/>
          </a:bodyPr>
          <a:lstStyle/>
          <a:p>
            <a:pPr marL="0" indent="0" algn="ctr">
              <a:buNone/>
            </a:pPr>
            <a:endParaRPr lang="en-US" sz="1000" b="1" dirty="0">
              <a:solidFill>
                <a:srgbClr val="FF0000"/>
              </a:solidFill>
            </a:endParaRPr>
          </a:p>
          <a:p>
            <a:pPr marL="0" indent="0" algn="ctr">
              <a:buNone/>
            </a:pPr>
            <a:r>
              <a:rPr lang="en-US" sz="4000" b="1" dirty="0">
                <a:solidFill>
                  <a:srgbClr val="FF0000"/>
                </a:solidFill>
              </a:rPr>
              <a:t>High TLB contention</a:t>
            </a:r>
            <a:endParaRPr lang="en-US" sz="4000" b="1" dirty="0">
              <a:solidFill>
                <a:schemeClr val="bg1"/>
              </a:solidFill>
            </a:endParaRPr>
          </a:p>
          <a:p>
            <a:pPr marL="457200" lvl="1" indent="0" algn="ctr">
              <a:buNone/>
            </a:pPr>
            <a:r>
              <a:rPr lang="en-US" sz="4000" b="1" dirty="0">
                <a:solidFill>
                  <a:schemeClr val="bg1"/>
                </a:solidFill>
              </a:rPr>
              <a:t>n</a:t>
            </a:r>
          </a:p>
          <a:p>
            <a:pPr marL="0" indent="0" algn="ctr">
              <a:buNone/>
            </a:pPr>
            <a:r>
              <a:rPr lang="en-US" sz="4000" b="1" dirty="0">
                <a:solidFill>
                  <a:srgbClr val="FF0000"/>
                </a:solidFill>
              </a:rPr>
              <a:t>Inefficient caching</a:t>
            </a:r>
          </a:p>
          <a:p>
            <a:pPr marL="457200" lvl="1" indent="0" algn="ctr">
              <a:buNone/>
            </a:pPr>
            <a:r>
              <a:rPr lang="en-US" sz="4000" b="1" dirty="0">
                <a:solidFill>
                  <a:schemeClr val="bg1"/>
                </a:solidFill>
              </a:rPr>
              <a:t>Bypass</a:t>
            </a:r>
          </a:p>
        </p:txBody>
      </p:sp>
    </p:spTree>
    <p:extLst>
      <p:ext uri="{BB962C8B-B14F-4D97-AF65-F5344CB8AC3E}">
        <p14:creationId xmlns:p14="http://schemas.microsoft.com/office/powerpoint/2010/main" val="41955269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0604"/>
            <a:ext cx="9144000" cy="847546"/>
          </a:xfrm>
        </p:spPr>
        <p:txBody>
          <a:bodyPr>
            <a:noAutofit/>
          </a:bodyPr>
          <a:lstStyle/>
          <a:p>
            <a:pPr algn="ctr"/>
            <a:r>
              <a:rPr lang="en-US" sz="4000" b="1" dirty="0"/>
              <a:t>Three Sources of Inefficiency in Translation</a:t>
            </a:r>
          </a:p>
        </p:txBody>
      </p:sp>
      <p:sp>
        <p:nvSpPr>
          <p:cNvPr id="4" name="Slide Number Placeholder 3"/>
          <p:cNvSpPr>
            <a:spLocks noGrp="1"/>
          </p:cNvSpPr>
          <p:nvPr>
            <p:ph type="sldNum" sz="quarter" idx="12"/>
          </p:nvPr>
        </p:nvSpPr>
        <p:spPr>
          <a:ln w="38100">
            <a:noFill/>
          </a:ln>
        </p:spPr>
        <p:txBody>
          <a:bodyPr/>
          <a:lstStyle/>
          <a:p>
            <a:fld id="{9E8CE333-791E-B247-B0D8-81D7ACF2F196}" type="slidenum">
              <a:rPr lang="en-US" smtClean="0"/>
              <a:pPr/>
              <a:t>8</a:t>
            </a:fld>
            <a:endParaRPr lang="en-US" dirty="0"/>
          </a:p>
        </p:txBody>
      </p:sp>
      <p:pic>
        <p:nvPicPr>
          <p:cNvPr id="38" name="Picture 37" descr="safari.png"/>
          <p:cNvPicPr>
            <a:picLocks noChangeAspect="1"/>
          </p:cNvPicPr>
          <p:nvPr/>
        </p:nvPicPr>
        <p:blipFill>
          <a:blip r:embed="rId3" cstate="print"/>
          <a:stretch>
            <a:fillRect/>
          </a:stretch>
        </p:blipFill>
        <p:spPr>
          <a:xfrm>
            <a:off x="164139" y="6425519"/>
            <a:ext cx="1315038" cy="380494"/>
          </a:xfrm>
          <a:prstGeom prst="rect">
            <a:avLst/>
          </a:prstGeom>
        </p:spPr>
      </p:pic>
      <p:sp>
        <p:nvSpPr>
          <p:cNvPr id="6" name="Content Placeholder 2">
            <a:extLst>
              <a:ext uri="{FF2B5EF4-FFF2-40B4-BE49-F238E27FC236}">
                <a16:creationId xmlns:a16="http://schemas.microsoft.com/office/drawing/2014/main" id="{E135E0AA-DD92-4FD9-B5F0-E15616DFF299}"/>
              </a:ext>
            </a:extLst>
          </p:cNvPr>
          <p:cNvSpPr>
            <a:spLocks noGrp="1"/>
          </p:cNvSpPr>
          <p:nvPr>
            <p:ph idx="1"/>
          </p:nvPr>
        </p:nvSpPr>
        <p:spPr>
          <a:xfrm>
            <a:off x="0" y="1089179"/>
            <a:ext cx="9144000" cy="5517543"/>
          </a:xfrm>
        </p:spPr>
        <p:txBody>
          <a:bodyPr>
            <a:normAutofit/>
          </a:bodyPr>
          <a:lstStyle/>
          <a:p>
            <a:pPr marL="0" indent="0" algn="ctr">
              <a:buNone/>
            </a:pPr>
            <a:endParaRPr lang="en-US" sz="1000" b="1" dirty="0">
              <a:solidFill>
                <a:srgbClr val="FF0000"/>
              </a:solidFill>
            </a:endParaRPr>
          </a:p>
          <a:p>
            <a:pPr marL="0" indent="0" algn="ctr">
              <a:buNone/>
            </a:pPr>
            <a:r>
              <a:rPr lang="en-US" sz="4000" b="1" dirty="0">
                <a:solidFill>
                  <a:srgbClr val="FF0000"/>
                </a:solidFill>
              </a:rPr>
              <a:t>High TLB contention</a:t>
            </a:r>
            <a:endParaRPr lang="en-US" sz="4000" b="1" dirty="0">
              <a:solidFill>
                <a:schemeClr val="bg1"/>
              </a:solidFill>
            </a:endParaRPr>
          </a:p>
          <a:p>
            <a:pPr marL="457200" lvl="1" indent="0" algn="ctr">
              <a:buNone/>
            </a:pPr>
            <a:r>
              <a:rPr lang="en-US" sz="4000" b="1" dirty="0">
                <a:solidFill>
                  <a:schemeClr val="bg1"/>
                </a:solidFill>
              </a:rPr>
              <a:t>n</a:t>
            </a:r>
          </a:p>
          <a:p>
            <a:pPr marL="0" indent="0" algn="ctr">
              <a:buNone/>
            </a:pPr>
            <a:r>
              <a:rPr lang="en-US" sz="4000" b="1" dirty="0">
                <a:solidFill>
                  <a:srgbClr val="FF0000"/>
                </a:solidFill>
              </a:rPr>
              <a:t>Inefficient caching</a:t>
            </a:r>
          </a:p>
          <a:p>
            <a:pPr marL="457200" lvl="1" indent="0" algn="ctr">
              <a:buNone/>
            </a:pPr>
            <a:r>
              <a:rPr lang="en-US" sz="4000" b="1" dirty="0">
                <a:solidFill>
                  <a:schemeClr val="bg1"/>
                </a:solidFill>
              </a:rPr>
              <a:t>Bypass</a:t>
            </a:r>
          </a:p>
          <a:p>
            <a:pPr marL="0" indent="0" algn="ctr">
              <a:buNone/>
            </a:pPr>
            <a:r>
              <a:rPr lang="en-US" sz="4000" b="1" dirty="0">
                <a:solidFill>
                  <a:srgbClr val="FF0000"/>
                </a:solidFill>
              </a:rPr>
              <a:t>Address translation is latency-sensitive</a:t>
            </a:r>
          </a:p>
          <a:p>
            <a:pPr marL="0" indent="0" algn="ctr">
              <a:buNone/>
            </a:pPr>
            <a:endParaRPr lang="en-US" sz="800" b="1" dirty="0">
              <a:solidFill>
                <a:srgbClr val="FF0000"/>
              </a:solidFill>
            </a:endParaRPr>
          </a:p>
        </p:txBody>
      </p:sp>
    </p:spTree>
    <p:extLst>
      <p:ext uri="{BB962C8B-B14F-4D97-AF65-F5344CB8AC3E}">
        <p14:creationId xmlns:p14="http://schemas.microsoft.com/office/powerpoint/2010/main" val="3562346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0604"/>
            <a:ext cx="9144000" cy="847546"/>
          </a:xfrm>
        </p:spPr>
        <p:txBody>
          <a:bodyPr>
            <a:noAutofit/>
          </a:bodyPr>
          <a:lstStyle/>
          <a:p>
            <a:pPr algn="ctr"/>
            <a:r>
              <a:rPr lang="en-US" sz="4000" b="1" dirty="0"/>
              <a:t>Our Solution</a:t>
            </a:r>
          </a:p>
        </p:txBody>
      </p:sp>
      <p:sp>
        <p:nvSpPr>
          <p:cNvPr id="4" name="Slide Number Placeholder 3"/>
          <p:cNvSpPr>
            <a:spLocks noGrp="1"/>
          </p:cNvSpPr>
          <p:nvPr>
            <p:ph type="sldNum" sz="quarter" idx="12"/>
          </p:nvPr>
        </p:nvSpPr>
        <p:spPr>
          <a:ln w="38100">
            <a:noFill/>
          </a:ln>
        </p:spPr>
        <p:txBody>
          <a:bodyPr/>
          <a:lstStyle/>
          <a:p>
            <a:fld id="{9E8CE333-791E-B247-B0D8-81D7ACF2F196}" type="slidenum">
              <a:rPr lang="en-US" smtClean="0"/>
              <a:pPr/>
              <a:t>9</a:t>
            </a:fld>
            <a:endParaRPr lang="en-US" dirty="0"/>
          </a:p>
        </p:txBody>
      </p:sp>
      <p:pic>
        <p:nvPicPr>
          <p:cNvPr id="38" name="Picture 37" descr="safari.png"/>
          <p:cNvPicPr>
            <a:picLocks noChangeAspect="1"/>
          </p:cNvPicPr>
          <p:nvPr/>
        </p:nvPicPr>
        <p:blipFill>
          <a:blip r:embed="rId3" cstate="print"/>
          <a:stretch>
            <a:fillRect/>
          </a:stretch>
        </p:blipFill>
        <p:spPr>
          <a:xfrm>
            <a:off x="164139" y="6425519"/>
            <a:ext cx="1315038" cy="380494"/>
          </a:xfrm>
          <a:prstGeom prst="rect">
            <a:avLst/>
          </a:prstGeom>
        </p:spPr>
      </p:pic>
      <p:sp>
        <p:nvSpPr>
          <p:cNvPr id="6" name="Content Placeholder 2">
            <a:extLst>
              <a:ext uri="{FF2B5EF4-FFF2-40B4-BE49-F238E27FC236}">
                <a16:creationId xmlns:a16="http://schemas.microsoft.com/office/drawing/2014/main" id="{E135E0AA-DD92-4FD9-B5F0-E15616DFF299}"/>
              </a:ext>
            </a:extLst>
          </p:cNvPr>
          <p:cNvSpPr>
            <a:spLocks noGrp="1"/>
          </p:cNvSpPr>
          <p:nvPr>
            <p:ph idx="1"/>
          </p:nvPr>
        </p:nvSpPr>
        <p:spPr>
          <a:xfrm>
            <a:off x="0" y="1886346"/>
            <a:ext cx="9144000" cy="5517543"/>
          </a:xfrm>
        </p:spPr>
        <p:txBody>
          <a:bodyPr>
            <a:normAutofit/>
          </a:bodyPr>
          <a:lstStyle/>
          <a:p>
            <a:pPr marL="0" indent="0" algn="ctr">
              <a:buNone/>
            </a:pPr>
            <a:endParaRPr lang="en-US" sz="1000" b="1" dirty="0">
              <a:solidFill>
                <a:srgbClr val="FF0000"/>
              </a:solidFill>
            </a:endParaRPr>
          </a:p>
          <a:p>
            <a:pPr marL="0" indent="0" algn="ctr">
              <a:buNone/>
            </a:pPr>
            <a:endParaRPr lang="en-US" sz="800" b="1" dirty="0">
              <a:solidFill>
                <a:srgbClr val="FF0000"/>
              </a:solidFill>
            </a:endParaRPr>
          </a:p>
          <a:p>
            <a:pPr marL="0" indent="0" algn="ctr">
              <a:buNone/>
            </a:pPr>
            <a:r>
              <a:rPr lang="en-US" sz="4000" b="1" dirty="0">
                <a:solidFill>
                  <a:srgbClr val="0066FF"/>
                </a:solidFill>
              </a:rPr>
              <a:t>MASK:</a:t>
            </a:r>
          </a:p>
          <a:p>
            <a:pPr marL="0" indent="0" algn="ctr">
              <a:spcBef>
                <a:spcPts val="0"/>
              </a:spcBef>
              <a:buNone/>
            </a:pPr>
            <a:r>
              <a:rPr lang="en-US" sz="4000" b="1" dirty="0">
                <a:solidFill>
                  <a:srgbClr val="0066FF"/>
                </a:solidFill>
              </a:rPr>
              <a:t>A Translation-aware Memory Hierarchy</a:t>
            </a:r>
          </a:p>
        </p:txBody>
      </p:sp>
    </p:spTree>
    <p:extLst>
      <p:ext uri="{BB962C8B-B14F-4D97-AF65-F5344CB8AC3E}">
        <p14:creationId xmlns:p14="http://schemas.microsoft.com/office/powerpoint/2010/main" val="13476478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0604"/>
            <a:ext cx="9144000" cy="847546"/>
          </a:xfrm>
        </p:spPr>
        <p:txBody>
          <a:bodyPr>
            <a:normAutofit/>
          </a:bodyPr>
          <a:lstStyle/>
          <a:p>
            <a:pPr algn="ctr"/>
            <a:r>
              <a:rPr lang="en-US" b="1" dirty="0"/>
              <a:t>Three Components of MASK</a:t>
            </a:r>
          </a:p>
        </p:txBody>
      </p:sp>
      <p:sp>
        <p:nvSpPr>
          <p:cNvPr id="4" name="Slide Number Placeholder 3"/>
          <p:cNvSpPr>
            <a:spLocks noGrp="1"/>
          </p:cNvSpPr>
          <p:nvPr>
            <p:ph type="sldNum" sz="quarter" idx="12"/>
          </p:nvPr>
        </p:nvSpPr>
        <p:spPr>
          <a:ln w="38100">
            <a:noFill/>
          </a:ln>
        </p:spPr>
        <p:txBody>
          <a:bodyPr/>
          <a:lstStyle/>
          <a:p>
            <a:fld id="{9E8CE333-791E-B247-B0D8-81D7ACF2F196}" type="slidenum">
              <a:rPr lang="en-US" smtClean="0"/>
              <a:pPr/>
              <a:t>10</a:t>
            </a:fld>
            <a:endParaRPr lang="en-US" dirty="0"/>
          </a:p>
        </p:txBody>
      </p:sp>
      <p:pic>
        <p:nvPicPr>
          <p:cNvPr id="38" name="Picture 37" descr="safari.png"/>
          <p:cNvPicPr>
            <a:picLocks noChangeAspect="1"/>
          </p:cNvPicPr>
          <p:nvPr/>
        </p:nvPicPr>
        <p:blipFill>
          <a:blip r:embed="rId3" cstate="print"/>
          <a:stretch>
            <a:fillRect/>
          </a:stretch>
        </p:blipFill>
        <p:spPr>
          <a:xfrm>
            <a:off x="164139" y="6425519"/>
            <a:ext cx="1315038" cy="380494"/>
          </a:xfrm>
          <a:prstGeom prst="rect">
            <a:avLst/>
          </a:prstGeom>
        </p:spPr>
      </p:pic>
      <p:sp>
        <p:nvSpPr>
          <p:cNvPr id="6" name="Content Placeholder 2">
            <a:extLst>
              <a:ext uri="{FF2B5EF4-FFF2-40B4-BE49-F238E27FC236}">
                <a16:creationId xmlns:a16="http://schemas.microsoft.com/office/drawing/2014/main" id="{E135E0AA-DD92-4FD9-B5F0-E15616DFF299}"/>
              </a:ext>
            </a:extLst>
          </p:cNvPr>
          <p:cNvSpPr>
            <a:spLocks noGrp="1"/>
          </p:cNvSpPr>
          <p:nvPr>
            <p:ph idx="1"/>
          </p:nvPr>
        </p:nvSpPr>
        <p:spPr>
          <a:xfrm>
            <a:off x="0" y="1094944"/>
            <a:ext cx="9144000" cy="5517543"/>
          </a:xfrm>
        </p:spPr>
        <p:txBody>
          <a:bodyPr>
            <a:normAutofit/>
          </a:bodyPr>
          <a:lstStyle/>
          <a:p>
            <a:pPr marL="0" indent="0" algn="ctr">
              <a:buNone/>
            </a:pPr>
            <a:endParaRPr lang="en-US" sz="3200" b="1" dirty="0">
              <a:solidFill>
                <a:srgbClr val="0066FF"/>
              </a:solidFill>
            </a:endParaRPr>
          </a:p>
        </p:txBody>
      </p:sp>
    </p:spTree>
    <p:extLst>
      <p:ext uri="{BB962C8B-B14F-4D97-AF65-F5344CB8AC3E}">
        <p14:creationId xmlns:p14="http://schemas.microsoft.com/office/powerpoint/2010/main" val="37410023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0604"/>
            <a:ext cx="9144000" cy="847546"/>
          </a:xfrm>
        </p:spPr>
        <p:txBody>
          <a:bodyPr>
            <a:normAutofit/>
          </a:bodyPr>
          <a:lstStyle/>
          <a:p>
            <a:pPr algn="ctr"/>
            <a:r>
              <a:rPr lang="en-US" b="1" dirty="0"/>
              <a:t>Three Components of MASK</a:t>
            </a:r>
          </a:p>
        </p:txBody>
      </p:sp>
      <p:sp>
        <p:nvSpPr>
          <p:cNvPr id="4" name="Slide Number Placeholder 3"/>
          <p:cNvSpPr>
            <a:spLocks noGrp="1"/>
          </p:cNvSpPr>
          <p:nvPr>
            <p:ph type="sldNum" sz="quarter" idx="12"/>
          </p:nvPr>
        </p:nvSpPr>
        <p:spPr>
          <a:ln w="38100">
            <a:noFill/>
          </a:ln>
        </p:spPr>
        <p:txBody>
          <a:bodyPr/>
          <a:lstStyle/>
          <a:p>
            <a:fld id="{9E8CE333-791E-B247-B0D8-81D7ACF2F196}" type="slidenum">
              <a:rPr lang="en-US" smtClean="0"/>
              <a:pPr/>
              <a:t>11</a:t>
            </a:fld>
            <a:endParaRPr lang="en-US" dirty="0"/>
          </a:p>
        </p:txBody>
      </p:sp>
      <p:pic>
        <p:nvPicPr>
          <p:cNvPr id="38" name="Picture 37" descr="safari.png"/>
          <p:cNvPicPr>
            <a:picLocks noChangeAspect="1"/>
          </p:cNvPicPr>
          <p:nvPr/>
        </p:nvPicPr>
        <p:blipFill>
          <a:blip r:embed="rId3" cstate="print"/>
          <a:stretch>
            <a:fillRect/>
          </a:stretch>
        </p:blipFill>
        <p:spPr>
          <a:xfrm>
            <a:off x="164139" y="6425519"/>
            <a:ext cx="1315038" cy="380494"/>
          </a:xfrm>
          <a:prstGeom prst="rect">
            <a:avLst/>
          </a:prstGeom>
        </p:spPr>
      </p:pic>
      <p:sp>
        <p:nvSpPr>
          <p:cNvPr id="6" name="Content Placeholder 2">
            <a:extLst>
              <a:ext uri="{FF2B5EF4-FFF2-40B4-BE49-F238E27FC236}">
                <a16:creationId xmlns:a16="http://schemas.microsoft.com/office/drawing/2014/main" id="{E135E0AA-DD92-4FD9-B5F0-E15616DFF299}"/>
              </a:ext>
            </a:extLst>
          </p:cNvPr>
          <p:cNvSpPr>
            <a:spLocks noGrp="1"/>
          </p:cNvSpPr>
          <p:nvPr>
            <p:ph idx="1"/>
          </p:nvPr>
        </p:nvSpPr>
        <p:spPr>
          <a:xfrm>
            <a:off x="256851" y="1084670"/>
            <a:ext cx="6102852" cy="5517543"/>
          </a:xfrm>
        </p:spPr>
        <p:txBody>
          <a:bodyPr>
            <a:normAutofit/>
          </a:bodyPr>
          <a:lstStyle/>
          <a:p>
            <a:pPr marL="0" indent="0" algn="ctr">
              <a:buNone/>
            </a:pPr>
            <a:r>
              <a:rPr lang="en-US" sz="3000" b="1" dirty="0">
                <a:solidFill>
                  <a:schemeClr val="accent6">
                    <a:lumMod val="50000"/>
                  </a:schemeClr>
                </a:solidFill>
              </a:rPr>
              <a:t>TLB-fill Tokens</a:t>
            </a:r>
            <a:endParaRPr lang="en-US" sz="3000" b="1" dirty="0">
              <a:solidFill>
                <a:srgbClr val="0066FF"/>
              </a:solidFill>
            </a:endParaRPr>
          </a:p>
          <a:p>
            <a:pPr marL="0" indent="0" algn="ctr">
              <a:buNone/>
            </a:pPr>
            <a:r>
              <a:rPr lang="en-US" sz="3000" dirty="0">
                <a:solidFill>
                  <a:srgbClr val="0066FF"/>
                </a:solidFill>
              </a:rPr>
              <a:t>Reduces TLB contention</a:t>
            </a:r>
          </a:p>
          <a:p>
            <a:pPr marL="457200" lvl="1" indent="0" algn="ctr">
              <a:buNone/>
            </a:pPr>
            <a:endParaRPr lang="en-US" sz="800" b="1" dirty="0">
              <a:solidFill>
                <a:srgbClr val="0066FF"/>
              </a:solidFill>
            </a:endParaRPr>
          </a:p>
        </p:txBody>
      </p:sp>
      <p:sp>
        <p:nvSpPr>
          <p:cNvPr id="8" name="Rectangle 7">
            <a:extLst>
              <a:ext uri="{FF2B5EF4-FFF2-40B4-BE49-F238E27FC236}">
                <a16:creationId xmlns:a16="http://schemas.microsoft.com/office/drawing/2014/main" id="{422F027C-B0AC-4185-B9EC-5373D370EC00}"/>
              </a:ext>
            </a:extLst>
          </p:cNvPr>
          <p:cNvSpPr/>
          <p:nvPr/>
        </p:nvSpPr>
        <p:spPr>
          <a:xfrm>
            <a:off x="6355857" y="1223323"/>
            <a:ext cx="2089474" cy="661397"/>
          </a:xfrm>
          <a:prstGeom prst="rect">
            <a:avLst/>
          </a:prstGeom>
          <a:solidFill>
            <a:schemeClr val="accent4">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solidFill>
                  <a:schemeClr val="tx1"/>
                </a:solidFill>
              </a:rPr>
              <a:t>Shared TLB</a:t>
            </a:r>
          </a:p>
        </p:txBody>
      </p:sp>
    </p:spTree>
    <p:extLst>
      <p:ext uri="{BB962C8B-B14F-4D97-AF65-F5344CB8AC3E}">
        <p14:creationId xmlns:p14="http://schemas.microsoft.com/office/powerpoint/2010/main" val="25542613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0604"/>
            <a:ext cx="9144000" cy="847546"/>
          </a:xfrm>
        </p:spPr>
        <p:txBody>
          <a:bodyPr>
            <a:normAutofit/>
          </a:bodyPr>
          <a:lstStyle/>
          <a:p>
            <a:pPr algn="ctr"/>
            <a:r>
              <a:rPr lang="en-US" b="1" dirty="0"/>
              <a:t>Three Components of MASK</a:t>
            </a:r>
          </a:p>
        </p:txBody>
      </p:sp>
      <p:sp>
        <p:nvSpPr>
          <p:cNvPr id="4" name="Slide Number Placeholder 3"/>
          <p:cNvSpPr>
            <a:spLocks noGrp="1"/>
          </p:cNvSpPr>
          <p:nvPr>
            <p:ph type="sldNum" sz="quarter" idx="12"/>
          </p:nvPr>
        </p:nvSpPr>
        <p:spPr>
          <a:ln w="38100">
            <a:noFill/>
          </a:ln>
        </p:spPr>
        <p:txBody>
          <a:bodyPr/>
          <a:lstStyle/>
          <a:p>
            <a:fld id="{9E8CE333-791E-B247-B0D8-81D7ACF2F196}" type="slidenum">
              <a:rPr lang="en-US" smtClean="0"/>
              <a:pPr/>
              <a:t>12</a:t>
            </a:fld>
            <a:endParaRPr lang="en-US" dirty="0"/>
          </a:p>
        </p:txBody>
      </p:sp>
      <p:pic>
        <p:nvPicPr>
          <p:cNvPr id="38" name="Picture 37" descr="safari.png"/>
          <p:cNvPicPr>
            <a:picLocks noChangeAspect="1"/>
          </p:cNvPicPr>
          <p:nvPr/>
        </p:nvPicPr>
        <p:blipFill>
          <a:blip r:embed="rId3" cstate="print"/>
          <a:stretch>
            <a:fillRect/>
          </a:stretch>
        </p:blipFill>
        <p:spPr>
          <a:xfrm>
            <a:off x="164139" y="6425519"/>
            <a:ext cx="1315038" cy="380494"/>
          </a:xfrm>
          <a:prstGeom prst="rect">
            <a:avLst/>
          </a:prstGeom>
        </p:spPr>
      </p:pic>
      <p:sp>
        <p:nvSpPr>
          <p:cNvPr id="6" name="Content Placeholder 2">
            <a:extLst>
              <a:ext uri="{FF2B5EF4-FFF2-40B4-BE49-F238E27FC236}">
                <a16:creationId xmlns:a16="http://schemas.microsoft.com/office/drawing/2014/main" id="{E135E0AA-DD92-4FD9-B5F0-E15616DFF299}"/>
              </a:ext>
            </a:extLst>
          </p:cNvPr>
          <p:cNvSpPr>
            <a:spLocks noGrp="1"/>
          </p:cNvSpPr>
          <p:nvPr>
            <p:ph idx="1"/>
          </p:nvPr>
        </p:nvSpPr>
        <p:spPr>
          <a:xfrm>
            <a:off x="256851" y="1084670"/>
            <a:ext cx="6102852" cy="5517543"/>
          </a:xfrm>
        </p:spPr>
        <p:txBody>
          <a:bodyPr>
            <a:normAutofit/>
          </a:bodyPr>
          <a:lstStyle/>
          <a:p>
            <a:pPr marL="0" indent="0" algn="ctr">
              <a:buNone/>
            </a:pPr>
            <a:r>
              <a:rPr lang="en-US" sz="3000" b="1" dirty="0">
                <a:solidFill>
                  <a:schemeClr val="accent6">
                    <a:lumMod val="50000"/>
                  </a:schemeClr>
                </a:solidFill>
              </a:rPr>
              <a:t>TLB-fill Tokens</a:t>
            </a:r>
            <a:endParaRPr lang="en-US" sz="3000" b="1" dirty="0">
              <a:solidFill>
                <a:srgbClr val="0066FF"/>
              </a:solidFill>
            </a:endParaRPr>
          </a:p>
          <a:p>
            <a:pPr marL="0" indent="0" algn="ctr">
              <a:buNone/>
            </a:pPr>
            <a:r>
              <a:rPr lang="en-US" sz="3000" dirty="0">
                <a:solidFill>
                  <a:srgbClr val="0066FF"/>
                </a:solidFill>
              </a:rPr>
              <a:t>Reduces TLB contention</a:t>
            </a:r>
          </a:p>
          <a:p>
            <a:pPr marL="457200" lvl="1" indent="0" algn="ctr">
              <a:buNone/>
            </a:pPr>
            <a:endParaRPr lang="en-US" sz="800" b="1" dirty="0">
              <a:solidFill>
                <a:srgbClr val="0066FF"/>
              </a:solidFill>
            </a:endParaRPr>
          </a:p>
          <a:p>
            <a:pPr marL="0" indent="0" algn="ctr">
              <a:buNone/>
            </a:pPr>
            <a:r>
              <a:rPr lang="en-US" sz="3000" b="1" dirty="0">
                <a:solidFill>
                  <a:schemeClr val="accent6">
                    <a:lumMod val="50000"/>
                  </a:schemeClr>
                </a:solidFill>
              </a:rPr>
              <a:t>Translation-aware L2 Bypass</a:t>
            </a:r>
            <a:endParaRPr lang="en-US" sz="3000" b="1" dirty="0">
              <a:solidFill>
                <a:srgbClr val="FF0000"/>
              </a:solidFill>
            </a:endParaRPr>
          </a:p>
          <a:p>
            <a:pPr marL="0" indent="0" algn="ctr">
              <a:buNone/>
            </a:pPr>
            <a:r>
              <a:rPr lang="en-US" sz="3000" dirty="0">
                <a:solidFill>
                  <a:srgbClr val="0066FF"/>
                </a:solidFill>
              </a:rPr>
              <a:t>Improves L2 cache utilization</a:t>
            </a:r>
          </a:p>
          <a:p>
            <a:pPr marL="457200" lvl="1" indent="0" algn="ctr">
              <a:buNone/>
            </a:pPr>
            <a:endParaRPr lang="en-US" sz="800" b="1" dirty="0">
              <a:solidFill>
                <a:srgbClr val="0066FF"/>
              </a:solidFill>
            </a:endParaRPr>
          </a:p>
        </p:txBody>
      </p:sp>
      <p:sp>
        <p:nvSpPr>
          <p:cNvPr id="8" name="Rectangle 7">
            <a:extLst>
              <a:ext uri="{FF2B5EF4-FFF2-40B4-BE49-F238E27FC236}">
                <a16:creationId xmlns:a16="http://schemas.microsoft.com/office/drawing/2014/main" id="{422F027C-B0AC-4185-B9EC-5373D370EC00}"/>
              </a:ext>
            </a:extLst>
          </p:cNvPr>
          <p:cNvSpPr/>
          <p:nvPr/>
        </p:nvSpPr>
        <p:spPr>
          <a:xfrm>
            <a:off x="6355857" y="1223323"/>
            <a:ext cx="2089474" cy="661397"/>
          </a:xfrm>
          <a:prstGeom prst="rect">
            <a:avLst/>
          </a:prstGeom>
          <a:solidFill>
            <a:schemeClr val="accent4">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solidFill>
                  <a:schemeClr val="tx1"/>
                </a:solidFill>
              </a:rPr>
              <a:t>Shared TLB</a:t>
            </a:r>
          </a:p>
        </p:txBody>
      </p:sp>
      <p:sp>
        <p:nvSpPr>
          <p:cNvPr id="9" name="Rectangle 8">
            <a:extLst>
              <a:ext uri="{FF2B5EF4-FFF2-40B4-BE49-F238E27FC236}">
                <a16:creationId xmlns:a16="http://schemas.microsoft.com/office/drawing/2014/main" id="{E56B5673-946C-4EB9-B29C-4DF95936E170}"/>
              </a:ext>
            </a:extLst>
          </p:cNvPr>
          <p:cNvSpPr/>
          <p:nvPr/>
        </p:nvSpPr>
        <p:spPr>
          <a:xfrm>
            <a:off x="6357244" y="2495938"/>
            <a:ext cx="2089474" cy="747641"/>
          </a:xfrm>
          <a:prstGeom prst="rect">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solidFill>
                  <a:schemeClr val="tx1"/>
                </a:solidFill>
              </a:rPr>
              <a:t>L2 Data Cache</a:t>
            </a:r>
          </a:p>
        </p:txBody>
      </p:sp>
      <p:sp>
        <p:nvSpPr>
          <p:cNvPr id="10" name="Arrow: Down 9">
            <a:extLst>
              <a:ext uri="{FF2B5EF4-FFF2-40B4-BE49-F238E27FC236}">
                <a16:creationId xmlns:a16="http://schemas.microsoft.com/office/drawing/2014/main" id="{0C0BCA98-90AF-47E5-9290-CACC31F8F012}"/>
              </a:ext>
            </a:extLst>
          </p:cNvPr>
          <p:cNvSpPr/>
          <p:nvPr/>
        </p:nvSpPr>
        <p:spPr>
          <a:xfrm>
            <a:off x="6651662" y="2031206"/>
            <a:ext cx="302303" cy="374593"/>
          </a:xfrm>
          <a:prstGeom prst="downArrow">
            <a:avLst/>
          </a:prstGeom>
          <a:solidFill>
            <a:schemeClr val="bg1">
              <a:lumMod val="85000"/>
            </a:schemeClr>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ounded Rectangle 163">
            <a:extLst>
              <a:ext uri="{FF2B5EF4-FFF2-40B4-BE49-F238E27FC236}">
                <a16:creationId xmlns:a16="http://schemas.microsoft.com/office/drawing/2014/main" id="{28A4B086-9244-46A9-87A7-CB0F425AC0B6}"/>
              </a:ext>
            </a:extLst>
          </p:cNvPr>
          <p:cNvSpPr/>
          <p:nvPr/>
        </p:nvSpPr>
        <p:spPr>
          <a:xfrm>
            <a:off x="7023422" y="2013620"/>
            <a:ext cx="2034858" cy="585592"/>
          </a:xfrm>
          <a:prstGeom prst="roundRect">
            <a:avLst>
              <a:gd name="adj" fmla="val 9162"/>
            </a:avLst>
          </a:prstGeom>
          <a:noFill/>
          <a:ln w="25400">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i="1" dirty="0">
                <a:solidFill>
                  <a:schemeClr val="tx1"/>
                </a:solidFill>
              </a:rPr>
              <a:t>Translation Data</a:t>
            </a:r>
          </a:p>
        </p:txBody>
      </p:sp>
      <p:cxnSp>
        <p:nvCxnSpPr>
          <p:cNvPr id="15" name="Straight Arrow Connector 14">
            <a:extLst>
              <a:ext uri="{FF2B5EF4-FFF2-40B4-BE49-F238E27FC236}">
                <a16:creationId xmlns:a16="http://schemas.microsoft.com/office/drawing/2014/main" id="{A05A9EE0-26D6-45B7-B177-EACA90125046}"/>
              </a:ext>
            </a:extLst>
          </p:cNvPr>
          <p:cNvCxnSpPr>
            <a:cxnSpLocks/>
          </p:cNvCxnSpPr>
          <p:nvPr/>
        </p:nvCxnSpPr>
        <p:spPr>
          <a:xfrm>
            <a:off x="616699" y="2159223"/>
            <a:ext cx="8221540" cy="0"/>
          </a:xfrm>
          <a:prstGeom prst="straightConnector1">
            <a:avLst/>
          </a:prstGeom>
          <a:ln w="25400">
            <a:solidFill>
              <a:schemeClr val="tx1"/>
            </a:solidFill>
            <a:prstDash val="dashDot"/>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17012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0604"/>
            <a:ext cx="9144000" cy="847546"/>
          </a:xfrm>
        </p:spPr>
        <p:txBody>
          <a:bodyPr>
            <a:normAutofit/>
          </a:bodyPr>
          <a:lstStyle/>
          <a:p>
            <a:pPr algn="ctr"/>
            <a:r>
              <a:rPr lang="en-US" b="1" dirty="0"/>
              <a:t>Three Components of MASK</a:t>
            </a:r>
          </a:p>
        </p:txBody>
      </p:sp>
      <p:sp>
        <p:nvSpPr>
          <p:cNvPr id="4" name="Slide Number Placeholder 3"/>
          <p:cNvSpPr>
            <a:spLocks noGrp="1"/>
          </p:cNvSpPr>
          <p:nvPr>
            <p:ph type="sldNum" sz="quarter" idx="12"/>
          </p:nvPr>
        </p:nvSpPr>
        <p:spPr>
          <a:ln w="38100">
            <a:noFill/>
          </a:ln>
        </p:spPr>
        <p:txBody>
          <a:bodyPr/>
          <a:lstStyle/>
          <a:p>
            <a:fld id="{9E8CE333-791E-B247-B0D8-81D7ACF2F196}" type="slidenum">
              <a:rPr lang="en-US" smtClean="0"/>
              <a:pPr/>
              <a:t>13</a:t>
            </a:fld>
            <a:endParaRPr lang="en-US" dirty="0"/>
          </a:p>
        </p:txBody>
      </p:sp>
      <p:pic>
        <p:nvPicPr>
          <p:cNvPr id="38" name="Picture 37" descr="safari.png"/>
          <p:cNvPicPr>
            <a:picLocks noChangeAspect="1"/>
          </p:cNvPicPr>
          <p:nvPr/>
        </p:nvPicPr>
        <p:blipFill>
          <a:blip r:embed="rId3" cstate="print"/>
          <a:stretch>
            <a:fillRect/>
          </a:stretch>
        </p:blipFill>
        <p:spPr>
          <a:xfrm>
            <a:off x="164139" y="6425519"/>
            <a:ext cx="1315038" cy="380494"/>
          </a:xfrm>
          <a:prstGeom prst="rect">
            <a:avLst/>
          </a:prstGeom>
        </p:spPr>
      </p:pic>
      <p:sp>
        <p:nvSpPr>
          <p:cNvPr id="6" name="Content Placeholder 2">
            <a:extLst>
              <a:ext uri="{FF2B5EF4-FFF2-40B4-BE49-F238E27FC236}">
                <a16:creationId xmlns:a16="http://schemas.microsoft.com/office/drawing/2014/main" id="{E135E0AA-DD92-4FD9-B5F0-E15616DFF299}"/>
              </a:ext>
            </a:extLst>
          </p:cNvPr>
          <p:cNvSpPr>
            <a:spLocks noGrp="1"/>
          </p:cNvSpPr>
          <p:nvPr>
            <p:ph idx="1"/>
          </p:nvPr>
        </p:nvSpPr>
        <p:spPr>
          <a:xfrm>
            <a:off x="256851" y="1084670"/>
            <a:ext cx="6102852" cy="5517543"/>
          </a:xfrm>
        </p:spPr>
        <p:txBody>
          <a:bodyPr>
            <a:normAutofit/>
          </a:bodyPr>
          <a:lstStyle/>
          <a:p>
            <a:pPr marL="0" indent="0" algn="ctr">
              <a:buNone/>
            </a:pPr>
            <a:r>
              <a:rPr lang="en-US" sz="3000" b="1" dirty="0">
                <a:solidFill>
                  <a:schemeClr val="accent6">
                    <a:lumMod val="50000"/>
                  </a:schemeClr>
                </a:solidFill>
              </a:rPr>
              <a:t>TLB-fill Tokens</a:t>
            </a:r>
            <a:endParaRPr lang="en-US" sz="3000" b="1" dirty="0">
              <a:solidFill>
                <a:srgbClr val="0066FF"/>
              </a:solidFill>
            </a:endParaRPr>
          </a:p>
          <a:p>
            <a:pPr marL="0" indent="0" algn="ctr">
              <a:buNone/>
            </a:pPr>
            <a:r>
              <a:rPr lang="en-US" sz="3000" dirty="0">
                <a:solidFill>
                  <a:srgbClr val="0066FF"/>
                </a:solidFill>
              </a:rPr>
              <a:t>Reduces TLB contention</a:t>
            </a:r>
          </a:p>
          <a:p>
            <a:pPr marL="457200" lvl="1" indent="0" algn="ctr">
              <a:buNone/>
            </a:pPr>
            <a:endParaRPr lang="en-US" sz="800" b="1" dirty="0">
              <a:solidFill>
                <a:srgbClr val="0066FF"/>
              </a:solidFill>
            </a:endParaRPr>
          </a:p>
          <a:p>
            <a:pPr marL="0" indent="0" algn="ctr">
              <a:buNone/>
            </a:pPr>
            <a:r>
              <a:rPr lang="en-US" sz="3000" b="1" dirty="0">
                <a:solidFill>
                  <a:schemeClr val="accent6">
                    <a:lumMod val="50000"/>
                  </a:schemeClr>
                </a:solidFill>
              </a:rPr>
              <a:t>Translation-aware L2 Bypass</a:t>
            </a:r>
            <a:endParaRPr lang="en-US" sz="3000" b="1" dirty="0">
              <a:solidFill>
                <a:srgbClr val="FF0000"/>
              </a:solidFill>
            </a:endParaRPr>
          </a:p>
          <a:p>
            <a:pPr marL="0" indent="0" algn="ctr">
              <a:buNone/>
            </a:pPr>
            <a:r>
              <a:rPr lang="en-US" sz="3000" dirty="0">
                <a:solidFill>
                  <a:srgbClr val="0066FF"/>
                </a:solidFill>
              </a:rPr>
              <a:t>Improves L2 cache utilization</a:t>
            </a:r>
          </a:p>
          <a:p>
            <a:pPr marL="457200" lvl="1" indent="0" algn="ctr">
              <a:buNone/>
            </a:pPr>
            <a:endParaRPr lang="en-US" sz="800" b="1" dirty="0">
              <a:solidFill>
                <a:srgbClr val="0066FF"/>
              </a:solidFill>
            </a:endParaRPr>
          </a:p>
          <a:p>
            <a:pPr marL="0" indent="0" algn="ctr">
              <a:buNone/>
            </a:pPr>
            <a:r>
              <a:rPr lang="en-US" sz="3000" b="1" dirty="0">
                <a:solidFill>
                  <a:schemeClr val="accent6">
                    <a:lumMod val="50000"/>
                  </a:schemeClr>
                </a:solidFill>
              </a:rPr>
              <a:t>Address-space-aware </a:t>
            </a:r>
          </a:p>
          <a:p>
            <a:pPr marL="0" indent="0" algn="ctr">
              <a:buNone/>
            </a:pPr>
            <a:r>
              <a:rPr lang="en-US" sz="3000" b="1" dirty="0">
                <a:solidFill>
                  <a:schemeClr val="accent6">
                    <a:lumMod val="50000"/>
                  </a:schemeClr>
                </a:solidFill>
              </a:rPr>
              <a:t>Memory Scheduler</a:t>
            </a:r>
          </a:p>
          <a:p>
            <a:pPr marL="0" indent="0" algn="ctr">
              <a:buNone/>
            </a:pPr>
            <a:r>
              <a:rPr lang="en-US" sz="3000" dirty="0">
                <a:solidFill>
                  <a:srgbClr val="0066FF"/>
                </a:solidFill>
              </a:rPr>
              <a:t>Lowers address translation latency</a:t>
            </a:r>
          </a:p>
        </p:txBody>
      </p:sp>
      <p:sp>
        <p:nvSpPr>
          <p:cNvPr id="8" name="Rectangle 7">
            <a:extLst>
              <a:ext uri="{FF2B5EF4-FFF2-40B4-BE49-F238E27FC236}">
                <a16:creationId xmlns:a16="http://schemas.microsoft.com/office/drawing/2014/main" id="{422F027C-B0AC-4185-B9EC-5373D370EC00}"/>
              </a:ext>
            </a:extLst>
          </p:cNvPr>
          <p:cNvSpPr/>
          <p:nvPr/>
        </p:nvSpPr>
        <p:spPr>
          <a:xfrm>
            <a:off x="6355857" y="1223323"/>
            <a:ext cx="2089474" cy="661397"/>
          </a:xfrm>
          <a:prstGeom prst="rect">
            <a:avLst/>
          </a:prstGeom>
          <a:solidFill>
            <a:schemeClr val="accent4">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solidFill>
                  <a:schemeClr val="tx1"/>
                </a:solidFill>
              </a:rPr>
              <a:t>Shared TLB</a:t>
            </a:r>
          </a:p>
        </p:txBody>
      </p:sp>
      <p:sp>
        <p:nvSpPr>
          <p:cNvPr id="9" name="Rectangle 8">
            <a:extLst>
              <a:ext uri="{FF2B5EF4-FFF2-40B4-BE49-F238E27FC236}">
                <a16:creationId xmlns:a16="http://schemas.microsoft.com/office/drawing/2014/main" id="{E56B5673-946C-4EB9-B29C-4DF95936E170}"/>
              </a:ext>
            </a:extLst>
          </p:cNvPr>
          <p:cNvSpPr/>
          <p:nvPr/>
        </p:nvSpPr>
        <p:spPr>
          <a:xfrm>
            <a:off x="6357244" y="2495938"/>
            <a:ext cx="2089474" cy="747641"/>
          </a:xfrm>
          <a:prstGeom prst="rect">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solidFill>
                  <a:schemeClr val="tx1"/>
                </a:solidFill>
              </a:rPr>
              <a:t>L2 Data Cache</a:t>
            </a:r>
          </a:p>
        </p:txBody>
      </p:sp>
      <p:sp>
        <p:nvSpPr>
          <p:cNvPr id="10" name="Arrow: Down 9">
            <a:extLst>
              <a:ext uri="{FF2B5EF4-FFF2-40B4-BE49-F238E27FC236}">
                <a16:creationId xmlns:a16="http://schemas.microsoft.com/office/drawing/2014/main" id="{0C0BCA98-90AF-47E5-9290-CACC31F8F012}"/>
              </a:ext>
            </a:extLst>
          </p:cNvPr>
          <p:cNvSpPr/>
          <p:nvPr/>
        </p:nvSpPr>
        <p:spPr>
          <a:xfrm>
            <a:off x="6651662" y="2031206"/>
            <a:ext cx="302303" cy="374593"/>
          </a:xfrm>
          <a:prstGeom prst="downArrow">
            <a:avLst/>
          </a:prstGeom>
          <a:solidFill>
            <a:schemeClr val="bg1">
              <a:lumMod val="85000"/>
            </a:schemeClr>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40DE07BF-FE2D-4C3F-B88E-10273AD0A55D}"/>
              </a:ext>
            </a:extLst>
          </p:cNvPr>
          <p:cNvSpPr/>
          <p:nvPr/>
        </p:nvSpPr>
        <p:spPr>
          <a:xfrm>
            <a:off x="6355857" y="3972720"/>
            <a:ext cx="2089474" cy="747641"/>
          </a:xfrm>
          <a:prstGeom prst="rect">
            <a:avLst/>
          </a:prstGeom>
          <a:solidFill>
            <a:srgbClr val="00B0F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solidFill>
                  <a:schemeClr val="tx1"/>
                </a:solidFill>
              </a:rPr>
              <a:t>Main Memory</a:t>
            </a:r>
          </a:p>
        </p:txBody>
      </p:sp>
      <p:sp>
        <p:nvSpPr>
          <p:cNvPr id="13" name="Rounded Rectangle 163">
            <a:extLst>
              <a:ext uri="{FF2B5EF4-FFF2-40B4-BE49-F238E27FC236}">
                <a16:creationId xmlns:a16="http://schemas.microsoft.com/office/drawing/2014/main" id="{28A4B086-9244-46A9-87A7-CB0F425AC0B6}"/>
              </a:ext>
            </a:extLst>
          </p:cNvPr>
          <p:cNvSpPr/>
          <p:nvPr/>
        </p:nvSpPr>
        <p:spPr>
          <a:xfrm>
            <a:off x="7023422" y="2013620"/>
            <a:ext cx="2034858" cy="585592"/>
          </a:xfrm>
          <a:prstGeom prst="roundRect">
            <a:avLst>
              <a:gd name="adj" fmla="val 9162"/>
            </a:avLst>
          </a:prstGeom>
          <a:noFill/>
          <a:ln w="25400">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i="1" dirty="0">
                <a:solidFill>
                  <a:schemeClr val="tx1"/>
                </a:solidFill>
              </a:rPr>
              <a:t>Translation Data</a:t>
            </a:r>
          </a:p>
        </p:txBody>
      </p:sp>
      <p:cxnSp>
        <p:nvCxnSpPr>
          <p:cNvPr id="15" name="Straight Arrow Connector 14">
            <a:extLst>
              <a:ext uri="{FF2B5EF4-FFF2-40B4-BE49-F238E27FC236}">
                <a16:creationId xmlns:a16="http://schemas.microsoft.com/office/drawing/2014/main" id="{A05A9EE0-26D6-45B7-B177-EACA90125046}"/>
              </a:ext>
            </a:extLst>
          </p:cNvPr>
          <p:cNvCxnSpPr>
            <a:cxnSpLocks/>
          </p:cNvCxnSpPr>
          <p:nvPr/>
        </p:nvCxnSpPr>
        <p:spPr>
          <a:xfrm>
            <a:off x="616699" y="2159223"/>
            <a:ext cx="8221540" cy="0"/>
          </a:xfrm>
          <a:prstGeom prst="straightConnector1">
            <a:avLst/>
          </a:prstGeom>
          <a:ln w="25400">
            <a:solidFill>
              <a:schemeClr val="tx1"/>
            </a:solidFill>
            <a:prstDash val="dashDot"/>
            <a:tailEnd type="non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06234FBC-8934-4314-B167-5450BD7A2DAC}"/>
              </a:ext>
            </a:extLst>
          </p:cNvPr>
          <p:cNvCxnSpPr>
            <a:cxnSpLocks/>
          </p:cNvCxnSpPr>
          <p:nvPr/>
        </p:nvCxnSpPr>
        <p:spPr>
          <a:xfrm>
            <a:off x="616699" y="3568878"/>
            <a:ext cx="8221540" cy="0"/>
          </a:xfrm>
          <a:prstGeom prst="straightConnector1">
            <a:avLst/>
          </a:prstGeom>
          <a:ln w="25400">
            <a:solidFill>
              <a:schemeClr val="tx1"/>
            </a:solidFill>
            <a:prstDash val="dashDot"/>
            <a:tailEnd type="none"/>
          </a:ln>
        </p:spPr>
        <p:style>
          <a:lnRef idx="1">
            <a:schemeClr val="accent1"/>
          </a:lnRef>
          <a:fillRef idx="0">
            <a:schemeClr val="accent1"/>
          </a:fillRef>
          <a:effectRef idx="0">
            <a:schemeClr val="accent1"/>
          </a:effectRef>
          <a:fontRef idx="minor">
            <a:schemeClr val="tx1"/>
          </a:fontRef>
        </p:style>
      </p:cxnSp>
      <p:sp>
        <p:nvSpPr>
          <p:cNvPr id="17" name="Arrow: Down 16">
            <a:extLst>
              <a:ext uri="{FF2B5EF4-FFF2-40B4-BE49-F238E27FC236}">
                <a16:creationId xmlns:a16="http://schemas.microsoft.com/office/drawing/2014/main" id="{0BE5CA3D-8333-4A4F-B410-8A1AB87D276A}"/>
              </a:ext>
            </a:extLst>
          </p:cNvPr>
          <p:cNvSpPr/>
          <p:nvPr/>
        </p:nvSpPr>
        <p:spPr>
          <a:xfrm>
            <a:off x="6651662" y="3458574"/>
            <a:ext cx="302303" cy="374593"/>
          </a:xfrm>
          <a:prstGeom prst="downArrow">
            <a:avLst/>
          </a:prstGeom>
          <a:solidFill>
            <a:schemeClr val="bg1">
              <a:lumMod val="85000"/>
            </a:schemeClr>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ounded Rectangle 163">
            <a:extLst>
              <a:ext uri="{FF2B5EF4-FFF2-40B4-BE49-F238E27FC236}">
                <a16:creationId xmlns:a16="http://schemas.microsoft.com/office/drawing/2014/main" id="{1F546B41-F11E-4062-B5DB-DE73C789C8D5}"/>
              </a:ext>
            </a:extLst>
          </p:cNvPr>
          <p:cNvSpPr/>
          <p:nvPr/>
        </p:nvSpPr>
        <p:spPr>
          <a:xfrm>
            <a:off x="7018791" y="3466794"/>
            <a:ext cx="2034858" cy="585592"/>
          </a:xfrm>
          <a:prstGeom prst="roundRect">
            <a:avLst>
              <a:gd name="adj" fmla="val 9162"/>
            </a:avLst>
          </a:prstGeom>
          <a:noFill/>
          <a:ln w="25400">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i="1" dirty="0">
                <a:solidFill>
                  <a:schemeClr val="tx1"/>
                </a:solidFill>
              </a:rPr>
              <a:t>Translation Data</a:t>
            </a:r>
          </a:p>
        </p:txBody>
      </p:sp>
    </p:spTree>
    <p:extLst>
      <p:ext uri="{BB962C8B-B14F-4D97-AF65-F5344CB8AC3E}">
        <p14:creationId xmlns:p14="http://schemas.microsoft.com/office/powerpoint/2010/main" val="21633167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0604"/>
            <a:ext cx="9144000" cy="847546"/>
          </a:xfrm>
        </p:spPr>
        <p:txBody>
          <a:bodyPr>
            <a:normAutofit/>
          </a:bodyPr>
          <a:lstStyle/>
          <a:p>
            <a:pPr algn="ctr"/>
            <a:r>
              <a:rPr lang="en-US" b="1" dirty="0"/>
              <a:t>Three Components of MASK</a:t>
            </a:r>
          </a:p>
        </p:txBody>
      </p:sp>
      <p:sp>
        <p:nvSpPr>
          <p:cNvPr id="4" name="Slide Number Placeholder 3"/>
          <p:cNvSpPr>
            <a:spLocks noGrp="1"/>
          </p:cNvSpPr>
          <p:nvPr>
            <p:ph type="sldNum" sz="quarter" idx="12"/>
          </p:nvPr>
        </p:nvSpPr>
        <p:spPr>
          <a:ln w="38100">
            <a:noFill/>
          </a:ln>
        </p:spPr>
        <p:txBody>
          <a:bodyPr/>
          <a:lstStyle/>
          <a:p>
            <a:fld id="{9E8CE333-791E-B247-B0D8-81D7ACF2F196}" type="slidenum">
              <a:rPr lang="en-US" smtClean="0"/>
              <a:pPr/>
              <a:t>14</a:t>
            </a:fld>
            <a:endParaRPr lang="en-US" dirty="0"/>
          </a:p>
        </p:txBody>
      </p:sp>
      <p:pic>
        <p:nvPicPr>
          <p:cNvPr id="38" name="Picture 37" descr="safari.png"/>
          <p:cNvPicPr>
            <a:picLocks noChangeAspect="1"/>
          </p:cNvPicPr>
          <p:nvPr/>
        </p:nvPicPr>
        <p:blipFill>
          <a:blip r:embed="rId3" cstate="print"/>
          <a:stretch>
            <a:fillRect/>
          </a:stretch>
        </p:blipFill>
        <p:spPr>
          <a:xfrm>
            <a:off x="164139" y="6425519"/>
            <a:ext cx="1315038" cy="380494"/>
          </a:xfrm>
          <a:prstGeom prst="rect">
            <a:avLst/>
          </a:prstGeom>
        </p:spPr>
      </p:pic>
      <p:sp>
        <p:nvSpPr>
          <p:cNvPr id="6" name="Content Placeholder 2">
            <a:extLst>
              <a:ext uri="{FF2B5EF4-FFF2-40B4-BE49-F238E27FC236}">
                <a16:creationId xmlns:a16="http://schemas.microsoft.com/office/drawing/2014/main" id="{E135E0AA-DD92-4FD9-B5F0-E15616DFF299}"/>
              </a:ext>
            </a:extLst>
          </p:cNvPr>
          <p:cNvSpPr>
            <a:spLocks noGrp="1"/>
          </p:cNvSpPr>
          <p:nvPr>
            <p:ph idx="1"/>
          </p:nvPr>
        </p:nvSpPr>
        <p:spPr>
          <a:xfrm>
            <a:off x="256851" y="1084670"/>
            <a:ext cx="6102852" cy="5517543"/>
          </a:xfrm>
        </p:spPr>
        <p:txBody>
          <a:bodyPr>
            <a:normAutofit/>
          </a:bodyPr>
          <a:lstStyle/>
          <a:p>
            <a:pPr marL="0" indent="0" algn="ctr">
              <a:buNone/>
            </a:pPr>
            <a:r>
              <a:rPr lang="en-US" sz="3000" b="1" dirty="0">
                <a:solidFill>
                  <a:schemeClr val="accent6">
                    <a:lumMod val="50000"/>
                  </a:schemeClr>
                </a:solidFill>
              </a:rPr>
              <a:t>TLB-fill Tokens</a:t>
            </a:r>
            <a:endParaRPr lang="en-US" sz="3000" b="1" dirty="0">
              <a:solidFill>
                <a:srgbClr val="0066FF"/>
              </a:solidFill>
            </a:endParaRPr>
          </a:p>
          <a:p>
            <a:pPr marL="0" indent="0" algn="ctr">
              <a:buNone/>
            </a:pPr>
            <a:r>
              <a:rPr lang="en-US" sz="3000" dirty="0">
                <a:solidFill>
                  <a:srgbClr val="0066FF"/>
                </a:solidFill>
              </a:rPr>
              <a:t>Reduces TLB contention</a:t>
            </a:r>
          </a:p>
          <a:p>
            <a:pPr marL="457200" lvl="1" indent="0" algn="ctr">
              <a:buNone/>
            </a:pPr>
            <a:endParaRPr lang="en-US" sz="800" b="1" dirty="0">
              <a:solidFill>
                <a:srgbClr val="0066FF"/>
              </a:solidFill>
            </a:endParaRPr>
          </a:p>
          <a:p>
            <a:pPr marL="0" indent="0" algn="ctr">
              <a:buNone/>
            </a:pPr>
            <a:r>
              <a:rPr lang="en-US" sz="3000" b="1" dirty="0">
                <a:solidFill>
                  <a:schemeClr val="accent6">
                    <a:lumMod val="50000"/>
                  </a:schemeClr>
                </a:solidFill>
              </a:rPr>
              <a:t>Translation-aware L2 Bypass</a:t>
            </a:r>
            <a:endParaRPr lang="en-US" sz="3000" b="1" dirty="0">
              <a:solidFill>
                <a:srgbClr val="FF0000"/>
              </a:solidFill>
            </a:endParaRPr>
          </a:p>
          <a:p>
            <a:pPr marL="0" indent="0" algn="ctr">
              <a:buNone/>
            </a:pPr>
            <a:r>
              <a:rPr lang="en-US" sz="3000" dirty="0">
                <a:solidFill>
                  <a:srgbClr val="0066FF"/>
                </a:solidFill>
              </a:rPr>
              <a:t>Improves L2 cache utilization</a:t>
            </a:r>
          </a:p>
          <a:p>
            <a:pPr marL="457200" lvl="1" indent="0" algn="ctr">
              <a:buNone/>
            </a:pPr>
            <a:endParaRPr lang="en-US" sz="800" b="1" dirty="0">
              <a:solidFill>
                <a:srgbClr val="0066FF"/>
              </a:solidFill>
            </a:endParaRPr>
          </a:p>
          <a:p>
            <a:pPr marL="0" indent="0" algn="ctr">
              <a:buNone/>
            </a:pPr>
            <a:r>
              <a:rPr lang="en-US" sz="3000" b="1" dirty="0">
                <a:solidFill>
                  <a:schemeClr val="accent6">
                    <a:lumMod val="50000"/>
                  </a:schemeClr>
                </a:solidFill>
              </a:rPr>
              <a:t>Address-space-aware </a:t>
            </a:r>
          </a:p>
          <a:p>
            <a:pPr marL="0" indent="0" algn="ctr">
              <a:buNone/>
            </a:pPr>
            <a:r>
              <a:rPr lang="en-US" sz="3000" b="1" dirty="0">
                <a:solidFill>
                  <a:schemeClr val="accent6">
                    <a:lumMod val="50000"/>
                  </a:schemeClr>
                </a:solidFill>
              </a:rPr>
              <a:t>Memory Scheduler</a:t>
            </a:r>
          </a:p>
          <a:p>
            <a:pPr marL="0" indent="0" algn="ctr">
              <a:buNone/>
            </a:pPr>
            <a:r>
              <a:rPr lang="en-US" sz="3000" dirty="0">
                <a:solidFill>
                  <a:srgbClr val="0066FF"/>
                </a:solidFill>
              </a:rPr>
              <a:t>Lowers address translation latency</a:t>
            </a:r>
          </a:p>
        </p:txBody>
      </p:sp>
      <p:sp>
        <p:nvSpPr>
          <p:cNvPr id="7" name="Rounded Rectangle 6">
            <a:extLst>
              <a:ext uri="{FF2B5EF4-FFF2-40B4-BE49-F238E27FC236}">
                <a16:creationId xmlns:a16="http://schemas.microsoft.com/office/drawing/2014/main" id="{6D9A2ECA-AD6B-8946-9FB3-CF3ACC812D1F}"/>
              </a:ext>
            </a:extLst>
          </p:cNvPr>
          <p:cNvSpPr/>
          <p:nvPr/>
        </p:nvSpPr>
        <p:spPr>
          <a:xfrm>
            <a:off x="468923" y="5505000"/>
            <a:ext cx="8229600" cy="661397"/>
          </a:xfrm>
          <a:prstGeom prst="roundRect">
            <a:avLst>
              <a:gd name="adj" fmla="val 26418"/>
            </a:avLst>
          </a:prstGeom>
          <a:solidFill>
            <a:schemeClr val="bg1">
              <a:lumMod val="95000"/>
            </a:schemeClr>
          </a:solid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600" b="1" dirty="0">
                <a:solidFill>
                  <a:schemeClr val="accent6">
                    <a:lumMod val="50000"/>
                  </a:schemeClr>
                </a:solidFill>
              </a:rPr>
              <a:t>MASK improves performance by 57.8%</a:t>
            </a:r>
          </a:p>
        </p:txBody>
      </p:sp>
      <p:sp>
        <p:nvSpPr>
          <p:cNvPr id="8" name="Rectangle 7">
            <a:extLst>
              <a:ext uri="{FF2B5EF4-FFF2-40B4-BE49-F238E27FC236}">
                <a16:creationId xmlns:a16="http://schemas.microsoft.com/office/drawing/2014/main" id="{422F027C-B0AC-4185-B9EC-5373D370EC00}"/>
              </a:ext>
            </a:extLst>
          </p:cNvPr>
          <p:cNvSpPr/>
          <p:nvPr/>
        </p:nvSpPr>
        <p:spPr>
          <a:xfrm>
            <a:off x="6355857" y="1223323"/>
            <a:ext cx="2089474" cy="661397"/>
          </a:xfrm>
          <a:prstGeom prst="rect">
            <a:avLst/>
          </a:prstGeom>
          <a:solidFill>
            <a:schemeClr val="accent4">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solidFill>
                  <a:schemeClr val="tx1"/>
                </a:solidFill>
              </a:rPr>
              <a:t>Shared TLB</a:t>
            </a:r>
          </a:p>
        </p:txBody>
      </p:sp>
      <p:sp>
        <p:nvSpPr>
          <p:cNvPr id="9" name="Rectangle 8">
            <a:extLst>
              <a:ext uri="{FF2B5EF4-FFF2-40B4-BE49-F238E27FC236}">
                <a16:creationId xmlns:a16="http://schemas.microsoft.com/office/drawing/2014/main" id="{E56B5673-946C-4EB9-B29C-4DF95936E170}"/>
              </a:ext>
            </a:extLst>
          </p:cNvPr>
          <p:cNvSpPr/>
          <p:nvPr/>
        </p:nvSpPr>
        <p:spPr>
          <a:xfrm>
            <a:off x="6357244" y="2495938"/>
            <a:ext cx="2089474" cy="747641"/>
          </a:xfrm>
          <a:prstGeom prst="rect">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solidFill>
                  <a:schemeClr val="tx1"/>
                </a:solidFill>
              </a:rPr>
              <a:t>L2 Data Cache</a:t>
            </a:r>
          </a:p>
        </p:txBody>
      </p:sp>
      <p:sp>
        <p:nvSpPr>
          <p:cNvPr id="10" name="Arrow: Down 9">
            <a:extLst>
              <a:ext uri="{FF2B5EF4-FFF2-40B4-BE49-F238E27FC236}">
                <a16:creationId xmlns:a16="http://schemas.microsoft.com/office/drawing/2014/main" id="{0C0BCA98-90AF-47E5-9290-CACC31F8F012}"/>
              </a:ext>
            </a:extLst>
          </p:cNvPr>
          <p:cNvSpPr/>
          <p:nvPr/>
        </p:nvSpPr>
        <p:spPr>
          <a:xfrm>
            <a:off x="6651662" y="2031206"/>
            <a:ext cx="302303" cy="374593"/>
          </a:xfrm>
          <a:prstGeom prst="downArrow">
            <a:avLst/>
          </a:prstGeom>
          <a:solidFill>
            <a:schemeClr val="bg1">
              <a:lumMod val="85000"/>
            </a:schemeClr>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40DE07BF-FE2D-4C3F-B88E-10273AD0A55D}"/>
              </a:ext>
            </a:extLst>
          </p:cNvPr>
          <p:cNvSpPr/>
          <p:nvPr/>
        </p:nvSpPr>
        <p:spPr>
          <a:xfrm>
            <a:off x="6355857" y="3972720"/>
            <a:ext cx="2089474" cy="747641"/>
          </a:xfrm>
          <a:prstGeom prst="rect">
            <a:avLst/>
          </a:prstGeom>
          <a:solidFill>
            <a:srgbClr val="00B0F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solidFill>
                  <a:schemeClr val="tx1"/>
                </a:solidFill>
              </a:rPr>
              <a:t>Main Memory</a:t>
            </a:r>
          </a:p>
        </p:txBody>
      </p:sp>
      <p:sp>
        <p:nvSpPr>
          <p:cNvPr id="13" name="Rounded Rectangle 163">
            <a:extLst>
              <a:ext uri="{FF2B5EF4-FFF2-40B4-BE49-F238E27FC236}">
                <a16:creationId xmlns:a16="http://schemas.microsoft.com/office/drawing/2014/main" id="{28A4B086-9244-46A9-87A7-CB0F425AC0B6}"/>
              </a:ext>
            </a:extLst>
          </p:cNvPr>
          <p:cNvSpPr/>
          <p:nvPr/>
        </p:nvSpPr>
        <p:spPr>
          <a:xfrm>
            <a:off x="7023422" y="2013620"/>
            <a:ext cx="2034858" cy="585592"/>
          </a:xfrm>
          <a:prstGeom prst="roundRect">
            <a:avLst>
              <a:gd name="adj" fmla="val 9162"/>
            </a:avLst>
          </a:prstGeom>
          <a:noFill/>
          <a:ln w="25400">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i="1" dirty="0">
                <a:solidFill>
                  <a:schemeClr val="tx1"/>
                </a:solidFill>
              </a:rPr>
              <a:t>Translation Data</a:t>
            </a:r>
          </a:p>
        </p:txBody>
      </p:sp>
      <p:cxnSp>
        <p:nvCxnSpPr>
          <p:cNvPr id="15" name="Straight Arrow Connector 14">
            <a:extLst>
              <a:ext uri="{FF2B5EF4-FFF2-40B4-BE49-F238E27FC236}">
                <a16:creationId xmlns:a16="http://schemas.microsoft.com/office/drawing/2014/main" id="{A05A9EE0-26D6-45B7-B177-EACA90125046}"/>
              </a:ext>
            </a:extLst>
          </p:cNvPr>
          <p:cNvCxnSpPr>
            <a:cxnSpLocks/>
          </p:cNvCxnSpPr>
          <p:nvPr/>
        </p:nvCxnSpPr>
        <p:spPr>
          <a:xfrm>
            <a:off x="616699" y="2159223"/>
            <a:ext cx="8221540" cy="0"/>
          </a:xfrm>
          <a:prstGeom prst="straightConnector1">
            <a:avLst/>
          </a:prstGeom>
          <a:ln w="25400">
            <a:solidFill>
              <a:schemeClr val="tx1"/>
            </a:solidFill>
            <a:prstDash val="dashDot"/>
            <a:tailEnd type="non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06234FBC-8934-4314-B167-5450BD7A2DAC}"/>
              </a:ext>
            </a:extLst>
          </p:cNvPr>
          <p:cNvCxnSpPr>
            <a:cxnSpLocks/>
          </p:cNvCxnSpPr>
          <p:nvPr/>
        </p:nvCxnSpPr>
        <p:spPr>
          <a:xfrm>
            <a:off x="616699" y="3568878"/>
            <a:ext cx="8221540" cy="0"/>
          </a:xfrm>
          <a:prstGeom prst="straightConnector1">
            <a:avLst/>
          </a:prstGeom>
          <a:ln w="25400">
            <a:solidFill>
              <a:schemeClr val="tx1"/>
            </a:solidFill>
            <a:prstDash val="dashDot"/>
            <a:tailEnd type="none"/>
          </a:ln>
        </p:spPr>
        <p:style>
          <a:lnRef idx="1">
            <a:schemeClr val="accent1"/>
          </a:lnRef>
          <a:fillRef idx="0">
            <a:schemeClr val="accent1"/>
          </a:fillRef>
          <a:effectRef idx="0">
            <a:schemeClr val="accent1"/>
          </a:effectRef>
          <a:fontRef idx="minor">
            <a:schemeClr val="tx1"/>
          </a:fontRef>
        </p:style>
      </p:cxnSp>
      <p:sp>
        <p:nvSpPr>
          <p:cNvPr id="17" name="Arrow: Down 16">
            <a:extLst>
              <a:ext uri="{FF2B5EF4-FFF2-40B4-BE49-F238E27FC236}">
                <a16:creationId xmlns:a16="http://schemas.microsoft.com/office/drawing/2014/main" id="{0BE5CA3D-8333-4A4F-B410-8A1AB87D276A}"/>
              </a:ext>
            </a:extLst>
          </p:cNvPr>
          <p:cNvSpPr/>
          <p:nvPr/>
        </p:nvSpPr>
        <p:spPr>
          <a:xfrm>
            <a:off x="6651662" y="3458574"/>
            <a:ext cx="302303" cy="374593"/>
          </a:xfrm>
          <a:prstGeom prst="downArrow">
            <a:avLst/>
          </a:prstGeom>
          <a:solidFill>
            <a:schemeClr val="bg1">
              <a:lumMod val="85000"/>
            </a:schemeClr>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ounded Rectangle 163">
            <a:extLst>
              <a:ext uri="{FF2B5EF4-FFF2-40B4-BE49-F238E27FC236}">
                <a16:creationId xmlns:a16="http://schemas.microsoft.com/office/drawing/2014/main" id="{1F546B41-F11E-4062-B5DB-DE73C789C8D5}"/>
              </a:ext>
            </a:extLst>
          </p:cNvPr>
          <p:cNvSpPr/>
          <p:nvPr/>
        </p:nvSpPr>
        <p:spPr>
          <a:xfrm>
            <a:off x="7018791" y="3466794"/>
            <a:ext cx="2034858" cy="585592"/>
          </a:xfrm>
          <a:prstGeom prst="roundRect">
            <a:avLst>
              <a:gd name="adj" fmla="val 9162"/>
            </a:avLst>
          </a:prstGeom>
          <a:noFill/>
          <a:ln w="25400">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i="1" dirty="0">
                <a:solidFill>
                  <a:schemeClr val="tx1"/>
                </a:solidFill>
              </a:rPr>
              <a:t>Translation Data</a:t>
            </a:r>
          </a:p>
        </p:txBody>
      </p:sp>
    </p:spTree>
    <p:extLst>
      <p:ext uri="{BB962C8B-B14F-4D97-AF65-F5344CB8AC3E}">
        <p14:creationId xmlns:p14="http://schemas.microsoft.com/office/powerpoint/2010/main" val="10707773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9144000" cy="213614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0" y="562930"/>
            <a:ext cx="9144000" cy="1470025"/>
          </a:xfrm>
          <a:effectLst/>
        </p:spPr>
        <p:txBody>
          <a:bodyPr>
            <a:noAutofit/>
          </a:bodyPr>
          <a:lstStyle/>
          <a:p>
            <a:r>
              <a:rPr lang="en-US" sz="4400" b="1" dirty="0">
                <a:solidFill>
                  <a:schemeClr val="accent6">
                    <a:lumMod val="50000"/>
                  </a:schemeClr>
                </a:solidFill>
                <a:latin typeface="+mn-lt"/>
              </a:rPr>
              <a:t>MASK: Redesigning the GPU </a:t>
            </a:r>
            <a:br>
              <a:rPr lang="en-US" sz="4400" b="1" dirty="0">
                <a:solidFill>
                  <a:schemeClr val="accent6">
                    <a:lumMod val="50000"/>
                  </a:schemeClr>
                </a:solidFill>
                <a:latin typeface="+mn-lt"/>
              </a:rPr>
            </a:br>
            <a:r>
              <a:rPr lang="en-US" sz="4400" b="1" dirty="0">
                <a:solidFill>
                  <a:schemeClr val="accent6">
                    <a:lumMod val="50000"/>
                  </a:schemeClr>
                </a:solidFill>
                <a:latin typeface="+mn-lt"/>
              </a:rPr>
              <a:t>Memory Hierarchy to Support </a:t>
            </a:r>
            <a:br>
              <a:rPr lang="en-US" sz="4400" b="1" dirty="0">
                <a:solidFill>
                  <a:schemeClr val="accent6">
                    <a:lumMod val="50000"/>
                  </a:schemeClr>
                </a:solidFill>
                <a:latin typeface="+mn-lt"/>
              </a:rPr>
            </a:br>
            <a:r>
              <a:rPr lang="en-US" sz="4400" b="1" dirty="0">
                <a:solidFill>
                  <a:schemeClr val="accent6">
                    <a:lumMod val="50000"/>
                  </a:schemeClr>
                </a:solidFill>
                <a:latin typeface="+mn-lt"/>
              </a:rPr>
              <a:t>Multi-Application Concurrency </a:t>
            </a:r>
          </a:p>
        </p:txBody>
      </p:sp>
      <p:sp>
        <p:nvSpPr>
          <p:cNvPr id="3" name="Subtitle 2"/>
          <p:cNvSpPr>
            <a:spLocks noGrp="1"/>
          </p:cNvSpPr>
          <p:nvPr>
            <p:ph type="subTitle" idx="1"/>
          </p:nvPr>
        </p:nvSpPr>
        <p:spPr>
          <a:xfrm>
            <a:off x="0" y="1896681"/>
            <a:ext cx="9144000" cy="1897015"/>
          </a:xfrm>
        </p:spPr>
        <p:txBody>
          <a:bodyPr>
            <a:normAutofit/>
          </a:bodyPr>
          <a:lstStyle/>
          <a:p>
            <a:endParaRPr lang="en-US" b="1" i="1" dirty="0">
              <a:solidFill>
                <a:schemeClr val="tx1"/>
              </a:solidFill>
            </a:endParaRPr>
          </a:p>
          <a:p>
            <a:pPr>
              <a:spcBef>
                <a:spcPts val="600"/>
              </a:spcBef>
            </a:pPr>
            <a:r>
              <a:rPr lang="en-US" b="1" dirty="0">
                <a:solidFill>
                  <a:schemeClr val="tx1"/>
                </a:solidFill>
              </a:rPr>
              <a:t>Rachata Ausavarungniru</a:t>
            </a:r>
            <a:r>
              <a:rPr lang="en-US" b="1" dirty="0"/>
              <a:t>n           </a:t>
            </a:r>
          </a:p>
          <a:p>
            <a:pPr>
              <a:spcBef>
                <a:spcPts val="600"/>
              </a:spcBef>
            </a:pPr>
            <a:r>
              <a:rPr lang="en-US" sz="2000" dirty="0"/>
              <a:t>Vance Miller         Joshua </a:t>
            </a:r>
            <a:r>
              <a:rPr lang="en-US" sz="2000" dirty="0" err="1"/>
              <a:t>Landgraf</a:t>
            </a:r>
            <a:r>
              <a:rPr lang="en-US" sz="2000" dirty="0"/>
              <a:t>         </a:t>
            </a:r>
            <a:r>
              <a:rPr lang="en-US" sz="2000" dirty="0" err="1"/>
              <a:t>Saugata</a:t>
            </a:r>
            <a:r>
              <a:rPr lang="en-US" sz="2000" dirty="0"/>
              <a:t> </a:t>
            </a:r>
            <a:r>
              <a:rPr lang="en-US" sz="2000" dirty="0" err="1"/>
              <a:t>Ghose</a:t>
            </a:r>
            <a:endParaRPr lang="en-US" sz="2000" dirty="0"/>
          </a:p>
          <a:p>
            <a:pPr>
              <a:spcBef>
                <a:spcPts val="600"/>
              </a:spcBef>
            </a:pPr>
            <a:r>
              <a:rPr lang="en-US" sz="2000" dirty="0" err="1"/>
              <a:t>Jayneel</a:t>
            </a:r>
            <a:r>
              <a:rPr lang="en-US" sz="2000" dirty="0"/>
              <a:t> Gandhi </a:t>
            </a:r>
            <a:r>
              <a:rPr lang="en-US" sz="2000" i="1" dirty="0"/>
              <a:t> </a:t>
            </a:r>
            <a:r>
              <a:rPr lang="en-US" sz="2000" dirty="0"/>
              <a:t>       </a:t>
            </a:r>
            <a:r>
              <a:rPr lang="en-US" sz="2000" dirty="0" err="1"/>
              <a:t>Adwait</a:t>
            </a:r>
            <a:r>
              <a:rPr lang="en-US" sz="2000" dirty="0"/>
              <a:t> Jog         Christopher J. </a:t>
            </a:r>
            <a:r>
              <a:rPr lang="en-US" sz="2000" dirty="0" err="1"/>
              <a:t>Rossbach</a:t>
            </a:r>
            <a:r>
              <a:rPr lang="en-US" sz="2000" dirty="0"/>
              <a:t>         </a:t>
            </a:r>
            <a:r>
              <a:rPr lang="en-US" sz="2000" dirty="0" err="1"/>
              <a:t>Onur</a:t>
            </a:r>
            <a:r>
              <a:rPr lang="en-US" sz="2000" dirty="0"/>
              <a:t> </a:t>
            </a:r>
            <a:r>
              <a:rPr lang="en-US" sz="2000" dirty="0" err="1"/>
              <a:t>Mutlu</a:t>
            </a:r>
            <a:endParaRPr lang="en-US" sz="2000" dirty="0"/>
          </a:p>
        </p:txBody>
      </p:sp>
      <p:pic>
        <p:nvPicPr>
          <p:cNvPr id="4" name="Picture 3" descr="Burgundy_CMU_JPG_Logo.jpg"/>
          <p:cNvPicPr>
            <a:picLocks noChangeAspect="1"/>
          </p:cNvPicPr>
          <p:nvPr/>
        </p:nvPicPr>
        <p:blipFill rotWithShape="1">
          <a:blip r:embed="rId3" cstate="print"/>
          <a:srcRect t="26333" b="26267"/>
          <a:stretch/>
        </p:blipFill>
        <p:spPr>
          <a:xfrm>
            <a:off x="1002458" y="5113622"/>
            <a:ext cx="2987824" cy="511415"/>
          </a:xfrm>
          <a:prstGeom prst="rect">
            <a:avLst/>
          </a:prstGeom>
        </p:spPr>
      </p:pic>
      <p:pic>
        <p:nvPicPr>
          <p:cNvPr id="1032" name="Picture 8" descr="Image result for UT Austin logo">
            <a:extLst>
              <a:ext uri="{FF2B5EF4-FFF2-40B4-BE49-F238E27FC236}">
                <a16:creationId xmlns:a16="http://schemas.microsoft.com/office/drawing/2014/main" id="{DE4342A7-D574-4293-89C2-39D9A3D93299}"/>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474455" y="5538929"/>
            <a:ext cx="2277373" cy="1109033"/>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mage result for VMware logo">
            <a:extLst>
              <a:ext uri="{FF2B5EF4-FFF2-40B4-BE49-F238E27FC236}">
                <a16:creationId xmlns:a16="http://schemas.microsoft.com/office/drawing/2014/main" id="{13DDCBBE-BA7E-4661-A6BC-989BCA3CEC91}"/>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3278222" y="5538165"/>
            <a:ext cx="2553419" cy="894583"/>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Image result for eth zurich logo">
            <a:extLst>
              <a:ext uri="{FF2B5EF4-FFF2-40B4-BE49-F238E27FC236}">
                <a16:creationId xmlns:a16="http://schemas.microsoft.com/office/drawing/2014/main" id="{DC8B2391-CB5D-4F2C-9C6A-5A5BF9645CF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46192" y="4953797"/>
            <a:ext cx="1932446" cy="77231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Image result for college of william and mary logo">
            <a:extLst>
              <a:ext uri="{FF2B5EF4-FFF2-40B4-BE49-F238E27FC236}">
                <a16:creationId xmlns:a16="http://schemas.microsoft.com/office/drawing/2014/main" id="{5DCF2B9C-46F8-4F3F-9B7C-161598E5B78A}"/>
              </a:ext>
            </a:extLst>
          </p:cNvPr>
          <p:cNvPicPr>
            <a:picLocks noChangeAspect="1" noChangeArrowheads="1"/>
          </p:cNvPicPr>
          <p:nvPr/>
        </p:nvPicPr>
        <p:blipFill>
          <a:blip r:embed="rId7"/>
          <a:srcRect/>
          <a:stretch>
            <a:fillRect/>
          </a:stretch>
        </p:blipFill>
        <p:spPr bwMode="auto">
          <a:xfrm>
            <a:off x="7067770" y="5627883"/>
            <a:ext cx="840100" cy="848026"/>
          </a:xfrm>
          <a:prstGeom prst="rect">
            <a:avLst/>
          </a:prstGeom>
          <a:noFill/>
        </p:spPr>
      </p:pic>
      <p:sp>
        <p:nvSpPr>
          <p:cNvPr id="11" name="Rounded Rectangle 163">
            <a:extLst>
              <a:ext uri="{FF2B5EF4-FFF2-40B4-BE49-F238E27FC236}">
                <a16:creationId xmlns:a16="http://schemas.microsoft.com/office/drawing/2014/main" id="{E1F189C5-3A8C-4D32-9E04-1C9220140137}"/>
              </a:ext>
            </a:extLst>
          </p:cNvPr>
          <p:cNvSpPr/>
          <p:nvPr/>
        </p:nvSpPr>
        <p:spPr>
          <a:xfrm>
            <a:off x="261424" y="3955223"/>
            <a:ext cx="8348320" cy="655260"/>
          </a:xfrm>
          <a:prstGeom prst="roundRect">
            <a:avLst>
              <a:gd name="adj" fmla="val 9162"/>
            </a:avLst>
          </a:prstGeom>
          <a:noFill/>
          <a:ln w="25400">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600" b="1" dirty="0">
                <a:solidFill>
                  <a:schemeClr val="accent4">
                    <a:lumMod val="50000"/>
                  </a:schemeClr>
                </a:solidFill>
              </a:rPr>
              <a:t>GPU 2 (Virginia EF)			Tuesday 2PM-3PM</a:t>
            </a:r>
          </a:p>
        </p:txBody>
      </p:sp>
      <p:pic>
        <p:nvPicPr>
          <p:cNvPr id="5" name="Picture 4" descr="safari.png"/>
          <p:cNvPicPr>
            <a:picLocks noChangeAspect="1"/>
          </p:cNvPicPr>
          <p:nvPr/>
        </p:nvPicPr>
        <p:blipFill>
          <a:blip r:embed="rId8" cstate="print"/>
          <a:stretch>
            <a:fillRect/>
          </a:stretch>
        </p:blipFill>
        <p:spPr>
          <a:xfrm>
            <a:off x="3743908" y="6285881"/>
            <a:ext cx="1656184" cy="479200"/>
          </a:xfrm>
          <a:prstGeom prst="rect">
            <a:avLst/>
          </a:prstGeom>
        </p:spPr>
      </p:pic>
    </p:spTree>
    <p:extLst>
      <p:ext uri="{BB962C8B-B14F-4D97-AF65-F5344CB8AC3E}">
        <p14:creationId xmlns:p14="http://schemas.microsoft.com/office/powerpoint/2010/main" val="4131703989"/>
      </p:ext>
    </p:extLst>
  </p:cSld>
  <p:clrMapOvr>
    <a:masterClrMapping/>
  </p:clrMapOvr>
  <mc:AlternateContent xmlns:mc="http://schemas.openxmlformats.org/markup-compatibility/2006" xmlns:p14="http://schemas.microsoft.com/office/powerpoint/2010/main">
    <mc:Choice Requires="p14">
      <p:transition spd="slow" p14:dur="2000" advTm="19478"/>
    </mc:Choice>
    <mc:Fallback xmlns="">
      <p:transition spd="slow" advTm="19478"/>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7284</TotalTime>
  <Words>1506</Words>
  <Application>Microsoft Macintosh PowerPoint</Application>
  <PresentationFormat>On-screen Show (4:3)</PresentationFormat>
  <Paragraphs>172</Paragraphs>
  <Slides>15</Slides>
  <Notes>15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Calibri Light</vt:lpstr>
      <vt:lpstr>Office Theme</vt:lpstr>
      <vt:lpstr>MASK: Redesigning the GPU  Memory Hierarchy to Support  Multi-Application Concurrency </vt:lpstr>
      <vt:lpstr>Enabling GPU Sharing with Address Translation</vt:lpstr>
      <vt:lpstr>Enabling GPU Sharing with Address Translation</vt:lpstr>
      <vt:lpstr>State-of-the-Art Translation Support in GPUs</vt:lpstr>
      <vt:lpstr>Three Sources of Inefficiency in Translation</vt:lpstr>
      <vt:lpstr>Three Sources of Inefficiency in Translation</vt:lpstr>
      <vt:lpstr>Three Sources of Inefficiency in Translation</vt:lpstr>
      <vt:lpstr>Three Sources of Inefficiency in Translation</vt:lpstr>
      <vt:lpstr>Our Solution</vt:lpstr>
      <vt:lpstr>Three Components of MASK</vt:lpstr>
      <vt:lpstr>Three Components of MASK</vt:lpstr>
      <vt:lpstr>Three Components of MASK</vt:lpstr>
      <vt:lpstr>Three Components of MASK</vt:lpstr>
      <vt:lpstr>Three Components of MASK</vt:lpstr>
      <vt:lpstr>MASK: Redesigning the GPU  Memory Hierarchy to Support  Multi-Application Concurrency </vt:lpstr>
    </vt:vector>
  </TitlesOfParts>
  <LinksUpToDate>false</LinksUpToDate>
  <SharedDoc>false</SharedDoc>
  <HyperlinksChanged>false</HyperlinksChanged>
  <AppVersion>16.0010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ZmILe</dc:creator>
  <cp:lastModifiedBy>Rachata Ausavarungnirun</cp:lastModifiedBy>
  <cp:revision>979</cp:revision>
  <dcterms:created xsi:type="dcterms:W3CDTF">2017-09-26T18:07:32Z</dcterms:created>
  <dcterms:modified xsi:type="dcterms:W3CDTF">2018-03-25T01:07:53Z</dcterms:modified>
</cp:coreProperties>
</file>