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4"/>
  </p:notesMasterIdLst>
  <p:handoutMasterIdLst>
    <p:handoutMasterId r:id="rId55"/>
  </p:handoutMasterIdLst>
  <p:sldIdLst>
    <p:sldId id="425" r:id="rId2"/>
    <p:sldId id="8329" r:id="rId3"/>
    <p:sldId id="8330" r:id="rId4"/>
    <p:sldId id="8633" r:id="rId5"/>
    <p:sldId id="8647" r:id="rId6"/>
    <p:sldId id="332" r:id="rId7"/>
    <p:sldId id="333" r:id="rId8"/>
    <p:sldId id="373" r:id="rId9"/>
    <p:sldId id="8636" r:id="rId10"/>
    <p:sldId id="1026" r:id="rId11"/>
    <p:sldId id="8236" r:id="rId12"/>
    <p:sldId id="8239" r:id="rId13"/>
    <p:sldId id="8331" r:id="rId14"/>
    <p:sldId id="8645" r:id="rId15"/>
    <p:sldId id="8646" r:id="rId16"/>
    <p:sldId id="8332" r:id="rId17"/>
    <p:sldId id="8412" r:id="rId18"/>
    <p:sldId id="8413" r:id="rId19"/>
    <p:sldId id="352" r:id="rId20"/>
    <p:sldId id="8276" r:id="rId21"/>
    <p:sldId id="8414" r:id="rId22"/>
    <p:sldId id="8415" r:id="rId23"/>
    <p:sldId id="8416" r:id="rId24"/>
    <p:sldId id="8417" r:id="rId25"/>
    <p:sldId id="8244" r:id="rId26"/>
    <p:sldId id="8257" r:id="rId27"/>
    <p:sldId id="8258" r:id="rId28"/>
    <p:sldId id="8259" r:id="rId29"/>
    <p:sldId id="8245" r:id="rId30"/>
    <p:sldId id="8260" r:id="rId31"/>
    <p:sldId id="8284" r:id="rId32"/>
    <p:sldId id="8277" r:id="rId33"/>
    <p:sldId id="8648" r:id="rId34"/>
    <p:sldId id="8273" r:id="rId35"/>
    <p:sldId id="8278" r:id="rId36"/>
    <p:sldId id="8251" r:id="rId37"/>
    <p:sldId id="8262" r:id="rId38"/>
    <p:sldId id="8279" r:id="rId39"/>
    <p:sldId id="8280" r:id="rId40"/>
    <p:sldId id="8263" r:id="rId41"/>
    <p:sldId id="8281" r:id="rId42"/>
    <p:sldId id="8334" r:id="rId43"/>
    <p:sldId id="8252" r:id="rId44"/>
    <p:sldId id="8298" r:id="rId45"/>
    <p:sldId id="8639" r:id="rId46"/>
    <p:sldId id="8638" r:id="rId47"/>
    <p:sldId id="8641" r:id="rId48"/>
    <p:sldId id="8642" r:id="rId49"/>
    <p:sldId id="8342" r:id="rId50"/>
    <p:sldId id="8418" r:id="rId51"/>
    <p:sldId id="8649" r:id="rId52"/>
    <p:sldId id="8656" r:id="rId5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8700"/>
    <a:srgbClr val="DA8200"/>
    <a:srgbClr val="D67F00"/>
    <a:srgbClr val="FFE3B9"/>
    <a:srgbClr val="B3195F"/>
    <a:srgbClr val="F9D3E4"/>
    <a:srgbClr val="316CE3"/>
    <a:srgbClr val="C4D7FC"/>
    <a:srgbClr val="6D40DC"/>
    <a:srgbClr val="F23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Orta Stil 2 - Vurgu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505E3EF-67EA-436B-97B2-0124C06EBD24}" styleName="Orta Stil 4 - Vurgu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Orta Stil 4 - Vurgu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73A0DAA-6AF3-43AB-8588-CEC1D06C72B9}" styleName="Orta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Orta Stil 2 - Vurgu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17" autoAdjust="0"/>
    <p:restoredTop sz="64628" autoAdjust="0"/>
  </p:normalViewPr>
  <p:slideViewPr>
    <p:cSldViewPr snapToGrid="0">
      <p:cViewPr varScale="1">
        <p:scale>
          <a:sx n="129" d="100"/>
          <a:sy n="129" d="100"/>
        </p:scale>
        <p:origin x="3499" y="106"/>
      </p:cViewPr>
      <p:guideLst/>
    </p:cSldViewPr>
  </p:slideViewPr>
  <p:notesTextViewPr>
    <p:cViewPr>
      <p:scale>
        <a:sx n="153" d="100"/>
        <a:sy n="153" d="100"/>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41513380226432"/>
          <c:y val="0.10773477041388814"/>
          <c:w val="0.79131450995388553"/>
          <c:h val="0.6558213407387814"/>
        </c:manualLayout>
      </c:layout>
      <c:barChart>
        <c:barDir val="bar"/>
        <c:grouping val="clustered"/>
        <c:varyColors val="0"/>
        <c:ser>
          <c:idx val="0"/>
          <c:order val="0"/>
          <c:tx>
            <c:strRef>
              <c:f>Sheet1!$B$1</c:f>
              <c:strCache>
                <c:ptCount val="1"/>
                <c:pt idx="0">
                  <c:v>2023</c:v>
                </c:pt>
              </c:strCache>
            </c:strRef>
          </c:tx>
          <c:spPr>
            <a:solidFill>
              <a:srgbClr val="C00000"/>
            </a:solidFill>
            <a:ln w="38100">
              <a:solidFill>
                <a:schemeClr val="tx1"/>
              </a:solidFill>
            </a:ln>
            <a:effectLst/>
          </c:spPr>
          <c:invertIfNegative val="0"/>
          <c:dPt>
            <c:idx val="0"/>
            <c:invertIfNegative val="0"/>
            <c:bubble3D val="0"/>
            <c:spPr>
              <a:solidFill>
                <a:srgbClr val="C00000"/>
              </a:solidFill>
              <a:ln w="38100">
                <a:solidFill>
                  <a:schemeClr val="tx1"/>
                </a:solidFill>
              </a:ln>
              <a:effectLst/>
            </c:spPr>
            <c:extLst>
              <c:ext xmlns:c16="http://schemas.microsoft.com/office/drawing/2014/chart" uri="{C3380CC4-5D6E-409C-BE32-E72D297353CC}">
                <c16:uniqueId val="{00000001-66C9-6442-8728-6CDBF45E02C2}"/>
              </c:ext>
            </c:extLst>
          </c:dPt>
          <c:cat>
            <c:strRef>
              <c:f>Sheet1!$A$2</c:f>
              <c:strCache>
                <c:ptCount val="1"/>
                <c:pt idx="0">
                  <c:v>The Min. ACT Count to Observe Bit Flips</c:v>
                </c:pt>
              </c:strCache>
            </c:strRef>
          </c:cat>
          <c:val>
            <c:numRef>
              <c:f>Sheet1!$B$2</c:f>
              <c:numCache>
                <c:formatCode>General</c:formatCode>
                <c:ptCount val="1"/>
                <c:pt idx="0">
                  <c:v>1</c:v>
                </c:pt>
              </c:numCache>
            </c:numRef>
          </c:val>
          <c:extLst>
            <c:ext xmlns:c16="http://schemas.microsoft.com/office/drawing/2014/chart" uri="{C3380CC4-5D6E-409C-BE32-E72D297353CC}">
              <c16:uniqueId val="{00000002-66C9-6442-8728-6CDBF45E02C2}"/>
            </c:ext>
          </c:extLst>
        </c:ser>
        <c:ser>
          <c:idx val="1"/>
          <c:order val="1"/>
          <c:tx>
            <c:strRef>
              <c:f>Sheet1!$C$1</c:f>
              <c:strCache>
                <c:ptCount val="1"/>
                <c:pt idx="0">
                  <c:v>2020</c:v>
                </c:pt>
              </c:strCache>
            </c:strRef>
          </c:tx>
          <c:spPr>
            <a:solidFill>
              <a:srgbClr val="FE6100"/>
            </a:solidFill>
            <a:ln w="38100">
              <a:solidFill>
                <a:schemeClr val="tx1"/>
              </a:solidFill>
            </a:ln>
            <a:effectLst/>
          </c:spPr>
          <c:invertIfNegative val="0"/>
          <c:cat>
            <c:strRef>
              <c:f>Sheet1!$A$2</c:f>
              <c:strCache>
                <c:ptCount val="1"/>
                <c:pt idx="0">
                  <c:v>The Min. ACT Count to Observe Bit Flips</c:v>
                </c:pt>
              </c:strCache>
            </c:strRef>
          </c:cat>
          <c:val>
            <c:numRef>
              <c:f>Sheet1!$C$2</c:f>
              <c:numCache>
                <c:formatCode>General</c:formatCode>
                <c:ptCount val="1"/>
                <c:pt idx="0">
                  <c:v>9.6</c:v>
                </c:pt>
              </c:numCache>
            </c:numRef>
          </c:val>
          <c:extLst>
            <c:ext xmlns:c16="http://schemas.microsoft.com/office/drawing/2014/chart" uri="{C3380CC4-5D6E-409C-BE32-E72D297353CC}">
              <c16:uniqueId val="{00000003-66C9-6442-8728-6CDBF45E02C2}"/>
            </c:ext>
          </c:extLst>
        </c:ser>
        <c:ser>
          <c:idx val="2"/>
          <c:order val="2"/>
          <c:tx>
            <c:strRef>
              <c:f>Sheet1!$D$1</c:f>
              <c:strCache>
                <c:ptCount val="1"/>
                <c:pt idx="0">
                  <c:v>2014</c:v>
                </c:pt>
              </c:strCache>
            </c:strRef>
          </c:tx>
          <c:spPr>
            <a:solidFill>
              <a:schemeClr val="accent1"/>
            </a:solidFill>
            <a:ln w="38100">
              <a:solidFill>
                <a:schemeClr val="tx1"/>
              </a:solidFill>
            </a:ln>
            <a:effectLst/>
          </c:spPr>
          <c:invertIfNegative val="0"/>
          <c:dPt>
            <c:idx val="0"/>
            <c:invertIfNegative val="0"/>
            <c:bubble3D val="0"/>
            <c:spPr>
              <a:solidFill>
                <a:srgbClr val="6292F7"/>
              </a:solidFill>
              <a:ln w="38100">
                <a:solidFill>
                  <a:schemeClr val="tx1"/>
                </a:solidFill>
              </a:ln>
              <a:effectLst/>
            </c:spPr>
            <c:extLst>
              <c:ext xmlns:c16="http://schemas.microsoft.com/office/drawing/2014/chart" uri="{C3380CC4-5D6E-409C-BE32-E72D297353CC}">
                <c16:uniqueId val="{00000000-47ED-44C0-905B-CB9A5CB4B7D7}"/>
              </c:ext>
            </c:extLst>
          </c:dPt>
          <c:cat>
            <c:strRef>
              <c:f>Sheet1!$A$2</c:f>
              <c:strCache>
                <c:ptCount val="1"/>
                <c:pt idx="0">
                  <c:v>The Min. ACT Count to Observe Bit Flips</c:v>
                </c:pt>
              </c:strCache>
            </c:strRef>
          </c:cat>
          <c:val>
            <c:numRef>
              <c:f>Sheet1!$D$2</c:f>
              <c:numCache>
                <c:formatCode>General</c:formatCode>
                <c:ptCount val="1"/>
                <c:pt idx="0">
                  <c:v>139.19999999999999</c:v>
                </c:pt>
              </c:numCache>
            </c:numRef>
          </c:val>
          <c:extLst>
            <c:ext xmlns:c16="http://schemas.microsoft.com/office/drawing/2014/chart" uri="{C3380CC4-5D6E-409C-BE32-E72D297353CC}">
              <c16:uniqueId val="{00000004-66C9-6442-8728-6CDBF45E02C2}"/>
            </c:ext>
          </c:extLst>
        </c:ser>
        <c:dLbls>
          <c:showLegendKey val="0"/>
          <c:showVal val="0"/>
          <c:showCatName val="0"/>
          <c:showSerName val="0"/>
          <c:showPercent val="0"/>
          <c:showBubbleSize val="0"/>
        </c:dLbls>
        <c:gapWidth val="26"/>
        <c:axId val="1754165519"/>
        <c:axId val="1509368063"/>
      </c:barChart>
      <c:catAx>
        <c:axId val="1754165519"/>
        <c:scaling>
          <c:orientation val="minMax"/>
        </c:scaling>
        <c:delete val="1"/>
        <c:axPos val="l"/>
        <c:numFmt formatCode="General" sourceLinked="1"/>
        <c:majorTickMark val="out"/>
        <c:minorTickMark val="none"/>
        <c:tickLblPos val="nextTo"/>
        <c:crossAx val="1509368063"/>
        <c:crosses val="autoZero"/>
        <c:auto val="1"/>
        <c:lblAlgn val="ctr"/>
        <c:lblOffset val="100"/>
        <c:noMultiLvlLbl val="0"/>
      </c:catAx>
      <c:valAx>
        <c:axId val="1509368063"/>
        <c:scaling>
          <c:orientation val="minMax"/>
          <c:max val="150"/>
          <c:min val="0"/>
        </c:scaling>
        <c:delete val="0"/>
        <c:axPos val="b"/>
        <c:majorGridlines>
          <c:spPr>
            <a:ln w="9525" cap="flat" cmpd="sng" algn="ctr">
              <a:solidFill>
                <a:schemeClr val="tx1">
                  <a:lumMod val="15000"/>
                  <a:lumOff val="85000"/>
                </a:schemeClr>
              </a:solidFill>
              <a:round/>
            </a:ln>
            <a:effectLst/>
          </c:spPr>
        </c:majorGridlines>
        <c:numFmt formatCode="0\K;\-0\K"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j-lt"/>
                <a:ea typeface="+mn-ea"/>
                <a:cs typeface="+mn-cs"/>
              </a:defRPr>
            </a:pPr>
            <a:endParaRPr lang="en-CH"/>
          </a:p>
        </c:txPr>
        <c:crossAx val="1754165519"/>
        <c:crosses val="autoZero"/>
        <c:crossBetween val="between"/>
        <c:minorUnit val="1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mj-lt"/>
        </a:defRPr>
      </a:pPr>
      <a:endParaRPr lang="en-CH"/>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0.2297</cdr:x>
      <cdr:y>0.33558</cdr:y>
    </cdr:from>
    <cdr:to>
      <cdr:x>0.91915</cdr:x>
      <cdr:y>0.47396</cdr:y>
    </cdr:to>
    <cdr:grpSp>
      <cdr:nvGrpSpPr>
        <cdr:cNvPr id="2" name="Group 1">
          <a:extLst xmlns:a="http://schemas.openxmlformats.org/drawingml/2006/main">
            <a:ext uri="{FF2B5EF4-FFF2-40B4-BE49-F238E27FC236}">
              <a16:creationId xmlns:a16="http://schemas.microsoft.com/office/drawing/2014/main" id="{BE86B0E8-1993-A74C-B05D-48CA2A51169E}"/>
            </a:ext>
          </a:extLst>
        </cdr:cNvPr>
        <cdr:cNvGrpSpPr/>
      </cdr:nvGrpSpPr>
      <cdr:grpSpPr>
        <a:xfrm xmlns:a="http://schemas.openxmlformats.org/drawingml/2006/main">
          <a:off x="2037463" y="870295"/>
          <a:ext cx="6115493" cy="358876"/>
          <a:chOff x="5493358" y="-924114"/>
          <a:chExt cx="3106984" cy="195197"/>
        </a:xfrm>
      </cdr:grpSpPr>
      <cdr:cxnSp macro="">
        <cdr:nvCxnSpPr>
          <cdr:cNvPr id="7" name="Straight Arrow Connector 6">
            <a:extLst xmlns:a="http://schemas.openxmlformats.org/drawingml/2006/main">
              <a:ext uri="{FF2B5EF4-FFF2-40B4-BE49-F238E27FC236}">
                <a16:creationId xmlns:a16="http://schemas.microsoft.com/office/drawing/2014/main" id="{E14E8D98-2FA7-9A48-ABDF-B0E9FFA5C572}"/>
              </a:ext>
            </a:extLst>
          </cdr:cNvPr>
          <cdr:cNvCxnSpPr>
            <a:cxnSpLocks xmlns:a="http://schemas.openxmlformats.org/drawingml/2006/main"/>
          </cdr:cNvCxnSpPr>
        </cdr:nvCxnSpPr>
        <cdr:spPr>
          <a:xfrm xmlns:a="http://schemas.openxmlformats.org/drawingml/2006/main" flipH="1">
            <a:off x="5493358" y="-728917"/>
            <a:ext cx="3090670" cy="0"/>
          </a:xfrm>
          <a:prstGeom xmlns:a="http://schemas.openxmlformats.org/drawingml/2006/main" prst="straightConnector1">
            <a:avLst/>
          </a:prstGeom>
          <a:ln xmlns:a="http://schemas.openxmlformats.org/drawingml/2006/main" w="76200">
            <a:solidFill>
              <a:srgbClr val="FE61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8" name="TextBox 12">
            <a:extLst xmlns:a="http://schemas.openxmlformats.org/drawingml/2006/main">
              <a:ext uri="{FF2B5EF4-FFF2-40B4-BE49-F238E27FC236}">
                <a16:creationId xmlns:a16="http://schemas.microsoft.com/office/drawing/2014/main" id="{39E1B207-FADD-674A-9FCB-D6D907713E1E}"/>
              </a:ext>
            </a:extLst>
          </cdr:cNvPr>
          <cdr:cNvSpPr txBox="1"/>
        </cdr:nvSpPr>
        <cdr:spPr>
          <a:xfrm xmlns:a="http://schemas.openxmlformats.org/drawingml/2006/main">
            <a:off x="6263766" y="-924114"/>
            <a:ext cx="2336576" cy="18412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r"/>
            <a:r>
              <a:rPr lang="en-US" sz="1600" b="1" dirty="0">
                <a:solidFill>
                  <a:srgbClr val="FE6100"/>
                </a:solidFill>
                <a:latin typeface="+mj-lt"/>
              </a:rPr>
              <a:t>More than 10X reduction</a:t>
            </a:r>
          </a:p>
        </cdr:txBody>
      </cdr:sp>
    </cdr:grpSp>
  </cdr:relSizeAnchor>
  <cdr:relSizeAnchor xmlns:cdr="http://schemas.openxmlformats.org/drawingml/2006/chartDrawing">
    <cdr:from>
      <cdr:x>0.18061</cdr:x>
      <cdr:y>0.85718</cdr:y>
    </cdr:from>
    <cdr:to>
      <cdr:x>0.92448</cdr:x>
      <cdr:y>0.97586</cdr:y>
    </cdr:to>
    <cdr:sp macro="" textlink="">
      <cdr:nvSpPr>
        <cdr:cNvPr id="10" name="TextBox 16">
          <a:extLst xmlns:a="http://schemas.openxmlformats.org/drawingml/2006/main">
            <a:ext uri="{FF2B5EF4-FFF2-40B4-BE49-F238E27FC236}">
              <a16:creationId xmlns:a16="http://schemas.microsoft.com/office/drawing/2014/main" id="{5133D1B7-58C4-6C59-A91F-EFF72FAB742C}"/>
            </a:ext>
          </a:extLst>
        </cdr:cNvPr>
        <cdr:cNvSpPr txBox="1"/>
      </cdr:nvSpPr>
      <cdr:spPr>
        <a:xfrm xmlns:a="http://schemas.openxmlformats.org/drawingml/2006/main">
          <a:off x="1602054" y="2223016"/>
          <a:ext cx="6598200" cy="30778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400" dirty="0">
              <a:solidFill>
                <a:schemeClr val="tx1"/>
              </a:solidFill>
              <a:latin typeface="+mj-lt"/>
            </a:rPr>
            <a:t>Minimum hammer count needed to induce the first read disturbance bitflip</a:t>
          </a:r>
        </a:p>
      </cdr:txBody>
    </cdr:sp>
  </cdr:relSizeAnchor>
  <cdr:relSizeAnchor xmlns:cdr="http://schemas.openxmlformats.org/drawingml/2006/chartDrawing">
    <cdr:from>
      <cdr:x>0.18325</cdr:x>
      <cdr:y>0.50704</cdr:y>
    </cdr:from>
    <cdr:to>
      <cdr:x>0.92179</cdr:x>
      <cdr:y>0.64309</cdr:y>
    </cdr:to>
    <cdr:grpSp>
      <cdr:nvGrpSpPr>
        <cdr:cNvPr id="12" name="Group 11">
          <a:extLst xmlns:a="http://schemas.openxmlformats.org/drawingml/2006/main">
            <a:ext uri="{FF2B5EF4-FFF2-40B4-BE49-F238E27FC236}">
              <a16:creationId xmlns:a16="http://schemas.microsoft.com/office/drawing/2014/main" id="{568889B3-AF04-08B7-0E5E-01C77B07CE14}"/>
            </a:ext>
          </a:extLst>
        </cdr:cNvPr>
        <cdr:cNvGrpSpPr/>
      </cdr:nvGrpSpPr>
      <cdr:grpSpPr>
        <a:xfrm xmlns:a="http://schemas.openxmlformats.org/drawingml/2006/main">
          <a:off x="1625447" y="1314961"/>
          <a:ext cx="6550926" cy="352832"/>
          <a:chOff x="7236762" y="-3542230"/>
          <a:chExt cx="1485075" cy="148287"/>
        </a:xfrm>
      </cdr:grpSpPr>
      <cdr:cxnSp macro="">
        <cdr:nvCxnSpPr>
          <cdr:cNvPr id="13" name="Straight Arrow Connector 12">
            <a:extLst xmlns:a="http://schemas.openxmlformats.org/drawingml/2006/main">
              <a:ext uri="{FF2B5EF4-FFF2-40B4-BE49-F238E27FC236}">
                <a16:creationId xmlns:a16="http://schemas.microsoft.com/office/drawing/2014/main" id="{071BDCAD-B506-21CF-A5C9-9C3103090160}"/>
              </a:ext>
            </a:extLst>
          </cdr:cNvPr>
          <cdr:cNvCxnSpPr>
            <a:cxnSpLocks xmlns:a="http://schemas.openxmlformats.org/drawingml/2006/main"/>
          </cdr:cNvCxnSpPr>
        </cdr:nvCxnSpPr>
        <cdr:spPr>
          <a:xfrm xmlns:a="http://schemas.openxmlformats.org/drawingml/2006/main" flipH="1">
            <a:off x="7236762" y="-3393943"/>
            <a:ext cx="1475359" cy="0"/>
          </a:xfrm>
          <a:prstGeom xmlns:a="http://schemas.openxmlformats.org/drawingml/2006/main" prst="straightConnector1">
            <a:avLst/>
          </a:prstGeom>
          <a:ln xmlns:a="http://schemas.openxmlformats.org/drawingml/2006/main" w="76200">
            <a:solidFill>
              <a:srgbClr val="C00000"/>
            </a:solidFill>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sp macro="" textlink="">
        <cdr:nvSpPr>
          <cdr:cNvPr id="14" name="TextBox 12">
            <a:extLst xmlns:a="http://schemas.openxmlformats.org/drawingml/2006/main">
              <a:ext uri="{FF2B5EF4-FFF2-40B4-BE49-F238E27FC236}">
                <a16:creationId xmlns:a16="http://schemas.microsoft.com/office/drawing/2014/main" id="{77CE63B6-C641-E3E4-078B-A5600B44E5CA}"/>
              </a:ext>
            </a:extLst>
          </cdr:cNvPr>
          <cdr:cNvSpPr txBox="1"/>
        </cdr:nvSpPr>
        <cdr:spPr>
          <a:xfrm xmlns:a="http://schemas.openxmlformats.org/drawingml/2006/main">
            <a:off x="7534720" y="-3542230"/>
            <a:ext cx="1187117" cy="142280"/>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600" b="1" dirty="0">
                <a:solidFill>
                  <a:srgbClr val="C00000"/>
                </a:solidFill>
                <a:latin typeface="+mj-lt"/>
              </a:rPr>
              <a:t>More than 100X reduction</a:t>
            </a:r>
          </a:p>
        </cdr:txBody>
      </cdr:sp>
    </cdr:grp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AA832AD0-4930-4A38-9417-2B65CA063F8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85B7EE4F-C375-412A-A2C2-5B3E3E3228A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9EE74D-3E80-4630-85C1-9DAA3B40707E}" type="datetimeFigureOut">
              <a:rPr lang="tr-TR" smtClean="0"/>
              <a:t>25.11.2025</a:t>
            </a:fld>
            <a:endParaRPr lang="tr-TR"/>
          </a:p>
        </p:txBody>
      </p:sp>
      <p:sp>
        <p:nvSpPr>
          <p:cNvPr id="4" name="Alt Bilgi Yer Tutucusu 3">
            <a:extLst>
              <a:ext uri="{FF2B5EF4-FFF2-40B4-BE49-F238E27FC236}">
                <a16:creationId xmlns:a16="http://schemas.microsoft.com/office/drawing/2014/main" id="{13C7215F-F397-40E9-8612-970E7667891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6AE5EB41-4C5E-4B7B-986F-D0317A93D1B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EB505F3-A52E-44E1-BBC9-38B71473DECB}" type="slidenum">
              <a:rPr lang="tr-TR" smtClean="0"/>
              <a:t>‹#›</a:t>
            </a:fld>
            <a:endParaRPr lang="tr-TR"/>
          </a:p>
        </p:txBody>
      </p:sp>
    </p:spTree>
    <p:extLst>
      <p:ext uri="{BB962C8B-B14F-4D97-AF65-F5344CB8AC3E}">
        <p14:creationId xmlns:p14="http://schemas.microsoft.com/office/powerpoint/2010/main" val="4624612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97F0D30-3E46-4825-8588-D9B6072F0A29}" type="datetimeFigureOut">
              <a:rPr lang="tr-TR" smtClean="0"/>
              <a:t>25.11.2025</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65BF41-557F-464F-A572-936F8C7D1291}" type="slidenum">
              <a:rPr lang="tr-TR" smtClean="0"/>
              <a:t>‹#›</a:t>
            </a:fld>
            <a:endParaRPr lang="tr-TR"/>
          </a:p>
        </p:txBody>
      </p:sp>
    </p:spTree>
    <p:extLst>
      <p:ext uri="{BB962C8B-B14F-4D97-AF65-F5344CB8AC3E}">
        <p14:creationId xmlns:p14="http://schemas.microsoft.com/office/powerpoint/2010/main" val="2502633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EDEB3-D18F-A291-8D60-04468F63D253}"/>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AB0153D3-DEA8-A9DE-C4D7-63ABF0D426E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F61A7BB9-7C21-F3EC-06B1-2D544807BD75}"/>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064F0ECE-60D0-6B57-0767-678A8282C631}"/>
              </a:ext>
            </a:extLst>
          </p:cNvPr>
          <p:cNvSpPr>
            <a:spLocks noGrp="1"/>
          </p:cNvSpPr>
          <p:nvPr>
            <p:ph type="sldNum" sz="quarter" idx="5"/>
          </p:nvPr>
        </p:nvSpPr>
        <p:spPr/>
        <p:txBody>
          <a:bodyPr/>
          <a:lstStyle/>
          <a:p>
            <a:fld id="{2F65BF41-557F-464F-A572-936F8C7D1291}" type="slidenum">
              <a:rPr lang="tr-TR" smtClean="0"/>
              <a:t>1</a:t>
            </a:fld>
            <a:endParaRPr lang="tr-TR"/>
          </a:p>
        </p:txBody>
      </p:sp>
    </p:spTree>
    <p:extLst>
      <p:ext uri="{BB962C8B-B14F-4D97-AF65-F5344CB8AC3E}">
        <p14:creationId xmlns:p14="http://schemas.microsoft.com/office/powerpoint/2010/main" val="2071405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Modern computing systems are vulnerable to security attacks such as covert channel and side channel attacks where an attacker uses the shared computing system to communicate with other attacker processes or to leak security critical data of concurrently running applications</a:t>
            </a:r>
          </a:p>
          <a:p>
            <a:endParaRPr lang="en-US" b="0" dirty="0"/>
          </a:p>
          <a:p>
            <a:r>
              <a:rPr lang="en-US" b="0" dirty="0"/>
              <a:t>A set of attacks exploit shared hardware structures that result in different execution time for executing a type of operation based on the </a:t>
            </a:r>
            <a:r>
              <a:rPr lang="en-US" b="0" dirty="0" err="1"/>
              <a:t>inpu</a:t>
            </a:r>
            <a:r>
              <a:rPr lang="en-US" b="0" dirty="0"/>
              <a:t> or the current state of the structure</a:t>
            </a:r>
          </a:p>
          <a:p>
            <a:endParaRPr lang="en-US" b="0" dirty="0"/>
          </a:p>
          <a:p>
            <a:r>
              <a:rPr lang="en-US" b="0" dirty="0"/>
              <a:t>Lets take a look at these computing systems </a:t>
            </a:r>
          </a:p>
          <a:p>
            <a:endParaRPr lang="en-US" b="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814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39123-2114-444F-44A4-37C3E65B0F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DB504-B522-6B68-A615-D6BDD8670E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F3D3FB-A2F0-C19D-549A-B77B45FA4BCA}"/>
              </a:ext>
            </a:extLst>
          </p:cNvPr>
          <p:cNvSpPr>
            <a:spLocks noGrp="1"/>
          </p:cNvSpPr>
          <p:nvPr>
            <p:ph type="body" idx="1"/>
          </p:nvPr>
        </p:nvSpPr>
        <p:spPr/>
        <p:txBody>
          <a:bodyPr/>
          <a:lstStyle/>
          <a:p>
            <a:r>
              <a:rPr lang="en-US" b="0" dirty="0"/>
              <a:t>This is a typical DRAM-based computing system with a CPU and a DRAM module connected over an off-chip link called the DRAM channel. </a:t>
            </a:r>
            <a:r>
              <a:rPr lang="en-US" b="1" dirty="0"/>
              <a:t>[CLICK]  </a:t>
            </a:r>
            <a:r>
              <a:rPr lang="en-US" b="0" dirty="0"/>
              <a:t>This DRAM module has multiple DRAM chips.</a:t>
            </a:r>
          </a:p>
        </p:txBody>
      </p:sp>
      <p:sp>
        <p:nvSpPr>
          <p:cNvPr id="4" name="Slide Number Placeholder 3">
            <a:extLst>
              <a:ext uri="{FF2B5EF4-FFF2-40B4-BE49-F238E27FC236}">
                <a16:creationId xmlns:a16="http://schemas.microsoft.com/office/drawing/2014/main" id="{BEB0DB24-F082-A862-3F57-4F6837632ADB}"/>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3094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Inside each DRAM chip we have multiple banks And within each bank, DRAM cells are laid out as a two-dimensional array. [CLICK]</a:t>
            </a:r>
          </a:p>
          <a:p>
            <a:r>
              <a:rPr lang="en-US" dirty="0"/>
              <a:t>These cells are organized into rows that are selected using </a:t>
            </a:r>
            <a:r>
              <a:rPr lang="en-US" dirty="0" err="1"/>
              <a:t>wordlines</a:t>
            </a:r>
            <a:r>
              <a:rPr lang="en-US" dirty="0"/>
              <a:t> [CLICK]</a:t>
            </a:r>
          </a:p>
          <a:p>
            <a:r>
              <a:rPr lang="en-US" dirty="0"/>
              <a:t>And the cells are connected to a row buffer via </a:t>
            </a:r>
            <a:r>
              <a:rPr lang="en-US" dirty="0" err="1"/>
              <a:t>bitlines</a:t>
            </a:r>
            <a:r>
              <a:rPr lang="en-US" dirty="0"/>
              <a:t> [CLICK]  </a:t>
            </a:r>
          </a:p>
          <a:p>
            <a:endParaRPr lang="en-US" dirty="0"/>
          </a:p>
          <a:p>
            <a:r>
              <a:rPr lang="en-US" dirty="0"/>
              <a:t>To access data in a row, we first need to activate the row and bring its data to the row buffer, where the next accesses to the same row are served from</a:t>
            </a:r>
          </a:p>
          <a:p>
            <a:r>
              <a:rPr lang="en-US" dirty="0"/>
              <a:t> and too many repeated activations can lead to</a:t>
            </a:r>
          </a:p>
          <a:p>
            <a:endParaRPr lang="tr-TR" dirty="0"/>
          </a:p>
        </p:txBody>
      </p:sp>
      <p:sp>
        <p:nvSpPr>
          <p:cNvPr id="4" name="Slayt Numarası Yer Tutucusu 3"/>
          <p:cNvSpPr>
            <a:spLocks noGrp="1"/>
          </p:cNvSpPr>
          <p:nvPr>
            <p:ph type="sldNum" sz="quarter" idx="5"/>
          </p:nvPr>
        </p:nvSpPr>
        <p:spPr/>
        <p:txBody>
          <a:bodyPr/>
          <a:lstStyle/>
          <a:p>
            <a:fld id="{2F65BF41-557F-464F-A572-936F8C7D1291}" type="slidenum">
              <a:rPr lang="tr-TR" smtClean="0"/>
              <a:t>6</a:t>
            </a:fld>
            <a:endParaRPr lang="tr-TR"/>
          </a:p>
        </p:txBody>
      </p:sp>
    </p:spTree>
    <p:extLst>
      <p:ext uri="{BB962C8B-B14F-4D97-AF65-F5344CB8AC3E}">
        <p14:creationId xmlns:p14="http://schemas.microsoft.com/office/powerpoint/2010/main" val="28945711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read disturbance bitflips.</a:t>
            </a:r>
            <a:br>
              <a:rPr lang="en-US" dirty="0"/>
            </a:br>
            <a:br>
              <a:rPr lang="en-US" dirty="0"/>
            </a:br>
            <a:r>
              <a:rPr lang="en-US" dirty="0"/>
              <a:t>Read disturbance bitflips have significant system-level implications because they break memory isolation.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A prime example of DRAM read disturbance is </a:t>
            </a:r>
            <a:r>
              <a:rPr lang="en-US" b="0" dirty="0" err="1"/>
              <a:t>RowHammer</a:t>
            </a:r>
            <a:r>
              <a:rPr lang="en-US" b="0" dirty="0"/>
              <a:t>, which I will show in this slide. </a:t>
            </a:r>
          </a:p>
          <a:p>
            <a:r>
              <a:rPr lang="en-US" b="0" dirty="0"/>
              <a:t>For example, to access a data stored in Row 2, </a:t>
            </a:r>
            <a:r>
              <a:rPr lang="en-US" b="1" dirty="0"/>
              <a:t>[CLICK]</a:t>
            </a:r>
          </a:p>
          <a:p>
            <a:r>
              <a:rPr lang="en-US" b="0" dirty="0"/>
              <a:t>We first need to open Row 2, and then perform accesses. Once we need to access another row, we need to close Row 2 and open the other row </a:t>
            </a:r>
            <a:r>
              <a:rPr lang="en-US" b="1" dirty="0"/>
              <a:t>[CLICK]</a:t>
            </a:r>
          </a:p>
          <a:p>
            <a:r>
              <a:rPr lang="en-US" b="1" dirty="0"/>
              <a:t>[BACK&amp; FORTH] </a:t>
            </a:r>
            <a:r>
              <a:rPr lang="en-US" b="0" dirty="0"/>
              <a:t>If we keep opening and closing this row many times, called hammering a row, </a:t>
            </a:r>
            <a:r>
              <a:rPr lang="en-US" b="1" dirty="0"/>
              <a:t>[CLICK]</a:t>
            </a:r>
          </a:p>
          <a:p>
            <a:r>
              <a:rPr lang="en-US" b="0" dirty="0"/>
              <a:t>We observe bitflips in physically nearby DRAM rows </a:t>
            </a:r>
            <a:r>
              <a:rPr lang="en-US" b="1" dirty="0"/>
              <a:t>[CLICK]</a:t>
            </a:r>
          </a:p>
          <a:p>
            <a:r>
              <a:rPr lang="en-US" b="0" dirty="0"/>
              <a:t>This phenomenon is called </a:t>
            </a:r>
            <a:r>
              <a:rPr lang="en-US" b="0" dirty="0" err="1"/>
              <a:t>RowHammer</a:t>
            </a:r>
            <a:r>
              <a:rPr lang="en-US" b="0" dirty="0"/>
              <a:t>. We refer to the hammered row as the aggressor row and the rows that are affected as victim rows. </a:t>
            </a:r>
            <a:r>
              <a:rPr lang="en-US" b="1" dirty="0"/>
              <a:t>[CLICK]</a:t>
            </a:r>
          </a:p>
          <a:p>
            <a:endParaRPr lang="en-US" b="1" dirty="0"/>
          </a:p>
        </p:txBody>
      </p:sp>
      <p:sp>
        <p:nvSpPr>
          <p:cNvPr id="4" name="Slayt Numarası Yer Tutucusu 3"/>
          <p:cNvSpPr>
            <a:spLocks noGrp="1"/>
          </p:cNvSpPr>
          <p:nvPr>
            <p:ph type="sldNum" sz="quarter" idx="5"/>
          </p:nvPr>
        </p:nvSpPr>
        <p:spPr/>
        <p:txBody>
          <a:bodyPr/>
          <a:lstStyle/>
          <a:p>
            <a:fld id="{2F65BF41-557F-464F-A572-936F8C7D1291}" type="slidenum">
              <a:rPr lang="tr-TR" smtClean="0"/>
              <a:t>7</a:t>
            </a:fld>
            <a:endParaRPr lang="tr-TR"/>
          </a:p>
        </p:txBody>
      </p:sp>
    </p:spTree>
    <p:extLst>
      <p:ext uri="{BB962C8B-B14F-4D97-AF65-F5344CB8AC3E}">
        <p14:creationId xmlns:p14="http://schemas.microsoft.com/office/powerpoint/2010/main" val="4090990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One way to mitigate read disturbance is to preventively refresh potential victim rows before they experience bitflips</a:t>
            </a:r>
          </a:p>
          <a:p>
            <a:endParaRPr lang="tr-TR" dirty="0"/>
          </a:p>
        </p:txBody>
      </p:sp>
      <p:sp>
        <p:nvSpPr>
          <p:cNvPr id="4" name="Slayt Numarası Yer Tutucusu 3"/>
          <p:cNvSpPr>
            <a:spLocks noGrp="1"/>
          </p:cNvSpPr>
          <p:nvPr>
            <p:ph type="sldNum" sz="quarter" idx="5"/>
          </p:nvPr>
        </p:nvSpPr>
        <p:spPr/>
        <p:txBody>
          <a:bodyPr/>
          <a:lstStyle/>
          <a:p>
            <a:fld id="{2F65BF41-557F-464F-A572-936F8C7D1291}" type="slidenum">
              <a:rPr lang="tr-TR" smtClean="0"/>
              <a:t>8</a:t>
            </a:fld>
            <a:endParaRPr lang="tr-TR"/>
          </a:p>
        </p:txBody>
      </p:sp>
    </p:spTree>
    <p:extLst>
      <p:ext uri="{BB962C8B-B14F-4D97-AF65-F5344CB8AC3E}">
        <p14:creationId xmlns:p14="http://schemas.microsoft.com/office/powerpoint/2010/main" val="33709745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005B9-90B8-B408-AA0C-1B281F1B324B}"/>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804F5D3-FC66-200C-13A1-855CD97EDA2E}"/>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28ECEFA9-0B83-30BF-BD00-6D71D199722F}"/>
              </a:ext>
            </a:extLst>
          </p:cNvPr>
          <p:cNvSpPr>
            <a:spLocks noGrp="1"/>
          </p:cNvSpPr>
          <p:nvPr>
            <p:ph type="body" idx="1"/>
          </p:nvPr>
        </p:nvSpPr>
        <p:spPr/>
        <p:txBody>
          <a:bodyPr/>
          <a:lstStyle/>
          <a:p>
            <a:r>
              <a:rPr lang="en-US" dirty="0"/>
              <a:t>However, doing so requires tracking row </a:t>
            </a:r>
            <a:r>
              <a:rPr lang="en-US" dirty="0" err="1"/>
              <a:t>actvation</a:t>
            </a:r>
            <a:r>
              <a:rPr lang="en-US" dirty="0"/>
              <a:t> counts of aggressor rows to determine which rows to preventively refresh</a:t>
            </a:r>
            <a:endParaRPr lang="tr-TR" dirty="0"/>
          </a:p>
        </p:txBody>
      </p:sp>
      <p:sp>
        <p:nvSpPr>
          <p:cNvPr id="4" name="Slayt Numarası Yer Tutucusu 3">
            <a:extLst>
              <a:ext uri="{FF2B5EF4-FFF2-40B4-BE49-F238E27FC236}">
                <a16:creationId xmlns:a16="http://schemas.microsoft.com/office/drawing/2014/main" id="{BD15C352-FFE7-2186-1673-06389D6A1399}"/>
              </a:ext>
            </a:extLst>
          </p:cNvPr>
          <p:cNvSpPr>
            <a:spLocks noGrp="1"/>
          </p:cNvSpPr>
          <p:nvPr>
            <p:ph type="sldNum" sz="quarter" idx="5"/>
          </p:nvPr>
        </p:nvSpPr>
        <p:spPr/>
        <p:txBody>
          <a:bodyPr/>
          <a:lstStyle/>
          <a:p>
            <a:fld id="{2F65BF41-557F-464F-A572-936F8C7D1291}" type="slidenum">
              <a:rPr lang="tr-TR" smtClean="0"/>
              <a:t>9</a:t>
            </a:fld>
            <a:endParaRPr lang="tr-TR"/>
          </a:p>
        </p:txBody>
      </p:sp>
    </p:spTree>
    <p:extLst>
      <p:ext uri="{BB962C8B-B14F-4D97-AF65-F5344CB8AC3E}">
        <p14:creationId xmlns:p14="http://schemas.microsoft.com/office/powerpoint/2010/main" val="1419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To make things worse:</a:t>
            </a:r>
          </a:p>
          <a:p>
            <a:r>
              <a:rPr lang="en-US" b="0" dirty="0"/>
              <a:t>With technology node scaling, DRAM cells get smaller in size and closer to each other</a:t>
            </a:r>
            <a:r>
              <a:rPr lang="en-US" b="1" dirty="0"/>
              <a:t>[CLICK]</a:t>
            </a:r>
          </a:p>
          <a:p>
            <a:r>
              <a:rPr lang="en-US" b="0" dirty="0"/>
              <a:t>Such that we observe significant reductions in the minimum hammer count to induce the first bitflip</a:t>
            </a:r>
            <a:r>
              <a:rPr lang="en-US" b="1" dirty="0"/>
              <a:t> </a:t>
            </a:r>
            <a:r>
              <a:rPr lang="en-US" b="0" dirty="0"/>
              <a:t>in the last decade </a:t>
            </a:r>
            <a:r>
              <a:rPr lang="en-US" b="1" dirty="0"/>
              <a:t>[CLICK]</a:t>
            </a:r>
          </a:p>
          <a:p>
            <a:r>
              <a:rPr lang="en-US" b="0" dirty="0"/>
              <a:t>Thus DRAM cells become increasingly more vulnerable to read disturbance </a:t>
            </a:r>
            <a:r>
              <a:rPr lang="en-US" b="1" dirty="0"/>
              <a:t>[CLICK]</a:t>
            </a:r>
          </a:p>
          <a:p>
            <a:endParaRPr lang="en-US" b="1" dirty="0"/>
          </a:p>
        </p:txBody>
      </p:sp>
      <p:sp>
        <p:nvSpPr>
          <p:cNvPr id="4" name="Slide Number Placeholder 3"/>
          <p:cNvSpPr>
            <a:spLocks noGrp="1"/>
          </p:cNvSpPr>
          <p:nvPr>
            <p:ph type="sldNum" sz="quarter" idx="5"/>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15083302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11</a:t>
            </a:fld>
            <a:endParaRPr lang="tr-TR"/>
          </a:p>
        </p:txBody>
      </p:sp>
    </p:spTree>
    <p:extLst>
      <p:ext uri="{BB962C8B-B14F-4D97-AF65-F5344CB8AC3E}">
        <p14:creationId xmlns:p14="http://schemas.microsoft.com/office/powerpoint/2010/main" val="482416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industry already standardized multiple </a:t>
            </a:r>
            <a:r>
              <a:rPr lang="en-US" sz="1200" dirty="0" err="1"/>
              <a:t>RowHammer</a:t>
            </a:r>
            <a:r>
              <a:rPr lang="en-US" sz="1200" dirty="0"/>
              <a:t> defenses to mitigate read disturbance bitflips, yet their </a:t>
            </a:r>
            <a:r>
              <a:rPr lang="en-US" sz="1200" dirty="0">
                <a:solidFill>
                  <a:srgbClr val="F23F00"/>
                </a:solidFill>
              </a:rPr>
              <a:t>full</a:t>
            </a:r>
            <a:r>
              <a:rPr lang="en-US" sz="1200" dirty="0"/>
              <a:t> </a:t>
            </a:r>
            <a:r>
              <a:rPr lang="en-US" sz="1200" dirty="0">
                <a:solidFill>
                  <a:srgbClr val="F23F00"/>
                </a:solidFill>
              </a:rPr>
              <a:t>security implications </a:t>
            </a:r>
            <a:r>
              <a:rPr lang="en-US" sz="1200" dirty="0"/>
              <a:t>are </a:t>
            </a:r>
            <a:r>
              <a:rPr lang="en-US" sz="1200" i="1" dirty="0">
                <a:solidFill>
                  <a:srgbClr val="F23F00"/>
                </a:solidFill>
              </a:rPr>
              <a:t>not </a:t>
            </a:r>
            <a:r>
              <a:rPr lang="en-US" sz="1200" dirty="0">
                <a:solidFill>
                  <a:srgbClr val="F23F00"/>
                </a:solidFill>
              </a:rPr>
              <a:t>known</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12</a:t>
            </a:fld>
            <a:endParaRPr lang="tr-TR"/>
          </a:p>
        </p:txBody>
      </p:sp>
    </p:spTree>
    <p:extLst>
      <p:ext uri="{BB962C8B-B14F-4D97-AF65-F5344CB8AC3E}">
        <p14:creationId xmlns:p14="http://schemas.microsoft.com/office/powerpoint/2010/main" val="1543049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6FA640-F017-5ACD-CB80-4C409BE224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038B1-E1C3-429F-00B6-C63F745CD9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CF884E-1372-576C-5DA4-6D858339DE26}"/>
              </a:ext>
            </a:extLst>
          </p:cNvPr>
          <p:cNvSpPr>
            <a:spLocks noGrp="1"/>
          </p:cNvSpPr>
          <p:nvPr>
            <p:ph type="body" idx="1"/>
          </p:nvPr>
        </p:nvSpPr>
        <p:spPr/>
        <p:txBody>
          <a:bodyPr/>
          <a:lstStyle/>
          <a:p>
            <a:r>
              <a:rPr lang="en-US" dirty="0"/>
              <a:t>We make the key observation that preventive actions have two fundamental features that enable covert and side channels:</a:t>
            </a:r>
          </a:p>
          <a:p>
            <a:r>
              <a:rPr lang="en-US" dirty="0"/>
              <a:t>[CLICK]</a:t>
            </a:r>
          </a:p>
          <a:p>
            <a:r>
              <a:rPr lang="en-US" dirty="0"/>
              <a:t>Preventive actions often result in significantly high memory access latencies for regular memory requests</a:t>
            </a:r>
          </a:p>
          <a:p>
            <a:r>
              <a:rPr lang="en-US" dirty="0"/>
              <a:t>This is because preventive actions have high latency </a:t>
            </a:r>
          </a:p>
        </p:txBody>
      </p:sp>
      <p:sp>
        <p:nvSpPr>
          <p:cNvPr id="4" name="Slide Number Placeholder 3">
            <a:extLst>
              <a:ext uri="{FF2B5EF4-FFF2-40B4-BE49-F238E27FC236}">
                <a16:creationId xmlns:a16="http://schemas.microsoft.com/office/drawing/2014/main" id="{A08DD34A-00A4-3BCB-9FA7-55811FBC520F}"/>
              </a:ext>
            </a:extLst>
          </p:cNvPr>
          <p:cNvSpPr>
            <a:spLocks noGrp="1"/>
          </p:cNvSpPr>
          <p:nvPr>
            <p:ph type="sldNum" sz="quarter" idx="5"/>
          </p:nvPr>
        </p:nvSpPr>
        <p:spPr/>
        <p:txBody>
          <a:bodyPr/>
          <a:lstStyle/>
          <a:p>
            <a:fld id="{2F65BF41-557F-464F-A572-936F8C7D1291}" type="slidenum">
              <a:rPr lang="tr-TR" smtClean="0"/>
              <a:t>14</a:t>
            </a:fld>
            <a:endParaRPr lang="tr-TR"/>
          </a:p>
        </p:txBody>
      </p:sp>
    </p:spTree>
    <p:extLst>
      <p:ext uri="{BB962C8B-B14F-4D97-AF65-F5344CB8AC3E}">
        <p14:creationId xmlns:p14="http://schemas.microsoft.com/office/powerpoint/2010/main" val="3995356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2B5EA-21B5-A03D-9F73-5F2DF7CFAF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6AA4FD-0612-FE74-4B1C-9410688CF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376829-5C8D-1E5C-7B4E-DD7417EDDE30}"/>
              </a:ext>
            </a:extLst>
          </p:cNvPr>
          <p:cNvSpPr>
            <a:spLocks noGrp="1"/>
          </p:cNvSpPr>
          <p:nvPr>
            <p:ph type="body" idx="1"/>
          </p:nvPr>
        </p:nvSpPr>
        <p:spPr/>
        <p:txBody>
          <a:bodyPr/>
          <a:lstStyle/>
          <a:p>
            <a:r>
              <a:rPr lang="en-US" dirty="0"/>
              <a:t>We make the key observation that preventive actions have two fundamental features that enable covert and side channels:</a:t>
            </a:r>
          </a:p>
          <a:p>
            <a:r>
              <a:rPr lang="en-US" dirty="0"/>
              <a:t>[CLICK]</a:t>
            </a:r>
          </a:p>
          <a:p>
            <a:r>
              <a:rPr lang="en-US" dirty="0"/>
              <a:t>Preventive actions often result in significantly high memory access latencies for regular memory requests</a:t>
            </a:r>
          </a:p>
          <a:p>
            <a:r>
              <a:rPr lang="en-US" dirty="0"/>
              <a:t>This is because preventive actions have high latency </a:t>
            </a:r>
          </a:p>
        </p:txBody>
      </p:sp>
      <p:sp>
        <p:nvSpPr>
          <p:cNvPr id="4" name="Slide Number Placeholder 3">
            <a:extLst>
              <a:ext uri="{FF2B5EF4-FFF2-40B4-BE49-F238E27FC236}">
                <a16:creationId xmlns:a16="http://schemas.microsoft.com/office/drawing/2014/main" id="{B02E0D5B-F60D-30C4-AE67-1D9FCFBDAF16}"/>
              </a:ext>
            </a:extLst>
          </p:cNvPr>
          <p:cNvSpPr>
            <a:spLocks noGrp="1"/>
          </p:cNvSpPr>
          <p:nvPr>
            <p:ph type="sldNum" sz="quarter" idx="5"/>
          </p:nvPr>
        </p:nvSpPr>
        <p:spPr/>
        <p:txBody>
          <a:bodyPr/>
          <a:lstStyle/>
          <a:p>
            <a:fld id="{2F65BF41-557F-464F-A572-936F8C7D1291}" type="slidenum">
              <a:rPr lang="tr-TR" smtClean="0"/>
              <a:t>15</a:t>
            </a:fld>
            <a:endParaRPr lang="tr-TR"/>
          </a:p>
        </p:txBody>
      </p:sp>
    </p:spTree>
    <p:extLst>
      <p:ext uri="{BB962C8B-B14F-4D97-AF65-F5344CB8AC3E}">
        <p14:creationId xmlns:p14="http://schemas.microsoft.com/office/powerpoint/2010/main" val="1349797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three different attacks as case studies of </a:t>
            </a:r>
            <a:r>
              <a:rPr lang="en-US" dirty="0" err="1"/>
              <a:t>LeakyHammer</a:t>
            </a:r>
            <a:endParaRPr lang="en-US" dirty="0"/>
          </a:p>
          <a:p>
            <a:r>
              <a:rPr lang="en-US" dirty="0"/>
              <a:t>We first establish PRAC and RFM based covert communication channels </a:t>
            </a:r>
          </a:p>
          <a:p>
            <a:r>
              <a:rPr lang="en-US" dirty="0"/>
              <a:t>And then, we demonstrate a website fingerprinting attack that leaks which website is loaded by a victim user by just observing the preventive actions caused by the victim</a:t>
            </a:r>
            <a:br>
              <a:rPr lang="en-US" dirty="0"/>
            </a:br>
            <a:br>
              <a:rPr lang="en-US" dirty="0"/>
            </a:br>
            <a:br>
              <a:rPr lang="en-US" dirty="0"/>
            </a:b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18</a:t>
            </a:fld>
            <a:endParaRPr lang="tr-TR"/>
          </a:p>
        </p:txBody>
      </p:sp>
    </p:spTree>
    <p:extLst>
      <p:ext uri="{BB962C8B-B14F-4D97-AF65-F5344CB8AC3E}">
        <p14:creationId xmlns:p14="http://schemas.microsoft.com/office/powerpoint/2010/main" val="40212736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19</a:t>
            </a:fld>
            <a:endParaRPr lang="tr-TR"/>
          </a:p>
        </p:txBody>
      </p:sp>
    </p:spTree>
    <p:extLst>
      <p:ext uri="{BB962C8B-B14F-4D97-AF65-F5344CB8AC3E}">
        <p14:creationId xmlns:p14="http://schemas.microsoft.com/office/powerpoint/2010/main" val="22773213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Here we have a CPU with a DRAM module </a:t>
            </a:r>
          </a:p>
          <a:p>
            <a:r>
              <a:rPr lang="en-US" dirty="0"/>
              <a:t>[CLICK] Inside the DRAM module we have many rows</a:t>
            </a:r>
          </a:p>
          <a:p>
            <a:r>
              <a:rPr lang="en-US" dirty="0"/>
              <a:t>[CLICK] and each row has a dedicated activation counter</a:t>
            </a:r>
          </a:p>
          <a:p>
            <a:r>
              <a:rPr lang="en-US" dirty="0"/>
              <a:t>A PRAC based mitigation works as follows</a:t>
            </a:r>
          </a:p>
          <a:p>
            <a:r>
              <a:rPr lang="en-US" dirty="0"/>
              <a:t>[CLICK] When a row is activated, PRAC increments the counter corresponding to that row</a:t>
            </a:r>
          </a:p>
          <a:p>
            <a:r>
              <a:rPr lang="en-US" dirty="0"/>
              <a:t>[CLICK] and keeps incrementing the same row with each activation</a:t>
            </a:r>
          </a:p>
          <a:p>
            <a:r>
              <a:rPr lang="en-US" dirty="0"/>
              <a:t>after some point the counter reaches a threshold called the back off threshold</a:t>
            </a:r>
          </a:p>
          <a:p>
            <a:r>
              <a:rPr lang="en-US" dirty="0"/>
              <a:t>[CLICK] which means that the row requires a preventive action to prevent </a:t>
            </a:r>
            <a:r>
              <a:rPr lang="en-US" dirty="0" err="1"/>
              <a:t>RowHammer</a:t>
            </a:r>
            <a:r>
              <a:rPr lang="en-US" dirty="0"/>
              <a:t> bitflips and PRAC identifies the row as an aggressor row</a:t>
            </a:r>
          </a:p>
          <a:p>
            <a:r>
              <a:rPr lang="en-US" dirty="0"/>
              <a:t>[CLICK] and sends the memory controller a back-off signal </a:t>
            </a:r>
          </a:p>
          <a:p>
            <a:r>
              <a:rPr lang="en-US" dirty="0"/>
              <a:t>[CLICK] Upon receiving the back-off signal, the memory controller issues an RFM command</a:t>
            </a:r>
          </a:p>
          <a:p>
            <a:r>
              <a:rPr lang="en-US" dirty="0"/>
              <a:t>[CLICK] which allocates a fixed time for the DRAM module to perform preventive refreshes</a:t>
            </a:r>
          </a:p>
          <a:p>
            <a:r>
              <a:rPr lang="en-US" dirty="0"/>
              <a:t>[CLICK] During this time the DRAM module becomes unavailable for regular memory requests</a:t>
            </a:r>
          </a:p>
          <a:p>
            <a:r>
              <a:rPr lang="en-US" dirty="0"/>
              <a:t>[CLICK] and performs preventive refreshes</a:t>
            </a:r>
          </a:p>
          <a:p>
            <a:r>
              <a:rPr lang="en-US" dirty="0"/>
              <a:t>[CLICK] after preventive refreshes are completed, DRAM becomes available again and the memory controller can continue to send commands</a:t>
            </a:r>
          </a:p>
        </p:txBody>
      </p:sp>
      <p:sp>
        <p:nvSpPr>
          <p:cNvPr id="4" name="Slide Number Placeholder 3"/>
          <p:cNvSpPr>
            <a:spLocks noGrp="1"/>
          </p:cNvSpPr>
          <p:nvPr>
            <p:ph type="sldNum" sz="quarter" idx="5"/>
          </p:nvPr>
        </p:nvSpPr>
        <p:spPr/>
        <p:txBody>
          <a:bodyPr/>
          <a:lstStyle/>
          <a:p>
            <a:fld id="{2F65BF41-557F-464F-A572-936F8C7D1291}" type="slidenum">
              <a:rPr lang="tr-TR" smtClean="0"/>
              <a:t>21</a:t>
            </a:fld>
            <a:endParaRPr lang="tr-TR"/>
          </a:p>
        </p:txBody>
      </p:sp>
    </p:spTree>
    <p:extLst>
      <p:ext uri="{BB962C8B-B14F-4D97-AF65-F5344CB8AC3E}">
        <p14:creationId xmlns:p14="http://schemas.microsoft.com/office/powerpoint/2010/main" val="23631211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exploit PRAC for an attack, we first need to verify if we can observe PRAC induced latencies</a:t>
            </a:r>
          </a:p>
          <a:p>
            <a:r>
              <a:rPr lang="en-US" dirty="0"/>
              <a:t>[CLICK] We test if an application can</a:t>
            </a:r>
          </a:p>
          <a:p>
            <a:r>
              <a:rPr lang="en-US" dirty="0"/>
              <a:t>[CLICK] intentionally trigger a PRAC back-off</a:t>
            </a:r>
          </a:p>
          <a:p>
            <a:r>
              <a:rPr lang="en-US" dirty="0"/>
              <a:t>[CLICK] and observe higher memory access latencies caused by it</a:t>
            </a:r>
          </a:p>
          <a:p>
            <a:endParaRPr lang="en-US" dirty="0"/>
          </a:p>
          <a:p>
            <a:r>
              <a:rPr lang="en-US" dirty="0"/>
              <a:t>To do so, we first</a:t>
            </a:r>
          </a:p>
          <a:p>
            <a:r>
              <a:rPr lang="en-US" dirty="0"/>
              <a:t>[CLICK] allocate pages in different rows of a DRAM bank to cause many row activations and increment their activation counts, lets say addresses A and B. </a:t>
            </a:r>
          </a:p>
          <a:p>
            <a:r>
              <a:rPr lang="en-US" dirty="0"/>
              <a:t>[CLICK] we then first flush address A from the cache hierarchy to ensure the next accesses to it would go to the main memory </a:t>
            </a:r>
          </a:p>
          <a:p>
            <a:r>
              <a:rPr lang="en-US" dirty="0"/>
              <a:t>And read address A and measure the access latency</a:t>
            </a:r>
          </a:p>
          <a:p>
            <a:endParaRPr lang="en-US" dirty="0"/>
          </a:p>
          <a:p>
            <a:r>
              <a:rPr lang="en-US" dirty="0"/>
              <a:t>[CLICK] We repeat this step for address B</a:t>
            </a:r>
          </a:p>
          <a:p>
            <a:endParaRPr lang="en-US" dirty="0"/>
          </a:p>
          <a:p>
            <a:r>
              <a:rPr lang="en-US" dirty="0"/>
              <a:t>[CLICK] since A and B are in the same bank, repeating these steps many times potentially activates both rows in an interleaved manner and increments their activation counts</a:t>
            </a:r>
          </a:p>
          <a:p>
            <a:endParaRPr lang="en-US" dirty="0"/>
          </a:p>
          <a:p>
            <a:br>
              <a:rPr lang="en-US" dirty="0"/>
            </a:br>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22</a:t>
            </a:fld>
            <a:endParaRPr lang="tr-TR"/>
          </a:p>
        </p:txBody>
      </p:sp>
    </p:spTree>
    <p:extLst>
      <p:ext uri="{BB962C8B-B14F-4D97-AF65-F5344CB8AC3E}">
        <p14:creationId xmlns:p14="http://schemas.microsoft.com/office/powerpoint/2010/main" val="7454637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now let me show you the measured request latencies.</a:t>
            </a:r>
          </a:p>
          <a:p>
            <a:r>
              <a:rPr lang="en-US" dirty="0"/>
              <a:t>On the X axis we see a window of 512 memory requests, basically a random window from the whole execution. And on the y axis we have the measured memory request latencies</a:t>
            </a:r>
          </a:p>
          <a:p>
            <a:r>
              <a:rPr lang="en-US" dirty="0"/>
              <a:t>[CLICK] and these are the results</a:t>
            </a:r>
          </a:p>
          <a:p>
            <a:r>
              <a:rPr lang="en-US" dirty="0"/>
              <a:t>[CLICK] We split the measured access latencies empirically into three categories, from the highest to the lowest latency, we have </a:t>
            </a:r>
            <a:r>
              <a:rPr lang="en-US" dirty="0" err="1"/>
              <a:t>prac</a:t>
            </a:r>
            <a:r>
              <a:rPr lang="en-US" dirty="0"/>
              <a:t> back-off, periodic refresh and row buffer conflict latencies. </a:t>
            </a:r>
          </a:p>
          <a:p>
            <a:endParaRPr lang="en-US" dirty="0"/>
          </a:p>
          <a:p>
            <a:r>
              <a:rPr lang="en-US" dirty="0"/>
              <a:t>We observe that… </a:t>
            </a:r>
          </a:p>
        </p:txBody>
      </p:sp>
      <p:sp>
        <p:nvSpPr>
          <p:cNvPr id="4" name="Slide Number Placeholder 3"/>
          <p:cNvSpPr>
            <a:spLocks noGrp="1"/>
          </p:cNvSpPr>
          <p:nvPr>
            <p:ph type="sldNum" sz="quarter" idx="5"/>
          </p:nvPr>
        </p:nvSpPr>
        <p:spPr/>
        <p:txBody>
          <a:bodyPr/>
          <a:lstStyle/>
          <a:p>
            <a:fld id="{2F65BF41-557F-464F-A572-936F8C7D1291}" type="slidenum">
              <a:rPr lang="tr-TR" smtClean="0"/>
              <a:t>23</a:t>
            </a:fld>
            <a:endParaRPr lang="tr-TR"/>
          </a:p>
        </p:txBody>
      </p:sp>
    </p:spTree>
    <p:extLst>
      <p:ext uri="{BB962C8B-B14F-4D97-AF65-F5344CB8AC3E}">
        <p14:creationId xmlns:p14="http://schemas.microsoft.com/office/powerpoint/2010/main" val="1328320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we can identify back-offs as the highest peaks in the figure</a:t>
            </a:r>
          </a:p>
          <a:p>
            <a:r>
              <a:rPr lang="en-US" dirty="0"/>
              <a:t>[CLICK] which is consistent with the specification and can be distinguished from regular memory requests</a:t>
            </a:r>
          </a:p>
          <a:p>
            <a:endParaRPr lang="en-US" dirty="0"/>
          </a:p>
          <a:p>
            <a:endParaRPr lang="en-US" dirty="0"/>
          </a:p>
          <a:p>
            <a:r>
              <a:rPr lang="en-US" dirty="0"/>
              <a:t>This experiment shows that PRAC creates a promising timing channel to build attacks.</a:t>
            </a: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24</a:t>
            </a:fld>
            <a:endParaRPr lang="tr-TR"/>
          </a:p>
        </p:txBody>
      </p:sp>
    </p:spTree>
    <p:extLst>
      <p:ext uri="{BB962C8B-B14F-4D97-AF65-F5344CB8AC3E}">
        <p14:creationId xmlns:p14="http://schemas.microsoft.com/office/powerpoint/2010/main" val="27442315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see an overview of the covert channel attack</a:t>
            </a:r>
          </a:p>
          <a:p>
            <a:endParaRPr lang="en-US" dirty="0"/>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25</a:t>
            </a:fld>
            <a:endParaRPr lang="tr-TR"/>
          </a:p>
        </p:txBody>
      </p:sp>
    </p:spTree>
    <p:extLst>
      <p:ext uri="{BB962C8B-B14F-4D97-AF65-F5344CB8AC3E}">
        <p14:creationId xmlns:p14="http://schemas.microsoft.com/office/powerpoint/2010/main" val="28549851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B7599-FA86-81D1-938A-09DD79BD1D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5CF53-C277-B16E-A4D3-2813C88401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D80EC3-4EC5-44BF-F65B-D0647A94549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D711A7B-4E05-9BE0-6534-C5901699D05C}"/>
              </a:ext>
            </a:extLst>
          </p:cNvPr>
          <p:cNvSpPr>
            <a:spLocks noGrp="1"/>
          </p:cNvSpPr>
          <p:nvPr>
            <p:ph type="sldNum" sz="quarter" idx="5"/>
          </p:nvPr>
        </p:nvSpPr>
        <p:spPr/>
        <p:txBody>
          <a:bodyPr/>
          <a:lstStyle/>
          <a:p>
            <a:fld id="{2F65BF41-557F-464F-A572-936F8C7D1291}" type="slidenum">
              <a:rPr lang="tr-TR" smtClean="0"/>
              <a:t>26</a:t>
            </a:fld>
            <a:endParaRPr lang="tr-TR"/>
          </a:p>
        </p:txBody>
      </p:sp>
    </p:spTree>
    <p:extLst>
      <p:ext uri="{BB962C8B-B14F-4D97-AF65-F5344CB8AC3E}">
        <p14:creationId xmlns:p14="http://schemas.microsoft.com/office/powerpoint/2010/main" val="4096023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0A1EC-DB17-1FA9-50F2-A8FFBCA480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EAB84-2C71-F862-D2F3-A3AD05BA8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1770ED-FF1C-48FF-5F18-6C3DA4B0A47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5651AC-81D9-518F-51FD-BDF9E1867CAE}"/>
              </a:ext>
            </a:extLst>
          </p:cNvPr>
          <p:cNvSpPr>
            <a:spLocks noGrp="1"/>
          </p:cNvSpPr>
          <p:nvPr>
            <p:ph type="sldNum" sz="quarter" idx="5"/>
          </p:nvPr>
        </p:nvSpPr>
        <p:spPr/>
        <p:txBody>
          <a:bodyPr/>
          <a:lstStyle/>
          <a:p>
            <a:fld id="{2F65BF41-557F-464F-A572-936F8C7D1291}" type="slidenum">
              <a:rPr lang="tr-TR" smtClean="0"/>
              <a:t>27</a:t>
            </a:fld>
            <a:endParaRPr lang="tr-TR"/>
          </a:p>
        </p:txBody>
      </p:sp>
    </p:spTree>
    <p:extLst>
      <p:ext uri="{BB962C8B-B14F-4D97-AF65-F5344CB8AC3E}">
        <p14:creationId xmlns:p14="http://schemas.microsoft.com/office/powerpoint/2010/main" val="2094654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0B8A90-FA28-56BD-83F8-02BBF4CFF7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12CE96-BAFD-936D-5320-446EEAF61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8AB737-7380-CBA8-5A22-466AE33799CE}"/>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16474CFE-C8B2-609F-35D7-0BBF009ED602}"/>
              </a:ext>
            </a:extLst>
          </p:cNvPr>
          <p:cNvSpPr>
            <a:spLocks noGrp="1"/>
          </p:cNvSpPr>
          <p:nvPr>
            <p:ph type="sldNum" sz="quarter" idx="5"/>
          </p:nvPr>
        </p:nvSpPr>
        <p:spPr/>
        <p:txBody>
          <a:bodyPr/>
          <a:lstStyle/>
          <a:p>
            <a:fld id="{2F65BF41-557F-464F-A572-936F8C7D1291}" type="slidenum">
              <a:rPr lang="tr-TR" smtClean="0"/>
              <a:t>28</a:t>
            </a:fld>
            <a:endParaRPr lang="tr-TR"/>
          </a:p>
        </p:txBody>
      </p:sp>
    </p:spTree>
    <p:extLst>
      <p:ext uri="{BB962C8B-B14F-4D97-AF65-F5344CB8AC3E}">
        <p14:creationId xmlns:p14="http://schemas.microsoft.com/office/powerpoint/2010/main" val="989438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29</a:t>
            </a:fld>
            <a:endParaRPr lang="tr-TR"/>
          </a:p>
        </p:txBody>
      </p:sp>
    </p:spTree>
    <p:extLst>
      <p:ext uri="{BB962C8B-B14F-4D97-AF65-F5344CB8AC3E}">
        <p14:creationId xmlns:p14="http://schemas.microsoft.com/office/powerpoint/2010/main" val="17907674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30</a:t>
            </a:fld>
            <a:endParaRPr lang="tr-TR"/>
          </a:p>
        </p:txBody>
      </p:sp>
    </p:spTree>
    <p:extLst>
      <p:ext uri="{BB962C8B-B14F-4D97-AF65-F5344CB8AC3E}">
        <p14:creationId xmlns:p14="http://schemas.microsoft.com/office/powerpoint/2010/main" val="1709826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31</a:t>
            </a:fld>
            <a:endParaRPr lang="tr-TR"/>
          </a:p>
        </p:txBody>
      </p:sp>
    </p:spTree>
    <p:extLst>
      <p:ext uri="{BB962C8B-B14F-4D97-AF65-F5344CB8AC3E}">
        <p14:creationId xmlns:p14="http://schemas.microsoft.com/office/powerpoint/2010/main" val="9183676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33</a:t>
            </a:fld>
            <a:endParaRPr lang="tr-TR"/>
          </a:p>
        </p:txBody>
      </p:sp>
    </p:spTree>
    <p:extLst>
      <p:ext uri="{BB962C8B-B14F-4D97-AF65-F5344CB8AC3E}">
        <p14:creationId xmlns:p14="http://schemas.microsoft.com/office/powerpoint/2010/main" val="39180794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36</a:t>
            </a:fld>
            <a:endParaRPr lang="tr-TR"/>
          </a:p>
        </p:txBody>
      </p:sp>
    </p:spTree>
    <p:extLst>
      <p:ext uri="{BB962C8B-B14F-4D97-AF65-F5344CB8AC3E}">
        <p14:creationId xmlns:p14="http://schemas.microsoft.com/office/powerpoint/2010/main" val="31911318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37</a:t>
            </a:fld>
            <a:endParaRPr lang="tr-TR"/>
          </a:p>
        </p:txBody>
      </p:sp>
    </p:spTree>
    <p:extLst>
      <p:ext uri="{BB962C8B-B14F-4D97-AF65-F5344CB8AC3E}">
        <p14:creationId xmlns:p14="http://schemas.microsoft.com/office/powerpoint/2010/main" val="168152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38</a:t>
            </a:fld>
            <a:endParaRPr lang="tr-TR"/>
          </a:p>
        </p:txBody>
      </p:sp>
    </p:spTree>
    <p:extLst>
      <p:ext uri="{BB962C8B-B14F-4D97-AF65-F5344CB8AC3E}">
        <p14:creationId xmlns:p14="http://schemas.microsoft.com/office/powerpoint/2010/main" val="38353872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39</a:t>
            </a:fld>
            <a:endParaRPr lang="tr-TR"/>
          </a:p>
        </p:txBody>
      </p:sp>
    </p:spTree>
    <p:extLst>
      <p:ext uri="{BB962C8B-B14F-4D97-AF65-F5344CB8AC3E}">
        <p14:creationId xmlns:p14="http://schemas.microsoft.com/office/powerpoint/2010/main" val="35968138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40</a:t>
            </a:fld>
            <a:endParaRPr lang="tr-TR"/>
          </a:p>
        </p:txBody>
      </p:sp>
    </p:spTree>
    <p:extLst>
      <p:ext uri="{BB962C8B-B14F-4D97-AF65-F5344CB8AC3E}">
        <p14:creationId xmlns:p14="http://schemas.microsoft.com/office/powerpoint/2010/main" val="27840713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41</a:t>
            </a:fld>
            <a:endParaRPr lang="tr-TR"/>
          </a:p>
        </p:txBody>
      </p:sp>
    </p:spTree>
    <p:extLst>
      <p:ext uri="{BB962C8B-B14F-4D97-AF65-F5344CB8AC3E}">
        <p14:creationId xmlns:p14="http://schemas.microsoft.com/office/powerpoint/2010/main" val="27898851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We showed that </a:t>
            </a:r>
            <a:r>
              <a:rPr lang="en-GB" sz="1200" b="0" i="0" u="none" strike="noStrike" kern="1200" dirty="0" err="1">
                <a:solidFill>
                  <a:schemeClr val="tx1"/>
                </a:solidFill>
                <a:effectLst/>
                <a:latin typeface="+mn-lt"/>
                <a:ea typeface="+mn-ea"/>
                <a:cs typeface="+mn-cs"/>
              </a:rPr>
              <a:t>LeakyHammer</a:t>
            </a:r>
            <a:r>
              <a:rPr lang="en-GB" sz="1200" b="0" i="0" u="none" strike="noStrike" kern="1200" dirty="0">
                <a:solidFill>
                  <a:schemeClr val="tx1"/>
                </a:solidFill>
                <a:effectLst/>
                <a:latin typeface="+mn-lt"/>
                <a:ea typeface="+mn-ea"/>
                <a:cs typeface="+mn-cs"/>
              </a:rPr>
              <a:t> can have significant implications on system security and now lets discuss how to mitigate it</a:t>
            </a:r>
            <a:endParaRPr lang="en-GB" dirty="0">
              <a:effectLst/>
            </a:endParaRPr>
          </a:p>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42</a:t>
            </a:fld>
            <a:endParaRPr lang="tr-TR"/>
          </a:p>
        </p:txBody>
      </p:sp>
    </p:spTree>
    <p:extLst>
      <p:ext uri="{BB962C8B-B14F-4D97-AF65-F5344CB8AC3E}">
        <p14:creationId xmlns:p14="http://schemas.microsoft.com/office/powerpoint/2010/main" val="28918755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43</a:t>
            </a:fld>
            <a:endParaRPr lang="tr-TR"/>
          </a:p>
        </p:txBody>
      </p:sp>
    </p:spTree>
    <p:extLst>
      <p:ext uri="{BB962C8B-B14F-4D97-AF65-F5344CB8AC3E}">
        <p14:creationId xmlns:p14="http://schemas.microsoft.com/office/powerpoint/2010/main" val="33868788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44</a:t>
            </a:fld>
            <a:endParaRPr lang="tr-TR"/>
          </a:p>
        </p:txBody>
      </p:sp>
    </p:spTree>
    <p:extLst>
      <p:ext uri="{BB962C8B-B14F-4D97-AF65-F5344CB8AC3E}">
        <p14:creationId xmlns:p14="http://schemas.microsoft.com/office/powerpoint/2010/main" val="75561801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46</a:t>
            </a:fld>
            <a:endParaRPr lang="tr-TR"/>
          </a:p>
        </p:txBody>
      </p:sp>
    </p:spTree>
    <p:extLst>
      <p:ext uri="{BB962C8B-B14F-4D97-AF65-F5344CB8AC3E}">
        <p14:creationId xmlns:p14="http://schemas.microsoft.com/office/powerpoint/2010/main" val="23089954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F65BF41-557F-464F-A572-936F8C7D1291}" type="slidenum">
              <a:rPr lang="tr-TR" smtClean="0"/>
              <a:t>47</a:t>
            </a:fld>
            <a:endParaRPr lang="tr-TR"/>
          </a:p>
        </p:txBody>
      </p:sp>
    </p:spTree>
    <p:extLst>
      <p:ext uri="{BB962C8B-B14F-4D97-AF65-F5344CB8AC3E}">
        <p14:creationId xmlns:p14="http://schemas.microsoft.com/office/powerpoint/2010/main" val="1059920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0A85C-6427-E588-5A68-B1C221E6AD2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9F58ED51-A554-439C-15C6-0DF68A2EE2B9}"/>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32D4B156-3497-C15F-8477-524182F6EB42}"/>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1F97442A-82E0-1898-4F66-FBAA1CCEAD95}"/>
              </a:ext>
            </a:extLst>
          </p:cNvPr>
          <p:cNvSpPr>
            <a:spLocks noGrp="1"/>
          </p:cNvSpPr>
          <p:nvPr>
            <p:ph type="sldNum" sz="quarter" idx="5"/>
          </p:nvPr>
        </p:nvSpPr>
        <p:spPr/>
        <p:txBody>
          <a:bodyPr/>
          <a:lstStyle/>
          <a:p>
            <a:fld id="{2F65BF41-557F-464F-A572-936F8C7D1291}" type="slidenum">
              <a:rPr lang="tr-TR" smtClean="0"/>
              <a:t>51</a:t>
            </a:fld>
            <a:endParaRPr lang="tr-TR"/>
          </a:p>
        </p:txBody>
      </p:sp>
    </p:spTree>
    <p:extLst>
      <p:ext uri="{BB962C8B-B14F-4D97-AF65-F5344CB8AC3E}">
        <p14:creationId xmlns:p14="http://schemas.microsoft.com/office/powerpoint/2010/main" val="27946232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CC193-4F05-AAE3-AEBE-9521554B2D82}"/>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D65F88BA-0FEF-FE9D-E5E4-4D38EE153AAA}"/>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0703666D-2C09-8FD7-8497-96F56E5021F7}"/>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46EAC611-323F-DFA3-A867-2A4B826B1F54}"/>
              </a:ext>
            </a:extLst>
          </p:cNvPr>
          <p:cNvSpPr>
            <a:spLocks noGrp="1"/>
          </p:cNvSpPr>
          <p:nvPr>
            <p:ph type="sldNum" sz="quarter" idx="5"/>
          </p:nvPr>
        </p:nvSpPr>
        <p:spPr/>
        <p:txBody>
          <a:bodyPr/>
          <a:lstStyle/>
          <a:p>
            <a:fld id="{2F65BF41-557F-464F-A572-936F8C7D1291}" type="slidenum">
              <a:rPr lang="tr-TR" smtClean="0"/>
              <a:t>52</a:t>
            </a:fld>
            <a:endParaRPr lang="tr-TR"/>
          </a:p>
        </p:txBody>
      </p:sp>
    </p:spTree>
    <p:extLst>
      <p:ext uri="{BB962C8B-B14F-4D97-AF65-F5344CB8AC3E}">
        <p14:creationId xmlns:p14="http://schemas.microsoft.com/office/powerpoint/2010/main" val="2188890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r-TR" dirty="0"/>
              <a:t>Asıl başlık stilini düzenlemek için tıklayın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D3888E83-158B-4B59-84E9-E280E6DBC3FC}" type="datetime1">
              <a:rPr lang="tr-TR" smtClean="0"/>
              <a:t>25.11.2025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590362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şlık ve İçerik">
    <p:spTree>
      <p:nvGrpSpPr>
        <p:cNvPr id="1" name=""/>
        <p:cNvGrpSpPr/>
        <p:nvPr/>
      </p:nvGrpSpPr>
      <p:grpSpPr>
        <a:xfrm>
          <a:off x="0" y="0"/>
          <a:ext cx="0" cy="0"/>
          <a:chOff x="0" y="0"/>
          <a:chExt cx="0" cy="0"/>
        </a:xfrm>
      </p:grpSpPr>
      <p:sp>
        <p:nvSpPr>
          <p:cNvPr id="7" name="Dikdörtgen 6">
            <a:extLst>
              <a:ext uri="{FF2B5EF4-FFF2-40B4-BE49-F238E27FC236}">
                <a16:creationId xmlns:a16="http://schemas.microsoft.com/office/drawing/2014/main" id="{67A03328-A26B-0D75-E944-B0D91AFD99F5}"/>
              </a:ext>
            </a:extLst>
          </p:cNvPr>
          <p:cNvSpPr/>
          <p:nvPr userDrawn="1"/>
        </p:nvSpPr>
        <p:spPr>
          <a:xfrm>
            <a:off x="0" y="0"/>
            <a:ext cx="9143998" cy="931024"/>
          </a:xfrm>
          <a:prstGeom prst="rect">
            <a:avLst/>
          </a:prstGeom>
          <a:solidFill>
            <a:srgbClr val="C4D7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 name="Title 1"/>
          <p:cNvSpPr>
            <a:spLocks noGrp="1"/>
          </p:cNvSpPr>
          <p:nvPr>
            <p:ph type="title"/>
          </p:nvPr>
        </p:nvSpPr>
        <p:spPr>
          <a:xfrm>
            <a:off x="133004" y="0"/>
            <a:ext cx="8894618" cy="931025"/>
          </a:xfrm>
        </p:spPr>
        <p:txBody>
          <a:bodyPr>
            <a:noAutofit/>
          </a:bodyPr>
          <a:lstStyle>
            <a:lvl1pPr>
              <a:defRPr sz="36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25.11.2025</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1521369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133004" y="0"/>
            <a:ext cx="8894618" cy="931025"/>
          </a:xfrm>
        </p:spPr>
        <p:txBody>
          <a:bodyPr>
            <a:noAutofit/>
          </a:bodyPr>
          <a:lstStyle>
            <a:lvl1pPr>
              <a:defRPr sz="3200" b="1">
                <a:solidFill>
                  <a:srgbClr val="316CE3"/>
                </a:solidFill>
              </a:defRPr>
            </a:lvl1pPr>
          </a:lstStyle>
          <a:p>
            <a:r>
              <a:rPr lang="tr-TR" dirty="0"/>
              <a:t>Asıl başlık stilini düzenlemek için tıklayın</a:t>
            </a:r>
            <a:endParaRPr lang="en-US" dirty="0"/>
          </a:p>
        </p:txBody>
      </p:sp>
      <p:sp>
        <p:nvSpPr>
          <p:cNvPr id="3" name="Content Placeholder 2"/>
          <p:cNvSpPr>
            <a:spLocks noGrp="1"/>
          </p:cNvSpPr>
          <p:nvPr>
            <p:ph idx="1"/>
          </p:nvPr>
        </p:nvSpPr>
        <p:spPr>
          <a:xfrm>
            <a:off x="-1" y="1088967"/>
            <a:ext cx="9143999" cy="5087996"/>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tr-TR" dirty="0"/>
              <a:t>Asıl metin stillerini düzenlemek için tıklayın</a:t>
            </a:r>
          </a:p>
          <a:p>
            <a:pPr lvl="1"/>
            <a:r>
              <a:rPr lang="tr-TR" dirty="0"/>
              <a:t>İkinci düzey</a:t>
            </a:r>
          </a:p>
          <a:p>
            <a:pPr lvl="2"/>
            <a:r>
              <a:rPr lang="tr-TR" dirty="0"/>
              <a:t>Üçüncü düzey</a:t>
            </a:r>
          </a:p>
          <a:p>
            <a:pPr lvl="3"/>
            <a:r>
              <a:rPr lang="tr-TR" dirty="0"/>
              <a:t>Dördüncü düzey</a:t>
            </a:r>
          </a:p>
          <a:p>
            <a:pPr lvl="4"/>
            <a:r>
              <a:rPr lang="tr-TR" dirty="0"/>
              <a:t>Beşinci düzey</a:t>
            </a:r>
            <a:endParaRPr lang="en-US" dirty="0"/>
          </a:p>
        </p:txBody>
      </p:sp>
      <p:sp>
        <p:nvSpPr>
          <p:cNvPr id="4" name="Date Placeholder 3"/>
          <p:cNvSpPr>
            <a:spLocks noGrp="1"/>
          </p:cNvSpPr>
          <p:nvPr>
            <p:ph type="dt" sz="half" idx="10"/>
          </p:nvPr>
        </p:nvSpPr>
        <p:spPr>
          <a:xfrm>
            <a:off x="321078" y="6517178"/>
            <a:ext cx="1033897" cy="204298"/>
          </a:xfrm>
        </p:spPr>
        <p:txBody>
          <a:bodyPr/>
          <a:lstStyle/>
          <a:p>
            <a:fld id="{A332BEE0-9135-4AC6-885F-82FD1AE2535E}" type="datetime1">
              <a:rPr lang="tr-TR" smtClean="0"/>
              <a:t>25.11.2025</a:t>
            </a:fld>
            <a:endParaRPr lang="tr-TR" dirty="0"/>
          </a:p>
        </p:txBody>
      </p:sp>
      <p:sp>
        <p:nvSpPr>
          <p:cNvPr id="5" name="Footer Placeholder 4"/>
          <p:cNvSpPr>
            <a:spLocks noGrp="1"/>
          </p:cNvSpPr>
          <p:nvPr>
            <p:ph type="ftr" sz="quarter" idx="11"/>
          </p:nvPr>
        </p:nvSpPr>
        <p:spPr>
          <a:xfrm>
            <a:off x="3968299" y="6517178"/>
            <a:ext cx="4427556" cy="204298"/>
          </a:xfrm>
        </p:spPr>
        <p:txBody>
          <a:bodyPr/>
          <a:lstStyle/>
          <a:p>
            <a:endParaRPr lang="tr-TR" dirty="0"/>
          </a:p>
        </p:txBody>
      </p:sp>
      <p:sp>
        <p:nvSpPr>
          <p:cNvPr id="6" name="Slide Number Placeholder 5"/>
          <p:cNvSpPr>
            <a:spLocks noGrp="1"/>
          </p:cNvSpPr>
          <p:nvPr>
            <p:ph type="sldNum" sz="quarter" idx="12"/>
          </p:nvPr>
        </p:nvSpPr>
        <p:spPr>
          <a:xfrm>
            <a:off x="8395854" y="6517178"/>
            <a:ext cx="489065" cy="204298"/>
          </a:xfrm>
        </p:spPr>
        <p:txBody>
          <a:bodyPr/>
          <a:lstStyle>
            <a:lvl1pPr>
              <a:defRPr sz="1800"/>
            </a:lvl1pPr>
          </a:lstStyle>
          <a:p>
            <a:fld id="{CBE5B309-C2CE-4D90-B104-F7E98438FC65}" type="slidenum">
              <a:rPr lang="tr-TR" smtClean="0"/>
              <a:pPr/>
              <a:t>‹#›</a:t>
            </a:fld>
            <a:endParaRPr lang="tr-TR" dirty="0"/>
          </a:p>
        </p:txBody>
      </p:sp>
      <p:pic>
        <p:nvPicPr>
          <p:cNvPr id="9" name="Graphic 2">
            <a:extLst>
              <a:ext uri="{FF2B5EF4-FFF2-40B4-BE49-F238E27FC236}">
                <a16:creationId xmlns:a16="http://schemas.microsoft.com/office/drawing/2014/main" id="{2D315ADC-F693-4AFB-AC3B-1C4C4DCE7AC7}"/>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300" y="6514678"/>
            <a:ext cx="1315489" cy="253076"/>
          </a:xfrm>
          <a:prstGeom prst="rect">
            <a:avLst/>
          </a:prstGeom>
        </p:spPr>
      </p:pic>
    </p:spTree>
    <p:extLst>
      <p:ext uri="{BB962C8B-B14F-4D97-AF65-F5344CB8AC3E}">
        <p14:creationId xmlns:p14="http://schemas.microsoft.com/office/powerpoint/2010/main" val="2067368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r-TR"/>
              <a:t>Asıl başlık stilini düzenlemek için tıklayın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Date Placeholder 3"/>
          <p:cNvSpPr>
            <a:spLocks noGrp="1"/>
          </p:cNvSpPr>
          <p:nvPr>
            <p:ph type="dt" sz="half" idx="10"/>
          </p:nvPr>
        </p:nvSpPr>
        <p:spPr/>
        <p:txBody>
          <a:bodyPr/>
          <a:lstStyle/>
          <a:p>
            <a:fld id="{6BC0D87A-3270-44B8-81B9-EE9946E7E5FC}" type="datetime1">
              <a:rPr lang="tr-TR" smtClean="0"/>
              <a:t>25.11.2025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510605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9A04979C-F9C2-4CFE-B5A9-0C6B05A5D3EC}" type="datetime1">
              <a:rPr lang="tr-TR" smtClean="0"/>
              <a:t>25.11.2025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727243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Content Placeholder 3"/>
          <p:cNvSpPr>
            <a:spLocks noGrp="1"/>
          </p:cNvSpPr>
          <p:nvPr>
            <p:ph sz="half" idx="2"/>
          </p:nvPr>
        </p:nvSpPr>
        <p:spPr>
          <a:xfrm>
            <a:off x="629842" y="2505075"/>
            <a:ext cx="3868340"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Content Placeholder 5"/>
          <p:cNvSpPr>
            <a:spLocks noGrp="1"/>
          </p:cNvSpPr>
          <p:nvPr>
            <p:ph sz="quarter" idx="4"/>
          </p:nvPr>
        </p:nvSpPr>
        <p:spPr>
          <a:xfrm>
            <a:off x="4629150" y="2505075"/>
            <a:ext cx="3887391"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159A7655-2E18-480C-9064-E1B296A32B7A}" type="datetime1">
              <a:rPr lang="tr-TR" smtClean="0"/>
              <a:t>25.11.2025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944607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7CDDBE6C-826E-4CEC-84E2-E26B95886B92}" type="datetime1">
              <a:rPr lang="tr-TR" smtClean="0"/>
              <a:t>25.11.2025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1322647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86753-E1F1-41BE-961E-DEE85F5F88E3}" type="datetime1">
              <a:rPr lang="tr-TR" smtClean="0"/>
              <a:t>25.11.2025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596348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10FB802B-CCFE-42A6-B3E1-C435C701A830}" type="datetime1">
              <a:rPr lang="tr-TR" smtClean="0"/>
              <a:t>25.11.2025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205387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Date Placeholder 4"/>
          <p:cNvSpPr>
            <a:spLocks noGrp="1"/>
          </p:cNvSpPr>
          <p:nvPr>
            <p:ph type="dt" sz="half" idx="10"/>
          </p:nvPr>
        </p:nvSpPr>
        <p:spPr/>
        <p:txBody>
          <a:bodyPr/>
          <a:lstStyle/>
          <a:p>
            <a:fld id="{B40678DC-E34F-485C-BBC9-32750B73CCB6}" type="datetime1">
              <a:rPr lang="tr-TR" smtClean="0"/>
              <a:t>25.11.2025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24988661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797B333B-CC29-4525-88F0-A44EF15B0F10}" type="datetime1">
              <a:rPr lang="tr-TR" smtClean="0"/>
              <a:t>25.11.2025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4209358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9EB1F644-7E65-48F8-93BF-10F482289F2D}" type="datetime1">
              <a:rPr lang="tr-TR" smtClean="0"/>
              <a:t>25.11.2025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BE5B309-C2CE-4D90-B104-F7E98438FC65}" type="slidenum">
              <a:rPr lang="tr-TR" smtClean="0"/>
              <a:t>‹#›</a:t>
            </a:fld>
            <a:endParaRPr lang="tr-TR"/>
          </a:p>
        </p:txBody>
      </p:sp>
    </p:spTree>
    <p:extLst>
      <p:ext uri="{BB962C8B-B14F-4D97-AF65-F5344CB8AC3E}">
        <p14:creationId xmlns:p14="http://schemas.microsoft.com/office/powerpoint/2010/main" val="3473987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lvl1pPr>
              <a:buClr>
                <a:srgbClr val="CC9900"/>
              </a:buClr>
              <a:defRPr/>
            </a:lvl1pPr>
            <a:lvl2pPr>
              <a:buClr>
                <a:srgbClr val="006633"/>
              </a:buClr>
              <a:defRPr/>
            </a:lvl2pPr>
            <a:lvl3pPr>
              <a:buClr>
                <a:srgbClr val="CC9900"/>
              </a:buClr>
              <a:defRPr/>
            </a:lvl3pPr>
            <a:lvl4pPr>
              <a:buClr>
                <a:srgbClr val="006633"/>
              </a:buClr>
              <a:defRPr/>
            </a:lvl4pPr>
            <a:lvl5pPr>
              <a:buClr>
                <a:srgbClr val="CC9900"/>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202699530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r-TR" dirty="0"/>
              <a:t>Asıl başlık stilini düzenlemek için tıklayın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67F34D-9950-478C-A4B2-CD9A98A43558}" type="datetime1">
              <a:rPr lang="tr-TR" smtClean="0"/>
              <a:t>25.11.2025</a:t>
            </a:fld>
            <a:endParaRPr lang="tr-T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E5B309-C2CE-4D90-B104-F7E98438FC65}" type="slidenum">
              <a:rPr lang="tr-TR" smtClean="0"/>
              <a:t>‹#›</a:t>
            </a:fld>
            <a:endParaRPr lang="tr-TR"/>
          </a:p>
        </p:txBody>
      </p:sp>
      <p:sp>
        <p:nvSpPr>
          <p:cNvPr id="23" name="Dikdörtgen 22">
            <a:extLst>
              <a:ext uri="{FF2B5EF4-FFF2-40B4-BE49-F238E27FC236}">
                <a16:creationId xmlns:a16="http://schemas.microsoft.com/office/drawing/2014/main" id="{68EA19BC-84E2-B20E-D9CA-F6EC07ACDA63}"/>
              </a:ext>
            </a:extLst>
          </p:cNvPr>
          <p:cNvSpPr/>
          <p:nvPr userDrawn="1"/>
        </p:nvSpPr>
        <p:spPr>
          <a:xfrm>
            <a:off x="-1089858" y="27727"/>
            <a:ext cx="849085" cy="466531"/>
          </a:xfrm>
          <a:prstGeom prst="rect">
            <a:avLst/>
          </a:prstGeom>
          <a:solidFill>
            <a:srgbClr val="6292F7"/>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4" name="Dikdörtgen 23">
            <a:extLst>
              <a:ext uri="{FF2B5EF4-FFF2-40B4-BE49-F238E27FC236}">
                <a16:creationId xmlns:a16="http://schemas.microsoft.com/office/drawing/2014/main" id="{1CA6EA86-CEF8-C463-FE7C-0B40F3AFCADF}"/>
              </a:ext>
            </a:extLst>
          </p:cNvPr>
          <p:cNvSpPr/>
          <p:nvPr userDrawn="1"/>
        </p:nvSpPr>
        <p:spPr>
          <a:xfrm>
            <a:off x="-1089859" y="565792"/>
            <a:ext cx="849085" cy="466531"/>
          </a:xfrm>
          <a:prstGeom prst="rect">
            <a:avLst/>
          </a:prstGeom>
          <a:solidFill>
            <a:srgbClr val="7A62E7"/>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5" name="Dikdörtgen 24">
            <a:extLst>
              <a:ext uri="{FF2B5EF4-FFF2-40B4-BE49-F238E27FC236}">
                <a16:creationId xmlns:a16="http://schemas.microsoft.com/office/drawing/2014/main" id="{43F55123-6402-8B8A-CAD4-A9BD906B569D}"/>
              </a:ext>
            </a:extLst>
          </p:cNvPr>
          <p:cNvSpPr/>
          <p:nvPr userDrawn="1"/>
        </p:nvSpPr>
        <p:spPr>
          <a:xfrm>
            <a:off x="-1089859" y="1103857"/>
            <a:ext cx="849085" cy="466531"/>
          </a:xfrm>
          <a:prstGeom prst="rect">
            <a:avLst/>
          </a:prstGeom>
          <a:solidFill>
            <a:srgbClr val="E1257C"/>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6" name="Dikdörtgen 25">
            <a:extLst>
              <a:ext uri="{FF2B5EF4-FFF2-40B4-BE49-F238E27FC236}">
                <a16:creationId xmlns:a16="http://schemas.microsoft.com/office/drawing/2014/main" id="{A45B484E-4836-A2F4-9832-3B0D69CA46A4}"/>
              </a:ext>
            </a:extLst>
          </p:cNvPr>
          <p:cNvSpPr/>
          <p:nvPr userDrawn="1"/>
        </p:nvSpPr>
        <p:spPr>
          <a:xfrm>
            <a:off x="-1089860" y="1643319"/>
            <a:ext cx="849085" cy="466531"/>
          </a:xfrm>
          <a:prstGeom prst="rect">
            <a:avLst/>
          </a:prstGeom>
          <a:solidFill>
            <a:srgbClr val="FF5F2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7" name="Dikdörtgen 26">
            <a:extLst>
              <a:ext uri="{FF2B5EF4-FFF2-40B4-BE49-F238E27FC236}">
                <a16:creationId xmlns:a16="http://schemas.microsoft.com/office/drawing/2014/main" id="{2F4B1A99-F06E-82E8-CD81-123648DC1EBE}"/>
              </a:ext>
            </a:extLst>
          </p:cNvPr>
          <p:cNvSpPr/>
          <p:nvPr userDrawn="1"/>
        </p:nvSpPr>
        <p:spPr>
          <a:xfrm>
            <a:off x="-1089861" y="2181384"/>
            <a:ext cx="849085" cy="466531"/>
          </a:xfrm>
          <a:prstGeom prst="rect">
            <a:avLst/>
          </a:prstGeom>
          <a:solidFill>
            <a:srgbClr val="FFAE3C"/>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7" name="Dikdörtgen 6">
            <a:extLst>
              <a:ext uri="{FF2B5EF4-FFF2-40B4-BE49-F238E27FC236}">
                <a16:creationId xmlns:a16="http://schemas.microsoft.com/office/drawing/2014/main" id="{7A4F6B98-E975-0A4F-B04B-5F3FD87BA154}"/>
              </a:ext>
            </a:extLst>
          </p:cNvPr>
          <p:cNvSpPr/>
          <p:nvPr userDrawn="1"/>
        </p:nvSpPr>
        <p:spPr>
          <a:xfrm>
            <a:off x="-2067758" y="27727"/>
            <a:ext cx="849085" cy="466531"/>
          </a:xfrm>
          <a:prstGeom prst="rect">
            <a:avLst/>
          </a:prstGeom>
          <a:solidFill>
            <a:srgbClr val="C4D7FC"/>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8" name="Dikdörtgen 7">
            <a:extLst>
              <a:ext uri="{FF2B5EF4-FFF2-40B4-BE49-F238E27FC236}">
                <a16:creationId xmlns:a16="http://schemas.microsoft.com/office/drawing/2014/main" id="{3E3FD0C4-2418-8E58-968D-B3352EDC4962}"/>
              </a:ext>
            </a:extLst>
          </p:cNvPr>
          <p:cNvSpPr/>
          <p:nvPr userDrawn="1"/>
        </p:nvSpPr>
        <p:spPr>
          <a:xfrm>
            <a:off x="-2067759" y="565792"/>
            <a:ext cx="849085" cy="466531"/>
          </a:xfrm>
          <a:prstGeom prst="rect">
            <a:avLst/>
          </a:prstGeom>
          <a:solidFill>
            <a:srgbClr val="DAD3F9"/>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Dikdörtgen 8">
            <a:extLst>
              <a:ext uri="{FF2B5EF4-FFF2-40B4-BE49-F238E27FC236}">
                <a16:creationId xmlns:a16="http://schemas.microsoft.com/office/drawing/2014/main" id="{EF99CE5C-B9DD-70C9-7D13-418B7A165D7F}"/>
              </a:ext>
            </a:extLst>
          </p:cNvPr>
          <p:cNvSpPr/>
          <p:nvPr userDrawn="1"/>
        </p:nvSpPr>
        <p:spPr>
          <a:xfrm>
            <a:off x="-2067759" y="1103857"/>
            <a:ext cx="849085" cy="466531"/>
          </a:xfrm>
          <a:prstGeom prst="rect">
            <a:avLst/>
          </a:prstGeom>
          <a:solidFill>
            <a:srgbClr val="F9D3E4"/>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0" name="Dikdörtgen 9">
            <a:extLst>
              <a:ext uri="{FF2B5EF4-FFF2-40B4-BE49-F238E27FC236}">
                <a16:creationId xmlns:a16="http://schemas.microsoft.com/office/drawing/2014/main" id="{2188929A-C5F3-4188-7020-EB1FFA19992C}"/>
              </a:ext>
            </a:extLst>
          </p:cNvPr>
          <p:cNvSpPr/>
          <p:nvPr userDrawn="1"/>
        </p:nvSpPr>
        <p:spPr>
          <a:xfrm>
            <a:off x="-2067760" y="1643319"/>
            <a:ext cx="849085" cy="466531"/>
          </a:xfrm>
          <a:prstGeom prst="rect">
            <a:avLst/>
          </a:prstGeom>
          <a:solidFill>
            <a:srgbClr val="FFE0D5"/>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1" name="Dikdörtgen 10">
            <a:extLst>
              <a:ext uri="{FF2B5EF4-FFF2-40B4-BE49-F238E27FC236}">
                <a16:creationId xmlns:a16="http://schemas.microsoft.com/office/drawing/2014/main" id="{A6E8508F-0BC5-6B63-2377-26895A041F3E}"/>
              </a:ext>
            </a:extLst>
          </p:cNvPr>
          <p:cNvSpPr/>
          <p:nvPr userDrawn="1"/>
        </p:nvSpPr>
        <p:spPr>
          <a:xfrm>
            <a:off x="-2067761" y="2181384"/>
            <a:ext cx="849085" cy="466531"/>
          </a:xfrm>
          <a:prstGeom prst="rect">
            <a:avLst/>
          </a:prstGeom>
          <a:solidFill>
            <a:srgbClr val="FFEBCD"/>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19" name="Dikdörtgen 18">
            <a:extLst>
              <a:ext uri="{FF2B5EF4-FFF2-40B4-BE49-F238E27FC236}">
                <a16:creationId xmlns:a16="http://schemas.microsoft.com/office/drawing/2014/main" id="{EACC24E1-3D4E-7201-E434-FBF75F2CE77F}"/>
              </a:ext>
            </a:extLst>
          </p:cNvPr>
          <p:cNvSpPr/>
          <p:nvPr userDrawn="1"/>
        </p:nvSpPr>
        <p:spPr>
          <a:xfrm>
            <a:off x="-1089858" y="2827758"/>
            <a:ext cx="849085" cy="466531"/>
          </a:xfrm>
          <a:prstGeom prst="rect">
            <a:avLst/>
          </a:prstGeom>
          <a:solidFill>
            <a:srgbClr val="316CE3"/>
          </a:solidFill>
          <a:ln>
            <a:solidFill>
              <a:srgbClr val="6292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solidFill>
                <a:srgbClr val="6292F7"/>
              </a:solidFill>
            </a:endParaRPr>
          </a:p>
        </p:txBody>
      </p:sp>
      <p:sp>
        <p:nvSpPr>
          <p:cNvPr id="20" name="Dikdörtgen 19">
            <a:extLst>
              <a:ext uri="{FF2B5EF4-FFF2-40B4-BE49-F238E27FC236}">
                <a16:creationId xmlns:a16="http://schemas.microsoft.com/office/drawing/2014/main" id="{45B9A5FD-9A57-5F6B-EF78-3522196A3F17}"/>
              </a:ext>
            </a:extLst>
          </p:cNvPr>
          <p:cNvSpPr/>
          <p:nvPr userDrawn="1"/>
        </p:nvSpPr>
        <p:spPr>
          <a:xfrm>
            <a:off x="-1089859" y="3365823"/>
            <a:ext cx="849085" cy="466531"/>
          </a:xfrm>
          <a:prstGeom prst="rect">
            <a:avLst/>
          </a:prstGeom>
          <a:solidFill>
            <a:srgbClr val="6D40DC"/>
          </a:solidFill>
          <a:ln>
            <a:solidFill>
              <a:srgbClr val="7A62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21" name="Dikdörtgen 20">
            <a:extLst>
              <a:ext uri="{FF2B5EF4-FFF2-40B4-BE49-F238E27FC236}">
                <a16:creationId xmlns:a16="http://schemas.microsoft.com/office/drawing/2014/main" id="{757EAE82-DA6F-8200-93B7-2D9FECEAD20F}"/>
              </a:ext>
            </a:extLst>
          </p:cNvPr>
          <p:cNvSpPr/>
          <p:nvPr userDrawn="1"/>
        </p:nvSpPr>
        <p:spPr>
          <a:xfrm>
            <a:off x="-1089859" y="3903888"/>
            <a:ext cx="849085" cy="466531"/>
          </a:xfrm>
          <a:prstGeom prst="rect">
            <a:avLst/>
          </a:prstGeom>
          <a:solidFill>
            <a:srgbClr val="B3195F"/>
          </a:solidFill>
          <a:ln>
            <a:solidFill>
              <a:srgbClr val="E1257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2" name="Dikdörtgen 21">
            <a:extLst>
              <a:ext uri="{FF2B5EF4-FFF2-40B4-BE49-F238E27FC236}">
                <a16:creationId xmlns:a16="http://schemas.microsoft.com/office/drawing/2014/main" id="{A0108268-F182-A605-81F2-7244B77BDE3C}"/>
              </a:ext>
            </a:extLst>
          </p:cNvPr>
          <p:cNvSpPr/>
          <p:nvPr userDrawn="1"/>
        </p:nvSpPr>
        <p:spPr>
          <a:xfrm>
            <a:off x="-1089860" y="4443350"/>
            <a:ext cx="849085" cy="466531"/>
          </a:xfrm>
          <a:prstGeom prst="rect">
            <a:avLst/>
          </a:prstGeom>
          <a:solidFill>
            <a:srgbClr val="F23F00"/>
          </a:solidFill>
          <a:ln>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8" name="Dikdörtgen 27">
            <a:extLst>
              <a:ext uri="{FF2B5EF4-FFF2-40B4-BE49-F238E27FC236}">
                <a16:creationId xmlns:a16="http://schemas.microsoft.com/office/drawing/2014/main" id="{4C75A030-42E4-77C7-5F87-BBC2F3410A37}"/>
              </a:ext>
            </a:extLst>
          </p:cNvPr>
          <p:cNvSpPr/>
          <p:nvPr userDrawn="1"/>
        </p:nvSpPr>
        <p:spPr>
          <a:xfrm>
            <a:off x="-1089861" y="4981415"/>
            <a:ext cx="849085" cy="466531"/>
          </a:xfrm>
          <a:prstGeom prst="rect">
            <a:avLst/>
          </a:prstGeom>
          <a:solidFill>
            <a:srgbClr val="E28700"/>
          </a:solidFill>
          <a:ln>
            <a:solidFill>
              <a:srgbClr val="FFAE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589152295"/>
      </p:ext>
    </p:extLst>
  </p:cSld>
  <p:clrMap bg1="lt1" tx1="dk1" bg2="lt2" tx2="dk2" accent1="accent1" accent2="accent2" accent3="accent3" accent4="accent4" accent5="accent5" accent6="accent6" hlink="hlink" folHlink="folHlink"/>
  <p:sldLayoutIdLst>
    <p:sldLayoutId id="2147483661" r:id="rId1"/>
    <p:sldLayoutId id="2147483673" r:id="rId2"/>
    <p:sldLayoutId id="2147483675"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4"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image" Target="../media/image2.sv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svg"/><Relationship Id="rId3" Type="http://schemas.openxmlformats.org/officeDocument/2006/relationships/image" Target="../media/image8.png"/><Relationship Id="rId7" Type="http://schemas.openxmlformats.org/officeDocument/2006/relationships/image" Target="../media/image11.svg"/><Relationship Id="rId12"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svg"/><Relationship Id="rId5" Type="http://schemas.openxmlformats.org/officeDocument/2006/relationships/image" Target="../media/image9.jpeg"/><Relationship Id="rId10" Type="http://schemas.openxmlformats.org/officeDocument/2006/relationships/image" Target="../media/image14.png"/><Relationship Id="rId4" Type="http://schemas.microsoft.com/office/2007/relationships/hdphoto" Target="../media/hdphoto1.wdp"/><Relationship Id="rId9"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jpe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4.sv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2.png"/><Relationship Id="rId7"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svg"/><Relationship Id="rId5" Type="http://schemas.openxmlformats.org/officeDocument/2006/relationships/image" Target="../media/image25.png"/><Relationship Id="rId10" Type="http://schemas.openxmlformats.org/officeDocument/2006/relationships/image" Target="../media/image30.svg"/><Relationship Id="rId4" Type="http://schemas.openxmlformats.org/officeDocument/2006/relationships/image" Target="../media/image9.jpeg"/><Relationship Id="rId9" Type="http://schemas.openxmlformats.org/officeDocument/2006/relationships/image" Target="../media/image2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35.svg"/><Relationship Id="rId3" Type="http://schemas.openxmlformats.org/officeDocument/2006/relationships/image" Target="../media/image31.emf"/><Relationship Id="rId7" Type="http://schemas.openxmlformats.org/officeDocument/2006/relationships/image" Target="../media/image34.png"/><Relationship Id="rId2" Type="http://schemas.openxmlformats.org/officeDocument/2006/relationships/oleObject" Target="../embeddings/oleObject1.bin"/><Relationship Id="rId1" Type="http://schemas.openxmlformats.org/officeDocument/2006/relationships/slideLayout" Target="../slideLayouts/slideLayout3.xml"/><Relationship Id="rId6" Type="http://schemas.openxmlformats.org/officeDocument/2006/relationships/image" Target="../media/image33.svg"/><Relationship Id="rId5" Type="http://schemas.openxmlformats.org/officeDocument/2006/relationships/image" Target="../media/image32.png"/><Relationship Id="rId10" Type="http://schemas.openxmlformats.org/officeDocument/2006/relationships/image" Target="../media/image37.svg"/><Relationship Id="rId4" Type="http://schemas.openxmlformats.org/officeDocument/2006/relationships/image" Target="../media/image22.png"/><Relationship Id="rId9" Type="http://schemas.openxmlformats.org/officeDocument/2006/relationships/image" Target="../media/image3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github.com/CMU-SAFARI/LeakyHammer"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8.svg"/><Relationship Id="rId5" Type="http://schemas.openxmlformats.org/officeDocument/2006/relationships/image" Target="../media/image23.png"/><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7.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28.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3.sv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41.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52.svg"/><Relationship Id="rId4" Type="http://schemas.openxmlformats.org/officeDocument/2006/relationships/image" Target="../media/image51.png"/></Relationships>
</file>

<file path=ppt/slides/_rels/slide3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22.png"/><Relationship Id="rId7" Type="http://schemas.openxmlformats.org/officeDocument/2006/relationships/image" Target="../media/image37.sv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41.svg"/><Relationship Id="rId4" Type="http://schemas.openxmlformats.org/officeDocument/2006/relationships/image" Target="../media/image40.png"/></Relationships>
</file>

<file path=ppt/slides/_rels/slide38.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54.png"/><Relationship Id="rId7"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41.svg"/><Relationship Id="rId5" Type="http://schemas.openxmlformats.org/officeDocument/2006/relationships/image" Target="../media/image40.png"/><Relationship Id="rId10" Type="http://schemas.openxmlformats.org/officeDocument/2006/relationships/image" Target="../media/image56.png"/><Relationship Id="rId4" Type="http://schemas.openxmlformats.org/officeDocument/2006/relationships/image" Target="../media/image55.svg"/><Relationship Id="rId9" Type="http://schemas.openxmlformats.org/officeDocument/2006/relationships/image" Target="../media/image37.svg"/></Relationships>
</file>

<file path=ppt/slides/_rels/slide3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image" Target="../media/image40.png"/><Relationship Id="rId7" Type="http://schemas.openxmlformats.org/officeDocument/2006/relationships/image" Target="../media/image37.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53.png"/><Relationship Id="rId5" Type="http://schemas.openxmlformats.org/officeDocument/2006/relationships/image" Target="../media/image22.png"/><Relationship Id="rId10" Type="http://schemas.openxmlformats.org/officeDocument/2006/relationships/image" Target="../media/image52.svg"/><Relationship Id="rId4" Type="http://schemas.openxmlformats.org/officeDocument/2006/relationships/image" Target="../media/image41.svg"/><Relationship Id="rId9"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hyperlink" Target="https://github.com/CMU-SAFARI/LeakyHammer"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4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s://github.com/CMU-SAFARI/LeakyHammer" TargetMode="External"/><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s://github.com/CMU-SAFARI/LeakyHammer"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61.png"/><Relationship Id="rId5" Type="http://schemas.openxmlformats.org/officeDocument/2006/relationships/image" Target="../media/image3.emf"/><Relationship Id="rId10" Type="http://schemas.openxmlformats.org/officeDocument/2006/relationships/image" Target="../media/image60.png"/><Relationship Id="rId4" Type="http://schemas.openxmlformats.org/officeDocument/2006/relationships/image" Target="../media/image2.sv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FBEF4-367D-C137-6676-05427934BDA0}"/>
            </a:ext>
          </a:extLst>
        </p:cNvPr>
        <p:cNvGrpSpPr/>
        <p:nvPr/>
      </p:nvGrpSpPr>
      <p:grpSpPr>
        <a:xfrm>
          <a:off x="0" y="0"/>
          <a:ext cx="0" cy="0"/>
          <a:chOff x="0" y="0"/>
          <a:chExt cx="0" cy="0"/>
        </a:xfrm>
      </p:grpSpPr>
      <p:sp>
        <p:nvSpPr>
          <p:cNvPr id="11" name="Dikdörtgen 10">
            <a:extLst>
              <a:ext uri="{FF2B5EF4-FFF2-40B4-BE49-F238E27FC236}">
                <a16:creationId xmlns:a16="http://schemas.microsoft.com/office/drawing/2014/main" id="{FCBDEC58-DF8B-2DB9-638F-E990CCD35E83}"/>
              </a:ext>
            </a:extLst>
          </p:cNvPr>
          <p:cNvSpPr/>
          <p:nvPr/>
        </p:nvSpPr>
        <p:spPr>
          <a:xfrm>
            <a:off x="0" y="0"/>
            <a:ext cx="9144000" cy="3428999"/>
          </a:xfrm>
          <a:prstGeom prst="rect">
            <a:avLst/>
          </a:prstGeom>
          <a:solidFill>
            <a:srgbClr val="C4D7F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solidFill>
                <a:srgbClr val="C4D7FC"/>
              </a:solidFill>
            </a:endParaRPr>
          </a:p>
        </p:txBody>
      </p:sp>
      <p:sp>
        <p:nvSpPr>
          <p:cNvPr id="2" name="Başlık 1">
            <a:extLst>
              <a:ext uri="{FF2B5EF4-FFF2-40B4-BE49-F238E27FC236}">
                <a16:creationId xmlns:a16="http://schemas.microsoft.com/office/drawing/2014/main" id="{5C1765AE-95D9-796D-1C55-CA9ED7B93A28}"/>
              </a:ext>
            </a:extLst>
          </p:cNvPr>
          <p:cNvSpPr>
            <a:spLocks noGrp="1"/>
          </p:cNvSpPr>
          <p:nvPr>
            <p:ph type="ctrTitle"/>
          </p:nvPr>
        </p:nvSpPr>
        <p:spPr>
          <a:xfrm>
            <a:off x="0" y="1102460"/>
            <a:ext cx="9144000" cy="1925093"/>
          </a:xfrm>
          <a:ln>
            <a:noFill/>
          </a:ln>
        </p:spPr>
        <p:txBody>
          <a:bodyPr>
            <a:noAutofit/>
          </a:bodyPr>
          <a:lstStyle/>
          <a:p>
            <a:r>
              <a:rPr lang="en-US" sz="3600" b="1" dirty="0">
                <a:solidFill>
                  <a:srgbClr val="316CE3"/>
                </a:solidFill>
                <a:ea typeface="Tahoma" panose="020B0604030504040204" pitchFamily="34" charset="0"/>
                <a:cs typeface="Tahoma" panose="020B0604030504040204" pitchFamily="34" charset="0"/>
              </a:rPr>
              <a:t>Understanding and Mitigating </a:t>
            </a:r>
            <a:br>
              <a:rPr lang="en-US" sz="3600" b="1" dirty="0">
                <a:solidFill>
                  <a:srgbClr val="316CE3"/>
                </a:solidFill>
                <a:ea typeface="Tahoma" panose="020B0604030504040204" pitchFamily="34" charset="0"/>
                <a:cs typeface="Tahoma" panose="020B0604030504040204" pitchFamily="34" charset="0"/>
              </a:rPr>
            </a:br>
            <a:r>
              <a:rPr lang="en-US" sz="3600" b="1" kern="0" spc="-80" dirty="0">
                <a:solidFill>
                  <a:srgbClr val="316CE3"/>
                </a:solidFill>
                <a:ea typeface="Tahoma" panose="020B0604030504040204" pitchFamily="34" charset="0"/>
                <a:cs typeface="Tahoma" panose="020B0604030504040204" pitchFamily="34" charset="0"/>
              </a:rPr>
              <a:t>Covert Channel and Side Channel Vulnerabilities </a:t>
            </a:r>
            <a:br>
              <a:rPr lang="en-US" sz="3600" b="1" dirty="0">
                <a:solidFill>
                  <a:srgbClr val="316CE3"/>
                </a:solidFill>
                <a:ea typeface="Tahoma" panose="020B0604030504040204" pitchFamily="34" charset="0"/>
                <a:cs typeface="Tahoma" panose="020B0604030504040204" pitchFamily="34" charset="0"/>
              </a:rPr>
            </a:br>
            <a:r>
              <a:rPr lang="en-US" sz="3600" b="1" dirty="0">
                <a:solidFill>
                  <a:srgbClr val="316CE3"/>
                </a:solidFill>
                <a:ea typeface="Tahoma" panose="020B0604030504040204" pitchFamily="34" charset="0"/>
                <a:cs typeface="Tahoma" panose="020B0604030504040204" pitchFamily="34" charset="0"/>
              </a:rPr>
              <a:t>Introduced by </a:t>
            </a:r>
            <a:r>
              <a:rPr lang="en-US" sz="3600" b="1" dirty="0" err="1">
                <a:solidFill>
                  <a:srgbClr val="316CE3"/>
                </a:solidFill>
                <a:ea typeface="Tahoma" panose="020B0604030504040204" pitchFamily="34" charset="0"/>
                <a:cs typeface="Tahoma" panose="020B0604030504040204" pitchFamily="34" charset="0"/>
              </a:rPr>
              <a:t>RowHammer</a:t>
            </a:r>
            <a:r>
              <a:rPr lang="en-US" sz="3600" b="1" dirty="0">
                <a:solidFill>
                  <a:srgbClr val="316CE3"/>
                </a:solidFill>
                <a:ea typeface="Tahoma" panose="020B0604030504040204" pitchFamily="34" charset="0"/>
                <a:cs typeface="Tahoma" panose="020B0604030504040204" pitchFamily="34" charset="0"/>
              </a:rPr>
              <a:t> Defenses</a:t>
            </a:r>
            <a:endParaRPr lang="tr-TR" sz="3600" b="1" dirty="0">
              <a:solidFill>
                <a:srgbClr val="316CE3"/>
              </a:solidFill>
              <a:ea typeface="Tahoma" panose="020B0604030504040204" pitchFamily="34" charset="0"/>
              <a:cs typeface="Tahoma" panose="020B0604030504040204" pitchFamily="34" charset="0"/>
            </a:endParaRPr>
          </a:p>
        </p:txBody>
      </p:sp>
      <p:sp>
        <p:nvSpPr>
          <p:cNvPr id="3" name="Alt Başlık 2">
            <a:extLst>
              <a:ext uri="{FF2B5EF4-FFF2-40B4-BE49-F238E27FC236}">
                <a16:creationId xmlns:a16="http://schemas.microsoft.com/office/drawing/2014/main" id="{4D0E58C0-E1BC-3CC4-C6FB-28D170C4271C}"/>
              </a:ext>
            </a:extLst>
          </p:cNvPr>
          <p:cNvSpPr>
            <a:spLocks noGrp="1"/>
          </p:cNvSpPr>
          <p:nvPr>
            <p:ph type="subTitle" idx="1"/>
          </p:nvPr>
        </p:nvSpPr>
        <p:spPr>
          <a:xfrm>
            <a:off x="0" y="3758713"/>
            <a:ext cx="9144000" cy="1522582"/>
          </a:xfrm>
        </p:spPr>
        <p:txBody>
          <a:bodyPr>
            <a:noAutofit/>
          </a:bodyPr>
          <a:lstStyle/>
          <a:p>
            <a:pPr>
              <a:lnSpc>
                <a:spcPct val="100000"/>
              </a:lnSpc>
              <a:spcBef>
                <a:spcPts val="0"/>
              </a:spcBef>
            </a:pPr>
            <a:r>
              <a:rPr lang="tr-TR" u="sng" dirty="0">
                <a:solidFill>
                  <a:srgbClr val="262626"/>
                </a:solidFill>
                <a:latin typeface="+mj-lt"/>
                <a:ea typeface="Tahoma" panose="020B0604030504040204" pitchFamily="34" charset="0"/>
                <a:cs typeface="Tahoma" panose="020B0604030504040204" pitchFamily="34" charset="0"/>
              </a:rPr>
              <a:t>F. Nisa Bostancı</a:t>
            </a:r>
            <a:endParaRPr lang="en-US" u="sng" dirty="0">
              <a:solidFill>
                <a:srgbClr val="262626"/>
              </a:solidFill>
              <a:latin typeface="+mj-lt"/>
              <a:ea typeface="Tahoma" panose="020B0604030504040204" pitchFamily="34" charset="0"/>
              <a:cs typeface="Tahoma" panose="020B0604030504040204" pitchFamily="34" charset="0"/>
            </a:endParaRPr>
          </a:p>
          <a:p>
            <a:pPr>
              <a:lnSpc>
                <a:spcPct val="100000"/>
              </a:lnSpc>
              <a:spcBef>
                <a:spcPts val="0"/>
              </a:spcBef>
            </a:pPr>
            <a:endParaRPr lang="en-US" sz="1100" u="sng" dirty="0">
              <a:solidFill>
                <a:srgbClr val="262626"/>
              </a:solidFill>
              <a:latin typeface="+mj-lt"/>
              <a:ea typeface="Tahoma" panose="020B0604030504040204" pitchFamily="34" charset="0"/>
              <a:cs typeface="Tahoma" panose="020B0604030504040204" pitchFamily="34" charset="0"/>
            </a:endParaRPr>
          </a:p>
          <a:p>
            <a:pPr>
              <a:lnSpc>
                <a:spcPct val="100000"/>
              </a:lnSpc>
              <a:spcBef>
                <a:spcPts val="0"/>
              </a:spcBef>
            </a:pPr>
            <a:r>
              <a:rPr lang="en-US" dirty="0">
                <a:solidFill>
                  <a:schemeClr val="tx1">
                    <a:lumMod val="50000"/>
                    <a:lumOff val="50000"/>
                  </a:schemeClr>
                </a:solidFill>
                <a:latin typeface="+mj-lt"/>
                <a:ea typeface="Tahoma" panose="020B0604030504040204" pitchFamily="34" charset="0"/>
                <a:cs typeface="Tahoma" panose="020B0604030504040204" pitchFamily="34" charset="0"/>
              </a:rPr>
              <a:t>O. Canpolat     A. Olgun    I. E. Y</a:t>
            </a:r>
            <a:r>
              <a:rPr lang="tr-TR" dirty="0">
                <a:solidFill>
                  <a:schemeClr val="tx1">
                    <a:lumMod val="50000"/>
                    <a:lumOff val="50000"/>
                  </a:schemeClr>
                </a:solidFill>
                <a:latin typeface="+mj-lt"/>
                <a:ea typeface="Tahoma" panose="020B0604030504040204" pitchFamily="34" charset="0"/>
                <a:cs typeface="Tahoma" panose="020B0604030504040204" pitchFamily="34" charset="0"/>
              </a:rPr>
              <a:t>ü</a:t>
            </a:r>
            <a:r>
              <a:rPr lang="en-US" dirty="0" err="1">
                <a:solidFill>
                  <a:schemeClr val="tx1">
                    <a:lumMod val="50000"/>
                    <a:lumOff val="50000"/>
                  </a:schemeClr>
                </a:solidFill>
                <a:latin typeface="+mj-lt"/>
                <a:ea typeface="Tahoma" panose="020B0604030504040204" pitchFamily="34" charset="0"/>
                <a:cs typeface="Tahoma" panose="020B0604030504040204" pitchFamily="34" charset="0"/>
              </a:rPr>
              <a:t>ksel</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K. Kanellopoulos</a:t>
            </a:r>
            <a:br>
              <a:rPr lang="en-US" dirty="0">
                <a:solidFill>
                  <a:schemeClr val="tx1">
                    <a:lumMod val="50000"/>
                    <a:lumOff val="50000"/>
                  </a:schemeClr>
                </a:solidFill>
                <a:latin typeface="+mj-lt"/>
                <a:ea typeface="Tahoma" panose="020B0604030504040204" pitchFamily="34" charset="0"/>
                <a:cs typeface="Tahoma" panose="020B0604030504040204" pitchFamily="34" charset="0"/>
              </a:rPr>
            </a:br>
            <a:r>
              <a:rPr lang="en-US" dirty="0">
                <a:solidFill>
                  <a:schemeClr val="tx1">
                    <a:lumMod val="50000"/>
                    <a:lumOff val="50000"/>
                  </a:schemeClr>
                </a:solidFill>
                <a:latin typeface="+mj-lt"/>
                <a:ea typeface="Tahoma" panose="020B0604030504040204" pitchFamily="34" charset="0"/>
                <a:cs typeface="Tahoma" panose="020B0604030504040204" pitchFamily="34" charset="0"/>
              </a:rPr>
              <a:t>M. </a:t>
            </a:r>
            <a:r>
              <a:rPr lang="en-US" dirty="0" err="1">
                <a:solidFill>
                  <a:schemeClr val="tx1">
                    <a:lumMod val="50000"/>
                    <a:lumOff val="50000"/>
                  </a:schemeClr>
                </a:solidFill>
                <a:latin typeface="+mj-lt"/>
                <a:ea typeface="Tahoma" panose="020B0604030504040204" pitchFamily="34" charset="0"/>
                <a:cs typeface="Tahoma" panose="020B0604030504040204" pitchFamily="34" charset="0"/>
              </a:rPr>
              <a:t>Sadrosadati</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A. G. </a:t>
            </a:r>
            <a:r>
              <a:rPr lang="tr-TR" dirty="0">
                <a:solidFill>
                  <a:schemeClr val="tx1">
                    <a:lumMod val="50000"/>
                    <a:lumOff val="50000"/>
                  </a:schemeClr>
                </a:solidFill>
                <a:latin typeface="+mj-lt"/>
                <a:ea typeface="Tahoma" panose="020B0604030504040204" pitchFamily="34" charset="0"/>
                <a:cs typeface="Tahoma" panose="020B0604030504040204" pitchFamily="34" charset="0"/>
              </a:rPr>
              <a:t>Yağlıkçı</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O. Mutlu</a:t>
            </a:r>
          </a:p>
        </p:txBody>
      </p:sp>
      <p:sp>
        <p:nvSpPr>
          <p:cNvPr id="4" name="Alt Bilgi Yer Tutucusu 3">
            <a:extLst>
              <a:ext uri="{FF2B5EF4-FFF2-40B4-BE49-F238E27FC236}">
                <a16:creationId xmlns:a16="http://schemas.microsoft.com/office/drawing/2014/main" id="{D761FA8F-DE8E-F1A9-0042-28449AE86292}"/>
              </a:ext>
            </a:extLst>
          </p:cNvPr>
          <p:cNvSpPr>
            <a:spLocks noGrp="1"/>
          </p:cNvSpPr>
          <p:nvPr>
            <p:ph type="ftr" sz="quarter" idx="11"/>
          </p:nvPr>
        </p:nvSpPr>
        <p:spPr>
          <a:xfrm>
            <a:off x="3448050" y="6356351"/>
            <a:ext cx="3086100" cy="365125"/>
          </a:xfrm>
        </p:spPr>
        <p:txBody>
          <a:bodyPr/>
          <a:lstStyle/>
          <a:p>
            <a:endParaRPr lang="tr-TR" dirty="0"/>
          </a:p>
        </p:txBody>
      </p:sp>
      <p:pic>
        <p:nvPicPr>
          <p:cNvPr id="13" name="Graphic 2">
            <a:extLst>
              <a:ext uri="{FF2B5EF4-FFF2-40B4-BE49-F238E27FC236}">
                <a16:creationId xmlns:a16="http://schemas.microsoft.com/office/drawing/2014/main" id="{1B32DB0B-7DE4-228A-F288-639AFCDA698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30109" y="6045791"/>
            <a:ext cx="2251491" cy="433144"/>
          </a:xfrm>
          <a:prstGeom prst="rect">
            <a:avLst/>
          </a:prstGeom>
        </p:spPr>
      </p:pic>
      <p:pic>
        <p:nvPicPr>
          <p:cNvPr id="14" name="Picture 9">
            <a:extLst>
              <a:ext uri="{FF2B5EF4-FFF2-40B4-BE49-F238E27FC236}">
                <a16:creationId xmlns:a16="http://schemas.microsoft.com/office/drawing/2014/main" id="{5C625590-048C-05CD-9A47-A66B83C8DCFF}"/>
              </a:ext>
            </a:extLst>
          </p:cNvPr>
          <p:cNvPicPr>
            <a:picLocks noChangeAspect="1"/>
          </p:cNvPicPr>
          <p:nvPr/>
        </p:nvPicPr>
        <p:blipFill rotWithShape="1">
          <a:blip r:embed="rId5"/>
          <a:srcRect l="11820" t="33599" r="12247" b="30996"/>
          <a:stretch/>
        </p:blipFill>
        <p:spPr>
          <a:xfrm>
            <a:off x="394283" y="6033079"/>
            <a:ext cx="2665416" cy="458568"/>
          </a:xfrm>
          <a:prstGeom prst="rect">
            <a:avLst/>
          </a:prstGeom>
        </p:spPr>
      </p:pic>
      <p:sp>
        <p:nvSpPr>
          <p:cNvPr id="5" name="Alt Başlık 2">
            <a:extLst>
              <a:ext uri="{FF2B5EF4-FFF2-40B4-BE49-F238E27FC236}">
                <a16:creationId xmlns:a16="http://schemas.microsoft.com/office/drawing/2014/main" id="{101BA14C-DE66-B09C-8981-4758146F9452}"/>
              </a:ext>
            </a:extLst>
          </p:cNvPr>
          <p:cNvSpPr txBox="1">
            <a:spLocks/>
          </p:cNvSpPr>
          <p:nvPr/>
        </p:nvSpPr>
        <p:spPr>
          <a:xfrm>
            <a:off x="546683" y="5528266"/>
            <a:ext cx="8355434"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tr-TR" dirty="0">
              <a:solidFill>
                <a:srgbClr val="262626"/>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A black background with a black square&#10;&#10;AI-generated content may be incorrect.">
            <a:extLst>
              <a:ext uri="{FF2B5EF4-FFF2-40B4-BE49-F238E27FC236}">
                <a16:creationId xmlns:a16="http://schemas.microsoft.com/office/drawing/2014/main" id="{077B01A7-6438-3962-88C0-45A1FBA7DA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2009" y="6045576"/>
            <a:ext cx="1697708" cy="433574"/>
          </a:xfrm>
          <a:prstGeom prst="rect">
            <a:avLst/>
          </a:prstGeom>
        </p:spPr>
      </p:pic>
      <p:pic>
        <p:nvPicPr>
          <p:cNvPr id="9" name="Picture 8" descr="A red circle with white text&#10;&#10;AI-generated content may be incorrect.">
            <a:extLst>
              <a:ext uri="{FF2B5EF4-FFF2-40B4-BE49-F238E27FC236}">
                <a16:creationId xmlns:a16="http://schemas.microsoft.com/office/drawing/2014/main" id="{60E7E670-42AA-F7EE-FF41-C752A3C749C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8608" y="61513"/>
            <a:ext cx="984643" cy="979434"/>
          </a:xfrm>
          <a:prstGeom prst="rect">
            <a:avLst/>
          </a:prstGeom>
        </p:spPr>
      </p:pic>
      <p:pic>
        <p:nvPicPr>
          <p:cNvPr id="12" name="Picture 11" descr="A green circle with white text and a white circle with a white circle and a white circle with a white circle with a white circle with a white circle with a white circle with a white circle with&#10;&#10;AI-generated content may be incorrect.">
            <a:extLst>
              <a:ext uri="{FF2B5EF4-FFF2-40B4-BE49-F238E27FC236}">
                <a16:creationId xmlns:a16="http://schemas.microsoft.com/office/drawing/2014/main" id="{FE56C4EA-9B3B-94D8-81AD-4B3D293E8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6880" y="61513"/>
            <a:ext cx="984643" cy="979434"/>
          </a:xfrm>
          <a:prstGeom prst="rect">
            <a:avLst/>
          </a:prstGeom>
        </p:spPr>
      </p:pic>
      <p:pic>
        <p:nvPicPr>
          <p:cNvPr id="16" name="Picture 15" descr="A blue circle with white text&#10;&#10;AI-generated content may be incorrect.">
            <a:extLst>
              <a:ext uri="{FF2B5EF4-FFF2-40B4-BE49-F238E27FC236}">
                <a16:creationId xmlns:a16="http://schemas.microsoft.com/office/drawing/2014/main" id="{CE8D6EB6-A31D-DFEC-09B9-DC1AA1F9979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0337" y="61513"/>
            <a:ext cx="984643" cy="979434"/>
          </a:xfrm>
          <a:prstGeom prst="rect">
            <a:avLst/>
          </a:prstGeom>
        </p:spPr>
      </p:pic>
    </p:spTree>
    <p:extLst>
      <p:ext uri="{BB962C8B-B14F-4D97-AF65-F5344CB8AC3E}">
        <p14:creationId xmlns:p14="http://schemas.microsoft.com/office/powerpoint/2010/main" val="2708489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7D7D-756B-F90A-4BEE-85DBE08578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80F236-F754-3C6F-6D59-D1854AE69EE5}"/>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AB100B6A-3019-B08A-1A07-35946AEB7C4D}"/>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dirty="0"/>
              <a:t>Motivation and Problem</a:t>
            </a:r>
          </a:p>
          <a:p>
            <a:pPr marL="571500" indent="-571500">
              <a:lnSpc>
                <a:spcPct val="150000"/>
              </a:lnSpc>
              <a:buFont typeface="+mj-lt"/>
              <a:buAutoNum type="romanUcPeriod"/>
            </a:pPr>
            <a:r>
              <a:rPr lang="en-US" sz="3200" dirty="0"/>
              <a:t>Key Observation</a:t>
            </a:r>
          </a:p>
          <a:p>
            <a:pPr marL="571500" indent="-571500">
              <a:lnSpc>
                <a:spcPct val="150000"/>
              </a:lnSpc>
              <a:buFont typeface="+mj-lt"/>
              <a:buAutoNum type="romanUcPeriod"/>
            </a:pPr>
            <a:r>
              <a:rPr lang="en-US" sz="3200" dirty="0" err="1"/>
              <a:t>LeakyHammer</a:t>
            </a:r>
            <a:r>
              <a:rPr lang="en-US" sz="3200" dirty="0"/>
              <a:t> and Case Studies</a:t>
            </a:r>
          </a:p>
          <a:p>
            <a:pPr marL="571500" indent="-571500">
              <a:lnSpc>
                <a:spcPct val="150000"/>
              </a:lnSpc>
              <a:buFont typeface="+mj-lt"/>
              <a:buAutoNum type="romanUcPeriod"/>
            </a:pPr>
            <a:r>
              <a:rPr lang="en-US" sz="3200" dirty="0"/>
              <a:t>Mitigating </a:t>
            </a:r>
            <a:r>
              <a:rPr lang="en-US" sz="3200" dirty="0" err="1"/>
              <a:t>LeakyHammer</a:t>
            </a:r>
            <a:endParaRPr lang="en-US" sz="3200" dirty="0"/>
          </a:p>
          <a:p>
            <a:pPr marL="571500" indent="-571500">
              <a:lnSpc>
                <a:spcPct val="150000"/>
              </a:lnSpc>
              <a:buFont typeface="+mj-lt"/>
              <a:buAutoNum type="romanUcPeriod"/>
            </a:pPr>
            <a:r>
              <a:rPr lang="en-US" sz="3200" dirty="0"/>
              <a:t>Conclusion</a:t>
            </a:r>
          </a:p>
        </p:txBody>
      </p:sp>
      <p:sp>
        <p:nvSpPr>
          <p:cNvPr id="4" name="Footer Placeholder 3">
            <a:extLst>
              <a:ext uri="{FF2B5EF4-FFF2-40B4-BE49-F238E27FC236}">
                <a16:creationId xmlns:a16="http://schemas.microsoft.com/office/drawing/2014/main" id="{CCF3B7D5-3B00-DAE8-96F4-65F6DF8C0478}"/>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DB20300B-15A0-BFFE-6E39-4E33AFC03421}"/>
              </a:ext>
            </a:extLst>
          </p:cNvPr>
          <p:cNvSpPr>
            <a:spLocks noGrp="1"/>
          </p:cNvSpPr>
          <p:nvPr>
            <p:ph type="sldNum" sz="quarter" idx="12"/>
          </p:nvPr>
        </p:nvSpPr>
        <p:spPr/>
        <p:txBody>
          <a:bodyPr/>
          <a:lstStyle/>
          <a:p>
            <a:fld id="{CBE5B309-C2CE-4D90-B104-F7E98438FC65}" type="slidenum">
              <a:rPr lang="tr-TR" smtClean="0"/>
              <a:pPr/>
              <a:t>2</a:t>
            </a:fld>
            <a:endParaRPr lang="tr-TR" dirty="0"/>
          </a:p>
        </p:txBody>
      </p:sp>
    </p:spTree>
    <p:extLst>
      <p:ext uri="{BB962C8B-B14F-4D97-AF65-F5344CB8AC3E}">
        <p14:creationId xmlns:p14="http://schemas.microsoft.com/office/powerpoint/2010/main" val="534977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739E3-D151-DF13-8FFF-C5F1EBBE6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F5C6CE-ED60-BD89-8BCF-EE2C4690E71E}"/>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AA03E11D-1D21-0E2F-AEE2-CCEEDD14ABC8}"/>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b="1" dirty="0"/>
              <a:t>Motivation and Problem</a:t>
            </a:r>
          </a:p>
          <a:p>
            <a:pPr marL="571500" indent="-571500">
              <a:lnSpc>
                <a:spcPct val="150000"/>
              </a:lnSpc>
              <a:buFont typeface="+mj-lt"/>
              <a:buAutoNum type="romanUcPeriod"/>
            </a:pPr>
            <a:r>
              <a:rPr lang="en-US" sz="3200" dirty="0">
                <a:solidFill>
                  <a:schemeClr val="tx1">
                    <a:lumMod val="50000"/>
                    <a:lumOff val="50000"/>
                  </a:schemeClr>
                </a:solidFill>
              </a:rPr>
              <a:t>Key Observation</a:t>
            </a:r>
          </a:p>
          <a:p>
            <a:pPr marL="571500" indent="-571500">
              <a:lnSpc>
                <a:spcPct val="150000"/>
              </a:lnSpc>
              <a:buFont typeface="+mj-lt"/>
              <a:buAutoNum type="romanUcPeriod"/>
            </a:pPr>
            <a:r>
              <a:rPr lang="en-US" sz="3200" dirty="0" err="1">
                <a:solidFill>
                  <a:schemeClr val="tx1">
                    <a:lumMod val="50000"/>
                    <a:lumOff val="50000"/>
                  </a:schemeClr>
                </a:solidFill>
              </a:rPr>
              <a:t>LeakyHammer</a:t>
            </a:r>
            <a:r>
              <a:rPr lang="en-US" sz="3200" dirty="0">
                <a:solidFill>
                  <a:schemeClr val="tx1">
                    <a:lumMod val="50000"/>
                    <a:lumOff val="50000"/>
                  </a:schemeClr>
                </a:solidFill>
              </a:rPr>
              <a:t> and Case Studies</a:t>
            </a:r>
          </a:p>
          <a:p>
            <a:pPr marL="571500" indent="-571500">
              <a:lnSpc>
                <a:spcPct val="150000"/>
              </a:lnSpc>
              <a:buFont typeface="+mj-lt"/>
              <a:buAutoNum type="romanUcPeriod"/>
            </a:pPr>
            <a:r>
              <a:rPr lang="en-US" sz="3200" dirty="0">
                <a:solidFill>
                  <a:schemeClr val="tx1">
                    <a:lumMod val="50000"/>
                    <a:lumOff val="50000"/>
                  </a:schemeClr>
                </a:solidFill>
              </a:rPr>
              <a:t>Mitigating </a:t>
            </a:r>
            <a:r>
              <a:rPr lang="en-US" sz="3200" dirty="0" err="1">
                <a:solidFill>
                  <a:schemeClr val="tx1">
                    <a:lumMod val="50000"/>
                    <a:lumOff val="50000"/>
                  </a:schemeClr>
                </a:solidFill>
              </a:rPr>
              <a:t>LeakyHammer</a:t>
            </a:r>
            <a:endParaRPr lang="en-US" sz="3200" dirty="0">
              <a:solidFill>
                <a:schemeClr val="tx1">
                  <a:lumMod val="50000"/>
                  <a:lumOff val="50000"/>
                </a:schemeClr>
              </a:solidFill>
            </a:endParaRPr>
          </a:p>
          <a:p>
            <a:pPr marL="571500" indent="-571500">
              <a:lnSpc>
                <a:spcPct val="150000"/>
              </a:lnSpc>
              <a:buFont typeface="+mj-lt"/>
              <a:buAutoNum type="romanUcPeriod"/>
            </a:pPr>
            <a:r>
              <a:rPr lang="en-US" sz="3200" dirty="0">
                <a:solidFill>
                  <a:schemeClr val="tx1">
                    <a:lumMod val="50000"/>
                    <a:lumOff val="50000"/>
                  </a:schemeClr>
                </a:solidFill>
              </a:rPr>
              <a:t>Conclusion</a:t>
            </a:r>
          </a:p>
        </p:txBody>
      </p:sp>
      <p:sp>
        <p:nvSpPr>
          <p:cNvPr id="4" name="Footer Placeholder 3">
            <a:extLst>
              <a:ext uri="{FF2B5EF4-FFF2-40B4-BE49-F238E27FC236}">
                <a16:creationId xmlns:a16="http://schemas.microsoft.com/office/drawing/2014/main" id="{C24D27AA-8400-513F-47ED-242F7B4141A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4B8F304-68CB-FA48-1EDB-EDB51EB81E77}"/>
              </a:ext>
            </a:extLst>
          </p:cNvPr>
          <p:cNvSpPr>
            <a:spLocks noGrp="1"/>
          </p:cNvSpPr>
          <p:nvPr>
            <p:ph type="sldNum" sz="quarter" idx="12"/>
          </p:nvPr>
        </p:nvSpPr>
        <p:spPr/>
        <p:txBody>
          <a:bodyPr/>
          <a:lstStyle/>
          <a:p>
            <a:fld id="{CBE5B309-C2CE-4D90-B104-F7E98438FC65}" type="slidenum">
              <a:rPr lang="tr-TR" smtClean="0"/>
              <a:pPr/>
              <a:t>3</a:t>
            </a:fld>
            <a:endParaRPr lang="tr-TR" dirty="0"/>
          </a:p>
        </p:txBody>
      </p:sp>
    </p:spTree>
    <p:extLst>
      <p:ext uri="{BB962C8B-B14F-4D97-AF65-F5344CB8AC3E}">
        <p14:creationId xmlns:p14="http://schemas.microsoft.com/office/powerpoint/2010/main" val="2479728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DB9EA41F-A45D-167D-28F5-A26859B24067}"/>
              </a:ext>
            </a:extLst>
          </p:cNvPr>
          <p:cNvSpPr txBox="1">
            <a:spLocks/>
          </p:cNvSpPr>
          <p:nvPr/>
        </p:nvSpPr>
        <p:spPr>
          <a:xfrm>
            <a:off x="-1" y="1088965"/>
            <a:ext cx="9143999" cy="555388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Modern systems are vulnerable to </a:t>
            </a:r>
            <a:r>
              <a:rPr lang="en-US" dirty="0">
                <a:solidFill>
                  <a:srgbClr val="F23F00"/>
                </a:solidFill>
              </a:rPr>
              <a:t>security attacks </a:t>
            </a:r>
            <a:r>
              <a:rPr lang="en-US" dirty="0"/>
              <a:t>such as </a:t>
            </a:r>
            <a:r>
              <a:rPr lang="en-US" dirty="0">
                <a:solidFill>
                  <a:srgbClr val="F23F00"/>
                </a:solidFill>
              </a:rPr>
              <a:t>covert channel and side channel attacks</a:t>
            </a:r>
          </a:p>
          <a:p>
            <a:endParaRPr lang="en-US" b="1" dirty="0"/>
          </a:p>
          <a:p>
            <a:endParaRPr lang="en-US" dirty="0"/>
          </a:p>
          <a:p>
            <a:pPr marL="0" indent="0">
              <a:buNone/>
            </a:pPr>
            <a:endParaRPr lang="en-US" dirty="0"/>
          </a:p>
          <a:p>
            <a:endParaRPr lang="en-US" dirty="0"/>
          </a:p>
          <a:p>
            <a:endParaRPr lang="en-US" dirty="0"/>
          </a:p>
          <a:p>
            <a:pPr marL="0" indent="0">
              <a:buNone/>
            </a:pPr>
            <a:endParaRPr lang="en-US" dirty="0"/>
          </a:p>
          <a:p>
            <a:pPr marL="0" indent="0">
              <a:buNone/>
            </a:pPr>
            <a:endParaRPr lang="en-US" sz="1600" dirty="0"/>
          </a:p>
          <a:p>
            <a:pPr marL="0" indent="0">
              <a:buNone/>
            </a:pPr>
            <a:endParaRPr lang="en-US" sz="1600" dirty="0"/>
          </a:p>
          <a:p>
            <a:r>
              <a:rPr lang="en-US" dirty="0"/>
              <a:t>A set of attacks </a:t>
            </a:r>
            <a:r>
              <a:rPr lang="en-US" dirty="0">
                <a:solidFill>
                  <a:schemeClr val="accent6">
                    <a:lumMod val="75000"/>
                  </a:schemeClr>
                </a:solidFill>
              </a:rPr>
              <a:t>exploit hardware structures </a:t>
            </a:r>
            <a:r>
              <a:rPr lang="en-US" dirty="0"/>
              <a:t>that result in </a:t>
            </a:r>
            <a:r>
              <a:rPr lang="en-US" dirty="0">
                <a:solidFill>
                  <a:schemeClr val="accent6">
                    <a:lumMod val="75000"/>
                  </a:schemeClr>
                </a:solidFill>
              </a:rPr>
              <a:t>different execution time for a type of operation </a:t>
            </a:r>
            <a:br>
              <a:rPr lang="en-US" dirty="0">
                <a:solidFill>
                  <a:srgbClr val="F23F00"/>
                </a:solidFill>
              </a:rPr>
            </a:br>
            <a:r>
              <a:rPr lang="en-US" dirty="0"/>
              <a:t>based on the input or the current state of the structure</a:t>
            </a:r>
          </a:p>
        </p:txBody>
      </p:sp>
      <p:sp>
        <p:nvSpPr>
          <p:cNvPr id="2" name="Title 1"/>
          <p:cNvSpPr>
            <a:spLocks noGrp="1"/>
          </p:cNvSpPr>
          <p:nvPr>
            <p:ph type="title"/>
          </p:nvPr>
        </p:nvSpPr>
        <p:spPr/>
        <p:txBody>
          <a:bodyPr>
            <a:normAutofit/>
          </a:bodyPr>
          <a:lstStyle/>
          <a:p>
            <a:r>
              <a:rPr lang="en-US" sz="3500" dirty="0"/>
              <a:t>A Typical DRAM-Based Computing System</a:t>
            </a:r>
          </a:p>
        </p:txBody>
      </p:sp>
      <p:pic>
        <p:nvPicPr>
          <p:cNvPr id="3" name="Content Placeholder 5">
            <a:extLst>
              <a:ext uri="{FF2B5EF4-FFF2-40B4-BE49-F238E27FC236}">
                <a16:creationId xmlns:a16="http://schemas.microsoft.com/office/drawing/2014/main" id="{B5611E7D-3AE3-3AEC-9877-6D0322B373EA}"/>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4429660" y="2689552"/>
            <a:ext cx="1147217" cy="1147217"/>
          </a:xfrm>
        </p:spPr>
      </p:pic>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7931" y="2933392"/>
            <a:ext cx="1147217" cy="1147217"/>
          </a:xfrm>
          <a:prstGeom prst="rect">
            <a:avLst/>
          </a:prstGeom>
        </p:spPr>
      </p:pic>
      <p:sp>
        <p:nvSpPr>
          <p:cNvPr id="5" name="Slide Number Placeholder 4">
            <a:extLst>
              <a:ext uri="{FF2B5EF4-FFF2-40B4-BE49-F238E27FC236}">
                <a16:creationId xmlns:a16="http://schemas.microsoft.com/office/drawing/2014/main" id="{0C0F6A80-1BF7-F7F7-9303-FE0F9DFF9975}"/>
              </a:ext>
            </a:extLst>
          </p:cNvPr>
          <p:cNvSpPr>
            <a:spLocks noGrp="1"/>
          </p:cNvSpPr>
          <p:nvPr>
            <p:ph type="sldNum" sz="quarter" idx="12"/>
          </p:nvPr>
        </p:nvSpPr>
        <p:spPr/>
        <p:txBody>
          <a:bodyPr/>
          <a:lstStyle/>
          <a:p>
            <a:fld id="{CBE5B309-C2CE-4D90-B104-F7E98438FC65}" type="slidenum">
              <a:rPr lang="tr-TR" smtClean="0"/>
              <a:pPr/>
              <a:t>4</a:t>
            </a:fld>
            <a:endParaRPr lang="tr-TR" dirty="0"/>
          </a:p>
        </p:txBody>
      </p:sp>
      <p:pic>
        <p:nvPicPr>
          <p:cNvPr id="9" name="Content Placeholder 5">
            <a:extLst>
              <a:ext uri="{FF2B5EF4-FFF2-40B4-BE49-F238E27FC236}">
                <a16:creationId xmlns:a16="http://schemas.microsoft.com/office/drawing/2014/main" id="{94FDF6FA-442D-B12D-103B-46B25EB29F0D}"/>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4582060" y="2841952"/>
            <a:ext cx="1147217" cy="1147217"/>
          </a:xfrm>
          <a:prstGeom prst="rect">
            <a:avLst/>
          </a:prstGeom>
        </p:spPr>
      </p:pic>
      <p:pic>
        <p:nvPicPr>
          <p:cNvPr id="10" name="Content Placeholder 5">
            <a:extLst>
              <a:ext uri="{FF2B5EF4-FFF2-40B4-BE49-F238E27FC236}">
                <a16:creationId xmlns:a16="http://schemas.microsoft.com/office/drawing/2014/main" id="{0F9D37D6-E838-EDE3-1237-75B92ADA0549}"/>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4734460" y="2994352"/>
            <a:ext cx="1147217" cy="1147217"/>
          </a:xfrm>
          <a:prstGeom prst="rect">
            <a:avLst/>
          </a:prstGeom>
        </p:spPr>
      </p:pic>
      <p:pic>
        <p:nvPicPr>
          <p:cNvPr id="12" name="Content Placeholder 5">
            <a:extLst>
              <a:ext uri="{FF2B5EF4-FFF2-40B4-BE49-F238E27FC236}">
                <a16:creationId xmlns:a16="http://schemas.microsoft.com/office/drawing/2014/main" id="{326C5A2E-A76D-51A1-6631-162F88693762}"/>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4886860" y="3146752"/>
            <a:ext cx="1147217" cy="1147217"/>
          </a:xfrm>
          <a:prstGeom prst="rect">
            <a:avLst/>
          </a:prstGeom>
        </p:spPr>
      </p:pic>
      <p:sp>
        <p:nvSpPr>
          <p:cNvPr id="13" name="Rectangle: Rounded Corners 12">
            <a:extLst>
              <a:ext uri="{FF2B5EF4-FFF2-40B4-BE49-F238E27FC236}">
                <a16:creationId xmlns:a16="http://schemas.microsoft.com/office/drawing/2014/main" id="{469E23B6-75F0-C2A1-1723-65C79BD92156}"/>
              </a:ext>
            </a:extLst>
          </p:cNvPr>
          <p:cNvSpPr/>
          <p:nvPr/>
        </p:nvSpPr>
        <p:spPr>
          <a:xfrm>
            <a:off x="2956560" y="2785209"/>
            <a:ext cx="3286110" cy="1478281"/>
          </a:xfrm>
          <a:prstGeom prst="roundRect">
            <a:avLst>
              <a:gd name="adj" fmla="val 10481"/>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86E6997D-43EC-0778-26B0-BC1C3AF81931}"/>
              </a:ext>
            </a:extLst>
          </p:cNvPr>
          <p:cNvSpPr txBox="1"/>
          <p:nvPr/>
        </p:nvSpPr>
        <p:spPr>
          <a:xfrm>
            <a:off x="2964180" y="4362549"/>
            <a:ext cx="3215640" cy="461665"/>
          </a:xfrm>
          <a:prstGeom prst="rect">
            <a:avLst/>
          </a:prstGeom>
          <a:noFill/>
        </p:spPr>
        <p:txBody>
          <a:bodyPr wrap="square" rtlCol="0">
            <a:spAutoFit/>
          </a:bodyPr>
          <a:lstStyle/>
          <a:p>
            <a:pPr algn="ctr"/>
            <a:r>
              <a:rPr lang="en-US" sz="2400" b="1" dirty="0">
                <a:latin typeface="+mj-lt"/>
              </a:rPr>
              <a:t>Computing System</a:t>
            </a:r>
          </a:p>
        </p:txBody>
      </p:sp>
      <p:cxnSp>
        <p:nvCxnSpPr>
          <p:cNvPr id="17" name="Straight Connector 16">
            <a:extLst>
              <a:ext uri="{FF2B5EF4-FFF2-40B4-BE49-F238E27FC236}">
                <a16:creationId xmlns:a16="http://schemas.microsoft.com/office/drawing/2014/main" id="{22209F80-A2F7-A8E6-BF18-A57BA761A934}"/>
              </a:ext>
            </a:extLst>
          </p:cNvPr>
          <p:cNvCxnSpPr/>
          <p:nvPr/>
        </p:nvCxnSpPr>
        <p:spPr>
          <a:xfrm>
            <a:off x="1970442" y="2689552"/>
            <a:ext cx="833718" cy="421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25B9DB54-1851-2B97-BD88-E54717182E4B}"/>
              </a:ext>
            </a:extLst>
          </p:cNvPr>
          <p:cNvCxnSpPr>
            <a:cxnSpLocks/>
          </p:cNvCxnSpPr>
          <p:nvPr/>
        </p:nvCxnSpPr>
        <p:spPr>
          <a:xfrm>
            <a:off x="1773788" y="3549199"/>
            <a:ext cx="103037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DAD1015-9C76-EEDC-8279-A7A31C6D6F88}"/>
              </a:ext>
            </a:extLst>
          </p:cNvPr>
          <p:cNvCxnSpPr>
            <a:cxnSpLocks/>
          </p:cNvCxnSpPr>
          <p:nvPr/>
        </p:nvCxnSpPr>
        <p:spPr>
          <a:xfrm flipH="1">
            <a:off x="1962025" y="3967854"/>
            <a:ext cx="833718" cy="421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6944F873-E60E-D93C-D2D7-7E8C10AFF5FC}"/>
              </a:ext>
            </a:extLst>
          </p:cNvPr>
          <p:cNvCxnSpPr>
            <a:cxnSpLocks/>
          </p:cNvCxnSpPr>
          <p:nvPr/>
        </p:nvCxnSpPr>
        <p:spPr>
          <a:xfrm flipH="1">
            <a:off x="6488412" y="2689552"/>
            <a:ext cx="833718" cy="421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2D7DF609-E34D-6202-AB40-8E3744B345BF}"/>
              </a:ext>
            </a:extLst>
          </p:cNvPr>
          <p:cNvCxnSpPr>
            <a:cxnSpLocks/>
          </p:cNvCxnSpPr>
          <p:nvPr/>
        </p:nvCxnSpPr>
        <p:spPr>
          <a:xfrm flipH="1">
            <a:off x="6488412" y="3549199"/>
            <a:ext cx="103037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F8D0777-32DF-932A-1A3C-5136F3AAD4DF}"/>
              </a:ext>
            </a:extLst>
          </p:cNvPr>
          <p:cNvCxnSpPr>
            <a:cxnSpLocks/>
          </p:cNvCxnSpPr>
          <p:nvPr/>
        </p:nvCxnSpPr>
        <p:spPr>
          <a:xfrm>
            <a:off x="6479995" y="3967854"/>
            <a:ext cx="833718" cy="42120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 name="Graphic 40" descr="User with solid fill">
            <a:extLst>
              <a:ext uri="{FF2B5EF4-FFF2-40B4-BE49-F238E27FC236}">
                <a16:creationId xmlns:a16="http://schemas.microsoft.com/office/drawing/2014/main" id="{B393CFC3-7861-1092-94F5-22FA19E17CB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258570" y="2201154"/>
            <a:ext cx="914400" cy="914400"/>
          </a:xfrm>
          <a:prstGeom prst="rect">
            <a:avLst/>
          </a:prstGeom>
        </p:spPr>
      </p:pic>
      <p:pic>
        <p:nvPicPr>
          <p:cNvPr id="43" name="Graphic 42" descr="User with solid fill">
            <a:extLst>
              <a:ext uri="{FF2B5EF4-FFF2-40B4-BE49-F238E27FC236}">
                <a16:creationId xmlns:a16="http://schemas.microsoft.com/office/drawing/2014/main" id="{90532054-3FE9-9391-51FD-25D76677A75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159860" y="4030251"/>
            <a:ext cx="914400" cy="914400"/>
          </a:xfrm>
          <a:prstGeom prst="rect">
            <a:avLst/>
          </a:prstGeom>
        </p:spPr>
      </p:pic>
      <p:pic>
        <p:nvPicPr>
          <p:cNvPr id="47" name="Graphic 46" descr="User with solid fill">
            <a:extLst>
              <a:ext uri="{FF2B5EF4-FFF2-40B4-BE49-F238E27FC236}">
                <a16:creationId xmlns:a16="http://schemas.microsoft.com/office/drawing/2014/main" id="{F4DE6224-AF7F-6C17-ACA4-DB043BDDF10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738" y="3098285"/>
            <a:ext cx="914400" cy="914400"/>
          </a:xfrm>
          <a:prstGeom prst="rect">
            <a:avLst/>
          </a:prstGeom>
        </p:spPr>
      </p:pic>
      <p:grpSp>
        <p:nvGrpSpPr>
          <p:cNvPr id="60" name="Group 59">
            <a:extLst>
              <a:ext uri="{FF2B5EF4-FFF2-40B4-BE49-F238E27FC236}">
                <a16:creationId xmlns:a16="http://schemas.microsoft.com/office/drawing/2014/main" id="{5B9D03BE-6175-1F8B-15A3-5C0845912569}"/>
              </a:ext>
            </a:extLst>
          </p:cNvPr>
          <p:cNvGrpSpPr/>
          <p:nvPr/>
        </p:nvGrpSpPr>
        <p:grpSpPr>
          <a:xfrm>
            <a:off x="568292" y="2076141"/>
            <a:ext cx="8135349" cy="295976"/>
            <a:chOff x="568292" y="2076141"/>
            <a:chExt cx="8135349" cy="295976"/>
          </a:xfrm>
        </p:grpSpPr>
        <p:sp>
          <p:nvSpPr>
            <p:cNvPr id="48" name="Speech Bubble: Rectangle with Corners Rounded 47">
              <a:extLst>
                <a:ext uri="{FF2B5EF4-FFF2-40B4-BE49-F238E27FC236}">
                  <a16:creationId xmlns:a16="http://schemas.microsoft.com/office/drawing/2014/main" id="{E248EAE8-D1D1-E428-E9F7-37A290CED234}"/>
                </a:ext>
              </a:extLst>
            </p:cNvPr>
            <p:cNvSpPr/>
            <p:nvPr/>
          </p:nvSpPr>
          <p:spPr>
            <a:xfrm>
              <a:off x="568292" y="2076141"/>
              <a:ext cx="666561" cy="295976"/>
            </a:xfrm>
            <a:prstGeom prst="wedgeRoundRectCallout">
              <a:avLst>
                <a:gd name="adj1" fmla="val 54482"/>
                <a:gd name="adj2" fmla="val 114705"/>
                <a:gd name="adj3" fmla="val 16667"/>
              </a:avLst>
            </a:prstGeom>
            <a:solidFill>
              <a:schemeClr val="accent2">
                <a:lumMod val="20000"/>
                <a:lumOff val="80000"/>
              </a:schemeClr>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Speech Bubble: Rectangle with Corners Rounded 48">
              <a:extLst>
                <a:ext uri="{FF2B5EF4-FFF2-40B4-BE49-F238E27FC236}">
                  <a16:creationId xmlns:a16="http://schemas.microsoft.com/office/drawing/2014/main" id="{ABE68886-7551-FC0D-03A6-9E134F671F4B}"/>
                </a:ext>
              </a:extLst>
            </p:cNvPr>
            <p:cNvSpPr/>
            <p:nvPr/>
          </p:nvSpPr>
          <p:spPr>
            <a:xfrm>
              <a:off x="8037080" y="2076141"/>
              <a:ext cx="666561" cy="295976"/>
            </a:xfrm>
            <a:prstGeom prst="wedgeRoundRectCallout">
              <a:avLst>
                <a:gd name="adj1" fmla="val -51767"/>
                <a:gd name="adj2" fmla="val 102589"/>
                <a:gd name="adj3" fmla="val 16667"/>
              </a:avLst>
            </a:prstGeom>
            <a:solidFill>
              <a:schemeClr val="accent2">
                <a:lumMod val="20000"/>
                <a:lumOff val="80000"/>
              </a:schemeClr>
            </a:solidFill>
            <a:ln w="254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3" name="Graphic 52" descr="User with solid fill">
            <a:extLst>
              <a:ext uri="{FF2B5EF4-FFF2-40B4-BE49-F238E27FC236}">
                <a16:creationId xmlns:a16="http://schemas.microsoft.com/office/drawing/2014/main" id="{DE0BB4E1-4AE7-EA2B-C116-AE3716D98ED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01478" y="4001866"/>
            <a:ext cx="914400" cy="914400"/>
          </a:xfrm>
          <a:prstGeom prst="rect">
            <a:avLst/>
          </a:prstGeom>
        </p:spPr>
      </p:pic>
      <p:pic>
        <p:nvPicPr>
          <p:cNvPr id="54" name="Graphic 53" descr="User with solid fill">
            <a:extLst>
              <a:ext uri="{FF2B5EF4-FFF2-40B4-BE49-F238E27FC236}">
                <a16:creationId xmlns:a16="http://schemas.microsoft.com/office/drawing/2014/main" id="{ADB76D5F-533A-EFD0-A1FC-E9348265C75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338975" y="3138529"/>
            <a:ext cx="914400" cy="914400"/>
          </a:xfrm>
          <a:prstGeom prst="rect">
            <a:avLst/>
          </a:prstGeom>
        </p:spPr>
      </p:pic>
      <p:pic>
        <p:nvPicPr>
          <p:cNvPr id="55" name="Graphic 54" descr="User with solid fill">
            <a:extLst>
              <a:ext uri="{FF2B5EF4-FFF2-40B4-BE49-F238E27FC236}">
                <a16:creationId xmlns:a16="http://schemas.microsoft.com/office/drawing/2014/main" id="{0829FEA4-65DE-4CB7-3343-C9D8B4CC22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234853" y="2206563"/>
            <a:ext cx="914400" cy="914400"/>
          </a:xfrm>
          <a:prstGeom prst="rect">
            <a:avLst/>
          </a:prstGeom>
        </p:spPr>
      </p:pic>
      <p:pic>
        <p:nvPicPr>
          <p:cNvPr id="51" name="Graphic 50" descr="Magnifying glass with solid fill">
            <a:extLst>
              <a:ext uri="{FF2B5EF4-FFF2-40B4-BE49-F238E27FC236}">
                <a16:creationId xmlns:a16="http://schemas.microsoft.com/office/drawing/2014/main" id="{6D40F61B-C944-399B-2644-7670F25C99A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427500" y="3086709"/>
            <a:ext cx="914400" cy="914400"/>
          </a:xfrm>
          <a:prstGeom prst="rect">
            <a:avLst/>
          </a:prstGeom>
        </p:spPr>
      </p:pic>
      <p:pic>
        <p:nvPicPr>
          <p:cNvPr id="56" name="Picture 55">
            <a:extLst>
              <a:ext uri="{FF2B5EF4-FFF2-40B4-BE49-F238E27FC236}">
                <a16:creationId xmlns:a16="http://schemas.microsoft.com/office/drawing/2014/main" id="{99E4EA1A-78DD-5194-3C2D-0D5B5CBCBA11}"/>
              </a:ext>
            </a:extLst>
          </p:cNvPr>
          <p:cNvPicPr>
            <a:picLocks noChangeAspect="1"/>
          </p:cNvPicPr>
          <p:nvPr/>
        </p:nvPicPr>
        <p:blipFill>
          <a:blip r:embed="rId5" cstate="print">
            <a:extLst>
              <a:ext uri="{28A0092B-C50C-407E-A947-70E740481C1C}">
                <a14:useLocalDpi xmlns:a14="http://schemas.microsoft.com/office/drawing/2010/main" val="0"/>
              </a:ext>
            </a:extLst>
          </a:blip>
          <a:srcRect l="8099" t="8122" r="8246" b="7971"/>
          <a:stretch>
            <a:fillRect/>
          </a:stretch>
        </p:blipFill>
        <p:spPr>
          <a:xfrm>
            <a:off x="3413924" y="3138529"/>
            <a:ext cx="959707" cy="962600"/>
          </a:xfrm>
          <a:prstGeom prst="rect">
            <a:avLst/>
          </a:prstGeom>
        </p:spPr>
      </p:pic>
      <p:grpSp>
        <p:nvGrpSpPr>
          <p:cNvPr id="59" name="Group 58">
            <a:extLst>
              <a:ext uri="{FF2B5EF4-FFF2-40B4-BE49-F238E27FC236}">
                <a16:creationId xmlns:a16="http://schemas.microsoft.com/office/drawing/2014/main" id="{48DFEDBA-7B47-B74C-50BD-48BE79A2F23A}"/>
              </a:ext>
            </a:extLst>
          </p:cNvPr>
          <p:cNvGrpSpPr/>
          <p:nvPr/>
        </p:nvGrpSpPr>
        <p:grpSpPr>
          <a:xfrm>
            <a:off x="1234853" y="2208448"/>
            <a:ext cx="6938117" cy="916726"/>
            <a:chOff x="1234853" y="2211599"/>
            <a:chExt cx="6938117" cy="916726"/>
          </a:xfrm>
        </p:grpSpPr>
        <p:pic>
          <p:nvPicPr>
            <p:cNvPr id="57" name="Graphic 56" descr="User with solid fill">
              <a:extLst>
                <a:ext uri="{FF2B5EF4-FFF2-40B4-BE49-F238E27FC236}">
                  <a16:creationId xmlns:a16="http://schemas.microsoft.com/office/drawing/2014/main" id="{1B746C58-5101-A52D-EB64-104CA095FB4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258570" y="2213925"/>
              <a:ext cx="914400" cy="914400"/>
            </a:xfrm>
            <a:prstGeom prst="rect">
              <a:avLst/>
            </a:prstGeom>
          </p:spPr>
        </p:pic>
        <p:pic>
          <p:nvPicPr>
            <p:cNvPr id="58" name="Graphic 57" descr="User with solid fill">
              <a:extLst>
                <a:ext uri="{FF2B5EF4-FFF2-40B4-BE49-F238E27FC236}">
                  <a16:creationId xmlns:a16="http://schemas.microsoft.com/office/drawing/2014/main" id="{CEFD9BFC-3662-8C2C-25B6-5728EB96807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234853" y="2211599"/>
              <a:ext cx="914400" cy="914400"/>
            </a:xfrm>
            <a:prstGeom prst="rect">
              <a:avLst/>
            </a:prstGeom>
          </p:spPr>
        </p:pic>
      </p:grpSp>
      <p:grpSp>
        <p:nvGrpSpPr>
          <p:cNvPr id="71" name="Group 70">
            <a:extLst>
              <a:ext uri="{FF2B5EF4-FFF2-40B4-BE49-F238E27FC236}">
                <a16:creationId xmlns:a16="http://schemas.microsoft.com/office/drawing/2014/main" id="{7EB17F8E-A96F-764C-8206-4B4A9850761C}"/>
              </a:ext>
            </a:extLst>
          </p:cNvPr>
          <p:cNvGrpSpPr/>
          <p:nvPr/>
        </p:nvGrpSpPr>
        <p:grpSpPr>
          <a:xfrm>
            <a:off x="3229515" y="2084537"/>
            <a:ext cx="2740199" cy="707886"/>
            <a:chOff x="3051977" y="2078616"/>
            <a:chExt cx="2740199" cy="707886"/>
          </a:xfrm>
        </p:grpSpPr>
        <p:pic>
          <p:nvPicPr>
            <p:cNvPr id="66" name="Graphic 65" descr="Stopwatch with solid fill">
              <a:extLst>
                <a:ext uri="{FF2B5EF4-FFF2-40B4-BE49-F238E27FC236}">
                  <a16:creationId xmlns:a16="http://schemas.microsoft.com/office/drawing/2014/main" id="{AE6817B1-5CF6-6D45-FF9C-3B24FCFEE0E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051977" y="2099783"/>
              <a:ext cx="664260" cy="664260"/>
            </a:xfrm>
            <a:prstGeom prst="rect">
              <a:avLst/>
            </a:prstGeom>
          </p:spPr>
        </p:pic>
        <p:sp>
          <p:nvSpPr>
            <p:cNvPr id="70" name="TextBox 69">
              <a:extLst>
                <a:ext uri="{FF2B5EF4-FFF2-40B4-BE49-F238E27FC236}">
                  <a16:creationId xmlns:a16="http://schemas.microsoft.com/office/drawing/2014/main" id="{E920A6D0-3B9E-E995-1FE7-82937556BA06}"/>
                </a:ext>
              </a:extLst>
            </p:cNvPr>
            <p:cNvSpPr txBox="1"/>
            <p:nvPr/>
          </p:nvSpPr>
          <p:spPr>
            <a:xfrm>
              <a:off x="3637898" y="2078616"/>
              <a:ext cx="2154278" cy="707886"/>
            </a:xfrm>
            <a:prstGeom prst="rect">
              <a:avLst/>
            </a:prstGeom>
            <a:noFill/>
          </p:spPr>
          <p:txBody>
            <a:bodyPr wrap="square" rtlCol="0">
              <a:spAutoFit/>
            </a:bodyPr>
            <a:lstStyle/>
            <a:p>
              <a:pPr algn="ctr"/>
              <a:r>
                <a:rPr lang="en-US" sz="2000" b="1" dirty="0">
                  <a:solidFill>
                    <a:srgbClr val="F23F00"/>
                  </a:solidFill>
                  <a:latin typeface="+mj-lt"/>
                </a:rPr>
                <a:t>timing differences leak information</a:t>
              </a:r>
            </a:p>
          </p:txBody>
        </p:sp>
      </p:gr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
                                        </p:tgtEl>
                                        <p:attrNameLst>
                                          <p:attrName>style.visibility</p:attrName>
                                        </p:attrNameLst>
                                      </p:cBhvr>
                                      <p:to>
                                        <p:strVal val="visible"/>
                                      </p:to>
                                    </p:set>
                                  </p:childTnLst>
                                </p:cTn>
                              </p:par>
                              <p:par>
                                <p:cTn id="15" presetID="26" presetClass="emph" presetSubtype="0" fill="hold" grpId="0" nodeType="withEffect">
                                  <p:stCondLst>
                                    <p:cond delay="0"/>
                                  </p:stCondLst>
                                  <p:childTnLst>
                                    <p:animEffect transition="out" filter="fade">
                                      <p:cBhvr>
                                        <p:cTn id="16" dur="500" tmFilter="0, 0; .2, .5; .8, .5; 1, 0"/>
                                        <p:tgtEl>
                                          <p:spTgt spid="14"/>
                                        </p:tgtEl>
                                      </p:cBhvr>
                                    </p:animEffect>
                                    <p:animScale>
                                      <p:cBhvr>
                                        <p:cTn id="17" dur="250" autoRev="1" fill="hold"/>
                                        <p:tgtEl>
                                          <p:spTgt spid="14"/>
                                        </p:tgtEl>
                                      </p:cBhvr>
                                      <p:by x="105000" y="105000"/>
                                    </p:animScale>
                                  </p:childTnLst>
                                </p:cTn>
                              </p:par>
                              <p:par>
                                <p:cTn id="18" presetID="26" presetClass="emph" presetSubtype="0" fill="hold" grpId="0" nodeType="withEffect">
                                  <p:stCondLst>
                                    <p:cond delay="0"/>
                                  </p:stCondLst>
                                  <p:childTnLst>
                                    <p:animEffect transition="out" filter="fade">
                                      <p:cBhvr>
                                        <p:cTn id="19" dur="500" tmFilter="0, 0; .2, .5; .8, .5; 1, 0"/>
                                        <p:tgtEl>
                                          <p:spTgt spid="13"/>
                                        </p:tgtEl>
                                      </p:cBhvr>
                                    </p:animEffect>
                                    <p:animScale>
                                      <p:cBhvr>
                                        <p:cTn id="20" dur="250" autoRev="1" fill="hold"/>
                                        <p:tgtEl>
                                          <p:spTgt spid="13"/>
                                        </p:tgtEl>
                                      </p:cBhvr>
                                      <p:by x="105000" y="105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26" presetClass="emph" presetSubtype="0" fill="hold" grpId="1" nodeType="withEffect">
                                  <p:stCondLst>
                                    <p:cond delay="0"/>
                                  </p:stCondLst>
                                  <p:childTnLst>
                                    <p:animEffect transition="out" filter="fade">
                                      <p:cBhvr>
                                        <p:cTn id="26" dur="500" tmFilter="0, 0; .2, .5; .8, .5; 1, 0"/>
                                        <p:tgtEl>
                                          <p:spTgt spid="14"/>
                                        </p:tgtEl>
                                      </p:cBhvr>
                                    </p:animEffect>
                                    <p:animScale>
                                      <p:cBhvr>
                                        <p:cTn id="27" dur="250" autoRev="1" fill="hold"/>
                                        <p:tgtEl>
                                          <p:spTgt spid="14"/>
                                        </p:tgtEl>
                                      </p:cBhvr>
                                      <p:by x="105000" y="105000"/>
                                    </p:animScale>
                                  </p:childTnLst>
                                </p:cTn>
                              </p:par>
                              <p:par>
                                <p:cTn id="28" presetID="26" presetClass="emph" presetSubtype="0" fill="hold" grpId="1" nodeType="withEffect">
                                  <p:stCondLst>
                                    <p:cond delay="0"/>
                                  </p:stCondLst>
                                  <p:childTnLst>
                                    <p:animEffect transition="out" filter="fade">
                                      <p:cBhvr>
                                        <p:cTn id="29" dur="500" tmFilter="0, 0; .2, .5; .8, .5; 1, 0"/>
                                        <p:tgtEl>
                                          <p:spTgt spid="13"/>
                                        </p:tgtEl>
                                      </p:cBhvr>
                                    </p:animEffect>
                                    <p:animScale>
                                      <p:cBhvr>
                                        <p:cTn id="30" dur="250" autoRev="1" fill="hold"/>
                                        <p:tgtEl>
                                          <p:spTgt spid="13"/>
                                        </p:tgtEl>
                                      </p:cBhvr>
                                      <p:by x="105000" y="105000"/>
                                    </p:animScale>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p:bldP spid="1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82950-EC0C-E61C-636D-945E2F3CB3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AE0C9D-750C-326D-5A5F-D2A53E396E71}"/>
              </a:ext>
            </a:extLst>
          </p:cNvPr>
          <p:cNvSpPr>
            <a:spLocks noGrp="1"/>
          </p:cNvSpPr>
          <p:nvPr>
            <p:ph type="title"/>
          </p:nvPr>
        </p:nvSpPr>
        <p:spPr/>
        <p:txBody>
          <a:bodyPr>
            <a:normAutofit/>
          </a:bodyPr>
          <a:lstStyle/>
          <a:p>
            <a:r>
              <a:rPr lang="en-US" sz="3500" dirty="0"/>
              <a:t>A Typical DRAM-Based Computing System</a:t>
            </a:r>
          </a:p>
        </p:txBody>
      </p:sp>
      <p:pic>
        <p:nvPicPr>
          <p:cNvPr id="3" name="Content Placeholder 5">
            <a:extLst>
              <a:ext uri="{FF2B5EF4-FFF2-40B4-BE49-F238E27FC236}">
                <a16:creationId xmlns:a16="http://schemas.microsoft.com/office/drawing/2014/main" id="{1CF96C64-9BDA-ECA3-985A-C78002679CFC}"/>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4978299" y="1823284"/>
            <a:ext cx="3348419" cy="3348419"/>
          </a:xfrm>
        </p:spPr>
      </p:pic>
      <p:pic>
        <p:nvPicPr>
          <p:cNvPr id="11" name="Picture 10">
            <a:extLst>
              <a:ext uri="{FF2B5EF4-FFF2-40B4-BE49-F238E27FC236}">
                <a16:creationId xmlns:a16="http://schemas.microsoft.com/office/drawing/2014/main" id="{6392EE22-809C-4F10-2627-7A15A2F194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9906" y="2621194"/>
            <a:ext cx="1752600" cy="1752600"/>
          </a:xfrm>
          <a:prstGeom prst="rect">
            <a:avLst/>
          </a:prstGeom>
        </p:spPr>
      </p:pic>
      <p:sp>
        <p:nvSpPr>
          <p:cNvPr id="25" name="Left-Right Arrow 24">
            <a:extLst>
              <a:ext uri="{FF2B5EF4-FFF2-40B4-BE49-F238E27FC236}">
                <a16:creationId xmlns:a16="http://schemas.microsoft.com/office/drawing/2014/main" id="{3318B2C5-5EE5-CBD3-FC23-2FC2D275B831}"/>
              </a:ext>
            </a:extLst>
          </p:cNvPr>
          <p:cNvSpPr/>
          <p:nvPr/>
        </p:nvSpPr>
        <p:spPr>
          <a:xfrm>
            <a:off x="2420557" y="3054433"/>
            <a:ext cx="2448272" cy="895352"/>
          </a:xfrm>
          <a:prstGeom prst="leftRightArrow">
            <a:avLst>
              <a:gd name="adj1" fmla="val 30679"/>
              <a:gd name="adj2" fmla="val 50000"/>
            </a:avLst>
          </a:prstGeom>
          <a:solidFill>
            <a:srgbClr val="316CE3"/>
          </a:solidFill>
          <a:ln>
            <a:solidFill>
              <a:srgbClr val="316C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6" name="TextBox 25">
            <a:extLst>
              <a:ext uri="{FF2B5EF4-FFF2-40B4-BE49-F238E27FC236}">
                <a16:creationId xmlns:a16="http://schemas.microsoft.com/office/drawing/2014/main" id="{E892D551-354C-DF08-12FF-2BECA21F55EA}"/>
              </a:ext>
            </a:extLst>
          </p:cNvPr>
          <p:cNvSpPr txBox="1"/>
          <p:nvPr/>
        </p:nvSpPr>
        <p:spPr>
          <a:xfrm>
            <a:off x="252070" y="4326169"/>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CPU</a:t>
            </a:r>
          </a:p>
        </p:txBody>
      </p:sp>
      <p:sp>
        <p:nvSpPr>
          <p:cNvPr id="27" name="Rectangle 26">
            <a:extLst>
              <a:ext uri="{FF2B5EF4-FFF2-40B4-BE49-F238E27FC236}">
                <a16:creationId xmlns:a16="http://schemas.microsoft.com/office/drawing/2014/main" id="{FE618811-DCF3-B7A8-4C2B-DC0CA87680C5}"/>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703020202090204" pitchFamily="34" charset="0"/>
            </a:endParaRPr>
          </a:p>
        </p:txBody>
      </p:sp>
      <p:sp>
        <p:nvSpPr>
          <p:cNvPr id="28" name="TextBox 27">
            <a:extLst>
              <a:ext uri="{FF2B5EF4-FFF2-40B4-BE49-F238E27FC236}">
                <a16:creationId xmlns:a16="http://schemas.microsoft.com/office/drawing/2014/main" id="{A75504A8-483D-4951-233E-4DE1097946D2}"/>
              </a:ext>
            </a:extLst>
          </p:cNvPr>
          <p:cNvSpPr txBox="1"/>
          <p:nvPr/>
        </p:nvSpPr>
        <p:spPr>
          <a:xfrm>
            <a:off x="4336366" y="4326169"/>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j-lt"/>
              </a:rPr>
              <a:t>DRAM Module</a:t>
            </a:r>
          </a:p>
        </p:txBody>
      </p:sp>
      <p:sp>
        <p:nvSpPr>
          <p:cNvPr id="29" name="Rectangle 28">
            <a:extLst>
              <a:ext uri="{FF2B5EF4-FFF2-40B4-BE49-F238E27FC236}">
                <a16:creationId xmlns:a16="http://schemas.microsoft.com/office/drawing/2014/main" id="{665ED560-034C-1C6A-4890-C6A4353E78BE}"/>
              </a:ext>
            </a:extLst>
          </p:cNvPr>
          <p:cNvSpPr/>
          <p:nvPr/>
        </p:nvSpPr>
        <p:spPr>
          <a:xfrm>
            <a:off x="3861966" y="1513220"/>
            <a:ext cx="2186240" cy="584775"/>
          </a:xfrm>
          <a:prstGeom prst="rect">
            <a:avLst/>
          </a:prstGeom>
        </p:spPr>
        <p:txBody>
          <a:bodyPr wrap="non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E1257C"/>
                </a:solidFill>
                <a:effectLst/>
                <a:uLnTx/>
                <a:uFillTx/>
                <a:latin typeface="+mj-lt"/>
              </a:rPr>
              <a:t>DRAM Chip</a:t>
            </a:r>
            <a:endParaRPr kumimoji="0" lang="en-US" sz="3200" b="0" i="0" u="none" strike="noStrike" kern="1200" cap="none" spc="0" normalizeH="0" baseline="0" noProof="0" dirty="0">
              <a:ln>
                <a:noFill/>
              </a:ln>
              <a:solidFill>
                <a:srgbClr val="E1257C"/>
              </a:solidFill>
              <a:effectLst/>
              <a:uLnTx/>
              <a:uFillTx/>
              <a:latin typeface="+mj-lt"/>
            </a:endParaRPr>
          </a:p>
        </p:txBody>
      </p:sp>
      <p:cxnSp>
        <p:nvCxnSpPr>
          <p:cNvPr id="31" name="Curved Connector 30">
            <a:extLst>
              <a:ext uri="{FF2B5EF4-FFF2-40B4-BE49-F238E27FC236}">
                <a16:creationId xmlns:a16="http://schemas.microsoft.com/office/drawing/2014/main" id="{A903254D-0FF4-5E58-A6E3-332F2453F7DE}"/>
              </a:ext>
            </a:extLst>
          </p:cNvPr>
          <p:cNvCxnSpPr>
            <a:cxnSpLocks/>
            <a:stCxn id="29" idx="2"/>
          </p:cNvCxnSpPr>
          <p:nvPr/>
        </p:nvCxnSpPr>
        <p:spPr>
          <a:xfrm rot="16200000" flipH="1">
            <a:off x="4819346" y="2233734"/>
            <a:ext cx="816182" cy="544703"/>
          </a:xfrm>
          <a:prstGeom prst="curvedConnector3">
            <a:avLst/>
          </a:prstGeom>
          <a:ln w="38100">
            <a:solidFill>
              <a:srgbClr val="E1257C"/>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19E3F247-A544-FA72-3514-7ECE6FC0C6B8}"/>
              </a:ext>
            </a:extLst>
          </p:cNvPr>
          <p:cNvSpPr/>
          <p:nvPr/>
        </p:nvSpPr>
        <p:spPr>
          <a:xfrm>
            <a:off x="5224272" y="2908152"/>
            <a:ext cx="544704" cy="390099"/>
          </a:xfrm>
          <a:prstGeom prst="rect">
            <a:avLst/>
          </a:prstGeom>
          <a:noFill/>
          <a:ln w="38100">
            <a:solidFill>
              <a:srgbClr val="E12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u="none" strike="noStrike" kern="1200" cap="none" spc="0" normalizeH="0" baseline="0" noProof="0" dirty="0">
              <a:ln>
                <a:noFill/>
              </a:ln>
              <a:solidFill>
                <a:srgbClr val="007E39"/>
              </a:solidFill>
              <a:effectLst/>
              <a:uLnTx/>
              <a:uFillTx/>
              <a:latin typeface="Trebuchet MS" panose="020B0703020202090204" pitchFamily="34" charset="0"/>
              <a:ea typeface="Cambria" panose="02040503050406030204" pitchFamily="18" charset="0"/>
            </a:endParaRPr>
          </a:p>
        </p:txBody>
      </p:sp>
      <p:sp>
        <p:nvSpPr>
          <p:cNvPr id="8" name="TextBox 7">
            <a:extLst>
              <a:ext uri="{FF2B5EF4-FFF2-40B4-BE49-F238E27FC236}">
                <a16:creationId xmlns:a16="http://schemas.microsoft.com/office/drawing/2014/main" id="{98CAA123-13BF-8521-85C2-14ABB2593A04}"/>
              </a:ext>
            </a:extLst>
          </p:cNvPr>
          <p:cNvSpPr txBox="1"/>
          <p:nvPr/>
        </p:nvSpPr>
        <p:spPr>
          <a:xfrm>
            <a:off x="2513671" y="3792769"/>
            <a:ext cx="2280248"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16CE3"/>
                </a:solidFill>
                <a:effectLst/>
                <a:uLnTx/>
                <a:uFillTx/>
                <a:latin typeface="+mj-lt"/>
              </a:rPr>
              <a:t>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316CE3"/>
                </a:solidFill>
                <a:effectLst/>
                <a:uLnTx/>
                <a:uFillTx/>
                <a:latin typeface="+mj-lt"/>
              </a:rPr>
              <a:t>Channel</a:t>
            </a:r>
          </a:p>
        </p:txBody>
      </p:sp>
      <p:sp>
        <p:nvSpPr>
          <p:cNvPr id="5" name="Slide Number Placeholder 4">
            <a:extLst>
              <a:ext uri="{FF2B5EF4-FFF2-40B4-BE49-F238E27FC236}">
                <a16:creationId xmlns:a16="http://schemas.microsoft.com/office/drawing/2014/main" id="{01C90E21-3A60-0003-4D2D-35C06E327028}"/>
              </a:ext>
            </a:extLst>
          </p:cNvPr>
          <p:cNvSpPr>
            <a:spLocks noGrp="1"/>
          </p:cNvSpPr>
          <p:nvPr>
            <p:ph type="sldNum" sz="quarter" idx="12"/>
          </p:nvPr>
        </p:nvSpPr>
        <p:spPr/>
        <p:txBody>
          <a:bodyPr/>
          <a:lstStyle/>
          <a:p>
            <a:fld id="{CBE5B309-C2CE-4D90-B104-F7E98438FC65}" type="slidenum">
              <a:rPr lang="tr-TR" smtClean="0"/>
              <a:pPr/>
              <a:t>5</a:t>
            </a:fld>
            <a:endParaRPr lang="tr-TR" dirty="0"/>
          </a:p>
        </p:txBody>
      </p:sp>
    </p:spTree>
    <p:extLst>
      <p:ext uri="{BB962C8B-B14F-4D97-AF65-F5344CB8AC3E}">
        <p14:creationId xmlns:p14="http://schemas.microsoft.com/office/powerpoint/2010/main" val="35671946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25D8663-32C5-D6D4-D9C4-6931331DA905}"/>
              </a:ext>
            </a:extLst>
          </p:cNvPr>
          <p:cNvGrpSpPr/>
          <p:nvPr/>
        </p:nvGrpSpPr>
        <p:grpSpPr>
          <a:xfrm>
            <a:off x="1081855" y="3116338"/>
            <a:ext cx="2796723" cy="3146724"/>
            <a:chOff x="105836" y="3116338"/>
            <a:chExt cx="2796723" cy="3146724"/>
          </a:xfrm>
        </p:grpSpPr>
        <p:sp>
          <p:nvSpPr>
            <p:cNvPr id="69" name="Rounded Rectangle 225">
              <a:extLst>
                <a:ext uri="{FF2B5EF4-FFF2-40B4-BE49-F238E27FC236}">
                  <a16:creationId xmlns:a16="http://schemas.microsoft.com/office/drawing/2014/main" id="{258E0FDD-B484-EF6F-A174-6770B11E0946}"/>
                </a:ext>
              </a:extLst>
            </p:cNvPr>
            <p:cNvSpPr>
              <a:spLocks noChangeAspect="1"/>
            </p:cNvSpPr>
            <p:nvPr/>
          </p:nvSpPr>
          <p:spPr>
            <a:xfrm>
              <a:off x="105836" y="3116338"/>
              <a:ext cx="2796723" cy="2722575"/>
            </a:xfrm>
            <a:prstGeom prst="roundRect">
              <a:avLst>
                <a:gd name="adj" fmla="val 5443"/>
              </a:avLst>
            </a:prstGeom>
            <a:solidFill>
              <a:srgbClr val="F9D3E4"/>
            </a:solidFill>
            <a:ln w="28575">
              <a:solidFill>
                <a:srgbClr val="E1257C"/>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70" name="TextBox 257">
              <a:extLst>
                <a:ext uri="{FF2B5EF4-FFF2-40B4-BE49-F238E27FC236}">
                  <a16:creationId xmlns:a16="http://schemas.microsoft.com/office/drawing/2014/main" id="{D79A6492-244A-92EB-2AB5-7EAC3C74AFB1}"/>
                </a:ext>
              </a:extLst>
            </p:cNvPr>
            <p:cNvSpPr txBox="1">
              <a:spLocks noChangeAspect="1"/>
            </p:cNvSpPr>
            <p:nvPr/>
          </p:nvSpPr>
          <p:spPr>
            <a:xfrm>
              <a:off x="639340" y="5937266"/>
              <a:ext cx="1729713" cy="325796"/>
            </a:xfrm>
            <a:prstGeom prst="rect">
              <a:avLst/>
            </a:prstGeom>
            <a:noFill/>
            <a:ln>
              <a:noFill/>
            </a:ln>
          </p:spPr>
          <p:txBody>
            <a:bodyPr wrap="square" lIns="0" tIns="0" rIns="0" bIns="0" rtlCol="0">
              <a:spAutoFit/>
            </a:bodyPr>
            <a:lstStyle/>
            <a:p>
              <a:pPr algn="ctr">
                <a:lnSpc>
                  <a:spcPct val="80000"/>
                </a:lnSpc>
              </a:pPr>
              <a:r>
                <a:rPr lang="en-US" sz="2400" b="1" dirty="0">
                  <a:solidFill>
                    <a:srgbClr val="E1257C"/>
                  </a:solidFill>
                  <a:latin typeface="+mj-lt"/>
                </a:rPr>
                <a:t>DRAM Chip</a:t>
              </a:r>
            </a:p>
          </p:txBody>
        </p:sp>
        <p:cxnSp>
          <p:nvCxnSpPr>
            <p:cNvPr id="71" name="Straight Connector 85">
              <a:extLst>
                <a:ext uri="{FF2B5EF4-FFF2-40B4-BE49-F238E27FC236}">
                  <a16:creationId xmlns:a16="http://schemas.microsoft.com/office/drawing/2014/main" id="{90D4A827-332F-CBF5-D3B3-B1964FC9691B}"/>
                </a:ext>
              </a:extLst>
            </p:cNvPr>
            <p:cNvCxnSpPr>
              <a:cxnSpLocks noChangeAspect="1"/>
            </p:cNvCxnSpPr>
            <p:nvPr/>
          </p:nvCxnSpPr>
          <p:spPr>
            <a:xfrm>
              <a:off x="496433" y="4520515"/>
              <a:ext cx="2023671" cy="0"/>
            </a:xfrm>
            <a:prstGeom prst="line">
              <a:avLst/>
            </a:prstGeom>
            <a:ln w="19050">
              <a:solidFill>
                <a:srgbClr val="B3195F"/>
              </a:solidFill>
            </a:ln>
          </p:spPr>
          <p:style>
            <a:lnRef idx="1">
              <a:schemeClr val="accent1"/>
            </a:lnRef>
            <a:fillRef idx="0">
              <a:schemeClr val="accent1"/>
            </a:fillRef>
            <a:effectRef idx="0">
              <a:schemeClr val="accent1"/>
            </a:effectRef>
            <a:fontRef idx="minor">
              <a:schemeClr val="tx1"/>
            </a:fontRef>
          </p:style>
        </p:cxnSp>
        <p:cxnSp>
          <p:nvCxnSpPr>
            <p:cNvPr id="72" name="Straight Connector 85">
              <a:extLst>
                <a:ext uri="{FF2B5EF4-FFF2-40B4-BE49-F238E27FC236}">
                  <a16:creationId xmlns:a16="http://schemas.microsoft.com/office/drawing/2014/main" id="{A4814C8A-30C8-B0F2-F40A-13030D93890C}"/>
                </a:ext>
              </a:extLst>
            </p:cNvPr>
            <p:cNvCxnSpPr>
              <a:cxnSpLocks noChangeAspect="1"/>
            </p:cNvCxnSpPr>
            <p:nvPr/>
          </p:nvCxnSpPr>
          <p:spPr>
            <a:xfrm>
              <a:off x="2520095" y="4269324"/>
              <a:ext cx="0" cy="522504"/>
            </a:xfrm>
            <a:prstGeom prst="line">
              <a:avLst/>
            </a:prstGeom>
            <a:ln w="19050">
              <a:solidFill>
                <a:srgbClr val="B3195F"/>
              </a:solidFill>
            </a:ln>
          </p:spPr>
          <p:style>
            <a:lnRef idx="1">
              <a:schemeClr val="accent1"/>
            </a:lnRef>
            <a:fillRef idx="0">
              <a:schemeClr val="accent1"/>
            </a:fillRef>
            <a:effectRef idx="0">
              <a:schemeClr val="accent1"/>
            </a:effectRef>
            <a:fontRef idx="minor">
              <a:schemeClr val="tx1"/>
            </a:fontRef>
          </p:style>
        </p:cxnSp>
        <p:cxnSp>
          <p:nvCxnSpPr>
            <p:cNvPr id="74" name="Straight Connector 85">
              <a:extLst>
                <a:ext uri="{FF2B5EF4-FFF2-40B4-BE49-F238E27FC236}">
                  <a16:creationId xmlns:a16="http://schemas.microsoft.com/office/drawing/2014/main" id="{56CC6180-C084-08A1-2440-564A9687A733}"/>
                </a:ext>
              </a:extLst>
            </p:cNvPr>
            <p:cNvCxnSpPr>
              <a:cxnSpLocks noChangeAspect="1"/>
            </p:cNvCxnSpPr>
            <p:nvPr/>
          </p:nvCxnSpPr>
          <p:spPr>
            <a:xfrm>
              <a:off x="1463380" y="4251205"/>
              <a:ext cx="0" cy="522504"/>
            </a:xfrm>
            <a:prstGeom prst="line">
              <a:avLst/>
            </a:prstGeom>
            <a:ln w="19050">
              <a:solidFill>
                <a:srgbClr val="B3195F"/>
              </a:solidFill>
            </a:ln>
          </p:spPr>
          <p:style>
            <a:lnRef idx="1">
              <a:schemeClr val="accent1"/>
            </a:lnRef>
            <a:fillRef idx="0">
              <a:schemeClr val="accent1"/>
            </a:fillRef>
            <a:effectRef idx="0">
              <a:schemeClr val="accent1"/>
            </a:effectRef>
            <a:fontRef idx="minor">
              <a:schemeClr val="tx1"/>
            </a:fontRef>
          </p:style>
        </p:cxnSp>
        <p:cxnSp>
          <p:nvCxnSpPr>
            <p:cNvPr id="75" name="Straight Connector 85">
              <a:extLst>
                <a:ext uri="{FF2B5EF4-FFF2-40B4-BE49-F238E27FC236}">
                  <a16:creationId xmlns:a16="http://schemas.microsoft.com/office/drawing/2014/main" id="{2D9B50F5-CFF0-A77C-72B9-EA6F031A31CA}"/>
                </a:ext>
              </a:extLst>
            </p:cNvPr>
            <p:cNvCxnSpPr>
              <a:cxnSpLocks noChangeAspect="1"/>
            </p:cNvCxnSpPr>
            <p:nvPr/>
          </p:nvCxnSpPr>
          <p:spPr>
            <a:xfrm>
              <a:off x="915310" y="4240437"/>
              <a:ext cx="0" cy="522504"/>
            </a:xfrm>
            <a:prstGeom prst="line">
              <a:avLst/>
            </a:prstGeom>
            <a:ln w="19050">
              <a:solidFill>
                <a:srgbClr val="B3195F"/>
              </a:solidFill>
            </a:ln>
          </p:spPr>
          <p:style>
            <a:lnRef idx="1">
              <a:schemeClr val="accent1"/>
            </a:lnRef>
            <a:fillRef idx="0">
              <a:schemeClr val="accent1"/>
            </a:fillRef>
            <a:effectRef idx="0">
              <a:schemeClr val="accent1"/>
            </a:effectRef>
            <a:fontRef idx="minor">
              <a:schemeClr val="tx1"/>
            </a:fontRef>
          </p:style>
        </p:cxnSp>
        <p:grpSp>
          <p:nvGrpSpPr>
            <p:cNvPr id="76" name="Group 272">
              <a:extLst>
                <a:ext uri="{FF2B5EF4-FFF2-40B4-BE49-F238E27FC236}">
                  <a16:creationId xmlns:a16="http://schemas.microsoft.com/office/drawing/2014/main" id="{D6FB99A2-D2B1-7E72-A99C-B221B97BCC1D}"/>
                </a:ext>
              </a:extLst>
            </p:cNvPr>
            <p:cNvGrpSpPr>
              <a:grpSpLocks noChangeAspect="1"/>
            </p:cNvGrpSpPr>
            <p:nvPr/>
          </p:nvGrpSpPr>
          <p:grpSpPr>
            <a:xfrm>
              <a:off x="2296958" y="3371672"/>
              <a:ext cx="446276" cy="882129"/>
              <a:chOff x="5042645" y="1905021"/>
              <a:chExt cx="270469" cy="503476"/>
            </a:xfrm>
          </p:grpSpPr>
          <p:sp>
            <p:nvSpPr>
              <p:cNvPr id="89" name="Rounded Rectangle 273">
                <a:extLst>
                  <a:ext uri="{FF2B5EF4-FFF2-40B4-BE49-F238E27FC236}">
                    <a16:creationId xmlns:a16="http://schemas.microsoft.com/office/drawing/2014/main" id="{5679FB66-E3F5-9371-A78C-BDF7637903F0}"/>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90" name="矩形 22">
                <a:extLst>
                  <a:ext uri="{FF2B5EF4-FFF2-40B4-BE49-F238E27FC236}">
                    <a16:creationId xmlns:a16="http://schemas.microsoft.com/office/drawing/2014/main" id="{FA3EBD7D-4124-D656-4D11-989B6805D749}"/>
                  </a:ext>
                </a:extLst>
              </p:cNvPr>
              <p:cNvSpPr/>
              <p:nvPr/>
            </p:nvSpPr>
            <p:spPr>
              <a:xfrm rot="5400000">
                <a:off x="4931017" y="2016649"/>
                <a:ext cx="493725" cy="270469"/>
              </a:xfrm>
              <a:prstGeom prst="rect">
                <a:avLst/>
              </a:prstGeom>
              <a:ln>
                <a:noFill/>
              </a:ln>
            </p:spPr>
            <p:txBody>
              <a:bodyPr wrap="none">
                <a:spAutoFit/>
              </a:bodyPr>
              <a:lstStyle/>
              <a:p>
                <a:pPr algn="ctr"/>
                <a:r>
                  <a:rPr lang="en-US" altLang="zh-CN" sz="2300" b="1" dirty="0">
                    <a:solidFill>
                      <a:srgbClr val="6D40DC"/>
                    </a:solidFill>
                    <a:latin typeface="+mj-lt"/>
                  </a:rPr>
                  <a:t>Bank</a:t>
                </a:r>
              </a:p>
            </p:txBody>
          </p:sp>
        </p:grpSp>
        <p:sp>
          <p:nvSpPr>
            <p:cNvPr id="77" name="Rounded Rectangle 275">
              <a:extLst>
                <a:ext uri="{FF2B5EF4-FFF2-40B4-BE49-F238E27FC236}">
                  <a16:creationId xmlns:a16="http://schemas.microsoft.com/office/drawing/2014/main" id="{35DCE367-7C40-2D83-6263-04139063B724}"/>
                </a:ext>
              </a:extLst>
            </p:cNvPr>
            <p:cNvSpPr>
              <a:spLocks noChangeAspect="1"/>
            </p:cNvSpPr>
            <p:nvPr/>
          </p:nvSpPr>
          <p:spPr>
            <a:xfrm rot="5400000">
              <a:off x="2096505" y="5040599"/>
              <a:ext cx="864460" cy="393009"/>
            </a:xfrm>
            <a:prstGeom prst="roundRect">
              <a:avLst>
                <a:gd name="adj" fmla="val 5443"/>
              </a:avLst>
            </a:prstGeom>
            <a:solidFill>
              <a:srgbClr val="F2F8EE"/>
            </a:solidFill>
            <a:ln w="19050">
              <a:solidFill>
                <a:srgbClr val="B3195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79" name="Rounded Rectangle 277">
              <a:extLst>
                <a:ext uri="{FF2B5EF4-FFF2-40B4-BE49-F238E27FC236}">
                  <a16:creationId xmlns:a16="http://schemas.microsoft.com/office/drawing/2014/main" id="{D68F118F-77E0-0D81-0759-E31E58CD820B}"/>
                </a:ext>
              </a:extLst>
            </p:cNvPr>
            <p:cNvSpPr>
              <a:spLocks noChangeAspect="1"/>
            </p:cNvSpPr>
            <p:nvPr/>
          </p:nvSpPr>
          <p:spPr>
            <a:xfrm rot="5400000">
              <a:off x="1034114" y="3617182"/>
              <a:ext cx="864460" cy="393009"/>
            </a:xfrm>
            <a:prstGeom prst="roundRect">
              <a:avLst>
                <a:gd name="adj" fmla="val 5443"/>
              </a:avLst>
            </a:prstGeom>
            <a:solidFill>
              <a:srgbClr val="F2F8EE"/>
            </a:solidFill>
            <a:ln w="19050">
              <a:solidFill>
                <a:srgbClr val="B3195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80" name="Rounded Rectangle 278">
              <a:extLst>
                <a:ext uri="{FF2B5EF4-FFF2-40B4-BE49-F238E27FC236}">
                  <a16:creationId xmlns:a16="http://schemas.microsoft.com/office/drawing/2014/main" id="{9501CC67-52FB-473A-247A-DB99791C6920}"/>
                </a:ext>
              </a:extLst>
            </p:cNvPr>
            <p:cNvSpPr>
              <a:spLocks noChangeAspect="1"/>
            </p:cNvSpPr>
            <p:nvPr/>
          </p:nvSpPr>
          <p:spPr>
            <a:xfrm rot="5400000">
              <a:off x="489299" y="3611703"/>
              <a:ext cx="864460" cy="393009"/>
            </a:xfrm>
            <a:prstGeom prst="roundRect">
              <a:avLst>
                <a:gd name="adj" fmla="val 5443"/>
              </a:avLst>
            </a:prstGeom>
            <a:solidFill>
              <a:srgbClr val="F2F8EE"/>
            </a:solidFill>
            <a:ln w="19050">
              <a:solidFill>
                <a:srgbClr val="B3195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81" name="Rounded Rectangle 279">
              <a:extLst>
                <a:ext uri="{FF2B5EF4-FFF2-40B4-BE49-F238E27FC236}">
                  <a16:creationId xmlns:a16="http://schemas.microsoft.com/office/drawing/2014/main" id="{35842DE0-E6E8-AAD8-A5AA-911B2FE46EC3}"/>
                </a:ext>
              </a:extLst>
            </p:cNvPr>
            <p:cNvSpPr>
              <a:spLocks noChangeAspect="1"/>
            </p:cNvSpPr>
            <p:nvPr/>
          </p:nvSpPr>
          <p:spPr>
            <a:xfrm rot="5400000">
              <a:off x="483081" y="5017493"/>
              <a:ext cx="864460" cy="393009"/>
            </a:xfrm>
            <a:prstGeom prst="roundRect">
              <a:avLst>
                <a:gd name="adj" fmla="val 5443"/>
              </a:avLst>
            </a:prstGeom>
            <a:solidFill>
              <a:srgbClr val="F2F8EE"/>
            </a:solidFill>
            <a:ln w="19050">
              <a:solidFill>
                <a:srgbClr val="B3195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82" name="Rounded Rectangle 280">
              <a:extLst>
                <a:ext uri="{FF2B5EF4-FFF2-40B4-BE49-F238E27FC236}">
                  <a16:creationId xmlns:a16="http://schemas.microsoft.com/office/drawing/2014/main" id="{644F4A39-4F48-D482-B4E2-0BFD64B48579}"/>
                </a:ext>
              </a:extLst>
            </p:cNvPr>
            <p:cNvSpPr>
              <a:spLocks noChangeAspect="1"/>
            </p:cNvSpPr>
            <p:nvPr/>
          </p:nvSpPr>
          <p:spPr>
            <a:xfrm rot="5400000">
              <a:off x="1031151" y="5030840"/>
              <a:ext cx="864460" cy="393009"/>
            </a:xfrm>
            <a:prstGeom prst="roundRect">
              <a:avLst>
                <a:gd name="adj" fmla="val 5443"/>
              </a:avLst>
            </a:prstGeom>
            <a:solidFill>
              <a:srgbClr val="F2F8EE"/>
            </a:solidFill>
            <a:ln w="19050">
              <a:solidFill>
                <a:srgbClr val="B3195F"/>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grpSp>
          <p:nvGrpSpPr>
            <p:cNvPr id="84" name="Group 282">
              <a:extLst>
                <a:ext uri="{FF2B5EF4-FFF2-40B4-BE49-F238E27FC236}">
                  <a16:creationId xmlns:a16="http://schemas.microsoft.com/office/drawing/2014/main" id="{105BA02B-D995-6D8B-E731-45FDCD5D9EA3}"/>
                </a:ext>
              </a:extLst>
            </p:cNvPr>
            <p:cNvGrpSpPr>
              <a:grpSpLocks noChangeAspect="1"/>
            </p:cNvGrpSpPr>
            <p:nvPr/>
          </p:nvGrpSpPr>
          <p:grpSpPr>
            <a:xfrm>
              <a:off x="160434" y="3347088"/>
              <a:ext cx="446276" cy="2244838"/>
              <a:chOff x="3753913" y="2786150"/>
              <a:chExt cx="270469" cy="1281239"/>
            </a:xfrm>
          </p:grpSpPr>
          <p:sp>
            <p:nvSpPr>
              <p:cNvPr id="87" name="Rounded Rectangle 283">
                <a:extLst>
                  <a:ext uri="{FF2B5EF4-FFF2-40B4-BE49-F238E27FC236}">
                    <a16:creationId xmlns:a16="http://schemas.microsoft.com/office/drawing/2014/main" id="{726F33C6-BE97-98A4-F26D-EABB797FC4FA}"/>
                  </a:ext>
                </a:extLst>
              </p:cNvPr>
              <p:cNvSpPr/>
              <p:nvPr/>
            </p:nvSpPr>
            <p:spPr>
              <a:xfrm rot="5400000">
                <a:off x="3246336" y="3307676"/>
                <a:ext cx="1276049" cy="238186"/>
              </a:xfrm>
              <a:prstGeom prst="roundRect">
                <a:avLst>
                  <a:gd name="adj" fmla="val 5443"/>
                </a:avLst>
              </a:prstGeom>
              <a:solidFill>
                <a:srgbClr val="E1257C"/>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latin typeface="+mj-lt"/>
                </a:endParaRPr>
              </a:p>
            </p:txBody>
          </p:sp>
          <p:sp>
            <p:nvSpPr>
              <p:cNvPr id="88" name="矩形 19">
                <a:extLst>
                  <a:ext uri="{FF2B5EF4-FFF2-40B4-BE49-F238E27FC236}">
                    <a16:creationId xmlns:a16="http://schemas.microsoft.com/office/drawing/2014/main" id="{DA891BA6-67EB-4BE6-4B1B-86DDC90FF48E}"/>
                  </a:ext>
                </a:extLst>
              </p:cNvPr>
              <p:cNvSpPr/>
              <p:nvPr/>
            </p:nvSpPr>
            <p:spPr>
              <a:xfrm rot="5400000">
                <a:off x="3248528" y="3291535"/>
                <a:ext cx="1281239" cy="270469"/>
              </a:xfrm>
              <a:prstGeom prst="rect">
                <a:avLst/>
              </a:prstGeom>
              <a:ln>
                <a:noFill/>
              </a:ln>
            </p:spPr>
            <p:txBody>
              <a:bodyPr wrap="square">
                <a:spAutoFit/>
              </a:bodyPr>
              <a:lstStyle/>
              <a:p>
                <a:pPr algn="ctr"/>
                <a:r>
                  <a:rPr lang="en-US" altLang="zh-CN" sz="2300" b="1" dirty="0">
                    <a:solidFill>
                      <a:schemeClr val="bg1"/>
                    </a:solidFill>
                    <a:latin typeface="+mj-lt"/>
                  </a:rPr>
                  <a:t>Chip I/O</a:t>
                </a:r>
              </a:p>
            </p:txBody>
          </p:sp>
        </p:grpSp>
        <p:sp>
          <p:nvSpPr>
            <p:cNvPr id="3" name="Metin kutusu 2">
              <a:extLst>
                <a:ext uri="{FF2B5EF4-FFF2-40B4-BE49-F238E27FC236}">
                  <a16:creationId xmlns:a16="http://schemas.microsoft.com/office/drawing/2014/main" id="{44BAB1B0-7782-7B3A-E877-B0B6ACC307E1}"/>
                </a:ext>
              </a:extLst>
            </p:cNvPr>
            <p:cNvSpPr txBox="1"/>
            <p:nvPr/>
          </p:nvSpPr>
          <p:spPr>
            <a:xfrm>
              <a:off x="1752724" y="3643033"/>
              <a:ext cx="527638" cy="584775"/>
            </a:xfrm>
            <a:prstGeom prst="rect">
              <a:avLst/>
            </a:prstGeom>
            <a:noFill/>
          </p:spPr>
          <p:txBody>
            <a:bodyPr wrap="square" rtlCol="0" anchor="ctr">
              <a:spAutoFit/>
            </a:bodyPr>
            <a:lstStyle/>
            <a:p>
              <a:r>
                <a:rPr lang="en-US" sz="3200" dirty="0"/>
                <a:t>…</a:t>
              </a:r>
              <a:endParaRPr lang="tr-TR" sz="3200" dirty="0"/>
            </a:p>
          </p:txBody>
        </p:sp>
        <p:sp>
          <p:nvSpPr>
            <p:cNvPr id="6" name="Metin kutusu 5">
              <a:extLst>
                <a:ext uri="{FF2B5EF4-FFF2-40B4-BE49-F238E27FC236}">
                  <a16:creationId xmlns:a16="http://schemas.microsoft.com/office/drawing/2014/main" id="{EB24A116-8FA1-A749-AAF9-DE3FD5F57013}"/>
                </a:ext>
              </a:extLst>
            </p:cNvPr>
            <p:cNvSpPr txBox="1"/>
            <p:nvPr/>
          </p:nvSpPr>
          <p:spPr>
            <a:xfrm>
              <a:off x="1752724" y="4882665"/>
              <a:ext cx="527638" cy="584775"/>
            </a:xfrm>
            <a:prstGeom prst="rect">
              <a:avLst/>
            </a:prstGeom>
            <a:noFill/>
          </p:spPr>
          <p:txBody>
            <a:bodyPr wrap="square" rtlCol="0" anchor="ctr">
              <a:spAutoFit/>
            </a:bodyPr>
            <a:lstStyle/>
            <a:p>
              <a:r>
                <a:rPr lang="en-US" sz="3200" dirty="0"/>
                <a:t>…</a:t>
              </a:r>
              <a:endParaRPr lang="tr-TR" sz="3200" dirty="0"/>
            </a:p>
          </p:txBody>
        </p:sp>
      </p:grpSp>
      <p:pic>
        <p:nvPicPr>
          <p:cNvPr id="7" name="Content Placeholder 5">
            <a:extLst>
              <a:ext uri="{FF2B5EF4-FFF2-40B4-BE49-F238E27FC236}">
                <a16:creationId xmlns:a16="http://schemas.microsoft.com/office/drawing/2014/main" id="{6B4D4AF6-114A-92F6-03EA-069B1AE8CB56}"/>
              </a:ext>
            </a:extLst>
          </p:cNvPr>
          <p:cNvPicPr>
            <a:picLocks noGrp="1" noChangeAspect="1"/>
          </p:cNvPicPr>
          <p:nvPr>
            <p:ph idx="1"/>
          </p:nvPr>
        </p:nvPicPr>
        <p:blipFill>
          <a:blip r:embed="rId3">
            <a:extLst>
              <a:ext uri="{BEBA8EAE-BF5A-486C-A8C5-ECC9F3942E4B}">
                <a14:imgProps xmlns:a14="http://schemas.microsoft.com/office/drawing/2010/main">
                  <a14:imgLayer r:embed="rId4">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2859743" y="355545"/>
            <a:ext cx="3200400" cy="3200400"/>
          </a:xfrm>
        </p:spPr>
      </p:pic>
      <p:sp>
        <p:nvSpPr>
          <p:cNvPr id="2" name="Başlık 1">
            <a:extLst>
              <a:ext uri="{FF2B5EF4-FFF2-40B4-BE49-F238E27FC236}">
                <a16:creationId xmlns:a16="http://schemas.microsoft.com/office/drawing/2014/main" id="{8206E7D9-4095-BA23-7DA4-BB00809EB50F}"/>
              </a:ext>
            </a:extLst>
          </p:cNvPr>
          <p:cNvSpPr>
            <a:spLocks noGrp="1"/>
          </p:cNvSpPr>
          <p:nvPr>
            <p:ph type="title"/>
          </p:nvPr>
        </p:nvSpPr>
        <p:spPr/>
        <p:txBody>
          <a:bodyPr/>
          <a:lstStyle/>
          <a:p>
            <a:r>
              <a:rPr lang="en-US" dirty="0"/>
              <a:t>DRAM Organization</a:t>
            </a:r>
            <a:endParaRPr lang="tr-TR" dirty="0"/>
          </a:p>
        </p:txBody>
      </p:sp>
      <p:sp>
        <p:nvSpPr>
          <p:cNvPr id="4" name="Alt Bilgi Yer Tutucusu 3">
            <a:extLst>
              <a:ext uri="{FF2B5EF4-FFF2-40B4-BE49-F238E27FC236}">
                <a16:creationId xmlns:a16="http://schemas.microsoft.com/office/drawing/2014/main" id="{91B9AB0A-333A-80D4-C803-8B737C681A30}"/>
              </a:ext>
            </a:extLst>
          </p:cNvPr>
          <p:cNvSpPr>
            <a:spLocks noGrp="1"/>
          </p:cNvSpPr>
          <p:nvPr>
            <p:ph type="ftr" sz="quarter" idx="11"/>
          </p:nvPr>
        </p:nvSpPr>
        <p:spPr/>
        <p:txBody>
          <a:bodyPr/>
          <a:lstStyle/>
          <a:p>
            <a:endParaRPr lang="tr-TR" dirty="0"/>
          </a:p>
        </p:txBody>
      </p:sp>
      <p:sp>
        <p:nvSpPr>
          <p:cNvPr id="5" name="Slayt Numarası Yer Tutucusu 4">
            <a:extLst>
              <a:ext uri="{FF2B5EF4-FFF2-40B4-BE49-F238E27FC236}">
                <a16:creationId xmlns:a16="http://schemas.microsoft.com/office/drawing/2014/main" id="{29F76219-30B6-4301-9E46-7433D6F6FCFF}"/>
              </a:ext>
            </a:extLst>
          </p:cNvPr>
          <p:cNvSpPr>
            <a:spLocks noGrp="1"/>
          </p:cNvSpPr>
          <p:nvPr>
            <p:ph type="sldNum" sz="quarter" idx="12"/>
          </p:nvPr>
        </p:nvSpPr>
        <p:spPr/>
        <p:txBody>
          <a:bodyPr/>
          <a:lstStyle/>
          <a:p>
            <a:fld id="{CBE5B309-C2CE-4D90-B104-F7E98438FC65}" type="slidenum">
              <a:rPr lang="tr-TR" smtClean="0"/>
              <a:t>6</a:t>
            </a:fld>
            <a:endParaRPr lang="tr-TR"/>
          </a:p>
        </p:txBody>
      </p:sp>
      <p:sp>
        <p:nvSpPr>
          <p:cNvPr id="93" name="TextBox 257">
            <a:extLst>
              <a:ext uri="{FF2B5EF4-FFF2-40B4-BE49-F238E27FC236}">
                <a16:creationId xmlns:a16="http://schemas.microsoft.com/office/drawing/2014/main" id="{75D2C44E-F262-89ED-17BB-7D4F3A3E9645}"/>
              </a:ext>
            </a:extLst>
          </p:cNvPr>
          <p:cNvSpPr txBox="1">
            <a:spLocks noChangeAspect="1"/>
          </p:cNvSpPr>
          <p:nvPr/>
        </p:nvSpPr>
        <p:spPr>
          <a:xfrm>
            <a:off x="5460292" y="5952672"/>
            <a:ext cx="1729717" cy="306815"/>
          </a:xfrm>
          <a:prstGeom prst="rect">
            <a:avLst/>
          </a:prstGeom>
          <a:noFill/>
        </p:spPr>
        <p:txBody>
          <a:bodyPr wrap="square" lIns="0" tIns="0" rIns="0" bIns="0" rtlCol="0">
            <a:spAutoFit/>
          </a:bodyPr>
          <a:lstStyle/>
          <a:p>
            <a:pPr algn="ctr">
              <a:lnSpc>
                <a:spcPct val="80000"/>
              </a:lnSpc>
            </a:pPr>
            <a:r>
              <a:rPr lang="en-US" sz="2400" b="1" dirty="0">
                <a:solidFill>
                  <a:srgbClr val="6D40DC"/>
                </a:solidFill>
                <a:latin typeface="+mj-lt"/>
              </a:rPr>
              <a:t>DRAM Bank</a:t>
            </a:r>
          </a:p>
        </p:txBody>
      </p:sp>
      <p:cxnSp>
        <p:nvCxnSpPr>
          <p:cNvPr id="99" name="Straight Connector 288">
            <a:extLst>
              <a:ext uri="{FF2B5EF4-FFF2-40B4-BE49-F238E27FC236}">
                <a16:creationId xmlns:a16="http://schemas.microsoft.com/office/drawing/2014/main" id="{094ADB03-7B80-7093-2BCB-AB976D76E9E4}"/>
              </a:ext>
            </a:extLst>
          </p:cNvPr>
          <p:cNvCxnSpPr>
            <a:cxnSpLocks noChangeAspect="1"/>
          </p:cNvCxnSpPr>
          <p:nvPr/>
        </p:nvCxnSpPr>
        <p:spPr>
          <a:xfrm flipV="1">
            <a:off x="3706610" y="3158686"/>
            <a:ext cx="1316272" cy="242026"/>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85" name="Düz Bağlayıcı 184">
            <a:extLst>
              <a:ext uri="{FF2B5EF4-FFF2-40B4-BE49-F238E27FC236}">
                <a16:creationId xmlns:a16="http://schemas.microsoft.com/office/drawing/2014/main" id="{90B7DF9D-4358-3F6D-1073-108618305108}"/>
              </a:ext>
            </a:extLst>
          </p:cNvPr>
          <p:cNvCxnSpPr>
            <a:cxnSpLocks/>
          </p:cNvCxnSpPr>
          <p:nvPr/>
        </p:nvCxnSpPr>
        <p:spPr>
          <a:xfrm flipV="1">
            <a:off x="1169805" y="2317840"/>
            <a:ext cx="1849262" cy="809745"/>
          </a:xfrm>
          <a:prstGeom prst="line">
            <a:avLst/>
          </a:prstGeom>
          <a:ln w="38100">
            <a:solidFill>
              <a:srgbClr val="E1257C"/>
            </a:solidFill>
            <a:prstDash val="sysDot"/>
          </a:ln>
        </p:spPr>
        <p:style>
          <a:lnRef idx="1">
            <a:schemeClr val="accent1"/>
          </a:lnRef>
          <a:fillRef idx="0">
            <a:schemeClr val="accent1"/>
          </a:fillRef>
          <a:effectRef idx="0">
            <a:schemeClr val="accent1"/>
          </a:effectRef>
          <a:fontRef idx="minor">
            <a:schemeClr val="tx1"/>
          </a:fontRef>
        </p:style>
      </p:cxnSp>
      <p:cxnSp>
        <p:nvCxnSpPr>
          <p:cNvPr id="187" name="Düz Bağlayıcı 186">
            <a:extLst>
              <a:ext uri="{FF2B5EF4-FFF2-40B4-BE49-F238E27FC236}">
                <a16:creationId xmlns:a16="http://schemas.microsoft.com/office/drawing/2014/main" id="{E0DE7C3F-2D59-C1A7-F9A8-DC2445316BAD}"/>
              </a:ext>
            </a:extLst>
          </p:cNvPr>
          <p:cNvCxnSpPr>
            <a:cxnSpLocks/>
          </p:cNvCxnSpPr>
          <p:nvPr/>
        </p:nvCxnSpPr>
        <p:spPr>
          <a:xfrm flipH="1" flipV="1">
            <a:off x="3576460" y="2261616"/>
            <a:ext cx="283581" cy="971252"/>
          </a:xfrm>
          <a:prstGeom prst="line">
            <a:avLst/>
          </a:prstGeom>
          <a:ln w="38100">
            <a:solidFill>
              <a:srgbClr val="E1257C"/>
            </a:solidFill>
            <a:prstDash val="sysDot"/>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73409612-02D6-4C8D-8A47-2409B9692DEF}"/>
              </a:ext>
            </a:extLst>
          </p:cNvPr>
          <p:cNvSpPr/>
          <p:nvPr/>
        </p:nvSpPr>
        <p:spPr>
          <a:xfrm>
            <a:off x="3057512" y="1925530"/>
            <a:ext cx="544704" cy="390099"/>
          </a:xfrm>
          <a:prstGeom prst="rect">
            <a:avLst/>
          </a:prstGeom>
          <a:noFill/>
          <a:ln w="38100">
            <a:solidFill>
              <a:srgbClr val="E125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TR" sz="1800" u="none" strike="noStrike" kern="1200" cap="none" spc="0" normalizeH="0" baseline="0" noProof="0" dirty="0">
              <a:ln>
                <a:noFill/>
              </a:ln>
              <a:solidFill>
                <a:srgbClr val="007E39"/>
              </a:solidFill>
              <a:effectLst/>
              <a:uLnTx/>
              <a:uFillTx/>
              <a:latin typeface="Trebuchet MS" panose="020B0703020202090204" pitchFamily="34" charset="0"/>
              <a:ea typeface="Cambria" panose="02040503050406030204" pitchFamily="18" charset="0"/>
            </a:endParaRPr>
          </a:p>
        </p:txBody>
      </p:sp>
      <p:grpSp>
        <p:nvGrpSpPr>
          <p:cNvPr id="9" name="Google Shape;67;p3">
            <a:extLst>
              <a:ext uri="{FF2B5EF4-FFF2-40B4-BE49-F238E27FC236}">
                <a16:creationId xmlns:a16="http://schemas.microsoft.com/office/drawing/2014/main" id="{74DE2ADE-7A4A-7412-50AA-932DF0DFB575}"/>
              </a:ext>
            </a:extLst>
          </p:cNvPr>
          <p:cNvGrpSpPr/>
          <p:nvPr/>
        </p:nvGrpSpPr>
        <p:grpSpPr>
          <a:xfrm>
            <a:off x="4946876" y="3114803"/>
            <a:ext cx="2756549" cy="2724110"/>
            <a:chOff x="6025291" y="3010833"/>
            <a:chExt cx="2756549" cy="2724110"/>
          </a:xfrm>
        </p:grpSpPr>
        <p:grpSp>
          <p:nvGrpSpPr>
            <p:cNvPr id="12" name="Google Shape;68;p3">
              <a:extLst>
                <a:ext uri="{FF2B5EF4-FFF2-40B4-BE49-F238E27FC236}">
                  <a16:creationId xmlns:a16="http://schemas.microsoft.com/office/drawing/2014/main" id="{679C565E-FDC7-8DCC-58D7-CF32BD88BF1E}"/>
                </a:ext>
              </a:extLst>
            </p:cNvPr>
            <p:cNvGrpSpPr/>
            <p:nvPr/>
          </p:nvGrpSpPr>
          <p:grpSpPr>
            <a:xfrm>
              <a:off x="6025291" y="3010833"/>
              <a:ext cx="2756549" cy="2724110"/>
              <a:chOff x="6025291" y="3010833"/>
              <a:chExt cx="2756549" cy="2724110"/>
            </a:xfrm>
          </p:grpSpPr>
          <p:sp>
            <p:nvSpPr>
              <p:cNvPr id="14" name="Google Shape;69;p3">
                <a:extLst>
                  <a:ext uri="{FF2B5EF4-FFF2-40B4-BE49-F238E27FC236}">
                    <a16:creationId xmlns:a16="http://schemas.microsoft.com/office/drawing/2014/main" id="{28789615-3130-B5AF-BFEF-550BD50345BF}"/>
                  </a:ext>
                </a:extLst>
              </p:cNvPr>
              <p:cNvSpPr/>
              <p:nvPr/>
            </p:nvSpPr>
            <p:spPr>
              <a:xfrm>
                <a:off x="6025291" y="3010833"/>
                <a:ext cx="2756549" cy="2724110"/>
              </a:xfrm>
              <a:prstGeom prst="roundRect">
                <a:avLst>
                  <a:gd name="adj" fmla="val 4605"/>
                </a:avLst>
              </a:prstGeom>
              <a:solidFill>
                <a:schemeClr val="lt1"/>
              </a:solidFill>
              <a:ln w="38100" cap="flat" cmpd="sng">
                <a:solidFill>
                  <a:srgbClr val="6D40D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400" b="0" i="0" u="none" strike="noStrike" cap="none" dirty="0">
                  <a:solidFill>
                    <a:srgbClr val="7F7F7F"/>
                  </a:solidFill>
                  <a:latin typeface="+mj-lt"/>
                  <a:ea typeface="Play"/>
                  <a:cs typeface="Play"/>
                  <a:sym typeface="Play"/>
                </a:endParaRPr>
              </a:p>
            </p:txBody>
          </p:sp>
          <p:cxnSp>
            <p:nvCxnSpPr>
              <p:cNvPr id="16" name="Google Shape;71;p3">
                <a:extLst>
                  <a:ext uri="{FF2B5EF4-FFF2-40B4-BE49-F238E27FC236}">
                    <a16:creationId xmlns:a16="http://schemas.microsoft.com/office/drawing/2014/main" id="{3BB30990-02C1-D89C-1697-B03DDC230E40}"/>
                  </a:ext>
                </a:extLst>
              </p:cNvPr>
              <p:cNvCxnSpPr>
                <a:stCxn id="32" idx="0"/>
                <a:endCxn id="48" idx="0"/>
              </p:cNvCxnSpPr>
              <p:nvPr/>
            </p:nvCxnSpPr>
            <p:spPr>
              <a:xfrm flipH="1">
                <a:off x="6790776" y="3440772"/>
                <a:ext cx="3000" cy="1764900"/>
              </a:xfrm>
              <a:prstGeom prst="straightConnector1">
                <a:avLst/>
              </a:prstGeom>
              <a:noFill/>
              <a:ln w="38100" cap="rnd" cmpd="sng">
                <a:solidFill>
                  <a:srgbClr val="E28700"/>
                </a:solidFill>
                <a:prstDash val="solid"/>
                <a:miter lim="800000"/>
                <a:headEnd type="none" w="sm" len="sm"/>
                <a:tailEnd type="none" w="sm" len="sm"/>
              </a:ln>
            </p:spPr>
          </p:cxnSp>
          <p:cxnSp>
            <p:nvCxnSpPr>
              <p:cNvPr id="17" name="Google Shape;74;p3">
                <a:extLst>
                  <a:ext uri="{FF2B5EF4-FFF2-40B4-BE49-F238E27FC236}">
                    <a16:creationId xmlns:a16="http://schemas.microsoft.com/office/drawing/2014/main" id="{6A4BF357-8CF3-AB78-3622-E0994E35F9BA}"/>
                  </a:ext>
                </a:extLst>
              </p:cNvPr>
              <p:cNvCxnSpPr>
                <a:stCxn id="33" idx="4"/>
                <a:endCxn id="25" idx="0"/>
              </p:cNvCxnSpPr>
              <p:nvPr/>
            </p:nvCxnSpPr>
            <p:spPr>
              <a:xfrm>
                <a:off x="7293074" y="3770236"/>
                <a:ext cx="2700" cy="1435200"/>
              </a:xfrm>
              <a:prstGeom prst="straightConnector1">
                <a:avLst/>
              </a:prstGeom>
              <a:noFill/>
              <a:ln w="38100" cap="rnd" cmpd="sng">
                <a:solidFill>
                  <a:srgbClr val="E28700"/>
                </a:solidFill>
                <a:prstDash val="solid"/>
                <a:miter lim="800000"/>
                <a:headEnd type="none" w="sm" len="sm"/>
                <a:tailEnd type="none" w="sm" len="sm"/>
              </a:ln>
            </p:spPr>
          </p:cxnSp>
          <p:cxnSp>
            <p:nvCxnSpPr>
              <p:cNvPr id="18" name="Google Shape;77;p3">
                <a:extLst>
                  <a:ext uri="{FF2B5EF4-FFF2-40B4-BE49-F238E27FC236}">
                    <a16:creationId xmlns:a16="http://schemas.microsoft.com/office/drawing/2014/main" id="{AE468887-80B9-B53C-8A5A-810E1F36A3DC}"/>
                  </a:ext>
                </a:extLst>
              </p:cNvPr>
              <p:cNvCxnSpPr>
                <a:stCxn id="36" idx="4"/>
                <a:endCxn id="47" idx="0"/>
              </p:cNvCxnSpPr>
              <p:nvPr/>
            </p:nvCxnSpPr>
            <p:spPr>
              <a:xfrm>
                <a:off x="7792375" y="3770236"/>
                <a:ext cx="8700" cy="1435200"/>
              </a:xfrm>
              <a:prstGeom prst="straightConnector1">
                <a:avLst/>
              </a:prstGeom>
              <a:noFill/>
              <a:ln w="38100" cap="rnd" cmpd="sng">
                <a:solidFill>
                  <a:srgbClr val="E28700"/>
                </a:solidFill>
                <a:prstDash val="solid"/>
                <a:miter lim="800000"/>
                <a:headEnd type="none" w="sm" len="sm"/>
                <a:tailEnd type="none" w="sm" len="sm"/>
              </a:ln>
            </p:spPr>
          </p:cxnSp>
          <p:cxnSp>
            <p:nvCxnSpPr>
              <p:cNvPr id="19" name="Google Shape;80;p3">
                <a:extLst>
                  <a:ext uri="{FF2B5EF4-FFF2-40B4-BE49-F238E27FC236}">
                    <a16:creationId xmlns:a16="http://schemas.microsoft.com/office/drawing/2014/main" id="{C80C1D3A-D345-6F37-DB57-B879148192D8}"/>
                  </a:ext>
                </a:extLst>
              </p:cNvPr>
              <p:cNvCxnSpPr>
                <a:cxnSpLocks/>
              </p:cNvCxnSpPr>
              <p:nvPr/>
            </p:nvCxnSpPr>
            <p:spPr>
              <a:xfrm>
                <a:off x="8284485" y="3770236"/>
                <a:ext cx="14400" cy="1435200"/>
              </a:xfrm>
              <a:prstGeom prst="straightConnector1">
                <a:avLst/>
              </a:prstGeom>
              <a:noFill/>
              <a:ln w="38100" cap="rnd" cmpd="sng">
                <a:solidFill>
                  <a:srgbClr val="E28700"/>
                </a:solidFill>
                <a:prstDash val="solid"/>
                <a:miter lim="800000"/>
                <a:headEnd type="none" w="sm" len="sm"/>
                <a:tailEnd type="none" w="sm" len="sm"/>
              </a:ln>
            </p:spPr>
          </p:cxnSp>
          <p:cxnSp>
            <p:nvCxnSpPr>
              <p:cNvPr id="20" name="Google Shape;83;p3">
                <a:extLst>
                  <a:ext uri="{FF2B5EF4-FFF2-40B4-BE49-F238E27FC236}">
                    <a16:creationId xmlns:a16="http://schemas.microsoft.com/office/drawing/2014/main" id="{8D8289D0-56CB-FC33-4449-E9CEB1C64C6D}"/>
                  </a:ext>
                </a:extLst>
              </p:cNvPr>
              <p:cNvCxnSpPr/>
              <p:nvPr/>
            </p:nvCxnSpPr>
            <p:spPr>
              <a:xfrm>
                <a:off x="6369861" y="4047551"/>
                <a:ext cx="2196000" cy="0"/>
              </a:xfrm>
              <a:prstGeom prst="straightConnector1">
                <a:avLst/>
              </a:prstGeom>
              <a:noFill/>
              <a:ln w="38100" cap="rnd" cmpd="sng">
                <a:solidFill>
                  <a:srgbClr val="FF5F25"/>
                </a:solidFill>
                <a:prstDash val="solid"/>
                <a:miter lim="800000"/>
                <a:headEnd type="none" w="sm" len="sm"/>
                <a:tailEnd type="none" w="sm" len="sm"/>
              </a:ln>
            </p:spPr>
          </p:cxnSp>
          <p:sp>
            <p:nvSpPr>
              <p:cNvPr id="21" name="Google Shape;84;p3">
                <a:extLst>
                  <a:ext uri="{FF2B5EF4-FFF2-40B4-BE49-F238E27FC236}">
                    <a16:creationId xmlns:a16="http://schemas.microsoft.com/office/drawing/2014/main" id="{9C136ACC-2309-F736-0175-D85AACCB56CA}"/>
                  </a:ext>
                </a:extLst>
              </p:cNvPr>
              <p:cNvSpPr/>
              <p:nvPr/>
            </p:nvSpPr>
            <p:spPr>
              <a:xfrm>
                <a:off x="6627679" y="3882818"/>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22" name="Google Shape;85;p3">
                <a:extLst>
                  <a:ext uri="{FF2B5EF4-FFF2-40B4-BE49-F238E27FC236}">
                    <a16:creationId xmlns:a16="http://schemas.microsoft.com/office/drawing/2014/main" id="{FD0A3D59-1F78-6E5B-CB45-D876A305B722}"/>
                  </a:ext>
                </a:extLst>
              </p:cNvPr>
              <p:cNvSpPr/>
              <p:nvPr/>
            </p:nvSpPr>
            <p:spPr>
              <a:xfrm>
                <a:off x="7126978" y="3882818"/>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23" name="Google Shape;86;p3">
                <a:extLst>
                  <a:ext uri="{FF2B5EF4-FFF2-40B4-BE49-F238E27FC236}">
                    <a16:creationId xmlns:a16="http://schemas.microsoft.com/office/drawing/2014/main" id="{7A05385C-22D1-9878-8280-4F259BA32E54}"/>
                  </a:ext>
                </a:extLst>
              </p:cNvPr>
              <p:cNvSpPr/>
              <p:nvPr/>
            </p:nvSpPr>
            <p:spPr>
              <a:xfrm>
                <a:off x="7626278" y="3882818"/>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24" name="Google Shape;87;p3">
                <a:extLst>
                  <a:ext uri="{FF2B5EF4-FFF2-40B4-BE49-F238E27FC236}">
                    <a16:creationId xmlns:a16="http://schemas.microsoft.com/office/drawing/2014/main" id="{505BE126-6E31-BF0A-547B-CE278AE208E8}"/>
                  </a:ext>
                </a:extLst>
              </p:cNvPr>
              <p:cNvSpPr/>
              <p:nvPr/>
            </p:nvSpPr>
            <p:spPr>
              <a:xfrm>
                <a:off x="8125969" y="3882818"/>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25" name="Google Shape;76;p3">
                <a:extLst>
                  <a:ext uri="{FF2B5EF4-FFF2-40B4-BE49-F238E27FC236}">
                    <a16:creationId xmlns:a16="http://schemas.microsoft.com/office/drawing/2014/main" id="{2789D280-6B01-FEE7-783E-93A1669047FD}"/>
                  </a:ext>
                </a:extLst>
              </p:cNvPr>
              <p:cNvSpPr/>
              <p:nvPr/>
            </p:nvSpPr>
            <p:spPr>
              <a:xfrm>
                <a:off x="7145612" y="5205553"/>
                <a:ext cx="300554" cy="430228"/>
              </a:xfrm>
              <a:prstGeom prst="roundRect">
                <a:avLst>
                  <a:gd name="adj" fmla="val 16667"/>
                </a:avLst>
              </a:prstGeom>
              <a:solidFill>
                <a:srgbClr val="7A62E7"/>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26" name="Google Shape;82;p3">
                <a:extLst>
                  <a:ext uri="{FF2B5EF4-FFF2-40B4-BE49-F238E27FC236}">
                    <a16:creationId xmlns:a16="http://schemas.microsoft.com/office/drawing/2014/main" id="{CFDFAE1B-F768-2A14-CE24-B58A9A553014}"/>
                  </a:ext>
                </a:extLst>
              </p:cNvPr>
              <p:cNvSpPr/>
              <p:nvPr/>
            </p:nvSpPr>
            <p:spPr>
              <a:xfrm>
                <a:off x="8156115" y="5205553"/>
                <a:ext cx="300554" cy="430228"/>
              </a:xfrm>
              <a:prstGeom prst="roundRect">
                <a:avLst>
                  <a:gd name="adj" fmla="val 16667"/>
                </a:avLst>
              </a:prstGeom>
              <a:solidFill>
                <a:srgbClr val="7A62E7"/>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050" b="0" i="0" u="none" strike="noStrike" cap="none">
                  <a:solidFill>
                    <a:schemeClr val="lt1"/>
                  </a:solidFill>
                  <a:latin typeface="+mj-lt"/>
                  <a:ea typeface="Play"/>
                  <a:cs typeface="Play"/>
                  <a:sym typeface="Play"/>
                </a:endParaRPr>
              </a:p>
            </p:txBody>
          </p:sp>
          <p:cxnSp>
            <p:nvCxnSpPr>
              <p:cNvPr id="27" name="Google Shape;88;p3">
                <a:extLst>
                  <a:ext uri="{FF2B5EF4-FFF2-40B4-BE49-F238E27FC236}">
                    <a16:creationId xmlns:a16="http://schemas.microsoft.com/office/drawing/2014/main" id="{87F9D1F4-F9F7-A57F-C8BC-796833A4B603}"/>
                  </a:ext>
                </a:extLst>
              </p:cNvPr>
              <p:cNvCxnSpPr/>
              <p:nvPr/>
            </p:nvCxnSpPr>
            <p:spPr>
              <a:xfrm>
                <a:off x="6793774" y="3357921"/>
                <a:ext cx="0" cy="329464"/>
              </a:xfrm>
              <a:prstGeom prst="straightConnector1">
                <a:avLst/>
              </a:prstGeom>
              <a:noFill/>
              <a:ln w="38100" cap="rnd" cmpd="sng">
                <a:solidFill>
                  <a:srgbClr val="E28700"/>
                </a:solidFill>
                <a:prstDash val="solid"/>
                <a:miter lim="800000"/>
                <a:headEnd type="none" w="sm" len="sm"/>
                <a:tailEnd type="none" w="sm" len="sm"/>
              </a:ln>
            </p:spPr>
          </p:cxnSp>
          <p:cxnSp>
            <p:nvCxnSpPr>
              <p:cNvPr id="28" name="Google Shape;89;p3">
                <a:extLst>
                  <a:ext uri="{FF2B5EF4-FFF2-40B4-BE49-F238E27FC236}">
                    <a16:creationId xmlns:a16="http://schemas.microsoft.com/office/drawing/2014/main" id="{2A4A0C17-89BD-1F95-1C7D-0B3D90D2AEE8}"/>
                  </a:ext>
                </a:extLst>
              </p:cNvPr>
              <p:cNvCxnSpPr/>
              <p:nvPr/>
            </p:nvCxnSpPr>
            <p:spPr>
              <a:xfrm>
                <a:off x="7293075" y="3357921"/>
                <a:ext cx="0" cy="329464"/>
              </a:xfrm>
              <a:prstGeom prst="straightConnector1">
                <a:avLst/>
              </a:prstGeom>
              <a:noFill/>
              <a:ln w="38100" cap="rnd" cmpd="sng">
                <a:solidFill>
                  <a:srgbClr val="E28700"/>
                </a:solidFill>
                <a:prstDash val="solid"/>
                <a:miter lim="800000"/>
                <a:headEnd type="none" w="sm" len="sm"/>
                <a:tailEnd type="none" w="sm" len="sm"/>
              </a:ln>
            </p:spPr>
          </p:cxnSp>
          <p:cxnSp>
            <p:nvCxnSpPr>
              <p:cNvPr id="29" name="Google Shape;90;p3">
                <a:extLst>
                  <a:ext uri="{FF2B5EF4-FFF2-40B4-BE49-F238E27FC236}">
                    <a16:creationId xmlns:a16="http://schemas.microsoft.com/office/drawing/2014/main" id="{748BDE57-B2C8-0DA1-5B88-C96CF3BFCEE7}"/>
                  </a:ext>
                </a:extLst>
              </p:cNvPr>
              <p:cNvCxnSpPr/>
              <p:nvPr/>
            </p:nvCxnSpPr>
            <p:spPr>
              <a:xfrm>
                <a:off x="7792375" y="3357921"/>
                <a:ext cx="0" cy="329464"/>
              </a:xfrm>
              <a:prstGeom prst="straightConnector1">
                <a:avLst/>
              </a:prstGeom>
              <a:noFill/>
              <a:ln w="38100" cap="rnd" cmpd="sng">
                <a:solidFill>
                  <a:srgbClr val="FF0000"/>
                </a:solidFill>
                <a:prstDash val="solid"/>
                <a:miter lim="800000"/>
                <a:headEnd type="none" w="sm" len="sm"/>
                <a:tailEnd type="none" w="sm" len="sm"/>
              </a:ln>
            </p:spPr>
          </p:cxnSp>
          <p:cxnSp>
            <p:nvCxnSpPr>
              <p:cNvPr id="30" name="Google Shape;91;p3">
                <a:extLst>
                  <a:ext uri="{FF2B5EF4-FFF2-40B4-BE49-F238E27FC236}">
                    <a16:creationId xmlns:a16="http://schemas.microsoft.com/office/drawing/2014/main" id="{721183F8-D698-854F-DC6A-BF0767ABD421}"/>
                  </a:ext>
                </a:extLst>
              </p:cNvPr>
              <p:cNvCxnSpPr/>
              <p:nvPr/>
            </p:nvCxnSpPr>
            <p:spPr>
              <a:xfrm>
                <a:off x="8292065" y="3357921"/>
                <a:ext cx="0" cy="329464"/>
              </a:xfrm>
              <a:prstGeom prst="straightConnector1">
                <a:avLst/>
              </a:prstGeom>
              <a:noFill/>
              <a:ln w="38100" cap="rnd" cmpd="sng">
                <a:solidFill>
                  <a:srgbClr val="E28700"/>
                </a:solidFill>
                <a:prstDash val="solid"/>
                <a:miter lim="800000"/>
                <a:headEnd type="none" w="sm" len="sm"/>
                <a:tailEnd type="none" w="sm" len="sm"/>
              </a:ln>
            </p:spPr>
          </p:cxnSp>
          <p:cxnSp>
            <p:nvCxnSpPr>
              <p:cNvPr id="31" name="Google Shape;92;p3">
                <a:extLst>
                  <a:ext uri="{FF2B5EF4-FFF2-40B4-BE49-F238E27FC236}">
                    <a16:creationId xmlns:a16="http://schemas.microsoft.com/office/drawing/2014/main" id="{94F54ACC-5160-EEED-A715-FB540EE8F523}"/>
                  </a:ext>
                </a:extLst>
              </p:cNvPr>
              <p:cNvCxnSpPr/>
              <p:nvPr/>
            </p:nvCxnSpPr>
            <p:spPr>
              <a:xfrm>
                <a:off x="6369861" y="3605504"/>
                <a:ext cx="2196000" cy="0"/>
              </a:xfrm>
              <a:prstGeom prst="straightConnector1">
                <a:avLst/>
              </a:prstGeom>
              <a:noFill/>
              <a:ln w="38100" cap="rnd" cmpd="sng">
                <a:solidFill>
                  <a:srgbClr val="FF5F25"/>
                </a:solidFill>
                <a:prstDash val="solid"/>
                <a:miter lim="800000"/>
                <a:headEnd type="none" w="sm" len="sm"/>
                <a:tailEnd type="none" w="sm" len="sm"/>
              </a:ln>
            </p:spPr>
          </p:cxnSp>
          <p:sp>
            <p:nvSpPr>
              <p:cNvPr id="32" name="Google Shape;72;p3">
                <a:extLst>
                  <a:ext uri="{FF2B5EF4-FFF2-40B4-BE49-F238E27FC236}">
                    <a16:creationId xmlns:a16="http://schemas.microsoft.com/office/drawing/2014/main" id="{A3A73074-7526-0261-C092-ECF96F4CFD0E}"/>
                  </a:ext>
                </a:extLst>
              </p:cNvPr>
              <p:cNvSpPr/>
              <p:nvPr/>
            </p:nvSpPr>
            <p:spPr>
              <a:xfrm>
                <a:off x="6627679" y="3440772"/>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33" name="Google Shape;75;p3">
                <a:extLst>
                  <a:ext uri="{FF2B5EF4-FFF2-40B4-BE49-F238E27FC236}">
                    <a16:creationId xmlns:a16="http://schemas.microsoft.com/office/drawing/2014/main" id="{12EF8A3D-4CC6-6499-F4C3-D93CB3F8A0DB}"/>
                  </a:ext>
                </a:extLst>
              </p:cNvPr>
              <p:cNvSpPr/>
              <p:nvPr/>
            </p:nvSpPr>
            <p:spPr>
              <a:xfrm>
                <a:off x="7126978" y="3440772"/>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34" name="Google Shape;81;p3">
                <a:extLst>
                  <a:ext uri="{FF2B5EF4-FFF2-40B4-BE49-F238E27FC236}">
                    <a16:creationId xmlns:a16="http://schemas.microsoft.com/office/drawing/2014/main" id="{0A25D5C9-F7F7-AB6E-3FF0-33F80E032AFF}"/>
                  </a:ext>
                </a:extLst>
              </p:cNvPr>
              <p:cNvSpPr/>
              <p:nvPr/>
            </p:nvSpPr>
            <p:spPr>
              <a:xfrm>
                <a:off x="8125969" y="3440772"/>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cxnSp>
            <p:nvCxnSpPr>
              <p:cNvPr id="35" name="Google Shape;93;p3">
                <a:extLst>
                  <a:ext uri="{FF2B5EF4-FFF2-40B4-BE49-F238E27FC236}">
                    <a16:creationId xmlns:a16="http://schemas.microsoft.com/office/drawing/2014/main" id="{4CCE42AC-88CC-601F-B517-925ADC725102}"/>
                  </a:ext>
                </a:extLst>
              </p:cNvPr>
              <p:cNvCxnSpPr/>
              <p:nvPr/>
            </p:nvCxnSpPr>
            <p:spPr>
              <a:xfrm>
                <a:off x="7792375" y="3357921"/>
                <a:ext cx="0" cy="329464"/>
              </a:xfrm>
              <a:prstGeom prst="straightConnector1">
                <a:avLst/>
              </a:prstGeom>
              <a:noFill/>
              <a:ln w="38100" cap="rnd" cmpd="sng">
                <a:solidFill>
                  <a:srgbClr val="E28700"/>
                </a:solidFill>
                <a:prstDash val="solid"/>
                <a:miter lim="800000"/>
                <a:headEnd type="none" w="sm" len="sm"/>
                <a:tailEnd type="none" w="sm" len="sm"/>
              </a:ln>
            </p:spPr>
          </p:cxnSp>
          <p:sp>
            <p:nvSpPr>
              <p:cNvPr id="36" name="Google Shape;78;p3">
                <a:extLst>
                  <a:ext uri="{FF2B5EF4-FFF2-40B4-BE49-F238E27FC236}">
                    <a16:creationId xmlns:a16="http://schemas.microsoft.com/office/drawing/2014/main" id="{D80D17F8-2902-D824-15D3-576B3137E3E9}"/>
                  </a:ext>
                </a:extLst>
              </p:cNvPr>
              <p:cNvSpPr/>
              <p:nvPr/>
            </p:nvSpPr>
            <p:spPr>
              <a:xfrm>
                <a:off x="7626278" y="3440772"/>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cxnSp>
            <p:nvCxnSpPr>
              <p:cNvPr id="37" name="Google Shape;94;p3">
                <a:extLst>
                  <a:ext uri="{FF2B5EF4-FFF2-40B4-BE49-F238E27FC236}">
                    <a16:creationId xmlns:a16="http://schemas.microsoft.com/office/drawing/2014/main" id="{C8A04B77-7D8A-14D7-909D-06408B92D396}"/>
                  </a:ext>
                </a:extLst>
              </p:cNvPr>
              <p:cNvCxnSpPr/>
              <p:nvPr/>
            </p:nvCxnSpPr>
            <p:spPr>
              <a:xfrm>
                <a:off x="6369861" y="4489597"/>
                <a:ext cx="2196000" cy="0"/>
              </a:xfrm>
              <a:prstGeom prst="straightConnector1">
                <a:avLst/>
              </a:prstGeom>
              <a:noFill/>
              <a:ln w="38100" cap="rnd" cmpd="sng">
                <a:solidFill>
                  <a:srgbClr val="FF5F25"/>
                </a:solidFill>
                <a:prstDash val="solid"/>
                <a:miter lim="800000"/>
                <a:headEnd type="none" w="sm" len="sm"/>
                <a:tailEnd type="none" w="sm" len="sm"/>
              </a:ln>
            </p:spPr>
          </p:cxnSp>
          <p:sp>
            <p:nvSpPr>
              <p:cNvPr id="38" name="Google Shape;95;p3">
                <a:extLst>
                  <a:ext uri="{FF2B5EF4-FFF2-40B4-BE49-F238E27FC236}">
                    <a16:creationId xmlns:a16="http://schemas.microsoft.com/office/drawing/2014/main" id="{7E0F6B74-71B6-4DF0-4919-5AA6CF911C79}"/>
                  </a:ext>
                </a:extLst>
              </p:cNvPr>
              <p:cNvSpPr/>
              <p:nvPr/>
            </p:nvSpPr>
            <p:spPr>
              <a:xfrm>
                <a:off x="6627679" y="4324864"/>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39" name="Google Shape;96;p3">
                <a:extLst>
                  <a:ext uri="{FF2B5EF4-FFF2-40B4-BE49-F238E27FC236}">
                    <a16:creationId xmlns:a16="http://schemas.microsoft.com/office/drawing/2014/main" id="{90C0667C-1F52-DFC1-83D0-4456AB39E768}"/>
                  </a:ext>
                </a:extLst>
              </p:cNvPr>
              <p:cNvSpPr/>
              <p:nvPr/>
            </p:nvSpPr>
            <p:spPr>
              <a:xfrm>
                <a:off x="7126978" y="4324864"/>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0" name="Google Shape;97;p3">
                <a:extLst>
                  <a:ext uri="{FF2B5EF4-FFF2-40B4-BE49-F238E27FC236}">
                    <a16:creationId xmlns:a16="http://schemas.microsoft.com/office/drawing/2014/main" id="{21B37847-E2F3-E397-C3AF-37A18E573F59}"/>
                  </a:ext>
                </a:extLst>
              </p:cNvPr>
              <p:cNvSpPr/>
              <p:nvPr/>
            </p:nvSpPr>
            <p:spPr>
              <a:xfrm>
                <a:off x="7626278" y="4324864"/>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1" name="Google Shape;98;p3">
                <a:extLst>
                  <a:ext uri="{FF2B5EF4-FFF2-40B4-BE49-F238E27FC236}">
                    <a16:creationId xmlns:a16="http://schemas.microsoft.com/office/drawing/2014/main" id="{A51976BD-5C4F-3945-5E5A-7C9083AB8685}"/>
                  </a:ext>
                </a:extLst>
              </p:cNvPr>
              <p:cNvSpPr/>
              <p:nvPr/>
            </p:nvSpPr>
            <p:spPr>
              <a:xfrm>
                <a:off x="8125969" y="4324864"/>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cxnSp>
            <p:nvCxnSpPr>
              <p:cNvPr id="42" name="Google Shape;99;p3">
                <a:extLst>
                  <a:ext uri="{FF2B5EF4-FFF2-40B4-BE49-F238E27FC236}">
                    <a16:creationId xmlns:a16="http://schemas.microsoft.com/office/drawing/2014/main" id="{CEEC99F6-F41F-149B-725A-BEB5F784649C}"/>
                  </a:ext>
                </a:extLst>
              </p:cNvPr>
              <p:cNvCxnSpPr/>
              <p:nvPr/>
            </p:nvCxnSpPr>
            <p:spPr>
              <a:xfrm>
                <a:off x="6369861" y="4931642"/>
                <a:ext cx="2196000" cy="0"/>
              </a:xfrm>
              <a:prstGeom prst="straightConnector1">
                <a:avLst/>
              </a:prstGeom>
              <a:noFill/>
              <a:ln w="38100" cap="rnd" cmpd="sng">
                <a:solidFill>
                  <a:srgbClr val="FF5F25"/>
                </a:solidFill>
                <a:prstDash val="solid"/>
                <a:miter lim="800000"/>
                <a:headEnd type="none" w="sm" len="sm"/>
                <a:tailEnd type="none" w="sm" len="sm"/>
              </a:ln>
            </p:spPr>
          </p:cxnSp>
          <p:sp>
            <p:nvSpPr>
              <p:cNvPr id="43" name="Google Shape;100;p3">
                <a:extLst>
                  <a:ext uri="{FF2B5EF4-FFF2-40B4-BE49-F238E27FC236}">
                    <a16:creationId xmlns:a16="http://schemas.microsoft.com/office/drawing/2014/main" id="{FDCC9CC9-1443-F343-EF75-EE6F43FF9346}"/>
                  </a:ext>
                </a:extLst>
              </p:cNvPr>
              <p:cNvSpPr/>
              <p:nvPr/>
            </p:nvSpPr>
            <p:spPr>
              <a:xfrm>
                <a:off x="6627679" y="4766909"/>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4" name="Google Shape;101;p3">
                <a:extLst>
                  <a:ext uri="{FF2B5EF4-FFF2-40B4-BE49-F238E27FC236}">
                    <a16:creationId xmlns:a16="http://schemas.microsoft.com/office/drawing/2014/main" id="{5AF1E05C-D5F9-71D3-28CF-B921DD027709}"/>
                  </a:ext>
                </a:extLst>
              </p:cNvPr>
              <p:cNvSpPr/>
              <p:nvPr/>
            </p:nvSpPr>
            <p:spPr>
              <a:xfrm>
                <a:off x="7126978" y="4766909"/>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5" name="Google Shape;102;p3">
                <a:extLst>
                  <a:ext uri="{FF2B5EF4-FFF2-40B4-BE49-F238E27FC236}">
                    <a16:creationId xmlns:a16="http://schemas.microsoft.com/office/drawing/2014/main" id="{E0A5FD67-2D8F-6300-B61A-DFF340909505}"/>
                  </a:ext>
                </a:extLst>
              </p:cNvPr>
              <p:cNvSpPr/>
              <p:nvPr/>
            </p:nvSpPr>
            <p:spPr>
              <a:xfrm>
                <a:off x="7626278" y="4766909"/>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6" name="Google Shape;103;p3">
                <a:extLst>
                  <a:ext uri="{FF2B5EF4-FFF2-40B4-BE49-F238E27FC236}">
                    <a16:creationId xmlns:a16="http://schemas.microsoft.com/office/drawing/2014/main" id="{CE54B330-D330-2438-9AAC-4D1DD5E4935A}"/>
                  </a:ext>
                </a:extLst>
              </p:cNvPr>
              <p:cNvSpPr/>
              <p:nvPr/>
            </p:nvSpPr>
            <p:spPr>
              <a:xfrm>
                <a:off x="8125969" y="4766909"/>
                <a:ext cx="332193" cy="329464"/>
              </a:xfrm>
              <a:prstGeom prst="ellipse">
                <a:avLst/>
              </a:prstGeom>
              <a:solidFill>
                <a:srgbClr val="DADEFE"/>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7" name="Google Shape;79;p3">
                <a:extLst>
                  <a:ext uri="{FF2B5EF4-FFF2-40B4-BE49-F238E27FC236}">
                    <a16:creationId xmlns:a16="http://schemas.microsoft.com/office/drawing/2014/main" id="{0932ABDA-931F-47BD-746A-96D4D6F253DB}"/>
                  </a:ext>
                </a:extLst>
              </p:cNvPr>
              <p:cNvSpPr/>
              <p:nvPr/>
            </p:nvSpPr>
            <p:spPr>
              <a:xfrm>
                <a:off x="7650863" y="5205553"/>
                <a:ext cx="300554" cy="430228"/>
              </a:xfrm>
              <a:prstGeom prst="roundRect">
                <a:avLst>
                  <a:gd name="adj" fmla="val 16667"/>
                </a:avLst>
              </a:prstGeom>
              <a:solidFill>
                <a:srgbClr val="7A62E7"/>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8" name="Google Shape;73;p3">
                <a:extLst>
                  <a:ext uri="{FF2B5EF4-FFF2-40B4-BE49-F238E27FC236}">
                    <a16:creationId xmlns:a16="http://schemas.microsoft.com/office/drawing/2014/main" id="{BC836B3F-D821-FDDB-FD54-47EF3ED921E8}"/>
                  </a:ext>
                </a:extLst>
              </p:cNvPr>
              <p:cNvSpPr/>
              <p:nvPr/>
            </p:nvSpPr>
            <p:spPr>
              <a:xfrm>
                <a:off x="6640361" y="5205553"/>
                <a:ext cx="300554" cy="430228"/>
              </a:xfrm>
              <a:prstGeom prst="roundRect">
                <a:avLst>
                  <a:gd name="adj" fmla="val 16667"/>
                </a:avLst>
              </a:prstGeom>
              <a:solidFill>
                <a:srgbClr val="7A62E7"/>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j-lt"/>
                  <a:ea typeface="Play"/>
                  <a:cs typeface="Play"/>
                  <a:sym typeface="Play"/>
                </a:endParaRPr>
              </a:p>
            </p:txBody>
          </p:sp>
          <p:sp>
            <p:nvSpPr>
              <p:cNvPr id="49" name="Google Shape;104;p3">
                <a:extLst>
                  <a:ext uri="{FF2B5EF4-FFF2-40B4-BE49-F238E27FC236}">
                    <a16:creationId xmlns:a16="http://schemas.microsoft.com/office/drawing/2014/main" id="{DB1B6C71-7BAC-CBD3-4321-0C2E7B8A0D7F}"/>
                  </a:ext>
                </a:extLst>
              </p:cNvPr>
              <p:cNvSpPr/>
              <p:nvPr/>
            </p:nvSpPr>
            <p:spPr>
              <a:xfrm rot="5400000">
                <a:off x="5366530" y="4101891"/>
                <a:ext cx="1890000" cy="402060"/>
              </a:xfrm>
              <a:prstGeom prst="roundRect">
                <a:avLst>
                  <a:gd name="adj" fmla="val 16667"/>
                </a:avLst>
              </a:prstGeom>
              <a:solidFill>
                <a:srgbClr val="7A62E7"/>
              </a:solidFill>
              <a:ln w="1905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000" b="0" i="0" u="none" strike="noStrike" cap="none">
                  <a:solidFill>
                    <a:schemeClr val="lt1"/>
                  </a:solidFill>
                  <a:latin typeface="+mj-lt"/>
                  <a:ea typeface="Play"/>
                  <a:cs typeface="Play"/>
                  <a:sym typeface="Play"/>
                </a:endParaRPr>
              </a:p>
            </p:txBody>
          </p:sp>
        </p:grpSp>
        <p:sp>
          <p:nvSpPr>
            <p:cNvPr id="13" name="Google Shape;105;p3">
              <a:extLst>
                <a:ext uri="{FF2B5EF4-FFF2-40B4-BE49-F238E27FC236}">
                  <a16:creationId xmlns:a16="http://schemas.microsoft.com/office/drawing/2014/main" id="{F298DE5B-996B-6E1F-2923-2D62AD2F30DB}"/>
                </a:ext>
              </a:extLst>
            </p:cNvPr>
            <p:cNvSpPr txBox="1"/>
            <p:nvPr/>
          </p:nvSpPr>
          <p:spPr>
            <a:xfrm rot="5400000">
              <a:off x="5376292" y="4090417"/>
              <a:ext cx="1865103" cy="40011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b="1" i="0" u="none" strike="noStrike" cap="none" dirty="0">
                  <a:solidFill>
                    <a:schemeClr val="lt1"/>
                  </a:solidFill>
                  <a:latin typeface="+mj-lt"/>
                  <a:ea typeface="Play"/>
                  <a:cs typeface="Play"/>
                  <a:sym typeface="Play"/>
                </a:rPr>
                <a:t>Row Decoder</a:t>
              </a:r>
              <a:endParaRPr sz="2800" b="1" i="0" u="none" strike="noStrike" cap="none" dirty="0">
                <a:solidFill>
                  <a:schemeClr val="lt1"/>
                </a:solidFill>
                <a:latin typeface="+mj-lt"/>
                <a:ea typeface="Play"/>
                <a:cs typeface="Play"/>
                <a:sym typeface="Play"/>
              </a:endParaRPr>
            </a:p>
          </p:txBody>
        </p:sp>
      </p:grpSp>
      <p:grpSp>
        <p:nvGrpSpPr>
          <p:cNvPr id="50" name="Google Shape;122;p3">
            <a:extLst>
              <a:ext uri="{FF2B5EF4-FFF2-40B4-BE49-F238E27FC236}">
                <a16:creationId xmlns:a16="http://schemas.microsoft.com/office/drawing/2014/main" id="{5608B4F3-1F57-10DA-CE48-1ED89FF93793}"/>
              </a:ext>
            </a:extLst>
          </p:cNvPr>
          <p:cNvGrpSpPr/>
          <p:nvPr/>
        </p:nvGrpSpPr>
        <p:grpSpPr>
          <a:xfrm>
            <a:off x="6456451" y="4749685"/>
            <a:ext cx="1223836" cy="571701"/>
            <a:chOff x="9674855" y="5149300"/>
            <a:chExt cx="1223836" cy="571701"/>
          </a:xfrm>
        </p:grpSpPr>
        <p:sp>
          <p:nvSpPr>
            <p:cNvPr id="51" name="Google Shape;123;p3">
              <a:extLst>
                <a:ext uri="{FF2B5EF4-FFF2-40B4-BE49-F238E27FC236}">
                  <a16:creationId xmlns:a16="http://schemas.microsoft.com/office/drawing/2014/main" id="{8E264C8E-45C4-06D0-55F2-5458E6250C2A}"/>
                </a:ext>
              </a:extLst>
            </p:cNvPr>
            <p:cNvSpPr txBox="1"/>
            <p:nvPr/>
          </p:nvSpPr>
          <p:spPr>
            <a:xfrm>
              <a:off x="9674855" y="5250484"/>
              <a:ext cx="1223836" cy="369332"/>
            </a:xfrm>
            <a:prstGeom prst="rect">
              <a:avLst/>
            </a:prstGeom>
            <a:solidFill>
              <a:schemeClr val="lt1">
                <a:alpha val="84705"/>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rgbClr val="E28700"/>
                  </a:solidFill>
                  <a:latin typeface="+mj-lt"/>
                  <a:ea typeface="Play"/>
                  <a:cs typeface="Play"/>
                  <a:sym typeface="Play"/>
                </a:rPr>
                <a:t>Bitline</a:t>
              </a:r>
              <a:endParaRPr sz="1600" b="1" dirty="0">
                <a:solidFill>
                  <a:srgbClr val="E28700"/>
                </a:solidFill>
                <a:latin typeface="+mj-lt"/>
                <a:ea typeface="Play"/>
                <a:cs typeface="Play"/>
                <a:sym typeface="Play"/>
              </a:endParaRPr>
            </a:p>
          </p:txBody>
        </p:sp>
        <p:cxnSp>
          <p:nvCxnSpPr>
            <p:cNvPr id="52" name="Google Shape;124;p3">
              <a:extLst>
                <a:ext uri="{FF2B5EF4-FFF2-40B4-BE49-F238E27FC236}">
                  <a16:creationId xmlns:a16="http://schemas.microsoft.com/office/drawing/2014/main" id="{7F72B4E6-F66A-804C-3CE7-22C911C5A029}"/>
                </a:ext>
              </a:extLst>
            </p:cNvPr>
            <p:cNvCxnSpPr/>
            <p:nvPr/>
          </p:nvCxnSpPr>
          <p:spPr>
            <a:xfrm rot="10800000">
              <a:off x="10468602" y="5149300"/>
              <a:ext cx="0" cy="571701"/>
            </a:xfrm>
            <a:prstGeom prst="straightConnector1">
              <a:avLst/>
            </a:prstGeom>
            <a:noFill/>
            <a:ln w="76200" cap="rnd" cmpd="sng">
              <a:solidFill>
                <a:srgbClr val="E28700"/>
              </a:solidFill>
              <a:prstDash val="solid"/>
              <a:miter lim="800000"/>
              <a:headEnd type="none" w="sm" len="sm"/>
              <a:tailEnd type="none" w="sm" len="sm"/>
            </a:ln>
          </p:spPr>
        </p:cxnSp>
      </p:grpSp>
      <p:sp>
        <p:nvSpPr>
          <p:cNvPr id="53" name="Google Shape;125;p3">
            <a:extLst>
              <a:ext uri="{FF2B5EF4-FFF2-40B4-BE49-F238E27FC236}">
                <a16:creationId xmlns:a16="http://schemas.microsoft.com/office/drawing/2014/main" id="{0B1123BB-35EE-6958-F2F0-E706EDD6E706}"/>
              </a:ext>
            </a:extLst>
          </p:cNvPr>
          <p:cNvSpPr/>
          <p:nvPr/>
        </p:nvSpPr>
        <p:spPr>
          <a:xfrm>
            <a:off x="5512321" y="4431896"/>
            <a:ext cx="2103930" cy="390845"/>
          </a:xfrm>
          <a:prstGeom prst="rect">
            <a:avLst/>
          </a:prstGeom>
          <a:solidFill>
            <a:schemeClr val="lt1">
              <a:alpha val="85882"/>
            </a:schemeClr>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rgbClr val="6D40DC"/>
                </a:solidFill>
                <a:latin typeface="+mj-lt"/>
                <a:ea typeface="Play"/>
                <a:cs typeface="Play"/>
                <a:sym typeface="Play"/>
              </a:rPr>
              <a:t>DRAM Row</a:t>
            </a:r>
            <a:endParaRPr sz="2400" b="1" dirty="0">
              <a:solidFill>
                <a:srgbClr val="6D40DC"/>
              </a:solidFill>
              <a:latin typeface="+mj-lt"/>
              <a:ea typeface="Play"/>
              <a:cs typeface="Play"/>
              <a:sym typeface="Play"/>
            </a:endParaRPr>
          </a:p>
        </p:txBody>
      </p:sp>
      <p:cxnSp>
        <p:nvCxnSpPr>
          <p:cNvPr id="54" name="Google Shape;126;p3">
            <a:extLst>
              <a:ext uri="{FF2B5EF4-FFF2-40B4-BE49-F238E27FC236}">
                <a16:creationId xmlns:a16="http://schemas.microsoft.com/office/drawing/2014/main" id="{DD3E169C-B77B-2E6B-0EE4-B6F2BAEFA87B}"/>
              </a:ext>
            </a:extLst>
          </p:cNvPr>
          <p:cNvCxnSpPr/>
          <p:nvPr/>
        </p:nvCxnSpPr>
        <p:spPr>
          <a:xfrm rot="10800000" flipH="1">
            <a:off x="5826458" y="3373497"/>
            <a:ext cx="223421" cy="195629"/>
          </a:xfrm>
          <a:prstGeom prst="straightConnector1">
            <a:avLst/>
          </a:prstGeom>
          <a:noFill/>
          <a:ln w="57150" cap="flat" cmpd="sng">
            <a:solidFill>
              <a:schemeClr val="dk1"/>
            </a:solidFill>
            <a:prstDash val="solid"/>
            <a:miter lim="800000"/>
            <a:headEnd type="none" w="sm" len="sm"/>
            <a:tailEnd type="triangle" w="med" len="med"/>
          </a:ln>
        </p:spPr>
      </p:cxnSp>
      <p:sp>
        <p:nvSpPr>
          <p:cNvPr id="55" name="Google Shape;127;p3">
            <a:extLst>
              <a:ext uri="{FF2B5EF4-FFF2-40B4-BE49-F238E27FC236}">
                <a16:creationId xmlns:a16="http://schemas.microsoft.com/office/drawing/2014/main" id="{B69D2B0A-1E55-7EFB-10BE-547CBC777CAE}"/>
              </a:ext>
            </a:extLst>
          </p:cNvPr>
          <p:cNvSpPr txBox="1"/>
          <p:nvPr/>
        </p:nvSpPr>
        <p:spPr>
          <a:xfrm>
            <a:off x="5928278" y="3107851"/>
            <a:ext cx="16100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a:solidFill>
                  <a:schemeClr val="dk1"/>
                </a:solidFill>
                <a:latin typeface="+mj-lt"/>
                <a:ea typeface="Play"/>
                <a:cs typeface="Play"/>
                <a:sym typeface="Play"/>
              </a:rPr>
              <a:t>DRAM Cell</a:t>
            </a:r>
            <a:endParaRPr dirty="0">
              <a:latin typeface="+mj-lt"/>
            </a:endParaRPr>
          </a:p>
        </p:txBody>
      </p:sp>
      <p:grpSp>
        <p:nvGrpSpPr>
          <p:cNvPr id="56" name="Google Shape;128;p3">
            <a:extLst>
              <a:ext uri="{FF2B5EF4-FFF2-40B4-BE49-F238E27FC236}">
                <a16:creationId xmlns:a16="http://schemas.microsoft.com/office/drawing/2014/main" id="{555A9D4D-4890-DACD-2DE7-C3472E815AA1}"/>
              </a:ext>
            </a:extLst>
          </p:cNvPr>
          <p:cNvGrpSpPr/>
          <p:nvPr/>
        </p:nvGrpSpPr>
        <p:grpSpPr>
          <a:xfrm>
            <a:off x="5483746" y="3837774"/>
            <a:ext cx="2003700" cy="542958"/>
            <a:chOff x="6210475" y="4728339"/>
            <a:chExt cx="2003700" cy="542958"/>
          </a:xfrm>
        </p:grpSpPr>
        <p:sp>
          <p:nvSpPr>
            <p:cNvPr id="57" name="Google Shape;129;p3">
              <a:extLst>
                <a:ext uri="{FF2B5EF4-FFF2-40B4-BE49-F238E27FC236}">
                  <a16:creationId xmlns:a16="http://schemas.microsoft.com/office/drawing/2014/main" id="{83953962-8E74-1FF7-4BF4-793A6CA3154F}"/>
                </a:ext>
              </a:extLst>
            </p:cNvPr>
            <p:cNvSpPr/>
            <p:nvPr/>
          </p:nvSpPr>
          <p:spPr>
            <a:xfrm>
              <a:off x="6229418" y="4780769"/>
              <a:ext cx="1965815" cy="490528"/>
            </a:xfrm>
            <a:prstGeom prst="roundRect">
              <a:avLst>
                <a:gd name="adj" fmla="val 16667"/>
              </a:avLst>
            </a:prstGeom>
            <a:solidFill>
              <a:schemeClr val="lt1">
                <a:alpha val="84705"/>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mj-lt"/>
                <a:ea typeface="Play"/>
                <a:cs typeface="Play"/>
                <a:sym typeface="Play"/>
              </a:endParaRPr>
            </a:p>
          </p:txBody>
        </p:sp>
        <p:cxnSp>
          <p:nvCxnSpPr>
            <p:cNvPr id="58" name="Google Shape;130;p3">
              <a:extLst>
                <a:ext uri="{FF2B5EF4-FFF2-40B4-BE49-F238E27FC236}">
                  <a16:creationId xmlns:a16="http://schemas.microsoft.com/office/drawing/2014/main" id="{6FF39F41-6DDB-CF72-8ECA-175708349E90}"/>
                </a:ext>
              </a:extLst>
            </p:cNvPr>
            <p:cNvCxnSpPr/>
            <p:nvPr/>
          </p:nvCxnSpPr>
          <p:spPr>
            <a:xfrm rot="10800000">
              <a:off x="6210475" y="5056828"/>
              <a:ext cx="2003700" cy="0"/>
            </a:xfrm>
            <a:prstGeom prst="straightConnector1">
              <a:avLst/>
            </a:prstGeom>
            <a:noFill/>
            <a:ln w="76200" cap="rnd" cmpd="sng">
              <a:solidFill>
                <a:srgbClr val="FF5F25"/>
              </a:solidFill>
              <a:prstDash val="solid"/>
              <a:miter lim="800000"/>
              <a:headEnd type="none" w="sm" len="sm"/>
              <a:tailEnd type="none" w="sm" len="sm"/>
            </a:ln>
          </p:spPr>
        </p:cxnSp>
        <p:sp>
          <p:nvSpPr>
            <p:cNvPr id="59" name="Google Shape;131;p3">
              <a:extLst>
                <a:ext uri="{FF2B5EF4-FFF2-40B4-BE49-F238E27FC236}">
                  <a16:creationId xmlns:a16="http://schemas.microsoft.com/office/drawing/2014/main" id="{D01E9CC7-D6F7-D9FE-6C77-4C790DF6E3E2}"/>
                </a:ext>
              </a:extLst>
            </p:cNvPr>
            <p:cNvSpPr txBox="1"/>
            <p:nvPr/>
          </p:nvSpPr>
          <p:spPr>
            <a:xfrm>
              <a:off x="6630226" y="4728339"/>
              <a:ext cx="110370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dirty="0" err="1">
                  <a:solidFill>
                    <a:srgbClr val="FF5F25"/>
                  </a:solidFill>
                  <a:latin typeface="+mj-lt"/>
                  <a:ea typeface="Play"/>
                  <a:cs typeface="Play"/>
                  <a:sym typeface="Play"/>
                </a:rPr>
                <a:t>Wordline</a:t>
              </a:r>
              <a:endParaRPr sz="1800" b="1" dirty="0">
                <a:solidFill>
                  <a:srgbClr val="FF5F25"/>
                </a:solidFill>
                <a:latin typeface="+mj-lt"/>
                <a:ea typeface="Play"/>
                <a:cs typeface="Play"/>
                <a:sym typeface="Play"/>
              </a:endParaRPr>
            </a:p>
          </p:txBody>
        </p:sp>
      </p:grpSp>
      <p:grpSp>
        <p:nvGrpSpPr>
          <p:cNvPr id="60" name="Google Shape;132;p3">
            <a:extLst>
              <a:ext uri="{FF2B5EF4-FFF2-40B4-BE49-F238E27FC236}">
                <a16:creationId xmlns:a16="http://schemas.microsoft.com/office/drawing/2014/main" id="{1BB3DADB-C3B1-42BD-2BB7-53AE3A01AAE1}"/>
              </a:ext>
            </a:extLst>
          </p:cNvPr>
          <p:cNvGrpSpPr/>
          <p:nvPr/>
        </p:nvGrpSpPr>
        <p:grpSpPr>
          <a:xfrm>
            <a:off x="5483745" y="5271403"/>
            <a:ext cx="2011889" cy="518520"/>
            <a:chOff x="6541345" y="5165898"/>
            <a:chExt cx="2011889" cy="518520"/>
          </a:xfrm>
        </p:grpSpPr>
        <p:sp>
          <p:nvSpPr>
            <p:cNvPr id="61" name="Google Shape;133;p3">
              <a:extLst>
                <a:ext uri="{FF2B5EF4-FFF2-40B4-BE49-F238E27FC236}">
                  <a16:creationId xmlns:a16="http://schemas.microsoft.com/office/drawing/2014/main" id="{535BB982-B580-CE41-A319-0A85DCCA9F58}"/>
                </a:ext>
              </a:extLst>
            </p:cNvPr>
            <p:cNvSpPr/>
            <p:nvPr/>
          </p:nvSpPr>
          <p:spPr>
            <a:xfrm>
              <a:off x="6541345" y="5165898"/>
              <a:ext cx="2011889" cy="518520"/>
            </a:xfrm>
            <a:prstGeom prst="roundRect">
              <a:avLst>
                <a:gd name="adj" fmla="val 16667"/>
              </a:avLst>
            </a:prstGeom>
            <a:solidFill>
              <a:srgbClr val="7A62E7">
                <a:alpha val="77647"/>
              </a:srgbClr>
            </a:solid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b="1">
                <a:solidFill>
                  <a:schemeClr val="lt1"/>
                </a:solidFill>
                <a:latin typeface="+mj-lt"/>
                <a:ea typeface="Play"/>
                <a:cs typeface="Play"/>
                <a:sym typeface="Play"/>
              </a:endParaRPr>
            </a:p>
          </p:txBody>
        </p:sp>
        <p:sp>
          <p:nvSpPr>
            <p:cNvPr id="62" name="Google Shape;134;p3">
              <a:extLst>
                <a:ext uri="{FF2B5EF4-FFF2-40B4-BE49-F238E27FC236}">
                  <a16:creationId xmlns:a16="http://schemas.microsoft.com/office/drawing/2014/main" id="{68FDDD3B-B658-8E19-4737-75D920F2055C}"/>
                </a:ext>
              </a:extLst>
            </p:cNvPr>
            <p:cNvSpPr txBox="1"/>
            <p:nvPr/>
          </p:nvSpPr>
          <p:spPr>
            <a:xfrm>
              <a:off x="6597768" y="5186326"/>
              <a:ext cx="1949151"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lt1"/>
                  </a:solidFill>
                  <a:latin typeface="+mj-lt"/>
                  <a:ea typeface="Play"/>
                  <a:cs typeface="Play"/>
                  <a:sym typeface="Play"/>
                </a:rPr>
                <a:t>Row Buffer</a:t>
              </a:r>
              <a:endParaRPr sz="3200" b="1" dirty="0">
                <a:solidFill>
                  <a:schemeClr val="lt1"/>
                </a:solidFill>
                <a:latin typeface="+mj-lt"/>
                <a:ea typeface="Play"/>
                <a:cs typeface="Play"/>
                <a:sym typeface="Play"/>
              </a:endParaRPr>
            </a:p>
          </p:txBody>
        </p:sp>
      </p:grpSp>
      <p:cxnSp>
        <p:nvCxnSpPr>
          <p:cNvPr id="85" name="Düz Bağlayıcı 186">
            <a:extLst>
              <a:ext uri="{FF2B5EF4-FFF2-40B4-BE49-F238E27FC236}">
                <a16:creationId xmlns:a16="http://schemas.microsoft.com/office/drawing/2014/main" id="{A04FC623-6E07-11AD-6222-53030998DEE2}"/>
              </a:ext>
            </a:extLst>
          </p:cNvPr>
          <p:cNvCxnSpPr>
            <a:cxnSpLocks/>
          </p:cNvCxnSpPr>
          <p:nvPr/>
        </p:nvCxnSpPr>
        <p:spPr>
          <a:xfrm flipH="1" flipV="1">
            <a:off x="3702971" y="4207106"/>
            <a:ext cx="1277802" cy="1644852"/>
          </a:xfrm>
          <a:prstGeom prst="line">
            <a:avLst/>
          </a:prstGeom>
          <a:ln w="38100">
            <a:solidFill>
              <a:schemeClr val="tx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7353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3"/>
                                        </p:tgtEl>
                                        <p:attrNameLst>
                                          <p:attrName>style.visibility</p:attrName>
                                        </p:attrNameLst>
                                      </p:cBhvr>
                                      <p:to>
                                        <p:strVal val="visible"/>
                                      </p:to>
                                    </p:set>
                                  </p:childTnLst>
                                </p:cTn>
                              </p:par>
                            </p:childTnLst>
                          </p:cTn>
                        </p:par>
                        <p:par>
                          <p:cTn id="23" fill="hold">
                            <p:stCondLst>
                              <p:cond delay="0"/>
                            </p:stCondLst>
                            <p:childTnLst>
                              <p:par>
                                <p:cTn id="24" presetID="10" presetClass="entr" presetSubtype="0" fill="hold"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250"/>
                                        <p:tgtEl>
                                          <p:spTgt spid="55"/>
                                        </p:tgtEl>
                                      </p:cBhvr>
                                    </p:animEffect>
                                  </p:childTnLst>
                                </p:cTn>
                              </p:par>
                              <p:par>
                                <p:cTn id="27" presetID="10" presetClass="entr" presetSubtype="0" fill="hold" nodeType="with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250"/>
                                        <p:tgtEl>
                                          <p:spTgt spid="5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500"/>
                                        <p:tgtEl>
                                          <p:spTgt spid="53"/>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250"/>
                                        <p:tgtEl>
                                          <p:spTgt spid="5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fade">
                                      <p:cBhvr>
                                        <p:cTn id="43" dur="500"/>
                                        <p:tgtEl>
                                          <p:spTgt spid="50"/>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11D85A-505F-1293-1550-8D6CA2BDA4AF}"/>
              </a:ext>
            </a:extLst>
          </p:cNvPr>
          <p:cNvSpPr>
            <a:spLocks noGrp="1"/>
          </p:cNvSpPr>
          <p:nvPr>
            <p:ph type="title"/>
          </p:nvPr>
        </p:nvSpPr>
        <p:spPr/>
        <p:txBody>
          <a:bodyPr/>
          <a:lstStyle/>
          <a:p>
            <a:r>
              <a:rPr lang="en-US" b="1" dirty="0"/>
              <a:t>DRAM Read Disturbance</a:t>
            </a:r>
            <a:r>
              <a:rPr lang="en-US" dirty="0"/>
              <a:t> </a:t>
            </a:r>
            <a:endParaRPr lang="tr-TR" dirty="0"/>
          </a:p>
        </p:txBody>
      </p:sp>
      <p:sp>
        <p:nvSpPr>
          <p:cNvPr id="3" name="İçerik Yer Tutucusu 2">
            <a:extLst>
              <a:ext uri="{FF2B5EF4-FFF2-40B4-BE49-F238E27FC236}">
                <a16:creationId xmlns:a16="http://schemas.microsoft.com/office/drawing/2014/main" id="{70732732-7585-77A2-5DDF-86B6DB14EF41}"/>
              </a:ext>
            </a:extLst>
          </p:cNvPr>
          <p:cNvSpPr>
            <a:spLocks noGrp="1"/>
          </p:cNvSpPr>
          <p:nvPr>
            <p:ph idx="1"/>
          </p:nvPr>
        </p:nvSpPr>
        <p:spPr/>
        <p:txBody>
          <a:bodyPr/>
          <a:lstStyle/>
          <a:p>
            <a:r>
              <a:rPr lang="en-GB" dirty="0"/>
              <a:t>Read disturbance in DRAM </a:t>
            </a:r>
            <a:r>
              <a:rPr lang="en-GB" dirty="0">
                <a:solidFill>
                  <a:srgbClr val="C00000"/>
                </a:solidFill>
              </a:rPr>
              <a:t>breaks memory isolation</a:t>
            </a:r>
          </a:p>
          <a:p>
            <a:r>
              <a:rPr lang="en-GB" dirty="0"/>
              <a:t>Prominent example: </a:t>
            </a:r>
            <a:r>
              <a:rPr lang="en-GB" dirty="0" err="1">
                <a:solidFill>
                  <a:srgbClr val="316CE3"/>
                </a:solidFill>
              </a:rPr>
              <a:t>RowHammer</a:t>
            </a:r>
            <a:endParaRPr lang="en-GB" dirty="0">
              <a:solidFill>
                <a:srgbClr val="316CE3"/>
              </a:solidFill>
            </a:endParaRPr>
          </a:p>
          <a:p>
            <a:endParaRPr lang="tr-TR" dirty="0"/>
          </a:p>
        </p:txBody>
      </p:sp>
      <p:sp>
        <p:nvSpPr>
          <p:cNvPr id="4" name="Alt Bilgi Yer Tutucusu 3">
            <a:extLst>
              <a:ext uri="{FF2B5EF4-FFF2-40B4-BE49-F238E27FC236}">
                <a16:creationId xmlns:a16="http://schemas.microsoft.com/office/drawing/2014/main" id="{623A6D24-1EDD-ABFF-1E71-5A1801B96E36}"/>
              </a:ext>
            </a:extLst>
          </p:cNvPr>
          <p:cNvSpPr>
            <a:spLocks noGrp="1"/>
          </p:cNvSpPr>
          <p:nvPr>
            <p:ph type="ftr" sz="quarter" idx="11"/>
          </p:nvPr>
        </p:nvSpPr>
        <p:spPr>
          <a:xfrm>
            <a:off x="1671145" y="6517178"/>
            <a:ext cx="6558455" cy="204298"/>
          </a:xfrm>
        </p:spPr>
        <p:txBody>
          <a:bodyPr/>
          <a:lstStyle/>
          <a:p>
            <a:r>
              <a:rPr lang="en-US" b="1" dirty="0">
                <a:solidFill>
                  <a:prstClr val="black"/>
                </a:solidFill>
                <a:latin typeface="+mj-lt"/>
                <a:ea typeface="ＭＳ Ｐゴシック" charset="0"/>
                <a:cs typeface="ＭＳ Ｐゴシック" charset="0"/>
              </a:rPr>
              <a:t>[Kim+ ISCA’20]</a:t>
            </a:r>
            <a:endParaRPr kumimoji="0" lang="en-US" sz="1200" b="1"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5" name="Slayt Numarası Yer Tutucusu 4">
            <a:extLst>
              <a:ext uri="{FF2B5EF4-FFF2-40B4-BE49-F238E27FC236}">
                <a16:creationId xmlns:a16="http://schemas.microsoft.com/office/drawing/2014/main" id="{BCFC5E3D-744B-8A10-B617-108B555EA8D0}"/>
              </a:ext>
            </a:extLst>
          </p:cNvPr>
          <p:cNvSpPr>
            <a:spLocks noGrp="1"/>
          </p:cNvSpPr>
          <p:nvPr>
            <p:ph type="sldNum" sz="quarter" idx="12"/>
          </p:nvPr>
        </p:nvSpPr>
        <p:spPr/>
        <p:txBody>
          <a:bodyPr/>
          <a:lstStyle/>
          <a:p>
            <a:fld id="{CBE5B309-C2CE-4D90-B104-F7E98438FC65}" type="slidenum">
              <a:rPr lang="tr-TR" smtClean="0">
                <a:latin typeface="+mj-lt"/>
              </a:rPr>
              <a:t>7</a:t>
            </a:fld>
            <a:endParaRPr lang="tr-TR" dirty="0">
              <a:latin typeface="+mj-lt"/>
            </a:endParaRPr>
          </a:p>
        </p:txBody>
      </p:sp>
      <p:sp>
        <p:nvSpPr>
          <p:cNvPr id="28" name="Punchline">
            <a:extLst>
              <a:ext uri="{FF2B5EF4-FFF2-40B4-BE49-F238E27FC236}">
                <a16:creationId xmlns:a16="http://schemas.microsoft.com/office/drawing/2014/main" id="{DAF2AF74-2A14-411D-17FD-76611A40D3A7}"/>
              </a:ext>
            </a:extLst>
          </p:cNvPr>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42" name="Rounded Rectangle 4">
            <a:extLst>
              <a:ext uri="{FF2B5EF4-FFF2-40B4-BE49-F238E27FC236}">
                <a16:creationId xmlns:a16="http://schemas.microsoft.com/office/drawing/2014/main" id="{D89C6442-B924-3933-1B21-940FEF49144C}"/>
              </a:ext>
            </a:extLst>
          </p:cNvPr>
          <p:cNvSpPr/>
          <p:nvPr/>
        </p:nvSpPr>
        <p:spPr>
          <a:xfrm>
            <a:off x="579892" y="2207383"/>
            <a:ext cx="7984215" cy="2956914"/>
          </a:xfrm>
          <a:prstGeom prst="roundRect">
            <a:avLst>
              <a:gd name="adj" fmla="val 9311"/>
            </a:avLst>
          </a:prstGeom>
          <a:solidFill>
            <a:srgbClr val="F3F6FB"/>
          </a:solidFill>
          <a:ln w="38100">
            <a:solidFill>
              <a:srgbClr val="316C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cxnSp>
        <p:nvCxnSpPr>
          <p:cNvPr id="44" name="Straight Connector 16">
            <a:extLst>
              <a:ext uri="{FF2B5EF4-FFF2-40B4-BE49-F238E27FC236}">
                <a16:creationId xmlns:a16="http://schemas.microsoft.com/office/drawing/2014/main" id="{3DBDD0FE-B200-BF91-903F-A23C0426EA59}"/>
              </a:ext>
            </a:extLst>
          </p:cNvPr>
          <p:cNvCxnSpPr>
            <a:cxnSpLocks/>
          </p:cNvCxnSpPr>
          <p:nvPr/>
        </p:nvCxnSpPr>
        <p:spPr>
          <a:xfrm>
            <a:off x="1024997" y="3189413"/>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7">
            <a:extLst>
              <a:ext uri="{FF2B5EF4-FFF2-40B4-BE49-F238E27FC236}">
                <a16:creationId xmlns:a16="http://schemas.microsoft.com/office/drawing/2014/main" id="{3AC81A3F-3C15-AE73-03A6-4DF7B7E48E4D}"/>
              </a:ext>
            </a:extLst>
          </p:cNvPr>
          <p:cNvCxnSpPr>
            <a:cxnSpLocks/>
          </p:cNvCxnSpPr>
          <p:nvPr/>
        </p:nvCxnSpPr>
        <p:spPr>
          <a:xfrm>
            <a:off x="1024997" y="3871421"/>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8">
            <a:extLst>
              <a:ext uri="{FF2B5EF4-FFF2-40B4-BE49-F238E27FC236}">
                <a16:creationId xmlns:a16="http://schemas.microsoft.com/office/drawing/2014/main" id="{71F84BF0-FB1E-9A42-3913-5B6FC74E9A39}"/>
              </a:ext>
            </a:extLst>
          </p:cNvPr>
          <p:cNvCxnSpPr>
            <a:cxnSpLocks/>
          </p:cNvCxnSpPr>
          <p:nvPr/>
        </p:nvCxnSpPr>
        <p:spPr>
          <a:xfrm>
            <a:off x="1024997" y="4545773"/>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0" name="Rectangle 20">
            <a:extLst>
              <a:ext uri="{FF2B5EF4-FFF2-40B4-BE49-F238E27FC236}">
                <a16:creationId xmlns:a16="http://schemas.microsoft.com/office/drawing/2014/main" id="{2E087254-B22B-5FBB-E57F-840C77CDA6A2}"/>
              </a:ext>
            </a:extLst>
          </p:cNvPr>
          <p:cNvSpPr/>
          <p:nvPr/>
        </p:nvSpPr>
        <p:spPr>
          <a:xfrm>
            <a:off x="1436477" y="2844541"/>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1" name="Rectangle 21">
            <a:extLst>
              <a:ext uri="{FF2B5EF4-FFF2-40B4-BE49-F238E27FC236}">
                <a16:creationId xmlns:a16="http://schemas.microsoft.com/office/drawing/2014/main" id="{3263022C-A989-BB73-1C3A-E86788D0D1D0}"/>
              </a:ext>
            </a:extLst>
          </p:cNvPr>
          <p:cNvSpPr/>
          <p:nvPr/>
        </p:nvSpPr>
        <p:spPr>
          <a:xfrm>
            <a:off x="1436477" y="3510289"/>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2" name="Rectangle 22">
            <a:extLst>
              <a:ext uri="{FF2B5EF4-FFF2-40B4-BE49-F238E27FC236}">
                <a16:creationId xmlns:a16="http://schemas.microsoft.com/office/drawing/2014/main" id="{C83016E8-4A0A-42B6-B4E7-9048E39D609D}"/>
              </a:ext>
            </a:extLst>
          </p:cNvPr>
          <p:cNvSpPr/>
          <p:nvPr/>
        </p:nvSpPr>
        <p:spPr>
          <a:xfrm>
            <a:off x="1436477" y="418358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nvGrpSpPr>
          <p:cNvPr id="54" name="Group 3">
            <a:extLst>
              <a:ext uri="{FF2B5EF4-FFF2-40B4-BE49-F238E27FC236}">
                <a16:creationId xmlns:a16="http://schemas.microsoft.com/office/drawing/2014/main" id="{3997D892-9D83-189B-2DDE-000F5E06B87D}"/>
              </a:ext>
            </a:extLst>
          </p:cNvPr>
          <p:cNvGrpSpPr/>
          <p:nvPr/>
        </p:nvGrpSpPr>
        <p:grpSpPr>
          <a:xfrm>
            <a:off x="1428644" y="2842563"/>
            <a:ext cx="6286713" cy="1990657"/>
            <a:chOff x="1428644" y="1937227"/>
            <a:chExt cx="6286713" cy="1990657"/>
          </a:xfrm>
        </p:grpSpPr>
        <p:sp>
          <p:nvSpPr>
            <p:cNvPr id="55" name="Rectangle 57">
              <a:extLst>
                <a:ext uri="{FF2B5EF4-FFF2-40B4-BE49-F238E27FC236}">
                  <a16:creationId xmlns:a16="http://schemas.microsoft.com/office/drawing/2014/main" id="{542D8C9D-8E85-F9A9-54F9-66AFC88DBE2B}"/>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6" name="Content Placeholder 2">
              <a:extLst>
                <a:ext uri="{FF2B5EF4-FFF2-40B4-BE49-F238E27FC236}">
                  <a16:creationId xmlns:a16="http://schemas.microsoft.com/office/drawing/2014/main" id="{5FA922A4-2EEF-8E83-A754-9B78C80324A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57" name="Rectangle 58">
              <a:extLst>
                <a:ext uri="{FF2B5EF4-FFF2-40B4-BE49-F238E27FC236}">
                  <a16:creationId xmlns:a16="http://schemas.microsoft.com/office/drawing/2014/main" id="{A43676F3-AD0C-2146-7BF1-B6FD8FE7A6D5}"/>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8" name="Rectangle 59">
              <a:extLst>
                <a:ext uri="{FF2B5EF4-FFF2-40B4-BE49-F238E27FC236}">
                  <a16:creationId xmlns:a16="http://schemas.microsoft.com/office/drawing/2014/main" id="{102EC957-4CDA-176B-01D0-E887DEAD5CD7}"/>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59" name="Group 8">
            <a:extLst>
              <a:ext uri="{FF2B5EF4-FFF2-40B4-BE49-F238E27FC236}">
                <a16:creationId xmlns:a16="http://schemas.microsoft.com/office/drawing/2014/main" id="{5DE6CD2D-A359-06DB-00A7-507136BB8581}"/>
              </a:ext>
            </a:extLst>
          </p:cNvPr>
          <p:cNvGrpSpPr/>
          <p:nvPr/>
        </p:nvGrpSpPr>
        <p:grpSpPr>
          <a:xfrm>
            <a:off x="1428644" y="3509300"/>
            <a:ext cx="6286713" cy="649632"/>
            <a:chOff x="1428644" y="2603964"/>
            <a:chExt cx="6286713" cy="649632"/>
          </a:xfrm>
        </p:grpSpPr>
        <p:sp>
          <p:nvSpPr>
            <p:cNvPr id="60" name="Rectangle 60">
              <a:extLst>
                <a:ext uri="{FF2B5EF4-FFF2-40B4-BE49-F238E27FC236}">
                  <a16:creationId xmlns:a16="http://schemas.microsoft.com/office/drawing/2014/main" id="{F6D375FE-34F1-D7AB-DA7F-2A59750AC324}"/>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1" name="Content Placeholder 2">
              <a:extLst>
                <a:ext uri="{FF2B5EF4-FFF2-40B4-BE49-F238E27FC236}">
                  <a16:creationId xmlns:a16="http://schemas.microsoft.com/office/drawing/2014/main" id="{B30B827F-1FE6-B4CC-38AB-68FFC5D9304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closed</a:t>
              </a:r>
            </a:p>
          </p:txBody>
        </p:sp>
      </p:grpSp>
      <p:grpSp>
        <p:nvGrpSpPr>
          <p:cNvPr id="62" name="Group 62">
            <a:extLst>
              <a:ext uri="{FF2B5EF4-FFF2-40B4-BE49-F238E27FC236}">
                <a16:creationId xmlns:a16="http://schemas.microsoft.com/office/drawing/2014/main" id="{E5560586-E7CF-3D54-1930-B989D73AAC93}"/>
              </a:ext>
            </a:extLst>
          </p:cNvPr>
          <p:cNvGrpSpPr/>
          <p:nvPr/>
        </p:nvGrpSpPr>
        <p:grpSpPr>
          <a:xfrm>
            <a:off x="1425311" y="2846880"/>
            <a:ext cx="6286713" cy="1990657"/>
            <a:chOff x="1428644" y="1937227"/>
            <a:chExt cx="6286713" cy="1990657"/>
          </a:xfrm>
        </p:grpSpPr>
        <p:sp>
          <p:nvSpPr>
            <p:cNvPr id="63" name="Rectangle 63">
              <a:extLst>
                <a:ext uri="{FF2B5EF4-FFF2-40B4-BE49-F238E27FC236}">
                  <a16:creationId xmlns:a16="http://schemas.microsoft.com/office/drawing/2014/main" id="{A2C13724-619D-9A0E-7925-E34A82ADF05E}"/>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4" name="Content Placeholder 2">
              <a:extLst>
                <a:ext uri="{FF2B5EF4-FFF2-40B4-BE49-F238E27FC236}">
                  <a16:creationId xmlns:a16="http://schemas.microsoft.com/office/drawing/2014/main" id="{33E5ADE1-64A6-F24B-9646-0A83D5C34B34}"/>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65" name="Rectangle 65">
              <a:extLst>
                <a:ext uri="{FF2B5EF4-FFF2-40B4-BE49-F238E27FC236}">
                  <a16:creationId xmlns:a16="http://schemas.microsoft.com/office/drawing/2014/main" id="{B2B290C6-F8A5-140F-522F-45A4713D2C0A}"/>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1</a:t>
              </a:r>
            </a:p>
          </p:txBody>
        </p:sp>
        <p:sp>
          <p:nvSpPr>
            <p:cNvPr id="66" name="Rectangle 66">
              <a:extLst>
                <a:ext uri="{FF2B5EF4-FFF2-40B4-BE49-F238E27FC236}">
                  <a16:creationId xmlns:a16="http://schemas.microsoft.com/office/drawing/2014/main" id="{393744DC-B575-3FFA-FAA1-5293DD509216}"/>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69" name="Group 11">
            <a:extLst>
              <a:ext uri="{FF2B5EF4-FFF2-40B4-BE49-F238E27FC236}">
                <a16:creationId xmlns:a16="http://schemas.microsoft.com/office/drawing/2014/main" id="{2DAFCD94-9B50-41FB-8F3C-383D33F2D4C1}"/>
              </a:ext>
            </a:extLst>
          </p:cNvPr>
          <p:cNvGrpSpPr/>
          <p:nvPr/>
        </p:nvGrpSpPr>
        <p:grpSpPr>
          <a:xfrm>
            <a:off x="5533823" y="2944510"/>
            <a:ext cx="2210285" cy="1794806"/>
            <a:chOff x="5533823" y="2039174"/>
            <a:chExt cx="2210285" cy="1794806"/>
          </a:xfrm>
        </p:grpSpPr>
        <p:sp>
          <p:nvSpPr>
            <p:cNvPr id="71" name="Rectangle 101">
              <a:extLst>
                <a:ext uri="{FF2B5EF4-FFF2-40B4-BE49-F238E27FC236}">
                  <a16:creationId xmlns:a16="http://schemas.microsoft.com/office/drawing/2014/main" id="{03185C00-18BF-4F3A-3EE2-777F95737453}"/>
                </a:ext>
              </a:extLst>
            </p:cNvPr>
            <p:cNvSpPr/>
            <p:nvPr/>
          </p:nvSpPr>
          <p:spPr>
            <a:xfrm>
              <a:off x="6016776" y="2039174"/>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2" name="Rectangle 102">
              <a:extLst>
                <a:ext uri="{FF2B5EF4-FFF2-40B4-BE49-F238E27FC236}">
                  <a16:creationId xmlns:a16="http://schemas.microsoft.com/office/drawing/2014/main" id="{FF066787-8853-D261-A1C0-AAF2436396A6}"/>
                </a:ext>
              </a:extLst>
            </p:cNvPr>
            <p:cNvSpPr/>
            <p:nvPr/>
          </p:nvSpPr>
          <p:spPr>
            <a:xfrm>
              <a:off x="6016776" y="3372315"/>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4" name="Rectangle 90">
              <a:extLst>
                <a:ext uri="{FF2B5EF4-FFF2-40B4-BE49-F238E27FC236}">
                  <a16:creationId xmlns:a16="http://schemas.microsoft.com/office/drawing/2014/main" id="{253CBF00-7D50-D927-A168-9AC3B5BB6820}"/>
                </a:ext>
              </a:extLst>
            </p:cNvPr>
            <p:cNvSpPr/>
            <p:nvPr/>
          </p:nvSpPr>
          <p:spPr>
            <a:xfrm>
              <a:off x="5533823" y="2685155"/>
              <a:ext cx="213488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mj-lt"/>
                  <a:ea typeface="+mn-ea"/>
                  <a:cs typeface="+mn-cs"/>
                </a:rPr>
                <a:t>Aggressor Row</a:t>
              </a:r>
            </a:p>
          </p:txBody>
        </p:sp>
      </p:grpSp>
      <p:grpSp>
        <p:nvGrpSpPr>
          <p:cNvPr id="75" name="Group 47">
            <a:extLst>
              <a:ext uri="{FF2B5EF4-FFF2-40B4-BE49-F238E27FC236}">
                <a16:creationId xmlns:a16="http://schemas.microsoft.com/office/drawing/2014/main" id="{39ED1418-A1C5-F18F-F4C9-F66C2297C129}"/>
              </a:ext>
            </a:extLst>
          </p:cNvPr>
          <p:cNvGrpSpPr/>
          <p:nvPr/>
        </p:nvGrpSpPr>
        <p:grpSpPr>
          <a:xfrm>
            <a:off x="1436070" y="3514083"/>
            <a:ext cx="6271453" cy="649632"/>
            <a:chOff x="1428644" y="2604952"/>
            <a:chExt cx="6286713" cy="649632"/>
          </a:xfrm>
        </p:grpSpPr>
        <p:sp>
          <p:nvSpPr>
            <p:cNvPr id="76" name="Rectangle 48">
              <a:extLst>
                <a:ext uri="{FF2B5EF4-FFF2-40B4-BE49-F238E27FC236}">
                  <a16:creationId xmlns:a16="http://schemas.microsoft.com/office/drawing/2014/main" id="{1A8BFF11-96C4-62B2-9585-79B6A448FA2D}"/>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77" name="Content Placeholder 2">
              <a:extLst>
                <a:ext uri="{FF2B5EF4-FFF2-40B4-BE49-F238E27FC236}">
                  <a16:creationId xmlns:a16="http://schemas.microsoft.com/office/drawing/2014/main" id="{1655121F-2E1F-E7CF-86A4-BC757EE8324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grpSp>
      <p:grpSp>
        <p:nvGrpSpPr>
          <p:cNvPr id="78" name="Group 6">
            <a:extLst>
              <a:ext uri="{FF2B5EF4-FFF2-40B4-BE49-F238E27FC236}">
                <a16:creationId xmlns:a16="http://schemas.microsoft.com/office/drawing/2014/main" id="{ABE3EC22-46FB-EC05-8C42-A8EF2B0CE634}"/>
              </a:ext>
            </a:extLst>
          </p:cNvPr>
          <p:cNvGrpSpPr/>
          <p:nvPr/>
        </p:nvGrpSpPr>
        <p:grpSpPr>
          <a:xfrm>
            <a:off x="1441587" y="3518922"/>
            <a:ext cx="6266955" cy="649632"/>
            <a:chOff x="-3913331" y="4700899"/>
            <a:chExt cx="6266955" cy="649632"/>
          </a:xfrm>
        </p:grpSpPr>
        <p:sp>
          <p:nvSpPr>
            <p:cNvPr id="79" name="Rectangle 50">
              <a:extLst>
                <a:ext uri="{FF2B5EF4-FFF2-40B4-BE49-F238E27FC236}">
                  <a16:creationId xmlns:a16="http://schemas.microsoft.com/office/drawing/2014/main" id="{FAAD1700-F945-7108-3FFF-068562066663}"/>
                </a:ext>
              </a:extLst>
            </p:cNvPr>
            <p:cNvSpPr/>
            <p:nvPr/>
          </p:nvSpPr>
          <p:spPr>
            <a:xfrm>
              <a:off x="-3913331" y="4700899"/>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80" name="Content Placeholder 2">
              <a:extLst>
                <a:ext uri="{FF2B5EF4-FFF2-40B4-BE49-F238E27FC236}">
                  <a16:creationId xmlns:a16="http://schemas.microsoft.com/office/drawing/2014/main" id="{0CECECAA-936A-7498-65E0-6469B3DA9786}"/>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dirty="0">
                  <a:ln>
                    <a:noFill/>
                  </a:ln>
                  <a:solidFill>
                    <a:srgbClr val="FF0000"/>
                  </a:solidFill>
                  <a:effectLst/>
                  <a:uLnTx/>
                  <a:uFillTx/>
                  <a:latin typeface="+mj-lt"/>
                  <a:ea typeface="+mn-ea"/>
                  <a:cs typeface="+mn-cs"/>
                </a:rPr>
                <a:t>closed</a:t>
              </a:r>
            </a:p>
          </p:txBody>
        </p:sp>
      </p:grpSp>
      <p:sp>
        <p:nvSpPr>
          <p:cNvPr id="81" name="Rectangle 7">
            <a:extLst>
              <a:ext uri="{FF2B5EF4-FFF2-40B4-BE49-F238E27FC236}">
                <a16:creationId xmlns:a16="http://schemas.microsoft.com/office/drawing/2014/main" id="{E6C425FC-B3DC-29CE-1075-C8322C4B7BA5}"/>
              </a:ext>
            </a:extLst>
          </p:cNvPr>
          <p:cNvSpPr/>
          <p:nvPr/>
        </p:nvSpPr>
        <p:spPr>
          <a:xfrm>
            <a:off x="579893" y="2240238"/>
            <a:ext cx="7984214"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cap="none" spc="0" normalizeH="0" baseline="0" noProof="0" dirty="0">
                <a:ln>
                  <a:noFill/>
                </a:ln>
                <a:solidFill>
                  <a:srgbClr val="316CE3"/>
                </a:solidFill>
                <a:effectLst/>
                <a:uLnTx/>
                <a:uFillTx/>
                <a:latin typeface="+mj-lt"/>
                <a:ea typeface="+mn-ea"/>
                <a:cs typeface="+mn-cs"/>
              </a:rPr>
              <a:t>DRAM Bank</a:t>
            </a:r>
          </a:p>
        </p:txBody>
      </p:sp>
      <p:sp>
        <p:nvSpPr>
          <p:cNvPr id="82" name="Multiply 70">
            <a:extLst>
              <a:ext uri="{FF2B5EF4-FFF2-40B4-BE49-F238E27FC236}">
                <a16:creationId xmlns:a16="http://schemas.microsoft.com/office/drawing/2014/main" id="{72A9B46C-A891-AB00-FD8F-D988B3F5D2BF}"/>
              </a:ext>
            </a:extLst>
          </p:cNvPr>
          <p:cNvSpPr/>
          <p:nvPr/>
        </p:nvSpPr>
        <p:spPr>
          <a:xfrm>
            <a:off x="5472747" y="282433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83" name="Multiply 71">
            <a:extLst>
              <a:ext uri="{FF2B5EF4-FFF2-40B4-BE49-F238E27FC236}">
                <a16:creationId xmlns:a16="http://schemas.microsoft.com/office/drawing/2014/main" id="{ECEB3B0C-134E-FB84-0845-7CE10817ADE1}"/>
              </a:ext>
            </a:extLst>
          </p:cNvPr>
          <p:cNvSpPr/>
          <p:nvPr/>
        </p:nvSpPr>
        <p:spPr>
          <a:xfrm>
            <a:off x="2915079" y="415307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nvGrpSpPr>
          <p:cNvPr id="84" name="Group 15">
            <a:extLst>
              <a:ext uri="{FF2B5EF4-FFF2-40B4-BE49-F238E27FC236}">
                <a16:creationId xmlns:a16="http://schemas.microsoft.com/office/drawing/2014/main" id="{19052C9A-396D-2FA5-89C6-321E64014B5E}"/>
              </a:ext>
            </a:extLst>
          </p:cNvPr>
          <p:cNvGrpSpPr/>
          <p:nvPr/>
        </p:nvGrpSpPr>
        <p:grpSpPr>
          <a:xfrm>
            <a:off x="3205804" y="2822718"/>
            <a:ext cx="2533789" cy="2056200"/>
            <a:chOff x="3456171" y="2348675"/>
            <a:chExt cx="2533789" cy="2056200"/>
          </a:xfrm>
        </p:grpSpPr>
        <p:sp>
          <p:nvSpPr>
            <p:cNvPr id="86" name="Multiply 69">
              <a:extLst>
                <a:ext uri="{FF2B5EF4-FFF2-40B4-BE49-F238E27FC236}">
                  <a16:creationId xmlns:a16="http://schemas.microsoft.com/office/drawing/2014/main" id="{F620C218-4DEA-8762-8500-1FC83966FCCD}"/>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sp>
          <p:nvSpPr>
            <p:cNvPr id="87" name="Multiply 72">
              <a:extLst>
                <a:ext uri="{FF2B5EF4-FFF2-40B4-BE49-F238E27FC236}">
                  <a16:creationId xmlns:a16="http://schemas.microsoft.com/office/drawing/2014/main" id="{DC6DB202-66CE-9380-77B4-14A4282A340E}"/>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j-lt"/>
                <a:ea typeface="+mn-ea"/>
                <a:cs typeface="+mn-cs"/>
              </a:endParaRPr>
            </a:p>
          </p:txBody>
        </p:sp>
      </p:grpSp>
      <p:sp>
        <p:nvSpPr>
          <p:cNvPr id="89" name="Content Placeholder 2">
            <a:extLst>
              <a:ext uri="{FF2B5EF4-FFF2-40B4-BE49-F238E27FC236}">
                <a16:creationId xmlns:a16="http://schemas.microsoft.com/office/drawing/2014/main" id="{226BBB74-307D-F584-DAEC-DB422D63AB78}"/>
              </a:ext>
            </a:extLst>
          </p:cNvPr>
          <p:cNvSpPr txBox="1">
            <a:spLocks/>
          </p:cNvSpPr>
          <p:nvPr/>
        </p:nvSpPr>
        <p:spPr>
          <a:xfrm>
            <a:off x="75991" y="5375594"/>
            <a:ext cx="8987622" cy="522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buNone/>
              <a:defRPr/>
            </a:pPr>
            <a:r>
              <a:rPr kumimoji="0" lang="en-US" sz="2500" b="0" i="0" u="none" strike="noStrike" kern="1200" cap="none" spc="0" normalizeH="0" baseline="0" noProof="0" dirty="0">
                <a:ln>
                  <a:noFill/>
                </a:ln>
                <a:solidFill>
                  <a:prstClr val="black"/>
                </a:solidFill>
                <a:effectLst/>
                <a:uLnTx/>
                <a:uFillTx/>
                <a:latin typeface="+mj-lt"/>
              </a:rPr>
              <a:t>Repeatedly </a:t>
            </a:r>
            <a:r>
              <a:rPr kumimoji="0" lang="en-US" sz="2500" b="1" i="0" u="none" strike="noStrike" kern="1200" cap="none" spc="0" normalizeH="0" baseline="0" noProof="0" dirty="0">
                <a:ln>
                  <a:noFill/>
                </a:ln>
                <a:solidFill>
                  <a:srgbClr val="538234"/>
                </a:solidFill>
                <a:effectLst/>
                <a:uLnTx/>
                <a:uFillTx/>
                <a:latin typeface="+mj-lt"/>
              </a:rPr>
              <a:t>opening</a:t>
            </a:r>
            <a:r>
              <a:rPr kumimoji="0" lang="en-US" sz="2500" b="0" i="0" u="none" strike="noStrike" kern="1200" cap="none" spc="0" normalizeH="0" baseline="0" noProof="0" dirty="0">
                <a:ln>
                  <a:noFill/>
                </a:ln>
                <a:solidFill>
                  <a:srgbClr val="538234"/>
                </a:solidFill>
                <a:effectLst/>
                <a:uLnTx/>
                <a:uFillTx/>
                <a:latin typeface="+mj-lt"/>
              </a:rPr>
              <a:t> (activating) </a:t>
            </a:r>
            <a:r>
              <a:rPr kumimoji="0" lang="en-US" sz="2500" b="0" i="0" u="none" strike="noStrike" kern="1200" cap="none" spc="0" normalizeH="0" baseline="0" noProof="0" dirty="0">
                <a:ln>
                  <a:noFill/>
                </a:ln>
                <a:solidFill>
                  <a:prstClr val="black"/>
                </a:solidFill>
                <a:effectLst/>
                <a:uLnTx/>
                <a:uFillTx/>
                <a:latin typeface="+mj-lt"/>
              </a:rPr>
              <a:t>and </a:t>
            </a:r>
            <a:r>
              <a:rPr kumimoji="0" lang="en-US" sz="2500" b="1" i="0" u="none" strike="noStrike" kern="1200" cap="none" spc="0" normalizeH="0" baseline="0" noProof="0" dirty="0">
                <a:ln>
                  <a:noFill/>
                </a:ln>
                <a:solidFill>
                  <a:srgbClr val="C00000"/>
                </a:solidFill>
                <a:effectLst/>
                <a:uLnTx/>
                <a:uFillTx/>
                <a:latin typeface="+mj-lt"/>
              </a:rPr>
              <a:t>closing</a:t>
            </a:r>
            <a:r>
              <a:rPr kumimoji="0" lang="en-US" sz="2500" b="0" i="0" u="none" strike="noStrike" kern="1200" cap="none" spc="0" normalizeH="0" baseline="0" noProof="0" dirty="0">
                <a:ln>
                  <a:noFill/>
                </a:ln>
                <a:solidFill>
                  <a:srgbClr val="C00000"/>
                </a:solidFill>
                <a:effectLst/>
                <a:uLnTx/>
                <a:uFillTx/>
                <a:latin typeface="+mj-lt"/>
              </a:rPr>
              <a:t> (</a:t>
            </a:r>
            <a:r>
              <a:rPr kumimoji="0" lang="en-US" sz="2500" b="0" i="0" u="none" strike="noStrike" kern="1200" cap="none" spc="0" normalizeH="0" baseline="0" noProof="0" dirty="0" err="1">
                <a:ln>
                  <a:noFill/>
                </a:ln>
                <a:solidFill>
                  <a:srgbClr val="C00000"/>
                </a:solidFill>
                <a:effectLst/>
                <a:uLnTx/>
                <a:uFillTx/>
                <a:latin typeface="+mj-lt"/>
              </a:rPr>
              <a:t>precharging</a:t>
            </a:r>
            <a:r>
              <a:rPr kumimoji="0" lang="en-US" sz="2500" b="0" i="0" u="none" strike="noStrike" kern="1200" cap="none" spc="0" normalizeH="0" baseline="0" noProof="0" dirty="0">
                <a:ln>
                  <a:noFill/>
                </a:ln>
                <a:solidFill>
                  <a:srgbClr val="C00000"/>
                </a:solidFill>
                <a:effectLst/>
                <a:uLnTx/>
                <a:uFillTx/>
                <a:latin typeface="+mj-lt"/>
              </a:rPr>
              <a:t>) </a:t>
            </a:r>
            <a:br>
              <a:rPr kumimoji="0" lang="en-US" sz="2500" b="0" i="0" u="none" strike="noStrike" kern="1200" cap="none" spc="0" normalizeH="0" baseline="0" noProof="0" dirty="0">
                <a:ln>
                  <a:noFill/>
                </a:ln>
                <a:solidFill>
                  <a:srgbClr val="C00000"/>
                </a:solidFill>
                <a:effectLst/>
                <a:uLnTx/>
                <a:uFillTx/>
                <a:latin typeface="+mj-lt"/>
              </a:rPr>
            </a:br>
            <a:r>
              <a:rPr lang="en-US" sz="2500" dirty="0">
                <a:solidFill>
                  <a:prstClr val="black"/>
                </a:solidFill>
                <a:latin typeface="+mj-lt"/>
              </a:rPr>
              <a:t>a DRAM row causes </a:t>
            </a:r>
            <a:r>
              <a:rPr lang="en-US" sz="2500" b="1" dirty="0" err="1">
                <a:solidFill>
                  <a:srgbClr val="4472C4">
                    <a:lumMod val="75000"/>
                  </a:srgbClr>
                </a:solidFill>
                <a:latin typeface="+mj-lt"/>
              </a:rPr>
              <a:t>RowHammer</a:t>
            </a:r>
            <a:r>
              <a:rPr lang="en-US" sz="2500" b="1" dirty="0">
                <a:solidFill>
                  <a:srgbClr val="4472C4">
                    <a:lumMod val="75000"/>
                  </a:srgbClr>
                </a:solidFill>
                <a:latin typeface="+mj-lt"/>
              </a:rPr>
              <a:t> bitflips</a:t>
            </a:r>
            <a:r>
              <a:rPr lang="en-US" sz="2500" dirty="0">
                <a:solidFill>
                  <a:srgbClr val="4472C4">
                    <a:lumMod val="75000"/>
                  </a:srgbClr>
                </a:solidFill>
                <a:latin typeface="+mj-lt"/>
              </a:rPr>
              <a:t> </a:t>
            </a:r>
            <a:r>
              <a:rPr lang="en-US" sz="2500" dirty="0">
                <a:solidFill>
                  <a:prstClr val="black"/>
                </a:solidFill>
                <a:latin typeface="+mj-lt"/>
              </a:rPr>
              <a:t>in nearby cells</a:t>
            </a:r>
            <a:endParaRPr lang="en-US" sz="2500" dirty="0">
              <a:solidFill>
                <a:srgbClr val="C00000"/>
              </a:solidFill>
              <a:latin typeface="+mj-lt"/>
            </a:endParaRPr>
          </a:p>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500" b="0" i="0" u="none" strike="noStrike" kern="1200" cap="none" spc="0" normalizeH="0" baseline="0" noProof="0" dirty="0">
              <a:ln>
                <a:noFill/>
              </a:ln>
              <a:solidFill>
                <a:srgbClr val="C00000"/>
              </a:solidFill>
              <a:effectLst/>
              <a:uLnTx/>
              <a:uFillTx/>
              <a:latin typeface="+mj-lt"/>
              <a:ea typeface="+mn-ea"/>
              <a:cs typeface="+mn-cs"/>
            </a:endParaRPr>
          </a:p>
        </p:txBody>
      </p:sp>
      <p:sp>
        <p:nvSpPr>
          <p:cNvPr id="7" name="Content Placeholder 2">
            <a:extLst>
              <a:ext uri="{FF2B5EF4-FFF2-40B4-BE49-F238E27FC236}">
                <a16:creationId xmlns:a16="http://schemas.microsoft.com/office/drawing/2014/main" id="{3A8B0FEF-A773-88C0-DD7C-274D61B6507E}"/>
              </a:ext>
            </a:extLst>
          </p:cNvPr>
          <p:cNvSpPr txBox="1">
            <a:spLocks/>
          </p:cNvSpPr>
          <p:nvPr/>
        </p:nvSpPr>
        <p:spPr>
          <a:xfrm>
            <a:off x="40000" y="5735353"/>
            <a:ext cx="8987622" cy="522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lnSpc>
                <a:spcPct val="100000"/>
              </a:lnSpc>
              <a:buNone/>
              <a:defRPr/>
            </a:pPr>
            <a:endParaRPr kumimoji="0" lang="en-US" sz="2500" b="0" i="0" u="none" strike="noStrike" kern="1200" cap="none" spc="0" normalizeH="0" baseline="0" noProof="0" dirty="0">
              <a:ln>
                <a:noFill/>
              </a:ln>
              <a:solidFill>
                <a:srgbClr val="C00000"/>
              </a:solidFill>
              <a:effectLst/>
              <a:uLnTx/>
              <a:uFillTx/>
              <a:latin typeface="+mj-lt"/>
            </a:endParaRPr>
          </a:p>
        </p:txBody>
      </p:sp>
    </p:spTree>
    <p:extLst>
      <p:ext uri="{BB962C8B-B14F-4D97-AF65-F5344CB8AC3E}">
        <p14:creationId xmlns:p14="http://schemas.microsoft.com/office/powerpoint/2010/main" val="485437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8"/>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9"/>
                                        </p:tgtEl>
                                        <p:attrNameLst>
                                          <p:attrName>style.visibility</p:attrName>
                                        </p:attrNameLst>
                                      </p:cBhvr>
                                      <p:to>
                                        <p:strVal val="visible"/>
                                      </p:to>
                                    </p:set>
                                  </p:childTnLst>
                                </p:cTn>
                              </p:par>
                            </p:childTnLst>
                          </p:cTn>
                        </p:par>
                        <p:par>
                          <p:cTn id="35" fill="hold">
                            <p:stCondLst>
                              <p:cond delay="0"/>
                            </p:stCondLst>
                            <p:childTnLst>
                              <p:par>
                                <p:cTn id="36" presetID="1" presetClass="exit" presetSubtype="0" fill="hold" nodeType="afterEffect">
                                  <p:stCondLst>
                                    <p:cond delay="500"/>
                                  </p:stCondLst>
                                  <p:childTnLst>
                                    <p:set>
                                      <p:cBhvr>
                                        <p:cTn id="37" dur="1" fill="hold">
                                          <p:stCondLst>
                                            <p:cond delay="0"/>
                                          </p:stCondLst>
                                        </p:cTn>
                                        <p:tgtEl>
                                          <p:spTgt spid="75"/>
                                        </p:tgtEl>
                                        <p:attrNameLst>
                                          <p:attrName>style.visibility</p:attrName>
                                        </p:attrNameLst>
                                      </p:cBhvr>
                                      <p:to>
                                        <p:strVal val="hidden"/>
                                      </p:to>
                                    </p:set>
                                  </p:childTnLst>
                                </p:cTn>
                              </p:par>
                              <p:par>
                                <p:cTn id="38" presetID="1" presetClass="entr" presetSubtype="0" fill="hold" nodeType="withEffect">
                                  <p:stCondLst>
                                    <p:cond delay="500"/>
                                  </p:stCondLst>
                                  <p:childTnLst>
                                    <p:set>
                                      <p:cBhvr>
                                        <p:cTn id="39" dur="1" fill="hold">
                                          <p:stCondLst>
                                            <p:cond delay="0"/>
                                          </p:stCondLst>
                                        </p:cTn>
                                        <p:tgtEl>
                                          <p:spTgt spid="62"/>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84"/>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69"/>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nodePh="1">
                                  <p:stCondLst>
                                    <p:cond delay="0"/>
                                  </p:stCondLst>
                                  <p:endCondLst>
                                    <p:cond evt="begin" delay="0">
                                      <p:tn val="48"/>
                                    </p:cond>
                                  </p:endCondLst>
                                  <p:childTnLst>
                                    <p:set>
                                      <p:cBhvr>
                                        <p:cTn id="49"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animBg="1"/>
      <p:bldP spid="83" grpId="0" animBg="1"/>
      <p:bldP spid="89"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944C7-C2A9-517B-5FB1-9AF154050AC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9AB7D038-08B5-1BE1-27F3-0899F3EA26FA}"/>
              </a:ext>
            </a:extLst>
          </p:cNvPr>
          <p:cNvSpPr>
            <a:spLocks noGrp="1"/>
          </p:cNvSpPr>
          <p:nvPr>
            <p:ph type="title"/>
          </p:nvPr>
        </p:nvSpPr>
        <p:spPr/>
        <p:txBody>
          <a:bodyPr/>
          <a:lstStyle/>
          <a:p>
            <a:r>
              <a:rPr lang="en-US" dirty="0"/>
              <a:t>Mitigating Read Disturbance (I):</a:t>
            </a:r>
            <a:br>
              <a:rPr lang="en-US" dirty="0"/>
            </a:br>
            <a:r>
              <a:rPr lang="en-US" dirty="0"/>
              <a:t>Preventive Refresh</a:t>
            </a:r>
            <a:endParaRPr lang="tr-TR" dirty="0"/>
          </a:p>
        </p:txBody>
      </p:sp>
      <p:sp>
        <p:nvSpPr>
          <p:cNvPr id="4" name="Alt Bilgi Yer Tutucusu 3">
            <a:extLst>
              <a:ext uri="{FF2B5EF4-FFF2-40B4-BE49-F238E27FC236}">
                <a16:creationId xmlns:a16="http://schemas.microsoft.com/office/drawing/2014/main" id="{114C7E27-BF29-01B9-68E1-363A42A78107}"/>
              </a:ext>
            </a:extLst>
          </p:cNvPr>
          <p:cNvSpPr>
            <a:spLocks noGrp="1"/>
          </p:cNvSpPr>
          <p:nvPr>
            <p:ph type="ftr" sz="quarter" idx="11"/>
          </p:nvPr>
        </p:nvSpPr>
        <p:spPr>
          <a:xfrm>
            <a:off x="1671145" y="6517178"/>
            <a:ext cx="6558455" cy="204298"/>
          </a:xfrm>
        </p:spPr>
        <p:txBody>
          <a:bodyPr/>
          <a:lstStyle/>
          <a:p>
            <a:r>
              <a:rPr lang="en-US" b="1" dirty="0">
                <a:solidFill>
                  <a:prstClr val="black"/>
                </a:solidFill>
                <a:latin typeface="+mj-lt"/>
                <a:ea typeface="ＭＳ Ｐゴシック" charset="0"/>
                <a:cs typeface="ＭＳ Ｐゴシック" charset="0"/>
              </a:rPr>
              <a:t>[Bostanci+ HPCA'24]</a:t>
            </a:r>
            <a:endParaRPr kumimoji="0" lang="en-US" sz="1200" b="1"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5" name="Slayt Numarası Yer Tutucusu 4">
            <a:extLst>
              <a:ext uri="{FF2B5EF4-FFF2-40B4-BE49-F238E27FC236}">
                <a16:creationId xmlns:a16="http://schemas.microsoft.com/office/drawing/2014/main" id="{6408ED9F-B82F-4B5F-97F6-78D7B52C8F3B}"/>
              </a:ext>
            </a:extLst>
          </p:cNvPr>
          <p:cNvSpPr>
            <a:spLocks noGrp="1"/>
          </p:cNvSpPr>
          <p:nvPr>
            <p:ph type="sldNum" sz="quarter" idx="12"/>
          </p:nvPr>
        </p:nvSpPr>
        <p:spPr/>
        <p:txBody>
          <a:bodyPr/>
          <a:lstStyle/>
          <a:p>
            <a:fld id="{CBE5B309-C2CE-4D90-B104-F7E98438FC65}" type="slidenum">
              <a:rPr lang="tr-TR" smtClean="0">
                <a:latin typeface="+mj-lt"/>
              </a:rPr>
              <a:t>8</a:t>
            </a:fld>
            <a:endParaRPr lang="tr-TR">
              <a:latin typeface="+mj-lt"/>
            </a:endParaRPr>
          </a:p>
        </p:txBody>
      </p:sp>
      <p:sp>
        <p:nvSpPr>
          <p:cNvPr id="28" name="Punchline">
            <a:extLst>
              <a:ext uri="{FF2B5EF4-FFF2-40B4-BE49-F238E27FC236}">
                <a16:creationId xmlns:a16="http://schemas.microsoft.com/office/drawing/2014/main" id="{6423C439-244E-9AB5-42D3-22D61C5780AE}"/>
              </a:ext>
            </a:extLst>
          </p:cNvPr>
          <p:cNvSpPr txBox="1"/>
          <p:nvPr/>
        </p:nvSpPr>
        <p:spPr>
          <a:xfrm>
            <a:off x="395288" y="4607011"/>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42" name="Rounded Rectangle 4">
            <a:extLst>
              <a:ext uri="{FF2B5EF4-FFF2-40B4-BE49-F238E27FC236}">
                <a16:creationId xmlns:a16="http://schemas.microsoft.com/office/drawing/2014/main" id="{FD9E752C-B333-DA59-A0E1-0F252896BC00}"/>
              </a:ext>
            </a:extLst>
          </p:cNvPr>
          <p:cNvSpPr/>
          <p:nvPr/>
        </p:nvSpPr>
        <p:spPr>
          <a:xfrm>
            <a:off x="579892" y="1870623"/>
            <a:ext cx="7984215" cy="2955463"/>
          </a:xfrm>
          <a:prstGeom prst="roundRect">
            <a:avLst>
              <a:gd name="adj" fmla="val 9311"/>
            </a:avLst>
          </a:prstGeom>
          <a:solidFill>
            <a:srgbClr val="F3F6FB"/>
          </a:solidFill>
          <a:ln w="38100">
            <a:solidFill>
              <a:srgbClr val="316C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mn-ea"/>
              <a:cs typeface="+mn-cs"/>
            </a:endParaRPr>
          </a:p>
        </p:txBody>
      </p:sp>
      <p:cxnSp>
        <p:nvCxnSpPr>
          <p:cNvPr id="44" name="Straight Connector 16">
            <a:extLst>
              <a:ext uri="{FF2B5EF4-FFF2-40B4-BE49-F238E27FC236}">
                <a16:creationId xmlns:a16="http://schemas.microsoft.com/office/drawing/2014/main" id="{D2811A76-60F5-E4D8-921D-9665990AD36D}"/>
              </a:ext>
            </a:extLst>
          </p:cNvPr>
          <p:cNvCxnSpPr>
            <a:cxnSpLocks/>
          </p:cNvCxnSpPr>
          <p:nvPr/>
        </p:nvCxnSpPr>
        <p:spPr>
          <a:xfrm>
            <a:off x="1024997" y="284809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7">
            <a:extLst>
              <a:ext uri="{FF2B5EF4-FFF2-40B4-BE49-F238E27FC236}">
                <a16:creationId xmlns:a16="http://schemas.microsoft.com/office/drawing/2014/main" id="{FFF95D21-4785-798B-F5B9-44E96E099832}"/>
              </a:ext>
            </a:extLst>
          </p:cNvPr>
          <p:cNvCxnSpPr>
            <a:cxnSpLocks/>
          </p:cNvCxnSpPr>
          <p:nvPr/>
        </p:nvCxnSpPr>
        <p:spPr>
          <a:xfrm>
            <a:off x="1024997" y="3530103"/>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8">
            <a:extLst>
              <a:ext uri="{FF2B5EF4-FFF2-40B4-BE49-F238E27FC236}">
                <a16:creationId xmlns:a16="http://schemas.microsoft.com/office/drawing/2014/main" id="{9549D0F3-34BB-0A6E-A6E6-AA7CEF67659C}"/>
              </a:ext>
            </a:extLst>
          </p:cNvPr>
          <p:cNvCxnSpPr>
            <a:cxnSpLocks/>
          </p:cNvCxnSpPr>
          <p:nvPr/>
        </p:nvCxnSpPr>
        <p:spPr>
          <a:xfrm>
            <a:off x="1024997" y="420445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0" name="Rectangle 20">
            <a:extLst>
              <a:ext uri="{FF2B5EF4-FFF2-40B4-BE49-F238E27FC236}">
                <a16:creationId xmlns:a16="http://schemas.microsoft.com/office/drawing/2014/main" id="{FF75C161-4F55-0602-02C0-DAC2F8A18C77}"/>
              </a:ext>
            </a:extLst>
          </p:cNvPr>
          <p:cNvSpPr/>
          <p:nvPr/>
        </p:nvSpPr>
        <p:spPr>
          <a:xfrm>
            <a:off x="1436477" y="250322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1" name="Rectangle 21">
            <a:extLst>
              <a:ext uri="{FF2B5EF4-FFF2-40B4-BE49-F238E27FC236}">
                <a16:creationId xmlns:a16="http://schemas.microsoft.com/office/drawing/2014/main" id="{FE31D657-E992-5052-95D2-B8C9E7EAD730}"/>
              </a:ext>
            </a:extLst>
          </p:cNvPr>
          <p:cNvSpPr/>
          <p:nvPr/>
        </p:nvSpPr>
        <p:spPr>
          <a:xfrm>
            <a:off x="1436477" y="3168971"/>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2" name="Rectangle 22">
            <a:extLst>
              <a:ext uri="{FF2B5EF4-FFF2-40B4-BE49-F238E27FC236}">
                <a16:creationId xmlns:a16="http://schemas.microsoft.com/office/drawing/2014/main" id="{6728CD3A-8BD0-55AD-1EAB-45E8B55AC078}"/>
              </a:ext>
            </a:extLst>
          </p:cNvPr>
          <p:cNvSpPr/>
          <p:nvPr/>
        </p:nvSpPr>
        <p:spPr>
          <a:xfrm>
            <a:off x="1436477" y="3842270"/>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nvGrpSpPr>
          <p:cNvPr id="54" name="Group 3">
            <a:extLst>
              <a:ext uri="{FF2B5EF4-FFF2-40B4-BE49-F238E27FC236}">
                <a16:creationId xmlns:a16="http://schemas.microsoft.com/office/drawing/2014/main" id="{A835A1B2-4743-8581-AE0A-2AA9AC00F4B7}"/>
              </a:ext>
            </a:extLst>
          </p:cNvPr>
          <p:cNvGrpSpPr/>
          <p:nvPr/>
        </p:nvGrpSpPr>
        <p:grpSpPr>
          <a:xfrm>
            <a:off x="1428644" y="2501245"/>
            <a:ext cx="6286713" cy="1990657"/>
            <a:chOff x="1428644" y="1937227"/>
            <a:chExt cx="6286713" cy="1990657"/>
          </a:xfrm>
        </p:grpSpPr>
        <p:sp>
          <p:nvSpPr>
            <p:cNvPr id="55" name="Rectangle 57">
              <a:extLst>
                <a:ext uri="{FF2B5EF4-FFF2-40B4-BE49-F238E27FC236}">
                  <a16:creationId xmlns:a16="http://schemas.microsoft.com/office/drawing/2014/main" id="{EABE3221-BB0A-5BFA-9A3F-7E5DC3B4538A}"/>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6" name="Content Placeholder 2">
              <a:extLst>
                <a:ext uri="{FF2B5EF4-FFF2-40B4-BE49-F238E27FC236}">
                  <a16:creationId xmlns:a16="http://schemas.microsoft.com/office/drawing/2014/main" id="{1D19F1BD-B52E-49A2-68DA-407A0E51A6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57" name="Rectangle 58">
              <a:extLst>
                <a:ext uri="{FF2B5EF4-FFF2-40B4-BE49-F238E27FC236}">
                  <a16:creationId xmlns:a16="http://schemas.microsoft.com/office/drawing/2014/main" id="{78D8E557-DE5C-D2D9-B524-A9EC8964731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8" name="Rectangle 59">
              <a:extLst>
                <a:ext uri="{FF2B5EF4-FFF2-40B4-BE49-F238E27FC236}">
                  <a16:creationId xmlns:a16="http://schemas.microsoft.com/office/drawing/2014/main" id="{E8F127D6-C218-7814-002E-C8278B367CE2}"/>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59" name="Group 8">
            <a:extLst>
              <a:ext uri="{FF2B5EF4-FFF2-40B4-BE49-F238E27FC236}">
                <a16:creationId xmlns:a16="http://schemas.microsoft.com/office/drawing/2014/main" id="{41903D26-5C02-28EE-03CB-B8E196569AA2}"/>
              </a:ext>
            </a:extLst>
          </p:cNvPr>
          <p:cNvGrpSpPr/>
          <p:nvPr/>
        </p:nvGrpSpPr>
        <p:grpSpPr>
          <a:xfrm>
            <a:off x="1428644" y="3167982"/>
            <a:ext cx="6286713" cy="649632"/>
            <a:chOff x="1428644" y="2603964"/>
            <a:chExt cx="6286713" cy="649632"/>
          </a:xfrm>
        </p:grpSpPr>
        <p:sp>
          <p:nvSpPr>
            <p:cNvPr id="60" name="Rectangle 60">
              <a:extLst>
                <a:ext uri="{FF2B5EF4-FFF2-40B4-BE49-F238E27FC236}">
                  <a16:creationId xmlns:a16="http://schemas.microsoft.com/office/drawing/2014/main" id="{C255E0CD-E875-9110-4129-18A662BBC48E}"/>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1" name="Content Placeholder 2">
              <a:extLst>
                <a:ext uri="{FF2B5EF4-FFF2-40B4-BE49-F238E27FC236}">
                  <a16:creationId xmlns:a16="http://schemas.microsoft.com/office/drawing/2014/main" id="{C8B90AF4-4403-9388-9093-9C45A766B435}"/>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closed</a:t>
              </a:r>
            </a:p>
          </p:txBody>
        </p:sp>
      </p:grpSp>
      <p:grpSp>
        <p:nvGrpSpPr>
          <p:cNvPr id="62" name="Group 62">
            <a:extLst>
              <a:ext uri="{FF2B5EF4-FFF2-40B4-BE49-F238E27FC236}">
                <a16:creationId xmlns:a16="http://schemas.microsoft.com/office/drawing/2014/main" id="{EA39F8D4-6831-3D3C-9411-382BE89AC4C6}"/>
              </a:ext>
            </a:extLst>
          </p:cNvPr>
          <p:cNvGrpSpPr/>
          <p:nvPr/>
        </p:nvGrpSpPr>
        <p:grpSpPr>
          <a:xfrm>
            <a:off x="1425311" y="2505562"/>
            <a:ext cx="6286713" cy="1990657"/>
            <a:chOff x="1428644" y="1937227"/>
            <a:chExt cx="6286713" cy="1990657"/>
          </a:xfrm>
        </p:grpSpPr>
        <p:sp>
          <p:nvSpPr>
            <p:cNvPr id="63" name="Rectangle 63">
              <a:extLst>
                <a:ext uri="{FF2B5EF4-FFF2-40B4-BE49-F238E27FC236}">
                  <a16:creationId xmlns:a16="http://schemas.microsoft.com/office/drawing/2014/main" id="{666E21CE-57C9-817F-5BB5-AC98B5F3AF5C}"/>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4" name="Content Placeholder 2">
              <a:extLst>
                <a:ext uri="{FF2B5EF4-FFF2-40B4-BE49-F238E27FC236}">
                  <a16:creationId xmlns:a16="http://schemas.microsoft.com/office/drawing/2014/main" id="{11AACEE0-2F65-14C3-C10C-3442004FB315}"/>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65" name="Rectangle 65">
              <a:extLst>
                <a:ext uri="{FF2B5EF4-FFF2-40B4-BE49-F238E27FC236}">
                  <a16:creationId xmlns:a16="http://schemas.microsoft.com/office/drawing/2014/main" id="{A58FB7E6-7861-5CFA-00DE-E0CDB78A4CF7}"/>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1</a:t>
              </a:r>
            </a:p>
          </p:txBody>
        </p:sp>
        <p:sp>
          <p:nvSpPr>
            <p:cNvPr id="66" name="Rectangle 66">
              <a:extLst>
                <a:ext uri="{FF2B5EF4-FFF2-40B4-BE49-F238E27FC236}">
                  <a16:creationId xmlns:a16="http://schemas.microsoft.com/office/drawing/2014/main" id="{E79095C8-FF62-3B34-A374-76CE3D7B3D30}"/>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23" name="Grup 22">
            <a:extLst>
              <a:ext uri="{FF2B5EF4-FFF2-40B4-BE49-F238E27FC236}">
                <a16:creationId xmlns:a16="http://schemas.microsoft.com/office/drawing/2014/main" id="{3F0E301E-A797-DC9C-BD96-E438B32089E9}"/>
              </a:ext>
            </a:extLst>
          </p:cNvPr>
          <p:cNvGrpSpPr/>
          <p:nvPr/>
        </p:nvGrpSpPr>
        <p:grpSpPr>
          <a:xfrm>
            <a:off x="1439258" y="2508641"/>
            <a:ext cx="6278880" cy="1988659"/>
            <a:chOff x="1439258" y="2318622"/>
            <a:chExt cx="6278880" cy="1988659"/>
          </a:xfrm>
        </p:grpSpPr>
        <p:sp>
          <p:nvSpPr>
            <p:cNvPr id="20" name="Rectangle 67">
              <a:extLst>
                <a:ext uri="{FF2B5EF4-FFF2-40B4-BE49-F238E27FC236}">
                  <a16:creationId xmlns:a16="http://schemas.microsoft.com/office/drawing/2014/main" id="{75ECB2A2-F592-BBF7-DFFD-051095F26D57}"/>
                </a:ext>
              </a:extLst>
            </p:cNvPr>
            <p:cNvSpPr/>
            <p:nvPr/>
          </p:nvSpPr>
          <p:spPr>
            <a:xfrm>
              <a:off x="1439258" y="2318622"/>
              <a:ext cx="6278880" cy="649632"/>
            </a:xfrm>
            <a:prstGeom prst="rect">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a:t>
              </a:r>
              <a:r>
                <a:rPr kumimoji="0" lang="tr-TR" sz="2800" b="0" i="0" u="none" strike="noStrike" kern="1200" cap="none" spc="0" normalizeH="0" baseline="0" noProof="0" dirty="0">
                  <a:ln>
                    <a:noFill/>
                  </a:ln>
                  <a:solidFill>
                    <a:prstClr val="black"/>
                  </a:solidFill>
                  <a:effectLst/>
                  <a:uLnTx/>
                  <a:uFillTx/>
                  <a:latin typeface="+mj-lt"/>
                  <a:ea typeface="+mn-ea"/>
                  <a:cs typeface="+mn-cs"/>
                </a:rPr>
                <a:t>1</a:t>
              </a:r>
              <a:endParaRPr kumimoji="0" lang="en-US" sz="2800" b="0" i="0" u="none" strike="noStrike" kern="1200" cap="none" spc="0" normalizeH="0" baseline="0" noProof="0" dirty="0">
                <a:ln>
                  <a:noFill/>
                </a:ln>
                <a:solidFill>
                  <a:prstClr val="black"/>
                </a:solidFill>
                <a:effectLst/>
                <a:uLnTx/>
                <a:uFillTx/>
                <a:latin typeface="+mj-lt"/>
                <a:ea typeface="+mn-ea"/>
                <a:cs typeface="+mn-cs"/>
              </a:endParaRPr>
            </a:p>
          </p:txBody>
        </p:sp>
        <p:sp>
          <p:nvSpPr>
            <p:cNvPr id="21" name="Rectangle 67">
              <a:extLst>
                <a:ext uri="{FF2B5EF4-FFF2-40B4-BE49-F238E27FC236}">
                  <a16:creationId xmlns:a16="http://schemas.microsoft.com/office/drawing/2014/main" id="{BFBA1599-DFEC-42BA-10F1-544D4B1460AC}"/>
                </a:ext>
              </a:extLst>
            </p:cNvPr>
            <p:cNvSpPr/>
            <p:nvPr/>
          </p:nvSpPr>
          <p:spPr>
            <a:xfrm>
              <a:off x="1439258" y="3657649"/>
              <a:ext cx="6278880" cy="649632"/>
            </a:xfrm>
            <a:prstGeom prst="rect">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a:t>
              </a:r>
              <a:r>
                <a:rPr kumimoji="0" lang="tr-TR" sz="2800" b="0" i="0" u="none" strike="noStrike" kern="1200" cap="none" spc="0" normalizeH="0" baseline="0" noProof="0" dirty="0">
                  <a:ln>
                    <a:noFill/>
                  </a:ln>
                  <a:solidFill>
                    <a:prstClr val="black"/>
                  </a:solidFill>
                  <a:effectLst/>
                  <a:uLnTx/>
                  <a:uFillTx/>
                  <a:latin typeface="+mj-lt"/>
                  <a:ea typeface="+mn-ea"/>
                  <a:cs typeface="+mn-cs"/>
                </a:rPr>
                <a:t>3</a:t>
              </a:r>
              <a:endParaRPr kumimoji="0" lang="en-US" sz="2800" b="0" i="0" u="none" strike="noStrike" kern="1200" cap="none" spc="0" normalizeH="0" baseline="0" noProof="0" dirty="0">
                <a:ln>
                  <a:noFill/>
                </a:ln>
                <a:solidFill>
                  <a:prstClr val="black"/>
                </a:solidFill>
                <a:effectLst/>
                <a:uLnTx/>
                <a:uFillTx/>
                <a:latin typeface="+mj-lt"/>
                <a:ea typeface="+mn-ea"/>
                <a:cs typeface="+mn-cs"/>
              </a:endParaRPr>
            </a:p>
          </p:txBody>
        </p:sp>
      </p:grpSp>
      <p:grpSp>
        <p:nvGrpSpPr>
          <p:cNvPr id="69" name="Group 11">
            <a:extLst>
              <a:ext uri="{FF2B5EF4-FFF2-40B4-BE49-F238E27FC236}">
                <a16:creationId xmlns:a16="http://schemas.microsoft.com/office/drawing/2014/main" id="{6E4608A6-A5A9-16A9-E7A5-2C9B45C63BF8}"/>
              </a:ext>
            </a:extLst>
          </p:cNvPr>
          <p:cNvGrpSpPr/>
          <p:nvPr/>
        </p:nvGrpSpPr>
        <p:grpSpPr>
          <a:xfrm>
            <a:off x="5533823" y="2603192"/>
            <a:ext cx="2210285" cy="1794806"/>
            <a:chOff x="5533823" y="2039174"/>
            <a:chExt cx="2210285" cy="1794806"/>
          </a:xfrm>
        </p:grpSpPr>
        <p:sp>
          <p:nvSpPr>
            <p:cNvPr id="71" name="Rectangle 101">
              <a:extLst>
                <a:ext uri="{FF2B5EF4-FFF2-40B4-BE49-F238E27FC236}">
                  <a16:creationId xmlns:a16="http://schemas.microsoft.com/office/drawing/2014/main" id="{DD6B8770-0CCD-E313-66D6-C46E5AD177A0}"/>
                </a:ext>
              </a:extLst>
            </p:cNvPr>
            <p:cNvSpPr/>
            <p:nvPr/>
          </p:nvSpPr>
          <p:spPr>
            <a:xfrm>
              <a:off x="6016776" y="2039174"/>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2" name="Rectangle 102">
              <a:extLst>
                <a:ext uri="{FF2B5EF4-FFF2-40B4-BE49-F238E27FC236}">
                  <a16:creationId xmlns:a16="http://schemas.microsoft.com/office/drawing/2014/main" id="{7908C28E-0A5F-783E-83C9-3FF935F27B99}"/>
                </a:ext>
              </a:extLst>
            </p:cNvPr>
            <p:cNvSpPr/>
            <p:nvPr/>
          </p:nvSpPr>
          <p:spPr>
            <a:xfrm>
              <a:off x="6016776" y="3372315"/>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4" name="Rectangle 90">
              <a:extLst>
                <a:ext uri="{FF2B5EF4-FFF2-40B4-BE49-F238E27FC236}">
                  <a16:creationId xmlns:a16="http://schemas.microsoft.com/office/drawing/2014/main" id="{E6C837A2-01D4-EBDE-A941-D8319DE64E5D}"/>
                </a:ext>
              </a:extLst>
            </p:cNvPr>
            <p:cNvSpPr/>
            <p:nvPr/>
          </p:nvSpPr>
          <p:spPr>
            <a:xfrm>
              <a:off x="5533823" y="2685155"/>
              <a:ext cx="213488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mj-lt"/>
                  <a:ea typeface="+mn-ea"/>
                  <a:cs typeface="+mn-cs"/>
                </a:rPr>
                <a:t>Aggressor Row</a:t>
              </a:r>
            </a:p>
          </p:txBody>
        </p:sp>
      </p:grpSp>
      <p:grpSp>
        <p:nvGrpSpPr>
          <p:cNvPr id="75" name="Group 47">
            <a:extLst>
              <a:ext uri="{FF2B5EF4-FFF2-40B4-BE49-F238E27FC236}">
                <a16:creationId xmlns:a16="http://schemas.microsoft.com/office/drawing/2014/main" id="{93177483-57CC-E238-4F11-DF76F0F80295}"/>
              </a:ext>
            </a:extLst>
          </p:cNvPr>
          <p:cNvGrpSpPr/>
          <p:nvPr/>
        </p:nvGrpSpPr>
        <p:grpSpPr>
          <a:xfrm>
            <a:off x="1436070" y="3172765"/>
            <a:ext cx="6271453" cy="649632"/>
            <a:chOff x="1428644" y="2604952"/>
            <a:chExt cx="6286713" cy="649632"/>
          </a:xfrm>
        </p:grpSpPr>
        <p:sp>
          <p:nvSpPr>
            <p:cNvPr id="76" name="Rectangle 48">
              <a:extLst>
                <a:ext uri="{FF2B5EF4-FFF2-40B4-BE49-F238E27FC236}">
                  <a16:creationId xmlns:a16="http://schemas.microsoft.com/office/drawing/2014/main" id="{8C10F4EB-1017-0CF9-B462-40D9DDA737C6}"/>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77" name="Content Placeholder 2">
              <a:extLst>
                <a:ext uri="{FF2B5EF4-FFF2-40B4-BE49-F238E27FC236}">
                  <a16:creationId xmlns:a16="http://schemas.microsoft.com/office/drawing/2014/main" id="{295AAA72-AF55-565A-3C86-0C13220E0C5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grpSp>
      <p:sp>
        <p:nvSpPr>
          <p:cNvPr id="79" name="Rectangle 50">
            <a:extLst>
              <a:ext uri="{FF2B5EF4-FFF2-40B4-BE49-F238E27FC236}">
                <a16:creationId xmlns:a16="http://schemas.microsoft.com/office/drawing/2014/main" id="{20051217-AB62-D7DB-C07B-CB68B29859D1}"/>
              </a:ext>
            </a:extLst>
          </p:cNvPr>
          <p:cNvSpPr/>
          <p:nvPr/>
        </p:nvSpPr>
        <p:spPr>
          <a:xfrm>
            <a:off x="1441587" y="3177604"/>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2</a:t>
            </a:r>
          </a:p>
        </p:txBody>
      </p:sp>
      <p:sp>
        <p:nvSpPr>
          <p:cNvPr id="81" name="Rectangle 7">
            <a:extLst>
              <a:ext uri="{FF2B5EF4-FFF2-40B4-BE49-F238E27FC236}">
                <a16:creationId xmlns:a16="http://schemas.microsoft.com/office/drawing/2014/main" id="{74FD8070-ABC7-4541-50F7-E08E7F032CA9}"/>
              </a:ext>
            </a:extLst>
          </p:cNvPr>
          <p:cNvSpPr/>
          <p:nvPr/>
        </p:nvSpPr>
        <p:spPr>
          <a:xfrm>
            <a:off x="579893" y="1899410"/>
            <a:ext cx="7984214"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cap="none" spc="0" normalizeH="0" baseline="0" noProof="0" dirty="0">
                <a:ln>
                  <a:noFill/>
                </a:ln>
                <a:solidFill>
                  <a:srgbClr val="316CE3"/>
                </a:solidFill>
                <a:effectLst/>
                <a:uLnTx/>
                <a:uFillTx/>
                <a:latin typeface="+mj-lt"/>
                <a:ea typeface="+mn-ea"/>
                <a:cs typeface="+mn-cs"/>
              </a:rPr>
              <a:t>DRAM Bank</a:t>
            </a:r>
          </a:p>
        </p:txBody>
      </p:sp>
      <p:sp>
        <p:nvSpPr>
          <p:cNvPr id="89" name="Content Placeholder 2">
            <a:extLst>
              <a:ext uri="{FF2B5EF4-FFF2-40B4-BE49-F238E27FC236}">
                <a16:creationId xmlns:a16="http://schemas.microsoft.com/office/drawing/2014/main" id="{EEB5DACA-CFBF-EA81-2E3D-B80B111103C3}"/>
              </a:ext>
            </a:extLst>
          </p:cNvPr>
          <p:cNvSpPr txBox="1">
            <a:spLocks/>
          </p:cNvSpPr>
          <p:nvPr/>
        </p:nvSpPr>
        <p:spPr>
          <a:xfrm>
            <a:off x="75991" y="5104858"/>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b="1" dirty="0">
                <a:latin typeface="+mj-lt"/>
              </a:rPr>
              <a:t>Refreshing</a:t>
            </a:r>
            <a:r>
              <a:rPr lang="en-US" sz="2800" dirty="0">
                <a:latin typeface="+mj-lt"/>
              </a:rPr>
              <a:t> potential victim rows </a:t>
            </a:r>
            <a:br>
              <a:rPr lang="en-US" sz="2800" dirty="0">
                <a:latin typeface="+mj-lt"/>
              </a:rPr>
            </a:br>
            <a:r>
              <a:rPr lang="en-US" sz="2800" b="1" dirty="0">
                <a:solidFill>
                  <a:schemeClr val="accent6">
                    <a:lumMod val="75000"/>
                  </a:schemeClr>
                </a:solidFill>
                <a:latin typeface="+mj-lt"/>
              </a:rPr>
              <a:t>mitigates </a:t>
            </a:r>
            <a:r>
              <a:rPr lang="tr-TR" sz="2800" b="1" dirty="0" err="1">
                <a:solidFill>
                  <a:schemeClr val="accent6">
                    <a:lumMod val="75000"/>
                  </a:schemeClr>
                </a:solidFill>
                <a:latin typeface="+mj-lt"/>
              </a:rPr>
              <a:t>read</a:t>
            </a:r>
            <a:r>
              <a:rPr lang="tr-TR" sz="2800" b="1" dirty="0">
                <a:solidFill>
                  <a:schemeClr val="accent6">
                    <a:lumMod val="75000"/>
                  </a:schemeClr>
                </a:solidFill>
                <a:latin typeface="+mj-lt"/>
              </a:rPr>
              <a:t> </a:t>
            </a:r>
            <a:r>
              <a:rPr lang="tr-TR" sz="2800" b="1" dirty="0" err="1">
                <a:solidFill>
                  <a:schemeClr val="accent6">
                    <a:lumMod val="75000"/>
                  </a:schemeClr>
                </a:solidFill>
                <a:latin typeface="+mj-lt"/>
              </a:rPr>
              <a:t>disturbance</a:t>
            </a:r>
            <a:r>
              <a:rPr lang="tr-TR" sz="2800" b="1" dirty="0">
                <a:solidFill>
                  <a:schemeClr val="accent6">
                    <a:lumMod val="75000"/>
                  </a:schemeClr>
                </a:solidFill>
                <a:latin typeface="+mj-lt"/>
              </a:rPr>
              <a:t> </a:t>
            </a:r>
            <a:r>
              <a:rPr lang="tr-TR" sz="2800" b="1" dirty="0" err="1">
                <a:solidFill>
                  <a:schemeClr val="accent6">
                    <a:lumMod val="75000"/>
                  </a:schemeClr>
                </a:solidFill>
                <a:latin typeface="+mj-lt"/>
              </a:rPr>
              <a:t>bitflips</a:t>
            </a:r>
            <a:endParaRPr lang="en-US" sz="2800" b="1" dirty="0">
              <a:latin typeface="+mj-lt"/>
            </a:endParaRPr>
          </a:p>
        </p:txBody>
      </p:sp>
      <p:sp>
        <p:nvSpPr>
          <p:cNvPr id="3" name="Rectangle 90">
            <a:extLst>
              <a:ext uri="{FF2B5EF4-FFF2-40B4-BE49-F238E27FC236}">
                <a16:creationId xmlns:a16="http://schemas.microsoft.com/office/drawing/2014/main" id="{59CC528A-EDE5-4261-35BA-587ACD0CFA6F}"/>
              </a:ext>
            </a:extLst>
          </p:cNvPr>
          <p:cNvSpPr/>
          <p:nvPr/>
        </p:nvSpPr>
        <p:spPr>
          <a:xfrm>
            <a:off x="5507853" y="3251331"/>
            <a:ext cx="213488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mj-lt"/>
                <a:ea typeface="+mn-ea"/>
                <a:cs typeface="+mn-cs"/>
              </a:rPr>
              <a:t>Aggressor Row</a:t>
            </a:r>
          </a:p>
        </p:txBody>
      </p:sp>
      <p:pic>
        <p:nvPicPr>
          <p:cNvPr id="7" name="Content Placeholder 6" descr="Hammer1 with solid fill">
            <a:extLst>
              <a:ext uri="{FF2B5EF4-FFF2-40B4-BE49-F238E27FC236}">
                <a16:creationId xmlns:a16="http://schemas.microsoft.com/office/drawing/2014/main" id="{B5A89BC4-CBC8-88B7-913D-3F3B8220CFE0}"/>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279661" y="2988509"/>
            <a:ext cx="782967" cy="782967"/>
          </a:xfrm>
        </p:spPr>
      </p:pic>
    </p:spTree>
    <p:extLst>
      <p:ext uri="{BB962C8B-B14F-4D97-AF65-F5344CB8AC3E}">
        <p14:creationId xmlns:p14="http://schemas.microsoft.com/office/powerpoint/2010/main" val="3285675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26" presetClass="emph" presetSubtype="0" fill="hold" nodeType="withEffect">
                                  <p:stCondLst>
                                    <p:cond delay="0"/>
                                  </p:stCondLst>
                                  <p:childTnLst>
                                    <p:animEffect transition="out" filter="fade">
                                      <p:cBhvr>
                                        <p:cTn id="10" dur="500" tmFilter="0, 0; .2, .5; .8, .5; 1, 0"/>
                                        <p:tgtEl>
                                          <p:spTgt spid="23"/>
                                        </p:tgtEl>
                                      </p:cBhvr>
                                    </p:animEffect>
                                    <p:animScale>
                                      <p:cBhvr>
                                        <p:cTn id="11"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6F6F9-38AD-918B-4158-6637A9823C73}"/>
            </a:ext>
          </a:extLst>
        </p:cNvPr>
        <p:cNvGrpSpPr/>
        <p:nvPr/>
      </p:nvGrpSpPr>
      <p:grpSpPr>
        <a:xfrm>
          <a:off x="0" y="0"/>
          <a:ext cx="0" cy="0"/>
          <a:chOff x="0" y="0"/>
          <a:chExt cx="0" cy="0"/>
        </a:xfrm>
      </p:grpSpPr>
      <p:sp>
        <p:nvSpPr>
          <p:cNvPr id="2" name="Başlık 1">
            <a:extLst>
              <a:ext uri="{FF2B5EF4-FFF2-40B4-BE49-F238E27FC236}">
                <a16:creationId xmlns:a16="http://schemas.microsoft.com/office/drawing/2014/main" id="{5C3785A4-5519-C8DF-EC2D-DB0E69F23496}"/>
              </a:ext>
            </a:extLst>
          </p:cNvPr>
          <p:cNvSpPr>
            <a:spLocks noGrp="1"/>
          </p:cNvSpPr>
          <p:nvPr>
            <p:ph type="title"/>
          </p:nvPr>
        </p:nvSpPr>
        <p:spPr/>
        <p:txBody>
          <a:bodyPr/>
          <a:lstStyle/>
          <a:p>
            <a:r>
              <a:rPr lang="en-US" dirty="0"/>
              <a:t>Mitigating Read Disturbance (II):</a:t>
            </a:r>
            <a:br>
              <a:rPr lang="en-US" dirty="0"/>
            </a:br>
            <a:r>
              <a:rPr lang="en-US" dirty="0"/>
              <a:t>Preventive Refresh</a:t>
            </a:r>
            <a:endParaRPr lang="tr-TR" dirty="0"/>
          </a:p>
        </p:txBody>
      </p:sp>
      <p:sp>
        <p:nvSpPr>
          <p:cNvPr id="4" name="Alt Bilgi Yer Tutucusu 3">
            <a:extLst>
              <a:ext uri="{FF2B5EF4-FFF2-40B4-BE49-F238E27FC236}">
                <a16:creationId xmlns:a16="http://schemas.microsoft.com/office/drawing/2014/main" id="{C21CCEA8-783C-B46C-6D3D-ADC2B39C4E2E}"/>
              </a:ext>
            </a:extLst>
          </p:cNvPr>
          <p:cNvSpPr>
            <a:spLocks noGrp="1"/>
          </p:cNvSpPr>
          <p:nvPr>
            <p:ph type="ftr" sz="quarter" idx="11"/>
          </p:nvPr>
        </p:nvSpPr>
        <p:spPr>
          <a:xfrm>
            <a:off x="1671145" y="6517178"/>
            <a:ext cx="6558455" cy="204298"/>
          </a:xfrm>
        </p:spPr>
        <p:txBody>
          <a:bodyPr/>
          <a:lstStyle/>
          <a:p>
            <a:r>
              <a:rPr lang="en-US" b="1" dirty="0">
                <a:solidFill>
                  <a:prstClr val="black"/>
                </a:solidFill>
                <a:latin typeface="+mj-lt"/>
                <a:ea typeface="ＭＳ Ｐゴシック" charset="0"/>
                <a:cs typeface="ＭＳ Ｐゴシック" charset="0"/>
              </a:rPr>
              <a:t>[Bostanci+ HPCA'24]</a:t>
            </a:r>
            <a:endParaRPr kumimoji="0" lang="en-US" sz="1200" b="1"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5" name="Slayt Numarası Yer Tutucusu 4">
            <a:extLst>
              <a:ext uri="{FF2B5EF4-FFF2-40B4-BE49-F238E27FC236}">
                <a16:creationId xmlns:a16="http://schemas.microsoft.com/office/drawing/2014/main" id="{127D4A70-3F6E-B7B1-6D7F-5ACF34600E28}"/>
              </a:ext>
            </a:extLst>
          </p:cNvPr>
          <p:cNvSpPr>
            <a:spLocks noGrp="1"/>
          </p:cNvSpPr>
          <p:nvPr>
            <p:ph type="sldNum" sz="quarter" idx="12"/>
          </p:nvPr>
        </p:nvSpPr>
        <p:spPr/>
        <p:txBody>
          <a:bodyPr/>
          <a:lstStyle/>
          <a:p>
            <a:fld id="{CBE5B309-C2CE-4D90-B104-F7E98438FC65}" type="slidenum">
              <a:rPr lang="tr-TR" smtClean="0">
                <a:latin typeface="+mj-lt"/>
              </a:rPr>
              <a:t>9</a:t>
            </a:fld>
            <a:endParaRPr lang="tr-TR">
              <a:latin typeface="+mj-lt"/>
            </a:endParaRPr>
          </a:p>
        </p:txBody>
      </p:sp>
      <p:sp>
        <p:nvSpPr>
          <p:cNvPr id="28" name="Punchline">
            <a:extLst>
              <a:ext uri="{FF2B5EF4-FFF2-40B4-BE49-F238E27FC236}">
                <a16:creationId xmlns:a16="http://schemas.microsoft.com/office/drawing/2014/main" id="{AA6A8D1E-8E86-6F6A-C2E2-F6B77ED72E98}"/>
              </a:ext>
            </a:extLst>
          </p:cNvPr>
          <p:cNvSpPr txBox="1"/>
          <p:nvPr/>
        </p:nvSpPr>
        <p:spPr>
          <a:xfrm>
            <a:off x="395288" y="4607011"/>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black"/>
              </a:solidFill>
              <a:effectLst/>
              <a:uLnTx/>
              <a:uFillTx/>
              <a:latin typeface="+mj-lt"/>
              <a:ea typeface="ＭＳ Ｐゴシック" charset="0"/>
              <a:cs typeface="ＭＳ Ｐゴシック" charset="0"/>
            </a:endParaRPr>
          </a:p>
        </p:txBody>
      </p:sp>
      <p:sp>
        <p:nvSpPr>
          <p:cNvPr id="42" name="Rounded Rectangle 4">
            <a:extLst>
              <a:ext uri="{FF2B5EF4-FFF2-40B4-BE49-F238E27FC236}">
                <a16:creationId xmlns:a16="http://schemas.microsoft.com/office/drawing/2014/main" id="{D3793062-3B68-0EDB-BA24-9564128C2341}"/>
              </a:ext>
            </a:extLst>
          </p:cNvPr>
          <p:cNvSpPr/>
          <p:nvPr/>
        </p:nvSpPr>
        <p:spPr>
          <a:xfrm>
            <a:off x="579892" y="1870623"/>
            <a:ext cx="7984215" cy="2955463"/>
          </a:xfrm>
          <a:prstGeom prst="roundRect">
            <a:avLst>
              <a:gd name="adj" fmla="val 9311"/>
            </a:avLst>
          </a:prstGeom>
          <a:solidFill>
            <a:srgbClr val="F3F6FB"/>
          </a:solidFill>
          <a:ln w="38100">
            <a:solidFill>
              <a:srgbClr val="316CE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j-lt"/>
              <a:ea typeface="+mn-ea"/>
              <a:cs typeface="+mn-cs"/>
            </a:endParaRPr>
          </a:p>
        </p:txBody>
      </p:sp>
      <p:cxnSp>
        <p:nvCxnSpPr>
          <p:cNvPr id="44" name="Straight Connector 16">
            <a:extLst>
              <a:ext uri="{FF2B5EF4-FFF2-40B4-BE49-F238E27FC236}">
                <a16:creationId xmlns:a16="http://schemas.microsoft.com/office/drawing/2014/main" id="{57AC01B5-851F-75D0-CEDF-29C15EB819C2}"/>
              </a:ext>
            </a:extLst>
          </p:cNvPr>
          <p:cNvCxnSpPr>
            <a:cxnSpLocks/>
          </p:cNvCxnSpPr>
          <p:nvPr/>
        </p:nvCxnSpPr>
        <p:spPr>
          <a:xfrm>
            <a:off x="1024997" y="284809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17">
            <a:extLst>
              <a:ext uri="{FF2B5EF4-FFF2-40B4-BE49-F238E27FC236}">
                <a16:creationId xmlns:a16="http://schemas.microsoft.com/office/drawing/2014/main" id="{A84F36D3-6F7D-9333-2EB5-284F3EB33FF6}"/>
              </a:ext>
            </a:extLst>
          </p:cNvPr>
          <p:cNvCxnSpPr>
            <a:cxnSpLocks/>
          </p:cNvCxnSpPr>
          <p:nvPr/>
        </p:nvCxnSpPr>
        <p:spPr>
          <a:xfrm>
            <a:off x="1024997" y="3530103"/>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18">
            <a:extLst>
              <a:ext uri="{FF2B5EF4-FFF2-40B4-BE49-F238E27FC236}">
                <a16:creationId xmlns:a16="http://schemas.microsoft.com/office/drawing/2014/main" id="{406CE8A4-D38D-B58D-DACE-6C60B8218A04}"/>
              </a:ext>
            </a:extLst>
          </p:cNvPr>
          <p:cNvCxnSpPr>
            <a:cxnSpLocks/>
          </p:cNvCxnSpPr>
          <p:nvPr/>
        </p:nvCxnSpPr>
        <p:spPr>
          <a:xfrm>
            <a:off x="1024997" y="4204455"/>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50" name="Rectangle 20">
            <a:extLst>
              <a:ext uri="{FF2B5EF4-FFF2-40B4-BE49-F238E27FC236}">
                <a16:creationId xmlns:a16="http://schemas.microsoft.com/office/drawing/2014/main" id="{C121B298-2288-A597-D8A1-1833B9086B73}"/>
              </a:ext>
            </a:extLst>
          </p:cNvPr>
          <p:cNvSpPr/>
          <p:nvPr/>
        </p:nvSpPr>
        <p:spPr>
          <a:xfrm>
            <a:off x="1436477" y="250322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1" name="Rectangle 21">
            <a:extLst>
              <a:ext uri="{FF2B5EF4-FFF2-40B4-BE49-F238E27FC236}">
                <a16:creationId xmlns:a16="http://schemas.microsoft.com/office/drawing/2014/main" id="{2E44D680-F1C9-BFA2-FA42-E03EEA061A5F}"/>
              </a:ext>
            </a:extLst>
          </p:cNvPr>
          <p:cNvSpPr/>
          <p:nvPr/>
        </p:nvSpPr>
        <p:spPr>
          <a:xfrm>
            <a:off x="1436477" y="3168971"/>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2" name="Rectangle 22">
            <a:extLst>
              <a:ext uri="{FF2B5EF4-FFF2-40B4-BE49-F238E27FC236}">
                <a16:creationId xmlns:a16="http://schemas.microsoft.com/office/drawing/2014/main" id="{D97996AB-7EEA-8DF1-F490-DCD0A3BBC177}"/>
              </a:ext>
            </a:extLst>
          </p:cNvPr>
          <p:cNvSpPr/>
          <p:nvPr/>
        </p:nvSpPr>
        <p:spPr>
          <a:xfrm>
            <a:off x="1436477" y="3842270"/>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nvGrpSpPr>
          <p:cNvPr id="54" name="Group 3">
            <a:extLst>
              <a:ext uri="{FF2B5EF4-FFF2-40B4-BE49-F238E27FC236}">
                <a16:creationId xmlns:a16="http://schemas.microsoft.com/office/drawing/2014/main" id="{77929BAF-D212-CA2D-869B-395D77C1EAD1}"/>
              </a:ext>
            </a:extLst>
          </p:cNvPr>
          <p:cNvGrpSpPr/>
          <p:nvPr/>
        </p:nvGrpSpPr>
        <p:grpSpPr>
          <a:xfrm>
            <a:off x="1428644" y="2501245"/>
            <a:ext cx="6286713" cy="1990657"/>
            <a:chOff x="1428644" y="1937227"/>
            <a:chExt cx="6286713" cy="1990657"/>
          </a:xfrm>
        </p:grpSpPr>
        <p:sp>
          <p:nvSpPr>
            <p:cNvPr id="55" name="Rectangle 57">
              <a:extLst>
                <a:ext uri="{FF2B5EF4-FFF2-40B4-BE49-F238E27FC236}">
                  <a16:creationId xmlns:a16="http://schemas.microsoft.com/office/drawing/2014/main" id="{87D27B3F-4DDA-9749-8FA5-94B9C9F4DB70}"/>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56" name="Content Placeholder 2">
              <a:extLst>
                <a:ext uri="{FF2B5EF4-FFF2-40B4-BE49-F238E27FC236}">
                  <a16:creationId xmlns:a16="http://schemas.microsoft.com/office/drawing/2014/main" id="{ACF239B3-854A-42ED-3DCB-130DCDEA3EBC}"/>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57" name="Rectangle 58">
              <a:extLst>
                <a:ext uri="{FF2B5EF4-FFF2-40B4-BE49-F238E27FC236}">
                  <a16:creationId xmlns:a16="http://schemas.microsoft.com/office/drawing/2014/main" id="{23E0BE46-F8A1-FB6F-1B6E-FEE6447E063E}"/>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1</a:t>
              </a:r>
            </a:p>
          </p:txBody>
        </p:sp>
        <p:sp>
          <p:nvSpPr>
            <p:cNvPr id="58" name="Rectangle 59">
              <a:extLst>
                <a:ext uri="{FF2B5EF4-FFF2-40B4-BE49-F238E27FC236}">
                  <a16:creationId xmlns:a16="http://schemas.microsoft.com/office/drawing/2014/main" id="{D2A38360-B284-53F1-C049-637D254311FA}"/>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59" name="Group 8">
            <a:extLst>
              <a:ext uri="{FF2B5EF4-FFF2-40B4-BE49-F238E27FC236}">
                <a16:creationId xmlns:a16="http://schemas.microsoft.com/office/drawing/2014/main" id="{6EB66411-575F-3F99-EF93-EB9714CD59EF}"/>
              </a:ext>
            </a:extLst>
          </p:cNvPr>
          <p:cNvGrpSpPr/>
          <p:nvPr/>
        </p:nvGrpSpPr>
        <p:grpSpPr>
          <a:xfrm>
            <a:off x="1428644" y="3167982"/>
            <a:ext cx="6286713" cy="649632"/>
            <a:chOff x="1428644" y="2603964"/>
            <a:chExt cx="6286713" cy="649632"/>
          </a:xfrm>
        </p:grpSpPr>
        <p:sp>
          <p:nvSpPr>
            <p:cNvPr id="60" name="Rectangle 60">
              <a:extLst>
                <a:ext uri="{FF2B5EF4-FFF2-40B4-BE49-F238E27FC236}">
                  <a16:creationId xmlns:a16="http://schemas.microsoft.com/office/drawing/2014/main" id="{A6843A9C-66B2-332D-4D74-A93A1AD3E11D}"/>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1" name="Content Placeholder 2">
              <a:extLst>
                <a:ext uri="{FF2B5EF4-FFF2-40B4-BE49-F238E27FC236}">
                  <a16:creationId xmlns:a16="http://schemas.microsoft.com/office/drawing/2014/main" id="{3B4E184B-D983-859F-6EBC-E7E6E4D3ED2D}"/>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closed</a:t>
              </a:r>
            </a:p>
          </p:txBody>
        </p:sp>
      </p:grpSp>
      <p:grpSp>
        <p:nvGrpSpPr>
          <p:cNvPr id="62" name="Group 62">
            <a:extLst>
              <a:ext uri="{FF2B5EF4-FFF2-40B4-BE49-F238E27FC236}">
                <a16:creationId xmlns:a16="http://schemas.microsoft.com/office/drawing/2014/main" id="{6CEDDF49-52A8-AC05-18F8-1E599AACE782}"/>
              </a:ext>
            </a:extLst>
          </p:cNvPr>
          <p:cNvGrpSpPr/>
          <p:nvPr/>
        </p:nvGrpSpPr>
        <p:grpSpPr>
          <a:xfrm>
            <a:off x="1425311" y="2505562"/>
            <a:ext cx="6286713" cy="1990657"/>
            <a:chOff x="1428644" y="1937227"/>
            <a:chExt cx="6286713" cy="1990657"/>
          </a:xfrm>
        </p:grpSpPr>
        <p:sp>
          <p:nvSpPr>
            <p:cNvPr id="63" name="Rectangle 63">
              <a:extLst>
                <a:ext uri="{FF2B5EF4-FFF2-40B4-BE49-F238E27FC236}">
                  <a16:creationId xmlns:a16="http://schemas.microsoft.com/office/drawing/2014/main" id="{B4D7902A-7A67-46B0-336E-1EE391E0B1C6}"/>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64" name="Content Placeholder 2">
              <a:extLst>
                <a:ext uri="{FF2B5EF4-FFF2-40B4-BE49-F238E27FC236}">
                  <a16:creationId xmlns:a16="http://schemas.microsoft.com/office/drawing/2014/main" id="{5167CF0C-696B-16F1-938C-D80037607D44}"/>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sp>
          <p:nvSpPr>
            <p:cNvPr id="65" name="Rectangle 65">
              <a:extLst>
                <a:ext uri="{FF2B5EF4-FFF2-40B4-BE49-F238E27FC236}">
                  <a16:creationId xmlns:a16="http://schemas.microsoft.com/office/drawing/2014/main" id="{44AD694F-BF61-D63E-B26E-7840F6DEEFD2}"/>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1</a:t>
              </a:r>
            </a:p>
          </p:txBody>
        </p:sp>
        <p:sp>
          <p:nvSpPr>
            <p:cNvPr id="66" name="Rectangle 66">
              <a:extLst>
                <a:ext uri="{FF2B5EF4-FFF2-40B4-BE49-F238E27FC236}">
                  <a16:creationId xmlns:a16="http://schemas.microsoft.com/office/drawing/2014/main" id="{A8C25D27-64D2-4C30-7134-EF78F62D764D}"/>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3</a:t>
              </a:r>
            </a:p>
          </p:txBody>
        </p:sp>
      </p:grpSp>
      <p:grpSp>
        <p:nvGrpSpPr>
          <p:cNvPr id="23" name="Grup 22">
            <a:extLst>
              <a:ext uri="{FF2B5EF4-FFF2-40B4-BE49-F238E27FC236}">
                <a16:creationId xmlns:a16="http://schemas.microsoft.com/office/drawing/2014/main" id="{802D6214-59D2-5D6F-59CA-C9C15687C962}"/>
              </a:ext>
            </a:extLst>
          </p:cNvPr>
          <p:cNvGrpSpPr/>
          <p:nvPr/>
        </p:nvGrpSpPr>
        <p:grpSpPr>
          <a:xfrm>
            <a:off x="1439258" y="2508641"/>
            <a:ext cx="6278880" cy="1988659"/>
            <a:chOff x="1439258" y="2318622"/>
            <a:chExt cx="6278880" cy="1988659"/>
          </a:xfrm>
        </p:grpSpPr>
        <p:sp>
          <p:nvSpPr>
            <p:cNvPr id="20" name="Rectangle 67">
              <a:extLst>
                <a:ext uri="{FF2B5EF4-FFF2-40B4-BE49-F238E27FC236}">
                  <a16:creationId xmlns:a16="http://schemas.microsoft.com/office/drawing/2014/main" id="{EAFC56E0-27A7-9943-3755-D61B7B5C8B30}"/>
                </a:ext>
              </a:extLst>
            </p:cNvPr>
            <p:cNvSpPr/>
            <p:nvPr/>
          </p:nvSpPr>
          <p:spPr>
            <a:xfrm>
              <a:off x="1439258" y="2318622"/>
              <a:ext cx="6278880" cy="649632"/>
            </a:xfrm>
            <a:prstGeom prst="rect">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a:t>
              </a:r>
              <a:r>
                <a:rPr kumimoji="0" lang="tr-TR" sz="2800" b="0" i="0" u="none" strike="noStrike" kern="1200" cap="none" spc="0" normalizeH="0" baseline="0" noProof="0" dirty="0">
                  <a:ln>
                    <a:noFill/>
                  </a:ln>
                  <a:solidFill>
                    <a:prstClr val="black"/>
                  </a:solidFill>
                  <a:effectLst/>
                  <a:uLnTx/>
                  <a:uFillTx/>
                  <a:latin typeface="+mj-lt"/>
                  <a:ea typeface="+mn-ea"/>
                  <a:cs typeface="+mn-cs"/>
                </a:rPr>
                <a:t>1</a:t>
              </a:r>
              <a:endParaRPr kumimoji="0" lang="en-US" sz="2800" b="0" i="0" u="none" strike="noStrike" kern="1200" cap="none" spc="0" normalizeH="0" baseline="0" noProof="0" dirty="0">
                <a:ln>
                  <a:noFill/>
                </a:ln>
                <a:solidFill>
                  <a:prstClr val="black"/>
                </a:solidFill>
                <a:effectLst/>
                <a:uLnTx/>
                <a:uFillTx/>
                <a:latin typeface="+mj-lt"/>
                <a:ea typeface="+mn-ea"/>
                <a:cs typeface="+mn-cs"/>
              </a:endParaRPr>
            </a:p>
          </p:txBody>
        </p:sp>
        <p:sp>
          <p:nvSpPr>
            <p:cNvPr id="21" name="Rectangle 67">
              <a:extLst>
                <a:ext uri="{FF2B5EF4-FFF2-40B4-BE49-F238E27FC236}">
                  <a16:creationId xmlns:a16="http://schemas.microsoft.com/office/drawing/2014/main" id="{5D2563B2-2EA9-9FDC-8678-C554905B40CA}"/>
                </a:ext>
              </a:extLst>
            </p:cNvPr>
            <p:cNvSpPr/>
            <p:nvPr/>
          </p:nvSpPr>
          <p:spPr>
            <a:xfrm>
              <a:off x="1439258" y="3657649"/>
              <a:ext cx="6278880" cy="649632"/>
            </a:xfrm>
            <a:prstGeom prst="rect">
              <a:avLst/>
            </a:prstGeom>
            <a:solidFill>
              <a:schemeClr val="accent6">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a:t>
              </a:r>
              <a:r>
                <a:rPr kumimoji="0" lang="tr-TR" sz="2800" b="0" i="0" u="none" strike="noStrike" kern="1200" cap="none" spc="0" normalizeH="0" baseline="0" noProof="0" dirty="0">
                  <a:ln>
                    <a:noFill/>
                  </a:ln>
                  <a:solidFill>
                    <a:prstClr val="black"/>
                  </a:solidFill>
                  <a:effectLst/>
                  <a:uLnTx/>
                  <a:uFillTx/>
                  <a:latin typeface="+mj-lt"/>
                  <a:ea typeface="+mn-ea"/>
                  <a:cs typeface="+mn-cs"/>
                </a:rPr>
                <a:t>3</a:t>
              </a:r>
              <a:endParaRPr kumimoji="0" lang="en-US" sz="2800" b="0" i="0" u="none" strike="noStrike" kern="1200" cap="none" spc="0" normalizeH="0" baseline="0" noProof="0" dirty="0">
                <a:ln>
                  <a:noFill/>
                </a:ln>
                <a:solidFill>
                  <a:prstClr val="black"/>
                </a:solidFill>
                <a:effectLst/>
                <a:uLnTx/>
                <a:uFillTx/>
                <a:latin typeface="+mj-lt"/>
                <a:ea typeface="+mn-ea"/>
                <a:cs typeface="+mn-cs"/>
              </a:endParaRPr>
            </a:p>
          </p:txBody>
        </p:sp>
      </p:grpSp>
      <p:grpSp>
        <p:nvGrpSpPr>
          <p:cNvPr id="69" name="Group 11">
            <a:extLst>
              <a:ext uri="{FF2B5EF4-FFF2-40B4-BE49-F238E27FC236}">
                <a16:creationId xmlns:a16="http://schemas.microsoft.com/office/drawing/2014/main" id="{45B967CD-67CF-385F-F7D1-EA31F6888DB3}"/>
              </a:ext>
            </a:extLst>
          </p:cNvPr>
          <p:cNvGrpSpPr/>
          <p:nvPr/>
        </p:nvGrpSpPr>
        <p:grpSpPr>
          <a:xfrm>
            <a:off x="5533823" y="2603192"/>
            <a:ext cx="2210285" cy="1794806"/>
            <a:chOff x="5533823" y="2039174"/>
            <a:chExt cx="2210285" cy="1794806"/>
          </a:xfrm>
        </p:grpSpPr>
        <p:sp>
          <p:nvSpPr>
            <p:cNvPr id="71" name="Rectangle 101">
              <a:extLst>
                <a:ext uri="{FF2B5EF4-FFF2-40B4-BE49-F238E27FC236}">
                  <a16:creationId xmlns:a16="http://schemas.microsoft.com/office/drawing/2014/main" id="{358C1410-647E-368B-2859-07EEFE03BEDC}"/>
                </a:ext>
              </a:extLst>
            </p:cNvPr>
            <p:cNvSpPr/>
            <p:nvPr/>
          </p:nvSpPr>
          <p:spPr>
            <a:xfrm>
              <a:off x="6016776" y="2039174"/>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2" name="Rectangle 102">
              <a:extLst>
                <a:ext uri="{FF2B5EF4-FFF2-40B4-BE49-F238E27FC236}">
                  <a16:creationId xmlns:a16="http://schemas.microsoft.com/office/drawing/2014/main" id="{77C96362-7250-2CBA-2B3B-B1A92036CDF3}"/>
                </a:ext>
              </a:extLst>
            </p:cNvPr>
            <p:cNvSpPr/>
            <p:nvPr/>
          </p:nvSpPr>
          <p:spPr>
            <a:xfrm>
              <a:off x="6016776" y="3372315"/>
              <a:ext cx="1727332"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ED7D31"/>
                  </a:solidFill>
                  <a:effectLst/>
                  <a:uLnTx/>
                  <a:uFillTx/>
                  <a:latin typeface="+mj-lt"/>
                  <a:ea typeface="+mn-ea"/>
                  <a:cs typeface="+mn-cs"/>
                </a:rPr>
                <a:t>Victim Row</a:t>
              </a:r>
            </a:p>
          </p:txBody>
        </p:sp>
        <p:sp>
          <p:nvSpPr>
            <p:cNvPr id="74" name="Rectangle 90">
              <a:extLst>
                <a:ext uri="{FF2B5EF4-FFF2-40B4-BE49-F238E27FC236}">
                  <a16:creationId xmlns:a16="http://schemas.microsoft.com/office/drawing/2014/main" id="{9DC7F4D7-1E8F-8825-080D-C021000EAEAF}"/>
                </a:ext>
              </a:extLst>
            </p:cNvPr>
            <p:cNvSpPr/>
            <p:nvPr/>
          </p:nvSpPr>
          <p:spPr>
            <a:xfrm>
              <a:off x="5533823" y="2685155"/>
              <a:ext cx="213488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srgbClr val="C00000"/>
                  </a:solidFill>
                  <a:effectLst/>
                  <a:uLnTx/>
                  <a:uFillTx/>
                  <a:latin typeface="+mj-lt"/>
                  <a:ea typeface="+mn-ea"/>
                  <a:cs typeface="+mn-cs"/>
                </a:rPr>
                <a:t>Aggressor Row</a:t>
              </a:r>
            </a:p>
          </p:txBody>
        </p:sp>
      </p:grpSp>
      <p:grpSp>
        <p:nvGrpSpPr>
          <p:cNvPr id="75" name="Group 47">
            <a:extLst>
              <a:ext uri="{FF2B5EF4-FFF2-40B4-BE49-F238E27FC236}">
                <a16:creationId xmlns:a16="http://schemas.microsoft.com/office/drawing/2014/main" id="{3356F62B-B4D3-4BE8-3F59-C5F9CFB4945F}"/>
              </a:ext>
            </a:extLst>
          </p:cNvPr>
          <p:cNvGrpSpPr/>
          <p:nvPr/>
        </p:nvGrpSpPr>
        <p:grpSpPr>
          <a:xfrm>
            <a:off x="1436070" y="3172765"/>
            <a:ext cx="6271453" cy="649632"/>
            <a:chOff x="1428644" y="2604952"/>
            <a:chExt cx="6286713" cy="649632"/>
          </a:xfrm>
        </p:grpSpPr>
        <p:sp>
          <p:nvSpPr>
            <p:cNvPr id="76" name="Rectangle 48">
              <a:extLst>
                <a:ext uri="{FF2B5EF4-FFF2-40B4-BE49-F238E27FC236}">
                  <a16:creationId xmlns:a16="http://schemas.microsoft.com/office/drawing/2014/main" id="{FEA02487-B9B0-F9DC-1D78-DA010539BDE1}"/>
                </a:ext>
              </a:extLst>
            </p:cNvPr>
            <p:cNvSpPr/>
            <p:nvPr/>
          </p:nvSpPr>
          <p:spPr>
            <a:xfrm>
              <a:off x="1434175" y="2604952"/>
              <a:ext cx="6281182"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mj-lt"/>
                  <a:ea typeface="+mn-ea"/>
                  <a:cs typeface="+mn-cs"/>
                </a:rPr>
                <a:t>Row 2</a:t>
              </a:r>
            </a:p>
          </p:txBody>
        </p:sp>
        <p:sp>
          <p:nvSpPr>
            <p:cNvPr id="77" name="Content Placeholder 2">
              <a:extLst>
                <a:ext uri="{FF2B5EF4-FFF2-40B4-BE49-F238E27FC236}">
                  <a16:creationId xmlns:a16="http://schemas.microsoft.com/office/drawing/2014/main" id="{9C0AE4C2-3859-3524-E696-C45749B13518}"/>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1" u="none" strike="noStrike" kern="1200" cap="none" spc="0" normalizeH="0" baseline="0" noProof="0">
                  <a:ln>
                    <a:noFill/>
                  </a:ln>
                  <a:solidFill>
                    <a:srgbClr val="FF0000"/>
                  </a:solidFill>
                  <a:effectLst/>
                  <a:uLnTx/>
                  <a:uFillTx/>
                  <a:latin typeface="+mj-lt"/>
                  <a:ea typeface="+mn-ea"/>
                  <a:cs typeface="+mn-cs"/>
                </a:rPr>
                <a:t>open</a:t>
              </a:r>
            </a:p>
          </p:txBody>
        </p:sp>
      </p:grpSp>
      <p:sp>
        <p:nvSpPr>
          <p:cNvPr id="79" name="Rectangle 50">
            <a:extLst>
              <a:ext uri="{FF2B5EF4-FFF2-40B4-BE49-F238E27FC236}">
                <a16:creationId xmlns:a16="http://schemas.microsoft.com/office/drawing/2014/main" id="{355CA1F4-CDD5-0EEC-F9E7-37E8E62E1E80}"/>
              </a:ext>
            </a:extLst>
          </p:cNvPr>
          <p:cNvSpPr/>
          <p:nvPr/>
        </p:nvSpPr>
        <p:spPr>
          <a:xfrm>
            <a:off x="1441587" y="3177604"/>
            <a:ext cx="6266955"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mj-lt"/>
                <a:ea typeface="+mn-ea"/>
                <a:cs typeface="+mn-cs"/>
              </a:rPr>
              <a:t>Row 2</a:t>
            </a:r>
          </a:p>
        </p:txBody>
      </p:sp>
      <p:sp>
        <p:nvSpPr>
          <p:cNvPr id="81" name="Rectangle 7">
            <a:extLst>
              <a:ext uri="{FF2B5EF4-FFF2-40B4-BE49-F238E27FC236}">
                <a16:creationId xmlns:a16="http://schemas.microsoft.com/office/drawing/2014/main" id="{E0DBF9E2-2EF9-2E6D-C053-C2974E116191}"/>
              </a:ext>
            </a:extLst>
          </p:cNvPr>
          <p:cNvSpPr/>
          <p:nvPr/>
        </p:nvSpPr>
        <p:spPr>
          <a:xfrm>
            <a:off x="579893" y="1899410"/>
            <a:ext cx="7984214" cy="55399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i="0" u="none" strike="noStrike" kern="1200" cap="none" spc="0" normalizeH="0" baseline="0" noProof="0" dirty="0">
                <a:ln>
                  <a:noFill/>
                </a:ln>
                <a:solidFill>
                  <a:srgbClr val="316CE3"/>
                </a:solidFill>
                <a:effectLst/>
                <a:uLnTx/>
                <a:uFillTx/>
                <a:latin typeface="+mj-lt"/>
                <a:ea typeface="+mn-ea"/>
                <a:cs typeface="+mn-cs"/>
              </a:rPr>
              <a:t>DRAM Bank</a:t>
            </a:r>
          </a:p>
        </p:txBody>
      </p:sp>
      <p:sp>
        <p:nvSpPr>
          <p:cNvPr id="3" name="Rectangle 90">
            <a:extLst>
              <a:ext uri="{FF2B5EF4-FFF2-40B4-BE49-F238E27FC236}">
                <a16:creationId xmlns:a16="http://schemas.microsoft.com/office/drawing/2014/main" id="{78430750-EADF-279C-17A9-79B461567AD6}"/>
              </a:ext>
            </a:extLst>
          </p:cNvPr>
          <p:cNvSpPr/>
          <p:nvPr/>
        </p:nvSpPr>
        <p:spPr>
          <a:xfrm>
            <a:off x="5507853" y="3251331"/>
            <a:ext cx="213488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mj-lt"/>
                <a:ea typeface="+mn-ea"/>
                <a:cs typeface="+mn-cs"/>
              </a:rPr>
              <a:t>Aggressor Row</a:t>
            </a:r>
          </a:p>
        </p:txBody>
      </p:sp>
      <p:pic>
        <p:nvPicPr>
          <p:cNvPr id="7" name="Content Placeholder 6" descr="Hammer1 with solid fill">
            <a:extLst>
              <a:ext uri="{FF2B5EF4-FFF2-40B4-BE49-F238E27FC236}">
                <a16:creationId xmlns:a16="http://schemas.microsoft.com/office/drawing/2014/main" id="{4FF8418F-3D42-7118-F477-EC0C9A0E1ADF}"/>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1279661" y="2988509"/>
            <a:ext cx="782967" cy="782967"/>
          </a:xfrm>
        </p:spPr>
      </p:pic>
      <p:sp>
        <p:nvSpPr>
          <p:cNvPr id="6" name="Content Placeholder 2">
            <a:extLst>
              <a:ext uri="{FF2B5EF4-FFF2-40B4-BE49-F238E27FC236}">
                <a16:creationId xmlns:a16="http://schemas.microsoft.com/office/drawing/2014/main" id="{93CF1E73-3C37-476E-08CB-F4AD4D5A36A7}"/>
              </a:ext>
            </a:extLst>
          </p:cNvPr>
          <p:cNvSpPr txBox="1">
            <a:spLocks/>
          </p:cNvSpPr>
          <p:nvPr/>
        </p:nvSpPr>
        <p:spPr>
          <a:xfrm>
            <a:off x="0" y="5120400"/>
            <a:ext cx="9144000"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dirty="0">
                <a:latin typeface="+mj-lt"/>
              </a:rPr>
              <a:t>Defense techniques </a:t>
            </a:r>
            <a:r>
              <a:rPr lang="en-US" sz="2800" b="1" dirty="0">
                <a:solidFill>
                  <a:srgbClr val="F23F00"/>
                </a:solidFill>
                <a:latin typeface="+mj-lt"/>
              </a:rPr>
              <a:t>track row activation counts </a:t>
            </a:r>
            <a:br>
              <a:rPr lang="en-US" sz="2800" b="1" dirty="0">
                <a:solidFill>
                  <a:srgbClr val="F23F00"/>
                </a:solidFill>
                <a:latin typeface="+mj-lt"/>
              </a:rPr>
            </a:br>
            <a:r>
              <a:rPr lang="en-US" sz="2800" spc="-30" dirty="0">
                <a:latin typeface="+mj-lt"/>
              </a:rPr>
              <a:t>(of aggressor rows) to </a:t>
            </a:r>
            <a:r>
              <a:rPr lang="en-US" sz="2800" b="1" spc="-30" dirty="0">
                <a:solidFill>
                  <a:srgbClr val="316CE3"/>
                </a:solidFill>
                <a:latin typeface="+mj-lt"/>
              </a:rPr>
              <a:t>preventively refresh </a:t>
            </a:r>
            <a:r>
              <a:rPr lang="en-US" sz="2800" spc="-30" dirty="0">
                <a:latin typeface="+mj-lt"/>
              </a:rPr>
              <a:t>potential victim rows</a:t>
            </a:r>
          </a:p>
        </p:txBody>
      </p:sp>
      <p:grpSp>
        <p:nvGrpSpPr>
          <p:cNvPr id="8" name="Group 7">
            <a:extLst>
              <a:ext uri="{FF2B5EF4-FFF2-40B4-BE49-F238E27FC236}">
                <a16:creationId xmlns:a16="http://schemas.microsoft.com/office/drawing/2014/main" id="{29F9FC53-C4AA-10F2-EA26-3FE83D221BF3}"/>
              </a:ext>
            </a:extLst>
          </p:cNvPr>
          <p:cNvGrpSpPr/>
          <p:nvPr/>
        </p:nvGrpSpPr>
        <p:grpSpPr>
          <a:xfrm>
            <a:off x="1325460" y="2992153"/>
            <a:ext cx="6488683" cy="1033236"/>
            <a:chOff x="1302767" y="2795202"/>
            <a:chExt cx="6488683" cy="1033236"/>
          </a:xfrm>
        </p:grpSpPr>
        <p:sp>
          <p:nvSpPr>
            <p:cNvPr id="9" name="Dikdörtgen 5">
              <a:extLst>
                <a:ext uri="{FF2B5EF4-FFF2-40B4-BE49-F238E27FC236}">
                  <a16:creationId xmlns:a16="http://schemas.microsoft.com/office/drawing/2014/main" id="{8B5B4EF3-EBB5-1381-362C-B9EA59B93D2D}"/>
                </a:ext>
              </a:extLst>
            </p:cNvPr>
            <p:cNvSpPr/>
            <p:nvPr/>
          </p:nvSpPr>
          <p:spPr>
            <a:xfrm>
              <a:off x="1371600" y="2874838"/>
              <a:ext cx="6419850" cy="852152"/>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latin typeface="+mj-lt"/>
              </a:endParaRPr>
            </a:p>
          </p:txBody>
        </p:sp>
        <p:pic>
          <p:nvPicPr>
            <p:cNvPr id="10" name="Graphic 9" descr="Target outline">
              <a:extLst>
                <a:ext uri="{FF2B5EF4-FFF2-40B4-BE49-F238E27FC236}">
                  <a16:creationId xmlns:a16="http://schemas.microsoft.com/office/drawing/2014/main" id="{97C7C8EE-5A21-DAAB-836B-496D46AC30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2767" y="2795202"/>
              <a:ext cx="1033236" cy="1033236"/>
            </a:xfrm>
            <a:prstGeom prst="rect">
              <a:avLst/>
            </a:prstGeom>
          </p:spPr>
        </p:pic>
      </p:grpSp>
    </p:spTree>
    <p:extLst>
      <p:ext uri="{BB962C8B-B14F-4D97-AF65-F5344CB8AC3E}">
        <p14:creationId xmlns:p14="http://schemas.microsoft.com/office/powerpoint/2010/main" val="3056805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26" presetClass="emph" presetSubtype="0" fill="hold" nodeType="withEffect">
                                  <p:stCondLst>
                                    <p:cond delay="0"/>
                                  </p:stCondLst>
                                  <p:childTnLst>
                                    <p:animEffect transition="out" filter="fade">
                                      <p:cBhvr>
                                        <p:cTn id="8" dur="500" tmFilter="0, 0; .2, .5; .8, .5; 1, 0"/>
                                        <p:tgtEl>
                                          <p:spTgt spid="23"/>
                                        </p:tgtEl>
                                      </p:cBhvr>
                                    </p:animEffect>
                                    <p:animScale>
                                      <p:cBhvr>
                                        <p:cTn id="9" dur="250" autoRev="1" fill="hold"/>
                                        <p:tgtEl>
                                          <p:spTgt spid="2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8751-980E-8B48-BBF4-A176728E567B}"/>
              </a:ext>
            </a:extLst>
          </p:cNvPr>
          <p:cNvSpPr>
            <a:spLocks noGrp="1"/>
          </p:cNvSpPr>
          <p:nvPr>
            <p:ph type="title"/>
          </p:nvPr>
        </p:nvSpPr>
        <p:spPr/>
        <p:txBody>
          <a:bodyPr lIns="91440" tIns="45720" rIns="91440" bIns="45720" anchor="ctr">
            <a:normAutofit/>
          </a:bodyPr>
          <a:lstStyle/>
          <a:p>
            <a:r>
              <a:rPr lang="en-US" dirty="0">
                <a:ea typeface="Cambria"/>
              </a:rPr>
              <a:t>Read Disturbance is Getting Worse</a:t>
            </a:r>
            <a:endParaRPr lang="en-US" dirty="0"/>
          </a:p>
        </p:txBody>
      </p:sp>
      <p:sp>
        <p:nvSpPr>
          <p:cNvPr id="7" name="Content Placeholder 6">
            <a:extLst>
              <a:ext uri="{FF2B5EF4-FFF2-40B4-BE49-F238E27FC236}">
                <a16:creationId xmlns:a16="http://schemas.microsoft.com/office/drawing/2014/main" id="{EEDE0AF6-A91D-0DF7-1938-63236A21F22B}"/>
              </a:ext>
            </a:extLst>
          </p:cNvPr>
          <p:cNvSpPr>
            <a:spLocks noGrp="1"/>
          </p:cNvSpPr>
          <p:nvPr>
            <p:ph idx="1"/>
          </p:nvPr>
        </p:nvSpPr>
        <p:spPr/>
        <p:txBody>
          <a:bodyPr/>
          <a:lstStyle/>
          <a:p>
            <a:endParaRPr lang="en-US" dirty="0"/>
          </a:p>
        </p:txBody>
      </p:sp>
      <p:sp>
        <p:nvSpPr>
          <p:cNvPr id="10" name="Slide Number Placeholder 9">
            <a:extLst>
              <a:ext uri="{FF2B5EF4-FFF2-40B4-BE49-F238E27FC236}">
                <a16:creationId xmlns:a16="http://schemas.microsoft.com/office/drawing/2014/main" id="{FE352725-6F45-DF68-6F70-349EC9E67B95}"/>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marL="0" algn="r" defTabSz="457200" rtl="0" eaLnBrk="1" latinLnBrk="0" hangingPunct="1">
              <a:defRPr sz="1600" b="1" kern="1200">
                <a:solidFill>
                  <a:schemeClr val="tx1"/>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76C2683-0D41-1E45-8714-724CB2570654}" type="slidenum">
              <a:rPr lang="en-US" sz="1800" b="0" smtClean="0">
                <a:solidFill>
                  <a:schemeClr val="tx1">
                    <a:lumMod val="50000"/>
                    <a:lumOff val="50000"/>
                  </a:schemeClr>
                </a:solidFill>
                <a:latin typeface="+mj-lt"/>
              </a:rPr>
              <a:pPr/>
              <a:t>10</a:t>
            </a:fld>
            <a:endParaRPr lang="en-US" sz="1800" b="0" dirty="0">
              <a:solidFill>
                <a:schemeClr val="tx1">
                  <a:lumMod val="50000"/>
                  <a:lumOff val="50000"/>
                </a:schemeClr>
              </a:solidFill>
              <a:latin typeface="+mj-lt"/>
            </a:endParaRPr>
          </a:p>
        </p:txBody>
      </p:sp>
      <p:sp>
        <p:nvSpPr>
          <p:cNvPr id="4" name="Rectangle 3">
            <a:extLst>
              <a:ext uri="{FF2B5EF4-FFF2-40B4-BE49-F238E27FC236}">
                <a16:creationId xmlns:a16="http://schemas.microsoft.com/office/drawing/2014/main" id="{7EA9A6E1-3767-26B7-B139-7D361B42CB96}"/>
              </a:ext>
            </a:extLst>
          </p:cNvPr>
          <p:cNvSpPr/>
          <p:nvPr/>
        </p:nvSpPr>
        <p:spPr>
          <a:xfrm>
            <a:off x="-48552" y="5317652"/>
            <a:ext cx="9245150" cy="1005366"/>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800" dirty="0">
                <a:solidFill>
                  <a:schemeClr val="tx1"/>
                </a:solidFill>
                <a:latin typeface="+mj-lt"/>
              </a:rPr>
              <a:t>DRAM cells become </a:t>
            </a:r>
            <a:r>
              <a:rPr lang="en-US" sz="2800" b="1" dirty="0">
                <a:solidFill>
                  <a:schemeClr val="tx1"/>
                </a:solidFill>
                <a:latin typeface="+mj-lt"/>
              </a:rPr>
              <a:t>increasingly more vulnerable </a:t>
            </a:r>
            <a:r>
              <a:rPr lang="en-US" sz="2800" dirty="0">
                <a:solidFill>
                  <a:schemeClr val="tx1"/>
                </a:solidFill>
                <a:latin typeface="+mj-lt"/>
              </a:rPr>
              <a:t>to </a:t>
            </a:r>
            <a:r>
              <a:rPr lang="en-US" sz="2800" b="1" dirty="0">
                <a:solidFill>
                  <a:schemeClr val="tx1"/>
                </a:solidFill>
                <a:latin typeface="+mj-lt"/>
              </a:rPr>
              <a:t>read disturbance, </a:t>
            </a:r>
            <a:r>
              <a:rPr lang="en-US" sz="2800" dirty="0">
                <a:solidFill>
                  <a:schemeClr val="tx1"/>
                </a:solidFill>
                <a:latin typeface="+mj-lt"/>
              </a:rPr>
              <a:t>requiring </a:t>
            </a:r>
            <a:r>
              <a:rPr lang="en-US" sz="2800" b="1" dirty="0">
                <a:solidFill>
                  <a:schemeClr val="tx1"/>
                </a:solidFill>
                <a:latin typeface="+mj-lt"/>
              </a:rPr>
              <a:t>low-cost defenses</a:t>
            </a:r>
          </a:p>
        </p:txBody>
      </p:sp>
      <p:sp>
        <p:nvSpPr>
          <p:cNvPr id="5" name="Oval 4">
            <a:extLst>
              <a:ext uri="{FF2B5EF4-FFF2-40B4-BE49-F238E27FC236}">
                <a16:creationId xmlns:a16="http://schemas.microsoft.com/office/drawing/2014/main" id="{C8C1005F-1701-603E-12A9-0CF2B8D1BD16}"/>
              </a:ext>
            </a:extLst>
          </p:cNvPr>
          <p:cNvSpPr/>
          <p:nvPr/>
        </p:nvSpPr>
        <p:spPr>
          <a:xfrm>
            <a:off x="1107670" y="1019750"/>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BAA6A38-CA3D-93B8-A01C-7AB881E4AC59}"/>
              </a:ext>
            </a:extLst>
          </p:cNvPr>
          <p:cNvSpPr/>
          <p:nvPr/>
        </p:nvSpPr>
        <p:spPr>
          <a:xfrm>
            <a:off x="1746958" y="1019750"/>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49082FDE-110D-743D-ACF8-82C9902CF0DC}"/>
              </a:ext>
            </a:extLst>
          </p:cNvPr>
          <p:cNvSpPr/>
          <p:nvPr/>
        </p:nvSpPr>
        <p:spPr>
          <a:xfrm>
            <a:off x="2386246" y="1034961"/>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DC45D191-8A8D-01D7-16D7-A5C7D89F2459}"/>
              </a:ext>
            </a:extLst>
          </p:cNvPr>
          <p:cNvSpPr/>
          <p:nvPr/>
        </p:nvSpPr>
        <p:spPr>
          <a:xfrm>
            <a:off x="1107670" y="1673257"/>
            <a:ext cx="540000" cy="540000"/>
          </a:xfrm>
          <a:prstGeom prst="ellipse">
            <a:avLst/>
          </a:prstGeom>
          <a:solidFill>
            <a:srgbClr val="C0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FE29317-81CB-1F46-BFF7-34C410ACD5BE}"/>
              </a:ext>
            </a:extLst>
          </p:cNvPr>
          <p:cNvSpPr/>
          <p:nvPr/>
        </p:nvSpPr>
        <p:spPr>
          <a:xfrm>
            <a:off x="1107670" y="2326764"/>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4956349C-AB51-0F4E-AD8B-AAC074C74CD6}"/>
              </a:ext>
            </a:extLst>
          </p:cNvPr>
          <p:cNvSpPr/>
          <p:nvPr/>
        </p:nvSpPr>
        <p:spPr>
          <a:xfrm>
            <a:off x="1746958" y="2329369"/>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457385FD-9B57-954E-9EE2-5AA031067AC9}"/>
              </a:ext>
            </a:extLst>
          </p:cNvPr>
          <p:cNvSpPr/>
          <p:nvPr/>
        </p:nvSpPr>
        <p:spPr>
          <a:xfrm>
            <a:off x="2386246" y="1673257"/>
            <a:ext cx="540000" cy="540000"/>
          </a:xfrm>
          <a:prstGeom prst="ellipse">
            <a:avLst/>
          </a:prstGeom>
          <a:solidFill>
            <a:srgbClr val="C0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7D3EEA1-D63B-B862-17A3-44980E69E7D4}"/>
              </a:ext>
            </a:extLst>
          </p:cNvPr>
          <p:cNvSpPr/>
          <p:nvPr/>
        </p:nvSpPr>
        <p:spPr>
          <a:xfrm>
            <a:off x="2386246" y="2311553"/>
            <a:ext cx="540000" cy="540000"/>
          </a:xfrm>
          <a:prstGeom prst="ellipse">
            <a:avLst/>
          </a:prstGeom>
          <a:solidFill>
            <a:srgbClr val="6292F7"/>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7455623-D394-855D-6DA5-C62CE7823B6F}"/>
              </a:ext>
            </a:extLst>
          </p:cNvPr>
          <p:cNvSpPr/>
          <p:nvPr/>
        </p:nvSpPr>
        <p:spPr>
          <a:xfrm>
            <a:off x="1746958" y="1673257"/>
            <a:ext cx="540000" cy="540000"/>
          </a:xfrm>
          <a:prstGeom prst="ellipse">
            <a:avLst/>
          </a:prstGeom>
          <a:solidFill>
            <a:srgbClr val="C0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F84F5D99-0E67-8A20-5AB6-9E9B458B8F15}"/>
              </a:ext>
            </a:extLst>
          </p:cNvPr>
          <p:cNvSpPr/>
          <p:nvPr/>
        </p:nvSpPr>
        <p:spPr>
          <a:xfrm>
            <a:off x="7090637" y="1217427"/>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0A1CFE0F-F497-9C7D-DDC9-6362CCB15BE8}"/>
              </a:ext>
            </a:extLst>
          </p:cNvPr>
          <p:cNvSpPr/>
          <p:nvPr/>
        </p:nvSpPr>
        <p:spPr>
          <a:xfrm>
            <a:off x="7090637" y="2527046"/>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F0E9CD1-11D0-894E-D728-A37FBBEBCD42}"/>
              </a:ext>
            </a:extLst>
          </p:cNvPr>
          <p:cNvSpPr/>
          <p:nvPr/>
        </p:nvSpPr>
        <p:spPr>
          <a:xfrm>
            <a:off x="7090637" y="1870934"/>
            <a:ext cx="180000" cy="180000"/>
          </a:xfrm>
          <a:prstGeom prst="ellipse">
            <a:avLst/>
          </a:prstGeom>
          <a:solidFill>
            <a:srgbClr val="C000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5D03EE6A-223A-C4C4-99B5-30A86D1A3331}"/>
              </a:ext>
            </a:extLst>
          </p:cNvPr>
          <p:cNvSpPr/>
          <p:nvPr/>
        </p:nvSpPr>
        <p:spPr>
          <a:xfrm>
            <a:off x="7087179" y="1429491"/>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66CB8F6B-C992-6EB8-F45E-C0F84A8DE2BE}"/>
              </a:ext>
            </a:extLst>
          </p:cNvPr>
          <p:cNvSpPr/>
          <p:nvPr/>
        </p:nvSpPr>
        <p:spPr>
          <a:xfrm>
            <a:off x="7087179" y="1644788"/>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1D635F0-292E-A66E-5A32-9AD56C73AD09}"/>
              </a:ext>
            </a:extLst>
          </p:cNvPr>
          <p:cNvSpPr/>
          <p:nvPr/>
        </p:nvSpPr>
        <p:spPr>
          <a:xfrm>
            <a:off x="7087179" y="2082890"/>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315A9E8-9340-9A55-C57A-453A9F868241}"/>
              </a:ext>
            </a:extLst>
          </p:cNvPr>
          <p:cNvSpPr/>
          <p:nvPr/>
        </p:nvSpPr>
        <p:spPr>
          <a:xfrm>
            <a:off x="7087179" y="2298187"/>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a:extLst>
              <a:ext uri="{FF2B5EF4-FFF2-40B4-BE49-F238E27FC236}">
                <a16:creationId xmlns:a16="http://schemas.microsoft.com/office/drawing/2014/main" id="{811EF1FE-B208-2923-754C-86195AD1DB74}"/>
              </a:ext>
            </a:extLst>
          </p:cNvPr>
          <p:cNvSpPr/>
          <p:nvPr/>
        </p:nvSpPr>
        <p:spPr>
          <a:xfrm>
            <a:off x="7316161" y="1212546"/>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78289E17-508B-BF5D-33A5-1E329BF2393D}"/>
              </a:ext>
            </a:extLst>
          </p:cNvPr>
          <p:cNvSpPr/>
          <p:nvPr/>
        </p:nvSpPr>
        <p:spPr>
          <a:xfrm>
            <a:off x="7316161" y="2522165"/>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a:extLst>
              <a:ext uri="{FF2B5EF4-FFF2-40B4-BE49-F238E27FC236}">
                <a16:creationId xmlns:a16="http://schemas.microsoft.com/office/drawing/2014/main" id="{FB8E7ADB-3AE8-6284-AD9D-4E4EAF273DB5}"/>
              </a:ext>
            </a:extLst>
          </p:cNvPr>
          <p:cNvSpPr/>
          <p:nvPr/>
        </p:nvSpPr>
        <p:spPr>
          <a:xfrm>
            <a:off x="7316161" y="1866053"/>
            <a:ext cx="180000" cy="180000"/>
          </a:xfrm>
          <a:prstGeom prst="ellipse">
            <a:avLst/>
          </a:prstGeom>
          <a:solidFill>
            <a:srgbClr val="C000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719191C6-DAE1-B485-96AC-07E7E343A0C9}"/>
              </a:ext>
            </a:extLst>
          </p:cNvPr>
          <p:cNvSpPr/>
          <p:nvPr/>
        </p:nvSpPr>
        <p:spPr>
          <a:xfrm>
            <a:off x="7312703" y="1424610"/>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a:extLst>
              <a:ext uri="{FF2B5EF4-FFF2-40B4-BE49-F238E27FC236}">
                <a16:creationId xmlns:a16="http://schemas.microsoft.com/office/drawing/2014/main" id="{3EDBFDB9-9A95-953F-AE32-BA5AFAD718B6}"/>
              </a:ext>
            </a:extLst>
          </p:cNvPr>
          <p:cNvSpPr/>
          <p:nvPr/>
        </p:nvSpPr>
        <p:spPr>
          <a:xfrm>
            <a:off x="7312703" y="1639907"/>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a:extLst>
              <a:ext uri="{FF2B5EF4-FFF2-40B4-BE49-F238E27FC236}">
                <a16:creationId xmlns:a16="http://schemas.microsoft.com/office/drawing/2014/main" id="{982816B4-492A-5D5F-04B4-BFDCD06B0DC1}"/>
              </a:ext>
            </a:extLst>
          </p:cNvPr>
          <p:cNvSpPr/>
          <p:nvPr/>
        </p:nvSpPr>
        <p:spPr>
          <a:xfrm>
            <a:off x="7312703" y="2078009"/>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a:extLst>
              <a:ext uri="{FF2B5EF4-FFF2-40B4-BE49-F238E27FC236}">
                <a16:creationId xmlns:a16="http://schemas.microsoft.com/office/drawing/2014/main" id="{3E170001-F8BC-0658-4AE2-BB773BD98B09}"/>
              </a:ext>
            </a:extLst>
          </p:cNvPr>
          <p:cNvSpPr/>
          <p:nvPr/>
        </p:nvSpPr>
        <p:spPr>
          <a:xfrm>
            <a:off x="7312703" y="2293306"/>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a:extLst>
              <a:ext uri="{FF2B5EF4-FFF2-40B4-BE49-F238E27FC236}">
                <a16:creationId xmlns:a16="http://schemas.microsoft.com/office/drawing/2014/main" id="{880668E6-0A59-1686-F4E9-8584D45CBCB4}"/>
              </a:ext>
            </a:extLst>
          </p:cNvPr>
          <p:cNvSpPr/>
          <p:nvPr/>
        </p:nvSpPr>
        <p:spPr>
          <a:xfrm>
            <a:off x="6863202" y="1218878"/>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61CBEA01-0385-ABBF-9FF5-3F325CE96FF7}"/>
              </a:ext>
            </a:extLst>
          </p:cNvPr>
          <p:cNvSpPr/>
          <p:nvPr/>
        </p:nvSpPr>
        <p:spPr>
          <a:xfrm>
            <a:off x="6863202" y="2528497"/>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a:extLst>
              <a:ext uri="{FF2B5EF4-FFF2-40B4-BE49-F238E27FC236}">
                <a16:creationId xmlns:a16="http://schemas.microsoft.com/office/drawing/2014/main" id="{4DF21DAF-7AAD-6F40-7CF3-443C6D14D57C}"/>
              </a:ext>
            </a:extLst>
          </p:cNvPr>
          <p:cNvSpPr/>
          <p:nvPr/>
        </p:nvSpPr>
        <p:spPr>
          <a:xfrm>
            <a:off x="6863202" y="1872385"/>
            <a:ext cx="180000" cy="180000"/>
          </a:xfrm>
          <a:prstGeom prst="ellipse">
            <a:avLst/>
          </a:prstGeom>
          <a:solidFill>
            <a:srgbClr val="C000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DCBA53E1-B39D-9FE3-5EE8-4EAD5E826C18}"/>
              </a:ext>
            </a:extLst>
          </p:cNvPr>
          <p:cNvSpPr/>
          <p:nvPr/>
        </p:nvSpPr>
        <p:spPr>
          <a:xfrm>
            <a:off x="6859744" y="1430942"/>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FAD1F14-8FC1-3D9E-0621-18AD4ECBE554}"/>
              </a:ext>
            </a:extLst>
          </p:cNvPr>
          <p:cNvSpPr/>
          <p:nvPr/>
        </p:nvSpPr>
        <p:spPr>
          <a:xfrm>
            <a:off x="6859744" y="1646239"/>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66640DD-4005-5CD0-8449-B94700983CCF}"/>
              </a:ext>
            </a:extLst>
          </p:cNvPr>
          <p:cNvSpPr/>
          <p:nvPr/>
        </p:nvSpPr>
        <p:spPr>
          <a:xfrm>
            <a:off x="6859744" y="2084341"/>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0A857577-D21A-8C3D-2C89-8182F4BEA50F}"/>
              </a:ext>
            </a:extLst>
          </p:cNvPr>
          <p:cNvSpPr/>
          <p:nvPr/>
        </p:nvSpPr>
        <p:spPr>
          <a:xfrm>
            <a:off x="6859744" y="2299638"/>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23F2A32-2F7B-0653-88ED-AB865B3EADAB}"/>
              </a:ext>
            </a:extLst>
          </p:cNvPr>
          <p:cNvSpPr/>
          <p:nvPr/>
        </p:nvSpPr>
        <p:spPr>
          <a:xfrm>
            <a:off x="6641136" y="1219583"/>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9A38E38C-1816-2F48-C4F6-303CE46707A5}"/>
              </a:ext>
            </a:extLst>
          </p:cNvPr>
          <p:cNvSpPr/>
          <p:nvPr/>
        </p:nvSpPr>
        <p:spPr>
          <a:xfrm>
            <a:off x="6641136" y="2529202"/>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2200EFE-8070-E240-CECA-7761597726C4}"/>
              </a:ext>
            </a:extLst>
          </p:cNvPr>
          <p:cNvSpPr/>
          <p:nvPr/>
        </p:nvSpPr>
        <p:spPr>
          <a:xfrm>
            <a:off x="6641136" y="1873090"/>
            <a:ext cx="180000" cy="180000"/>
          </a:xfrm>
          <a:prstGeom prst="ellipse">
            <a:avLst/>
          </a:prstGeom>
          <a:solidFill>
            <a:srgbClr val="C000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A0F7C7F3-B6C9-4CD3-E26E-13F577AA07DB}"/>
              </a:ext>
            </a:extLst>
          </p:cNvPr>
          <p:cNvSpPr/>
          <p:nvPr/>
        </p:nvSpPr>
        <p:spPr>
          <a:xfrm>
            <a:off x="6637678" y="1431647"/>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FAE604DE-9FCE-7065-FEDF-9D0AED010C04}"/>
              </a:ext>
            </a:extLst>
          </p:cNvPr>
          <p:cNvSpPr/>
          <p:nvPr/>
        </p:nvSpPr>
        <p:spPr>
          <a:xfrm>
            <a:off x="6637678" y="1646944"/>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69F70DD-62B5-D06E-F601-51F355BD4721}"/>
              </a:ext>
            </a:extLst>
          </p:cNvPr>
          <p:cNvSpPr/>
          <p:nvPr/>
        </p:nvSpPr>
        <p:spPr>
          <a:xfrm>
            <a:off x="6637678" y="2085046"/>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CB704883-575D-2A19-F9F6-B1BE799C8594}"/>
              </a:ext>
            </a:extLst>
          </p:cNvPr>
          <p:cNvSpPr/>
          <p:nvPr/>
        </p:nvSpPr>
        <p:spPr>
          <a:xfrm>
            <a:off x="6637678" y="2300343"/>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CFE28CA1-E178-2966-BD23-73D70141BF28}"/>
              </a:ext>
            </a:extLst>
          </p:cNvPr>
          <p:cNvSpPr/>
          <p:nvPr/>
        </p:nvSpPr>
        <p:spPr>
          <a:xfrm>
            <a:off x="7545143" y="1216020"/>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5DAF1B2A-114B-F969-2E2E-49D16E3EEE28}"/>
              </a:ext>
            </a:extLst>
          </p:cNvPr>
          <p:cNvSpPr/>
          <p:nvPr/>
        </p:nvSpPr>
        <p:spPr>
          <a:xfrm>
            <a:off x="7545143" y="2525639"/>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170CD91F-3B85-E3D2-176E-FE677A5670B3}"/>
              </a:ext>
            </a:extLst>
          </p:cNvPr>
          <p:cNvSpPr/>
          <p:nvPr/>
        </p:nvSpPr>
        <p:spPr>
          <a:xfrm>
            <a:off x="7545143" y="1869527"/>
            <a:ext cx="180000" cy="180000"/>
          </a:xfrm>
          <a:prstGeom prst="ellipse">
            <a:avLst/>
          </a:prstGeom>
          <a:solidFill>
            <a:srgbClr val="C00000"/>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06EB62E4-1C68-AD65-F3DE-17A02B2C28C6}"/>
              </a:ext>
            </a:extLst>
          </p:cNvPr>
          <p:cNvSpPr/>
          <p:nvPr/>
        </p:nvSpPr>
        <p:spPr>
          <a:xfrm>
            <a:off x="7541685" y="1428084"/>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CCD26EB3-4BF7-654F-7B1F-D5C7B041A93D}"/>
              </a:ext>
            </a:extLst>
          </p:cNvPr>
          <p:cNvSpPr/>
          <p:nvPr/>
        </p:nvSpPr>
        <p:spPr>
          <a:xfrm>
            <a:off x="7541685" y="1643381"/>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D929D2D-AED2-0C7C-16E1-38E37846C222}"/>
              </a:ext>
            </a:extLst>
          </p:cNvPr>
          <p:cNvSpPr/>
          <p:nvPr/>
        </p:nvSpPr>
        <p:spPr>
          <a:xfrm>
            <a:off x="7541685" y="2081483"/>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5ABF8308-F01B-5CBC-3815-2F6E40118EEC}"/>
              </a:ext>
            </a:extLst>
          </p:cNvPr>
          <p:cNvSpPr/>
          <p:nvPr/>
        </p:nvSpPr>
        <p:spPr>
          <a:xfrm>
            <a:off x="7541685" y="2296780"/>
            <a:ext cx="180000" cy="180000"/>
          </a:xfrm>
          <a:prstGeom prst="ellipse">
            <a:avLst/>
          </a:prstGeom>
          <a:solidFill>
            <a:srgbClr val="6292F7"/>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ight Arrow 76">
            <a:extLst>
              <a:ext uri="{FF2B5EF4-FFF2-40B4-BE49-F238E27FC236}">
                <a16:creationId xmlns:a16="http://schemas.microsoft.com/office/drawing/2014/main" id="{6ABA89DE-0BB3-8C70-0AC4-26288B9803F9}"/>
              </a:ext>
            </a:extLst>
          </p:cNvPr>
          <p:cNvSpPr/>
          <p:nvPr/>
        </p:nvSpPr>
        <p:spPr>
          <a:xfrm>
            <a:off x="3421271" y="1470602"/>
            <a:ext cx="2692509" cy="610881"/>
          </a:xfrm>
          <a:prstGeom prst="rightArrow">
            <a:avLst>
              <a:gd name="adj1" fmla="val 38078"/>
              <a:gd name="adj2" fmla="val 69870"/>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E2B829F7-9F43-448A-D823-650CD828E89A}"/>
              </a:ext>
            </a:extLst>
          </p:cNvPr>
          <p:cNvSpPr txBox="1"/>
          <p:nvPr/>
        </p:nvSpPr>
        <p:spPr>
          <a:xfrm>
            <a:off x="3342021" y="2019800"/>
            <a:ext cx="2690610" cy="369332"/>
          </a:xfrm>
          <a:prstGeom prst="rect">
            <a:avLst/>
          </a:prstGeom>
          <a:noFill/>
        </p:spPr>
        <p:txBody>
          <a:bodyPr wrap="square" rtlCol="0">
            <a:spAutoFit/>
          </a:bodyPr>
          <a:lstStyle/>
          <a:p>
            <a:pPr algn="ctr"/>
            <a:r>
              <a:rPr lang="en-US" dirty="0">
                <a:latin typeface="+mj-lt"/>
              </a:rPr>
              <a:t>Technology node scaling</a:t>
            </a:r>
          </a:p>
        </p:txBody>
      </p:sp>
      <p:sp>
        <p:nvSpPr>
          <p:cNvPr id="79" name="Lightning Bolt 78">
            <a:extLst>
              <a:ext uri="{FF2B5EF4-FFF2-40B4-BE49-F238E27FC236}">
                <a16:creationId xmlns:a16="http://schemas.microsoft.com/office/drawing/2014/main" id="{CE042B6C-F4B7-D423-C677-F706BD9D0CED}"/>
              </a:ext>
            </a:extLst>
          </p:cNvPr>
          <p:cNvSpPr/>
          <p:nvPr/>
        </p:nvSpPr>
        <p:spPr>
          <a:xfrm>
            <a:off x="975723" y="942912"/>
            <a:ext cx="522514" cy="449634"/>
          </a:xfrm>
          <a:prstGeom prst="lightningBolt">
            <a:avLst/>
          </a:prstGeom>
          <a:solidFill>
            <a:schemeClr val="accent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Lightning Bolt 80">
            <a:extLst>
              <a:ext uri="{FF2B5EF4-FFF2-40B4-BE49-F238E27FC236}">
                <a16:creationId xmlns:a16="http://schemas.microsoft.com/office/drawing/2014/main" id="{F9FC8ECC-5DED-2D23-269A-DBB7024AC956}"/>
              </a:ext>
            </a:extLst>
          </p:cNvPr>
          <p:cNvSpPr/>
          <p:nvPr/>
        </p:nvSpPr>
        <p:spPr>
          <a:xfrm>
            <a:off x="2269251" y="2264341"/>
            <a:ext cx="522514" cy="449634"/>
          </a:xfrm>
          <a:prstGeom prst="lightningBolt">
            <a:avLst/>
          </a:prstGeom>
          <a:solidFill>
            <a:schemeClr val="accent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Lightning Bolt 81">
            <a:extLst>
              <a:ext uri="{FF2B5EF4-FFF2-40B4-BE49-F238E27FC236}">
                <a16:creationId xmlns:a16="http://schemas.microsoft.com/office/drawing/2014/main" id="{454F998A-77E0-297A-795D-AEC85212E5F9}"/>
              </a:ext>
            </a:extLst>
          </p:cNvPr>
          <p:cNvSpPr/>
          <p:nvPr/>
        </p:nvSpPr>
        <p:spPr>
          <a:xfrm>
            <a:off x="6613638" y="1603155"/>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Lightning Bolt 83">
            <a:extLst>
              <a:ext uri="{FF2B5EF4-FFF2-40B4-BE49-F238E27FC236}">
                <a16:creationId xmlns:a16="http://schemas.microsoft.com/office/drawing/2014/main" id="{E32075D9-345C-FE60-C2AD-E1A1FB52771B}"/>
              </a:ext>
            </a:extLst>
          </p:cNvPr>
          <p:cNvSpPr/>
          <p:nvPr/>
        </p:nvSpPr>
        <p:spPr>
          <a:xfrm>
            <a:off x="6834252" y="2064877"/>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Lightning Bolt 84">
            <a:extLst>
              <a:ext uri="{FF2B5EF4-FFF2-40B4-BE49-F238E27FC236}">
                <a16:creationId xmlns:a16="http://schemas.microsoft.com/office/drawing/2014/main" id="{4596B635-1B91-EBCD-7011-C0A69AEEE185}"/>
              </a:ext>
            </a:extLst>
          </p:cNvPr>
          <p:cNvSpPr/>
          <p:nvPr/>
        </p:nvSpPr>
        <p:spPr>
          <a:xfrm>
            <a:off x="7059776" y="2058653"/>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Lightning Bolt 85">
            <a:extLst>
              <a:ext uri="{FF2B5EF4-FFF2-40B4-BE49-F238E27FC236}">
                <a16:creationId xmlns:a16="http://schemas.microsoft.com/office/drawing/2014/main" id="{79A9432D-1532-62A4-3F5A-9D71F33B9C50}"/>
              </a:ext>
            </a:extLst>
          </p:cNvPr>
          <p:cNvSpPr/>
          <p:nvPr/>
        </p:nvSpPr>
        <p:spPr>
          <a:xfrm>
            <a:off x="7286500" y="1603440"/>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Lightning Bolt 86">
            <a:extLst>
              <a:ext uri="{FF2B5EF4-FFF2-40B4-BE49-F238E27FC236}">
                <a16:creationId xmlns:a16="http://schemas.microsoft.com/office/drawing/2014/main" id="{8D51E862-6C3D-BBF9-F2DE-664BE7C98BD2}"/>
              </a:ext>
            </a:extLst>
          </p:cNvPr>
          <p:cNvSpPr/>
          <p:nvPr/>
        </p:nvSpPr>
        <p:spPr>
          <a:xfrm>
            <a:off x="6613638" y="2280945"/>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Lightning Bolt 87">
            <a:extLst>
              <a:ext uri="{FF2B5EF4-FFF2-40B4-BE49-F238E27FC236}">
                <a16:creationId xmlns:a16="http://schemas.microsoft.com/office/drawing/2014/main" id="{7055D68A-DDDA-F2C3-EA7E-7951E437A83A}"/>
              </a:ext>
            </a:extLst>
          </p:cNvPr>
          <p:cNvSpPr/>
          <p:nvPr/>
        </p:nvSpPr>
        <p:spPr>
          <a:xfrm>
            <a:off x="7057196" y="2264254"/>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Lightning Bolt 88">
            <a:extLst>
              <a:ext uri="{FF2B5EF4-FFF2-40B4-BE49-F238E27FC236}">
                <a16:creationId xmlns:a16="http://schemas.microsoft.com/office/drawing/2014/main" id="{C2EE4269-C362-2DCF-D453-11078C010018}"/>
              </a:ext>
            </a:extLst>
          </p:cNvPr>
          <p:cNvSpPr/>
          <p:nvPr/>
        </p:nvSpPr>
        <p:spPr>
          <a:xfrm>
            <a:off x="7495753" y="2065769"/>
            <a:ext cx="216000" cy="216000"/>
          </a:xfrm>
          <a:prstGeom prst="lightningBolt">
            <a:avLst/>
          </a:prstGeom>
          <a:solidFill>
            <a:schemeClr val="accent4"/>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3" name="Chart 2">
            <a:extLst>
              <a:ext uri="{FF2B5EF4-FFF2-40B4-BE49-F238E27FC236}">
                <a16:creationId xmlns:a16="http://schemas.microsoft.com/office/drawing/2014/main" id="{7E7018A6-A5F7-F297-5D3E-EC8446BAC752}"/>
              </a:ext>
            </a:extLst>
          </p:cNvPr>
          <p:cNvGraphicFramePr>
            <a:graphicFrameLocks/>
          </p:cNvGraphicFramePr>
          <p:nvPr>
            <p:extLst>
              <p:ext uri="{D42A27DB-BD31-4B8C-83A1-F6EECF244321}">
                <p14:modId xmlns:p14="http://schemas.microsoft.com/office/powerpoint/2010/main" val="3843056583"/>
              </p:ext>
            </p:extLst>
          </p:nvPr>
        </p:nvGraphicFramePr>
        <p:xfrm>
          <a:off x="273896" y="2674289"/>
          <a:ext cx="8870104" cy="2593406"/>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6A9388FA-0B6D-1C65-0A23-8866B6DE024F}"/>
              </a:ext>
            </a:extLst>
          </p:cNvPr>
          <p:cNvSpPr txBox="1"/>
          <p:nvPr/>
        </p:nvSpPr>
        <p:spPr>
          <a:xfrm>
            <a:off x="152400" y="4184969"/>
            <a:ext cx="1695592" cy="369332"/>
          </a:xfrm>
          <a:prstGeom prst="rect">
            <a:avLst/>
          </a:prstGeom>
          <a:noFill/>
        </p:spPr>
        <p:txBody>
          <a:bodyPr wrap="none" rtlCol="0">
            <a:spAutoFit/>
          </a:bodyPr>
          <a:lstStyle/>
          <a:p>
            <a:r>
              <a:rPr lang="en-US" dirty="0">
                <a:latin typeface="+mj-lt"/>
              </a:rPr>
              <a:t>[Luo+, ISCA’23]</a:t>
            </a:r>
          </a:p>
        </p:txBody>
      </p:sp>
      <p:sp>
        <p:nvSpPr>
          <p:cNvPr id="9" name="TextBox 8">
            <a:extLst>
              <a:ext uri="{FF2B5EF4-FFF2-40B4-BE49-F238E27FC236}">
                <a16:creationId xmlns:a16="http://schemas.microsoft.com/office/drawing/2014/main" id="{F0BEC62F-E8DB-D97D-4099-9939E1DD205C}"/>
              </a:ext>
            </a:extLst>
          </p:cNvPr>
          <p:cNvSpPr txBox="1"/>
          <p:nvPr/>
        </p:nvSpPr>
        <p:spPr>
          <a:xfrm>
            <a:off x="152400" y="3633074"/>
            <a:ext cx="1646861" cy="369332"/>
          </a:xfrm>
          <a:prstGeom prst="rect">
            <a:avLst/>
          </a:prstGeom>
          <a:noFill/>
        </p:spPr>
        <p:txBody>
          <a:bodyPr wrap="none" rtlCol="0">
            <a:spAutoFit/>
          </a:bodyPr>
          <a:lstStyle/>
          <a:p>
            <a:r>
              <a:rPr lang="en-US" dirty="0">
                <a:latin typeface="+mj-lt"/>
              </a:rPr>
              <a:t>[Kim+, ISCA’20]</a:t>
            </a:r>
          </a:p>
        </p:txBody>
      </p:sp>
      <p:sp>
        <p:nvSpPr>
          <p:cNvPr id="11" name="TextBox 10">
            <a:extLst>
              <a:ext uri="{FF2B5EF4-FFF2-40B4-BE49-F238E27FC236}">
                <a16:creationId xmlns:a16="http://schemas.microsoft.com/office/drawing/2014/main" id="{EAF2DF7C-C543-4A45-F110-D38E9AEB6135}"/>
              </a:ext>
            </a:extLst>
          </p:cNvPr>
          <p:cNvSpPr txBox="1"/>
          <p:nvPr/>
        </p:nvSpPr>
        <p:spPr>
          <a:xfrm>
            <a:off x="152400" y="3102243"/>
            <a:ext cx="1646861" cy="369332"/>
          </a:xfrm>
          <a:prstGeom prst="rect">
            <a:avLst/>
          </a:prstGeom>
          <a:noFill/>
        </p:spPr>
        <p:txBody>
          <a:bodyPr wrap="none" rtlCol="0">
            <a:spAutoFit/>
          </a:bodyPr>
          <a:lstStyle/>
          <a:p>
            <a:r>
              <a:rPr lang="en-US" dirty="0">
                <a:latin typeface="+mj-lt"/>
              </a:rPr>
              <a:t>[Kim+, ISCA’14]</a:t>
            </a:r>
          </a:p>
        </p:txBody>
      </p:sp>
      <p:sp>
        <p:nvSpPr>
          <p:cNvPr id="13" name="Alt Bilgi Yer Tutucusu 3">
            <a:extLst>
              <a:ext uri="{FF2B5EF4-FFF2-40B4-BE49-F238E27FC236}">
                <a16:creationId xmlns:a16="http://schemas.microsoft.com/office/drawing/2014/main" id="{0A524F6E-DDCA-9608-1487-EFD87F9A38F7}"/>
              </a:ext>
            </a:extLst>
          </p:cNvPr>
          <p:cNvSpPr>
            <a:spLocks noGrp="1"/>
          </p:cNvSpPr>
          <p:nvPr>
            <p:ph type="ftr" sz="quarter" idx="11"/>
          </p:nvPr>
        </p:nvSpPr>
        <p:spPr>
          <a:xfrm>
            <a:off x="1671145" y="6517178"/>
            <a:ext cx="6558455" cy="204298"/>
          </a:xfrm>
        </p:spPr>
        <p:txBody>
          <a:bodyPr/>
          <a:lstStyle/>
          <a:p>
            <a:r>
              <a:rPr lang="en-US" b="1" dirty="0">
                <a:solidFill>
                  <a:prstClr val="black"/>
                </a:solidFill>
                <a:ea typeface="ＭＳ Ｐゴシック" charset="0"/>
                <a:cs typeface="ＭＳ Ｐゴシック" charset="0"/>
              </a:rPr>
              <a:t>[</a:t>
            </a:r>
            <a:r>
              <a:rPr lang="tr-TR" b="1" dirty="0">
                <a:solidFill>
                  <a:prstClr val="black"/>
                </a:solidFill>
                <a:ea typeface="ＭＳ Ｐゴシック" charset="0"/>
                <a:cs typeface="ＭＳ Ｐゴシック" charset="0"/>
              </a:rPr>
              <a:t>Yağlıkçı</a:t>
            </a:r>
            <a:r>
              <a:rPr lang="en-US" b="1" dirty="0">
                <a:solidFill>
                  <a:prstClr val="black"/>
                </a:solidFill>
                <a:ea typeface="ＭＳ Ｐゴシック" charset="0"/>
                <a:cs typeface="ＭＳ Ｐゴシック" charset="0"/>
              </a:rPr>
              <a:t>, PhD Defense]</a:t>
            </a:r>
            <a:endParaRPr kumimoji="0" lang="en-US" sz="1200" b="1" i="0" u="none" strike="noStrike" kern="1200" cap="none" spc="0" normalizeH="0" baseline="0" noProof="0" dirty="0">
              <a:ln>
                <a:noFill/>
              </a:ln>
              <a:solidFill>
                <a:prstClr val="black"/>
              </a:solidFill>
              <a:effectLst/>
              <a:uLnTx/>
              <a:uFillTx/>
              <a:ea typeface="ＭＳ Ｐゴシック" charset="0"/>
              <a:cs typeface="ＭＳ Ｐゴシック" charset="0"/>
            </a:endParaRPr>
          </a:p>
        </p:txBody>
      </p:sp>
    </p:spTree>
    <p:extLst>
      <p:ext uri="{BB962C8B-B14F-4D97-AF65-F5344CB8AC3E}">
        <p14:creationId xmlns:p14="http://schemas.microsoft.com/office/powerpoint/2010/main" val="365643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P spid="8" grpId="0"/>
      <p:bldP spid="9"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44050-8684-72F5-EB75-9073656E6DC3}"/>
              </a:ext>
            </a:extLst>
          </p:cNvPr>
          <p:cNvSpPr>
            <a:spLocks noGrp="1"/>
          </p:cNvSpPr>
          <p:nvPr>
            <p:ph type="title"/>
          </p:nvPr>
        </p:nvSpPr>
        <p:spPr/>
        <p:txBody>
          <a:bodyPr/>
          <a:lstStyle/>
          <a:p>
            <a:r>
              <a:rPr lang="en-US" dirty="0"/>
              <a:t>Latest Industry Defenses for </a:t>
            </a:r>
            <a:r>
              <a:rPr lang="en-US" dirty="0" err="1"/>
              <a:t>RowHammer</a:t>
            </a:r>
            <a:endParaRPr lang="en-US" dirty="0"/>
          </a:p>
        </p:txBody>
      </p:sp>
      <p:sp>
        <p:nvSpPr>
          <p:cNvPr id="4" name="Footer Placeholder 3">
            <a:extLst>
              <a:ext uri="{FF2B5EF4-FFF2-40B4-BE49-F238E27FC236}">
                <a16:creationId xmlns:a16="http://schemas.microsoft.com/office/drawing/2014/main" id="{AB54B6D2-374E-5068-780B-D89E29C3652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8FF1C5B-1262-BF4F-1B61-FADA8935E981}"/>
              </a:ext>
            </a:extLst>
          </p:cNvPr>
          <p:cNvSpPr>
            <a:spLocks noGrp="1"/>
          </p:cNvSpPr>
          <p:nvPr>
            <p:ph type="sldNum" sz="quarter" idx="12"/>
          </p:nvPr>
        </p:nvSpPr>
        <p:spPr/>
        <p:txBody>
          <a:bodyPr/>
          <a:lstStyle/>
          <a:p>
            <a:fld id="{CBE5B309-C2CE-4D90-B104-F7E98438FC65}" type="slidenum">
              <a:rPr lang="tr-TR" smtClean="0"/>
              <a:pPr/>
              <a:t>11</a:t>
            </a:fld>
            <a:endParaRPr lang="tr-TR" dirty="0"/>
          </a:p>
        </p:txBody>
      </p:sp>
      <p:grpSp>
        <p:nvGrpSpPr>
          <p:cNvPr id="9" name="Group 8">
            <a:extLst>
              <a:ext uri="{FF2B5EF4-FFF2-40B4-BE49-F238E27FC236}">
                <a16:creationId xmlns:a16="http://schemas.microsoft.com/office/drawing/2014/main" id="{E5FCBE64-7920-E146-DF69-037A555C376C}"/>
              </a:ext>
            </a:extLst>
          </p:cNvPr>
          <p:cNvGrpSpPr/>
          <p:nvPr/>
        </p:nvGrpSpPr>
        <p:grpSpPr>
          <a:xfrm>
            <a:off x="4641419" y="2479818"/>
            <a:ext cx="3844728" cy="3300542"/>
            <a:chOff x="4641419" y="2176281"/>
            <a:chExt cx="3844728" cy="3300542"/>
          </a:xfrm>
        </p:grpSpPr>
        <p:pic>
          <p:nvPicPr>
            <p:cNvPr id="8" name="Picture 7">
              <a:extLst>
                <a:ext uri="{FF2B5EF4-FFF2-40B4-BE49-F238E27FC236}">
                  <a16:creationId xmlns:a16="http://schemas.microsoft.com/office/drawing/2014/main" id="{C9DED7FF-D497-AE0E-43B9-DDA4007A5B44}"/>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4726" t="21295" r="5001" b="22250"/>
            <a:stretch/>
          </p:blipFill>
          <p:spPr>
            <a:xfrm rot="10800000">
              <a:off x="5307743" y="2176282"/>
              <a:ext cx="2402959" cy="1103474"/>
            </a:xfrm>
            <a:prstGeom prst="rect">
              <a:avLst/>
            </a:prstGeom>
          </p:spPr>
        </p:pic>
        <p:grpSp>
          <p:nvGrpSpPr>
            <p:cNvPr id="14" name="Content Placeholder 7" descr="Repeat outline">
              <a:extLst>
                <a:ext uri="{FF2B5EF4-FFF2-40B4-BE49-F238E27FC236}">
                  <a16:creationId xmlns:a16="http://schemas.microsoft.com/office/drawing/2014/main" id="{62902CB5-8257-55D2-E769-90EBC3E85099}"/>
                </a:ext>
              </a:extLst>
            </p:cNvPr>
            <p:cNvGrpSpPr/>
            <p:nvPr/>
          </p:nvGrpSpPr>
          <p:grpSpPr>
            <a:xfrm>
              <a:off x="5817814" y="2176281"/>
              <a:ext cx="1382813" cy="1003673"/>
              <a:chOff x="5727539" y="1929935"/>
              <a:chExt cx="1382813" cy="1003673"/>
            </a:xfrm>
            <a:solidFill>
              <a:srgbClr val="FF0000"/>
            </a:solidFill>
          </p:grpSpPr>
          <p:sp>
            <p:nvSpPr>
              <p:cNvPr id="15" name="Freeform: Shape 14">
                <a:extLst>
                  <a:ext uri="{FF2B5EF4-FFF2-40B4-BE49-F238E27FC236}">
                    <a16:creationId xmlns:a16="http://schemas.microsoft.com/office/drawing/2014/main" id="{EA89649C-26E5-562C-3357-BBEC4DD6A499}"/>
                  </a:ext>
                </a:extLst>
              </p:cNvPr>
              <p:cNvSpPr/>
              <p:nvPr/>
            </p:nvSpPr>
            <p:spPr>
              <a:xfrm>
                <a:off x="5727539" y="1929935"/>
                <a:ext cx="1145657" cy="644708"/>
              </a:xfrm>
              <a:custGeom>
                <a:avLst/>
                <a:gdLst>
                  <a:gd name="connsiteX0" fmla="*/ 443938 w 1145657"/>
                  <a:gd name="connsiteY0" fmla="*/ 422740 h 644708"/>
                  <a:gd name="connsiteX1" fmla="*/ 422462 w 1145657"/>
                  <a:gd name="connsiteY1" fmla="*/ 401249 h 644708"/>
                  <a:gd name="connsiteX2" fmla="*/ 229912 w 1145657"/>
                  <a:gd name="connsiteY2" fmla="*/ 593814 h 644708"/>
                  <a:gd name="connsiteX3" fmla="*/ 229698 w 1145657"/>
                  <a:gd name="connsiteY3" fmla="*/ 593814 h 644708"/>
                  <a:gd name="connsiteX4" fmla="*/ 229654 w 1145657"/>
                  <a:gd name="connsiteY4" fmla="*/ 593723 h 644708"/>
                  <a:gd name="connsiteX5" fmla="*/ 599535 w 1145657"/>
                  <a:gd name="connsiteY5" fmla="*/ 40071 h 644708"/>
                  <a:gd name="connsiteX6" fmla="*/ 1118137 w 1145657"/>
                  <a:gd name="connsiteY6" fmla="*/ 302878 h 644708"/>
                  <a:gd name="connsiteX7" fmla="*/ 1145658 w 1145657"/>
                  <a:gd name="connsiteY7" fmla="*/ 290014 h 644708"/>
                  <a:gd name="connsiteX8" fmla="*/ 480054 w 1145657"/>
                  <a:gd name="connsiteY8" fmla="*/ 46800 h 644708"/>
                  <a:gd name="connsiteX9" fmla="*/ 195633 w 1145657"/>
                  <a:gd name="connsiteY9" fmla="*/ 575073 h 644708"/>
                  <a:gd name="connsiteX10" fmla="*/ 195553 w 1145657"/>
                  <a:gd name="connsiteY10" fmla="*/ 575249 h 644708"/>
                  <a:gd name="connsiteX11" fmla="*/ 195390 w 1145657"/>
                  <a:gd name="connsiteY11" fmla="*/ 575194 h 644708"/>
                  <a:gd name="connsiteX12" fmla="*/ 21475 w 1145657"/>
                  <a:gd name="connsiteY12" fmla="*/ 401249 h 644708"/>
                  <a:gd name="connsiteX13" fmla="*/ 0 w 1145657"/>
                  <a:gd name="connsiteY13" fmla="*/ 422740 h 644708"/>
                  <a:gd name="connsiteX14" fmla="*/ 221969 w 1145657"/>
                  <a:gd name="connsiteY14" fmla="*/ 644709 h 64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5657" h="644708">
                    <a:moveTo>
                      <a:pt x="443938" y="422740"/>
                    </a:moveTo>
                    <a:lnTo>
                      <a:pt x="422462" y="401249"/>
                    </a:lnTo>
                    <a:lnTo>
                      <a:pt x="229912" y="593814"/>
                    </a:lnTo>
                    <a:cubicBezTo>
                      <a:pt x="229853" y="593874"/>
                      <a:pt x="229757" y="593874"/>
                      <a:pt x="229698" y="593814"/>
                    </a:cubicBezTo>
                    <a:cubicBezTo>
                      <a:pt x="229674" y="593790"/>
                      <a:pt x="229657" y="593758"/>
                      <a:pt x="229654" y="593723"/>
                    </a:cubicBezTo>
                    <a:cubicBezTo>
                      <a:pt x="178907" y="338697"/>
                      <a:pt x="344508" y="90817"/>
                      <a:pt x="599535" y="40071"/>
                    </a:cubicBezTo>
                    <a:cubicBezTo>
                      <a:pt x="812305" y="-2268"/>
                      <a:pt x="1026463" y="106257"/>
                      <a:pt x="1118137" y="302878"/>
                    </a:cubicBezTo>
                    <a:lnTo>
                      <a:pt x="1145658" y="290014"/>
                    </a:lnTo>
                    <a:cubicBezTo>
                      <a:pt x="1029017" y="39051"/>
                      <a:pt x="731017" y="-69839"/>
                      <a:pt x="480054" y="46800"/>
                    </a:cubicBezTo>
                    <a:cubicBezTo>
                      <a:pt x="278654" y="140405"/>
                      <a:pt x="162896" y="355411"/>
                      <a:pt x="195633" y="575073"/>
                    </a:cubicBezTo>
                    <a:cubicBezTo>
                      <a:pt x="195659" y="575144"/>
                      <a:pt x="195623" y="575222"/>
                      <a:pt x="195553" y="575249"/>
                    </a:cubicBezTo>
                    <a:cubicBezTo>
                      <a:pt x="195492" y="575270"/>
                      <a:pt x="195425" y="575247"/>
                      <a:pt x="195390" y="575194"/>
                    </a:cubicBezTo>
                    <a:lnTo>
                      <a:pt x="21475" y="401249"/>
                    </a:lnTo>
                    <a:lnTo>
                      <a:pt x="0" y="422740"/>
                    </a:lnTo>
                    <a:lnTo>
                      <a:pt x="221969" y="644709"/>
                    </a:lnTo>
                    <a:close/>
                  </a:path>
                </a:pathLst>
              </a:custGeom>
              <a:grpFill/>
              <a:ln w="60722" cap="flat">
                <a:solidFill>
                  <a:srgbClr val="FF5F25"/>
                </a:solid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A51AE942-5C05-3A76-EB5F-8E085B106006}"/>
                  </a:ext>
                </a:extLst>
              </p:cNvPr>
              <p:cNvSpPr/>
              <p:nvPr/>
            </p:nvSpPr>
            <p:spPr>
              <a:xfrm>
                <a:off x="5976101" y="2320446"/>
                <a:ext cx="1134251" cy="613162"/>
              </a:xfrm>
              <a:custGeom>
                <a:avLst/>
                <a:gdLst>
                  <a:gd name="connsiteX0" fmla="*/ 690283 w 1134251"/>
                  <a:gd name="connsiteY0" fmla="*/ 221984 h 613162"/>
                  <a:gd name="connsiteX1" fmla="*/ 711759 w 1134251"/>
                  <a:gd name="connsiteY1" fmla="*/ 243460 h 613162"/>
                  <a:gd name="connsiteX2" fmla="*/ 908592 w 1134251"/>
                  <a:gd name="connsiteY2" fmla="*/ 46626 h 613162"/>
                  <a:gd name="connsiteX3" fmla="*/ 908806 w 1134251"/>
                  <a:gd name="connsiteY3" fmla="*/ 46626 h 613162"/>
                  <a:gd name="connsiteX4" fmla="*/ 908850 w 1134251"/>
                  <a:gd name="connsiteY4" fmla="*/ 46718 h 613162"/>
                  <a:gd name="connsiteX5" fmla="*/ 511759 w 1134251"/>
                  <a:gd name="connsiteY5" fmla="*/ 577681 h 613162"/>
                  <a:gd name="connsiteX6" fmla="*/ 442829 w 1134251"/>
                  <a:gd name="connsiteY6" fmla="*/ 582481 h 613162"/>
                  <a:gd name="connsiteX7" fmla="*/ 26822 w 1134251"/>
                  <a:gd name="connsiteY7" fmla="*/ 332354 h 613162"/>
                  <a:gd name="connsiteX8" fmla="*/ 0 w 1134251"/>
                  <a:gd name="connsiteY8" fmla="*/ 346600 h 613162"/>
                  <a:gd name="connsiteX9" fmla="*/ 677562 w 1134251"/>
                  <a:gd name="connsiteY9" fmla="*/ 554696 h 613162"/>
                  <a:gd name="connsiteX10" fmla="*/ 944025 w 1134251"/>
                  <a:gd name="connsiteY10" fmla="*/ 111660 h 613162"/>
                  <a:gd name="connsiteX11" fmla="*/ 942506 w 1134251"/>
                  <a:gd name="connsiteY11" fmla="*/ 73539 h 613162"/>
                  <a:gd name="connsiteX12" fmla="*/ 942658 w 1134251"/>
                  <a:gd name="connsiteY12" fmla="*/ 73387 h 613162"/>
                  <a:gd name="connsiteX13" fmla="*/ 942749 w 1134251"/>
                  <a:gd name="connsiteY13" fmla="*/ 73418 h 613162"/>
                  <a:gd name="connsiteX14" fmla="*/ 1112776 w 1134251"/>
                  <a:gd name="connsiteY14" fmla="*/ 243520 h 613162"/>
                  <a:gd name="connsiteX15" fmla="*/ 1134252 w 1134251"/>
                  <a:gd name="connsiteY15" fmla="*/ 222045 h 613162"/>
                  <a:gd name="connsiteX16" fmla="*/ 912252 w 1134251"/>
                  <a:gd name="connsiteY16" fmla="*/ 0 h 61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251" h="613162">
                    <a:moveTo>
                      <a:pt x="690283" y="221984"/>
                    </a:moveTo>
                    <a:lnTo>
                      <a:pt x="711759" y="243460"/>
                    </a:lnTo>
                    <a:lnTo>
                      <a:pt x="908592" y="46626"/>
                    </a:lnTo>
                    <a:cubicBezTo>
                      <a:pt x="908651" y="46567"/>
                      <a:pt x="908747" y="46567"/>
                      <a:pt x="908806" y="46626"/>
                    </a:cubicBezTo>
                    <a:cubicBezTo>
                      <a:pt x="908830" y="46651"/>
                      <a:pt x="908847" y="46683"/>
                      <a:pt x="908850" y="46718"/>
                    </a:cubicBezTo>
                    <a:cubicBezTo>
                      <a:pt x="945819" y="302993"/>
                      <a:pt x="768034" y="540714"/>
                      <a:pt x="511759" y="577681"/>
                    </a:cubicBezTo>
                    <a:cubicBezTo>
                      <a:pt x="488932" y="580974"/>
                      <a:pt x="465893" y="582579"/>
                      <a:pt x="442829" y="582481"/>
                    </a:cubicBezTo>
                    <a:cubicBezTo>
                      <a:pt x="268522" y="582642"/>
                      <a:pt x="108422" y="486382"/>
                      <a:pt x="26822" y="332354"/>
                    </a:cubicBezTo>
                    <a:lnTo>
                      <a:pt x="0" y="346600"/>
                    </a:lnTo>
                    <a:cubicBezTo>
                      <a:pt x="129640" y="591168"/>
                      <a:pt x="432994" y="684336"/>
                      <a:pt x="677562" y="554696"/>
                    </a:cubicBezTo>
                    <a:cubicBezTo>
                      <a:pt x="841573" y="467758"/>
                      <a:pt x="944101" y="297290"/>
                      <a:pt x="944025" y="111660"/>
                    </a:cubicBezTo>
                    <a:cubicBezTo>
                      <a:pt x="944025" y="98948"/>
                      <a:pt x="943433" y="86221"/>
                      <a:pt x="942506" y="73539"/>
                    </a:cubicBezTo>
                    <a:cubicBezTo>
                      <a:pt x="942506" y="73456"/>
                      <a:pt x="942575" y="73387"/>
                      <a:pt x="942658" y="73387"/>
                    </a:cubicBezTo>
                    <a:cubicBezTo>
                      <a:pt x="942692" y="73387"/>
                      <a:pt x="942723" y="73398"/>
                      <a:pt x="942749" y="73418"/>
                    </a:cubicBezTo>
                    <a:lnTo>
                      <a:pt x="1112776" y="243520"/>
                    </a:lnTo>
                    <a:lnTo>
                      <a:pt x="1134252" y="222045"/>
                    </a:lnTo>
                    <a:lnTo>
                      <a:pt x="912252" y="0"/>
                    </a:lnTo>
                    <a:close/>
                  </a:path>
                </a:pathLst>
              </a:custGeom>
              <a:grpFill/>
              <a:ln w="60722" cap="flat">
                <a:solidFill>
                  <a:srgbClr val="FF5F25"/>
                </a:solidFill>
                <a:prstDash val="solid"/>
                <a:miter/>
              </a:ln>
            </p:spPr>
            <p:txBody>
              <a:bodyPr rtlCol="0" anchor="ctr"/>
              <a:lstStyle/>
              <a:p>
                <a:endParaRPr lang="en-US" dirty="0"/>
              </a:p>
            </p:txBody>
          </p:sp>
        </p:grpSp>
        <p:sp>
          <p:nvSpPr>
            <p:cNvPr id="11" name="TextBox 10">
              <a:extLst>
                <a:ext uri="{FF2B5EF4-FFF2-40B4-BE49-F238E27FC236}">
                  <a16:creationId xmlns:a16="http://schemas.microsoft.com/office/drawing/2014/main" id="{BCC7929C-B5A5-663F-C736-D6E3C4C0B106}"/>
                </a:ext>
              </a:extLst>
            </p:cNvPr>
            <p:cNvSpPr txBox="1"/>
            <p:nvPr/>
          </p:nvSpPr>
          <p:spPr>
            <a:xfrm>
              <a:off x="4641419" y="3537831"/>
              <a:ext cx="3844728" cy="1938992"/>
            </a:xfrm>
            <a:prstGeom prst="rect">
              <a:avLst/>
            </a:prstGeom>
            <a:noFill/>
          </p:spPr>
          <p:txBody>
            <a:bodyPr wrap="square" rtlCol="0">
              <a:spAutoFit/>
            </a:bodyPr>
            <a:lstStyle/>
            <a:p>
              <a:pPr algn="ctr"/>
              <a:r>
                <a:rPr lang="en-US" sz="2000" dirty="0"/>
                <a:t>A command to </a:t>
              </a:r>
              <a:br>
                <a:rPr lang="en-US" sz="2000" dirty="0">
                  <a:solidFill>
                    <a:srgbClr val="FF5F25"/>
                  </a:solidFill>
                </a:rPr>
              </a:br>
              <a:r>
                <a:rPr lang="en-US" sz="2000" dirty="0">
                  <a:solidFill>
                    <a:srgbClr val="FF5F25"/>
                  </a:solidFill>
                </a:rPr>
                <a:t>provide</a:t>
              </a:r>
              <a:r>
                <a:rPr lang="en-US" sz="2000" dirty="0"/>
                <a:t> </a:t>
              </a:r>
              <a:r>
                <a:rPr lang="en-US" sz="2000" dirty="0">
                  <a:solidFill>
                    <a:srgbClr val="FF5F25"/>
                  </a:solidFill>
                </a:rPr>
                <a:t>DRAM with the time</a:t>
              </a:r>
              <a:r>
                <a:rPr lang="en-US" sz="2000" dirty="0"/>
                <a:t> </a:t>
              </a:r>
              <a:br>
                <a:rPr lang="en-US" sz="2000" dirty="0"/>
              </a:br>
              <a:r>
                <a:rPr lang="en-US" sz="2000" dirty="0"/>
                <a:t>for </a:t>
              </a:r>
              <a:r>
                <a:rPr lang="en-US" sz="2000" dirty="0">
                  <a:solidFill>
                    <a:srgbClr val="FF5F25"/>
                  </a:solidFill>
                </a:rPr>
                <a:t>performing preventive actions</a:t>
              </a:r>
            </a:p>
            <a:p>
              <a:pPr algn="ctr"/>
              <a:endParaRPr lang="en-US" sz="2000" dirty="0"/>
            </a:p>
            <a:p>
              <a:pPr algn="ctr"/>
              <a:r>
                <a:rPr lang="en-US" sz="2000" b="1" dirty="0">
                  <a:solidFill>
                    <a:srgbClr val="FF5F25"/>
                  </a:solidFill>
                </a:rPr>
                <a:t>Refresh Management (RFM)</a:t>
              </a:r>
              <a:endParaRPr lang="en-US" sz="2000" dirty="0">
                <a:solidFill>
                  <a:srgbClr val="FF5F25"/>
                </a:solidFill>
              </a:endParaRPr>
            </a:p>
            <a:p>
              <a:pPr algn="ctr"/>
              <a:r>
                <a:rPr lang="en-US" sz="2000" i="1" dirty="0"/>
                <a:t>before 2024</a:t>
              </a:r>
            </a:p>
          </p:txBody>
        </p:sp>
      </p:grpSp>
      <p:sp>
        <p:nvSpPr>
          <p:cNvPr id="12" name="TextBox 11">
            <a:extLst>
              <a:ext uri="{FF2B5EF4-FFF2-40B4-BE49-F238E27FC236}">
                <a16:creationId xmlns:a16="http://schemas.microsoft.com/office/drawing/2014/main" id="{0B06C1CD-9D7C-83C1-E488-2E53740684B3}"/>
              </a:ext>
            </a:extLst>
          </p:cNvPr>
          <p:cNvSpPr txBox="1"/>
          <p:nvPr/>
        </p:nvSpPr>
        <p:spPr>
          <a:xfrm>
            <a:off x="133004" y="983738"/>
            <a:ext cx="9058666" cy="954107"/>
          </a:xfrm>
          <a:prstGeom prst="rect">
            <a:avLst/>
          </a:prstGeom>
          <a:noFill/>
        </p:spPr>
        <p:txBody>
          <a:bodyPr wrap="square" rtlCol="0">
            <a:spAutoFit/>
          </a:bodyPr>
          <a:lstStyle/>
          <a:p>
            <a:r>
              <a:rPr lang="en-US" sz="2800" dirty="0"/>
              <a:t>Recent DDR5 specifications introduce </a:t>
            </a:r>
            <a:r>
              <a:rPr lang="en-US" sz="2800" dirty="0">
                <a:solidFill>
                  <a:srgbClr val="E1257C"/>
                </a:solidFill>
              </a:rPr>
              <a:t>two new defense frameworks </a:t>
            </a:r>
            <a:r>
              <a:rPr lang="en-US" sz="2800" dirty="0"/>
              <a:t>to </a:t>
            </a:r>
            <a:r>
              <a:rPr lang="en-US" sz="2800" dirty="0">
                <a:solidFill>
                  <a:srgbClr val="00B050"/>
                </a:solidFill>
              </a:rPr>
              <a:t>mitigate </a:t>
            </a:r>
            <a:r>
              <a:rPr lang="en-US" sz="2800" dirty="0" err="1">
                <a:solidFill>
                  <a:srgbClr val="00B050"/>
                </a:solidFill>
              </a:rPr>
              <a:t>RowHammer</a:t>
            </a:r>
            <a:r>
              <a:rPr lang="en-US" sz="2800" dirty="0">
                <a:solidFill>
                  <a:srgbClr val="00B050"/>
                </a:solidFill>
              </a:rPr>
              <a:t> bitflips</a:t>
            </a:r>
            <a:r>
              <a:rPr lang="en-US" sz="2800" dirty="0"/>
              <a:t>:</a:t>
            </a:r>
          </a:p>
        </p:txBody>
      </p:sp>
      <p:grpSp>
        <p:nvGrpSpPr>
          <p:cNvPr id="18" name="Group 17">
            <a:extLst>
              <a:ext uri="{FF2B5EF4-FFF2-40B4-BE49-F238E27FC236}">
                <a16:creationId xmlns:a16="http://schemas.microsoft.com/office/drawing/2014/main" id="{AACC4274-5D81-A639-D44F-E87BD3CFF097}"/>
              </a:ext>
            </a:extLst>
          </p:cNvPr>
          <p:cNvGrpSpPr/>
          <p:nvPr/>
        </p:nvGrpSpPr>
        <p:grpSpPr>
          <a:xfrm>
            <a:off x="584200" y="2221151"/>
            <a:ext cx="4057219" cy="3861585"/>
            <a:chOff x="584200" y="1914913"/>
            <a:chExt cx="4057219" cy="3861585"/>
          </a:xfrm>
        </p:grpSpPr>
        <p:sp>
          <p:nvSpPr>
            <p:cNvPr id="10" name="TextBox 9">
              <a:extLst>
                <a:ext uri="{FF2B5EF4-FFF2-40B4-BE49-F238E27FC236}">
                  <a16:creationId xmlns:a16="http://schemas.microsoft.com/office/drawing/2014/main" id="{B34F7268-1AF0-5BFD-8D2E-2B771B946028}"/>
                </a:ext>
              </a:extLst>
            </p:cNvPr>
            <p:cNvSpPr txBox="1"/>
            <p:nvPr/>
          </p:nvSpPr>
          <p:spPr>
            <a:xfrm>
              <a:off x="584200" y="3529729"/>
              <a:ext cx="4057219" cy="2246769"/>
            </a:xfrm>
            <a:prstGeom prst="rect">
              <a:avLst/>
            </a:prstGeom>
            <a:noFill/>
          </p:spPr>
          <p:txBody>
            <a:bodyPr wrap="square" rtlCol="0">
              <a:spAutoFit/>
            </a:bodyPr>
            <a:lstStyle/>
            <a:p>
              <a:pPr algn="ctr"/>
              <a:r>
                <a:rPr lang="en-US" sz="2000" dirty="0">
                  <a:solidFill>
                    <a:srgbClr val="316CE3"/>
                  </a:solidFill>
                </a:rPr>
                <a:t>Per-row activation counters</a:t>
              </a:r>
              <a:r>
                <a:rPr lang="en-US" sz="2000" dirty="0"/>
                <a:t> </a:t>
              </a:r>
              <a:br>
                <a:rPr lang="en-US" sz="2000" dirty="0"/>
              </a:br>
              <a:r>
                <a:rPr lang="en-US" sz="2000" dirty="0"/>
                <a:t>to accurately </a:t>
              </a:r>
              <a:r>
                <a:rPr lang="en-US" sz="2000" dirty="0">
                  <a:solidFill>
                    <a:srgbClr val="316CE3"/>
                  </a:solidFill>
                </a:rPr>
                <a:t>track</a:t>
              </a:r>
              <a:r>
                <a:rPr lang="en-US" sz="2000" dirty="0"/>
                <a:t> aggressor rows' </a:t>
              </a:r>
              <a:r>
                <a:rPr lang="en-US" sz="2000" dirty="0">
                  <a:solidFill>
                    <a:srgbClr val="316CE3"/>
                  </a:solidFill>
                </a:rPr>
                <a:t>activation counts</a:t>
              </a:r>
            </a:p>
            <a:p>
              <a:pPr algn="ctr"/>
              <a:endParaRPr lang="en-US" sz="2000" dirty="0"/>
            </a:p>
            <a:p>
              <a:pPr algn="ctr"/>
              <a:r>
                <a:rPr lang="en-US" sz="2000" b="1" dirty="0">
                  <a:solidFill>
                    <a:srgbClr val="316CE3"/>
                  </a:solidFill>
                </a:rPr>
                <a:t>Per Row Activation Counting (PRAC)</a:t>
              </a:r>
            </a:p>
            <a:p>
              <a:pPr algn="ctr"/>
              <a:r>
                <a:rPr lang="en-US" sz="2000" i="1" dirty="0"/>
                <a:t>as of April 2024</a:t>
              </a:r>
            </a:p>
          </p:txBody>
        </p:sp>
        <p:pic>
          <p:nvPicPr>
            <p:cNvPr id="7" name="Picture 6">
              <a:extLst>
                <a:ext uri="{FF2B5EF4-FFF2-40B4-BE49-F238E27FC236}">
                  <a16:creationId xmlns:a16="http://schemas.microsoft.com/office/drawing/2014/main" id="{09812E8D-FE72-80F4-946A-7D57072A9E2A}"/>
                </a:ext>
              </a:extLst>
            </p:cNvPr>
            <p:cNvPicPr>
              <a:picLocks noChangeAspect="1"/>
            </p:cNvPicPr>
            <p:nvPr/>
          </p:nvPicPr>
          <p:blipFill rotWithShape="1">
            <a:blip r:embed="rId3">
              <a:alphaModFix amt="50000"/>
              <a:extLst>
                <a:ext uri="{28A0092B-C50C-407E-A947-70E740481C1C}">
                  <a14:useLocalDpi xmlns:a14="http://schemas.microsoft.com/office/drawing/2010/main" val="0"/>
                </a:ext>
              </a:extLst>
            </a:blip>
            <a:srcRect l="4726" t="21295" r="5001" b="22250"/>
            <a:stretch/>
          </p:blipFill>
          <p:spPr>
            <a:xfrm rot="10800000">
              <a:off x="1520439" y="2176282"/>
              <a:ext cx="2402959" cy="1103474"/>
            </a:xfrm>
            <a:prstGeom prst="rect">
              <a:avLst/>
            </a:prstGeom>
          </p:spPr>
        </p:pic>
        <p:pic>
          <p:nvPicPr>
            <p:cNvPr id="6" name="Graphic 5" descr="Target outline">
              <a:extLst>
                <a:ext uri="{FF2B5EF4-FFF2-40B4-BE49-F238E27FC236}">
                  <a16:creationId xmlns:a16="http://schemas.microsoft.com/office/drawing/2014/main" id="{687C60C3-4337-B2F7-4516-A40F7ED2265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66294" y="1914913"/>
              <a:ext cx="1490941" cy="1490941"/>
            </a:xfrm>
            <a:prstGeom prst="rect">
              <a:avLst/>
            </a:prstGeom>
          </p:spPr>
        </p:pic>
      </p:grpSp>
    </p:spTree>
    <p:extLst>
      <p:ext uri="{BB962C8B-B14F-4D97-AF65-F5344CB8AC3E}">
        <p14:creationId xmlns:p14="http://schemas.microsoft.com/office/powerpoint/2010/main" val="3827796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03D9-6871-C141-C339-5C26A3B91E8E}"/>
              </a:ext>
            </a:extLst>
          </p:cNvPr>
          <p:cNvSpPr>
            <a:spLocks noGrp="1"/>
          </p:cNvSpPr>
          <p:nvPr>
            <p:ph type="title"/>
          </p:nvPr>
        </p:nvSpPr>
        <p:spPr/>
        <p:txBody>
          <a:bodyPr anchor="ctr">
            <a:noAutofit/>
          </a:bodyPr>
          <a:lstStyle/>
          <a:p>
            <a:r>
              <a:rPr lang="en-US" dirty="0">
                <a:solidFill>
                  <a:srgbClr val="316CE3"/>
                </a:solidFill>
              </a:rPr>
              <a:t>Problem</a:t>
            </a:r>
          </a:p>
        </p:txBody>
      </p:sp>
      <p:sp>
        <p:nvSpPr>
          <p:cNvPr id="3" name="Text Placeholder 2">
            <a:extLst>
              <a:ext uri="{FF2B5EF4-FFF2-40B4-BE49-F238E27FC236}">
                <a16:creationId xmlns:a16="http://schemas.microsoft.com/office/drawing/2014/main" id="{0F901470-5B98-719E-B2DD-9B6B8CC005A8}"/>
              </a:ext>
            </a:extLst>
          </p:cNvPr>
          <p:cNvSpPr>
            <a:spLocks noGrp="1"/>
          </p:cNvSpPr>
          <p:nvPr>
            <p:ph idx="1"/>
          </p:nvPr>
        </p:nvSpPr>
        <p:spPr>
          <a:xfrm>
            <a:off x="133004" y="1088968"/>
            <a:ext cx="8463219" cy="4838008"/>
          </a:xfrm>
        </p:spPr>
        <p:txBody>
          <a:bodyPr anchor="b"/>
          <a:lstStyle/>
          <a:p>
            <a:pPr marL="0" indent="0" algn="r">
              <a:buNone/>
            </a:pPr>
            <a:r>
              <a:rPr lang="en-US" i="1" dirty="0">
                <a:latin typeface="+mj-lt"/>
              </a:rPr>
              <a:t>Unfortunately, yes.</a:t>
            </a:r>
          </a:p>
        </p:txBody>
      </p:sp>
      <p:sp>
        <p:nvSpPr>
          <p:cNvPr id="4" name="Footer Placeholder 3">
            <a:extLst>
              <a:ext uri="{FF2B5EF4-FFF2-40B4-BE49-F238E27FC236}">
                <a16:creationId xmlns:a16="http://schemas.microsoft.com/office/drawing/2014/main" id="{F4995B34-A560-8BD8-26F3-996A9654EB85}"/>
              </a:ext>
            </a:extLst>
          </p:cNvPr>
          <p:cNvSpPr>
            <a:spLocks noGrp="1"/>
          </p:cNvSpPr>
          <p:nvPr>
            <p:ph type="ftr" sz="quarter" idx="11"/>
          </p:nvPr>
        </p:nvSpPr>
        <p:spPr/>
        <p:txBody>
          <a:bodyPr/>
          <a:lstStyle/>
          <a:p>
            <a:endParaRPr lang="tr-TR"/>
          </a:p>
        </p:txBody>
      </p:sp>
      <p:sp>
        <p:nvSpPr>
          <p:cNvPr id="8" name="Slide Number Placeholder 4">
            <a:extLst>
              <a:ext uri="{FF2B5EF4-FFF2-40B4-BE49-F238E27FC236}">
                <a16:creationId xmlns:a16="http://schemas.microsoft.com/office/drawing/2014/main" id="{E181C3FF-34E6-DE5D-2DD4-DC1AE4A1CB17}"/>
              </a:ext>
            </a:extLst>
          </p:cNvPr>
          <p:cNvSpPr>
            <a:spLocks noGrp="1"/>
          </p:cNvSpPr>
          <p:nvPr>
            <p:ph type="sldNum" sz="quarter" idx="12"/>
          </p:nvPr>
        </p:nvSpPr>
        <p:spPr/>
        <p:txBody>
          <a:bodyPr/>
          <a:lstStyle/>
          <a:p>
            <a:fld id="{CBE5B309-C2CE-4D90-B104-F7E98438FC65}" type="slidenum">
              <a:rPr lang="tr-TR" sz="1800" smtClean="0"/>
              <a:pPr/>
              <a:t>12</a:t>
            </a:fld>
            <a:endParaRPr lang="tr-TR" sz="1800" dirty="0"/>
          </a:p>
        </p:txBody>
      </p:sp>
      <p:sp>
        <p:nvSpPr>
          <p:cNvPr id="5" name="Title 1">
            <a:extLst>
              <a:ext uri="{FF2B5EF4-FFF2-40B4-BE49-F238E27FC236}">
                <a16:creationId xmlns:a16="http://schemas.microsoft.com/office/drawing/2014/main" id="{B616F91C-58D3-0BAD-0A17-58FD25D57FDF}"/>
              </a:ext>
            </a:extLst>
          </p:cNvPr>
          <p:cNvSpPr txBox="1">
            <a:spLocks/>
          </p:cNvSpPr>
          <p:nvPr/>
        </p:nvSpPr>
        <p:spPr>
          <a:xfrm>
            <a:off x="124691" y="2528501"/>
            <a:ext cx="8894618" cy="237330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b="1" kern="1200">
                <a:solidFill>
                  <a:srgbClr val="2963E3"/>
                </a:solidFill>
                <a:latin typeface="+mj-lt"/>
                <a:ea typeface="+mj-ea"/>
                <a:cs typeface="+mj-cs"/>
              </a:defRPr>
            </a:lvl1pPr>
          </a:lstStyle>
          <a:p>
            <a:pPr algn="ctr"/>
            <a:r>
              <a:rPr lang="en-US" sz="4000" b="0" dirty="0">
                <a:solidFill>
                  <a:srgbClr val="316CE3"/>
                </a:solidFill>
              </a:rPr>
              <a:t>Do industrial and academic</a:t>
            </a:r>
            <a:br>
              <a:rPr lang="en-US" sz="4000" b="0" dirty="0">
                <a:solidFill>
                  <a:srgbClr val="316CE3"/>
                </a:solidFill>
              </a:rPr>
            </a:br>
            <a:r>
              <a:rPr lang="en-US" sz="4000" b="0" dirty="0" err="1">
                <a:solidFill>
                  <a:srgbClr val="316CE3"/>
                </a:solidFill>
              </a:rPr>
              <a:t>RowHammer</a:t>
            </a:r>
            <a:r>
              <a:rPr lang="en-US" sz="4000" b="0" dirty="0">
                <a:solidFill>
                  <a:srgbClr val="316CE3"/>
                </a:solidFill>
              </a:rPr>
              <a:t> defenses introduce </a:t>
            </a:r>
            <a:br>
              <a:rPr lang="en-US" sz="4000" b="0" dirty="0">
                <a:solidFill>
                  <a:srgbClr val="316CE3"/>
                </a:solidFill>
              </a:rPr>
            </a:br>
            <a:r>
              <a:rPr lang="en-US" sz="4000" dirty="0">
                <a:solidFill>
                  <a:srgbClr val="316CE3"/>
                </a:solidFill>
              </a:rPr>
              <a:t>new covert and side channel vulnerabilities?</a:t>
            </a:r>
          </a:p>
        </p:txBody>
      </p:sp>
      <p:sp>
        <p:nvSpPr>
          <p:cNvPr id="6" name="TextBox 5">
            <a:extLst>
              <a:ext uri="{FF2B5EF4-FFF2-40B4-BE49-F238E27FC236}">
                <a16:creationId xmlns:a16="http://schemas.microsoft.com/office/drawing/2014/main" id="{2BF1DE10-8703-D6ED-B31A-8CA76C6B3752}"/>
              </a:ext>
            </a:extLst>
          </p:cNvPr>
          <p:cNvSpPr txBox="1"/>
          <p:nvPr/>
        </p:nvSpPr>
        <p:spPr>
          <a:xfrm>
            <a:off x="0" y="1045062"/>
            <a:ext cx="9144000" cy="461665"/>
          </a:xfrm>
          <a:prstGeom prst="rect">
            <a:avLst/>
          </a:prstGeom>
          <a:noFill/>
        </p:spPr>
        <p:txBody>
          <a:bodyPr wrap="square" rtlCol="0">
            <a:spAutoFit/>
          </a:bodyPr>
          <a:lstStyle/>
          <a:p>
            <a:endParaRPr lang="en-US" sz="2400" dirty="0">
              <a:solidFill>
                <a:srgbClr val="F23F00"/>
              </a:solidFill>
            </a:endParaRPr>
          </a:p>
        </p:txBody>
      </p:sp>
    </p:spTree>
    <p:extLst>
      <p:ext uri="{BB962C8B-B14F-4D97-AF65-F5344CB8AC3E}">
        <p14:creationId xmlns:p14="http://schemas.microsoft.com/office/powerpoint/2010/main" val="1611081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555F8-D025-BC19-2056-7370A88762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C7B4FC-8DC1-FDF8-60BB-6D889404F7C9}"/>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6D3411FE-F57B-BF35-55F0-E8074E5735CC}"/>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dirty="0">
                <a:solidFill>
                  <a:schemeClr val="tx1">
                    <a:lumMod val="50000"/>
                    <a:lumOff val="50000"/>
                  </a:schemeClr>
                </a:solidFill>
              </a:rPr>
              <a:t>Motivation and Problem</a:t>
            </a:r>
          </a:p>
          <a:p>
            <a:pPr marL="571500" indent="-571500">
              <a:lnSpc>
                <a:spcPct val="150000"/>
              </a:lnSpc>
              <a:buFont typeface="+mj-lt"/>
              <a:buAutoNum type="romanUcPeriod"/>
            </a:pPr>
            <a:r>
              <a:rPr lang="en-US" sz="3200" b="1" dirty="0"/>
              <a:t>Key Observation</a:t>
            </a:r>
          </a:p>
          <a:p>
            <a:pPr marL="571500" indent="-571500">
              <a:lnSpc>
                <a:spcPct val="150000"/>
              </a:lnSpc>
              <a:buFont typeface="+mj-lt"/>
              <a:buAutoNum type="romanUcPeriod"/>
            </a:pPr>
            <a:r>
              <a:rPr lang="en-US" sz="3200" dirty="0" err="1">
                <a:solidFill>
                  <a:schemeClr val="tx1">
                    <a:lumMod val="50000"/>
                    <a:lumOff val="50000"/>
                  </a:schemeClr>
                </a:solidFill>
              </a:rPr>
              <a:t>LeakyHammer</a:t>
            </a:r>
            <a:r>
              <a:rPr lang="en-US" sz="3200" dirty="0">
                <a:solidFill>
                  <a:schemeClr val="tx1">
                    <a:lumMod val="50000"/>
                    <a:lumOff val="50000"/>
                  </a:schemeClr>
                </a:solidFill>
              </a:rPr>
              <a:t> and Case Studies</a:t>
            </a:r>
          </a:p>
          <a:p>
            <a:pPr marL="571500" indent="-571500">
              <a:lnSpc>
                <a:spcPct val="150000"/>
              </a:lnSpc>
              <a:buFont typeface="+mj-lt"/>
              <a:buAutoNum type="romanUcPeriod"/>
            </a:pPr>
            <a:r>
              <a:rPr lang="en-US" sz="3200" dirty="0">
                <a:solidFill>
                  <a:schemeClr val="tx1">
                    <a:lumMod val="50000"/>
                    <a:lumOff val="50000"/>
                  </a:schemeClr>
                </a:solidFill>
              </a:rPr>
              <a:t>Mitigating </a:t>
            </a:r>
            <a:r>
              <a:rPr lang="en-US" sz="3200" dirty="0" err="1">
                <a:solidFill>
                  <a:schemeClr val="tx1">
                    <a:lumMod val="50000"/>
                    <a:lumOff val="50000"/>
                  </a:schemeClr>
                </a:solidFill>
              </a:rPr>
              <a:t>LeakyHammer</a:t>
            </a:r>
            <a:endParaRPr lang="en-US" sz="3200" dirty="0">
              <a:solidFill>
                <a:schemeClr val="tx1">
                  <a:lumMod val="50000"/>
                  <a:lumOff val="50000"/>
                </a:schemeClr>
              </a:solidFill>
            </a:endParaRPr>
          </a:p>
          <a:p>
            <a:pPr marL="571500" indent="-571500">
              <a:lnSpc>
                <a:spcPct val="150000"/>
              </a:lnSpc>
              <a:buFont typeface="+mj-lt"/>
              <a:buAutoNum type="romanUcPeriod"/>
            </a:pPr>
            <a:r>
              <a:rPr lang="en-US" sz="3200" dirty="0">
                <a:solidFill>
                  <a:schemeClr val="tx1">
                    <a:lumMod val="50000"/>
                    <a:lumOff val="50000"/>
                  </a:schemeClr>
                </a:solidFill>
              </a:rPr>
              <a:t>Conclusion</a:t>
            </a:r>
          </a:p>
        </p:txBody>
      </p:sp>
      <p:sp>
        <p:nvSpPr>
          <p:cNvPr id="4" name="Footer Placeholder 3">
            <a:extLst>
              <a:ext uri="{FF2B5EF4-FFF2-40B4-BE49-F238E27FC236}">
                <a16:creationId xmlns:a16="http://schemas.microsoft.com/office/drawing/2014/main" id="{17511C05-F26E-0EFE-D2B8-3F96F519694E}"/>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8F02100-009F-684E-2CE2-EC59246DD99B}"/>
              </a:ext>
            </a:extLst>
          </p:cNvPr>
          <p:cNvSpPr>
            <a:spLocks noGrp="1"/>
          </p:cNvSpPr>
          <p:nvPr>
            <p:ph type="sldNum" sz="quarter" idx="12"/>
          </p:nvPr>
        </p:nvSpPr>
        <p:spPr/>
        <p:txBody>
          <a:bodyPr/>
          <a:lstStyle/>
          <a:p>
            <a:fld id="{CBE5B309-C2CE-4D90-B104-F7E98438FC65}" type="slidenum">
              <a:rPr lang="tr-TR" smtClean="0"/>
              <a:pPr/>
              <a:t>13</a:t>
            </a:fld>
            <a:endParaRPr lang="tr-TR" dirty="0"/>
          </a:p>
        </p:txBody>
      </p:sp>
    </p:spTree>
    <p:extLst>
      <p:ext uri="{BB962C8B-B14F-4D97-AF65-F5344CB8AC3E}">
        <p14:creationId xmlns:p14="http://schemas.microsoft.com/office/powerpoint/2010/main" val="3308375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BA5E3-F576-1230-705C-79ACA2B1B3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8F639-E8B1-7D05-6C9B-B1A7E6EFC210}"/>
              </a:ext>
            </a:extLst>
          </p:cNvPr>
          <p:cNvSpPr>
            <a:spLocks noGrp="1"/>
          </p:cNvSpPr>
          <p:nvPr>
            <p:ph type="title"/>
          </p:nvPr>
        </p:nvSpPr>
        <p:spPr/>
        <p:txBody>
          <a:bodyPr/>
          <a:lstStyle/>
          <a:p>
            <a:r>
              <a:rPr lang="en-US" dirty="0"/>
              <a:t>Key Observation (I)</a:t>
            </a:r>
          </a:p>
        </p:txBody>
      </p:sp>
      <p:sp>
        <p:nvSpPr>
          <p:cNvPr id="3" name="Content Placeholder 2">
            <a:extLst>
              <a:ext uri="{FF2B5EF4-FFF2-40B4-BE49-F238E27FC236}">
                <a16:creationId xmlns:a16="http://schemas.microsoft.com/office/drawing/2014/main" id="{03D82ECD-0893-FA77-2F56-9F9F3A3097C3}"/>
              </a:ext>
            </a:extLst>
          </p:cNvPr>
          <p:cNvSpPr>
            <a:spLocks noGrp="1"/>
          </p:cNvSpPr>
          <p:nvPr>
            <p:ph idx="1"/>
          </p:nvPr>
        </p:nvSpPr>
        <p:spPr>
          <a:xfrm>
            <a:off x="-1" y="931025"/>
            <a:ext cx="9143999" cy="5245938"/>
          </a:xfrm>
        </p:spPr>
        <p:txBody>
          <a:bodyPr>
            <a:normAutofit/>
          </a:bodyPr>
          <a:lstStyle/>
          <a:p>
            <a:r>
              <a:rPr lang="en-US" sz="2400" dirty="0"/>
              <a:t>Preventive actions have </a:t>
            </a:r>
            <a:r>
              <a:rPr lang="en-US" sz="2400" b="1" dirty="0"/>
              <a:t>two fundamental features</a:t>
            </a:r>
            <a:r>
              <a:rPr lang="en-US" sz="2400" dirty="0"/>
              <a:t> that </a:t>
            </a:r>
            <a:r>
              <a:rPr lang="en-US" sz="2400" dirty="0">
                <a:solidFill>
                  <a:srgbClr val="FF0000"/>
                </a:solidFill>
              </a:rPr>
              <a:t>enable covert channels and side channels</a:t>
            </a:r>
            <a:r>
              <a:rPr lang="en-US" sz="2400" dirty="0"/>
              <a:t>:</a:t>
            </a:r>
          </a:p>
        </p:txBody>
      </p:sp>
      <p:sp>
        <p:nvSpPr>
          <p:cNvPr id="4" name="Footer Placeholder 3">
            <a:extLst>
              <a:ext uri="{FF2B5EF4-FFF2-40B4-BE49-F238E27FC236}">
                <a16:creationId xmlns:a16="http://schemas.microsoft.com/office/drawing/2014/main" id="{264BC667-B7EF-DB02-6156-9A75F6DEE12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C6DB973-5435-F4E3-2D84-DA804F118A62}"/>
              </a:ext>
            </a:extLst>
          </p:cNvPr>
          <p:cNvSpPr>
            <a:spLocks noGrp="1"/>
          </p:cNvSpPr>
          <p:nvPr>
            <p:ph type="sldNum" sz="quarter" idx="12"/>
          </p:nvPr>
        </p:nvSpPr>
        <p:spPr/>
        <p:txBody>
          <a:bodyPr/>
          <a:lstStyle/>
          <a:p>
            <a:fld id="{CBE5B309-C2CE-4D90-B104-F7E98438FC65}" type="slidenum">
              <a:rPr lang="tr-TR" smtClean="0"/>
              <a:pPr/>
              <a:t>14</a:t>
            </a:fld>
            <a:endParaRPr lang="tr-TR" dirty="0"/>
          </a:p>
        </p:txBody>
      </p:sp>
      <p:grpSp>
        <p:nvGrpSpPr>
          <p:cNvPr id="8" name="Group 7">
            <a:extLst>
              <a:ext uri="{FF2B5EF4-FFF2-40B4-BE49-F238E27FC236}">
                <a16:creationId xmlns:a16="http://schemas.microsoft.com/office/drawing/2014/main" id="{C8BF4B3F-0583-DC64-68CA-F76F449F7EA7}"/>
              </a:ext>
            </a:extLst>
          </p:cNvPr>
          <p:cNvGrpSpPr/>
          <p:nvPr/>
        </p:nvGrpSpPr>
        <p:grpSpPr>
          <a:xfrm>
            <a:off x="1535667" y="3972153"/>
            <a:ext cx="6144657" cy="1022589"/>
            <a:chOff x="2061760" y="1640758"/>
            <a:chExt cx="7806874" cy="1299214"/>
          </a:xfrm>
        </p:grpSpPr>
        <p:pic>
          <p:nvPicPr>
            <p:cNvPr id="9" name="Picture 8">
              <a:extLst>
                <a:ext uri="{FF2B5EF4-FFF2-40B4-BE49-F238E27FC236}">
                  <a16:creationId xmlns:a16="http://schemas.microsoft.com/office/drawing/2014/main" id="{AD2C0DA1-9F4B-CAEF-741A-8376E431B644}"/>
                </a:ext>
              </a:extLst>
            </p:cNvPr>
            <p:cNvPicPr>
              <a:picLocks noChangeAspect="1"/>
            </p:cNvPicPr>
            <p:nvPr/>
          </p:nvPicPr>
          <p:blipFill rotWithShape="1">
            <a:blip r:embed="rId3">
              <a:extLst>
                <a:ext uri="{28A0092B-C50C-407E-A947-70E740481C1C}">
                  <a14:useLocalDpi xmlns:a14="http://schemas.microsoft.com/office/drawing/2010/main" val="0"/>
                </a:ext>
              </a:extLst>
            </a:blip>
            <a:srcRect l="4726" t="21295" r="5001" b="22250"/>
            <a:stretch/>
          </p:blipFill>
          <p:spPr>
            <a:xfrm rot="10800000">
              <a:off x="7103993" y="1640758"/>
              <a:ext cx="2764641" cy="1269564"/>
            </a:xfrm>
            <a:prstGeom prst="rect">
              <a:avLst/>
            </a:prstGeom>
          </p:spPr>
        </p:pic>
        <p:pic>
          <p:nvPicPr>
            <p:cNvPr id="10" name="Picture 9">
              <a:extLst>
                <a:ext uri="{FF2B5EF4-FFF2-40B4-BE49-F238E27FC236}">
                  <a16:creationId xmlns:a16="http://schemas.microsoft.com/office/drawing/2014/main" id="{D7AAAE46-500F-644A-8BF5-BF3E92E6AEFC}"/>
                </a:ext>
              </a:extLst>
            </p:cNvPr>
            <p:cNvPicPr>
              <a:picLocks noChangeAspect="1"/>
            </p:cNvPicPr>
            <p:nvPr/>
          </p:nvPicPr>
          <p:blipFill>
            <a:blip r:embed="rId4" cstate="print">
              <a:extLst>
                <a:ext uri="{28A0092B-C50C-407E-A947-70E740481C1C}">
                  <a14:useLocalDpi xmlns:a14="http://schemas.microsoft.com/office/drawing/2010/main" val="0"/>
                </a:ext>
              </a:extLst>
            </a:blip>
            <a:srcRect l="9323" t="5852" r="5171" b="9872"/>
            <a:stretch/>
          </p:blipFill>
          <p:spPr>
            <a:xfrm>
              <a:off x="2061760" y="1681649"/>
              <a:ext cx="1276707" cy="1258323"/>
            </a:xfrm>
            <a:prstGeom prst="rect">
              <a:avLst/>
            </a:prstGeom>
          </p:spPr>
        </p:pic>
        <p:cxnSp>
          <p:nvCxnSpPr>
            <p:cNvPr id="11" name="Straight Arrow Connector 10">
              <a:extLst>
                <a:ext uri="{FF2B5EF4-FFF2-40B4-BE49-F238E27FC236}">
                  <a16:creationId xmlns:a16="http://schemas.microsoft.com/office/drawing/2014/main" id="{C79E6F0D-586D-856A-025A-7816E2EB7588}"/>
                </a:ext>
              </a:extLst>
            </p:cNvPr>
            <p:cNvCxnSpPr>
              <a:cxnSpLocks/>
            </p:cNvCxnSpPr>
            <p:nvPr/>
          </p:nvCxnSpPr>
          <p:spPr>
            <a:xfrm>
              <a:off x="3415553" y="2275539"/>
              <a:ext cx="3512949" cy="0"/>
            </a:xfrm>
            <a:prstGeom prst="straightConnector1">
              <a:avLst/>
            </a:prstGeom>
            <a:ln w="571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6" name="Rectangle 25">
            <a:extLst>
              <a:ext uri="{FF2B5EF4-FFF2-40B4-BE49-F238E27FC236}">
                <a16:creationId xmlns:a16="http://schemas.microsoft.com/office/drawing/2014/main" id="{7F2ED4F9-CD25-BA6F-8AAE-DA0E9C960EC6}"/>
              </a:ext>
            </a:extLst>
          </p:cNvPr>
          <p:cNvSpPr/>
          <p:nvPr/>
        </p:nvSpPr>
        <p:spPr>
          <a:xfrm>
            <a:off x="2540541" y="4036574"/>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27" name="Rectangle 26">
            <a:extLst>
              <a:ext uri="{FF2B5EF4-FFF2-40B4-BE49-F238E27FC236}">
                <a16:creationId xmlns:a16="http://schemas.microsoft.com/office/drawing/2014/main" id="{2F750EF0-27CA-C834-F895-23255901D2FE}"/>
              </a:ext>
            </a:extLst>
          </p:cNvPr>
          <p:cNvSpPr/>
          <p:nvPr/>
        </p:nvSpPr>
        <p:spPr>
          <a:xfrm>
            <a:off x="2848745" y="4121046"/>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28" name="Rectangle 27">
            <a:extLst>
              <a:ext uri="{FF2B5EF4-FFF2-40B4-BE49-F238E27FC236}">
                <a16:creationId xmlns:a16="http://schemas.microsoft.com/office/drawing/2014/main" id="{C43B1BDA-A3CE-8D81-7836-661DCAC715DA}"/>
              </a:ext>
            </a:extLst>
          </p:cNvPr>
          <p:cNvSpPr/>
          <p:nvPr/>
        </p:nvSpPr>
        <p:spPr>
          <a:xfrm>
            <a:off x="2540541" y="4659442"/>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29" name="Rectangle 28">
            <a:extLst>
              <a:ext uri="{FF2B5EF4-FFF2-40B4-BE49-F238E27FC236}">
                <a16:creationId xmlns:a16="http://schemas.microsoft.com/office/drawing/2014/main" id="{6642001B-30AD-F2D1-41C2-4C552B3AAF67}"/>
              </a:ext>
            </a:extLst>
          </p:cNvPr>
          <p:cNvSpPr/>
          <p:nvPr/>
        </p:nvSpPr>
        <p:spPr>
          <a:xfrm>
            <a:off x="2895602" y="4733916"/>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pic>
        <p:nvPicPr>
          <p:cNvPr id="33" name="Graphic 32" descr="Hourglass 60% with solid fill">
            <a:extLst>
              <a:ext uri="{FF2B5EF4-FFF2-40B4-BE49-F238E27FC236}">
                <a16:creationId xmlns:a16="http://schemas.microsoft.com/office/drawing/2014/main" id="{C0D4D641-080B-90DA-1CCD-0604BC37BFC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6814" y="3688754"/>
            <a:ext cx="822159" cy="822159"/>
          </a:xfrm>
          <a:prstGeom prst="rect">
            <a:avLst/>
          </a:prstGeom>
        </p:spPr>
      </p:pic>
      <p:grpSp>
        <p:nvGrpSpPr>
          <p:cNvPr id="36" name="Group 35">
            <a:extLst>
              <a:ext uri="{FF2B5EF4-FFF2-40B4-BE49-F238E27FC236}">
                <a16:creationId xmlns:a16="http://schemas.microsoft.com/office/drawing/2014/main" id="{6204ECAD-E563-1A57-B2EA-C770440D3A7D}"/>
              </a:ext>
            </a:extLst>
          </p:cNvPr>
          <p:cNvGrpSpPr/>
          <p:nvPr/>
        </p:nvGrpSpPr>
        <p:grpSpPr>
          <a:xfrm>
            <a:off x="5953099" y="3733250"/>
            <a:ext cx="1382813" cy="1003673"/>
            <a:chOff x="6180810" y="1992415"/>
            <a:chExt cx="1382813" cy="1003673"/>
          </a:xfrm>
        </p:grpSpPr>
        <p:sp>
          <p:nvSpPr>
            <p:cNvPr id="34" name="Freeform: Shape 33">
              <a:extLst>
                <a:ext uri="{FF2B5EF4-FFF2-40B4-BE49-F238E27FC236}">
                  <a16:creationId xmlns:a16="http://schemas.microsoft.com/office/drawing/2014/main" id="{5C6776EB-6BA9-B3EF-DC32-3260695A1163}"/>
                </a:ext>
              </a:extLst>
            </p:cNvPr>
            <p:cNvSpPr/>
            <p:nvPr/>
          </p:nvSpPr>
          <p:spPr>
            <a:xfrm>
              <a:off x="6180810" y="1992415"/>
              <a:ext cx="1145657" cy="644708"/>
            </a:xfrm>
            <a:custGeom>
              <a:avLst/>
              <a:gdLst>
                <a:gd name="connsiteX0" fmla="*/ 443938 w 1145657"/>
                <a:gd name="connsiteY0" fmla="*/ 422740 h 644708"/>
                <a:gd name="connsiteX1" fmla="*/ 422462 w 1145657"/>
                <a:gd name="connsiteY1" fmla="*/ 401249 h 644708"/>
                <a:gd name="connsiteX2" fmla="*/ 229912 w 1145657"/>
                <a:gd name="connsiteY2" fmla="*/ 593814 h 644708"/>
                <a:gd name="connsiteX3" fmla="*/ 229698 w 1145657"/>
                <a:gd name="connsiteY3" fmla="*/ 593814 h 644708"/>
                <a:gd name="connsiteX4" fmla="*/ 229654 w 1145657"/>
                <a:gd name="connsiteY4" fmla="*/ 593723 h 644708"/>
                <a:gd name="connsiteX5" fmla="*/ 599535 w 1145657"/>
                <a:gd name="connsiteY5" fmla="*/ 40071 h 644708"/>
                <a:gd name="connsiteX6" fmla="*/ 1118137 w 1145657"/>
                <a:gd name="connsiteY6" fmla="*/ 302878 h 644708"/>
                <a:gd name="connsiteX7" fmla="*/ 1145658 w 1145657"/>
                <a:gd name="connsiteY7" fmla="*/ 290014 h 644708"/>
                <a:gd name="connsiteX8" fmla="*/ 480054 w 1145657"/>
                <a:gd name="connsiteY8" fmla="*/ 46800 h 644708"/>
                <a:gd name="connsiteX9" fmla="*/ 195633 w 1145657"/>
                <a:gd name="connsiteY9" fmla="*/ 575073 h 644708"/>
                <a:gd name="connsiteX10" fmla="*/ 195553 w 1145657"/>
                <a:gd name="connsiteY10" fmla="*/ 575249 h 644708"/>
                <a:gd name="connsiteX11" fmla="*/ 195390 w 1145657"/>
                <a:gd name="connsiteY11" fmla="*/ 575194 h 644708"/>
                <a:gd name="connsiteX12" fmla="*/ 21475 w 1145657"/>
                <a:gd name="connsiteY12" fmla="*/ 401249 h 644708"/>
                <a:gd name="connsiteX13" fmla="*/ 0 w 1145657"/>
                <a:gd name="connsiteY13" fmla="*/ 422740 h 644708"/>
                <a:gd name="connsiteX14" fmla="*/ 221969 w 1145657"/>
                <a:gd name="connsiteY14" fmla="*/ 644709 h 64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5657" h="644708">
                  <a:moveTo>
                    <a:pt x="443938" y="422740"/>
                  </a:moveTo>
                  <a:lnTo>
                    <a:pt x="422462" y="401249"/>
                  </a:lnTo>
                  <a:lnTo>
                    <a:pt x="229912" y="593814"/>
                  </a:lnTo>
                  <a:cubicBezTo>
                    <a:pt x="229853" y="593874"/>
                    <a:pt x="229757" y="593874"/>
                    <a:pt x="229698" y="593814"/>
                  </a:cubicBezTo>
                  <a:cubicBezTo>
                    <a:pt x="229674" y="593790"/>
                    <a:pt x="229657" y="593758"/>
                    <a:pt x="229654" y="593723"/>
                  </a:cubicBezTo>
                  <a:cubicBezTo>
                    <a:pt x="178907" y="338697"/>
                    <a:pt x="344508" y="90817"/>
                    <a:pt x="599535" y="40071"/>
                  </a:cubicBezTo>
                  <a:cubicBezTo>
                    <a:pt x="812305" y="-2268"/>
                    <a:pt x="1026463" y="106257"/>
                    <a:pt x="1118137" y="302878"/>
                  </a:cubicBezTo>
                  <a:lnTo>
                    <a:pt x="1145658" y="290014"/>
                  </a:lnTo>
                  <a:cubicBezTo>
                    <a:pt x="1029017" y="39051"/>
                    <a:pt x="731017" y="-69839"/>
                    <a:pt x="480054" y="46800"/>
                  </a:cubicBezTo>
                  <a:cubicBezTo>
                    <a:pt x="278654" y="140405"/>
                    <a:pt x="162896" y="355411"/>
                    <a:pt x="195633" y="575073"/>
                  </a:cubicBezTo>
                  <a:cubicBezTo>
                    <a:pt x="195659" y="575144"/>
                    <a:pt x="195623" y="575222"/>
                    <a:pt x="195553" y="575249"/>
                  </a:cubicBezTo>
                  <a:cubicBezTo>
                    <a:pt x="195492" y="575270"/>
                    <a:pt x="195425" y="575247"/>
                    <a:pt x="195390" y="575194"/>
                  </a:cubicBezTo>
                  <a:lnTo>
                    <a:pt x="21475" y="401249"/>
                  </a:lnTo>
                  <a:lnTo>
                    <a:pt x="0" y="422740"/>
                  </a:lnTo>
                  <a:lnTo>
                    <a:pt x="221969" y="644709"/>
                  </a:lnTo>
                  <a:close/>
                </a:path>
              </a:pathLst>
            </a:custGeom>
            <a:solidFill>
              <a:srgbClr val="FF0000"/>
            </a:solidFill>
            <a:ln w="60722" cap="flat">
              <a:solidFill>
                <a:srgbClr val="FF5F25"/>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83357F7C-4DE9-6C32-3BC0-86B6B27DEACC}"/>
                </a:ext>
              </a:extLst>
            </p:cNvPr>
            <p:cNvSpPr/>
            <p:nvPr/>
          </p:nvSpPr>
          <p:spPr>
            <a:xfrm>
              <a:off x="6429372" y="2382926"/>
              <a:ext cx="1134251" cy="613162"/>
            </a:xfrm>
            <a:custGeom>
              <a:avLst/>
              <a:gdLst>
                <a:gd name="connsiteX0" fmla="*/ 690283 w 1134251"/>
                <a:gd name="connsiteY0" fmla="*/ 221984 h 613162"/>
                <a:gd name="connsiteX1" fmla="*/ 711759 w 1134251"/>
                <a:gd name="connsiteY1" fmla="*/ 243460 h 613162"/>
                <a:gd name="connsiteX2" fmla="*/ 908592 w 1134251"/>
                <a:gd name="connsiteY2" fmla="*/ 46626 h 613162"/>
                <a:gd name="connsiteX3" fmla="*/ 908806 w 1134251"/>
                <a:gd name="connsiteY3" fmla="*/ 46626 h 613162"/>
                <a:gd name="connsiteX4" fmla="*/ 908850 w 1134251"/>
                <a:gd name="connsiteY4" fmla="*/ 46718 h 613162"/>
                <a:gd name="connsiteX5" fmla="*/ 511759 w 1134251"/>
                <a:gd name="connsiteY5" fmla="*/ 577681 h 613162"/>
                <a:gd name="connsiteX6" fmla="*/ 442829 w 1134251"/>
                <a:gd name="connsiteY6" fmla="*/ 582481 h 613162"/>
                <a:gd name="connsiteX7" fmla="*/ 26822 w 1134251"/>
                <a:gd name="connsiteY7" fmla="*/ 332354 h 613162"/>
                <a:gd name="connsiteX8" fmla="*/ 0 w 1134251"/>
                <a:gd name="connsiteY8" fmla="*/ 346600 h 613162"/>
                <a:gd name="connsiteX9" fmla="*/ 677562 w 1134251"/>
                <a:gd name="connsiteY9" fmla="*/ 554696 h 613162"/>
                <a:gd name="connsiteX10" fmla="*/ 944025 w 1134251"/>
                <a:gd name="connsiteY10" fmla="*/ 111660 h 613162"/>
                <a:gd name="connsiteX11" fmla="*/ 942506 w 1134251"/>
                <a:gd name="connsiteY11" fmla="*/ 73539 h 613162"/>
                <a:gd name="connsiteX12" fmla="*/ 942658 w 1134251"/>
                <a:gd name="connsiteY12" fmla="*/ 73387 h 613162"/>
                <a:gd name="connsiteX13" fmla="*/ 942749 w 1134251"/>
                <a:gd name="connsiteY13" fmla="*/ 73418 h 613162"/>
                <a:gd name="connsiteX14" fmla="*/ 1112776 w 1134251"/>
                <a:gd name="connsiteY14" fmla="*/ 243520 h 613162"/>
                <a:gd name="connsiteX15" fmla="*/ 1134252 w 1134251"/>
                <a:gd name="connsiteY15" fmla="*/ 222045 h 613162"/>
                <a:gd name="connsiteX16" fmla="*/ 912252 w 1134251"/>
                <a:gd name="connsiteY16" fmla="*/ 0 h 61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251" h="613162">
                  <a:moveTo>
                    <a:pt x="690283" y="221984"/>
                  </a:moveTo>
                  <a:lnTo>
                    <a:pt x="711759" y="243460"/>
                  </a:lnTo>
                  <a:lnTo>
                    <a:pt x="908592" y="46626"/>
                  </a:lnTo>
                  <a:cubicBezTo>
                    <a:pt x="908651" y="46567"/>
                    <a:pt x="908747" y="46567"/>
                    <a:pt x="908806" y="46626"/>
                  </a:cubicBezTo>
                  <a:cubicBezTo>
                    <a:pt x="908830" y="46651"/>
                    <a:pt x="908847" y="46683"/>
                    <a:pt x="908850" y="46718"/>
                  </a:cubicBezTo>
                  <a:cubicBezTo>
                    <a:pt x="945819" y="302993"/>
                    <a:pt x="768034" y="540714"/>
                    <a:pt x="511759" y="577681"/>
                  </a:cubicBezTo>
                  <a:cubicBezTo>
                    <a:pt x="488932" y="580974"/>
                    <a:pt x="465893" y="582579"/>
                    <a:pt x="442829" y="582481"/>
                  </a:cubicBezTo>
                  <a:cubicBezTo>
                    <a:pt x="268522" y="582642"/>
                    <a:pt x="108422" y="486382"/>
                    <a:pt x="26822" y="332354"/>
                  </a:cubicBezTo>
                  <a:lnTo>
                    <a:pt x="0" y="346600"/>
                  </a:lnTo>
                  <a:cubicBezTo>
                    <a:pt x="129640" y="591168"/>
                    <a:pt x="432994" y="684336"/>
                    <a:pt x="677562" y="554696"/>
                  </a:cubicBezTo>
                  <a:cubicBezTo>
                    <a:pt x="841573" y="467758"/>
                    <a:pt x="944101" y="297290"/>
                    <a:pt x="944025" y="111660"/>
                  </a:cubicBezTo>
                  <a:cubicBezTo>
                    <a:pt x="944025" y="98948"/>
                    <a:pt x="943433" y="86221"/>
                    <a:pt x="942506" y="73539"/>
                  </a:cubicBezTo>
                  <a:cubicBezTo>
                    <a:pt x="942506" y="73456"/>
                    <a:pt x="942575" y="73387"/>
                    <a:pt x="942658" y="73387"/>
                  </a:cubicBezTo>
                  <a:cubicBezTo>
                    <a:pt x="942692" y="73387"/>
                    <a:pt x="942723" y="73398"/>
                    <a:pt x="942749" y="73418"/>
                  </a:cubicBezTo>
                  <a:lnTo>
                    <a:pt x="1112776" y="243520"/>
                  </a:lnTo>
                  <a:lnTo>
                    <a:pt x="1134252" y="222045"/>
                  </a:lnTo>
                  <a:lnTo>
                    <a:pt x="912252" y="0"/>
                  </a:lnTo>
                  <a:close/>
                </a:path>
              </a:pathLst>
            </a:custGeom>
            <a:solidFill>
              <a:srgbClr val="FF0000"/>
            </a:solidFill>
            <a:ln w="60722" cap="flat">
              <a:solidFill>
                <a:srgbClr val="FF5F25"/>
              </a:solidFill>
              <a:prstDash val="solid"/>
              <a:miter/>
            </a:ln>
          </p:spPr>
          <p:txBody>
            <a:bodyPr rtlCol="0" anchor="ctr"/>
            <a:lstStyle/>
            <a:p>
              <a:endParaRPr lang="en-US" dirty="0"/>
            </a:p>
          </p:txBody>
        </p:sp>
      </p:grpSp>
      <p:grpSp>
        <p:nvGrpSpPr>
          <p:cNvPr id="40" name="Group 39">
            <a:extLst>
              <a:ext uri="{FF2B5EF4-FFF2-40B4-BE49-F238E27FC236}">
                <a16:creationId xmlns:a16="http://schemas.microsoft.com/office/drawing/2014/main" id="{79357E26-D538-2616-024A-307CB29FE2E6}"/>
              </a:ext>
            </a:extLst>
          </p:cNvPr>
          <p:cNvGrpSpPr/>
          <p:nvPr/>
        </p:nvGrpSpPr>
        <p:grpSpPr>
          <a:xfrm>
            <a:off x="3869303" y="4276716"/>
            <a:ext cx="4138218" cy="1427977"/>
            <a:chOff x="4169669" y="2517396"/>
            <a:chExt cx="4138218" cy="1427977"/>
          </a:xfrm>
        </p:grpSpPr>
        <p:sp>
          <p:nvSpPr>
            <p:cNvPr id="37" name="TextBox 36">
              <a:extLst>
                <a:ext uri="{FF2B5EF4-FFF2-40B4-BE49-F238E27FC236}">
                  <a16:creationId xmlns:a16="http://schemas.microsoft.com/office/drawing/2014/main" id="{6C9A4468-BD3B-562B-B245-3691BC67EEDE}"/>
                </a:ext>
              </a:extLst>
            </p:cNvPr>
            <p:cNvSpPr txBox="1"/>
            <p:nvPr/>
          </p:nvSpPr>
          <p:spPr>
            <a:xfrm>
              <a:off x="4169669" y="3237487"/>
              <a:ext cx="4022281" cy="707886"/>
            </a:xfrm>
            <a:prstGeom prst="rect">
              <a:avLst/>
            </a:prstGeom>
            <a:noFill/>
          </p:spPr>
          <p:txBody>
            <a:bodyPr wrap="square" rtlCol="0">
              <a:spAutoFit/>
            </a:bodyPr>
            <a:lstStyle/>
            <a:p>
              <a:pPr algn="ctr"/>
              <a:r>
                <a:rPr lang="en-US" sz="2000" dirty="0">
                  <a:latin typeface="+mj-lt"/>
                </a:rPr>
                <a:t>Preventive actions have </a:t>
              </a:r>
              <a:r>
                <a:rPr lang="en-US" sz="2000" dirty="0">
                  <a:solidFill>
                    <a:srgbClr val="F23F00"/>
                  </a:solidFill>
                  <a:latin typeface="+mj-lt"/>
                </a:rPr>
                <a:t>high latency</a:t>
              </a:r>
              <a:br>
                <a:rPr lang="en-US" sz="2000" dirty="0">
                  <a:solidFill>
                    <a:srgbClr val="F23F00"/>
                  </a:solidFill>
                  <a:latin typeface="+mj-lt"/>
                </a:rPr>
              </a:br>
              <a:r>
                <a:rPr lang="en-US" sz="2000" i="1" dirty="0">
                  <a:latin typeface="+mj-lt"/>
                </a:rPr>
                <a:t>(e.g., 1400 ns for PRAC)</a:t>
              </a:r>
            </a:p>
          </p:txBody>
        </p:sp>
        <p:sp>
          <p:nvSpPr>
            <p:cNvPr id="39" name="Freeform: Shape 38">
              <a:extLst>
                <a:ext uri="{FF2B5EF4-FFF2-40B4-BE49-F238E27FC236}">
                  <a16:creationId xmlns:a16="http://schemas.microsoft.com/office/drawing/2014/main" id="{CB3C8CAD-2FD4-C5AD-7D80-4D0A7D19E30E}"/>
                </a:ext>
              </a:extLst>
            </p:cNvPr>
            <p:cNvSpPr/>
            <p:nvPr/>
          </p:nvSpPr>
          <p:spPr>
            <a:xfrm>
              <a:off x="8114502" y="2517396"/>
              <a:ext cx="193385" cy="914400"/>
            </a:xfrm>
            <a:custGeom>
              <a:avLst/>
              <a:gdLst>
                <a:gd name="connsiteX0" fmla="*/ 0 w 193385"/>
                <a:gd name="connsiteY0" fmla="*/ 0 h 914400"/>
                <a:gd name="connsiteX1" fmla="*/ 161925 w 193385"/>
                <a:gd name="connsiteY1" fmla="*/ 257175 h 914400"/>
                <a:gd name="connsiteX2" fmla="*/ 180975 w 193385"/>
                <a:gd name="connsiteY2" fmla="*/ 600075 h 914400"/>
                <a:gd name="connsiteX3" fmla="*/ 19050 w 193385"/>
                <a:gd name="connsiteY3" fmla="*/ 914400 h 914400"/>
              </a:gdLst>
              <a:ahLst/>
              <a:cxnLst>
                <a:cxn ang="0">
                  <a:pos x="connsiteX0" y="connsiteY0"/>
                </a:cxn>
                <a:cxn ang="0">
                  <a:pos x="connsiteX1" y="connsiteY1"/>
                </a:cxn>
                <a:cxn ang="0">
                  <a:pos x="connsiteX2" y="connsiteY2"/>
                </a:cxn>
                <a:cxn ang="0">
                  <a:pos x="connsiteX3" y="connsiteY3"/>
                </a:cxn>
              </a:cxnLst>
              <a:rect l="l" t="t" r="r" b="b"/>
              <a:pathLst>
                <a:path w="193385" h="914400">
                  <a:moveTo>
                    <a:pt x="0" y="0"/>
                  </a:moveTo>
                  <a:cubicBezTo>
                    <a:pt x="65881" y="78581"/>
                    <a:pt x="131763" y="157163"/>
                    <a:pt x="161925" y="257175"/>
                  </a:cubicBezTo>
                  <a:cubicBezTo>
                    <a:pt x="192088" y="357188"/>
                    <a:pt x="204787" y="490538"/>
                    <a:pt x="180975" y="600075"/>
                  </a:cubicBezTo>
                  <a:cubicBezTo>
                    <a:pt x="157163" y="709612"/>
                    <a:pt x="88106" y="812006"/>
                    <a:pt x="19050" y="91440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23E16EE4-DDCA-CE31-F06E-EBFEECB25E9C}"/>
              </a:ext>
            </a:extLst>
          </p:cNvPr>
          <p:cNvGrpSpPr/>
          <p:nvPr/>
        </p:nvGrpSpPr>
        <p:grpSpPr>
          <a:xfrm>
            <a:off x="5" y="1867062"/>
            <a:ext cx="9144000" cy="1200329"/>
            <a:chOff x="0" y="4154503"/>
            <a:chExt cx="9204671" cy="1507302"/>
          </a:xfrm>
        </p:grpSpPr>
        <p:sp>
          <p:nvSpPr>
            <p:cNvPr id="6" name="Rectangle 5">
              <a:extLst>
                <a:ext uri="{FF2B5EF4-FFF2-40B4-BE49-F238E27FC236}">
                  <a16:creationId xmlns:a16="http://schemas.microsoft.com/office/drawing/2014/main" id="{C8BBAD49-3D1E-4337-9F6D-CF1D5DB568D2}"/>
                </a:ext>
              </a:extLst>
            </p:cNvPr>
            <p:cNvSpPr/>
            <p:nvPr/>
          </p:nvSpPr>
          <p:spPr>
            <a:xfrm>
              <a:off x="0" y="4264061"/>
              <a:ext cx="9204671" cy="1272433"/>
            </a:xfrm>
            <a:prstGeom prst="rect">
              <a:avLst/>
            </a:prstGeom>
            <a:solidFill>
              <a:srgbClr val="FFE0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sz="2800" dirty="0">
                  <a:solidFill>
                    <a:schemeClr val="tx1"/>
                  </a:solidFill>
                  <a:latin typeface="+mj-lt"/>
                </a:rPr>
                <a:t>Preventive actions often result in </a:t>
              </a:r>
              <a:r>
                <a:rPr lang="en-US" sz="2800" b="1" dirty="0">
                  <a:solidFill>
                    <a:schemeClr val="tx1"/>
                  </a:solidFill>
                  <a:latin typeface="+mj-lt"/>
                </a:rPr>
                <a:t>high memory access latencies </a:t>
              </a:r>
              <a:r>
                <a:rPr lang="en-US" sz="2800" dirty="0">
                  <a:solidFill>
                    <a:schemeClr val="tx1"/>
                  </a:solidFill>
                  <a:latin typeface="+mj-lt"/>
                </a:rPr>
                <a:t>for regular memory requests</a:t>
              </a:r>
            </a:p>
          </p:txBody>
        </p:sp>
        <p:sp>
          <p:nvSpPr>
            <p:cNvPr id="41" name="TextBox 40">
              <a:extLst>
                <a:ext uri="{FF2B5EF4-FFF2-40B4-BE49-F238E27FC236}">
                  <a16:creationId xmlns:a16="http://schemas.microsoft.com/office/drawing/2014/main" id="{29C8BE94-F765-D20D-A8DE-E6ACED328693}"/>
                </a:ext>
              </a:extLst>
            </p:cNvPr>
            <p:cNvSpPr txBox="1"/>
            <p:nvPr/>
          </p:nvSpPr>
          <p:spPr>
            <a:xfrm>
              <a:off x="57128" y="4154503"/>
              <a:ext cx="822159" cy="1507302"/>
            </a:xfrm>
            <a:prstGeom prst="rect">
              <a:avLst/>
            </a:prstGeom>
            <a:noFill/>
          </p:spPr>
          <p:txBody>
            <a:bodyPr wrap="square" rtlCol="0" anchor="ctr">
              <a:spAutoFit/>
            </a:bodyPr>
            <a:lstStyle/>
            <a:p>
              <a:pPr algn="ctr"/>
              <a:r>
                <a:rPr lang="en-US" sz="7200" dirty="0">
                  <a:solidFill>
                    <a:schemeClr val="tx1">
                      <a:lumMod val="50000"/>
                      <a:lumOff val="50000"/>
                    </a:schemeClr>
                  </a:solidFill>
                </a:rPr>
                <a:t>1</a:t>
              </a:r>
            </a:p>
          </p:txBody>
        </p:sp>
      </p:grpSp>
      <p:grpSp>
        <p:nvGrpSpPr>
          <p:cNvPr id="43" name="Group 42">
            <a:extLst>
              <a:ext uri="{FF2B5EF4-FFF2-40B4-BE49-F238E27FC236}">
                <a16:creationId xmlns:a16="http://schemas.microsoft.com/office/drawing/2014/main" id="{FAC7A906-ACC9-8AEE-1EA9-4963390C03A8}"/>
              </a:ext>
            </a:extLst>
          </p:cNvPr>
          <p:cNvGrpSpPr/>
          <p:nvPr/>
        </p:nvGrpSpPr>
        <p:grpSpPr>
          <a:xfrm>
            <a:off x="242417" y="4191716"/>
            <a:ext cx="4022281" cy="1328502"/>
            <a:chOff x="242413" y="3341366"/>
            <a:chExt cx="4022281" cy="1328502"/>
          </a:xfrm>
        </p:grpSpPr>
        <p:sp>
          <p:nvSpPr>
            <p:cNvPr id="32" name="TextBox 31">
              <a:extLst>
                <a:ext uri="{FF2B5EF4-FFF2-40B4-BE49-F238E27FC236}">
                  <a16:creationId xmlns:a16="http://schemas.microsoft.com/office/drawing/2014/main" id="{27CDACAF-B34D-4AB0-7E3B-D3E4121548D1}"/>
                </a:ext>
              </a:extLst>
            </p:cNvPr>
            <p:cNvSpPr txBox="1"/>
            <p:nvPr/>
          </p:nvSpPr>
          <p:spPr>
            <a:xfrm>
              <a:off x="242413" y="4269758"/>
              <a:ext cx="4022281" cy="400110"/>
            </a:xfrm>
            <a:prstGeom prst="rect">
              <a:avLst/>
            </a:prstGeom>
            <a:noFill/>
          </p:spPr>
          <p:txBody>
            <a:bodyPr wrap="square" rtlCol="0">
              <a:spAutoFit/>
            </a:bodyPr>
            <a:lstStyle/>
            <a:p>
              <a:pPr algn="ctr"/>
              <a:r>
                <a:rPr lang="en-US" sz="2000" i="1" dirty="0">
                  <a:solidFill>
                    <a:srgbClr val="F23F00"/>
                  </a:solidFill>
                  <a:latin typeface="+mj-lt"/>
                </a:rPr>
                <a:t>higher memory access latencies</a:t>
              </a:r>
            </a:p>
          </p:txBody>
        </p:sp>
        <p:sp>
          <p:nvSpPr>
            <p:cNvPr id="38" name="Freeform: Shape 37">
              <a:extLst>
                <a:ext uri="{FF2B5EF4-FFF2-40B4-BE49-F238E27FC236}">
                  <a16:creationId xmlns:a16="http://schemas.microsoft.com/office/drawing/2014/main" id="{55F6B675-9082-F52E-3C2A-350927B6DC4C}"/>
                </a:ext>
              </a:extLst>
            </p:cNvPr>
            <p:cNvSpPr/>
            <p:nvPr/>
          </p:nvSpPr>
          <p:spPr>
            <a:xfrm rot="1264442" flipH="1">
              <a:off x="967718" y="3341366"/>
              <a:ext cx="193385" cy="914400"/>
            </a:xfrm>
            <a:custGeom>
              <a:avLst/>
              <a:gdLst>
                <a:gd name="connsiteX0" fmla="*/ 0 w 193385"/>
                <a:gd name="connsiteY0" fmla="*/ 0 h 914400"/>
                <a:gd name="connsiteX1" fmla="*/ 161925 w 193385"/>
                <a:gd name="connsiteY1" fmla="*/ 257175 h 914400"/>
                <a:gd name="connsiteX2" fmla="*/ 180975 w 193385"/>
                <a:gd name="connsiteY2" fmla="*/ 600075 h 914400"/>
                <a:gd name="connsiteX3" fmla="*/ 19050 w 193385"/>
                <a:gd name="connsiteY3" fmla="*/ 914400 h 914400"/>
              </a:gdLst>
              <a:ahLst/>
              <a:cxnLst>
                <a:cxn ang="0">
                  <a:pos x="connsiteX0" y="connsiteY0"/>
                </a:cxn>
                <a:cxn ang="0">
                  <a:pos x="connsiteX1" y="connsiteY1"/>
                </a:cxn>
                <a:cxn ang="0">
                  <a:pos x="connsiteX2" y="connsiteY2"/>
                </a:cxn>
                <a:cxn ang="0">
                  <a:pos x="connsiteX3" y="connsiteY3"/>
                </a:cxn>
              </a:cxnLst>
              <a:rect l="l" t="t" r="r" b="b"/>
              <a:pathLst>
                <a:path w="193385" h="914400">
                  <a:moveTo>
                    <a:pt x="0" y="0"/>
                  </a:moveTo>
                  <a:cubicBezTo>
                    <a:pt x="65881" y="78581"/>
                    <a:pt x="131763" y="157163"/>
                    <a:pt x="161925" y="257175"/>
                  </a:cubicBezTo>
                  <a:cubicBezTo>
                    <a:pt x="192088" y="357188"/>
                    <a:pt x="204787" y="490538"/>
                    <a:pt x="180975" y="600075"/>
                  </a:cubicBezTo>
                  <a:cubicBezTo>
                    <a:pt x="157163" y="709612"/>
                    <a:pt x="88106" y="812006"/>
                    <a:pt x="19050" y="91440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5425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8" presetClass="emph" presetSubtype="0" fill="hold" nodeType="clickEffect">
                                  <p:stCondLst>
                                    <p:cond delay="0"/>
                                  </p:stCondLst>
                                  <p:childTnLst>
                                    <p:animRot by="-21600000">
                                      <p:cBhvr>
                                        <p:cTn id="18" dur="1000" fill="hold"/>
                                        <p:tgtEl>
                                          <p:spTgt spid="36"/>
                                        </p:tgtEl>
                                        <p:attrNameLst>
                                          <p:attrName>r</p:attrName>
                                        </p:attrNameLst>
                                      </p:cBhvr>
                                    </p:animRot>
                                  </p:childTnLst>
                                </p:cTn>
                              </p:par>
                              <p:par>
                                <p:cTn id="19" presetID="1" presetClass="entr" presetSubtype="0" fill="hold" grpId="0"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grpId="0" nodeType="withEffect">
                                  <p:stCondLst>
                                    <p:cond delay="25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50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750"/>
                                  </p:stCondLst>
                                  <p:childTnLst>
                                    <p:set>
                                      <p:cBhvr>
                                        <p:cTn id="26" dur="1" fill="hold">
                                          <p:stCondLst>
                                            <p:cond delay="0"/>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30AAD-4A0A-4CC5-555F-7D7CBEEEBA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3A5A58-FCEE-60B3-BBB9-BF066CE17ED6}"/>
              </a:ext>
            </a:extLst>
          </p:cNvPr>
          <p:cNvSpPr>
            <a:spLocks noGrp="1"/>
          </p:cNvSpPr>
          <p:nvPr>
            <p:ph type="title"/>
          </p:nvPr>
        </p:nvSpPr>
        <p:spPr/>
        <p:txBody>
          <a:bodyPr/>
          <a:lstStyle/>
          <a:p>
            <a:r>
              <a:rPr lang="en-US" dirty="0"/>
              <a:t>Key Observation (II)</a:t>
            </a:r>
          </a:p>
        </p:txBody>
      </p:sp>
      <p:sp>
        <p:nvSpPr>
          <p:cNvPr id="3" name="Content Placeholder 2">
            <a:extLst>
              <a:ext uri="{FF2B5EF4-FFF2-40B4-BE49-F238E27FC236}">
                <a16:creationId xmlns:a16="http://schemas.microsoft.com/office/drawing/2014/main" id="{FF559B3D-BE60-665C-5434-9F0E6B3AA8C8}"/>
              </a:ext>
            </a:extLst>
          </p:cNvPr>
          <p:cNvSpPr>
            <a:spLocks noGrp="1"/>
          </p:cNvSpPr>
          <p:nvPr>
            <p:ph idx="1"/>
          </p:nvPr>
        </p:nvSpPr>
        <p:spPr>
          <a:xfrm>
            <a:off x="-1" y="931025"/>
            <a:ext cx="9143999" cy="5245938"/>
          </a:xfrm>
        </p:spPr>
        <p:txBody>
          <a:bodyPr>
            <a:normAutofit/>
          </a:bodyPr>
          <a:lstStyle/>
          <a:p>
            <a:r>
              <a:rPr lang="en-US" sz="2400" dirty="0"/>
              <a:t>Preventive actions have </a:t>
            </a:r>
            <a:r>
              <a:rPr lang="en-US" sz="2400" b="1" dirty="0"/>
              <a:t>two fundamental features</a:t>
            </a:r>
            <a:r>
              <a:rPr lang="en-US" sz="2400" dirty="0"/>
              <a:t> that </a:t>
            </a:r>
            <a:r>
              <a:rPr lang="en-US" sz="2400" dirty="0">
                <a:solidFill>
                  <a:srgbClr val="FF0000"/>
                </a:solidFill>
              </a:rPr>
              <a:t>enable covert channels and side channels</a:t>
            </a:r>
            <a:r>
              <a:rPr lang="en-US" sz="2400" dirty="0"/>
              <a:t>:</a:t>
            </a:r>
          </a:p>
        </p:txBody>
      </p:sp>
      <p:sp>
        <p:nvSpPr>
          <p:cNvPr id="4" name="Footer Placeholder 3">
            <a:extLst>
              <a:ext uri="{FF2B5EF4-FFF2-40B4-BE49-F238E27FC236}">
                <a16:creationId xmlns:a16="http://schemas.microsoft.com/office/drawing/2014/main" id="{879902CE-DB86-2E03-2694-CBBE31F05AA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18CD2411-3EF8-B4C6-ADE6-FBD980B43F7C}"/>
              </a:ext>
            </a:extLst>
          </p:cNvPr>
          <p:cNvSpPr>
            <a:spLocks noGrp="1"/>
          </p:cNvSpPr>
          <p:nvPr>
            <p:ph type="sldNum" sz="quarter" idx="12"/>
          </p:nvPr>
        </p:nvSpPr>
        <p:spPr/>
        <p:txBody>
          <a:bodyPr/>
          <a:lstStyle/>
          <a:p>
            <a:fld id="{CBE5B309-C2CE-4D90-B104-F7E98438FC65}" type="slidenum">
              <a:rPr lang="tr-TR" smtClean="0"/>
              <a:pPr/>
              <a:t>15</a:t>
            </a:fld>
            <a:endParaRPr lang="tr-TR" dirty="0"/>
          </a:p>
        </p:txBody>
      </p:sp>
      <p:grpSp>
        <p:nvGrpSpPr>
          <p:cNvPr id="8" name="Group 7">
            <a:extLst>
              <a:ext uri="{FF2B5EF4-FFF2-40B4-BE49-F238E27FC236}">
                <a16:creationId xmlns:a16="http://schemas.microsoft.com/office/drawing/2014/main" id="{54083A1B-CD2D-0473-A83A-701831AF1F69}"/>
              </a:ext>
            </a:extLst>
          </p:cNvPr>
          <p:cNvGrpSpPr/>
          <p:nvPr/>
        </p:nvGrpSpPr>
        <p:grpSpPr>
          <a:xfrm>
            <a:off x="1535667" y="3980815"/>
            <a:ext cx="6144657" cy="1022589"/>
            <a:chOff x="2061760" y="1640758"/>
            <a:chExt cx="7806874" cy="1299214"/>
          </a:xfrm>
        </p:grpSpPr>
        <p:pic>
          <p:nvPicPr>
            <p:cNvPr id="9" name="Picture 8">
              <a:extLst>
                <a:ext uri="{FF2B5EF4-FFF2-40B4-BE49-F238E27FC236}">
                  <a16:creationId xmlns:a16="http://schemas.microsoft.com/office/drawing/2014/main" id="{D8C15591-C7AD-745A-56F4-A61DBF34BAED}"/>
                </a:ext>
              </a:extLst>
            </p:cNvPr>
            <p:cNvPicPr>
              <a:picLocks noChangeAspect="1"/>
            </p:cNvPicPr>
            <p:nvPr/>
          </p:nvPicPr>
          <p:blipFill rotWithShape="1">
            <a:blip r:embed="rId3">
              <a:extLst>
                <a:ext uri="{28A0092B-C50C-407E-A947-70E740481C1C}">
                  <a14:useLocalDpi xmlns:a14="http://schemas.microsoft.com/office/drawing/2010/main" val="0"/>
                </a:ext>
              </a:extLst>
            </a:blip>
            <a:srcRect l="4726" t="21295" r="5001" b="22250"/>
            <a:stretch/>
          </p:blipFill>
          <p:spPr>
            <a:xfrm rot="10800000">
              <a:off x="7103993" y="1640758"/>
              <a:ext cx="2764641" cy="1269564"/>
            </a:xfrm>
            <a:prstGeom prst="rect">
              <a:avLst/>
            </a:prstGeom>
          </p:spPr>
        </p:pic>
        <p:pic>
          <p:nvPicPr>
            <p:cNvPr id="10" name="Picture 9">
              <a:extLst>
                <a:ext uri="{FF2B5EF4-FFF2-40B4-BE49-F238E27FC236}">
                  <a16:creationId xmlns:a16="http://schemas.microsoft.com/office/drawing/2014/main" id="{8D6D99CE-4992-3106-B730-62D7405F7D12}"/>
                </a:ext>
              </a:extLst>
            </p:cNvPr>
            <p:cNvPicPr>
              <a:picLocks noChangeAspect="1"/>
            </p:cNvPicPr>
            <p:nvPr/>
          </p:nvPicPr>
          <p:blipFill>
            <a:blip r:embed="rId4" cstate="print">
              <a:extLst>
                <a:ext uri="{28A0092B-C50C-407E-A947-70E740481C1C}">
                  <a14:useLocalDpi xmlns:a14="http://schemas.microsoft.com/office/drawing/2010/main" val="0"/>
                </a:ext>
              </a:extLst>
            </a:blip>
            <a:srcRect l="9323" t="5852" r="5171" b="9872"/>
            <a:stretch/>
          </p:blipFill>
          <p:spPr>
            <a:xfrm>
              <a:off x="2061760" y="1681649"/>
              <a:ext cx="1276707" cy="1258323"/>
            </a:xfrm>
            <a:prstGeom prst="rect">
              <a:avLst/>
            </a:prstGeom>
          </p:spPr>
        </p:pic>
        <p:cxnSp>
          <p:nvCxnSpPr>
            <p:cNvPr id="11" name="Straight Arrow Connector 10">
              <a:extLst>
                <a:ext uri="{FF2B5EF4-FFF2-40B4-BE49-F238E27FC236}">
                  <a16:creationId xmlns:a16="http://schemas.microsoft.com/office/drawing/2014/main" id="{C9EC7827-357E-295F-F947-022AFD217FC1}"/>
                </a:ext>
              </a:extLst>
            </p:cNvPr>
            <p:cNvCxnSpPr>
              <a:cxnSpLocks/>
            </p:cNvCxnSpPr>
            <p:nvPr/>
          </p:nvCxnSpPr>
          <p:spPr>
            <a:xfrm>
              <a:off x="3415553" y="2275539"/>
              <a:ext cx="3512949" cy="0"/>
            </a:xfrm>
            <a:prstGeom prst="straightConnector1">
              <a:avLst/>
            </a:prstGeom>
            <a:ln w="571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pic>
        <p:nvPicPr>
          <p:cNvPr id="33" name="Graphic 32" descr="Hourglass 60% with solid fill">
            <a:extLst>
              <a:ext uri="{FF2B5EF4-FFF2-40B4-BE49-F238E27FC236}">
                <a16:creationId xmlns:a16="http://schemas.microsoft.com/office/drawing/2014/main" id="{4CAB70FD-A22A-82CA-F115-17809774D98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36814" y="3697416"/>
            <a:ext cx="822159" cy="822159"/>
          </a:xfrm>
          <a:prstGeom prst="rect">
            <a:avLst/>
          </a:prstGeom>
        </p:spPr>
      </p:pic>
      <p:grpSp>
        <p:nvGrpSpPr>
          <p:cNvPr id="36" name="Group 35">
            <a:extLst>
              <a:ext uri="{FF2B5EF4-FFF2-40B4-BE49-F238E27FC236}">
                <a16:creationId xmlns:a16="http://schemas.microsoft.com/office/drawing/2014/main" id="{5E0CE52D-BF2A-F0C0-4EF7-BCDD52CC3EC4}"/>
              </a:ext>
            </a:extLst>
          </p:cNvPr>
          <p:cNvGrpSpPr/>
          <p:nvPr/>
        </p:nvGrpSpPr>
        <p:grpSpPr>
          <a:xfrm>
            <a:off x="5953099" y="3741912"/>
            <a:ext cx="1382813" cy="1003673"/>
            <a:chOff x="6180810" y="1992415"/>
            <a:chExt cx="1382813" cy="1003673"/>
          </a:xfrm>
        </p:grpSpPr>
        <p:sp>
          <p:nvSpPr>
            <p:cNvPr id="34" name="Freeform: Shape 33">
              <a:extLst>
                <a:ext uri="{FF2B5EF4-FFF2-40B4-BE49-F238E27FC236}">
                  <a16:creationId xmlns:a16="http://schemas.microsoft.com/office/drawing/2014/main" id="{15744386-6B0D-28DF-33E0-30F6F0AFE525}"/>
                </a:ext>
              </a:extLst>
            </p:cNvPr>
            <p:cNvSpPr/>
            <p:nvPr/>
          </p:nvSpPr>
          <p:spPr>
            <a:xfrm>
              <a:off x="6180810" y="1992415"/>
              <a:ext cx="1145657" cy="644708"/>
            </a:xfrm>
            <a:custGeom>
              <a:avLst/>
              <a:gdLst>
                <a:gd name="connsiteX0" fmla="*/ 443938 w 1145657"/>
                <a:gd name="connsiteY0" fmla="*/ 422740 h 644708"/>
                <a:gd name="connsiteX1" fmla="*/ 422462 w 1145657"/>
                <a:gd name="connsiteY1" fmla="*/ 401249 h 644708"/>
                <a:gd name="connsiteX2" fmla="*/ 229912 w 1145657"/>
                <a:gd name="connsiteY2" fmla="*/ 593814 h 644708"/>
                <a:gd name="connsiteX3" fmla="*/ 229698 w 1145657"/>
                <a:gd name="connsiteY3" fmla="*/ 593814 h 644708"/>
                <a:gd name="connsiteX4" fmla="*/ 229654 w 1145657"/>
                <a:gd name="connsiteY4" fmla="*/ 593723 h 644708"/>
                <a:gd name="connsiteX5" fmla="*/ 599535 w 1145657"/>
                <a:gd name="connsiteY5" fmla="*/ 40071 h 644708"/>
                <a:gd name="connsiteX6" fmla="*/ 1118137 w 1145657"/>
                <a:gd name="connsiteY6" fmla="*/ 302878 h 644708"/>
                <a:gd name="connsiteX7" fmla="*/ 1145658 w 1145657"/>
                <a:gd name="connsiteY7" fmla="*/ 290014 h 644708"/>
                <a:gd name="connsiteX8" fmla="*/ 480054 w 1145657"/>
                <a:gd name="connsiteY8" fmla="*/ 46800 h 644708"/>
                <a:gd name="connsiteX9" fmla="*/ 195633 w 1145657"/>
                <a:gd name="connsiteY9" fmla="*/ 575073 h 644708"/>
                <a:gd name="connsiteX10" fmla="*/ 195553 w 1145657"/>
                <a:gd name="connsiteY10" fmla="*/ 575249 h 644708"/>
                <a:gd name="connsiteX11" fmla="*/ 195390 w 1145657"/>
                <a:gd name="connsiteY11" fmla="*/ 575194 h 644708"/>
                <a:gd name="connsiteX12" fmla="*/ 21475 w 1145657"/>
                <a:gd name="connsiteY12" fmla="*/ 401249 h 644708"/>
                <a:gd name="connsiteX13" fmla="*/ 0 w 1145657"/>
                <a:gd name="connsiteY13" fmla="*/ 422740 h 644708"/>
                <a:gd name="connsiteX14" fmla="*/ 221969 w 1145657"/>
                <a:gd name="connsiteY14" fmla="*/ 644709 h 64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5657" h="644708">
                  <a:moveTo>
                    <a:pt x="443938" y="422740"/>
                  </a:moveTo>
                  <a:lnTo>
                    <a:pt x="422462" y="401249"/>
                  </a:lnTo>
                  <a:lnTo>
                    <a:pt x="229912" y="593814"/>
                  </a:lnTo>
                  <a:cubicBezTo>
                    <a:pt x="229853" y="593874"/>
                    <a:pt x="229757" y="593874"/>
                    <a:pt x="229698" y="593814"/>
                  </a:cubicBezTo>
                  <a:cubicBezTo>
                    <a:pt x="229674" y="593790"/>
                    <a:pt x="229657" y="593758"/>
                    <a:pt x="229654" y="593723"/>
                  </a:cubicBezTo>
                  <a:cubicBezTo>
                    <a:pt x="178907" y="338697"/>
                    <a:pt x="344508" y="90817"/>
                    <a:pt x="599535" y="40071"/>
                  </a:cubicBezTo>
                  <a:cubicBezTo>
                    <a:pt x="812305" y="-2268"/>
                    <a:pt x="1026463" y="106257"/>
                    <a:pt x="1118137" y="302878"/>
                  </a:cubicBezTo>
                  <a:lnTo>
                    <a:pt x="1145658" y="290014"/>
                  </a:lnTo>
                  <a:cubicBezTo>
                    <a:pt x="1029017" y="39051"/>
                    <a:pt x="731017" y="-69839"/>
                    <a:pt x="480054" y="46800"/>
                  </a:cubicBezTo>
                  <a:cubicBezTo>
                    <a:pt x="278654" y="140405"/>
                    <a:pt x="162896" y="355411"/>
                    <a:pt x="195633" y="575073"/>
                  </a:cubicBezTo>
                  <a:cubicBezTo>
                    <a:pt x="195659" y="575144"/>
                    <a:pt x="195623" y="575222"/>
                    <a:pt x="195553" y="575249"/>
                  </a:cubicBezTo>
                  <a:cubicBezTo>
                    <a:pt x="195492" y="575270"/>
                    <a:pt x="195425" y="575247"/>
                    <a:pt x="195390" y="575194"/>
                  </a:cubicBezTo>
                  <a:lnTo>
                    <a:pt x="21475" y="401249"/>
                  </a:lnTo>
                  <a:lnTo>
                    <a:pt x="0" y="422740"/>
                  </a:lnTo>
                  <a:lnTo>
                    <a:pt x="221969" y="644709"/>
                  </a:lnTo>
                  <a:close/>
                </a:path>
              </a:pathLst>
            </a:custGeom>
            <a:solidFill>
              <a:srgbClr val="FF0000"/>
            </a:solidFill>
            <a:ln w="60722" cap="flat">
              <a:solidFill>
                <a:srgbClr val="FF5F25"/>
              </a:solid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FEEA990A-6C83-7F30-F9F7-3685B415F60C}"/>
                </a:ext>
              </a:extLst>
            </p:cNvPr>
            <p:cNvSpPr/>
            <p:nvPr/>
          </p:nvSpPr>
          <p:spPr>
            <a:xfrm>
              <a:off x="6429372" y="2382926"/>
              <a:ext cx="1134251" cy="613162"/>
            </a:xfrm>
            <a:custGeom>
              <a:avLst/>
              <a:gdLst>
                <a:gd name="connsiteX0" fmla="*/ 690283 w 1134251"/>
                <a:gd name="connsiteY0" fmla="*/ 221984 h 613162"/>
                <a:gd name="connsiteX1" fmla="*/ 711759 w 1134251"/>
                <a:gd name="connsiteY1" fmla="*/ 243460 h 613162"/>
                <a:gd name="connsiteX2" fmla="*/ 908592 w 1134251"/>
                <a:gd name="connsiteY2" fmla="*/ 46626 h 613162"/>
                <a:gd name="connsiteX3" fmla="*/ 908806 w 1134251"/>
                <a:gd name="connsiteY3" fmla="*/ 46626 h 613162"/>
                <a:gd name="connsiteX4" fmla="*/ 908850 w 1134251"/>
                <a:gd name="connsiteY4" fmla="*/ 46718 h 613162"/>
                <a:gd name="connsiteX5" fmla="*/ 511759 w 1134251"/>
                <a:gd name="connsiteY5" fmla="*/ 577681 h 613162"/>
                <a:gd name="connsiteX6" fmla="*/ 442829 w 1134251"/>
                <a:gd name="connsiteY6" fmla="*/ 582481 h 613162"/>
                <a:gd name="connsiteX7" fmla="*/ 26822 w 1134251"/>
                <a:gd name="connsiteY7" fmla="*/ 332354 h 613162"/>
                <a:gd name="connsiteX8" fmla="*/ 0 w 1134251"/>
                <a:gd name="connsiteY8" fmla="*/ 346600 h 613162"/>
                <a:gd name="connsiteX9" fmla="*/ 677562 w 1134251"/>
                <a:gd name="connsiteY9" fmla="*/ 554696 h 613162"/>
                <a:gd name="connsiteX10" fmla="*/ 944025 w 1134251"/>
                <a:gd name="connsiteY10" fmla="*/ 111660 h 613162"/>
                <a:gd name="connsiteX11" fmla="*/ 942506 w 1134251"/>
                <a:gd name="connsiteY11" fmla="*/ 73539 h 613162"/>
                <a:gd name="connsiteX12" fmla="*/ 942658 w 1134251"/>
                <a:gd name="connsiteY12" fmla="*/ 73387 h 613162"/>
                <a:gd name="connsiteX13" fmla="*/ 942749 w 1134251"/>
                <a:gd name="connsiteY13" fmla="*/ 73418 h 613162"/>
                <a:gd name="connsiteX14" fmla="*/ 1112776 w 1134251"/>
                <a:gd name="connsiteY14" fmla="*/ 243520 h 613162"/>
                <a:gd name="connsiteX15" fmla="*/ 1134252 w 1134251"/>
                <a:gd name="connsiteY15" fmla="*/ 222045 h 613162"/>
                <a:gd name="connsiteX16" fmla="*/ 912252 w 1134251"/>
                <a:gd name="connsiteY16" fmla="*/ 0 h 61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251" h="613162">
                  <a:moveTo>
                    <a:pt x="690283" y="221984"/>
                  </a:moveTo>
                  <a:lnTo>
                    <a:pt x="711759" y="243460"/>
                  </a:lnTo>
                  <a:lnTo>
                    <a:pt x="908592" y="46626"/>
                  </a:lnTo>
                  <a:cubicBezTo>
                    <a:pt x="908651" y="46567"/>
                    <a:pt x="908747" y="46567"/>
                    <a:pt x="908806" y="46626"/>
                  </a:cubicBezTo>
                  <a:cubicBezTo>
                    <a:pt x="908830" y="46651"/>
                    <a:pt x="908847" y="46683"/>
                    <a:pt x="908850" y="46718"/>
                  </a:cubicBezTo>
                  <a:cubicBezTo>
                    <a:pt x="945819" y="302993"/>
                    <a:pt x="768034" y="540714"/>
                    <a:pt x="511759" y="577681"/>
                  </a:cubicBezTo>
                  <a:cubicBezTo>
                    <a:pt x="488932" y="580974"/>
                    <a:pt x="465893" y="582579"/>
                    <a:pt x="442829" y="582481"/>
                  </a:cubicBezTo>
                  <a:cubicBezTo>
                    <a:pt x="268522" y="582642"/>
                    <a:pt x="108422" y="486382"/>
                    <a:pt x="26822" y="332354"/>
                  </a:cubicBezTo>
                  <a:lnTo>
                    <a:pt x="0" y="346600"/>
                  </a:lnTo>
                  <a:cubicBezTo>
                    <a:pt x="129640" y="591168"/>
                    <a:pt x="432994" y="684336"/>
                    <a:pt x="677562" y="554696"/>
                  </a:cubicBezTo>
                  <a:cubicBezTo>
                    <a:pt x="841573" y="467758"/>
                    <a:pt x="944101" y="297290"/>
                    <a:pt x="944025" y="111660"/>
                  </a:cubicBezTo>
                  <a:cubicBezTo>
                    <a:pt x="944025" y="98948"/>
                    <a:pt x="943433" y="86221"/>
                    <a:pt x="942506" y="73539"/>
                  </a:cubicBezTo>
                  <a:cubicBezTo>
                    <a:pt x="942506" y="73456"/>
                    <a:pt x="942575" y="73387"/>
                    <a:pt x="942658" y="73387"/>
                  </a:cubicBezTo>
                  <a:cubicBezTo>
                    <a:pt x="942692" y="73387"/>
                    <a:pt x="942723" y="73398"/>
                    <a:pt x="942749" y="73418"/>
                  </a:cubicBezTo>
                  <a:lnTo>
                    <a:pt x="1112776" y="243520"/>
                  </a:lnTo>
                  <a:lnTo>
                    <a:pt x="1134252" y="222045"/>
                  </a:lnTo>
                  <a:lnTo>
                    <a:pt x="912252" y="0"/>
                  </a:lnTo>
                  <a:close/>
                </a:path>
              </a:pathLst>
            </a:custGeom>
            <a:solidFill>
              <a:srgbClr val="FF0000"/>
            </a:solidFill>
            <a:ln w="60722" cap="flat">
              <a:solidFill>
                <a:srgbClr val="FF5F25"/>
              </a:solidFill>
              <a:prstDash val="solid"/>
              <a:miter/>
            </a:ln>
          </p:spPr>
          <p:txBody>
            <a:bodyPr rtlCol="0" anchor="ctr"/>
            <a:lstStyle/>
            <a:p>
              <a:endParaRPr lang="en-US" dirty="0"/>
            </a:p>
          </p:txBody>
        </p:sp>
      </p:grpSp>
      <p:grpSp>
        <p:nvGrpSpPr>
          <p:cNvPr id="12" name="Group 11">
            <a:extLst>
              <a:ext uri="{FF2B5EF4-FFF2-40B4-BE49-F238E27FC236}">
                <a16:creationId xmlns:a16="http://schemas.microsoft.com/office/drawing/2014/main" id="{434DF652-4E81-D51A-AE87-65C9628A95E9}"/>
              </a:ext>
            </a:extLst>
          </p:cNvPr>
          <p:cNvGrpSpPr/>
          <p:nvPr/>
        </p:nvGrpSpPr>
        <p:grpSpPr>
          <a:xfrm>
            <a:off x="-2" y="1856552"/>
            <a:ext cx="9144000" cy="1200329"/>
            <a:chOff x="0" y="4161180"/>
            <a:chExt cx="9204671" cy="1493951"/>
          </a:xfrm>
        </p:grpSpPr>
        <p:sp>
          <p:nvSpPr>
            <p:cNvPr id="13" name="Rectangle 12">
              <a:extLst>
                <a:ext uri="{FF2B5EF4-FFF2-40B4-BE49-F238E27FC236}">
                  <a16:creationId xmlns:a16="http://schemas.microsoft.com/office/drawing/2014/main" id="{D7CCB9C2-D65A-7D61-ADFF-97C527F29155}"/>
                </a:ext>
              </a:extLst>
            </p:cNvPr>
            <p:cNvSpPr/>
            <p:nvPr/>
          </p:nvSpPr>
          <p:spPr>
            <a:xfrm>
              <a:off x="0" y="4292807"/>
              <a:ext cx="9204671" cy="1243688"/>
            </a:xfrm>
            <a:prstGeom prst="rect">
              <a:avLst/>
            </a:prstGeom>
            <a:solidFill>
              <a:srgbClr val="FFE0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2"/>
              <a:r>
                <a:rPr lang="en-US" sz="2800" dirty="0">
                  <a:solidFill>
                    <a:schemeClr val="tx1"/>
                  </a:solidFill>
                  <a:latin typeface="+mj-lt"/>
                </a:rPr>
                <a:t>A user can leverage memory access patterns </a:t>
              </a:r>
              <a:br>
                <a:rPr lang="en-US" sz="2800" dirty="0">
                  <a:solidFill>
                    <a:schemeClr val="tx1"/>
                  </a:solidFill>
                  <a:latin typeface="+mj-lt"/>
                </a:rPr>
              </a:br>
              <a:r>
                <a:rPr lang="en-US" sz="2800" dirty="0">
                  <a:solidFill>
                    <a:schemeClr val="tx1"/>
                  </a:solidFill>
                  <a:latin typeface="+mj-lt"/>
                </a:rPr>
                <a:t>to </a:t>
              </a:r>
              <a:r>
                <a:rPr lang="en-US" sz="2800" b="1" dirty="0">
                  <a:solidFill>
                    <a:schemeClr val="tx1"/>
                  </a:solidFill>
                  <a:latin typeface="+mj-lt"/>
                </a:rPr>
                <a:t>intentionally trigger a preventive action </a:t>
              </a:r>
            </a:p>
          </p:txBody>
        </p:sp>
        <p:sp>
          <p:nvSpPr>
            <p:cNvPr id="14" name="TextBox 13">
              <a:extLst>
                <a:ext uri="{FF2B5EF4-FFF2-40B4-BE49-F238E27FC236}">
                  <a16:creationId xmlns:a16="http://schemas.microsoft.com/office/drawing/2014/main" id="{E2F84A78-3F3B-6108-2D7D-46C1A3F34782}"/>
                </a:ext>
              </a:extLst>
            </p:cNvPr>
            <p:cNvSpPr txBox="1"/>
            <p:nvPr/>
          </p:nvSpPr>
          <p:spPr>
            <a:xfrm>
              <a:off x="54147" y="4161180"/>
              <a:ext cx="822159" cy="1493951"/>
            </a:xfrm>
            <a:prstGeom prst="rect">
              <a:avLst/>
            </a:prstGeom>
            <a:noFill/>
          </p:spPr>
          <p:txBody>
            <a:bodyPr wrap="square" rtlCol="0" anchor="ctr">
              <a:spAutoFit/>
            </a:bodyPr>
            <a:lstStyle/>
            <a:p>
              <a:pPr algn="ctr"/>
              <a:r>
                <a:rPr lang="en-US" sz="7200" dirty="0">
                  <a:solidFill>
                    <a:schemeClr val="tx1">
                      <a:lumMod val="50000"/>
                      <a:lumOff val="50000"/>
                    </a:schemeClr>
                  </a:solidFill>
                </a:rPr>
                <a:t>2</a:t>
              </a:r>
            </a:p>
          </p:txBody>
        </p:sp>
      </p:grpSp>
      <p:grpSp>
        <p:nvGrpSpPr>
          <p:cNvPr id="20" name="Group 19">
            <a:extLst>
              <a:ext uri="{FF2B5EF4-FFF2-40B4-BE49-F238E27FC236}">
                <a16:creationId xmlns:a16="http://schemas.microsoft.com/office/drawing/2014/main" id="{5F6F0B84-8328-83D0-0E4B-1818414D8B4D}"/>
              </a:ext>
            </a:extLst>
          </p:cNvPr>
          <p:cNvGrpSpPr/>
          <p:nvPr/>
        </p:nvGrpSpPr>
        <p:grpSpPr>
          <a:xfrm>
            <a:off x="2721778" y="4045236"/>
            <a:ext cx="1359935" cy="934831"/>
            <a:chOff x="2603461" y="4569210"/>
            <a:chExt cx="1359935" cy="934831"/>
          </a:xfrm>
        </p:grpSpPr>
        <p:sp>
          <p:nvSpPr>
            <p:cNvPr id="15" name="Rectangle 14">
              <a:extLst>
                <a:ext uri="{FF2B5EF4-FFF2-40B4-BE49-F238E27FC236}">
                  <a16:creationId xmlns:a16="http://schemas.microsoft.com/office/drawing/2014/main" id="{06078A12-0CD6-E155-A0A2-FE3E25E4B37A}"/>
                </a:ext>
              </a:extLst>
            </p:cNvPr>
            <p:cNvSpPr/>
            <p:nvPr/>
          </p:nvSpPr>
          <p:spPr>
            <a:xfrm>
              <a:off x="2603461" y="4569210"/>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16" name="Rectangle 15">
              <a:extLst>
                <a:ext uri="{FF2B5EF4-FFF2-40B4-BE49-F238E27FC236}">
                  <a16:creationId xmlns:a16="http://schemas.microsoft.com/office/drawing/2014/main" id="{4D81E77B-3FD8-4CA7-61D0-0B1FAD8E7E07}"/>
                </a:ext>
              </a:extLst>
            </p:cNvPr>
            <p:cNvSpPr/>
            <p:nvPr/>
          </p:nvSpPr>
          <p:spPr>
            <a:xfrm>
              <a:off x="2911665" y="4653682"/>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17" name="Rectangle 16">
              <a:extLst>
                <a:ext uri="{FF2B5EF4-FFF2-40B4-BE49-F238E27FC236}">
                  <a16:creationId xmlns:a16="http://schemas.microsoft.com/office/drawing/2014/main" id="{FFEE4BBA-7B39-420E-FF77-CF05010AD8B4}"/>
                </a:ext>
              </a:extLst>
            </p:cNvPr>
            <p:cNvSpPr/>
            <p:nvPr/>
          </p:nvSpPr>
          <p:spPr>
            <a:xfrm>
              <a:off x="2603461" y="5192078"/>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sp>
          <p:nvSpPr>
            <p:cNvPr id="19" name="Rectangle 18">
              <a:extLst>
                <a:ext uri="{FF2B5EF4-FFF2-40B4-BE49-F238E27FC236}">
                  <a16:creationId xmlns:a16="http://schemas.microsoft.com/office/drawing/2014/main" id="{D692EED6-44F0-ACEB-EE37-7B12AA95622A}"/>
                </a:ext>
              </a:extLst>
            </p:cNvPr>
            <p:cNvSpPr/>
            <p:nvPr/>
          </p:nvSpPr>
          <p:spPr>
            <a:xfrm>
              <a:off x="2958522" y="5266552"/>
              <a:ext cx="1004874" cy="237489"/>
            </a:xfrm>
            <a:prstGeom prst="rect">
              <a:avLst/>
            </a:prstGeom>
            <a:solidFill>
              <a:schemeClr val="accent6">
                <a:lumMod val="75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Request</a:t>
              </a:r>
            </a:p>
          </p:txBody>
        </p:sp>
      </p:grpSp>
      <p:pic>
        <p:nvPicPr>
          <p:cNvPr id="31" name="Graphic 30" descr="Hammer1 with solid fill">
            <a:extLst>
              <a:ext uri="{FF2B5EF4-FFF2-40B4-BE49-F238E27FC236}">
                <a16:creationId xmlns:a16="http://schemas.microsoft.com/office/drawing/2014/main" id="{173FB929-F7AB-C94A-F5BE-DB2ED9FCB32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106024" y="3540638"/>
            <a:ext cx="914400" cy="914400"/>
          </a:xfrm>
          <a:prstGeom prst="rect">
            <a:avLst/>
          </a:prstGeom>
        </p:spPr>
      </p:pic>
      <p:grpSp>
        <p:nvGrpSpPr>
          <p:cNvPr id="43" name="Group 42">
            <a:extLst>
              <a:ext uri="{FF2B5EF4-FFF2-40B4-BE49-F238E27FC236}">
                <a16:creationId xmlns:a16="http://schemas.microsoft.com/office/drawing/2014/main" id="{0D2612C0-CA16-CB8C-1E95-F05A3133AABC}"/>
              </a:ext>
            </a:extLst>
          </p:cNvPr>
          <p:cNvGrpSpPr/>
          <p:nvPr/>
        </p:nvGrpSpPr>
        <p:grpSpPr>
          <a:xfrm>
            <a:off x="242417" y="4200378"/>
            <a:ext cx="4022281" cy="1328502"/>
            <a:chOff x="242413" y="3341366"/>
            <a:chExt cx="4022281" cy="1328502"/>
          </a:xfrm>
        </p:grpSpPr>
        <p:sp>
          <p:nvSpPr>
            <p:cNvPr id="32" name="TextBox 31">
              <a:extLst>
                <a:ext uri="{FF2B5EF4-FFF2-40B4-BE49-F238E27FC236}">
                  <a16:creationId xmlns:a16="http://schemas.microsoft.com/office/drawing/2014/main" id="{9363D3DD-A8EE-2967-6C7A-3B2F45BA8248}"/>
                </a:ext>
              </a:extLst>
            </p:cNvPr>
            <p:cNvSpPr txBox="1"/>
            <p:nvPr/>
          </p:nvSpPr>
          <p:spPr>
            <a:xfrm>
              <a:off x="242413" y="4269758"/>
              <a:ext cx="4022281" cy="400110"/>
            </a:xfrm>
            <a:prstGeom prst="rect">
              <a:avLst/>
            </a:prstGeom>
            <a:noFill/>
          </p:spPr>
          <p:txBody>
            <a:bodyPr wrap="square" rtlCol="0">
              <a:spAutoFit/>
            </a:bodyPr>
            <a:lstStyle/>
            <a:p>
              <a:pPr algn="ctr"/>
              <a:r>
                <a:rPr lang="en-US" sz="2000" i="1" dirty="0">
                  <a:solidFill>
                    <a:srgbClr val="F23F00"/>
                  </a:solidFill>
                  <a:latin typeface="+mj-lt"/>
                </a:rPr>
                <a:t>higher memory access latencies</a:t>
              </a:r>
            </a:p>
          </p:txBody>
        </p:sp>
        <p:sp>
          <p:nvSpPr>
            <p:cNvPr id="38" name="Freeform: Shape 37">
              <a:extLst>
                <a:ext uri="{FF2B5EF4-FFF2-40B4-BE49-F238E27FC236}">
                  <a16:creationId xmlns:a16="http://schemas.microsoft.com/office/drawing/2014/main" id="{D5766FC5-2AD8-3E7B-5BA5-E728D0336C98}"/>
                </a:ext>
              </a:extLst>
            </p:cNvPr>
            <p:cNvSpPr/>
            <p:nvPr/>
          </p:nvSpPr>
          <p:spPr>
            <a:xfrm rot="1264442" flipH="1">
              <a:off x="967718" y="3341366"/>
              <a:ext cx="193385" cy="914400"/>
            </a:xfrm>
            <a:custGeom>
              <a:avLst/>
              <a:gdLst>
                <a:gd name="connsiteX0" fmla="*/ 0 w 193385"/>
                <a:gd name="connsiteY0" fmla="*/ 0 h 914400"/>
                <a:gd name="connsiteX1" fmla="*/ 161925 w 193385"/>
                <a:gd name="connsiteY1" fmla="*/ 257175 h 914400"/>
                <a:gd name="connsiteX2" fmla="*/ 180975 w 193385"/>
                <a:gd name="connsiteY2" fmla="*/ 600075 h 914400"/>
                <a:gd name="connsiteX3" fmla="*/ 19050 w 193385"/>
                <a:gd name="connsiteY3" fmla="*/ 914400 h 914400"/>
              </a:gdLst>
              <a:ahLst/>
              <a:cxnLst>
                <a:cxn ang="0">
                  <a:pos x="connsiteX0" y="connsiteY0"/>
                </a:cxn>
                <a:cxn ang="0">
                  <a:pos x="connsiteX1" y="connsiteY1"/>
                </a:cxn>
                <a:cxn ang="0">
                  <a:pos x="connsiteX2" y="connsiteY2"/>
                </a:cxn>
                <a:cxn ang="0">
                  <a:pos x="connsiteX3" y="connsiteY3"/>
                </a:cxn>
              </a:cxnLst>
              <a:rect l="l" t="t" r="r" b="b"/>
              <a:pathLst>
                <a:path w="193385" h="914400">
                  <a:moveTo>
                    <a:pt x="0" y="0"/>
                  </a:moveTo>
                  <a:cubicBezTo>
                    <a:pt x="65881" y="78581"/>
                    <a:pt x="131763" y="157163"/>
                    <a:pt x="161925" y="257175"/>
                  </a:cubicBezTo>
                  <a:cubicBezTo>
                    <a:pt x="192088" y="357188"/>
                    <a:pt x="204787" y="490538"/>
                    <a:pt x="180975" y="600075"/>
                  </a:cubicBezTo>
                  <a:cubicBezTo>
                    <a:pt x="157163" y="709612"/>
                    <a:pt x="88106" y="812006"/>
                    <a:pt x="19050" y="91440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5" name="Graphic 44" descr="Devil face with solid fill with solid fill">
            <a:extLst>
              <a:ext uri="{FF2B5EF4-FFF2-40B4-BE49-F238E27FC236}">
                <a16:creationId xmlns:a16="http://schemas.microsoft.com/office/drawing/2014/main" id="{7EDDFA6C-5835-962F-28B2-51CC5B4E3BE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045252" y="3412779"/>
            <a:ext cx="585890" cy="585890"/>
          </a:xfrm>
          <a:prstGeom prst="rect">
            <a:avLst/>
          </a:prstGeom>
        </p:spPr>
      </p:pic>
    </p:spTree>
    <p:extLst>
      <p:ext uri="{BB962C8B-B14F-4D97-AF65-F5344CB8AC3E}">
        <p14:creationId xmlns:p14="http://schemas.microsoft.com/office/powerpoint/2010/main" val="312742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63" presetClass="path" presetSubtype="0" accel="50000" decel="50000" fill="hold" nodeType="withEffect">
                                  <p:stCondLst>
                                    <p:cond delay="0"/>
                                  </p:stCondLst>
                                  <p:childTnLst>
                                    <p:animMotion origin="layout" path="M 1.38889E-6 -3.7037E-7 L 0.25 -3.7037E-7 " pathEditMode="relative" rAng="0" ptsTypes="AA">
                                      <p:cBhvr>
                                        <p:cTn id="14" dur="1000" fill="hold"/>
                                        <p:tgtEl>
                                          <p:spTgt spid="20"/>
                                        </p:tgtEl>
                                        <p:attrNameLst>
                                          <p:attrName>ppt_x</p:attrName>
                                          <p:attrName>ppt_y</p:attrName>
                                        </p:attrNameLst>
                                      </p:cBhvr>
                                      <p:rCtr x="12500" y="0"/>
                                    </p:animMotion>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xit" presetSubtype="0" fill="hold" nodeType="withEffect">
                                  <p:stCondLst>
                                    <p:cond delay="0"/>
                                  </p:stCondLst>
                                  <p:childTnLst>
                                    <p:set>
                                      <p:cBhvr>
                                        <p:cTn id="20" dur="1" fill="hold">
                                          <p:stCondLst>
                                            <p:cond delay="0"/>
                                          </p:stCondLst>
                                        </p:cTn>
                                        <p:tgtEl>
                                          <p:spTgt spid="20"/>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D88FA-9F96-6DA7-A7D6-35C1F46405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C52CF0-5069-99B2-89F7-C8B7CBAFD71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DFCBC399-325C-2E04-B740-D1C4046932C2}"/>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dirty="0">
                <a:solidFill>
                  <a:schemeClr val="tx1">
                    <a:lumMod val="50000"/>
                    <a:lumOff val="50000"/>
                  </a:schemeClr>
                </a:solidFill>
              </a:rPr>
              <a:t>Motivation and Problem</a:t>
            </a:r>
          </a:p>
          <a:p>
            <a:pPr marL="571500" indent="-571500">
              <a:lnSpc>
                <a:spcPct val="150000"/>
              </a:lnSpc>
              <a:buFont typeface="+mj-lt"/>
              <a:buAutoNum type="romanUcPeriod"/>
            </a:pPr>
            <a:r>
              <a:rPr lang="en-US" sz="3200" dirty="0">
                <a:solidFill>
                  <a:schemeClr val="tx1">
                    <a:lumMod val="50000"/>
                    <a:lumOff val="50000"/>
                  </a:schemeClr>
                </a:solidFill>
              </a:rPr>
              <a:t>Key Observation</a:t>
            </a:r>
          </a:p>
          <a:p>
            <a:pPr marL="571500" indent="-571500">
              <a:lnSpc>
                <a:spcPct val="150000"/>
              </a:lnSpc>
              <a:buFont typeface="+mj-lt"/>
              <a:buAutoNum type="romanUcPeriod"/>
            </a:pPr>
            <a:r>
              <a:rPr lang="en-US" sz="3200" b="1" dirty="0" err="1"/>
              <a:t>LeakyHammer</a:t>
            </a:r>
            <a:r>
              <a:rPr lang="en-US" sz="3200" b="1" dirty="0"/>
              <a:t> and Case Studies</a:t>
            </a:r>
          </a:p>
          <a:p>
            <a:pPr marL="571500" indent="-571500">
              <a:lnSpc>
                <a:spcPct val="150000"/>
              </a:lnSpc>
              <a:buFont typeface="+mj-lt"/>
              <a:buAutoNum type="romanUcPeriod"/>
            </a:pPr>
            <a:r>
              <a:rPr lang="en-US" sz="3200" dirty="0">
                <a:solidFill>
                  <a:schemeClr val="tx1">
                    <a:lumMod val="50000"/>
                    <a:lumOff val="50000"/>
                  </a:schemeClr>
                </a:solidFill>
              </a:rPr>
              <a:t>Mitigating </a:t>
            </a:r>
            <a:r>
              <a:rPr lang="en-US" sz="3200" dirty="0" err="1">
                <a:solidFill>
                  <a:schemeClr val="tx1">
                    <a:lumMod val="50000"/>
                    <a:lumOff val="50000"/>
                  </a:schemeClr>
                </a:solidFill>
              </a:rPr>
              <a:t>LeakyHammer</a:t>
            </a:r>
            <a:endParaRPr lang="en-US" sz="3200" dirty="0">
              <a:solidFill>
                <a:schemeClr val="tx1">
                  <a:lumMod val="50000"/>
                  <a:lumOff val="50000"/>
                </a:schemeClr>
              </a:solidFill>
            </a:endParaRPr>
          </a:p>
          <a:p>
            <a:pPr marL="571500" indent="-571500">
              <a:lnSpc>
                <a:spcPct val="150000"/>
              </a:lnSpc>
              <a:buFont typeface="+mj-lt"/>
              <a:buAutoNum type="romanUcPeriod"/>
            </a:pPr>
            <a:r>
              <a:rPr lang="en-US" sz="3200" dirty="0">
                <a:solidFill>
                  <a:schemeClr val="tx1">
                    <a:lumMod val="50000"/>
                    <a:lumOff val="50000"/>
                  </a:schemeClr>
                </a:solidFill>
              </a:rPr>
              <a:t>Conclusion</a:t>
            </a:r>
          </a:p>
        </p:txBody>
      </p:sp>
      <p:sp>
        <p:nvSpPr>
          <p:cNvPr id="4" name="Footer Placeholder 3">
            <a:extLst>
              <a:ext uri="{FF2B5EF4-FFF2-40B4-BE49-F238E27FC236}">
                <a16:creationId xmlns:a16="http://schemas.microsoft.com/office/drawing/2014/main" id="{B35C04B0-B93D-6F9F-D00C-E55A0AADCEA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EC99E17-3C2C-F3C9-6538-1D971B919766}"/>
              </a:ext>
            </a:extLst>
          </p:cNvPr>
          <p:cNvSpPr>
            <a:spLocks noGrp="1"/>
          </p:cNvSpPr>
          <p:nvPr>
            <p:ph type="sldNum" sz="quarter" idx="12"/>
          </p:nvPr>
        </p:nvSpPr>
        <p:spPr/>
        <p:txBody>
          <a:bodyPr/>
          <a:lstStyle/>
          <a:p>
            <a:fld id="{CBE5B309-C2CE-4D90-B104-F7E98438FC65}" type="slidenum">
              <a:rPr lang="tr-TR" smtClean="0"/>
              <a:pPr/>
              <a:t>16</a:t>
            </a:fld>
            <a:endParaRPr lang="tr-TR" dirty="0"/>
          </a:p>
        </p:txBody>
      </p:sp>
    </p:spTree>
    <p:extLst>
      <p:ext uri="{BB962C8B-B14F-4D97-AF65-F5344CB8AC3E}">
        <p14:creationId xmlns:p14="http://schemas.microsoft.com/office/powerpoint/2010/main" val="2255505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074E00CE-85DE-AD04-0CD2-D24D7B87658A}"/>
              </a:ext>
            </a:extLst>
          </p:cNvPr>
          <p:cNvSpPr>
            <a:spLocks noGrp="1"/>
          </p:cNvSpPr>
          <p:nvPr>
            <p:ph type="title"/>
          </p:nvPr>
        </p:nvSpPr>
        <p:spPr/>
        <p:txBody>
          <a:bodyPr/>
          <a:lstStyle/>
          <a:p>
            <a:endParaRPr lang="en-US"/>
          </a:p>
        </p:txBody>
      </p:sp>
      <p:sp>
        <p:nvSpPr>
          <p:cNvPr id="29" name="Content Placeholder 28">
            <a:extLst>
              <a:ext uri="{FF2B5EF4-FFF2-40B4-BE49-F238E27FC236}">
                <a16:creationId xmlns:a16="http://schemas.microsoft.com/office/drawing/2014/main" id="{B94D38B0-533C-38BB-9728-A55D2F66CF92}"/>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6723C01E-31BB-EA41-EB0E-34723D3EC3B7}"/>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38E7875A-71E5-E99F-098C-BD3DE486147D}"/>
              </a:ext>
            </a:extLst>
          </p:cNvPr>
          <p:cNvSpPr>
            <a:spLocks noGrp="1"/>
          </p:cNvSpPr>
          <p:nvPr>
            <p:ph type="sldNum" sz="quarter" idx="12"/>
          </p:nvPr>
        </p:nvSpPr>
        <p:spPr/>
        <p:txBody>
          <a:bodyPr/>
          <a:lstStyle/>
          <a:p>
            <a:fld id="{CBE5B309-C2CE-4D90-B104-F7E98438FC65}" type="slidenum">
              <a:rPr lang="tr-TR" smtClean="0"/>
              <a:pPr/>
              <a:t>17</a:t>
            </a:fld>
            <a:endParaRPr lang="tr-TR" dirty="0"/>
          </a:p>
        </p:txBody>
      </p:sp>
      <p:grpSp>
        <p:nvGrpSpPr>
          <p:cNvPr id="21" name="Group 20">
            <a:extLst>
              <a:ext uri="{FF2B5EF4-FFF2-40B4-BE49-F238E27FC236}">
                <a16:creationId xmlns:a16="http://schemas.microsoft.com/office/drawing/2014/main" id="{CEB65EC9-5ADD-4764-4910-9B96833D6287}"/>
              </a:ext>
            </a:extLst>
          </p:cNvPr>
          <p:cNvGrpSpPr/>
          <p:nvPr/>
        </p:nvGrpSpPr>
        <p:grpSpPr>
          <a:xfrm>
            <a:off x="1418523" y="783949"/>
            <a:ext cx="6556192" cy="1167036"/>
            <a:chOff x="1839662" y="1689983"/>
            <a:chExt cx="6556192" cy="1167036"/>
          </a:xfrm>
        </p:grpSpPr>
        <p:grpSp>
          <p:nvGrpSpPr>
            <p:cNvPr id="17" name="Group 16">
              <a:extLst>
                <a:ext uri="{FF2B5EF4-FFF2-40B4-BE49-F238E27FC236}">
                  <a16:creationId xmlns:a16="http://schemas.microsoft.com/office/drawing/2014/main" id="{24DFF153-3A79-BC59-E854-56D5C8C874CB}"/>
                </a:ext>
              </a:extLst>
            </p:cNvPr>
            <p:cNvGrpSpPr/>
            <p:nvPr/>
          </p:nvGrpSpPr>
          <p:grpSpPr>
            <a:xfrm>
              <a:off x="1839662" y="1689983"/>
              <a:ext cx="1204673" cy="1167036"/>
              <a:chOff x="2188764" y="2016772"/>
              <a:chExt cx="1435855" cy="1390994"/>
            </a:xfrm>
          </p:grpSpPr>
          <p:graphicFrame>
            <p:nvGraphicFramePr>
              <p:cNvPr id="15" name="Object 14">
                <a:extLst>
                  <a:ext uri="{FF2B5EF4-FFF2-40B4-BE49-F238E27FC236}">
                    <a16:creationId xmlns:a16="http://schemas.microsoft.com/office/drawing/2014/main" id="{22348CE4-9DD0-02A0-D5E9-2B6685E09657}"/>
                  </a:ext>
                </a:extLst>
              </p:cNvPr>
              <p:cNvGraphicFramePr>
                <a:graphicFrameLocks noChangeAspect="1"/>
              </p:cNvGraphicFramePr>
              <p:nvPr/>
            </p:nvGraphicFramePr>
            <p:xfrm>
              <a:off x="2294940" y="2075945"/>
              <a:ext cx="1329679" cy="1331821"/>
            </p:xfrm>
            <a:graphic>
              <a:graphicData uri="http://schemas.openxmlformats.org/presentationml/2006/ole">
                <mc:AlternateContent xmlns:mc="http://schemas.openxmlformats.org/markup-compatibility/2006">
                  <mc:Choice xmlns:v="urn:schemas-microsoft-com:vml" Requires="v">
                    <p:oleObj name="Image" r:id="rId2" imgW="5914622" imgH="5924052" progId="Photoshop.Image.18">
                      <p:embed/>
                    </p:oleObj>
                  </mc:Choice>
                  <mc:Fallback>
                    <p:oleObj name="Image" r:id="rId2" imgW="5914622" imgH="5924052" progId="Photoshop.Image.18">
                      <p:embed/>
                      <p:pic>
                        <p:nvPicPr>
                          <p:cNvPr id="15" name="Object 14">
                            <a:extLst>
                              <a:ext uri="{FF2B5EF4-FFF2-40B4-BE49-F238E27FC236}">
                                <a16:creationId xmlns:a16="http://schemas.microsoft.com/office/drawing/2014/main" id="{22348CE4-9DD0-02A0-D5E9-2B6685E09657}"/>
                              </a:ext>
                            </a:extLst>
                          </p:cNvPr>
                          <p:cNvPicPr/>
                          <p:nvPr/>
                        </p:nvPicPr>
                        <p:blipFill>
                          <a:blip r:embed="rId3"/>
                          <a:stretch>
                            <a:fillRect/>
                          </a:stretch>
                        </p:blipFill>
                        <p:spPr>
                          <a:xfrm>
                            <a:off x="2294940" y="2075945"/>
                            <a:ext cx="1329679" cy="1331821"/>
                          </a:xfrm>
                          <a:prstGeom prst="rect">
                            <a:avLst/>
                          </a:prstGeom>
                        </p:spPr>
                      </p:pic>
                    </p:oleObj>
                  </mc:Fallback>
                </mc:AlternateContent>
              </a:graphicData>
            </a:graphic>
          </p:graphicFrame>
          <p:sp>
            <p:nvSpPr>
              <p:cNvPr id="16" name="Oval 15">
                <a:extLst>
                  <a:ext uri="{FF2B5EF4-FFF2-40B4-BE49-F238E27FC236}">
                    <a16:creationId xmlns:a16="http://schemas.microsoft.com/office/drawing/2014/main" id="{2503E2A7-46AB-8303-A061-D48C6C9BD86D}"/>
                  </a:ext>
                </a:extLst>
              </p:cNvPr>
              <p:cNvSpPr/>
              <p:nvPr/>
            </p:nvSpPr>
            <p:spPr>
              <a:xfrm>
                <a:off x="2188764" y="2016772"/>
                <a:ext cx="1370675" cy="1370673"/>
              </a:xfrm>
              <a:prstGeom prst="ellipse">
                <a:avLst/>
              </a:prstGeom>
              <a:noFill/>
              <a:ln w="57150">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9B9CA43C-8CD9-7AFD-5260-3170E670A73B}"/>
                </a:ext>
              </a:extLst>
            </p:cNvPr>
            <p:cNvSpPr txBox="1"/>
            <p:nvPr/>
          </p:nvSpPr>
          <p:spPr>
            <a:xfrm>
              <a:off x="3097480" y="1741822"/>
              <a:ext cx="5298374" cy="1015663"/>
            </a:xfrm>
            <a:prstGeom prst="rect">
              <a:avLst/>
            </a:prstGeom>
            <a:noFill/>
          </p:spPr>
          <p:txBody>
            <a:bodyPr wrap="none" rtlCol="0">
              <a:spAutoFit/>
            </a:bodyPr>
            <a:lstStyle/>
            <a:p>
              <a:r>
                <a:rPr lang="en-US" sz="6000" b="1" dirty="0" err="1">
                  <a:solidFill>
                    <a:srgbClr val="316CE3"/>
                  </a:solidFill>
                </a:rPr>
                <a:t>LeakyHammer</a:t>
              </a:r>
              <a:endParaRPr lang="en-US" sz="6000" b="1" dirty="0">
                <a:solidFill>
                  <a:srgbClr val="316CE3"/>
                </a:solidFill>
              </a:endParaRPr>
            </a:p>
          </p:txBody>
        </p:sp>
      </p:grpSp>
      <p:sp>
        <p:nvSpPr>
          <p:cNvPr id="22" name="Rectangle 21">
            <a:extLst>
              <a:ext uri="{FF2B5EF4-FFF2-40B4-BE49-F238E27FC236}">
                <a16:creationId xmlns:a16="http://schemas.microsoft.com/office/drawing/2014/main" id="{43DA83CD-1B58-7BA2-4763-1BD21806D424}"/>
              </a:ext>
            </a:extLst>
          </p:cNvPr>
          <p:cNvSpPr/>
          <p:nvPr/>
        </p:nvSpPr>
        <p:spPr>
          <a:xfrm>
            <a:off x="-107832" y="2160885"/>
            <a:ext cx="9359660" cy="1046554"/>
          </a:xfrm>
          <a:prstGeom prst="rect">
            <a:avLst/>
          </a:prstGeom>
          <a:solidFill>
            <a:srgbClr val="316CE3"/>
          </a:solidFill>
          <a:ln w="38100">
            <a:solidFill>
              <a:srgbClr val="316CE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latin typeface="+mj-lt"/>
              </a:rPr>
              <a:t>A new class of attacks that exploit</a:t>
            </a:r>
            <a:br>
              <a:rPr lang="en-US" sz="2800" dirty="0">
                <a:solidFill>
                  <a:schemeClr val="bg1"/>
                </a:solidFill>
                <a:latin typeface="+mj-lt"/>
              </a:rPr>
            </a:br>
            <a:r>
              <a:rPr lang="en-US" sz="2800" dirty="0" err="1">
                <a:solidFill>
                  <a:schemeClr val="bg1"/>
                </a:solidFill>
                <a:latin typeface="+mj-lt"/>
              </a:rPr>
              <a:t>RowHammer</a:t>
            </a:r>
            <a:r>
              <a:rPr lang="en-US" sz="2800" dirty="0">
                <a:solidFill>
                  <a:schemeClr val="bg1"/>
                </a:solidFill>
                <a:latin typeface="+mj-lt"/>
              </a:rPr>
              <a:t> defense-induced memory latency differences </a:t>
            </a:r>
          </a:p>
        </p:txBody>
      </p:sp>
      <p:grpSp>
        <p:nvGrpSpPr>
          <p:cNvPr id="27" name="Group 26">
            <a:extLst>
              <a:ext uri="{FF2B5EF4-FFF2-40B4-BE49-F238E27FC236}">
                <a16:creationId xmlns:a16="http://schemas.microsoft.com/office/drawing/2014/main" id="{85497746-F995-FDCB-27F8-4ACCA7DB01A3}"/>
              </a:ext>
            </a:extLst>
          </p:cNvPr>
          <p:cNvGrpSpPr/>
          <p:nvPr/>
        </p:nvGrpSpPr>
        <p:grpSpPr>
          <a:xfrm>
            <a:off x="358186" y="3293169"/>
            <a:ext cx="4208463" cy="2792575"/>
            <a:chOff x="238918" y="4206302"/>
            <a:chExt cx="4208463" cy="2792575"/>
          </a:xfrm>
        </p:grpSpPr>
        <p:pic>
          <p:nvPicPr>
            <p:cNvPr id="8" name="Picture 7">
              <a:extLst>
                <a:ext uri="{FF2B5EF4-FFF2-40B4-BE49-F238E27FC236}">
                  <a16:creationId xmlns:a16="http://schemas.microsoft.com/office/drawing/2014/main" id="{96D420B4-987C-890E-7A83-3ED2180C3DB8}"/>
                </a:ext>
              </a:extLst>
            </p:cNvPr>
            <p:cNvPicPr>
              <a:picLocks noChangeAspect="1"/>
            </p:cNvPicPr>
            <p:nvPr/>
          </p:nvPicPr>
          <p:blipFill rotWithShape="1">
            <a:blip r:embed="rId4">
              <a:extLst>
                <a:ext uri="{28A0092B-C50C-407E-A947-70E740481C1C}">
                  <a14:useLocalDpi xmlns:a14="http://schemas.microsoft.com/office/drawing/2010/main" val="0"/>
                </a:ext>
              </a:extLst>
            </a:blip>
            <a:srcRect l="4726" t="21295" r="5001" b="22250"/>
            <a:stretch/>
          </p:blipFill>
          <p:spPr>
            <a:xfrm rot="10800000">
              <a:off x="1255148" y="4682731"/>
              <a:ext cx="2176002" cy="999252"/>
            </a:xfrm>
            <a:prstGeom prst="rect">
              <a:avLst/>
            </a:prstGeom>
          </p:spPr>
        </p:pic>
        <p:sp>
          <p:nvSpPr>
            <p:cNvPr id="10" name="TextBox 9">
              <a:extLst>
                <a:ext uri="{FF2B5EF4-FFF2-40B4-BE49-F238E27FC236}">
                  <a16:creationId xmlns:a16="http://schemas.microsoft.com/office/drawing/2014/main" id="{A9AF391E-49B3-FCC6-321E-F1ADA4993C44}"/>
                </a:ext>
              </a:extLst>
            </p:cNvPr>
            <p:cNvSpPr txBox="1"/>
            <p:nvPr/>
          </p:nvSpPr>
          <p:spPr>
            <a:xfrm>
              <a:off x="238918" y="5983214"/>
              <a:ext cx="4208463" cy="1015663"/>
            </a:xfrm>
            <a:prstGeom prst="rect">
              <a:avLst/>
            </a:prstGeom>
            <a:noFill/>
          </p:spPr>
          <p:txBody>
            <a:bodyPr wrap="square" rtlCol="0">
              <a:spAutoFit/>
            </a:bodyPr>
            <a:lstStyle/>
            <a:p>
              <a:pPr algn="ctr"/>
              <a:r>
                <a:rPr lang="en-US" sz="2000" dirty="0">
                  <a:latin typeface="+mj-lt"/>
                </a:rPr>
                <a:t>Deterministically and intentionally </a:t>
              </a:r>
              <a:r>
                <a:rPr lang="en-US" sz="2000" dirty="0">
                  <a:solidFill>
                    <a:srgbClr val="F23F00"/>
                  </a:solidFill>
                  <a:latin typeface="+mj-lt"/>
                </a:rPr>
                <a:t>impose observable latency overheads</a:t>
              </a:r>
              <a:br>
                <a:rPr lang="en-US" sz="2000" dirty="0">
                  <a:solidFill>
                    <a:srgbClr val="F23F00"/>
                  </a:solidFill>
                  <a:latin typeface="+mj-lt"/>
                </a:rPr>
              </a:br>
              <a:r>
                <a:rPr lang="en-US" sz="2000" dirty="0">
                  <a:latin typeface="+mj-lt"/>
                </a:rPr>
                <a:t>on requests via preventive actions</a:t>
              </a:r>
            </a:p>
          </p:txBody>
        </p:sp>
        <p:pic>
          <p:nvPicPr>
            <p:cNvPr id="18" name="Graphic 17" descr="Hourglass 90% with solid fill">
              <a:extLst>
                <a:ext uri="{FF2B5EF4-FFF2-40B4-BE49-F238E27FC236}">
                  <a16:creationId xmlns:a16="http://schemas.microsoft.com/office/drawing/2014/main" id="{78F80DE8-2A14-1D30-A748-ABD406FB007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924811" y="4977595"/>
              <a:ext cx="914400" cy="914400"/>
            </a:xfrm>
            <a:prstGeom prst="rect">
              <a:avLst/>
            </a:prstGeom>
          </p:spPr>
        </p:pic>
        <p:pic>
          <p:nvPicPr>
            <p:cNvPr id="9" name="Graphic 8" descr="Hammer with solid fill">
              <a:extLst>
                <a:ext uri="{FF2B5EF4-FFF2-40B4-BE49-F238E27FC236}">
                  <a16:creationId xmlns:a16="http://schemas.microsoft.com/office/drawing/2014/main" id="{8983A5C0-D065-928C-791E-D17F936DBB2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4500000">
              <a:off x="851907" y="4206302"/>
              <a:ext cx="1113001" cy="1113001"/>
            </a:xfrm>
            <a:prstGeom prst="rect">
              <a:avLst/>
            </a:prstGeom>
          </p:spPr>
        </p:pic>
      </p:grpSp>
      <p:grpSp>
        <p:nvGrpSpPr>
          <p:cNvPr id="24" name="Group 23">
            <a:extLst>
              <a:ext uri="{FF2B5EF4-FFF2-40B4-BE49-F238E27FC236}">
                <a16:creationId xmlns:a16="http://schemas.microsoft.com/office/drawing/2014/main" id="{B02E868A-A61E-6FD0-4957-E39FB36A3428}"/>
              </a:ext>
            </a:extLst>
          </p:cNvPr>
          <p:cNvGrpSpPr/>
          <p:nvPr/>
        </p:nvGrpSpPr>
        <p:grpSpPr>
          <a:xfrm>
            <a:off x="4686300" y="3769598"/>
            <a:ext cx="4196206" cy="2316145"/>
            <a:chOff x="4686300" y="3769598"/>
            <a:chExt cx="4196206" cy="2316145"/>
          </a:xfrm>
        </p:grpSpPr>
        <p:pic>
          <p:nvPicPr>
            <p:cNvPr id="11" name="Picture 10">
              <a:extLst>
                <a:ext uri="{FF2B5EF4-FFF2-40B4-BE49-F238E27FC236}">
                  <a16:creationId xmlns:a16="http://schemas.microsoft.com/office/drawing/2014/main" id="{D49A1F6A-2295-C341-C48E-45B9A53D9A08}"/>
                </a:ext>
              </a:extLst>
            </p:cNvPr>
            <p:cNvPicPr>
              <a:picLocks noChangeAspect="1"/>
            </p:cNvPicPr>
            <p:nvPr/>
          </p:nvPicPr>
          <p:blipFill rotWithShape="1">
            <a:blip r:embed="rId4">
              <a:extLst>
                <a:ext uri="{28A0092B-C50C-407E-A947-70E740481C1C}">
                  <a14:useLocalDpi xmlns:a14="http://schemas.microsoft.com/office/drawing/2010/main" val="0"/>
                </a:ext>
              </a:extLst>
            </a:blip>
            <a:srcRect l="4726" t="21295" r="5001" b="22250"/>
            <a:stretch/>
          </p:blipFill>
          <p:spPr>
            <a:xfrm rot="10800000">
              <a:off x="5712849" y="3769598"/>
              <a:ext cx="2176002" cy="999252"/>
            </a:xfrm>
            <a:prstGeom prst="rect">
              <a:avLst/>
            </a:prstGeom>
          </p:spPr>
        </p:pic>
        <p:pic>
          <p:nvPicPr>
            <p:cNvPr id="13" name="Graphic 12" descr="Magnifying glass with solid fill">
              <a:extLst>
                <a:ext uri="{FF2B5EF4-FFF2-40B4-BE49-F238E27FC236}">
                  <a16:creationId xmlns:a16="http://schemas.microsoft.com/office/drawing/2014/main" id="{8362636B-E859-2A8F-8085-C1D2589689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47574" y="3875232"/>
              <a:ext cx="1024228" cy="1024228"/>
            </a:xfrm>
            <a:prstGeom prst="rect">
              <a:avLst/>
            </a:prstGeom>
          </p:spPr>
        </p:pic>
        <p:sp>
          <p:nvSpPr>
            <p:cNvPr id="19" name="TextBox 18">
              <a:extLst>
                <a:ext uri="{FF2B5EF4-FFF2-40B4-BE49-F238E27FC236}">
                  <a16:creationId xmlns:a16="http://schemas.microsoft.com/office/drawing/2014/main" id="{8D8739E0-8BA8-2AAF-ACE5-9886055DD907}"/>
                </a:ext>
              </a:extLst>
            </p:cNvPr>
            <p:cNvSpPr txBox="1"/>
            <p:nvPr/>
          </p:nvSpPr>
          <p:spPr>
            <a:xfrm>
              <a:off x="4686300" y="5070080"/>
              <a:ext cx="4196206" cy="1015663"/>
            </a:xfrm>
            <a:prstGeom prst="rect">
              <a:avLst/>
            </a:prstGeom>
            <a:noFill/>
          </p:spPr>
          <p:txBody>
            <a:bodyPr wrap="square" rtlCol="0">
              <a:spAutoFit/>
            </a:bodyPr>
            <a:lstStyle/>
            <a:p>
              <a:pPr algn="ctr"/>
              <a:r>
                <a:rPr lang="en-US" sz="2000" dirty="0">
                  <a:latin typeface="+mj-lt"/>
                </a:rPr>
                <a:t>Accurately </a:t>
              </a:r>
              <a:r>
                <a:rPr lang="en-US" sz="2000" dirty="0">
                  <a:solidFill>
                    <a:srgbClr val="F23F00"/>
                  </a:solidFill>
                  <a:latin typeface="+mj-lt"/>
                </a:rPr>
                <a:t>infer victims' </a:t>
              </a:r>
              <a:br>
                <a:rPr lang="en-US" sz="2000" dirty="0">
                  <a:solidFill>
                    <a:srgbClr val="F23F00"/>
                  </a:solidFill>
                  <a:latin typeface="+mj-lt"/>
                </a:rPr>
              </a:br>
              <a:r>
                <a:rPr lang="en-US" sz="2000" dirty="0">
                  <a:solidFill>
                    <a:srgbClr val="F23F00"/>
                  </a:solidFill>
                  <a:latin typeface="+mj-lt"/>
                </a:rPr>
                <a:t>memory access patterns </a:t>
              </a:r>
              <a:br>
                <a:rPr lang="en-US" sz="2000" dirty="0">
                  <a:latin typeface="+mj-lt"/>
                </a:rPr>
              </a:br>
              <a:r>
                <a:rPr lang="en-US" sz="2000" dirty="0">
                  <a:latin typeface="+mj-lt"/>
                </a:rPr>
                <a:t>that result in preventive actions</a:t>
              </a:r>
            </a:p>
          </p:txBody>
        </p:sp>
      </p:grpSp>
    </p:spTree>
    <p:extLst>
      <p:ext uri="{BB962C8B-B14F-4D97-AF65-F5344CB8AC3E}">
        <p14:creationId xmlns:p14="http://schemas.microsoft.com/office/powerpoint/2010/main" val="2076426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6187E-C09B-CEE5-88E7-EF5D9BF79E1D}"/>
              </a:ext>
            </a:extLst>
          </p:cNvPr>
          <p:cNvSpPr>
            <a:spLocks noGrp="1"/>
          </p:cNvSpPr>
          <p:nvPr>
            <p:ph type="title"/>
          </p:nvPr>
        </p:nvSpPr>
        <p:spPr/>
        <p:txBody>
          <a:bodyPr/>
          <a:lstStyle/>
          <a:p>
            <a:r>
              <a:rPr lang="en-US" dirty="0" err="1"/>
              <a:t>LeakyHammer</a:t>
            </a:r>
            <a:r>
              <a:rPr lang="en-US" dirty="0"/>
              <a:t> Case Studies</a:t>
            </a:r>
          </a:p>
        </p:txBody>
      </p:sp>
      <p:sp>
        <p:nvSpPr>
          <p:cNvPr id="3" name="Content Placeholder 2">
            <a:extLst>
              <a:ext uri="{FF2B5EF4-FFF2-40B4-BE49-F238E27FC236}">
                <a16:creationId xmlns:a16="http://schemas.microsoft.com/office/drawing/2014/main" id="{AA121E1B-08C0-8ECE-40FB-FDF5FE8A495D}"/>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26ABD832-8D1A-AD04-E271-B184BABB73F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A94BAB2A-138E-5F95-AADA-52E9DA0440C6}"/>
              </a:ext>
            </a:extLst>
          </p:cNvPr>
          <p:cNvSpPr>
            <a:spLocks noGrp="1"/>
          </p:cNvSpPr>
          <p:nvPr>
            <p:ph type="sldNum" sz="quarter" idx="12"/>
          </p:nvPr>
        </p:nvSpPr>
        <p:spPr/>
        <p:txBody>
          <a:bodyPr/>
          <a:lstStyle/>
          <a:p>
            <a:fld id="{CBE5B309-C2CE-4D90-B104-F7E98438FC65}" type="slidenum">
              <a:rPr lang="tr-TR" smtClean="0"/>
              <a:pPr/>
              <a:t>18</a:t>
            </a:fld>
            <a:endParaRPr lang="tr-TR" dirty="0"/>
          </a:p>
        </p:txBody>
      </p:sp>
      <p:sp>
        <p:nvSpPr>
          <p:cNvPr id="6" name="Rectangle: Rounded Corners 5">
            <a:extLst>
              <a:ext uri="{FF2B5EF4-FFF2-40B4-BE49-F238E27FC236}">
                <a16:creationId xmlns:a16="http://schemas.microsoft.com/office/drawing/2014/main" id="{A5BFC31C-B0C6-A88F-FE44-BBA236480586}"/>
              </a:ext>
            </a:extLst>
          </p:cNvPr>
          <p:cNvSpPr/>
          <p:nvPr/>
        </p:nvSpPr>
        <p:spPr>
          <a:xfrm>
            <a:off x="428625" y="1384241"/>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67F00"/>
                </a:solidFill>
                <a:latin typeface="+mj-lt"/>
              </a:rPr>
              <a:t>CS1: PRAC-Based Covert Channel Attack</a:t>
            </a:r>
          </a:p>
        </p:txBody>
      </p:sp>
      <p:sp>
        <p:nvSpPr>
          <p:cNvPr id="7" name="Rectangle: Rounded Corners 6">
            <a:extLst>
              <a:ext uri="{FF2B5EF4-FFF2-40B4-BE49-F238E27FC236}">
                <a16:creationId xmlns:a16="http://schemas.microsoft.com/office/drawing/2014/main" id="{3CE09845-ECCE-65D8-D16D-F7933DD53FA7}"/>
              </a:ext>
            </a:extLst>
          </p:cNvPr>
          <p:cNvSpPr/>
          <p:nvPr/>
        </p:nvSpPr>
        <p:spPr>
          <a:xfrm>
            <a:off x="428625" y="3063845"/>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67F00"/>
                </a:solidFill>
                <a:latin typeface="+mj-lt"/>
              </a:rPr>
              <a:t>CS2: RFM-Based Covert Channel Attack</a:t>
            </a:r>
          </a:p>
        </p:txBody>
      </p:sp>
      <p:sp>
        <p:nvSpPr>
          <p:cNvPr id="8" name="Rectangle: Rounded Corners 7">
            <a:extLst>
              <a:ext uri="{FF2B5EF4-FFF2-40B4-BE49-F238E27FC236}">
                <a16:creationId xmlns:a16="http://schemas.microsoft.com/office/drawing/2014/main" id="{A333277E-9817-D0FB-52CD-409E24E2078E}"/>
              </a:ext>
            </a:extLst>
          </p:cNvPr>
          <p:cNvSpPr/>
          <p:nvPr/>
        </p:nvSpPr>
        <p:spPr>
          <a:xfrm>
            <a:off x="428625" y="4743450"/>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67F00"/>
                </a:solidFill>
                <a:latin typeface="+mj-lt"/>
              </a:rPr>
              <a:t>CS3: PRAC-Based Website Fingerprinting</a:t>
            </a:r>
          </a:p>
        </p:txBody>
      </p:sp>
    </p:spTree>
    <p:extLst>
      <p:ext uri="{BB962C8B-B14F-4D97-AF65-F5344CB8AC3E}">
        <p14:creationId xmlns:p14="http://schemas.microsoft.com/office/powerpoint/2010/main" val="176083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5292D5-F8C1-AD30-C072-08A7640D06F1}"/>
              </a:ext>
            </a:extLst>
          </p:cNvPr>
          <p:cNvSpPr>
            <a:spLocks noGrp="1"/>
          </p:cNvSpPr>
          <p:nvPr>
            <p:ph type="title"/>
          </p:nvPr>
        </p:nvSpPr>
        <p:spPr/>
        <p:txBody>
          <a:bodyPr/>
          <a:lstStyle/>
          <a:p>
            <a:r>
              <a:rPr lang="en-US" dirty="0"/>
              <a:t>Evaluation Methodology</a:t>
            </a:r>
            <a:endParaRPr lang="tr-TR" dirty="0"/>
          </a:p>
        </p:txBody>
      </p:sp>
      <p:sp>
        <p:nvSpPr>
          <p:cNvPr id="3" name="İçerik Yer Tutucusu 2">
            <a:extLst>
              <a:ext uri="{FF2B5EF4-FFF2-40B4-BE49-F238E27FC236}">
                <a16:creationId xmlns:a16="http://schemas.microsoft.com/office/drawing/2014/main" id="{3DF2AF44-2599-F2B6-96FB-27FFBD96AED8}"/>
              </a:ext>
            </a:extLst>
          </p:cNvPr>
          <p:cNvSpPr>
            <a:spLocks noGrp="1"/>
          </p:cNvSpPr>
          <p:nvPr>
            <p:ph idx="1"/>
          </p:nvPr>
        </p:nvSpPr>
        <p:spPr>
          <a:xfrm>
            <a:off x="-1" y="1009650"/>
            <a:ext cx="9143999" cy="5507528"/>
          </a:xfrm>
        </p:spPr>
        <p:txBody>
          <a:bodyPr>
            <a:normAutofit/>
          </a:bodyPr>
          <a:lstStyle/>
          <a:p>
            <a:r>
              <a:rPr lang="en-US" sz="2400" b="1" dirty="0">
                <a:solidFill>
                  <a:srgbClr val="E1257C"/>
                </a:solidFill>
                <a:latin typeface="+mj-lt"/>
              </a:rPr>
              <a:t>Environment: </a:t>
            </a:r>
            <a:r>
              <a:rPr lang="en-US" sz="2400" dirty="0"/>
              <a:t>S</a:t>
            </a:r>
            <a:r>
              <a:rPr lang="en-US" sz="2400" dirty="0">
                <a:latin typeface="+mj-lt"/>
              </a:rPr>
              <a:t>ystem simulation using </a:t>
            </a:r>
            <a:r>
              <a:rPr lang="en-US" sz="2400" dirty="0">
                <a:solidFill>
                  <a:srgbClr val="316CE3"/>
                </a:solidFill>
                <a:latin typeface="+mj-lt"/>
              </a:rPr>
              <a:t>gem5</a:t>
            </a:r>
            <a:r>
              <a:rPr lang="en-US" sz="2400" dirty="0">
                <a:latin typeface="+mj-lt"/>
              </a:rPr>
              <a:t> [</a:t>
            </a:r>
            <a:r>
              <a:rPr lang="en-US" sz="2400" dirty="0"/>
              <a:t>Lowe-Power+ '20</a:t>
            </a:r>
            <a:r>
              <a:rPr lang="en-US" sz="2400" dirty="0">
                <a:latin typeface="+mj-lt"/>
              </a:rPr>
              <a:t>] integrated with cycle-level DRAM simulator </a:t>
            </a:r>
            <a:r>
              <a:rPr lang="en-US" sz="2400" dirty="0" err="1">
                <a:solidFill>
                  <a:srgbClr val="316CE3"/>
                </a:solidFill>
                <a:latin typeface="+mj-lt"/>
              </a:rPr>
              <a:t>Ramulator</a:t>
            </a:r>
            <a:r>
              <a:rPr lang="en-US" sz="2400" dirty="0">
                <a:solidFill>
                  <a:srgbClr val="316CE3"/>
                </a:solidFill>
                <a:latin typeface="+mj-lt"/>
              </a:rPr>
              <a:t> 2.0</a:t>
            </a:r>
            <a:r>
              <a:rPr lang="en-US" sz="2400" dirty="0">
                <a:latin typeface="+mj-lt"/>
              </a:rPr>
              <a:t> </a:t>
            </a:r>
            <a:br>
              <a:rPr lang="en-US" sz="2400" dirty="0">
                <a:latin typeface="+mj-lt"/>
              </a:rPr>
            </a:br>
            <a:r>
              <a:rPr lang="en-US" sz="2400" dirty="0">
                <a:latin typeface="+mj-lt"/>
              </a:rPr>
              <a:t>[Kim+ CAL</a:t>
            </a:r>
            <a:r>
              <a:rPr lang="en-US" sz="2400" dirty="0"/>
              <a:t>'</a:t>
            </a:r>
            <a:r>
              <a:rPr lang="en-US" sz="2400" dirty="0">
                <a:latin typeface="+mj-lt"/>
              </a:rPr>
              <a:t>15</a:t>
            </a:r>
            <a:r>
              <a:rPr lang="en-US" sz="2400" dirty="0"/>
              <a:t>, </a:t>
            </a:r>
            <a:r>
              <a:rPr lang="en-US" sz="2400" dirty="0">
                <a:latin typeface="+mj-lt"/>
              </a:rPr>
              <a:t>Luo+ CAL'24]</a:t>
            </a:r>
          </a:p>
          <a:p>
            <a:endParaRPr lang="en-US" sz="1500" dirty="0">
              <a:latin typeface="+mj-lt"/>
            </a:endParaRPr>
          </a:p>
          <a:p>
            <a:r>
              <a:rPr lang="en-US" sz="2400" b="1" dirty="0">
                <a:solidFill>
                  <a:srgbClr val="6D40DC"/>
                </a:solidFill>
                <a:latin typeface="+mj-lt"/>
              </a:rPr>
              <a:t>System Configuration:</a:t>
            </a:r>
          </a:p>
          <a:p>
            <a:pPr marL="457200" lvl="1" indent="0">
              <a:buNone/>
            </a:pPr>
            <a:r>
              <a:rPr lang="en-US" sz="1900" b="1" dirty="0">
                <a:latin typeface="+mj-lt"/>
              </a:rPr>
              <a:t>Processor</a:t>
            </a:r>
            <a:r>
              <a:rPr lang="en-US" sz="1900" dirty="0">
                <a:latin typeface="+mj-lt"/>
              </a:rPr>
              <a:t> 		1</a:t>
            </a:r>
            <a:r>
              <a:rPr lang="en-US" sz="1900" dirty="0"/>
              <a:t>-, 2-, and 4-</a:t>
            </a:r>
            <a:r>
              <a:rPr lang="en-US" sz="1900" dirty="0">
                <a:latin typeface="+mj-lt"/>
              </a:rPr>
              <a:t>core, out-of-order, 3GHz clock frequency</a:t>
            </a:r>
          </a:p>
          <a:p>
            <a:pPr marL="457200" lvl="1" indent="0">
              <a:buNone/>
            </a:pPr>
            <a:r>
              <a:rPr lang="en-US" sz="1900" b="1" dirty="0">
                <a:latin typeface="+mj-lt"/>
              </a:rPr>
              <a:t>DRAM</a:t>
            </a:r>
            <a:r>
              <a:rPr lang="en-US" sz="1900" dirty="0">
                <a:latin typeface="+mj-lt"/>
              </a:rPr>
              <a:t> 		DDR5, 1 channel, 2 rank/channel, 8 bank groups,</a:t>
            </a:r>
          </a:p>
          <a:p>
            <a:pPr marL="457200" lvl="1" indent="0">
              <a:buNone/>
            </a:pPr>
            <a:r>
              <a:rPr lang="en-US" sz="1900" dirty="0">
                <a:latin typeface="+mj-lt"/>
              </a:rPr>
              <a:t>			4 banks/bank group, 128K rows/bank</a:t>
            </a:r>
          </a:p>
          <a:p>
            <a:pPr marL="457200" lvl="1" indent="0">
              <a:buNone/>
            </a:pPr>
            <a:r>
              <a:rPr lang="en-US" sz="1900" b="1" dirty="0">
                <a:latin typeface="+mj-lt"/>
              </a:rPr>
              <a:t>Memory Ctrl.</a:t>
            </a:r>
            <a:r>
              <a:rPr lang="en-US" sz="1900" dirty="0">
                <a:latin typeface="+mj-lt"/>
              </a:rPr>
              <a:t>		64-entry read and write requests queues,</a:t>
            </a:r>
          </a:p>
          <a:p>
            <a:pPr marL="457200" lvl="1" indent="0">
              <a:buNone/>
            </a:pPr>
            <a:r>
              <a:rPr lang="en-US" sz="1900" dirty="0">
                <a:latin typeface="+mj-lt"/>
              </a:rPr>
              <a:t>			Scheduling policy: FR-FCFS with a column cap of 16 				Last-level </a:t>
            </a:r>
            <a:r>
              <a:rPr lang="en-US" sz="1900" dirty="0"/>
              <a:t>c</a:t>
            </a:r>
            <a:r>
              <a:rPr lang="en-US" sz="1900" dirty="0">
                <a:latin typeface="+mj-lt"/>
              </a:rPr>
              <a:t>ache 4 MiB (per-core), 16-way</a:t>
            </a:r>
          </a:p>
          <a:p>
            <a:pPr marL="457200" lvl="1" indent="0">
              <a:buNone/>
            </a:pPr>
            <a:r>
              <a:rPr lang="en-US" sz="1900" b="1" dirty="0"/>
              <a:t>PRAC		</a:t>
            </a:r>
            <a:r>
              <a:rPr lang="en-US" sz="1900" i="1" dirty="0"/>
              <a:t>N</a:t>
            </a:r>
            <a:r>
              <a:rPr lang="en-US" sz="1900" i="1" baseline="-25000" dirty="0"/>
              <a:t>BO</a:t>
            </a:r>
            <a:r>
              <a:rPr lang="en-US" sz="1900" dirty="0"/>
              <a:t>=128 activations, 4 RFMs per back-off</a:t>
            </a:r>
          </a:p>
          <a:p>
            <a:pPr marL="457200" lvl="1" indent="0">
              <a:buNone/>
            </a:pPr>
            <a:r>
              <a:rPr lang="en-US" sz="1900" b="1" dirty="0"/>
              <a:t>PRFM 		</a:t>
            </a:r>
            <a:r>
              <a:rPr lang="en-US" sz="1900" i="1" dirty="0"/>
              <a:t>T</a:t>
            </a:r>
            <a:r>
              <a:rPr lang="en-US" sz="1900" i="1" baseline="-25000" dirty="0"/>
              <a:t>RFM</a:t>
            </a:r>
            <a:r>
              <a:rPr lang="en-US" sz="1900" dirty="0"/>
              <a:t>=40 activations</a:t>
            </a:r>
          </a:p>
          <a:p>
            <a:pPr marL="457200" lvl="1" indent="0">
              <a:buNone/>
            </a:pPr>
            <a:endParaRPr lang="en-US" sz="1500" b="1" dirty="0">
              <a:solidFill>
                <a:srgbClr val="6D40DC"/>
              </a:solidFill>
            </a:endParaRPr>
          </a:p>
        </p:txBody>
      </p:sp>
      <p:sp>
        <p:nvSpPr>
          <p:cNvPr id="4" name="Alt Bilgi Yer Tutucusu 3">
            <a:extLst>
              <a:ext uri="{FF2B5EF4-FFF2-40B4-BE49-F238E27FC236}">
                <a16:creationId xmlns:a16="http://schemas.microsoft.com/office/drawing/2014/main" id="{B06F337D-0B82-934B-BB1B-F0C6683233D5}"/>
              </a:ext>
            </a:extLst>
          </p:cNvPr>
          <p:cNvSpPr>
            <a:spLocks noGrp="1"/>
          </p:cNvSpPr>
          <p:nvPr>
            <p:ph type="ftr" sz="quarter" idx="11"/>
          </p:nvPr>
        </p:nvSpPr>
        <p:spPr/>
        <p:txBody>
          <a:bodyPr/>
          <a:lstStyle/>
          <a:p>
            <a:endParaRPr lang="tr-TR" dirty="0"/>
          </a:p>
        </p:txBody>
      </p:sp>
      <p:sp>
        <p:nvSpPr>
          <p:cNvPr id="5" name="Slayt Numarası Yer Tutucusu 4">
            <a:extLst>
              <a:ext uri="{FF2B5EF4-FFF2-40B4-BE49-F238E27FC236}">
                <a16:creationId xmlns:a16="http://schemas.microsoft.com/office/drawing/2014/main" id="{BF35BAA8-F1E3-965B-9DAA-B551ED12D67E}"/>
              </a:ext>
            </a:extLst>
          </p:cNvPr>
          <p:cNvSpPr>
            <a:spLocks noGrp="1"/>
          </p:cNvSpPr>
          <p:nvPr>
            <p:ph type="sldNum" sz="quarter" idx="12"/>
          </p:nvPr>
        </p:nvSpPr>
        <p:spPr/>
        <p:txBody>
          <a:bodyPr/>
          <a:lstStyle/>
          <a:p>
            <a:fld id="{CBE5B309-C2CE-4D90-B104-F7E98438FC65}" type="slidenum">
              <a:rPr lang="tr-TR" smtClean="0"/>
              <a:t>19</a:t>
            </a:fld>
            <a:endParaRPr lang="tr-TR"/>
          </a:p>
        </p:txBody>
      </p:sp>
      <p:sp>
        <p:nvSpPr>
          <p:cNvPr id="7" name="TextBox 6">
            <a:extLst>
              <a:ext uri="{FF2B5EF4-FFF2-40B4-BE49-F238E27FC236}">
                <a16:creationId xmlns:a16="http://schemas.microsoft.com/office/drawing/2014/main" id="{4471FAD4-B7F7-0C0A-F1D9-61BB7D5885CA}"/>
              </a:ext>
            </a:extLst>
          </p:cNvPr>
          <p:cNvSpPr txBox="1"/>
          <p:nvPr/>
        </p:nvSpPr>
        <p:spPr>
          <a:xfrm>
            <a:off x="1849447" y="6396335"/>
            <a:ext cx="6287328" cy="461665"/>
          </a:xfrm>
          <a:prstGeom prst="rect">
            <a:avLst/>
          </a:prstGeom>
          <a:noFill/>
        </p:spPr>
        <p:txBody>
          <a:bodyPr wrap="square" rtlCol="0">
            <a:spAutoFit/>
          </a:bodyPr>
          <a:lstStyle/>
          <a:p>
            <a:pPr algn="ctr"/>
            <a:r>
              <a:rPr lang="en-US" sz="2400" u="sng" dirty="0">
                <a:latin typeface="+mj-lt"/>
                <a:hlinkClick r:id="rId3"/>
              </a:rPr>
              <a:t>https://github.com/CMU-SAFARI/LeakyHammer</a:t>
            </a:r>
            <a:endParaRPr lang="en-US" sz="2400" u="sng" dirty="0">
              <a:latin typeface="+mj-lt"/>
            </a:endParaRPr>
          </a:p>
        </p:txBody>
      </p:sp>
    </p:spTree>
    <p:extLst>
      <p:ext uri="{BB962C8B-B14F-4D97-AF65-F5344CB8AC3E}">
        <p14:creationId xmlns:p14="http://schemas.microsoft.com/office/powerpoint/2010/main" val="3126557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56C94-F992-423E-7D2E-3404874ED7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9B4D87-B7E6-A4B2-47E0-54CD4C091134}"/>
              </a:ext>
            </a:extLst>
          </p:cNvPr>
          <p:cNvSpPr>
            <a:spLocks noGrp="1"/>
          </p:cNvSpPr>
          <p:nvPr>
            <p:ph type="title"/>
          </p:nvPr>
        </p:nvSpPr>
        <p:spPr/>
        <p:txBody>
          <a:bodyPr/>
          <a:lstStyle/>
          <a:p>
            <a:r>
              <a:rPr lang="en-US" dirty="0" err="1"/>
              <a:t>LeakyHammer</a:t>
            </a:r>
            <a:r>
              <a:rPr lang="en-US" dirty="0"/>
              <a:t> Case Studies</a:t>
            </a:r>
          </a:p>
        </p:txBody>
      </p:sp>
      <p:sp>
        <p:nvSpPr>
          <p:cNvPr id="3" name="Content Placeholder 2">
            <a:extLst>
              <a:ext uri="{FF2B5EF4-FFF2-40B4-BE49-F238E27FC236}">
                <a16:creationId xmlns:a16="http://schemas.microsoft.com/office/drawing/2014/main" id="{475F1A46-34E0-161A-C941-D9C395B5294A}"/>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C4AA47E2-8D32-49D1-8432-6751514480E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73953BD6-F09E-740B-CD91-40E43698776D}"/>
              </a:ext>
            </a:extLst>
          </p:cNvPr>
          <p:cNvSpPr>
            <a:spLocks noGrp="1"/>
          </p:cNvSpPr>
          <p:nvPr>
            <p:ph type="sldNum" sz="quarter" idx="12"/>
          </p:nvPr>
        </p:nvSpPr>
        <p:spPr/>
        <p:txBody>
          <a:bodyPr/>
          <a:lstStyle/>
          <a:p>
            <a:fld id="{CBE5B309-C2CE-4D90-B104-F7E98438FC65}" type="slidenum">
              <a:rPr lang="tr-TR" smtClean="0"/>
              <a:pPr/>
              <a:t>20</a:t>
            </a:fld>
            <a:endParaRPr lang="tr-TR" dirty="0"/>
          </a:p>
        </p:txBody>
      </p:sp>
      <p:sp>
        <p:nvSpPr>
          <p:cNvPr id="6" name="Rectangle: Rounded Corners 5">
            <a:extLst>
              <a:ext uri="{FF2B5EF4-FFF2-40B4-BE49-F238E27FC236}">
                <a16:creationId xmlns:a16="http://schemas.microsoft.com/office/drawing/2014/main" id="{94B45EC9-54E6-53A0-2EEF-1DC7949F77C9}"/>
              </a:ext>
            </a:extLst>
          </p:cNvPr>
          <p:cNvSpPr/>
          <p:nvPr/>
        </p:nvSpPr>
        <p:spPr>
          <a:xfrm>
            <a:off x="428625" y="1384241"/>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CS1: PRAC-Based Covert Channel Attack</a:t>
            </a:r>
          </a:p>
        </p:txBody>
      </p:sp>
      <p:sp>
        <p:nvSpPr>
          <p:cNvPr id="7" name="Rectangle: Rounded Corners 6">
            <a:extLst>
              <a:ext uri="{FF2B5EF4-FFF2-40B4-BE49-F238E27FC236}">
                <a16:creationId xmlns:a16="http://schemas.microsoft.com/office/drawing/2014/main" id="{80C41EB4-A4E6-BD98-D56B-6D58D65BA283}"/>
              </a:ext>
            </a:extLst>
          </p:cNvPr>
          <p:cNvSpPr/>
          <p:nvPr/>
        </p:nvSpPr>
        <p:spPr>
          <a:xfrm>
            <a:off x="428625" y="3063845"/>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CS2: RFM-Based Covert Channel Attack</a:t>
            </a:r>
          </a:p>
        </p:txBody>
      </p:sp>
      <p:sp>
        <p:nvSpPr>
          <p:cNvPr id="8" name="Rectangle: Rounded Corners 7">
            <a:extLst>
              <a:ext uri="{FF2B5EF4-FFF2-40B4-BE49-F238E27FC236}">
                <a16:creationId xmlns:a16="http://schemas.microsoft.com/office/drawing/2014/main" id="{1EFE56EB-5F20-89F8-2286-A017B788BB0D}"/>
              </a:ext>
            </a:extLst>
          </p:cNvPr>
          <p:cNvSpPr/>
          <p:nvPr/>
        </p:nvSpPr>
        <p:spPr>
          <a:xfrm>
            <a:off x="428625" y="4743450"/>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CS3: PRAC-Based Website Fingerprinting</a:t>
            </a:r>
          </a:p>
        </p:txBody>
      </p:sp>
      <p:sp>
        <p:nvSpPr>
          <p:cNvPr id="9" name="Rectangle 8">
            <a:extLst>
              <a:ext uri="{FF2B5EF4-FFF2-40B4-BE49-F238E27FC236}">
                <a16:creationId xmlns:a16="http://schemas.microsoft.com/office/drawing/2014/main" id="{1E2B186C-B814-ACEC-91DB-B72A0E448641}"/>
              </a:ext>
            </a:extLst>
          </p:cNvPr>
          <p:cNvSpPr/>
          <p:nvPr/>
        </p:nvSpPr>
        <p:spPr>
          <a:xfrm>
            <a:off x="119928" y="2838448"/>
            <a:ext cx="8894618" cy="3253569"/>
          </a:xfrm>
          <a:prstGeom prst="rect">
            <a:avLst/>
          </a:prstGeom>
          <a:solidFill>
            <a:schemeClr val="bg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0588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01D49-61D9-2FB6-8134-36D8947482F0}"/>
              </a:ext>
            </a:extLst>
          </p:cNvPr>
          <p:cNvSpPr>
            <a:spLocks noGrp="1"/>
          </p:cNvSpPr>
          <p:nvPr>
            <p:ph type="title"/>
          </p:nvPr>
        </p:nvSpPr>
        <p:spPr/>
        <p:txBody>
          <a:bodyPr/>
          <a:lstStyle/>
          <a:p>
            <a:r>
              <a:rPr lang="en-US" dirty="0"/>
              <a:t>Per Row Activation Counting in DDR5</a:t>
            </a:r>
          </a:p>
        </p:txBody>
      </p:sp>
      <p:sp>
        <p:nvSpPr>
          <p:cNvPr id="3" name="Content Placeholder 2">
            <a:extLst>
              <a:ext uri="{FF2B5EF4-FFF2-40B4-BE49-F238E27FC236}">
                <a16:creationId xmlns:a16="http://schemas.microsoft.com/office/drawing/2014/main" id="{EB48F412-BF4E-B081-79EC-DAFF97F16BC3}"/>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0E4AE720-C235-2079-FEBB-4F9593AC6A50}"/>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6E99C7F3-0187-0296-F13E-61222FC6E1FD}"/>
              </a:ext>
            </a:extLst>
          </p:cNvPr>
          <p:cNvSpPr>
            <a:spLocks noGrp="1"/>
          </p:cNvSpPr>
          <p:nvPr>
            <p:ph type="sldNum" sz="quarter" idx="12"/>
          </p:nvPr>
        </p:nvSpPr>
        <p:spPr/>
        <p:txBody>
          <a:bodyPr/>
          <a:lstStyle/>
          <a:p>
            <a:fld id="{CBE5B309-C2CE-4D90-B104-F7E98438FC65}" type="slidenum">
              <a:rPr lang="tr-TR" smtClean="0"/>
              <a:pPr/>
              <a:t>21</a:t>
            </a:fld>
            <a:endParaRPr lang="tr-TR" dirty="0"/>
          </a:p>
        </p:txBody>
      </p:sp>
      <p:grpSp>
        <p:nvGrpSpPr>
          <p:cNvPr id="56" name="Group 55">
            <a:extLst>
              <a:ext uri="{FF2B5EF4-FFF2-40B4-BE49-F238E27FC236}">
                <a16:creationId xmlns:a16="http://schemas.microsoft.com/office/drawing/2014/main" id="{098670AC-E1D8-C96D-5A3B-12FED2F5AF52}"/>
              </a:ext>
            </a:extLst>
          </p:cNvPr>
          <p:cNvGrpSpPr/>
          <p:nvPr/>
        </p:nvGrpSpPr>
        <p:grpSpPr>
          <a:xfrm>
            <a:off x="1586977" y="1602727"/>
            <a:ext cx="5970046" cy="1348487"/>
            <a:chOff x="1586977" y="1602727"/>
            <a:chExt cx="5970046" cy="1348487"/>
          </a:xfrm>
        </p:grpSpPr>
        <p:pic>
          <p:nvPicPr>
            <p:cNvPr id="6" name="Picture 5">
              <a:extLst>
                <a:ext uri="{FF2B5EF4-FFF2-40B4-BE49-F238E27FC236}">
                  <a16:creationId xmlns:a16="http://schemas.microsoft.com/office/drawing/2014/main" id="{0C8CFAC4-E40F-38DC-4311-C37EE84EB55F}"/>
                </a:ext>
              </a:extLst>
            </p:cNvPr>
            <p:cNvPicPr>
              <a:picLocks noChangeAspect="1"/>
            </p:cNvPicPr>
            <p:nvPr/>
          </p:nvPicPr>
          <p:blipFill rotWithShape="1">
            <a:blip r:embed="rId3">
              <a:extLst>
                <a:ext uri="{28A0092B-C50C-407E-A947-70E740481C1C}">
                  <a14:useLocalDpi xmlns:a14="http://schemas.microsoft.com/office/drawing/2010/main" val="0"/>
                </a:ext>
              </a:extLst>
            </a:blip>
            <a:srcRect l="4726" t="21295" r="5001" b="22250"/>
            <a:stretch/>
          </p:blipFill>
          <p:spPr>
            <a:xfrm rot="10800000">
              <a:off x="4792382" y="1640758"/>
              <a:ext cx="2764641" cy="1269564"/>
            </a:xfrm>
            <a:prstGeom prst="rect">
              <a:avLst/>
            </a:prstGeom>
          </p:spPr>
        </p:pic>
        <p:pic>
          <p:nvPicPr>
            <p:cNvPr id="7" name="Picture 6">
              <a:extLst>
                <a:ext uri="{FF2B5EF4-FFF2-40B4-BE49-F238E27FC236}">
                  <a16:creationId xmlns:a16="http://schemas.microsoft.com/office/drawing/2014/main" id="{2786F95A-AA9E-A721-E4A8-612BBDC8BF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86977" y="1602727"/>
              <a:ext cx="1348487" cy="1348487"/>
            </a:xfrm>
            <a:prstGeom prst="rect">
              <a:avLst/>
            </a:prstGeom>
          </p:spPr>
        </p:pic>
        <p:cxnSp>
          <p:nvCxnSpPr>
            <p:cNvPr id="9" name="Straight Arrow Connector 8">
              <a:extLst>
                <a:ext uri="{FF2B5EF4-FFF2-40B4-BE49-F238E27FC236}">
                  <a16:creationId xmlns:a16="http://schemas.microsoft.com/office/drawing/2014/main" id="{1ADD1E34-AF44-5F9C-625C-31601752EE48}"/>
                </a:ext>
              </a:extLst>
            </p:cNvPr>
            <p:cNvCxnSpPr/>
            <p:nvPr/>
          </p:nvCxnSpPr>
          <p:spPr>
            <a:xfrm>
              <a:off x="3003498" y="2275539"/>
              <a:ext cx="1651121" cy="0"/>
            </a:xfrm>
            <a:prstGeom prst="straightConnector1">
              <a:avLst/>
            </a:prstGeom>
            <a:ln w="571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0" name="Rectangle: Rounded Corners 9">
            <a:extLst>
              <a:ext uri="{FF2B5EF4-FFF2-40B4-BE49-F238E27FC236}">
                <a16:creationId xmlns:a16="http://schemas.microsoft.com/office/drawing/2014/main" id="{6B16A881-0E10-A968-FBAD-B28E8E0B430D}"/>
              </a:ext>
            </a:extLst>
          </p:cNvPr>
          <p:cNvSpPr/>
          <p:nvPr/>
        </p:nvSpPr>
        <p:spPr>
          <a:xfrm>
            <a:off x="5038477" y="2324533"/>
            <a:ext cx="368359" cy="160346"/>
          </a:xfrm>
          <a:prstGeom prst="roundRect">
            <a:avLst>
              <a:gd name="adj" fmla="val 37880"/>
            </a:avLst>
          </a:prstGeom>
          <a:noFill/>
          <a:ln w="28575">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4889066B-B665-37C8-9530-F9CE49711FDD}"/>
              </a:ext>
            </a:extLst>
          </p:cNvPr>
          <p:cNvSpPr/>
          <p:nvPr/>
        </p:nvSpPr>
        <p:spPr>
          <a:xfrm>
            <a:off x="5304387" y="5413240"/>
            <a:ext cx="1867804" cy="71020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1" name="Group 50">
            <a:extLst>
              <a:ext uri="{FF2B5EF4-FFF2-40B4-BE49-F238E27FC236}">
                <a16:creationId xmlns:a16="http://schemas.microsoft.com/office/drawing/2014/main" id="{7EAC570F-99C8-828A-D55B-3A955734490C}"/>
              </a:ext>
            </a:extLst>
          </p:cNvPr>
          <p:cNvGrpSpPr/>
          <p:nvPr/>
        </p:nvGrpSpPr>
        <p:grpSpPr>
          <a:xfrm>
            <a:off x="2055672" y="2404706"/>
            <a:ext cx="3351164" cy="2583324"/>
            <a:chOff x="4616817" y="2404706"/>
            <a:chExt cx="3351164" cy="2583324"/>
          </a:xfrm>
        </p:grpSpPr>
        <p:cxnSp>
          <p:nvCxnSpPr>
            <p:cNvPr id="14" name="Straight Connector 13">
              <a:extLst>
                <a:ext uri="{FF2B5EF4-FFF2-40B4-BE49-F238E27FC236}">
                  <a16:creationId xmlns:a16="http://schemas.microsoft.com/office/drawing/2014/main" id="{37D369A7-3CF8-3163-C41D-BA60374ED3F3}"/>
                </a:ext>
              </a:extLst>
            </p:cNvPr>
            <p:cNvCxnSpPr>
              <a:cxnSpLocks/>
            </p:cNvCxnSpPr>
            <p:nvPr/>
          </p:nvCxnSpPr>
          <p:spPr>
            <a:xfrm flipH="1">
              <a:off x="4648815" y="2413675"/>
              <a:ext cx="2903468" cy="648050"/>
            </a:xfrm>
            <a:prstGeom prst="line">
              <a:avLst/>
            </a:prstGeom>
            <a:ln w="38100">
              <a:solidFill>
                <a:srgbClr val="FF5F25"/>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A693AD5-CB5C-0AE0-319B-0062C261CF27}"/>
                </a:ext>
              </a:extLst>
            </p:cNvPr>
            <p:cNvCxnSpPr>
              <a:cxnSpLocks/>
              <a:stCxn id="10" idx="3"/>
            </p:cNvCxnSpPr>
            <p:nvPr/>
          </p:nvCxnSpPr>
          <p:spPr>
            <a:xfrm flipH="1">
              <a:off x="7798378" y="2404706"/>
              <a:ext cx="169603" cy="706781"/>
            </a:xfrm>
            <a:prstGeom prst="line">
              <a:avLst/>
            </a:prstGeom>
            <a:ln w="38100">
              <a:solidFill>
                <a:srgbClr val="FF5F25"/>
              </a:solidFill>
              <a:prstDash val="sysDash"/>
            </a:ln>
          </p:spPr>
          <p:style>
            <a:lnRef idx="1">
              <a:schemeClr val="accent1"/>
            </a:lnRef>
            <a:fillRef idx="0">
              <a:schemeClr val="accent1"/>
            </a:fillRef>
            <a:effectRef idx="0">
              <a:schemeClr val="accent1"/>
            </a:effectRef>
            <a:fontRef idx="minor">
              <a:schemeClr val="tx1"/>
            </a:fontRef>
          </p:style>
        </p:cxnSp>
        <p:sp>
          <p:nvSpPr>
            <p:cNvPr id="40" name="Rectangle: Rounded Corners 39">
              <a:extLst>
                <a:ext uri="{FF2B5EF4-FFF2-40B4-BE49-F238E27FC236}">
                  <a16:creationId xmlns:a16="http://schemas.microsoft.com/office/drawing/2014/main" id="{98D5DAE2-9F14-DCA7-62D0-B1B2845D796F}"/>
                </a:ext>
              </a:extLst>
            </p:cNvPr>
            <p:cNvSpPr/>
            <p:nvPr/>
          </p:nvSpPr>
          <p:spPr>
            <a:xfrm>
              <a:off x="4616817" y="3048457"/>
              <a:ext cx="3158213" cy="1939573"/>
            </a:xfrm>
            <a:prstGeom prst="roundRect">
              <a:avLst>
                <a:gd name="adj" fmla="val 4746"/>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12" name="Table 11">
            <a:extLst>
              <a:ext uri="{FF2B5EF4-FFF2-40B4-BE49-F238E27FC236}">
                <a16:creationId xmlns:a16="http://schemas.microsoft.com/office/drawing/2014/main" id="{116D60AD-9369-058E-254A-F59F1A772685}"/>
              </a:ext>
            </a:extLst>
          </p:cNvPr>
          <p:cNvGraphicFramePr>
            <a:graphicFrameLocks noGrp="1"/>
          </p:cNvGraphicFramePr>
          <p:nvPr>
            <p:extLst>
              <p:ext uri="{D42A27DB-BD31-4B8C-83A1-F6EECF244321}">
                <p14:modId xmlns:p14="http://schemas.microsoft.com/office/powerpoint/2010/main" val="501113362"/>
              </p:ext>
            </p:extLst>
          </p:nvPr>
        </p:nvGraphicFramePr>
        <p:xfrm>
          <a:off x="2263966" y="3038291"/>
          <a:ext cx="1407798" cy="1737360"/>
        </p:xfrm>
        <a:graphic>
          <a:graphicData uri="http://schemas.openxmlformats.org/drawingml/2006/table">
            <a:tbl>
              <a:tblPr bandRow="1">
                <a:tableStyleId>{69012ECD-51FC-41F1-AA8D-1B2483CD663E}</a:tableStyleId>
              </a:tblPr>
              <a:tblGrid>
                <a:gridCol w="1407798">
                  <a:extLst>
                    <a:ext uri="{9D8B030D-6E8A-4147-A177-3AD203B41FA5}">
                      <a16:colId xmlns:a16="http://schemas.microsoft.com/office/drawing/2014/main" val="2630129014"/>
                    </a:ext>
                  </a:extLst>
                </a:gridCol>
              </a:tblGrid>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t>DRAM</a:t>
                      </a:r>
                      <a:br>
                        <a:rPr lang="en-US" i="1" dirty="0"/>
                      </a:br>
                      <a:r>
                        <a:rPr lang="en-US" i="1" dirty="0"/>
                        <a:t>Rows</a:t>
                      </a:r>
                    </a:p>
                  </a:txBody>
                  <a:tcPr anchor="b">
                    <a:lnL w="6350" cap="flat" cmpd="sng" algn="ctr">
                      <a:noFill/>
                      <a:prstDash val="solid"/>
                      <a:miter lim="800000"/>
                    </a:lnL>
                    <a:lnR w="6350" cap="flat" cmpd="sng" algn="ctr">
                      <a:noFill/>
                      <a:prstDash val="solid"/>
                      <a:miter lim="800000"/>
                    </a:lnR>
                    <a:lnT w="6350" cap="flat" cmpd="sng" algn="ctr">
                      <a:noFill/>
                      <a:prstDash val="solid"/>
                      <a:miter lim="800000"/>
                    </a:lnT>
                    <a:lnB w="19050" cap="flat" cmpd="sng" algn="ctr">
                      <a:solidFill>
                        <a:srgbClr val="FF5F2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2030210"/>
                  </a:ext>
                </a:extLst>
              </a:tr>
              <a:tr h="246091">
                <a:tc>
                  <a:txBody>
                    <a:bodyPr/>
                    <a:lstStyle/>
                    <a:p>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292337727"/>
                  </a:ext>
                </a:extLst>
              </a:tr>
              <a:tr h="246091">
                <a:tc>
                  <a:txBody>
                    <a:bodyPr/>
                    <a:lstStyle/>
                    <a:p>
                      <a:pPr algn="ctr"/>
                      <a:r>
                        <a:rPr lang="en-US" i="1" dirty="0"/>
                        <a:t>0xA</a:t>
                      </a:r>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930314675"/>
                  </a:ext>
                </a:extLst>
              </a:tr>
              <a:tr h="246091">
                <a:tc>
                  <a:txBody>
                    <a:bodyPr/>
                    <a:lstStyle/>
                    <a:p>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aphicFrame>
        <p:nvGraphicFramePr>
          <p:cNvPr id="35" name="Table 34">
            <a:extLst>
              <a:ext uri="{FF2B5EF4-FFF2-40B4-BE49-F238E27FC236}">
                <a16:creationId xmlns:a16="http://schemas.microsoft.com/office/drawing/2014/main" id="{784A5123-21C9-F95A-0686-22A0649C85AE}"/>
              </a:ext>
            </a:extLst>
          </p:cNvPr>
          <p:cNvGraphicFramePr>
            <a:graphicFrameLocks noGrp="1"/>
          </p:cNvGraphicFramePr>
          <p:nvPr>
            <p:extLst>
              <p:ext uri="{D42A27DB-BD31-4B8C-83A1-F6EECF244321}">
                <p14:modId xmlns:p14="http://schemas.microsoft.com/office/powerpoint/2010/main" val="2281012821"/>
              </p:ext>
            </p:extLst>
          </p:nvPr>
        </p:nvGraphicFramePr>
        <p:xfrm>
          <a:off x="3872643" y="3039836"/>
          <a:ext cx="1139116" cy="1737360"/>
        </p:xfrm>
        <a:graphic>
          <a:graphicData uri="http://schemas.openxmlformats.org/drawingml/2006/table">
            <a:tbl>
              <a:tblPr bandRow="1">
                <a:tableStyleId>{69012ECD-51FC-41F1-AA8D-1B2483CD663E}</a:tableStyleId>
              </a:tblPr>
              <a:tblGrid>
                <a:gridCol w="1139116">
                  <a:extLst>
                    <a:ext uri="{9D8B030D-6E8A-4147-A177-3AD203B41FA5}">
                      <a16:colId xmlns:a16="http://schemas.microsoft.com/office/drawing/2014/main" val="2630129014"/>
                    </a:ext>
                  </a:extLst>
                </a:gridCol>
              </a:tblGrid>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a:t>PRAC Counters</a:t>
                      </a:r>
                    </a:p>
                  </a:txBody>
                  <a:tcPr anchor="b">
                    <a:lnL w="6350" cap="flat" cmpd="sng" algn="ctr">
                      <a:noFill/>
                      <a:prstDash val="solid"/>
                      <a:miter lim="800000"/>
                    </a:lnL>
                    <a:lnR w="6350" cap="flat" cmpd="sng" algn="ctr">
                      <a:noFill/>
                      <a:prstDash val="solid"/>
                      <a:miter lim="800000"/>
                    </a:lnR>
                    <a:lnT w="6350" cap="flat" cmpd="sng" algn="ctr">
                      <a:noFill/>
                      <a:prstDash val="solid"/>
                      <a:miter lim="800000"/>
                    </a:lnT>
                    <a:lnB w="19050" cap="flat" cmpd="sng" algn="ctr">
                      <a:solidFill>
                        <a:srgbClr val="FF5F25"/>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2030210"/>
                  </a:ext>
                </a:extLst>
              </a:tr>
              <a:tr h="246091">
                <a:tc>
                  <a:txBody>
                    <a:bodyPr/>
                    <a:lstStyle/>
                    <a:p>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292337727"/>
                  </a:ext>
                </a:extLst>
              </a:tr>
              <a:tr h="246091">
                <a:tc>
                  <a:txBody>
                    <a:bodyPr/>
                    <a:lstStyle/>
                    <a:p>
                      <a:pPr algn="ctr"/>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930314675"/>
                  </a:ext>
                </a:extLst>
              </a:tr>
              <a:tr h="246091">
                <a:tc>
                  <a:txBody>
                    <a:bodyPr/>
                    <a:lstStyle/>
                    <a:p>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cxnSp>
        <p:nvCxnSpPr>
          <p:cNvPr id="43" name="Straight Arrow Connector 42">
            <a:extLst>
              <a:ext uri="{FF2B5EF4-FFF2-40B4-BE49-F238E27FC236}">
                <a16:creationId xmlns:a16="http://schemas.microsoft.com/office/drawing/2014/main" id="{9B43C005-0177-0B02-6962-600E473EC2AB}"/>
              </a:ext>
            </a:extLst>
          </p:cNvPr>
          <p:cNvCxnSpPr>
            <a:cxnSpLocks/>
          </p:cNvCxnSpPr>
          <p:nvPr/>
        </p:nvCxnSpPr>
        <p:spPr>
          <a:xfrm>
            <a:off x="927401" y="5769033"/>
            <a:ext cx="7536216"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96030937-80CD-51F6-D391-B23ABABC8ED3}"/>
              </a:ext>
            </a:extLst>
          </p:cNvPr>
          <p:cNvSpPr txBox="1"/>
          <p:nvPr/>
        </p:nvSpPr>
        <p:spPr>
          <a:xfrm>
            <a:off x="1924140" y="6044677"/>
            <a:ext cx="5317388" cy="369332"/>
          </a:xfrm>
          <a:prstGeom prst="rect">
            <a:avLst/>
          </a:prstGeom>
          <a:noFill/>
        </p:spPr>
        <p:txBody>
          <a:bodyPr wrap="square" rtlCol="0">
            <a:spAutoFit/>
          </a:bodyPr>
          <a:lstStyle/>
          <a:p>
            <a:pPr algn="ctr"/>
            <a:r>
              <a:rPr lang="en-US" i="1" dirty="0"/>
              <a:t>DRAM Command Timeline</a:t>
            </a:r>
          </a:p>
        </p:txBody>
      </p:sp>
      <p:sp>
        <p:nvSpPr>
          <p:cNvPr id="48" name="Rectangle 47">
            <a:extLst>
              <a:ext uri="{FF2B5EF4-FFF2-40B4-BE49-F238E27FC236}">
                <a16:creationId xmlns:a16="http://schemas.microsoft.com/office/drawing/2014/main" id="{DCF6EFBE-D2F2-A53D-D24C-843A1DC1C4E7}"/>
              </a:ext>
            </a:extLst>
          </p:cNvPr>
          <p:cNvSpPr/>
          <p:nvPr/>
        </p:nvSpPr>
        <p:spPr>
          <a:xfrm>
            <a:off x="2433564" y="1899915"/>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49" name="Rectangle 48">
            <a:extLst>
              <a:ext uri="{FF2B5EF4-FFF2-40B4-BE49-F238E27FC236}">
                <a16:creationId xmlns:a16="http://schemas.microsoft.com/office/drawing/2014/main" id="{C078854F-3500-BBF4-2CA2-52D30BD74073}"/>
              </a:ext>
            </a:extLst>
          </p:cNvPr>
          <p:cNvSpPr/>
          <p:nvPr/>
        </p:nvSpPr>
        <p:spPr>
          <a:xfrm>
            <a:off x="1482329" y="5650288"/>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52" name="TextBox 51">
            <a:extLst>
              <a:ext uri="{FF2B5EF4-FFF2-40B4-BE49-F238E27FC236}">
                <a16:creationId xmlns:a16="http://schemas.microsoft.com/office/drawing/2014/main" id="{90F9A333-0479-982C-0C47-ACAAD42DCBC3}"/>
              </a:ext>
            </a:extLst>
          </p:cNvPr>
          <p:cNvSpPr txBox="1"/>
          <p:nvPr/>
        </p:nvSpPr>
        <p:spPr>
          <a:xfrm>
            <a:off x="4190849" y="4040246"/>
            <a:ext cx="502703" cy="369332"/>
          </a:xfrm>
          <a:prstGeom prst="rect">
            <a:avLst/>
          </a:prstGeom>
          <a:noFill/>
        </p:spPr>
        <p:txBody>
          <a:bodyPr wrap="square" rtlCol="0" anchor="ctr">
            <a:spAutoFit/>
          </a:bodyPr>
          <a:lstStyle/>
          <a:p>
            <a:pPr algn="ctr"/>
            <a:r>
              <a:rPr lang="en-US" i="1" dirty="0"/>
              <a:t>1</a:t>
            </a:r>
          </a:p>
        </p:txBody>
      </p:sp>
      <p:sp>
        <p:nvSpPr>
          <p:cNvPr id="53" name="Rectangle 52">
            <a:extLst>
              <a:ext uri="{FF2B5EF4-FFF2-40B4-BE49-F238E27FC236}">
                <a16:creationId xmlns:a16="http://schemas.microsoft.com/office/drawing/2014/main" id="{5A0D37B1-6E47-64D6-9A7D-B62AE69987F9}"/>
              </a:ext>
            </a:extLst>
          </p:cNvPr>
          <p:cNvSpPr/>
          <p:nvPr/>
        </p:nvSpPr>
        <p:spPr>
          <a:xfrm>
            <a:off x="2433563" y="1899915"/>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54" name="Rectangle 53">
            <a:extLst>
              <a:ext uri="{FF2B5EF4-FFF2-40B4-BE49-F238E27FC236}">
                <a16:creationId xmlns:a16="http://schemas.microsoft.com/office/drawing/2014/main" id="{E8C52939-C9BD-34EB-2A5E-EAB5EF155E38}"/>
              </a:ext>
            </a:extLst>
          </p:cNvPr>
          <p:cNvSpPr/>
          <p:nvPr/>
        </p:nvSpPr>
        <p:spPr>
          <a:xfrm>
            <a:off x="2433563" y="5650287"/>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55" name="TextBox 54">
            <a:extLst>
              <a:ext uri="{FF2B5EF4-FFF2-40B4-BE49-F238E27FC236}">
                <a16:creationId xmlns:a16="http://schemas.microsoft.com/office/drawing/2014/main" id="{192DCC10-23C2-7AD8-575B-86128C622E9A}"/>
              </a:ext>
            </a:extLst>
          </p:cNvPr>
          <p:cNvSpPr txBox="1"/>
          <p:nvPr/>
        </p:nvSpPr>
        <p:spPr>
          <a:xfrm>
            <a:off x="4190849" y="4040246"/>
            <a:ext cx="502703" cy="369332"/>
          </a:xfrm>
          <a:prstGeom prst="rect">
            <a:avLst/>
          </a:prstGeom>
          <a:noFill/>
        </p:spPr>
        <p:txBody>
          <a:bodyPr wrap="square" rtlCol="0" anchor="ctr">
            <a:spAutoFit/>
          </a:bodyPr>
          <a:lstStyle/>
          <a:p>
            <a:pPr algn="ctr"/>
            <a:r>
              <a:rPr lang="en-US" i="1" dirty="0"/>
              <a:t>2</a:t>
            </a:r>
          </a:p>
        </p:txBody>
      </p:sp>
      <p:sp>
        <p:nvSpPr>
          <p:cNvPr id="57" name="TextBox 56">
            <a:extLst>
              <a:ext uri="{FF2B5EF4-FFF2-40B4-BE49-F238E27FC236}">
                <a16:creationId xmlns:a16="http://schemas.microsoft.com/office/drawing/2014/main" id="{15DA3EE8-8576-CF6B-5AC0-F03F3ED0010A}"/>
              </a:ext>
            </a:extLst>
          </p:cNvPr>
          <p:cNvSpPr txBox="1"/>
          <p:nvPr/>
        </p:nvSpPr>
        <p:spPr>
          <a:xfrm>
            <a:off x="3304528" y="5413240"/>
            <a:ext cx="845061" cy="369332"/>
          </a:xfrm>
          <a:prstGeom prst="rect">
            <a:avLst/>
          </a:prstGeom>
          <a:noFill/>
        </p:spPr>
        <p:txBody>
          <a:bodyPr wrap="square" rtlCol="0">
            <a:spAutoFit/>
          </a:bodyPr>
          <a:lstStyle/>
          <a:p>
            <a:r>
              <a:rPr lang="en-US" dirty="0"/>
              <a:t>...</a:t>
            </a:r>
          </a:p>
        </p:txBody>
      </p:sp>
      <p:sp>
        <p:nvSpPr>
          <p:cNvPr id="58" name="Rectangle 57">
            <a:extLst>
              <a:ext uri="{FF2B5EF4-FFF2-40B4-BE49-F238E27FC236}">
                <a16:creationId xmlns:a16="http://schemas.microsoft.com/office/drawing/2014/main" id="{DE9CE5BF-55AE-C6A6-BD2F-E5A69E65AA1E}"/>
              </a:ext>
            </a:extLst>
          </p:cNvPr>
          <p:cNvSpPr/>
          <p:nvPr/>
        </p:nvSpPr>
        <p:spPr>
          <a:xfrm>
            <a:off x="2441281" y="1896317"/>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59" name="Rectangle 58">
            <a:extLst>
              <a:ext uri="{FF2B5EF4-FFF2-40B4-BE49-F238E27FC236}">
                <a16:creationId xmlns:a16="http://schemas.microsoft.com/office/drawing/2014/main" id="{5E93141D-BEFC-9B53-482C-E431521EF102}"/>
              </a:ext>
            </a:extLst>
          </p:cNvPr>
          <p:cNvSpPr/>
          <p:nvPr/>
        </p:nvSpPr>
        <p:spPr>
          <a:xfrm>
            <a:off x="3840601" y="5650286"/>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 A</a:t>
            </a:r>
          </a:p>
        </p:txBody>
      </p:sp>
      <p:sp>
        <p:nvSpPr>
          <p:cNvPr id="60" name="TextBox 59">
            <a:extLst>
              <a:ext uri="{FF2B5EF4-FFF2-40B4-BE49-F238E27FC236}">
                <a16:creationId xmlns:a16="http://schemas.microsoft.com/office/drawing/2014/main" id="{BEB7B570-D319-C5ED-BD13-4A7964A12B53}"/>
              </a:ext>
            </a:extLst>
          </p:cNvPr>
          <p:cNvSpPr txBox="1"/>
          <p:nvPr/>
        </p:nvSpPr>
        <p:spPr>
          <a:xfrm>
            <a:off x="4148577" y="4040246"/>
            <a:ext cx="735477" cy="369332"/>
          </a:xfrm>
          <a:prstGeom prst="rect">
            <a:avLst/>
          </a:prstGeom>
          <a:noFill/>
        </p:spPr>
        <p:txBody>
          <a:bodyPr wrap="square" rtlCol="0" anchor="ctr">
            <a:spAutoFit/>
          </a:bodyPr>
          <a:lstStyle/>
          <a:p>
            <a:pPr algn="ctr"/>
            <a:r>
              <a:rPr lang="en-US" i="1" dirty="0">
                <a:solidFill>
                  <a:srgbClr val="C00000"/>
                </a:solidFill>
              </a:rPr>
              <a:t>N</a:t>
            </a:r>
            <a:r>
              <a:rPr lang="en-US" i="1" baseline="-25000" dirty="0">
                <a:solidFill>
                  <a:srgbClr val="C00000"/>
                </a:solidFill>
              </a:rPr>
              <a:t>BO</a:t>
            </a:r>
          </a:p>
        </p:txBody>
      </p:sp>
      <p:pic>
        <p:nvPicPr>
          <p:cNvPr id="61" name="Graphic 60" descr="Target outline">
            <a:extLst>
              <a:ext uri="{FF2B5EF4-FFF2-40B4-BE49-F238E27FC236}">
                <a16:creationId xmlns:a16="http://schemas.microsoft.com/office/drawing/2014/main" id="{A2FCB230-5FAD-4346-6CD9-AC2AF6C773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684494" y="3883187"/>
            <a:ext cx="676052" cy="676052"/>
          </a:xfrm>
          <a:prstGeom prst="rect">
            <a:avLst/>
          </a:prstGeom>
        </p:spPr>
      </p:pic>
      <p:grpSp>
        <p:nvGrpSpPr>
          <p:cNvPr id="67" name="Group 66">
            <a:extLst>
              <a:ext uri="{FF2B5EF4-FFF2-40B4-BE49-F238E27FC236}">
                <a16:creationId xmlns:a16="http://schemas.microsoft.com/office/drawing/2014/main" id="{FACC9F7D-6652-D992-F909-640B6D184FB1}"/>
              </a:ext>
            </a:extLst>
          </p:cNvPr>
          <p:cNvGrpSpPr/>
          <p:nvPr/>
        </p:nvGrpSpPr>
        <p:grpSpPr>
          <a:xfrm>
            <a:off x="4838075" y="4383048"/>
            <a:ext cx="2549853" cy="923330"/>
            <a:chOff x="5569389" y="4711012"/>
            <a:chExt cx="2549853" cy="923330"/>
          </a:xfrm>
        </p:grpSpPr>
        <p:sp>
          <p:nvSpPr>
            <p:cNvPr id="62" name="TextBox 61">
              <a:extLst>
                <a:ext uri="{FF2B5EF4-FFF2-40B4-BE49-F238E27FC236}">
                  <a16:creationId xmlns:a16="http://schemas.microsoft.com/office/drawing/2014/main" id="{C4A1409A-D96C-9B12-0AE8-CE3E276171AE}"/>
                </a:ext>
              </a:extLst>
            </p:cNvPr>
            <p:cNvSpPr txBox="1"/>
            <p:nvPr/>
          </p:nvSpPr>
          <p:spPr>
            <a:xfrm>
              <a:off x="6208704" y="4711012"/>
              <a:ext cx="1910538" cy="923330"/>
            </a:xfrm>
            <a:prstGeom prst="rect">
              <a:avLst/>
            </a:prstGeom>
            <a:noFill/>
          </p:spPr>
          <p:txBody>
            <a:bodyPr wrap="square" rtlCol="0">
              <a:spAutoFit/>
            </a:bodyPr>
            <a:lstStyle/>
            <a:p>
              <a:r>
                <a:rPr lang="en-US" i="1" dirty="0">
                  <a:solidFill>
                    <a:srgbClr val="316CE3"/>
                  </a:solidFill>
                </a:rPr>
                <a:t>accurately</a:t>
              </a:r>
              <a:r>
                <a:rPr lang="en-US" i="1" dirty="0"/>
                <a:t> </a:t>
              </a:r>
              <a:r>
                <a:rPr lang="en-US" i="1" dirty="0">
                  <a:solidFill>
                    <a:srgbClr val="316CE3"/>
                  </a:solidFill>
                </a:rPr>
                <a:t>tracks</a:t>
              </a:r>
              <a:r>
                <a:rPr lang="en-US" i="1" dirty="0"/>
                <a:t> </a:t>
              </a:r>
              <a:br>
                <a:rPr lang="en-US" i="1" dirty="0"/>
              </a:br>
              <a:r>
                <a:rPr lang="en-US" i="1" dirty="0"/>
                <a:t>activation counts </a:t>
              </a:r>
              <a:br>
                <a:rPr lang="en-US" i="1" dirty="0"/>
              </a:br>
              <a:r>
                <a:rPr lang="en-US" i="1" dirty="0"/>
                <a:t>of each row</a:t>
              </a:r>
            </a:p>
          </p:txBody>
        </p:sp>
        <p:cxnSp>
          <p:nvCxnSpPr>
            <p:cNvPr id="64" name="Connector: Curved 63">
              <a:extLst>
                <a:ext uri="{FF2B5EF4-FFF2-40B4-BE49-F238E27FC236}">
                  <a16:creationId xmlns:a16="http://schemas.microsoft.com/office/drawing/2014/main" id="{C65961D3-C61A-74A5-2A15-93F957FAB752}"/>
                </a:ext>
              </a:extLst>
            </p:cNvPr>
            <p:cNvCxnSpPr>
              <a:cxnSpLocks/>
            </p:cNvCxnSpPr>
            <p:nvPr/>
          </p:nvCxnSpPr>
          <p:spPr>
            <a:xfrm rot="10800000" flipH="1" flipV="1">
              <a:off x="5569389" y="4922680"/>
              <a:ext cx="676350" cy="413170"/>
            </a:xfrm>
            <a:prstGeom prst="curvedConnector3">
              <a:avLst>
                <a:gd name="adj1" fmla="val 50000"/>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68" name="Group 67">
            <a:extLst>
              <a:ext uri="{FF2B5EF4-FFF2-40B4-BE49-F238E27FC236}">
                <a16:creationId xmlns:a16="http://schemas.microsoft.com/office/drawing/2014/main" id="{75F56826-FCBD-0DE6-1B4A-8B8C03F62821}"/>
              </a:ext>
            </a:extLst>
          </p:cNvPr>
          <p:cNvGrpSpPr/>
          <p:nvPr/>
        </p:nvGrpSpPr>
        <p:grpSpPr>
          <a:xfrm>
            <a:off x="395206" y="4182859"/>
            <a:ext cx="1862395" cy="923330"/>
            <a:chOff x="4733471" y="4707334"/>
            <a:chExt cx="1862395" cy="923330"/>
          </a:xfrm>
        </p:grpSpPr>
        <p:sp>
          <p:nvSpPr>
            <p:cNvPr id="69" name="TextBox 68">
              <a:extLst>
                <a:ext uri="{FF2B5EF4-FFF2-40B4-BE49-F238E27FC236}">
                  <a16:creationId xmlns:a16="http://schemas.microsoft.com/office/drawing/2014/main" id="{47FB512B-29F7-5336-A400-EDF2E8FBFF47}"/>
                </a:ext>
              </a:extLst>
            </p:cNvPr>
            <p:cNvSpPr txBox="1"/>
            <p:nvPr/>
          </p:nvSpPr>
          <p:spPr>
            <a:xfrm>
              <a:off x="4733471" y="4707334"/>
              <a:ext cx="1285624" cy="923330"/>
            </a:xfrm>
            <a:prstGeom prst="rect">
              <a:avLst/>
            </a:prstGeom>
            <a:noFill/>
          </p:spPr>
          <p:txBody>
            <a:bodyPr wrap="square" rtlCol="0">
              <a:spAutoFit/>
            </a:bodyPr>
            <a:lstStyle/>
            <a:p>
              <a:pPr algn="r"/>
              <a:r>
                <a:rPr lang="en-US" i="1" dirty="0"/>
                <a:t>requires</a:t>
              </a:r>
            </a:p>
            <a:p>
              <a:pPr algn="r"/>
              <a:r>
                <a:rPr lang="en-US" i="1" dirty="0">
                  <a:solidFill>
                    <a:schemeClr val="accent6">
                      <a:lumMod val="75000"/>
                    </a:schemeClr>
                  </a:solidFill>
                </a:rPr>
                <a:t>preventive </a:t>
              </a:r>
            </a:p>
            <a:p>
              <a:pPr algn="r"/>
              <a:r>
                <a:rPr lang="en-US" i="1" dirty="0">
                  <a:solidFill>
                    <a:schemeClr val="accent6">
                      <a:lumMod val="75000"/>
                    </a:schemeClr>
                  </a:solidFill>
                </a:rPr>
                <a:t>action</a:t>
              </a:r>
            </a:p>
          </p:txBody>
        </p:sp>
        <p:cxnSp>
          <p:nvCxnSpPr>
            <p:cNvPr id="70" name="Connector: Curved 69">
              <a:extLst>
                <a:ext uri="{FF2B5EF4-FFF2-40B4-BE49-F238E27FC236}">
                  <a16:creationId xmlns:a16="http://schemas.microsoft.com/office/drawing/2014/main" id="{5FA81DB4-F347-F6AB-2ADC-03DB0FBCB152}"/>
                </a:ext>
              </a:extLst>
            </p:cNvPr>
            <p:cNvCxnSpPr>
              <a:cxnSpLocks/>
            </p:cNvCxnSpPr>
            <p:nvPr/>
          </p:nvCxnSpPr>
          <p:spPr>
            <a:xfrm flipH="1">
              <a:off x="6044301" y="4729010"/>
              <a:ext cx="551565" cy="457549"/>
            </a:xfrm>
            <a:prstGeom prst="curvedConnector3">
              <a:avLst>
                <a:gd name="adj1" fmla="val 50000"/>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88" name="Rectangle 87">
            <a:extLst>
              <a:ext uri="{FF2B5EF4-FFF2-40B4-BE49-F238E27FC236}">
                <a16:creationId xmlns:a16="http://schemas.microsoft.com/office/drawing/2014/main" id="{0B38F33B-8553-6F2A-C580-32109E2B449A}"/>
              </a:ext>
            </a:extLst>
          </p:cNvPr>
          <p:cNvSpPr/>
          <p:nvPr/>
        </p:nvSpPr>
        <p:spPr>
          <a:xfrm>
            <a:off x="4485325" y="1902267"/>
            <a:ext cx="1106305" cy="23748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Back-off</a:t>
            </a:r>
          </a:p>
        </p:txBody>
      </p:sp>
      <p:grpSp>
        <p:nvGrpSpPr>
          <p:cNvPr id="91" name="Group 90">
            <a:extLst>
              <a:ext uri="{FF2B5EF4-FFF2-40B4-BE49-F238E27FC236}">
                <a16:creationId xmlns:a16="http://schemas.microsoft.com/office/drawing/2014/main" id="{B1158A17-725D-B6C4-96E3-A2A451582D13}"/>
              </a:ext>
            </a:extLst>
          </p:cNvPr>
          <p:cNvGrpSpPr/>
          <p:nvPr/>
        </p:nvGrpSpPr>
        <p:grpSpPr>
          <a:xfrm>
            <a:off x="2763678" y="3710783"/>
            <a:ext cx="408373" cy="296405"/>
            <a:chOff x="5727539" y="2075553"/>
            <a:chExt cx="1382813" cy="1003673"/>
          </a:xfrm>
        </p:grpSpPr>
        <p:sp>
          <p:nvSpPr>
            <p:cNvPr id="89" name="Freeform: Shape 88">
              <a:extLst>
                <a:ext uri="{FF2B5EF4-FFF2-40B4-BE49-F238E27FC236}">
                  <a16:creationId xmlns:a16="http://schemas.microsoft.com/office/drawing/2014/main" id="{281B64B0-065B-D031-7BC9-93C16B942DD7}"/>
                </a:ext>
              </a:extLst>
            </p:cNvPr>
            <p:cNvSpPr/>
            <p:nvPr/>
          </p:nvSpPr>
          <p:spPr>
            <a:xfrm>
              <a:off x="5727539" y="2075553"/>
              <a:ext cx="1145657" cy="644708"/>
            </a:xfrm>
            <a:custGeom>
              <a:avLst/>
              <a:gdLst>
                <a:gd name="connsiteX0" fmla="*/ 443938 w 1145657"/>
                <a:gd name="connsiteY0" fmla="*/ 422740 h 644708"/>
                <a:gd name="connsiteX1" fmla="*/ 422462 w 1145657"/>
                <a:gd name="connsiteY1" fmla="*/ 401249 h 644708"/>
                <a:gd name="connsiteX2" fmla="*/ 229912 w 1145657"/>
                <a:gd name="connsiteY2" fmla="*/ 593814 h 644708"/>
                <a:gd name="connsiteX3" fmla="*/ 229698 w 1145657"/>
                <a:gd name="connsiteY3" fmla="*/ 593814 h 644708"/>
                <a:gd name="connsiteX4" fmla="*/ 229654 w 1145657"/>
                <a:gd name="connsiteY4" fmla="*/ 593723 h 644708"/>
                <a:gd name="connsiteX5" fmla="*/ 599535 w 1145657"/>
                <a:gd name="connsiteY5" fmla="*/ 40071 h 644708"/>
                <a:gd name="connsiteX6" fmla="*/ 1118137 w 1145657"/>
                <a:gd name="connsiteY6" fmla="*/ 302878 h 644708"/>
                <a:gd name="connsiteX7" fmla="*/ 1145658 w 1145657"/>
                <a:gd name="connsiteY7" fmla="*/ 290014 h 644708"/>
                <a:gd name="connsiteX8" fmla="*/ 480054 w 1145657"/>
                <a:gd name="connsiteY8" fmla="*/ 46800 h 644708"/>
                <a:gd name="connsiteX9" fmla="*/ 195633 w 1145657"/>
                <a:gd name="connsiteY9" fmla="*/ 575073 h 644708"/>
                <a:gd name="connsiteX10" fmla="*/ 195553 w 1145657"/>
                <a:gd name="connsiteY10" fmla="*/ 575249 h 644708"/>
                <a:gd name="connsiteX11" fmla="*/ 195390 w 1145657"/>
                <a:gd name="connsiteY11" fmla="*/ 575194 h 644708"/>
                <a:gd name="connsiteX12" fmla="*/ 21475 w 1145657"/>
                <a:gd name="connsiteY12" fmla="*/ 401249 h 644708"/>
                <a:gd name="connsiteX13" fmla="*/ 0 w 1145657"/>
                <a:gd name="connsiteY13" fmla="*/ 422740 h 644708"/>
                <a:gd name="connsiteX14" fmla="*/ 221969 w 1145657"/>
                <a:gd name="connsiteY14" fmla="*/ 644709 h 64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5657" h="644708">
                  <a:moveTo>
                    <a:pt x="443938" y="422740"/>
                  </a:moveTo>
                  <a:lnTo>
                    <a:pt x="422462" y="401249"/>
                  </a:lnTo>
                  <a:lnTo>
                    <a:pt x="229912" y="593814"/>
                  </a:lnTo>
                  <a:cubicBezTo>
                    <a:pt x="229853" y="593874"/>
                    <a:pt x="229757" y="593874"/>
                    <a:pt x="229698" y="593814"/>
                  </a:cubicBezTo>
                  <a:cubicBezTo>
                    <a:pt x="229674" y="593790"/>
                    <a:pt x="229657" y="593758"/>
                    <a:pt x="229654" y="593723"/>
                  </a:cubicBezTo>
                  <a:cubicBezTo>
                    <a:pt x="178907" y="338697"/>
                    <a:pt x="344508" y="90817"/>
                    <a:pt x="599535" y="40071"/>
                  </a:cubicBezTo>
                  <a:cubicBezTo>
                    <a:pt x="812305" y="-2268"/>
                    <a:pt x="1026463" y="106257"/>
                    <a:pt x="1118137" y="302878"/>
                  </a:cubicBezTo>
                  <a:lnTo>
                    <a:pt x="1145658" y="290014"/>
                  </a:lnTo>
                  <a:cubicBezTo>
                    <a:pt x="1029017" y="39051"/>
                    <a:pt x="731017" y="-69839"/>
                    <a:pt x="480054" y="46800"/>
                  </a:cubicBezTo>
                  <a:cubicBezTo>
                    <a:pt x="278654" y="140405"/>
                    <a:pt x="162896" y="355411"/>
                    <a:pt x="195633" y="575073"/>
                  </a:cubicBezTo>
                  <a:cubicBezTo>
                    <a:pt x="195659" y="575144"/>
                    <a:pt x="195623" y="575222"/>
                    <a:pt x="195553" y="575249"/>
                  </a:cubicBezTo>
                  <a:cubicBezTo>
                    <a:pt x="195492" y="575270"/>
                    <a:pt x="195425" y="575247"/>
                    <a:pt x="195390" y="575194"/>
                  </a:cubicBezTo>
                  <a:lnTo>
                    <a:pt x="21475" y="401249"/>
                  </a:lnTo>
                  <a:lnTo>
                    <a:pt x="0" y="422740"/>
                  </a:lnTo>
                  <a:lnTo>
                    <a:pt x="221969" y="644709"/>
                  </a:lnTo>
                  <a:close/>
                </a:path>
              </a:pathLst>
            </a:custGeom>
            <a:solidFill>
              <a:srgbClr val="000000"/>
            </a:solidFill>
            <a:ln w="19050" cap="flat">
              <a:solidFill>
                <a:schemeClr val="accent6">
                  <a:lumMod val="75000"/>
                </a:schemeClr>
              </a:solid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0763F80-0A6E-605B-586C-19BB2A25C818}"/>
                </a:ext>
              </a:extLst>
            </p:cNvPr>
            <p:cNvSpPr/>
            <p:nvPr/>
          </p:nvSpPr>
          <p:spPr>
            <a:xfrm>
              <a:off x="5976101" y="2466064"/>
              <a:ext cx="1134251" cy="613162"/>
            </a:xfrm>
            <a:custGeom>
              <a:avLst/>
              <a:gdLst>
                <a:gd name="connsiteX0" fmla="*/ 690283 w 1134251"/>
                <a:gd name="connsiteY0" fmla="*/ 221984 h 613162"/>
                <a:gd name="connsiteX1" fmla="*/ 711759 w 1134251"/>
                <a:gd name="connsiteY1" fmla="*/ 243460 h 613162"/>
                <a:gd name="connsiteX2" fmla="*/ 908592 w 1134251"/>
                <a:gd name="connsiteY2" fmla="*/ 46626 h 613162"/>
                <a:gd name="connsiteX3" fmla="*/ 908806 w 1134251"/>
                <a:gd name="connsiteY3" fmla="*/ 46626 h 613162"/>
                <a:gd name="connsiteX4" fmla="*/ 908850 w 1134251"/>
                <a:gd name="connsiteY4" fmla="*/ 46718 h 613162"/>
                <a:gd name="connsiteX5" fmla="*/ 511759 w 1134251"/>
                <a:gd name="connsiteY5" fmla="*/ 577681 h 613162"/>
                <a:gd name="connsiteX6" fmla="*/ 442829 w 1134251"/>
                <a:gd name="connsiteY6" fmla="*/ 582481 h 613162"/>
                <a:gd name="connsiteX7" fmla="*/ 26822 w 1134251"/>
                <a:gd name="connsiteY7" fmla="*/ 332354 h 613162"/>
                <a:gd name="connsiteX8" fmla="*/ 0 w 1134251"/>
                <a:gd name="connsiteY8" fmla="*/ 346600 h 613162"/>
                <a:gd name="connsiteX9" fmla="*/ 677562 w 1134251"/>
                <a:gd name="connsiteY9" fmla="*/ 554696 h 613162"/>
                <a:gd name="connsiteX10" fmla="*/ 944025 w 1134251"/>
                <a:gd name="connsiteY10" fmla="*/ 111660 h 613162"/>
                <a:gd name="connsiteX11" fmla="*/ 942506 w 1134251"/>
                <a:gd name="connsiteY11" fmla="*/ 73539 h 613162"/>
                <a:gd name="connsiteX12" fmla="*/ 942658 w 1134251"/>
                <a:gd name="connsiteY12" fmla="*/ 73387 h 613162"/>
                <a:gd name="connsiteX13" fmla="*/ 942749 w 1134251"/>
                <a:gd name="connsiteY13" fmla="*/ 73418 h 613162"/>
                <a:gd name="connsiteX14" fmla="*/ 1112776 w 1134251"/>
                <a:gd name="connsiteY14" fmla="*/ 243520 h 613162"/>
                <a:gd name="connsiteX15" fmla="*/ 1134252 w 1134251"/>
                <a:gd name="connsiteY15" fmla="*/ 222045 h 613162"/>
                <a:gd name="connsiteX16" fmla="*/ 912252 w 1134251"/>
                <a:gd name="connsiteY16" fmla="*/ 0 h 61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251" h="613162">
                  <a:moveTo>
                    <a:pt x="690283" y="221984"/>
                  </a:moveTo>
                  <a:lnTo>
                    <a:pt x="711759" y="243460"/>
                  </a:lnTo>
                  <a:lnTo>
                    <a:pt x="908592" y="46626"/>
                  </a:lnTo>
                  <a:cubicBezTo>
                    <a:pt x="908651" y="46567"/>
                    <a:pt x="908747" y="46567"/>
                    <a:pt x="908806" y="46626"/>
                  </a:cubicBezTo>
                  <a:cubicBezTo>
                    <a:pt x="908830" y="46651"/>
                    <a:pt x="908847" y="46683"/>
                    <a:pt x="908850" y="46718"/>
                  </a:cubicBezTo>
                  <a:cubicBezTo>
                    <a:pt x="945819" y="302993"/>
                    <a:pt x="768034" y="540714"/>
                    <a:pt x="511759" y="577681"/>
                  </a:cubicBezTo>
                  <a:cubicBezTo>
                    <a:pt x="488932" y="580974"/>
                    <a:pt x="465893" y="582579"/>
                    <a:pt x="442829" y="582481"/>
                  </a:cubicBezTo>
                  <a:cubicBezTo>
                    <a:pt x="268522" y="582642"/>
                    <a:pt x="108422" y="486382"/>
                    <a:pt x="26822" y="332354"/>
                  </a:cubicBezTo>
                  <a:lnTo>
                    <a:pt x="0" y="346600"/>
                  </a:lnTo>
                  <a:cubicBezTo>
                    <a:pt x="129640" y="591168"/>
                    <a:pt x="432994" y="684336"/>
                    <a:pt x="677562" y="554696"/>
                  </a:cubicBezTo>
                  <a:cubicBezTo>
                    <a:pt x="841573" y="467758"/>
                    <a:pt x="944101" y="297290"/>
                    <a:pt x="944025" y="111660"/>
                  </a:cubicBezTo>
                  <a:cubicBezTo>
                    <a:pt x="944025" y="98948"/>
                    <a:pt x="943433" y="86221"/>
                    <a:pt x="942506" y="73539"/>
                  </a:cubicBezTo>
                  <a:cubicBezTo>
                    <a:pt x="942506" y="73456"/>
                    <a:pt x="942575" y="73387"/>
                    <a:pt x="942658" y="73387"/>
                  </a:cubicBezTo>
                  <a:cubicBezTo>
                    <a:pt x="942692" y="73387"/>
                    <a:pt x="942723" y="73398"/>
                    <a:pt x="942749" y="73418"/>
                  </a:cubicBezTo>
                  <a:lnTo>
                    <a:pt x="1112776" y="243520"/>
                  </a:lnTo>
                  <a:lnTo>
                    <a:pt x="1134252" y="222045"/>
                  </a:lnTo>
                  <a:lnTo>
                    <a:pt x="912252" y="0"/>
                  </a:lnTo>
                  <a:close/>
                </a:path>
              </a:pathLst>
            </a:custGeom>
            <a:solidFill>
              <a:srgbClr val="000000"/>
            </a:solidFill>
            <a:ln w="19050" cap="flat">
              <a:solidFill>
                <a:schemeClr val="accent6">
                  <a:lumMod val="75000"/>
                </a:schemeClr>
              </a:solidFill>
              <a:prstDash val="solid"/>
              <a:miter/>
            </a:ln>
          </p:spPr>
          <p:txBody>
            <a:bodyPr rtlCol="0" anchor="ctr"/>
            <a:lstStyle/>
            <a:p>
              <a:endParaRPr lang="en-US"/>
            </a:p>
          </p:txBody>
        </p:sp>
      </p:grpSp>
      <p:sp>
        <p:nvSpPr>
          <p:cNvPr id="94" name="Rectangle 93">
            <a:extLst>
              <a:ext uri="{FF2B5EF4-FFF2-40B4-BE49-F238E27FC236}">
                <a16:creationId xmlns:a16="http://schemas.microsoft.com/office/drawing/2014/main" id="{6F7448ED-B3EE-D9D7-EB25-77936384F1D7}"/>
              </a:ext>
            </a:extLst>
          </p:cNvPr>
          <p:cNvSpPr/>
          <p:nvPr/>
        </p:nvSpPr>
        <p:spPr>
          <a:xfrm>
            <a:off x="2441281" y="1894046"/>
            <a:ext cx="771843" cy="23748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RFM</a:t>
            </a:r>
          </a:p>
        </p:txBody>
      </p:sp>
      <p:sp>
        <p:nvSpPr>
          <p:cNvPr id="95" name="Rectangle 94">
            <a:extLst>
              <a:ext uri="{FF2B5EF4-FFF2-40B4-BE49-F238E27FC236}">
                <a16:creationId xmlns:a16="http://schemas.microsoft.com/office/drawing/2014/main" id="{285C9EF5-C3E3-14E6-6ED4-C19B4CA3AC7A}"/>
              </a:ext>
            </a:extLst>
          </p:cNvPr>
          <p:cNvSpPr/>
          <p:nvPr/>
        </p:nvSpPr>
        <p:spPr>
          <a:xfrm>
            <a:off x="4956142" y="5655614"/>
            <a:ext cx="771843" cy="23748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RFM</a:t>
            </a:r>
          </a:p>
        </p:txBody>
      </p:sp>
      <p:grpSp>
        <p:nvGrpSpPr>
          <p:cNvPr id="113" name="Group 112">
            <a:extLst>
              <a:ext uri="{FF2B5EF4-FFF2-40B4-BE49-F238E27FC236}">
                <a16:creationId xmlns:a16="http://schemas.microsoft.com/office/drawing/2014/main" id="{405EEAED-6D74-78B9-3CA8-43A178377D3D}"/>
              </a:ext>
            </a:extLst>
          </p:cNvPr>
          <p:cNvGrpSpPr/>
          <p:nvPr/>
        </p:nvGrpSpPr>
        <p:grpSpPr>
          <a:xfrm>
            <a:off x="7029182" y="4387439"/>
            <a:ext cx="2077228" cy="1200329"/>
            <a:chOff x="4431307" y="4288123"/>
            <a:chExt cx="2077228" cy="1200329"/>
          </a:xfrm>
        </p:grpSpPr>
        <p:sp>
          <p:nvSpPr>
            <p:cNvPr id="114" name="TextBox 113">
              <a:extLst>
                <a:ext uri="{FF2B5EF4-FFF2-40B4-BE49-F238E27FC236}">
                  <a16:creationId xmlns:a16="http://schemas.microsoft.com/office/drawing/2014/main" id="{2D349D58-4F13-C5B0-91AA-8FC1DA09F3E1}"/>
                </a:ext>
              </a:extLst>
            </p:cNvPr>
            <p:cNvSpPr txBox="1"/>
            <p:nvPr/>
          </p:nvSpPr>
          <p:spPr>
            <a:xfrm>
              <a:off x="4959148" y="4288123"/>
              <a:ext cx="1549387" cy="1200329"/>
            </a:xfrm>
            <a:prstGeom prst="rect">
              <a:avLst/>
            </a:prstGeom>
            <a:noFill/>
          </p:spPr>
          <p:txBody>
            <a:bodyPr wrap="square" rtlCol="0">
              <a:spAutoFit/>
            </a:bodyPr>
            <a:lstStyle/>
            <a:p>
              <a:r>
                <a:rPr lang="en-US" i="1" dirty="0"/>
                <a:t>allocates a fixed time for </a:t>
              </a:r>
              <a:r>
                <a:rPr lang="en-US" i="1" dirty="0">
                  <a:solidFill>
                    <a:schemeClr val="accent6">
                      <a:lumMod val="75000"/>
                    </a:schemeClr>
                  </a:solidFill>
                </a:rPr>
                <a:t>preventive refresh</a:t>
              </a:r>
            </a:p>
          </p:txBody>
        </p:sp>
        <p:cxnSp>
          <p:nvCxnSpPr>
            <p:cNvPr id="115" name="Connector: Curved 114">
              <a:extLst>
                <a:ext uri="{FF2B5EF4-FFF2-40B4-BE49-F238E27FC236}">
                  <a16:creationId xmlns:a16="http://schemas.microsoft.com/office/drawing/2014/main" id="{73F0A7ED-260A-7DE1-6DA9-6DFBA93F76C8}"/>
                </a:ext>
              </a:extLst>
            </p:cNvPr>
            <p:cNvCxnSpPr>
              <a:cxnSpLocks/>
            </p:cNvCxnSpPr>
            <p:nvPr/>
          </p:nvCxnSpPr>
          <p:spPr>
            <a:xfrm flipV="1">
              <a:off x="4431307" y="5018602"/>
              <a:ext cx="491254" cy="349755"/>
            </a:xfrm>
            <a:prstGeom prst="curvedConnector3">
              <a:avLst>
                <a:gd name="adj1" fmla="val 50000"/>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20" name="Group 119">
            <a:extLst>
              <a:ext uri="{FF2B5EF4-FFF2-40B4-BE49-F238E27FC236}">
                <a16:creationId xmlns:a16="http://schemas.microsoft.com/office/drawing/2014/main" id="{B74EECAB-078F-B9BE-D644-9D7A31E1C07D}"/>
              </a:ext>
            </a:extLst>
          </p:cNvPr>
          <p:cNvGrpSpPr/>
          <p:nvPr/>
        </p:nvGrpSpPr>
        <p:grpSpPr>
          <a:xfrm>
            <a:off x="2763678" y="4456219"/>
            <a:ext cx="408373" cy="296405"/>
            <a:chOff x="5727539" y="2075553"/>
            <a:chExt cx="1382813" cy="1003673"/>
          </a:xfrm>
        </p:grpSpPr>
        <p:sp>
          <p:nvSpPr>
            <p:cNvPr id="121" name="Freeform: Shape 120">
              <a:extLst>
                <a:ext uri="{FF2B5EF4-FFF2-40B4-BE49-F238E27FC236}">
                  <a16:creationId xmlns:a16="http://schemas.microsoft.com/office/drawing/2014/main" id="{C3A09FA2-D236-FDAB-54CB-01C91752EBC5}"/>
                </a:ext>
              </a:extLst>
            </p:cNvPr>
            <p:cNvSpPr/>
            <p:nvPr/>
          </p:nvSpPr>
          <p:spPr>
            <a:xfrm>
              <a:off x="5727539" y="2075553"/>
              <a:ext cx="1145657" cy="644708"/>
            </a:xfrm>
            <a:custGeom>
              <a:avLst/>
              <a:gdLst>
                <a:gd name="connsiteX0" fmla="*/ 443938 w 1145657"/>
                <a:gd name="connsiteY0" fmla="*/ 422740 h 644708"/>
                <a:gd name="connsiteX1" fmla="*/ 422462 w 1145657"/>
                <a:gd name="connsiteY1" fmla="*/ 401249 h 644708"/>
                <a:gd name="connsiteX2" fmla="*/ 229912 w 1145657"/>
                <a:gd name="connsiteY2" fmla="*/ 593814 h 644708"/>
                <a:gd name="connsiteX3" fmla="*/ 229698 w 1145657"/>
                <a:gd name="connsiteY3" fmla="*/ 593814 h 644708"/>
                <a:gd name="connsiteX4" fmla="*/ 229654 w 1145657"/>
                <a:gd name="connsiteY4" fmla="*/ 593723 h 644708"/>
                <a:gd name="connsiteX5" fmla="*/ 599535 w 1145657"/>
                <a:gd name="connsiteY5" fmla="*/ 40071 h 644708"/>
                <a:gd name="connsiteX6" fmla="*/ 1118137 w 1145657"/>
                <a:gd name="connsiteY6" fmla="*/ 302878 h 644708"/>
                <a:gd name="connsiteX7" fmla="*/ 1145658 w 1145657"/>
                <a:gd name="connsiteY7" fmla="*/ 290014 h 644708"/>
                <a:gd name="connsiteX8" fmla="*/ 480054 w 1145657"/>
                <a:gd name="connsiteY8" fmla="*/ 46800 h 644708"/>
                <a:gd name="connsiteX9" fmla="*/ 195633 w 1145657"/>
                <a:gd name="connsiteY9" fmla="*/ 575073 h 644708"/>
                <a:gd name="connsiteX10" fmla="*/ 195553 w 1145657"/>
                <a:gd name="connsiteY10" fmla="*/ 575249 h 644708"/>
                <a:gd name="connsiteX11" fmla="*/ 195390 w 1145657"/>
                <a:gd name="connsiteY11" fmla="*/ 575194 h 644708"/>
                <a:gd name="connsiteX12" fmla="*/ 21475 w 1145657"/>
                <a:gd name="connsiteY12" fmla="*/ 401249 h 644708"/>
                <a:gd name="connsiteX13" fmla="*/ 0 w 1145657"/>
                <a:gd name="connsiteY13" fmla="*/ 422740 h 644708"/>
                <a:gd name="connsiteX14" fmla="*/ 221969 w 1145657"/>
                <a:gd name="connsiteY14" fmla="*/ 644709 h 644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45657" h="644708">
                  <a:moveTo>
                    <a:pt x="443938" y="422740"/>
                  </a:moveTo>
                  <a:lnTo>
                    <a:pt x="422462" y="401249"/>
                  </a:lnTo>
                  <a:lnTo>
                    <a:pt x="229912" y="593814"/>
                  </a:lnTo>
                  <a:cubicBezTo>
                    <a:pt x="229853" y="593874"/>
                    <a:pt x="229757" y="593874"/>
                    <a:pt x="229698" y="593814"/>
                  </a:cubicBezTo>
                  <a:cubicBezTo>
                    <a:pt x="229674" y="593790"/>
                    <a:pt x="229657" y="593758"/>
                    <a:pt x="229654" y="593723"/>
                  </a:cubicBezTo>
                  <a:cubicBezTo>
                    <a:pt x="178907" y="338697"/>
                    <a:pt x="344508" y="90817"/>
                    <a:pt x="599535" y="40071"/>
                  </a:cubicBezTo>
                  <a:cubicBezTo>
                    <a:pt x="812305" y="-2268"/>
                    <a:pt x="1026463" y="106257"/>
                    <a:pt x="1118137" y="302878"/>
                  </a:cubicBezTo>
                  <a:lnTo>
                    <a:pt x="1145658" y="290014"/>
                  </a:lnTo>
                  <a:cubicBezTo>
                    <a:pt x="1029017" y="39051"/>
                    <a:pt x="731017" y="-69839"/>
                    <a:pt x="480054" y="46800"/>
                  </a:cubicBezTo>
                  <a:cubicBezTo>
                    <a:pt x="278654" y="140405"/>
                    <a:pt x="162896" y="355411"/>
                    <a:pt x="195633" y="575073"/>
                  </a:cubicBezTo>
                  <a:cubicBezTo>
                    <a:pt x="195659" y="575144"/>
                    <a:pt x="195623" y="575222"/>
                    <a:pt x="195553" y="575249"/>
                  </a:cubicBezTo>
                  <a:cubicBezTo>
                    <a:pt x="195492" y="575270"/>
                    <a:pt x="195425" y="575247"/>
                    <a:pt x="195390" y="575194"/>
                  </a:cubicBezTo>
                  <a:lnTo>
                    <a:pt x="21475" y="401249"/>
                  </a:lnTo>
                  <a:lnTo>
                    <a:pt x="0" y="422740"/>
                  </a:lnTo>
                  <a:lnTo>
                    <a:pt x="221969" y="644709"/>
                  </a:lnTo>
                  <a:close/>
                </a:path>
              </a:pathLst>
            </a:custGeom>
            <a:solidFill>
              <a:srgbClr val="000000"/>
            </a:solidFill>
            <a:ln w="19050" cap="flat">
              <a:solidFill>
                <a:schemeClr val="accent6">
                  <a:lumMod val="75000"/>
                </a:schemeClr>
              </a:solidFill>
              <a:prstDash val="solid"/>
              <a:miter/>
            </a:ln>
          </p:spPr>
          <p:txBody>
            <a:bodyPr rtlCol="0" anchor="ctr"/>
            <a:lstStyle/>
            <a:p>
              <a:endParaRPr lang="en-US" dirty="0"/>
            </a:p>
          </p:txBody>
        </p:sp>
        <p:sp>
          <p:nvSpPr>
            <p:cNvPr id="122" name="Freeform: Shape 121">
              <a:extLst>
                <a:ext uri="{FF2B5EF4-FFF2-40B4-BE49-F238E27FC236}">
                  <a16:creationId xmlns:a16="http://schemas.microsoft.com/office/drawing/2014/main" id="{E70D9A4B-EA8D-3988-0D25-08EF1EF1E635}"/>
                </a:ext>
              </a:extLst>
            </p:cNvPr>
            <p:cNvSpPr/>
            <p:nvPr/>
          </p:nvSpPr>
          <p:spPr>
            <a:xfrm>
              <a:off x="5976101" y="2466064"/>
              <a:ext cx="1134251" cy="613162"/>
            </a:xfrm>
            <a:custGeom>
              <a:avLst/>
              <a:gdLst>
                <a:gd name="connsiteX0" fmla="*/ 690283 w 1134251"/>
                <a:gd name="connsiteY0" fmla="*/ 221984 h 613162"/>
                <a:gd name="connsiteX1" fmla="*/ 711759 w 1134251"/>
                <a:gd name="connsiteY1" fmla="*/ 243460 h 613162"/>
                <a:gd name="connsiteX2" fmla="*/ 908592 w 1134251"/>
                <a:gd name="connsiteY2" fmla="*/ 46626 h 613162"/>
                <a:gd name="connsiteX3" fmla="*/ 908806 w 1134251"/>
                <a:gd name="connsiteY3" fmla="*/ 46626 h 613162"/>
                <a:gd name="connsiteX4" fmla="*/ 908850 w 1134251"/>
                <a:gd name="connsiteY4" fmla="*/ 46718 h 613162"/>
                <a:gd name="connsiteX5" fmla="*/ 511759 w 1134251"/>
                <a:gd name="connsiteY5" fmla="*/ 577681 h 613162"/>
                <a:gd name="connsiteX6" fmla="*/ 442829 w 1134251"/>
                <a:gd name="connsiteY6" fmla="*/ 582481 h 613162"/>
                <a:gd name="connsiteX7" fmla="*/ 26822 w 1134251"/>
                <a:gd name="connsiteY7" fmla="*/ 332354 h 613162"/>
                <a:gd name="connsiteX8" fmla="*/ 0 w 1134251"/>
                <a:gd name="connsiteY8" fmla="*/ 346600 h 613162"/>
                <a:gd name="connsiteX9" fmla="*/ 677562 w 1134251"/>
                <a:gd name="connsiteY9" fmla="*/ 554696 h 613162"/>
                <a:gd name="connsiteX10" fmla="*/ 944025 w 1134251"/>
                <a:gd name="connsiteY10" fmla="*/ 111660 h 613162"/>
                <a:gd name="connsiteX11" fmla="*/ 942506 w 1134251"/>
                <a:gd name="connsiteY11" fmla="*/ 73539 h 613162"/>
                <a:gd name="connsiteX12" fmla="*/ 942658 w 1134251"/>
                <a:gd name="connsiteY12" fmla="*/ 73387 h 613162"/>
                <a:gd name="connsiteX13" fmla="*/ 942749 w 1134251"/>
                <a:gd name="connsiteY13" fmla="*/ 73418 h 613162"/>
                <a:gd name="connsiteX14" fmla="*/ 1112776 w 1134251"/>
                <a:gd name="connsiteY14" fmla="*/ 243520 h 613162"/>
                <a:gd name="connsiteX15" fmla="*/ 1134252 w 1134251"/>
                <a:gd name="connsiteY15" fmla="*/ 222045 h 613162"/>
                <a:gd name="connsiteX16" fmla="*/ 912252 w 1134251"/>
                <a:gd name="connsiteY16" fmla="*/ 0 h 613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4251" h="613162">
                  <a:moveTo>
                    <a:pt x="690283" y="221984"/>
                  </a:moveTo>
                  <a:lnTo>
                    <a:pt x="711759" y="243460"/>
                  </a:lnTo>
                  <a:lnTo>
                    <a:pt x="908592" y="46626"/>
                  </a:lnTo>
                  <a:cubicBezTo>
                    <a:pt x="908651" y="46567"/>
                    <a:pt x="908747" y="46567"/>
                    <a:pt x="908806" y="46626"/>
                  </a:cubicBezTo>
                  <a:cubicBezTo>
                    <a:pt x="908830" y="46651"/>
                    <a:pt x="908847" y="46683"/>
                    <a:pt x="908850" y="46718"/>
                  </a:cubicBezTo>
                  <a:cubicBezTo>
                    <a:pt x="945819" y="302993"/>
                    <a:pt x="768034" y="540714"/>
                    <a:pt x="511759" y="577681"/>
                  </a:cubicBezTo>
                  <a:cubicBezTo>
                    <a:pt x="488932" y="580974"/>
                    <a:pt x="465893" y="582579"/>
                    <a:pt x="442829" y="582481"/>
                  </a:cubicBezTo>
                  <a:cubicBezTo>
                    <a:pt x="268522" y="582642"/>
                    <a:pt x="108422" y="486382"/>
                    <a:pt x="26822" y="332354"/>
                  </a:cubicBezTo>
                  <a:lnTo>
                    <a:pt x="0" y="346600"/>
                  </a:lnTo>
                  <a:cubicBezTo>
                    <a:pt x="129640" y="591168"/>
                    <a:pt x="432994" y="684336"/>
                    <a:pt x="677562" y="554696"/>
                  </a:cubicBezTo>
                  <a:cubicBezTo>
                    <a:pt x="841573" y="467758"/>
                    <a:pt x="944101" y="297290"/>
                    <a:pt x="944025" y="111660"/>
                  </a:cubicBezTo>
                  <a:cubicBezTo>
                    <a:pt x="944025" y="98948"/>
                    <a:pt x="943433" y="86221"/>
                    <a:pt x="942506" y="73539"/>
                  </a:cubicBezTo>
                  <a:cubicBezTo>
                    <a:pt x="942506" y="73456"/>
                    <a:pt x="942575" y="73387"/>
                    <a:pt x="942658" y="73387"/>
                  </a:cubicBezTo>
                  <a:cubicBezTo>
                    <a:pt x="942692" y="73387"/>
                    <a:pt x="942723" y="73398"/>
                    <a:pt x="942749" y="73418"/>
                  </a:cubicBezTo>
                  <a:lnTo>
                    <a:pt x="1112776" y="243520"/>
                  </a:lnTo>
                  <a:lnTo>
                    <a:pt x="1134252" y="222045"/>
                  </a:lnTo>
                  <a:lnTo>
                    <a:pt x="912252" y="0"/>
                  </a:lnTo>
                  <a:close/>
                </a:path>
              </a:pathLst>
            </a:custGeom>
            <a:solidFill>
              <a:srgbClr val="000000"/>
            </a:solidFill>
            <a:ln w="19050" cap="flat">
              <a:solidFill>
                <a:schemeClr val="accent6">
                  <a:lumMod val="75000"/>
                </a:schemeClr>
              </a:solidFill>
              <a:prstDash val="solid"/>
              <a:miter/>
            </a:ln>
          </p:spPr>
          <p:txBody>
            <a:bodyPr rtlCol="0" anchor="ctr"/>
            <a:lstStyle/>
            <a:p>
              <a:endParaRPr lang="en-US"/>
            </a:p>
          </p:txBody>
        </p:sp>
      </p:grpSp>
      <p:sp>
        <p:nvSpPr>
          <p:cNvPr id="123" name="Rectangle 122">
            <a:extLst>
              <a:ext uri="{FF2B5EF4-FFF2-40B4-BE49-F238E27FC236}">
                <a16:creationId xmlns:a16="http://schemas.microsoft.com/office/drawing/2014/main" id="{B825BA46-6D9D-5F34-4535-AFBAFA5B0559}"/>
              </a:ext>
            </a:extLst>
          </p:cNvPr>
          <p:cNvSpPr/>
          <p:nvPr/>
        </p:nvSpPr>
        <p:spPr>
          <a:xfrm>
            <a:off x="7229809" y="5652539"/>
            <a:ext cx="771843" cy="237489"/>
          </a:xfrm>
          <a:prstGeom prst="rect">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ACT</a:t>
            </a:r>
          </a:p>
        </p:txBody>
      </p:sp>
      <p:sp>
        <p:nvSpPr>
          <p:cNvPr id="127" name="Rectangle 126">
            <a:extLst>
              <a:ext uri="{FF2B5EF4-FFF2-40B4-BE49-F238E27FC236}">
                <a16:creationId xmlns:a16="http://schemas.microsoft.com/office/drawing/2014/main" id="{53D2466F-8C96-008E-F3DB-712C824B2E73}"/>
              </a:ext>
            </a:extLst>
          </p:cNvPr>
          <p:cNvSpPr/>
          <p:nvPr/>
        </p:nvSpPr>
        <p:spPr>
          <a:xfrm>
            <a:off x="4624130" y="1346353"/>
            <a:ext cx="3115894" cy="268979"/>
          </a:xfrm>
          <a:prstGeom prst="rect">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cap="all" dirty="0"/>
              <a:t>Unavailable</a:t>
            </a:r>
          </a:p>
        </p:txBody>
      </p:sp>
      <p:cxnSp>
        <p:nvCxnSpPr>
          <p:cNvPr id="129" name="Straight Connector 128">
            <a:extLst>
              <a:ext uri="{FF2B5EF4-FFF2-40B4-BE49-F238E27FC236}">
                <a16:creationId xmlns:a16="http://schemas.microsoft.com/office/drawing/2014/main" id="{6E9652A6-1D9D-D0A3-D888-621A3BB12C5E}"/>
              </a:ext>
            </a:extLst>
          </p:cNvPr>
          <p:cNvCxnSpPr>
            <a:cxnSpLocks/>
          </p:cNvCxnSpPr>
          <p:nvPr/>
        </p:nvCxnSpPr>
        <p:spPr>
          <a:xfrm>
            <a:off x="4792382" y="5413240"/>
            <a:ext cx="0" cy="657785"/>
          </a:xfrm>
          <a:prstGeom prst="line">
            <a:avLst/>
          </a:prstGeom>
          <a:ln w="381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6ECE0127-0B83-21FC-B52F-896FAD3C896C}"/>
              </a:ext>
            </a:extLst>
          </p:cNvPr>
          <p:cNvSpPr txBox="1"/>
          <p:nvPr/>
        </p:nvSpPr>
        <p:spPr>
          <a:xfrm>
            <a:off x="4191340" y="5095417"/>
            <a:ext cx="1121229" cy="369332"/>
          </a:xfrm>
          <a:prstGeom prst="rect">
            <a:avLst/>
          </a:prstGeom>
          <a:noFill/>
        </p:spPr>
        <p:txBody>
          <a:bodyPr wrap="square" rtlCol="0">
            <a:spAutoFit/>
          </a:bodyPr>
          <a:lstStyle/>
          <a:p>
            <a:r>
              <a:rPr lang="en-US" b="1" i="1" dirty="0">
                <a:solidFill>
                  <a:srgbClr val="C00000"/>
                </a:solidFill>
              </a:rPr>
              <a:t>Back-off</a:t>
            </a:r>
          </a:p>
        </p:txBody>
      </p:sp>
      <p:grpSp>
        <p:nvGrpSpPr>
          <p:cNvPr id="133" name="Group 132">
            <a:extLst>
              <a:ext uri="{FF2B5EF4-FFF2-40B4-BE49-F238E27FC236}">
                <a16:creationId xmlns:a16="http://schemas.microsoft.com/office/drawing/2014/main" id="{ADEC1D6E-EB4B-508E-76F7-57781011E022}"/>
              </a:ext>
            </a:extLst>
          </p:cNvPr>
          <p:cNvGrpSpPr/>
          <p:nvPr/>
        </p:nvGrpSpPr>
        <p:grpSpPr>
          <a:xfrm>
            <a:off x="6967778" y="2553804"/>
            <a:ext cx="2141044" cy="923330"/>
            <a:chOff x="4216582" y="4326489"/>
            <a:chExt cx="2141044" cy="923330"/>
          </a:xfrm>
        </p:grpSpPr>
        <p:sp>
          <p:nvSpPr>
            <p:cNvPr id="134" name="TextBox 133">
              <a:extLst>
                <a:ext uri="{FF2B5EF4-FFF2-40B4-BE49-F238E27FC236}">
                  <a16:creationId xmlns:a16="http://schemas.microsoft.com/office/drawing/2014/main" id="{B64E3C7F-9B72-AD25-4CBC-F04486423BBE}"/>
                </a:ext>
              </a:extLst>
            </p:cNvPr>
            <p:cNvSpPr txBox="1"/>
            <p:nvPr/>
          </p:nvSpPr>
          <p:spPr>
            <a:xfrm>
              <a:off x="4931689" y="4326489"/>
              <a:ext cx="1425937" cy="923330"/>
            </a:xfrm>
            <a:prstGeom prst="rect">
              <a:avLst/>
            </a:prstGeom>
            <a:noFill/>
          </p:spPr>
          <p:txBody>
            <a:bodyPr wrap="square" rtlCol="0">
              <a:spAutoFit/>
            </a:bodyPr>
            <a:lstStyle/>
            <a:p>
              <a:r>
                <a:rPr lang="en-US" i="1" dirty="0"/>
                <a:t>becomes available again</a:t>
              </a:r>
              <a:endParaRPr lang="en-US" i="1" dirty="0">
                <a:solidFill>
                  <a:schemeClr val="accent6">
                    <a:lumMod val="75000"/>
                  </a:schemeClr>
                </a:solidFill>
              </a:endParaRPr>
            </a:p>
          </p:txBody>
        </p:sp>
        <p:cxnSp>
          <p:nvCxnSpPr>
            <p:cNvPr id="135" name="Connector: Curved 134">
              <a:extLst>
                <a:ext uri="{FF2B5EF4-FFF2-40B4-BE49-F238E27FC236}">
                  <a16:creationId xmlns:a16="http://schemas.microsoft.com/office/drawing/2014/main" id="{557DE2BA-74C5-A091-9066-90DF804A5B08}"/>
                </a:ext>
              </a:extLst>
            </p:cNvPr>
            <p:cNvCxnSpPr>
              <a:cxnSpLocks/>
            </p:cNvCxnSpPr>
            <p:nvPr/>
          </p:nvCxnSpPr>
          <p:spPr>
            <a:xfrm>
              <a:off x="4216582" y="4511554"/>
              <a:ext cx="634877" cy="372618"/>
            </a:xfrm>
            <a:prstGeom prst="curvedConnector3">
              <a:avLst>
                <a:gd name="adj1" fmla="val 50000"/>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943377FC-5CA5-BA6E-5642-6AACAC0EC6EF}"/>
              </a:ext>
            </a:extLst>
          </p:cNvPr>
          <p:cNvGrpSpPr/>
          <p:nvPr/>
        </p:nvGrpSpPr>
        <p:grpSpPr>
          <a:xfrm>
            <a:off x="7331286" y="3815615"/>
            <a:ext cx="1848017" cy="1726957"/>
            <a:chOff x="4410948" y="4706965"/>
            <a:chExt cx="1848017" cy="1726957"/>
          </a:xfrm>
        </p:grpSpPr>
        <p:sp>
          <p:nvSpPr>
            <p:cNvPr id="19" name="TextBox 18">
              <a:extLst>
                <a:ext uri="{FF2B5EF4-FFF2-40B4-BE49-F238E27FC236}">
                  <a16:creationId xmlns:a16="http://schemas.microsoft.com/office/drawing/2014/main" id="{4EFF37A5-FB1D-3646-EE80-21BF22F29836}"/>
                </a:ext>
              </a:extLst>
            </p:cNvPr>
            <p:cNvSpPr txBox="1"/>
            <p:nvPr/>
          </p:nvSpPr>
          <p:spPr>
            <a:xfrm>
              <a:off x="4410948" y="4706965"/>
              <a:ext cx="1848017" cy="646331"/>
            </a:xfrm>
            <a:prstGeom prst="rect">
              <a:avLst/>
            </a:prstGeom>
            <a:noFill/>
          </p:spPr>
          <p:txBody>
            <a:bodyPr wrap="square" rtlCol="0">
              <a:spAutoFit/>
            </a:bodyPr>
            <a:lstStyle/>
            <a:p>
              <a:r>
                <a:rPr lang="en-US" i="1" dirty="0"/>
                <a:t>continues to </a:t>
              </a:r>
              <a:br>
                <a:rPr lang="en-US" i="1" dirty="0"/>
              </a:br>
              <a:r>
                <a:rPr lang="en-US" i="1" dirty="0"/>
                <a:t>send commands</a:t>
              </a:r>
              <a:endParaRPr lang="en-US" i="1" dirty="0">
                <a:solidFill>
                  <a:schemeClr val="accent6">
                    <a:lumMod val="75000"/>
                  </a:schemeClr>
                </a:solidFill>
              </a:endParaRPr>
            </a:p>
          </p:txBody>
        </p:sp>
        <p:cxnSp>
          <p:nvCxnSpPr>
            <p:cNvPr id="20" name="Connector: Curved 19">
              <a:extLst>
                <a:ext uri="{FF2B5EF4-FFF2-40B4-BE49-F238E27FC236}">
                  <a16:creationId xmlns:a16="http://schemas.microsoft.com/office/drawing/2014/main" id="{C089976F-1449-8E63-E580-7E4992248C79}"/>
                </a:ext>
              </a:extLst>
            </p:cNvPr>
            <p:cNvCxnSpPr>
              <a:cxnSpLocks/>
            </p:cNvCxnSpPr>
            <p:nvPr/>
          </p:nvCxnSpPr>
          <p:spPr>
            <a:xfrm rot="5400000" flipH="1" flipV="1">
              <a:off x="4597503" y="5532788"/>
              <a:ext cx="902729" cy="899540"/>
            </a:xfrm>
            <a:prstGeom prst="curvedConnector3">
              <a:avLst>
                <a:gd name="adj1" fmla="val 50000"/>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7" name="Group 26">
            <a:extLst>
              <a:ext uri="{FF2B5EF4-FFF2-40B4-BE49-F238E27FC236}">
                <a16:creationId xmlns:a16="http://schemas.microsoft.com/office/drawing/2014/main" id="{19A4919F-9F63-3765-8C91-1C785CD34D2D}"/>
              </a:ext>
            </a:extLst>
          </p:cNvPr>
          <p:cNvGrpSpPr/>
          <p:nvPr/>
        </p:nvGrpSpPr>
        <p:grpSpPr>
          <a:xfrm>
            <a:off x="4815925" y="3430964"/>
            <a:ext cx="2249808" cy="795333"/>
            <a:chOff x="369249" y="3406237"/>
            <a:chExt cx="2249808" cy="795333"/>
          </a:xfrm>
        </p:grpSpPr>
        <p:sp>
          <p:nvSpPr>
            <p:cNvPr id="13" name="TextBox 12">
              <a:extLst>
                <a:ext uri="{FF2B5EF4-FFF2-40B4-BE49-F238E27FC236}">
                  <a16:creationId xmlns:a16="http://schemas.microsoft.com/office/drawing/2014/main" id="{0A6F76B4-8671-36D3-4734-A4BED2A802D7}"/>
                </a:ext>
              </a:extLst>
            </p:cNvPr>
            <p:cNvSpPr txBox="1"/>
            <p:nvPr/>
          </p:nvSpPr>
          <p:spPr>
            <a:xfrm>
              <a:off x="847440" y="3406237"/>
              <a:ext cx="1771617" cy="646331"/>
            </a:xfrm>
            <a:prstGeom prst="rect">
              <a:avLst/>
            </a:prstGeom>
            <a:noFill/>
          </p:spPr>
          <p:txBody>
            <a:bodyPr wrap="square" rtlCol="0">
              <a:spAutoFit/>
            </a:bodyPr>
            <a:lstStyle/>
            <a:p>
              <a:r>
                <a:rPr lang="en-US" i="1" dirty="0">
                  <a:solidFill>
                    <a:srgbClr val="C00000"/>
                  </a:solidFill>
                </a:rPr>
                <a:t>back-off threshold</a:t>
              </a:r>
            </a:p>
          </p:txBody>
        </p:sp>
        <p:cxnSp>
          <p:nvCxnSpPr>
            <p:cNvPr id="23" name="Connector: Curved 22">
              <a:extLst>
                <a:ext uri="{FF2B5EF4-FFF2-40B4-BE49-F238E27FC236}">
                  <a16:creationId xmlns:a16="http://schemas.microsoft.com/office/drawing/2014/main" id="{31919B0E-0B3D-A2DE-AEA0-703F714161CF}"/>
                </a:ext>
              </a:extLst>
            </p:cNvPr>
            <p:cNvCxnSpPr>
              <a:cxnSpLocks/>
            </p:cNvCxnSpPr>
            <p:nvPr/>
          </p:nvCxnSpPr>
          <p:spPr>
            <a:xfrm rot="10800000" flipH="1">
              <a:off x="369249" y="3763352"/>
              <a:ext cx="610181" cy="438218"/>
            </a:xfrm>
            <a:prstGeom prst="curvedConnector3">
              <a:avLst>
                <a:gd name="adj1" fmla="val 50000"/>
              </a:avLst>
            </a:prstGeom>
            <a:ln w="28575">
              <a:solidFill>
                <a:srgbClr val="C0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6240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
                                        </p:tgtEl>
                                        <p:attrNameLst>
                                          <p:attrName>style.visibility</p:attrName>
                                        </p:attrNameLst>
                                      </p:cBhvr>
                                      <p:to>
                                        <p:strVal val="visible"/>
                                      </p:to>
                                    </p:set>
                                  </p:childTnLst>
                                </p:cTn>
                              </p:par>
                              <p:par>
                                <p:cTn id="27" presetID="1" presetClass="exit" presetSubtype="0" fill="hold" nodeType="withEffect">
                                  <p:stCondLst>
                                    <p:cond delay="0"/>
                                  </p:stCondLst>
                                  <p:childTnLst>
                                    <p:set>
                                      <p:cBhvr>
                                        <p:cTn id="28" dur="1" fill="hold">
                                          <p:stCondLst>
                                            <p:cond delay="0"/>
                                          </p:stCondLst>
                                        </p:cTn>
                                        <p:tgtEl>
                                          <p:spTgt spid="67"/>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49"/>
                                        </p:tgtEl>
                                        <p:attrNameLst>
                                          <p:attrName>style.visibility</p:attrName>
                                        </p:attrNameLst>
                                      </p:cBhvr>
                                      <p:to>
                                        <p:strVal val="visible"/>
                                      </p:to>
                                    </p:set>
                                  </p:childTnLst>
                                </p:cTn>
                              </p:par>
                            </p:childTnLst>
                          </p:cTn>
                        </p:par>
                        <p:par>
                          <p:cTn id="31" fill="hold">
                            <p:stCondLst>
                              <p:cond delay="0"/>
                            </p:stCondLst>
                            <p:childTnLst>
                              <p:par>
                                <p:cTn id="32" presetID="63" presetClass="path" presetSubtype="0" accel="50000" decel="50000" fill="hold" grpId="1" nodeType="afterEffect">
                                  <p:stCondLst>
                                    <p:cond delay="0"/>
                                  </p:stCondLst>
                                  <p:childTnLst>
                                    <p:animMotion origin="layout" path="M 0 0 L 0.25 0 E" pathEditMode="relative" ptsTypes="">
                                      <p:cBhvr>
                                        <p:cTn id="33" dur="2000" fill="hold"/>
                                        <p:tgtEl>
                                          <p:spTgt spid="48"/>
                                        </p:tgtEl>
                                        <p:attrNameLst>
                                          <p:attrName>ppt_x</p:attrName>
                                          <p:attrName>ppt_y</p:attrName>
                                        </p:attrNameLst>
                                      </p:cBhvr>
                                    </p:animMotion>
                                  </p:childTnLst>
                                </p:cTn>
                              </p:par>
                            </p:childTnLst>
                          </p:cTn>
                        </p:par>
                        <p:par>
                          <p:cTn id="34" fill="hold">
                            <p:stCondLst>
                              <p:cond delay="2000"/>
                            </p:stCondLst>
                            <p:childTnLst>
                              <p:par>
                                <p:cTn id="35" presetID="1" presetClass="exit" presetSubtype="0" fill="hold" grpId="2" nodeType="afterEffect">
                                  <p:stCondLst>
                                    <p:cond delay="0"/>
                                  </p:stCondLst>
                                  <p:childTnLst>
                                    <p:set>
                                      <p:cBhvr>
                                        <p:cTn id="36" dur="1" fill="hold">
                                          <p:stCondLst>
                                            <p:cond delay="0"/>
                                          </p:stCondLst>
                                        </p:cTn>
                                        <p:tgtEl>
                                          <p:spTgt spid="48"/>
                                        </p:tgtEl>
                                        <p:attrNameLst>
                                          <p:attrName>style.visibility</p:attrName>
                                        </p:attrNameLst>
                                      </p:cBhvr>
                                      <p:to>
                                        <p:strVal val="hidden"/>
                                      </p:to>
                                    </p:set>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5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53"/>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54"/>
                                        </p:tgtEl>
                                        <p:attrNameLst>
                                          <p:attrName>style.visibility</p:attrName>
                                        </p:attrNameLst>
                                      </p:cBhvr>
                                      <p:to>
                                        <p:strVal val="visible"/>
                                      </p:to>
                                    </p:set>
                                  </p:childTnLst>
                                </p:cTn>
                              </p:par>
                            </p:childTnLst>
                          </p:cTn>
                        </p:par>
                        <p:par>
                          <p:cTn id="46" fill="hold">
                            <p:stCondLst>
                              <p:cond delay="0"/>
                            </p:stCondLst>
                            <p:childTnLst>
                              <p:par>
                                <p:cTn id="47" presetID="63" presetClass="path" presetSubtype="0" accel="50000" decel="50000" fill="hold" grpId="1" nodeType="afterEffect">
                                  <p:stCondLst>
                                    <p:cond delay="0"/>
                                  </p:stCondLst>
                                  <p:childTnLst>
                                    <p:animMotion origin="layout" path="M -3.33333E-6 -2.96296E-6 L 0.25 -2.96296E-6 " pathEditMode="relative" rAng="0" ptsTypes="AA">
                                      <p:cBhvr>
                                        <p:cTn id="48" dur="1000" fill="hold"/>
                                        <p:tgtEl>
                                          <p:spTgt spid="53"/>
                                        </p:tgtEl>
                                        <p:attrNameLst>
                                          <p:attrName>ppt_x</p:attrName>
                                          <p:attrName>ppt_y</p:attrName>
                                        </p:attrNameLst>
                                      </p:cBhvr>
                                      <p:rCtr x="12500" y="0"/>
                                    </p:animMotion>
                                  </p:childTnLst>
                                </p:cTn>
                              </p:par>
                            </p:childTnLst>
                          </p:cTn>
                        </p:par>
                        <p:par>
                          <p:cTn id="49" fill="hold">
                            <p:stCondLst>
                              <p:cond delay="1000"/>
                            </p:stCondLst>
                            <p:childTnLst>
                              <p:par>
                                <p:cTn id="50" presetID="1" presetClass="exit" presetSubtype="0" fill="hold" grpId="2" nodeType="afterEffect">
                                  <p:stCondLst>
                                    <p:cond delay="0"/>
                                  </p:stCondLst>
                                  <p:childTnLst>
                                    <p:set>
                                      <p:cBhvr>
                                        <p:cTn id="51" dur="1" fill="hold">
                                          <p:stCondLst>
                                            <p:cond delay="0"/>
                                          </p:stCondLst>
                                        </p:cTn>
                                        <p:tgtEl>
                                          <p:spTgt spid="53"/>
                                        </p:tgtEl>
                                        <p:attrNameLst>
                                          <p:attrName>style.visibility</p:attrName>
                                        </p:attrNameLst>
                                      </p:cBhvr>
                                      <p:to>
                                        <p:strVal val="hidden"/>
                                      </p:to>
                                    </p:set>
                                  </p:childTnLst>
                                </p:cTn>
                              </p:par>
                            </p:childTnLst>
                          </p:cTn>
                        </p:par>
                        <p:par>
                          <p:cTn id="52" fill="hold">
                            <p:stCondLst>
                              <p:cond delay="1000"/>
                            </p:stCondLst>
                            <p:childTnLst>
                              <p:par>
                                <p:cTn id="53" presetID="1" presetClass="entr" presetSubtype="0" fill="hold" grpId="0" nodeType="afterEffect">
                                  <p:stCondLst>
                                    <p:cond delay="0"/>
                                  </p:stCondLst>
                                  <p:childTnLst>
                                    <p:set>
                                      <p:cBhvr>
                                        <p:cTn id="54" dur="1" fill="hold">
                                          <p:stCondLst>
                                            <p:cond delay="0"/>
                                          </p:stCondLst>
                                        </p:cTn>
                                        <p:tgtEl>
                                          <p:spTgt spid="55"/>
                                        </p:tgtEl>
                                        <p:attrNameLst>
                                          <p:attrName>style.visibility</p:attrName>
                                        </p:attrNameLst>
                                      </p:cBhvr>
                                      <p:to>
                                        <p:strVal val="visible"/>
                                      </p:to>
                                    </p:set>
                                  </p:childTnLst>
                                </p:cTn>
                              </p:par>
                              <p:par>
                                <p:cTn id="55" presetID="1" presetClass="exit" presetSubtype="0" fill="hold" grpId="1" nodeType="withEffect">
                                  <p:stCondLst>
                                    <p:cond delay="0"/>
                                  </p:stCondLst>
                                  <p:childTnLst>
                                    <p:set>
                                      <p:cBhvr>
                                        <p:cTn id="56" dur="1" fill="hold">
                                          <p:stCondLst>
                                            <p:cond delay="0"/>
                                          </p:stCondLst>
                                        </p:cTn>
                                        <p:tgtEl>
                                          <p:spTgt spid="52"/>
                                        </p:tgtEl>
                                        <p:attrNameLst>
                                          <p:attrName>style.visibility</p:attrName>
                                        </p:attrNameLst>
                                      </p:cBhvr>
                                      <p:to>
                                        <p:strVal val="hidden"/>
                                      </p:to>
                                    </p:set>
                                  </p:childTnLst>
                                </p:cTn>
                              </p:par>
                            </p:childTnLst>
                          </p:cTn>
                        </p:par>
                        <p:par>
                          <p:cTn id="57" fill="hold">
                            <p:stCondLst>
                              <p:cond delay="1000"/>
                            </p:stCondLst>
                            <p:childTnLst>
                              <p:par>
                                <p:cTn id="58" presetID="1" presetClass="entr" presetSubtype="0" fill="hold" grpId="0" nodeType="afterEffect">
                                  <p:stCondLst>
                                    <p:cond delay="0"/>
                                  </p:stCondLst>
                                  <p:childTnLst>
                                    <p:set>
                                      <p:cBhvr>
                                        <p:cTn id="59" dur="1" fill="hold">
                                          <p:stCondLst>
                                            <p:cond delay="0"/>
                                          </p:stCondLst>
                                        </p:cTn>
                                        <p:tgtEl>
                                          <p:spTgt spid="58"/>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childTnLst>
                                </p:cTn>
                              </p:par>
                            </p:childTnLst>
                          </p:cTn>
                        </p:par>
                        <p:par>
                          <p:cTn id="64" fill="hold">
                            <p:stCondLst>
                              <p:cond delay="1000"/>
                            </p:stCondLst>
                            <p:childTnLst>
                              <p:par>
                                <p:cTn id="65" presetID="63" presetClass="path" presetSubtype="0" accel="50000" decel="50000" fill="hold" grpId="1" nodeType="afterEffect">
                                  <p:stCondLst>
                                    <p:cond delay="0"/>
                                  </p:stCondLst>
                                  <p:childTnLst>
                                    <p:animMotion origin="layout" path="M -1.38889E-6 0 L 0.25 0 " pathEditMode="relative" rAng="0" ptsTypes="AA">
                                      <p:cBhvr>
                                        <p:cTn id="66" dur="1000" fill="hold"/>
                                        <p:tgtEl>
                                          <p:spTgt spid="58"/>
                                        </p:tgtEl>
                                        <p:attrNameLst>
                                          <p:attrName>ppt_x</p:attrName>
                                          <p:attrName>ppt_y</p:attrName>
                                        </p:attrNameLst>
                                      </p:cBhvr>
                                      <p:rCtr x="12500" y="0"/>
                                    </p:animMotion>
                                  </p:childTnLst>
                                </p:cTn>
                              </p:par>
                            </p:childTnLst>
                          </p:cTn>
                        </p:par>
                        <p:par>
                          <p:cTn id="67" fill="hold">
                            <p:stCondLst>
                              <p:cond delay="2000"/>
                            </p:stCondLst>
                            <p:childTnLst>
                              <p:par>
                                <p:cTn id="68" presetID="1" presetClass="exit" presetSubtype="0" fill="hold" grpId="2" nodeType="afterEffect">
                                  <p:stCondLst>
                                    <p:cond delay="0"/>
                                  </p:stCondLst>
                                  <p:childTnLst>
                                    <p:set>
                                      <p:cBhvr>
                                        <p:cTn id="69" dur="1" fill="hold">
                                          <p:stCondLst>
                                            <p:cond delay="0"/>
                                          </p:stCondLst>
                                        </p:cTn>
                                        <p:tgtEl>
                                          <p:spTgt spid="58"/>
                                        </p:tgtEl>
                                        <p:attrNameLst>
                                          <p:attrName>style.visibility</p:attrName>
                                        </p:attrNameLst>
                                      </p:cBhvr>
                                      <p:to>
                                        <p:strVal val="hidden"/>
                                      </p:to>
                                    </p:set>
                                  </p:childTnLst>
                                </p:cTn>
                              </p:par>
                            </p:childTnLst>
                          </p:cTn>
                        </p:par>
                        <p:par>
                          <p:cTn id="70" fill="hold">
                            <p:stCondLst>
                              <p:cond delay="2000"/>
                            </p:stCondLst>
                            <p:childTnLst>
                              <p:par>
                                <p:cTn id="71" presetID="1" presetClass="entr" presetSubtype="0" fill="hold" grpId="0" nodeType="afterEffect">
                                  <p:stCondLst>
                                    <p:cond delay="0"/>
                                  </p:stCondLst>
                                  <p:childTnLst>
                                    <p:set>
                                      <p:cBhvr>
                                        <p:cTn id="72" dur="1" fill="hold">
                                          <p:stCondLst>
                                            <p:cond delay="0"/>
                                          </p:stCondLst>
                                        </p:cTn>
                                        <p:tgtEl>
                                          <p:spTgt spid="60"/>
                                        </p:tgtEl>
                                        <p:attrNameLst>
                                          <p:attrName>style.visibility</p:attrName>
                                        </p:attrNameLst>
                                      </p:cBhvr>
                                      <p:to>
                                        <p:strVal val="visible"/>
                                      </p:to>
                                    </p:set>
                                  </p:childTnLst>
                                </p:cTn>
                              </p:par>
                              <p:par>
                                <p:cTn id="73" presetID="1" presetClass="exit" presetSubtype="0" fill="hold" grpId="1" nodeType="withEffect">
                                  <p:stCondLst>
                                    <p:cond delay="0"/>
                                  </p:stCondLst>
                                  <p:childTnLst>
                                    <p:set>
                                      <p:cBhvr>
                                        <p:cTn id="74" dur="1" fill="hold">
                                          <p:stCondLst>
                                            <p:cond delay="0"/>
                                          </p:stCondLst>
                                        </p:cTn>
                                        <p:tgtEl>
                                          <p:spTgt spid="55"/>
                                        </p:tgtEl>
                                        <p:attrNameLst>
                                          <p:attrName>style.visibility</p:attrName>
                                        </p:attrNameLst>
                                      </p:cBhvr>
                                      <p:to>
                                        <p:strVal val="hidden"/>
                                      </p:to>
                                    </p:set>
                                  </p:childTnLst>
                                </p:cTn>
                              </p:par>
                              <p:par>
                                <p:cTn id="75" presetID="1" presetClass="entr" presetSubtype="0" fill="hold" nodeType="withEffect">
                                  <p:stCondLst>
                                    <p:cond delay="0"/>
                                  </p:stCondLst>
                                  <p:childTnLst>
                                    <p:set>
                                      <p:cBhvr>
                                        <p:cTn id="76" dur="1" fill="hold">
                                          <p:stCondLst>
                                            <p:cond delay="0"/>
                                          </p:stCondLst>
                                        </p:cTn>
                                        <p:tgtEl>
                                          <p:spTgt spid="27"/>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61"/>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6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88"/>
                                        </p:tgtEl>
                                        <p:attrNameLst>
                                          <p:attrName>style.visibility</p:attrName>
                                        </p:attrNameLst>
                                      </p:cBhvr>
                                      <p:to>
                                        <p:strVal val="visible"/>
                                      </p:to>
                                    </p:set>
                                  </p:childTnLst>
                                </p:cTn>
                              </p:par>
                            </p:childTnLst>
                          </p:cTn>
                        </p:par>
                        <p:par>
                          <p:cTn id="87" fill="hold">
                            <p:stCondLst>
                              <p:cond delay="0"/>
                            </p:stCondLst>
                            <p:childTnLst>
                              <p:par>
                                <p:cTn id="88" presetID="35" presetClass="path" presetSubtype="0" accel="50000" decel="50000" fill="hold" grpId="1" nodeType="afterEffect">
                                  <p:stCondLst>
                                    <p:cond delay="0"/>
                                  </p:stCondLst>
                                  <p:childTnLst>
                                    <p:animMotion origin="layout" path="M 1.94444E-6 4.07407E-6 L -0.25 4.07407E-6 " pathEditMode="relative" rAng="0" ptsTypes="AA">
                                      <p:cBhvr>
                                        <p:cTn id="89" dur="2000" fill="hold"/>
                                        <p:tgtEl>
                                          <p:spTgt spid="88"/>
                                        </p:tgtEl>
                                        <p:attrNameLst>
                                          <p:attrName>ppt_x</p:attrName>
                                          <p:attrName>ppt_y</p:attrName>
                                        </p:attrNameLst>
                                      </p:cBhvr>
                                      <p:rCtr x="-12500" y="0"/>
                                    </p:animMotion>
                                  </p:childTnLst>
                                </p:cTn>
                              </p:par>
                            </p:childTnLst>
                          </p:cTn>
                        </p:par>
                        <p:par>
                          <p:cTn id="90" fill="hold">
                            <p:stCondLst>
                              <p:cond delay="2000"/>
                            </p:stCondLst>
                            <p:childTnLst>
                              <p:par>
                                <p:cTn id="91" presetID="1" presetClass="exit" presetSubtype="0" fill="hold" grpId="2" nodeType="afterEffect">
                                  <p:stCondLst>
                                    <p:cond delay="0"/>
                                  </p:stCondLst>
                                  <p:childTnLst>
                                    <p:set>
                                      <p:cBhvr>
                                        <p:cTn id="92" dur="1" fill="hold">
                                          <p:stCondLst>
                                            <p:cond delay="0"/>
                                          </p:stCondLst>
                                        </p:cTn>
                                        <p:tgtEl>
                                          <p:spTgt spid="88"/>
                                        </p:tgtEl>
                                        <p:attrNameLst>
                                          <p:attrName>style.visibility</p:attrName>
                                        </p:attrNameLst>
                                      </p:cBhvr>
                                      <p:to>
                                        <p:strVal val="hidden"/>
                                      </p:to>
                                    </p:set>
                                  </p:childTnLst>
                                </p:cTn>
                              </p:par>
                              <p:par>
                                <p:cTn id="93" presetID="1" presetClass="entr" presetSubtype="0" fill="hold" grpId="0" nodeType="withEffect">
                                  <p:stCondLst>
                                    <p:cond delay="0"/>
                                  </p:stCondLst>
                                  <p:childTnLst>
                                    <p:set>
                                      <p:cBhvr>
                                        <p:cTn id="94" dur="1" fill="hold">
                                          <p:stCondLst>
                                            <p:cond delay="0"/>
                                          </p:stCondLst>
                                        </p:cTn>
                                        <p:tgtEl>
                                          <p:spTgt spid="131"/>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9"/>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94"/>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95"/>
                                        </p:tgtEl>
                                        <p:attrNameLst>
                                          <p:attrName>style.visibility</p:attrName>
                                        </p:attrNameLst>
                                      </p:cBhvr>
                                      <p:to>
                                        <p:strVal val="visible"/>
                                      </p:to>
                                    </p:set>
                                  </p:childTnLst>
                                </p:cTn>
                              </p:par>
                            </p:childTnLst>
                          </p:cTn>
                        </p:par>
                        <p:par>
                          <p:cTn id="103" fill="hold">
                            <p:stCondLst>
                              <p:cond delay="0"/>
                            </p:stCondLst>
                            <p:childTnLst>
                              <p:par>
                                <p:cTn id="104" presetID="63" presetClass="path" presetSubtype="0" accel="50000" decel="50000" fill="hold" grpId="1" nodeType="afterEffect">
                                  <p:stCondLst>
                                    <p:cond delay="0"/>
                                  </p:stCondLst>
                                  <p:childTnLst>
                                    <p:animMotion origin="layout" path="M -1.38889E-6 1.48148E-6 L 0.25 1.48148E-6 " pathEditMode="relative" rAng="0" ptsTypes="AA">
                                      <p:cBhvr>
                                        <p:cTn id="105" dur="2000" fill="hold"/>
                                        <p:tgtEl>
                                          <p:spTgt spid="94"/>
                                        </p:tgtEl>
                                        <p:attrNameLst>
                                          <p:attrName>ppt_x</p:attrName>
                                          <p:attrName>ppt_y</p:attrName>
                                        </p:attrNameLst>
                                      </p:cBhvr>
                                      <p:rCtr x="12500" y="0"/>
                                    </p:animMotion>
                                  </p:childTnLst>
                                </p:cTn>
                              </p:par>
                            </p:childTnLst>
                          </p:cTn>
                        </p:par>
                        <p:par>
                          <p:cTn id="106" fill="hold">
                            <p:stCondLst>
                              <p:cond delay="2000"/>
                            </p:stCondLst>
                            <p:childTnLst>
                              <p:par>
                                <p:cTn id="107" presetID="1" presetClass="exit" presetSubtype="0" fill="hold" grpId="2" nodeType="afterEffect">
                                  <p:stCondLst>
                                    <p:cond delay="0"/>
                                  </p:stCondLst>
                                  <p:childTnLst>
                                    <p:set>
                                      <p:cBhvr>
                                        <p:cTn id="108" dur="1" fill="hold">
                                          <p:stCondLst>
                                            <p:cond delay="0"/>
                                          </p:stCondLst>
                                        </p:cTn>
                                        <p:tgtEl>
                                          <p:spTgt spid="94"/>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1" presetClass="entr" presetSubtype="0" fill="hold" grpId="0" nodeType="click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13"/>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127"/>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120"/>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91"/>
                                        </p:tgtEl>
                                        <p:attrNameLst>
                                          <p:attrName>style.visibility</p:attrName>
                                        </p:attrNameLst>
                                      </p:cBhvr>
                                      <p:to>
                                        <p:strVal val="visible"/>
                                      </p:to>
                                    </p:set>
                                  </p:childTnLst>
                                </p:cTn>
                              </p:par>
                            </p:childTnLst>
                          </p:cTn>
                        </p:par>
                        <p:par>
                          <p:cTn id="125" fill="hold">
                            <p:stCondLst>
                              <p:cond delay="0"/>
                            </p:stCondLst>
                            <p:childTnLst>
                              <p:par>
                                <p:cTn id="126" presetID="8" presetClass="emph" presetSubtype="0" fill="hold" nodeType="afterEffect">
                                  <p:stCondLst>
                                    <p:cond delay="0"/>
                                  </p:stCondLst>
                                  <p:childTnLst>
                                    <p:animRot by="-21600000">
                                      <p:cBhvr>
                                        <p:cTn id="127" dur="2000" fill="hold"/>
                                        <p:tgtEl>
                                          <p:spTgt spid="120"/>
                                        </p:tgtEl>
                                        <p:attrNameLst>
                                          <p:attrName>r</p:attrName>
                                        </p:attrNameLst>
                                      </p:cBhvr>
                                    </p:animRot>
                                  </p:childTnLst>
                                </p:cTn>
                              </p:par>
                              <p:par>
                                <p:cTn id="128" presetID="8" presetClass="emph" presetSubtype="0" fill="hold" nodeType="withEffect">
                                  <p:stCondLst>
                                    <p:cond delay="0"/>
                                  </p:stCondLst>
                                  <p:childTnLst>
                                    <p:animRot by="-21600000">
                                      <p:cBhvr>
                                        <p:cTn id="129" dur="2000" fill="hold"/>
                                        <p:tgtEl>
                                          <p:spTgt spid="91"/>
                                        </p:tgtEl>
                                        <p:attrNameLst>
                                          <p:attrName>r</p:attrName>
                                        </p:attrNameLst>
                                      </p:cBhvr>
                                    </p:animRot>
                                  </p:childTnLst>
                                </p:cTn>
                              </p:par>
                              <p:par>
                                <p:cTn id="130" presetID="1" presetClass="exit" presetSubtype="0" fill="hold" nodeType="withEffect">
                                  <p:stCondLst>
                                    <p:cond delay="0"/>
                                  </p:stCondLst>
                                  <p:childTnLst>
                                    <p:set>
                                      <p:cBhvr>
                                        <p:cTn id="131" dur="1" fill="hold">
                                          <p:stCondLst>
                                            <p:cond delay="0"/>
                                          </p:stCondLst>
                                        </p:cTn>
                                        <p:tgtEl>
                                          <p:spTgt spid="68"/>
                                        </p:tgtEl>
                                        <p:attrNameLst>
                                          <p:attrName>style.visibility</p:attrName>
                                        </p:attrNameLst>
                                      </p:cBhvr>
                                      <p:to>
                                        <p:strVal val="hidden"/>
                                      </p:to>
                                    </p:set>
                                  </p:childTnLst>
                                </p:cTn>
                              </p:par>
                              <p:par>
                                <p:cTn id="132" presetID="1" presetClass="exit" presetSubtype="0" fill="hold" nodeType="withEffect">
                                  <p:stCondLst>
                                    <p:cond delay="0"/>
                                  </p:stCondLst>
                                  <p:childTnLst>
                                    <p:set>
                                      <p:cBhvr>
                                        <p:cTn id="133" dur="1" fill="hold">
                                          <p:stCondLst>
                                            <p:cond delay="0"/>
                                          </p:stCondLst>
                                        </p:cTn>
                                        <p:tgtEl>
                                          <p:spTgt spid="61"/>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 presetClass="exit" presetSubtype="0" fill="hold" nodeType="clickEffect">
                                  <p:stCondLst>
                                    <p:cond delay="0"/>
                                  </p:stCondLst>
                                  <p:childTnLst>
                                    <p:set>
                                      <p:cBhvr>
                                        <p:cTn id="137" dur="1" fill="hold">
                                          <p:stCondLst>
                                            <p:cond delay="0"/>
                                          </p:stCondLst>
                                        </p:cTn>
                                        <p:tgtEl>
                                          <p:spTgt spid="120"/>
                                        </p:tgtEl>
                                        <p:attrNameLst>
                                          <p:attrName>style.visibility</p:attrName>
                                        </p:attrNameLst>
                                      </p:cBhvr>
                                      <p:to>
                                        <p:strVal val="hidden"/>
                                      </p:to>
                                    </p:set>
                                  </p:childTnLst>
                                </p:cTn>
                              </p:par>
                              <p:par>
                                <p:cTn id="138" presetID="1" presetClass="exit" presetSubtype="0" fill="hold" nodeType="withEffect">
                                  <p:stCondLst>
                                    <p:cond delay="0"/>
                                  </p:stCondLst>
                                  <p:childTnLst>
                                    <p:set>
                                      <p:cBhvr>
                                        <p:cTn id="139" dur="1" fill="hold">
                                          <p:stCondLst>
                                            <p:cond delay="0"/>
                                          </p:stCondLst>
                                        </p:cTn>
                                        <p:tgtEl>
                                          <p:spTgt spid="91"/>
                                        </p:tgtEl>
                                        <p:attrNameLst>
                                          <p:attrName>style.visibility</p:attrName>
                                        </p:attrNameLst>
                                      </p:cBhvr>
                                      <p:to>
                                        <p:strVal val="hidden"/>
                                      </p:to>
                                    </p:set>
                                  </p:childTnLst>
                                </p:cTn>
                              </p:par>
                              <p:par>
                                <p:cTn id="140" presetID="1" presetClass="exit" presetSubtype="0" fill="hold" grpId="1" nodeType="withEffect">
                                  <p:stCondLst>
                                    <p:cond delay="0"/>
                                  </p:stCondLst>
                                  <p:childTnLst>
                                    <p:set>
                                      <p:cBhvr>
                                        <p:cTn id="141" dur="1" fill="hold">
                                          <p:stCondLst>
                                            <p:cond delay="0"/>
                                          </p:stCondLst>
                                        </p:cTn>
                                        <p:tgtEl>
                                          <p:spTgt spid="127"/>
                                        </p:tgtEl>
                                        <p:attrNameLst>
                                          <p:attrName>style.visibility</p:attrName>
                                        </p:attrNameLst>
                                      </p:cBhvr>
                                      <p:to>
                                        <p:strVal val="hidden"/>
                                      </p:to>
                                    </p:set>
                                  </p:childTnLst>
                                </p:cTn>
                              </p:par>
                              <p:par>
                                <p:cTn id="142" presetID="1" presetClass="entr" presetSubtype="0" fill="hold" nodeType="withEffect">
                                  <p:stCondLst>
                                    <p:cond delay="0"/>
                                  </p:stCondLst>
                                  <p:childTnLst>
                                    <p:set>
                                      <p:cBhvr>
                                        <p:cTn id="143" dur="1" fill="hold">
                                          <p:stCondLst>
                                            <p:cond delay="0"/>
                                          </p:stCondLst>
                                        </p:cTn>
                                        <p:tgtEl>
                                          <p:spTgt spid="133"/>
                                        </p:tgtEl>
                                        <p:attrNameLst>
                                          <p:attrName>style.visibility</p:attrName>
                                        </p:attrNameLst>
                                      </p:cBhvr>
                                      <p:to>
                                        <p:strVal val="visible"/>
                                      </p:to>
                                    </p:set>
                                  </p:childTnLst>
                                </p:cTn>
                              </p:par>
                            </p:childTnLst>
                          </p:cTn>
                        </p:par>
                      </p:childTnLst>
                    </p:cTn>
                  </p:par>
                  <p:par>
                    <p:cTn id="144" fill="hold">
                      <p:stCondLst>
                        <p:cond delay="indefinite"/>
                      </p:stCondLst>
                      <p:childTnLst>
                        <p:par>
                          <p:cTn id="145" fill="hold">
                            <p:stCondLst>
                              <p:cond delay="0"/>
                            </p:stCondLst>
                            <p:childTnLst>
                              <p:par>
                                <p:cTn id="146" presetID="1" presetClass="entr" presetSubtype="0" fill="hold" grpId="0" nodeType="clickEffect">
                                  <p:stCondLst>
                                    <p:cond delay="0"/>
                                  </p:stCondLst>
                                  <p:childTnLst>
                                    <p:set>
                                      <p:cBhvr>
                                        <p:cTn id="147" dur="1" fill="hold">
                                          <p:stCondLst>
                                            <p:cond delay="0"/>
                                          </p:stCondLst>
                                        </p:cTn>
                                        <p:tgtEl>
                                          <p:spTgt spid="123"/>
                                        </p:tgtEl>
                                        <p:attrNameLst>
                                          <p:attrName>style.visibility</p:attrName>
                                        </p:attrNameLst>
                                      </p:cBhvr>
                                      <p:to>
                                        <p:strVal val="visible"/>
                                      </p:to>
                                    </p:set>
                                  </p:childTnLst>
                                </p:cTn>
                              </p:par>
                              <p:par>
                                <p:cTn id="148" presetID="1" presetClass="entr" presetSubtype="0" fill="hold" nodeType="withEffect">
                                  <p:stCondLst>
                                    <p:cond delay="0"/>
                                  </p:stCondLst>
                                  <p:childTnLst>
                                    <p:set>
                                      <p:cBhvr>
                                        <p:cTn id="149" dur="1" fill="hold">
                                          <p:stCondLst>
                                            <p:cond delay="0"/>
                                          </p:stCondLst>
                                        </p:cTn>
                                        <p:tgtEl>
                                          <p:spTgt spid="18"/>
                                        </p:tgtEl>
                                        <p:attrNameLst>
                                          <p:attrName>style.visibility</p:attrName>
                                        </p:attrNameLst>
                                      </p:cBhvr>
                                      <p:to>
                                        <p:strVal val="visible"/>
                                      </p:to>
                                    </p:set>
                                  </p:childTnLst>
                                </p:cTn>
                              </p:par>
                              <p:par>
                                <p:cTn id="150" presetID="1" presetClass="exit" presetSubtype="0" fill="hold" nodeType="withEffect">
                                  <p:stCondLst>
                                    <p:cond delay="0"/>
                                  </p:stCondLst>
                                  <p:childTnLst>
                                    <p:set>
                                      <p:cBhvr>
                                        <p:cTn id="151" dur="1" fill="hold">
                                          <p:stCondLst>
                                            <p:cond delay="0"/>
                                          </p:stCondLst>
                                        </p:cTn>
                                        <p:tgtEl>
                                          <p:spTgt spid="1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2" grpId="0" animBg="1"/>
      <p:bldP spid="45" grpId="0"/>
      <p:bldP spid="48" grpId="0" animBg="1"/>
      <p:bldP spid="48" grpId="1" animBg="1"/>
      <p:bldP spid="48" grpId="2" animBg="1"/>
      <p:bldP spid="49" grpId="0" animBg="1"/>
      <p:bldP spid="52" grpId="0"/>
      <p:bldP spid="52" grpId="1"/>
      <p:bldP spid="53" grpId="0" animBg="1"/>
      <p:bldP spid="53" grpId="1" animBg="1"/>
      <p:bldP spid="53" grpId="2" animBg="1"/>
      <p:bldP spid="54" grpId="0" animBg="1"/>
      <p:bldP spid="55" grpId="0"/>
      <p:bldP spid="55" grpId="1"/>
      <p:bldP spid="57" grpId="0"/>
      <p:bldP spid="58" grpId="0" animBg="1"/>
      <p:bldP spid="58" grpId="1" animBg="1"/>
      <p:bldP spid="58" grpId="2" animBg="1"/>
      <p:bldP spid="59" grpId="0" animBg="1"/>
      <p:bldP spid="60" grpId="0"/>
      <p:bldP spid="88" grpId="0" animBg="1"/>
      <p:bldP spid="88" grpId="1" animBg="1"/>
      <p:bldP spid="88" grpId="2" animBg="1"/>
      <p:bldP spid="94" grpId="0" animBg="1"/>
      <p:bldP spid="94" grpId="1" animBg="1"/>
      <p:bldP spid="94" grpId="2" animBg="1"/>
      <p:bldP spid="95" grpId="0" animBg="1"/>
      <p:bldP spid="123" grpId="0" animBg="1"/>
      <p:bldP spid="127" grpId="0" animBg="1"/>
      <p:bldP spid="127" grpId="1" animBg="1"/>
      <p:bldP spid="1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28C7E-0025-3967-2439-90255CD407C3}"/>
              </a:ext>
            </a:extLst>
          </p:cNvPr>
          <p:cNvSpPr>
            <a:spLocks noGrp="1"/>
          </p:cNvSpPr>
          <p:nvPr>
            <p:ph type="title"/>
          </p:nvPr>
        </p:nvSpPr>
        <p:spPr/>
        <p:txBody>
          <a:bodyPr/>
          <a:lstStyle/>
          <a:p>
            <a:r>
              <a:rPr lang="en-US" dirty="0"/>
              <a:t>Observing PRAC-Induced Latencies (I)</a:t>
            </a:r>
          </a:p>
        </p:txBody>
      </p:sp>
      <p:sp>
        <p:nvSpPr>
          <p:cNvPr id="3" name="Content Placeholder 2">
            <a:extLst>
              <a:ext uri="{FF2B5EF4-FFF2-40B4-BE49-F238E27FC236}">
                <a16:creationId xmlns:a16="http://schemas.microsoft.com/office/drawing/2014/main" id="{79138493-5ECA-13F9-4D83-56F97796C259}"/>
              </a:ext>
            </a:extLst>
          </p:cNvPr>
          <p:cNvSpPr>
            <a:spLocks noGrp="1"/>
          </p:cNvSpPr>
          <p:nvPr>
            <p:ph idx="1"/>
          </p:nvPr>
        </p:nvSpPr>
        <p:spPr/>
        <p:txBody>
          <a:bodyPr>
            <a:normAutofit/>
          </a:bodyPr>
          <a:lstStyle/>
          <a:p>
            <a:pPr marL="0" indent="0">
              <a:buNone/>
            </a:pPr>
            <a:r>
              <a:rPr lang="en-US" sz="2400" dirty="0"/>
              <a:t>We test if an application can: </a:t>
            </a:r>
          </a:p>
          <a:p>
            <a:pPr>
              <a:buFontTx/>
              <a:buChar char="-"/>
            </a:pPr>
            <a:r>
              <a:rPr lang="en-US" sz="2400" dirty="0"/>
              <a:t>intentionally trigger a PRAC back-off </a:t>
            </a:r>
          </a:p>
          <a:p>
            <a:pPr>
              <a:buFontTx/>
              <a:buChar char="-"/>
            </a:pPr>
            <a:r>
              <a:rPr lang="en-US" sz="2400" dirty="0"/>
              <a:t>observe PRAC-induced higher memory access latencies</a:t>
            </a:r>
          </a:p>
        </p:txBody>
      </p:sp>
      <p:sp>
        <p:nvSpPr>
          <p:cNvPr id="4" name="Footer Placeholder 3">
            <a:extLst>
              <a:ext uri="{FF2B5EF4-FFF2-40B4-BE49-F238E27FC236}">
                <a16:creationId xmlns:a16="http://schemas.microsoft.com/office/drawing/2014/main" id="{8EA3E7A2-1F82-F5CD-F54E-DE265FA45919}"/>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83203102-EFC8-9094-4340-C4D67F7ACCBF}"/>
              </a:ext>
            </a:extLst>
          </p:cNvPr>
          <p:cNvSpPr>
            <a:spLocks noGrp="1"/>
          </p:cNvSpPr>
          <p:nvPr>
            <p:ph type="sldNum" sz="quarter" idx="12"/>
          </p:nvPr>
        </p:nvSpPr>
        <p:spPr/>
        <p:txBody>
          <a:bodyPr/>
          <a:lstStyle/>
          <a:p>
            <a:fld id="{CBE5B309-C2CE-4D90-B104-F7E98438FC65}" type="slidenum">
              <a:rPr lang="tr-TR" smtClean="0"/>
              <a:pPr/>
              <a:t>22</a:t>
            </a:fld>
            <a:endParaRPr lang="tr-TR" dirty="0"/>
          </a:p>
        </p:txBody>
      </p:sp>
      <p:sp>
        <p:nvSpPr>
          <p:cNvPr id="9" name="Rectangle: Rounded Corners 8">
            <a:extLst>
              <a:ext uri="{FF2B5EF4-FFF2-40B4-BE49-F238E27FC236}">
                <a16:creationId xmlns:a16="http://schemas.microsoft.com/office/drawing/2014/main" id="{143C8DF8-7A04-4D4E-37C5-2B4ACEECD285}"/>
              </a:ext>
            </a:extLst>
          </p:cNvPr>
          <p:cNvSpPr/>
          <p:nvPr/>
        </p:nvSpPr>
        <p:spPr>
          <a:xfrm>
            <a:off x="5503736" y="2942127"/>
            <a:ext cx="3085558" cy="2189355"/>
          </a:xfrm>
          <a:prstGeom prst="roundRect">
            <a:avLst>
              <a:gd name="adj" fmla="val 3069"/>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Table 9">
            <a:extLst>
              <a:ext uri="{FF2B5EF4-FFF2-40B4-BE49-F238E27FC236}">
                <a16:creationId xmlns:a16="http://schemas.microsoft.com/office/drawing/2014/main" id="{5744E6C0-FC54-4EB1-F91A-8C72A498E0C1}"/>
              </a:ext>
            </a:extLst>
          </p:cNvPr>
          <p:cNvGraphicFramePr>
            <a:graphicFrameLocks noGrp="1"/>
          </p:cNvGraphicFramePr>
          <p:nvPr>
            <p:extLst>
              <p:ext uri="{D42A27DB-BD31-4B8C-83A1-F6EECF244321}">
                <p14:modId xmlns:p14="http://schemas.microsoft.com/office/powerpoint/2010/main" val="3263450757"/>
              </p:ext>
            </p:extLst>
          </p:nvPr>
        </p:nvGraphicFramePr>
        <p:xfrm>
          <a:off x="5720417" y="3318410"/>
          <a:ext cx="1648571" cy="1097280"/>
        </p:xfrm>
        <a:graphic>
          <a:graphicData uri="http://schemas.openxmlformats.org/drawingml/2006/table">
            <a:tbl>
              <a:tblPr bandRow="1">
                <a:tableStyleId>{69012ECD-51FC-41F1-AA8D-1B2483CD663E}</a:tableStyleId>
              </a:tblPr>
              <a:tblGrid>
                <a:gridCol w="1648571">
                  <a:extLst>
                    <a:ext uri="{9D8B030D-6E8A-4147-A177-3AD203B41FA5}">
                      <a16:colId xmlns:a16="http://schemas.microsoft.com/office/drawing/2014/main" val="2630129014"/>
                    </a:ext>
                  </a:extLst>
                </a:gridCol>
              </a:tblGrid>
              <a:tr h="246091">
                <a:tc>
                  <a:txBody>
                    <a:bodyPr/>
                    <a:lstStyle/>
                    <a:p>
                      <a:pPr algn="ctr"/>
                      <a:r>
                        <a:rPr lang="en-US" dirty="0"/>
                        <a:t>0xA</a:t>
                      </a:r>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292337727"/>
                  </a:ext>
                </a:extLst>
              </a:tr>
              <a:tr h="246091">
                <a:tc>
                  <a:txBody>
                    <a:bodyPr/>
                    <a:lstStyle/>
                    <a:p>
                      <a:pPr algn="ctr"/>
                      <a:r>
                        <a:rPr lang="en-US" i="1" dirty="0"/>
                        <a:t>…</a:t>
                      </a:r>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930314675"/>
                  </a:ext>
                </a:extLst>
              </a:tr>
              <a:tr h="246091">
                <a:tc>
                  <a:txBody>
                    <a:bodyPr/>
                    <a:lstStyle/>
                    <a:p>
                      <a:pPr algn="ctr"/>
                      <a:r>
                        <a:rPr lang="en-US" dirty="0"/>
                        <a:t>0xB</a:t>
                      </a:r>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sp>
        <p:nvSpPr>
          <p:cNvPr id="12" name="TextBox 11">
            <a:extLst>
              <a:ext uri="{FF2B5EF4-FFF2-40B4-BE49-F238E27FC236}">
                <a16:creationId xmlns:a16="http://schemas.microsoft.com/office/drawing/2014/main" id="{D54A4B8D-900B-B695-74AA-098955B6BD4C}"/>
              </a:ext>
            </a:extLst>
          </p:cNvPr>
          <p:cNvSpPr txBox="1"/>
          <p:nvPr/>
        </p:nvSpPr>
        <p:spPr>
          <a:xfrm>
            <a:off x="5447397" y="2560766"/>
            <a:ext cx="3141897" cy="381361"/>
          </a:xfrm>
          <a:prstGeom prst="rect">
            <a:avLst/>
          </a:prstGeom>
          <a:noFill/>
        </p:spPr>
        <p:txBody>
          <a:bodyPr wrap="square" rtlCol="0">
            <a:spAutoFit/>
          </a:bodyPr>
          <a:lstStyle/>
          <a:p>
            <a:pPr algn="ctr"/>
            <a:r>
              <a:rPr lang="en-US" i="1" dirty="0"/>
              <a:t>DRAM Bank</a:t>
            </a:r>
          </a:p>
        </p:txBody>
      </p:sp>
      <p:graphicFrame>
        <p:nvGraphicFramePr>
          <p:cNvPr id="19" name="Table 18">
            <a:extLst>
              <a:ext uri="{FF2B5EF4-FFF2-40B4-BE49-F238E27FC236}">
                <a16:creationId xmlns:a16="http://schemas.microsoft.com/office/drawing/2014/main" id="{E6273282-F710-952B-4387-2C7800FFAB65}"/>
              </a:ext>
            </a:extLst>
          </p:cNvPr>
          <p:cNvGraphicFramePr>
            <a:graphicFrameLocks noGrp="1"/>
          </p:cNvGraphicFramePr>
          <p:nvPr/>
        </p:nvGraphicFramePr>
        <p:xfrm>
          <a:off x="5720417" y="4531577"/>
          <a:ext cx="2648155" cy="36576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0">
                <a:tc>
                  <a:txBody>
                    <a:bodyPr/>
                    <a:lstStyle/>
                    <a:p>
                      <a:pPr algn="ctr"/>
                      <a:r>
                        <a:rPr lang="en-US" i="1" dirty="0"/>
                        <a:t>Row Buffer</a:t>
                      </a:r>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pSp>
        <p:nvGrpSpPr>
          <p:cNvPr id="30" name="Group 29">
            <a:extLst>
              <a:ext uri="{FF2B5EF4-FFF2-40B4-BE49-F238E27FC236}">
                <a16:creationId xmlns:a16="http://schemas.microsoft.com/office/drawing/2014/main" id="{341612C1-4352-5FAC-41FB-D090EB65CCDE}"/>
              </a:ext>
            </a:extLst>
          </p:cNvPr>
          <p:cNvGrpSpPr/>
          <p:nvPr/>
        </p:nvGrpSpPr>
        <p:grpSpPr>
          <a:xfrm>
            <a:off x="838563" y="2666278"/>
            <a:ext cx="3826610" cy="762722"/>
            <a:chOff x="745391" y="2834208"/>
            <a:chExt cx="3826610" cy="762722"/>
          </a:xfrm>
        </p:grpSpPr>
        <p:sp>
          <p:nvSpPr>
            <p:cNvPr id="29" name="Rectangle: Rounded Corners 28">
              <a:extLst>
                <a:ext uri="{FF2B5EF4-FFF2-40B4-BE49-F238E27FC236}">
                  <a16:creationId xmlns:a16="http://schemas.microsoft.com/office/drawing/2014/main" id="{571AC177-1320-8F80-9D2B-F858448BA20F}"/>
                </a:ext>
              </a:extLst>
            </p:cNvPr>
            <p:cNvSpPr/>
            <p:nvPr/>
          </p:nvSpPr>
          <p:spPr>
            <a:xfrm>
              <a:off x="745391" y="2834208"/>
              <a:ext cx="3826610" cy="762722"/>
            </a:xfrm>
            <a:prstGeom prst="roundRect">
              <a:avLst/>
            </a:prstGeom>
            <a:solidFill>
              <a:srgbClr val="FFEBCD"/>
            </a:solidFill>
            <a:ln w="19050">
              <a:solidFill>
                <a:srgbClr val="E28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21">
              <a:extLst>
                <a:ext uri="{FF2B5EF4-FFF2-40B4-BE49-F238E27FC236}">
                  <a16:creationId xmlns:a16="http://schemas.microsoft.com/office/drawing/2014/main" id="{DF10E790-BC07-4737-5EB6-0DD025BA7D53}"/>
                </a:ext>
              </a:extLst>
            </p:cNvPr>
            <p:cNvGrpSpPr/>
            <p:nvPr/>
          </p:nvGrpSpPr>
          <p:grpSpPr>
            <a:xfrm>
              <a:off x="819060" y="2897818"/>
              <a:ext cx="3696604" cy="646331"/>
              <a:chOff x="875394" y="2897818"/>
              <a:chExt cx="3696604" cy="646331"/>
            </a:xfrm>
          </p:grpSpPr>
          <p:sp>
            <p:nvSpPr>
              <p:cNvPr id="20" name="Oval 19">
                <a:extLst>
                  <a:ext uri="{FF2B5EF4-FFF2-40B4-BE49-F238E27FC236}">
                    <a16:creationId xmlns:a16="http://schemas.microsoft.com/office/drawing/2014/main" id="{824C4A73-597B-211F-C071-2BF63714137C}"/>
                  </a:ext>
                </a:extLst>
              </p:cNvPr>
              <p:cNvSpPr/>
              <p:nvPr/>
            </p:nvSpPr>
            <p:spPr>
              <a:xfrm>
                <a:off x="875394" y="3012969"/>
                <a:ext cx="416031" cy="41603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1</a:t>
                </a:r>
              </a:p>
            </p:txBody>
          </p:sp>
          <p:sp>
            <p:nvSpPr>
              <p:cNvPr id="21" name="TextBox 20">
                <a:extLst>
                  <a:ext uri="{FF2B5EF4-FFF2-40B4-BE49-F238E27FC236}">
                    <a16:creationId xmlns:a16="http://schemas.microsoft.com/office/drawing/2014/main" id="{1A84F9C6-1842-978E-81E2-C2D1C1CDBC2C}"/>
                  </a:ext>
                </a:extLst>
              </p:cNvPr>
              <p:cNvSpPr txBox="1"/>
              <p:nvPr/>
            </p:nvSpPr>
            <p:spPr>
              <a:xfrm>
                <a:off x="1282760" y="2897818"/>
                <a:ext cx="3289238" cy="646331"/>
              </a:xfrm>
              <a:prstGeom prst="rect">
                <a:avLst/>
              </a:prstGeom>
              <a:noFill/>
            </p:spPr>
            <p:txBody>
              <a:bodyPr wrap="square" rtlCol="0">
                <a:spAutoFit/>
              </a:bodyPr>
              <a:lstStyle/>
              <a:p>
                <a:r>
                  <a:rPr lang="en-US" dirty="0"/>
                  <a:t>Allocate pages (0xA and 0xB) in different rows of a DRAM bank</a:t>
                </a:r>
              </a:p>
            </p:txBody>
          </p:sp>
        </p:grpSp>
      </p:grpSp>
      <p:grpSp>
        <p:nvGrpSpPr>
          <p:cNvPr id="31" name="Group 30">
            <a:extLst>
              <a:ext uri="{FF2B5EF4-FFF2-40B4-BE49-F238E27FC236}">
                <a16:creationId xmlns:a16="http://schemas.microsoft.com/office/drawing/2014/main" id="{85598C9C-2572-DC18-D621-228E6C7BB324}"/>
              </a:ext>
            </a:extLst>
          </p:cNvPr>
          <p:cNvGrpSpPr/>
          <p:nvPr/>
        </p:nvGrpSpPr>
        <p:grpSpPr>
          <a:xfrm>
            <a:off x="838563" y="3505100"/>
            <a:ext cx="3826610" cy="986940"/>
            <a:chOff x="745391" y="2834208"/>
            <a:chExt cx="3826610" cy="986940"/>
          </a:xfrm>
        </p:grpSpPr>
        <p:sp>
          <p:nvSpPr>
            <p:cNvPr id="32" name="Rectangle: Rounded Corners 31">
              <a:extLst>
                <a:ext uri="{FF2B5EF4-FFF2-40B4-BE49-F238E27FC236}">
                  <a16:creationId xmlns:a16="http://schemas.microsoft.com/office/drawing/2014/main" id="{7C757C98-4BA4-7566-A266-67D9E2F08458}"/>
                </a:ext>
              </a:extLst>
            </p:cNvPr>
            <p:cNvSpPr/>
            <p:nvPr/>
          </p:nvSpPr>
          <p:spPr>
            <a:xfrm>
              <a:off x="745391" y="2834208"/>
              <a:ext cx="3826610" cy="986940"/>
            </a:xfrm>
            <a:prstGeom prst="roundRect">
              <a:avLst/>
            </a:prstGeom>
            <a:solidFill>
              <a:srgbClr val="DAD3F9"/>
            </a:solidFill>
            <a:ln w="1905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 name="Group 32">
              <a:extLst>
                <a:ext uri="{FF2B5EF4-FFF2-40B4-BE49-F238E27FC236}">
                  <a16:creationId xmlns:a16="http://schemas.microsoft.com/office/drawing/2014/main" id="{12C639FF-A93D-BAD8-92C2-DCCE1AA4A5EE}"/>
                </a:ext>
              </a:extLst>
            </p:cNvPr>
            <p:cNvGrpSpPr/>
            <p:nvPr/>
          </p:nvGrpSpPr>
          <p:grpSpPr>
            <a:xfrm>
              <a:off x="819060" y="2897818"/>
              <a:ext cx="3696604" cy="923330"/>
              <a:chOff x="875394" y="2897818"/>
              <a:chExt cx="3696604" cy="923330"/>
            </a:xfrm>
          </p:grpSpPr>
          <p:sp>
            <p:nvSpPr>
              <p:cNvPr id="34" name="Oval 33">
                <a:extLst>
                  <a:ext uri="{FF2B5EF4-FFF2-40B4-BE49-F238E27FC236}">
                    <a16:creationId xmlns:a16="http://schemas.microsoft.com/office/drawing/2014/main" id="{417D5F7D-469D-002D-45C7-3F8BED3B62A6}"/>
                  </a:ext>
                </a:extLst>
              </p:cNvPr>
              <p:cNvSpPr/>
              <p:nvPr/>
            </p:nvSpPr>
            <p:spPr>
              <a:xfrm>
                <a:off x="875394" y="3131584"/>
                <a:ext cx="416031" cy="41603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2</a:t>
                </a:r>
              </a:p>
            </p:txBody>
          </p:sp>
          <p:sp>
            <p:nvSpPr>
              <p:cNvPr id="35" name="TextBox 34">
                <a:extLst>
                  <a:ext uri="{FF2B5EF4-FFF2-40B4-BE49-F238E27FC236}">
                    <a16:creationId xmlns:a16="http://schemas.microsoft.com/office/drawing/2014/main" id="{1B82D421-95A0-C651-FC24-AFB6DDA5C101}"/>
                  </a:ext>
                </a:extLst>
              </p:cNvPr>
              <p:cNvSpPr txBox="1"/>
              <p:nvPr/>
            </p:nvSpPr>
            <p:spPr>
              <a:xfrm>
                <a:off x="1282760" y="2897818"/>
                <a:ext cx="3289238" cy="923330"/>
              </a:xfrm>
              <a:prstGeom prst="rect">
                <a:avLst/>
              </a:prstGeom>
              <a:noFill/>
            </p:spPr>
            <p:txBody>
              <a:bodyPr wrap="square" rtlCol="0">
                <a:spAutoFit/>
              </a:bodyPr>
              <a:lstStyle/>
              <a:p>
                <a:r>
                  <a:rPr lang="en-US" dirty="0" err="1">
                    <a:latin typeface="Cascadia Code" panose="020B0509020204030204" pitchFamily="49" charset="0"/>
                  </a:rPr>
                  <a:t>clflush</a:t>
                </a:r>
                <a:r>
                  <a:rPr lang="en-US" dirty="0"/>
                  <a:t> 0xA</a:t>
                </a:r>
              </a:p>
              <a:p>
                <a:r>
                  <a:rPr lang="en-US" dirty="0"/>
                  <a:t>Read 0xA and measure access latency </a:t>
                </a:r>
              </a:p>
            </p:txBody>
          </p:sp>
        </p:grpSp>
      </p:grpSp>
      <p:grpSp>
        <p:nvGrpSpPr>
          <p:cNvPr id="36" name="Group 35">
            <a:extLst>
              <a:ext uri="{FF2B5EF4-FFF2-40B4-BE49-F238E27FC236}">
                <a16:creationId xmlns:a16="http://schemas.microsoft.com/office/drawing/2014/main" id="{8ABB16FB-AA18-CA59-A782-35F6433E734C}"/>
              </a:ext>
            </a:extLst>
          </p:cNvPr>
          <p:cNvGrpSpPr/>
          <p:nvPr/>
        </p:nvGrpSpPr>
        <p:grpSpPr>
          <a:xfrm>
            <a:off x="838563" y="4602235"/>
            <a:ext cx="3826610" cy="986940"/>
            <a:chOff x="745391" y="2834208"/>
            <a:chExt cx="3826610" cy="986940"/>
          </a:xfrm>
        </p:grpSpPr>
        <p:sp>
          <p:nvSpPr>
            <p:cNvPr id="37" name="Rectangle: Rounded Corners 36">
              <a:extLst>
                <a:ext uri="{FF2B5EF4-FFF2-40B4-BE49-F238E27FC236}">
                  <a16:creationId xmlns:a16="http://schemas.microsoft.com/office/drawing/2014/main" id="{4A615450-437C-B75A-56C9-8D11515B984C}"/>
                </a:ext>
              </a:extLst>
            </p:cNvPr>
            <p:cNvSpPr/>
            <p:nvPr/>
          </p:nvSpPr>
          <p:spPr>
            <a:xfrm>
              <a:off x="745391" y="2834208"/>
              <a:ext cx="3826610" cy="986940"/>
            </a:xfrm>
            <a:prstGeom prst="roundRect">
              <a:avLst/>
            </a:prstGeom>
            <a:solidFill>
              <a:srgbClr val="F9D3E4"/>
            </a:solidFill>
            <a:ln w="1905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3AE702CA-CFF7-B15E-1DD5-067996B35FEC}"/>
                </a:ext>
              </a:extLst>
            </p:cNvPr>
            <p:cNvGrpSpPr/>
            <p:nvPr/>
          </p:nvGrpSpPr>
          <p:grpSpPr>
            <a:xfrm>
              <a:off x="819060" y="2897818"/>
              <a:ext cx="3696604" cy="923330"/>
              <a:chOff x="875394" y="2897818"/>
              <a:chExt cx="3696604" cy="923330"/>
            </a:xfrm>
          </p:grpSpPr>
          <p:sp>
            <p:nvSpPr>
              <p:cNvPr id="39" name="Oval 38">
                <a:extLst>
                  <a:ext uri="{FF2B5EF4-FFF2-40B4-BE49-F238E27FC236}">
                    <a16:creationId xmlns:a16="http://schemas.microsoft.com/office/drawing/2014/main" id="{C35D660B-DF26-7879-CAE8-1BB233F97A76}"/>
                  </a:ext>
                </a:extLst>
              </p:cNvPr>
              <p:cNvSpPr/>
              <p:nvPr/>
            </p:nvSpPr>
            <p:spPr>
              <a:xfrm>
                <a:off x="875394" y="3131584"/>
                <a:ext cx="416031" cy="416031"/>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3</a:t>
                </a:r>
              </a:p>
            </p:txBody>
          </p:sp>
          <p:sp>
            <p:nvSpPr>
              <p:cNvPr id="40" name="TextBox 39">
                <a:extLst>
                  <a:ext uri="{FF2B5EF4-FFF2-40B4-BE49-F238E27FC236}">
                    <a16:creationId xmlns:a16="http://schemas.microsoft.com/office/drawing/2014/main" id="{7E4DA98D-8176-4952-2C9F-96C0B29BC381}"/>
                  </a:ext>
                </a:extLst>
              </p:cNvPr>
              <p:cNvSpPr txBox="1"/>
              <p:nvPr/>
            </p:nvSpPr>
            <p:spPr>
              <a:xfrm>
                <a:off x="1282760" y="2897818"/>
                <a:ext cx="3289238" cy="923330"/>
              </a:xfrm>
              <a:prstGeom prst="rect">
                <a:avLst/>
              </a:prstGeom>
              <a:noFill/>
            </p:spPr>
            <p:txBody>
              <a:bodyPr wrap="square" rtlCol="0">
                <a:spAutoFit/>
              </a:bodyPr>
              <a:lstStyle/>
              <a:p>
                <a:r>
                  <a:rPr lang="en-US" dirty="0" err="1">
                    <a:latin typeface="Cascadia Code" panose="020B0509020204030204" pitchFamily="49" charset="0"/>
                  </a:rPr>
                  <a:t>clflush</a:t>
                </a:r>
                <a:r>
                  <a:rPr lang="en-US" dirty="0"/>
                  <a:t> 0xB</a:t>
                </a:r>
              </a:p>
              <a:p>
                <a:r>
                  <a:rPr lang="en-US" dirty="0"/>
                  <a:t>Read 0xB and measure access latency </a:t>
                </a:r>
              </a:p>
            </p:txBody>
          </p:sp>
        </p:grpSp>
      </p:grpSp>
      <p:grpSp>
        <p:nvGrpSpPr>
          <p:cNvPr id="43" name="Group 42">
            <a:extLst>
              <a:ext uri="{FF2B5EF4-FFF2-40B4-BE49-F238E27FC236}">
                <a16:creationId xmlns:a16="http://schemas.microsoft.com/office/drawing/2014/main" id="{14F15F19-2FC8-BE91-E9BE-E3C7F32EBD5F}"/>
              </a:ext>
            </a:extLst>
          </p:cNvPr>
          <p:cNvGrpSpPr/>
          <p:nvPr/>
        </p:nvGrpSpPr>
        <p:grpSpPr>
          <a:xfrm>
            <a:off x="148540" y="2729888"/>
            <a:ext cx="575179" cy="2842364"/>
            <a:chOff x="148540" y="2729888"/>
            <a:chExt cx="575179" cy="2842364"/>
          </a:xfrm>
        </p:grpSpPr>
        <p:sp>
          <p:nvSpPr>
            <p:cNvPr id="41" name="Left Brace 40">
              <a:extLst>
                <a:ext uri="{FF2B5EF4-FFF2-40B4-BE49-F238E27FC236}">
                  <a16:creationId xmlns:a16="http://schemas.microsoft.com/office/drawing/2014/main" id="{C3AAD037-7FD0-36AB-8935-5168C859A1C9}"/>
                </a:ext>
              </a:extLst>
            </p:cNvPr>
            <p:cNvSpPr/>
            <p:nvPr/>
          </p:nvSpPr>
          <p:spPr>
            <a:xfrm>
              <a:off x="554706" y="3505100"/>
              <a:ext cx="169013" cy="2067152"/>
            </a:xfrm>
            <a:prstGeom prst="leftBrace">
              <a:avLst>
                <a:gd name="adj1" fmla="val 75000"/>
                <a:gd name="adj2" fmla="val 5000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TextBox 41">
              <a:extLst>
                <a:ext uri="{FF2B5EF4-FFF2-40B4-BE49-F238E27FC236}">
                  <a16:creationId xmlns:a16="http://schemas.microsoft.com/office/drawing/2014/main" id="{88CF8F4F-34EB-8592-C3F2-1F92401AA9C6}"/>
                </a:ext>
              </a:extLst>
            </p:cNvPr>
            <p:cNvSpPr txBox="1"/>
            <p:nvPr/>
          </p:nvSpPr>
          <p:spPr>
            <a:xfrm rot="16200000">
              <a:off x="-795710" y="3674138"/>
              <a:ext cx="2257832" cy="369332"/>
            </a:xfrm>
            <a:prstGeom prst="rect">
              <a:avLst/>
            </a:prstGeom>
            <a:noFill/>
          </p:spPr>
          <p:txBody>
            <a:bodyPr wrap="square" rtlCol="0">
              <a:spAutoFit/>
            </a:bodyPr>
            <a:lstStyle/>
            <a:p>
              <a:r>
                <a:rPr lang="en-US" i="1" dirty="0"/>
                <a:t>Repeat</a:t>
              </a:r>
            </a:p>
          </p:txBody>
        </p:sp>
      </p:grpSp>
      <p:cxnSp>
        <p:nvCxnSpPr>
          <p:cNvPr id="45" name="Straight Arrow Connector 44">
            <a:extLst>
              <a:ext uri="{FF2B5EF4-FFF2-40B4-BE49-F238E27FC236}">
                <a16:creationId xmlns:a16="http://schemas.microsoft.com/office/drawing/2014/main" id="{94EEE53C-D734-3AD8-9EC2-F84B5C0A441E}"/>
              </a:ext>
            </a:extLst>
          </p:cNvPr>
          <p:cNvCxnSpPr/>
          <p:nvPr/>
        </p:nvCxnSpPr>
        <p:spPr>
          <a:xfrm>
            <a:off x="5109372" y="3505100"/>
            <a:ext cx="676049" cy="0"/>
          </a:xfrm>
          <a:prstGeom prst="straightConnector1">
            <a:avLst/>
          </a:prstGeom>
          <a:ln w="57150">
            <a:solidFill>
              <a:srgbClr val="6D40DC"/>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3E8B4798-85A8-6C54-456A-8C6A05BC2B79}"/>
              </a:ext>
            </a:extLst>
          </p:cNvPr>
          <p:cNvCxnSpPr/>
          <p:nvPr/>
        </p:nvCxnSpPr>
        <p:spPr>
          <a:xfrm>
            <a:off x="5109372" y="4233183"/>
            <a:ext cx="676049" cy="0"/>
          </a:xfrm>
          <a:prstGeom prst="straightConnector1">
            <a:avLst/>
          </a:prstGeom>
          <a:ln w="57150">
            <a:solidFill>
              <a:srgbClr val="B3195F"/>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aphicFrame>
        <p:nvGraphicFramePr>
          <p:cNvPr id="6" name="Table 5">
            <a:extLst>
              <a:ext uri="{FF2B5EF4-FFF2-40B4-BE49-F238E27FC236}">
                <a16:creationId xmlns:a16="http://schemas.microsoft.com/office/drawing/2014/main" id="{B74A87C5-2C10-E31D-35D4-C0104B390C75}"/>
              </a:ext>
            </a:extLst>
          </p:cNvPr>
          <p:cNvGraphicFramePr>
            <a:graphicFrameLocks noGrp="1"/>
          </p:cNvGraphicFramePr>
          <p:nvPr>
            <p:extLst>
              <p:ext uri="{D42A27DB-BD31-4B8C-83A1-F6EECF244321}">
                <p14:modId xmlns:p14="http://schemas.microsoft.com/office/powerpoint/2010/main" val="2889821135"/>
              </p:ext>
            </p:extLst>
          </p:nvPr>
        </p:nvGraphicFramePr>
        <p:xfrm>
          <a:off x="7407483" y="3318410"/>
          <a:ext cx="961090" cy="1097280"/>
        </p:xfrm>
        <a:graphic>
          <a:graphicData uri="http://schemas.openxmlformats.org/drawingml/2006/table">
            <a:tbl>
              <a:tblPr bandRow="1">
                <a:tableStyleId>{69012ECD-51FC-41F1-AA8D-1B2483CD663E}</a:tableStyleId>
              </a:tblPr>
              <a:tblGrid>
                <a:gridCol w="961090">
                  <a:extLst>
                    <a:ext uri="{9D8B030D-6E8A-4147-A177-3AD203B41FA5}">
                      <a16:colId xmlns:a16="http://schemas.microsoft.com/office/drawing/2014/main" val="2630129014"/>
                    </a:ext>
                  </a:extLst>
                </a:gridCol>
              </a:tblGrid>
              <a:tr h="246091">
                <a:tc>
                  <a:txBody>
                    <a:bodyPr/>
                    <a:lstStyle/>
                    <a:p>
                      <a:pPr algn="ctr"/>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292337727"/>
                  </a:ext>
                </a:extLst>
              </a:tr>
              <a:tr h="246091">
                <a:tc>
                  <a:txBody>
                    <a:bodyPr/>
                    <a:lstStyle/>
                    <a:p>
                      <a:pPr algn="ctr"/>
                      <a:endParaRPr lang="en-US" i="1"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2930314675"/>
                  </a:ext>
                </a:extLst>
              </a:tr>
              <a:tr h="246091">
                <a:tc>
                  <a:txBody>
                    <a:bodyPr/>
                    <a:lstStyle/>
                    <a:p>
                      <a:pPr algn="ctr"/>
                      <a:endParaRPr lang="en-US" dirty="0"/>
                    </a:p>
                  </a:txBody>
                  <a:tcPr>
                    <a:lnL w="19050" cap="flat" cmpd="sng" algn="ctr">
                      <a:solidFill>
                        <a:srgbClr val="FF5F25"/>
                      </a:solidFill>
                      <a:prstDash val="solid"/>
                      <a:round/>
                      <a:headEnd type="none" w="med" len="med"/>
                      <a:tailEnd type="none" w="med" len="med"/>
                    </a:lnL>
                    <a:lnR w="19050" cap="flat" cmpd="sng" algn="ctr">
                      <a:solidFill>
                        <a:srgbClr val="FF5F25"/>
                      </a:solidFill>
                      <a:prstDash val="solid"/>
                      <a:round/>
                      <a:headEnd type="none" w="med" len="med"/>
                      <a:tailEnd type="none" w="med" len="med"/>
                    </a:lnR>
                    <a:lnT w="19050" cap="flat" cmpd="sng" algn="ctr">
                      <a:solidFill>
                        <a:srgbClr val="FF5F25"/>
                      </a:solidFill>
                      <a:prstDash val="solid"/>
                      <a:round/>
                      <a:headEnd type="none" w="med" len="med"/>
                      <a:tailEnd type="none" w="med" len="med"/>
                    </a:lnT>
                    <a:lnB w="19050" cap="flat" cmpd="sng" algn="ctr">
                      <a:solidFill>
                        <a:srgbClr val="FF5F25"/>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sp>
        <p:nvSpPr>
          <p:cNvPr id="7" name="TextBox 6">
            <a:extLst>
              <a:ext uri="{FF2B5EF4-FFF2-40B4-BE49-F238E27FC236}">
                <a16:creationId xmlns:a16="http://schemas.microsoft.com/office/drawing/2014/main" id="{AA617DA3-FFB5-35F7-0A5E-997B9AD2B116}"/>
              </a:ext>
            </a:extLst>
          </p:cNvPr>
          <p:cNvSpPr txBox="1"/>
          <p:nvPr/>
        </p:nvSpPr>
        <p:spPr>
          <a:xfrm>
            <a:off x="7247448" y="2988821"/>
            <a:ext cx="1276645" cy="338554"/>
          </a:xfrm>
          <a:prstGeom prst="rect">
            <a:avLst/>
          </a:prstGeom>
          <a:noFill/>
        </p:spPr>
        <p:txBody>
          <a:bodyPr wrap="square" rtlCol="0">
            <a:spAutoFit/>
          </a:bodyPr>
          <a:lstStyle/>
          <a:p>
            <a:pPr algn="ctr"/>
            <a:r>
              <a:rPr lang="en-US" sz="1600" dirty="0"/>
              <a:t>PRAC </a:t>
            </a:r>
            <a:r>
              <a:rPr lang="en-US" sz="1600" dirty="0" err="1"/>
              <a:t>Ctrs</a:t>
            </a:r>
            <a:endParaRPr lang="en-US" sz="1600" dirty="0"/>
          </a:p>
        </p:txBody>
      </p:sp>
      <p:sp>
        <p:nvSpPr>
          <p:cNvPr id="8" name="TextBox 7">
            <a:extLst>
              <a:ext uri="{FF2B5EF4-FFF2-40B4-BE49-F238E27FC236}">
                <a16:creationId xmlns:a16="http://schemas.microsoft.com/office/drawing/2014/main" id="{2A26F454-C953-05BA-1A28-8A385CE522CE}"/>
              </a:ext>
            </a:extLst>
          </p:cNvPr>
          <p:cNvSpPr txBox="1"/>
          <p:nvPr/>
        </p:nvSpPr>
        <p:spPr>
          <a:xfrm>
            <a:off x="5711556" y="2981325"/>
            <a:ext cx="1648571" cy="338554"/>
          </a:xfrm>
          <a:prstGeom prst="rect">
            <a:avLst/>
          </a:prstGeom>
          <a:noFill/>
        </p:spPr>
        <p:txBody>
          <a:bodyPr wrap="square" rtlCol="0">
            <a:spAutoFit/>
          </a:bodyPr>
          <a:lstStyle/>
          <a:p>
            <a:pPr algn="ctr"/>
            <a:r>
              <a:rPr lang="en-US" sz="1600" dirty="0"/>
              <a:t>DRAM Rows</a:t>
            </a:r>
          </a:p>
        </p:txBody>
      </p:sp>
      <p:sp>
        <p:nvSpPr>
          <p:cNvPr id="11" name="Freeform: Shape 10">
            <a:extLst>
              <a:ext uri="{FF2B5EF4-FFF2-40B4-BE49-F238E27FC236}">
                <a16:creationId xmlns:a16="http://schemas.microsoft.com/office/drawing/2014/main" id="{22AD57BD-CCF7-E1CC-7E42-E71F3DA3F42F}"/>
              </a:ext>
            </a:extLst>
          </p:cNvPr>
          <p:cNvSpPr/>
          <p:nvPr/>
        </p:nvSpPr>
        <p:spPr>
          <a:xfrm>
            <a:off x="7647491" y="3356380"/>
            <a:ext cx="443471" cy="288298"/>
          </a:xfrm>
          <a:custGeom>
            <a:avLst/>
            <a:gdLst>
              <a:gd name="connsiteX0" fmla="*/ 149200 w 556383"/>
              <a:gd name="connsiteY0" fmla="*/ 225923 h 361702"/>
              <a:gd name="connsiteX1" fmla="*/ 199682 w 556383"/>
              <a:gd name="connsiteY1" fmla="*/ 272863 h 361702"/>
              <a:gd name="connsiteX2" fmla="*/ 270577 w 556383"/>
              <a:gd name="connsiteY2" fmla="*/ 203940 h 361702"/>
              <a:gd name="connsiteX3" fmla="*/ 314935 w 556383"/>
              <a:gd name="connsiteY3" fmla="*/ 159706 h 361702"/>
              <a:gd name="connsiteX4" fmla="*/ 365541 w 556383"/>
              <a:gd name="connsiteY4" fmla="*/ 204359 h 361702"/>
              <a:gd name="connsiteX5" fmla="*/ 537172 w 556383"/>
              <a:gd name="connsiteY5" fmla="*/ 32661 h 361702"/>
              <a:gd name="connsiteX6" fmla="*/ 537306 w 556383"/>
              <a:gd name="connsiteY6" fmla="*/ 32662 h 361702"/>
              <a:gd name="connsiteX7" fmla="*/ 537334 w 556383"/>
              <a:gd name="connsiteY7" fmla="*/ 32728 h 361702"/>
              <a:gd name="connsiteX8" fmla="*/ 537334 w 556383"/>
              <a:gd name="connsiteY8" fmla="*/ 114300 h 361702"/>
              <a:gd name="connsiteX9" fmla="*/ 556384 w 556383"/>
              <a:gd name="connsiteY9" fmla="*/ 114300 h 361702"/>
              <a:gd name="connsiteX10" fmla="*/ 556384 w 556383"/>
              <a:gd name="connsiteY10" fmla="*/ 0 h 361702"/>
              <a:gd name="connsiteX11" fmla="*/ 442341 w 556383"/>
              <a:gd name="connsiteY11" fmla="*/ 0 h 361702"/>
              <a:gd name="connsiteX12" fmla="*/ 442341 w 556383"/>
              <a:gd name="connsiteY12" fmla="*/ 19050 h 361702"/>
              <a:gd name="connsiteX13" fmla="*/ 523599 w 556383"/>
              <a:gd name="connsiteY13" fmla="*/ 19050 h 361702"/>
              <a:gd name="connsiteX14" fmla="*/ 523703 w 556383"/>
              <a:gd name="connsiteY14" fmla="*/ 19137 h 361702"/>
              <a:gd name="connsiteX15" fmla="*/ 523675 w 556383"/>
              <a:gd name="connsiteY15" fmla="*/ 19212 h 361702"/>
              <a:gd name="connsiteX16" fmla="*/ 364703 w 556383"/>
              <a:gd name="connsiteY16" fmla="*/ 178194 h 361702"/>
              <a:gd name="connsiteX17" fmla="*/ 314096 w 556383"/>
              <a:gd name="connsiteY17" fmla="*/ 133540 h 361702"/>
              <a:gd name="connsiteX18" fmla="*/ 257261 w 556383"/>
              <a:gd name="connsiteY18" fmla="*/ 190376 h 361702"/>
              <a:gd name="connsiteX19" fmla="*/ 199454 w 556383"/>
              <a:gd name="connsiteY19" fmla="*/ 246574 h 361702"/>
              <a:gd name="connsiteX20" fmla="*/ 148761 w 556383"/>
              <a:gd name="connsiteY20" fmla="*/ 199463 h 361702"/>
              <a:gd name="connsiteX21" fmla="*/ 0 w 556383"/>
              <a:gd name="connsiteY21" fmla="*/ 348234 h 361702"/>
              <a:gd name="connsiteX22" fmla="*/ 13468 w 556383"/>
              <a:gd name="connsiteY22" fmla="*/ 361702 h 3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6383" h="361702">
                <a:moveTo>
                  <a:pt x="149200" y="225923"/>
                </a:moveTo>
                <a:lnTo>
                  <a:pt x="199682" y="272863"/>
                </a:lnTo>
                <a:lnTo>
                  <a:pt x="270577" y="203940"/>
                </a:lnTo>
                <a:lnTo>
                  <a:pt x="314935" y="159706"/>
                </a:lnTo>
                <a:lnTo>
                  <a:pt x="365541" y="204359"/>
                </a:lnTo>
                <a:lnTo>
                  <a:pt x="537172" y="32661"/>
                </a:lnTo>
                <a:cubicBezTo>
                  <a:pt x="537209" y="32624"/>
                  <a:pt x="537270" y="32625"/>
                  <a:pt x="537306" y="32662"/>
                </a:cubicBezTo>
                <a:cubicBezTo>
                  <a:pt x="537323" y="32680"/>
                  <a:pt x="537334" y="32703"/>
                  <a:pt x="537334" y="32728"/>
                </a:cubicBezTo>
                <a:lnTo>
                  <a:pt x="537334" y="114300"/>
                </a:lnTo>
                <a:lnTo>
                  <a:pt x="556384" y="114300"/>
                </a:lnTo>
                <a:lnTo>
                  <a:pt x="556384" y="0"/>
                </a:lnTo>
                <a:lnTo>
                  <a:pt x="442341" y="0"/>
                </a:lnTo>
                <a:lnTo>
                  <a:pt x="442341" y="19050"/>
                </a:lnTo>
                <a:lnTo>
                  <a:pt x="523599" y="19050"/>
                </a:lnTo>
                <a:cubicBezTo>
                  <a:pt x="523651" y="19045"/>
                  <a:pt x="523698" y="19084"/>
                  <a:pt x="523703" y="19137"/>
                </a:cubicBezTo>
                <a:cubicBezTo>
                  <a:pt x="523705" y="19164"/>
                  <a:pt x="523695" y="19192"/>
                  <a:pt x="523675" y="19212"/>
                </a:cubicBezTo>
                <a:lnTo>
                  <a:pt x="364703" y="178194"/>
                </a:lnTo>
                <a:lnTo>
                  <a:pt x="314096" y="133540"/>
                </a:lnTo>
                <a:lnTo>
                  <a:pt x="257261" y="190376"/>
                </a:lnTo>
                <a:lnTo>
                  <a:pt x="199454" y="246574"/>
                </a:lnTo>
                <a:lnTo>
                  <a:pt x="148761" y="199463"/>
                </a:lnTo>
                <a:lnTo>
                  <a:pt x="0" y="348234"/>
                </a:lnTo>
                <a:lnTo>
                  <a:pt x="13468" y="361702"/>
                </a:lnTo>
                <a:close/>
              </a:path>
            </a:pathLst>
          </a:custGeom>
          <a:solidFill>
            <a:srgbClr val="FF0000"/>
          </a:solidFill>
          <a:ln w="19050" cap="flat">
            <a:solidFill>
              <a:srgbClr val="FF0000"/>
            </a:solid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D243DA7B-2BC9-3A88-F691-7A52AAC970C5}"/>
              </a:ext>
            </a:extLst>
          </p:cNvPr>
          <p:cNvSpPr/>
          <p:nvPr/>
        </p:nvSpPr>
        <p:spPr>
          <a:xfrm>
            <a:off x="7647491" y="4089034"/>
            <a:ext cx="443471" cy="288298"/>
          </a:xfrm>
          <a:custGeom>
            <a:avLst/>
            <a:gdLst>
              <a:gd name="connsiteX0" fmla="*/ 149200 w 556383"/>
              <a:gd name="connsiteY0" fmla="*/ 225923 h 361702"/>
              <a:gd name="connsiteX1" fmla="*/ 199682 w 556383"/>
              <a:gd name="connsiteY1" fmla="*/ 272863 h 361702"/>
              <a:gd name="connsiteX2" fmla="*/ 270577 w 556383"/>
              <a:gd name="connsiteY2" fmla="*/ 203940 h 361702"/>
              <a:gd name="connsiteX3" fmla="*/ 314935 w 556383"/>
              <a:gd name="connsiteY3" fmla="*/ 159706 h 361702"/>
              <a:gd name="connsiteX4" fmla="*/ 365541 w 556383"/>
              <a:gd name="connsiteY4" fmla="*/ 204359 h 361702"/>
              <a:gd name="connsiteX5" fmla="*/ 537172 w 556383"/>
              <a:gd name="connsiteY5" fmla="*/ 32661 h 361702"/>
              <a:gd name="connsiteX6" fmla="*/ 537306 w 556383"/>
              <a:gd name="connsiteY6" fmla="*/ 32662 h 361702"/>
              <a:gd name="connsiteX7" fmla="*/ 537334 w 556383"/>
              <a:gd name="connsiteY7" fmla="*/ 32728 h 361702"/>
              <a:gd name="connsiteX8" fmla="*/ 537334 w 556383"/>
              <a:gd name="connsiteY8" fmla="*/ 114300 h 361702"/>
              <a:gd name="connsiteX9" fmla="*/ 556384 w 556383"/>
              <a:gd name="connsiteY9" fmla="*/ 114300 h 361702"/>
              <a:gd name="connsiteX10" fmla="*/ 556384 w 556383"/>
              <a:gd name="connsiteY10" fmla="*/ 0 h 361702"/>
              <a:gd name="connsiteX11" fmla="*/ 442341 w 556383"/>
              <a:gd name="connsiteY11" fmla="*/ 0 h 361702"/>
              <a:gd name="connsiteX12" fmla="*/ 442341 w 556383"/>
              <a:gd name="connsiteY12" fmla="*/ 19050 h 361702"/>
              <a:gd name="connsiteX13" fmla="*/ 523599 w 556383"/>
              <a:gd name="connsiteY13" fmla="*/ 19050 h 361702"/>
              <a:gd name="connsiteX14" fmla="*/ 523703 w 556383"/>
              <a:gd name="connsiteY14" fmla="*/ 19137 h 361702"/>
              <a:gd name="connsiteX15" fmla="*/ 523675 w 556383"/>
              <a:gd name="connsiteY15" fmla="*/ 19212 h 361702"/>
              <a:gd name="connsiteX16" fmla="*/ 364703 w 556383"/>
              <a:gd name="connsiteY16" fmla="*/ 178194 h 361702"/>
              <a:gd name="connsiteX17" fmla="*/ 314096 w 556383"/>
              <a:gd name="connsiteY17" fmla="*/ 133540 h 361702"/>
              <a:gd name="connsiteX18" fmla="*/ 257261 w 556383"/>
              <a:gd name="connsiteY18" fmla="*/ 190376 h 361702"/>
              <a:gd name="connsiteX19" fmla="*/ 199454 w 556383"/>
              <a:gd name="connsiteY19" fmla="*/ 246574 h 361702"/>
              <a:gd name="connsiteX20" fmla="*/ 148761 w 556383"/>
              <a:gd name="connsiteY20" fmla="*/ 199463 h 361702"/>
              <a:gd name="connsiteX21" fmla="*/ 0 w 556383"/>
              <a:gd name="connsiteY21" fmla="*/ 348234 h 361702"/>
              <a:gd name="connsiteX22" fmla="*/ 13468 w 556383"/>
              <a:gd name="connsiteY22" fmla="*/ 361702 h 3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6383" h="361702">
                <a:moveTo>
                  <a:pt x="149200" y="225923"/>
                </a:moveTo>
                <a:lnTo>
                  <a:pt x="199682" y="272863"/>
                </a:lnTo>
                <a:lnTo>
                  <a:pt x="270577" y="203940"/>
                </a:lnTo>
                <a:lnTo>
                  <a:pt x="314935" y="159706"/>
                </a:lnTo>
                <a:lnTo>
                  <a:pt x="365541" y="204359"/>
                </a:lnTo>
                <a:lnTo>
                  <a:pt x="537172" y="32661"/>
                </a:lnTo>
                <a:cubicBezTo>
                  <a:pt x="537209" y="32624"/>
                  <a:pt x="537270" y="32625"/>
                  <a:pt x="537306" y="32662"/>
                </a:cubicBezTo>
                <a:cubicBezTo>
                  <a:pt x="537323" y="32680"/>
                  <a:pt x="537334" y="32703"/>
                  <a:pt x="537334" y="32728"/>
                </a:cubicBezTo>
                <a:lnTo>
                  <a:pt x="537334" y="114300"/>
                </a:lnTo>
                <a:lnTo>
                  <a:pt x="556384" y="114300"/>
                </a:lnTo>
                <a:lnTo>
                  <a:pt x="556384" y="0"/>
                </a:lnTo>
                <a:lnTo>
                  <a:pt x="442341" y="0"/>
                </a:lnTo>
                <a:lnTo>
                  <a:pt x="442341" y="19050"/>
                </a:lnTo>
                <a:lnTo>
                  <a:pt x="523599" y="19050"/>
                </a:lnTo>
                <a:cubicBezTo>
                  <a:pt x="523651" y="19045"/>
                  <a:pt x="523698" y="19084"/>
                  <a:pt x="523703" y="19137"/>
                </a:cubicBezTo>
                <a:cubicBezTo>
                  <a:pt x="523705" y="19164"/>
                  <a:pt x="523695" y="19192"/>
                  <a:pt x="523675" y="19212"/>
                </a:cubicBezTo>
                <a:lnTo>
                  <a:pt x="364703" y="178194"/>
                </a:lnTo>
                <a:lnTo>
                  <a:pt x="314096" y="133540"/>
                </a:lnTo>
                <a:lnTo>
                  <a:pt x="257261" y="190376"/>
                </a:lnTo>
                <a:lnTo>
                  <a:pt x="199454" y="246574"/>
                </a:lnTo>
                <a:lnTo>
                  <a:pt x="148761" y="199463"/>
                </a:lnTo>
                <a:lnTo>
                  <a:pt x="0" y="348234"/>
                </a:lnTo>
                <a:lnTo>
                  <a:pt x="13468" y="361702"/>
                </a:lnTo>
                <a:close/>
              </a:path>
            </a:pathLst>
          </a:custGeom>
          <a:solidFill>
            <a:srgbClr val="FF0000"/>
          </a:solidFill>
          <a:ln w="19050" cap="flat">
            <a:solidFill>
              <a:srgbClr val="FF0000"/>
            </a:solidFill>
            <a:prstDash val="solid"/>
            <a:miter/>
          </a:ln>
        </p:spPr>
        <p:txBody>
          <a:bodyPr rtlCol="0" anchor="ctr"/>
          <a:lstStyle/>
          <a:p>
            <a:endParaRPr lang="en-US" dirty="0"/>
          </a:p>
        </p:txBody>
      </p:sp>
    </p:spTree>
    <p:extLst>
      <p:ext uri="{BB962C8B-B14F-4D97-AF65-F5344CB8AC3E}">
        <p14:creationId xmlns:p14="http://schemas.microsoft.com/office/powerpoint/2010/main" val="3279798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3"/>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6" presetClass="emph" presetSubtype="0" fill="hold" grpId="1" nodeType="clickEffect">
                                  <p:stCondLst>
                                    <p:cond delay="0"/>
                                  </p:stCondLst>
                                  <p:childTnLst>
                                    <p:animEffect transition="out" filter="fade">
                                      <p:cBhvr>
                                        <p:cTn id="52" dur="500" tmFilter="0, 0; .2, .5; .8, .5; 1, 0"/>
                                        <p:tgtEl>
                                          <p:spTgt spid="11"/>
                                        </p:tgtEl>
                                      </p:cBhvr>
                                    </p:animEffect>
                                    <p:animScale>
                                      <p:cBhvr>
                                        <p:cTn id="53" dur="250" autoRev="1" fill="hold"/>
                                        <p:tgtEl>
                                          <p:spTgt spid="11"/>
                                        </p:tgtEl>
                                      </p:cBhvr>
                                      <p:by x="105000" y="105000"/>
                                    </p:animScale>
                                  </p:childTnLst>
                                </p:cTn>
                              </p:par>
                              <p:par>
                                <p:cTn id="54" presetID="26" presetClass="emph" presetSubtype="0" fill="hold" grpId="1" nodeType="withEffect">
                                  <p:stCondLst>
                                    <p:cond delay="0"/>
                                  </p:stCondLst>
                                  <p:childTnLst>
                                    <p:animEffect transition="out" filter="fade">
                                      <p:cBhvr>
                                        <p:cTn id="55" dur="500" tmFilter="0, 0; .2, .5; .8, .5; 1, 0"/>
                                        <p:tgtEl>
                                          <p:spTgt spid="13"/>
                                        </p:tgtEl>
                                      </p:cBhvr>
                                    </p:animEffect>
                                    <p:animScale>
                                      <p:cBhvr>
                                        <p:cTn id="56" dur="250"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p:bldP spid="7" grpId="0"/>
      <p:bldP spid="8" grpId="0"/>
      <p:bldP spid="11" grpId="0" animBg="1"/>
      <p:bldP spid="11" grpId="1" animBg="1"/>
      <p:bldP spid="13" grpId="0" animBg="1"/>
      <p:bldP spid="1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5C74A-E8E3-BE68-59CB-1F47E3C65463}"/>
              </a:ext>
            </a:extLst>
          </p:cNvPr>
          <p:cNvSpPr>
            <a:spLocks noGrp="1"/>
          </p:cNvSpPr>
          <p:nvPr>
            <p:ph type="title"/>
          </p:nvPr>
        </p:nvSpPr>
        <p:spPr/>
        <p:txBody>
          <a:bodyPr/>
          <a:lstStyle/>
          <a:p>
            <a:r>
              <a:rPr lang="en-US" dirty="0"/>
              <a:t>Observing PRAC-Induced Latencies (II)</a:t>
            </a:r>
          </a:p>
        </p:txBody>
      </p:sp>
      <p:pic>
        <p:nvPicPr>
          <p:cNvPr id="11" name="Content Placeholder 10" descr="A diagram of a graph&#10;&#10;AI-generated content may be incorrect.">
            <a:extLst>
              <a:ext uri="{FF2B5EF4-FFF2-40B4-BE49-F238E27FC236}">
                <a16:creationId xmlns:a16="http://schemas.microsoft.com/office/drawing/2014/main" id="{55ED8E59-372A-B1C4-4A53-3BB2A4AB159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208" y="1644591"/>
            <a:ext cx="8992414" cy="3135069"/>
          </a:xfrm>
        </p:spPr>
      </p:pic>
      <p:sp>
        <p:nvSpPr>
          <p:cNvPr id="4" name="Footer Placeholder 3">
            <a:extLst>
              <a:ext uri="{FF2B5EF4-FFF2-40B4-BE49-F238E27FC236}">
                <a16:creationId xmlns:a16="http://schemas.microsoft.com/office/drawing/2014/main" id="{34C982FE-632E-616C-4FE1-A70929ADD287}"/>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AD4C7070-DEAE-11B7-4610-79DAB82D1D63}"/>
              </a:ext>
            </a:extLst>
          </p:cNvPr>
          <p:cNvSpPr>
            <a:spLocks noGrp="1"/>
          </p:cNvSpPr>
          <p:nvPr>
            <p:ph type="sldNum" sz="quarter" idx="12"/>
          </p:nvPr>
        </p:nvSpPr>
        <p:spPr/>
        <p:txBody>
          <a:bodyPr/>
          <a:lstStyle/>
          <a:p>
            <a:fld id="{CBE5B309-C2CE-4D90-B104-F7E98438FC65}" type="slidenum">
              <a:rPr lang="tr-TR" smtClean="0"/>
              <a:pPr/>
              <a:t>23</a:t>
            </a:fld>
            <a:endParaRPr lang="tr-TR" dirty="0"/>
          </a:p>
        </p:txBody>
      </p:sp>
      <p:sp>
        <p:nvSpPr>
          <p:cNvPr id="9" name="Rectangle 8">
            <a:extLst>
              <a:ext uri="{FF2B5EF4-FFF2-40B4-BE49-F238E27FC236}">
                <a16:creationId xmlns:a16="http://schemas.microsoft.com/office/drawing/2014/main" id="{2AC6B20F-3614-B2FC-3C8A-74540AF94A52}"/>
              </a:ext>
            </a:extLst>
          </p:cNvPr>
          <p:cNvSpPr/>
          <p:nvPr/>
        </p:nvSpPr>
        <p:spPr>
          <a:xfrm>
            <a:off x="1310640" y="1646907"/>
            <a:ext cx="7604759" cy="47935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3E684B0-1715-F8D8-C982-F379979651E7}"/>
              </a:ext>
            </a:extLst>
          </p:cNvPr>
          <p:cNvSpPr/>
          <p:nvPr/>
        </p:nvSpPr>
        <p:spPr>
          <a:xfrm>
            <a:off x="5044440" y="2463341"/>
            <a:ext cx="3592482" cy="200838"/>
          </a:xfrm>
          <a:prstGeom prst="rect">
            <a:avLst/>
          </a:prstGeom>
          <a:solidFill>
            <a:srgbClr val="D4EA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EE5AA1E-2250-5220-18F8-14BEEE8C46A7}"/>
              </a:ext>
            </a:extLst>
          </p:cNvPr>
          <p:cNvSpPr txBox="1"/>
          <p:nvPr/>
        </p:nvSpPr>
        <p:spPr>
          <a:xfrm>
            <a:off x="1305896" y="2110136"/>
            <a:ext cx="1216324" cy="369332"/>
          </a:xfrm>
          <a:prstGeom prst="rect">
            <a:avLst/>
          </a:prstGeom>
          <a:noFill/>
        </p:spPr>
        <p:txBody>
          <a:bodyPr wrap="square" rtlCol="0">
            <a:spAutoFit/>
          </a:bodyPr>
          <a:lstStyle/>
          <a:p>
            <a:r>
              <a:rPr lang="en-US" i="1" dirty="0"/>
              <a:t>N</a:t>
            </a:r>
            <a:r>
              <a:rPr lang="en-US" i="1" baseline="-25000" dirty="0"/>
              <a:t>BO </a:t>
            </a:r>
            <a:r>
              <a:rPr lang="en-US" i="1" dirty="0"/>
              <a:t>= 128</a:t>
            </a:r>
          </a:p>
        </p:txBody>
      </p:sp>
      <p:sp>
        <p:nvSpPr>
          <p:cNvPr id="8" name="Rectangle 7">
            <a:extLst>
              <a:ext uri="{FF2B5EF4-FFF2-40B4-BE49-F238E27FC236}">
                <a16:creationId xmlns:a16="http://schemas.microsoft.com/office/drawing/2014/main" id="{383BCCEF-51FE-ACCE-6481-9B722F09F850}"/>
              </a:ext>
            </a:extLst>
          </p:cNvPr>
          <p:cNvSpPr/>
          <p:nvPr/>
        </p:nvSpPr>
        <p:spPr>
          <a:xfrm>
            <a:off x="1301674" y="2179726"/>
            <a:ext cx="7604759" cy="18478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Content Placeholder 10" descr="A diagram of a graph&#10;&#10;AI-generated content may be incorrect.">
            <a:extLst>
              <a:ext uri="{FF2B5EF4-FFF2-40B4-BE49-F238E27FC236}">
                <a16:creationId xmlns:a16="http://schemas.microsoft.com/office/drawing/2014/main" id="{17268584-5BFC-C848-8441-77D219A66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08" y="1644590"/>
            <a:ext cx="8992414" cy="3135069"/>
          </a:xfrm>
          <a:prstGeom prst="rect">
            <a:avLst/>
          </a:prstGeom>
        </p:spPr>
      </p:pic>
    </p:spTree>
    <p:extLst>
      <p:ext uri="{BB962C8B-B14F-4D97-AF65-F5344CB8AC3E}">
        <p14:creationId xmlns:p14="http://schemas.microsoft.com/office/powerpoint/2010/main" val="4188273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3"/>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E9F2-F338-1375-A199-DA1D2CB090D4}"/>
            </a:ext>
          </a:extLst>
        </p:cNvPr>
        <p:cNvGrpSpPr/>
        <p:nvPr/>
      </p:nvGrpSpPr>
      <p:grpSpPr>
        <a:xfrm>
          <a:off x="0" y="0"/>
          <a:ext cx="0" cy="0"/>
          <a:chOff x="0" y="0"/>
          <a:chExt cx="0" cy="0"/>
        </a:xfrm>
      </p:grpSpPr>
      <p:pic>
        <p:nvPicPr>
          <p:cNvPr id="8" name="Content Placeholder 10" descr="A diagram of a graph&#10;&#10;AI-generated content may be incorrect.">
            <a:extLst>
              <a:ext uri="{FF2B5EF4-FFF2-40B4-BE49-F238E27FC236}">
                <a16:creationId xmlns:a16="http://schemas.microsoft.com/office/drawing/2014/main" id="{E87909B2-63C5-11AB-6052-98FB05B2EA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08" y="1644591"/>
            <a:ext cx="8992414" cy="3135069"/>
          </a:xfrm>
          <a:prstGeom prst="rect">
            <a:avLst/>
          </a:prstGeom>
        </p:spPr>
      </p:pic>
      <p:sp>
        <p:nvSpPr>
          <p:cNvPr id="2" name="Title 1">
            <a:extLst>
              <a:ext uri="{FF2B5EF4-FFF2-40B4-BE49-F238E27FC236}">
                <a16:creationId xmlns:a16="http://schemas.microsoft.com/office/drawing/2014/main" id="{03D1B1AC-4E04-6514-A621-CCF05477B180}"/>
              </a:ext>
            </a:extLst>
          </p:cNvPr>
          <p:cNvSpPr>
            <a:spLocks noGrp="1"/>
          </p:cNvSpPr>
          <p:nvPr>
            <p:ph type="title"/>
          </p:nvPr>
        </p:nvSpPr>
        <p:spPr/>
        <p:txBody>
          <a:bodyPr/>
          <a:lstStyle/>
          <a:p>
            <a:r>
              <a:rPr lang="en-US" dirty="0"/>
              <a:t>Observing PRAC-Induced Latencies (II)</a:t>
            </a:r>
          </a:p>
        </p:txBody>
      </p:sp>
      <p:sp>
        <p:nvSpPr>
          <p:cNvPr id="3" name="Content Placeholder 2">
            <a:extLst>
              <a:ext uri="{FF2B5EF4-FFF2-40B4-BE49-F238E27FC236}">
                <a16:creationId xmlns:a16="http://schemas.microsoft.com/office/drawing/2014/main" id="{62F6FDEF-FE91-128D-9DC1-2DF3E40A81E1}"/>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3F1C4006-99AE-E843-47B1-A4254411E6F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8DC55085-BE1C-DC30-098F-839E9F26BADB}"/>
              </a:ext>
            </a:extLst>
          </p:cNvPr>
          <p:cNvSpPr>
            <a:spLocks noGrp="1"/>
          </p:cNvSpPr>
          <p:nvPr>
            <p:ph type="sldNum" sz="quarter" idx="12"/>
          </p:nvPr>
        </p:nvSpPr>
        <p:spPr/>
        <p:txBody>
          <a:bodyPr/>
          <a:lstStyle/>
          <a:p>
            <a:fld id="{CBE5B309-C2CE-4D90-B104-F7E98438FC65}" type="slidenum">
              <a:rPr lang="tr-TR" smtClean="0"/>
              <a:pPr/>
              <a:t>24</a:t>
            </a:fld>
            <a:endParaRPr lang="tr-TR" dirty="0"/>
          </a:p>
        </p:txBody>
      </p:sp>
      <p:sp>
        <p:nvSpPr>
          <p:cNvPr id="14" name="Rectangle 13">
            <a:extLst>
              <a:ext uri="{FF2B5EF4-FFF2-40B4-BE49-F238E27FC236}">
                <a16:creationId xmlns:a16="http://schemas.microsoft.com/office/drawing/2014/main" id="{8BC89822-E28A-7019-95FE-FACAA81DEA75}"/>
              </a:ext>
            </a:extLst>
          </p:cNvPr>
          <p:cNvSpPr/>
          <p:nvPr/>
        </p:nvSpPr>
        <p:spPr>
          <a:xfrm>
            <a:off x="5044440" y="2470510"/>
            <a:ext cx="3592482" cy="200838"/>
          </a:xfrm>
          <a:prstGeom prst="rect">
            <a:avLst/>
          </a:prstGeom>
          <a:solidFill>
            <a:srgbClr val="D4EA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631CE3CE-47C7-2963-D3DA-79D9817EDD2E}"/>
              </a:ext>
            </a:extLst>
          </p:cNvPr>
          <p:cNvCxnSpPr>
            <a:cxnSpLocks/>
          </p:cNvCxnSpPr>
          <p:nvPr/>
        </p:nvCxnSpPr>
        <p:spPr>
          <a:xfrm>
            <a:off x="4415790" y="2223539"/>
            <a:ext cx="460604" cy="199212"/>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102DE1B-9A95-9BC2-A1F5-1B34400776DA}"/>
              </a:ext>
            </a:extLst>
          </p:cNvPr>
          <p:cNvCxnSpPr>
            <a:cxnSpLocks/>
          </p:cNvCxnSpPr>
          <p:nvPr/>
        </p:nvCxnSpPr>
        <p:spPr>
          <a:xfrm>
            <a:off x="8206740" y="2201718"/>
            <a:ext cx="460604" cy="199212"/>
          </a:xfrm>
          <a:prstGeom prst="straightConnector1">
            <a:avLst/>
          </a:prstGeom>
          <a:ln w="3810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4C034E4-E2B3-3677-4D89-61E29B3A2232}"/>
              </a:ext>
            </a:extLst>
          </p:cNvPr>
          <p:cNvSpPr txBox="1"/>
          <p:nvPr/>
        </p:nvSpPr>
        <p:spPr>
          <a:xfrm>
            <a:off x="2891790" y="2293464"/>
            <a:ext cx="2103120" cy="369332"/>
          </a:xfrm>
          <a:prstGeom prst="rect">
            <a:avLst/>
          </a:prstGeom>
          <a:noFill/>
        </p:spPr>
        <p:txBody>
          <a:bodyPr wrap="square" rtlCol="0">
            <a:spAutoFit/>
          </a:bodyPr>
          <a:lstStyle/>
          <a:p>
            <a:r>
              <a:rPr lang="en-US" i="1" dirty="0">
                <a:solidFill>
                  <a:srgbClr val="FF0000"/>
                </a:solidFill>
              </a:rPr>
              <a:t>Back-off latency</a:t>
            </a:r>
          </a:p>
        </p:txBody>
      </p:sp>
      <p:sp>
        <p:nvSpPr>
          <p:cNvPr id="17" name="Rectangle 16">
            <a:extLst>
              <a:ext uri="{FF2B5EF4-FFF2-40B4-BE49-F238E27FC236}">
                <a16:creationId xmlns:a16="http://schemas.microsoft.com/office/drawing/2014/main" id="{B2C1922B-716B-B2F3-4A2C-2C14AE7018FC}"/>
              </a:ext>
            </a:extLst>
          </p:cNvPr>
          <p:cNvSpPr/>
          <p:nvPr/>
        </p:nvSpPr>
        <p:spPr>
          <a:xfrm>
            <a:off x="-42262" y="5034060"/>
            <a:ext cx="9245150" cy="805578"/>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The observed back-off latency is </a:t>
            </a:r>
            <a:r>
              <a:rPr lang="en-US" sz="2400" dirty="0">
                <a:solidFill>
                  <a:srgbClr val="316CE3"/>
                </a:solidFill>
                <a:latin typeface="+mj-lt"/>
              </a:rPr>
              <a:t>consistent with the specification </a:t>
            </a:r>
            <a:br>
              <a:rPr lang="en-US" sz="2400" dirty="0">
                <a:solidFill>
                  <a:schemeClr val="tx1"/>
                </a:solidFill>
                <a:latin typeface="+mj-lt"/>
              </a:rPr>
            </a:br>
            <a:r>
              <a:rPr lang="en-US" sz="2400" dirty="0">
                <a:solidFill>
                  <a:schemeClr val="tx1"/>
                </a:solidFill>
                <a:latin typeface="+mj-lt"/>
              </a:rPr>
              <a:t>and </a:t>
            </a:r>
            <a:r>
              <a:rPr lang="en-US" sz="2400" dirty="0">
                <a:solidFill>
                  <a:schemeClr val="accent6">
                    <a:lumMod val="75000"/>
                  </a:schemeClr>
                </a:solidFill>
                <a:latin typeface="+mj-lt"/>
              </a:rPr>
              <a:t>can be distinguished </a:t>
            </a:r>
            <a:r>
              <a:rPr lang="en-US" sz="2400" dirty="0">
                <a:solidFill>
                  <a:schemeClr val="tx1"/>
                </a:solidFill>
                <a:latin typeface="+mj-lt"/>
              </a:rPr>
              <a:t>from regular memory operations</a:t>
            </a:r>
            <a:endParaRPr lang="en-US" sz="2400" b="1" dirty="0">
              <a:solidFill>
                <a:schemeClr val="tx1"/>
              </a:solidFill>
              <a:latin typeface="+mj-lt"/>
            </a:endParaRPr>
          </a:p>
        </p:txBody>
      </p:sp>
      <p:sp>
        <p:nvSpPr>
          <p:cNvPr id="6" name="TextBox 5">
            <a:extLst>
              <a:ext uri="{FF2B5EF4-FFF2-40B4-BE49-F238E27FC236}">
                <a16:creationId xmlns:a16="http://schemas.microsoft.com/office/drawing/2014/main" id="{0BD68781-C9A2-470D-266E-DFE5C2418EF3}"/>
              </a:ext>
            </a:extLst>
          </p:cNvPr>
          <p:cNvSpPr txBox="1"/>
          <p:nvPr/>
        </p:nvSpPr>
        <p:spPr>
          <a:xfrm>
            <a:off x="1305896" y="2111584"/>
            <a:ext cx="1216324" cy="369332"/>
          </a:xfrm>
          <a:prstGeom prst="rect">
            <a:avLst/>
          </a:prstGeom>
          <a:noFill/>
        </p:spPr>
        <p:txBody>
          <a:bodyPr wrap="square" rtlCol="0">
            <a:spAutoFit/>
          </a:bodyPr>
          <a:lstStyle/>
          <a:p>
            <a:r>
              <a:rPr lang="en-US" i="1" dirty="0"/>
              <a:t>N</a:t>
            </a:r>
            <a:r>
              <a:rPr lang="en-US" i="1" baseline="-25000" dirty="0"/>
              <a:t>BO </a:t>
            </a:r>
            <a:r>
              <a:rPr lang="en-US" i="1" dirty="0"/>
              <a:t>= 128</a:t>
            </a:r>
          </a:p>
        </p:txBody>
      </p:sp>
    </p:spTree>
    <p:extLst>
      <p:ext uri="{BB962C8B-B14F-4D97-AF65-F5344CB8AC3E}">
        <p14:creationId xmlns:p14="http://schemas.microsoft.com/office/powerpoint/2010/main" val="2821977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B8F2-03F1-5243-1F73-0E107912BACC}"/>
              </a:ext>
            </a:extLst>
          </p:cNvPr>
          <p:cNvSpPr>
            <a:spLocks noGrp="1"/>
          </p:cNvSpPr>
          <p:nvPr>
            <p:ph type="title"/>
          </p:nvPr>
        </p:nvSpPr>
        <p:spPr/>
        <p:txBody>
          <a:bodyPr/>
          <a:lstStyle/>
          <a:p>
            <a:r>
              <a:rPr lang="en-US" dirty="0"/>
              <a:t>PRAC-Based Covert Channel:</a:t>
            </a:r>
            <a:br>
              <a:rPr lang="en-US" dirty="0"/>
            </a:br>
            <a:r>
              <a:rPr lang="en-US" dirty="0"/>
              <a:t>Attack Overview</a:t>
            </a:r>
          </a:p>
        </p:txBody>
      </p:sp>
      <p:sp>
        <p:nvSpPr>
          <p:cNvPr id="3" name="Content Placeholder 2">
            <a:extLst>
              <a:ext uri="{FF2B5EF4-FFF2-40B4-BE49-F238E27FC236}">
                <a16:creationId xmlns:a16="http://schemas.microsoft.com/office/drawing/2014/main" id="{EE30B959-89FA-FE6B-A4E8-456997DC07E6}"/>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AD45AB17-5624-3E41-5D70-7CEFD9A99A6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CB6BB6C2-4DD4-9002-B953-8D4B4BBB2F47}"/>
              </a:ext>
            </a:extLst>
          </p:cNvPr>
          <p:cNvSpPr>
            <a:spLocks noGrp="1"/>
          </p:cNvSpPr>
          <p:nvPr>
            <p:ph type="sldNum" sz="quarter" idx="12"/>
          </p:nvPr>
        </p:nvSpPr>
        <p:spPr/>
        <p:txBody>
          <a:bodyPr/>
          <a:lstStyle/>
          <a:p>
            <a:fld id="{CBE5B309-C2CE-4D90-B104-F7E98438FC65}" type="slidenum">
              <a:rPr lang="tr-TR" smtClean="0"/>
              <a:pPr/>
              <a:t>25</a:t>
            </a:fld>
            <a:endParaRPr lang="tr-TR" dirty="0"/>
          </a:p>
        </p:txBody>
      </p:sp>
      <p:grpSp>
        <p:nvGrpSpPr>
          <p:cNvPr id="22" name="Group 21">
            <a:extLst>
              <a:ext uri="{FF2B5EF4-FFF2-40B4-BE49-F238E27FC236}">
                <a16:creationId xmlns:a16="http://schemas.microsoft.com/office/drawing/2014/main" id="{30BF40C6-EA34-0354-3D0B-AD135CAC7DC6}"/>
              </a:ext>
            </a:extLst>
          </p:cNvPr>
          <p:cNvGrpSpPr/>
          <p:nvPr/>
        </p:nvGrpSpPr>
        <p:grpSpPr>
          <a:xfrm>
            <a:off x="619450" y="1952088"/>
            <a:ext cx="1520607" cy="2108546"/>
            <a:chOff x="619450" y="1609725"/>
            <a:chExt cx="1520607" cy="2108546"/>
          </a:xfrm>
        </p:grpSpPr>
        <p:sp>
          <p:nvSpPr>
            <p:cNvPr id="19" name="Oval 18">
              <a:extLst>
                <a:ext uri="{FF2B5EF4-FFF2-40B4-BE49-F238E27FC236}">
                  <a16:creationId xmlns:a16="http://schemas.microsoft.com/office/drawing/2014/main" id="{92B9F637-0F25-87FA-BE84-3F4A8E782294}"/>
                </a:ext>
              </a:extLst>
            </p:cNvPr>
            <p:cNvSpPr/>
            <p:nvPr/>
          </p:nvSpPr>
          <p:spPr>
            <a:xfrm>
              <a:off x="619450" y="1826054"/>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E10EAA89-D231-A68B-4452-8013ABCDC0DA}"/>
                </a:ext>
              </a:extLst>
            </p:cNvPr>
            <p:cNvGrpSpPr/>
            <p:nvPr/>
          </p:nvGrpSpPr>
          <p:grpSpPr>
            <a:xfrm>
              <a:off x="717708" y="1609725"/>
              <a:ext cx="1317430" cy="2108546"/>
              <a:chOff x="717708" y="1609725"/>
              <a:chExt cx="1317430" cy="2108546"/>
            </a:xfrm>
          </p:grpSpPr>
          <p:pic>
            <p:nvPicPr>
              <p:cNvPr id="9" name="Graphic 8" descr="Old woman wearing lightning shirt">
                <a:extLst>
                  <a:ext uri="{FF2B5EF4-FFF2-40B4-BE49-F238E27FC236}">
                    <a16:creationId xmlns:a16="http://schemas.microsoft.com/office/drawing/2014/main" id="{3DFA9BEF-A187-0040-331A-B6A573818A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5873" y="1609725"/>
                <a:ext cx="1181100" cy="1819275"/>
              </a:xfrm>
              <a:prstGeom prst="rect">
                <a:avLst/>
              </a:prstGeom>
            </p:spPr>
          </p:pic>
          <p:sp>
            <p:nvSpPr>
              <p:cNvPr id="11" name="TextBox 10">
                <a:extLst>
                  <a:ext uri="{FF2B5EF4-FFF2-40B4-BE49-F238E27FC236}">
                    <a16:creationId xmlns:a16="http://schemas.microsoft.com/office/drawing/2014/main" id="{EDBF9935-12DB-3C19-11D8-D1933DBE7CD0}"/>
                  </a:ext>
                </a:extLst>
              </p:cNvPr>
              <p:cNvSpPr txBox="1"/>
              <p:nvPr/>
            </p:nvSpPr>
            <p:spPr>
              <a:xfrm>
                <a:off x="717708" y="3346661"/>
                <a:ext cx="1317430" cy="371610"/>
              </a:xfrm>
              <a:prstGeom prst="rect">
                <a:avLst/>
              </a:prstGeom>
              <a:noFill/>
            </p:spPr>
            <p:txBody>
              <a:bodyPr wrap="square" rtlCol="0">
                <a:spAutoFit/>
              </a:bodyPr>
              <a:lstStyle/>
              <a:p>
                <a:pPr algn="ctr"/>
                <a:r>
                  <a:rPr lang="en-US" b="1" i="1" dirty="0">
                    <a:solidFill>
                      <a:srgbClr val="6D40DC"/>
                    </a:solidFill>
                  </a:rPr>
                  <a:t>Sender</a:t>
                </a:r>
              </a:p>
            </p:txBody>
          </p:sp>
        </p:grpSp>
      </p:grpSp>
      <p:grpSp>
        <p:nvGrpSpPr>
          <p:cNvPr id="21" name="Group 20">
            <a:extLst>
              <a:ext uri="{FF2B5EF4-FFF2-40B4-BE49-F238E27FC236}">
                <a16:creationId xmlns:a16="http://schemas.microsoft.com/office/drawing/2014/main" id="{A9C1F6C9-3B3E-17E7-F6BD-6CA664F8D7E4}"/>
              </a:ext>
            </a:extLst>
          </p:cNvPr>
          <p:cNvGrpSpPr/>
          <p:nvPr/>
        </p:nvGrpSpPr>
        <p:grpSpPr>
          <a:xfrm>
            <a:off x="6981613" y="2742991"/>
            <a:ext cx="1520607" cy="2023240"/>
            <a:chOff x="6981613" y="1695031"/>
            <a:chExt cx="1520607" cy="2023240"/>
          </a:xfrm>
        </p:grpSpPr>
        <p:sp>
          <p:nvSpPr>
            <p:cNvPr id="20" name="Oval 19">
              <a:extLst>
                <a:ext uri="{FF2B5EF4-FFF2-40B4-BE49-F238E27FC236}">
                  <a16:creationId xmlns:a16="http://schemas.microsoft.com/office/drawing/2014/main" id="{EF30B4ED-574D-9EE7-827D-0499B128997E}"/>
                </a:ext>
              </a:extLst>
            </p:cNvPr>
            <p:cNvSpPr/>
            <p:nvPr/>
          </p:nvSpPr>
          <p:spPr>
            <a:xfrm>
              <a:off x="6981613" y="1863804"/>
              <a:ext cx="1520607" cy="1520607"/>
            </a:xfrm>
            <a:prstGeom prst="ellipse">
              <a:avLst/>
            </a:prstGeom>
            <a:solidFill>
              <a:srgbClr val="B3195F"/>
            </a:solidFill>
            <a:ln>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0985762A-5B57-164D-D606-C7E2CF0DF44D}"/>
                </a:ext>
              </a:extLst>
            </p:cNvPr>
            <p:cNvGrpSpPr/>
            <p:nvPr/>
          </p:nvGrpSpPr>
          <p:grpSpPr>
            <a:xfrm>
              <a:off x="7108862" y="1695031"/>
              <a:ext cx="1317430" cy="2023240"/>
              <a:chOff x="7239179" y="1647824"/>
              <a:chExt cx="1317430" cy="2023240"/>
            </a:xfrm>
          </p:grpSpPr>
          <p:pic>
            <p:nvPicPr>
              <p:cNvPr id="7" name="Graphic 6" descr="Man in glasses wearing turtleneck">
                <a:extLst>
                  <a:ext uri="{FF2B5EF4-FFF2-40B4-BE49-F238E27FC236}">
                    <a16:creationId xmlns:a16="http://schemas.microsoft.com/office/drawing/2014/main" id="{4FAFC66F-F7BF-9192-B660-B877654DD56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7261209" y="1647824"/>
                <a:ext cx="1295400" cy="1743075"/>
              </a:xfrm>
              <a:prstGeom prst="rect">
                <a:avLst/>
              </a:prstGeom>
            </p:spPr>
          </p:pic>
          <p:sp>
            <p:nvSpPr>
              <p:cNvPr id="12" name="TextBox 11">
                <a:extLst>
                  <a:ext uri="{FF2B5EF4-FFF2-40B4-BE49-F238E27FC236}">
                    <a16:creationId xmlns:a16="http://schemas.microsoft.com/office/drawing/2014/main" id="{661ACD64-3CC2-4ADD-D152-D0748E52D970}"/>
                  </a:ext>
                </a:extLst>
              </p:cNvPr>
              <p:cNvSpPr txBox="1"/>
              <p:nvPr/>
            </p:nvSpPr>
            <p:spPr>
              <a:xfrm>
                <a:off x="7239179" y="3299454"/>
                <a:ext cx="1317430" cy="371610"/>
              </a:xfrm>
              <a:prstGeom prst="rect">
                <a:avLst/>
              </a:prstGeom>
              <a:noFill/>
            </p:spPr>
            <p:txBody>
              <a:bodyPr wrap="square" rtlCol="0">
                <a:spAutoFit/>
              </a:bodyPr>
              <a:lstStyle/>
              <a:p>
                <a:pPr algn="ctr"/>
                <a:r>
                  <a:rPr lang="en-US" b="1" i="1" dirty="0">
                    <a:solidFill>
                      <a:srgbClr val="B3195F"/>
                    </a:solidFill>
                  </a:rPr>
                  <a:t>Receiver</a:t>
                </a:r>
              </a:p>
            </p:txBody>
          </p:sp>
        </p:grpSp>
      </p:grpSp>
      <p:sp>
        <p:nvSpPr>
          <p:cNvPr id="15" name="Rectangle: Rounded Corners 14">
            <a:extLst>
              <a:ext uri="{FF2B5EF4-FFF2-40B4-BE49-F238E27FC236}">
                <a16:creationId xmlns:a16="http://schemas.microsoft.com/office/drawing/2014/main" id="{B0570E16-6AB9-0A36-A4C2-20FC1573727E}"/>
              </a:ext>
            </a:extLst>
          </p:cNvPr>
          <p:cNvSpPr/>
          <p:nvPr/>
        </p:nvSpPr>
        <p:spPr>
          <a:xfrm>
            <a:off x="2444178" y="2204019"/>
            <a:ext cx="4303314" cy="2177434"/>
          </a:xfrm>
          <a:prstGeom prst="roundRect">
            <a:avLst>
              <a:gd name="adj" fmla="val 3069"/>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D54164B7-1DAE-CC82-B638-A568B767C29D}"/>
              </a:ext>
            </a:extLst>
          </p:cNvPr>
          <p:cNvGraphicFramePr>
            <a:graphicFrameLocks noGrp="1"/>
          </p:cNvGraphicFramePr>
          <p:nvPr/>
        </p:nvGraphicFramePr>
        <p:xfrm>
          <a:off x="2617262" y="2568380"/>
          <a:ext cx="2648155" cy="109728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246091">
                <a:tc>
                  <a:txBody>
                    <a:bodyPr/>
                    <a:lstStyle/>
                    <a:p>
                      <a:pPr algn="ctr"/>
                      <a:r>
                        <a:rPr lang="en-US" i="1" dirty="0" err="1">
                          <a:solidFill>
                            <a:srgbClr val="6D40DC"/>
                          </a:solidFill>
                        </a:rPr>
                        <a:t>R</a:t>
                      </a:r>
                      <a:r>
                        <a:rPr lang="en-US" i="1" baseline="-25000" dirty="0" err="1">
                          <a:solidFill>
                            <a:srgbClr val="6D40DC"/>
                          </a:solidFill>
                        </a:rPr>
                        <a:t>Sender</a:t>
                      </a: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246091">
                <a:tc>
                  <a:txBody>
                    <a:bodyPr/>
                    <a:lstStyle/>
                    <a:p>
                      <a:pPr algn="ctr"/>
                      <a:r>
                        <a:rPr lang="en-US" i="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err="1">
                          <a:solidFill>
                            <a:srgbClr val="B3195F"/>
                          </a:solidFill>
                        </a:rPr>
                        <a:t>R</a:t>
                      </a:r>
                      <a:r>
                        <a:rPr lang="en-US" i="1" baseline="-25000" dirty="0" err="1">
                          <a:solidFill>
                            <a:srgbClr val="B3195F"/>
                          </a:solidFill>
                        </a:rPr>
                        <a:t>Receiver</a:t>
                      </a: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17" name="TextBox 16">
            <a:extLst>
              <a:ext uri="{FF2B5EF4-FFF2-40B4-BE49-F238E27FC236}">
                <a16:creationId xmlns:a16="http://schemas.microsoft.com/office/drawing/2014/main" id="{6559DFC1-5DD9-70B0-698A-3774D3F3AC1F}"/>
              </a:ext>
            </a:extLst>
          </p:cNvPr>
          <p:cNvSpPr txBox="1"/>
          <p:nvPr/>
        </p:nvSpPr>
        <p:spPr>
          <a:xfrm>
            <a:off x="2444179" y="1863804"/>
            <a:ext cx="4303314" cy="381361"/>
          </a:xfrm>
          <a:prstGeom prst="rect">
            <a:avLst/>
          </a:prstGeom>
          <a:noFill/>
        </p:spPr>
        <p:txBody>
          <a:bodyPr wrap="square" rtlCol="0">
            <a:spAutoFit/>
          </a:bodyPr>
          <a:lstStyle/>
          <a:p>
            <a:pPr algn="ctr"/>
            <a:r>
              <a:rPr lang="en-US" i="1" dirty="0">
                <a:solidFill>
                  <a:srgbClr val="FF5F25"/>
                </a:solidFill>
              </a:rPr>
              <a:t>DRAM Bank</a:t>
            </a:r>
          </a:p>
        </p:txBody>
      </p:sp>
      <p:graphicFrame>
        <p:nvGraphicFramePr>
          <p:cNvPr id="18" name="Table 17">
            <a:extLst>
              <a:ext uri="{FF2B5EF4-FFF2-40B4-BE49-F238E27FC236}">
                <a16:creationId xmlns:a16="http://schemas.microsoft.com/office/drawing/2014/main" id="{983A66B5-64DF-D974-D521-E2AA05EE7156}"/>
              </a:ext>
            </a:extLst>
          </p:cNvPr>
          <p:cNvGraphicFramePr>
            <a:graphicFrameLocks noGrp="1"/>
          </p:cNvGraphicFramePr>
          <p:nvPr/>
        </p:nvGraphicFramePr>
        <p:xfrm>
          <a:off x="2617262" y="3781547"/>
          <a:ext cx="2648155" cy="36576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0">
                <a:tc>
                  <a:txBody>
                    <a:bodyPr/>
                    <a:lstStyle/>
                    <a:p>
                      <a:pPr algn="ctr"/>
                      <a:r>
                        <a:rPr lang="en-US" i="1" dirty="0"/>
                        <a:t>Row Buffer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aphicFrame>
        <p:nvGraphicFramePr>
          <p:cNvPr id="23" name="Table 22">
            <a:extLst>
              <a:ext uri="{FF2B5EF4-FFF2-40B4-BE49-F238E27FC236}">
                <a16:creationId xmlns:a16="http://schemas.microsoft.com/office/drawing/2014/main" id="{26C7C70E-72F4-606D-06B6-5A86E749D105}"/>
              </a:ext>
            </a:extLst>
          </p:cNvPr>
          <p:cNvGraphicFramePr>
            <a:graphicFrameLocks noGrp="1"/>
          </p:cNvGraphicFramePr>
          <p:nvPr/>
        </p:nvGraphicFramePr>
        <p:xfrm>
          <a:off x="5363467" y="2568379"/>
          <a:ext cx="1215014" cy="1061237"/>
        </p:xfrm>
        <a:graphic>
          <a:graphicData uri="http://schemas.openxmlformats.org/drawingml/2006/table">
            <a:tbl>
              <a:tblPr bandRow="1">
                <a:tableStyleId>{69012ECD-51FC-41F1-AA8D-1B2483CD663E}</a:tableStyleId>
              </a:tblPr>
              <a:tblGrid>
                <a:gridCol w="1215014">
                  <a:extLst>
                    <a:ext uri="{9D8B030D-6E8A-4147-A177-3AD203B41FA5}">
                      <a16:colId xmlns:a16="http://schemas.microsoft.com/office/drawing/2014/main" val="2630129014"/>
                    </a:ext>
                  </a:extLst>
                </a:gridCol>
              </a:tblGrid>
              <a:tr h="368026">
                <a:tc>
                  <a:txBody>
                    <a:bodyPr/>
                    <a:lstStyle/>
                    <a:p>
                      <a:pPr algn="ct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364027">
                <a:tc>
                  <a:txBody>
                    <a:bodyPr/>
                    <a:lstStyle/>
                    <a:p>
                      <a:pPr algn="ctr"/>
                      <a:endParaRPr lang="en-US" sz="1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24" name="TextBox 23">
            <a:extLst>
              <a:ext uri="{FF2B5EF4-FFF2-40B4-BE49-F238E27FC236}">
                <a16:creationId xmlns:a16="http://schemas.microsoft.com/office/drawing/2014/main" id="{3590563F-F1CC-5C38-E3B5-C2DE365C564D}"/>
              </a:ext>
            </a:extLst>
          </p:cNvPr>
          <p:cNvSpPr txBox="1"/>
          <p:nvPr/>
        </p:nvSpPr>
        <p:spPr>
          <a:xfrm>
            <a:off x="2617262" y="2246708"/>
            <a:ext cx="2648155" cy="369332"/>
          </a:xfrm>
          <a:prstGeom prst="rect">
            <a:avLst/>
          </a:prstGeom>
          <a:noFill/>
        </p:spPr>
        <p:txBody>
          <a:bodyPr wrap="square" rtlCol="0">
            <a:spAutoFit/>
          </a:bodyPr>
          <a:lstStyle/>
          <a:p>
            <a:pPr algn="ctr"/>
            <a:r>
              <a:rPr lang="en-US" i="1" dirty="0"/>
              <a:t>DRAM Rows</a:t>
            </a:r>
          </a:p>
        </p:txBody>
      </p:sp>
      <p:sp>
        <p:nvSpPr>
          <p:cNvPr id="25" name="TextBox 24">
            <a:extLst>
              <a:ext uri="{FF2B5EF4-FFF2-40B4-BE49-F238E27FC236}">
                <a16:creationId xmlns:a16="http://schemas.microsoft.com/office/drawing/2014/main" id="{4A1CEAFF-56B5-055D-3CD7-C1875FF5225E}"/>
              </a:ext>
            </a:extLst>
          </p:cNvPr>
          <p:cNvSpPr txBox="1"/>
          <p:nvPr/>
        </p:nvSpPr>
        <p:spPr>
          <a:xfrm>
            <a:off x="4646896" y="2234520"/>
            <a:ext cx="2648155" cy="369332"/>
          </a:xfrm>
          <a:prstGeom prst="rect">
            <a:avLst/>
          </a:prstGeom>
          <a:noFill/>
        </p:spPr>
        <p:txBody>
          <a:bodyPr wrap="square" rtlCol="0">
            <a:spAutoFit/>
          </a:bodyPr>
          <a:lstStyle/>
          <a:p>
            <a:pPr algn="ctr"/>
            <a:r>
              <a:rPr lang="en-US" i="1" dirty="0" err="1"/>
              <a:t>Ctrs</a:t>
            </a:r>
            <a:endParaRPr lang="en-US" i="1" dirty="0"/>
          </a:p>
        </p:txBody>
      </p:sp>
      <p:sp>
        <p:nvSpPr>
          <p:cNvPr id="31" name="Speech Bubble: Rectangle with Corners Rounded 30">
            <a:extLst>
              <a:ext uri="{FF2B5EF4-FFF2-40B4-BE49-F238E27FC236}">
                <a16:creationId xmlns:a16="http://schemas.microsoft.com/office/drawing/2014/main" id="{58FE2124-EA47-B70C-0C95-E3EDDA3908BE}"/>
              </a:ext>
            </a:extLst>
          </p:cNvPr>
          <p:cNvSpPr/>
          <p:nvPr/>
        </p:nvSpPr>
        <p:spPr>
          <a:xfrm flipH="1">
            <a:off x="317263" y="1154399"/>
            <a:ext cx="2968552" cy="612648"/>
          </a:xfrm>
          <a:prstGeom prst="wedgeRoundRectCallout">
            <a:avLst>
              <a:gd name="adj1" fmla="val -3682"/>
              <a:gd name="adj2" fmla="val 83720"/>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10101001</a:t>
            </a:r>
          </a:p>
        </p:txBody>
      </p:sp>
      <p:sp>
        <p:nvSpPr>
          <p:cNvPr id="32" name="TextBox 31">
            <a:extLst>
              <a:ext uri="{FF2B5EF4-FFF2-40B4-BE49-F238E27FC236}">
                <a16:creationId xmlns:a16="http://schemas.microsoft.com/office/drawing/2014/main" id="{D4CFBA02-8F6D-2E1E-0505-61F020B09FF6}"/>
              </a:ext>
            </a:extLst>
          </p:cNvPr>
          <p:cNvSpPr txBox="1"/>
          <p:nvPr/>
        </p:nvSpPr>
        <p:spPr>
          <a:xfrm>
            <a:off x="3386566" y="900366"/>
            <a:ext cx="2648155" cy="1015663"/>
          </a:xfrm>
          <a:prstGeom prst="rect">
            <a:avLst/>
          </a:prstGeom>
          <a:noFill/>
        </p:spPr>
        <p:txBody>
          <a:bodyPr wrap="square" rtlCol="0">
            <a:spAutoFit/>
          </a:bodyPr>
          <a:lstStyle/>
          <a:p>
            <a:pPr algn="ctr"/>
            <a:r>
              <a:rPr lang="en-US" sz="2000" b="1" i="1" dirty="0">
                <a:latin typeface="+mj-lt"/>
              </a:rPr>
              <a:t>Encoding</a:t>
            </a:r>
            <a:br>
              <a:rPr lang="en-US" sz="2000" i="1" dirty="0">
                <a:latin typeface="+mj-lt"/>
              </a:rPr>
            </a:br>
            <a:r>
              <a:rPr lang="en-US" sz="2000" i="1" dirty="0">
                <a:latin typeface="+mj-lt"/>
              </a:rPr>
              <a:t>logic-1: back-off </a:t>
            </a:r>
          </a:p>
          <a:p>
            <a:pPr algn="ctr"/>
            <a:r>
              <a:rPr lang="en-US" sz="2000" i="1" dirty="0">
                <a:latin typeface="+mj-lt"/>
              </a:rPr>
              <a:t>logic-0: no-back-off</a:t>
            </a:r>
          </a:p>
        </p:txBody>
      </p:sp>
      <p:sp>
        <p:nvSpPr>
          <p:cNvPr id="35" name="TextBox 34">
            <a:extLst>
              <a:ext uri="{FF2B5EF4-FFF2-40B4-BE49-F238E27FC236}">
                <a16:creationId xmlns:a16="http://schemas.microsoft.com/office/drawing/2014/main" id="{882C9C1A-E7B4-AD71-2151-43902AEF321D}"/>
              </a:ext>
            </a:extLst>
          </p:cNvPr>
          <p:cNvSpPr txBox="1"/>
          <p:nvPr/>
        </p:nvSpPr>
        <p:spPr>
          <a:xfrm>
            <a:off x="3377566" y="5993840"/>
            <a:ext cx="2657155" cy="369332"/>
          </a:xfrm>
          <a:prstGeom prst="rect">
            <a:avLst/>
          </a:prstGeom>
          <a:noFill/>
        </p:spPr>
        <p:txBody>
          <a:bodyPr wrap="square" rtlCol="0">
            <a:spAutoFit/>
          </a:bodyPr>
          <a:lstStyle/>
          <a:p>
            <a:pPr algn="ctr"/>
            <a:r>
              <a:rPr lang="en-US" i="1" dirty="0"/>
              <a:t>Transmission Windows</a:t>
            </a:r>
          </a:p>
        </p:txBody>
      </p:sp>
      <p:cxnSp>
        <p:nvCxnSpPr>
          <p:cNvPr id="39" name="Straight Connector 38">
            <a:extLst>
              <a:ext uri="{FF2B5EF4-FFF2-40B4-BE49-F238E27FC236}">
                <a16:creationId xmlns:a16="http://schemas.microsoft.com/office/drawing/2014/main" id="{174B328B-22D9-DD82-197D-51D7DEFCDD27}"/>
              </a:ext>
            </a:extLst>
          </p:cNvPr>
          <p:cNvCxnSpPr>
            <a:cxnSpLocks/>
          </p:cNvCxnSpPr>
          <p:nvPr/>
        </p:nvCxnSpPr>
        <p:spPr>
          <a:xfrm>
            <a:off x="116141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7E6D33E-C464-DD70-099A-3B139D2785A2}"/>
              </a:ext>
            </a:extLst>
          </p:cNvPr>
          <p:cNvCxnSpPr>
            <a:cxnSpLocks/>
          </p:cNvCxnSpPr>
          <p:nvPr/>
        </p:nvCxnSpPr>
        <p:spPr>
          <a:xfrm>
            <a:off x="335828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BAE484D-7206-4DC5-69CC-751CDCC4245B}"/>
              </a:ext>
            </a:extLst>
          </p:cNvPr>
          <p:cNvCxnSpPr>
            <a:cxnSpLocks/>
          </p:cNvCxnSpPr>
          <p:nvPr/>
        </p:nvCxnSpPr>
        <p:spPr>
          <a:xfrm>
            <a:off x="555515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712C9720-4001-39AA-BED4-BF0F403337CC}"/>
              </a:ext>
            </a:extLst>
          </p:cNvPr>
          <p:cNvCxnSpPr>
            <a:cxnSpLocks/>
          </p:cNvCxnSpPr>
          <p:nvPr/>
        </p:nvCxnSpPr>
        <p:spPr>
          <a:xfrm>
            <a:off x="7752029"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19DA28A8-334A-1B37-9F4E-4466865C1DCA}"/>
              </a:ext>
            </a:extLst>
          </p:cNvPr>
          <p:cNvSpPr txBox="1"/>
          <p:nvPr/>
        </p:nvSpPr>
        <p:spPr>
          <a:xfrm>
            <a:off x="133004" y="4608351"/>
            <a:ext cx="3010761" cy="369332"/>
          </a:xfrm>
          <a:prstGeom prst="rect">
            <a:avLst/>
          </a:prstGeom>
          <a:noFill/>
        </p:spPr>
        <p:txBody>
          <a:bodyPr wrap="none" rtlCol="0">
            <a:spAutoFit/>
          </a:bodyPr>
          <a:lstStyle/>
          <a:p>
            <a:r>
              <a:rPr lang="en-US" dirty="0"/>
              <a:t>Only 1 bit will be transmitted</a:t>
            </a:r>
          </a:p>
        </p:txBody>
      </p:sp>
      <p:cxnSp>
        <p:nvCxnSpPr>
          <p:cNvPr id="46" name="Connector: Curved 45">
            <a:extLst>
              <a:ext uri="{FF2B5EF4-FFF2-40B4-BE49-F238E27FC236}">
                <a16:creationId xmlns:a16="http://schemas.microsoft.com/office/drawing/2014/main" id="{53FD4820-50AB-57C3-9D4C-AEBCD9472838}"/>
              </a:ext>
            </a:extLst>
          </p:cNvPr>
          <p:cNvCxnSpPr>
            <a:cxnSpLocks/>
          </p:cNvCxnSpPr>
          <p:nvPr/>
        </p:nvCxnSpPr>
        <p:spPr>
          <a:xfrm rot="16200000" flipH="1">
            <a:off x="1010379" y="4980563"/>
            <a:ext cx="423419" cy="268689"/>
          </a:xfrm>
          <a:prstGeom prst="curvedConnector3">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0812393B-E6ED-FFE3-A179-CA4240125A49}"/>
              </a:ext>
            </a:extLst>
          </p:cNvPr>
          <p:cNvCxnSpPr>
            <a:cxnSpLocks/>
          </p:cNvCxnSpPr>
          <p:nvPr/>
        </p:nvCxnSpPr>
        <p:spPr>
          <a:xfrm>
            <a:off x="910066" y="5985173"/>
            <a:ext cx="7592154"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63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2"/>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p:bldP spid="24" grpId="0"/>
      <p:bldP spid="25" grpId="0"/>
      <p:bldP spid="31" grpId="0" animBg="1"/>
      <p:bldP spid="32" grpId="0"/>
      <p:bldP spid="35"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83D52-458D-9D71-BD4F-5B54868D0A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52F1A1-028A-D7C4-F48E-423DEA59175B}"/>
              </a:ext>
            </a:extLst>
          </p:cNvPr>
          <p:cNvSpPr>
            <a:spLocks noGrp="1"/>
          </p:cNvSpPr>
          <p:nvPr>
            <p:ph type="title"/>
          </p:nvPr>
        </p:nvSpPr>
        <p:spPr/>
        <p:txBody>
          <a:bodyPr/>
          <a:lstStyle/>
          <a:p>
            <a:r>
              <a:rPr lang="en-US" dirty="0"/>
              <a:t>PRAC-Based Covert Channel:</a:t>
            </a:r>
            <a:br>
              <a:rPr lang="en-US" dirty="0"/>
            </a:br>
            <a:r>
              <a:rPr lang="en-US" dirty="0"/>
              <a:t>Attack Overview</a:t>
            </a:r>
          </a:p>
        </p:txBody>
      </p:sp>
      <p:sp>
        <p:nvSpPr>
          <p:cNvPr id="3" name="Content Placeholder 2">
            <a:extLst>
              <a:ext uri="{FF2B5EF4-FFF2-40B4-BE49-F238E27FC236}">
                <a16:creationId xmlns:a16="http://schemas.microsoft.com/office/drawing/2014/main" id="{9ABA5C14-6792-681A-F232-1846D25CBE50}"/>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7C1D7533-F59D-FB80-BC89-2E089A78601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A7B7630-2026-35B8-55A7-97D354F051B1}"/>
              </a:ext>
            </a:extLst>
          </p:cNvPr>
          <p:cNvSpPr>
            <a:spLocks noGrp="1"/>
          </p:cNvSpPr>
          <p:nvPr>
            <p:ph type="sldNum" sz="quarter" idx="12"/>
          </p:nvPr>
        </p:nvSpPr>
        <p:spPr/>
        <p:txBody>
          <a:bodyPr/>
          <a:lstStyle/>
          <a:p>
            <a:fld id="{CBE5B309-C2CE-4D90-B104-F7E98438FC65}" type="slidenum">
              <a:rPr lang="tr-TR" smtClean="0"/>
              <a:pPr/>
              <a:t>26</a:t>
            </a:fld>
            <a:endParaRPr lang="tr-TR" dirty="0"/>
          </a:p>
        </p:txBody>
      </p:sp>
      <p:grpSp>
        <p:nvGrpSpPr>
          <p:cNvPr id="22" name="Group 21">
            <a:extLst>
              <a:ext uri="{FF2B5EF4-FFF2-40B4-BE49-F238E27FC236}">
                <a16:creationId xmlns:a16="http://schemas.microsoft.com/office/drawing/2014/main" id="{1E60D7F6-56D9-3238-84B0-E69E0B33C33D}"/>
              </a:ext>
            </a:extLst>
          </p:cNvPr>
          <p:cNvGrpSpPr/>
          <p:nvPr/>
        </p:nvGrpSpPr>
        <p:grpSpPr>
          <a:xfrm>
            <a:off x="619450" y="1952088"/>
            <a:ext cx="1520607" cy="2108546"/>
            <a:chOff x="619450" y="1609725"/>
            <a:chExt cx="1520607" cy="2108546"/>
          </a:xfrm>
        </p:grpSpPr>
        <p:sp>
          <p:nvSpPr>
            <p:cNvPr id="19" name="Oval 18">
              <a:extLst>
                <a:ext uri="{FF2B5EF4-FFF2-40B4-BE49-F238E27FC236}">
                  <a16:creationId xmlns:a16="http://schemas.microsoft.com/office/drawing/2014/main" id="{F812BA73-6070-4DEC-E7CA-E023FB9013AF}"/>
                </a:ext>
              </a:extLst>
            </p:cNvPr>
            <p:cNvSpPr/>
            <p:nvPr/>
          </p:nvSpPr>
          <p:spPr>
            <a:xfrm>
              <a:off x="619450" y="1826054"/>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A2713B2-C19F-A5AA-D343-844F90C70003}"/>
                </a:ext>
              </a:extLst>
            </p:cNvPr>
            <p:cNvGrpSpPr/>
            <p:nvPr/>
          </p:nvGrpSpPr>
          <p:grpSpPr>
            <a:xfrm>
              <a:off x="717708" y="1609725"/>
              <a:ext cx="1317430" cy="2108546"/>
              <a:chOff x="717708" y="1609725"/>
              <a:chExt cx="1317430" cy="2108546"/>
            </a:xfrm>
          </p:grpSpPr>
          <p:pic>
            <p:nvPicPr>
              <p:cNvPr id="9" name="Graphic 8" descr="Old woman wearing lightning shirt">
                <a:extLst>
                  <a:ext uri="{FF2B5EF4-FFF2-40B4-BE49-F238E27FC236}">
                    <a16:creationId xmlns:a16="http://schemas.microsoft.com/office/drawing/2014/main" id="{3C7784DA-9B4D-BC61-0D3E-6840F8A89EC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5873" y="1609725"/>
                <a:ext cx="1181100" cy="1819275"/>
              </a:xfrm>
              <a:prstGeom prst="rect">
                <a:avLst/>
              </a:prstGeom>
            </p:spPr>
          </p:pic>
          <p:sp>
            <p:nvSpPr>
              <p:cNvPr id="11" name="TextBox 10">
                <a:extLst>
                  <a:ext uri="{FF2B5EF4-FFF2-40B4-BE49-F238E27FC236}">
                    <a16:creationId xmlns:a16="http://schemas.microsoft.com/office/drawing/2014/main" id="{46E5AC4A-A647-92EC-287C-14371E56B22C}"/>
                  </a:ext>
                </a:extLst>
              </p:cNvPr>
              <p:cNvSpPr txBox="1"/>
              <p:nvPr/>
            </p:nvSpPr>
            <p:spPr>
              <a:xfrm>
                <a:off x="717708" y="3346661"/>
                <a:ext cx="1317430" cy="371610"/>
              </a:xfrm>
              <a:prstGeom prst="rect">
                <a:avLst/>
              </a:prstGeom>
              <a:noFill/>
            </p:spPr>
            <p:txBody>
              <a:bodyPr wrap="square" rtlCol="0">
                <a:spAutoFit/>
              </a:bodyPr>
              <a:lstStyle/>
              <a:p>
                <a:pPr algn="ctr"/>
                <a:r>
                  <a:rPr lang="en-US" b="1" i="1" dirty="0">
                    <a:solidFill>
                      <a:srgbClr val="6D40DC"/>
                    </a:solidFill>
                  </a:rPr>
                  <a:t>Sender</a:t>
                </a:r>
              </a:p>
            </p:txBody>
          </p:sp>
        </p:grpSp>
      </p:grpSp>
      <p:grpSp>
        <p:nvGrpSpPr>
          <p:cNvPr id="21" name="Group 20">
            <a:extLst>
              <a:ext uri="{FF2B5EF4-FFF2-40B4-BE49-F238E27FC236}">
                <a16:creationId xmlns:a16="http://schemas.microsoft.com/office/drawing/2014/main" id="{AA85C8C8-8955-9ADB-54CA-7E9618E0A18B}"/>
              </a:ext>
            </a:extLst>
          </p:cNvPr>
          <p:cNvGrpSpPr/>
          <p:nvPr/>
        </p:nvGrpSpPr>
        <p:grpSpPr>
          <a:xfrm>
            <a:off x="6981613" y="2742991"/>
            <a:ext cx="1520607" cy="2023240"/>
            <a:chOff x="6981613" y="1695031"/>
            <a:chExt cx="1520607" cy="2023240"/>
          </a:xfrm>
        </p:grpSpPr>
        <p:sp>
          <p:nvSpPr>
            <p:cNvPr id="20" name="Oval 19">
              <a:extLst>
                <a:ext uri="{FF2B5EF4-FFF2-40B4-BE49-F238E27FC236}">
                  <a16:creationId xmlns:a16="http://schemas.microsoft.com/office/drawing/2014/main" id="{596903D0-574A-BC7C-B62E-E0C0BFBA75D9}"/>
                </a:ext>
              </a:extLst>
            </p:cNvPr>
            <p:cNvSpPr/>
            <p:nvPr/>
          </p:nvSpPr>
          <p:spPr>
            <a:xfrm>
              <a:off x="6981613" y="1863804"/>
              <a:ext cx="1520607" cy="1520607"/>
            </a:xfrm>
            <a:prstGeom prst="ellipse">
              <a:avLst/>
            </a:prstGeom>
            <a:solidFill>
              <a:srgbClr val="B3195F"/>
            </a:solidFill>
            <a:ln>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D9097A95-AAC3-F23F-DD07-078B12C45BC7}"/>
                </a:ext>
              </a:extLst>
            </p:cNvPr>
            <p:cNvGrpSpPr/>
            <p:nvPr/>
          </p:nvGrpSpPr>
          <p:grpSpPr>
            <a:xfrm>
              <a:off x="7108862" y="1695031"/>
              <a:ext cx="1317430" cy="2023240"/>
              <a:chOff x="7239179" y="1647824"/>
              <a:chExt cx="1317430" cy="2023240"/>
            </a:xfrm>
          </p:grpSpPr>
          <p:pic>
            <p:nvPicPr>
              <p:cNvPr id="7" name="Graphic 6" descr="Man in glasses wearing turtleneck">
                <a:extLst>
                  <a:ext uri="{FF2B5EF4-FFF2-40B4-BE49-F238E27FC236}">
                    <a16:creationId xmlns:a16="http://schemas.microsoft.com/office/drawing/2014/main" id="{ABAF2676-1E76-D5BF-739C-838C98B4356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7261209" y="1647824"/>
                <a:ext cx="1295400" cy="1743075"/>
              </a:xfrm>
              <a:prstGeom prst="rect">
                <a:avLst/>
              </a:prstGeom>
            </p:spPr>
          </p:pic>
          <p:sp>
            <p:nvSpPr>
              <p:cNvPr id="12" name="TextBox 11">
                <a:extLst>
                  <a:ext uri="{FF2B5EF4-FFF2-40B4-BE49-F238E27FC236}">
                    <a16:creationId xmlns:a16="http://schemas.microsoft.com/office/drawing/2014/main" id="{1E2E8B73-0F50-9A38-C8D4-E19F73530494}"/>
                  </a:ext>
                </a:extLst>
              </p:cNvPr>
              <p:cNvSpPr txBox="1"/>
              <p:nvPr/>
            </p:nvSpPr>
            <p:spPr>
              <a:xfrm>
                <a:off x="7239179" y="3299454"/>
                <a:ext cx="1317430" cy="371610"/>
              </a:xfrm>
              <a:prstGeom prst="rect">
                <a:avLst/>
              </a:prstGeom>
              <a:noFill/>
            </p:spPr>
            <p:txBody>
              <a:bodyPr wrap="square" rtlCol="0">
                <a:spAutoFit/>
              </a:bodyPr>
              <a:lstStyle/>
              <a:p>
                <a:pPr algn="ctr"/>
                <a:r>
                  <a:rPr lang="en-US" b="1" i="1" dirty="0">
                    <a:solidFill>
                      <a:srgbClr val="B3195F"/>
                    </a:solidFill>
                  </a:rPr>
                  <a:t>Receiver</a:t>
                </a:r>
              </a:p>
            </p:txBody>
          </p:sp>
        </p:grpSp>
      </p:grpSp>
      <p:sp>
        <p:nvSpPr>
          <p:cNvPr id="15" name="Rectangle: Rounded Corners 14">
            <a:extLst>
              <a:ext uri="{FF2B5EF4-FFF2-40B4-BE49-F238E27FC236}">
                <a16:creationId xmlns:a16="http://schemas.microsoft.com/office/drawing/2014/main" id="{2CAA4EF7-AF4F-D11E-4270-F85796B40B68}"/>
              </a:ext>
            </a:extLst>
          </p:cNvPr>
          <p:cNvSpPr/>
          <p:nvPr/>
        </p:nvSpPr>
        <p:spPr>
          <a:xfrm>
            <a:off x="2444178" y="2204019"/>
            <a:ext cx="4303314" cy="2177434"/>
          </a:xfrm>
          <a:prstGeom prst="roundRect">
            <a:avLst>
              <a:gd name="adj" fmla="val 3069"/>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A831BBAD-AC15-E4F1-BDFB-BEB4A14808D8}"/>
              </a:ext>
            </a:extLst>
          </p:cNvPr>
          <p:cNvGraphicFramePr>
            <a:graphicFrameLocks noGrp="1"/>
          </p:cNvGraphicFramePr>
          <p:nvPr/>
        </p:nvGraphicFramePr>
        <p:xfrm>
          <a:off x="2617262" y="2568380"/>
          <a:ext cx="2648155" cy="109728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246091">
                <a:tc>
                  <a:txBody>
                    <a:bodyPr/>
                    <a:lstStyle/>
                    <a:p>
                      <a:pPr algn="ctr"/>
                      <a:r>
                        <a:rPr lang="en-US" i="1" dirty="0" err="1">
                          <a:solidFill>
                            <a:srgbClr val="6D40DC"/>
                          </a:solidFill>
                        </a:rPr>
                        <a:t>R</a:t>
                      </a:r>
                      <a:r>
                        <a:rPr lang="en-US" i="1" baseline="-25000" dirty="0" err="1">
                          <a:solidFill>
                            <a:srgbClr val="6D40DC"/>
                          </a:solidFill>
                        </a:rPr>
                        <a:t>Sender</a:t>
                      </a: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246091">
                <a:tc>
                  <a:txBody>
                    <a:bodyPr/>
                    <a:lstStyle/>
                    <a:p>
                      <a:pPr algn="ctr"/>
                      <a:r>
                        <a:rPr lang="en-US" i="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err="1">
                          <a:solidFill>
                            <a:srgbClr val="B3195F"/>
                          </a:solidFill>
                        </a:rPr>
                        <a:t>R</a:t>
                      </a:r>
                      <a:r>
                        <a:rPr lang="en-US" i="1" baseline="-25000" dirty="0" err="1">
                          <a:solidFill>
                            <a:srgbClr val="B3195F"/>
                          </a:solidFill>
                        </a:rPr>
                        <a:t>Receiver</a:t>
                      </a: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17" name="TextBox 16">
            <a:extLst>
              <a:ext uri="{FF2B5EF4-FFF2-40B4-BE49-F238E27FC236}">
                <a16:creationId xmlns:a16="http://schemas.microsoft.com/office/drawing/2014/main" id="{70BCDDD1-7084-1800-8AB2-20D4EC0B06D1}"/>
              </a:ext>
            </a:extLst>
          </p:cNvPr>
          <p:cNvSpPr txBox="1"/>
          <p:nvPr/>
        </p:nvSpPr>
        <p:spPr>
          <a:xfrm>
            <a:off x="2444179" y="1863804"/>
            <a:ext cx="4303314" cy="381361"/>
          </a:xfrm>
          <a:prstGeom prst="rect">
            <a:avLst/>
          </a:prstGeom>
          <a:noFill/>
        </p:spPr>
        <p:txBody>
          <a:bodyPr wrap="square" rtlCol="0">
            <a:spAutoFit/>
          </a:bodyPr>
          <a:lstStyle/>
          <a:p>
            <a:pPr algn="ctr"/>
            <a:r>
              <a:rPr lang="en-US" i="1" dirty="0">
                <a:solidFill>
                  <a:srgbClr val="FF5F25"/>
                </a:solidFill>
              </a:rPr>
              <a:t>DRAM Bank</a:t>
            </a:r>
          </a:p>
        </p:txBody>
      </p:sp>
      <p:graphicFrame>
        <p:nvGraphicFramePr>
          <p:cNvPr id="18" name="Table 17">
            <a:extLst>
              <a:ext uri="{FF2B5EF4-FFF2-40B4-BE49-F238E27FC236}">
                <a16:creationId xmlns:a16="http://schemas.microsoft.com/office/drawing/2014/main" id="{016E4840-71C0-1349-EFC9-67C8F41C58AA}"/>
              </a:ext>
            </a:extLst>
          </p:cNvPr>
          <p:cNvGraphicFramePr>
            <a:graphicFrameLocks noGrp="1"/>
          </p:cNvGraphicFramePr>
          <p:nvPr/>
        </p:nvGraphicFramePr>
        <p:xfrm>
          <a:off x="2617262" y="3781547"/>
          <a:ext cx="2648155" cy="36576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0">
                <a:tc>
                  <a:txBody>
                    <a:bodyPr/>
                    <a:lstStyle/>
                    <a:p>
                      <a:pPr algn="ctr"/>
                      <a:r>
                        <a:rPr lang="en-US" i="1" dirty="0"/>
                        <a:t>Row Buffer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aphicFrame>
        <p:nvGraphicFramePr>
          <p:cNvPr id="23" name="Table 22">
            <a:extLst>
              <a:ext uri="{FF2B5EF4-FFF2-40B4-BE49-F238E27FC236}">
                <a16:creationId xmlns:a16="http://schemas.microsoft.com/office/drawing/2014/main" id="{A4903A2C-F39A-A4E0-C42C-88E003B641CF}"/>
              </a:ext>
            </a:extLst>
          </p:cNvPr>
          <p:cNvGraphicFramePr>
            <a:graphicFrameLocks noGrp="1"/>
          </p:cNvGraphicFramePr>
          <p:nvPr/>
        </p:nvGraphicFramePr>
        <p:xfrm>
          <a:off x="5363467" y="2568379"/>
          <a:ext cx="1215014" cy="1061237"/>
        </p:xfrm>
        <a:graphic>
          <a:graphicData uri="http://schemas.openxmlformats.org/drawingml/2006/table">
            <a:tbl>
              <a:tblPr bandRow="1">
                <a:tableStyleId>{69012ECD-51FC-41F1-AA8D-1B2483CD663E}</a:tableStyleId>
              </a:tblPr>
              <a:tblGrid>
                <a:gridCol w="1215014">
                  <a:extLst>
                    <a:ext uri="{9D8B030D-6E8A-4147-A177-3AD203B41FA5}">
                      <a16:colId xmlns:a16="http://schemas.microsoft.com/office/drawing/2014/main" val="2630129014"/>
                    </a:ext>
                  </a:extLst>
                </a:gridCol>
              </a:tblGrid>
              <a:tr h="368026">
                <a:tc>
                  <a:txBody>
                    <a:bodyPr/>
                    <a:lstStyle/>
                    <a:p>
                      <a:pPr algn="ct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364027">
                <a:tc>
                  <a:txBody>
                    <a:bodyPr/>
                    <a:lstStyle/>
                    <a:p>
                      <a:pPr algn="ctr"/>
                      <a:endParaRPr lang="en-US" sz="1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24" name="TextBox 23">
            <a:extLst>
              <a:ext uri="{FF2B5EF4-FFF2-40B4-BE49-F238E27FC236}">
                <a16:creationId xmlns:a16="http://schemas.microsoft.com/office/drawing/2014/main" id="{125F6B8F-F309-E8CD-E823-7052EE49A5F4}"/>
              </a:ext>
            </a:extLst>
          </p:cNvPr>
          <p:cNvSpPr txBox="1"/>
          <p:nvPr/>
        </p:nvSpPr>
        <p:spPr>
          <a:xfrm>
            <a:off x="2617262" y="2246708"/>
            <a:ext cx="2648155" cy="369332"/>
          </a:xfrm>
          <a:prstGeom prst="rect">
            <a:avLst/>
          </a:prstGeom>
          <a:noFill/>
        </p:spPr>
        <p:txBody>
          <a:bodyPr wrap="square" rtlCol="0">
            <a:spAutoFit/>
          </a:bodyPr>
          <a:lstStyle/>
          <a:p>
            <a:pPr algn="ctr"/>
            <a:r>
              <a:rPr lang="en-US" i="1" dirty="0"/>
              <a:t>DRAM Rows</a:t>
            </a:r>
          </a:p>
        </p:txBody>
      </p:sp>
      <p:sp>
        <p:nvSpPr>
          <p:cNvPr id="25" name="TextBox 24">
            <a:extLst>
              <a:ext uri="{FF2B5EF4-FFF2-40B4-BE49-F238E27FC236}">
                <a16:creationId xmlns:a16="http://schemas.microsoft.com/office/drawing/2014/main" id="{1F1641F6-5FAE-0AD3-F837-6F60EAB47B71}"/>
              </a:ext>
            </a:extLst>
          </p:cNvPr>
          <p:cNvSpPr txBox="1"/>
          <p:nvPr/>
        </p:nvSpPr>
        <p:spPr>
          <a:xfrm>
            <a:off x="4646896" y="2234520"/>
            <a:ext cx="2648155" cy="369332"/>
          </a:xfrm>
          <a:prstGeom prst="rect">
            <a:avLst/>
          </a:prstGeom>
          <a:noFill/>
        </p:spPr>
        <p:txBody>
          <a:bodyPr wrap="square" rtlCol="0">
            <a:spAutoFit/>
          </a:bodyPr>
          <a:lstStyle/>
          <a:p>
            <a:pPr algn="ctr"/>
            <a:r>
              <a:rPr lang="en-US" i="1" dirty="0" err="1"/>
              <a:t>Ctrs</a:t>
            </a:r>
            <a:endParaRPr lang="en-US" i="1" dirty="0"/>
          </a:p>
        </p:txBody>
      </p:sp>
      <p:sp>
        <p:nvSpPr>
          <p:cNvPr id="31" name="Speech Bubble: Rectangle with Corners Rounded 30">
            <a:extLst>
              <a:ext uri="{FF2B5EF4-FFF2-40B4-BE49-F238E27FC236}">
                <a16:creationId xmlns:a16="http://schemas.microsoft.com/office/drawing/2014/main" id="{5F276B67-A2FA-38C9-A0CC-F238E892371F}"/>
              </a:ext>
            </a:extLst>
          </p:cNvPr>
          <p:cNvSpPr/>
          <p:nvPr/>
        </p:nvSpPr>
        <p:spPr>
          <a:xfrm flipH="1">
            <a:off x="6318161" y="1294584"/>
            <a:ext cx="2648155" cy="741075"/>
          </a:xfrm>
          <a:prstGeom prst="wedgeRoundRectCallout">
            <a:avLst>
              <a:gd name="adj1" fmla="val -9582"/>
              <a:gd name="adj2" fmla="val 120869"/>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rPr>
              <a:t>Loop: </a:t>
            </a:r>
            <a:br>
              <a:rPr lang="en-US" dirty="0">
                <a:solidFill>
                  <a:schemeClr val="tx1"/>
                </a:solidFill>
              </a:rPr>
            </a:br>
            <a:r>
              <a:rPr lang="en-US" dirty="0">
                <a:solidFill>
                  <a:schemeClr val="tx1"/>
                </a:solidFill>
              </a:rPr>
              <a:t>		access </a:t>
            </a:r>
            <a:r>
              <a:rPr lang="en-US" dirty="0" err="1">
                <a:solidFill>
                  <a:schemeClr val="tx1"/>
                </a:solidFill>
              </a:rPr>
              <a:t>R</a:t>
            </a:r>
            <a:r>
              <a:rPr lang="en-US" baseline="-25000" dirty="0" err="1">
                <a:solidFill>
                  <a:schemeClr val="tx1"/>
                </a:solidFill>
              </a:rPr>
              <a:t>Receiver</a:t>
            </a:r>
            <a:endParaRPr lang="en-US" dirty="0">
              <a:solidFill>
                <a:schemeClr val="tx1"/>
              </a:solidFill>
            </a:endParaRPr>
          </a:p>
        </p:txBody>
      </p:sp>
      <p:sp>
        <p:nvSpPr>
          <p:cNvPr id="35" name="TextBox 34">
            <a:extLst>
              <a:ext uri="{FF2B5EF4-FFF2-40B4-BE49-F238E27FC236}">
                <a16:creationId xmlns:a16="http://schemas.microsoft.com/office/drawing/2014/main" id="{9E18EFA7-3C78-B92D-609A-2D98556ADDDE}"/>
              </a:ext>
            </a:extLst>
          </p:cNvPr>
          <p:cNvSpPr txBox="1"/>
          <p:nvPr/>
        </p:nvSpPr>
        <p:spPr>
          <a:xfrm>
            <a:off x="3377566" y="5993840"/>
            <a:ext cx="2657155" cy="369332"/>
          </a:xfrm>
          <a:prstGeom prst="rect">
            <a:avLst/>
          </a:prstGeom>
          <a:noFill/>
        </p:spPr>
        <p:txBody>
          <a:bodyPr wrap="square" rtlCol="0">
            <a:spAutoFit/>
          </a:bodyPr>
          <a:lstStyle/>
          <a:p>
            <a:pPr algn="ctr"/>
            <a:r>
              <a:rPr lang="en-US" i="1" dirty="0"/>
              <a:t>Transmission Windows</a:t>
            </a:r>
          </a:p>
        </p:txBody>
      </p:sp>
      <p:cxnSp>
        <p:nvCxnSpPr>
          <p:cNvPr id="39" name="Straight Connector 38">
            <a:extLst>
              <a:ext uri="{FF2B5EF4-FFF2-40B4-BE49-F238E27FC236}">
                <a16:creationId xmlns:a16="http://schemas.microsoft.com/office/drawing/2014/main" id="{FFF4E440-EF66-478F-9521-5AEBF9C2B7BF}"/>
              </a:ext>
            </a:extLst>
          </p:cNvPr>
          <p:cNvCxnSpPr>
            <a:cxnSpLocks/>
          </p:cNvCxnSpPr>
          <p:nvPr/>
        </p:nvCxnSpPr>
        <p:spPr>
          <a:xfrm>
            <a:off x="116141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F9A4CA4-9B76-B718-474C-BB986BEB3E1D}"/>
              </a:ext>
            </a:extLst>
          </p:cNvPr>
          <p:cNvCxnSpPr>
            <a:cxnSpLocks/>
          </p:cNvCxnSpPr>
          <p:nvPr/>
        </p:nvCxnSpPr>
        <p:spPr>
          <a:xfrm>
            <a:off x="335828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DB243AD-83B9-FE80-AFA2-863C6DED5F6D}"/>
              </a:ext>
            </a:extLst>
          </p:cNvPr>
          <p:cNvCxnSpPr>
            <a:cxnSpLocks/>
          </p:cNvCxnSpPr>
          <p:nvPr/>
        </p:nvCxnSpPr>
        <p:spPr>
          <a:xfrm>
            <a:off x="555515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687D5F2-38E9-2369-4536-29D6BA9D930A}"/>
              </a:ext>
            </a:extLst>
          </p:cNvPr>
          <p:cNvCxnSpPr>
            <a:cxnSpLocks/>
          </p:cNvCxnSpPr>
          <p:nvPr/>
        </p:nvCxnSpPr>
        <p:spPr>
          <a:xfrm>
            <a:off x="7752029"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3923C21A-FA48-E336-4661-BE49A7D4F785}"/>
              </a:ext>
            </a:extLst>
          </p:cNvPr>
          <p:cNvSpPr txBox="1"/>
          <p:nvPr/>
        </p:nvSpPr>
        <p:spPr>
          <a:xfrm>
            <a:off x="133004" y="4608351"/>
            <a:ext cx="3010761" cy="369332"/>
          </a:xfrm>
          <a:prstGeom prst="rect">
            <a:avLst/>
          </a:prstGeom>
          <a:noFill/>
        </p:spPr>
        <p:txBody>
          <a:bodyPr wrap="none" rtlCol="0">
            <a:spAutoFit/>
          </a:bodyPr>
          <a:lstStyle/>
          <a:p>
            <a:r>
              <a:rPr lang="en-US" dirty="0"/>
              <a:t>Only 1 bit will be transmitted</a:t>
            </a:r>
          </a:p>
        </p:txBody>
      </p:sp>
      <p:cxnSp>
        <p:nvCxnSpPr>
          <p:cNvPr id="46" name="Connector: Curved 45">
            <a:extLst>
              <a:ext uri="{FF2B5EF4-FFF2-40B4-BE49-F238E27FC236}">
                <a16:creationId xmlns:a16="http://schemas.microsoft.com/office/drawing/2014/main" id="{BC20684F-0E98-66EC-04A0-32BD771946B2}"/>
              </a:ext>
            </a:extLst>
          </p:cNvPr>
          <p:cNvCxnSpPr>
            <a:cxnSpLocks/>
          </p:cNvCxnSpPr>
          <p:nvPr/>
        </p:nvCxnSpPr>
        <p:spPr>
          <a:xfrm rot="16200000" flipH="1">
            <a:off x="1010379" y="4980563"/>
            <a:ext cx="423419" cy="268689"/>
          </a:xfrm>
          <a:prstGeom prst="curvedConnector3">
            <a:avLst/>
          </a:prstGeom>
          <a:ln w="28575">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pic>
        <p:nvPicPr>
          <p:cNvPr id="10" name="Graphic 9" descr="Hammer with solid fill">
            <a:extLst>
              <a:ext uri="{FF2B5EF4-FFF2-40B4-BE49-F238E27FC236}">
                <a16:creationId xmlns:a16="http://schemas.microsoft.com/office/drawing/2014/main" id="{3871AC43-C6B4-9338-DDD8-B53F6286AAD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4957359" y="3041225"/>
            <a:ext cx="639133" cy="639133"/>
          </a:xfrm>
          <a:prstGeom prst="rect">
            <a:avLst/>
          </a:prstGeom>
        </p:spPr>
      </p:pic>
      <p:cxnSp>
        <p:nvCxnSpPr>
          <p:cNvPr id="34" name="Straight Arrow Connector 33">
            <a:extLst>
              <a:ext uri="{FF2B5EF4-FFF2-40B4-BE49-F238E27FC236}">
                <a16:creationId xmlns:a16="http://schemas.microsoft.com/office/drawing/2014/main" id="{33AF6582-1B83-B8C2-6DA3-EA7C5385DBF4}"/>
              </a:ext>
            </a:extLst>
          </p:cNvPr>
          <p:cNvCxnSpPr>
            <a:cxnSpLocks/>
          </p:cNvCxnSpPr>
          <p:nvPr/>
        </p:nvCxnSpPr>
        <p:spPr>
          <a:xfrm>
            <a:off x="910066" y="5985172"/>
            <a:ext cx="7592154"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73CFC132-6EFD-A1BE-50DB-06F42D0D177F}"/>
              </a:ext>
            </a:extLst>
          </p:cNvPr>
          <p:cNvCxnSpPr>
            <a:cxnSpLocks/>
          </p:cNvCxnSpPr>
          <p:nvPr/>
        </p:nvCxnSpPr>
        <p:spPr>
          <a:xfrm flipV="1">
            <a:off x="932456" y="4958257"/>
            <a:ext cx="0" cy="1050347"/>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AC88E3B-2BB5-4215-AEED-622ACE49C3AA}"/>
              </a:ext>
            </a:extLst>
          </p:cNvPr>
          <p:cNvSpPr txBox="1"/>
          <p:nvPr/>
        </p:nvSpPr>
        <p:spPr>
          <a:xfrm rot="16200000">
            <a:off x="-137587" y="5202234"/>
            <a:ext cx="1286037" cy="646331"/>
          </a:xfrm>
          <a:prstGeom prst="rect">
            <a:avLst/>
          </a:prstGeom>
          <a:noFill/>
        </p:spPr>
        <p:txBody>
          <a:bodyPr wrap="square" rtlCol="0">
            <a:spAutoFit/>
          </a:bodyPr>
          <a:lstStyle/>
          <a:p>
            <a:pPr algn="ctr"/>
            <a:r>
              <a:rPr lang="en-US" i="1" dirty="0" err="1"/>
              <a:t>Recv</a:t>
            </a:r>
            <a:r>
              <a:rPr lang="en-US" i="1" dirty="0"/>
              <a:t>.</a:t>
            </a:r>
          </a:p>
          <a:p>
            <a:pPr algn="ctr"/>
            <a:r>
              <a:rPr lang="en-US" i="1" dirty="0"/>
              <a:t>Latency</a:t>
            </a:r>
          </a:p>
        </p:txBody>
      </p:sp>
      <p:sp>
        <p:nvSpPr>
          <p:cNvPr id="62" name="Freeform: Shape 61">
            <a:extLst>
              <a:ext uri="{FF2B5EF4-FFF2-40B4-BE49-F238E27FC236}">
                <a16:creationId xmlns:a16="http://schemas.microsoft.com/office/drawing/2014/main" id="{510752E7-C9F9-1ABE-C800-CD489D72F4FC}"/>
              </a:ext>
            </a:extLst>
          </p:cNvPr>
          <p:cNvSpPr/>
          <p:nvPr/>
        </p:nvSpPr>
        <p:spPr>
          <a:xfrm>
            <a:off x="1251585" y="5324164"/>
            <a:ext cx="1979675" cy="418945"/>
          </a:xfrm>
          <a:custGeom>
            <a:avLst/>
            <a:gdLst>
              <a:gd name="connsiteX0" fmla="*/ 0 w 1979675"/>
              <a:gd name="connsiteY0" fmla="*/ 293370 h 302351"/>
              <a:gd name="connsiteX1" fmla="*/ 567690 w 1979675"/>
              <a:gd name="connsiteY1" fmla="*/ 293370 h 302351"/>
              <a:gd name="connsiteX2" fmla="*/ 739140 w 1979675"/>
              <a:gd name="connsiteY2" fmla="*/ 200025 h 302351"/>
              <a:gd name="connsiteX3" fmla="*/ 796290 w 1979675"/>
              <a:gd name="connsiteY3" fmla="*/ 280035 h 302351"/>
              <a:gd name="connsiteX4" fmla="*/ 922020 w 1979675"/>
              <a:gd name="connsiteY4" fmla="*/ 0 h 302351"/>
              <a:gd name="connsiteX5" fmla="*/ 1095375 w 1979675"/>
              <a:gd name="connsiteY5" fmla="*/ 278130 h 302351"/>
              <a:gd name="connsiteX6" fmla="*/ 1344930 w 1979675"/>
              <a:gd name="connsiteY6" fmla="*/ 205740 h 302351"/>
              <a:gd name="connsiteX7" fmla="*/ 1535430 w 1979675"/>
              <a:gd name="connsiteY7" fmla="*/ 264795 h 302351"/>
              <a:gd name="connsiteX8" fmla="*/ 1931670 w 1979675"/>
              <a:gd name="connsiteY8" fmla="*/ 257175 h 302351"/>
              <a:gd name="connsiteX9" fmla="*/ 1958340 w 1979675"/>
              <a:gd name="connsiteY9" fmla="*/ 255270 h 30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79675" h="302351">
                <a:moveTo>
                  <a:pt x="0" y="293370"/>
                </a:moveTo>
                <a:cubicBezTo>
                  <a:pt x="222250" y="301148"/>
                  <a:pt x="444500" y="308927"/>
                  <a:pt x="567690" y="293370"/>
                </a:cubicBezTo>
                <a:cubicBezTo>
                  <a:pt x="690880" y="277813"/>
                  <a:pt x="701040" y="202247"/>
                  <a:pt x="739140" y="200025"/>
                </a:cubicBezTo>
                <a:cubicBezTo>
                  <a:pt x="777240" y="197802"/>
                  <a:pt x="765810" y="313373"/>
                  <a:pt x="796290" y="280035"/>
                </a:cubicBezTo>
                <a:cubicBezTo>
                  <a:pt x="826770" y="246697"/>
                  <a:pt x="872173" y="317"/>
                  <a:pt x="922020" y="0"/>
                </a:cubicBezTo>
                <a:cubicBezTo>
                  <a:pt x="971867" y="-317"/>
                  <a:pt x="1024890" y="243840"/>
                  <a:pt x="1095375" y="278130"/>
                </a:cubicBezTo>
                <a:cubicBezTo>
                  <a:pt x="1165860" y="312420"/>
                  <a:pt x="1271588" y="207962"/>
                  <a:pt x="1344930" y="205740"/>
                </a:cubicBezTo>
                <a:cubicBezTo>
                  <a:pt x="1418272" y="203518"/>
                  <a:pt x="1437640" y="256222"/>
                  <a:pt x="1535430" y="264795"/>
                </a:cubicBezTo>
                <a:cubicBezTo>
                  <a:pt x="1633220" y="273368"/>
                  <a:pt x="1861185" y="258762"/>
                  <a:pt x="1931670" y="257175"/>
                </a:cubicBezTo>
                <a:cubicBezTo>
                  <a:pt x="2002155" y="255588"/>
                  <a:pt x="1980247" y="255429"/>
                  <a:pt x="1958340" y="255270"/>
                </a:cubicBezTo>
              </a:path>
            </a:pathLst>
          </a:custGeom>
          <a:noFill/>
          <a:ln w="3810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2C22C71F-17EC-129B-1E1C-350FE90BAD59}"/>
              </a:ext>
            </a:extLst>
          </p:cNvPr>
          <p:cNvSpPr txBox="1"/>
          <p:nvPr/>
        </p:nvSpPr>
        <p:spPr>
          <a:xfrm>
            <a:off x="6753398" y="1622207"/>
            <a:ext cx="2301759" cy="369332"/>
          </a:xfrm>
          <a:prstGeom prst="rect">
            <a:avLst/>
          </a:prstGeom>
          <a:noFill/>
        </p:spPr>
        <p:txBody>
          <a:bodyPr wrap="square" rtlCol="0">
            <a:spAutoFit/>
          </a:bodyPr>
          <a:lstStyle/>
          <a:p>
            <a:r>
              <a:rPr lang="en-US" dirty="0">
                <a:solidFill>
                  <a:srgbClr val="B3195F"/>
                </a:solidFill>
              </a:rPr>
              <a:t>time(                                )</a:t>
            </a:r>
          </a:p>
        </p:txBody>
      </p:sp>
      <p:grpSp>
        <p:nvGrpSpPr>
          <p:cNvPr id="29" name="Group 28">
            <a:extLst>
              <a:ext uri="{FF2B5EF4-FFF2-40B4-BE49-F238E27FC236}">
                <a16:creationId xmlns:a16="http://schemas.microsoft.com/office/drawing/2014/main" id="{CF2A8097-16A4-0F0C-85E3-BF95736DEC1B}"/>
              </a:ext>
            </a:extLst>
          </p:cNvPr>
          <p:cNvGrpSpPr/>
          <p:nvPr/>
        </p:nvGrpSpPr>
        <p:grpSpPr>
          <a:xfrm>
            <a:off x="2976113" y="4608351"/>
            <a:ext cx="3679164" cy="705521"/>
            <a:chOff x="2976113" y="4608351"/>
            <a:chExt cx="3679164" cy="705521"/>
          </a:xfrm>
        </p:grpSpPr>
        <p:sp>
          <p:nvSpPr>
            <p:cNvPr id="6" name="TextBox 5">
              <a:extLst>
                <a:ext uri="{FF2B5EF4-FFF2-40B4-BE49-F238E27FC236}">
                  <a16:creationId xmlns:a16="http://schemas.microsoft.com/office/drawing/2014/main" id="{FC00B407-CE74-1224-F635-8CD3E8A526C4}"/>
                </a:ext>
              </a:extLst>
            </p:cNvPr>
            <p:cNvSpPr txBox="1"/>
            <p:nvPr/>
          </p:nvSpPr>
          <p:spPr>
            <a:xfrm>
              <a:off x="3358287" y="4608351"/>
              <a:ext cx="3296990" cy="369332"/>
            </a:xfrm>
            <a:prstGeom prst="rect">
              <a:avLst/>
            </a:prstGeom>
            <a:noFill/>
          </p:spPr>
          <p:txBody>
            <a:bodyPr wrap="square" rtlCol="0">
              <a:spAutoFit/>
            </a:bodyPr>
            <a:lstStyle/>
            <a:p>
              <a:r>
                <a:rPr lang="en-US" dirty="0">
                  <a:solidFill>
                    <a:srgbClr val="B3195F"/>
                  </a:solidFill>
                </a:rPr>
                <a:t>used to determine the bit value</a:t>
              </a:r>
            </a:p>
          </p:txBody>
        </p:sp>
        <p:sp>
          <p:nvSpPr>
            <p:cNvPr id="8" name="Freeform: Shape 7">
              <a:extLst>
                <a:ext uri="{FF2B5EF4-FFF2-40B4-BE49-F238E27FC236}">
                  <a16:creationId xmlns:a16="http://schemas.microsoft.com/office/drawing/2014/main" id="{90122D08-7251-94A0-57CE-7841DAA58A89}"/>
                </a:ext>
              </a:extLst>
            </p:cNvPr>
            <p:cNvSpPr/>
            <p:nvPr/>
          </p:nvSpPr>
          <p:spPr>
            <a:xfrm>
              <a:off x="2976113" y="4865298"/>
              <a:ext cx="340744" cy="448574"/>
            </a:xfrm>
            <a:custGeom>
              <a:avLst/>
              <a:gdLst>
                <a:gd name="connsiteX0" fmla="*/ 0 w 340744"/>
                <a:gd name="connsiteY0" fmla="*/ 448574 h 448574"/>
                <a:gd name="connsiteX1" fmla="*/ 189781 w 340744"/>
                <a:gd name="connsiteY1" fmla="*/ 112144 h 448574"/>
                <a:gd name="connsiteX2" fmla="*/ 340744 w 340744"/>
                <a:gd name="connsiteY2" fmla="*/ 0 h 448574"/>
              </a:gdLst>
              <a:ahLst/>
              <a:cxnLst>
                <a:cxn ang="0">
                  <a:pos x="connsiteX0" y="connsiteY0"/>
                </a:cxn>
                <a:cxn ang="0">
                  <a:pos x="connsiteX1" y="connsiteY1"/>
                </a:cxn>
                <a:cxn ang="0">
                  <a:pos x="connsiteX2" y="connsiteY2"/>
                </a:cxn>
              </a:cxnLst>
              <a:rect l="l" t="t" r="r" b="b"/>
              <a:pathLst>
                <a:path w="340744" h="448574">
                  <a:moveTo>
                    <a:pt x="0" y="448574"/>
                  </a:moveTo>
                  <a:cubicBezTo>
                    <a:pt x="66495" y="317740"/>
                    <a:pt x="132990" y="186906"/>
                    <a:pt x="189781" y="112144"/>
                  </a:cubicBezTo>
                  <a:cubicBezTo>
                    <a:pt x="246572" y="37382"/>
                    <a:pt x="293658" y="18691"/>
                    <a:pt x="340744" y="0"/>
                  </a:cubicBezTo>
                </a:path>
              </a:pathLst>
            </a:custGeom>
            <a:noFill/>
            <a:ln w="28575">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TextBox 29">
            <a:extLst>
              <a:ext uri="{FF2B5EF4-FFF2-40B4-BE49-F238E27FC236}">
                <a16:creationId xmlns:a16="http://schemas.microsoft.com/office/drawing/2014/main" id="{8464E007-28E1-2990-94D3-5F9ACD41E323}"/>
              </a:ext>
            </a:extLst>
          </p:cNvPr>
          <p:cNvSpPr txBox="1"/>
          <p:nvPr/>
        </p:nvSpPr>
        <p:spPr>
          <a:xfrm>
            <a:off x="3386566" y="900366"/>
            <a:ext cx="2648155" cy="1015663"/>
          </a:xfrm>
          <a:prstGeom prst="rect">
            <a:avLst/>
          </a:prstGeom>
          <a:noFill/>
        </p:spPr>
        <p:txBody>
          <a:bodyPr wrap="square" rtlCol="0">
            <a:spAutoFit/>
          </a:bodyPr>
          <a:lstStyle/>
          <a:p>
            <a:pPr algn="ctr"/>
            <a:r>
              <a:rPr lang="en-US" sz="2000" b="1" i="1" dirty="0">
                <a:latin typeface="+mj-lt"/>
              </a:rPr>
              <a:t>Encoding</a:t>
            </a:r>
            <a:br>
              <a:rPr lang="en-US" sz="2000" i="1" dirty="0">
                <a:latin typeface="+mj-lt"/>
              </a:rPr>
            </a:br>
            <a:r>
              <a:rPr lang="en-US" sz="2000" i="1" dirty="0">
                <a:latin typeface="+mj-lt"/>
              </a:rPr>
              <a:t>logic-1: back-off </a:t>
            </a:r>
          </a:p>
          <a:p>
            <a:pPr algn="ctr"/>
            <a:r>
              <a:rPr lang="en-US" sz="2000" i="1" dirty="0">
                <a:latin typeface="+mj-lt"/>
              </a:rPr>
              <a:t>logic-0: no-back-off</a:t>
            </a:r>
          </a:p>
        </p:txBody>
      </p:sp>
    </p:spTree>
    <p:extLst>
      <p:ext uri="{BB962C8B-B14F-4D97-AF65-F5344CB8AC3E}">
        <p14:creationId xmlns:p14="http://schemas.microsoft.com/office/powerpoint/2010/main" val="2930407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8" presetClass="emph" presetSubtype="0" repeatCount="5000" autoRev="1" fill="remove" nodeType="withEffect">
                                  <p:stCondLst>
                                    <p:cond delay="0"/>
                                  </p:stCondLst>
                                  <p:childTnLst>
                                    <p:animRot by="-5400000">
                                      <p:cBhvr>
                                        <p:cTn id="10" dur="250" fill="hold"/>
                                        <p:tgtEl>
                                          <p:spTgt spid="10"/>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P spid="6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CCD14-B1B4-A594-11A5-1D4890151B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A93A39-F31E-7181-4114-E58D9DE9B488}"/>
              </a:ext>
            </a:extLst>
          </p:cNvPr>
          <p:cNvSpPr>
            <a:spLocks noGrp="1"/>
          </p:cNvSpPr>
          <p:nvPr>
            <p:ph type="title"/>
          </p:nvPr>
        </p:nvSpPr>
        <p:spPr/>
        <p:txBody>
          <a:bodyPr/>
          <a:lstStyle/>
          <a:p>
            <a:r>
              <a:rPr lang="en-US" dirty="0"/>
              <a:t>PRAC-Based Covert Channel:</a:t>
            </a:r>
            <a:br>
              <a:rPr lang="en-US" dirty="0"/>
            </a:br>
            <a:r>
              <a:rPr lang="en-US" dirty="0"/>
              <a:t>Attack Overview</a:t>
            </a:r>
          </a:p>
        </p:txBody>
      </p:sp>
      <p:sp>
        <p:nvSpPr>
          <p:cNvPr id="3" name="Content Placeholder 2">
            <a:extLst>
              <a:ext uri="{FF2B5EF4-FFF2-40B4-BE49-F238E27FC236}">
                <a16:creationId xmlns:a16="http://schemas.microsoft.com/office/drawing/2014/main" id="{E4F827EC-7D4F-D924-04DC-3B2F915D37A3}"/>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9481180A-E132-A349-1CE8-10323C818D6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21455A4B-F10C-1C3A-DB54-3AD05801A782}"/>
              </a:ext>
            </a:extLst>
          </p:cNvPr>
          <p:cNvSpPr>
            <a:spLocks noGrp="1"/>
          </p:cNvSpPr>
          <p:nvPr>
            <p:ph type="sldNum" sz="quarter" idx="12"/>
          </p:nvPr>
        </p:nvSpPr>
        <p:spPr/>
        <p:txBody>
          <a:bodyPr/>
          <a:lstStyle/>
          <a:p>
            <a:fld id="{CBE5B309-C2CE-4D90-B104-F7E98438FC65}" type="slidenum">
              <a:rPr lang="tr-TR" smtClean="0"/>
              <a:pPr/>
              <a:t>27</a:t>
            </a:fld>
            <a:endParaRPr lang="tr-TR" dirty="0"/>
          </a:p>
        </p:txBody>
      </p:sp>
      <p:grpSp>
        <p:nvGrpSpPr>
          <p:cNvPr id="22" name="Group 21">
            <a:extLst>
              <a:ext uri="{FF2B5EF4-FFF2-40B4-BE49-F238E27FC236}">
                <a16:creationId xmlns:a16="http://schemas.microsoft.com/office/drawing/2014/main" id="{A11DBF5F-03A7-4C8D-F202-EA284D7B970B}"/>
              </a:ext>
            </a:extLst>
          </p:cNvPr>
          <p:cNvGrpSpPr/>
          <p:nvPr/>
        </p:nvGrpSpPr>
        <p:grpSpPr>
          <a:xfrm>
            <a:off x="619450" y="1952088"/>
            <a:ext cx="1520607" cy="2108546"/>
            <a:chOff x="619450" y="1609725"/>
            <a:chExt cx="1520607" cy="2108546"/>
          </a:xfrm>
        </p:grpSpPr>
        <p:sp>
          <p:nvSpPr>
            <p:cNvPr id="19" name="Oval 18">
              <a:extLst>
                <a:ext uri="{FF2B5EF4-FFF2-40B4-BE49-F238E27FC236}">
                  <a16:creationId xmlns:a16="http://schemas.microsoft.com/office/drawing/2014/main" id="{43A25C2F-3EBD-3DBB-CDCA-4FDAC5FC21CD}"/>
                </a:ext>
              </a:extLst>
            </p:cNvPr>
            <p:cNvSpPr/>
            <p:nvPr/>
          </p:nvSpPr>
          <p:spPr>
            <a:xfrm>
              <a:off x="619450" y="1826054"/>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D67197A5-9A62-B4A4-1F95-CCB7120D6543}"/>
                </a:ext>
              </a:extLst>
            </p:cNvPr>
            <p:cNvGrpSpPr/>
            <p:nvPr/>
          </p:nvGrpSpPr>
          <p:grpSpPr>
            <a:xfrm>
              <a:off x="717708" y="1609725"/>
              <a:ext cx="1317430" cy="2108546"/>
              <a:chOff x="717708" y="1609725"/>
              <a:chExt cx="1317430" cy="2108546"/>
            </a:xfrm>
          </p:grpSpPr>
          <p:pic>
            <p:nvPicPr>
              <p:cNvPr id="9" name="Graphic 8" descr="Old woman wearing lightning shirt">
                <a:extLst>
                  <a:ext uri="{FF2B5EF4-FFF2-40B4-BE49-F238E27FC236}">
                    <a16:creationId xmlns:a16="http://schemas.microsoft.com/office/drawing/2014/main" id="{D05EF781-FE7D-048E-9A68-9E6403F5EDE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5873" y="1609725"/>
                <a:ext cx="1181100" cy="1819275"/>
              </a:xfrm>
              <a:prstGeom prst="rect">
                <a:avLst/>
              </a:prstGeom>
            </p:spPr>
          </p:pic>
          <p:sp>
            <p:nvSpPr>
              <p:cNvPr id="11" name="TextBox 10">
                <a:extLst>
                  <a:ext uri="{FF2B5EF4-FFF2-40B4-BE49-F238E27FC236}">
                    <a16:creationId xmlns:a16="http://schemas.microsoft.com/office/drawing/2014/main" id="{27BB1A3F-8507-0F3F-B5F4-8ED4C1CAC32A}"/>
                  </a:ext>
                </a:extLst>
              </p:cNvPr>
              <p:cNvSpPr txBox="1"/>
              <p:nvPr/>
            </p:nvSpPr>
            <p:spPr>
              <a:xfrm>
                <a:off x="717708" y="3346661"/>
                <a:ext cx="1317430" cy="371610"/>
              </a:xfrm>
              <a:prstGeom prst="rect">
                <a:avLst/>
              </a:prstGeom>
              <a:noFill/>
            </p:spPr>
            <p:txBody>
              <a:bodyPr wrap="square" rtlCol="0">
                <a:spAutoFit/>
              </a:bodyPr>
              <a:lstStyle/>
              <a:p>
                <a:pPr algn="ctr"/>
                <a:r>
                  <a:rPr lang="en-US" b="1" i="1" dirty="0">
                    <a:solidFill>
                      <a:srgbClr val="6D40DC"/>
                    </a:solidFill>
                  </a:rPr>
                  <a:t>Sender</a:t>
                </a:r>
              </a:p>
            </p:txBody>
          </p:sp>
        </p:grpSp>
      </p:grpSp>
      <p:grpSp>
        <p:nvGrpSpPr>
          <p:cNvPr id="21" name="Group 20">
            <a:extLst>
              <a:ext uri="{FF2B5EF4-FFF2-40B4-BE49-F238E27FC236}">
                <a16:creationId xmlns:a16="http://schemas.microsoft.com/office/drawing/2014/main" id="{F078579D-1D70-B8F7-7445-05B8F97855B9}"/>
              </a:ext>
            </a:extLst>
          </p:cNvPr>
          <p:cNvGrpSpPr/>
          <p:nvPr/>
        </p:nvGrpSpPr>
        <p:grpSpPr>
          <a:xfrm>
            <a:off x="6981613" y="2742991"/>
            <a:ext cx="1520607" cy="2023240"/>
            <a:chOff x="6981613" y="1695031"/>
            <a:chExt cx="1520607" cy="2023240"/>
          </a:xfrm>
        </p:grpSpPr>
        <p:sp>
          <p:nvSpPr>
            <p:cNvPr id="20" name="Oval 19">
              <a:extLst>
                <a:ext uri="{FF2B5EF4-FFF2-40B4-BE49-F238E27FC236}">
                  <a16:creationId xmlns:a16="http://schemas.microsoft.com/office/drawing/2014/main" id="{55447B20-F07E-3087-78CC-C59566487BAF}"/>
                </a:ext>
              </a:extLst>
            </p:cNvPr>
            <p:cNvSpPr/>
            <p:nvPr/>
          </p:nvSpPr>
          <p:spPr>
            <a:xfrm>
              <a:off x="6981613" y="1863804"/>
              <a:ext cx="1520607" cy="1520607"/>
            </a:xfrm>
            <a:prstGeom prst="ellipse">
              <a:avLst/>
            </a:prstGeom>
            <a:solidFill>
              <a:srgbClr val="B3195F"/>
            </a:solidFill>
            <a:ln>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B63A8724-1699-37C8-1364-9299063CF95F}"/>
                </a:ext>
              </a:extLst>
            </p:cNvPr>
            <p:cNvGrpSpPr/>
            <p:nvPr/>
          </p:nvGrpSpPr>
          <p:grpSpPr>
            <a:xfrm>
              <a:off x="7108862" y="1695031"/>
              <a:ext cx="1317430" cy="2023240"/>
              <a:chOff x="7239179" y="1647824"/>
              <a:chExt cx="1317430" cy="2023240"/>
            </a:xfrm>
          </p:grpSpPr>
          <p:pic>
            <p:nvPicPr>
              <p:cNvPr id="7" name="Graphic 6" descr="Man in glasses wearing turtleneck">
                <a:extLst>
                  <a:ext uri="{FF2B5EF4-FFF2-40B4-BE49-F238E27FC236}">
                    <a16:creationId xmlns:a16="http://schemas.microsoft.com/office/drawing/2014/main" id="{7FCEDE0F-065C-C164-7BBF-A2E0AFC0EB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7261209" y="1647824"/>
                <a:ext cx="1295400" cy="1743075"/>
              </a:xfrm>
              <a:prstGeom prst="rect">
                <a:avLst/>
              </a:prstGeom>
            </p:spPr>
          </p:pic>
          <p:sp>
            <p:nvSpPr>
              <p:cNvPr id="12" name="TextBox 11">
                <a:extLst>
                  <a:ext uri="{FF2B5EF4-FFF2-40B4-BE49-F238E27FC236}">
                    <a16:creationId xmlns:a16="http://schemas.microsoft.com/office/drawing/2014/main" id="{30E39DAE-BD4F-075E-0A39-0AB025507747}"/>
                  </a:ext>
                </a:extLst>
              </p:cNvPr>
              <p:cNvSpPr txBox="1"/>
              <p:nvPr/>
            </p:nvSpPr>
            <p:spPr>
              <a:xfrm>
                <a:off x="7239179" y="3299454"/>
                <a:ext cx="1317430" cy="371610"/>
              </a:xfrm>
              <a:prstGeom prst="rect">
                <a:avLst/>
              </a:prstGeom>
              <a:noFill/>
            </p:spPr>
            <p:txBody>
              <a:bodyPr wrap="square" rtlCol="0">
                <a:spAutoFit/>
              </a:bodyPr>
              <a:lstStyle/>
              <a:p>
                <a:pPr algn="ctr"/>
                <a:r>
                  <a:rPr lang="en-US" b="1" i="1" dirty="0">
                    <a:solidFill>
                      <a:srgbClr val="B3195F"/>
                    </a:solidFill>
                  </a:rPr>
                  <a:t>Receiver</a:t>
                </a:r>
              </a:p>
            </p:txBody>
          </p:sp>
        </p:grpSp>
      </p:grpSp>
      <p:sp>
        <p:nvSpPr>
          <p:cNvPr id="15" name="Rectangle: Rounded Corners 14">
            <a:extLst>
              <a:ext uri="{FF2B5EF4-FFF2-40B4-BE49-F238E27FC236}">
                <a16:creationId xmlns:a16="http://schemas.microsoft.com/office/drawing/2014/main" id="{ECBFBE08-86A6-E90E-8BBA-D5722EC89FDE}"/>
              </a:ext>
            </a:extLst>
          </p:cNvPr>
          <p:cNvSpPr/>
          <p:nvPr/>
        </p:nvSpPr>
        <p:spPr>
          <a:xfrm>
            <a:off x="2444178" y="2204019"/>
            <a:ext cx="4303314" cy="2177434"/>
          </a:xfrm>
          <a:prstGeom prst="roundRect">
            <a:avLst>
              <a:gd name="adj" fmla="val 3069"/>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B9151E3C-30AE-6E36-1B2F-2190023FA628}"/>
              </a:ext>
            </a:extLst>
          </p:cNvPr>
          <p:cNvGraphicFramePr>
            <a:graphicFrameLocks noGrp="1"/>
          </p:cNvGraphicFramePr>
          <p:nvPr/>
        </p:nvGraphicFramePr>
        <p:xfrm>
          <a:off x="2617262" y="2568380"/>
          <a:ext cx="2648155" cy="109728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246091">
                <a:tc>
                  <a:txBody>
                    <a:bodyPr/>
                    <a:lstStyle/>
                    <a:p>
                      <a:pPr algn="ctr"/>
                      <a:r>
                        <a:rPr lang="en-US" i="1" dirty="0" err="1">
                          <a:solidFill>
                            <a:srgbClr val="6D40DC"/>
                          </a:solidFill>
                        </a:rPr>
                        <a:t>R</a:t>
                      </a:r>
                      <a:r>
                        <a:rPr lang="en-US" i="1" baseline="-25000" dirty="0" err="1">
                          <a:solidFill>
                            <a:srgbClr val="6D40DC"/>
                          </a:solidFill>
                        </a:rPr>
                        <a:t>Sender</a:t>
                      </a: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246091">
                <a:tc>
                  <a:txBody>
                    <a:bodyPr/>
                    <a:lstStyle/>
                    <a:p>
                      <a:pPr algn="ctr"/>
                      <a:r>
                        <a:rPr lang="en-US" i="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err="1">
                          <a:solidFill>
                            <a:srgbClr val="B3195F"/>
                          </a:solidFill>
                        </a:rPr>
                        <a:t>R</a:t>
                      </a:r>
                      <a:r>
                        <a:rPr lang="en-US" i="1" baseline="-25000" dirty="0" err="1">
                          <a:solidFill>
                            <a:srgbClr val="B3195F"/>
                          </a:solidFill>
                        </a:rPr>
                        <a:t>Receiver</a:t>
                      </a: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17" name="TextBox 16">
            <a:extLst>
              <a:ext uri="{FF2B5EF4-FFF2-40B4-BE49-F238E27FC236}">
                <a16:creationId xmlns:a16="http://schemas.microsoft.com/office/drawing/2014/main" id="{1CDE0C6E-AA0E-2082-5BA9-C24ABE682290}"/>
              </a:ext>
            </a:extLst>
          </p:cNvPr>
          <p:cNvSpPr txBox="1"/>
          <p:nvPr/>
        </p:nvSpPr>
        <p:spPr>
          <a:xfrm>
            <a:off x="2444179" y="1863804"/>
            <a:ext cx="4303314" cy="381361"/>
          </a:xfrm>
          <a:prstGeom prst="rect">
            <a:avLst/>
          </a:prstGeom>
          <a:noFill/>
        </p:spPr>
        <p:txBody>
          <a:bodyPr wrap="square" rtlCol="0">
            <a:spAutoFit/>
          </a:bodyPr>
          <a:lstStyle/>
          <a:p>
            <a:pPr algn="ctr"/>
            <a:r>
              <a:rPr lang="en-US" i="1" dirty="0">
                <a:solidFill>
                  <a:srgbClr val="FF5F25"/>
                </a:solidFill>
              </a:rPr>
              <a:t>DRAM Bank</a:t>
            </a:r>
          </a:p>
        </p:txBody>
      </p:sp>
      <p:graphicFrame>
        <p:nvGraphicFramePr>
          <p:cNvPr id="18" name="Table 17">
            <a:extLst>
              <a:ext uri="{FF2B5EF4-FFF2-40B4-BE49-F238E27FC236}">
                <a16:creationId xmlns:a16="http://schemas.microsoft.com/office/drawing/2014/main" id="{5D359ABB-4B7E-0F35-6C59-4525506D5949}"/>
              </a:ext>
            </a:extLst>
          </p:cNvPr>
          <p:cNvGraphicFramePr>
            <a:graphicFrameLocks noGrp="1"/>
          </p:cNvGraphicFramePr>
          <p:nvPr/>
        </p:nvGraphicFramePr>
        <p:xfrm>
          <a:off x="2617262" y="3781547"/>
          <a:ext cx="2648155" cy="36576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0">
                <a:tc>
                  <a:txBody>
                    <a:bodyPr/>
                    <a:lstStyle/>
                    <a:p>
                      <a:pPr algn="ctr"/>
                      <a:r>
                        <a:rPr lang="en-US" i="1" dirty="0"/>
                        <a:t>Row Buffer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aphicFrame>
        <p:nvGraphicFramePr>
          <p:cNvPr id="23" name="Table 22">
            <a:extLst>
              <a:ext uri="{FF2B5EF4-FFF2-40B4-BE49-F238E27FC236}">
                <a16:creationId xmlns:a16="http://schemas.microsoft.com/office/drawing/2014/main" id="{0C55BC53-FDC4-1CF5-405E-ED85A6CE05CD}"/>
              </a:ext>
            </a:extLst>
          </p:cNvPr>
          <p:cNvGraphicFramePr>
            <a:graphicFrameLocks noGrp="1"/>
          </p:cNvGraphicFramePr>
          <p:nvPr/>
        </p:nvGraphicFramePr>
        <p:xfrm>
          <a:off x="5363467" y="2568379"/>
          <a:ext cx="1215014" cy="1061237"/>
        </p:xfrm>
        <a:graphic>
          <a:graphicData uri="http://schemas.openxmlformats.org/drawingml/2006/table">
            <a:tbl>
              <a:tblPr bandRow="1">
                <a:tableStyleId>{69012ECD-51FC-41F1-AA8D-1B2483CD663E}</a:tableStyleId>
              </a:tblPr>
              <a:tblGrid>
                <a:gridCol w="1215014">
                  <a:extLst>
                    <a:ext uri="{9D8B030D-6E8A-4147-A177-3AD203B41FA5}">
                      <a16:colId xmlns:a16="http://schemas.microsoft.com/office/drawing/2014/main" val="2630129014"/>
                    </a:ext>
                  </a:extLst>
                </a:gridCol>
              </a:tblGrid>
              <a:tr h="368026">
                <a:tc>
                  <a:txBody>
                    <a:bodyPr/>
                    <a:lstStyle/>
                    <a:p>
                      <a:pPr algn="ct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364027">
                <a:tc>
                  <a:txBody>
                    <a:bodyPr/>
                    <a:lstStyle/>
                    <a:p>
                      <a:pPr algn="ctr"/>
                      <a:endParaRPr lang="en-US" sz="1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24" name="TextBox 23">
            <a:extLst>
              <a:ext uri="{FF2B5EF4-FFF2-40B4-BE49-F238E27FC236}">
                <a16:creationId xmlns:a16="http://schemas.microsoft.com/office/drawing/2014/main" id="{3460AFEF-F524-2A8C-645F-C4459E63562E}"/>
              </a:ext>
            </a:extLst>
          </p:cNvPr>
          <p:cNvSpPr txBox="1"/>
          <p:nvPr/>
        </p:nvSpPr>
        <p:spPr>
          <a:xfrm>
            <a:off x="2617262" y="2246708"/>
            <a:ext cx="2648155" cy="369332"/>
          </a:xfrm>
          <a:prstGeom prst="rect">
            <a:avLst/>
          </a:prstGeom>
          <a:noFill/>
        </p:spPr>
        <p:txBody>
          <a:bodyPr wrap="square" rtlCol="0">
            <a:spAutoFit/>
          </a:bodyPr>
          <a:lstStyle/>
          <a:p>
            <a:pPr algn="ctr"/>
            <a:r>
              <a:rPr lang="en-US" i="1" dirty="0"/>
              <a:t>DRAM Rows</a:t>
            </a:r>
          </a:p>
        </p:txBody>
      </p:sp>
      <p:sp>
        <p:nvSpPr>
          <p:cNvPr id="25" name="TextBox 24">
            <a:extLst>
              <a:ext uri="{FF2B5EF4-FFF2-40B4-BE49-F238E27FC236}">
                <a16:creationId xmlns:a16="http://schemas.microsoft.com/office/drawing/2014/main" id="{380D6317-C68A-8D25-B23B-9CF41C1965BD}"/>
              </a:ext>
            </a:extLst>
          </p:cNvPr>
          <p:cNvSpPr txBox="1"/>
          <p:nvPr/>
        </p:nvSpPr>
        <p:spPr>
          <a:xfrm>
            <a:off x="4646896" y="2234520"/>
            <a:ext cx="2648155" cy="369332"/>
          </a:xfrm>
          <a:prstGeom prst="rect">
            <a:avLst/>
          </a:prstGeom>
          <a:noFill/>
        </p:spPr>
        <p:txBody>
          <a:bodyPr wrap="square" rtlCol="0">
            <a:spAutoFit/>
          </a:bodyPr>
          <a:lstStyle/>
          <a:p>
            <a:pPr algn="ctr"/>
            <a:r>
              <a:rPr lang="en-US" i="1" dirty="0" err="1"/>
              <a:t>Ctrs</a:t>
            </a:r>
            <a:endParaRPr lang="en-US" i="1" dirty="0"/>
          </a:p>
        </p:txBody>
      </p:sp>
      <p:sp>
        <p:nvSpPr>
          <p:cNvPr id="31" name="Speech Bubble: Rectangle with Corners Rounded 30">
            <a:extLst>
              <a:ext uri="{FF2B5EF4-FFF2-40B4-BE49-F238E27FC236}">
                <a16:creationId xmlns:a16="http://schemas.microsoft.com/office/drawing/2014/main" id="{EA161F89-614C-7930-0691-F950574EFBF2}"/>
              </a:ext>
            </a:extLst>
          </p:cNvPr>
          <p:cNvSpPr/>
          <p:nvPr/>
        </p:nvSpPr>
        <p:spPr>
          <a:xfrm>
            <a:off x="1087744" y="1227104"/>
            <a:ext cx="2524583" cy="612648"/>
          </a:xfrm>
          <a:prstGeom prst="wedgeRoundRectCallout">
            <a:avLst>
              <a:gd name="adj1" fmla="val 1164"/>
              <a:gd name="adj2" fmla="val 79896"/>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 (Back-off)</a:t>
            </a:r>
          </a:p>
        </p:txBody>
      </p:sp>
      <p:sp>
        <p:nvSpPr>
          <p:cNvPr id="35" name="TextBox 34">
            <a:extLst>
              <a:ext uri="{FF2B5EF4-FFF2-40B4-BE49-F238E27FC236}">
                <a16:creationId xmlns:a16="http://schemas.microsoft.com/office/drawing/2014/main" id="{7B930759-8EC4-8453-FECB-BF5050D8785B}"/>
              </a:ext>
            </a:extLst>
          </p:cNvPr>
          <p:cNvSpPr txBox="1"/>
          <p:nvPr/>
        </p:nvSpPr>
        <p:spPr>
          <a:xfrm>
            <a:off x="3377566" y="5993840"/>
            <a:ext cx="2657155" cy="369332"/>
          </a:xfrm>
          <a:prstGeom prst="rect">
            <a:avLst/>
          </a:prstGeom>
          <a:noFill/>
        </p:spPr>
        <p:txBody>
          <a:bodyPr wrap="square" rtlCol="0">
            <a:spAutoFit/>
          </a:bodyPr>
          <a:lstStyle/>
          <a:p>
            <a:pPr algn="ctr"/>
            <a:r>
              <a:rPr lang="en-US" i="1" dirty="0"/>
              <a:t>Transmission Windows</a:t>
            </a:r>
          </a:p>
        </p:txBody>
      </p:sp>
      <p:cxnSp>
        <p:nvCxnSpPr>
          <p:cNvPr id="39" name="Straight Connector 38">
            <a:extLst>
              <a:ext uri="{FF2B5EF4-FFF2-40B4-BE49-F238E27FC236}">
                <a16:creationId xmlns:a16="http://schemas.microsoft.com/office/drawing/2014/main" id="{F4C2016F-8E7F-628B-3C03-94910B57BB0C}"/>
              </a:ext>
            </a:extLst>
          </p:cNvPr>
          <p:cNvCxnSpPr>
            <a:cxnSpLocks/>
          </p:cNvCxnSpPr>
          <p:nvPr/>
        </p:nvCxnSpPr>
        <p:spPr>
          <a:xfrm>
            <a:off x="116141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CDFF932-2604-0438-002A-9D4963D07BFE}"/>
              </a:ext>
            </a:extLst>
          </p:cNvPr>
          <p:cNvCxnSpPr>
            <a:cxnSpLocks/>
          </p:cNvCxnSpPr>
          <p:nvPr/>
        </p:nvCxnSpPr>
        <p:spPr>
          <a:xfrm>
            <a:off x="335828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FF6DFE3-37EC-1DAC-ECD6-13A6672D4454}"/>
              </a:ext>
            </a:extLst>
          </p:cNvPr>
          <p:cNvCxnSpPr>
            <a:cxnSpLocks/>
          </p:cNvCxnSpPr>
          <p:nvPr/>
        </p:nvCxnSpPr>
        <p:spPr>
          <a:xfrm>
            <a:off x="555515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647E5E3-B7BA-94DE-0776-0C9697874882}"/>
              </a:ext>
            </a:extLst>
          </p:cNvPr>
          <p:cNvCxnSpPr>
            <a:cxnSpLocks/>
          </p:cNvCxnSpPr>
          <p:nvPr/>
        </p:nvCxnSpPr>
        <p:spPr>
          <a:xfrm>
            <a:off x="7752029"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pic>
        <p:nvPicPr>
          <p:cNvPr id="8" name="Graphic 7" descr="Hammer with solid fill">
            <a:extLst>
              <a:ext uri="{FF2B5EF4-FFF2-40B4-BE49-F238E27FC236}">
                <a16:creationId xmlns:a16="http://schemas.microsoft.com/office/drawing/2014/main" id="{D62FB8C7-99C6-5054-D666-BF76CFE0F8A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271094" y="2087206"/>
            <a:ext cx="639133" cy="639133"/>
          </a:xfrm>
          <a:prstGeom prst="rect">
            <a:avLst/>
          </a:prstGeom>
        </p:spPr>
      </p:pic>
      <p:pic>
        <p:nvPicPr>
          <p:cNvPr id="10" name="Graphic 9" descr="Hammer with solid fill">
            <a:extLst>
              <a:ext uri="{FF2B5EF4-FFF2-40B4-BE49-F238E27FC236}">
                <a16:creationId xmlns:a16="http://schemas.microsoft.com/office/drawing/2014/main" id="{35C965CC-F335-90F6-6336-3AD87ECC7A5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4957359" y="3041225"/>
            <a:ext cx="639133" cy="639133"/>
          </a:xfrm>
          <a:prstGeom prst="rect">
            <a:avLst/>
          </a:prstGeom>
        </p:spPr>
      </p:pic>
      <p:sp>
        <p:nvSpPr>
          <p:cNvPr id="26" name="Explosion: 8 Points 25">
            <a:extLst>
              <a:ext uri="{FF2B5EF4-FFF2-40B4-BE49-F238E27FC236}">
                <a16:creationId xmlns:a16="http://schemas.microsoft.com/office/drawing/2014/main" id="{0020336D-377E-970C-431E-1CDEA449FC49}"/>
              </a:ext>
            </a:extLst>
          </p:cNvPr>
          <p:cNvSpPr/>
          <p:nvPr/>
        </p:nvSpPr>
        <p:spPr>
          <a:xfrm>
            <a:off x="4595834" y="3768775"/>
            <a:ext cx="411691" cy="365760"/>
          </a:xfrm>
          <a:prstGeom prst="irregularSeal1">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Explosion: 8 Points 26">
            <a:extLst>
              <a:ext uri="{FF2B5EF4-FFF2-40B4-BE49-F238E27FC236}">
                <a16:creationId xmlns:a16="http://schemas.microsoft.com/office/drawing/2014/main" id="{3423A824-3288-7773-2408-0E49C238E418}"/>
              </a:ext>
            </a:extLst>
          </p:cNvPr>
          <p:cNvSpPr/>
          <p:nvPr/>
        </p:nvSpPr>
        <p:spPr>
          <a:xfrm>
            <a:off x="2821699" y="3768775"/>
            <a:ext cx="411691" cy="365760"/>
          </a:xfrm>
          <a:prstGeom prst="irregularSeal1">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reeform: Shape 32">
            <a:extLst>
              <a:ext uri="{FF2B5EF4-FFF2-40B4-BE49-F238E27FC236}">
                <a16:creationId xmlns:a16="http://schemas.microsoft.com/office/drawing/2014/main" id="{695A0389-2DCB-30B3-AAFD-6ECCB62CDFF6}"/>
              </a:ext>
            </a:extLst>
          </p:cNvPr>
          <p:cNvSpPr/>
          <p:nvPr/>
        </p:nvSpPr>
        <p:spPr>
          <a:xfrm>
            <a:off x="5749239" y="2628273"/>
            <a:ext cx="443471" cy="288298"/>
          </a:xfrm>
          <a:custGeom>
            <a:avLst/>
            <a:gdLst>
              <a:gd name="connsiteX0" fmla="*/ 149200 w 556383"/>
              <a:gd name="connsiteY0" fmla="*/ 225923 h 361702"/>
              <a:gd name="connsiteX1" fmla="*/ 199682 w 556383"/>
              <a:gd name="connsiteY1" fmla="*/ 272863 h 361702"/>
              <a:gd name="connsiteX2" fmla="*/ 270577 w 556383"/>
              <a:gd name="connsiteY2" fmla="*/ 203940 h 361702"/>
              <a:gd name="connsiteX3" fmla="*/ 314935 w 556383"/>
              <a:gd name="connsiteY3" fmla="*/ 159706 h 361702"/>
              <a:gd name="connsiteX4" fmla="*/ 365541 w 556383"/>
              <a:gd name="connsiteY4" fmla="*/ 204359 h 361702"/>
              <a:gd name="connsiteX5" fmla="*/ 537172 w 556383"/>
              <a:gd name="connsiteY5" fmla="*/ 32661 h 361702"/>
              <a:gd name="connsiteX6" fmla="*/ 537306 w 556383"/>
              <a:gd name="connsiteY6" fmla="*/ 32662 h 361702"/>
              <a:gd name="connsiteX7" fmla="*/ 537334 w 556383"/>
              <a:gd name="connsiteY7" fmla="*/ 32728 h 361702"/>
              <a:gd name="connsiteX8" fmla="*/ 537334 w 556383"/>
              <a:gd name="connsiteY8" fmla="*/ 114300 h 361702"/>
              <a:gd name="connsiteX9" fmla="*/ 556384 w 556383"/>
              <a:gd name="connsiteY9" fmla="*/ 114300 h 361702"/>
              <a:gd name="connsiteX10" fmla="*/ 556384 w 556383"/>
              <a:gd name="connsiteY10" fmla="*/ 0 h 361702"/>
              <a:gd name="connsiteX11" fmla="*/ 442341 w 556383"/>
              <a:gd name="connsiteY11" fmla="*/ 0 h 361702"/>
              <a:gd name="connsiteX12" fmla="*/ 442341 w 556383"/>
              <a:gd name="connsiteY12" fmla="*/ 19050 h 361702"/>
              <a:gd name="connsiteX13" fmla="*/ 523599 w 556383"/>
              <a:gd name="connsiteY13" fmla="*/ 19050 h 361702"/>
              <a:gd name="connsiteX14" fmla="*/ 523703 w 556383"/>
              <a:gd name="connsiteY14" fmla="*/ 19137 h 361702"/>
              <a:gd name="connsiteX15" fmla="*/ 523675 w 556383"/>
              <a:gd name="connsiteY15" fmla="*/ 19212 h 361702"/>
              <a:gd name="connsiteX16" fmla="*/ 364703 w 556383"/>
              <a:gd name="connsiteY16" fmla="*/ 178194 h 361702"/>
              <a:gd name="connsiteX17" fmla="*/ 314096 w 556383"/>
              <a:gd name="connsiteY17" fmla="*/ 133540 h 361702"/>
              <a:gd name="connsiteX18" fmla="*/ 257261 w 556383"/>
              <a:gd name="connsiteY18" fmla="*/ 190376 h 361702"/>
              <a:gd name="connsiteX19" fmla="*/ 199454 w 556383"/>
              <a:gd name="connsiteY19" fmla="*/ 246574 h 361702"/>
              <a:gd name="connsiteX20" fmla="*/ 148761 w 556383"/>
              <a:gd name="connsiteY20" fmla="*/ 199463 h 361702"/>
              <a:gd name="connsiteX21" fmla="*/ 0 w 556383"/>
              <a:gd name="connsiteY21" fmla="*/ 348234 h 361702"/>
              <a:gd name="connsiteX22" fmla="*/ 13468 w 556383"/>
              <a:gd name="connsiteY22" fmla="*/ 361702 h 3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6383" h="361702">
                <a:moveTo>
                  <a:pt x="149200" y="225923"/>
                </a:moveTo>
                <a:lnTo>
                  <a:pt x="199682" y="272863"/>
                </a:lnTo>
                <a:lnTo>
                  <a:pt x="270577" y="203940"/>
                </a:lnTo>
                <a:lnTo>
                  <a:pt x="314935" y="159706"/>
                </a:lnTo>
                <a:lnTo>
                  <a:pt x="365541" y="204359"/>
                </a:lnTo>
                <a:lnTo>
                  <a:pt x="537172" y="32661"/>
                </a:lnTo>
                <a:cubicBezTo>
                  <a:pt x="537209" y="32624"/>
                  <a:pt x="537270" y="32625"/>
                  <a:pt x="537306" y="32662"/>
                </a:cubicBezTo>
                <a:cubicBezTo>
                  <a:pt x="537323" y="32680"/>
                  <a:pt x="537334" y="32703"/>
                  <a:pt x="537334" y="32728"/>
                </a:cubicBezTo>
                <a:lnTo>
                  <a:pt x="537334" y="114300"/>
                </a:lnTo>
                <a:lnTo>
                  <a:pt x="556384" y="114300"/>
                </a:lnTo>
                <a:lnTo>
                  <a:pt x="556384" y="0"/>
                </a:lnTo>
                <a:lnTo>
                  <a:pt x="442341" y="0"/>
                </a:lnTo>
                <a:lnTo>
                  <a:pt x="442341" y="19050"/>
                </a:lnTo>
                <a:lnTo>
                  <a:pt x="523599" y="19050"/>
                </a:lnTo>
                <a:cubicBezTo>
                  <a:pt x="523651" y="19045"/>
                  <a:pt x="523698" y="19084"/>
                  <a:pt x="523703" y="19137"/>
                </a:cubicBezTo>
                <a:cubicBezTo>
                  <a:pt x="523705" y="19164"/>
                  <a:pt x="523695" y="19192"/>
                  <a:pt x="523675" y="19212"/>
                </a:cubicBezTo>
                <a:lnTo>
                  <a:pt x="364703" y="178194"/>
                </a:lnTo>
                <a:lnTo>
                  <a:pt x="314096" y="133540"/>
                </a:lnTo>
                <a:lnTo>
                  <a:pt x="257261" y="190376"/>
                </a:lnTo>
                <a:lnTo>
                  <a:pt x="199454" y="246574"/>
                </a:lnTo>
                <a:lnTo>
                  <a:pt x="148761" y="199463"/>
                </a:lnTo>
                <a:lnTo>
                  <a:pt x="0" y="348234"/>
                </a:lnTo>
                <a:lnTo>
                  <a:pt x="13468" y="361702"/>
                </a:lnTo>
                <a:close/>
              </a:path>
            </a:pathLst>
          </a:custGeom>
          <a:solidFill>
            <a:srgbClr val="FF0000"/>
          </a:solidFill>
          <a:ln w="19050" cap="flat">
            <a:solidFill>
              <a:srgbClr val="FF0000"/>
            </a:solid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73C1753-CEB8-AA49-FAF6-DE9BD31A9C85}"/>
              </a:ext>
            </a:extLst>
          </p:cNvPr>
          <p:cNvSpPr/>
          <p:nvPr/>
        </p:nvSpPr>
        <p:spPr>
          <a:xfrm>
            <a:off x="5749239" y="3325067"/>
            <a:ext cx="443471" cy="288298"/>
          </a:xfrm>
          <a:custGeom>
            <a:avLst/>
            <a:gdLst>
              <a:gd name="connsiteX0" fmla="*/ 149200 w 556383"/>
              <a:gd name="connsiteY0" fmla="*/ 225923 h 361702"/>
              <a:gd name="connsiteX1" fmla="*/ 199682 w 556383"/>
              <a:gd name="connsiteY1" fmla="*/ 272863 h 361702"/>
              <a:gd name="connsiteX2" fmla="*/ 270577 w 556383"/>
              <a:gd name="connsiteY2" fmla="*/ 203940 h 361702"/>
              <a:gd name="connsiteX3" fmla="*/ 314935 w 556383"/>
              <a:gd name="connsiteY3" fmla="*/ 159706 h 361702"/>
              <a:gd name="connsiteX4" fmla="*/ 365541 w 556383"/>
              <a:gd name="connsiteY4" fmla="*/ 204359 h 361702"/>
              <a:gd name="connsiteX5" fmla="*/ 537172 w 556383"/>
              <a:gd name="connsiteY5" fmla="*/ 32661 h 361702"/>
              <a:gd name="connsiteX6" fmla="*/ 537306 w 556383"/>
              <a:gd name="connsiteY6" fmla="*/ 32662 h 361702"/>
              <a:gd name="connsiteX7" fmla="*/ 537334 w 556383"/>
              <a:gd name="connsiteY7" fmla="*/ 32728 h 361702"/>
              <a:gd name="connsiteX8" fmla="*/ 537334 w 556383"/>
              <a:gd name="connsiteY8" fmla="*/ 114300 h 361702"/>
              <a:gd name="connsiteX9" fmla="*/ 556384 w 556383"/>
              <a:gd name="connsiteY9" fmla="*/ 114300 h 361702"/>
              <a:gd name="connsiteX10" fmla="*/ 556384 w 556383"/>
              <a:gd name="connsiteY10" fmla="*/ 0 h 361702"/>
              <a:gd name="connsiteX11" fmla="*/ 442341 w 556383"/>
              <a:gd name="connsiteY11" fmla="*/ 0 h 361702"/>
              <a:gd name="connsiteX12" fmla="*/ 442341 w 556383"/>
              <a:gd name="connsiteY12" fmla="*/ 19050 h 361702"/>
              <a:gd name="connsiteX13" fmla="*/ 523599 w 556383"/>
              <a:gd name="connsiteY13" fmla="*/ 19050 h 361702"/>
              <a:gd name="connsiteX14" fmla="*/ 523703 w 556383"/>
              <a:gd name="connsiteY14" fmla="*/ 19137 h 361702"/>
              <a:gd name="connsiteX15" fmla="*/ 523675 w 556383"/>
              <a:gd name="connsiteY15" fmla="*/ 19212 h 361702"/>
              <a:gd name="connsiteX16" fmla="*/ 364703 w 556383"/>
              <a:gd name="connsiteY16" fmla="*/ 178194 h 361702"/>
              <a:gd name="connsiteX17" fmla="*/ 314096 w 556383"/>
              <a:gd name="connsiteY17" fmla="*/ 133540 h 361702"/>
              <a:gd name="connsiteX18" fmla="*/ 257261 w 556383"/>
              <a:gd name="connsiteY18" fmla="*/ 190376 h 361702"/>
              <a:gd name="connsiteX19" fmla="*/ 199454 w 556383"/>
              <a:gd name="connsiteY19" fmla="*/ 246574 h 361702"/>
              <a:gd name="connsiteX20" fmla="*/ 148761 w 556383"/>
              <a:gd name="connsiteY20" fmla="*/ 199463 h 361702"/>
              <a:gd name="connsiteX21" fmla="*/ 0 w 556383"/>
              <a:gd name="connsiteY21" fmla="*/ 348234 h 361702"/>
              <a:gd name="connsiteX22" fmla="*/ 13468 w 556383"/>
              <a:gd name="connsiteY22" fmla="*/ 361702 h 3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6383" h="361702">
                <a:moveTo>
                  <a:pt x="149200" y="225923"/>
                </a:moveTo>
                <a:lnTo>
                  <a:pt x="199682" y="272863"/>
                </a:lnTo>
                <a:lnTo>
                  <a:pt x="270577" y="203940"/>
                </a:lnTo>
                <a:lnTo>
                  <a:pt x="314935" y="159706"/>
                </a:lnTo>
                <a:lnTo>
                  <a:pt x="365541" y="204359"/>
                </a:lnTo>
                <a:lnTo>
                  <a:pt x="537172" y="32661"/>
                </a:lnTo>
                <a:cubicBezTo>
                  <a:pt x="537209" y="32624"/>
                  <a:pt x="537270" y="32625"/>
                  <a:pt x="537306" y="32662"/>
                </a:cubicBezTo>
                <a:cubicBezTo>
                  <a:pt x="537323" y="32680"/>
                  <a:pt x="537334" y="32703"/>
                  <a:pt x="537334" y="32728"/>
                </a:cubicBezTo>
                <a:lnTo>
                  <a:pt x="537334" y="114300"/>
                </a:lnTo>
                <a:lnTo>
                  <a:pt x="556384" y="114300"/>
                </a:lnTo>
                <a:lnTo>
                  <a:pt x="556384" y="0"/>
                </a:lnTo>
                <a:lnTo>
                  <a:pt x="442341" y="0"/>
                </a:lnTo>
                <a:lnTo>
                  <a:pt x="442341" y="19050"/>
                </a:lnTo>
                <a:lnTo>
                  <a:pt x="523599" y="19050"/>
                </a:lnTo>
                <a:cubicBezTo>
                  <a:pt x="523651" y="19045"/>
                  <a:pt x="523698" y="19084"/>
                  <a:pt x="523703" y="19137"/>
                </a:cubicBezTo>
                <a:cubicBezTo>
                  <a:pt x="523705" y="19164"/>
                  <a:pt x="523695" y="19192"/>
                  <a:pt x="523675" y="19212"/>
                </a:cubicBezTo>
                <a:lnTo>
                  <a:pt x="364703" y="178194"/>
                </a:lnTo>
                <a:lnTo>
                  <a:pt x="314096" y="133540"/>
                </a:lnTo>
                <a:lnTo>
                  <a:pt x="257261" y="190376"/>
                </a:lnTo>
                <a:lnTo>
                  <a:pt x="199454" y="246574"/>
                </a:lnTo>
                <a:lnTo>
                  <a:pt x="148761" y="199463"/>
                </a:lnTo>
                <a:lnTo>
                  <a:pt x="0" y="348234"/>
                </a:lnTo>
                <a:lnTo>
                  <a:pt x="13468" y="361702"/>
                </a:lnTo>
                <a:close/>
              </a:path>
            </a:pathLst>
          </a:custGeom>
          <a:solidFill>
            <a:srgbClr val="FF0000"/>
          </a:solidFill>
          <a:ln w="19050" cap="flat">
            <a:solidFill>
              <a:srgbClr val="FF0000"/>
            </a:solidFill>
            <a:prstDash val="solid"/>
            <a:miter/>
          </a:ln>
        </p:spPr>
        <p:txBody>
          <a:bodyPr rtlCol="0" anchor="ctr"/>
          <a:lstStyle/>
          <a:p>
            <a:endParaRPr lang="en-US"/>
          </a:p>
        </p:txBody>
      </p:sp>
      <p:grpSp>
        <p:nvGrpSpPr>
          <p:cNvPr id="47" name="Group 46">
            <a:extLst>
              <a:ext uri="{FF2B5EF4-FFF2-40B4-BE49-F238E27FC236}">
                <a16:creationId xmlns:a16="http://schemas.microsoft.com/office/drawing/2014/main" id="{86FBC4ED-1F38-1966-927F-2316D6A7B5A4}"/>
              </a:ext>
            </a:extLst>
          </p:cNvPr>
          <p:cNvGrpSpPr/>
          <p:nvPr/>
        </p:nvGrpSpPr>
        <p:grpSpPr>
          <a:xfrm>
            <a:off x="5509296" y="3571126"/>
            <a:ext cx="1384386" cy="1186245"/>
            <a:chOff x="5509296" y="3571126"/>
            <a:chExt cx="1384386" cy="1186245"/>
          </a:xfrm>
        </p:grpSpPr>
        <p:pic>
          <p:nvPicPr>
            <p:cNvPr id="41" name="Graphic 40" descr="Hand with solid fill">
              <a:extLst>
                <a:ext uri="{FF2B5EF4-FFF2-40B4-BE49-F238E27FC236}">
                  <a16:creationId xmlns:a16="http://schemas.microsoft.com/office/drawing/2014/main" id="{4CA45203-84EC-5A1D-1776-8DC35A064FE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509296" y="3571126"/>
              <a:ext cx="1186245" cy="1186245"/>
            </a:xfrm>
            <a:prstGeom prst="rect">
              <a:avLst/>
            </a:prstGeom>
          </p:spPr>
        </p:pic>
        <p:sp>
          <p:nvSpPr>
            <p:cNvPr id="45" name="TextBox 44">
              <a:extLst>
                <a:ext uri="{FF2B5EF4-FFF2-40B4-BE49-F238E27FC236}">
                  <a16:creationId xmlns:a16="http://schemas.microsoft.com/office/drawing/2014/main" id="{5C320077-2AAC-81D4-CFE6-AA83C21D9877}"/>
                </a:ext>
              </a:extLst>
            </p:cNvPr>
            <p:cNvSpPr txBox="1"/>
            <p:nvPr/>
          </p:nvSpPr>
          <p:spPr>
            <a:xfrm rot="19800000">
              <a:off x="5608861" y="4099505"/>
              <a:ext cx="1284821" cy="369332"/>
            </a:xfrm>
            <a:prstGeom prst="rect">
              <a:avLst/>
            </a:prstGeom>
            <a:noFill/>
          </p:spPr>
          <p:txBody>
            <a:bodyPr wrap="square" rtlCol="0">
              <a:spAutoFit/>
            </a:bodyPr>
            <a:lstStyle/>
            <a:p>
              <a:r>
                <a:rPr lang="en-US" b="1" dirty="0"/>
                <a:t>Back-off</a:t>
              </a:r>
            </a:p>
          </p:txBody>
        </p:sp>
      </p:grpSp>
      <p:cxnSp>
        <p:nvCxnSpPr>
          <p:cNvPr id="34" name="Straight Arrow Connector 33">
            <a:extLst>
              <a:ext uri="{FF2B5EF4-FFF2-40B4-BE49-F238E27FC236}">
                <a16:creationId xmlns:a16="http://schemas.microsoft.com/office/drawing/2014/main" id="{13FC6C03-9339-1E85-75D0-2851625D35AB}"/>
              </a:ext>
            </a:extLst>
          </p:cNvPr>
          <p:cNvCxnSpPr>
            <a:cxnSpLocks/>
          </p:cNvCxnSpPr>
          <p:nvPr/>
        </p:nvCxnSpPr>
        <p:spPr>
          <a:xfrm>
            <a:off x="910066" y="5985173"/>
            <a:ext cx="7592154"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3D3720C0-E8AF-190E-94A3-73E6658C9B7B}"/>
              </a:ext>
            </a:extLst>
          </p:cNvPr>
          <p:cNvCxnSpPr>
            <a:cxnSpLocks/>
          </p:cNvCxnSpPr>
          <p:nvPr/>
        </p:nvCxnSpPr>
        <p:spPr>
          <a:xfrm flipV="1">
            <a:off x="932456" y="4958257"/>
            <a:ext cx="0" cy="1050347"/>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7060F3DE-6266-71B5-BD8F-B960576EDE31}"/>
              </a:ext>
            </a:extLst>
          </p:cNvPr>
          <p:cNvSpPr txBox="1"/>
          <p:nvPr/>
        </p:nvSpPr>
        <p:spPr>
          <a:xfrm rot="16200000">
            <a:off x="-137587" y="5202234"/>
            <a:ext cx="1286037" cy="646331"/>
          </a:xfrm>
          <a:prstGeom prst="rect">
            <a:avLst/>
          </a:prstGeom>
          <a:noFill/>
        </p:spPr>
        <p:txBody>
          <a:bodyPr wrap="square" rtlCol="0">
            <a:spAutoFit/>
          </a:bodyPr>
          <a:lstStyle/>
          <a:p>
            <a:pPr algn="ctr"/>
            <a:r>
              <a:rPr lang="en-US" i="1" dirty="0" err="1"/>
              <a:t>Recv</a:t>
            </a:r>
            <a:r>
              <a:rPr lang="en-US" i="1" dirty="0"/>
              <a:t>.</a:t>
            </a:r>
          </a:p>
          <a:p>
            <a:pPr algn="ctr"/>
            <a:r>
              <a:rPr lang="en-US" i="1" dirty="0"/>
              <a:t>Latency</a:t>
            </a:r>
          </a:p>
        </p:txBody>
      </p:sp>
      <p:sp>
        <p:nvSpPr>
          <p:cNvPr id="51" name="Freeform: Shape 50">
            <a:extLst>
              <a:ext uri="{FF2B5EF4-FFF2-40B4-BE49-F238E27FC236}">
                <a16:creationId xmlns:a16="http://schemas.microsoft.com/office/drawing/2014/main" id="{328567D6-EB86-11DF-A6E8-545F22F49A5B}"/>
              </a:ext>
            </a:extLst>
          </p:cNvPr>
          <p:cNvSpPr/>
          <p:nvPr/>
        </p:nvSpPr>
        <p:spPr>
          <a:xfrm>
            <a:off x="1341920" y="5078977"/>
            <a:ext cx="1768129" cy="686302"/>
          </a:xfrm>
          <a:custGeom>
            <a:avLst/>
            <a:gdLst>
              <a:gd name="connsiteX0" fmla="*/ 0 w 1768129"/>
              <a:gd name="connsiteY0" fmla="*/ 637108 h 686302"/>
              <a:gd name="connsiteX1" fmla="*/ 199348 w 1768129"/>
              <a:gd name="connsiteY1" fmla="*/ 624107 h 686302"/>
              <a:gd name="connsiteX2" fmla="*/ 320690 w 1768129"/>
              <a:gd name="connsiteY2" fmla="*/ 641442 h 686302"/>
              <a:gd name="connsiteX3" fmla="*/ 459367 w 1768129"/>
              <a:gd name="connsiteY3" fmla="*/ 606772 h 686302"/>
              <a:gd name="connsiteX4" fmla="*/ 667382 w 1768129"/>
              <a:gd name="connsiteY4" fmla="*/ 624107 h 686302"/>
              <a:gd name="connsiteX5" fmla="*/ 827727 w 1768129"/>
              <a:gd name="connsiteY5" fmla="*/ 611106 h 686302"/>
              <a:gd name="connsiteX6" fmla="*/ 949070 w 1768129"/>
              <a:gd name="connsiteY6" fmla="*/ 61 h 686302"/>
              <a:gd name="connsiteX7" fmla="*/ 1066078 w 1768129"/>
              <a:gd name="connsiteY7" fmla="*/ 650109 h 686302"/>
              <a:gd name="connsiteX8" fmla="*/ 1287094 w 1768129"/>
              <a:gd name="connsiteY8" fmla="*/ 602439 h 686302"/>
              <a:gd name="connsiteX9" fmla="*/ 1529779 w 1768129"/>
              <a:gd name="connsiteY9" fmla="*/ 598105 h 686302"/>
              <a:gd name="connsiteX10" fmla="*/ 1768129 w 1768129"/>
              <a:gd name="connsiteY10" fmla="*/ 598105 h 68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8129" h="686302">
                <a:moveTo>
                  <a:pt x="0" y="637108"/>
                </a:moveTo>
                <a:cubicBezTo>
                  <a:pt x="72950" y="630246"/>
                  <a:pt x="145900" y="623385"/>
                  <a:pt x="199348" y="624107"/>
                </a:cubicBezTo>
                <a:cubicBezTo>
                  <a:pt x="252796" y="624829"/>
                  <a:pt x="277354" y="644331"/>
                  <a:pt x="320690" y="641442"/>
                </a:cubicBezTo>
                <a:cubicBezTo>
                  <a:pt x="364026" y="638553"/>
                  <a:pt x="401585" y="609661"/>
                  <a:pt x="459367" y="606772"/>
                </a:cubicBezTo>
                <a:cubicBezTo>
                  <a:pt x="517149" y="603883"/>
                  <a:pt x="605989" y="623385"/>
                  <a:pt x="667382" y="624107"/>
                </a:cubicBezTo>
                <a:cubicBezTo>
                  <a:pt x="728775" y="624829"/>
                  <a:pt x="780779" y="715114"/>
                  <a:pt x="827727" y="611106"/>
                </a:cubicBezTo>
                <a:cubicBezTo>
                  <a:pt x="874675" y="507098"/>
                  <a:pt x="909345" y="-6439"/>
                  <a:pt x="949070" y="61"/>
                </a:cubicBezTo>
                <a:cubicBezTo>
                  <a:pt x="988795" y="6561"/>
                  <a:pt x="1009741" y="549713"/>
                  <a:pt x="1066078" y="650109"/>
                </a:cubicBezTo>
                <a:cubicBezTo>
                  <a:pt x="1122415" y="750505"/>
                  <a:pt x="1209811" y="611106"/>
                  <a:pt x="1287094" y="602439"/>
                </a:cubicBezTo>
                <a:cubicBezTo>
                  <a:pt x="1364378" y="593772"/>
                  <a:pt x="1529779" y="598105"/>
                  <a:pt x="1529779" y="598105"/>
                </a:cubicBezTo>
                <a:lnTo>
                  <a:pt x="1768129" y="598105"/>
                </a:lnTo>
              </a:path>
            </a:pathLst>
          </a:custGeom>
          <a:noFill/>
          <a:ln w="3810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EC72B2B4-8C6B-79DF-0157-F0D8F9A21640}"/>
              </a:ext>
            </a:extLst>
          </p:cNvPr>
          <p:cNvSpPr txBox="1"/>
          <p:nvPr/>
        </p:nvSpPr>
        <p:spPr>
          <a:xfrm>
            <a:off x="1376423" y="4580426"/>
            <a:ext cx="1800071" cy="461665"/>
          </a:xfrm>
          <a:prstGeom prst="rect">
            <a:avLst/>
          </a:prstGeom>
          <a:noFill/>
        </p:spPr>
        <p:txBody>
          <a:bodyPr wrap="square" rtlCol="0">
            <a:spAutoFit/>
          </a:bodyPr>
          <a:lstStyle/>
          <a:p>
            <a:pPr algn="ctr"/>
            <a:r>
              <a:rPr lang="en-US" sz="2400" dirty="0">
                <a:solidFill>
                  <a:srgbClr val="B3195F"/>
                </a:solidFill>
              </a:rPr>
              <a:t>back-off</a:t>
            </a:r>
          </a:p>
        </p:txBody>
      </p:sp>
      <p:sp>
        <p:nvSpPr>
          <p:cNvPr id="53" name="Speech Bubble: Rectangle with Corners Rounded 52">
            <a:extLst>
              <a:ext uri="{FF2B5EF4-FFF2-40B4-BE49-F238E27FC236}">
                <a16:creationId xmlns:a16="http://schemas.microsoft.com/office/drawing/2014/main" id="{6A505E0E-A64D-C2AA-69A0-FDEB7714273E}"/>
              </a:ext>
            </a:extLst>
          </p:cNvPr>
          <p:cNvSpPr/>
          <p:nvPr/>
        </p:nvSpPr>
        <p:spPr>
          <a:xfrm flipH="1">
            <a:off x="6329283" y="1460195"/>
            <a:ext cx="2524583" cy="612648"/>
          </a:xfrm>
          <a:prstGeom prst="wedgeRoundRectCallout">
            <a:avLst>
              <a:gd name="adj1" fmla="val -3750"/>
              <a:gd name="adj2" fmla="val 134231"/>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a:t>
            </a:r>
          </a:p>
        </p:txBody>
      </p:sp>
      <p:sp>
        <p:nvSpPr>
          <p:cNvPr id="28" name="TextBox 27">
            <a:extLst>
              <a:ext uri="{FF2B5EF4-FFF2-40B4-BE49-F238E27FC236}">
                <a16:creationId xmlns:a16="http://schemas.microsoft.com/office/drawing/2014/main" id="{DCF42094-9906-47A7-DA16-C6A650496453}"/>
              </a:ext>
            </a:extLst>
          </p:cNvPr>
          <p:cNvSpPr txBox="1"/>
          <p:nvPr/>
        </p:nvSpPr>
        <p:spPr>
          <a:xfrm>
            <a:off x="3386566" y="900366"/>
            <a:ext cx="2648155" cy="1015663"/>
          </a:xfrm>
          <a:prstGeom prst="rect">
            <a:avLst/>
          </a:prstGeom>
          <a:noFill/>
        </p:spPr>
        <p:txBody>
          <a:bodyPr wrap="square" rtlCol="0">
            <a:spAutoFit/>
          </a:bodyPr>
          <a:lstStyle/>
          <a:p>
            <a:pPr algn="ctr"/>
            <a:r>
              <a:rPr lang="en-US" sz="2000" b="1" i="1" dirty="0">
                <a:latin typeface="+mj-lt"/>
              </a:rPr>
              <a:t>Encoding</a:t>
            </a:r>
            <a:br>
              <a:rPr lang="en-US" sz="2000" i="1" dirty="0">
                <a:latin typeface="+mj-lt"/>
              </a:rPr>
            </a:br>
            <a:r>
              <a:rPr lang="en-US" sz="2000" i="1" dirty="0">
                <a:latin typeface="+mj-lt"/>
              </a:rPr>
              <a:t>logic-1: back-off </a:t>
            </a:r>
          </a:p>
          <a:p>
            <a:pPr algn="ctr"/>
            <a:r>
              <a:rPr lang="en-US" sz="2000" i="1" dirty="0">
                <a:latin typeface="+mj-lt"/>
              </a:rPr>
              <a:t>logic-0: no-back-off</a:t>
            </a:r>
          </a:p>
        </p:txBody>
      </p:sp>
    </p:spTree>
    <p:extLst>
      <p:ext uri="{BB962C8B-B14F-4D97-AF65-F5344CB8AC3E}">
        <p14:creationId xmlns:p14="http://schemas.microsoft.com/office/powerpoint/2010/main" val="1139427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8" presetClass="emph" presetSubtype="0" repeatCount="5000" autoRev="1" fill="remove" nodeType="withEffect">
                                  <p:stCondLst>
                                    <p:cond delay="0"/>
                                  </p:stCondLst>
                                  <p:childTnLst>
                                    <p:animRot by="5400000">
                                      <p:cBhvr>
                                        <p:cTn id="8" dur="250" fill="hold"/>
                                        <p:tgtEl>
                                          <p:spTgt spid="8"/>
                                        </p:tgtEl>
                                        <p:attrNameLst>
                                          <p:attrName>r</p:attrName>
                                        </p:attrNameLst>
                                      </p:cBhvr>
                                    </p:animRot>
                                  </p:childTnLst>
                                </p:cTn>
                              </p:par>
                              <p:par>
                                <p:cTn id="9" presetID="8" presetClass="emph" presetSubtype="0" repeatCount="5000" autoRev="1" fill="remove" nodeType="withEffect">
                                  <p:stCondLst>
                                    <p:cond delay="250"/>
                                  </p:stCondLst>
                                  <p:childTnLst>
                                    <p:animRot by="-5400000">
                                      <p:cBhvr>
                                        <p:cTn id="10" dur="250" fill="hold"/>
                                        <p:tgtEl>
                                          <p:spTgt spid="10"/>
                                        </p:tgtEl>
                                        <p:attrNameLst>
                                          <p:attrName>r</p:attrName>
                                        </p:attrNameLst>
                                      </p:cBhvr>
                                    </p:animRot>
                                  </p:childTnLst>
                                </p:cTn>
                              </p:par>
                              <p:par>
                                <p:cTn id="11" presetID="1" presetClass="entr" presetSubtype="0" fill="hold" grpId="1" nodeType="withEffect">
                                  <p:stCondLst>
                                    <p:cond delay="250"/>
                                  </p:stCondLst>
                                  <p:childTnLst>
                                    <p:set>
                                      <p:cBhvr>
                                        <p:cTn id="12" dur="1" fill="hold">
                                          <p:stCondLst>
                                            <p:cond delay="0"/>
                                          </p:stCondLst>
                                        </p:cTn>
                                        <p:tgtEl>
                                          <p:spTgt spid="26"/>
                                        </p:tgtEl>
                                        <p:attrNameLst>
                                          <p:attrName>style.visibility</p:attrName>
                                        </p:attrNameLst>
                                      </p:cBhvr>
                                      <p:to>
                                        <p:strVal val="visible"/>
                                      </p:to>
                                    </p:set>
                                  </p:childTnLst>
                                </p:cTn>
                              </p:par>
                              <p:par>
                                <p:cTn id="13" presetID="1" presetClass="entr" presetSubtype="0" fill="hold" grpId="1" nodeType="with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par>
                                <p:cTn id="15" presetID="26" presetClass="emph" presetSubtype="0" repeatCount="5000" fill="hold" grpId="0" nodeType="withEffect">
                                  <p:stCondLst>
                                    <p:cond delay="0"/>
                                  </p:stCondLst>
                                  <p:childTnLst>
                                    <p:animEffect transition="out" filter="fade">
                                      <p:cBhvr>
                                        <p:cTn id="16" dur="500" tmFilter="0, 0; .2, .5; .8, .5; 1, 0"/>
                                        <p:tgtEl>
                                          <p:spTgt spid="26"/>
                                        </p:tgtEl>
                                      </p:cBhvr>
                                    </p:animEffect>
                                    <p:animScale>
                                      <p:cBhvr>
                                        <p:cTn id="17" dur="250" autoRev="1" fill="hold"/>
                                        <p:tgtEl>
                                          <p:spTgt spid="26"/>
                                        </p:tgtEl>
                                      </p:cBhvr>
                                      <p:by x="105000" y="105000"/>
                                    </p:animScale>
                                  </p:childTnLst>
                                </p:cTn>
                              </p:par>
                              <p:par>
                                <p:cTn id="18" presetID="26" presetClass="emph" presetSubtype="0" repeatCount="5000" fill="hold" grpId="0" nodeType="withEffect">
                                  <p:stCondLst>
                                    <p:cond delay="250"/>
                                  </p:stCondLst>
                                  <p:childTnLst>
                                    <p:animEffect transition="out" filter="fade">
                                      <p:cBhvr>
                                        <p:cTn id="19" dur="500" tmFilter="0, 0; .2, .5; .8, .5; 1, 0"/>
                                        <p:tgtEl>
                                          <p:spTgt spid="27"/>
                                        </p:tgtEl>
                                      </p:cBhvr>
                                    </p:animEffect>
                                    <p:animScale>
                                      <p:cBhvr>
                                        <p:cTn id="20" dur="250" autoRev="1" fill="hold"/>
                                        <p:tgtEl>
                                          <p:spTgt spid="27"/>
                                        </p:tgtEl>
                                      </p:cBhvr>
                                      <p:by x="105000" y="105000"/>
                                    </p:animScale>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7"/>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left)">
                                      <p:cBhvr>
                                        <p:cTn id="35" dur="500"/>
                                        <p:tgtEl>
                                          <p:spTgt spid="51"/>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52"/>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7" grpId="0" animBg="1"/>
      <p:bldP spid="27" grpId="1" animBg="1"/>
      <p:bldP spid="33" grpId="0" animBg="1"/>
      <p:bldP spid="37" grpId="0" animBg="1"/>
      <p:bldP spid="51" grpId="0" animBg="1"/>
      <p:bldP spid="52" grpId="0"/>
      <p:bldP spid="5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6684D-8FA4-7A04-9902-4DD2CDBBE4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EF087-55F6-6240-AA23-33D824208B33}"/>
              </a:ext>
            </a:extLst>
          </p:cNvPr>
          <p:cNvSpPr>
            <a:spLocks noGrp="1"/>
          </p:cNvSpPr>
          <p:nvPr>
            <p:ph type="title"/>
          </p:nvPr>
        </p:nvSpPr>
        <p:spPr/>
        <p:txBody>
          <a:bodyPr/>
          <a:lstStyle/>
          <a:p>
            <a:r>
              <a:rPr lang="en-US" dirty="0"/>
              <a:t>PRAC-Based Covert Channel:</a:t>
            </a:r>
            <a:br>
              <a:rPr lang="en-US" dirty="0"/>
            </a:br>
            <a:r>
              <a:rPr lang="en-US" dirty="0"/>
              <a:t>Attack Overview</a:t>
            </a:r>
          </a:p>
        </p:txBody>
      </p:sp>
      <p:sp>
        <p:nvSpPr>
          <p:cNvPr id="3" name="Content Placeholder 2">
            <a:extLst>
              <a:ext uri="{FF2B5EF4-FFF2-40B4-BE49-F238E27FC236}">
                <a16:creationId xmlns:a16="http://schemas.microsoft.com/office/drawing/2014/main" id="{4466F1A3-D2C7-D2A8-B2DB-8E4AE9DCD4D9}"/>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2B7250D7-BDC7-C9C8-B146-56D47FBE20F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61B5641A-892C-CE4D-CF72-0CA55E483493}"/>
              </a:ext>
            </a:extLst>
          </p:cNvPr>
          <p:cNvSpPr>
            <a:spLocks noGrp="1"/>
          </p:cNvSpPr>
          <p:nvPr>
            <p:ph type="sldNum" sz="quarter" idx="12"/>
          </p:nvPr>
        </p:nvSpPr>
        <p:spPr/>
        <p:txBody>
          <a:bodyPr/>
          <a:lstStyle/>
          <a:p>
            <a:fld id="{CBE5B309-C2CE-4D90-B104-F7E98438FC65}" type="slidenum">
              <a:rPr lang="tr-TR" smtClean="0"/>
              <a:pPr/>
              <a:t>28</a:t>
            </a:fld>
            <a:endParaRPr lang="tr-TR" dirty="0"/>
          </a:p>
        </p:txBody>
      </p:sp>
      <p:grpSp>
        <p:nvGrpSpPr>
          <p:cNvPr id="22" name="Group 21">
            <a:extLst>
              <a:ext uri="{FF2B5EF4-FFF2-40B4-BE49-F238E27FC236}">
                <a16:creationId xmlns:a16="http://schemas.microsoft.com/office/drawing/2014/main" id="{FED924BC-CDA2-9DA0-8815-EC80D30CD5CE}"/>
              </a:ext>
            </a:extLst>
          </p:cNvPr>
          <p:cNvGrpSpPr/>
          <p:nvPr/>
        </p:nvGrpSpPr>
        <p:grpSpPr>
          <a:xfrm>
            <a:off x="619450" y="1952088"/>
            <a:ext cx="1520607" cy="2108546"/>
            <a:chOff x="619450" y="1609725"/>
            <a:chExt cx="1520607" cy="2108546"/>
          </a:xfrm>
        </p:grpSpPr>
        <p:sp>
          <p:nvSpPr>
            <p:cNvPr id="19" name="Oval 18">
              <a:extLst>
                <a:ext uri="{FF2B5EF4-FFF2-40B4-BE49-F238E27FC236}">
                  <a16:creationId xmlns:a16="http://schemas.microsoft.com/office/drawing/2014/main" id="{3804978E-5548-E594-D9A8-665834A45EAB}"/>
                </a:ext>
              </a:extLst>
            </p:cNvPr>
            <p:cNvSpPr/>
            <p:nvPr/>
          </p:nvSpPr>
          <p:spPr>
            <a:xfrm>
              <a:off x="619450" y="1826054"/>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13957670-38FA-151F-C8D8-356F23B449FA}"/>
                </a:ext>
              </a:extLst>
            </p:cNvPr>
            <p:cNvGrpSpPr/>
            <p:nvPr/>
          </p:nvGrpSpPr>
          <p:grpSpPr>
            <a:xfrm>
              <a:off x="717708" y="1609725"/>
              <a:ext cx="1317430" cy="2108546"/>
              <a:chOff x="717708" y="1609725"/>
              <a:chExt cx="1317430" cy="2108546"/>
            </a:xfrm>
          </p:grpSpPr>
          <p:pic>
            <p:nvPicPr>
              <p:cNvPr id="9" name="Graphic 8" descr="Old woman wearing lightning shirt">
                <a:extLst>
                  <a:ext uri="{FF2B5EF4-FFF2-40B4-BE49-F238E27FC236}">
                    <a16:creationId xmlns:a16="http://schemas.microsoft.com/office/drawing/2014/main" id="{F0DC55CD-E295-1795-F838-655DF1D5AA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85873" y="1609725"/>
                <a:ext cx="1181100" cy="1819275"/>
              </a:xfrm>
              <a:prstGeom prst="rect">
                <a:avLst/>
              </a:prstGeom>
            </p:spPr>
          </p:pic>
          <p:sp>
            <p:nvSpPr>
              <p:cNvPr id="11" name="TextBox 10">
                <a:extLst>
                  <a:ext uri="{FF2B5EF4-FFF2-40B4-BE49-F238E27FC236}">
                    <a16:creationId xmlns:a16="http://schemas.microsoft.com/office/drawing/2014/main" id="{100D2EA6-39D8-9BD2-A2D3-FEBD63D5055F}"/>
                  </a:ext>
                </a:extLst>
              </p:cNvPr>
              <p:cNvSpPr txBox="1"/>
              <p:nvPr/>
            </p:nvSpPr>
            <p:spPr>
              <a:xfrm>
                <a:off x="717708" y="3346661"/>
                <a:ext cx="1317430" cy="371610"/>
              </a:xfrm>
              <a:prstGeom prst="rect">
                <a:avLst/>
              </a:prstGeom>
              <a:noFill/>
            </p:spPr>
            <p:txBody>
              <a:bodyPr wrap="square" rtlCol="0">
                <a:spAutoFit/>
              </a:bodyPr>
              <a:lstStyle/>
              <a:p>
                <a:pPr algn="ctr"/>
                <a:r>
                  <a:rPr lang="en-US" b="1" i="1" dirty="0">
                    <a:solidFill>
                      <a:srgbClr val="6D40DC"/>
                    </a:solidFill>
                  </a:rPr>
                  <a:t>Sender</a:t>
                </a:r>
              </a:p>
            </p:txBody>
          </p:sp>
        </p:grpSp>
      </p:grpSp>
      <p:grpSp>
        <p:nvGrpSpPr>
          <p:cNvPr id="21" name="Group 20">
            <a:extLst>
              <a:ext uri="{FF2B5EF4-FFF2-40B4-BE49-F238E27FC236}">
                <a16:creationId xmlns:a16="http://schemas.microsoft.com/office/drawing/2014/main" id="{3A87EF79-98A9-A6A8-44A8-715EF5DA7946}"/>
              </a:ext>
            </a:extLst>
          </p:cNvPr>
          <p:cNvGrpSpPr/>
          <p:nvPr/>
        </p:nvGrpSpPr>
        <p:grpSpPr>
          <a:xfrm>
            <a:off x="6981613" y="2742991"/>
            <a:ext cx="1520607" cy="2023240"/>
            <a:chOff x="6981613" y="1695031"/>
            <a:chExt cx="1520607" cy="2023240"/>
          </a:xfrm>
        </p:grpSpPr>
        <p:sp>
          <p:nvSpPr>
            <p:cNvPr id="20" name="Oval 19">
              <a:extLst>
                <a:ext uri="{FF2B5EF4-FFF2-40B4-BE49-F238E27FC236}">
                  <a16:creationId xmlns:a16="http://schemas.microsoft.com/office/drawing/2014/main" id="{31C72F37-3AAE-92A5-538F-E2E338A539CF}"/>
                </a:ext>
              </a:extLst>
            </p:cNvPr>
            <p:cNvSpPr/>
            <p:nvPr/>
          </p:nvSpPr>
          <p:spPr>
            <a:xfrm>
              <a:off x="6981613" y="1863804"/>
              <a:ext cx="1520607" cy="1520607"/>
            </a:xfrm>
            <a:prstGeom prst="ellipse">
              <a:avLst/>
            </a:prstGeom>
            <a:solidFill>
              <a:srgbClr val="B3195F"/>
            </a:solidFill>
            <a:ln>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AA65139-4BA9-8F34-B0C8-ADDA0EEE8AE3}"/>
                </a:ext>
              </a:extLst>
            </p:cNvPr>
            <p:cNvGrpSpPr/>
            <p:nvPr/>
          </p:nvGrpSpPr>
          <p:grpSpPr>
            <a:xfrm>
              <a:off x="7108862" y="1695031"/>
              <a:ext cx="1317430" cy="2023240"/>
              <a:chOff x="7239179" y="1647824"/>
              <a:chExt cx="1317430" cy="2023240"/>
            </a:xfrm>
          </p:grpSpPr>
          <p:pic>
            <p:nvPicPr>
              <p:cNvPr id="7" name="Graphic 6" descr="Man in glasses wearing turtleneck">
                <a:extLst>
                  <a:ext uri="{FF2B5EF4-FFF2-40B4-BE49-F238E27FC236}">
                    <a16:creationId xmlns:a16="http://schemas.microsoft.com/office/drawing/2014/main" id="{8AF5FC62-9470-0EFE-43E8-0BAC2944D5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7261209" y="1647824"/>
                <a:ext cx="1295400" cy="1743075"/>
              </a:xfrm>
              <a:prstGeom prst="rect">
                <a:avLst/>
              </a:prstGeom>
            </p:spPr>
          </p:pic>
          <p:sp>
            <p:nvSpPr>
              <p:cNvPr id="12" name="TextBox 11">
                <a:extLst>
                  <a:ext uri="{FF2B5EF4-FFF2-40B4-BE49-F238E27FC236}">
                    <a16:creationId xmlns:a16="http://schemas.microsoft.com/office/drawing/2014/main" id="{9E760DCE-9E44-9D20-D34D-E96BCCE20839}"/>
                  </a:ext>
                </a:extLst>
              </p:cNvPr>
              <p:cNvSpPr txBox="1"/>
              <p:nvPr/>
            </p:nvSpPr>
            <p:spPr>
              <a:xfrm>
                <a:off x="7239179" y="3299454"/>
                <a:ext cx="1317430" cy="371610"/>
              </a:xfrm>
              <a:prstGeom prst="rect">
                <a:avLst/>
              </a:prstGeom>
              <a:noFill/>
            </p:spPr>
            <p:txBody>
              <a:bodyPr wrap="square" rtlCol="0">
                <a:spAutoFit/>
              </a:bodyPr>
              <a:lstStyle/>
              <a:p>
                <a:pPr algn="ctr"/>
                <a:r>
                  <a:rPr lang="en-US" b="1" i="1" dirty="0">
                    <a:solidFill>
                      <a:srgbClr val="B3195F"/>
                    </a:solidFill>
                  </a:rPr>
                  <a:t>Receiver</a:t>
                </a:r>
              </a:p>
            </p:txBody>
          </p:sp>
        </p:grpSp>
      </p:grpSp>
      <p:sp>
        <p:nvSpPr>
          <p:cNvPr id="15" name="Rectangle: Rounded Corners 14">
            <a:extLst>
              <a:ext uri="{FF2B5EF4-FFF2-40B4-BE49-F238E27FC236}">
                <a16:creationId xmlns:a16="http://schemas.microsoft.com/office/drawing/2014/main" id="{27EDCFAD-DBEF-D97A-1429-4DBDE87457EB}"/>
              </a:ext>
            </a:extLst>
          </p:cNvPr>
          <p:cNvSpPr/>
          <p:nvPr/>
        </p:nvSpPr>
        <p:spPr>
          <a:xfrm>
            <a:off x="2444178" y="2204019"/>
            <a:ext cx="4303314" cy="2177434"/>
          </a:xfrm>
          <a:prstGeom prst="roundRect">
            <a:avLst>
              <a:gd name="adj" fmla="val 3069"/>
            </a:avLst>
          </a:prstGeom>
          <a:solidFill>
            <a:srgbClr val="FFF5E7"/>
          </a:solidFill>
          <a:ln w="38100">
            <a:solidFill>
              <a:srgbClr val="FF5F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Table 15">
            <a:extLst>
              <a:ext uri="{FF2B5EF4-FFF2-40B4-BE49-F238E27FC236}">
                <a16:creationId xmlns:a16="http://schemas.microsoft.com/office/drawing/2014/main" id="{7F9088A6-23D9-AA44-BD3C-C762DA59F663}"/>
              </a:ext>
            </a:extLst>
          </p:cNvPr>
          <p:cNvGraphicFramePr>
            <a:graphicFrameLocks noGrp="1"/>
          </p:cNvGraphicFramePr>
          <p:nvPr/>
        </p:nvGraphicFramePr>
        <p:xfrm>
          <a:off x="2617262" y="2568380"/>
          <a:ext cx="2648155" cy="109728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246091">
                <a:tc>
                  <a:txBody>
                    <a:bodyPr/>
                    <a:lstStyle/>
                    <a:p>
                      <a:pPr algn="ctr"/>
                      <a:r>
                        <a:rPr lang="en-US" i="1" dirty="0" err="1">
                          <a:solidFill>
                            <a:srgbClr val="6D40DC"/>
                          </a:solidFill>
                        </a:rPr>
                        <a:t>R</a:t>
                      </a:r>
                      <a:r>
                        <a:rPr lang="en-US" i="1" baseline="-25000" dirty="0" err="1">
                          <a:solidFill>
                            <a:srgbClr val="6D40DC"/>
                          </a:solidFill>
                        </a:rPr>
                        <a:t>Sender</a:t>
                      </a: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246091">
                <a:tc>
                  <a:txBody>
                    <a:bodyPr/>
                    <a:lstStyle/>
                    <a:p>
                      <a:pPr algn="ctr"/>
                      <a:r>
                        <a:rPr lang="en-US" i="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2460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i="1" dirty="0" err="1">
                          <a:solidFill>
                            <a:srgbClr val="B3195F"/>
                          </a:solidFill>
                        </a:rPr>
                        <a:t>R</a:t>
                      </a:r>
                      <a:r>
                        <a:rPr lang="en-US" i="1" baseline="-25000" dirty="0" err="1">
                          <a:solidFill>
                            <a:srgbClr val="B3195F"/>
                          </a:solidFill>
                        </a:rPr>
                        <a:t>Receiver</a:t>
                      </a: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17" name="TextBox 16">
            <a:extLst>
              <a:ext uri="{FF2B5EF4-FFF2-40B4-BE49-F238E27FC236}">
                <a16:creationId xmlns:a16="http://schemas.microsoft.com/office/drawing/2014/main" id="{77DD3D40-87D3-B33E-AF3B-D39DB8054442}"/>
              </a:ext>
            </a:extLst>
          </p:cNvPr>
          <p:cNvSpPr txBox="1"/>
          <p:nvPr/>
        </p:nvSpPr>
        <p:spPr>
          <a:xfrm>
            <a:off x="2444179" y="1863804"/>
            <a:ext cx="4303314" cy="381361"/>
          </a:xfrm>
          <a:prstGeom prst="rect">
            <a:avLst/>
          </a:prstGeom>
          <a:noFill/>
        </p:spPr>
        <p:txBody>
          <a:bodyPr wrap="square" rtlCol="0">
            <a:spAutoFit/>
          </a:bodyPr>
          <a:lstStyle/>
          <a:p>
            <a:pPr algn="ctr"/>
            <a:r>
              <a:rPr lang="en-US" i="1" dirty="0">
                <a:solidFill>
                  <a:srgbClr val="FF5F25"/>
                </a:solidFill>
              </a:rPr>
              <a:t>DRAM Bank</a:t>
            </a:r>
          </a:p>
        </p:txBody>
      </p:sp>
      <p:graphicFrame>
        <p:nvGraphicFramePr>
          <p:cNvPr id="18" name="Table 17">
            <a:extLst>
              <a:ext uri="{FF2B5EF4-FFF2-40B4-BE49-F238E27FC236}">
                <a16:creationId xmlns:a16="http://schemas.microsoft.com/office/drawing/2014/main" id="{9D428D7E-E00D-BCEC-BFC0-FB57B1066B21}"/>
              </a:ext>
            </a:extLst>
          </p:cNvPr>
          <p:cNvGraphicFramePr>
            <a:graphicFrameLocks noGrp="1"/>
          </p:cNvGraphicFramePr>
          <p:nvPr/>
        </p:nvGraphicFramePr>
        <p:xfrm>
          <a:off x="2617262" y="3781547"/>
          <a:ext cx="2648155" cy="365760"/>
        </p:xfrm>
        <a:graphic>
          <a:graphicData uri="http://schemas.openxmlformats.org/drawingml/2006/table">
            <a:tbl>
              <a:tblPr bandRow="1">
                <a:tableStyleId>{69012ECD-51FC-41F1-AA8D-1B2483CD663E}</a:tableStyleId>
              </a:tblPr>
              <a:tblGrid>
                <a:gridCol w="2648155">
                  <a:extLst>
                    <a:ext uri="{9D8B030D-6E8A-4147-A177-3AD203B41FA5}">
                      <a16:colId xmlns:a16="http://schemas.microsoft.com/office/drawing/2014/main" val="2630129014"/>
                    </a:ext>
                  </a:extLst>
                </a:gridCol>
              </a:tblGrid>
              <a:tr h="0">
                <a:tc>
                  <a:txBody>
                    <a:bodyPr/>
                    <a:lstStyle/>
                    <a:p>
                      <a:pPr algn="ctr"/>
                      <a:r>
                        <a:rPr lang="en-US" i="1" dirty="0"/>
                        <a:t>Row Buffer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EBCD"/>
                    </a:solidFill>
                  </a:tcPr>
                </a:tc>
                <a:extLst>
                  <a:ext uri="{0D108BD9-81ED-4DB2-BD59-A6C34878D82A}">
                    <a16:rowId xmlns:a16="http://schemas.microsoft.com/office/drawing/2014/main" val="472369372"/>
                  </a:ext>
                </a:extLst>
              </a:tr>
            </a:tbl>
          </a:graphicData>
        </a:graphic>
      </p:graphicFrame>
      <p:graphicFrame>
        <p:nvGraphicFramePr>
          <p:cNvPr id="23" name="Table 22">
            <a:extLst>
              <a:ext uri="{FF2B5EF4-FFF2-40B4-BE49-F238E27FC236}">
                <a16:creationId xmlns:a16="http://schemas.microsoft.com/office/drawing/2014/main" id="{C0458983-AEE5-8FBB-A711-76D66203639E}"/>
              </a:ext>
            </a:extLst>
          </p:cNvPr>
          <p:cNvGraphicFramePr>
            <a:graphicFrameLocks noGrp="1"/>
          </p:cNvGraphicFramePr>
          <p:nvPr/>
        </p:nvGraphicFramePr>
        <p:xfrm>
          <a:off x="5363467" y="2568379"/>
          <a:ext cx="1215014" cy="1061237"/>
        </p:xfrm>
        <a:graphic>
          <a:graphicData uri="http://schemas.openxmlformats.org/drawingml/2006/table">
            <a:tbl>
              <a:tblPr bandRow="1">
                <a:tableStyleId>{69012ECD-51FC-41F1-AA8D-1B2483CD663E}</a:tableStyleId>
              </a:tblPr>
              <a:tblGrid>
                <a:gridCol w="1215014">
                  <a:extLst>
                    <a:ext uri="{9D8B030D-6E8A-4147-A177-3AD203B41FA5}">
                      <a16:colId xmlns:a16="http://schemas.microsoft.com/office/drawing/2014/main" val="2630129014"/>
                    </a:ext>
                  </a:extLst>
                </a:gridCol>
              </a:tblGrid>
              <a:tr h="368026">
                <a:tc>
                  <a:txBody>
                    <a:bodyPr/>
                    <a:lstStyle/>
                    <a:p>
                      <a:pPr algn="ctr"/>
                      <a:endParaRPr lang="en-US" i="1" baseline="-25000" dirty="0">
                        <a:solidFill>
                          <a:srgbClr val="6D40DC"/>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AD3F9"/>
                    </a:solidFill>
                  </a:tcPr>
                </a:tc>
                <a:extLst>
                  <a:ext uri="{0D108BD9-81ED-4DB2-BD59-A6C34878D82A}">
                    <a16:rowId xmlns:a16="http://schemas.microsoft.com/office/drawing/2014/main" val="2292337727"/>
                  </a:ext>
                </a:extLst>
              </a:tr>
              <a:tr h="364027">
                <a:tc>
                  <a:txBody>
                    <a:bodyPr/>
                    <a:lstStyle/>
                    <a:p>
                      <a:pPr algn="ctr"/>
                      <a:endParaRPr lang="en-US" sz="1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EBCD"/>
                    </a:solidFill>
                  </a:tcPr>
                </a:tc>
                <a:extLst>
                  <a:ext uri="{0D108BD9-81ED-4DB2-BD59-A6C34878D82A}">
                    <a16:rowId xmlns:a16="http://schemas.microsoft.com/office/drawing/2014/main" val="2930314675"/>
                  </a:ext>
                </a:extLst>
              </a:tr>
              <a:tr h="3291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i="1" baseline="-25000" dirty="0">
                        <a:solidFill>
                          <a:srgbClr val="B3195F"/>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9D3E4"/>
                    </a:solidFill>
                  </a:tcPr>
                </a:tc>
                <a:extLst>
                  <a:ext uri="{0D108BD9-81ED-4DB2-BD59-A6C34878D82A}">
                    <a16:rowId xmlns:a16="http://schemas.microsoft.com/office/drawing/2014/main" val="472369372"/>
                  </a:ext>
                </a:extLst>
              </a:tr>
            </a:tbl>
          </a:graphicData>
        </a:graphic>
      </p:graphicFrame>
      <p:sp>
        <p:nvSpPr>
          <p:cNvPr id="24" name="TextBox 23">
            <a:extLst>
              <a:ext uri="{FF2B5EF4-FFF2-40B4-BE49-F238E27FC236}">
                <a16:creationId xmlns:a16="http://schemas.microsoft.com/office/drawing/2014/main" id="{A43ADAD2-0FAD-82A8-54DB-A870ECCCB4FF}"/>
              </a:ext>
            </a:extLst>
          </p:cNvPr>
          <p:cNvSpPr txBox="1"/>
          <p:nvPr/>
        </p:nvSpPr>
        <p:spPr>
          <a:xfrm>
            <a:off x="2617262" y="2246708"/>
            <a:ext cx="2648155" cy="369332"/>
          </a:xfrm>
          <a:prstGeom prst="rect">
            <a:avLst/>
          </a:prstGeom>
          <a:noFill/>
        </p:spPr>
        <p:txBody>
          <a:bodyPr wrap="square" rtlCol="0">
            <a:spAutoFit/>
          </a:bodyPr>
          <a:lstStyle/>
          <a:p>
            <a:pPr algn="ctr"/>
            <a:r>
              <a:rPr lang="en-US" i="1" dirty="0"/>
              <a:t>DRAM Rows</a:t>
            </a:r>
          </a:p>
        </p:txBody>
      </p:sp>
      <p:sp>
        <p:nvSpPr>
          <p:cNvPr id="25" name="TextBox 24">
            <a:extLst>
              <a:ext uri="{FF2B5EF4-FFF2-40B4-BE49-F238E27FC236}">
                <a16:creationId xmlns:a16="http://schemas.microsoft.com/office/drawing/2014/main" id="{D2CECCEE-5ED2-3FF0-6758-C0CB9AEBF656}"/>
              </a:ext>
            </a:extLst>
          </p:cNvPr>
          <p:cNvSpPr txBox="1"/>
          <p:nvPr/>
        </p:nvSpPr>
        <p:spPr>
          <a:xfrm>
            <a:off x="4646896" y="2234520"/>
            <a:ext cx="2648155" cy="369332"/>
          </a:xfrm>
          <a:prstGeom prst="rect">
            <a:avLst/>
          </a:prstGeom>
          <a:noFill/>
        </p:spPr>
        <p:txBody>
          <a:bodyPr wrap="square" rtlCol="0">
            <a:spAutoFit/>
          </a:bodyPr>
          <a:lstStyle/>
          <a:p>
            <a:pPr algn="ctr"/>
            <a:r>
              <a:rPr lang="en-US" i="1" dirty="0" err="1"/>
              <a:t>Ctrs</a:t>
            </a:r>
            <a:endParaRPr lang="en-US" i="1" dirty="0"/>
          </a:p>
        </p:txBody>
      </p:sp>
      <p:sp>
        <p:nvSpPr>
          <p:cNvPr id="31" name="Speech Bubble: Rectangle with Corners Rounded 30">
            <a:extLst>
              <a:ext uri="{FF2B5EF4-FFF2-40B4-BE49-F238E27FC236}">
                <a16:creationId xmlns:a16="http://schemas.microsoft.com/office/drawing/2014/main" id="{1579E376-C03F-0D90-B5A1-EFF62BB02D73}"/>
              </a:ext>
            </a:extLst>
          </p:cNvPr>
          <p:cNvSpPr/>
          <p:nvPr/>
        </p:nvSpPr>
        <p:spPr>
          <a:xfrm>
            <a:off x="932456" y="1227104"/>
            <a:ext cx="2679871" cy="612648"/>
          </a:xfrm>
          <a:prstGeom prst="wedgeRoundRectCallout">
            <a:avLst>
              <a:gd name="adj1" fmla="val -37697"/>
              <a:gd name="adj2" fmla="val 75232"/>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0 (No Back-off)</a:t>
            </a:r>
          </a:p>
        </p:txBody>
      </p:sp>
      <p:sp>
        <p:nvSpPr>
          <p:cNvPr id="35" name="TextBox 34">
            <a:extLst>
              <a:ext uri="{FF2B5EF4-FFF2-40B4-BE49-F238E27FC236}">
                <a16:creationId xmlns:a16="http://schemas.microsoft.com/office/drawing/2014/main" id="{351B0767-33B2-D7B4-EB84-267E6199557B}"/>
              </a:ext>
            </a:extLst>
          </p:cNvPr>
          <p:cNvSpPr txBox="1"/>
          <p:nvPr/>
        </p:nvSpPr>
        <p:spPr>
          <a:xfrm>
            <a:off x="3377566" y="5993840"/>
            <a:ext cx="2657155" cy="369332"/>
          </a:xfrm>
          <a:prstGeom prst="rect">
            <a:avLst/>
          </a:prstGeom>
          <a:noFill/>
        </p:spPr>
        <p:txBody>
          <a:bodyPr wrap="square" rtlCol="0">
            <a:spAutoFit/>
          </a:bodyPr>
          <a:lstStyle/>
          <a:p>
            <a:pPr algn="ctr"/>
            <a:r>
              <a:rPr lang="en-US" i="1" dirty="0"/>
              <a:t>Transmission Windows</a:t>
            </a:r>
          </a:p>
        </p:txBody>
      </p:sp>
      <p:cxnSp>
        <p:nvCxnSpPr>
          <p:cNvPr id="39" name="Straight Connector 38">
            <a:extLst>
              <a:ext uri="{FF2B5EF4-FFF2-40B4-BE49-F238E27FC236}">
                <a16:creationId xmlns:a16="http://schemas.microsoft.com/office/drawing/2014/main" id="{2F6246ED-95BD-765F-FDA0-F47D9ACEB277}"/>
              </a:ext>
            </a:extLst>
          </p:cNvPr>
          <p:cNvCxnSpPr>
            <a:cxnSpLocks/>
          </p:cNvCxnSpPr>
          <p:nvPr/>
        </p:nvCxnSpPr>
        <p:spPr>
          <a:xfrm>
            <a:off x="116141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D20480B-70F0-7C81-4191-721AE02FC99F}"/>
              </a:ext>
            </a:extLst>
          </p:cNvPr>
          <p:cNvCxnSpPr>
            <a:cxnSpLocks/>
          </p:cNvCxnSpPr>
          <p:nvPr/>
        </p:nvCxnSpPr>
        <p:spPr>
          <a:xfrm>
            <a:off x="335828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444E9210-DE72-514C-4EBD-46056661F112}"/>
              </a:ext>
            </a:extLst>
          </p:cNvPr>
          <p:cNvCxnSpPr>
            <a:cxnSpLocks/>
          </p:cNvCxnSpPr>
          <p:nvPr/>
        </p:nvCxnSpPr>
        <p:spPr>
          <a:xfrm>
            <a:off x="5555158"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13B86D5-5374-0341-A54B-7A93C95C999A}"/>
              </a:ext>
            </a:extLst>
          </p:cNvPr>
          <p:cNvCxnSpPr>
            <a:cxnSpLocks/>
          </p:cNvCxnSpPr>
          <p:nvPr/>
        </p:nvCxnSpPr>
        <p:spPr>
          <a:xfrm>
            <a:off x="7752029" y="5193878"/>
            <a:ext cx="0" cy="814726"/>
          </a:xfrm>
          <a:prstGeom prst="line">
            <a:avLst/>
          </a:prstGeom>
          <a:ln w="57150">
            <a:solidFill>
              <a:srgbClr val="316CE3"/>
            </a:solidFill>
          </a:ln>
        </p:spPr>
        <p:style>
          <a:lnRef idx="1">
            <a:schemeClr val="accent1"/>
          </a:lnRef>
          <a:fillRef idx="0">
            <a:schemeClr val="accent1"/>
          </a:fillRef>
          <a:effectRef idx="0">
            <a:schemeClr val="accent1"/>
          </a:effectRef>
          <a:fontRef idx="minor">
            <a:schemeClr val="tx1"/>
          </a:fontRef>
        </p:style>
      </p:cxnSp>
      <p:pic>
        <p:nvPicPr>
          <p:cNvPr id="10" name="Graphic 9" descr="Hammer with solid fill">
            <a:extLst>
              <a:ext uri="{FF2B5EF4-FFF2-40B4-BE49-F238E27FC236}">
                <a16:creationId xmlns:a16="http://schemas.microsoft.com/office/drawing/2014/main" id="{774B8EEE-C4BD-BB0C-218B-E820DCDA84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4957359" y="3041225"/>
            <a:ext cx="639133" cy="639133"/>
          </a:xfrm>
          <a:prstGeom prst="rect">
            <a:avLst/>
          </a:prstGeom>
        </p:spPr>
      </p:pic>
      <p:sp>
        <p:nvSpPr>
          <p:cNvPr id="37" name="Freeform: Shape 36">
            <a:extLst>
              <a:ext uri="{FF2B5EF4-FFF2-40B4-BE49-F238E27FC236}">
                <a16:creationId xmlns:a16="http://schemas.microsoft.com/office/drawing/2014/main" id="{A07FB1A0-C92B-2585-1543-736D5C7387CA}"/>
              </a:ext>
            </a:extLst>
          </p:cNvPr>
          <p:cNvSpPr/>
          <p:nvPr/>
        </p:nvSpPr>
        <p:spPr>
          <a:xfrm rot="1350518">
            <a:off x="5749239" y="3325067"/>
            <a:ext cx="443471" cy="288298"/>
          </a:xfrm>
          <a:custGeom>
            <a:avLst/>
            <a:gdLst>
              <a:gd name="connsiteX0" fmla="*/ 149200 w 556383"/>
              <a:gd name="connsiteY0" fmla="*/ 225923 h 361702"/>
              <a:gd name="connsiteX1" fmla="*/ 199682 w 556383"/>
              <a:gd name="connsiteY1" fmla="*/ 272863 h 361702"/>
              <a:gd name="connsiteX2" fmla="*/ 270577 w 556383"/>
              <a:gd name="connsiteY2" fmla="*/ 203940 h 361702"/>
              <a:gd name="connsiteX3" fmla="*/ 314935 w 556383"/>
              <a:gd name="connsiteY3" fmla="*/ 159706 h 361702"/>
              <a:gd name="connsiteX4" fmla="*/ 365541 w 556383"/>
              <a:gd name="connsiteY4" fmla="*/ 204359 h 361702"/>
              <a:gd name="connsiteX5" fmla="*/ 537172 w 556383"/>
              <a:gd name="connsiteY5" fmla="*/ 32661 h 361702"/>
              <a:gd name="connsiteX6" fmla="*/ 537306 w 556383"/>
              <a:gd name="connsiteY6" fmla="*/ 32662 h 361702"/>
              <a:gd name="connsiteX7" fmla="*/ 537334 w 556383"/>
              <a:gd name="connsiteY7" fmla="*/ 32728 h 361702"/>
              <a:gd name="connsiteX8" fmla="*/ 537334 w 556383"/>
              <a:gd name="connsiteY8" fmla="*/ 114300 h 361702"/>
              <a:gd name="connsiteX9" fmla="*/ 556384 w 556383"/>
              <a:gd name="connsiteY9" fmla="*/ 114300 h 361702"/>
              <a:gd name="connsiteX10" fmla="*/ 556384 w 556383"/>
              <a:gd name="connsiteY10" fmla="*/ 0 h 361702"/>
              <a:gd name="connsiteX11" fmla="*/ 442341 w 556383"/>
              <a:gd name="connsiteY11" fmla="*/ 0 h 361702"/>
              <a:gd name="connsiteX12" fmla="*/ 442341 w 556383"/>
              <a:gd name="connsiteY12" fmla="*/ 19050 h 361702"/>
              <a:gd name="connsiteX13" fmla="*/ 523599 w 556383"/>
              <a:gd name="connsiteY13" fmla="*/ 19050 h 361702"/>
              <a:gd name="connsiteX14" fmla="*/ 523703 w 556383"/>
              <a:gd name="connsiteY14" fmla="*/ 19137 h 361702"/>
              <a:gd name="connsiteX15" fmla="*/ 523675 w 556383"/>
              <a:gd name="connsiteY15" fmla="*/ 19212 h 361702"/>
              <a:gd name="connsiteX16" fmla="*/ 364703 w 556383"/>
              <a:gd name="connsiteY16" fmla="*/ 178194 h 361702"/>
              <a:gd name="connsiteX17" fmla="*/ 314096 w 556383"/>
              <a:gd name="connsiteY17" fmla="*/ 133540 h 361702"/>
              <a:gd name="connsiteX18" fmla="*/ 257261 w 556383"/>
              <a:gd name="connsiteY18" fmla="*/ 190376 h 361702"/>
              <a:gd name="connsiteX19" fmla="*/ 199454 w 556383"/>
              <a:gd name="connsiteY19" fmla="*/ 246574 h 361702"/>
              <a:gd name="connsiteX20" fmla="*/ 148761 w 556383"/>
              <a:gd name="connsiteY20" fmla="*/ 199463 h 361702"/>
              <a:gd name="connsiteX21" fmla="*/ 0 w 556383"/>
              <a:gd name="connsiteY21" fmla="*/ 348234 h 361702"/>
              <a:gd name="connsiteX22" fmla="*/ 13468 w 556383"/>
              <a:gd name="connsiteY22" fmla="*/ 361702 h 361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6383" h="361702">
                <a:moveTo>
                  <a:pt x="149200" y="225923"/>
                </a:moveTo>
                <a:lnTo>
                  <a:pt x="199682" y="272863"/>
                </a:lnTo>
                <a:lnTo>
                  <a:pt x="270577" y="203940"/>
                </a:lnTo>
                <a:lnTo>
                  <a:pt x="314935" y="159706"/>
                </a:lnTo>
                <a:lnTo>
                  <a:pt x="365541" y="204359"/>
                </a:lnTo>
                <a:lnTo>
                  <a:pt x="537172" y="32661"/>
                </a:lnTo>
                <a:cubicBezTo>
                  <a:pt x="537209" y="32624"/>
                  <a:pt x="537270" y="32625"/>
                  <a:pt x="537306" y="32662"/>
                </a:cubicBezTo>
                <a:cubicBezTo>
                  <a:pt x="537323" y="32680"/>
                  <a:pt x="537334" y="32703"/>
                  <a:pt x="537334" y="32728"/>
                </a:cubicBezTo>
                <a:lnTo>
                  <a:pt x="537334" y="114300"/>
                </a:lnTo>
                <a:lnTo>
                  <a:pt x="556384" y="114300"/>
                </a:lnTo>
                <a:lnTo>
                  <a:pt x="556384" y="0"/>
                </a:lnTo>
                <a:lnTo>
                  <a:pt x="442341" y="0"/>
                </a:lnTo>
                <a:lnTo>
                  <a:pt x="442341" y="19050"/>
                </a:lnTo>
                <a:lnTo>
                  <a:pt x="523599" y="19050"/>
                </a:lnTo>
                <a:cubicBezTo>
                  <a:pt x="523651" y="19045"/>
                  <a:pt x="523698" y="19084"/>
                  <a:pt x="523703" y="19137"/>
                </a:cubicBezTo>
                <a:cubicBezTo>
                  <a:pt x="523705" y="19164"/>
                  <a:pt x="523695" y="19192"/>
                  <a:pt x="523675" y="19212"/>
                </a:cubicBezTo>
                <a:lnTo>
                  <a:pt x="364703" y="178194"/>
                </a:lnTo>
                <a:lnTo>
                  <a:pt x="314096" y="133540"/>
                </a:lnTo>
                <a:lnTo>
                  <a:pt x="257261" y="190376"/>
                </a:lnTo>
                <a:lnTo>
                  <a:pt x="199454" y="246574"/>
                </a:lnTo>
                <a:lnTo>
                  <a:pt x="148761" y="199463"/>
                </a:lnTo>
                <a:lnTo>
                  <a:pt x="0" y="348234"/>
                </a:lnTo>
                <a:lnTo>
                  <a:pt x="13468" y="361702"/>
                </a:lnTo>
                <a:close/>
              </a:path>
            </a:pathLst>
          </a:custGeom>
          <a:solidFill>
            <a:srgbClr val="FF0000"/>
          </a:solidFill>
          <a:ln w="19050" cap="flat">
            <a:solidFill>
              <a:srgbClr val="316CE3"/>
            </a:solidFill>
            <a:prstDash val="solid"/>
            <a:miter/>
          </a:ln>
        </p:spPr>
        <p:txBody>
          <a:bodyPr rtlCol="0" anchor="ctr"/>
          <a:lstStyle/>
          <a:p>
            <a:endParaRPr lang="en-US"/>
          </a:p>
        </p:txBody>
      </p:sp>
      <p:cxnSp>
        <p:nvCxnSpPr>
          <p:cNvPr id="34" name="Straight Arrow Connector 33">
            <a:extLst>
              <a:ext uri="{FF2B5EF4-FFF2-40B4-BE49-F238E27FC236}">
                <a16:creationId xmlns:a16="http://schemas.microsoft.com/office/drawing/2014/main" id="{4BCA6B4B-6128-42B2-377A-4802F3FBF4CD}"/>
              </a:ext>
            </a:extLst>
          </p:cNvPr>
          <p:cNvCxnSpPr>
            <a:cxnSpLocks/>
          </p:cNvCxnSpPr>
          <p:nvPr/>
        </p:nvCxnSpPr>
        <p:spPr>
          <a:xfrm>
            <a:off x="910066" y="5985173"/>
            <a:ext cx="7592154"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DB573086-D5A2-4702-E4C6-DD252EC61740}"/>
              </a:ext>
            </a:extLst>
          </p:cNvPr>
          <p:cNvCxnSpPr>
            <a:cxnSpLocks/>
          </p:cNvCxnSpPr>
          <p:nvPr/>
        </p:nvCxnSpPr>
        <p:spPr>
          <a:xfrm flipV="1">
            <a:off x="932456" y="4958257"/>
            <a:ext cx="0" cy="1050347"/>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E0775872-EB2D-655B-7A68-88535C949D27}"/>
              </a:ext>
            </a:extLst>
          </p:cNvPr>
          <p:cNvSpPr txBox="1"/>
          <p:nvPr/>
        </p:nvSpPr>
        <p:spPr>
          <a:xfrm rot="16200000">
            <a:off x="-137587" y="5202234"/>
            <a:ext cx="1286037" cy="646331"/>
          </a:xfrm>
          <a:prstGeom prst="rect">
            <a:avLst/>
          </a:prstGeom>
          <a:noFill/>
        </p:spPr>
        <p:txBody>
          <a:bodyPr wrap="square" rtlCol="0">
            <a:spAutoFit/>
          </a:bodyPr>
          <a:lstStyle/>
          <a:p>
            <a:pPr algn="ctr"/>
            <a:r>
              <a:rPr lang="en-US" i="1" dirty="0" err="1"/>
              <a:t>Recv</a:t>
            </a:r>
            <a:r>
              <a:rPr lang="en-US" i="1" dirty="0"/>
              <a:t>.</a:t>
            </a:r>
          </a:p>
          <a:p>
            <a:pPr algn="ctr"/>
            <a:r>
              <a:rPr lang="en-US" i="1" dirty="0"/>
              <a:t>Latency</a:t>
            </a:r>
          </a:p>
        </p:txBody>
      </p:sp>
      <p:sp>
        <p:nvSpPr>
          <p:cNvPr id="51" name="Freeform: Shape 50">
            <a:extLst>
              <a:ext uri="{FF2B5EF4-FFF2-40B4-BE49-F238E27FC236}">
                <a16:creationId xmlns:a16="http://schemas.microsoft.com/office/drawing/2014/main" id="{E7168CC6-1443-04A8-282E-424F8AFD9787}"/>
              </a:ext>
            </a:extLst>
          </p:cNvPr>
          <p:cNvSpPr/>
          <p:nvPr/>
        </p:nvSpPr>
        <p:spPr>
          <a:xfrm>
            <a:off x="1341920" y="5078977"/>
            <a:ext cx="1768129" cy="686302"/>
          </a:xfrm>
          <a:custGeom>
            <a:avLst/>
            <a:gdLst>
              <a:gd name="connsiteX0" fmla="*/ 0 w 1768129"/>
              <a:gd name="connsiteY0" fmla="*/ 637108 h 686302"/>
              <a:gd name="connsiteX1" fmla="*/ 199348 w 1768129"/>
              <a:gd name="connsiteY1" fmla="*/ 624107 h 686302"/>
              <a:gd name="connsiteX2" fmla="*/ 320690 w 1768129"/>
              <a:gd name="connsiteY2" fmla="*/ 641442 h 686302"/>
              <a:gd name="connsiteX3" fmla="*/ 459367 w 1768129"/>
              <a:gd name="connsiteY3" fmla="*/ 606772 h 686302"/>
              <a:gd name="connsiteX4" fmla="*/ 667382 w 1768129"/>
              <a:gd name="connsiteY4" fmla="*/ 624107 h 686302"/>
              <a:gd name="connsiteX5" fmla="*/ 827727 w 1768129"/>
              <a:gd name="connsiteY5" fmla="*/ 611106 h 686302"/>
              <a:gd name="connsiteX6" fmla="*/ 949070 w 1768129"/>
              <a:gd name="connsiteY6" fmla="*/ 61 h 686302"/>
              <a:gd name="connsiteX7" fmla="*/ 1066078 w 1768129"/>
              <a:gd name="connsiteY7" fmla="*/ 650109 h 686302"/>
              <a:gd name="connsiteX8" fmla="*/ 1287094 w 1768129"/>
              <a:gd name="connsiteY8" fmla="*/ 602439 h 686302"/>
              <a:gd name="connsiteX9" fmla="*/ 1529779 w 1768129"/>
              <a:gd name="connsiteY9" fmla="*/ 598105 h 686302"/>
              <a:gd name="connsiteX10" fmla="*/ 1768129 w 1768129"/>
              <a:gd name="connsiteY10" fmla="*/ 598105 h 68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8129" h="686302">
                <a:moveTo>
                  <a:pt x="0" y="637108"/>
                </a:moveTo>
                <a:cubicBezTo>
                  <a:pt x="72950" y="630246"/>
                  <a:pt x="145900" y="623385"/>
                  <a:pt x="199348" y="624107"/>
                </a:cubicBezTo>
                <a:cubicBezTo>
                  <a:pt x="252796" y="624829"/>
                  <a:pt x="277354" y="644331"/>
                  <a:pt x="320690" y="641442"/>
                </a:cubicBezTo>
                <a:cubicBezTo>
                  <a:pt x="364026" y="638553"/>
                  <a:pt x="401585" y="609661"/>
                  <a:pt x="459367" y="606772"/>
                </a:cubicBezTo>
                <a:cubicBezTo>
                  <a:pt x="517149" y="603883"/>
                  <a:pt x="605989" y="623385"/>
                  <a:pt x="667382" y="624107"/>
                </a:cubicBezTo>
                <a:cubicBezTo>
                  <a:pt x="728775" y="624829"/>
                  <a:pt x="780779" y="715114"/>
                  <a:pt x="827727" y="611106"/>
                </a:cubicBezTo>
                <a:cubicBezTo>
                  <a:pt x="874675" y="507098"/>
                  <a:pt x="909345" y="-6439"/>
                  <a:pt x="949070" y="61"/>
                </a:cubicBezTo>
                <a:cubicBezTo>
                  <a:pt x="988795" y="6561"/>
                  <a:pt x="1009741" y="549713"/>
                  <a:pt x="1066078" y="650109"/>
                </a:cubicBezTo>
                <a:cubicBezTo>
                  <a:pt x="1122415" y="750505"/>
                  <a:pt x="1209811" y="611106"/>
                  <a:pt x="1287094" y="602439"/>
                </a:cubicBezTo>
                <a:cubicBezTo>
                  <a:pt x="1364378" y="593772"/>
                  <a:pt x="1529779" y="598105"/>
                  <a:pt x="1529779" y="598105"/>
                </a:cubicBezTo>
                <a:lnTo>
                  <a:pt x="1768129" y="598105"/>
                </a:lnTo>
              </a:path>
            </a:pathLst>
          </a:custGeom>
          <a:noFill/>
          <a:ln w="3810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81E8CA4B-A048-4FE7-FCEB-E405213AF1CB}"/>
              </a:ext>
            </a:extLst>
          </p:cNvPr>
          <p:cNvSpPr txBox="1"/>
          <p:nvPr/>
        </p:nvSpPr>
        <p:spPr>
          <a:xfrm>
            <a:off x="1376423" y="4580426"/>
            <a:ext cx="1800071" cy="461665"/>
          </a:xfrm>
          <a:prstGeom prst="rect">
            <a:avLst/>
          </a:prstGeom>
          <a:noFill/>
        </p:spPr>
        <p:txBody>
          <a:bodyPr wrap="square" rtlCol="0">
            <a:spAutoFit/>
          </a:bodyPr>
          <a:lstStyle/>
          <a:p>
            <a:pPr algn="ctr"/>
            <a:r>
              <a:rPr lang="en-US" sz="2400" dirty="0">
                <a:solidFill>
                  <a:srgbClr val="B3195F"/>
                </a:solidFill>
              </a:rPr>
              <a:t>back-off</a:t>
            </a:r>
          </a:p>
        </p:txBody>
      </p:sp>
      <p:sp>
        <p:nvSpPr>
          <p:cNvPr id="53" name="Speech Bubble: Rectangle with Corners Rounded 52">
            <a:extLst>
              <a:ext uri="{FF2B5EF4-FFF2-40B4-BE49-F238E27FC236}">
                <a16:creationId xmlns:a16="http://schemas.microsoft.com/office/drawing/2014/main" id="{E84D50DD-18BA-9A26-B6E8-638BE644ED28}"/>
              </a:ext>
            </a:extLst>
          </p:cNvPr>
          <p:cNvSpPr/>
          <p:nvPr/>
        </p:nvSpPr>
        <p:spPr>
          <a:xfrm flipH="1">
            <a:off x="6329283" y="1460195"/>
            <a:ext cx="2524583" cy="612648"/>
          </a:xfrm>
          <a:prstGeom prst="wedgeRoundRectCallout">
            <a:avLst>
              <a:gd name="adj1" fmla="val -10918"/>
              <a:gd name="adj2" fmla="val 138895"/>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0</a:t>
            </a:r>
          </a:p>
        </p:txBody>
      </p:sp>
      <p:sp>
        <p:nvSpPr>
          <p:cNvPr id="28" name="Thought Bubble: Cloud 27">
            <a:extLst>
              <a:ext uri="{FF2B5EF4-FFF2-40B4-BE49-F238E27FC236}">
                <a16:creationId xmlns:a16="http://schemas.microsoft.com/office/drawing/2014/main" id="{C9790BD3-3C54-BADB-CEB9-D1B4C6F5BEA9}"/>
              </a:ext>
            </a:extLst>
          </p:cNvPr>
          <p:cNvSpPr/>
          <p:nvPr/>
        </p:nvSpPr>
        <p:spPr>
          <a:xfrm>
            <a:off x="1840534" y="1893233"/>
            <a:ext cx="751504" cy="503508"/>
          </a:xfrm>
          <a:prstGeom prst="cloudCallout">
            <a:avLst>
              <a:gd name="adj1" fmla="val -40264"/>
              <a:gd name="adj2" fmla="val 74525"/>
            </a:avLst>
          </a:prstGeom>
          <a:solidFill>
            <a:srgbClr val="F2F2F2"/>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Zzz</a:t>
            </a:r>
          </a:p>
        </p:txBody>
      </p:sp>
      <p:sp>
        <p:nvSpPr>
          <p:cNvPr id="29" name="TextBox 28">
            <a:extLst>
              <a:ext uri="{FF2B5EF4-FFF2-40B4-BE49-F238E27FC236}">
                <a16:creationId xmlns:a16="http://schemas.microsoft.com/office/drawing/2014/main" id="{22F52943-EE47-51FA-B2F8-8E9DC74BCCB5}"/>
              </a:ext>
            </a:extLst>
          </p:cNvPr>
          <p:cNvSpPr txBox="1"/>
          <p:nvPr/>
        </p:nvSpPr>
        <p:spPr>
          <a:xfrm rot="20069517">
            <a:off x="4649818" y="3774301"/>
            <a:ext cx="588152" cy="369332"/>
          </a:xfrm>
          <a:prstGeom prst="rect">
            <a:avLst/>
          </a:prstGeom>
          <a:noFill/>
        </p:spPr>
        <p:txBody>
          <a:bodyPr wrap="square" rtlCol="0">
            <a:spAutoFit/>
          </a:bodyPr>
          <a:lstStyle/>
          <a:p>
            <a:r>
              <a:rPr lang="en-US" dirty="0">
                <a:solidFill>
                  <a:schemeClr val="accent6">
                    <a:lumMod val="75000"/>
                  </a:schemeClr>
                </a:solidFill>
              </a:rPr>
              <a:t>HIT!</a:t>
            </a:r>
          </a:p>
        </p:txBody>
      </p:sp>
      <p:sp>
        <p:nvSpPr>
          <p:cNvPr id="32" name="Freeform: Shape 31">
            <a:extLst>
              <a:ext uri="{FF2B5EF4-FFF2-40B4-BE49-F238E27FC236}">
                <a16:creationId xmlns:a16="http://schemas.microsoft.com/office/drawing/2014/main" id="{EFD8EEB3-ABF6-DCF5-A94B-0FC7FBE6A05A}"/>
              </a:ext>
            </a:extLst>
          </p:cNvPr>
          <p:cNvSpPr/>
          <p:nvPr/>
        </p:nvSpPr>
        <p:spPr>
          <a:xfrm>
            <a:off x="3429000" y="5769860"/>
            <a:ext cx="1960245" cy="73074"/>
          </a:xfrm>
          <a:custGeom>
            <a:avLst/>
            <a:gdLst>
              <a:gd name="connsiteX0" fmla="*/ 0 w 1960245"/>
              <a:gd name="connsiteY0" fmla="*/ 32425 h 73074"/>
              <a:gd name="connsiteX1" fmla="*/ 104775 w 1960245"/>
              <a:gd name="connsiteY1" fmla="*/ 30520 h 73074"/>
              <a:gd name="connsiteX2" fmla="*/ 205740 w 1960245"/>
              <a:gd name="connsiteY2" fmla="*/ 64810 h 73074"/>
              <a:gd name="connsiteX3" fmla="*/ 388620 w 1960245"/>
              <a:gd name="connsiteY3" fmla="*/ 70525 h 73074"/>
              <a:gd name="connsiteX4" fmla="*/ 516255 w 1960245"/>
              <a:gd name="connsiteY4" fmla="*/ 30520 h 73074"/>
              <a:gd name="connsiteX5" fmla="*/ 611505 w 1960245"/>
              <a:gd name="connsiteY5" fmla="*/ 20995 h 73074"/>
              <a:gd name="connsiteX6" fmla="*/ 744855 w 1960245"/>
              <a:gd name="connsiteY6" fmla="*/ 53380 h 73074"/>
              <a:gd name="connsiteX7" fmla="*/ 925830 w 1960245"/>
              <a:gd name="connsiteY7" fmla="*/ 62905 h 73074"/>
              <a:gd name="connsiteX8" fmla="*/ 1074420 w 1960245"/>
              <a:gd name="connsiteY8" fmla="*/ 13375 h 73074"/>
              <a:gd name="connsiteX9" fmla="*/ 1223010 w 1960245"/>
              <a:gd name="connsiteY9" fmla="*/ 17185 h 73074"/>
              <a:gd name="connsiteX10" fmla="*/ 1339215 w 1960245"/>
              <a:gd name="connsiteY10" fmla="*/ 47665 h 73074"/>
              <a:gd name="connsiteX11" fmla="*/ 1525905 w 1960245"/>
              <a:gd name="connsiteY11" fmla="*/ 22900 h 73074"/>
              <a:gd name="connsiteX12" fmla="*/ 1664970 w 1960245"/>
              <a:gd name="connsiteY12" fmla="*/ 40 h 73074"/>
              <a:gd name="connsiteX13" fmla="*/ 1830705 w 1960245"/>
              <a:gd name="connsiteY13" fmla="*/ 28615 h 73074"/>
              <a:gd name="connsiteX14" fmla="*/ 1960245 w 1960245"/>
              <a:gd name="connsiteY14" fmla="*/ 7660 h 73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60245" h="73074">
                <a:moveTo>
                  <a:pt x="0" y="32425"/>
                </a:moveTo>
                <a:cubicBezTo>
                  <a:pt x="35242" y="28774"/>
                  <a:pt x="70485" y="25123"/>
                  <a:pt x="104775" y="30520"/>
                </a:cubicBezTo>
                <a:cubicBezTo>
                  <a:pt x="139065" y="35917"/>
                  <a:pt x="158433" y="58143"/>
                  <a:pt x="205740" y="64810"/>
                </a:cubicBezTo>
                <a:cubicBezTo>
                  <a:pt x="253047" y="71477"/>
                  <a:pt x="336868" y="76240"/>
                  <a:pt x="388620" y="70525"/>
                </a:cubicBezTo>
                <a:cubicBezTo>
                  <a:pt x="440373" y="64810"/>
                  <a:pt x="479107" y="38775"/>
                  <a:pt x="516255" y="30520"/>
                </a:cubicBezTo>
                <a:cubicBezTo>
                  <a:pt x="553403" y="22265"/>
                  <a:pt x="573405" y="17185"/>
                  <a:pt x="611505" y="20995"/>
                </a:cubicBezTo>
                <a:cubicBezTo>
                  <a:pt x="649605" y="24805"/>
                  <a:pt x="692468" y="46395"/>
                  <a:pt x="744855" y="53380"/>
                </a:cubicBezTo>
                <a:cubicBezTo>
                  <a:pt x="797242" y="60365"/>
                  <a:pt x="870903" y="69573"/>
                  <a:pt x="925830" y="62905"/>
                </a:cubicBezTo>
                <a:cubicBezTo>
                  <a:pt x="980758" y="56238"/>
                  <a:pt x="1024890" y="20995"/>
                  <a:pt x="1074420" y="13375"/>
                </a:cubicBezTo>
                <a:cubicBezTo>
                  <a:pt x="1123950" y="5755"/>
                  <a:pt x="1178877" y="11470"/>
                  <a:pt x="1223010" y="17185"/>
                </a:cubicBezTo>
                <a:cubicBezTo>
                  <a:pt x="1267143" y="22900"/>
                  <a:pt x="1288733" y="46713"/>
                  <a:pt x="1339215" y="47665"/>
                </a:cubicBezTo>
                <a:cubicBezTo>
                  <a:pt x="1389697" y="48617"/>
                  <a:pt x="1471613" y="30837"/>
                  <a:pt x="1525905" y="22900"/>
                </a:cubicBezTo>
                <a:cubicBezTo>
                  <a:pt x="1580197" y="14963"/>
                  <a:pt x="1614170" y="-912"/>
                  <a:pt x="1664970" y="40"/>
                </a:cubicBezTo>
                <a:cubicBezTo>
                  <a:pt x="1715770" y="992"/>
                  <a:pt x="1781493" y="27345"/>
                  <a:pt x="1830705" y="28615"/>
                </a:cubicBezTo>
                <a:cubicBezTo>
                  <a:pt x="1879917" y="29885"/>
                  <a:pt x="1920081" y="18772"/>
                  <a:pt x="1960245" y="7660"/>
                </a:cubicBezTo>
              </a:path>
            </a:pathLst>
          </a:custGeom>
          <a:noFill/>
          <a:ln w="3810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E7862AE5-536E-33F4-0E54-7016C2101D59}"/>
              </a:ext>
            </a:extLst>
          </p:cNvPr>
          <p:cNvSpPr txBox="1"/>
          <p:nvPr/>
        </p:nvSpPr>
        <p:spPr>
          <a:xfrm>
            <a:off x="3563396" y="4586290"/>
            <a:ext cx="1800071" cy="461665"/>
          </a:xfrm>
          <a:prstGeom prst="rect">
            <a:avLst/>
          </a:prstGeom>
          <a:noFill/>
        </p:spPr>
        <p:txBody>
          <a:bodyPr wrap="square" rtlCol="0">
            <a:spAutoFit/>
          </a:bodyPr>
          <a:lstStyle/>
          <a:p>
            <a:pPr algn="ctr"/>
            <a:r>
              <a:rPr lang="en-US" sz="2400" dirty="0">
                <a:solidFill>
                  <a:srgbClr val="B3195F"/>
                </a:solidFill>
              </a:rPr>
              <a:t>no back-off</a:t>
            </a:r>
          </a:p>
        </p:txBody>
      </p:sp>
      <p:sp>
        <p:nvSpPr>
          <p:cNvPr id="38" name="TextBox 37">
            <a:extLst>
              <a:ext uri="{FF2B5EF4-FFF2-40B4-BE49-F238E27FC236}">
                <a16:creationId xmlns:a16="http://schemas.microsoft.com/office/drawing/2014/main" id="{E63CF01A-414F-0E9B-46DD-C1DCA7F8F3AA}"/>
              </a:ext>
            </a:extLst>
          </p:cNvPr>
          <p:cNvSpPr txBox="1"/>
          <p:nvPr/>
        </p:nvSpPr>
        <p:spPr>
          <a:xfrm>
            <a:off x="5852160" y="5476240"/>
            <a:ext cx="1442890" cy="369332"/>
          </a:xfrm>
          <a:prstGeom prst="rect">
            <a:avLst/>
          </a:prstGeom>
          <a:noFill/>
        </p:spPr>
        <p:txBody>
          <a:bodyPr wrap="square" rtlCol="0">
            <a:spAutoFit/>
          </a:bodyPr>
          <a:lstStyle/>
          <a:p>
            <a:pPr algn="ctr"/>
            <a:r>
              <a:rPr lang="en-US" dirty="0"/>
              <a:t>…</a:t>
            </a:r>
          </a:p>
        </p:txBody>
      </p:sp>
      <p:sp>
        <p:nvSpPr>
          <p:cNvPr id="8" name="TextBox 7">
            <a:extLst>
              <a:ext uri="{FF2B5EF4-FFF2-40B4-BE49-F238E27FC236}">
                <a16:creationId xmlns:a16="http://schemas.microsoft.com/office/drawing/2014/main" id="{8F2A2AC6-575D-EB95-E77B-0F459BAC8F83}"/>
              </a:ext>
            </a:extLst>
          </p:cNvPr>
          <p:cNvSpPr txBox="1"/>
          <p:nvPr/>
        </p:nvSpPr>
        <p:spPr>
          <a:xfrm>
            <a:off x="3386566" y="900366"/>
            <a:ext cx="2648155" cy="1015663"/>
          </a:xfrm>
          <a:prstGeom prst="rect">
            <a:avLst/>
          </a:prstGeom>
          <a:noFill/>
        </p:spPr>
        <p:txBody>
          <a:bodyPr wrap="square" rtlCol="0">
            <a:spAutoFit/>
          </a:bodyPr>
          <a:lstStyle/>
          <a:p>
            <a:pPr algn="ctr"/>
            <a:r>
              <a:rPr lang="en-US" sz="2000" b="1" i="1" dirty="0">
                <a:latin typeface="+mj-lt"/>
              </a:rPr>
              <a:t>Encoding</a:t>
            </a:r>
            <a:br>
              <a:rPr lang="en-US" sz="2000" i="1" dirty="0">
                <a:latin typeface="+mj-lt"/>
              </a:rPr>
            </a:br>
            <a:r>
              <a:rPr lang="en-US" sz="2000" i="1" dirty="0">
                <a:latin typeface="+mj-lt"/>
              </a:rPr>
              <a:t>logic-1: back-off </a:t>
            </a:r>
          </a:p>
          <a:p>
            <a:pPr algn="ctr"/>
            <a:r>
              <a:rPr lang="en-US" sz="2000" i="1" dirty="0">
                <a:latin typeface="+mj-lt"/>
              </a:rPr>
              <a:t>logic-0: no-back-off</a:t>
            </a:r>
          </a:p>
        </p:txBody>
      </p:sp>
    </p:spTree>
    <p:extLst>
      <p:ext uri="{BB962C8B-B14F-4D97-AF65-F5344CB8AC3E}">
        <p14:creationId xmlns:p14="http://schemas.microsoft.com/office/powerpoint/2010/main" val="2649402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8" presetClass="emph" presetSubtype="0" repeatCount="5000" autoRev="1" fill="remove" nodeType="clickEffect">
                                  <p:stCondLst>
                                    <p:cond delay="0"/>
                                  </p:stCondLst>
                                  <p:childTnLst>
                                    <p:animRot by="-5400000">
                                      <p:cBhvr>
                                        <p:cTn id="10" dur="250" fill="hold"/>
                                        <p:tgtEl>
                                          <p:spTgt spid="10"/>
                                        </p:tgtEl>
                                        <p:attrNameLst>
                                          <p:attrName>r</p:attrName>
                                        </p:attrNameLst>
                                      </p:cBhvr>
                                    </p:animRot>
                                  </p:childTnLst>
                                </p:cTn>
                              </p:par>
                              <p:par>
                                <p:cTn id="11" presetID="1" presetClass="entr" presetSubtype="0" fill="hold" grpId="0" nodeType="withEffect">
                                  <p:stCondLst>
                                    <p:cond delay="0"/>
                                  </p:stCondLst>
                                  <p:childTnLst>
                                    <p:set>
                                      <p:cBhvr>
                                        <p:cTn id="12" dur="1" fill="hold">
                                          <p:stCondLst>
                                            <p:cond delay="0"/>
                                          </p:stCondLst>
                                        </p:cTn>
                                        <p:tgtEl>
                                          <p:spTgt spid="29">
                                            <p:txEl>
                                              <p:pRg st="0" end="0"/>
                                            </p:txEl>
                                          </p:spTgt>
                                        </p:tgtEl>
                                        <p:attrNameLst>
                                          <p:attrName>style.visibility</p:attrName>
                                        </p:attrNameLst>
                                      </p:cBhvr>
                                      <p:to>
                                        <p:strVal val="visible"/>
                                      </p:to>
                                    </p:set>
                                  </p:childTnLst>
                                </p:cTn>
                              </p:par>
                              <p:par>
                                <p:cTn id="13" presetID="26" presetClass="emph" presetSubtype="0" repeatCount="5000" fill="hold" nodeType="withEffect">
                                  <p:stCondLst>
                                    <p:cond delay="250"/>
                                  </p:stCondLst>
                                  <p:childTnLst>
                                    <p:animEffect transition="out" filter="fade">
                                      <p:cBhvr>
                                        <p:cTn id="14" dur="500" tmFilter="0, 0; .2, .5; .8, .5; 1, 0"/>
                                        <p:tgtEl>
                                          <p:spTgt spid="29">
                                            <p:txEl>
                                              <p:pRg st="0" end="0"/>
                                            </p:txEl>
                                          </p:spTgt>
                                        </p:tgtEl>
                                      </p:cBhvr>
                                    </p:animEffect>
                                    <p:animScale>
                                      <p:cBhvr>
                                        <p:cTn id="15" dur="250" autoRev="1" fill="hold"/>
                                        <p:tgtEl>
                                          <p:spTgt spid="29">
                                            <p:txEl>
                                              <p:pRg st="0" end="0"/>
                                            </p:txEl>
                                          </p:spTgt>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7"/>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32"/>
                                        </p:tgtEl>
                                        <p:attrNameLst>
                                          <p:attrName>style.visibility</p:attrName>
                                        </p:attrNameLst>
                                      </p:cBhvr>
                                      <p:to>
                                        <p:strVal val="visible"/>
                                      </p:to>
                                    </p:set>
                                    <p:animEffect transition="in" filter="wipe(left)">
                                      <p:cBhvr>
                                        <p:cTn id="24" dur="500"/>
                                        <p:tgtEl>
                                          <p:spTgt spid="32"/>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53" grpId="0" animBg="1"/>
      <p:bldP spid="28" grpId="0" animBg="1"/>
      <p:bldP spid="29" grpId="0" build="allAtOnce"/>
      <p:bldP spid="32" grpId="0" animBg="1"/>
      <p:bldP spid="36"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867A-C799-A891-2DF9-3F8AA697B554}"/>
              </a:ext>
            </a:extLst>
          </p:cNvPr>
          <p:cNvSpPr>
            <a:spLocks noGrp="1"/>
          </p:cNvSpPr>
          <p:nvPr>
            <p:ph type="title"/>
          </p:nvPr>
        </p:nvSpPr>
        <p:spPr/>
        <p:txBody>
          <a:bodyPr/>
          <a:lstStyle/>
          <a:p>
            <a:r>
              <a:rPr lang="en-US" dirty="0"/>
              <a:t>PRAC-Based Covert Channel: </a:t>
            </a:r>
            <a:br>
              <a:rPr lang="en-US" dirty="0"/>
            </a:br>
            <a:r>
              <a:rPr lang="en-US" dirty="0"/>
              <a:t>Proof-of-Concept and Channel Capacity</a:t>
            </a:r>
          </a:p>
        </p:txBody>
      </p:sp>
      <p:sp>
        <p:nvSpPr>
          <p:cNvPr id="3" name="Content Placeholder 2">
            <a:extLst>
              <a:ext uri="{FF2B5EF4-FFF2-40B4-BE49-F238E27FC236}">
                <a16:creationId xmlns:a16="http://schemas.microsoft.com/office/drawing/2014/main" id="{A52131B4-6A0B-73C2-A246-B6EF82807E79}"/>
              </a:ext>
            </a:extLst>
          </p:cNvPr>
          <p:cNvSpPr>
            <a:spLocks noGrp="1"/>
          </p:cNvSpPr>
          <p:nvPr>
            <p:ph idx="1"/>
          </p:nvPr>
        </p:nvSpPr>
        <p:spPr>
          <a:xfrm>
            <a:off x="-1" y="931025"/>
            <a:ext cx="9143999" cy="5245938"/>
          </a:xfrm>
        </p:spPr>
        <p:txBody>
          <a:bodyPr/>
          <a:lstStyle/>
          <a:p>
            <a:r>
              <a:rPr lang="en-US" dirty="0"/>
              <a:t>Validation with transmitting a 40-bit message</a:t>
            </a:r>
          </a:p>
        </p:txBody>
      </p:sp>
      <p:sp>
        <p:nvSpPr>
          <p:cNvPr id="4" name="Footer Placeholder 3">
            <a:extLst>
              <a:ext uri="{FF2B5EF4-FFF2-40B4-BE49-F238E27FC236}">
                <a16:creationId xmlns:a16="http://schemas.microsoft.com/office/drawing/2014/main" id="{21641650-281A-7BB4-D777-19C4F052DD6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8B06C92B-B550-5410-ED28-DC68CB47F92F}"/>
              </a:ext>
            </a:extLst>
          </p:cNvPr>
          <p:cNvSpPr>
            <a:spLocks noGrp="1"/>
          </p:cNvSpPr>
          <p:nvPr>
            <p:ph type="sldNum" sz="quarter" idx="12"/>
          </p:nvPr>
        </p:nvSpPr>
        <p:spPr/>
        <p:txBody>
          <a:bodyPr/>
          <a:lstStyle/>
          <a:p>
            <a:fld id="{CBE5B309-C2CE-4D90-B104-F7E98438FC65}" type="slidenum">
              <a:rPr lang="tr-TR" smtClean="0"/>
              <a:pPr/>
              <a:t>29</a:t>
            </a:fld>
            <a:endParaRPr lang="tr-TR" dirty="0"/>
          </a:p>
        </p:txBody>
      </p:sp>
      <p:sp>
        <p:nvSpPr>
          <p:cNvPr id="12" name="Rectangle 11">
            <a:extLst>
              <a:ext uri="{FF2B5EF4-FFF2-40B4-BE49-F238E27FC236}">
                <a16:creationId xmlns:a16="http://schemas.microsoft.com/office/drawing/2014/main" id="{97AB495B-7FD4-48A8-725A-30B97BCC9345}"/>
              </a:ext>
            </a:extLst>
          </p:cNvPr>
          <p:cNvSpPr/>
          <p:nvPr/>
        </p:nvSpPr>
        <p:spPr>
          <a:xfrm>
            <a:off x="-48552" y="4707367"/>
            <a:ext cx="9245150" cy="664981"/>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The receiver </a:t>
            </a:r>
            <a:r>
              <a:rPr lang="en-US" sz="2400" b="1" dirty="0">
                <a:solidFill>
                  <a:schemeClr val="accent6">
                    <a:lumMod val="75000"/>
                  </a:schemeClr>
                </a:solidFill>
                <a:latin typeface="+mj-lt"/>
              </a:rPr>
              <a:t>successfully decodes </a:t>
            </a:r>
            <a:r>
              <a:rPr lang="en-US" sz="2400" dirty="0">
                <a:solidFill>
                  <a:schemeClr val="tx1"/>
                </a:solidFill>
                <a:latin typeface="+mj-lt"/>
              </a:rPr>
              <a:t>the sender's message</a:t>
            </a:r>
            <a:endParaRPr lang="en-US" sz="2400" b="1" dirty="0">
              <a:solidFill>
                <a:schemeClr val="tx1"/>
              </a:solidFill>
              <a:latin typeface="+mj-lt"/>
            </a:endParaRPr>
          </a:p>
        </p:txBody>
      </p:sp>
      <p:pic>
        <p:nvPicPr>
          <p:cNvPr id="22" name="Picture 21">
            <a:extLst>
              <a:ext uri="{FF2B5EF4-FFF2-40B4-BE49-F238E27FC236}">
                <a16:creationId xmlns:a16="http://schemas.microsoft.com/office/drawing/2014/main" id="{9A96F46C-660C-4BB8-9FFC-A986C1A1CD84}"/>
              </a:ext>
            </a:extLst>
          </p:cNvPr>
          <p:cNvPicPr>
            <a:picLocks noChangeAspect="1"/>
          </p:cNvPicPr>
          <p:nvPr/>
        </p:nvPicPr>
        <p:blipFill>
          <a:blip r:embed="rId3"/>
          <a:stretch>
            <a:fillRect/>
          </a:stretch>
        </p:blipFill>
        <p:spPr>
          <a:xfrm>
            <a:off x="0" y="1473625"/>
            <a:ext cx="9144000" cy="3132000"/>
          </a:xfrm>
          <a:prstGeom prst="rect">
            <a:avLst/>
          </a:prstGeom>
        </p:spPr>
      </p:pic>
      <p:sp>
        <p:nvSpPr>
          <p:cNvPr id="6" name="Rectangle 5">
            <a:extLst>
              <a:ext uri="{FF2B5EF4-FFF2-40B4-BE49-F238E27FC236}">
                <a16:creationId xmlns:a16="http://schemas.microsoft.com/office/drawing/2014/main" id="{08D1958F-FA97-5AF9-2AC2-DD0F53CCE52F}"/>
              </a:ext>
            </a:extLst>
          </p:cNvPr>
          <p:cNvSpPr/>
          <p:nvPr/>
        </p:nvSpPr>
        <p:spPr>
          <a:xfrm>
            <a:off x="800100" y="1915845"/>
            <a:ext cx="8227522" cy="20810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14BE05D-69A6-13F8-8B75-3C7364FFBB51}"/>
              </a:ext>
            </a:extLst>
          </p:cNvPr>
          <p:cNvSpPr/>
          <p:nvPr/>
        </p:nvSpPr>
        <p:spPr>
          <a:xfrm>
            <a:off x="1460500" y="1485652"/>
            <a:ext cx="6819756" cy="40011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F2B5343-BEA4-98A8-BC41-DEE1EEF2DC7E}"/>
              </a:ext>
            </a:extLst>
          </p:cNvPr>
          <p:cNvSpPr/>
          <p:nvPr/>
        </p:nvSpPr>
        <p:spPr>
          <a:xfrm>
            <a:off x="-1" y="5594484"/>
            <a:ext cx="9245150" cy="664981"/>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The attack achieves </a:t>
            </a:r>
            <a:r>
              <a:rPr lang="en-US" sz="2400" b="1" dirty="0">
                <a:solidFill>
                  <a:schemeClr val="tx1"/>
                </a:solidFill>
                <a:latin typeface="+mj-lt"/>
              </a:rPr>
              <a:t>39.0 Kbps raw bit rate</a:t>
            </a:r>
          </a:p>
        </p:txBody>
      </p:sp>
      <p:pic>
        <p:nvPicPr>
          <p:cNvPr id="8" name="Picture 7">
            <a:extLst>
              <a:ext uri="{FF2B5EF4-FFF2-40B4-BE49-F238E27FC236}">
                <a16:creationId xmlns:a16="http://schemas.microsoft.com/office/drawing/2014/main" id="{E8D3A1A1-CCDF-AF75-7F3E-29CCF26BDE4E}"/>
              </a:ext>
            </a:extLst>
          </p:cNvPr>
          <p:cNvPicPr>
            <a:picLocks noChangeAspect="1"/>
          </p:cNvPicPr>
          <p:nvPr/>
        </p:nvPicPr>
        <p:blipFill>
          <a:blip r:embed="rId3"/>
          <a:stretch>
            <a:fillRect/>
          </a:stretch>
        </p:blipFill>
        <p:spPr>
          <a:xfrm>
            <a:off x="-3" y="1473625"/>
            <a:ext cx="9144000" cy="3132000"/>
          </a:xfrm>
          <a:prstGeom prst="rect">
            <a:avLst/>
          </a:prstGeom>
        </p:spPr>
      </p:pic>
    </p:spTree>
    <p:extLst>
      <p:ext uri="{BB962C8B-B14F-4D97-AF65-F5344CB8AC3E}">
        <p14:creationId xmlns:p14="http://schemas.microsoft.com/office/powerpoint/2010/main" val="3952970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6" grpId="0" animBg="1"/>
      <p:bldP spid="15"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86548-55D9-75A8-8B91-AF4CCDC76171}"/>
              </a:ext>
            </a:extLst>
          </p:cNvPr>
          <p:cNvSpPr>
            <a:spLocks noGrp="1"/>
          </p:cNvSpPr>
          <p:nvPr>
            <p:ph type="title"/>
          </p:nvPr>
        </p:nvSpPr>
        <p:spPr/>
        <p:txBody>
          <a:bodyPr/>
          <a:lstStyle/>
          <a:p>
            <a:r>
              <a:rPr lang="en-US" dirty="0"/>
              <a:t>PRAC-Based Covert Channel: Noise Analysis</a:t>
            </a:r>
          </a:p>
        </p:txBody>
      </p:sp>
      <p:sp>
        <p:nvSpPr>
          <p:cNvPr id="3" name="Content Placeholder 2">
            <a:extLst>
              <a:ext uri="{FF2B5EF4-FFF2-40B4-BE49-F238E27FC236}">
                <a16:creationId xmlns:a16="http://schemas.microsoft.com/office/drawing/2014/main" id="{64D3F1D5-EAFC-305A-FDA9-CAE64B74BDFF}"/>
              </a:ext>
            </a:extLst>
          </p:cNvPr>
          <p:cNvSpPr>
            <a:spLocks noGrp="1"/>
          </p:cNvSpPr>
          <p:nvPr>
            <p:ph idx="1"/>
          </p:nvPr>
        </p:nvSpPr>
        <p:spPr/>
        <p:txBody>
          <a:bodyPr>
            <a:normAutofit/>
          </a:bodyPr>
          <a:lstStyle/>
          <a:p>
            <a:r>
              <a:rPr lang="en-US" sz="2400" dirty="0"/>
              <a:t>We use </a:t>
            </a:r>
            <a:r>
              <a:rPr lang="en-US" sz="2400" dirty="0">
                <a:solidFill>
                  <a:srgbClr val="F23F00"/>
                </a:solidFill>
              </a:rPr>
              <a:t>a microbenchmark </a:t>
            </a:r>
            <a:r>
              <a:rPr lang="en-US" sz="2400" dirty="0"/>
              <a:t>that causes back-offs </a:t>
            </a:r>
            <a:br>
              <a:rPr lang="en-US" sz="2400" dirty="0"/>
            </a:br>
            <a:r>
              <a:rPr lang="en-US" sz="2400" dirty="0"/>
              <a:t>with varying frequencies to simulate system noise</a:t>
            </a:r>
          </a:p>
        </p:txBody>
      </p:sp>
      <p:sp>
        <p:nvSpPr>
          <p:cNvPr id="4" name="Footer Placeholder 3">
            <a:extLst>
              <a:ext uri="{FF2B5EF4-FFF2-40B4-BE49-F238E27FC236}">
                <a16:creationId xmlns:a16="http://schemas.microsoft.com/office/drawing/2014/main" id="{28AEF9F1-73F3-32B8-35EA-03EF9E6CFE87}"/>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5AC7D400-A93C-E947-AB38-0289C04CF2CC}"/>
              </a:ext>
            </a:extLst>
          </p:cNvPr>
          <p:cNvSpPr>
            <a:spLocks noGrp="1"/>
          </p:cNvSpPr>
          <p:nvPr>
            <p:ph type="sldNum" sz="quarter" idx="12"/>
          </p:nvPr>
        </p:nvSpPr>
        <p:spPr/>
        <p:txBody>
          <a:bodyPr/>
          <a:lstStyle/>
          <a:p>
            <a:fld id="{CBE5B309-C2CE-4D90-B104-F7E98438FC65}" type="slidenum">
              <a:rPr lang="tr-TR" smtClean="0"/>
              <a:pPr/>
              <a:t>30</a:t>
            </a:fld>
            <a:endParaRPr lang="tr-TR" dirty="0"/>
          </a:p>
        </p:txBody>
      </p:sp>
      <p:pic>
        <p:nvPicPr>
          <p:cNvPr id="7" name="Picture 6">
            <a:extLst>
              <a:ext uri="{FF2B5EF4-FFF2-40B4-BE49-F238E27FC236}">
                <a16:creationId xmlns:a16="http://schemas.microsoft.com/office/drawing/2014/main" id="{769D7335-AAA7-78B0-88A3-F6127CA4019E}"/>
              </a:ext>
            </a:extLst>
          </p:cNvPr>
          <p:cNvPicPr>
            <a:picLocks noChangeAspect="1"/>
          </p:cNvPicPr>
          <p:nvPr/>
        </p:nvPicPr>
        <p:blipFill>
          <a:blip r:embed="rId3"/>
          <a:stretch>
            <a:fillRect/>
          </a:stretch>
        </p:blipFill>
        <p:spPr>
          <a:xfrm>
            <a:off x="0" y="1853964"/>
            <a:ext cx="9144000" cy="3042498"/>
          </a:xfrm>
          <a:prstGeom prst="rect">
            <a:avLst/>
          </a:prstGeom>
        </p:spPr>
      </p:pic>
      <p:sp>
        <p:nvSpPr>
          <p:cNvPr id="8" name="Rectangle 7">
            <a:extLst>
              <a:ext uri="{FF2B5EF4-FFF2-40B4-BE49-F238E27FC236}">
                <a16:creationId xmlns:a16="http://schemas.microsoft.com/office/drawing/2014/main" id="{13717063-72EF-C096-5EFE-05DB475C6B95}"/>
              </a:ext>
            </a:extLst>
          </p:cNvPr>
          <p:cNvSpPr/>
          <p:nvPr/>
        </p:nvSpPr>
        <p:spPr>
          <a:xfrm>
            <a:off x="1112314" y="2339259"/>
            <a:ext cx="6666635" cy="171144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 name="Group 14">
            <a:extLst>
              <a:ext uri="{FF2B5EF4-FFF2-40B4-BE49-F238E27FC236}">
                <a16:creationId xmlns:a16="http://schemas.microsoft.com/office/drawing/2014/main" id="{C769A9AC-FBCF-C7DA-7940-3698308FD215}"/>
              </a:ext>
            </a:extLst>
          </p:cNvPr>
          <p:cNvGrpSpPr/>
          <p:nvPr/>
        </p:nvGrpSpPr>
        <p:grpSpPr>
          <a:xfrm>
            <a:off x="133005" y="2051267"/>
            <a:ext cx="4292344" cy="2254355"/>
            <a:chOff x="133005" y="2309019"/>
            <a:chExt cx="4292344" cy="2254355"/>
          </a:xfrm>
        </p:grpSpPr>
        <p:sp>
          <p:nvSpPr>
            <p:cNvPr id="9" name="Rectangle 8">
              <a:extLst>
                <a:ext uri="{FF2B5EF4-FFF2-40B4-BE49-F238E27FC236}">
                  <a16:creationId xmlns:a16="http://schemas.microsoft.com/office/drawing/2014/main" id="{83DCAA8F-5618-CD0D-93FD-02049C5711BB}"/>
                </a:ext>
              </a:extLst>
            </p:cNvPr>
            <p:cNvSpPr/>
            <p:nvPr/>
          </p:nvSpPr>
          <p:spPr>
            <a:xfrm>
              <a:off x="133005" y="2416122"/>
              <a:ext cx="833154" cy="214725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D01543C-FE35-E08E-223C-0BA13BF68323}"/>
                </a:ext>
              </a:extLst>
            </p:cNvPr>
            <p:cNvSpPr/>
            <p:nvPr/>
          </p:nvSpPr>
          <p:spPr>
            <a:xfrm>
              <a:off x="1626810" y="2309019"/>
              <a:ext cx="2798539" cy="26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a:extLst>
              <a:ext uri="{FF2B5EF4-FFF2-40B4-BE49-F238E27FC236}">
                <a16:creationId xmlns:a16="http://schemas.microsoft.com/office/drawing/2014/main" id="{171060AE-E56B-D087-2ED4-C07B29687ED9}"/>
              </a:ext>
            </a:extLst>
          </p:cNvPr>
          <p:cNvGrpSpPr/>
          <p:nvPr/>
        </p:nvGrpSpPr>
        <p:grpSpPr>
          <a:xfrm>
            <a:off x="4652889" y="2045151"/>
            <a:ext cx="4406472" cy="2323874"/>
            <a:chOff x="4652889" y="2302903"/>
            <a:chExt cx="4406472" cy="2323874"/>
          </a:xfrm>
        </p:grpSpPr>
        <p:sp>
          <p:nvSpPr>
            <p:cNvPr id="11" name="Rectangle 10">
              <a:extLst>
                <a:ext uri="{FF2B5EF4-FFF2-40B4-BE49-F238E27FC236}">
                  <a16:creationId xmlns:a16="http://schemas.microsoft.com/office/drawing/2014/main" id="{72808C7C-09A5-0986-CF93-65737733F075}"/>
                </a:ext>
              </a:extLst>
            </p:cNvPr>
            <p:cNvSpPr/>
            <p:nvPr/>
          </p:nvSpPr>
          <p:spPr>
            <a:xfrm>
              <a:off x="4652889" y="2302903"/>
              <a:ext cx="2798539" cy="26094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449A7AE-0C56-05F1-645D-71EAA4B6FBE2}"/>
                </a:ext>
              </a:extLst>
            </p:cNvPr>
            <p:cNvSpPr/>
            <p:nvPr/>
          </p:nvSpPr>
          <p:spPr>
            <a:xfrm>
              <a:off x="7953391" y="2361022"/>
              <a:ext cx="1105970" cy="20629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018602-B6EF-F486-4B95-1703A389EE03}"/>
                </a:ext>
              </a:extLst>
            </p:cNvPr>
            <p:cNvSpPr/>
            <p:nvPr/>
          </p:nvSpPr>
          <p:spPr>
            <a:xfrm>
              <a:off x="8115666" y="2563845"/>
              <a:ext cx="769253" cy="206293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310003B4-3DB0-DA57-6EAE-BA8A9A51B4DB}"/>
              </a:ext>
            </a:extLst>
          </p:cNvPr>
          <p:cNvGrpSpPr/>
          <p:nvPr/>
        </p:nvGrpSpPr>
        <p:grpSpPr>
          <a:xfrm>
            <a:off x="905542" y="4096964"/>
            <a:ext cx="4641668" cy="957440"/>
            <a:chOff x="905542" y="4354716"/>
            <a:chExt cx="4641668" cy="957440"/>
          </a:xfrm>
        </p:grpSpPr>
        <p:sp>
          <p:nvSpPr>
            <p:cNvPr id="16" name="TextBox 15">
              <a:extLst>
                <a:ext uri="{FF2B5EF4-FFF2-40B4-BE49-F238E27FC236}">
                  <a16:creationId xmlns:a16="http://schemas.microsoft.com/office/drawing/2014/main" id="{D5D45B5A-42BA-CCA7-A370-01A2513CF73B}"/>
                </a:ext>
              </a:extLst>
            </p:cNvPr>
            <p:cNvSpPr txBox="1"/>
            <p:nvPr/>
          </p:nvSpPr>
          <p:spPr>
            <a:xfrm>
              <a:off x="905542" y="4942824"/>
              <a:ext cx="4641668" cy="369332"/>
            </a:xfrm>
            <a:prstGeom prst="rect">
              <a:avLst/>
            </a:prstGeom>
            <a:noFill/>
          </p:spPr>
          <p:txBody>
            <a:bodyPr wrap="square" rtlCol="0">
              <a:spAutoFit/>
            </a:bodyPr>
            <a:lstStyle/>
            <a:p>
              <a:r>
                <a:rPr lang="en-US" i="1" dirty="0">
                  <a:solidFill>
                    <a:srgbClr val="E28700"/>
                  </a:solidFill>
                </a:rPr>
                <a:t>1% </a:t>
              </a:r>
              <a:r>
                <a:rPr lang="en-US" i="1" dirty="0"/>
                <a:t>= 10 x </a:t>
              </a:r>
              <a:r>
                <a:rPr lang="en-US" i="1" dirty="0">
                  <a:solidFill>
                    <a:srgbClr val="FF0000"/>
                  </a:solidFill>
                </a:rPr>
                <a:t>4-core memory-intensive workload</a:t>
              </a:r>
            </a:p>
          </p:txBody>
        </p:sp>
        <p:cxnSp>
          <p:nvCxnSpPr>
            <p:cNvPr id="18" name="Connector: Curved 17">
              <a:extLst>
                <a:ext uri="{FF2B5EF4-FFF2-40B4-BE49-F238E27FC236}">
                  <a16:creationId xmlns:a16="http://schemas.microsoft.com/office/drawing/2014/main" id="{143E8E97-E7E8-DF3D-2048-F4D6177951A7}"/>
                </a:ext>
              </a:extLst>
            </p:cNvPr>
            <p:cNvCxnSpPr>
              <a:cxnSpLocks/>
            </p:cNvCxnSpPr>
            <p:nvPr/>
          </p:nvCxnSpPr>
          <p:spPr>
            <a:xfrm rot="16200000" flipH="1">
              <a:off x="1076485" y="4462597"/>
              <a:ext cx="579830" cy="364067"/>
            </a:xfrm>
            <a:prstGeom prst="curvedConnector3">
              <a:avLst/>
            </a:prstGeom>
            <a:ln w="38100">
              <a:solidFill>
                <a:srgbClr val="E287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FB9CAC56-1794-4A13-EAD4-73A19B23BF34}"/>
              </a:ext>
            </a:extLst>
          </p:cNvPr>
          <p:cNvGrpSpPr/>
          <p:nvPr/>
        </p:nvGrpSpPr>
        <p:grpSpPr>
          <a:xfrm>
            <a:off x="5357806" y="4129754"/>
            <a:ext cx="3354873" cy="1414704"/>
            <a:chOff x="-878291" y="4354717"/>
            <a:chExt cx="3354873" cy="1414704"/>
          </a:xfrm>
        </p:grpSpPr>
        <p:sp>
          <p:nvSpPr>
            <p:cNvPr id="23" name="TextBox 22">
              <a:extLst>
                <a:ext uri="{FF2B5EF4-FFF2-40B4-BE49-F238E27FC236}">
                  <a16:creationId xmlns:a16="http://schemas.microsoft.com/office/drawing/2014/main" id="{70775305-1DD8-1B2A-CB92-A4793A2290C3}"/>
                </a:ext>
              </a:extLst>
            </p:cNvPr>
            <p:cNvSpPr txBox="1"/>
            <p:nvPr/>
          </p:nvSpPr>
          <p:spPr>
            <a:xfrm>
              <a:off x="-878291" y="4876869"/>
              <a:ext cx="3354873" cy="892552"/>
            </a:xfrm>
            <a:prstGeom prst="rect">
              <a:avLst/>
            </a:prstGeom>
            <a:noFill/>
          </p:spPr>
          <p:txBody>
            <a:bodyPr wrap="square" rtlCol="0">
              <a:spAutoFit/>
            </a:bodyPr>
            <a:lstStyle/>
            <a:p>
              <a:pPr algn="r"/>
              <a:r>
                <a:rPr lang="en-US" i="1" dirty="0">
                  <a:solidFill>
                    <a:srgbClr val="7030A0"/>
                  </a:solidFill>
                </a:rPr>
                <a:t>Similar back-off intensity</a:t>
              </a:r>
              <a:br>
                <a:rPr lang="en-US" i="1" dirty="0">
                  <a:solidFill>
                    <a:srgbClr val="7030A0"/>
                  </a:solidFill>
                </a:rPr>
              </a:br>
              <a:r>
                <a:rPr lang="en-US" i="1" dirty="0">
                  <a:solidFill>
                    <a:srgbClr val="7030A0"/>
                  </a:solidFill>
                </a:rPr>
                <a:t>to memory performance attacks </a:t>
              </a:r>
              <a:r>
                <a:rPr lang="en-US" sz="1400" dirty="0">
                  <a:solidFill>
                    <a:schemeClr val="tx1">
                      <a:lumMod val="50000"/>
                      <a:lumOff val="50000"/>
                    </a:schemeClr>
                  </a:solidFill>
                </a:rPr>
                <a:t>[</a:t>
              </a:r>
              <a:r>
                <a:rPr lang="en-US" sz="1400" dirty="0" err="1">
                  <a:solidFill>
                    <a:schemeClr val="tx1">
                      <a:lumMod val="50000"/>
                      <a:lumOff val="50000"/>
                    </a:schemeClr>
                  </a:solidFill>
                </a:rPr>
                <a:t>Moscibroda</a:t>
              </a:r>
              <a:r>
                <a:rPr lang="en-US" sz="1400" dirty="0">
                  <a:solidFill>
                    <a:schemeClr val="tx1">
                      <a:lumMod val="50000"/>
                      <a:lumOff val="50000"/>
                    </a:schemeClr>
                  </a:solidFill>
                </a:rPr>
                <a:t>+, USENIX Security'07]</a:t>
              </a:r>
              <a:endParaRPr lang="en-US" dirty="0">
                <a:solidFill>
                  <a:schemeClr val="tx1">
                    <a:lumMod val="50000"/>
                    <a:lumOff val="50000"/>
                  </a:schemeClr>
                </a:solidFill>
              </a:endParaRPr>
            </a:p>
          </p:txBody>
        </p:sp>
        <p:cxnSp>
          <p:nvCxnSpPr>
            <p:cNvPr id="24" name="Connector: Curved 23">
              <a:extLst>
                <a:ext uri="{FF2B5EF4-FFF2-40B4-BE49-F238E27FC236}">
                  <a16:creationId xmlns:a16="http://schemas.microsoft.com/office/drawing/2014/main" id="{7DB28AED-2508-7991-1090-B937B6C1158B}"/>
                </a:ext>
              </a:extLst>
            </p:cNvPr>
            <p:cNvCxnSpPr>
              <a:cxnSpLocks/>
            </p:cNvCxnSpPr>
            <p:nvPr/>
          </p:nvCxnSpPr>
          <p:spPr>
            <a:xfrm rot="16200000" flipH="1">
              <a:off x="799892" y="4404355"/>
              <a:ext cx="547042" cy="447766"/>
            </a:xfrm>
            <a:prstGeom prst="curvedConnector3">
              <a:avLst>
                <a:gd name="adj1" fmla="val 41327"/>
              </a:avLst>
            </a:prstGeom>
            <a:ln w="38100">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6" name="TextBox 5">
            <a:extLst>
              <a:ext uri="{FF2B5EF4-FFF2-40B4-BE49-F238E27FC236}">
                <a16:creationId xmlns:a16="http://schemas.microsoft.com/office/drawing/2014/main" id="{D720B602-5416-F41C-07F3-67A93BAD1A37}"/>
              </a:ext>
            </a:extLst>
          </p:cNvPr>
          <p:cNvSpPr txBox="1"/>
          <p:nvPr/>
        </p:nvSpPr>
        <p:spPr>
          <a:xfrm>
            <a:off x="1042739" y="4121691"/>
            <a:ext cx="128382" cy="240066"/>
          </a:xfrm>
          <a:prstGeom prst="rect">
            <a:avLst/>
          </a:prstGeom>
          <a:solidFill>
            <a:schemeClr val="bg1"/>
          </a:solidFill>
        </p:spPr>
        <p:txBody>
          <a:bodyPr wrap="square" rtlCol="0" anchor="ctr">
            <a:spAutoFit/>
          </a:bodyPr>
          <a:lstStyle/>
          <a:p>
            <a:pPr algn="ctr"/>
            <a:r>
              <a:rPr lang="en-US"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400510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5"/>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BBD52-68EF-35E0-A40B-286DADEB6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42E8C-2C79-E73B-759A-8A20A0114F19}"/>
              </a:ext>
            </a:extLst>
          </p:cNvPr>
          <p:cNvSpPr>
            <a:spLocks noGrp="1"/>
          </p:cNvSpPr>
          <p:nvPr>
            <p:ph type="title"/>
          </p:nvPr>
        </p:nvSpPr>
        <p:spPr/>
        <p:txBody>
          <a:bodyPr/>
          <a:lstStyle/>
          <a:p>
            <a:r>
              <a:rPr lang="en-US" dirty="0"/>
              <a:t>PRAC-Based Covert Channel: Noise Analysis</a:t>
            </a:r>
          </a:p>
        </p:txBody>
      </p:sp>
      <p:sp>
        <p:nvSpPr>
          <p:cNvPr id="3" name="Content Placeholder 2">
            <a:extLst>
              <a:ext uri="{FF2B5EF4-FFF2-40B4-BE49-F238E27FC236}">
                <a16:creationId xmlns:a16="http://schemas.microsoft.com/office/drawing/2014/main" id="{1ACDF20D-A434-78FF-7ED0-34B61E31D2CD}"/>
              </a:ext>
            </a:extLst>
          </p:cNvPr>
          <p:cNvSpPr>
            <a:spLocks noGrp="1"/>
          </p:cNvSpPr>
          <p:nvPr>
            <p:ph idx="1"/>
          </p:nvPr>
        </p:nvSpPr>
        <p:spPr/>
        <p:txBody>
          <a:bodyPr>
            <a:normAutofit/>
          </a:bodyPr>
          <a:lstStyle/>
          <a:p>
            <a:r>
              <a:rPr lang="en-US" sz="2400" dirty="0"/>
              <a:t>We use </a:t>
            </a:r>
            <a:r>
              <a:rPr lang="en-US" sz="2400" dirty="0">
                <a:solidFill>
                  <a:srgbClr val="F23F00"/>
                </a:solidFill>
              </a:rPr>
              <a:t>a microbenchmark </a:t>
            </a:r>
            <a:r>
              <a:rPr lang="en-US" sz="2400" dirty="0"/>
              <a:t>that causes back-offs </a:t>
            </a:r>
            <a:br>
              <a:rPr lang="en-US" sz="2400" dirty="0"/>
            </a:br>
            <a:r>
              <a:rPr lang="en-US" sz="2400" dirty="0"/>
              <a:t>with varying frequencies to simulate system noise</a:t>
            </a:r>
          </a:p>
        </p:txBody>
      </p:sp>
      <p:sp>
        <p:nvSpPr>
          <p:cNvPr id="4" name="Footer Placeholder 3">
            <a:extLst>
              <a:ext uri="{FF2B5EF4-FFF2-40B4-BE49-F238E27FC236}">
                <a16:creationId xmlns:a16="http://schemas.microsoft.com/office/drawing/2014/main" id="{830ECADD-69AF-DEC4-FDC9-8B17A69E1CBF}"/>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FA03F836-5489-917B-389C-9BAC0C26F1E2}"/>
              </a:ext>
            </a:extLst>
          </p:cNvPr>
          <p:cNvSpPr>
            <a:spLocks noGrp="1"/>
          </p:cNvSpPr>
          <p:nvPr>
            <p:ph type="sldNum" sz="quarter" idx="12"/>
          </p:nvPr>
        </p:nvSpPr>
        <p:spPr/>
        <p:txBody>
          <a:bodyPr/>
          <a:lstStyle/>
          <a:p>
            <a:fld id="{CBE5B309-C2CE-4D90-B104-F7E98438FC65}" type="slidenum">
              <a:rPr lang="tr-TR" smtClean="0"/>
              <a:pPr/>
              <a:t>31</a:t>
            </a:fld>
            <a:endParaRPr lang="tr-TR" dirty="0"/>
          </a:p>
        </p:txBody>
      </p:sp>
      <p:pic>
        <p:nvPicPr>
          <p:cNvPr id="7" name="Picture 6">
            <a:extLst>
              <a:ext uri="{FF2B5EF4-FFF2-40B4-BE49-F238E27FC236}">
                <a16:creationId xmlns:a16="http://schemas.microsoft.com/office/drawing/2014/main" id="{CFCFA44F-A21A-14ED-0749-A7D0681C1419}"/>
              </a:ext>
            </a:extLst>
          </p:cNvPr>
          <p:cNvPicPr>
            <a:picLocks noChangeAspect="1"/>
          </p:cNvPicPr>
          <p:nvPr/>
        </p:nvPicPr>
        <p:blipFill>
          <a:blip r:embed="rId3"/>
          <a:stretch>
            <a:fillRect/>
          </a:stretch>
        </p:blipFill>
        <p:spPr>
          <a:xfrm>
            <a:off x="0" y="1854155"/>
            <a:ext cx="9144000" cy="3042498"/>
          </a:xfrm>
          <a:prstGeom prst="rect">
            <a:avLst/>
          </a:prstGeom>
        </p:spPr>
      </p:pic>
      <p:sp>
        <p:nvSpPr>
          <p:cNvPr id="6" name="TextBox 5">
            <a:extLst>
              <a:ext uri="{FF2B5EF4-FFF2-40B4-BE49-F238E27FC236}">
                <a16:creationId xmlns:a16="http://schemas.microsoft.com/office/drawing/2014/main" id="{98C8E8A7-C94F-E124-342F-FB432A883F06}"/>
              </a:ext>
            </a:extLst>
          </p:cNvPr>
          <p:cNvSpPr txBox="1"/>
          <p:nvPr/>
        </p:nvSpPr>
        <p:spPr>
          <a:xfrm>
            <a:off x="1160252" y="3550737"/>
            <a:ext cx="629729" cy="375249"/>
          </a:xfrm>
          <a:prstGeom prst="rect">
            <a:avLst/>
          </a:prstGeom>
          <a:noFill/>
        </p:spPr>
        <p:txBody>
          <a:bodyPr wrap="square" rtlCol="0">
            <a:spAutoFit/>
          </a:bodyPr>
          <a:lstStyle/>
          <a:p>
            <a:r>
              <a:rPr lang="en-US" dirty="0">
                <a:solidFill>
                  <a:srgbClr val="0000FF"/>
                </a:solidFill>
              </a:rPr>
              <a:t>0.05</a:t>
            </a:r>
          </a:p>
        </p:txBody>
      </p:sp>
      <p:sp>
        <p:nvSpPr>
          <p:cNvPr id="17" name="TextBox 16">
            <a:extLst>
              <a:ext uri="{FF2B5EF4-FFF2-40B4-BE49-F238E27FC236}">
                <a16:creationId xmlns:a16="http://schemas.microsoft.com/office/drawing/2014/main" id="{9D2F73C5-6723-695E-B422-595EF146F555}"/>
              </a:ext>
            </a:extLst>
          </p:cNvPr>
          <p:cNvSpPr txBox="1"/>
          <p:nvPr/>
        </p:nvSpPr>
        <p:spPr>
          <a:xfrm>
            <a:off x="1393166" y="2422809"/>
            <a:ext cx="1328468" cy="369332"/>
          </a:xfrm>
          <a:prstGeom prst="rect">
            <a:avLst/>
          </a:prstGeom>
          <a:noFill/>
        </p:spPr>
        <p:txBody>
          <a:bodyPr wrap="square" rtlCol="0">
            <a:spAutoFit/>
          </a:bodyPr>
          <a:lstStyle/>
          <a:p>
            <a:r>
              <a:rPr lang="en-US" dirty="0">
                <a:solidFill>
                  <a:srgbClr val="FF0000"/>
                </a:solidFill>
              </a:rPr>
              <a:t>27.8  Kbps</a:t>
            </a:r>
          </a:p>
        </p:txBody>
      </p:sp>
      <p:sp>
        <p:nvSpPr>
          <p:cNvPr id="19" name="TextBox 18">
            <a:extLst>
              <a:ext uri="{FF2B5EF4-FFF2-40B4-BE49-F238E27FC236}">
                <a16:creationId xmlns:a16="http://schemas.microsoft.com/office/drawing/2014/main" id="{197DFCAD-5346-E457-6A61-CC18BE7C393E}"/>
              </a:ext>
            </a:extLst>
          </p:cNvPr>
          <p:cNvSpPr txBox="1"/>
          <p:nvPr/>
        </p:nvSpPr>
        <p:spPr>
          <a:xfrm>
            <a:off x="5840083" y="2733926"/>
            <a:ext cx="1328468" cy="369332"/>
          </a:xfrm>
          <a:prstGeom prst="rect">
            <a:avLst/>
          </a:prstGeom>
          <a:noFill/>
        </p:spPr>
        <p:txBody>
          <a:bodyPr wrap="square" rtlCol="0">
            <a:spAutoFit/>
          </a:bodyPr>
          <a:lstStyle/>
          <a:p>
            <a:r>
              <a:rPr lang="en-US" dirty="0">
                <a:solidFill>
                  <a:srgbClr val="FF0000"/>
                </a:solidFill>
              </a:rPr>
              <a:t>20.9  Kbps</a:t>
            </a:r>
          </a:p>
        </p:txBody>
      </p:sp>
      <p:sp>
        <p:nvSpPr>
          <p:cNvPr id="21" name="TextBox 20">
            <a:extLst>
              <a:ext uri="{FF2B5EF4-FFF2-40B4-BE49-F238E27FC236}">
                <a16:creationId xmlns:a16="http://schemas.microsoft.com/office/drawing/2014/main" id="{1AA3A95D-934E-FF38-6FAA-AE879F43B379}"/>
              </a:ext>
            </a:extLst>
          </p:cNvPr>
          <p:cNvSpPr txBox="1"/>
          <p:nvPr/>
        </p:nvSpPr>
        <p:spPr>
          <a:xfrm>
            <a:off x="6538822" y="3424286"/>
            <a:ext cx="629729" cy="375249"/>
          </a:xfrm>
          <a:prstGeom prst="rect">
            <a:avLst/>
          </a:prstGeom>
          <a:noFill/>
        </p:spPr>
        <p:txBody>
          <a:bodyPr wrap="square" rtlCol="0">
            <a:spAutoFit/>
          </a:bodyPr>
          <a:lstStyle/>
          <a:p>
            <a:r>
              <a:rPr lang="en-US" dirty="0">
                <a:solidFill>
                  <a:srgbClr val="0000FF"/>
                </a:solidFill>
              </a:rPr>
              <a:t>0.1</a:t>
            </a:r>
          </a:p>
        </p:txBody>
      </p:sp>
      <p:grpSp>
        <p:nvGrpSpPr>
          <p:cNvPr id="22" name="Group 21">
            <a:extLst>
              <a:ext uri="{FF2B5EF4-FFF2-40B4-BE49-F238E27FC236}">
                <a16:creationId xmlns:a16="http://schemas.microsoft.com/office/drawing/2014/main" id="{56BA3F47-C561-23C6-DE23-8B499DEF74CF}"/>
              </a:ext>
            </a:extLst>
          </p:cNvPr>
          <p:cNvGrpSpPr/>
          <p:nvPr/>
        </p:nvGrpSpPr>
        <p:grpSpPr>
          <a:xfrm>
            <a:off x="5127812" y="4129945"/>
            <a:ext cx="3584867" cy="1660925"/>
            <a:chOff x="-1108285" y="4354717"/>
            <a:chExt cx="3584867" cy="1660925"/>
          </a:xfrm>
        </p:grpSpPr>
        <p:sp>
          <p:nvSpPr>
            <p:cNvPr id="23" name="TextBox 22">
              <a:extLst>
                <a:ext uri="{FF2B5EF4-FFF2-40B4-BE49-F238E27FC236}">
                  <a16:creationId xmlns:a16="http://schemas.microsoft.com/office/drawing/2014/main" id="{041A36EA-096E-AE41-200C-CFB06B658ED0}"/>
                </a:ext>
              </a:extLst>
            </p:cNvPr>
            <p:cNvSpPr txBox="1"/>
            <p:nvPr/>
          </p:nvSpPr>
          <p:spPr>
            <a:xfrm>
              <a:off x="-1108285" y="4876869"/>
              <a:ext cx="3584867" cy="1138773"/>
            </a:xfrm>
            <a:prstGeom prst="rect">
              <a:avLst/>
            </a:prstGeom>
            <a:noFill/>
          </p:spPr>
          <p:txBody>
            <a:bodyPr wrap="square" rtlCol="0">
              <a:spAutoFit/>
            </a:bodyPr>
            <a:lstStyle/>
            <a:p>
              <a:pPr algn="r"/>
              <a:r>
                <a:rPr lang="en-US" i="1" dirty="0">
                  <a:solidFill>
                    <a:srgbClr val="7030A0"/>
                  </a:solidFill>
                </a:rPr>
                <a:t>Similar back-off intensity </a:t>
              </a:r>
              <a:br>
                <a:rPr lang="en-US" i="1" dirty="0">
                  <a:solidFill>
                    <a:srgbClr val="7030A0"/>
                  </a:solidFill>
                </a:rPr>
              </a:br>
              <a:r>
                <a:rPr lang="en-US" i="1" dirty="0">
                  <a:solidFill>
                    <a:srgbClr val="7030A0"/>
                  </a:solidFill>
                </a:rPr>
                <a:t>to memory performance attacks</a:t>
              </a:r>
              <a:br>
                <a:rPr lang="en-US" i="1" dirty="0">
                  <a:solidFill>
                    <a:srgbClr val="7030A0"/>
                  </a:solidFill>
                </a:rPr>
              </a:br>
              <a:r>
                <a:rPr lang="en-US" sz="1400" dirty="0">
                  <a:solidFill>
                    <a:schemeClr val="tx1">
                      <a:lumMod val="50000"/>
                      <a:lumOff val="50000"/>
                    </a:schemeClr>
                  </a:solidFill>
                </a:rPr>
                <a:t>[</a:t>
              </a:r>
              <a:r>
                <a:rPr lang="en-US" sz="1400" dirty="0" err="1">
                  <a:solidFill>
                    <a:schemeClr val="tx1">
                      <a:lumMod val="50000"/>
                      <a:lumOff val="50000"/>
                    </a:schemeClr>
                  </a:solidFill>
                </a:rPr>
                <a:t>Moscibroda</a:t>
              </a:r>
              <a:r>
                <a:rPr lang="en-US" sz="1400" dirty="0">
                  <a:solidFill>
                    <a:schemeClr val="tx1">
                      <a:lumMod val="50000"/>
                      <a:lumOff val="50000"/>
                    </a:schemeClr>
                  </a:solidFill>
                </a:rPr>
                <a:t>+, USENIX Security'07]</a:t>
              </a:r>
            </a:p>
            <a:p>
              <a:pPr algn="r"/>
              <a:endParaRPr lang="en-US" i="1" dirty="0">
                <a:solidFill>
                  <a:srgbClr val="7030A0"/>
                </a:solidFill>
              </a:endParaRPr>
            </a:p>
          </p:txBody>
        </p:sp>
        <p:cxnSp>
          <p:nvCxnSpPr>
            <p:cNvPr id="24" name="Connector: Curved 23">
              <a:extLst>
                <a:ext uri="{FF2B5EF4-FFF2-40B4-BE49-F238E27FC236}">
                  <a16:creationId xmlns:a16="http://schemas.microsoft.com/office/drawing/2014/main" id="{1F0E7D4B-C4F7-8F35-0347-BBD3A266E5F5}"/>
                </a:ext>
              </a:extLst>
            </p:cNvPr>
            <p:cNvCxnSpPr>
              <a:cxnSpLocks/>
            </p:cNvCxnSpPr>
            <p:nvPr/>
          </p:nvCxnSpPr>
          <p:spPr>
            <a:xfrm rot="16200000" flipH="1">
              <a:off x="799892" y="4404355"/>
              <a:ext cx="547042" cy="447766"/>
            </a:xfrm>
            <a:prstGeom prst="curvedConnector3">
              <a:avLst>
                <a:gd name="adj1" fmla="val 41327"/>
              </a:avLst>
            </a:prstGeom>
            <a:ln w="38100">
              <a:solidFill>
                <a:srgbClr val="7030A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25" name="Rectangle 24">
            <a:extLst>
              <a:ext uri="{FF2B5EF4-FFF2-40B4-BE49-F238E27FC236}">
                <a16:creationId xmlns:a16="http://schemas.microsoft.com/office/drawing/2014/main" id="{E6236F7F-A3AC-6D64-9EFF-A295DC935D50}"/>
              </a:ext>
            </a:extLst>
          </p:cNvPr>
          <p:cNvSpPr/>
          <p:nvPr/>
        </p:nvSpPr>
        <p:spPr>
          <a:xfrm>
            <a:off x="-48552" y="5585806"/>
            <a:ext cx="9245150" cy="779808"/>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The PRAC-based covert channel attack </a:t>
            </a:r>
            <a:r>
              <a:rPr lang="en-US" sz="2400" b="1" dirty="0">
                <a:solidFill>
                  <a:schemeClr val="accent6">
                    <a:lumMod val="75000"/>
                  </a:schemeClr>
                </a:solidFill>
                <a:latin typeface="+mj-lt"/>
              </a:rPr>
              <a:t>maintains its capacity </a:t>
            </a:r>
            <a:br>
              <a:rPr lang="en-US" sz="2400" dirty="0">
                <a:solidFill>
                  <a:schemeClr val="tx1"/>
                </a:solidFill>
                <a:latin typeface="+mj-lt"/>
              </a:rPr>
            </a:br>
            <a:r>
              <a:rPr lang="en-US" sz="2400" dirty="0">
                <a:solidFill>
                  <a:schemeClr val="tx1"/>
                </a:solidFill>
                <a:latin typeface="+mj-lt"/>
              </a:rPr>
              <a:t>until </a:t>
            </a:r>
            <a:r>
              <a:rPr lang="en-US" sz="2400" dirty="0">
                <a:solidFill>
                  <a:srgbClr val="F23F00"/>
                </a:solidFill>
                <a:latin typeface="+mj-lt"/>
              </a:rPr>
              <a:t>very high noise intensity values</a:t>
            </a:r>
            <a:endParaRPr lang="en-US" sz="2400" b="1" dirty="0">
              <a:solidFill>
                <a:srgbClr val="F23F00"/>
              </a:solidFill>
              <a:latin typeface="+mj-lt"/>
            </a:endParaRPr>
          </a:p>
        </p:txBody>
      </p:sp>
      <p:grpSp>
        <p:nvGrpSpPr>
          <p:cNvPr id="8" name="Group 7">
            <a:extLst>
              <a:ext uri="{FF2B5EF4-FFF2-40B4-BE49-F238E27FC236}">
                <a16:creationId xmlns:a16="http://schemas.microsoft.com/office/drawing/2014/main" id="{0EA98AF6-4291-D833-AE85-344669FC12BE}"/>
              </a:ext>
            </a:extLst>
          </p:cNvPr>
          <p:cNvGrpSpPr/>
          <p:nvPr/>
        </p:nvGrpSpPr>
        <p:grpSpPr>
          <a:xfrm>
            <a:off x="905542" y="4096964"/>
            <a:ext cx="4641668" cy="957440"/>
            <a:chOff x="905542" y="4354716"/>
            <a:chExt cx="4641668" cy="957440"/>
          </a:xfrm>
        </p:grpSpPr>
        <p:sp>
          <p:nvSpPr>
            <p:cNvPr id="9" name="TextBox 8">
              <a:extLst>
                <a:ext uri="{FF2B5EF4-FFF2-40B4-BE49-F238E27FC236}">
                  <a16:creationId xmlns:a16="http://schemas.microsoft.com/office/drawing/2014/main" id="{8D33744B-09D2-768C-7666-C969DA571978}"/>
                </a:ext>
              </a:extLst>
            </p:cNvPr>
            <p:cNvSpPr txBox="1"/>
            <p:nvPr/>
          </p:nvSpPr>
          <p:spPr>
            <a:xfrm>
              <a:off x="905542" y="4942824"/>
              <a:ext cx="4641668" cy="369332"/>
            </a:xfrm>
            <a:prstGeom prst="rect">
              <a:avLst/>
            </a:prstGeom>
            <a:noFill/>
          </p:spPr>
          <p:txBody>
            <a:bodyPr wrap="square" rtlCol="0">
              <a:spAutoFit/>
            </a:bodyPr>
            <a:lstStyle/>
            <a:p>
              <a:r>
                <a:rPr lang="en-US" i="1" dirty="0">
                  <a:solidFill>
                    <a:srgbClr val="E28700"/>
                  </a:solidFill>
                </a:rPr>
                <a:t>1% </a:t>
              </a:r>
              <a:r>
                <a:rPr lang="en-US" i="1" dirty="0"/>
                <a:t>= 10 x </a:t>
              </a:r>
              <a:r>
                <a:rPr lang="en-US" i="1" dirty="0">
                  <a:solidFill>
                    <a:srgbClr val="FF0000"/>
                  </a:solidFill>
                </a:rPr>
                <a:t>4-core memory-intensive workload</a:t>
              </a:r>
            </a:p>
          </p:txBody>
        </p:sp>
        <p:cxnSp>
          <p:nvCxnSpPr>
            <p:cNvPr id="10" name="Connector: Curved 9">
              <a:extLst>
                <a:ext uri="{FF2B5EF4-FFF2-40B4-BE49-F238E27FC236}">
                  <a16:creationId xmlns:a16="http://schemas.microsoft.com/office/drawing/2014/main" id="{822058AB-2E11-3AB8-1A18-0CDB9857565B}"/>
                </a:ext>
              </a:extLst>
            </p:cNvPr>
            <p:cNvCxnSpPr>
              <a:cxnSpLocks/>
            </p:cNvCxnSpPr>
            <p:nvPr/>
          </p:nvCxnSpPr>
          <p:spPr>
            <a:xfrm rot="16200000" flipH="1">
              <a:off x="1076485" y="4462597"/>
              <a:ext cx="579830" cy="364067"/>
            </a:xfrm>
            <a:prstGeom prst="curvedConnector3">
              <a:avLst/>
            </a:prstGeom>
            <a:ln w="38100">
              <a:solidFill>
                <a:srgbClr val="E287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sp>
        <p:nvSpPr>
          <p:cNvPr id="11" name="TextBox 10">
            <a:extLst>
              <a:ext uri="{FF2B5EF4-FFF2-40B4-BE49-F238E27FC236}">
                <a16:creationId xmlns:a16="http://schemas.microsoft.com/office/drawing/2014/main" id="{763AD45A-AF9C-FE29-81DB-914CBEB8B688}"/>
              </a:ext>
            </a:extLst>
          </p:cNvPr>
          <p:cNvSpPr txBox="1"/>
          <p:nvPr/>
        </p:nvSpPr>
        <p:spPr>
          <a:xfrm>
            <a:off x="1042739" y="4121691"/>
            <a:ext cx="128382" cy="240066"/>
          </a:xfrm>
          <a:prstGeom prst="rect">
            <a:avLst/>
          </a:prstGeom>
          <a:solidFill>
            <a:schemeClr val="bg1"/>
          </a:solidFill>
        </p:spPr>
        <p:txBody>
          <a:bodyPr wrap="square" rtlCol="0" anchor="ctr">
            <a:spAutoFit/>
          </a:bodyPr>
          <a:lstStyle/>
          <a:p>
            <a:pPr algn="ctr"/>
            <a:r>
              <a:rPr lang="en-US" dirty="0">
                <a:latin typeface="Arial" panose="020B0604020202020204" pitchFamily="34" charset="0"/>
                <a:cs typeface="Arial" panose="020B0604020202020204" pitchFamily="34" charset="0"/>
              </a:rPr>
              <a:t>1</a:t>
            </a:r>
          </a:p>
        </p:txBody>
      </p:sp>
    </p:spTree>
    <p:extLst>
      <p:ext uri="{BB962C8B-B14F-4D97-AF65-F5344CB8AC3E}">
        <p14:creationId xmlns:p14="http://schemas.microsoft.com/office/powerpoint/2010/main" val="4233914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6" presetClass="emph" presetSubtype="0" fill="hold" nodeType="clickEffect">
                                  <p:stCondLst>
                                    <p:cond delay="0"/>
                                  </p:stCondLst>
                                  <p:childTnLst>
                                    <p:animEffect transition="out" filter="fade">
                                      <p:cBhvr>
                                        <p:cTn id="18" dur="500" tmFilter="0, 0; .2, .5; .8, .5; 1, 0"/>
                                        <p:tgtEl>
                                          <p:spTgt spid="22"/>
                                        </p:tgtEl>
                                      </p:cBhvr>
                                    </p:animEffect>
                                    <p:animScale>
                                      <p:cBhvr>
                                        <p:cTn id="19" dur="250" autoRev="1" fill="hold"/>
                                        <p:tgtEl>
                                          <p:spTgt spid="22"/>
                                        </p:tgtEl>
                                      </p:cBhvr>
                                      <p:by x="105000" y="105000"/>
                                    </p:animScale>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9" grpId="0"/>
      <p:bldP spid="21" grpId="0"/>
      <p:bldP spid="2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003D-9F57-42A3-8448-5DCBE3ADA0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336129-7C35-8352-0422-C05ABC5E3EC9}"/>
              </a:ext>
            </a:extLst>
          </p:cNvPr>
          <p:cNvSpPr>
            <a:spLocks noGrp="1"/>
          </p:cNvSpPr>
          <p:nvPr>
            <p:ph type="title"/>
          </p:nvPr>
        </p:nvSpPr>
        <p:spPr/>
        <p:txBody>
          <a:bodyPr/>
          <a:lstStyle/>
          <a:p>
            <a:r>
              <a:rPr lang="en-US" dirty="0" err="1"/>
              <a:t>LeakyHammer</a:t>
            </a:r>
            <a:r>
              <a:rPr lang="en-US" dirty="0"/>
              <a:t> Case Studies</a:t>
            </a:r>
          </a:p>
        </p:txBody>
      </p:sp>
      <p:sp>
        <p:nvSpPr>
          <p:cNvPr id="3" name="Content Placeholder 2">
            <a:extLst>
              <a:ext uri="{FF2B5EF4-FFF2-40B4-BE49-F238E27FC236}">
                <a16:creationId xmlns:a16="http://schemas.microsoft.com/office/drawing/2014/main" id="{85413BE5-DD93-62CF-9EC3-13E97CAED662}"/>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5BF23523-AFB0-B62C-7A08-627FA0713C7D}"/>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A0270A3-B4B4-5737-AC9A-B785EEE8A961}"/>
              </a:ext>
            </a:extLst>
          </p:cNvPr>
          <p:cNvSpPr>
            <a:spLocks noGrp="1"/>
          </p:cNvSpPr>
          <p:nvPr>
            <p:ph type="sldNum" sz="quarter" idx="12"/>
          </p:nvPr>
        </p:nvSpPr>
        <p:spPr/>
        <p:txBody>
          <a:bodyPr/>
          <a:lstStyle/>
          <a:p>
            <a:fld id="{CBE5B309-C2CE-4D90-B104-F7E98438FC65}" type="slidenum">
              <a:rPr lang="tr-TR" smtClean="0"/>
              <a:pPr/>
              <a:t>32</a:t>
            </a:fld>
            <a:endParaRPr lang="tr-TR" dirty="0"/>
          </a:p>
        </p:txBody>
      </p:sp>
      <p:sp>
        <p:nvSpPr>
          <p:cNvPr id="6" name="Rectangle: Rounded Corners 5">
            <a:extLst>
              <a:ext uri="{FF2B5EF4-FFF2-40B4-BE49-F238E27FC236}">
                <a16:creationId xmlns:a16="http://schemas.microsoft.com/office/drawing/2014/main" id="{9EA4670E-B540-94E6-BE53-04171BA8FB19}"/>
              </a:ext>
            </a:extLst>
          </p:cNvPr>
          <p:cNvSpPr/>
          <p:nvPr/>
        </p:nvSpPr>
        <p:spPr>
          <a:xfrm>
            <a:off x="428625" y="1384241"/>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CS1: PRAC-Based Covert Channel Attack</a:t>
            </a:r>
          </a:p>
        </p:txBody>
      </p:sp>
      <p:sp>
        <p:nvSpPr>
          <p:cNvPr id="7" name="Rectangle: Rounded Corners 6">
            <a:extLst>
              <a:ext uri="{FF2B5EF4-FFF2-40B4-BE49-F238E27FC236}">
                <a16:creationId xmlns:a16="http://schemas.microsoft.com/office/drawing/2014/main" id="{B586661C-ABA6-B2E3-0E86-CBA029495ED0}"/>
              </a:ext>
            </a:extLst>
          </p:cNvPr>
          <p:cNvSpPr/>
          <p:nvPr/>
        </p:nvSpPr>
        <p:spPr>
          <a:xfrm>
            <a:off x="428625" y="3063845"/>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CS2: RFM-Based Covert Channel Attack</a:t>
            </a:r>
          </a:p>
        </p:txBody>
      </p:sp>
      <p:sp>
        <p:nvSpPr>
          <p:cNvPr id="8" name="Rectangle: Rounded Corners 7">
            <a:extLst>
              <a:ext uri="{FF2B5EF4-FFF2-40B4-BE49-F238E27FC236}">
                <a16:creationId xmlns:a16="http://schemas.microsoft.com/office/drawing/2014/main" id="{BF073B12-94C6-A187-454E-1110E8EB71CB}"/>
              </a:ext>
            </a:extLst>
          </p:cNvPr>
          <p:cNvSpPr/>
          <p:nvPr/>
        </p:nvSpPr>
        <p:spPr>
          <a:xfrm>
            <a:off x="428625" y="4743450"/>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CS3: PRAC-Based Website Fingerprinting</a:t>
            </a:r>
          </a:p>
        </p:txBody>
      </p:sp>
      <p:sp>
        <p:nvSpPr>
          <p:cNvPr id="9" name="Rectangle 8">
            <a:extLst>
              <a:ext uri="{FF2B5EF4-FFF2-40B4-BE49-F238E27FC236}">
                <a16:creationId xmlns:a16="http://schemas.microsoft.com/office/drawing/2014/main" id="{19AFCCA4-B0FA-A1D8-054C-95551AD03AE4}"/>
              </a:ext>
            </a:extLst>
          </p:cNvPr>
          <p:cNvSpPr/>
          <p:nvPr/>
        </p:nvSpPr>
        <p:spPr>
          <a:xfrm>
            <a:off x="133006" y="4562993"/>
            <a:ext cx="8894618" cy="1529024"/>
          </a:xfrm>
          <a:prstGeom prst="rect">
            <a:avLst/>
          </a:prstGeom>
          <a:solidFill>
            <a:schemeClr val="bg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45AF8AC-4A79-AF44-5499-D149EF7AD464}"/>
              </a:ext>
            </a:extLst>
          </p:cNvPr>
          <p:cNvSpPr/>
          <p:nvPr/>
        </p:nvSpPr>
        <p:spPr>
          <a:xfrm>
            <a:off x="249382" y="1271240"/>
            <a:ext cx="8894618" cy="1529024"/>
          </a:xfrm>
          <a:prstGeom prst="rect">
            <a:avLst/>
          </a:prstGeom>
          <a:solidFill>
            <a:schemeClr val="bg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13948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C0EE8-2D4E-550F-30F5-A1C1B6D45985}"/>
              </a:ext>
            </a:extLst>
          </p:cNvPr>
          <p:cNvSpPr>
            <a:spLocks noGrp="1"/>
          </p:cNvSpPr>
          <p:nvPr>
            <p:ph type="title"/>
          </p:nvPr>
        </p:nvSpPr>
        <p:spPr/>
        <p:txBody>
          <a:bodyPr/>
          <a:lstStyle/>
          <a:p>
            <a:r>
              <a:rPr lang="en-US" dirty="0"/>
              <a:t>RFM-Based Covert Channel Summary</a:t>
            </a:r>
          </a:p>
        </p:txBody>
      </p:sp>
      <p:sp>
        <p:nvSpPr>
          <p:cNvPr id="3" name="Content Placeholder 2">
            <a:extLst>
              <a:ext uri="{FF2B5EF4-FFF2-40B4-BE49-F238E27FC236}">
                <a16:creationId xmlns:a16="http://schemas.microsoft.com/office/drawing/2014/main" id="{1CF1CCCA-EE3C-3B4B-EDBC-609C433EBD44}"/>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90528647-2DF3-85C6-6460-66B84B303108}"/>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8DAA23E0-94D8-0AF6-8E61-35EF02EDF5E2}"/>
              </a:ext>
            </a:extLst>
          </p:cNvPr>
          <p:cNvSpPr>
            <a:spLocks noGrp="1"/>
          </p:cNvSpPr>
          <p:nvPr>
            <p:ph type="sldNum" sz="quarter" idx="12"/>
          </p:nvPr>
        </p:nvSpPr>
        <p:spPr/>
        <p:txBody>
          <a:bodyPr/>
          <a:lstStyle/>
          <a:p>
            <a:fld id="{CBE5B309-C2CE-4D90-B104-F7E98438FC65}" type="slidenum">
              <a:rPr lang="tr-TR" smtClean="0"/>
              <a:pPr/>
              <a:t>33</a:t>
            </a:fld>
            <a:endParaRPr lang="tr-TR" dirty="0"/>
          </a:p>
        </p:txBody>
      </p:sp>
      <p:sp>
        <p:nvSpPr>
          <p:cNvPr id="6" name="Rectangle 5">
            <a:extLst>
              <a:ext uri="{FF2B5EF4-FFF2-40B4-BE49-F238E27FC236}">
                <a16:creationId xmlns:a16="http://schemas.microsoft.com/office/drawing/2014/main" id="{79F87AE8-2CC6-74CC-DE76-5156D0A98DBB}"/>
              </a:ext>
            </a:extLst>
          </p:cNvPr>
          <p:cNvSpPr/>
          <p:nvPr/>
        </p:nvSpPr>
        <p:spPr>
          <a:xfrm>
            <a:off x="-107265" y="1088967"/>
            <a:ext cx="9358531" cy="1197033"/>
          </a:xfrm>
          <a:prstGeom prst="rect">
            <a:avLst/>
          </a:prstGeom>
          <a:solidFill>
            <a:srgbClr val="DAD3F9"/>
          </a:solidFill>
          <a:ln w="28575">
            <a:solidFill>
              <a:srgbClr val="6D40DC"/>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We exploit an RFM-based </a:t>
            </a:r>
            <a:r>
              <a:rPr lang="en-US" sz="2400" dirty="0" err="1">
                <a:solidFill>
                  <a:schemeClr val="tx1"/>
                </a:solidFill>
                <a:latin typeface="+mj-lt"/>
              </a:rPr>
              <a:t>RowHammer</a:t>
            </a:r>
            <a:r>
              <a:rPr lang="en-US" sz="2400" dirty="0">
                <a:solidFill>
                  <a:schemeClr val="tx1"/>
                </a:solidFill>
                <a:latin typeface="+mj-lt"/>
              </a:rPr>
              <a:t> defense that tracks </a:t>
            </a:r>
            <a:br>
              <a:rPr lang="en-US" sz="2400" dirty="0">
                <a:solidFill>
                  <a:schemeClr val="tx1"/>
                </a:solidFill>
                <a:latin typeface="+mj-lt"/>
              </a:rPr>
            </a:br>
            <a:r>
              <a:rPr lang="en-US" sz="2400" b="1" spc="-10" dirty="0">
                <a:solidFill>
                  <a:srgbClr val="6D40DC"/>
                </a:solidFill>
                <a:latin typeface="+mj-lt"/>
              </a:rPr>
              <a:t>the number of row activations per DRAM bank</a:t>
            </a:r>
            <a:r>
              <a:rPr lang="en-US" sz="2400" b="1" spc="-10" dirty="0">
                <a:solidFill>
                  <a:schemeClr val="tx1"/>
                </a:solidFill>
                <a:latin typeface="+mj-lt"/>
              </a:rPr>
              <a:t> </a:t>
            </a:r>
            <a:br>
              <a:rPr lang="en-US" sz="2400" b="1" spc="-10" dirty="0">
                <a:solidFill>
                  <a:schemeClr val="tx1"/>
                </a:solidFill>
                <a:latin typeface="+mj-lt"/>
              </a:rPr>
            </a:br>
            <a:r>
              <a:rPr lang="en-US" sz="2400" dirty="0">
                <a:solidFill>
                  <a:schemeClr val="tx1"/>
                </a:solidFill>
                <a:latin typeface="+mj-lt"/>
              </a:rPr>
              <a:t>as described in the DDR5 standard</a:t>
            </a:r>
            <a:endParaRPr lang="en-US" sz="2400" b="1" dirty="0">
              <a:solidFill>
                <a:srgbClr val="FF0000"/>
              </a:solidFill>
              <a:latin typeface="+mj-lt"/>
            </a:endParaRPr>
          </a:p>
        </p:txBody>
      </p:sp>
      <p:sp>
        <p:nvSpPr>
          <p:cNvPr id="7" name="Rectangle 6">
            <a:extLst>
              <a:ext uri="{FF2B5EF4-FFF2-40B4-BE49-F238E27FC236}">
                <a16:creationId xmlns:a16="http://schemas.microsoft.com/office/drawing/2014/main" id="{5A144AAD-8174-B2D1-FDE1-560EE3CBD88D}"/>
              </a:ext>
            </a:extLst>
          </p:cNvPr>
          <p:cNvSpPr/>
          <p:nvPr/>
        </p:nvSpPr>
        <p:spPr>
          <a:xfrm>
            <a:off x="-107265" y="2502630"/>
            <a:ext cx="9358531" cy="1197033"/>
          </a:xfrm>
          <a:prstGeom prst="rect">
            <a:avLst/>
          </a:prstGeom>
          <a:solidFill>
            <a:srgbClr val="FFEBCD"/>
          </a:solidFill>
          <a:ln w="28575">
            <a:solidFill>
              <a:srgbClr val="E287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We observe that applications </a:t>
            </a:r>
            <a:r>
              <a:rPr lang="en-US" sz="2400" b="1" dirty="0">
                <a:solidFill>
                  <a:srgbClr val="E28700"/>
                </a:solidFill>
                <a:latin typeface="+mj-lt"/>
              </a:rPr>
              <a:t>can intentionally trigger an RFM command </a:t>
            </a:r>
            <a:br>
              <a:rPr lang="en-US" sz="2400" dirty="0">
                <a:solidFill>
                  <a:schemeClr val="tx1"/>
                </a:solidFill>
                <a:latin typeface="+mj-lt"/>
              </a:rPr>
            </a:br>
            <a:r>
              <a:rPr lang="en-US" sz="2400" dirty="0">
                <a:solidFill>
                  <a:schemeClr val="tx1"/>
                </a:solidFill>
                <a:latin typeface="+mj-lt"/>
              </a:rPr>
              <a:t>and can detect it by </a:t>
            </a:r>
            <a:r>
              <a:rPr lang="en-US" sz="2400" b="1" dirty="0">
                <a:solidFill>
                  <a:srgbClr val="E28700"/>
                </a:solidFill>
                <a:latin typeface="+mj-lt"/>
              </a:rPr>
              <a:t>observing</a:t>
            </a:r>
            <a:r>
              <a:rPr lang="en-US" sz="2400" dirty="0">
                <a:solidFill>
                  <a:srgbClr val="E28700"/>
                </a:solidFill>
                <a:latin typeface="+mj-lt"/>
              </a:rPr>
              <a:t> </a:t>
            </a:r>
            <a:r>
              <a:rPr lang="en-US" sz="2400" b="1" dirty="0">
                <a:solidFill>
                  <a:srgbClr val="E28700"/>
                </a:solidFill>
                <a:latin typeface="+mj-lt"/>
              </a:rPr>
              <a:t>the high memory latency</a:t>
            </a:r>
          </a:p>
        </p:txBody>
      </p:sp>
      <p:sp>
        <p:nvSpPr>
          <p:cNvPr id="8" name="Rectangle 7">
            <a:extLst>
              <a:ext uri="{FF2B5EF4-FFF2-40B4-BE49-F238E27FC236}">
                <a16:creationId xmlns:a16="http://schemas.microsoft.com/office/drawing/2014/main" id="{2825556B-79BA-4EA3-7AD2-33791933CEC9}"/>
              </a:ext>
            </a:extLst>
          </p:cNvPr>
          <p:cNvSpPr/>
          <p:nvPr/>
        </p:nvSpPr>
        <p:spPr>
          <a:xfrm>
            <a:off x="-107265" y="5069628"/>
            <a:ext cx="9358531" cy="1194299"/>
          </a:xfrm>
          <a:prstGeom prst="rect">
            <a:avLst/>
          </a:prstGeom>
          <a:solidFill>
            <a:schemeClr val="bg1">
              <a:lumMod val="95000"/>
            </a:schemeClr>
          </a:solidFill>
          <a:ln w="28575">
            <a:solidFill>
              <a:schemeClr val="tx1">
                <a:lumMod val="50000"/>
                <a:lumOff val="50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Due to per DRAM bank activation counting, applications can trigger RFM more easily, making the channel </a:t>
            </a:r>
            <a:r>
              <a:rPr lang="en-US" sz="2400" b="1" dirty="0">
                <a:solidFill>
                  <a:schemeClr val="tx1"/>
                </a:solidFill>
                <a:latin typeface="+mj-lt"/>
              </a:rPr>
              <a:t>more susceptible to noise</a:t>
            </a:r>
            <a:endParaRPr lang="en-US" sz="2400" b="1" dirty="0">
              <a:solidFill>
                <a:srgbClr val="FF0000"/>
              </a:solidFill>
              <a:latin typeface="+mj-lt"/>
            </a:endParaRPr>
          </a:p>
        </p:txBody>
      </p:sp>
      <p:sp>
        <p:nvSpPr>
          <p:cNvPr id="10" name="Rectangle 9">
            <a:extLst>
              <a:ext uri="{FF2B5EF4-FFF2-40B4-BE49-F238E27FC236}">
                <a16:creationId xmlns:a16="http://schemas.microsoft.com/office/drawing/2014/main" id="{82EB89B7-2CD0-610E-F141-0AB2D7C1543B}"/>
              </a:ext>
            </a:extLst>
          </p:cNvPr>
          <p:cNvSpPr/>
          <p:nvPr/>
        </p:nvSpPr>
        <p:spPr>
          <a:xfrm>
            <a:off x="-107265" y="3916293"/>
            <a:ext cx="9358531" cy="936705"/>
          </a:xfrm>
          <a:prstGeom prst="rect">
            <a:avLst/>
          </a:prstGeom>
          <a:solidFill>
            <a:schemeClr val="accent6">
              <a:lumMod val="20000"/>
              <a:lumOff val="80000"/>
            </a:schemeClr>
          </a:solidFill>
          <a:ln w="28575">
            <a:solidFill>
              <a:schemeClr val="accent6">
                <a:lumMod val="75000"/>
              </a:schemeClr>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b="1" dirty="0">
                <a:solidFill>
                  <a:schemeClr val="accent6">
                    <a:lumMod val="75000"/>
                  </a:schemeClr>
                </a:solidFill>
                <a:latin typeface="+mj-lt"/>
              </a:rPr>
              <a:t>The attack successfully transmits the message </a:t>
            </a:r>
          </a:p>
        </p:txBody>
      </p:sp>
    </p:spTree>
    <p:extLst>
      <p:ext uri="{BB962C8B-B14F-4D97-AF65-F5344CB8AC3E}">
        <p14:creationId xmlns:p14="http://schemas.microsoft.com/office/powerpoint/2010/main" val="24187491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FA942-FE45-2F80-12BF-6672648207E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A92ED6-4551-E1BA-C846-A93294F31EDD}"/>
              </a:ext>
            </a:extLst>
          </p:cNvPr>
          <p:cNvSpPr>
            <a:spLocks noGrp="1"/>
          </p:cNvSpPr>
          <p:nvPr>
            <p:ph type="title"/>
          </p:nvPr>
        </p:nvSpPr>
        <p:spPr/>
        <p:txBody>
          <a:bodyPr/>
          <a:lstStyle/>
          <a:p>
            <a:r>
              <a:rPr lang="en-US" dirty="0"/>
              <a:t>RFM-Based Covert Channel Summary</a:t>
            </a:r>
          </a:p>
        </p:txBody>
      </p:sp>
      <p:sp>
        <p:nvSpPr>
          <p:cNvPr id="3" name="Content Placeholder 2">
            <a:extLst>
              <a:ext uri="{FF2B5EF4-FFF2-40B4-BE49-F238E27FC236}">
                <a16:creationId xmlns:a16="http://schemas.microsoft.com/office/drawing/2014/main" id="{2179D1A7-97EE-8946-1804-BC04B0701045}"/>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542C7BE7-0312-DE20-02B8-420FFBC5737D}"/>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FD36498-8A62-A27B-061C-0FE4A643F7A6}"/>
              </a:ext>
            </a:extLst>
          </p:cNvPr>
          <p:cNvSpPr>
            <a:spLocks noGrp="1"/>
          </p:cNvSpPr>
          <p:nvPr>
            <p:ph type="sldNum" sz="quarter" idx="12"/>
          </p:nvPr>
        </p:nvSpPr>
        <p:spPr/>
        <p:txBody>
          <a:bodyPr/>
          <a:lstStyle/>
          <a:p>
            <a:fld id="{CBE5B309-C2CE-4D90-B104-F7E98438FC65}" type="slidenum">
              <a:rPr lang="tr-TR" smtClean="0"/>
              <a:pPr/>
              <a:t>34</a:t>
            </a:fld>
            <a:endParaRPr lang="tr-TR" dirty="0"/>
          </a:p>
        </p:txBody>
      </p:sp>
      <p:cxnSp>
        <p:nvCxnSpPr>
          <p:cNvPr id="12" name="Connector: Curved 11">
            <a:extLst>
              <a:ext uri="{FF2B5EF4-FFF2-40B4-BE49-F238E27FC236}">
                <a16:creationId xmlns:a16="http://schemas.microsoft.com/office/drawing/2014/main" id="{66130568-03C6-7BC0-E6FB-8F54DCD64536}"/>
              </a:ext>
            </a:extLst>
          </p:cNvPr>
          <p:cNvCxnSpPr>
            <a:cxnSpLocks/>
          </p:cNvCxnSpPr>
          <p:nvPr/>
        </p:nvCxnSpPr>
        <p:spPr>
          <a:xfrm>
            <a:off x="3133885" y="3232510"/>
            <a:ext cx="834414" cy="372031"/>
          </a:xfrm>
          <a:prstGeom prst="curvedConnector3">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17D39C5C-0F4E-8B87-83FD-FE8EFBD48301}"/>
              </a:ext>
            </a:extLst>
          </p:cNvPr>
          <p:cNvGrpSpPr/>
          <p:nvPr/>
        </p:nvGrpSpPr>
        <p:grpSpPr>
          <a:xfrm>
            <a:off x="4080860" y="2092950"/>
            <a:ext cx="1520607" cy="2108546"/>
            <a:chOff x="619450" y="1609725"/>
            <a:chExt cx="1520607" cy="2108546"/>
          </a:xfrm>
        </p:grpSpPr>
        <p:sp>
          <p:nvSpPr>
            <p:cNvPr id="10" name="Oval 9">
              <a:extLst>
                <a:ext uri="{FF2B5EF4-FFF2-40B4-BE49-F238E27FC236}">
                  <a16:creationId xmlns:a16="http://schemas.microsoft.com/office/drawing/2014/main" id="{47560ABB-EE9B-0B48-8D83-F1D00FF51566}"/>
                </a:ext>
              </a:extLst>
            </p:cNvPr>
            <p:cNvSpPr/>
            <p:nvPr/>
          </p:nvSpPr>
          <p:spPr>
            <a:xfrm>
              <a:off x="619450" y="1826054"/>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4958BD1D-67A6-6FE0-295B-290E4DA91853}"/>
                </a:ext>
              </a:extLst>
            </p:cNvPr>
            <p:cNvGrpSpPr/>
            <p:nvPr/>
          </p:nvGrpSpPr>
          <p:grpSpPr>
            <a:xfrm>
              <a:off x="717708" y="1609725"/>
              <a:ext cx="1317430" cy="2108546"/>
              <a:chOff x="717708" y="1609725"/>
              <a:chExt cx="1317430" cy="2108546"/>
            </a:xfrm>
          </p:grpSpPr>
          <p:pic>
            <p:nvPicPr>
              <p:cNvPr id="13" name="Graphic 12" descr="Old woman wearing lightning shirt">
                <a:extLst>
                  <a:ext uri="{FF2B5EF4-FFF2-40B4-BE49-F238E27FC236}">
                    <a16:creationId xmlns:a16="http://schemas.microsoft.com/office/drawing/2014/main" id="{253AF91B-DB84-993A-F07B-7A8E5EA50F7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5873" y="1609725"/>
                <a:ext cx="1181100" cy="1819275"/>
              </a:xfrm>
              <a:prstGeom prst="rect">
                <a:avLst/>
              </a:prstGeom>
            </p:spPr>
          </p:pic>
          <p:sp>
            <p:nvSpPr>
              <p:cNvPr id="14" name="TextBox 13">
                <a:extLst>
                  <a:ext uri="{FF2B5EF4-FFF2-40B4-BE49-F238E27FC236}">
                    <a16:creationId xmlns:a16="http://schemas.microsoft.com/office/drawing/2014/main" id="{A4B9FC4B-8E2E-84E5-6E05-3CBA4E37871A}"/>
                  </a:ext>
                </a:extLst>
              </p:cNvPr>
              <p:cNvSpPr txBox="1"/>
              <p:nvPr/>
            </p:nvSpPr>
            <p:spPr>
              <a:xfrm>
                <a:off x="717708" y="3346661"/>
                <a:ext cx="1317430" cy="371610"/>
              </a:xfrm>
              <a:prstGeom prst="rect">
                <a:avLst/>
              </a:prstGeom>
              <a:noFill/>
            </p:spPr>
            <p:txBody>
              <a:bodyPr wrap="square" rtlCol="0">
                <a:spAutoFit/>
              </a:bodyPr>
              <a:lstStyle/>
              <a:p>
                <a:pPr algn="ctr"/>
                <a:r>
                  <a:rPr lang="en-US" b="1" i="1" dirty="0">
                    <a:solidFill>
                      <a:srgbClr val="6D40DC"/>
                    </a:solidFill>
                  </a:rPr>
                  <a:t>Sender</a:t>
                </a:r>
              </a:p>
            </p:txBody>
          </p:sp>
        </p:grpSp>
      </p:grpSp>
      <p:grpSp>
        <p:nvGrpSpPr>
          <p:cNvPr id="15" name="Group 14">
            <a:extLst>
              <a:ext uri="{FF2B5EF4-FFF2-40B4-BE49-F238E27FC236}">
                <a16:creationId xmlns:a16="http://schemas.microsoft.com/office/drawing/2014/main" id="{6964BEC9-E294-89CE-7182-213AC93B4658}"/>
              </a:ext>
            </a:extLst>
          </p:cNvPr>
          <p:cNvGrpSpPr/>
          <p:nvPr/>
        </p:nvGrpSpPr>
        <p:grpSpPr>
          <a:xfrm>
            <a:off x="7354154" y="2178256"/>
            <a:ext cx="1520607" cy="2023240"/>
            <a:chOff x="6981613" y="1695031"/>
            <a:chExt cx="1520607" cy="2023240"/>
          </a:xfrm>
        </p:grpSpPr>
        <p:sp>
          <p:nvSpPr>
            <p:cNvPr id="16" name="Oval 15">
              <a:extLst>
                <a:ext uri="{FF2B5EF4-FFF2-40B4-BE49-F238E27FC236}">
                  <a16:creationId xmlns:a16="http://schemas.microsoft.com/office/drawing/2014/main" id="{9C299BCC-D7D2-3627-7BE3-8A9ACEEF284D}"/>
                </a:ext>
              </a:extLst>
            </p:cNvPr>
            <p:cNvSpPr/>
            <p:nvPr/>
          </p:nvSpPr>
          <p:spPr>
            <a:xfrm>
              <a:off x="6981613" y="1863804"/>
              <a:ext cx="1520607" cy="1520607"/>
            </a:xfrm>
            <a:prstGeom prst="ellipse">
              <a:avLst/>
            </a:prstGeom>
            <a:solidFill>
              <a:srgbClr val="B3195F"/>
            </a:solidFill>
            <a:ln>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900FABA8-D5AD-36CB-4AFE-F9BD2AABEF47}"/>
                </a:ext>
              </a:extLst>
            </p:cNvPr>
            <p:cNvGrpSpPr/>
            <p:nvPr/>
          </p:nvGrpSpPr>
          <p:grpSpPr>
            <a:xfrm>
              <a:off x="7108862" y="1695031"/>
              <a:ext cx="1317430" cy="2023240"/>
              <a:chOff x="7239179" y="1647824"/>
              <a:chExt cx="1317430" cy="2023240"/>
            </a:xfrm>
          </p:grpSpPr>
          <p:pic>
            <p:nvPicPr>
              <p:cNvPr id="18" name="Graphic 17" descr="Man in glasses wearing turtleneck">
                <a:extLst>
                  <a:ext uri="{FF2B5EF4-FFF2-40B4-BE49-F238E27FC236}">
                    <a16:creationId xmlns:a16="http://schemas.microsoft.com/office/drawing/2014/main" id="{20CF45DB-8700-75CC-FC3C-7F9E9C4B9BF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261209" y="1647824"/>
                <a:ext cx="1295400" cy="1743075"/>
              </a:xfrm>
              <a:prstGeom prst="rect">
                <a:avLst/>
              </a:prstGeom>
            </p:spPr>
          </p:pic>
          <p:sp>
            <p:nvSpPr>
              <p:cNvPr id="19" name="TextBox 18">
                <a:extLst>
                  <a:ext uri="{FF2B5EF4-FFF2-40B4-BE49-F238E27FC236}">
                    <a16:creationId xmlns:a16="http://schemas.microsoft.com/office/drawing/2014/main" id="{E0C2AAF1-0CB8-2CDE-DDF0-6C27962D4810}"/>
                  </a:ext>
                </a:extLst>
              </p:cNvPr>
              <p:cNvSpPr txBox="1"/>
              <p:nvPr/>
            </p:nvSpPr>
            <p:spPr>
              <a:xfrm>
                <a:off x="7239179" y="3299454"/>
                <a:ext cx="1317430" cy="371610"/>
              </a:xfrm>
              <a:prstGeom prst="rect">
                <a:avLst/>
              </a:prstGeom>
              <a:noFill/>
            </p:spPr>
            <p:txBody>
              <a:bodyPr wrap="square" rtlCol="0">
                <a:spAutoFit/>
              </a:bodyPr>
              <a:lstStyle/>
              <a:p>
                <a:pPr algn="ctr"/>
                <a:r>
                  <a:rPr lang="en-US" b="1" i="1" dirty="0">
                    <a:solidFill>
                      <a:srgbClr val="B3195F"/>
                    </a:solidFill>
                  </a:rPr>
                  <a:t>Receiver</a:t>
                </a:r>
              </a:p>
            </p:txBody>
          </p:sp>
        </p:grpSp>
      </p:grpSp>
      <p:sp>
        <p:nvSpPr>
          <p:cNvPr id="20" name="Speech Bubble: Rectangle with Corners Rounded 19">
            <a:extLst>
              <a:ext uri="{FF2B5EF4-FFF2-40B4-BE49-F238E27FC236}">
                <a16:creationId xmlns:a16="http://schemas.microsoft.com/office/drawing/2014/main" id="{D279EC92-3886-9525-4A29-EA85623157D1}"/>
              </a:ext>
            </a:extLst>
          </p:cNvPr>
          <p:cNvSpPr/>
          <p:nvPr/>
        </p:nvSpPr>
        <p:spPr>
          <a:xfrm>
            <a:off x="4998966" y="2058318"/>
            <a:ext cx="2778841" cy="421540"/>
          </a:xfrm>
          <a:prstGeom prst="wedgeRoundRectCallout">
            <a:avLst>
              <a:gd name="adj1" fmla="val -40883"/>
              <a:gd name="adj2" fmla="val 102493"/>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Send 1 w/ many RFMs</a:t>
            </a:r>
          </a:p>
        </p:txBody>
      </p:sp>
      <p:sp>
        <p:nvSpPr>
          <p:cNvPr id="24" name="Speech Bubble: Rectangle with Corners Rounded 23">
            <a:extLst>
              <a:ext uri="{FF2B5EF4-FFF2-40B4-BE49-F238E27FC236}">
                <a16:creationId xmlns:a16="http://schemas.microsoft.com/office/drawing/2014/main" id="{69891534-FC0D-7FC3-EA9E-E0E85A291D3C}"/>
              </a:ext>
            </a:extLst>
          </p:cNvPr>
          <p:cNvSpPr/>
          <p:nvPr/>
        </p:nvSpPr>
        <p:spPr>
          <a:xfrm>
            <a:off x="5386569" y="3153921"/>
            <a:ext cx="2524583" cy="421540"/>
          </a:xfrm>
          <a:prstGeom prst="wedgeRoundRectCallout">
            <a:avLst>
              <a:gd name="adj1" fmla="val 39648"/>
              <a:gd name="adj2" fmla="val -98610"/>
              <a:gd name="adj3" fmla="val 16667"/>
            </a:avLst>
          </a:prstGeom>
          <a:solidFill>
            <a:schemeClr val="bg1">
              <a:lumMod val="95000"/>
            </a:schemeClr>
          </a:solid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Count # of RFMs</a:t>
            </a:r>
          </a:p>
        </p:txBody>
      </p:sp>
      <p:sp>
        <p:nvSpPr>
          <p:cNvPr id="22" name="Rectangle 21">
            <a:extLst>
              <a:ext uri="{FF2B5EF4-FFF2-40B4-BE49-F238E27FC236}">
                <a16:creationId xmlns:a16="http://schemas.microsoft.com/office/drawing/2014/main" id="{CDB36F65-E8BC-7795-8E1E-500DB60562A5}"/>
              </a:ext>
            </a:extLst>
          </p:cNvPr>
          <p:cNvSpPr/>
          <p:nvPr/>
        </p:nvSpPr>
        <p:spPr>
          <a:xfrm>
            <a:off x="-268054" y="1088967"/>
            <a:ext cx="10039350" cy="5393574"/>
          </a:xfrm>
          <a:prstGeom prst="rect">
            <a:avLst/>
          </a:prstGeom>
          <a:solidFill>
            <a:schemeClr val="bg1">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Metin kutusu 6">
            <a:extLst>
              <a:ext uri="{FF2B5EF4-FFF2-40B4-BE49-F238E27FC236}">
                <a16:creationId xmlns:a16="http://schemas.microsoft.com/office/drawing/2014/main" id="{84D1CBDE-70EE-7466-DEB0-D5DF1C61DC3D}"/>
              </a:ext>
            </a:extLst>
          </p:cNvPr>
          <p:cNvSpPr txBox="1"/>
          <p:nvPr/>
        </p:nvSpPr>
        <p:spPr>
          <a:xfrm>
            <a:off x="1582991" y="5758562"/>
            <a:ext cx="5978013" cy="461665"/>
          </a:xfrm>
          <a:prstGeom prst="rect">
            <a:avLst/>
          </a:prstGeom>
          <a:noFill/>
        </p:spPr>
        <p:txBody>
          <a:bodyPr wrap="square" rtlCol="0">
            <a:spAutoFit/>
          </a:bodyPr>
          <a:lstStyle/>
          <a:p>
            <a:pPr algn="ctr"/>
            <a:r>
              <a:rPr lang="tr-TR" sz="2400" u="sng" dirty="0">
                <a:solidFill>
                  <a:srgbClr val="0563C1"/>
                </a:solidFill>
                <a:latin typeface="Tahoma" panose="020B0604030504040204" pitchFamily="34" charset="0"/>
                <a:ea typeface="Tahoma" panose="020B0604030504040204" pitchFamily="34" charset="0"/>
                <a:cs typeface="Tahoma" panose="020B0604030504040204" pitchFamily="34" charset="0"/>
              </a:rPr>
              <a:t>https://arxiv.org/</a:t>
            </a:r>
            <a:r>
              <a:rPr lang="en-US" sz="2400" u="sng" dirty="0">
                <a:solidFill>
                  <a:srgbClr val="0563C1"/>
                </a:solidFill>
                <a:latin typeface="Tahoma" panose="020B0604030504040204" pitchFamily="34" charset="0"/>
                <a:ea typeface="Tahoma" panose="020B0604030504040204" pitchFamily="34" charset="0"/>
                <a:cs typeface="Tahoma" panose="020B0604030504040204" pitchFamily="34" charset="0"/>
              </a:rPr>
              <a:t>abs</a:t>
            </a:r>
            <a:r>
              <a:rPr lang="tr-TR" sz="2400" u="sng" dirty="0">
                <a:solidFill>
                  <a:srgbClr val="0563C1"/>
                </a:solidFill>
                <a:latin typeface="Tahoma" panose="020B0604030504040204" pitchFamily="34" charset="0"/>
                <a:ea typeface="Tahoma" panose="020B0604030504040204" pitchFamily="34" charset="0"/>
                <a:cs typeface="Tahoma" panose="020B0604030504040204" pitchFamily="34" charset="0"/>
              </a:rPr>
              <a:t>/2503.17891</a:t>
            </a:r>
          </a:p>
        </p:txBody>
      </p:sp>
      <p:pic>
        <p:nvPicPr>
          <p:cNvPr id="23" name="Picture 22" descr="A close-up of a newspaper&#10;&#10;AI-generated content may be incorrect.">
            <a:extLst>
              <a:ext uri="{FF2B5EF4-FFF2-40B4-BE49-F238E27FC236}">
                <a16:creationId xmlns:a16="http://schemas.microsoft.com/office/drawing/2014/main" id="{D3FE7F2B-57EF-4493-CA75-FB06A7EA4426}"/>
              </a:ext>
            </a:extLst>
          </p:cNvPr>
          <p:cNvPicPr>
            <a:picLocks noChangeAspect="1"/>
          </p:cNvPicPr>
          <p:nvPr/>
        </p:nvPicPr>
        <p:blipFill>
          <a:blip r:embed="rId6">
            <a:extLst>
              <a:ext uri="{28A0092B-C50C-407E-A947-70E740481C1C}">
                <a14:useLocalDpi xmlns:a14="http://schemas.microsoft.com/office/drawing/2010/main" val="0"/>
              </a:ext>
            </a:extLst>
          </a:blip>
          <a:srcRect b="9803"/>
          <a:stretch>
            <a:fillRect/>
          </a:stretch>
        </p:blipFill>
        <p:spPr>
          <a:xfrm>
            <a:off x="246296" y="1477630"/>
            <a:ext cx="8496300" cy="4119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9336801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101B7-5799-B30A-A23D-964FC083A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E0FF73-F88C-AC22-FA95-24028A3C4ED8}"/>
              </a:ext>
            </a:extLst>
          </p:cNvPr>
          <p:cNvSpPr>
            <a:spLocks noGrp="1"/>
          </p:cNvSpPr>
          <p:nvPr>
            <p:ph type="title"/>
          </p:nvPr>
        </p:nvSpPr>
        <p:spPr/>
        <p:txBody>
          <a:bodyPr/>
          <a:lstStyle/>
          <a:p>
            <a:r>
              <a:rPr lang="en-US" dirty="0" err="1"/>
              <a:t>LeakyHammer</a:t>
            </a:r>
            <a:r>
              <a:rPr lang="en-US" dirty="0"/>
              <a:t> Case Studies</a:t>
            </a:r>
          </a:p>
        </p:txBody>
      </p:sp>
      <p:sp>
        <p:nvSpPr>
          <p:cNvPr id="3" name="Content Placeholder 2">
            <a:extLst>
              <a:ext uri="{FF2B5EF4-FFF2-40B4-BE49-F238E27FC236}">
                <a16:creationId xmlns:a16="http://schemas.microsoft.com/office/drawing/2014/main" id="{30CEFBCF-EB8B-5CFA-D91B-8E39608BF681}"/>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A6670E97-B6A1-C4EC-49CB-D8720FBAE4D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F524326D-910D-9BA9-2051-0FA01B5DBFF3}"/>
              </a:ext>
            </a:extLst>
          </p:cNvPr>
          <p:cNvSpPr>
            <a:spLocks noGrp="1"/>
          </p:cNvSpPr>
          <p:nvPr>
            <p:ph type="sldNum" sz="quarter" idx="12"/>
          </p:nvPr>
        </p:nvSpPr>
        <p:spPr/>
        <p:txBody>
          <a:bodyPr/>
          <a:lstStyle/>
          <a:p>
            <a:fld id="{CBE5B309-C2CE-4D90-B104-F7E98438FC65}" type="slidenum">
              <a:rPr lang="tr-TR" smtClean="0"/>
              <a:pPr/>
              <a:t>35</a:t>
            </a:fld>
            <a:endParaRPr lang="tr-TR" dirty="0"/>
          </a:p>
        </p:txBody>
      </p:sp>
      <p:sp>
        <p:nvSpPr>
          <p:cNvPr id="6" name="Rectangle: Rounded Corners 5">
            <a:extLst>
              <a:ext uri="{FF2B5EF4-FFF2-40B4-BE49-F238E27FC236}">
                <a16:creationId xmlns:a16="http://schemas.microsoft.com/office/drawing/2014/main" id="{A786441C-5952-9A26-4BDE-7AB01CFD9866}"/>
              </a:ext>
            </a:extLst>
          </p:cNvPr>
          <p:cNvSpPr/>
          <p:nvPr/>
        </p:nvSpPr>
        <p:spPr>
          <a:xfrm>
            <a:off x="428625" y="1384241"/>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CS1: PRAC-Based Covert Channel Attack</a:t>
            </a:r>
          </a:p>
        </p:txBody>
      </p:sp>
      <p:sp>
        <p:nvSpPr>
          <p:cNvPr id="7" name="Rectangle: Rounded Corners 6">
            <a:extLst>
              <a:ext uri="{FF2B5EF4-FFF2-40B4-BE49-F238E27FC236}">
                <a16:creationId xmlns:a16="http://schemas.microsoft.com/office/drawing/2014/main" id="{0B1E22E8-2A82-8CE3-D1BB-53C985D69E80}"/>
              </a:ext>
            </a:extLst>
          </p:cNvPr>
          <p:cNvSpPr/>
          <p:nvPr/>
        </p:nvSpPr>
        <p:spPr>
          <a:xfrm>
            <a:off x="428625" y="3063845"/>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CS2: RFM-Based Covert Channel Attack</a:t>
            </a:r>
          </a:p>
        </p:txBody>
      </p:sp>
      <p:sp>
        <p:nvSpPr>
          <p:cNvPr id="8" name="Rectangle: Rounded Corners 7">
            <a:extLst>
              <a:ext uri="{FF2B5EF4-FFF2-40B4-BE49-F238E27FC236}">
                <a16:creationId xmlns:a16="http://schemas.microsoft.com/office/drawing/2014/main" id="{51FD0C41-D5F9-1B8C-A4F4-54CBF27D206C}"/>
              </a:ext>
            </a:extLst>
          </p:cNvPr>
          <p:cNvSpPr/>
          <p:nvPr/>
        </p:nvSpPr>
        <p:spPr>
          <a:xfrm>
            <a:off x="428625" y="4743450"/>
            <a:ext cx="8277225" cy="1158933"/>
          </a:xfrm>
          <a:prstGeom prst="roundRect">
            <a:avLst>
              <a:gd name="adj" fmla="val 11749"/>
            </a:avLst>
          </a:prstGeom>
          <a:solidFill>
            <a:srgbClr val="FFE3B9"/>
          </a:solidFill>
          <a:ln w="57150">
            <a:solidFill>
              <a:srgbClr val="D67F00"/>
            </a:solidFill>
          </a:ln>
        </p:spPr>
        <p:style>
          <a:lnRef idx="2">
            <a:schemeClr val="accent1">
              <a:shade val="15000"/>
            </a:schemeClr>
          </a:lnRef>
          <a:fillRef idx="1">
            <a:schemeClr val="accent1"/>
          </a:fillRef>
          <a:effectRef idx="0">
            <a:schemeClr val="accent1"/>
          </a:effectRef>
          <a:fontRef idx="minor">
            <a:schemeClr val="lt1"/>
          </a:fontRef>
        </p:style>
        <p:txBody>
          <a:bodyPr lIns="182880" rtlCol="0" anchor="ctr"/>
          <a:lstStyle/>
          <a:p>
            <a:r>
              <a:rPr lang="en-US" sz="3600" dirty="0">
                <a:solidFill>
                  <a:srgbClr val="DA8200"/>
                </a:solidFill>
                <a:latin typeface="+mj-lt"/>
              </a:rPr>
              <a:t>CS3: PRAC-Based Website Fingerprinting</a:t>
            </a:r>
          </a:p>
        </p:txBody>
      </p:sp>
      <p:sp>
        <p:nvSpPr>
          <p:cNvPr id="10" name="Rectangle 9">
            <a:extLst>
              <a:ext uri="{FF2B5EF4-FFF2-40B4-BE49-F238E27FC236}">
                <a16:creationId xmlns:a16="http://schemas.microsoft.com/office/drawing/2014/main" id="{68E3526C-D1D6-162E-621D-7EC6E17044EB}"/>
              </a:ext>
            </a:extLst>
          </p:cNvPr>
          <p:cNvSpPr/>
          <p:nvPr/>
        </p:nvSpPr>
        <p:spPr>
          <a:xfrm>
            <a:off x="190349" y="1271239"/>
            <a:ext cx="8894618" cy="3206807"/>
          </a:xfrm>
          <a:prstGeom prst="rect">
            <a:avLst/>
          </a:prstGeom>
          <a:solidFill>
            <a:schemeClr val="bg1">
              <a:alpha val="77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3279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6462B-8A21-6E28-636A-4CBDFA52867C}"/>
              </a:ext>
            </a:extLst>
          </p:cNvPr>
          <p:cNvSpPr>
            <a:spLocks noGrp="1"/>
          </p:cNvSpPr>
          <p:nvPr>
            <p:ph type="title"/>
          </p:nvPr>
        </p:nvSpPr>
        <p:spPr/>
        <p:txBody>
          <a:bodyPr/>
          <a:lstStyle/>
          <a:p>
            <a:r>
              <a:rPr lang="en-US" dirty="0"/>
              <a:t>PRAC-Based Website Fingerprinting Attack</a:t>
            </a:r>
          </a:p>
        </p:txBody>
      </p:sp>
      <p:sp>
        <p:nvSpPr>
          <p:cNvPr id="3" name="Content Placeholder 2">
            <a:extLst>
              <a:ext uri="{FF2B5EF4-FFF2-40B4-BE49-F238E27FC236}">
                <a16:creationId xmlns:a16="http://schemas.microsoft.com/office/drawing/2014/main" id="{D5B6133A-F3DC-D676-3102-1E6280DA111C}"/>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1767A67A-1778-F5AA-8DD9-F69737514DF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D1F0B4BE-0D56-E104-E84F-8720A1091D63}"/>
              </a:ext>
            </a:extLst>
          </p:cNvPr>
          <p:cNvSpPr>
            <a:spLocks noGrp="1"/>
          </p:cNvSpPr>
          <p:nvPr>
            <p:ph type="sldNum" sz="quarter" idx="12"/>
          </p:nvPr>
        </p:nvSpPr>
        <p:spPr/>
        <p:txBody>
          <a:bodyPr/>
          <a:lstStyle/>
          <a:p>
            <a:fld id="{CBE5B309-C2CE-4D90-B104-F7E98438FC65}" type="slidenum">
              <a:rPr lang="tr-TR" smtClean="0"/>
              <a:pPr/>
              <a:t>36</a:t>
            </a:fld>
            <a:endParaRPr lang="tr-TR" dirty="0"/>
          </a:p>
        </p:txBody>
      </p:sp>
      <p:pic>
        <p:nvPicPr>
          <p:cNvPr id="12" name="Picture 11">
            <a:extLst>
              <a:ext uri="{FF2B5EF4-FFF2-40B4-BE49-F238E27FC236}">
                <a16:creationId xmlns:a16="http://schemas.microsoft.com/office/drawing/2014/main" id="{B946F419-D694-612C-3B79-F82728937AA0}"/>
              </a:ext>
            </a:extLst>
          </p:cNvPr>
          <p:cNvPicPr>
            <a:picLocks noChangeAspect="1"/>
          </p:cNvPicPr>
          <p:nvPr/>
        </p:nvPicPr>
        <p:blipFill rotWithShape="1">
          <a:blip r:embed="rId3">
            <a:extLst>
              <a:ext uri="{28A0092B-C50C-407E-A947-70E740481C1C}">
                <a14:useLocalDpi xmlns:a14="http://schemas.microsoft.com/office/drawing/2010/main" val="0"/>
              </a:ext>
            </a:extLst>
          </a:blip>
          <a:srcRect l="4726" t="21295" r="5001" b="22250"/>
          <a:stretch/>
        </p:blipFill>
        <p:spPr>
          <a:xfrm rot="10800000">
            <a:off x="2759123" y="2073313"/>
            <a:ext cx="3068883" cy="1409276"/>
          </a:xfrm>
          <a:prstGeom prst="rect">
            <a:avLst/>
          </a:prstGeom>
        </p:spPr>
      </p:pic>
      <p:grpSp>
        <p:nvGrpSpPr>
          <p:cNvPr id="16" name="Group 15">
            <a:extLst>
              <a:ext uri="{FF2B5EF4-FFF2-40B4-BE49-F238E27FC236}">
                <a16:creationId xmlns:a16="http://schemas.microsoft.com/office/drawing/2014/main" id="{ABF12344-9CF9-F5B1-01C2-288D01D00047}"/>
              </a:ext>
            </a:extLst>
          </p:cNvPr>
          <p:cNvGrpSpPr/>
          <p:nvPr/>
        </p:nvGrpSpPr>
        <p:grpSpPr>
          <a:xfrm flipH="1">
            <a:off x="6370295" y="1834341"/>
            <a:ext cx="2074227" cy="2101558"/>
            <a:chOff x="447040" y="1619250"/>
            <a:chExt cx="2074227" cy="2101558"/>
          </a:xfrm>
        </p:grpSpPr>
        <p:sp>
          <p:nvSpPr>
            <p:cNvPr id="10" name="Oval 9">
              <a:extLst>
                <a:ext uri="{FF2B5EF4-FFF2-40B4-BE49-F238E27FC236}">
                  <a16:creationId xmlns:a16="http://schemas.microsoft.com/office/drawing/2014/main" id="{5DA6951A-464B-64CE-42E2-AF7AE5C14E29}"/>
                </a:ext>
              </a:extLst>
            </p:cNvPr>
            <p:cNvSpPr/>
            <p:nvPr/>
          </p:nvSpPr>
          <p:spPr>
            <a:xfrm>
              <a:off x="447040" y="1747520"/>
              <a:ext cx="1630680" cy="1630680"/>
            </a:xfrm>
            <a:prstGeom prst="ellipse">
              <a:avLst/>
            </a:prstGeom>
            <a:solidFill>
              <a:schemeClr val="accent6">
                <a:lumMod val="75000"/>
              </a:schemeClr>
            </a:solidFill>
            <a:ln>
              <a:no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pic>
          <p:nvPicPr>
            <p:cNvPr id="7" name="Graphic 6" descr="Woman holding a laptop">
              <a:extLst>
                <a:ext uri="{FF2B5EF4-FFF2-40B4-BE49-F238E27FC236}">
                  <a16:creationId xmlns:a16="http://schemas.microsoft.com/office/drawing/2014/main" id="{76ED0F7A-C63B-14B2-D2B0-E72D67C53BF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40092" y="1619250"/>
              <a:ext cx="1781175" cy="1809750"/>
            </a:xfrm>
            <a:prstGeom prst="rect">
              <a:avLst/>
            </a:prstGeom>
          </p:spPr>
        </p:pic>
        <p:sp>
          <p:nvSpPr>
            <p:cNvPr id="13" name="TextBox 12">
              <a:extLst>
                <a:ext uri="{FF2B5EF4-FFF2-40B4-BE49-F238E27FC236}">
                  <a16:creationId xmlns:a16="http://schemas.microsoft.com/office/drawing/2014/main" id="{AFBBAFD4-1C78-A937-4871-C55199D1696F}"/>
                </a:ext>
              </a:extLst>
            </p:cNvPr>
            <p:cNvSpPr txBox="1"/>
            <p:nvPr/>
          </p:nvSpPr>
          <p:spPr>
            <a:xfrm>
              <a:off x="887925" y="3351476"/>
              <a:ext cx="874835" cy="369332"/>
            </a:xfrm>
            <a:prstGeom prst="rect">
              <a:avLst/>
            </a:prstGeom>
            <a:noFill/>
          </p:spPr>
          <p:txBody>
            <a:bodyPr wrap="square" rtlCol="0">
              <a:spAutoFit/>
            </a:bodyPr>
            <a:lstStyle/>
            <a:p>
              <a:pPr algn="ctr"/>
              <a:r>
                <a:rPr lang="en-US" b="1" i="1" dirty="0">
                  <a:solidFill>
                    <a:schemeClr val="accent6">
                      <a:lumMod val="75000"/>
                    </a:schemeClr>
                  </a:solidFill>
                </a:rPr>
                <a:t>Victim</a:t>
              </a:r>
            </a:p>
          </p:txBody>
        </p:sp>
      </p:grpSp>
      <p:grpSp>
        <p:nvGrpSpPr>
          <p:cNvPr id="15" name="Group 14">
            <a:extLst>
              <a:ext uri="{FF2B5EF4-FFF2-40B4-BE49-F238E27FC236}">
                <a16:creationId xmlns:a16="http://schemas.microsoft.com/office/drawing/2014/main" id="{3DE87FE5-B74A-6524-09F1-855D7D61C878}"/>
              </a:ext>
            </a:extLst>
          </p:cNvPr>
          <p:cNvGrpSpPr/>
          <p:nvPr/>
        </p:nvGrpSpPr>
        <p:grpSpPr>
          <a:xfrm flipH="1">
            <a:off x="794969" y="1840069"/>
            <a:ext cx="1562216" cy="2188607"/>
            <a:chOff x="6885359" y="1470482"/>
            <a:chExt cx="1562216" cy="2188607"/>
          </a:xfrm>
        </p:grpSpPr>
        <p:sp>
          <p:nvSpPr>
            <p:cNvPr id="11" name="Oval 10">
              <a:extLst>
                <a:ext uri="{FF2B5EF4-FFF2-40B4-BE49-F238E27FC236}">
                  <a16:creationId xmlns:a16="http://schemas.microsoft.com/office/drawing/2014/main" id="{A859D964-6653-0C68-4AD7-394F099A5954}"/>
                </a:ext>
              </a:extLst>
            </p:cNvPr>
            <p:cNvSpPr/>
            <p:nvPr/>
          </p:nvSpPr>
          <p:spPr>
            <a:xfrm>
              <a:off x="6926968" y="1690179"/>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Old woman wearing lightning shirt">
              <a:extLst>
                <a:ext uri="{FF2B5EF4-FFF2-40B4-BE49-F238E27FC236}">
                  <a16:creationId xmlns:a16="http://schemas.microsoft.com/office/drawing/2014/main" id="{BD7B4E4C-36B3-E8E7-5C4B-4523CE27803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7011645" y="1470482"/>
              <a:ext cx="1181100" cy="1819275"/>
            </a:xfrm>
            <a:prstGeom prst="rect">
              <a:avLst/>
            </a:prstGeom>
          </p:spPr>
        </p:pic>
        <p:sp>
          <p:nvSpPr>
            <p:cNvPr id="14" name="TextBox 13">
              <a:extLst>
                <a:ext uri="{FF2B5EF4-FFF2-40B4-BE49-F238E27FC236}">
                  <a16:creationId xmlns:a16="http://schemas.microsoft.com/office/drawing/2014/main" id="{26F08DE1-4AD2-DDD0-4B6F-3D5CBA8B4BF0}"/>
                </a:ext>
              </a:extLst>
            </p:cNvPr>
            <p:cNvSpPr txBox="1"/>
            <p:nvPr/>
          </p:nvSpPr>
          <p:spPr>
            <a:xfrm>
              <a:off x="6885359" y="3289757"/>
              <a:ext cx="1433672" cy="369332"/>
            </a:xfrm>
            <a:prstGeom prst="rect">
              <a:avLst/>
            </a:prstGeom>
            <a:noFill/>
          </p:spPr>
          <p:txBody>
            <a:bodyPr wrap="square" rtlCol="0">
              <a:spAutoFit/>
            </a:bodyPr>
            <a:lstStyle/>
            <a:p>
              <a:pPr algn="ctr"/>
              <a:r>
                <a:rPr lang="en-US" b="1" i="1" dirty="0">
                  <a:solidFill>
                    <a:srgbClr val="6D40DC"/>
                  </a:solidFill>
                </a:rPr>
                <a:t>Attacker</a:t>
              </a:r>
            </a:p>
          </p:txBody>
        </p:sp>
      </p:grpSp>
      <p:sp>
        <p:nvSpPr>
          <p:cNvPr id="20" name="TextBox 19">
            <a:extLst>
              <a:ext uri="{FF2B5EF4-FFF2-40B4-BE49-F238E27FC236}">
                <a16:creationId xmlns:a16="http://schemas.microsoft.com/office/drawing/2014/main" id="{701B8CD9-B62F-F660-CBE4-6F768DAF9D51}"/>
              </a:ext>
            </a:extLst>
          </p:cNvPr>
          <p:cNvSpPr txBox="1"/>
          <p:nvPr/>
        </p:nvSpPr>
        <p:spPr>
          <a:xfrm>
            <a:off x="1211634" y="4147515"/>
            <a:ext cx="2806706" cy="1477328"/>
          </a:xfrm>
          <a:prstGeom prst="rect">
            <a:avLst/>
          </a:prstGeom>
          <a:noFill/>
        </p:spPr>
        <p:txBody>
          <a:bodyPr wrap="square" rtlCol="0">
            <a:spAutoFit/>
          </a:bodyPr>
          <a:lstStyle/>
          <a:p>
            <a:r>
              <a:rPr lang="en-US" i="1" dirty="0">
                <a:solidFill>
                  <a:srgbClr val="316CE3"/>
                </a:solidFill>
              </a:rPr>
              <a:t>Determines</a:t>
            </a:r>
            <a:r>
              <a:rPr lang="en-US" i="1" dirty="0"/>
              <a:t> which website the victim loads</a:t>
            </a:r>
          </a:p>
          <a:p>
            <a:r>
              <a:rPr lang="en-US" i="1" dirty="0"/>
              <a:t>by only observing </a:t>
            </a:r>
            <a:r>
              <a:rPr lang="en-US" i="1" dirty="0">
                <a:solidFill>
                  <a:srgbClr val="6D40DC"/>
                </a:solidFill>
              </a:rPr>
              <a:t>own memory request latencies</a:t>
            </a:r>
          </a:p>
          <a:p>
            <a:endParaRPr lang="en-US" i="1" dirty="0"/>
          </a:p>
        </p:txBody>
      </p:sp>
      <p:grpSp>
        <p:nvGrpSpPr>
          <p:cNvPr id="25" name="Group 24">
            <a:extLst>
              <a:ext uri="{FF2B5EF4-FFF2-40B4-BE49-F238E27FC236}">
                <a16:creationId xmlns:a16="http://schemas.microsoft.com/office/drawing/2014/main" id="{BC27432B-01EA-2130-2EFB-76DF79F37E7A}"/>
              </a:ext>
            </a:extLst>
          </p:cNvPr>
          <p:cNvGrpSpPr/>
          <p:nvPr/>
        </p:nvGrpSpPr>
        <p:grpSpPr>
          <a:xfrm>
            <a:off x="6048155" y="3543209"/>
            <a:ext cx="2279415" cy="1161191"/>
            <a:chOff x="5886635" y="3024397"/>
            <a:chExt cx="2279415" cy="1161191"/>
          </a:xfrm>
        </p:grpSpPr>
        <p:sp>
          <p:nvSpPr>
            <p:cNvPr id="17" name="TextBox 16">
              <a:extLst>
                <a:ext uri="{FF2B5EF4-FFF2-40B4-BE49-F238E27FC236}">
                  <a16:creationId xmlns:a16="http://schemas.microsoft.com/office/drawing/2014/main" id="{D3251B61-63F3-FE33-4E5C-DFDF31B2EB75}"/>
                </a:ext>
              </a:extLst>
            </p:cNvPr>
            <p:cNvSpPr txBox="1"/>
            <p:nvPr/>
          </p:nvSpPr>
          <p:spPr>
            <a:xfrm>
              <a:off x="5886635" y="3539257"/>
              <a:ext cx="2240818" cy="646331"/>
            </a:xfrm>
            <a:prstGeom prst="rect">
              <a:avLst/>
            </a:prstGeom>
            <a:noFill/>
          </p:spPr>
          <p:txBody>
            <a:bodyPr wrap="square" rtlCol="0">
              <a:spAutoFit/>
            </a:bodyPr>
            <a:lstStyle/>
            <a:p>
              <a:r>
                <a:rPr lang="en-US" i="1" dirty="0"/>
                <a:t>Loads websites using a web browser</a:t>
              </a:r>
            </a:p>
          </p:txBody>
        </p:sp>
        <p:sp>
          <p:nvSpPr>
            <p:cNvPr id="21" name="Freeform: Shape 20">
              <a:extLst>
                <a:ext uri="{FF2B5EF4-FFF2-40B4-BE49-F238E27FC236}">
                  <a16:creationId xmlns:a16="http://schemas.microsoft.com/office/drawing/2014/main" id="{8FD43CAC-7B0B-06E9-0EC4-D8727A0B8711}"/>
                </a:ext>
              </a:extLst>
            </p:cNvPr>
            <p:cNvSpPr/>
            <p:nvPr/>
          </p:nvSpPr>
          <p:spPr>
            <a:xfrm flipH="1">
              <a:off x="7815530" y="3024397"/>
              <a:ext cx="350520" cy="604520"/>
            </a:xfrm>
            <a:custGeom>
              <a:avLst/>
              <a:gdLst>
                <a:gd name="connsiteX0" fmla="*/ 0 w 269240"/>
                <a:gd name="connsiteY0" fmla="*/ 0 h 426720"/>
                <a:gd name="connsiteX1" fmla="*/ 96520 w 269240"/>
                <a:gd name="connsiteY1" fmla="*/ 269240 h 426720"/>
                <a:gd name="connsiteX2" fmla="*/ 269240 w 269240"/>
                <a:gd name="connsiteY2" fmla="*/ 426720 h 426720"/>
              </a:gdLst>
              <a:ahLst/>
              <a:cxnLst>
                <a:cxn ang="0">
                  <a:pos x="connsiteX0" y="connsiteY0"/>
                </a:cxn>
                <a:cxn ang="0">
                  <a:pos x="connsiteX1" y="connsiteY1"/>
                </a:cxn>
                <a:cxn ang="0">
                  <a:pos x="connsiteX2" y="connsiteY2"/>
                </a:cxn>
              </a:cxnLst>
              <a:rect l="l" t="t" r="r" b="b"/>
              <a:pathLst>
                <a:path w="269240" h="426720">
                  <a:moveTo>
                    <a:pt x="0" y="0"/>
                  </a:moveTo>
                  <a:cubicBezTo>
                    <a:pt x="25823" y="99060"/>
                    <a:pt x="51647" y="198120"/>
                    <a:pt x="96520" y="269240"/>
                  </a:cubicBezTo>
                  <a:cubicBezTo>
                    <a:pt x="141393" y="340360"/>
                    <a:pt x="205316" y="383540"/>
                    <a:pt x="269240" y="42672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Freeform: Shape 7">
            <a:extLst>
              <a:ext uri="{FF2B5EF4-FFF2-40B4-BE49-F238E27FC236}">
                <a16:creationId xmlns:a16="http://schemas.microsoft.com/office/drawing/2014/main" id="{88DCB843-93E7-190A-6AA7-F3EDCCDC1E97}"/>
              </a:ext>
            </a:extLst>
          </p:cNvPr>
          <p:cNvSpPr/>
          <p:nvPr/>
        </p:nvSpPr>
        <p:spPr>
          <a:xfrm rot="766044">
            <a:off x="878895" y="3762352"/>
            <a:ext cx="350520" cy="604520"/>
          </a:xfrm>
          <a:custGeom>
            <a:avLst/>
            <a:gdLst>
              <a:gd name="connsiteX0" fmla="*/ 0 w 269240"/>
              <a:gd name="connsiteY0" fmla="*/ 0 h 426720"/>
              <a:gd name="connsiteX1" fmla="*/ 96520 w 269240"/>
              <a:gd name="connsiteY1" fmla="*/ 269240 h 426720"/>
              <a:gd name="connsiteX2" fmla="*/ 269240 w 269240"/>
              <a:gd name="connsiteY2" fmla="*/ 426720 h 426720"/>
            </a:gdLst>
            <a:ahLst/>
            <a:cxnLst>
              <a:cxn ang="0">
                <a:pos x="connsiteX0" y="connsiteY0"/>
              </a:cxn>
              <a:cxn ang="0">
                <a:pos x="connsiteX1" y="connsiteY1"/>
              </a:cxn>
              <a:cxn ang="0">
                <a:pos x="connsiteX2" y="connsiteY2"/>
              </a:cxn>
            </a:cxnLst>
            <a:rect l="l" t="t" r="r" b="b"/>
            <a:pathLst>
              <a:path w="269240" h="426720">
                <a:moveTo>
                  <a:pt x="0" y="0"/>
                </a:moveTo>
                <a:cubicBezTo>
                  <a:pt x="25823" y="99060"/>
                  <a:pt x="51647" y="198120"/>
                  <a:pt x="96520" y="269240"/>
                </a:cubicBezTo>
                <a:cubicBezTo>
                  <a:pt x="141393" y="340360"/>
                  <a:pt x="205316" y="383540"/>
                  <a:pt x="269240" y="42672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FC731EAC-ABF4-C190-8D96-9F4AC365F260}"/>
              </a:ext>
            </a:extLst>
          </p:cNvPr>
          <p:cNvSpPr txBox="1"/>
          <p:nvPr/>
        </p:nvSpPr>
        <p:spPr>
          <a:xfrm>
            <a:off x="2260847" y="1383673"/>
            <a:ext cx="4380973" cy="707886"/>
          </a:xfrm>
          <a:prstGeom prst="rect">
            <a:avLst/>
          </a:prstGeom>
          <a:noFill/>
        </p:spPr>
        <p:txBody>
          <a:bodyPr wrap="square" rtlCol="0">
            <a:spAutoFit/>
          </a:bodyPr>
          <a:lstStyle/>
          <a:p>
            <a:pPr algn="ctr"/>
            <a:r>
              <a:rPr lang="en-US" sz="2000" i="1" dirty="0">
                <a:solidFill>
                  <a:schemeClr val="tx1"/>
                </a:solidFill>
                <a:latin typeface="+mj-lt"/>
              </a:rPr>
              <a:t>No need to </a:t>
            </a:r>
            <a:r>
              <a:rPr lang="en-US" sz="2000" i="1" dirty="0" err="1">
                <a:solidFill>
                  <a:schemeClr val="tx1"/>
                </a:solidFill>
                <a:latin typeface="+mj-lt"/>
              </a:rPr>
              <a:t>colocate</a:t>
            </a:r>
            <a:r>
              <a:rPr lang="en-US" sz="2000" i="1" dirty="0">
                <a:solidFill>
                  <a:schemeClr val="tx1"/>
                </a:solidFill>
                <a:latin typeface="+mj-lt"/>
              </a:rPr>
              <a:t> in the same bank as back-off affects the whole channel</a:t>
            </a:r>
            <a:endParaRPr lang="en-US" sz="2000" i="1" dirty="0"/>
          </a:p>
        </p:txBody>
      </p:sp>
      <p:grpSp>
        <p:nvGrpSpPr>
          <p:cNvPr id="32" name="Group 31">
            <a:extLst>
              <a:ext uri="{FF2B5EF4-FFF2-40B4-BE49-F238E27FC236}">
                <a16:creationId xmlns:a16="http://schemas.microsoft.com/office/drawing/2014/main" id="{B3074DAC-4A0A-A1B7-DA3A-7C071C21A742}"/>
              </a:ext>
            </a:extLst>
          </p:cNvPr>
          <p:cNvGrpSpPr/>
          <p:nvPr/>
        </p:nvGrpSpPr>
        <p:grpSpPr>
          <a:xfrm>
            <a:off x="1838325" y="1962611"/>
            <a:ext cx="1614994" cy="1603956"/>
            <a:chOff x="1838325" y="1444013"/>
            <a:chExt cx="1614994" cy="1603956"/>
          </a:xfrm>
        </p:grpSpPr>
        <p:sp>
          <p:nvSpPr>
            <p:cNvPr id="19" name="Rectangle 18">
              <a:extLst>
                <a:ext uri="{FF2B5EF4-FFF2-40B4-BE49-F238E27FC236}">
                  <a16:creationId xmlns:a16="http://schemas.microsoft.com/office/drawing/2014/main" id="{47219D75-B8E0-81E8-4D8D-A5CE403AB8C5}"/>
                </a:ext>
              </a:extLst>
            </p:cNvPr>
            <p:cNvSpPr/>
            <p:nvPr/>
          </p:nvSpPr>
          <p:spPr>
            <a:xfrm>
              <a:off x="2996119" y="1887166"/>
              <a:ext cx="457200" cy="226523"/>
            </a:xfrm>
            <a:prstGeom prst="rect">
              <a:avLst/>
            </a:prstGeom>
            <a:solidFill>
              <a:srgbClr val="6D40DC">
                <a:alpha val="42000"/>
              </a:srgbClr>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a:extLst>
                <a:ext uri="{FF2B5EF4-FFF2-40B4-BE49-F238E27FC236}">
                  <a16:creationId xmlns:a16="http://schemas.microsoft.com/office/drawing/2014/main" id="{9B9DF066-F53B-D466-5829-8F53F5DD85B6}"/>
                </a:ext>
              </a:extLst>
            </p:cNvPr>
            <p:cNvCxnSpPr>
              <a:cxnSpLocks/>
            </p:cNvCxnSpPr>
            <p:nvPr/>
          </p:nvCxnSpPr>
          <p:spPr>
            <a:xfrm>
              <a:off x="1838325" y="1444013"/>
              <a:ext cx="1152525" cy="469997"/>
            </a:xfrm>
            <a:prstGeom prst="line">
              <a:avLst/>
            </a:prstGeom>
            <a:ln w="38100">
              <a:solidFill>
                <a:srgbClr val="7A62E7"/>
              </a:solidFill>
              <a:prstDash val="sys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CF61309-8381-CC32-0FF6-711C9D8B914B}"/>
                </a:ext>
              </a:extLst>
            </p:cNvPr>
            <p:cNvCxnSpPr>
              <a:cxnSpLocks/>
            </p:cNvCxnSpPr>
            <p:nvPr/>
          </p:nvCxnSpPr>
          <p:spPr>
            <a:xfrm flipV="1">
              <a:off x="2230899" y="2113689"/>
              <a:ext cx="759951" cy="934280"/>
            </a:xfrm>
            <a:prstGeom prst="line">
              <a:avLst/>
            </a:prstGeom>
            <a:ln w="38100">
              <a:solidFill>
                <a:srgbClr val="7A62E7"/>
              </a:solidFill>
              <a:prstDash val="sysDash"/>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885375B4-47FA-C88D-3B3D-4E62F5C455B5}"/>
              </a:ext>
            </a:extLst>
          </p:cNvPr>
          <p:cNvGrpSpPr/>
          <p:nvPr/>
        </p:nvGrpSpPr>
        <p:grpSpPr>
          <a:xfrm>
            <a:off x="5108048" y="1911811"/>
            <a:ext cx="2197627" cy="1517189"/>
            <a:chOff x="5108048" y="1393213"/>
            <a:chExt cx="2197627" cy="1517189"/>
          </a:xfrm>
        </p:grpSpPr>
        <p:sp>
          <p:nvSpPr>
            <p:cNvPr id="23" name="Rectangle 22">
              <a:extLst>
                <a:ext uri="{FF2B5EF4-FFF2-40B4-BE49-F238E27FC236}">
                  <a16:creationId xmlns:a16="http://schemas.microsoft.com/office/drawing/2014/main" id="{47DD6F74-CE4A-8CBE-FC91-DE8CDB9EAACF}"/>
                </a:ext>
              </a:extLst>
            </p:cNvPr>
            <p:cNvSpPr/>
            <p:nvPr/>
          </p:nvSpPr>
          <p:spPr>
            <a:xfrm>
              <a:off x="5108048" y="1914010"/>
              <a:ext cx="457200" cy="226523"/>
            </a:xfrm>
            <a:prstGeom prst="rect">
              <a:avLst/>
            </a:prstGeom>
            <a:solidFill>
              <a:schemeClr val="accent6">
                <a:lumMod val="75000"/>
                <a:alpha val="42000"/>
              </a:schemeClr>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a:extLst>
                <a:ext uri="{FF2B5EF4-FFF2-40B4-BE49-F238E27FC236}">
                  <a16:creationId xmlns:a16="http://schemas.microsoft.com/office/drawing/2014/main" id="{A11D6656-B852-E4F0-87E3-C3C0D3C63AD0}"/>
                </a:ext>
              </a:extLst>
            </p:cNvPr>
            <p:cNvCxnSpPr>
              <a:cxnSpLocks/>
            </p:cNvCxnSpPr>
            <p:nvPr/>
          </p:nvCxnSpPr>
          <p:spPr>
            <a:xfrm flipV="1">
              <a:off x="5599207" y="1393213"/>
              <a:ext cx="1706468" cy="478600"/>
            </a:xfrm>
            <a:prstGeom prst="line">
              <a:avLst/>
            </a:prstGeom>
            <a:ln w="381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8ECAB1-0247-61F9-05CD-B485B61BD20F}"/>
                </a:ext>
              </a:extLst>
            </p:cNvPr>
            <p:cNvCxnSpPr>
              <a:cxnSpLocks/>
            </p:cNvCxnSpPr>
            <p:nvPr/>
          </p:nvCxnSpPr>
          <p:spPr>
            <a:xfrm>
              <a:off x="5565248" y="2140533"/>
              <a:ext cx="1072494" cy="769869"/>
            </a:xfrm>
            <a:prstGeom prst="line">
              <a:avLst/>
            </a:prstGeom>
            <a:ln w="381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0724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8" grpId="0" animBg="1"/>
      <p:bldP spid="2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EDFA3-BBAA-F7F7-6ECB-ED000BEE67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18B5E2-BE4A-D7E1-390B-2408574C5168}"/>
              </a:ext>
            </a:extLst>
          </p:cNvPr>
          <p:cNvSpPr>
            <a:spLocks noGrp="1"/>
          </p:cNvSpPr>
          <p:nvPr>
            <p:ph type="title"/>
          </p:nvPr>
        </p:nvSpPr>
        <p:spPr/>
        <p:txBody>
          <a:bodyPr/>
          <a:lstStyle/>
          <a:p>
            <a:r>
              <a:rPr lang="en-US" dirty="0"/>
              <a:t>How to Fingerprint</a:t>
            </a:r>
          </a:p>
        </p:txBody>
      </p:sp>
      <p:sp>
        <p:nvSpPr>
          <p:cNvPr id="3" name="Content Placeholder 2">
            <a:extLst>
              <a:ext uri="{FF2B5EF4-FFF2-40B4-BE49-F238E27FC236}">
                <a16:creationId xmlns:a16="http://schemas.microsoft.com/office/drawing/2014/main" id="{AECEEFDA-68A4-45E3-B188-19928D6D6AD3}"/>
              </a:ext>
            </a:extLst>
          </p:cNvPr>
          <p:cNvSpPr>
            <a:spLocks noGrp="1"/>
          </p:cNvSpPr>
          <p:nvPr>
            <p:ph idx="1"/>
          </p:nvPr>
        </p:nvSpPr>
        <p:spPr/>
        <p:txBody>
          <a:bodyPr/>
          <a:lstStyle/>
          <a:p>
            <a:endParaRPr lang="en-US" dirty="0"/>
          </a:p>
        </p:txBody>
      </p:sp>
      <p:sp>
        <p:nvSpPr>
          <p:cNvPr id="4" name="Footer Placeholder 3">
            <a:extLst>
              <a:ext uri="{FF2B5EF4-FFF2-40B4-BE49-F238E27FC236}">
                <a16:creationId xmlns:a16="http://schemas.microsoft.com/office/drawing/2014/main" id="{C3599F36-63C7-23F1-61AD-25D37B3FBD91}"/>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0B9DD028-4CC6-D8ED-E8C1-97BB3EE8D0A5}"/>
              </a:ext>
            </a:extLst>
          </p:cNvPr>
          <p:cNvSpPr>
            <a:spLocks noGrp="1"/>
          </p:cNvSpPr>
          <p:nvPr>
            <p:ph type="sldNum" sz="quarter" idx="12"/>
          </p:nvPr>
        </p:nvSpPr>
        <p:spPr/>
        <p:txBody>
          <a:bodyPr/>
          <a:lstStyle/>
          <a:p>
            <a:fld id="{CBE5B309-C2CE-4D90-B104-F7E98438FC65}" type="slidenum">
              <a:rPr lang="tr-TR" smtClean="0"/>
              <a:pPr/>
              <a:t>37</a:t>
            </a:fld>
            <a:endParaRPr lang="tr-TR" dirty="0"/>
          </a:p>
        </p:txBody>
      </p:sp>
      <p:pic>
        <p:nvPicPr>
          <p:cNvPr id="12" name="Picture 11">
            <a:extLst>
              <a:ext uri="{FF2B5EF4-FFF2-40B4-BE49-F238E27FC236}">
                <a16:creationId xmlns:a16="http://schemas.microsoft.com/office/drawing/2014/main" id="{31CCDAE8-7526-8B9F-4DC5-12DC187D7D79}"/>
              </a:ext>
            </a:extLst>
          </p:cNvPr>
          <p:cNvPicPr>
            <a:picLocks noChangeAspect="1"/>
          </p:cNvPicPr>
          <p:nvPr/>
        </p:nvPicPr>
        <p:blipFill rotWithShape="1">
          <a:blip r:embed="rId3">
            <a:extLst>
              <a:ext uri="{28A0092B-C50C-407E-A947-70E740481C1C}">
                <a14:useLocalDpi xmlns:a14="http://schemas.microsoft.com/office/drawing/2010/main" val="0"/>
              </a:ext>
            </a:extLst>
          </a:blip>
          <a:srcRect l="4726" t="21295" r="5001" b="22250"/>
          <a:stretch/>
        </p:blipFill>
        <p:spPr>
          <a:xfrm rot="10800000">
            <a:off x="2838689" y="1305137"/>
            <a:ext cx="3616903" cy="1660935"/>
          </a:xfrm>
          <a:prstGeom prst="rect">
            <a:avLst/>
          </a:prstGeom>
        </p:spPr>
      </p:pic>
      <p:grpSp>
        <p:nvGrpSpPr>
          <p:cNvPr id="15" name="Group 14">
            <a:extLst>
              <a:ext uri="{FF2B5EF4-FFF2-40B4-BE49-F238E27FC236}">
                <a16:creationId xmlns:a16="http://schemas.microsoft.com/office/drawing/2014/main" id="{104D7E7E-464C-4ED5-F304-DF22E9357BD3}"/>
              </a:ext>
            </a:extLst>
          </p:cNvPr>
          <p:cNvGrpSpPr/>
          <p:nvPr/>
        </p:nvGrpSpPr>
        <p:grpSpPr>
          <a:xfrm flipH="1">
            <a:off x="697884" y="1305136"/>
            <a:ext cx="1562216" cy="2188607"/>
            <a:chOff x="6885359" y="1470482"/>
            <a:chExt cx="1562216" cy="2188607"/>
          </a:xfrm>
        </p:grpSpPr>
        <p:sp>
          <p:nvSpPr>
            <p:cNvPr id="11" name="Oval 10">
              <a:extLst>
                <a:ext uri="{FF2B5EF4-FFF2-40B4-BE49-F238E27FC236}">
                  <a16:creationId xmlns:a16="http://schemas.microsoft.com/office/drawing/2014/main" id="{F3900CBD-A0D4-CBE1-378D-E6CF3B050399}"/>
                </a:ext>
              </a:extLst>
            </p:cNvPr>
            <p:cNvSpPr/>
            <p:nvPr/>
          </p:nvSpPr>
          <p:spPr>
            <a:xfrm>
              <a:off x="6926968" y="1690179"/>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Old woman wearing lightning shirt">
              <a:extLst>
                <a:ext uri="{FF2B5EF4-FFF2-40B4-BE49-F238E27FC236}">
                  <a16:creationId xmlns:a16="http://schemas.microsoft.com/office/drawing/2014/main" id="{02055945-0930-34FC-75FA-5E5F9B938E7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7011645" y="1470482"/>
              <a:ext cx="1181100" cy="1819275"/>
            </a:xfrm>
            <a:prstGeom prst="rect">
              <a:avLst/>
            </a:prstGeom>
          </p:spPr>
        </p:pic>
        <p:sp>
          <p:nvSpPr>
            <p:cNvPr id="14" name="TextBox 13">
              <a:extLst>
                <a:ext uri="{FF2B5EF4-FFF2-40B4-BE49-F238E27FC236}">
                  <a16:creationId xmlns:a16="http://schemas.microsoft.com/office/drawing/2014/main" id="{7284FECC-721F-E661-17BE-59A33CBB523A}"/>
                </a:ext>
              </a:extLst>
            </p:cNvPr>
            <p:cNvSpPr txBox="1"/>
            <p:nvPr/>
          </p:nvSpPr>
          <p:spPr>
            <a:xfrm>
              <a:off x="6885359" y="3289757"/>
              <a:ext cx="1433672" cy="369332"/>
            </a:xfrm>
            <a:prstGeom prst="rect">
              <a:avLst/>
            </a:prstGeom>
            <a:noFill/>
          </p:spPr>
          <p:txBody>
            <a:bodyPr wrap="square" rtlCol="0">
              <a:spAutoFit/>
            </a:bodyPr>
            <a:lstStyle/>
            <a:p>
              <a:pPr algn="ctr"/>
              <a:r>
                <a:rPr lang="en-US" b="1" i="1" dirty="0">
                  <a:solidFill>
                    <a:srgbClr val="6D40DC"/>
                  </a:solidFill>
                </a:rPr>
                <a:t>Attacker</a:t>
              </a:r>
            </a:p>
          </p:txBody>
        </p:sp>
      </p:grpSp>
      <p:pic>
        <p:nvPicPr>
          <p:cNvPr id="6" name="Graphic 5" descr="Magnifying glass with solid fill">
            <a:extLst>
              <a:ext uri="{FF2B5EF4-FFF2-40B4-BE49-F238E27FC236}">
                <a16:creationId xmlns:a16="http://schemas.microsoft.com/office/drawing/2014/main" id="{F9900EE2-0B1D-9D8A-5D05-E747F6ADBCF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2260100" y="947758"/>
            <a:ext cx="1496868" cy="1496868"/>
          </a:xfrm>
          <a:prstGeom prst="rect">
            <a:avLst/>
          </a:prstGeom>
        </p:spPr>
      </p:pic>
      <p:grpSp>
        <p:nvGrpSpPr>
          <p:cNvPr id="19" name="Group 18">
            <a:extLst>
              <a:ext uri="{FF2B5EF4-FFF2-40B4-BE49-F238E27FC236}">
                <a16:creationId xmlns:a16="http://schemas.microsoft.com/office/drawing/2014/main" id="{8968AA20-5B79-0E23-8FCE-50B7F7BF1E36}"/>
              </a:ext>
            </a:extLst>
          </p:cNvPr>
          <p:cNvGrpSpPr/>
          <p:nvPr/>
        </p:nvGrpSpPr>
        <p:grpSpPr>
          <a:xfrm>
            <a:off x="3171206" y="1579803"/>
            <a:ext cx="6031942" cy="1325441"/>
            <a:chOff x="4611888" y="1869947"/>
            <a:chExt cx="6031942" cy="1325441"/>
          </a:xfrm>
        </p:grpSpPr>
        <p:sp>
          <p:nvSpPr>
            <p:cNvPr id="20" name="TextBox 19">
              <a:extLst>
                <a:ext uri="{FF2B5EF4-FFF2-40B4-BE49-F238E27FC236}">
                  <a16:creationId xmlns:a16="http://schemas.microsoft.com/office/drawing/2014/main" id="{50C0D1DD-AA77-2E2D-5495-35BC57C7C29A}"/>
                </a:ext>
              </a:extLst>
            </p:cNvPr>
            <p:cNvSpPr txBox="1"/>
            <p:nvPr/>
          </p:nvSpPr>
          <p:spPr>
            <a:xfrm>
              <a:off x="7837124" y="2272058"/>
              <a:ext cx="2806706" cy="923330"/>
            </a:xfrm>
            <a:prstGeom prst="rect">
              <a:avLst/>
            </a:prstGeom>
            <a:noFill/>
          </p:spPr>
          <p:txBody>
            <a:bodyPr wrap="square" rtlCol="0">
              <a:spAutoFit/>
            </a:bodyPr>
            <a:lstStyle/>
            <a:p>
              <a:pPr algn="ctr"/>
              <a:r>
                <a:rPr lang="en-US" i="1" dirty="0"/>
                <a:t>allocate multiple </a:t>
              </a:r>
              <a:r>
                <a:rPr lang="en-US" i="1" dirty="0">
                  <a:solidFill>
                    <a:srgbClr val="7A62E7"/>
                  </a:solidFill>
                </a:rPr>
                <a:t>test rows </a:t>
              </a:r>
              <a:r>
                <a:rPr lang="en-US" i="1" dirty="0"/>
                <a:t>to avoid triggering back-off </a:t>
              </a:r>
              <a:br>
                <a:rPr lang="en-US" i="1" dirty="0"/>
              </a:br>
              <a:r>
                <a:rPr lang="en-US" i="1" dirty="0"/>
                <a:t>while observing</a:t>
              </a:r>
            </a:p>
          </p:txBody>
        </p:sp>
        <p:sp>
          <p:nvSpPr>
            <p:cNvPr id="7" name="Rectangle 6">
              <a:extLst>
                <a:ext uri="{FF2B5EF4-FFF2-40B4-BE49-F238E27FC236}">
                  <a16:creationId xmlns:a16="http://schemas.microsoft.com/office/drawing/2014/main" id="{3D020A83-0710-479A-DFBC-90E7BC427979}"/>
                </a:ext>
              </a:extLst>
            </p:cNvPr>
            <p:cNvSpPr/>
            <p:nvPr/>
          </p:nvSpPr>
          <p:spPr>
            <a:xfrm>
              <a:off x="4611888" y="250491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1EEAF84-9529-BFF8-99AC-D8BFDBA0E305}"/>
                </a:ext>
              </a:extLst>
            </p:cNvPr>
            <p:cNvSpPr/>
            <p:nvPr/>
          </p:nvSpPr>
          <p:spPr>
            <a:xfrm>
              <a:off x="5319039" y="216217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1F6B072-D8DB-F4FD-F75D-F946DDFF897A}"/>
                </a:ext>
              </a:extLst>
            </p:cNvPr>
            <p:cNvSpPr/>
            <p:nvPr/>
          </p:nvSpPr>
          <p:spPr>
            <a:xfrm>
              <a:off x="6376919" y="238332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1435E9-129B-08AD-A6D6-90D91A062B91}"/>
                </a:ext>
              </a:extLst>
            </p:cNvPr>
            <p:cNvSpPr/>
            <p:nvPr/>
          </p:nvSpPr>
          <p:spPr>
            <a:xfrm>
              <a:off x="7100819" y="204411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4C9587C-1A9D-3DD5-B4E5-C08CD089B10D}"/>
                </a:ext>
              </a:extLst>
            </p:cNvPr>
            <p:cNvSpPr/>
            <p:nvPr/>
          </p:nvSpPr>
          <p:spPr>
            <a:xfrm>
              <a:off x="8890825" y="1869947"/>
              <a:ext cx="348336" cy="34833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1</a:t>
              </a:r>
            </a:p>
          </p:txBody>
        </p:sp>
      </p:grpSp>
      <p:grpSp>
        <p:nvGrpSpPr>
          <p:cNvPr id="34" name="Group 33">
            <a:extLst>
              <a:ext uri="{FF2B5EF4-FFF2-40B4-BE49-F238E27FC236}">
                <a16:creationId xmlns:a16="http://schemas.microsoft.com/office/drawing/2014/main" id="{6754FDB3-DC20-D024-4A65-0B7CC9F29B36}"/>
              </a:ext>
            </a:extLst>
          </p:cNvPr>
          <p:cNvGrpSpPr/>
          <p:nvPr/>
        </p:nvGrpSpPr>
        <p:grpSpPr>
          <a:xfrm>
            <a:off x="268607" y="3918127"/>
            <a:ext cx="3572982" cy="1803481"/>
            <a:chOff x="351702" y="3819774"/>
            <a:chExt cx="3572982" cy="1803481"/>
          </a:xfrm>
        </p:grpSpPr>
        <p:grpSp>
          <p:nvGrpSpPr>
            <p:cNvPr id="23" name="Group 22">
              <a:extLst>
                <a:ext uri="{FF2B5EF4-FFF2-40B4-BE49-F238E27FC236}">
                  <a16:creationId xmlns:a16="http://schemas.microsoft.com/office/drawing/2014/main" id="{2729DF57-3E4D-1A51-8996-1EF92ED949B7}"/>
                </a:ext>
              </a:extLst>
            </p:cNvPr>
            <p:cNvGrpSpPr/>
            <p:nvPr/>
          </p:nvGrpSpPr>
          <p:grpSpPr>
            <a:xfrm>
              <a:off x="351702" y="4699925"/>
              <a:ext cx="3572982" cy="923330"/>
              <a:chOff x="522768" y="3918127"/>
              <a:chExt cx="3572982" cy="923330"/>
            </a:xfrm>
          </p:grpSpPr>
          <p:sp>
            <p:nvSpPr>
              <p:cNvPr id="21" name="TextBox 20">
                <a:extLst>
                  <a:ext uri="{FF2B5EF4-FFF2-40B4-BE49-F238E27FC236}">
                    <a16:creationId xmlns:a16="http://schemas.microsoft.com/office/drawing/2014/main" id="{4C9FDE44-C6F1-9D5D-657D-90CF20F361A5}"/>
                  </a:ext>
                </a:extLst>
              </p:cNvPr>
              <p:cNvSpPr txBox="1"/>
              <p:nvPr/>
            </p:nvSpPr>
            <p:spPr>
              <a:xfrm>
                <a:off x="915916" y="3918127"/>
                <a:ext cx="3179834" cy="923330"/>
              </a:xfrm>
              <a:prstGeom prst="rect">
                <a:avLst/>
              </a:prstGeom>
              <a:noFill/>
            </p:spPr>
            <p:txBody>
              <a:bodyPr wrap="square" rtlCol="0">
                <a:spAutoFit/>
              </a:bodyPr>
              <a:lstStyle/>
              <a:p>
                <a:pPr algn="ctr"/>
                <a:r>
                  <a:rPr lang="en-US" i="1" dirty="0"/>
                  <a:t>access </a:t>
                </a:r>
                <a:r>
                  <a:rPr lang="en-US" i="1" dirty="0">
                    <a:solidFill>
                      <a:srgbClr val="7A62E7"/>
                    </a:solidFill>
                  </a:rPr>
                  <a:t>test rows </a:t>
                </a:r>
                <a:r>
                  <a:rPr lang="en-US" i="1" dirty="0"/>
                  <a:t>continuously and </a:t>
                </a:r>
                <a:r>
                  <a:rPr lang="en-US" i="1" dirty="0">
                    <a:solidFill>
                      <a:srgbClr val="B3195F"/>
                    </a:solidFill>
                  </a:rPr>
                  <a:t>measure access latencies </a:t>
                </a:r>
                <a:r>
                  <a:rPr lang="en-US" i="1" dirty="0"/>
                  <a:t>to </a:t>
                </a:r>
                <a:r>
                  <a:rPr lang="en-US" i="1" dirty="0">
                    <a:solidFill>
                      <a:srgbClr val="316CE3"/>
                    </a:solidFill>
                  </a:rPr>
                  <a:t>detect back-offs</a:t>
                </a:r>
              </a:p>
            </p:txBody>
          </p:sp>
          <p:sp>
            <p:nvSpPr>
              <p:cNvPr id="22" name="Oval 21">
                <a:extLst>
                  <a:ext uri="{FF2B5EF4-FFF2-40B4-BE49-F238E27FC236}">
                    <a16:creationId xmlns:a16="http://schemas.microsoft.com/office/drawing/2014/main" id="{32A4FB46-0055-EDFE-D4A4-554496309FEB}"/>
                  </a:ext>
                </a:extLst>
              </p:cNvPr>
              <p:cNvSpPr/>
              <p:nvPr/>
            </p:nvSpPr>
            <p:spPr>
              <a:xfrm>
                <a:off x="522768" y="4160961"/>
                <a:ext cx="348336" cy="34833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2</a:t>
                </a:r>
              </a:p>
            </p:txBody>
          </p:sp>
        </p:grpSp>
        <p:grpSp>
          <p:nvGrpSpPr>
            <p:cNvPr id="32" name="Group 31">
              <a:extLst>
                <a:ext uri="{FF2B5EF4-FFF2-40B4-BE49-F238E27FC236}">
                  <a16:creationId xmlns:a16="http://schemas.microsoft.com/office/drawing/2014/main" id="{1C5DA8FF-1181-4B6B-2613-DD8622A00B96}"/>
                </a:ext>
              </a:extLst>
            </p:cNvPr>
            <p:cNvGrpSpPr/>
            <p:nvPr/>
          </p:nvGrpSpPr>
          <p:grpSpPr>
            <a:xfrm>
              <a:off x="784341" y="3819774"/>
              <a:ext cx="2707705" cy="737641"/>
              <a:chOff x="910066" y="4958257"/>
              <a:chExt cx="3855576" cy="1050347"/>
            </a:xfrm>
          </p:grpSpPr>
          <p:cxnSp>
            <p:nvCxnSpPr>
              <p:cNvPr id="24" name="Straight Arrow Connector 23">
                <a:extLst>
                  <a:ext uri="{FF2B5EF4-FFF2-40B4-BE49-F238E27FC236}">
                    <a16:creationId xmlns:a16="http://schemas.microsoft.com/office/drawing/2014/main" id="{AC56347F-41EE-8291-9DA1-3D4D3835D658}"/>
                  </a:ext>
                </a:extLst>
              </p:cNvPr>
              <p:cNvCxnSpPr>
                <a:cxnSpLocks/>
              </p:cNvCxnSpPr>
              <p:nvPr/>
            </p:nvCxnSpPr>
            <p:spPr>
              <a:xfrm>
                <a:off x="910066" y="5985173"/>
                <a:ext cx="3855576"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BB47BDB-E82D-7CC0-D400-E41EC6FC5AD4}"/>
                  </a:ext>
                </a:extLst>
              </p:cNvPr>
              <p:cNvCxnSpPr>
                <a:cxnSpLocks/>
              </p:cNvCxnSpPr>
              <p:nvPr/>
            </p:nvCxnSpPr>
            <p:spPr>
              <a:xfrm flipV="1">
                <a:off x="932456" y="4958257"/>
                <a:ext cx="0" cy="1050347"/>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8809207C-6AF8-9202-3354-1BADDA2569F8}"/>
                  </a:ext>
                </a:extLst>
              </p:cNvPr>
              <p:cNvSpPr/>
              <p:nvPr/>
            </p:nvSpPr>
            <p:spPr>
              <a:xfrm>
                <a:off x="1036316" y="5200272"/>
                <a:ext cx="3404211" cy="593113"/>
              </a:xfrm>
              <a:custGeom>
                <a:avLst/>
                <a:gdLst>
                  <a:gd name="connsiteX0" fmla="*/ 0 w 1768129"/>
                  <a:gd name="connsiteY0" fmla="*/ 637108 h 686302"/>
                  <a:gd name="connsiteX1" fmla="*/ 199348 w 1768129"/>
                  <a:gd name="connsiteY1" fmla="*/ 624107 h 686302"/>
                  <a:gd name="connsiteX2" fmla="*/ 320690 w 1768129"/>
                  <a:gd name="connsiteY2" fmla="*/ 641442 h 686302"/>
                  <a:gd name="connsiteX3" fmla="*/ 459367 w 1768129"/>
                  <a:gd name="connsiteY3" fmla="*/ 606772 h 686302"/>
                  <a:gd name="connsiteX4" fmla="*/ 667382 w 1768129"/>
                  <a:gd name="connsiteY4" fmla="*/ 624107 h 686302"/>
                  <a:gd name="connsiteX5" fmla="*/ 827727 w 1768129"/>
                  <a:gd name="connsiteY5" fmla="*/ 611106 h 686302"/>
                  <a:gd name="connsiteX6" fmla="*/ 949070 w 1768129"/>
                  <a:gd name="connsiteY6" fmla="*/ 61 h 686302"/>
                  <a:gd name="connsiteX7" fmla="*/ 1066078 w 1768129"/>
                  <a:gd name="connsiteY7" fmla="*/ 650109 h 686302"/>
                  <a:gd name="connsiteX8" fmla="*/ 1287094 w 1768129"/>
                  <a:gd name="connsiteY8" fmla="*/ 602439 h 686302"/>
                  <a:gd name="connsiteX9" fmla="*/ 1529779 w 1768129"/>
                  <a:gd name="connsiteY9" fmla="*/ 598105 h 686302"/>
                  <a:gd name="connsiteX10" fmla="*/ 1768129 w 1768129"/>
                  <a:gd name="connsiteY10" fmla="*/ 598105 h 686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68129" h="686302">
                    <a:moveTo>
                      <a:pt x="0" y="637108"/>
                    </a:moveTo>
                    <a:cubicBezTo>
                      <a:pt x="72950" y="630246"/>
                      <a:pt x="145900" y="623385"/>
                      <a:pt x="199348" y="624107"/>
                    </a:cubicBezTo>
                    <a:cubicBezTo>
                      <a:pt x="252796" y="624829"/>
                      <a:pt x="277354" y="644331"/>
                      <a:pt x="320690" y="641442"/>
                    </a:cubicBezTo>
                    <a:cubicBezTo>
                      <a:pt x="364026" y="638553"/>
                      <a:pt x="401585" y="609661"/>
                      <a:pt x="459367" y="606772"/>
                    </a:cubicBezTo>
                    <a:cubicBezTo>
                      <a:pt x="517149" y="603883"/>
                      <a:pt x="605989" y="623385"/>
                      <a:pt x="667382" y="624107"/>
                    </a:cubicBezTo>
                    <a:cubicBezTo>
                      <a:pt x="728775" y="624829"/>
                      <a:pt x="780779" y="715114"/>
                      <a:pt x="827727" y="611106"/>
                    </a:cubicBezTo>
                    <a:cubicBezTo>
                      <a:pt x="874675" y="507098"/>
                      <a:pt x="909345" y="-6439"/>
                      <a:pt x="949070" y="61"/>
                    </a:cubicBezTo>
                    <a:cubicBezTo>
                      <a:pt x="988795" y="6561"/>
                      <a:pt x="1009741" y="549713"/>
                      <a:pt x="1066078" y="650109"/>
                    </a:cubicBezTo>
                    <a:cubicBezTo>
                      <a:pt x="1122415" y="750505"/>
                      <a:pt x="1209811" y="611106"/>
                      <a:pt x="1287094" y="602439"/>
                    </a:cubicBezTo>
                    <a:cubicBezTo>
                      <a:pt x="1364378" y="593772"/>
                      <a:pt x="1529779" y="598105"/>
                      <a:pt x="1529779" y="598105"/>
                    </a:cubicBezTo>
                    <a:lnTo>
                      <a:pt x="1768129" y="598105"/>
                    </a:lnTo>
                  </a:path>
                </a:pathLst>
              </a:custGeom>
              <a:noFill/>
              <a:ln w="38100">
                <a:solidFill>
                  <a:srgbClr val="B3195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2" name="Group 41">
            <a:extLst>
              <a:ext uri="{FF2B5EF4-FFF2-40B4-BE49-F238E27FC236}">
                <a16:creationId xmlns:a16="http://schemas.microsoft.com/office/drawing/2014/main" id="{47D7CB91-C348-BF27-B96C-F7470A7C5E64}"/>
              </a:ext>
            </a:extLst>
          </p:cNvPr>
          <p:cNvGrpSpPr/>
          <p:nvPr/>
        </p:nvGrpSpPr>
        <p:grpSpPr>
          <a:xfrm>
            <a:off x="4265194" y="4374187"/>
            <a:ext cx="4673399" cy="1234621"/>
            <a:chOff x="4265194" y="3952757"/>
            <a:chExt cx="4673399" cy="1234621"/>
          </a:xfrm>
        </p:grpSpPr>
        <p:pic>
          <p:nvPicPr>
            <p:cNvPr id="36" name="Picture 35">
              <a:extLst>
                <a:ext uri="{FF2B5EF4-FFF2-40B4-BE49-F238E27FC236}">
                  <a16:creationId xmlns:a16="http://schemas.microsoft.com/office/drawing/2014/main" id="{462CB5FE-8B53-C459-6940-EC028317A71C}"/>
                </a:ext>
              </a:extLst>
            </p:cNvPr>
            <p:cNvPicPr>
              <a:picLocks noChangeAspect="1"/>
            </p:cNvPicPr>
            <p:nvPr/>
          </p:nvPicPr>
          <p:blipFill>
            <a:blip r:embed="rId8"/>
            <a:srcRect b="59554"/>
            <a:stretch>
              <a:fillRect/>
            </a:stretch>
          </p:blipFill>
          <p:spPr>
            <a:xfrm>
              <a:off x="4265194" y="3952757"/>
              <a:ext cx="4673399" cy="248075"/>
            </a:xfrm>
            <a:prstGeom prst="rect">
              <a:avLst/>
            </a:prstGeom>
          </p:spPr>
        </p:pic>
        <p:grpSp>
          <p:nvGrpSpPr>
            <p:cNvPr id="41" name="Group 40">
              <a:extLst>
                <a:ext uri="{FF2B5EF4-FFF2-40B4-BE49-F238E27FC236}">
                  <a16:creationId xmlns:a16="http://schemas.microsoft.com/office/drawing/2014/main" id="{97986387-7068-562A-4563-001B5D0F5504}"/>
                </a:ext>
              </a:extLst>
            </p:cNvPr>
            <p:cNvGrpSpPr/>
            <p:nvPr/>
          </p:nvGrpSpPr>
          <p:grpSpPr>
            <a:xfrm>
              <a:off x="4815402" y="4541047"/>
              <a:ext cx="3572982" cy="646331"/>
              <a:chOff x="4447920" y="4541047"/>
              <a:chExt cx="3572982" cy="646331"/>
            </a:xfrm>
          </p:grpSpPr>
          <p:sp>
            <p:nvSpPr>
              <p:cNvPr id="37" name="TextBox 36">
                <a:extLst>
                  <a:ext uri="{FF2B5EF4-FFF2-40B4-BE49-F238E27FC236}">
                    <a16:creationId xmlns:a16="http://schemas.microsoft.com/office/drawing/2014/main" id="{9139DABF-A088-2C48-AA5A-0F6C585D8FBD}"/>
                  </a:ext>
                </a:extLst>
              </p:cNvPr>
              <p:cNvSpPr txBox="1"/>
              <p:nvPr/>
            </p:nvSpPr>
            <p:spPr>
              <a:xfrm>
                <a:off x="4841068" y="4541047"/>
                <a:ext cx="3179834" cy="646331"/>
              </a:xfrm>
              <a:prstGeom prst="rect">
                <a:avLst/>
              </a:prstGeom>
              <a:noFill/>
            </p:spPr>
            <p:txBody>
              <a:bodyPr wrap="square" rtlCol="0">
                <a:spAutoFit/>
              </a:bodyPr>
              <a:lstStyle/>
              <a:p>
                <a:pPr algn="ctr"/>
                <a:r>
                  <a:rPr lang="en-US" i="1" dirty="0"/>
                  <a:t>create </a:t>
                </a:r>
                <a:r>
                  <a:rPr lang="en-US" i="1" dirty="0">
                    <a:solidFill>
                      <a:srgbClr val="DA8200"/>
                    </a:solidFill>
                  </a:rPr>
                  <a:t>fingerprint</a:t>
                </a:r>
                <a:r>
                  <a:rPr lang="en-US" i="1" dirty="0">
                    <a:solidFill>
                      <a:srgbClr val="E28700"/>
                    </a:solidFill>
                  </a:rPr>
                  <a:t> </a:t>
                </a:r>
                <a:r>
                  <a:rPr lang="en-US" i="1" dirty="0"/>
                  <a:t>by only using </a:t>
                </a:r>
                <a:br>
                  <a:rPr lang="en-US" i="1" dirty="0"/>
                </a:br>
                <a:r>
                  <a:rPr lang="en-US" i="1" dirty="0"/>
                  <a:t>the timestamps of </a:t>
                </a:r>
                <a:r>
                  <a:rPr lang="en-US" i="1" dirty="0">
                    <a:solidFill>
                      <a:srgbClr val="B3195F"/>
                    </a:solidFill>
                  </a:rPr>
                  <a:t>back-offs</a:t>
                </a:r>
              </a:p>
            </p:txBody>
          </p:sp>
          <p:sp>
            <p:nvSpPr>
              <p:cNvPr id="38" name="Oval 37">
                <a:extLst>
                  <a:ext uri="{FF2B5EF4-FFF2-40B4-BE49-F238E27FC236}">
                    <a16:creationId xmlns:a16="http://schemas.microsoft.com/office/drawing/2014/main" id="{698C9659-A3C9-99F6-7099-0D2AF7AD79DB}"/>
                  </a:ext>
                </a:extLst>
              </p:cNvPr>
              <p:cNvSpPr/>
              <p:nvPr/>
            </p:nvSpPr>
            <p:spPr>
              <a:xfrm>
                <a:off x="4447920" y="4706210"/>
                <a:ext cx="348336" cy="34833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3</a:t>
                </a:r>
              </a:p>
            </p:txBody>
          </p:sp>
        </p:grpSp>
      </p:grpSp>
      <p:grpSp>
        <p:nvGrpSpPr>
          <p:cNvPr id="43" name="Group 42">
            <a:extLst>
              <a:ext uri="{FF2B5EF4-FFF2-40B4-BE49-F238E27FC236}">
                <a16:creationId xmlns:a16="http://schemas.microsoft.com/office/drawing/2014/main" id="{9749F83F-8471-9272-F25D-625B41E8318D}"/>
              </a:ext>
            </a:extLst>
          </p:cNvPr>
          <p:cNvGrpSpPr/>
          <p:nvPr/>
        </p:nvGrpSpPr>
        <p:grpSpPr>
          <a:xfrm>
            <a:off x="7335501" y="3452622"/>
            <a:ext cx="1775096" cy="812796"/>
            <a:chOff x="7335501" y="3031192"/>
            <a:chExt cx="1775096" cy="812796"/>
          </a:xfrm>
        </p:grpSpPr>
        <p:sp>
          <p:nvSpPr>
            <p:cNvPr id="39" name="Freeform: Shape 38">
              <a:extLst>
                <a:ext uri="{FF2B5EF4-FFF2-40B4-BE49-F238E27FC236}">
                  <a16:creationId xmlns:a16="http://schemas.microsoft.com/office/drawing/2014/main" id="{88A149FD-EA5A-AFD1-AC9A-928312F593B3}"/>
                </a:ext>
              </a:extLst>
            </p:cNvPr>
            <p:cNvSpPr/>
            <p:nvPr/>
          </p:nvSpPr>
          <p:spPr>
            <a:xfrm rot="14400000">
              <a:off x="7468446" y="3399310"/>
              <a:ext cx="311733" cy="577623"/>
            </a:xfrm>
            <a:custGeom>
              <a:avLst/>
              <a:gdLst>
                <a:gd name="connsiteX0" fmla="*/ 323850 w 323850"/>
                <a:gd name="connsiteY0" fmla="*/ 600075 h 600075"/>
                <a:gd name="connsiteX1" fmla="*/ 161925 w 323850"/>
                <a:gd name="connsiteY1" fmla="*/ 247650 h 600075"/>
                <a:gd name="connsiteX2" fmla="*/ 0 w 323850"/>
                <a:gd name="connsiteY2" fmla="*/ 0 h 600075"/>
              </a:gdLst>
              <a:ahLst/>
              <a:cxnLst>
                <a:cxn ang="0">
                  <a:pos x="connsiteX0" y="connsiteY0"/>
                </a:cxn>
                <a:cxn ang="0">
                  <a:pos x="connsiteX1" y="connsiteY1"/>
                </a:cxn>
                <a:cxn ang="0">
                  <a:pos x="connsiteX2" y="connsiteY2"/>
                </a:cxn>
              </a:cxnLst>
              <a:rect l="l" t="t" r="r" b="b"/>
              <a:pathLst>
                <a:path w="323850" h="600075">
                  <a:moveTo>
                    <a:pt x="323850" y="600075"/>
                  </a:moveTo>
                  <a:cubicBezTo>
                    <a:pt x="269875" y="473868"/>
                    <a:pt x="215900" y="347662"/>
                    <a:pt x="161925" y="247650"/>
                  </a:cubicBezTo>
                  <a:cubicBezTo>
                    <a:pt x="107950" y="147638"/>
                    <a:pt x="53975" y="73819"/>
                    <a:pt x="0" y="0"/>
                  </a:cubicBezTo>
                </a:path>
              </a:pathLst>
            </a:custGeom>
            <a:noFill/>
            <a:ln w="38100">
              <a:solidFill>
                <a:schemeClr val="tx1"/>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994130B9-6D16-4ACB-827B-F52ECAD036C9}"/>
                </a:ext>
              </a:extLst>
            </p:cNvPr>
            <p:cNvSpPr txBox="1"/>
            <p:nvPr/>
          </p:nvSpPr>
          <p:spPr>
            <a:xfrm>
              <a:off x="7780361" y="3031192"/>
              <a:ext cx="1330236" cy="646331"/>
            </a:xfrm>
            <a:prstGeom prst="rect">
              <a:avLst/>
            </a:prstGeom>
            <a:noFill/>
          </p:spPr>
          <p:txBody>
            <a:bodyPr wrap="square" rtlCol="0">
              <a:spAutoFit/>
            </a:bodyPr>
            <a:lstStyle/>
            <a:p>
              <a:r>
                <a:rPr lang="en-US" i="1" dirty="0"/>
                <a:t>each line is a back-off</a:t>
              </a:r>
            </a:p>
          </p:txBody>
        </p:sp>
      </p:grpSp>
    </p:spTree>
    <p:extLst>
      <p:ext uri="{BB962C8B-B14F-4D97-AF65-F5344CB8AC3E}">
        <p14:creationId xmlns:p14="http://schemas.microsoft.com/office/powerpoint/2010/main" val="3114975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A6AA6-AED4-B3D0-3B26-F393C979F6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EE67D-F6C9-655B-0749-8064AA8DDC12}"/>
              </a:ext>
            </a:extLst>
          </p:cNvPr>
          <p:cNvSpPr>
            <a:spLocks noGrp="1"/>
          </p:cNvSpPr>
          <p:nvPr>
            <p:ph type="title"/>
          </p:nvPr>
        </p:nvSpPr>
        <p:spPr/>
        <p:txBody>
          <a:bodyPr/>
          <a:lstStyle/>
          <a:p>
            <a:r>
              <a:rPr lang="en-US" dirty="0"/>
              <a:t>Preparing for the Attack: Creating a Database</a:t>
            </a:r>
          </a:p>
        </p:txBody>
      </p:sp>
      <p:pic>
        <p:nvPicPr>
          <p:cNvPr id="29" name="Content Placeholder 28" descr="Internet outline">
            <a:extLst>
              <a:ext uri="{FF2B5EF4-FFF2-40B4-BE49-F238E27FC236}">
                <a16:creationId xmlns:a16="http://schemas.microsoft.com/office/drawing/2014/main" id="{A2784733-18FA-CB24-FE0F-0FD624ED1921}"/>
              </a:ext>
            </a:extLst>
          </p:cNvPr>
          <p:cNvPicPr>
            <a:picLocks noGrp="1" noChangeAspect="1"/>
          </p:cNvPicPr>
          <p:nvPr>
            <p:ph idx="1"/>
          </p:nvPr>
        </p:nvPicPr>
        <p:blipFill>
          <a:blip r:embed="rId3">
            <a:extLst>
              <a:ext uri="{96DAC541-7B7A-43D3-8B79-37D633B846F1}">
                <asvg:svgBlip xmlns:asvg="http://schemas.microsoft.com/office/drawing/2016/SVG/main" r:embed="rId4"/>
              </a:ext>
            </a:extLst>
          </a:blip>
          <a:stretch>
            <a:fillRect/>
          </a:stretch>
        </p:blipFill>
        <p:spPr>
          <a:xfrm>
            <a:off x="6725861" y="1257510"/>
            <a:ext cx="1914525" cy="1914525"/>
          </a:xfrm>
        </p:spPr>
      </p:pic>
      <p:sp>
        <p:nvSpPr>
          <p:cNvPr id="4" name="Footer Placeholder 3">
            <a:extLst>
              <a:ext uri="{FF2B5EF4-FFF2-40B4-BE49-F238E27FC236}">
                <a16:creationId xmlns:a16="http://schemas.microsoft.com/office/drawing/2014/main" id="{FDF1C3A2-7993-0A4D-BAB6-CE2E95915607}"/>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B333C6A4-BA2C-CB46-6810-A5519D43CFD2}"/>
              </a:ext>
            </a:extLst>
          </p:cNvPr>
          <p:cNvSpPr>
            <a:spLocks noGrp="1"/>
          </p:cNvSpPr>
          <p:nvPr>
            <p:ph type="sldNum" sz="quarter" idx="12"/>
          </p:nvPr>
        </p:nvSpPr>
        <p:spPr/>
        <p:txBody>
          <a:bodyPr/>
          <a:lstStyle/>
          <a:p>
            <a:fld id="{CBE5B309-C2CE-4D90-B104-F7E98438FC65}" type="slidenum">
              <a:rPr lang="tr-TR" smtClean="0"/>
              <a:pPr/>
              <a:t>38</a:t>
            </a:fld>
            <a:endParaRPr lang="tr-TR" dirty="0"/>
          </a:p>
        </p:txBody>
      </p:sp>
      <p:grpSp>
        <p:nvGrpSpPr>
          <p:cNvPr id="15" name="Group 14">
            <a:extLst>
              <a:ext uri="{FF2B5EF4-FFF2-40B4-BE49-F238E27FC236}">
                <a16:creationId xmlns:a16="http://schemas.microsoft.com/office/drawing/2014/main" id="{BC70C510-9608-8610-CC46-8AAAF7351F97}"/>
              </a:ext>
            </a:extLst>
          </p:cNvPr>
          <p:cNvGrpSpPr/>
          <p:nvPr/>
        </p:nvGrpSpPr>
        <p:grpSpPr>
          <a:xfrm flipH="1">
            <a:off x="697884" y="1305136"/>
            <a:ext cx="1562216" cy="2188607"/>
            <a:chOff x="6885359" y="1470482"/>
            <a:chExt cx="1562216" cy="2188607"/>
          </a:xfrm>
        </p:grpSpPr>
        <p:sp>
          <p:nvSpPr>
            <p:cNvPr id="11" name="Oval 10">
              <a:extLst>
                <a:ext uri="{FF2B5EF4-FFF2-40B4-BE49-F238E27FC236}">
                  <a16:creationId xmlns:a16="http://schemas.microsoft.com/office/drawing/2014/main" id="{1E8E745B-D627-973A-2FCA-0A402B0B6B45}"/>
                </a:ext>
              </a:extLst>
            </p:cNvPr>
            <p:cNvSpPr/>
            <p:nvPr/>
          </p:nvSpPr>
          <p:spPr>
            <a:xfrm>
              <a:off x="6926968" y="1690179"/>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Old woman wearing lightning shirt">
              <a:extLst>
                <a:ext uri="{FF2B5EF4-FFF2-40B4-BE49-F238E27FC236}">
                  <a16:creationId xmlns:a16="http://schemas.microsoft.com/office/drawing/2014/main" id="{7747B12D-62F7-0D2C-DAD5-ED6F4DBFC7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7011645" y="1470482"/>
              <a:ext cx="1181100" cy="1819275"/>
            </a:xfrm>
            <a:prstGeom prst="rect">
              <a:avLst/>
            </a:prstGeom>
          </p:spPr>
        </p:pic>
        <p:sp>
          <p:nvSpPr>
            <p:cNvPr id="14" name="TextBox 13">
              <a:extLst>
                <a:ext uri="{FF2B5EF4-FFF2-40B4-BE49-F238E27FC236}">
                  <a16:creationId xmlns:a16="http://schemas.microsoft.com/office/drawing/2014/main" id="{C32C5E87-415E-A983-C2CB-F7603B97FA4A}"/>
                </a:ext>
              </a:extLst>
            </p:cNvPr>
            <p:cNvSpPr txBox="1"/>
            <p:nvPr/>
          </p:nvSpPr>
          <p:spPr>
            <a:xfrm>
              <a:off x="6885359" y="3289757"/>
              <a:ext cx="1433672" cy="369332"/>
            </a:xfrm>
            <a:prstGeom prst="rect">
              <a:avLst/>
            </a:prstGeom>
            <a:noFill/>
          </p:spPr>
          <p:txBody>
            <a:bodyPr wrap="square" rtlCol="0">
              <a:spAutoFit/>
            </a:bodyPr>
            <a:lstStyle/>
            <a:p>
              <a:pPr algn="ctr"/>
              <a:r>
                <a:rPr lang="en-US" b="1" i="1" dirty="0">
                  <a:solidFill>
                    <a:srgbClr val="6D40DC"/>
                  </a:solidFill>
                </a:rPr>
                <a:t>Attacker</a:t>
              </a:r>
            </a:p>
          </p:txBody>
        </p:sp>
      </p:grpSp>
      <p:grpSp>
        <p:nvGrpSpPr>
          <p:cNvPr id="8" name="Group 7">
            <a:extLst>
              <a:ext uri="{FF2B5EF4-FFF2-40B4-BE49-F238E27FC236}">
                <a16:creationId xmlns:a16="http://schemas.microsoft.com/office/drawing/2014/main" id="{42B5960C-83F5-B2CC-1D12-5C051AF062ED}"/>
              </a:ext>
            </a:extLst>
          </p:cNvPr>
          <p:cNvGrpSpPr/>
          <p:nvPr/>
        </p:nvGrpSpPr>
        <p:grpSpPr>
          <a:xfrm>
            <a:off x="2260100" y="947758"/>
            <a:ext cx="4195492" cy="2018314"/>
            <a:chOff x="2260100" y="947758"/>
            <a:chExt cx="4195492" cy="2018314"/>
          </a:xfrm>
        </p:grpSpPr>
        <p:pic>
          <p:nvPicPr>
            <p:cNvPr id="12" name="Picture 11">
              <a:extLst>
                <a:ext uri="{FF2B5EF4-FFF2-40B4-BE49-F238E27FC236}">
                  <a16:creationId xmlns:a16="http://schemas.microsoft.com/office/drawing/2014/main" id="{EB769D4A-B921-2D7D-04B3-72844CD2E8C5}"/>
                </a:ext>
              </a:extLst>
            </p:cNvPr>
            <p:cNvPicPr>
              <a:picLocks noChangeAspect="1"/>
            </p:cNvPicPr>
            <p:nvPr/>
          </p:nvPicPr>
          <p:blipFill rotWithShape="1">
            <a:blip r:embed="rId7">
              <a:extLst>
                <a:ext uri="{28A0092B-C50C-407E-A947-70E740481C1C}">
                  <a14:useLocalDpi xmlns:a14="http://schemas.microsoft.com/office/drawing/2010/main" val="0"/>
                </a:ext>
              </a:extLst>
            </a:blip>
            <a:srcRect l="4726" t="21295" r="5001" b="22250"/>
            <a:stretch/>
          </p:blipFill>
          <p:spPr>
            <a:xfrm rot="10800000">
              <a:off x="2838689" y="1305137"/>
              <a:ext cx="3616903" cy="1660935"/>
            </a:xfrm>
            <a:prstGeom prst="rect">
              <a:avLst/>
            </a:prstGeom>
          </p:spPr>
        </p:pic>
        <p:pic>
          <p:nvPicPr>
            <p:cNvPr id="6" name="Graphic 5" descr="Magnifying glass with solid fill">
              <a:extLst>
                <a:ext uri="{FF2B5EF4-FFF2-40B4-BE49-F238E27FC236}">
                  <a16:creationId xmlns:a16="http://schemas.microsoft.com/office/drawing/2014/main" id="{911C8E33-AAE5-0C67-6A49-88D86768A78B}"/>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2260100" y="947758"/>
              <a:ext cx="1496868" cy="1496868"/>
            </a:xfrm>
            <a:prstGeom prst="rect">
              <a:avLst/>
            </a:prstGeom>
          </p:spPr>
        </p:pic>
        <p:grpSp>
          <p:nvGrpSpPr>
            <p:cNvPr id="19" name="Group 18">
              <a:extLst>
                <a:ext uri="{FF2B5EF4-FFF2-40B4-BE49-F238E27FC236}">
                  <a16:creationId xmlns:a16="http://schemas.microsoft.com/office/drawing/2014/main" id="{91A68C28-E217-74EB-C230-AC05DFF20B89}"/>
                </a:ext>
              </a:extLst>
            </p:cNvPr>
            <p:cNvGrpSpPr/>
            <p:nvPr/>
          </p:nvGrpSpPr>
          <p:grpSpPr>
            <a:xfrm>
              <a:off x="3171206" y="1753971"/>
              <a:ext cx="2946131" cy="558690"/>
              <a:chOff x="4611888" y="2044115"/>
              <a:chExt cx="2946131" cy="558690"/>
            </a:xfrm>
          </p:grpSpPr>
          <p:sp>
            <p:nvSpPr>
              <p:cNvPr id="7" name="Rectangle 6">
                <a:extLst>
                  <a:ext uri="{FF2B5EF4-FFF2-40B4-BE49-F238E27FC236}">
                    <a16:creationId xmlns:a16="http://schemas.microsoft.com/office/drawing/2014/main" id="{39200569-B7D1-AF7E-281F-2A5129A81B74}"/>
                  </a:ext>
                </a:extLst>
              </p:cNvPr>
              <p:cNvSpPr/>
              <p:nvPr/>
            </p:nvSpPr>
            <p:spPr>
              <a:xfrm>
                <a:off x="4611888" y="250491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1621749-2DF6-93DE-D35F-755E8C4E8D4C}"/>
                  </a:ext>
                </a:extLst>
              </p:cNvPr>
              <p:cNvSpPr/>
              <p:nvPr/>
            </p:nvSpPr>
            <p:spPr>
              <a:xfrm>
                <a:off x="5319039" y="216217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4F485D5-4132-B21B-5038-EEB3605D1B62}"/>
                  </a:ext>
                </a:extLst>
              </p:cNvPr>
              <p:cNvSpPr/>
              <p:nvPr/>
            </p:nvSpPr>
            <p:spPr>
              <a:xfrm>
                <a:off x="6376919" y="238332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BAE80AD-9E71-FAB1-A471-1688D3AC9A03}"/>
                  </a:ext>
                </a:extLst>
              </p:cNvPr>
              <p:cNvSpPr/>
              <p:nvPr/>
            </p:nvSpPr>
            <p:spPr>
              <a:xfrm>
                <a:off x="7100819" y="204411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37" name="TextBox 36">
            <a:extLst>
              <a:ext uri="{FF2B5EF4-FFF2-40B4-BE49-F238E27FC236}">
                <a16:creationId xmlns:a16="http://schemas.microsoft.com/office/drawing/2014/main" id="{B382F3E2-7175-FEC4-EF6D-F3C05B908D07}"/>
              </a:ext>
            </a:extLst>
          </p:cNvPr>
          <p:cNvSpPr txBox="1"/>
          <p:nvPr/>
        </p:nvSpPr>
        <p:spPr>
          <a:xfrm>
            <a:off x="2708694" y="3085434"/>
            <a:ext cx="3695187" cy="646331"/>
          </a:xfrm>
          <a:prstGeom prst="rect">
            <a:avLst/>
          </a:prstGeom>
          <a:noFill/>
        </p:spPr>
        <p:txBody>
          <a:bodyPr wrap="square" rtlCol="0">
            <a:spAutoFit/>
          </a:bodyPr>
          <a:lstStyle/>
          <a:p>
            <a:pPr algn="ctr"/>
            <a:r>
              <a:rPr lang="en-US" i="1" dirty="0"/>
              <a:t>fingerprint </a:t>
            </a:r>
            <a:r>
              <a:rPr lang="en-US" i="1" dirty="0">
                <a:solidFill>
                  <a:srgbClr val="6D40DC"/>
                </a:solidFill>
              </a:rPr>
              <a:t>many websites </a:t>
            </a:r>
          </a:p>
          <a:p>
            <a:pPr algn="ctr"/>
            <a:r>
              <a:rPr lang="en-US" i="1" dirty="0"/>
              <a:t>and create </a:t>
            </a:r>
            <a:r>
              <a:rPr lang="en-US" i="1" dirty="0">
                <a:solidFill>
                  <a:srgbClr val="6D40DC"/>
                </a:solidFill>
              </a:rPr>
              <a:t>a fingerprint database</a:t>
            </a:r>
          </a:p>
        </p:txBody>
      </p:sp>
      <p:pic>
        <p:nvPicPr>
          <p:cNvPr id="44" name="Picture 43">
            <a:extLst>
              <a:ext uri="{FF2B5EF4-FFF2-40B4-BE49-F238E27FC236}">
                <a16:creationId xmlns:a16="http://schemas.microsoft.com/office/drawing/2014/main" id="{9A656370-F79D-F790-CBD1-2168446725A3}"/>
              </a:ext>
            </a:extLst>
          </p:cNvPr>
          <p:cNvPicPr>
            <a:picLocks noChangeAspect="1"/>
          </p:cNvPicPr>
          <p:nvPr/>
        </p:nvPicPr>
        <p:blipFill>
          <a:blip r:embed="rId10"/>
          <a:srcRect b="21338"/>
          <a:stretch>
            <a:fillRect/>
          </a:stretch>
        </p:blipFill>
        <p:spPr>
          <a:xfrm>
            <a:off x="556554" y="3765377"/>
            <a:ext cx="8047518" cy="1892428"/>
          </a:xfrm>
          <a:prstGeom prst="rect">
            <a:avLst/>
          </a:prstGeom>
        </p:spPr>
      </p:pic>
      <p:sp>
        <p:nvSpPr>
          <p:cNvPr id="3" name="TextBox 2">
            <a:extLst>
              <a:ext uri="{FF2B5EF4-FFF2-40B4-BE49-F238E27FC236}">
                <a16:creationId xmlns:a16="http://schemas.microsoft.com/office/drawing/2014/main" id="{520DB93A-DDB6-CF33-695D-7F589DF81466}"/>
              </a:ext>
            </a:extLst>
          </p:cNvPr>
          <p:cNvSpPr txBox="1"/>
          <p:nvPr/>
        </p:nvSpPr>
        <p:spPr>
          <a:xfrm rot="16200000">
            <a:off x="-348156" y="3731820"/>
            <a:ext cx="1475822" cy="646331"/>
          </a:xfrm>
          <a:prstGeom prst="rect">
            <a:avLst/>
          </a:prstGeom>
          <a:noFill/>
        </p:spPr>
        <p:txBody>
          <a:bodyPr wrap="square" rtlCol="0">
            <a:spAutoFit/>
          </a:bodyPr>
          <a:lstStyle/>
          <a:p>
            <a:r>
              <a:rPr lang="en-US" i="1" dirty="0">
                <a:solidFill>
                  <a:srgbClr val="6D40DC"/>
                </a:solidFill>
              </a:rPr>
              <a:t>Multiple instances</a:t>
            </a:r>
          </a:p>
        </p:txBody>
      </p:sp>
      <p:sp>
        <p:nvSpPr>
          <p:cNvPr id="17" name="Left Brace 16">
            <a:extLst>
              <a:ext uri="{FF2B5EF4-FFF2-40B4-BE49-F238E27FC236}">
                <a16:creationId xmlns:a16="http://schemas.microsoft.com/office/drawing/2014/main" id="{871D7A94-0C30-3A65-7225-50F077BFAC73}"/>
              </a:ext>
            </a:extLst>
          </p:cNvPr>
          <p:cNvSpPr/>
          <p:nvPr/>
        </p:nvSpPr>
        <p:spPr>
          <a:xfrm>
            <a:off x="693269" y="3899140"/>
            <a:ext cx="176842" cy="590909"/>
          </a:xfrm>
          <a:prstGeom prst="leftBrace">
            <a:avLst>
              <a:gd name="adj1" fmla="val 42479"/>
              <a:gd name="adj2" fmla="val 50000"/>
            </a:avLst>
          </a:prstGeom>
          <a:ln w="19050">
            <a:solidFill>
              <a:srgbClr val="6D40DC"/>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00660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7B5319-1E93-FA4F-1B90-8D208B33F7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C2AE42-0B5B-101A-F7EE-16BAD9E7539B}"/>
              </a:ext>
            </a:extLst>
          </p:cNvPr>
          <p:cNvSpPr>
            <a:spLocks noGrp="1"/>
          </p:cNvSpPr>
          <p:nvPr>
            <p:ph type="title"/>
          </p:nvPr>
        </p:nvSpPr>
        <p:spPr/>
        <p:txBody>
          <a:bodyPr/>
          <a:lstStyle/>
          <a:p>
            <a:r>
              <a:rPr lang="en-US" dirty="0"/>
              <a:t>Launching the Attack</a:t>
            </a:r>
          </a:p>
        </p:txBody>
      </p:sp>
      <p:sp>
        <p:nvSpPr>
          <p:cNvPr id="4" name="Footer Placeholder 3">
            <a:extLst>
              <a:ext uri="{FF2B5EF4-FFF2-40B4-BE49-F238E27FC236}">
                <a16:creationId xmlns:a16="http://schemas.microsoft.com/office/drawing/2014/main" id="{FD019E98-EA2F-5D21-F42F-2A806619350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D17377F5-2757-83B0-9C3E-1D21D44D8A27}"/>
              </a:ext>
            </a:extLst>
          </p:cNvPr>
          <p:cNvSpPr>
            <a:spLocks noGrp="1"/>
          </p:cNvSpPr>
          <p:nvPr>
            <p:ph type="sldNum" sz="quarter" idx="12"/>
          </p:nvPr>
        </p:nvSpPr>
        <p:spPr/>
        <p:txBody>
          <a:bodyPr/>
          <a:lstStyle/>
          <a:p>
            <a:fld id="{CBE5B309-C2CE-4D90-B104-F7E98438FC65}" type="slidenum">
              <a:rPr lang="tr-TR" smtClean="0"/>
              <a:pPr/>
              <a:t>39</a:t>
            </a:fld>
            <a:endParaRPr lang="tr-TR" dirty="0"/>
          </a:p>
        </p:txBody>
      </p:sp>
      <p:grpSp>
        <p:nvGrpSpPr>
          <p:cNvPr id="15" name="Group 14">
            <a:extLst>
              <a:ext uri="{FF2B5EF4-FFF2-40B4-BE49-F238E27FC236}">
                <a16:creationId xmlns:a16="http://schemas.microsoft.com/office/drawing/2014/main" id="{4FBF492A-EA54-FC9D-9D26-5DEB3CB4E2E1}"/>
              </a:ext>
            </a:extLst>
          </p:cNvPr>
          <p:cNvGrpSpPr/>
          <p:nvPr/>
        </p:nvGrpSpPr>
        <p:grpSpPr>
          <a:xfrm flipH="1">
            <a:off x="697884" y="1305136"/>
            <a:ext cx="1562216" cy="2188607"/>
            <a:chOff x="6885359" y="1470482"/>
            <a:chExt cx="1562216" cy="2188607"/>
          </a:xfrm>
        </p:grpSpPr>
        <p:sp>
          <p:nvSpPr>
            <p:cNvPr id="11" name="Oval 10">
              <a:extLst>
                <a:ext uri="{FF2B5EF4-FFF2-40B4-BE49-F238E27FC236}">
                  <a16:creationId xmlns:a16="http://schemas.microsoft.com/office/drawing/2014/main" id="{2E5BD6B5-8784-36A0-7920-EBF685A1824C}"/>
                </a:ext>
              </a:extLst>
            </p:cNvPr>
            <p:cNvSpPr/>
            <p:nvPr/>
          </p:nvSpPr>
          <p:spPr>
            <a:xfrm>
              <a:off x="6926968" y="1690179"/>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Graphic 8" descr="Old woman wearing lightning shirt">
              <a:extLst>
                <a:ext uri="{FF2B5EF4-FFF2-40B4-BE49-F238E27FC236}">
                  <a16:creationId xmlns:a16="http://schemas.microsoft.com/office/drawing/2014/main" id="{AC89743C-14FE-9D2A-2B69-98E6DA196BA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7011645" y="1470482"/>
              <a:ext cx="1181100" cy="1819275"/>
            </a:xfrm>
            <a:prstGeom prst="rect">
              <a:avLst/>
            </a:prstGeom>
          </p:spPr>
        </p:pic>
        <p:sp>
          <p:nvSpPr>
            <p:cNvPr id="14" name="TextBox 13">
              <a:extLst>
                <a:ext uri="{FF2B5EF4-FFF2-40B4-BE49-F238E27FC236}">
                  <a16:creationId xmlns:a16="http://schemas.microsoft.com/office/drawing/2014/main" id="{C669ECEB-F616-2CB6-6CB4-78C13D9B5F0F}"/>
                </a:ext>
              </a:extLst>
            </p:cNvPr>
            <p:cNvSpPr txBox="1"/>
            <p:nvPr/>
          </p:nvSpPr>
          <p:spPr>
            <a:xfrm>
              <a:off x="6885359" y="3289757"/>
              <a:ext cx="1433672" cy="369332"/>
            </a:xfrm>
            <a:prstGeom prst="rect">
              <a:avLst/>
            </a:prstGeom>
            <a:noFill/>
          </p:spPr>
          <p:txBody>
            <a:bodyPr wrap="square" rtlCol="0">
              <a:spAutoFit/>
            </a:bodyPr>
            <a:lstStyle/>
            <a:p>
              <a:pPr algn="ctr"/>
              <a:r>
                <a:rPr lang="en-US" b="1" i="1" dirty="0">
                  <a:solidFill>
                    <a:srgbClr val="6D40DC"/>
                  </a:solidFill>
                </a:rPr>
                <a:t>Attacker</a:t>
              </a:r>
            </a:p>
          </p:txBody>
        </p:sp>
      </p:grpSp>
      <p:grpSp>
        <p:nvGrpSpPr>
          <p:cNvPr id="8" name="Group 7">
            <a:extLst>
              <a:ext uri="{FF2B5EF4-FFF2-40B4-BE49-F238E27FC236}">
                <a16:creationId xmlns:a16="http://schemas.microsoft.com/office/drawing/2014/main" id="{2178B6FB-094B-D2F8-D6C1-8CE582AFBF3A}"/>
              </a:ext>
            </a:extLst>
          </p:cNvPr>
          <p:cNvGrpSpPr/>
          <p:nvPr/>
        </p:nvGrpSpPr>
        <p:grpSpPr>
          <a:xfrm>
            <a:off x="2260100" y="947758"/>
            <a:ext cx="4195492" cy="2018314"/>
            <a:chOff x="2260100" y="947758"/>
            <a:chExt cx="4195492" cy="2018314"/>
          </a:xfrm>
        </p:grpSpPr>
        <p:pic>
          <p:nvPicPr>
            <p:cNvPr id="12" name="Picture 11">
              <a:extLst>
                <a:ext uri="{FF2B5EF4-FFF2-40B4-BE49-F238E27FC236}">
                  <a16:creationId xmlns:a16="http://schemas.microsoft.com/office/drawing/2014/main" id="{7936F989-2E4D-FD65-3A39-CFBA7FDF0E30}"/>
                </a:ext>
              </a:extLst>
            </p:cNvPr>
            <p:cNvPicPr>
              <a:picLocks noChangeAspect="1"/>
            </p:cNvPicPr>
            <p:nvPr/>
          </p:nvPicPr>
          <p:blipFill rotWithShape="1">
            <a:blip r:embed="rId5">
              <a:extLst>
                <a:ext uri="{28A0092B-C50C-407E-A947-70E740481C1C}">
                  <a14:useLocalDpi xmlns:a14="http://schemas.microsoft.com/office/drawing/2010/main" val="0"/>
                </a:ext>
              </a:extLst>
            </a:blip>
            <a:srcRect l="4726" t="21295" r="5001" b="22250"/>
            <a:stretch/>
          </p:blipFill>
          <p:spPr>
            <a:xfrm rot="10800000">
              <a:off x="2838689" y="1305137"/>
              <a:ext cx="3616903" cy="1660935"/>
            </a:xfrm>
            <a:prstGeom prst="rect">
              <a:avLst/>
            </a:prstGeom>
          </p:spPr>
        </p:pic>
        <p:pic>
          <p:nvPicPr>
            <p:cNvPr id="6" name="Graphic 5" descr="Magnifying glass with solid fill">
              <a:extLst>
                <a:ext uri="{FF2B5EF4-FFF2-40B4-BE49-F238E27FC236}">
                  <a16:creationId xmlns:a16="http://schemas.microsoft.com/office/drawing/2014/main" id="{DFF0DD45-E04A-F0D5-5E32-7D235BB9E65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2260100" y="947758"/>
              <a:ext cx="1496868" cy="1496868"/>
            </a:xfrm>
            <a:prstGeom prst="rect">
              <a:avLst/>
            </a:prstGeom>
          </p:spPr>
        </p:pic>
        <p:grpSp>
          <p:nvGrpSpPr>
            <p:cNvPr id="19" name="Group 18">
              <a:extLst>
                <a:ext uri="{FF2B5EF4-FFF2-40B4-BE49-F238E27FC236}">
                  <a16:creationId xmlns:a16="http://schemas.microsoft.com/office/drawing/2014/main" id="{A44E8884-4A7E-EBD4-E5DF-5B5980717516}"/>
                </a:ext>
              </a:extLst>
            </p:cNvPr>
            <p:cNvGrpSpPr/>
            <p:nvPr/>
          </p:nvGrpSpPr>
          <p:grpSpPr>
            <a:xfrm>
              <a:off x="3171206" y="1753971"/>
              <a:ext cx="2946131" cy="558690"/>
              <a:chOff x="4611888" y="2044115"/>
              <a:chExt cx="2946131" cy="558690"/>
            </a:xfrm>
          </p:grpSpPr>
          <p:sp>
            <p:nvSpPr>
              <p:cNvPr id="7" name="Rectangle 6">
                <a:extLst>
                  <a:ext uri="{FF2B5EF4-FFF2-40B4-BE49-F238E27FC236}">
                    <a16:creationId xmlns:a16="http://schemas.microsoft.com/office/drawing/2014/main" id="{B2791B8B-DC26-7FBC-1D57-7D7E0AC0AE07}"/>
                  </a:ext>
                </a:extLst>
              </p:cNvPr>
              <p:cNvSpPr/>
              <p:nvPr/>
            </p:nvSpPr>
            <p:spPr>
              <a:xfrm>
                <a:off x="4611888" y="250491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2C4A897-85A1-2F02-5B63-EAB86FE755A4}"/>
                  </a:ext>
                </a:extLst>
              </p:cNvPr>
              <p:cNvSpPr/>
              <p:nvPr/>
            </p:nvSpPr>
            <p:spPr>
              <a:xfrm>
                <a:off x="5319039" y="216217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91157C-5755-334E-86EA-99660C533DCC}"/>
                  </a:ext>
                </a:extLst>
              </p:cNvPr>
              <p:cNvSpPr/>
              <p:nvPr/>
            </p:nvSpPr>
            <p:spPr>
              <a:xfrm>
                <a:off x="6376919" y="2383327"/>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B6CB9CF-D46D-F002-0441-9E0B4849F590}"/>
                  </a:ext>
                </a:extLst>
              </p:cNvPr>
              <p:cNvSpPr/>
              <p:nvPr/>
            </p:nvSpPr>
            <p:spPr>
              <a:xfrm>
                <a:off x="7100819" y="2044115"/>
                <a:ext cx="457200" cy="97888"/>
              </a:xfrm>
              <a:prstGeom prst="rect">
                <a:avLst/>
              </a:prstGeom>
              <a:solidFill>
                <a:srgbClr val="7A62E7"/>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41" name="Group 40">
            <a:extLst>
              <a:ext uri="{FF2B5EF4-FFF2-40B4-BE49-F238E27FC236}">
                <a16:creationId xmlns:a16="http://schemas.microsoft.com/office/drawing/2014/main" id="{10EF7FC6-B49F-7BA2-A20B-14060604BCDD}"/>
              </a:ext>
            </a:extLst>
          </p:cNvPr>
          <p:cNvGrpSpPr/>
          <p:nvPr/>
        </p:nvGrpSpPr>
        <p:grpSpPr>
          <a:xfrm>
            <a:off x="3171206" y="3066194"/>
            <a:ext cx="3284385" cy="646331"/>
            <a:chOff x="7547691" y="2531838"/>
            <a:chExt cx="3284385" cy="646331"/>
          </a:xfrm>
        </p:grpSpPr>
        <p:sp>
          <p:nvSpPr>
            <p:cNvPr id="37" name="TextBox 36">
              <a:extLst>
                <a:ext uri="{FF2B5EF4-FFF2-40B4-BE49-F238E27FC236}">
                  <a16:creationId xmlns:a16="http://schemas.microsoft.com/office/drawing/2014/main" id="{B5A4A76E-438E-F537-5CED-4C04C1BC6C78}"/>
                </a:ext>
              </a:extLst>
            </p:cNvPr>
            <p:cNvSpPr txBox="1"/>
            <p:nvPr/>
          </p:nvSpPr>
          <p:spPr>
            <a:xfrm>
              <a:off x="7747825" y="2531838"/>
              <a:ext cx="3084251" cy="646331"/>
            </a:xfrm>
            <a:prstGeom prst="rect">
              <a:avLst/>
            </a:prstGeom>
            <a:noFill/>
          </p:spPr>
          <p:txBody>
            <a:bodyPr wrap="square" rtlCol="0">
              <a:spAutoFit/>
            </a:bodyPr>
            <a:lstStyle/>
            <a:p>
              <a:pPr algn="ctr"/>
              <a:r>
                <a:rPr lang="en-US" i="1" dirty="0"/>
                <a:t>Get </a:t>
              </a:r>
              <a:r>
                <a:rPr lang="en-US" i="1" dirty="0">
                  <a:solidFill>
                    <a:srgbClr val="DA8200"/>
                  </a:solidFill>
                </a:rPr>
                <a:t>a fingerprint </a:t>
              </a:r>
              <a:r>
                <a:rPr lang="en-US" i="1" dirty="0"/>
                <a:t>when </a:t>
              </a:r>
              <a:br>
                <a:rPr lang="en-US" i="1" dirty="0"/>
              </a:br>
              <a:r>
                <a:rPr lang="en-US" i="1" dirty="0">
                  <a:solidFill>
                    <a:schemeClr val="accent6">
                      <a:lumMod val="75000"/>
                    </a:schemeClr>
                  </a:solidFill>
                </a:rPr>
                <a:t>the victim loads a website</a:t>
              </a:r>
            </a:p>
          </p:txBody>
        </p:sp>
        <p:sp>
          <p:nvSpPr>
            <p:cNvPr id="38" name="Oval 37">
              <a:extLst>
                <a:ext uri="{FF2B5EF4-FFF2-40B4-BE49-F238E27FC236}">
                  <a16:creationId xmlns:a16="http://schemas.microsoft.com/office/drawing/2014/main" id="{2DF0414C-B978-8D23-EA25-2782790F2B3D}"/>
                </a:ext>
              </a:extLst>
            </p:cNvPr>
            <p:cNvSpPr/>
            <p:nvPr/>
          </p:nvSpPr>
          <p:spPr>
            <a:xfrm>
              <a:off x="7547691" y="2689577"/>
              <a:ext cx="348336" cy="34833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1</a:t>
              </a:r>
            </a:p>
          </p:txBody>
        </p:sp>
      </p:grpSp>
      <p:pic>
        <p:nvPicPr>
          <p:cNvPr id="44" name="Picture 43">
            <a:extLst>
              <a:ext uri="{FF2B5EF4-FFF2-40B4-BE49-F238E27FC236}">
                <a16:creationId xmlns:a16="http://schemas.microsoft.com/office/drawing/2014/main" id="{1F1F86ED-8C3B-7405-AAF7-8851100CAD66}"/>
              </a:ext>
            </a:extLst>
          </p:cNvPr>
          <p:cNvPicPr>
            <a:picLocks noChangeAspect="1"/>
          </p:cNvPicPr>
          <p:nvPr/>
        </p:nvPicPr>
        <p:blipFill>
          <a:blip r:embed="rId8"/>
          <a:srcRect t="3158" b="22326"/>
          <a:stretch>
            <a:fillRect/>
          </a:stretch>
        </p:blipFill>
        <p:spPr>
          <a:xfrm>
            <a:off x="270299" y="4476048"/>
            <a:ext cx="4738755" cy="1055596"/>
          </a:xfrm>
          <a:prstGeom prst="rect">
            <a:avLst/>
          </a:prstGeom>
        </p:spPr>
      </p:pic>
      <p:grpSp>
        <p:nvGrpSpPr>
          <p:cNvPr id="18" name="Group 17">
            <a:extLst>
              <a:ext uri="{FF2B5EF4-FFF2-40B4-BE49-F238E27FC236}">
                <a16:creationId xmlns:a16="http://schemas.microsoft.com/office/drawing/2014/main" id="{1E139DD7-711B-DBCD-C4D6-8AD43F980492}"/>
              </a:ext>
            </a:extLst>
          </p:cNvPr>
          <p:cNvGrpSpPr/>
          <p:nvPr/>
        </p:nvGrpSpPr>
        <p:grpSpPr>
          <a:xfrm flipH="1">
            <a:off x="6922384" y="1481209"/>
            <a:ext cx="2074227" cy="2101558"/>
            <a:chOff x="447040" y="1619250"/>
            <a:chExt cx="2074227" cy="2101558"/>
          </a:xfrm>
        </p:grpSpPr>
        <p:sp>
          <p:nvSpPr>
            <p:cNvPr id="20" name="Oval 19">
              <a:extLst>
                <a:ext uri="{FF2B5EF4-FFF2-40B4-BE49-F238E27FC236}">
                  <a16:creationId xmlns:a16="http://schemas.microsoft.com/office/drawing/2014/main" id="{B1853F11-6875-9C71-463C-A202FBF709D9}"/>
                </a:ext>
              </a:extLst>
            </p:cNvPr>
            <p:cNvSpPr/>
            <p:nvPr/>
          </p:nvSpPr>
          <p:spPr>
            <a:xfrm>
              <a:off x="447040" y="1747520"/>
              <a:ext cx="1630680" cy="1630680"/>
            </a:xfrm>
            <a:prstGeom prst="ellipse">
              <a:avLst/>
            </a:prstGeom>
            <a:solidFill>
              <a:schemeClr val="accent6">
                <a:lumMod val="75000"/>
              </a:schemeClr>
            </a:solidFill>
            <a:ln>
              <a:solidFill>
                <a:schemeClr val="accent6">
                  <a:lumMod val="75000"/>
                </a:schemeClr>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p>
          </p:txBody>
        </p:sp>
        <p:pic>
          <p:nvPicPr>
            <p:cNvPr id="21" name="Graphic 20" descr="Woman holding a laptop">
              <a:extLst>
                <a:ext uri="{FF2B5EF4-FFF2-40B4-BE49-F238E27FC236}">
                  <a16:creationId xmlns:a16="http://schemas.microsoft.com/office/drawing/2014/main" id="{69A83F9D-9487-6351-2AFC-3690151F655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40092" y="1619250"/>
              <a:ext cx="1781175" cy="1809750"/>
            </a:xfrm>
            <a:prstGeom prst="rect">
              <a:avLst/>
            </a:prstGeom>
          </p:spPr>
        </p:pic>
        <p:sp>
          <p:nvSpPr>
            <p:cNvPr id="22" name="TextBox 21">
              <a:extLst>
                <a:ext uri="{FF2B5EF4-FFF2-40B4-BE49-F238E27FC236}">
                  <a16:creationId xmlns:a16="http://schemas.microsoft.com/office/drawing/2014/main" id="{C8407850-2ABD-3101-F5B2-34DDA1BB5DA4}"/>
                </a:ext>
              </a:extLst>
            </p:cNvPr>
            <p:cNvSpPr txBox="1"/>
            <p:nvPr/>
          </p:nvSpPr>
          <p:spPr>
            <a:xfrm>
              <a:off x="887925" y="3351476"/>
              <a:ext cx="874835" cy="369332"/>
            </a:xfrm>
            <a:prstGeom prst="rect">
              <a:avLst/>
            </a:prstGeom>
            <a:noFill/>
          </p:spPr>
          <p:txBody>
            <a:bodyPr wrap="square" rtlCol="0">
              <a:spAutoFit/>
            </a:bodyPr>
            <a:lstStyle/>
            <a:p>
              <a:pPr algn="ctr"/>
              <a:r>
                <a:rPr lang="en-US" b="1" i="1" dirty="0">
                  <a:solidFill>
                    <a:schemeClr val="accent6">
                      <a:lumMod val="75000"/>
                    </a:schemeClr>
                  </a:solidFill>
                </a:rPr>
                <a:t>Victim</a:t>
              </a:r>
            </a:p>
          </p:txBody>
        </p:sp>
      </p:grpSp>
      <p:grpSp>
        <p:nvGrpSpPr>
          <p:cNvPr id="23" name="Group 22">
            <a:extLst>
              <a:ext uri="{FF2B5EF4-FFF2-40B4-BE49-F238E27FC236}">
                <a16:creationId xmlns:a16="http://schemas.microsoft.com/office/drawing/2014/main" id="{E606BC3A-FC06-89A3-751A-DCD90CB8B370}"/>
              </a:ext>
            </a:extLst>
          </p:cNvPr>
          <p:cNvGrpSpPr/>
          <p:nvPr/>
        </p:nvGrpSpPr>
        <p:grpSpPr>
          <a:xfrm>
            <a:off x="5660137" y="1558679"/>
            <a:ext cx="2197627" cy="1517189"/>
            <a:chOff x="5108048" y="1393213"/>
            <a:chExt cx="2197627" cy="1517189"/>
          </a:xfrm>
        </p:grpSpPr>
        <p:sp>
          <p:nvSpPr>
            <p:cNvPr id="24" name="Rectangle 23">
              <a:extLst>
                <a:ext uri="{FF2B5EF4-FFF2-40B4-BE49-F238E27FC236}">
                  <a16:creationId xmlns:a16="http://schemas.microsoft.com/office/drawing/2014/main" id="{7529D38F-E209-A14A-4307-4E7FC18492B4}"/>
                </a:ext>
              </a:extLst>
            </p:cNvPr>
            <p:cNvSpPr/>
            <p:nvPr/>
          </p:nvSpPr>
          <p:spPr>
            <a:xfrm>
              <a:off x="5108048" y="1914010"/>
              <a:ext cx="457200" cy="226523"/>
            </a:xfrm>
            <a:prstGeom prst="rect">
              <a:avLst/>
            </a:prstGeom>
            <a:solidFill>
              <a:srgbClr val="00B050">
                <a:alpha val="42000"/>
              </a:srgbClr>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Connector 24">
              <a:extLst>
                <a:ext uri="{FF2B5EF4-FFF2-40B4-BE49-F238E27FC236}">
                  <a16:creationId xmlns:a16="http://schemas.microsoft.com/office/drawing/2014/main" id="{8D2A946F-7032-F97D-3322-CE9E0436DAE4}"/>
                </a:ext>
              </a:extLst>
            </p:cNvPr>
            <p:cNvCxnSpPr>
              <a:cxnSpLocks/>
            </p:cNvCxnSpPr>
            <p:nvPr/>
          </p:nvCxnSpPr>
          <p:spPr>
            <a:xfrm flipV="1">
              <a:off x="5599207" y="1393213"/>
              <a:ext cx="1706468" cy="478600"/>
            </a:xfrm>
            <a:prstGeom prst="line">
              <a:avLst/>
            </a:prstGeom>
            <a:ln w="381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6CB9D77-E1FE-D849-4249-8AB4A66AA463}"/>
                </a:ext>
              </a:extLst>
            </p:cNvPr>
            <p:cNvCxnSpPr>
              <a:cxnSpLocks/>
            </p:cNvCxnSpPr>
            <p:nvPr/>
          </p:nvCxnSpPr>
          <p:spPr>
            <a:xfrm>
              <a:off x="5565248" y="2140533"/>
              <a:ext cx="1072494" cy="769869"/>
            </a:xfrm>
            <a:prstGeom prst="line">
              <a:avLst/>
            </a:prstGeom>
            <a:ln w="38100">
              <a:solidFill>
                <a:schemeClr val="accent6">
                  <a:lumMod val="75000"/>
                </a:schemeClr>
              </a:solidFill>
              <a:prstDash val="sysDash"/>
            </a:ln>
          </p:spPr>
          <p:style>
            <a:lnRef idx="1">
              <a:schemeClr val="accent1"/>
            </a:lnRef>
            <a:fillRef idx="0">
              <a:schemeClr val="accent1"/>
            </a:fillRef>
            <a:effectRef idx="0">
              <a:schemeClr val="accent1"/>
            </a:effectRef>
            <a:fontRef idx="minor">
              <a:schemeClr val="tx1"/>
            </a:fontRef>
          </p:style>
        </p:cxnSp>
      </p:grpSp>
      <p:pic>
        <p:nvPicPr>
          <p:cNvPr id="45" name="Picture 44">
            <a:extLst>
              <a:ext uri="{FF2B5EF4-FFF2-40B4-BE49-F238E27FC236}">
                <a16:creationId xmlns:a16="http://schemas.microsoft.com/office/drawing/2014/main" id="{FF08BA48-C5BA-0F90-9E0D-E808151941B2}"/>
              </a:ext>
            </a:extLst>
          </p:cNvPr>
          <p:cNvPicPr>
            <a:picLocks noChangeAspect="1"/>
          </p:cNvPicPr>
          <p:nvPr/>
        </p:nvPicPr>
        <p:blipFill>
          <a:blip r:embed="rId11"/>
          <a:srcRect b="61134"/>
          <a:stretch>
            <a:fillRect/>
          </a:stretch>
        </p:blipFill>
        <p:spPr>
          <a:xfrm>
            <a:off x="2464162" y="3703832"/>
            <a:ext cx="4673399" cy="238383"/>
          </a:xfrm>
          <a:prstGeom prst="rect">
            <a:avLst/>
          </a:prstGeom>
        </p:spPr>
      </p:pic>
      <p:grpSp>
        <p:nvGrpSpPr>
          <p:cNvPr id="46" name="Group 45">
            <a:extLst>
              <a:ext uri="{FF2B5EF4-FFF2-40B4-BE49-F238E27FC236}">
                <a16:creationId xmlns:a16="http://schemas.microsoft.com/office/drawing/2014/main" id="{F2C7DA11-3F34-4724-E801-FA3EE5C096D3}"/>
              </a:ext>
            </a:extLst>
          </p:cNvPr>
          <p:cNvGrpSpPr/>
          <p:nvPr/>
        </p:nvGrpSpPr>
        <p:grpSpPr>
          <a:xfrm>
            <a:off x="5547638" y="4551881"/>
            <a:ext cx="3284385" cy="646331"/>
            <a:chOff x="7547691" y="2531838"/>
            <a:chExt cx="3284385" cy="646331"/>
          </a:xfrm>
        </p:grpSpPr>
        <p:sp>
          <p:nvSpPr>
            <p:cNvPr id="47" name="TextBox 46">
              <a:extLst>
                <a:ext uri="{FF2B5EF4-FFF2-40B4-BE49-F238E27FC236}">
                  <a16:creationId xmlns:a16="http://schemas.microsoft.com/office/drawing/2014/main" id="{E1C23A5D-90C3-B729-BBF7-F10386DA6DE8}"/>
                </a:ext>
              </a:extLst>
            </p:cNvPr>
            <p:cNvSpPr txBox="1"/>
            <p:nvPr/>
          </p:nvSpPr>
          <p:spPr>
            <a:xfrm>
              <a:off x="7747825" y="2531838"/>
              <a:ext cx="3084251" cy="646331"/>
            </a:xfrm>
            <a:prstGeom prst="rect">
              <a:avLst/>
            </a:prstGeom>
            <a:noFill/>
          </p:spPr>
          <p:txBody>
            <a:bodyPr wrap="square" rtlCol="0">
              <a:spAutoFit/>
            </a:bodyPr>
            <a:lstStyle/>
            <a:p>
              <a:pPr algn="ctr"/>
              <a:r>
                <a:rPr lang="en-US" i="1" dirty="0"/>
                <a:t>compare with the database </a:t>
              </a:r>
              <a:br>
                <a:rPr lang="en-US" i="1" dirty="0"/>
              </a:br>
              <a:r>
                <a:rPr lang="en-US" i="1" dirty="0"/>
                <a:t>and </a:t>
              </a:r>
              <a:r>
                <a:rPr lang="en-US" i="1" dirty="0">
                  <a:solidFill>
                    <a:srgbClr val="7A62E7"/>
                  </a:solidFill>
                </a:rPr>
                <a:t>determine the website</a:t>
              </a:r>
            </a:p>
          </p:txBody>
        </p:sp>
        <p:sp>
          <p:nvSpPr>
            <p:cNvPr id="48" name="Oval 47">
              <a:extLst>
                <a:ext uri="{FF2B5EF4-FFF2-40B4-BE49-F238E27FC236}">
                  <a16:creationId xmlns:a16="http://schemas.microsoft.com/office/drawing/2014/main" id="{2EEB806A-2C7C-547A-82C8-71640E0CE6B0}"/>
                </a:ext>
              </a:extLst>
            </p:cNvPr>
            <p:cNvSpPr/>
            <p:nvPr/>
          </p:nvSpPr>
          <p:spPr>
            <a:xfrm>
              <a:off x="7547691" y="2689577"/>
              <a:ext cx="348336" cy="348336"/>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dirty="0"/>
                <a:t>2</a:t>
              </a:r>
            </a:p>
          </p:txBody>
        </p:sp>
      </p:grpSp>
      <p:sp>
        <p:nvSpPr>
          <p:cNvPr id="49" name="TextBox 48">
            <a:extLst>
              <a:ext uri="{FF2B5EF4-FFF2-40B4-BE49-F238E27FC236}">
                <a16:creationId xmlns:a16="http://schemas.microsoft.com/office/drawing/2014/main" id="{3EE033AC-A188-A40C-2450-00021BC157E2}"/>
              </a:ext>
            </a:extLst>
          </p:cNvPr>
          <p:cNvSpPr txBox="1"/>
          <p:nvPr/>
        </p:nvSpPr>
        <p:spPr>
          <a:xfrm>
            <a:off x="5940859" y="5696137"/>
            <a:ext cx="2526471" cy="369332"/>
          </a:xfrm>
          <a:prstGeom prst="rect">
            <a:avLst/>
          </a:prstGeom>
          <a:solidFill>
            <a:schemeClr val="bg1">
              <a:lumMod val="95000"/>
            </a:schemeClr>
          </a:solidFill>
        </p:spPr>
        <p:txBody>
          <a:bodyPr wrap="square" rtlCol="0">
            <a:spAutoFit/>
          </a:bodyPr>
          <a:lstStyle/>
          <a:p>
            <a:r>
              <a:rPr lang="en-US" dirty="0">
                <a:latin typeface="Cascadia Code" panose="020B0509020204030204" pitchFamily="49" charset="0"/>
              </a:rPr>
              <a:t>Website: </a:t>
            </a:r>
            <a:r>
              <a:rPr lang="en-US" dirty="0">
                <a:solidFill>
                  <a:srgbClr val="DA8200"/>
                </a:solidFill>
                <a:latin typeface="Cascadia Code" panose="020B0509020204030204" pitchFamily="49" charset="0"/>
              </a:rPr>
              <a:t>YouTube</a:t>
            </a:r>
          </a:p>
        </p:txBody>
      </p:sp>
      <p:cxnSp>
        <p:nvCxnSpPr>
          <p:cNvPr id="51" name="Straight Arrow Connector 50">
            <a:extLst>
              <a:ext uri="{FF2B5EF4-FFF2-40B4-BE49-F238E27FC236}">
                <a16:creationId xmlns:a16="http://schemas.microsoft.com/office/drawing/2014/main" id="{8CF6EA96-F387-E0B6-13D0-BB58217C8F26}"/>
              </a:ext>
            </a:extLst>
          </p:cNvPr>
          <p:cNvCxnSpPr>
            <a:cxnSpLocks/>
          </p:cNvCxnSpPr>
          <p:nvPr/>
        </p:nvCxnSpPr>
        <p:spPr>
          <a:xfrm>
            <a:off x="7048500" y="5198212"/>
            <a:ext cx="0" cy="400259"/>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560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BF229-7878-23F3-CDA7-777EDDC9AC28}"/>
              </a:ext>
            </a:extLst>
          </p:cNvPr>
          <p:cNvSpPr>
            <a:spLocks noGrp="1"/>
          </p:cNvSpPr>
          <p:nvPr>
            <p:ph type="title"/>
          </p:nvPr>
        </p:nvSpPr>
        <p:spPr/>
        <p:txBody>
          <a:bodyPr/>
          <a:lstStyle/>
          <a:p>
            <a:r>
              <a:rPr lang="en-US" dirty="0"/>
              <a:t>PRAC-Based Website Fingerprinting: Evaluation</a:t>
            </a:r>
          </a:p>
        </p:txBody>
      </p:sp>
      <p:sp>
        <p:nvSpPr>
          <p:cNvPr id="3" name="Content Placeholder 2">
            <a:extLst>
              <a:ext uri="{FF2B5EF4-FFF2-40B4-BE49-F238E27FC236}">
                <a16:creationId xmlns:a16="http://schemas.microsoft.com/office/drawing/2014/main" id="{3CE81EC6-767D-9856-A6C2-AE79F6F6D3A6}"/>
              </a:ext>
            </a:extLst>
          </p:cNvPr>
          <p:cNvSpPr>
            <a:spLocks noGrp="1"/>
          </p:cNvSpPr>
          <p:nvPr>
            <p:ph idx="1"/>
          </p:nvPr>
        </p:nvSpPr>
        <p:spPr/>
        <p:txBody>
          <a:bodyPr/>
          <a:lstStyle/>
          <a:p>
            <a:r>
              <a:rPr lang="en-US" dirty="0"/>
              <a:t>We collect</a:t>
            </a:r>
            <a:r>
              <a:rPr lang="en-US" dirty="0">
                <a:solidFill>
                  <a:srgbClr val="316CE3"/>
                </a:solidFill>
              </a:rPr>
              <a:t> back-off fingerprints </a:t>
            </a:r>
            <a:r>
              <a:rPr lang="en-US" dirty="0"/>
              <a:t>of a website by loading it with a browser and getting a back-off trace </a:t>
            </a:r>
            <a:br>
              <a:rPr lang="en-US" dirty="0"/>
            </a:br>
            <a:r>
              <a:rPr lang="en-US" dirty="0"/>
              <a:t>with the attacker routine</a:t>
            </a:r>
          </a:p>
          <a:p>
            <a:pPr lvl="1"/>
            <a:r>
              <a:rPr lang="en-US" sz="2800" dirty="0">
                <a:solidFill>
                  <a:srgbClr val="316CE3"/>
                </a:solidFill>
              </a:rPr>
              <a:t>40 most-visited websites </a:t>
            </a:r>
            <a:br>
              <a:rPr lang="en-US" sz="2800" dirty="0">
                <a:solidFill>
                  <a:srgbClr val="316CE3"/>
                </a:solidFill>
              </a:rPr>
            </a:br>
            <a:r>
              <a:rPr lang="en-US" sz="2800" dirty="0"/>
              <a:t>from </a:t>
            </a:r>
            <a:r>
              <a:rPr lang="en-US" sz="2800" dirty="0" err="1"/>
              <a:t>Semrush</a:t>
            </a:r>
            <a:r>
              <a:rPr lang="en-US" sz="2800" dirty="0"/>
              <a:t> and </a:t>
            </a:r>
            <a:r>
              <a:rPr lang="en-US" sz="2800" dirty="0" err="1"/>
              <a:t>Similarweb</a:t>
            </a:r>
            <a:r>
              <a:rPr lang="en-US" sz="2800" dirty="0"/>
              <a:t> top sites</a:t>
            </a:r>
            <a:endParaRPr lang="en-US" dirty="0"/>
          </a:p>
          <a:p>
            <a:endParaRPr lang="en-US" dirty="0"/>
          </a:p>
          <a:p>
            <a:r>
              <a:rPr lang="en-US" dirty="0">
                <a:solidFill>
                  <a:srgbClr val="7A62E7"/>
                </a:solidFill>
              </a:rPr>
              <a:t>A machine learning approach </a:t>
            </a:r>
            <a:r>
              <a:rPr lang="en-US" dirty="0"/>
              <a:t>to classify websites:</a:t>
            </a:r>
          </a:p>
          <a:p>
            <a:pPr lvl="1"/>
            <a:r>
              <a:rPr lang="en-US" sz="2800" dirty="0"/>
              <a:t>Simple and lightweight machine learning models </a:t>
            </a:r>
            <a:br>
              <a:rPr lang="en-US" sz="2800" dirty="0"/>
            </a:br>
            <a:r>
              <a:rPr lang="en-US" sz="2800" dirty="0"/>
              <a:t>(e.g., decision tree, random forest, gradient boosting, </a:t>
            </a:r>
            <a:br>
              <a:rPr lang="en-US" sz="2800" dirty="0"/>
            </a:br>
            <a:r>
              <a:rPr lang="en-US" sz="2800" dirty="0"/>
              <a:t>k-nearest neighbors)</a:t>
            </a:r>
          </a:p>
          <a:p>
            <a:pPr lvl="1"/>
            <a:endParaRPr lang="en-US" dirty="0"/>
          </a:p>
        </p:txBody>
      </p:sp>
      <p:sp>
        <p:nvSpPr>
          <p:cNvPr id="4" name="Footer Placeholder 3">
            <a:extLst>
              <a:ext uri="{FF2B5EF4-FFF2-40B4-BE49-F238E27FC236}">
                <a16:creationId xmlns:a16="http://schemas.microsoft.com/office/drawing/2014/main" id="{C8115923-21D5-0368-5DA8-3271542571EA}"/>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6D552BD8-004F-FCA8-9DC0-35A3DC8A7167}"/>
              </a:ext>
            </a:extLst>
          </p:cNvPr>
          <p:cNvSpPr>
            <a:spLocks noGrp="1"/>
          </p:cNvSpPr>
          <p:nvPr>
            <p:ph type="sldNum" sz="quarter" idx="12"/>
          </p:nvPr>
        </p:nvSpPr>
        <p:spPr/>
        <p:txBody>
          <a:bodyPr/>
          <a:lstStyle/>
          <a:p>
            <a:fld id="{CBE5B309-C2CE-4D90-B104-F7E98438FC65}" type="slidenum">
              <a:rPr lang="tr-TR" smtClean="0"/>
              <a:pPr/>
              <a:t>40</a:t>
            </a:fld>
            <a:endParaRPr lang="tr-TR" dirty="0"/>
          </a:p>
        </p:txBody>
      </p:sp>
      <p:sp>
        <p:nvSpPr>
          <p:cNvPr id="6" name="Alt Başlık 2">
            <a:extLst>
              <a:ext uri="{FF2B5EF4-FFF2-40B4-BE49-F238E27FC236}">
                <a16:creationId xmlns:a16="http://schemas.microsoft.com/office/drawing/2014/main" id="{E3D10948-41B1-7963-7367-B96B40E992FD}"/>
              </a:ext>
            </a:extLst>
          </p:cNvPr>
          <p:cNvSpPr txBox="1">
            <a:spLocks/>
          </p:cNvSpPr>
          <p:nvPr/>
        </p:nvSpPr>
        <p:spPr>
          <a:xfrm>
            <a:off x="1717866" y="6436764"/>
            <a:ext cx="6292042"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u="sng" dirty="0">
                <a:latin typeface="+mj-lt"/>
                <a:hlinkClick r:id="rId3"/>
              </a:rPr>
              <a:t>https://github.com/CMU-SAFARI/LeakyHammer</a:t>
            </a:r>
            <a:endParaRPr lang="en-US" sz="2000" u="sng" dirty="0">
              <a:latin typeface="+mj-lt"/>
            </a:endParaRPr>
          </a:p>
        </p:txBody>
      </p:sp>
    </p:spTree>
    <p:extLst>
      <p:ext uri="{BB962C8B-B14F-4D97-AF65-F5344CB8AC3E}">
        <p14:creationId xmlns:p14="http://schemas.microsoft.com/office/powerpoint/2010/main" val="337734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7498A-501A-EC3C-EF6D-58E6E34AE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BB11FA-6114-395A-A184-8213C60492EB}"/>
              </a:ext>
            </a:extLst>
          </p:cNvPr>
          <p:cNvSpPr>
            <a:spLocks noGrp="1"/>
          </p:cNvSpPr>
          <p:nvPr>
            <p:ph type="title"/>
          </p:nvPr>
        </p:nvSpPr>
        <p:spPr/>
        <p:txBody>
          <a:bodyPr/>
          <a:lstStyle/>
          <a:p>
            <a:r>
              <a:rPr lang="en-US" dirty="0"/>
              <a:t>PRAC-Based Website Fingerprinting: </a:t>
            </a:r>
            <a:br>
              <a:rPr lang="en-US" dirty="0"/>
            </a:br>
            <a:r>
              <a:rPr lang="en-US" dirty="0"/>
              <a:t>Test Accuracy</a:t>
            </a:r>
          </a:p>
        </p:txBody>
      </p:sp>
      <p:sp>
        <p:nvSpPr>
          <p:cNvPr id="3" name="Content Placeholder 2">
            <a:extLst>
              <a:ext uri="{FF2B5EF4-FFF2-40B4-BE49-F238E27FC236}">
                <a16:creationId xmlns:a16="http://schemas.microsoft.com/office/drawing/2014/main" id="{2D2773C4-6055-9112-038A-F3793DD43442}"/>
              </a:ext>
            </a:extLst>
          </p:cNvPr>
          <p:cNvSpPr>
            <a:spLocks noGrp="1"/>
          </p:cNvSpPr>
          <p:nvPr>
            <p:ph idx="1"/>
          </p:nvPr>
        </p:nvSpPr>
        <p:spPr>
          <a:xfrm>
            <a:off x="-1" y="1088967"/>
            <a:ext cx="9027623" cy="5087996"/>
          </a:xfrm>
        </p:spPr>
        <p:txBody>
          <a:bodyPr/>
          <a:lstStyle/>
          <a:p>
            <a:pPr marL="0" indent="0">
              <a:buNone/>
            </a:pPr>
            <a:endParaRPr lang="en-US" dirty="0"/>
          </a:p>
        </p:txBody>
      </p:sp>
      <p:sp>
        <p:nvSpPr>
          <p:cNvPr id="4" name="Footer Placeholder 3">
            <a:extLst>
              <a:ext uri="{FF2B5EF4-FFF2-40B4-BE49-F238E27FC236}">
                <a16:creationId xmlns:a16="http://schemas.microsoft.com/office/drawing/2014/main" id="{ECBD1DFD-78A4-1625-7B53-DF0B2ADEFAC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632BDF48-BBAF-594A-BA63-FC998F482042}"/>
              </a:ext>
            </a:extLst>
          </p:cNvPr>
          <p:cNvSpPr>
            <a:spLocks noGrp="1"/>
          </p:cNvSpPr>
          <p:nvPr>
            <p:ph type="sldNum" sz="quarter" idx="12"/>
          </p:nvPr>
        </p:nvSpPr>
        <p:spPr/>
        <p:txBody>
          <a:bodyPr/>
          <a:lstStyle/>
          <a:p>
            <a:fld id="{CBE5B309-C2CE-4D90-B104-F7E98438FC65}" type="slidenum">
              <a:rPr lang="tr-TR" smtClean="0"/>
              <a:pPr/>
              <a:t>41</a:t>
            </a:fld>
            <a:endParaRPr lang="tr-TR" dirty="0"/>
          </a:p>
        </p:txBody>
      </p:sp>
      <p:sp>
        <p:nvSpPr>
          <p:cNvPr id="6" name="Rectangle 5">
            <a:extLst>
              <a:ext uri="{FF2B5EF4-FFF2-40B4-BE49-F238E27FC236}">
                <a16:creationId xmlns:a16="http://schemas.microsoft.com/office/drawing/2014/main" id="{D92A42B3-4B9A-FBB1-1FFC-17F4E4B10DA9}"/>
              </a:ext>
            </a:extLst>
          </p:cNvPr>
          <p:cNvSpPr/>
          <p:nvPr/>
        </p:nvSpPr>
        <p:spPr>
          <a:xfrm>
            <a:off x="-48552" y="5086772"/>
            <a:ext cx="9245150" cy="824301"/>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Using back-off-based fingerprints, </a:t>
            </a:r>
            <a:r>
              <a:rPr lang="en-US" sz="2400" b="1" dirty="0">
                <a:solidFill>
                  <a:srgbClr val="316CE3"/>
                </a:solidFill>
                <a:latin typeface="+mj-lt"/>
              </a:rPr>
              <a:t>classical machine learning models </a:t>
            </a:r>
            <a:br>
              <a:rPr lang="en-US" sz="2400" dirty="0">
                <a:solidFill>
                  <a:schemeClr val="tx1"/>
                </a:solidFill>
                <a:latin typeface="+mj-lt"/>
              </a:rPr>
            </a:br>
            <a:r>
              <a:rPr lang="en-US" sz="2400" dirty="0">
                <a:solidFill>
                  <a:schemeClr val="tx1"/>
                </a:solidFill>
                <a:latin typeface="+mj-lt"/>
              </a:rPr>
              <a:t>can </a:t>
            </a:r>
            <a:r>
              <a:rPr lang="en-US" sz="2400" b="1" dirty="0">
                <a:solidFill>
                  <a:schemeClr val="accent6">
                    <a:lumMod val="75000"/>
                  </a:schemeClr>
                </a:solidFill>
                <a:latin typeface="+mj-lt"/>
              </a:rPr>
              <a:t>classify websites with up to 75% accuracy</a:t>
            </a:r>
          </a:p>
        </p:txBody>
      </p:sp>
      <p:pic>
        <p:nvPicPr>
          <p:cNvPr id="10" name="Picture 9">
            <a:extLst>
              <a:ext uri="{FF2B5EF4-FFF2-40B4-BE49-F238E27FC236}">
                <a16:creationId xmlns:a16="http://schemas.microsoft.com/office/drawing/2014/main" id="{210E2097-467A-D6BB-416F-BB2F179F18AD}"/>
              </a:ext>
            </a:extLst>
          </p:cNvPr>
          <p:cNvPicPr>
            <a:picLocks noChangeAspect="1"/>
          </p:cNvPicPr>
          <p:nvPr/>
        </p:nvPicPr>
        <p:blipFill>
          <a:blip r:embed="rId3"/>
          <a:stretch>
            <a:fillRect/>
          </a:stretch>
        </p:blipFill>
        <p:spPr>
          <a:xfrm>
            <a:off x="197956" y="1898063"/>
            <a:ext cx="8686963" cy="2848494"/>
          </a:xfrm>
          <a:prstGeom prst="rect">
            <a:avLst/>
          </a:prstGeom>
        </p:spPr>
      </p:pic>
      <p:sp>
        <p:nvSpPr>
          <p:cNvPr id="8" name="Rectangle 7">
            <a:extLst>
              <a:ext uri="{FF2B5EF4-FFF2-40B4-BE49-F238E27FC236}">
                <a16:creationId xmlns:a16="http://schemas.microsoft.com/office/drawing/2014/main" id="{A816900D-DB43-D784-2632-0074123577F8}"/>
              </a:ext>
            </a:extLst>
          </p:cNvPr>
          <p:cNvSpPr/>
          <p:nvPr/>
        </p:nvSpPr>
        <p:spPr>
          <a:xfrm>
            <a:off x="917380" y="2050081"/>
            <a:ext cx="7936010" cy="1921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15EA0EA-2F74-9357-48BE-75D7D1D28378}"/>
              </a:ext>
            </a:extLst>
          </p:cNvPr>
          <p:cNvPicPr>
            <a:picLocks noChangeAspect="1"/>
          </p:cNvPicPr>
          <p:nvPr/>
        </p:nvPicPr>
        <p:blipFill>
          <a:blip r:embed="rId3"/>
          <a:stretch>
            <a:fillRect/>
          </a:stretch>
        </p:blipFill>
        <p:spPr>
          <a:xfrm>
            <a:off x="170328" y="1898063"/>
            <a:ext cx="8686963" cy="2848494"/>
          </a:xfrm>
          <a:prstGeom prst="rect">
            <a:avLst/>
          </a:prstGeom>
        </p:spPr>
      </p:pic>
    </p:spTree>
    <p:extLst>
      <p:ext uri="{BB962C8B-B14F-4D97-AF65-F5344CB8AC3E}">
        <p14:creationId xmlns:p14="http://schemas.microsoft.com/office/powerpoint/2010/main" val="71943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7ABFD-4AB6-AEEE-4D11-8E6E38EE79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8E923B-24FE-39A4-3E4A-CFB48DEA5992}"/>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75688253-46FC-AAE9-44F7-59C42934CD8F}"/>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dirty="0">
                <a:solidFill>
                  <a:schemeClr val="tx1">
                    <a:lumMod val="50000"/>
                    <a:lumOff val="50000"/>
                  </a:schemeClr>
                </a:solidFill>
              </a:rPr>
              <a:t>Motivation and Problem</a:t>
            </a:r>
          </a:p>
          <a:p>
            <a:pPr marL="571500" indent="-571500">
              <a:lnSpc>
                <a:spcPct val="150000"/>
              </a:lnSpc>
              <a:buFont typeface="+mj-lt"/>
              <a:buAutoNum type="romanUcPeriod"/>
            </a:pPr>
            <a:r>
              <a:rPr lang="en-US" sz="3200" dirty="0">
                <a:solidFill>
                  <a:schemeClr val="tx1">
                    <a:lumMod val="50000"/>
                    <a:lumOff val="50000"/>
                  </a:schemeClr>
                </a:solidFill>
              </a:rPr>
              <a:t>Key Observation</a:t>
            </a:r>
          </a:p>
          <a:p>
            <a:pPr marL="571500" indent="-571500">
              <a:lnSpc>
                <a:spcPct val="150000"/>
              </a:lnSpc>
              <a:buFont typeface="+mj-lt"/>
              <a:buAutoNum type="romanUcPeriod"/>
            </a:pPr>
            <a:r>
              <a:rPr lang="en-US" sz="3200" dirty="0" err="1">
                <a:solidFill>
                  <a:schemeClr val="tx1">
                    <a:lumMod val="50000"/>
                    <a:lumOff val="50000"/>
                  </a:schemeClr>
                </a:solidFill>
              </a:rPr>
              <a:t>LeakyHammer</a:t>
            </a:r>
            <a:r>
              <a:rPr lang="en-US" sz="3200" dirty="0">
                <a:solidFill>
                  <a:schemeClr val="tx1">
                    <a:lumMod val="50000"/>
                    <a:lumOff val="50000"/>
                  </a:schemeClr>
                </a:solidFill>
              </a:rPr>
              <a:t> and Case Studies</a:t>
            </a:r>
          </a:p>
          <a:p>
            <a:pPr marL="571500" indent="-571500">
              <a:lnSpc>
                <a:spcPct val="150000"/>
              </a:lnSpc>
              <a:buFont typeface="+mj-lt"/>
              <a:buAutoNum type="romanUcPeriod"/>
            </a:pPr>
            <a:r>
              <a:rPr lang="en-US" sz="3200" b="1" dirty="0"/>
              <a:t>Mitigating </a:t>
            </a:r>
            <a:r>
              <a:rPr lang="en-US" sz="3200" b="1" dirty="0" err="1"/>
              <a:t>LeakyHammer</a:t>
            </a:r>
            <a:endParaRPr lang="en-US" sz="3200" b="1" dirty="0"/>
          </a:p>
          <a:p>
            <a:pPr marL="571500" indent="-571500">
              <a:lnSpc>
                <a:spcPct val="150000"/>
              </a:lnSpc>
              <a:buFont typeface="+mj-lt"/>
              <a:buAutoNum type="romanUcPeriod"/>
            </a:pPr>
            <a:r>
              <a:rPr lang="en-US" sz="3200" dirty="0">
                <a:solidFill>
                  <a:schemeClr val="tx1">
                    <a:lumMod val="50000"/>
                    <a:lumOff val="50000"/>
                  </a:schemeClr>
                </a:solidFill>
              </a:rPr>
              <a:t>Conclusion</a:t>
            </a:r>
          </a:p>
        </p:txBody>
      </p:sp>
      <p:sp>
        <p:nvSpPr>
          <p:cNvPr id="4" name="Footer Placeholder 3">
            <a:extLst>
              <a:ext uri="{FF2B5EF4-FFF2-40B4-BE49-F238E27FC236}">
                <a16:creationId xmlns:a16="http://schemas.microsoft.com/office/drawing/2014/main" id="{571E6A5F-E604-5235-4D1E-299776E08E53}"/>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D52FEFD3-58F2-3C7E-2A0A-B8CD93A7689C}"/>
              </a:ext>
            </a:extLst>
          </p:cNvPr>
          <p:cNvSpPr>
            <a:spLocks noGrp="1"/>
          </p:cNvSpPr>
          <p:nvPr>
            <p:ph type="sldNum" sz="quarter" idx="12"/>
          </p:nvPr>
        </p:nvSpPr>
        <p:spPr/>
        <p:txBody>
          <a:bodyPr/>
          <a:lstStyle/>
          <a:p>
            <a:fld id="{CBE5B309-C2CE-4D90-B104-F7E98438FC65}" type="slidenum">
              <a:rPr lang="tr-TR" smtClean="0"/>
              <a:pPr/>
              <a:t>42</a:t>
            </a:fld>
            <a:endParaRPr lang="tr-TR" dirty="0"/>
          </a:p>
        </p:txBody>
      </p:sp>
    </p:spTree>
    <p:extLst>
      <p:ext uri="{BB962C8B-B14F-4D97-AF65-F5344CB8AC3E}">
        <p14:creationId xmlns:p14="http://schemas.microsoft.com/office/powerpoint/2010/main" val="128219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49B7C-2CE8-E4AA-0E74-85046DE14257}"/>
              </a:ext>
            </a:extLst>
          </p:cNvPr>
          <p:cNvSpPr>
            <a:spLocks noGrp="1"/>
          </p:cNvSpPr>
          <p:nvPr>
            <p:ph type="title"/>
          </p:nvPr>
        </p:nvSpPr>
        <p:spPr/>
        <p:txBody>
          <a:bodyPr/>
          <a:lstStyle/>
          <a:p>
            <a:r>
              <a:rPr lang="en-US" dirty="0"/>
              <a:t>Mitigating </a:t>
            </a:r>
            <a:r>
              <a:rPr lang="en-US" dirty="0" err="1"/>
              <a:t>LeakyHammer</a:t>
            </a:r>
            <a:endParaRPr lang="en-US" dirty="0"/>
          </a:p>
        </p:txBody>
      </p:sp>
      <p:sp>
        <p:nvSpPr>
          <p:cNvPr id="3" name="Content Placeholder 2">
            <a:extLst>
              <a:ext uri="{FF2B5EF4-FFF2-40B4-BE49-F238E27FC236}">
                <a16:creationId xmlns:a16="http://schemas.microsoft.com/office/drawing/2014/main" id="{9100FE33-6B64-2A6B-4392-0E84A51D47B9}"/>
              </a:ext>
            </a:extLst>
          </p:cNvPr>
          <p:cNvSpPr>
            <a:spLocks noGrp="1"/>
          </p:cNvSpPr>
          <p:nvPr>
            <p:ph idx="1"/>
          </p:nvPr>
        </p:nvSpPr>
        <p:spPr/>
        <p:txBody>
          <a:bodyPr/>
          <a:lstStyle/>
          <a:p>
            <a:r>
              <a:rPr lang="en-US" dirty="0"/>
              <a:t>We propose </a:t>
            </a:r>
            <a:r>
              <a:rPr lang="en-US" dirty="0">
                <a:solidFill>
                  <a:srgbClr val="316CE3"/>
                </a:solidFill>
              </a:rPr>
              <a:t>three countermeasures </a:t>
            </a:r>
            <a:r>
              <a:rPr lang="en-US" dirty="0"/>
              <a:t>against </a:t>
            </a:r>
            <a:r>
              <a:rPr lang="en-US" dirty="0" err="1"/>
              <a:t>LeakyHammer</a:t>
            </a:r>
            <a:r>
              <a:rPr lang="en-US" dirty="0"/>
              <a:t>:</a:t>
            </a:r>
          </a:p>
        </p:txBody>
      </p:sp>
      <p:sp>
        <p:nvSpPr>
          <p:cNvPr id="4" name="Footer Placeholder 3">
            <a:extLst>
              <a:ext uri="{FF2B5EF4-FFF2-40B4-BE49-F238E27FC236}">
                <a16:creationId xmlns:a16="http://schemas.microsoft.com/office/drawing/2014/main" id="{314C626E-3BFC-C8DE-1718-C04E036A4CDB}"/>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F61E279-E238-EEA2-3453-F4CE1178208B}"/>
              </a:ext>
            </a:extLst>
          </p:cNvPr>
          <p:cNvSpPr>
            <a:spLocks noGrp="1"/>
          </p:cNvSpPr>
          <p:nvPr>
            <p:ph type="sldNum" sz="quarter" idx="12"/>
          </p:nvPr>
        </p:nvSpPr>
        <p:spPr/>
        <p:txBody>
          <a:bodyPr/>
          <a:lstStyle/>
          <a:p>
            <a:fld id="{CBE5B309-C2CE-4D90-B104-F7E98438FC65}" type="slidenum">
              <a:rPr lang="tr-TR" smtClean="0"/>
              <a:pPr/>
              <a:t>43</a:t>
            </a:fld>
            <a:endParaRPr lang="tr-TR" dirty="0"/>
          </a:p>
        </p:txBody>
      </p:sp>
      <p:sp>
        <p:nvSpPr>
          <p:cNvPr id="6" name="Rectangle 5">
            <a:extLst>
              <a:ext uri="{FF2B5EF4-FFF2-40B4-BE49-F238E27FC236}">
                <a16:creationId xmlns:a16="http://schemas.microsoft.com/office/drawing/2014/main" id="{5D41561D-E15A-CC36-F2D0-1DF3B2C84020}"/>
              </a:ext>
            </a:extLst>
          </p:cNvPr>
          <p:cNvSpPr/>
          <p:nvPr/>
        </p:nvSpPr>
        <p:spPr>
          <a:xfrm>
            <a:off x="-2" y="1597152"/>
            <a:ext cx="9144000" cy="1532492"/>
          </a:xfrm>
          <a:prstGeom prst="rect">
            <a:avLst/>
          </a:prstGeom>
          <a:solidFill>
            <a:srgbClr val="E2F0D8"/>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6">
                    <a:lumMod val="75000"/>
                  </a:schemeClr>
                </a:solidFill>
                <a:latin typeface="+mj-lt"/>
              </a:rPr>
              <a:t>Fixed-Rate RFM (FR-RFM) </a:t>
            </a:r>
            <a:br>
              <a:rPr lang="en-US" sz="2800" b="1" dirty="0">
                <a:solidFill>
                  <a:srgbClr val="00B050"/>
                </a:solidFill>
                <a:latin typeface="+mj-lt"/>
              </a:rPr>
            </a:br>
            <a:r>
              <a:rPr lang="en-US" sz="2800" dirty="0">
                <a:solidFill>
                  <a:schemeClr val="tx1"/>
                </a:solidFill>
                <a:latin typeface="+mj-lt"/>
              </a:rPr>
              <a:t>eliminates </a:t>
            </a:r>
            <a:r>
              <a:rPr lang="en-US" sz="2800" dirty="0" err="1">
                <a:solidFill>
                  <a:schemeClr val="tx1"/>
                </a:solidFill>
                <a:latin typeface="+mj-lt"/>
              </a:rPr>
              <a:t>LeakyHammer</a:t>
            </a:r>
            <a:r>
              <a:rPr lang="en-US" sz="2800" dirty="0">
                <a:solidFill>
                  <a:schemeClr val="tx1"/>
                </a:solidFill>
                <a:latin typeface="+mj-lt"/>
              </a:rPr>
              <a:t> by </a:t>
            </a:r>
            <a:r>
              <a:rPr lang="en-US" sz="2800" dirty="0">
                <a:solidFill>
                  <a:schemeClr val="accent6">
                    <a:lumMod val="75000"/>
                  </a:schemeClr>
                </a:solidFill>
                <a:latin typeface="+mj-lt"/>
              </a:rPr>
              <a:t>decoupling preventive actions </a:t>
            </a:r>
            <a:br>
              <a:rPr lang="en-US" sz="2800" dirty="0">
                <a:solidFill>
                  <a:schemeClr val="tx1"/>
                </a:solidFill>
                <a:latin typeface="+mj-lt"/>
              </a:rPr>
            </a:br>
            <a:r>
              <a:rPr lang="en-US" sz="2800" dirty="0">
                <a:solidFill>
                  <a:schemeClr val="tx1"/>
                </a:solidFill>
                <a:latin typeface="+mj-lt"/>
              </a:rPr>
              <a:t>from </a:t>
            </a:r>
            <a:r>
              <a:rPr lang="en-US" sz="2800" dirty="0">
                <a:solidFill>
                  <a:schemeClr val="accent6">
                    <a:lumMod val="75000"/>
                  </a:schemeClr>
                </a:solidFill>
                <a:latin typeface="+mj-lt"/>
              </a:rPr>
              <a:t>memory access patterns </a:t>
            </a:r>
            <a:r>
              <a:rPr lang="en-US" sz="2800" dirty="0">
                <a:solidFill>
                  <a:schemeClr val="tx1"/>
                </a:solidFill>
                <a:latin typeface="+mj-lt"/>
              </a:rPr>
              <a:t>of running applications</a:t>
            </a:r>
            <a:endParaRPr lang="en-US" sz="2800" b="1" dirty="0">
              <a:solidFill>
                <a:srgbClr val="00B050"/>
              </a:solidFill>
              <a:latin typeface="+mj-lt"/>
            </a:endParaRPr>
          </a:p>
        </p:txBody>
      </p:sp>
      <p:sp>
        <p:nvSpPr>
          <p:cNvPr id="7" name="Rectangle 6">
            <a:extLst>
              <a:ext uri="{FF2B5EF4-FFF2-40B4-BE49-F238E27FC236}">
                <a16:creationId xmlns:a16="http://schemas.microsoft.com/office/drawing/2014/main" id="{E67B3022-F63D-0D9F-FF2E-0C612C7FB4DC}"/>
              </a:ext>
            </a:extLst>
          </p:cNvPr>
          <p:cNvSpPr/>
          <p:nvPr/>
        </p:nvSpPr>
        <p:spPr>
          <a:xfrm>
            <a:off x="-2" y="3243943"/>
            <a:ext cx="9144000" cy="1295400"/>
          </a:xfrm>
          <a:prstGeom prst="rect">
            <a:avLst/>
          </a:prstGeom>
          <a:solidFill>
            <a:srgbClr val="FFEBCD"/>
          </a:solidFill>
          <a:ln w="38100">
            <a:solidFill>
              <a:srgbClr val="E287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E28700"/>
                </a:solidFill>
                <a:latin typeface="+mj-lt"/>
              </a:rPr>
              <a:t>Randomly Initialized Activation Counters (RIAC)</a:t>
            </a:r>
          </a:p>
          <a:p>
            <a:pPr algn="ctr"/>
            <a:r>
              <a:rPr lang="en-US" sz="2800" dirty="0">
                <a:solidFill>
                  <a:srgbClr val="E28700"/>
                </a:solidFill>
                <a:latin typeface="+mj-lt"/>
              </a:rPr>
              <a:t>reduces channel capacity </a:t>
            </a:r>
            <a:r>
              <a:rPr lang="en-US" sz="2800" dirty="0">
                <a:solidFill>
                  <a:schemeClr val="tx1"/>
                </a:solidFill>
                <a:latin typeface="+mj-lt"/>
              </a:rPr>
              <a:t>with </a:t>
            </a:r>
            <a:r>
              <a:rPr lang="en-US" sz="2800" dirty="0">
                <a:solidFill>
                  <a:srgbClr val="E28700"/>
                </a:solidFill>
                <a:latin typeface="+mj-lt"/>
              </a:rPr>
              <a:t>a randomization method</a:t>
            </a:r>
          </a:p>
        </p:txBody>
      </p:sp>
      <p:sp>
        <p:nvSpPr>
          <p:cNvPr id="8" name="Rectangle 7">
            <a:extLst>
              <a:ext uri="{FF2B5EF4-FFF2-40B4-BE49-F238E27FC236}">
                <a16:creationId xmlns:a16="http://schemas.microsoft.com/office/drawing/2014/main" id="{427D5C8D-9A7A-3EF7-17BB-A5F981C08C86}"/>
              </a:ext>
            </a:extLst>
          </p:cNvPr>
          <p:cNvSpPr/>
          <p:nvPr/>
        </p:nvSpPr>
        <p:spPr>
          <a:xfrm>
            <a:off x="-2" y="4644470"/>
            <a:ext cx="9144000" cy="1532493"/>
          </a:xfrm>
          <a:prstGeom prst="rect">
            <a:avLst/>
          </a:prstGeom>
          <a:solidFill>
            <a:srgbClr val="DAD3F9"/>
          </a:solidFill>
          <a:ln w="38100">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6D40DC"/>
                </a:solidFill>
                <a:latin typeface="+mj-lt"/>
              </a:rPr>
              <a:t>Bank-Level PRAC (PRAC-Bank)</a:t>
            </a:r>
          </a:p>
          <a:p>
            <a:pPr algn="ctr"/>
            <a:r>
              <a:rPr lang="en-US" sz="2800" dirty="0">
                <a:solidFill>
                  <a:schemeClr val="tx1"/>
                </a:solidFill>
                <a:latin typeface="+mj-lt"/>
              </a:rPr>
              <a:t>performs bank-level preventive actions to limit the attack scope to that of existing DRAM-based attacks </a:t>
            </a:r>
            <a:endParaRPr lang="en-US" sz="2800" dirty="0">
              <a:solidFill>
                <a:srgbClr val="E28700"/>
              </a:solidFill>
              <a:latin typeface="+mj-lt"/>
            </a:endParaRPr>
          </a:p>
        </p:txBody>
      </p:sp>
      <p:sp>
        <p:nvSpPr>
          <p:cNvPr id="9" name="Rectangle 8">
            <a:extLst>
              <a:ext uri="{FF2B5EF4-FFF2-40B4-BE49-F238E27FC236}">
                <a16:creationId xmlns:a16="http://schemas.microsoft.com/office/drawing/2014/main" id="{BD0114B7-BDF7-26A0-0ECC-CF9C1E57D129}"/>
              </a:ext>
            </a:extLst>
          </p:cNvPr>
          <p:cNvSpPr/>
          <p:nvPr/>
        </p:nvSpPr>
        <p:spPr>
          <a:xfrm>
            <a:off x="-2" y="3176016"/>
            <a:ext cx="9454243" cy="3239139"/>
          </a:xfrm>
          <a:prstGeom prst="rect">
            <a:avLst/>
          </a:prstGeom>
          <a:solidFill>
            <a:schemeClr val="bg1">
              <a:alpha val="8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1923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CE3DC-BB2C-98CF-9EA6-AC10E8911AB4}"/>
              </a:ext>
            </a:extLst>
          </p:cNvPr>
          <p:cNvSpPr>
            <a:spLocks noGrp="1"/>
          </p:cNvSpPr>
          <p:nvPr>
            <p:ph type="title"/>
          </p:nvPr>
        </p:nvSpPr>
        <p:spPr/>
        <p:txBody>
          <a:bodyPr/>
          <a:lstStyle/>
          <a:p>
            <a:r>
              <a:rPr lang="en-US" dirty="0"/>
              <a:t>Fixed-Rate RFM (FR-RFM)</a:t>
            </a:r>
          </a:p>
        </p:txBody>
      </p:sp>
      <p:sp>
        <p:nvSpPr>
          <p:cNvPr id="3" name="Content Placeholder 2">
            <a:extLst>
              <a:ext uri="{FF2B5EF4-FFF2-40B4-BE49-F238E27FC236}">
                <a16:creationId xmlns:a16="http://schemas.microsoft.com/office/drawing/2014/main" id="{FEC9B73A-4B1C-83DB-54C5-684CE7BC013F}"/>
              </a:ext>
            </a:extLst>
          </p:cNvPr>
          <p:cNvSpPr>
            <a:spLocks noGrp="1"/>
          </p:cNvSpPr>
          <p:nvPr>
            <p:ph idx="1"/>
          </p:nvPr>
        </p:nvSpPr>
        <p:spPr/>
        <p:txBody>
          <a:bodyPr/>
          <a:lstStyle/>
          <a:p>
            <a:r>
              <a:rPr lang="en-US" dirty="0"/>
              <a:t>Periodically performs </a:t>
            </a:r>
            <a:r>
              <a:rPr lang="en-US" b="1" dirty="0">
                <a:solidFill>
                  <a:schemeClr val="accent6">
                    <a:lumMod val="75000"/>
                  </a:schemeClr>
                </a:solidFill>
              </a:rPr>
              <a:t>a preventive action</a:t>
            </a:r>
            <a:r>
              <a:rPr lang="en-US" dirty="0"/>
              <a:t>, </a:t>
            </a:r>
          </a:p>
          <a:p>
            <a:pPr lvl="1"/>
            <a:r>
              <a:rPr lang="en-US" sz="2800" b="1" dirty="0"/>
              <a:t>independently</a:t>
            </a:r>
            <a:r>
              <a:rPr lang="en-US" sz="2800" dirty="0"/>
              <a:t> from </a:t>
            </a:r>
            <a:r>
              <a:rPr lang="en-US" sz="2800" b="1" dirty="0"/>
              <a:t>the</a:t>
            </a:r>
            <a:r>
              <a:rPr lang="en-US" sz="2800" dirty="0"/>
              <a:t> </a:t>
            </a:r>
            <a:r>
              <a:rPr lang="en-US" sz="2800" b="1" dirty="0"/>
              <a:t>memory access patterns</a:t>
            </a:r>
          </a:p>
        </p:txBody>
      </p:sp>
      <p:sp>
        <p:nvSpPr>
          <p:cNvPr id="4" name="Footer Placeholder 3">
            <a:extLst>
              <a:ext uri="{FF2B5EF4-FFF2-40B4-BE49-F238E27FC236}">
                <a16:creationId xmlns:a16="http://schemas.microsoft.com/office/drawing/2014/main" id="{EB1F3375-F6A9-16AA-1556-CE192D1A6C55}"/>
              </a:ext>
            </a:extLst>
          </p:cNvPr>
          <p:cNvSpPr>
            <a:spLocks noGrp="1"/>
          </p:cNvSpPr>
          <p:nvPr>
            <p:ph type="ftr" sz="quarter" idx="11"/>
          </p:nvPr>
        </p:nvSpPr>
        <p:spPr>
          <a:xfrm>
            <a:off x="1646253" y="6517178"/>
            <a:ext cx="6749602" cy="204298"/>
          </a:xfrm>
        </p:spPr>
        <p:txBody>
          <a:bodyPr/>
          <a:lstStyle/>
          <a:p>
            <a:r>
              <a:rPr lang="en-US" i="1" dirty="0"/>
              <a:t>* Security analysis available in the paper</a:t>
            </a:r>
            <a:endParaRPr lang="tr-TR" i="1" dirty="0"/>
          </a:p>
        </p:txBody>
      </p:sp>
      <p:sp>
        <p:nvSpPr>
          <p:cNvPr id="5" name="Slide Number Placeholder 4">
            <a:extLst>
              <a:ext uri="{FF2B5EF4-FFF2-40B4-BE49-F238E27FC236}">
                <a16:creationId xmlns:a16="http://schemas.microsoft.com/office/drawing/2014/main" id="{D1F92A3E-CFC5-FD1D-1B8C-7E7F30263D33}"/>
              </a:ext>
            </a:extLst>
          </p:cNvPr>
          <p:cNvSpPr>
            <a:spLocks noGrp="1"/>
          </p:cNvSpPr>
          <p:nvPr>
            <p:ph type="sldNum" sz="quarter" idx="12"/>
          </p:nvPr>
        </p:nvSpPr>
        <p:spPr/>
        <p:txBody>
          <a:bodyPr/>
          <a:lstStyle/>
          <a:p>
            <a:fld id="{CBE5B309-C2CE-4D90-B104-F7E98438FC65}" type="slidenum">
              <a:rPr lang="tr-TR" smtClean="0"/>
              <a:pPr/>
              <a:t>44</a:t>
            </a:fld>
            <a:endParaRPr lang="tr-TR" dirty="0"/>
          </a:p>
        </p:txBody>
      </p:sp>
      <p:cxnSp>
        <p:nvCxnSpPr>
          <p:cNvPr id="7" name="Straight Arrow Connector 6">
            <a:extLst>
              <a:ext uri="{FF2B5EF4-FFF2-40B4-BE49-F238E27FC236}">
                <a16:creationId xmlns:a16="http://schemas.microsoft.com/office/drawing/2014/main" id="{DA56990C-FF7B-E7BB-493A-D6C0558FBF2A}"/>
              </a:ext>
            </a:extLst>
          </p:cNvPr>
          <p:cNvCxnSpPr>
            <a:cxnSpLocks/>
          </p:cNvCxnSpPr>
          <p:nvPr/>
        </p:nvCxnSpPr>
        <p:spPr>
          <a:xfrm>
            <a:off x="615696" y="2858829"/>
            <a:ext cx="7400544" cy="0"/>
          </a:xfrm>
          <a:prstGeom prst="straightConnector1">
            <a:avLst/>
          </a:prstGeom>
          <a:ln w="571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B4DBA213-EDB0-6F22-07A6-BABE192A9245}"/>
              </a:ext>
            </a:extLst>
          </p:cNvPr>
          <p:cNvSpPr/>
          <p:nvPr/>
        </p:nvSpPr>
        <p:spPr>
          <a:xfrm>
            <a:off x="1288166" y="2503036"/>
            <a:ext cx="925725" cy="71020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D623129-BDC3-2F9D-40DE-D8EED2AB415D}"/>
              </a:ext>
            </a:extLst>
          </p:cNvPr>
          <p:cNvSpPr/>
          <p:nvPr/>
        </p:nvSpPr>
        <p:spPr>
          <a:xfrm>
            <a:off x="1009194" y="2745410"/>
            <a:ext cx="637059" cy="23748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RFM</a:t>
            </a:r>
          </a:p>
        </p:txBody>
      </p:sp>
      <p:sp>
        <p:nvSpPr>
          <p:cNvPr id="9" name="Rectangle 8">
            <a:extLst>
              <a:ext uri="{FF2B5EF4-FFF2-40B4-BE49-F238E27FC236}">
                <a16:creationId xmlns:a16="http://schemas.microsoft.com/office/drawing/2014/main" id="{01DB4EB3-52E8-02C1-450F-4EA9600986CF}"/>
              </a:ext>
            </a:extLst>
          </p:cNvPr>
          <p:cNvSpPr/>
          <p:nvPr/>
        </p:nvSpPr>
        <p:spPr>
          <a:xfrm>
            <a:off x="3556391" y="2503036"/>
            <a:ext cx="925725" cy="71020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BDD6D0D7-2B0F-D93D-3EA0-D389AA785D8E}"/>
              </a:ext>
            </a:extLst>
          </p:cNvPr>
          <p:cNvSpPr/>
          <p:nvPr/>
        </p:nvSpPr>
        <p:spPr>
          <a:xfrm>
            <a:off x="3277419" y="2745410"/>
            <a:ext cx="637059" cy="23748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RFM</a:t>
            </a:r>
          </a:p>
        </p:txBody>
      </p:sp>
      <p:sp>
        <p:nvSpPr>
          <p:cNvPr id="15" name="Rectangle 14">
            <a:extLst>
              <a:ext uri="{FF2B5EF4-FFF2-40B4-BE49-F238E27FC236}">
                <a16:creationId xmlns:a16="http://schemas.microsoft.com/office/drawing/2014/main" id="{BDD5BCAC-06AF-0895-8C93-ADCE519B5319}"/>
              </a:ext>
            </a:extLst>
          </p:cNvPr>
          <p:cNvSpPr/>
          <p:nvPr/>
        </p:nvSpPr>
        <p:spPr>
          <a:xfrm>
            <a:off x="5824616" y="2503727"/>
            <a:ext cx="925725" cy="710204"/>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CCB2C9AE-3EFE-0B60-AB92-F0E67B0E1B92}"/>
              </a:ext>
            </a:extLst>
          </p:cNvPr>
          <p:cNvSpPr/>
          <p:nvPr/>
        </p:nvSpPr>
        <p:spPr>
          <a:xfrm>
            <a:off x="5545644" y="2746101"/>
            <a:ext cx="637059" cy="237489"/>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RFM</a:t>
            </a:r>
          </a:p>
        </p:txBody>
      </p:sp>
      <p:grpSp>
        <p:nvGrpSpPr>
          <p:cNvPr id="23" name="Group 22">
            <a:extLst>
              <a:ext uri="{FF2B5EF4-FFF2-40B4-BE49-F238E27FC236}">
                <a16:creationId xmlns:a16="http://schemas.microsoft.com/office/drawing/2014/main" id="{7B1B58A0-FD23-CB30-615D-CD4953E1CCFB}"/>
              </a:ext>
            </a:extLst>
          </p:cNvPr>
          <p:cNvGrpSpPr/>
          <p:nvPr/>
        </p:nvGrpSpPr>
        <p:grpSpPr>
          <a:xfrm>
            <a:off x="2310881" y="2745755"/>
            <a:ext cx="5329310" cy="238179"/>
            <a:chOff x="2743697" y="3220898"/>
            <a:chExt cx="5329310" cy="238179"/>
          </a:xfrm>
        </p:grpSpPr>
        <p:sp>
          <p:nvSpPr>
            <p:cNvPr id="19" name="Rectangle 18">
              <a:extLst>
                <a:ext uri="{FF2B5EF4-FFF2-40B4-BE49-F238E27FC236}">
                  <a16:creationId xmlns:a16="http://schemas.microsoft.com/office/drawing/2014/main" id="{389E377E-3157-520C-0D08-DE3ADDAECE78}"/>
                </a:ext>
              </a:extLst>
            </p:cNvPr>
            <p:cNvSpPr/>
            <p:nvPr/>
          </p:nvSpPr>
          <p:spPr>
            <a:xfrm>
              <a:off x="2743697" y="3221588"/>
              <a:ext cx="152400" cy="237489"/>
            </a:xfrm>
            <a:prstGeom prst="rect">
              <a:avLst/>
            </a:prstGeom>
            <a:solidFill>
              <a:srgbClr val="6D4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EDC92FF8-4DEB-28EA-4999-AB41DC1B6E50}"/>
                </a:ext>
              </a:extLst>
            </p:cNvPr>
            <p:cNvSpPr/>
            <p:nvPr/>
          </p:nvSpPr>
          <p:spPr>
            <a:xfrm>
              <a:off x="2977425" y="3221587"/>
              <a:ext cx="152400" cy="237489"/>
            </a:xfrm>
            <a:prstGeom prst="rect">
              <a:avLst/>
            </a:prstGeom>
            <a:solidFill>
              <a:srgbClr val="316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C85E2464-9478-0E01-5276-C03825D453A7}"/>
                </a:ext>
              </a:extLst>
            </p:cNvPr>
            <p:cNvSpPr/>
            <p:nvPr/>
          </p:nvSpPr>
          <p:spPr>
            <a:xfrm>
              <a:off x="3211153" y="3221586"/>
              <a:ext cx="152400" cy="237489"/>
            </a:xfrm>
            <a:prstGeom prst="rect">
              <a:avLst/>
            </a:prstGeom>
            <a:solidFill>
              <a:srgbClr val="E12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E062796D-5653-7F9E-F8EC-53F7F9B888BA}"/>
                </a:ext>
              </a:extLst>
            </p:cNvPr>
            <p:cNvSpPr/>
            <p:nvPr/>
          </p:nvSpPr>
          <p:spPr>
            <a:xfrm>
              <a:off x="3444880" y="3221585"/>
              <a:ext cx="152400" cy="237489"/>
            </a:xfrm>
            <a:prstGeom prst="rect">
              <a:avLst/>
            </a:prstGeom>
            <a:solidFill>
              <a:srgbClr val="E2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C305D41-AD40-6069-62E0-FD3EDF34F436}"/>
                </a:ext>
              </a:extLst>
            </p:cNvPr>
            <p:cNvSpPr/>
            <p:nvPr/>
          </p:nvSpPr>
          <p:spPr>
            <a:xfrm>
              <a:off x="5019904" y="3220901"/>
              <a:ext cx="152400" cy="237489"/>
            </a:xfrm>
            <a:prstGeom prst="rect">
              <a:avLst/>
            </a:prstGeom>
            <a:solidFill>
              <a:srgbClr val="FF5F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79452AD-06FD-43BB-60EB-E7CF4C9D019B}"/>
                </a:ext>
              </a:extLst>
            </p:cNvPr>
            <p:cNvSpPr/>
            <p:nvPr/>
          </p:nvSpPr>
          <p:spPr>
            <a:xfrm>
              <a:off x="5253632" y="3220900"/>
              <a:ext cx="152400" cy="237489"/>
            </a:xfrm>
            <a:prstGeom prst="rect">
              <a:avLst/>
            </a:prstGeom>
            <a:solidFill>
              <a:srgbClr val="FF5F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CFD3373D-4764-771E-3E20-937E451BDB3D}"/>
                </a:ext>
              </a:extLst>
            </p:cNvPr>
            <p:cNvSpPr/>
            <p:nvPr/>
          </p:nvSpPr>
          <p:spPr>
            <a:xfrm>
              <a:off x="5487360" y="3220899"/>
              <a:ext cx="152400" cy="237489"/>
            </a:xfrm>
            <a:prstGeom prst="rect">
              <a:avLst/>
            </a:prstGeom>
            <a:solidFill>
              <a:srgbClr val="FF5F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a:extLst>
                <a:ext uri="{FF2B5EF4-FFF2-40B4-BE49-F238E27FC236}">
                  <a16:creationId xmlns:a16="http://schemas.microsoft.com/office/drawing/2014/main" id="{02B4329E-4660-F9EA-8953-C095B6BF8255}"/>
                </a:ext>
              </a:extLst>
            </p:cNvPr>
            <p:cNvSpPr/>
            <p:nvPr/>
          </p:nvSpPr>
          <p:spPr>
            <a:xfrm>
              <a:off x="5721087" y="3220898"/>
              <a:ext cx="152400" cy="237489"/>
            </a:xfrm>
            <a:prstGeom prst="rect">
              <a:avLst/>
            </a:prstGeom>
            <a:solidFill>
              <a:srgbClr val="FF5F2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id="{BE8D269A-5B2D-3702-112A-4CF4FA85F75F}"/>
                </a:ext>
              </a:extLst>
            </p:cNvPr>
            <p:cNvSpPr/>
            <p:nvPr/>
          </p:nvSpPr>
          <p:spPr>
            <a:xfrm>
              <a:off x="7219424" y="3220901"/>
              <a:ext cx="152400" cy="237489"/>
            </a:xfrm>
            <a:prstGeom prst="rect">
              <a:avLst/>
            </a:prstGeom>
            <a:solidFill>
              <a:srgbClr val="E1257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61BEDDA2-B151-48DB-4120-6124F1C2721D}"/>
                </a:ext>
              </a:extLst>
            </p:cNvPr>
            <p:cNvSpPr/>
            <p:nvPr/>
          </p:nvSpPr>
          <p:spPr>
            <a:xfrm>
              <a:off x="7920607" y="3220898"/>
              <a:ext cx="152400" cy="237489"/>
            </a:xfrm>
            <a:prstGeom prst="rect">
              <a:avLst/>
            </a:prstGeom>
            <a:solidFill>
              <a:srgbClr val="E287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4" name="TextBox 33">
            <a:extLst>
              <a:ext uri="{FF2B5EF4-FFF2-40B4-BE49-F238E27FC236}">
                <a16:creationId xmlns:a16="http://schemas.microsoft.com/office/drawing/2014/main" id="{48814583-97F7-E9DF-9490-F0A0F49AB390}"/>
              </a:ext>
            </a:extLst>
          </p:cNvPr>
          <p:cNvSpPr txBox="1"/>
          <p:nvPr/>
        </p:nvSpPr>
        <p:spPr>
          <a:xfrm>
            <a:off x="1484999" y="2133704"/>
            <a:ext cx="5317388" cy="369332"/>
          </a:xfrm>
          <a:prstGeom prst="rect">
            <a:avLst/>
          </a:prstGeom>
          <a:noFill/>
        </p:spPr>
        <p:txBody>
          <a:bodyPr wrap="square" rtlCol="0">
            <a:spAutoFit/>
          </a:bodyPr>
          <a:lstStyle/>
          <a:p>
            <a:pPr algn="ctr"/>
            <a:r>
              <a:rPr lang="en-US" i="1" dirty="0"/>
              <a:t>DRAM Command Timeline</a:t>
            </a:r>
          </a:p>
        </p:txBody>
      </p:sp>
      <p:grpSp>
        <p:nvGrpSpPr>
          <p:cNvPr id="35" name="Group 34">
            <a:extLst>
              <a:ext uri="{FF2B5EF4-FFF2-40B4-BE49-F238E27FC236}">
                <a16:creationId xmlns:a16="http://schemas.microsoft.com/office/drawing/2014/main" id="{1DCDACC2-C4F6-79B0-C619-4A132DE89E91}"/>
              </a:ext>
            </a:extLst>
          </p:cNvPr>
          <p:cNvGrpSpPr/>
          <p:nvPr/>
        </p:nvGrpSpPr>
        <p:grpSpPr>
          <a:xfrm flipH="1">
            <a:off x="703891" y="3960770"/>
            <a:ext cx="1520607" cy="1819275"/>
            <a:chOff x="6926968" y="1470482"/>
            <a:chExt cx="1520607" cy="1819275"/>
          </a:xfrm>
        </p:grpSpPr>
        <p:sp>
          <p:nvSpPr>
            <p:cNvPr id="36" name="Oval 35">
              <a:extLst>
                <a:ext uri="{FF2B5EF4-FFF2-40B4-BE49-F238E27FC236}">
                  <a16:creationId xmlns:a16="http://schemas.microsoft.com/office/drawing/2014/main" id="{B0DF7971-378E-2231-1749-7A6D012CA344}"/>
                </a:ext>
              </a:extLst>
            </p:cNvPr>
            <p:cNvSpPr/>
            <p:nvPr/>
          </p:nvSpPr>
          <p:spPr>
            <a:xfrm>
              <a:off x="6926968" y="1690179"/>
              <a:ext cx="1520607" cy="1520607"/>
            </a:xfrm>
            <a:prstGeom prst="ellipse">
              <a:avLst/>
            </a:prstGeom>
            <a:solidFill>
              <a:srgbClr val="6D40DC"/>
            </a:solidFill>
            <a:ln>
              <a:solidFill>
                <a:srgbClr val="6D40D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Graphic 36" descr="Old woman wearing lightning shirt">
              <a:extLst>
                <a:ext uri="{FF2B5EF4-FFF2-40B4-BE49-F238E27FC236}">
                  <a16:creationId xmlns:a16="http://schemas.microsoft.com/office/drawing/2014/main" id="{D237BA8C-F611-40A1-2F28-DDB8C965EDD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7011645" y="1470482"/>
              <a:ext cx="1181100" cy="1819275"/>
            </a:xfrm>
            <a:prstGeom prst="rect">
              <a:avLst/>
            </a:prstGeom>
          </p:spPr>
        </p:pic>
      </p:grpSp>
      <p:sp>
        <p:nvSpPr>
          <p:cNvPr id="39" name="TextBox 38">
            <a:extLst>
              <a:ext uri="{FF2B5EF4-FFF2-40B4-BE49-F238E27FC236}">
                <a16:creationId xmlns:a16="http://schemas.microsoft.com/office/drawing/2014/main" id="{C17D7833-D59F-E3DA-37AA-336F2D3861F7}"/>
              </a:ext>
            </a:extLst>
          </p:cNvPr>
          <p:cNvSpPr txBox="1"/>
          <p:nvPr/>
        </p:nvSpPr>
        <p:spPr>
          <a:xfrm>
            <a:off x="2463281" y="4051769"/>
            <a:ext cx="5976828" cy="2308324"/>
          </a:xfrm>
          <a:prstGeom prst="rect">
            <a:avLst/>
          </a:prstGeom>
          <a:noFill/>
        </p:spPr>
        <p:txBody>
          <a:bodyPr wrap="square" rtlCol="0">
            <a:spAutoFit/>
          </a:bodyPr>
          <a:lstStyle/>
          <a:p>
            <a:pPr marL="342900" indent="-342900">
              <a:buFontTx/>
              <a:buChar char="-"/>
            </a:pPr>
            <a:r>
              <a:rPr lang="en-US" sz="2400" b="1" dirty="0">
                <a:solidFill>
                  <a:srgbClr val="6D40DC"/>
                </a:solidFill>
              </a:rPr>
              <a:t>A sender </a:t>
            </a:r>
            <a:r>
              <a:rPr lang="en-US" sz="2400" i="1" dirty="0"/>
              <a:t>cannot</a:t>
            </a:r>
            <a:r>
              <a:rPr lang="en-US" sz="2400" dirty="0"/>
              <a:t> cause preventive actions </a:t>
            </a:r>
            <a:r>
              <a:rPr lang="en-US" sz="2400" dirty="0">
                <a:solidFill>
                  <a:srgbClr val="FF5F25"/>
                </a:solidFill>
              </a:rPr>
              <a:t>intentionally </a:t>
            </a:r>
            <a:r>
              <a:rPr lang="en-US" sz="2400" dirty="0"/>
              <a:t>to send messages</a:t>
            </a:r>
          </a:p>
          <a:p>
            <a:pPr marL="342900" indent="-342900">
              <a:buFontTx/>
              <a:buChar char="-"/>
            </a:pPr>
            <a:endParaRPr lang="en-US" sz="2000" dirty="0"/>
          </a:p>
          <a:p>
            <a:pPr marL="342900" indent="-342900">
              <a:buFontTx/>
              <a:buChar char="-"/>
            </a:pPr>
            <a:r>
              <a:rPr lang="en-US" sz="2400" b="1" dirty="0">
                <a:solidFill>
                  <a:srgbClr val="6D40DC"/>
                </a:solidFill>
              </a:rPr>
              <a:t>An attacker </a:t>
            </a:r>
            <a:r>
              <a:rPr lang="en-US" sz="2400" i="1" dirty="0"/>
              <a:t>cannot</a:t>
            </a:r>
            <a:r>
              <a:rPr lang="en-US" sz="2400" dirty="0"/>
              <a:t> observe </a:t>
            </a:r>
            <a:br>
              <a:rPr lang="en-US" sz="2400" dirty="0"/>
            </a:br>
            <a:r>
              <a:rPr lang="en-US" sz="2400" dirty="0">
                <a:solidFill>
                  <a:srgbClr val="FF5F25"/>
                </a:solidFill>
              </a:rPr>
              <a:t>a victim's memory access patterns </a:t>
            </a:r>
            <a:br>
              <a:rPr lang="en-US" sz="2400" dirty="0"/>
            </a:br>
            <a:r>
              <a:rPr lang="en-US" sz="2400" dirty="0"/>
              <a:t>that </a:t>
            </a:r>
            <a:r>
              <a:rPr lang="en-US" sz="2400" dirty="0">
                <a:solidFill>
                  <a:schemeClr val="accent6">
                    <a:lumMod val="75000"/>
                  </a:schemeClr>
                </a:solidFill>
              </a:rPr>
              <a:t>lead to a preventive action</a:t>
            </a:r>
          </a:p>
        </p:txBody>
      </p:sp>
      <p:sp>
        <p:nvSpPr>
          <p:cNvPr id="40" name="Right Brace 39">
            <a:extLst>
              <a:ext uri="{FF2B5EF4-FFF2-40B4-BE49-F238E27FC236}">
                <a16:creationId xmlns:a16="http://schemas.microsoft.com/office/drawing/2014/main" id="{073A8CA7-63FB-89EC-961C-FC5E3EFA9D57}"/>
              </a:ext>
            </a:extLst>
          </p:cNvPr>
          <p:cNvSpPr/>
          <p:nvPr/>
        </p:nvSpPr>
        <p:spPr>
          <a:xfrm rot="5400000">
            <a:off x="4532558" y="2343371"/>
            <a:ext cx="343780" cy="2257618"/>
          </a:xfrm>
          <a:prstGeom prst="rightBrace">
            <a:avLst>
              <a:gd name="adj1" fmla="val 70396"/>
              <a:gd name="adj2" fmla="val 50000"/>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TextBox 40">
            <a:extLst>
              <a:ext uri="{FF2B5EF4-FFF2-40B4-BE49-F238E27FC236}">
                <a16:creationId xmlns:a16="http://schemas.microsoft.com/office/drawing/2014/main" id="{38AE6546-2C8C-1549-F795-EC911667C733}"/>
              </a:ext>
            </a:extLst>
          </p:cNvPr>
          <p:cNvSpPr txBox="1"/>
          <p:nvPr/>
        </p:nvSpPr>
        <p:spPr>
          <a:xfrm>
            <a:off x="1751626" y="3596640"/>
            <a:ext cx="6138380" cy="369332"/>
          </a:xfrm>
          <a:prstGeom prst="rect">
            <a:avLst/>
          </a:prstGeom>
          <a:noFill/>
        </p:spPr>
        <p:txBody>
          <a:bodyPr wrap="square" rtlCol="0">
            <a:spAutoFit/>
          </a:bodyPr>
          <a:lstStyle/>
          <a:p>
            <a:r>
              <a:rPr lang="en-US" dirty="0"/>
              <a:t>shortest time window needed to perform </a:t>
            </a:r>
            <a:r>
              <a:rPr lang="en-US" i="1" dirty="0"/>
              <a:t>T</a:t>
            </a:r>
            <a:r>
              <a:rPr lang="en-US" i="1" baseline="-25000" dirty="0"/>
              <a:t>RFM</a:t>
            </a:r>
            <a:r>
              <a:rPr lang="en-US" dirty="0"/>
              <a:t> activations*</a:t>
            </a:r>
          </a:p>
        </p:txBody>
      </p:sp>
    </p:spTree>
    <p:extLst>
      <p:ext uri="{BB962C8B-B14F-4D97-AF65-F5344CB8AC3E}">
        <p14:creationId xmlns:p14="http://schemas.microsoft.com/office/powerpoint/2010/main" val="3827777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childTnLst>
                                </p:cTn>
                              </p:par>
                              <p:par>
                                <p:cTn id="16" presetID="1" presetClass="entr" presetSubtype="0" fill="hold" grpId="0" nodeType="withEffect">
                                  <p:stCondLst>
                                    <p:cond delay="150"/>
                                  </p:stCondLst>
                                  <p:childTnLst>
                                    <p:set>
                                      <p:cBhvr>
                                        <p:cTn id="17" dur="1" fill="hold">
                                          <p:stCondLst>
                                            <p:cond delay="0"/>
                                          </p:stCondLst>
                                        </p:cTn>
                                        <p:tgtEl>
                                          <p:spTgt spid="10"/>
                                        </p:tgtEl>
                                        <p:attrNameLst>
                                          <p:attrName>style.visibility</p:attrName>
                                        </p:attrNameLst>
                                      </p:cBhvr>
                                      <p:to>
                                        <p:strVal val="visible"/>
                                      </p:to>
                                    </p:set>
                                  </p:childTnLst>
                                </p:cTn>
                              </p:par>
                            </p:childTnLst>
                          </p:cTn>
                        </p:par>
                        <p:par>
                          <p:cTn id="18" fill="hold">
                            <p:stCondLst>
                              <p:cond delay="150"/>
                            </p:stCondLst>
                            <p:childTnLst>
                              <p:par>
                                <p:cTn id="19" presetID="1"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par>
                          <p:cTn id="21" fill="hold">
                            <p:stCondLst>
                              <p:cond delay="150"/>
                            </p:stCondLst>
                            <p:childTnLst>
                              <p:par>
                                <p:cTn id="22" presetID="1" presetClass="entr" presetSubtype="0" fill="hold" grpId="0" nodeType="afterEffect">
                                  <p:stCondLst>
                                    <p:cond delay="15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grpId="0" nodeType="withEffect">
                                  <p:stCondLst>
                                    <p:cond delay="150"/>
                                  </p:stCondLst>
                                  <p:childTnLst>
                                    <p:set>
                                      <p:cBhvr>
                                        <p:cTn id="25" dur="1" fill="hold">
                                          <p:stCondLst>
                                            <p:cond delay="0"/>
                                          </p:stCondLst>
                                        </p:cTn>
                                        <p:tgtEl>
                                          <p:spTgt spid="15"/>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4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4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39">
                                            <p:txEl>
                                              <p:pRg st="0" end="0"/>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8" grpId="0" animBg="1"/>
      <p:bldP spid="9" grpId="0" animBg="1"/>
      <p:bldP spid="10" grpId="0" animBg="1"/>
      <p:bldP spid="15" grpId="0" animBg="1"/>
      <p:bldP spid="16" grpId="0" animBg="1"/>
      <p:bldP spid="34" grpId="0"/>
      <p:bldP spid="40" grpId="0" animBg="1"/>
      <p:bldP spid="4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84EAB-5076-605E-4BA9-C52214AE37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A8DB08-6748-EAD5-4FDC-A6B3C4A1DE22}"/>
              </a:ext>
            </a:extLst>
          </p:cNvPr>
          <p:cNvSpPr>
            <a:spLocks noGrp="1"/>
          </p:cNvSpPr>
          <p:nvPr>
            <p:ph type="title"/>
          </p:nvPr>
        </p:nvSpPr>
        <p:spPr/>
        <p:txBody>
          <a:bodyPr/>
          <a:lstStyle/>
          <a:p>
            <a:r>
              <a:rPr lang="en-US" dirty="0"/>
              <a:t>Evaluating </a:t>
            </a:r>
            <a:r>
              <a:rPr lang="en-US" dirty="0" err="1"/>
              <a:t>LeakyHammer</a:t>
            </a:r>
            <a:r>
              <a:rPr lang="en-US" dirty="0"/>
              <a:t> Countermeasures</a:t>
            </a:r>
          </a:p>
        </p:txBody>
      </p:sp>
      <p:sp>
        <p:nvSpPr>
          <p:cNvPr id="3" name="Content Placeholder 2">
            <a:extLst>
              <a:ext uri="{FF2B5EF4-FFF2-40B4-BE49-F238E27FC236}">
                <a16:creationId xmlns:a16="http://schemas.microsoft.com/office/drawing/2014/main" id="{6E9236B0-9FBB-8578-2A54-82CDB90662A3}"/>
              </a:ext>
            </a:extLst>
          </p:cNvPr>
          <p:cNvSpPr>
            <a:spLocks noGrp="1"/>
          </p:cNvSpPr>
          <p:nvPr>
            <p:ph idx="1"/>
          </p:nvPr>
        </p:nvSpPr>
        <p:spPr>
          <a:xfrm>
            <a:off x="-1" y="931025"/>
            <a:ext cx="9143999" cy="5245938"/>
          </a:xfrm>
        </p:spPr>
        <p:txBody>
          <a:bodyPr/>
          <a:lstStyle/>
          <a:p>
            <a:r>
              <a:rPr lang="en-US" dirty="0"/>
              <a:t>60 four-core workloads: SPEC2017 and SPEC2006</a:t>
            </a:r>
          </a:p>
        </p:txBody>
      </p:sp>
      <p:sp>
        <p:nvSpPr>
          <p:cNvPr id="4" name="Footer Placeholder 3">
            <a:extLst>
              <a:ext uri="{FF2B5EF4-FFF2-40B4-BE49-F238E27FC236}">
                <a16:creationId xmlns:a16="http://schemas.microsoft.com/office/drawing/2014/main" id="{D3F9B273-F7DA-782D-CC69-27103492EB46}"/>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19A98A8-71EA-5F19-1896-FAEE27A917A6}"/>
              </a:ext>
            </a:extLst>
          </p:cNvPr>
          <p:cNvSpPr>
            <a:spLocks noGrp="1"/>
          </p:cNvSpPr>
          <p:nvPr>
            <p:ph type="sldNum" sz="quarter" idx="12"/>
          </p:nvPr>
        </p:nvSpPr>
        <p:spPr/>
        <p:txBody>
          <a:bodyPr/>
          <a:lstStyle/>
          <a:p>
            <a:fld id="{CBE5B309-C2CE-4D90-B104-F7E98438FC65}" type="slidenum">
              <a:rPr lang="tr-TR" smtClean="0"/>
              <a:pPr/>
              <a:t>45</a:t>
            </a:fld>
            <a:endParaRPr lang="tr-TR" dirty="0"/>
          </a:p>
        </p:txBody>
      </p:sp>
      <p:pic>
        <p:nvPicPr>
          <p:cNvPr id="17" name="Picture 16" descr="A graph of different colored bars&#10;&#10;AI-generated content may be incorrect.">
            <a:extLst>
              <a:ext uri="{FF2B5EF4-FFF2-40B4-BE49-F238E27FC236}">
                <a16:creationId xmlns:a16="http://schemas.microsoft.com/office/drawing/2014/main" id="{F503E549-DF34-3104-D33B-BB20C0F499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426" y="2011814"/>
            <a:ext cx="8798011" cy="2841758"/>
          </a:xfrm>
          <a:prstGeom prst="rect">
            <a:avLst/>
          </a:prstGeom>
        </p:spPr>
      </p:pic>
      <p:grpSp>
        <p:nvGrpSpPr>
          <p:cNvPr id="18" name="Group 17">
            <a:extLst>
              <a:ext uri="{FF2B5EF4-FFF2-40B4-BE49-F238E27FC236}">
                <a16:creationId xmlns:a16="http://schemas.microsoft.com/office/drawing/2014/main" id="{D6F18142-7767-D41B-1E38-22C96332843C}"/>
              </a:ext>
            </a:extLst>
          </p:cNvPr>
          <p:cNvGrpSpPr/>
          <p:nvPr/>
        </p:nvGrpSpPr>
        <p:grpSpPr>
          <a:xfrm>
            <a:off x="330678" y="1359085"/>
            <a:ext cx="3648974" cy="875638"/>
            <a:chOff x="1091241" y="1816510"/>
            <a:chExt cx="3648974" cy="875638"/>
          </a:xfrm>
        </p:grpSpPr>
        <p:sp>
          <p:nvSpPr>
            <p:cNvPr id="19" name="TextBox 18">
              <a:extLst>
                <a:ext uri="{FF2B5EF4-FFF2-40B4-BE49-F238E27FC236}">
                  <a16:creationId xmlns:a16="http://schemas.microsoft.com/office/drawing/2014/main" id="{4230B9C1-EF5C-D3D5-C88A-E666331794FA}"/>
                </a:ext>
              </a:extLst>
            </p:cNvPr>
            <p:cNvSpPr txBox="1"/>
            <p:nvPr/>
          </p:nvSpPr>
          <p:spPr>
            <a:xfrm>
              <a:off x="1091241" y="1816510"/>
              <a:ext cx="3648974" cy="646331"/>
            </a:xfrm>
            <a:prstGeom prst="rect">
              <a:avLst/>
            </a:prstGeom>
            <a:noFill/>
          </p:spPr>
          <p:txBody>
            <a:bodyPr wrap="square" rtlCol="0">
              <a:spAutoFit/>
            </a:bodyPr>
            <a:lstStyle/>
            <a:p>
              <a:pPr algn="ctr"/>
              <a:r>
                <a:rPr lang="en-US" i="1" dirty="0">
                  <a:solidFill>
                    <a:srgbClr val="E1257C"/>
                  </a:solidFill>
                </a:rPr>
                <a:t>not secure</a:t>
              </a:r>
              <a:br>
                <a:rPr lang="en-US" i="1" dirty="0">
                  <a:solidFill>
                    <a:srgbClr val="E1257C"/>
                  </a:solidFill>
                </a:rPr>
              </a:br>
              <a:r>
                <a:rPr lang="en-US" i="1" dirty="0">
                  <a:solidFill>
                    <a:srgbClr val="E1257C"/>
                  </a:solidFill>
                </a:rPr>
                <a:t>against </a:t>
              </a:r>
              <a:r>
                <a:rPr lang="en-US" i="1" dirty="0" err="1">
                  <a:solidFill>
                    <a:srgbClr val="E1257C"/>
                  </a:solidFill>
                </a:rPr>
                <a:t>LeakyHammer</a:t>
              </a:r>
              <a:endParaRPr lang="en-US" i="1" dirty="0">
                <a:solidFill>
                  <a:srgbClr val="E1257C"/>
                </a:solidFill>
              </a:endParaRPr>
            </a:p>
          </p:txBody>
        </p:sp>
        <p:sp>
          <p:nvSpPr>
            <p:cNvPr id="20" name="Rectangle 19">
              <a:extLst>
                <a:ext uri="{FF2B5EF4-FFF2-40B4-BE49-F238E27FC236}">
                  <a16:creationId xmlns:a16="http://schemas.microsoft.com/office/drawing/2014/main" id="{D7E62433-B412-8459-B52F-0E25B2590206}"/>
                </a:ext>
              </a:extLst>
            </p:cNvPr>
            <p:cNvSpPr/>
            <p:nvPr/>
          </p:nvSpPr>
          <p:spPr>
            <a:xfrm>
              <a:off x="1690777" y="2462841"/>
              <a:ext cx="2501661" cy="229307"/>
            </a:xfrm>
            <a:prstGeom prst="rect">
              <a:avLst/>
            </a:prstGeom>
            <a:noFill/>
            <a:ln w="28575">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a:extLst>
              <a:ext uri="{FF2B5EF4-FFF2-40B4-BE49-F238E27FC236}">
                <a16:creationId xmlns:a16="http://schemas.microsoft.com/office/drawing/2014/main" id="{6657C32B-A97E-6769-1119-BC5A1DDCDCD9}"/>
              </a:ext>
            </a:extLst>
          </p:cNvPr>
          <p:cNvGrpSpPr/>
          <p:nvPr/>
        </p:nvGrpSpPr>
        <p:grpSpPr>
          <a:xfrm>
            <a:off x="3474136" y="1358951"/>
            <a:ext cx="2209414" cy="870519"/>
            <a:chOff x="4153755" y="1334237"/>
            <a:chExt cx="2209414" cy="870519"/>
          </a:xfrm>
        </p:grpSpPr>
        <p:sp>
          <p:nvSpPr>
            <p:cNvPr id="22" name="TextBox 21">
              <a:extLst>
                <a:ext uri="{FF2B5EF4-FFF2-40B4-BE49-F238E27FC236}">
                  <a16:creationId xmlns:a16="http://schemas.microsoft.com/office/drawing/2014/main" id="{948A3F84-82BB-702C-9123-D9C903825D13}"/>
                </a:ext>
              </a:extLst>
            </p:cNvPr>
            <p:cNvSpPr txBox="1"/>
            <p:nvPr/>
          </p:nvSpPr>
          <p:spPr>
            <a:xfrm>
              <a:off x="4153755" y="1334237"/>
              <a:ext cx="2209414" cy="646331"/>
            </a:xfrm>
            <a:prstGeom prst="rect">
              <a:avLst/>
            </a:prstGeom>
            <a:noFill/>
          </p:spPr>
          <p:txBody>
            <a:bodyPr wrap="square" rtlCol="0">
              <a:spAutoFit/>
            </a:bodyPr>
            <a:lstStyle/>
            <a:p>
              <a:pPr algn="ctr"/>
              <a:r>
                <a:rPr lang="en-US" i="1" dirty="0">
                  <a:solidFill>
                    <a:srgbClr val="F23F00"/>
                  </a:solidFill>
                </a:rPr>
                <a:t>reduces</a:t>
              </a:r>
              <a:br>
                <a:rPr lang="en-US" i="1" dirty="0">
                  <a:solidFill>
                    <a:srgbClr val="F23F00"/>
                  </a:solidFill>
                </a:rPr>
              </a:br>
              <a:r>
                <a:rPr lang="en-US" i="1" dirty="0">
                  <a:solidFill>
                    <a:srgbClr val="F23F00"/>
                  </a:solidFill>
                </a:rPr>
                <a:t>the capacity by 86%</a:t>
              </a:r>
            </a:p>
          </p:txBody>
        </p:sp>
        <p:sp>
          <p:nvSpPr>
            <p:cNvPr id="23" name="Rectangle 22">
              <a:extLst>
                <a:ext uri="{FF2B5EF4-FFF2-40B4-BE49-F238E27FC236}">
                  <a16:creationId xmlns:a16="http://schemas.microsoft.com/office/drawing/2014/main" id="{0BC06B52-65B9-300F-58B4-DAAAF1BA2ABE}"/>
                </a:ext>
              </a:extLst>
            </p:cNvPr>
            <p:cNvSpPr/>
            <p:nvPr/>
          </p:nvSpPr>
          <p:spPr>
            <a:xfrm>
              <a:off x="4310331" y="1975449"/>
              <a:ext cx="1853243" cy="229307"/>
            </a:xfrm>
            <a:prstGeom prst="rect">
              <a:avLst/>
            </a:prstGeom>
            <a:noFill/>
            <a:ln w="28575">
              <a:solidFill>
                <a:srgbClr val="F23F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a:extLst>
              <a:ext uri="{FF2B5EF4-FFF2-40B4-BE49-F238E27FC236}">
                <a16:creationId xmlns:a16="http://schemas.microsoft.com/office/drawing/2014/main" id="{D56AFE92-AF2A-D7C6-C0FF-B9E25440F8E8}"/>
              </a:ext>
            </a:extLst>
          </p:cNvPr>
          <p:cNvGrpSpPr/>
          <p:nvPr/>
        </p:nvGrpSpPr>
        <p:grpSpPr>
          <a:xfrm>
            <a:off x="5365582" y="1365482"/>
            <a:ext cx="2041586" cy="863988"/>
            <a:chOff x="4047335" y="1340768"/>
            <a:chExt cx="2041586" cy="863988"/>
          </a:xfrm>
        </p:grpSpPr>
        <p:sp>
          <p:nvSpPr>
            <p:cNvPr id="25" name="TextBox 24">
              <a:extLst>
                <a:ext uri="{FF2B5EF4-FFF2-40B4-BE49-F238E27FC236}">
                  <a16:creationId xmlns:a16="http://schemas.microsoft.com/office/drawing/2014/main" id="{2248B68C-990C-81A8-E08C-899BF2C03EE1}"/>
                </a:ext>
              </a:extLst>
            </p:cNvPr>
            <p:cNvSpPr txBox="1"/>
            <p:nvPr/>
          </p:nvSpPr>
          <p:spPr>
            <a:xfrm>
              <a:off x="4047335" y="1340768"/>
              <a:ext cx="2041586" cy="646331"/>
            </a:xfrm>
            <a:prstGeom prst="rect">
              <a:avLst/>
            </a:prstGeom>
            <a:noFill/>
          </p:spPr>
          <p:txBody>
            <a:bodyPr wrap="square" rtlCol="0">
              <a:spAutoFit/>
            </a:bodyPr>
            <a:lstStyle/>
            <a:p>
              <a:pPr algn="ctr"/>
              <a:r>
                <a:rPr lang="en-US" i="1" dirty="0">
                  <a:solidFill>
                    <a:schemeClr val="accent6">
                      <a:lumMod val="75000"/>
                    </a:schemeClr>
                  </a:solidFill>
                </a:rPr>
                <a:t>secure against </a:t>
              </a:r>
              <a:r>
                <a:rPr lang="en-US" i="1" dirty="0" err="1">
                  <a:solidFill>
                    <a:schemeClr val="accent6">
                      <a:lumMod val="75000"/>
                    </a:schemeClr>
                  </a:solidFill>
                </a:rPr>
                <a:t>LeakyHammer</a:t>
              </a:r>
              <a:endParaRPr lang="en-US" i="1" dirty="0">
                <a:solidFill>
                  <a:schemeClr val="accent6">
                    <a:lumMod val="75000"/>
                  </a:schemeClr>
                </a:solidFill>
              </a:endParaRPr>
            </a:p>
          </p:txBody>
        </p:sp>
        <p:sp>
          <p:nvSpPr>
            <p:cNvPr id="26" name="Rectangle 25">
              <a:extLst>
                <a:ext uri="{FF2B5EF4-FFF2-40B4-BE49-F238E27FC236}">
                  <a16:creationId xmlns:a16="http://schemas.microsoft.com/office/drawing/2014/main" id="{416ACB55-0F71-B19D-68F7-26C61F7D2DD1}"/>
                </a:ext>
              </a:extLst>
            </p:cNvPr>
            <p:cNvSpPr/>
            <p:nvPr/>
          </p:nvSpPr>
          <p:spPr>
            <a:xfrm>
              <a:off x="4310331" y="1975450"/>
              <a:ext cx="1504303" cy="229306"/>
            </a:xfrm>
            <a:prstGeom prst="rect">
              <a:avLst/>
            </a:prstGeom>
            <a:noFill/>
            <a:ln w="28575">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a:extLst>
              <a:ext uri="{FF2B5EF4-FFF2-40B4-BE49-F238E27FC236}">
                <a16:creationId xmlns:a16="http://schemas.microsoft.com/office/drawing/2014/main" id="{5D60D49E-227A-D797-7444-1985057BAC05}"/>
              </a:ext>
            </a:extLst>
          </p:cNvPr>
          <p:cNvGrpSpPr/>
          <p:nvPr/>
        </p:nvGrpSpPr>
        <p:grpSpPr>
          <a:xfrm>
            <a:off x="7155012" y="1365482"/>
            <a:ext cx="2041586" cy="863964"/>
            <a:chOff x="4047335" y="1340768"/>
            <a:chExt cx="2041586" cy="863964"/>
          </a:xfrm>
        </p:grpSpPr>
        <p:sp>
          <p:nvSpPr>
            <p:cNvPr id="28" name="TextBox 27">
              <a:extLst>
                <a:ext uri="{FF2B5EF4-FFF2-40B4-BE49-F238E27FC236}">
                  <a16:creationId xmlns:a16="http://schemas.microsoft.com/office/drawing/2014/main" id="{920F5D8F-BB83-72D6-1BA8-7390EDBB88E5}"/>
                </a:ext>
              </a:extLst>
            </p:cNvPr>
            <p:cNvSpPr txBox="1"/>
            <p:nvPr/>
          </p:nvSpPr>
          <p:spPr>
            <a:xfrm>
              <a:off x="4047335" y="1340768"/>
              <a:ext cx="2041586" cy="646331"/>
            </a:xfrm>
            <a:prstGeom prst="rect">
              <a:avLst/>
            </a:prstGeom>
            <a:noFill/>
          </p:spPr>
          <p:txBody>
            <a:bodyPr wrap="square" rtlCol="0">
              <a:spAutoFit/>
            </a:bodyPr>
            <a:lstStyle/>
            <a:p>
              <a:pPr algn="ctr"/>
              <a:r>
                <a:rPr lang="en-US" i="1" dirty="0">
                  <a:solidFill>
                    <a:srgbClr val="7A62E7"/>
                  </a:solidFill>
                </a:rPr>
                <a:t>limits</a:t>
              </a:r>
              <a:br>
                <a:rPr lang="en-US" i="1" dirty="0">
                  <a:solidFill>
                    <a:srgbClr val="7A62E7"/>
                  </a:solidFill>
                </a:rPr>
              </a:br>
              <a:r>
                <a:rPr lang="en-US" i="1" dirty="0">
                  <a:solidFill>
                    <a:srgbClr val="7A62E7"/>
                  </a:solidFill>
                </a:rPr>
                <a:t>the attack scope</a:t>
              </a:r>
            </a:p>
          </p:txBody>
        </p:sp>
        <p:sp>
          <p:nvSpPr>
            <p:cNvPr id="29" name="Rectangle 28">
              <a:extLst>
                <a:ext uri="{FF2B5EF4-FFF2-40B4-BE49-F238E27FC236}">
                  <a16:creationId xmlns:a16="http://schemas.microsoft.com/office/drawing/2014/main" id="{19391E34-AA88-3870-244F-2F5A8D238BE5}"/>
                </a:ext>
              </a:extLst>
            </p:cNvPr>
            <p:cNvSpPr/>
            <p:nvPr/>
          </p:nvSpPr>
          <p:spPr>
            <a:xfrm>
              <a:off x="4273260" y="1975450"/>
              <a:ext cx="1618980" cy="229282"/>
            </a:xfrm>
            <a:prstGeom prst="rect">
              <a:avLst/>
            </a:prstGeom>
            <a:noFill/>
            <a:ln w="28575">
              <a:solidFill>
                <a:srgbClr val="7A62E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019EBD69-05B6-E144-9306-01E9B95E60DC}"/>
              </a:ext>
            </a:extLst>
          </p:cNvPr>
          <p:cNvSpPr/>
          <p:nvPr/>
        </p:nvSpPr>
        <p:spPr>
          <a:xfrm>
            <a:off x="1339850" y="2339147"/>
            <a:ext cx="7351776" cy="1839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1315EEF7-D668-674D-6550-3BD3394F16B9}"/>
              </a:ext>
            </a:extLst>
          </p:cNvPr>
          <p:cNvSpPr/>
          <p:nvPr/>
        </p:nvSpPr>
        <p:spPr>
          <a:xfrm>
            <a:off x="862010" y="1403248"/>
            <a:ext cx="8281988" cy="8769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A graph of different colored bars&#10;&#10;AI-generated content may be incorrect.">
            <a:extLst>
              <a:ext uri="{FF2B5EF4-FFF2-40B4-BE49-F238E27FC236}">
                <a16:creationId xmlns:a16="http://schemas.microsoft.com/office/drawing/2014/main" id="{7F854FF4-B29F-91B8-01E2-DA7206F8A8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1906" y="2000163"/>
            <a:ext cx="8798011" cy="2841758"/>
          </a:xfrm>
          <a:prstGeom prst="rect">
            <a:avLst/>
          </a:prstGeom>
        </p:spPr>
      </p:pic>
    </p:spTree>
    <p:extLst>
      <p:ext uri="{BB962C8B-B14F-4D97-AF65-F5344CB8AC3E}">
        <p14:creationId xmlns:p14="http://schemas.microsoft.com/office/powerpoint/2010/main" val="3740565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withEffect">
                                  <p:stCondLst>
                                    <p:cond delay="0"/>
                                  </p:stCondLst>
                                  <p:childTnLst>
                                    <p:set>
                                      <p:cBhvr>
                                        <p:cTn id="6" dur="1" fill="hold">
                                          <p:stCondLst>
                                            <p:cond delay="0"/>
                                          </p:stCondLst>
                                        </p:cTn>
                                        <p:tgtEl>
                                          <p:spTgt spid="7"/>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6A403-C4DA-63FF-791B-883ED41BA635}"/>
            </a:ext>
          </a:extLst>
        </p:cNvPr>
        <p:cNvGrpSpPr/>
        <p:nvPr/>
      </p:nvGrpSpPr>
      <p:grpSpPr>
        <a:xfrm>
          <a:off x="0" y="0"/>
          <a:ext cx="0" cy="0"/>
          <a:chOff x="0" y="0"/>
          <a:chExt cx="0" cy="0"/>
        </a:xfrm>
      </p:grpSpPr>
      <p:pic>
        <p:nvPicPr>
          <p:cNvPr id="13" name="Picture 12" descr="A graph of different colored bars&#10;&#10;AI-generated content may be incorrect.">
            <a:extLst>
              <a:ext uri="{FF2B5EF4-FFF2-40B4-BE49-F238E27FC236}">
                <a16:creationId xmlns:a16="http://schemas.microsoft.com/office/drawing/2014/main" id="{B3397087-AAD6-B905-F5CE-9C356085C5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426" y="2011814"/>
            <a:ext cx="8798011" cy="2841758"/>
          </a:xfrm>
          <a:prstGeom prst="rect">
            <a:avLst/>
          </a:prstGeom>
        </p:spPr>
      </p:pic>
      <p:sp>
        <p:nvSpPr>
          <p:cNvPr id="2" name="Title 1">
            <a:extLst>
              <a:ext uri="{FF2B5EF4-FFF2-40B4-BE49-F238E27FC236}">
                <a16:creationId xmlns:a16="http://schemas.microsoft.com/office/drawing/2014/main" id="{C67C1129-592E-A1A0-8803-32D8D6D92E8E}"/>
              </a:ext>
            </a:extLst>
          </p:cNvPr>
          <p:cNvSpPr>
            <a:spLocks noGrp="1"/>
          </p:cNvSpPr>
          <p:nvPr>
            <p:ph type="title"/>
          </p:nvPr>
        </p:nvSpPr>
        <p:spPr/>
        <p:txBody>
          <a:bodyPr/>
          <a:lstStyle/>
          <a:p>
            <a:r>
              <a:rPr lang="en-US" dirty="0"/>
              <a:t>Evaluating </a:t>
            </a:r>
            <a:r>
              <a:rPr lang="en-US" dirty="0" err="1"/>
              <a:t>LeakyHammer</a:t>
            </a:r>
            <a:r>
              <a:rPr lang="en-US" dirty="0"/>
              <a:t> Countermeasures</a:t>
            </a:r>
          </a:p>
        </p:txBody>
      </p:sp>
      <p:sp>
        <p:nvSpPr>
          <p:cNvPr id="3" name="Content Placeholder 2">
            <a:extLst>
              <a:ext uri="{FF2B5EF4-FFF2-40B4-BE49-F238E27FC236}">
                <a16:creationId xmlns:a16="http://schemas.microsoft.com/office/drawing/2014/main" id="{604AB236-4C74-BB33-A383-32DD4D8403E4}"/>
              </a:ext>
            </a:extLst>
          </p:cNvPr>
          <p:cNvSpPr>
            <a:spLocks noGrp="1"/>
          </p:cNvSpPr>
          <p:nvPr>
            <p:ph idx="1"/>
          </p:nvPr>
        </p:nvSpPr>
        <p:spPr>
          <a:xfrm>
            <a:off x="-1" y="931025"/>
            <a:ext cx="9143999" cy="5245938"/>
          </a:xfrm>
        </p:spPr>
        <p:txBody>
          <a:bodyPr/>
          <a:lstStyle/>
          <a:p>
            <a:r>
              <a:rPr lang="en-US" dirty="0"/>
              <a:t>60 four-core workloads: SPEC2017 and SPEC2006</a:t>
            </a:r>
          </a:p>
        </p:txBody>
      </p:sp>
      <p:sp>
        <p:nvSpPr>
          <p:cNvPr id="4" name="Footer Placeholder 3">
            <a:extLst>
              <a:ext uri="{FF2B5EF4-FFF2-40B4-BE49-F238E27FC236}">
                <a16:creationId xmlns:a16="http://schemas.microsoft.com/office/drawing/2014/main" id="{B8FED01C-DEED-C496-3111-F333A940B9CC}"/>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433CB9F5-7133-F47F-2BEA-9040C75E8C65}"/>
              </a:ext>
            </a:extLst>
          </p:cNvPr>
          <p:cNvSpPr>
            <a:spLocks noGrp="1"/>
          </p:cNvSpPr>
          <p:nvPr>
            <p:ph type="sldNum" sz="quarter" idx="12"/>
          </p:nvPr>
        </p:nvSpPr>
        <p:spPr/>
        <p:txBody>
          <a:bodyPr/>
          <a:lstStyle/>
          <a:p>
            <a:fld id="{CBE5B309-C2CE-4D90-B104-F7E98438FC65}" type="slidenum">
              <a:rPr lang="tr-TR" smtClean="0"/>
              <a:pPr/>
              <a:t>46</a:t>
            </a:fld>
            <a:endParaRPr lang="tr-TR" dirty="0"/>
          </a:p>
        </p:txBody>
      </p:sp>
      <p:grpSp>
        <p:nvGrpSpPr>
          <p:cNvPr id="9" name="Group 8">
            <a:extLst>
              <a:ext uri="{FF2B5EF4-FFF2-40B4-BE49-F238E27FC236}">
                <a16:creationId xmlns:a16="http://schemas.microsoft.com/office/drawing/2014/main" id="{A19E826D-669E-3DA8-289B-BBAA8C0159A7}"/>
              </a:ext>
            </a:extLst>
          </p:cNvPr>
          <p:cNvGrpSpPr/>
          <p:nvPr/>
        </p:nvGrpSpPr>
        <p:grpSpPr>
          <a:xfrm>
            <a:off x="330678" y="1359085"/>
            <a:ext cx="3648974" cy="875638"/>
            <a:chOff x="1091241" y="1816510"/>
            <a:chExt cx="3648974" cy="875638"/>
          </a:xfrm>
        </p:grpSpPr>
        <p:sp>
          <p:nvSpPr>
            <p:cNvPr id="6" name="TextBox 5">
              <a:extLst>
                <a:ext uri="{FF2B5EF4-FFF2-40B4-BE49-F238E27FC236}">
                  <a16:creationId xmlns:a16="http://schemas.microsoft.com/office/drawing/2014/main" id="{7982FDF3-061E-DCC1-D07A-625231CD25D8}"/>
                </a:ext>
              </a:extLst>
            </p:cNvPr>
            <p:cNvSpPr txBox="1"/>
            <p:nvPr/>
          </p:nvSpPr>
          <p:spPr>
            <a:xfrm>
              <a:off x="1091241" y="1816510"/>
              <a:ext cx="3648974" cy="646331"/>
            </a:xfrm>
            <a:prstGeom prst="rect">
              <a:avLst/>
            </a:prstGeom>
            <a:noFill/>
          </p:spPr>
          <p:txBody>
            <a:bodyPr wrap="square" rtlCol="0">
              <a:spAutoFit/>
            </a:bodyPr>
            <a:lstStyle/>
            <a:p>
              <a:pPr algn="ctr"/>
              <a:r>
                <a:rPr lang="en-US" i="1" dirty="0">
                  <a:solidFill>
                    <a:srgbClr val="E1257C"/>
                  </a:solidFill>
                </a:rPr>
                <a:t>not secure</a:t>
              </a:r>
              <a:br>
                <a:rPr lang="en-US" i="1" dirty="0">
                  <a:solidFill>
                    <a:srgbClr val="E1257C"/>
                  </a:solidFill>
                </a:rPr>
              </a:br>
              <a:r>
                <a:rPr lang="en-US" i="1" dirty="0">
                  <a:solidFill>
                    <a:srgbClr val="E1257C"/>
                  </a:solidFill>
                </a:rPr>
                <a:t>against </a:t>
              </a:r>
              <a:r>
                <a:rPr lang="en-US" i="1" dirty="0" err="1">
                  <a:solidFill>
                    <a:srgbClr val="E1257C"/>
                  </a:solidFill>
                </a:rPr>
                <a:t>LeakyHammer</a:t>
              </a:r>
              <a:endParaRPr lang="en-US" i="1" dirty="0">
                <a:solidFill>
                  <a:srgbClr val="E1257C"/>
                </a:solidFill>
              </a:endParaRPr>
            </a:p>
          </p:txBody>
        </p:sp>
        <p:sp>
          <p:nvSpPr>
            <p:cNvPr id="8" name="Rectangle 7">
              <a:extLst>
                <a:ext uri="{FF2B5EF4-FFF2-40B4-BE49-F238E27FC236}">
                  <a16:creationId xmlns:a16="http://schemas.microsoft.com/office/drawing/2014/main" id="{0D1F6EAD-DCFC-84D5-2B68-7A7BB8336039}"/>
                </a:ext>
              </a:extLst>
            </p:cNvPr>
            <p:cNvSpPr/>
            <p:nvPr/>
          </p:nvSpPr>
          <p:spPr>
            <a:xfrm>
              <a:off x="1690777" y="2462841"/>
              <a:ext cx="2501661" cy="229307"/>
            </a:xfrm>
            <a:prstGeom prst="rect">
              <a:avLst/>
            </a:prstGeom>
            <a:noFill/>
            <a:ln w="28575">
              <a:solidFill>
                <a:srgbClr val="E1257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41293502-ECEC-2492-3906-AF5830C00F6A}"/>
              </a:ext>
            </a:extLst>
          </p:cNvPr>
          <p:cNvSpPr/>
          <p:nvPr/>
        </p:nvSpPr>
        <p:spPr>
          <a:xfrm>
            <a:off x="-48552" y="4863204"/>
            <a:ext cx="9245150" cy="742538"/>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latin typeface="+mj-lt"/>
              </a:rPr>
              <a:t>FR-RFM </a:t>
            </a:r>
            <a:r>
              <a:rPr lang="en-US" sz="2400" dirty="0">
                <a:solidFill>
                  <a:srgbClr val="316CE3"/>
                </a:solidFill>
                <a:latin typeface="+mj-lt"/>
              </a:rPr>
              <a:t>mitigates </a:t>
            </a:r>
            <a:r>
              <a:rPr lang="en-US" sz="2400" dirty="0" err="1">
                <a:solidFill>
                  <a:srgbClr val="316CE3"/>
                </a:solidFill>
                <a:latin typeface="+mj-lt"/>
              </a:rPr>
              <a:t>LeakyHammer</a:t>
            </a:r>
            <a:r>
              <a:rPr lang="en-US" sz="2400" dirty="0">
                <a:solidFill>
                  <a:srgbClr val="316CE3"/>
                </a:solidFill>
                <a:latin typeface="+mj-lt"/>
              </a:rPr>
              <a:t> </a:t>
            </a:r>
            <a:r>
              <a:rPr lang="en-US" sz="2400" dirty="0">
                <a:solidFill>
                  <a:schemeClr val="tx1"/>
                </a:solidFill>
                <a:latin typeface="+mj-lt"/>
              </a:rPr>
              <a:t>and </a:t>
            </a:r>
            <a:r>
              <a:rPr lang="en-US" sz="2400" dirty="0">
                <a:solidFill>
                  <a:srgbClr val="316CE3"/>
                </a:solidFill>
                <a:latin typeface="+mj-lt"/>
              </a:rPr>
              <a:t>performs similar to PRAC and PRFM </a:t>
            </a:r>
            <a:r>
              <a:rPr lang="en-US" sz="2400" dirty="0">
                <a:solidFill>
                  <a:schemeClr val="tx1"/>
                </a:solidFill>
                <a:latin typeface="+mj-lt"/>
              </a:rPr>
              <a:t>for near-future N</a:t>
            </a:r>
            <a:r>
              <a:rPr lang="en-US" sz="2400" baseline="-25000" dirty="0">
                <a:solidFill>
                  <a:schemeClr val="tx1"/>
                </a:solidFill>
                <a:latin typeface="+mj-lt"/>
              </a:rPr>
              <a:t>RH</a:t>
            </a:r>
            <a:r>
              <a:rPr lang="en-US" sz="2400" dirty="0">
                <a:solidFill>
                  <a:schemeClr val="tx1"/>
                </a:solidFill>
                <a:latin typeface="+mj-lt"/>
              </a:rPr>
              <a:t> values (e.g., 1024)</a:t>
            </a:r>
            <a:endParaRPr lang="en-US" sz="2400" b="1" dirty="0">
              <a:solidFill>
                <a:srgbClr val="00B050"/>
              </a:solidFill>
              <a:latin typeface="+mj-lt"/>
            </a:endParaRPr>
          </a:p>
        </p:txBody>
      </p:sp>
      <p:sp>
        <p:nvSpPr>
          <p:cNvPr id="24" name="Rectangle 23">
            <a:extLst>
              <a:ext uri="{FF2B5EF4-FFF2-40B4-BE49-F238E27FC236}">
                <a16:creationId xmlns:a16="http://schemas.microsoft.com/office/drawing/2014/main" id="{AD080F1D-0258-BCA3-BD70-62FE31111351}"/>
              </a:ext>
            </a:extLst>
          </p:cNvPr>
          <p:cNvSpPr/>
          <p:nvPr/>
        </p:nvSpPr>
        <p:spPr>
          <a:xfrm>
            <a:off x="-42262" y="5717297"/>
            <a:ext cx="9245150" cy="742538"/>
          </a:xfrm>
          <a:prstGeom prst="rect">
            <a:avLst/>
          </a:prstGeom>
          <a:solidFill>
            <a:srgbClr val="FFE0D5"/>
          </a:solidFill>
          <a:ln w="28575">
            <a:solidFill>
              <a:srgbClr val="FE6100"/>
            </a:solid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2400" dirty="0">
                <a:solidFill>
                  <a:schemeClr val="tx1"/>
                </a:solidFill>
              </a:rPr>
              <a:t>As N</a:t>
            </a:r>
            <a:r>
              <a:rPr lang="en-US" sz="2400" baseline="-25000" dirty="0">
                <a:solidFill>
                  <a:schemeClr val="tx1"/>
                </a:solidFill>
              </a:rPr>
              <a:t>RH </a:t>
            </a:r>
            <a:r>
              <a:rPr lang="en-US" sz="2400" dirty="0">
                <a:solidFill>
                  <a:schemeClr val="tx1"/>
                </a:solidFill>
              </a:rPr>
              <a:t>decreases, other</a:t>
            </a:r>
            <a:r>
              <a:rPr lang="en-US" sz="2400" dirty="0">
                <a:solidFill>
                  <a:schemeClr val="tx1"/>
                </a:solidFill>
                <a:latin typeface="+mj-lt"/>
              </a:rPr>
              <a:t> </a:t>
            </a:r>
            <a:r>
              <a:rPr lang="en-GB" sz="2400" dirty="0">
                <a:solidFill>
                  <a:schemeClr val="tx1"/>
                </a:solidFill>
                <a:latin typeface="+mj-lt"/>
              </a:rPr>
              <a:t>countermeasures </a:t>
            </a:r>
            <a:br>
              <a:rPr lang="en-GB" sz="2400" dirty="0">
                <a:solidFill>
                  <a:schemeClr val="tx1"/>
                </a:solidFill>
                <a:latin typeface="+mj-lt"/>
              </a:rPr>
            </a:br>
            <a:r>
              <a:rPr lang="en-GB" sz="2400" dirty="0">
                <a:solidFill>
                  <a:schemeClr val="tx1"/>
                </a:solidFill>
                <a:latin typeface="+mj-lt"/>
              </a:rPr>
              <a:t>have lower performance overheads</a:t>
            </a:r>
            <a:endParaRPr lang="en-US" sz="2400" b="1" dirty="0">
              <a:solidFill>
                <a:schemeClr val="tx1"/>
              </a:solidFill>
              <a:latin typeface="+mj-lt"/>
            </a:endParaRPr>
          </a:p>
        </p:txBody>
      </p:sp>
      <p:grpSp>
        <p:nvGrpSpPr>
          <p:cNvPr id="25" name="Group 24">
            <a:extLst>
              <a:ext uri="{FF2B5EF4-FFF2-40B4-BE49-F238E27FC236}">
                <a16:creationId xmlns:a16="http://schemas.microsoft.com/office/drawing/2014/main" id="{DCC3DA2F-9FF9-DAE9-1E9D-A1CFA1A35F69}"/>
              </a:ext>
            </a:extLst>
          </p:cNvPr>
          <p:cNvGrpSpPr/>
          <p:nvPr/>
        </p:nvGrpSpPr>
        <p:grpSpPr>
          <a:xfrm>
            <a:off x="3474136" y="1358951"/>
            <a:ext cx="2209414" cy="870519"/>
            <a:chOff x="4153755" y="1334237"/>
            <a:chExt cx="2209414" cy="870519"/>
          </a:xfrm>
        </p:grpSpPr>
        <p:sp>
          <p:nvSpPr>
            <p:cNvPr id="26" name="TextBox 25">
              <a:extLst>
                <a:ext uri="{FF2B5EF4-FFF2-40B4-BE49-F238E27FC236}">
                  <a16:creationId xmlns:a16="http://schemas.microsoft.com/office/drawing/2014/main" id="{9FCE6D7A-038C-428E-407E-FD37EA15CC77}"/>
                </a:ext>
              </a:extLst>
            </p:cNvPr>
            <p:cNvSpPr txBox="1"/>
            <p:nvPr/>
          </p:nvSpPr>
          <p:spPr>
            <a:xfrm>
              <a:off x="4153755" y="1334237"/>
              <a:ext cx="2209414" cy="646331"/>
            </a:xfrm>
            <a:prstGeom prst="rect">
              <a:avLst/>
            </a:prstGeom>
            <a:noFill/>
          </p:spPr>
          <p:txBody>
            <a:bodyPr wrap="square" rtlCol="0">
              <a:spAutoFit/>
            </a:bodyPr>
            <a:lstStyle/>
            <a:p>
              <a:pPr algn="ctr"/>
              <a:r>
                <a:rPr lang="en-US" i="1" dirty="0">
                  <a:solidFill>
                    <a:srgbClr val="F23F00"/>
                  </a:solidFill>
                </a:rPr>
                <a:t>reduces</a:t>
              </a:r>
              <a:br>
                <a:rPr lang="en-US" i="1" dirty="0">
                  <a:solidFill>
                    <a:srgbClr val="F23F00"/>
                  </a:solidFill>
                </a:rPr>
              </a:br>
              <a:r>
                <a:rPr lang="en-US" i="1" dirty="0">
                  <a:solidFill>
                    <a:srgbClr val="F23F00"/>
                  </a:solidFill>
                </a:rPr>
                <a:t>the capacity by 86%</a:t>
              </a:r>
            </a:p>
          </p:txBody>
        </p:sp>
        <p:sp>
          <p:nvSpPr>
            <p:cNvPr id="27" name="Rectangle 26">
              <a:extLst>
                <a:ext uri="{FF2B5EF4-FFF2-40B4-BE49-F238E27FC236}">
                  <a16:creationId xmlns:a16="http://schemas.microsoft.com/office/drawing/2014/main" id="{2F2A260F-01A4-9F53-2557-672821D93E71}"/>
                </a:ext>
              </a:extLst>
            </p:cNvPr>
            <p:cNvSpPr/>
            <p:nvPr/>
          </p:nvSpPr>
          <p:spPr>
            <a:xfrm>
              <a:off x="4310331" y="1975449"/>
              <a:ext cx="1853243" cy="229307"/>
            </a:xfrm>
            <a:prstGeom prst="rect">
              <a:avLst/>
            </a:prstGeom>
            <a:noFill/>
            <a:ln w="28575">
              <a:solidFill>
                <a:srgbClr val="F23F00"/>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a:extLst>
              <a:ext uri="{FF2B5EF4-FFF2-40B4-BE49-F238E27FC236}">
                <a16:creationId xmlns:a16="http://schemas.microsoft.com/office/drawing/2014/main" id="{554999A7-7AC0-F376-B1AA-5112EFDF6C53}"/>
              </a:ext>
            </a:extLst>
          </p:cNvPr>
          <p:cNvGrpSpPr/>
          <p:nvPr/>
        </p:nvGrpSpPr>
        <p:grpSpPr>
          <a:xfrm>
            <a:off x="5365582" y="1365482"/>
            <a:ext cx="2041586" cy="863988"/>
            <a:chOff x="4047335" y="1340768"/>
            <a:chExt cx="2041586" cy="863988"/>
          </a:xfrm>
        </p:grpSpPr>
        <p:sp>
          <p:nvSpPr>
            <p:cNvPr id="29" name="TextBox 28">
              <a:extLst>
                <a:ext uri="{FF2B5EF4-FFF2-40B4-BE49-F238E27FC236}">
                  <a16:creationId xmlns:a16="http://schemas.microsoft.com/office/drawing/2014/main" id="{07CBE706-0FB8-4EC6-EFF2-EFC0073328DC}"/>
                </a:ext>
              </a:extLst>
            </p:cNvPr>
            <p:cNvSpPr txBox="1"/>
            <p:nvPr/>
          </p:nvSpPr>
          <p:spPr>
            <a:xfrm>
              <a:off x="4047335" y="1340768"/>
              <a:ext cx="2041586" cy="646331"/>
            </a:xfrm>
            <a:prstGeom prst="rect">
              <a:avLst/>
            </a:prstGeom>
            <a:noFill/>
          </p:spPr>
          <p:txBody>
            <a:bodyPr wrap="square" rtlCol="0">
              <a:spAutoFit/>
            </a:bodyPr>
            <a:lstStyle/>
            <a:p>
              <a:pPr algn="ctr"/>
              <a:r>
                <a:rPr lang="en-US" i="1" dirty="0">
                  <a:solidFill>
                    <a:schemeClr val="accent6">
                      <a:lumMod val="75000"/>
                    </a:schemeClr>
                  </a:solidFill>
                </a:rPr>
                <a:t>secure against </a:t>
              </a:r>
              <a:r>
                <a:rPr lang="en-US" i="1" dirty="0" err="1">
                  <a:solidFill>
                    <a:schemeClr val="accent6">
                      <a:lumMod val="75000"/>
                    </a:schemeClr>
                  </a:solidFill>
                </a:rPr>
                <a:t>LeakyHammer</a:t>
              </a:r>
              <a:endParaRPr lang="en-US" i="1" dirty="0">
                <a:solidFill>
                  <a:schemeClr val="accent6">
                    <a:lumMod val="75000"/>
                  </a:schemeClr>
                </a:solidFill>
              </a:endParaRPr>
            </a:p>
          </p:txBody>
        </p:sp>
        <p:sp>
          <p:nvSpPr>
            <p:cNvPr id="30" name="Rectangle 29">
              <a:extLst>
                <a:ext uri="{FF2B5EF4-FFF2-40B4-BE49-F238E27FC236}">
                  <a16:creationId xmlns:a16="http://schemas.microsoft.com/office/drawing/2014/main" id="{9AAEFAAA-AED6-333C-D1EB-BE6A2A375110}"/>
                </a:ext>
              </a:extLst>
            </p:cNvPr>
            <p:cNvSpPr/>
            <p:nvPr/>
          </p:nvSpPr>
          <p:spPr>
            <a:xfrm>
              <a:off x="4310331" y="1975450"/>
              <a:ext cx="1504303" cy="229306"/>
            </a:xfrm>
            <a:prstGeom prst="rect">
              <a:avLst/>
            </a:prstGeom>
            <a:noFill/>
            <a:ln w="28575">
              <a:solidFill>
                <a:schemeClr val="accent6">
                  <a:lumMod val="75000"/>
                </a:schemeClr>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a:extLst>
              <a:ext uri="{FF2B5EF4-FFF2-40B4-BE49-F238E27FC236}">
                <a16:creationId xmlns:a16="http://schemas.microsoft.com/office/drawing/2014/main" id="{5A4445A9-23CC-4D5F-D153-08ADA08DCFB9}"/>
              </a:ext>
            </a:extLst>
          </p:cNvPr>
          <p:cNvGrpSpPr/>
          <p:nvPr/>
        </p:nvGrpSpPr>
        <p:grpSpPr>
          <a:xfrm>
            <a:off x="7155012" y="1365482"/>
            <a:ext cx="2041586" cy="863964"/>
            <a:chOff x="4047335" y="1340768"/>
            <a:chExt cx="2041586" cy="863964"/>
          </a:xfrm>
        </p:grpSpPr>
        <p:sp>
          <p:nvSpPr>
            <p:cNvPr id="21" name="TextBox 20">
              <a:extLst>
                <a:ext uri="{FF2B5EF4-FFF2-40B4-BE49-F238E27FC236}">
                  <a16:creationId xmlns:a16="http://schemas.microsoft.com/office/drawing/2014/main" id="{ACEFE1D8-4279-210D-AD0A-D92214D37FC9}"/>
                </a:ext>
              </a:extLst>
            </p:cNvPr>
            <p:cNvSpPr txBox="1"/>
            <p:nvPr/>
          </p:nvSpPr>
          <p:spPr>
            <a:xfrm>
              <a:off x="4047335" y="1340768"/>
              <a:ext cx="2041586" cy="646331"/>
            </a:xfrm>
            <a:prstGeom prst="rect">
              <a:avLst/>
            </a:prstGeom>
            <a:noFill/>
          </p:spPr>
          <p:txBody>
            <a:bodyPr wrap="square" rtlCol="0">
              <a:spAutoFit/>
            </a:bodyPr>
            <a:lstStyle/>
            <a:p>
              <a:pPr algn="ctr"/>
              <a:r>
                <a:rPr lang="en-US" i="1" dirty="0">
                  <a:solidFill>
                    <a:srgbClr val="7A62E7"/>
                  </a:solidFill>
                </a:rPr>
                <a:t>limits</a:t>
              </a:r>
              <a:br>
                <a:rPr lang="en-US" i="1" dirty="0">
                  <a:solidFill>
                    <a:srgbClr val="7A62E7"/>
                  </a:solidFill>
                </a:rPr>
              </a:br>
              <a:r>
                <a:rPr lang="en-US" i="1" dirty="0">
                  <a:solidFill>
                    <a:srgbClr val="7A62E7"/>
                  </a:solidFill>
                </a:rPr>
                <a:t>the attack scope</a:t>
              </a:r>
            </a:p>
          </p:txBody>
        </p:sp>
        <p:sp>
          <p:nvSpPr>
            <p:cNvPr id="33" name="Rectangle 32">
              <a:extLst>
                <a:ext uri="{FF2B5EF4-FFF2-40B4-BE49-F238E27FC236}">
                  <a16:creationId xmlns:a16="http://schemas.microsoft.com/office/drawing/2014/main" id="{D070EFC2-6FA6-4B5D-AB7A-7CF54445F4A1}"/>
                </a:ext>
              </a:extLst>
            </p:cNvPr>
            <p:cNvSpPr/>
            <p:nvPr/>
          </p:nvSpPr>
          <p:spPr>
            <a:xfrm>
              <a:off x="4273260" y="1975450"/>
              <a:ext cx="1618980" cy="229282"/>
            </a:xfrm>
            <a:prstGeom prst="rect">
              <a:avLst/>
            </a:prstGeom>
            <a:noFill/>
            <a:ln w="28575">
              <a:solidFill>
                <a:srgbClr val="7A62E7"/>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Oval 6">
            <a:extLst>
              <a:ext uri="{FF2B5EF4-FFF2-40B4-BE49-F238E27FC236}">
                <a16:creationId xmlns:a16="http://schemas.microsoft.com/office/drawing/2014/main" id="{467CA92F-0D69-B5D2-CC88-02F06B1427F4}"/>
              </a:ext>
            </a:extLst>
          </p:cNvPr>
          <p:cNvSpPr/>
          <p:nvPr/>
        </p:nvSpPr>
        <p:spPr>
          <a:xfrm>
            <a:off x="2080591" y="2425148"/>
            <a:ext cx="424070" cy="4559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46AD28E3-66B9-A930-6751-5F7AA18D2637}"/>
              </a:ext>
            </a:extLst>
          </p:cNvPr>
          <p:cNvSpPr/>
          <p:nvPr/>
        </p:nvSpPr>
        <p:spPr>
          <a:xfrm>
            <a:off x="3537231" y="2408245"/>
            <a:ext cx="424070" cy="4559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3E05FA3E-8434-A64E-BE43-19764A217388}"/>
              </a:ext>
            </a:extLst>
          </p:cNvPr>
          <p:cNvSpPr/>
          <p:nvPr/>
        </p:nvSpPr>
        <p:spPr>
          <a:xfrm>
            <a:off x="7978392" y="3726094"/>
            <a:ext cx="424070" cy="4559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E3A268EB-693F-3570-8A89-3E502538BE18}"/>
              </a:ext>
            </a:extLst>
          </p:cNvPr>
          <p:cNvSpPr/>
          <p:nvPr/>
        </p:nvSpPr>
        <p:spPr>
          <a:xfrm>
            <a:off x="6500775" y="3082306"/>
            <a:ext cx="424070" cy="4559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AB5E267-2124-0269-81F2-D9F15531BCFF}"/>
              </a:ext>
            </a:extLst>
          </p:cNvPr>
          <p:cNvSpPr/>
          <p:nvPr/>
        </p:nvSpPr>
        <p:spPr>
          <a:xfrm>
            <a:off x="5038141" y="2633966"/>
            <a:ext cx="424070" cy="455906"/>
          </a:xfrm>
          <a:prstGeom prst="ellipse">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87773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par>
                          <p:cTn id="15" fill="hold">
                            <p:stCondLst>
                              <p:cond delay="0"/>
                            </p:stCondLst>
                            <p:childTnLst>
                              <p:par>
                                <p:cTn id="16" presetID="1" presetClass="entr" presetSubtype="0" fill="hold" grpId="0" nodeType="afterEffect">
                                  <p:stCondLst>
                                    <p:cond delay="500"/>
                                  </p:stCondLst>
                                  <p:childTnLst>
                                    <p:set>
                                      <p:cBhvr>
                                        <p:cTn id="17" dur="1" fill="hold">
                                          <p:stCondLst>
                                            <p:cond delay="0"/>
                                          </p:stCondLst>
                                        </p:cTn>
                                        <p:tgtEl>
                                          <p:spTgt spid="11"/>
                                        </p:tgtEl>
                                        <p:attrNameLst>
                                          <p:attrName>style.visibility</p:attrName>
                                        </p:attrNameLst>
                                      </p:cBhvr>
                                      <p:to>
                                        <p:strVal val="visible"/>
                                      </p:to>
                                    </p:set>
                                  </p:childTnLst>
                                </p:cTn>
                              </p:par>
                            </p:childTnLst>
                          </p:cTn>
                        </p:par>
                        <p:par>
                          <p:cTn id="18" fill="hold">
                            <p:stCondLst>
                              <p:cond delay="500"/>
                            </p:stCondLst>
                            <p:childTnLst>
                              <p:par>
                                <p:cTn id="19" presetID="1" presetClass="entr" presetSubtype="0" fill="hold" grpId="0" nodeType="afterEffect">
                                  <p:stCondLst>
                                    <p:cond delay="50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7" grpId="0" animBg="1"/>
      <p:bldP spid="10" grpId="0" animBg="1"/>
      <p:bldP spid="12" grpId="0" animBg="1"/>
      <p:bldP spid="11"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A456C-DB60-526D-756B-8971CBDABA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CFE0CF-CC52-1196-AF75-A7D1D23CCB98}"/>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2EFD2D73-B575-B5F4-5971-AE9F5E1A3E00}"/>
              </a:ext>
            </a:extLst>
          </p:cNvPr>
          <p:cNvSpPr>
            <a:spLocks noGrp="1"/>
          </p:cNvSpPr>
          <p:nvPr>
            <p:ph idx="1"/>
          </p:nvPr>
        </p:nvSpPr>
        <p:spPr>
          <a:xfrm>
            <a:off x="133004" y="1088967"/>
            <a:ext cx="9010994" cy="5306390"/>
          </a:xfrm>
        </p:spPr>
        <p:txBody>
          <a:bodyPr>
            <a:normAutofit lnSpcReduction="10000"/>
          </a:bodyPr>
          <a:lstStyle/>
          <a:p>
            <a:r>
              <a:rPr lang="en-US" dirty="0">
                <a:solidFill>
                  <a:srgbClr val="B3195F"/>
                </a:solidFill>
              </a:rPr>
              <a:t>More details of </a:t>
            </a:r>
            <a:r>
              <a:rPr lang="en-US" dirty="0" err="1">
                <a:solidFill>
                  <a:srgbClr val="B3195F"/>
                </a:solidFill>
              </a:rPr>
              <a:t>LeakyHammer</a:t>
            </a:r>
            <a:endParaRPr lang="en-US" dirty="0">
              <a:solidFill>
                <a:srgbClr val="B3195F"/>
              </a:solidFill>
            </a:endParaRPr>
          </a:p>
          <a:p>
            <a:pPr lvl="1"/>
            <a:r>
              <a:rPr lang="en-US" dirty="0">
                <a:solidFill>
                  <a:srgbClr val="B3195F"/>
                </a:solidFill>
              </a:rPr>
              <a:t>Operational details on case studies </a:t>
            </a:r>
            <a:br>
              <a:rPr lang="en-US" dirty="0">
                <a:solidFill>
                  <a:srgbClr val="B3195F"/>
                </a:solidFill>
              </a:rPr>
            </a:br>
            <a:r>
              <a:rPr lang="en-US" dirty="0">
                <a:solidFill>
                  <a:srgbClr val="B3195F"/>
                </a:solidFill>
              </a:rPr>
              <a:t>(e.g., RFM-based covert channel)</a:t>
            </a:r>
          </a:p>
          <a:p>
            <a:pPr lvl="1"/>
            <a:r>
              <a:rPr lang="en-US" dirty="0">
                <a:solidFill>
                  <a:srgbClr val="B3195F"/>
                </a:solidFill>
              </a:rPr>
              <a:t>Multibit </a:t>
            </a:r>
            <a:r>
              <a:rPr lang="en-US" dirty="0" err="1">
                <a:solidFill>
                  <a:srgbClr val="B3195F"/>
                </a:solidFill>
              </a:rPr>
              <a:t>LeakyHammer</a:t>
            </a:r>
            <a:r>
              <a:rPr lang="en-US" dirty="0">
                <a:solidFill>
                  <a:srgbClr val="B3195F"/>
                </a:solidFill>
              </a:rPr>
              <a:t> covert channels</a:t>
            </a:r>
          </a:p>
          <a:p>
            <a:pPr lvl="1"/>
            <a:r>
              <a:rPr lang="en-US" dirty="0" err="1">
                <a:solidFill>
                  <a:srgbClr val="B3195F"/>
                </a:solidFill>
              </a:rPr>
              <a:t>LeakyHammer</a:t>
            </a:r>
            <a:r>
              <a:rPr lang="en-US" dirty="0">
                <a:solidFill>
                  <a:srgbClr val="B3195F"/>
                </a:solidFill>
              </a:rPr>
              <a:t> countermeasures</a:t>
            </a:r>
          </a:p>
          <a:p>
            <a:pPr lvl="1"/>
            <a:endParaRPr lang="en-US" dirty="0">
              <a:solidFill>
                <a:srgbClr val="FF5F25"/>
              </a:solidFill>
            </a:endParaRPr>
          </a:p>
          <a:p>
            <a:r>
              <a:rPr lang="en-US" dirty="0">
                <a:solidFill>
                  <a:srgbClr val="F23F00"/>
                </a:solidFill>
              </a:rPr>
              <a:t>More results and analyses</a:t>
            </a:r>
          </a:p>
          <a:p>
            <a:pPr lvl="1"/>
            <a:r>
              <a:rPr lang="en-US" dirty="0" err="1">
                <a:solidFill>
                  <a:srgbClr val="F23F00"/>
                </a:solidFill>
              </a:rPr>
              <a:t>LeakyHammer</a:t>
            </a:r>
            <a:r>
              <a:rPr lang="en-US" dirty="0">
                <a:solidFill>
                  <a:srgbClr val="F23F00"/>
                </a:solidFill>
              </a:rPr>
              <a:t> with other </a:t>
            </a:r>
            <a:r>
              <a:rPr lang="en-US" dirty="0" err="1">
                <a:solidFill>
                  <a:srgbClr val="F23F00"/>
                </a:solidFill>
              </a:rPr>
              <a:t>RowHammer</a:t>
            </a:r>
            <a:r>
              <a:rPr lang="en-US" dirty="0">
                <a:solidFill>
                  <a:srgbClr val="F23F00"/>
                </a:solidFill>
              </a:rPr>
              <a:t> mitigations</a:t>
            </a:r>
          </a:p>
          <a:p>
            <a:pPr lvl="1"/>
            <a:r>
              <a:rPr lang="en-US" dirty="0">
                <a:solidFill>
                  <a:srgbClr val="F23F00"/>
                </a:solidFill>
              </a:rPr>
              <a:t>Impact of real workloads on </a:t>
            </a:r>
            <a:r>
              <a:rPr lang="en-US" dirty="0" err="1">
                <a:solidFill>
                  <a:srgbClr val="F23F00"/>
                </a:solidFill>
              </a:rPr>
              <a:t>LeakyHammer</a:t>
            </a:r>
            <a:endParaRPr lang="en-US" dirty="0">
              <a:solidFill>
                <a:srgbClr val="F23F00"/>
              </a:solidFill>
            </a:endParaRPr>
          </a:p>
          <a:p>
            <a:pPr lvl="1"/>
            <a:r>
              <a:rPr lang="en-US" dirty="0">
                <a:solidFill>
                  <a:srgbClr val="F23F00"/>
                </a:solidFill>
              </a:rPr>
              <a:t>Sensitivity of PRAC-based covert channel </a:t>
            </a:r>
          </a:p>
          <a:p>
            <a:pPr lvl="2"/>
            <a:r>
              <a:rPr lang="en-US" dirty="0">
                <a:solidFill>
                  <a:srgbClr val="F23F00"/>
                </a:solidFill>
              </a:rPr>
              <a:t>Impact of RFM commands per back-off, </a:t>
            </a:r>
            <a:r>
              <a:rPr lang="en-US" dirty="0" err="1">
                <a:solidFill>
                  <a:srgbClr val="F23F00"/>
                </a:solidFill>
              </a:rPr>
              <a:t>RowHammer</a:t>
            </a:r>
            <a:r>
              <a:rPr lang="en-US" dirty="0">
                <a:solidFill>
                  <a:srgbClr val="F23F00"/>
                </a:solidFill>
              </a:rPr>
              <a:t> defense latency, larger cache hierarchy and data prefetchers </a:t>
            </a:r>
          </a:p>
          <a:p>
            <a:pPr lvl="1"/>
            <a:r>
              <a:rPr lang="en-US" dirty="0">
                <a:solidFill>
                  <a:srgbClr val="F23F00"/>
                </a:solidFill>
              </a:rPr>
              <a:t>Comparison against existing cache and memory-based timing channels</a:t>
            </a:r>
          </a:p>
        </p:txBody>
      </p:sp>
      <p:sp>
        <p:nvSpPr>
          <p:cNvPr id="4" name="Footer Placeholder 3">
            <a:extLst>
              <a:ext uri="{FF2B5EF4-FFF2-40B4-BE49-F238E27FC236}">
                <a16:creationId xmlns:a16="http://schemas.microsoft.com/office/drawing/2014/main" id="{F1E9F785-F0CD-045C-B689-A15333CA78F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E9F3A726-98D3-CB70-BA40-75700F28772F}"/>
              </a:ext>
            </a:extLst>
          </p:cNvPr>
          <p:cNvSpPr>
            <a:spLocks noGrp="1"/>
          </p:cNvSpPr>
          <p:nvPr>
            <p:ph type="sldNum" sz="quarter" idx="12"/>
          </p:nvPr>
        </p:nvSpPr>
        <p:spPr/>
        <p:txBody>
          <a:bodyPr/>
          <a:lstStyle/>
          <a:p>
            <a:fld id="{CBE5B309-C2CE-4D90-B104-F7E98438FC65}" type="slidenum">
              <a:rPr lang="tr-TR" smtClean="0"/>
              <a:pPr/>
              <a:t>47</a:t>
            </a:fld>
            <a:endParaRPr lang="tr-TR" dirty="0"/>
          </a:p>
        </p:txBody>
      </p:sp>
    </p:spTree>
    <p:extLst>
      <p:ext uri="{BB962C8B-B14F-4D97-AF65-F5344CB8AC3E}">
        <p14:creationId xmlns:p14="http://schemas.microsoft.com/office/powerpoint/2010/main" val="3630278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BA6BB-D572-7DDA-1EE8-9A54224C8B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CCB571F-13A1-628E-1BC4-64E9769E3A3D}"/>
              </a:ext>
            </a:extLst>
          </p:cNvPr>
          <p:cNvSpPr>
            <a:spLocks noGrp="1"/>
          </p:cNvSpPr>
          <p:nvPr>
            <p:ph type="title"/>
          </p:nvPr>
        </p:nvSpPr>
        <p:spPr/>
        <p:txBody>
          <a:bodyPr/>
          <a:lstStyle/>
          <a:p>
            <a:r>
              <a:rPr lang="en-US" dirty="0"/>
              <a:t>More in the Paper</a:t>
            </a:r>
          </a:p>
        </p:txBody>
      </p:sp>
      <p:sp>
        <p:nvSpPr>
          <p:cNvPr id="3" name="Content Placeholder 2">
            <a:extLst>
              <a:ext uri="{FF2B5EF4-FFF2-40B4-BE49-F238E27FC236}">
                <a16:creationId xmlns:a16="http://schemas.microsoft.com/office/drawing/2014/main" id="{61FA17E7-0DAC-40CA-820F-B4971AB97EC9}"/>
              </a:ext>
            </a:extLst>
          </p:cNvPr>
          <p:cNvSpPr>
            <a:spLocks noGrp="1"/>
          </p:cNvSpPr>
          <p:nvPr>
            <p:ph idx="1"/>
          </p:nvPr>
        </p:nvSpPr>
        <p:spPr>
          <a:xfrm>
            <a:off x="133004" y="1088967"/>
            <a:ext cx="9010994" cy="5306390"/>
          </a:xfrm>
        </p:spPr>
        <p:txBody>
          <a:bodyPr>
            <a:normAutofit lnSpcReduction="10000"/>
          </a:bodyPr>
          <a:lstStyle/>
          <a:p>
            <a:r>
              <a:rPr lang="en-US" dirty="0">
                <a:solidFill>
                  <a:srgbClr val="00B050"/>
                </a:solidFill>
              </a:rPr>
              <a:t>More details of </a:t>
            </a:r>
            <a:r>
              <a:rPr lang="en-US" dirty="0" err="1">
                <a:solidFill>
                  <a:srgbClr val="00B050"/>
                </a:solidFill>
              </a:rPr>
              <a:t>LeakyHammer</a:t>
            </a:r>
            <a:endParaRPr lang="en-US" dirty="0">
              <a:solidFill>
                <a:srgbClr val="00B050"/>
              </a:solidFill>
            </a:endParaRPr>
          </a:p>
          <a:p>
            <a:pPr lvl="1"/>
            <a:r>
              <a:rPr lang="en-US" dirty="0">
                <a:solidFill>
                  <a:srgbClr val="00B050"/>
                </a:solidFill>
              </a:rPr>
              <a:t>Operational details on case studies </a:t>
            </a:r>
            <a:br>
              <a:rPr lang="en-US" dirty="0">
                <a:solidFill>
                  <a:srgbClr val="00B050"/>
                </a:solidFill>
              </a:rPr>
            </a:br>
            <a:r>
              <a:rPr lang="en-US" dirty="0">
                <a:solidFill>
                  <a:srgbClr val="00B050"/>
                </a:solidFill>
              </a:rPr>
              <a:t>(e.g., RFM-based covert channel)</a:t>
            </a:r>
          </a:p>
          <a:p>
            <a:pPr lvl="1"/>
            <a:r>
              <a:rPr lang="en-US" dirty="0">
                <a:solidFill>
                  <a:srgbClr val="00B050"/>
                </a:solidFill>
              </a:rPr>
              <a:t>Multibit </a:t>
            </a:r>
            <a:r>
              <a:rPr lang="en-US" dirty="0" err="1">
                <a:solidFill>
                  <a:srgbClr val="00B050"/>
                </a:solidFill>
              </a:rPr>
              <a:t>LeakyHammer</a:t>
            </a:r>
            <a:r>
              <a:rPr lang="en-US" dirty="0">
                <a:solidFill>
                  <a:srgbClr val="00B050"/>
                </a:solidFill>
              </a:rPr>
              <a:t> covert channels</a:t>
            </a:r>
          </a:p>
          <a:p>
            <a:pPr lvl="1"/>
            <a:r>
              <a:rPr lang="en-US" dirty="0" err="1">
                <a:solidFill>
                  <a:srgbClr val="00B050"/>
                </a:solidFill>
              </a:rPr>
              <a:t>LeakyHammer</a:t>
            </a:r>
            <a:r>
              <a:rPr lang="en-US" dirty="0">
                <a:solidFill>
                  <a:srgbClr val="00B050"/>
                </a:solidFill>
              </a:rPr>
              <a:t> countermeasures</a:t>
            </a:r>
          </a:p>
          <a:p>
            <a:pPr lvl="1"/>
            <a:endParaRPr lang="en-US" dirty="0">
              <a:solidFill>
                <a:srgbClr val="FF5F25"/>
              </a:solidFill>
            </a:endParaRPr>
          </a:p>
          <a:p>
            <a:r>
              <a:rPr lang="en-US" dirty="0">
                <a:solidFill>
                  <a:srgbClr val="6D40DC"/>
                </a:solidFill>
              </a:rPr>
              <a:t>More results and analyses</a:t>
            </a:r>
          </a:p>
          <a:p>
            <a:pPr lvl="1"/>
            <a:r>
              <a:rPr lang="en-US" dirty="0">
                <a:solidFill>
                  <a:srgbClr val="6D40DC"/>
                </a:solidFill>
              </a:rPr>
              <a:t>Analysis of </a:t>
            </a:r>
            <a:r>
              <a:rPr lang="en-US" dirty="0" err="1">
                <a:solidFill>
                  <a:srgbClr val="6D40DC"/>
                </a:solidFill>
              </a:rPr>
              <a:t>LeakyHammer</a:t>
            </a:r>
            <a:r>
              <a:rPr lang="en-US" dirty="0">
                <a:solidFill>
                  <a:srgbClr val="6D40DC"/>
                </a:solidFill>
              </a:rPr>
              <a:t> with other </a:t>
            </a:r>
            <a:r>
              <a:rPr lang="en-US" dirty="0" err="1">
                <a:solidFill>
                  <a:srgbClr val="6D40DC"/>
                </a:solidFill>
              </a:rPr>
              <a:t>RowHammer</a:t>
            </a:r>
            <a:r>
              <a:rPr lang="en-US" dirty="0">
                <a:solidFill>
                  <a:srgbClr val="6D40DC"/>
                </a:solidFill>
              </a:rPr>
              <a:t> mitigations</a:t>
            </a:r>
          </a:p>
          <a:p>
            <a:pPr lvl="1"/>
            <a:r>
              <a:rPr lang="en-US" dirty="0">
                <a:solidFill>
                  <a:srgbClr val="6D40DC"/>
                </a:solidFill>
              </a:rPr>
              <a:t>The impact of real workloads on </a:t>
            </a:r>
            <a:r>
              <a:rPr lang="en-US" dirty="0" err="1">
                <a:solidFill>
                  <a:srgbClr val="6D40DC"/>
                </a:solidFill>
              </a:rPr>
              <a:t>LeakyHammer</a:t>
            </a:r>
            <a:endParaRPr lang="en-US" dirty="0">
              <a:solidFill>
                <a:srgbClr val="6D40DC"/>
              </a:solidFill>
            </a:endParaRPr>
          </a:p>
          <a:p>
            <a:pPr lvl="1"/>
            <a:r>
              <a:rPr lang="en-US" dirty="0">
                <a:solidFill>
                  <a:srgbClr val="6D40DC"/>
                </a:solidFill>
              </a:rPr>
              <a:t>Sensitivity of PRAC-based covert channel </a:t>
            </a:r>
          </a:p>
          <a:p>
            <a:pPr lvl="2"/>
            <a:r>
              <a:rPr lang="en-US" dirty="0">
                <a:solidFill>
                  <a:srgbClr val="6D40DC"/>
                </a:solidFill>
              </a:rPr>
              <a:t>The impact of RFM commands per back-off, </a:t>
            </a:r>
            <a:r>
              <a:rPr lang="en-US" dirty="0" err="1">
                <a:solidFill>
                  <a:srgbClr val="6D40DC"/>
                </a:solidFill>
              </a:rPr>
              <a:t>RowHammer</a:t>
            </a:r>
            <a:r>
              <a:rPr lang="en-US" dirty="0">
                <a:solidFill>
                  <a:srgbClr val="6D40DC"/>
                </a:solidFill>
              </a:rPr>
              <a:t> defense latency, larger cache hierarchy and data prefetchers </a:t>
            </a:r>
          </a:p>
          <a:p>
            <a:pPr lvl="1"/>
            <a:r>
              <a:rPr lang="en-US" dirty="0">
                <a:solidFill>
                  <a:srgbClr val="6D40DC"/>
                </a:solidFill>
              </a:rPr>
              <a:t>Comparison against existing cache and memory-based timing channels</a:t>
            </a:r>
          </a:p>
        </p:txBody>
      </p:sp>
      <p:sp>
        <p:nvSpPr>
          <p:cNvPr id="4" name="Footer Placeholder 3">
            <a:extLst>
              <a:ext uri="{FF2B5EF4-FFF2-40B4-BE49-F238E27FC236}">
                <a16:creationId xmlns:a16="http://schemas.microsoft.com/office/drawing/2014/main" id="{BBAF89E5-2B02-E250-8217-914699B98984}"/>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963FCEDD-76FB-F2EE-8EB0-47F217E5A89C}"/>
              </a:ext>
            </a:extLst>
          </p:cNvPr>
          <p:cNvSpPr>
            <a:spLocks noGrp="1"/>
          </p:cNvSpPr>
          <p:nvPr>
            <p:ph type="sldNum" sz="quarter" idx="12"/>
          </p:nvPr>
        </p:nvSpPr>
        <p:spPr/>
        <p:txBody>
          <a:bodyPr/>
          <a:lstStyle/>
          <a:p>
            <a:fld id="{CBE5B309-C2CE-4D90-B104-F7E98438FC65}" type="slidenum">
              <a:rPr lang="tr-TR" smtClean="0"/>
              <a:pPr/>
              <a:t>48</a:t>
            </a:fld>
            <a:endParaRPr lang="tr-TR" dirty="0"/>
          </a:p>
        </p:txBody>
      </p:sp>
      <p:sp>
        <p:nvSpPr>
          <p:cNvPr id="6" name="Rectangle 5">
            <a:extLst>
              <a:ext uri="{FF2B5EF4-FFF2-40B4-BE49-F238E27FC236}">
                <a16:creationId xmlns:a16="http://schemas.microsoft.com/office/drawing/2014/main" id="{D3F6B43A-9243-D24E-D179-EF0E9AFA7226}"/>
              </a:ext>
            </a:extLst>
          </p:cNvPr>
          <p:cNvSpPr/>
          <p:nvPr/>
        </p:nvSpPr>
        <p:spPr>
          <a:xfrm>
            <a:off x="-190500" y="1088967"/>
            <a:ext cx="10039350" cy="5235632"/>
          </a:xfrm>
          <a:prstGeom prst="rect">
            <a:avLst/>
          </a:prstGeom>
          <a:solidFill>
            <a:schemeClr val="bg1">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etin kutusu 6">
            <a:extLst>
              <a:ext uri="{FF2B5EF4-FFF2-40B4-BE49-F238E27FC236}">
                <a16:creationId xmlns:a16="http://schemas.microsoft.com/office/drawing/2014/main" id="{BAF27861-BB23-C368-0576-CB43E97BFAE0}"/>
              </a:ext>
            </a:extLst>
          </p:cNvPr>
          <p:cNvSpPr txBox="1"/>
          <p:nvPr/>
        </p:nvSpPr>
        <p:spPr>
          <a:xfrm>
            <a:off x="1582991" y="5758562"/>
            <a:ext cx="5978013" cy="461665"/>
          </a:xfrm>
          <a:prstGeom prst="rect">
            <a:avLst/>
          </a:prstGeom>
          <a:noFill/>
        </p:spPr>
        <p:txBody>
          <a:bodyPr wrap="square" rtlCol="0">
            <a:spAutoFit/>
          </a:bodyPr>
          <a:lstStyle/>
          <a:p>
            <a:pPr algn="ctr"/>
            <a:r>
              <a:rPr lang="tr-TR" sz="2400" u="sng" dirty="0">
                <a:solidFill>
                  <a:srgbClr val="0563C1"/>
                </a:solidFill>
                <a:latin typeface="Tahoma" panose="020B0604030504040204" pitchFamily="34" charset="0"/>
                <a:ea typeface="Tahoma" panose="020B0604030504040204" pitchFamily="34" charset="0"/>
                <a:cs typeface="Tahoma" panose="020B0604030504040204" pitchFamily="34" charset="0"/>
              </a:rPr>
              <a:t>https://arxiv.org/</a:t>
            </a:r>
            <a:r>
              <a:rPr lang="en-US" sz="2400" u="sng" dirty="0">
                <a:solidFill>
                  <a:srgbClr val="0563C1"/>
                </a:solidFill>
                <a:latin typeface="Tahoma" panose="020B0604030504040204" pitchFamily="34" charset="0"/>
                <a:ea typeface="Tahoma" panose="020B0604030504040204" pitchFamily="34" charset="0"/>
                <a:cs typeface="Tahoma" panose="020B0604030504040204" pitchFamily="34" charset="0"/>
              </a:rPr>
              <a:t>abs</a:t>
            </a:r>
            <a:r>
              <a:rPr lang="tr-TR" sz="2400" u="sng" dirty="0">
                <a:solidFill>
                  <a:srgbClr val="0563C1"/>
                </a:solidFill>
                <a:latin typeface="Tahoma" panose="020B0604030504040204" pitchFamily="34" charset="0"/>
                <a:ea typeface="Tahoma" panose="020B0604030504040204" pitchFamily="34" charset="0"/>
                <a:cs typeface="Tahoma" panose="020B0604030504040204" pitchFamily="34" charset="0"/>
              </a:rPr>
              <a:t>/2503.17891</a:t>
            </a:r>
          </a:p>
        </p:txBody>
      </p:sp>
      <p:pic>
        <p:nvPicPr>
          <p:cNvPr id="10" name="Picture 9" descr="A close-up of a newspaper&#10;&#10;AI-generated content may be incorrect.">
            <a:extLst>
              <a:ext uri="{FF2B5EF4-FFF2-40B4-BE49-F238E27FC236}">
                <a16:creationId xmlns:a16="http://schemas.microsoft.com/office/drawing/2014/main" id="{37B0D415-C5F6-56AA-0A1D-A9A5C391F885}"/>
              </a:ext>
            </a:extLst>
          </p:cNvPr>
          <p:cNvPicPr>
            <a:picLocks noChangeAspect="1"/>
          </p:cNvPicPr>
          <p:nvPr/>
        </p:nvPicPr>
        <p:blipFill>
          <a:blip r:embed="rId2">
            <a:extLst>
              <a:ext uri="{28A0092B-C50C-407E-A947-70E740481C1C}">
                <a14:useLocalDpi xmlns:a14="http://schemas.microsoft.com/office/drawing/2010/main" val="0"/>
              </a:ext>
            </a:extLst>
          </a:blip>
          <a:srcRect b="9803"/>
          <a:stretch>
            <a:fillRect/>
          </a:stretch>
        </p:blipFill>
        <p:spPr>
          <a:xfrm>
            <a:off x="323850" y="1319688"/>
            <a:ext cx="8496300" cy="411908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5892328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CF001-7C6C-70F4-E409-72122A2DE11D}"/>
              </a:ext>
            </a:extLst>
          </p:cNvPr>
          <p:cNvSpPr>
            <a:spLocks noGrp="1"/>
          </p:cNvSpPr>
          <p:nvPr>
            <p:ph type="title"/>
          </p:nvPr>
        </p:nvSpPr>
        <p:spPr/>
        <p:txBody>
          <a:bodyPr/>
          <a:lstStyle/>
          <a:p>
            <a:r>
              <a:rPr lang="en-US" spc="-70" dirty="0" err="1"/>
              <a:t>LeakyHammer</a:t>
            </a:r>
            <a:r>
              <a:rPr lang="en-US" spc="-70" dirty="0"/>
              <a:t> is Open Source and Artifact Evaluated</a:t>
            </a:r>
          </a:p>
        </p:txBody>
      </p:sp>
      <p:sp>
        <p:nvSpPr>
          <p:cNvPr id="4" name="Footer Placeholder 3">
            <a:extLst>
              <a:ext uri="{FF2B5EF4-FFF2-40B4-BE49-F238E27FC236}">
                <a16:creationId xmlns:a16="http://schemas.microsoft.com/office/drawing/2014/main" id="{D6FA568A-9C0D-104B-B4E4-C354278FA2AD}"/>
              </a:ext>
            </a:extLst>
          </p:cNvPr>
          <p:cNvSpPr>
            <a:spLocks noGrp="1"/>
          </p:cNvSpPr>
          <p:nvPr>
            <p:ph type="ftr" sz="quarter" idx="11"/>
          </p:nvPr>
        </p:nvSpPr>
        <p:spPr/>
        <p:txBody>
          <a:bodyPr/>
          <a:lstStyle/>
          <a:p>
            <a:endParaRPr lang="tr-TR" dirty="0"/>
          </a:p>
        </p:txBody>
      </p:sp>
      <p:pic>
        <p:nvPicPr>
          <p:cNvPr id="17" name="Content Placeholder 16" descr="A screenshot of a computer&#10;&#10;AI-generated content may be incorrect.">
            <a:extLst>
              <a:ext uri="{FF2B5EF4-FFF2-40B4-BE49-F238E27FC236}">
                <a16:creationId xmlns:a16="http://schemas.microsoft.com/office/drawing/2014/main" id="{6E7FAFBD-9B00-372A-9D8A-84F949E3D78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4970"/>
          <a:stretch>
            <a:fillRect/>
          </a:stretch>
        </p:blipFill>
        <p:spPr>
          <a:xfrm>
            <a:off x="133004" y="2243698"/>
            <a:ext cx="8820474" cy="3448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Slide Number Placeholder 4">
            <a:extLst>
              <a:ext uri="{FF2B5EF4-FFF2-40B4-BE49-F238E27FC236}">
                <a16:creationId xmlns:a16="http://schemas.microsoft.com/office/drawing/2014/main" id="{9D366C4C-6EA2-1814-3F34-EE49BB3941EF}"/>
              </a:ext>
            </a:extLst>
          </p:cNvPr>
          <p:cNvSpPr>
            <a:spLocks noGrp="1"/>
          </p:cNvSpPr>
          <p:nvPr>
            <p:ph type="sldNum" sz="quarter" idx="12"/>
          </p:nvPr>
        </p:nvSpPr>
        <p:spPr/>
        <p:txBody>
          <a:bodyPr/>
          <a:lstStyle/>
          <a:p>
            <a:fld id="{CBE5B309-C2CE-4D90-B104-F7E98438FC65}" type="slidenum">
              <a:rPr lang="tr-TR" smtClean="0"/>
              <a:pPr/>
              <a:t>49</a:t>
            </a:fld>
            <a:endParaRPr lang="tr-TR" dirty="0"/>
          </a:p>
        </p:txBody>
      </p:sp>
      <p:sp>
        <p:nvSpPr>
          <p:cNvPr id="12" name="Alt Başlık 2">
            <a:extLst>
              <a:ext uri="{FF2B5EF4-FFF2-40B4-BE49-F238E27FC236}">
                <a16:creationId xmlns:a16="http://schemas.microsoft.com/office/drawing/2014/main" id="{687BF54C-AC83-2C75-5D16-9FDA938D6D32}"/>
              </a:ext>
            </a:extLst>
          </p:cNvPr>
          <p:cNvSpPr txBox="1">
            <a:spLocks/>
          </p:cNvSpPr>
          <p:nvPr/>
        </p:nvSpPr>
        <p:spPr>
          <a:xfrm>
            <a:off x="203761" y="5915680"/>
            <a:ext cx="8616713"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u="sng" dirty="0">
                <a:latin typeface="+mj-lt"/>
                <a:hlinkClick r:id="rId3"/>
              </a:rPr>
              <a:t>https://github.com/CMU-SAFARI/LeakyHammer</a:t>
            </a:r>
            <a:endParaRPr lang="en-US" u="sng" dirty="0">
              <a:latin typeface="+mj-lt"/>
            </a:endParaRPr>
          </a:p>
        </p:txBody>
      </p:sp>
      <p:grpSp>
        <p:nvGrpSpPr>
          <p:cNvPr id="15" name="Group 14">
            <a:extLst>
              <a:ext uri="{FF2B5EF4-FFF2-40B4-BE49-F238E27FC236}">
                <a16:creationId xmlns:a16="http://schemas.microsoft.com/office/drawing/2014/main" id="{85ACA787-1AE9-69D1-BA2A-786CEAB34E68}"/>
              </a:ext>
            </a:extLst>
          </p:cNvPr>
          <p:cNvGrpSpPr/>
          <p:nvPr/>
        </p:nvGrpSpPr>
        <p:grpSpPr>
          <a:xfrm>
            <a:off x="1787722" y="1008742"/>
            <a:ext cx="5568556" cy="1481002"/>
            <a:chOff x="1535603" y="757164"/>
            <a:chExt cx="5568556" cy="1481002"/>
          </a:xfrm>
        </p:grpSpPr>
        <p:pic>
          <p:nvPicPr>
            <p:cNvPr id="6" name="Picture 5" descr="A red circle with white text&#10;&#10;AI-generated content may be incorrect.">
              <a:extLst>
                <a:ext uri="{FF2B5EF4-FFF2-40B4-BE49-F238E27FC236}">
                  <a16:creationId xmlns:a16="http://schemas.microsoft.com/office/drawing/2014/main" id="{2841C114-D215-82B9-6636-0B6882848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5442" y="757164"/>
              <a:ext cx="1488879" cy="1481002"/>
            </a:xfrm>
            <a:prstGeom prst="rect">
              <a:avLst/>
            </a:prstGeom>
          </p:spPr>
        </p:pic>
        <p:pic>
          <p:nvPicPr>
            <p:cNvPr id="13" name="Picture 12" descr="A green circle with white text and a white circle with a white circle and a white circle with a white circle with a white circle with a white circle with a white circle with a white circle with&#10;&#10;AI-generated content may be incorrect.">
              <a:extLst>
                <a:ext uri="{FF2B5EF4-FFF2-40B4-BE49-F238E27FC236}">
                  <a16:creationId xmlns:a16="http://schemas.microsoft.com/office/drawing/2014/main" id="{7F022F42-59B3-0CE3-94A4-B47C1361E9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35603" y="757164"/>
              <a:ext cx="1488879" cy="1481002"/>
            </a:xfrm>
            <a:prstGeom prst="rect">
              <a:avLst/>
            </a:prstGeom>
          </p:spPr>
        </p:pic>
        <p:pic>
          <p:nvPicPr>
            <p:cNvPr id="14" name="Picture 13" descr="A blue circle with white text&#10;&#10;AI-generated content may be incorrect.">
              <a:extLst>
                <a:ext uri="{FF2B5EF4-FFF2-40B4-BE49-F238E27FC236}">
                  <a16:creationId xmlns:a16="http://schemas.microsoft.com/office/drawing/2014/main" id="{94FF5D20-D4D1-C07F-EC64-6AD9646D7D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15280" y="757164"/>
              <a:ext cx="1488879" cy="1481002"/>
            </a:xfrm>
            <a:prstGeom prst="rect">
              <a:avLst/>
            </a:prstGeom>
          </p:spPr>
        </p:pic>
      </p:grpSp>
    </p:spTree>
    <p:extLst>
      <p:ext uri="{BB962C8B-B14F-4D97-AF65-F5344CB8AC3E}">
        <p14:creationId xmlns:p14="http://schemas.microsoft.com/office/powerpoint/2010/main" val="15099250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1F59C-D35A-9DDF-95BE-AF8E153843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B50693-3ED1-8F22-F9F7-89046C9391BB}"/>
              </a:ext>
            </a:extLst>
          </p:cNvPr>
          <p:cNvSpPr>
            <a:spLocks noGrp="1"/>
          </p:cNvSpPr>
          <p:nvPr>
            <p:ph type="title"/>
          </p:nvPr>
        </p:nvSpPr>
        <p:spPr/>
        <p:txBody>
          <a:bodyPr/>
          <a:lstStyle/>
          <a:p>
            <a:r>
              <a:rPr lang="en-US" dirty="0"/>
              <a:t>Talk Outline</a:t>
            </a:r>
          </a:p>
        </p:txBody>
      </p:sp>
      <p:sp>
        <p:nvSpPr>
          <p:cNvPr id="3" name="Content Placeholder 2">
            <a:extLst>
              <a:ext uri="{FF2B5EF4-FFF2-40B4-BE49-F238E27FC236}">
                <a16:creationId xmlns:a16="http://schemas.microsoft.com/office/drawing/2014/main" id="{00C4F3EE-47CF-1833-B6FF-C100875D8CA0}"/>
              </a:ext>
            </a:extLst>
          </p:cNvPr>
          <p:cNvSpPr>
            <a:spLocks noGrp="1"/>
          </p:cNvSpPr>
          <p:nvPr>
            <p:ph idx="1"/>
          </p:nvPr>
        </p:nvSpPr>
        <p:spPr/>
        <p:txBody>
          <a:bodyPr>
            <a:normAutofit/>
          </a:bodyPr>
          <a:lstStyle/>
          <a:p>
            <a:pPr marL="571500" indent="-571500">
              <a:lnSpc>
                <a:spcPct val="150000"/>
              </a:lnSpc>
              <a:buFont typeface="+mj-lt"/>
              <a:buAutoNum type="romanUcPeriod"/>
            </a:pPr>
            <a:r>
              <a:rPr lang="en-US" sz="3200" dirty="0">
                <a:solidFill>
                  <a:schemeClr val="tx1">
                    <a:lumMod val="50000"/>
                    <a:lumOff val="50000"/>
                  </a:schemeClr>
                </a:solidFill>
              </a:rPr>
              <a:t>Motivation and Problem</a:t>
            </a:r>
          </a:p>
          <a:p>
            <a:pPr marL="571500" indent="-571500">
              <a:lnSpc>
                <a:spcPct val="150000"/>
              </a:lnSpc>
              <a:buFont typeface="+mj-lt"/>
              <a:buAutoNum type="romanUcPeriod"/>
            </a:pPr>
            <a:r>
              <a:rPr lang="en-US" sz="3200" dirty="0">
                <a:solidFill>
                  <a:schemeClr val="tx1">
                    <a:lumMod val="50000"/>
                    <a:lumOff val="50000"/>
                  </a:schemeClr>
                </a:solidFill>
              </a:rPr>
              <a:t>Key Observation</a:t>
            </a:r>
          </a:p>
          <a:p>
            <a:pPr marL="571500" indent="-571500">
              <a:lnSpc>
                <a:spcPct val="150000"/>
              </a:lnSpc>
              <a:buFont typeface="+mj-lt"/>
              <a:buAutoNum type="romanUcPeriod"/>
            </a:pPr>
            <a:r>
              <a:rPr lang="en-US" sz="3200" dirty="0" err="1">
                <a:solidFill>
                  <a:schemeClr val="tx1">
                    <a:lumMod val="50000"/>
                    <a:lumOff val="50000"/>
                  </a:schemeClr>
                </a:solidFill>
              </a:rPr>
              <a:t>LeakyHammer</a:t>
            </a:r>
            <a:r>
              <a:rPr lang="en-US" sz="3200" dirty="0">
                <a:solidFill>
                  <a:schemeClr val="tx1">
                    <a:lumMod val="50000"/>
                    <a:lumOff val="50000"/>
                  </a:schemeClr>
                </a:solidFill>
              </a:rPr>
              <a:t> and Case Studies</a:t>
            </a:r>
          </a:p>
          <a:p>
            <a:pPr marL="571500" indent="-571500">
              <a:lnSpc>
                <a:spcPct val="150000"/>
              </a:lnSpc>
              <a:buFont typeface="+mj-lt"/>
              <a:buAutoNum type="romanUcPeriod"/>
            </a:pPr>
            <a:r>
              <a:rPr lang="en-US" sz="3200" dirty="0">
                <a:solidFill>
                  <a:schemeClr val="tx1">
                    <a:lumMod val="50000"/>
                    <a:lumOff val="50000"/>
                  </a:schemeClr>
                </a:solidFill>
              </a:rPr>
              <a:t>Mitigating </a:t>
            </a:r>
            <a:r>
              <a:rPr lang="en-US" sz="3200" dirty="0" err="1">
                <a:solidFill>
                  <a:schemeClr val="tx1">
                    <a:lumMod val="50000"/>
                    <a:lumOff val="50000"/>
                  </a:schemeClr>
                </a:solidFill>
              </a:rPr>
              <a:t>LeakyHammer</a:t>
            </a:r>
            <a:endParaRPr lang="en-US" sz="3200" dirty="0">
              <a:solidFill>
                <a:schemeClr val="tx1">
                  <a:lumMod val="50000"/>
                  <a:lumOff val="50000"/>
                </a:schemeClr>
              </a:solidFill>
            </a:endParaRPr>
          </a:p>
          <a:p>
            <a:pPr marL="571500" indent="-571500">
              <a:lnSpc>
                <a:spcPct val="150000"/>
              </a:lnSpc>
              <a:buFont typeface="+mj-lt"/>
              <a:buAutoNum type="romanUcPeriod"/>
            </a:pPr>
            <a:r>
              <a:rPr lang="en-US" sz="3200" b="1" dirty="0"/>
              <a:t>Conclusion</a:t>
            </a:r>
          </a:p>
        </p:txBody>
      </p:sp>
      <p:sp>
        <p:nvSpPr>
          <p:cNvPr id="4" name="Footer Placeholder 3">
            <a:extLst>
              <a:ext uri="{FF2B5EF4-FFF2-40B4-BE49-F238E27FC236}">
                <a16:creationId xmlns:a16="http://schemas.microsoft.com/office/drawing/2014/main" id="{00A55E4E-5810-93F8-40CE-EA9DE1D813B0}"/>
              </a:ext>
            </a:extLst>
          </p:cNvPr>
          <p:cNvSpPr>
            <a:spLocks noGrp="1"/>
          </p:cNvSpPr>
          <p:nvPr>
            <p:ph type="ftr" sz="quarter" idx="11"/>
          </p:nvPr>
        </p:nvSpPr>
        <p:spPr/>
        <p:txBody>
          <a:bodyPr/>
          <a:lstStyle/>
          <a:p>
            <a:endParaRPr lang="tr-TR" dirty="0"/>
          </a:p>
        </p:txBody>
      </p:sp>
      <p:sp>
        <p:nvSpPr>
          <p:cNvPr id="5" name="Slide Number Placeholder 4">
            <a:extLst>
              <a:ext uri="{FF2B5EF4-FFF2-40B4-BE49-F238E27FC236}">
                <a16:creationId xmlns:a16="http://schemas.microsoft.com/office/drawing/2014/main" id="{AB8FF9F5-11F7-65F8-76B8-12B55CEAA08A}"/>
              </a:ext>
            </a:extLst>
          </p:cNvPr>
          <p:cNvSpPr>
            <a:spLocks noGrp="1"/>
          </p:cNvSpPr>
          <p:nvPr>
            <p:ph type="sldNum" sz="quarter" idx="12"/>
          </p:nvPr>
        </p:nvSpPr>
        <p:spPr/>
        <p:txBody>
          <a:bodyPr/>
          <a:lstStyle/>
          <a:p>
            <a:fld id="{CBE5B309-C2CE-4D90-B104-F7E98438FC65}" type="slidenum">
              <a:rPr lang="tr-TR" smtClean="0"/>
              <a:pPr/>
              <a:t>50</a:t>
            </a:fld>
            <a:endParaRPr lang="tr-TR" dirty="0"/>
          </a:p>
        </p:txBody>
      </p:sp>
    </p:spTree>
    <p:extLst>
      <p:ext uri="{BB962C8B-B14F-4D97-AF65-F5344CB8AC3E}">
        <p14:creationId xmlns:p14="http://schemas.microsoft.com/office/powerpoint/2010/main" val="176670154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1436-ED67-1DB9-1616-7F89394DA07C}"/>
            </a:ext>
          </a:extLst>
        </p:cNvPr>
        <p:cNvGrpSpPr/>
        <p:nvPr/>
      </p:nvGrpSpPr>
      <p:grpSpPr>
        <a:xfrm>
          <a:off x="0" y="0"/>
          <a:ext cx="0" cy="0"/>
          <a:chOff x="0" y="0"/>
          <a:chExt cx="0" cy="0"/>
        </a:xfrm>
      </p:grpSpPr>
      <p:sp>
        <p:nvSpPr>
          <p:cNvPr id="10" name="Dikdörtgen 9">
            <a:extLst>
              <a:ext uri="{FF2B5EF4-FFF2-40B4-BE49-F238E27FC236}">
                <a16:creationId xmlns:a16="http://schemas.microsoft.com/office/drawing/2014/main" id="{359B4820-8085-D085-2E5D-8061377CDAD6}"/>
              </a:ext>
            </a:extLst>
          </p:cNvPr>
          <p:cNvSpPr/>
          <p:nvPr/>
        </p:nvSpPr>
        <p:spPr bwMode="auto">
          <a:xfrm>
            <a:off x="145503" y="4134624"/>
            <a:ext cx="8869620" cy="2096925"/>
          </a:xfrm>
          <a:prstGeom prst="rect">
            <a:avLst/>
          </a:prstGeom>
          <a:solidFill>
            <a:schemeClr val="accent6">
              <a:lumMod val="20000"/>
              <a:lumOff val="80000"/>
            </a:schemeClr>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2400" kern="0" dirty="0">
                <a:latin typeface="+mj-lt"/>
                <a:ea typeface="Tahoma" panose="020B0604030504040204" pitchFamily="34" charset="0"/>
                <a:cs typeface="Tahoma" panose="020B0604030504040204" pitchFamily="34" charset="0"/>
              </a:rPr>
              <a:t>We propose and evaluate </a:t>
            </a:r>
            <a:r>
              <a:rPr lang="en-US" sz="2400" kern="0" dirty="0">
                <a:solidFill>
                  <a:schemeClr val="accent6">
                    <a:lumMod val="75000"/>
                  </a:schemeClr>
                </a:solidFill>
                <a:latin typeface="+mj-lt"/>
                <a:ea typeface="Tahoma" panose="020B0604030504040204" pitchFamily="34" charset="0"/>
                <a:cs typeface="Tahoma" panose="020B0604030504040204" pitchFamily="34" charset="0"/>
              </a:rPr>
              <a:t>three countermeasures</a:t>
            </a:r>
          </a:p>
          <a:p>
            <a:pPr marL="285750" indent="-285750">
              <a:buFontTx/>
              <a:buChar char="-"/>
            </a:pPr>
            <a:r>
              <a:rPr lang="en-US" sz="2400" kern="0" spc="-20" dirty="0">
                <a:solidFill>
                  <a:schemeClr val="accent6">
                    <a:lumMod val="75000"/>
                  </a:schemeClr>
                </a:solidFill>
                <a:latin typeface="+mj-lt"/>
                <a:ea typeface="Tahoma" panose="020B0604030504040204" pitchFamily="34" charset="0"/>
                <a:cs typeface="Tahoma" panose="020B0604030504040204" pitchFamily="34" charset="0"/>
              </a:rPr>
              <a:t>Completely mitigating </a:t>
            </a:r>
            <a:r>
              <a:rPr lang="en-US" sz="2400" kern="0" spc="-20" dirty="0" err="1">
                <a:solidFill>
                  <a:schemeClr val="accent6">
                    <a:lumMod val="75000"/>
                  </a:schemeClr>
                </a:solidFill>
                <a:latin typeface="+mj-lt"/>
                <a:ea typeface="Tahoma" panose="020B0604030504040204" pitchFamily="34" charset="0"/>
                <a:cs typeface="Tahoma" panose="020B0604030504040204" pitchFamily="34" charset="0"/>
              </a:rPr>
              <a:t>LeakyHammer</a:t>
            </a:r>
            <a:r>
              <a:rPr lang="en-US" sz="2400" kern="0" spc="-20" dirty="0">
                <a:solidFill>
                  <a:schemeClr val="accent6">
                    <a:lumMod val="75000"/>
                  </a:schemeClr>
                </a:solidFill>
                <a:latin typeface="+mj-lt"/>
                <a:ea typeface="Tahoma" panose="020B0604030504040204" pitchFamily="34" charset="0"/>
                <a:cs typeface="Tahoma" panose="020B0604030504040204" pitchFamily="34" charset="0"/>
              </a:rPr>
              <a:t> </a:t>
            </a:r>
            <a:r>
              <a:rPr lang="en-US" sz="2400" kern="0" spc="-20" dirty="0">
                <a:latin typeface="+mj-lt"/>
                <a:ea typeface="Tahoma" panose="020B0604030504040204" pitchFamily="34" charset="0"/>
                <a:cs typeface="Tahoma" panose="020B0604030504040204" pitchFamily="34" charset="0"/>
              </a:rPr>
              <a:t>with</a:t>
            </a:r>
            <a:r>
              <a:rPr lang="en-US" sz="2400" kern="0" spc="-20" dirty="0">
                <a:solidFill>
                  <a:srgbClr val="00B050"/>
                </a:solidFill>
                <a:latin typeface="+mj-lt"/>
                <a:ea typeface="Tahoma" panose="020B0604030504040204" pitchFamily="34" charset="0"/>
                <a:cs typeface="Tahoma" panose="020B0604030504040204" pitchFamily="34" charset="0"/>
              </a:rPr>
              <a:t> </a:t>
            </a:r>
            <a:r>
              <a:rPr lang="en-US" sz="2400" kern="0" spc="-20" dirty="0">
                <a:solidFill>
                  <a:schemeClr val="accent6">
                    <a:lumMod val="75000"/>
                  </a:schemeClr>
                </a:solidFill>
                <a:latin typeface="+mj-lt"/>
                <a:ea typeface="Tahoma" panose="020B0604030504040204" pitchFamily="34" charset="0"/>
                <a:cs typeface="Tahoma" panose="020B0604030504040204" pitchFamily="34" charset="0"/>
              </a:rPr>
              <a:t>low performance overhead </a:t>
            </a:r>
            <a:r>
              <a:rPr lang="en-US" sz="2400" kern="0" spc="-20" dirty="0">
                <a:latin typeface="+mj-lt"/>
                <a:ea typeface="Tahoma" panose="020B0604030504040204" pitchFamily="34" charset="0"/>
                <a:cs typeface="Tahoma" panose="020B0604030504040204" pitchFamily="34" charset="0"/>
              </a:rPr>
              <a:t>in near-future DRAM-based systems</a:t>
            </a:r>
          </a:p>
          <a:p>
            <a:pPr marL="285750" indent="-285750">
              <a:buFontTx/>
              <a:buChar char="-"/>
            </a:pPr>
            <a:r>
              <a:rPr lang="en-US" sz="2400" kern="0" spc="-20" dirty="0">
                <a:latin typeface="+mj-lt"/>
                <a:ea typeface="Tahoma" panose="020B0604030504040204" pitchFamily="34" charset="0"/>
                <a:cs typeface="Tahoma" panose="020B0604030504040204" pitchFamily="34" charset="0"/>
              </a:rPr>
              <a:t>In systems that are highly </a:t>
            </a:r>
            <a:r>
              <a:rPr lang="en-US" sz="2400" kern="0" spc="-20" dirty="0" err="1">
                <a:latin typeface="+mj-lt"/>
                <a:ea typeface="Tahoma" panose="020B0604030504040204" pitchFamily="34" charset="0"/>
                <a:cs typeface="Tahoma" panose="020B0604030504040204" pitchFamily="34" charset="0"/>
              </a:rPr>
              <a:t>RowHammer</a:t>
            </a:r>
            <a:r>
              <a:rPr lang="en-US" sz="2400" kern="0" spc="-20" dirty="0">
                <a:latin typeface="+mj-lt"/>
                <a:ea typeface="Tahoma" panose="020B0604030504040204" pitchFamily="34" charset="0"/>
                <a:cs typeface="Tahoma" panose="020B0604030504040204" pitchFamily="34" charset="0"/>
              </a:rPr>
              <a:t>-vulnerable, countermeasures </a:t>
            </a:r>
            <a:br>
              <a:rPr lang="en-US" sz="2400" kern="0" spc="-20" dirty="0">
                <a:latin typeface="+mj-lt"/>
                <a:ea typeface="Tahoma" panose="020B0604030504040204" pitchFamily="34" charset="0"/>
                <a:cs typeface="Tahoma" panose="020B0604030504040204" pitchFamily="34" charset="0"/>
              </a:rPr>
            </a:br>
            <a:r>
              <a:rPr lang="en-US" sz="2400" kern="0" spc="-20" dirty="0">
                <a:latin typeface="+mj-lt"/>
                <a:ea typeface="Tahoma" panose="020B0604030504040204" pitchFamily="34" charset="0"/>
                <a:cs typeface="Tahoma" panose="020B0604030504040204" pitchFamily="34" charset="0"/>
              </a:rPr>
              <a:t>that </a:t>
            </a:r>
            <a:r>
              <a:rPr lang="en-US" sz="2400" kern="0" spc="-20" dirty="0">
                <a:solidFill>
                  <a:schemeClr val="accent6">
                    <a:lumMod val="75000"/>
                  </a:schemeClr>
                </a:solidFill>
                <a:latin typeface="+mj-lt"/>
                <a:ea typeface="Tahoma" panose="020B0604030504040204" pitchFamily="34" charset="0"/>
                <a:cs typeface="Tahoma" panose="020B0604030504040204" pitchFamily="34" charset="0"/>
              </a:rPr>
              <a:t>reduce channel capacity </a:t>
            </a:r>
            <a:r>
              <a:rPr lang="en-US" sz="2400" kern="0" spc="-20" dirty="0">
                <a:latin typeface="+mj-lt"/>
                <a:ea typeface="Tahoma" panose="020B0604030504040204" pitchFamily="34" charset="0"/>
                <a:cs typeface="Tahoma" panose="020B0604030504040204" pitchFamily="34" charset="0"/>
              </a:rPr>
              <a:t>have </a:t>
            </a:r>
            <a:r>
              <a:rPr lang="en-US" sz="2400" kern="0" spc="-20" dirty="0">
                <a:solidFill>
                  <a:schemeClr val="accent6">
                    <a:lumMod val="75000"/>
                  </a:schemeClr>
                </a:solidFill>
                <a:latin typeface="+mj-lt"/>
                <a:ea typeface="Tahoma" panose="020B0604030504040204" pitchFamily="34" charset="0"/>
                <a:cs typeface="Tahoma" panose="020B0604030504040204" pitchFamily="34" charset="0"/>
              </a:rPr>
              <a:t>lower performance overhead</a:t>
            </a:r>
          </a:p>
        </p:txBody>
      </p:sp>
      <p:sp>
        <p:nvSpPr>
          <p:cNvPr id="9" name="Dikdörtgen 8">
            <a:extLst>
              <a:ext uri="{FF2B5EF4-FFF2-40B4-BE49-F238E27FC236}">
                <a16:creationId xmlns:a16="http://schemas.microsoft.com/office/drawing/2014/main" id="{3D3F35DB-1C9C-CE6E-CB74-841A98CBB7EE}"/>
              </a:ext>
            </a:extLst>
          </p:cNvPr>
          <p:cNvSpPr/>
          <p:nvPr/>
        </p:nvSpPr>
        <p:spPr bwMode="auto">
          <a:xfrm>
            <a:off x="145503" y="2311512"/>
            <a:ext cx="8869620" cy="1587973"/>
          </a:xfrm>
          <a:prstGeom prst="rect">
            <a:avLst/>
          </a:prstGeom>
          <a:solidFill>
            <a:srgbClr val="FFEBCD"/>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2400" spc="-10" dirty="0">
                <a:latin typeface="+mj-lt"/>
                <a:ea typeface="Tahoma" panose="020B0604030504040204" pitchFamily="34" charset="0"/>
                <a:cs typeface="Tahoma" panose="020B0604030504040204" pitchFamily="34" charset="0"/>
              </a:rPr>
              <a:t>We systematically analyze </a:t>
            </a:r>
            <a:r>
              <a:rPr lang="en-US" sz="2400" spc="-10" dirty="0">
                <a:solidFill>
                  <a:srgbClr val="E28700"/>
                </a:solidFill>
                <a:latin typeface="+mj-lt"/>
                <a:ea typeface="Tahoma" panose="020B0604030504040204" pitchFamily="34" charset="0"/>
                <a:cs typeface="Tahoma" panose="020B0604030504040204" pitchFamily="34" charset="0"/>
              </a:rPr>
              <a:t>two latest industry defenses to </a:t>
            </a:r>
            <a:r>
              <a:rPr lang="en-US" sz="2400" spc="-10" dirty="0" err="1">
                <a:solidFill>
                  <a:srgbClr val="E28700"/>
                </a:solidFill>
                <a:latin typeface="+mj-lt"/>
                <a:ea typeface="Tahoma" panose="020B0604030504040204" pitchFamily="34" charset="0"/>
                <a:cs typeface="Tahoma" panose="020B0604030504040204" pitchFamily="34" charset="0"/>
              </a:rPr>
              <a:t>RowHammer</a:t>
            </a:r>
            <a:endParaRPr lang="en-US" sz="2400" spc="-10" dirty="0">
              <a:solidFill>
                <a:srgbClr val="E28700"/>
              </a:solidFill>
              <a:latin typeface="+mj-lt"/>
              <a:ea typeface="Tahoma" panose="020B0604030504040204" pitchFamily="34" charset="0"/>
              <a:cs typeface="Tahoma" panose="020B0604030504040204" pitchFamily="34" charset="0"/>
            </a:endParaRPr>
          </a:p>
          <a:p>
            <a:pPr marL="285750" indent="-285750">
              <a:buFont typeface="Cambria" panose="02040503050406030204" pitchFamily="18" charset="0"/>
              <a:buChar char="-"/>
            </a:pPr>
            <a:r>
              <a:rPr lang="en-US" sz="2400" spc="-10" dirty="0">
                <a:latin typeface="+mj-lt"/>
                <a:ea typeface="Tahoma" panose="020B0604030504040204" pitchFamily="34" charset="0"/>
                <a:cs typeface="Tahoma" panose="020B0604030504040204" pitchFamily="34" charset="0"/>
              </a:rPr>
              <a:t>Build </a:t>
            </a:r>
            <a:r>
              <a:rPr lang="en-US" sz="2400" spc="-10" dirty="0">
                <a:solidFill>
                  <a:srgbClr val="E28700"/>
                </a:solidFill>
                <a:latin typeface="+mj-lt"/>
                <a:ea typeface="Tahoma" panose="020B0604030504040204" pitchFamily="34" charset="0"/>
                <a:cs typeface="Tahoma" panose="020B0604030504040204" pitchFamily="34" charset="0"/>
              </a:rPr>
              <a:t>two covert communication channels</a:t>
            </a:r>
          </a:p>
          <a:p>
            <a:pPr marL="285750" indent="-285750">
              <a:buFont typeface="Cambria" panose="02040503050406030204" pitchFamily="18" charset="0"/>
              <a:buChar char="-"/>
            </a:pPr>
            <a:r>
              <a:rPr lang="en-US" sz="2400" spc="-10" dirty="0">
                <a:latin typeface="+mj-lt"/>
                <a:ea typeface="Tahoma" panose="020B0604030504040204" pitchFamily="34" charset="0"/>
                <a:cs typeface="Tahoma" panose="020B0604030504040204" pitchFamily="34" charset="0"/>
              </a:rPr>
              <a:t>Demonstrate </a:t>
            </a:r>
            <a:r>
              <a:rPr lang="en-US" sz="2400" spc="-10" dirty="0">
                <a:solidFill>
                  <a:srgbClr val="E28700"/>
                </a:solidFill>
                <a:latin typeface="+mj-lt"/>
                <a:ea typeface="Tahoma" panose="020B0604030504040204" pitchFamily="34" charset="0"/>
                <a:cs typeface="Tahoma" panose="020B0604030504040204" pitchFamily="34" charset="0"/>
              </a:rPr>
              <a:t>a website fingerprinting attack </a:t>
            </a:r>
            <a:r>
              <a:rPr lang="en-US" sz="2400" spc="-10" dirty="0">
                <a:latin typeface="+mj-lt"/>
                <a:ea typeface="Tahoma" panose="020B0604030504040204" pitchFamily="34" charset="0"/>
                <a:cs typeface="Tahoma" panose="020B0604030504040204" pitchFamily="34" charset="0"/>
              </a:rPr>
              <a:t>that </a:t>
            </a:r>
            <a:r>
              <a:rPr lang="en-US" sz="2400" spc="-10" dirty="0">
                <a:solidFill>
                  <a:srgbClr val="E28700"/>
                </a:solidFill>
                <a:ea typeface="Tahoma" panose="020B0604030504040204" pitchFamily="34" charset="0"/>
                <a:cs typeface="Tahoma" panose="020B0604030504040204" pitchFamily="34" charset="0"/>
              </a:rPr>
              <a:t>identifies visited websites</a:t>
            </a:r>
            <a:r>
              <a:rPr lang="en-US" sz="2400" spc="-10" dirty="0">
                <a:ea typeface="Tahoma" panose="020B0604030504040204" pitchFamily="34" charset="0"/>
                <a:cs typeface="Tahoma" panose="020B0604030504040204" pitchFamily="34" charset="0"/>
              </a:rPr>
              <a:t> with high accuracy</a:t>
            </a:r>
            <a:endParaRPr lang="en-US" sz="2400" spc="-10" dirty="0">
              <a:solidFill>
                <a:srgbClr val="E28700"/>
              </a:solidFill>
              <a:latin typeface="+mj-lt"/>
              <a:ea typeface="Tahoma" panose="020B0604030504040204" pitchFamily="34" charset="0"/>
              <a:cs typeface="Tahoma" panose="020B0604030504040204" pitchFamily="34" charset="0"/>
            </a:endParaRPr>
          </a:p>
        </p:txBody>
      </p:sp>
      <p:sp>
        <p:nvSpPr>
          <p:cNvPr id="2" name="Başlık 1">
            <a:extLst>
              <a:ext uri="{FF2B5EF4-FFF2-40B4-BE49-F238E27FC236}">
                <a16:creationId xmlns:a16="http://schemas.microsoft.com/office/drawing/2014/main" id="{063B3178-98D5-FF78-87DE-892E8FA1E53D}"/>
              </a:ext>
            </a:extLst>
          </p:cNvPr>
          <p:cNvSpPr>
            <a:spLocks noGrp="1"/>
          </p:cNvSpPr>
          <p:nvPr>
            <p:ph type="title"/>
          </p:nvPr>
        </p:nvSpPr>
        <p:spPr/>
        <p:txBody>
          <a:bodyPr/>
          <a:lstStyle/>
          <a:p>
            <a:r>
              <a:rPr lang="en-US" dirty="0"/>
              <a:t>Conclusion</a:t>
            </a:r>
            <a:endParaRPr lang="tr-TR" dirty="0"/>
          </a:p>
        </p:txBody>
      </p:sp>
      <p:sp>
        <p:nvSpPr>
          <p:cNvPr id="4" name="Slayt Numarası Yer Tutucusu 3">
            <a:extLst>
              <a:ext uri="{FF2B5EF4-FFF2-40B4-BE49-F238E27FC236}">
                <a16:creationId xmlns:a16="http://schemas.microsoft.com/office/drawing/2014/main" id="{024FABF5-BBF7-F3AF-BDC4-17D9B84CC548}"/>
              </a:ext>
            </a:extLst>
          </p:cNvPr>
          <p:cNvSpPr>
            <a:spLocks noGrp="1"/>
          </p:cNvSpPr>
          <p:nvPr>
            <p:ph type="sldNum" sz="quarter" idx="12"/>
          </p:nvPr>
        </p:nvSpPr>
        <p:spPr/>
        <p:txBody>
          <a:bodyPr/>
          <a:lstStyle/>
          <a:p>
            <a:pPr>
              <a:defRPr/>
            </a:pPr>
            <a:fld id="{8DE33320-76E4-0249-8CA9-3902D97168FA}" type="slidenum">
              <a:rPr lang="en-US" altLang="en-US" smtClean="0"/>
              <a:pPr>
                <a:defRPr/>
              </a:pPr>
              <a:t>51</a:t>
            </a:fld>
            <a:endParaRPr lang="en-US" altLang="en-US" dirty="0"/>
          </a:p>
        </p:txBody>
      </p:sp>
      <p:sp>
        <p:nvSpPr>
          <p:cNvPr id="5" name="TextBox 4">
            <a:extLst>
              <a:ext uri="{FF2B5EF4-FFF2-40B4-BE49-F238E27FC236}">
                <a16:creationId xmlns:a16="http://schemas.microsoft.com/office/drawing/2014/main" id="{2BEE0488-D994-00C8-8614-AC75E05553F8}"/>
              </a:ext>
            </a:extLst>
          </p:cNvPr>
          <p:cNvSpPr txBox="1"/>
          <p:nvPr/>
        </p:nvSpPr>
        <p:spPr>
          <a:xfrm>
            <a:off x="1904628" y="6449865"/>
            <a:ext cx="6057343" cy="369332"/>
          </a:xfrm>
          <a:prstGeom prst="rect">
            <a:avLst/>
          </a:prstGeom>
          <a:noFill/>
        </p:spPr>
        <p:txBody>
          <a:bodyPr wrap="square" rtlCol="0">
            <a:spAutoFit/>
          </a:bodyPr>
          <a:lstStyle/>
          <a:p>
            <a:pPr algn="ctr"/>
            <a:r>
              <a:rPr lang="en-US" u="sng" dirty="0">
                <a:latin typeface="+mj-lt"/>
                <a:hlinkClick r:id="rId3"/>
              </a:rPr>
              <a:t>https://github.com/CMU-SAFARI/LeakyHammer</a:t>
            </a:r>
            <a:endParaRPr lang="en-US" u="sng" dirty="0">
              <a:latin typeface="+mj-lt"/>
            </a:endParaRPr>
          </a:p>
        </p:txBody>
      </p:sp>
      <p:sp>
        <p:nvSpPr>
          <p:cNvPr id="15" name="Dikdörtgen 7">
            <a:extLst>
              <a:ext uri="{FF2B5EF4-FFF2-40B4-BE49-F238E27FC236}">
                <a16:creationId xmlns:a16="http://schemas.microsoft.com/office/drawing/2014/main" id="{122A133B-5FB7-BC39-1994-F68270248F97}"/>
              </a:ext>
            </a:extLst>
          </p:cNvPr>
          <p:cNvSpPr/>
          <p:nvPr/>
        </p:nvSpPr>
        <p:spPr bwMode="auto">
          <a:xfrm>
            <a:off x="128875" y="1145348"/>
            <a:ext cx="8886249" cy="931025"/>
          </a:xfrm>
          <a:prstGeom prst="rect">
            <a:avLst/>
          </a:prstGeom>
          <a:solidFill>
            <a:srgbClr val="F9D3E4"/>
          </a:solidFill>
          <a:ln w="3810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r>
              <a:rPr lang="en-US" sz="2400" dirty="0">
                <a:latin typeface="+mj-lt"/>
                <a:ea typeface="Tahoma" panose="020B0604030504040204" pitchFamily="34" charset="0"/>
                <a:cs typeface="Tahoma" panose="020B0604030504040204" pitchFamily="34" charset="0"/>
              </a:rPr>
              <a:t>We introduce </a:t>
            </a:r>
            <a:r>
              <a:rPr lang="en-US" sz="2400" b="1" dirty="0" err="1">
                <a:latin typeface="+mj-lt"/>
                <a:ea typeface="Tahoma" panose="020B0604030504040204" pitchFamily="34" charset="0"/>
                <a:cs typeface="Tahoma" panose="020B0604030504040204" pitchFamily="34" charset="0"/>
              </a:rPr>
              <a:t>LeakyHammer</a:t>
            </a:r>
            <a:r>
              <a:rPr lang="en-US" sz="2400" dirty="0">
                <a:latin typeface="+mj-lt"/>
                <a:ea typeface="Tahoma" panose="020B0604030504040204" pitchFamily="34" charset="0"/>
                <a:cs typeface="Tahoma" panose="020B0604030504040204" pitchFamily="34" charset="0"/>
              </a:rPr>
              <a:t>,</a:t>
            </a:r>
            <a:r>
              <a:rPr lang="en-US" sz="2400" b="1" dirty="0">
                <a:latin typeface="+mj-lt"/>
                <a:ea typeface="Tahoma" panose="020B0604030504040204" pitchFamily="34" charset="0"/>
                <a:cs typeface="Tahoma" panose="020B0604030504040204" pitchFamily="34" charset="0"/>
              </a:rPr>
              <a:t> </a:t>
            </a:r>
            <a:r>
              <a:rPr lang="en-US" sz="2400" dirty="0">
                <a:latin typeface="+mj-lt"/>
                <a:ea typeface="Tahoma" panose="020B0604030504040204" pitchFamily="34" charset="0"/>
                <a:cs typeface="Tahoma" panose="020B0604030504040204" pitchFamily="34" charset="0"/>
              </a:rPr>
              <a:t>a new class of timing attacks</a:t>
            </a:r>
            <a:br>
              <a:rPr lang="en-US" sz="2400" dirty="0">
                <a:latin typeface="+mj-lt"/>
                <a:ea typeface="Tahoma" panose="020B0604030504040204" pitchFamily="34" charset="0"/>
                <a:cs typeface="Tahoma" panose="020B0604030504040204" pitchFamily="34" charset="0"/>
              </a:rPr>
            </a:br>
            <a:r>
              <a:rPr lang="en-US" sz="2400" dirty="0">
                <a:latin typeface="+mj-lt"/>
                <a:ea typeface="Tahoma" panose="020B0604030504040204" pitchFamily="34" charset="0"/>
                <a:cs typeface="Tahoma" panose="020B0604030504040204" pitchFamily="34" charset="0"/>
              </a:rPr>
              <a:t>that </a:t>
            </a:r>
            <a:r>
              <a:rPr lang="en-US" sz="2400" dirty="0">
                <a:solidFill>
                  <a:srgbClr val="B3195F"/>
                </a:solidFill>
                <a:latin typeface="+mj-lt"/>
                <a:ea typeface="Tahoma" panose="020B0604030504040204" pitchFamily="34" charset="0"/>
                <a:cs typeface="Tahoma" panose="020B0604030504040204" pitchFamily="34" charset="0"/>
              </a:rPr>
              <a:t>exploit </a:t>
            </a:r>
            <a:r>
              <a:rPr lang="en-US" sz="2400" dirty="0" err="1">
                <a:solidFill>
                  <a:srgbClr val="B3195F"/>
                </a:solidFill>
                <a:latin typeface="+mj-lt"/>
                <a:ea typeface="Tahoma" panose="020B0604030504040204" pitchFamily="34" charset="0"/>
                <a:cs typeface="Tahoma" panose="020B0604030504040204" pitchFamily="34" charset="0"/>
              </a:rPr>
              <a:t>RowHammer</a:t>
            </a:r>
            <a:r>
              <a:rPr lang="en-US" sz="2400" dirty="0">
                <a:solidFill>
                  <a:srgbClr val="B3195F"/>
                </a:solidFill>
                <a:latin typeface="+mj-lt"/>
                <a:ea typeface="Tahoma" panose="020B0604030504040204" pitchFamily="34" charset="0"/>
                <a:cs typeface="Tahoma" panose="020B0604030504040204" pitchFamily="34" charset="0"/>
              </a:rPr>
              <a:t> defense-induced memory latency differences</a:t>
            </a:r>
          </a:p>
        </p:txBody>
      </p:sp>
    </p:spTree>
    <p:extLst>
      <p:ext uri="{BB962C8B-B14F-4D97-AF65-F5344CB8AC3E}">
        <p14:creationId xmlns:p14="http://schemas.microsoft.com/office/powerpoint/2010/main" val="2245055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9" grpId="0" animBg="1"/>
      <p:bldP spid="1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3120F-BEA5-558F-2E51-0CB235766CC8}"/>
            </a:ext>
          </a:extLst>
        </p:cNvPr>
        <p:cNvGrpSpPr/>
        <p:nvPr/>
      </p:nvGrpSpPr>
      <p:grpSpPr>
        <a:xfrm>
          <a:off x="0" y="0"/>
          <a:ext cx="0" cy="0"/>
          <a:chOff x="0" y="0"/>
          <a:chExt cx="0" cy="0"/>
        </a:xfrm>
      </p:grpSpPr>
      <p:sp>
        <p:nvSpPr>
          <p:cNvPr id="11" name="Dikdörtgen 10">
            <a:extLst>
              <a:ext uri="{FF2B5EF4-FFF2-40B4-BE49-F238E27FC236}">
                <a16:creationId xmlns:a16="http://schemas.microsoft.com/office/drawing/2014/main" id="{C108966A-BD10-59E5-7915-B4133D6538EE}"/>
              </a:ext>
            </a:extLst>
          </p:cNvPr>
          <p:cNvSpPr/>
          <p:nvPr/>
        </p:nvSpPr>
        <p:spPr>
          <a:xfrm>
            <a:off x="0" y="0"/>
            <a:ext cx="9144000" cy="3428999"/>
          </a:xfrm>
          <a:prstGeom prst="rect">
            <a:avLst/>
          </a:prstGeom>
          <a:solidFill>
            <a:srgbClr val="C4D7FC"/>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tr-TR">
              <a:solidFill>
                <a:srgbClr val="C4D7FC"/>
              </a:solidFill>
            </a:endParaRPr>
          </a:p>
        </p:txBody>
      </p:sp>
      <p:sp>
        <p:nvSpPr>
          <p:cNvPr id="2" name="Başlık 1">
            <a:extLst>
              <a:ext uri="{FF2B5EF4-FFF2-40B4-BE49-F238E27FC236}">
                <a16:creationId xmlns:a16="http://schemas.microsoft.com/office/drawing/2014/main" id="{21C98EA6-BED7-0BD2-EFEA-AA45D95B91D9}"/>
              </a:ext>
            </a:extLst>
          </p:cNvPr>
          <p:cNvSpPr>
            <a:spLocks noGrp="1"/>
          </p:cNvSpPr>
          <p:nvPr>
            <p:ph type="ctrTitle"/>
          </p:nvPr>
        </p:nvSpPr>
        <p:spPr>
          <a:xfrm>
            <a:off x="0" y="1102460"/>
            <a:ext cx="9144000" cy="1925093"/>
          </a:xfrm>
          <a:ln>
            <a:noFill/>
          </a:ln>
        </p:spPr>
        <p:txBody>
          <a:bodyPr>
            <a:noAutofit/>
          </a:bodyPr>
          <a:lstStyle/>
          <a:p>
            <a:r>
              <a:rPr lang="en-US" sz="3600" b="1" dirty="0">
                <a:solidFill>
                  <a:srgbClr val="316CE3"/>
                </a:solidFill>
                <a:ea typeface="Tahoma" panose="020B0604030504040204" pitchFamily="34" charset="0"/>
                <a:cs typeface="Tahoma" panose="020B0604030504040204" pitchFamily="34" charset="0"/>
              </a:rPr>
              <a:t>Understanding and Mitigating </a:t>
            </a:r>
            <a:br>
              <a:rPr lang="en-US" sz="3600" b="1" dirty="0">
                <a:solidFill>
                  <a:srgbClr val="316CE3"/>
                </a:solidFill>
                <a:ea typeface="Tahoma" panose="020B0604030504040204" pitchFamily="34" charset="0"/>
                <a:cs typeface="Tahoma" panose="020B0604030504040204" pitchFamily="34" charset="0"/>
              </a:rPr>
            </a:br>
            <a:r>
              <a:rPr lang="en-US" sz="3600" b="1" kern="0" spc="-80" dirty="0">
                <a:solidFill>
                  <a:srgbClr val="316CE3"/>
                </a:solidFill>
                <a:ea typeface="Tahoma" panose="020B0604030504040204" pitchFamily="34" charset="0"/>
                <a:cs typeface="Tahoma" panose="020B0604030504040204" pitchFamily="34" charset="0"/>
              </a:rPr>
              <a:t>Covert Channel and Side Channel Vulnerabilities </a:t>
            </a:r>
            <a:br>
              <a:rPr lang="en-US" sz="3600" b="1" dirty="0">
                <a:solidFill>
                  <a:srgbClr val="316CE3"/>
                </a:solidFill>
                <a:ea typeface="Tahoma" panose="020B0604030504040204" pitchFamily="34" charset="0"/>
                <a:cs typeface="Tahoma" panose="020B0604030504040204" pitchFamily="34" charset="0"/>
              </a:rPr>
            </a:br>
            <a:r>
              <a:rPr lang="en-US" sz="3600" b="1" dirty="0">
                <a:solidFill>
                  <a:srgbClr val="316CE3"/>
                </a:solidFill>
                <a:ea typeface="Tahoma" panose="020B0604030504040204" pitchFamily="34" charset="0"/>
                <a:cs typeface="Tahoma" panose="020B0604030504040204" pitchFamily="34" charset="0"/>
              </a:rPr>
              <a:t>Introduced by </a:t>
            </a:r>
            <a:r>
              <a:rPr lang="en-US" sz="3600" b="1" dirty="0" err="1">
                <a:solidFill>
                  <a:srgbClr val="316CE3"/>
                </a:solidFill>
                <a:ea typeface="Tahoma" panose="020B0604030504040204" pitchFamily="34" charset="0"/>
                <a:cs typeface="Tahoma" panose="020B0604030504040204" pitchFamily="34" charset="0"/>
              </a:rPr>
              <a:t>RowHammer</a:t>
            </a:r>
            <a:r>
              <a:rPr lang="en-US" sz="3600" b="1" dirty="0">
                <a:solidFill>
                  <a:srgbClr val="316CE3"/>
                </a:solidFill>
                <a:ea typeface="Tahoma" panose="020B0604030504040204" pitchFamily="34" charset="0"/>
                <a:cs typeface="Tahoma" panose="020B0604030504040204" pitchFamily="34" charset="0"/>
              </a:rPr>
              <a:t> Defenses</a:t>
            </a:r>
            <a:endParaRPr lang="tr-TR" sz="3600" b="1" dirty="0">
              <a:solidFill>
                <a:srgbClr val="316CE3"/>
              </a:solidFill>
              <a:ea typeface="Tahoma" panose="020B0604030504040204" pitchFamily="34" charset="0"/>
              <a:cs typeface="Tahoma" panose="020B0604030504040204" pitchFamily="34" charset="0"/>
            </a:endParaRPr>
          </a:p>
        </p:txBody>
      </p:sp>
      <p:sp>
        <p:nvSpPr>
          <p:cNvPr id="3" name="Alt Başlık 2">
            <a:extLst>
              <a:ext uri="{FF2B5EF4-FFF2-40B4-BE49-F238E27FC236}">
                <a16:creationId xmlns:a16="http://schemas.microsoft.com/office/drawing/2014/main" id="{40EBCA61-3EAF-D6E5-1683-3369C6E129B4}"/>
              </a:ext>
            </a:extLst>
          </p:cNvPr>
          <p:cNvSpPr>
            <a:spLocks noGrp="1"/>
          </p:cNvSpPr>
          <p:nvPr>
            <p:ph type="subTitle" idx="1"/>
          </p:nvPr>
        </p:nvSpPr>
        <p:spPr>
          <a:xfrm>
            <a:off x="0" y="3758713"/>
            <a:ext cx="9144000" cy="1522582"/>
          </a:xfrm>
        </p:spPr>
        <p:txBody>
          <a:bodyPr>
            <a:noAutofit/>
          </a:bodyPr>
          <a:lstStyle/>
          <a:p>
            <a:pPr>
              <a:lnSpc>
                <a:spcPct val="100000"/>
              </a:lnSpc>
              <a:spcBef>
                <a:spcPts val="0"/>
              </a:spcBef>
            </a:pPr>
            <a:r>
              <a:rPr lang="tr-TR" u="sng" dirty="0">
                <a:solidFill>
                  <a:srgbClr val="262626"/>
                </a:solidFill>
                <a:latin typeface="+mj-lt"/>
                <a:ea typeface="Tahoma" panose="020B0604030504040204" pitchFamily="34" charset="0"/>
                <a:cs typeface="Tahoma" panose="020B0604030504040204" pitchFamily="34" charset="0"/>
              </a:rPr>
              <a:t>F. Nisa Bostancı</a:t>
            </a:r>
            <a:endParaRPr lang="en-US" u="sng" dirty="0">
              <a:solidFill>
                <a:srgbClr val="262626"/>
              </a:solidFill>
              <a:latin typeface="+mj-lt"/>
              <a:ea typeface="Tahoma" panose="020B0604030504040204" pitchFamily="34" charset="0"/>
              <a:cs typeface="Tahoma" panose="020B0604030504040204" pitchFamily="34" charset="0"/>
            </a:endParaRPr>
          </a:p>
          <a:p>
            <a:pPr>
              <a:lnSpc>
                <a:spcPct val="100000"/>
              </a:lnSpc>
              <a:spcBef>
                <a:spcPts val="0"/>
              </a:spcBef>
            </a:pPr>
            <a:endParaRPr lang="en-US" sz="1100" u="sng" dirty="0">
              <a:solidFill>
                <a:srgbClr val="262626"/>
              </a:solidFill>
              <a:latin typeface="+mj-lt"/>
              <a:ea typeface="Tahoma" panose="020B0604030504040204" pitchFamily="34" charset="0"/>
              <a:cs typeface="Tahoma" panose="020B0604030504040204" pitchFamily="34" charset="0"/>
            </a:endParaRPr>
          </a:p>
          <a:p>
            <a:pPr>
              <a:lnSpc>
                <a:spcPct val="100000"/>
              </a:lnSpc>
              <a:spcBef>
                <a:spcPts val="0"/>
              </a:spcBef>
            </a:pPr>
            <a:r>
              <a:rPr lang="en-US" dirty="0">
                <a:solidFill>
                  <a:schemeClr val="tx1">
                    <a:lumMod val="50000"/>
                    <a:lumOff val="50000"/>
                  </a:schemeClr>
                </a:solidFill>
                <a:latin typeface="+mj-lt"/>
                <a:ea typeface="Tahoma" panose="020B0604030504040204" pitchFamily="34" charset="0"/>
                <a:cs typeface="Tahoma" panose="020B0604030504040204" pitchFamily="34" charset="0"/>
              </a:rPr>
              <a:t>O. Canpolat     A. Olgun    I. E. Y</a:t>
            </a:r>
            <a:r>
              <a:rPr lang="tr-TR" dirty="0">
                <a:solidFill>
                  <a:schemeClr val="tx1">
                    <a:lumMod val="50000"/>
                    <a:lumOff val="50000"/>
                  </a:schemeClr>
                </a:solidFill>
                <a:latin typeface="+mj-lt"/>
                <a:ea typeface="Tahoma" panose="020B0604030504040204" pitchFamily="34" charset="0"/>
                <a:cs typeface="Tahoma" panose="020B0604030504040204" pitchFamily="34" charset="0"/>
              </a:rPr>
              <a:t>ü</a:t>
            </a:r>
            <a:r>
              <a:rPr lang="en-US" dirty="0" err="1">
                <a:solidFill>
                  <a:schemeClr val="tx1">
                    <a:lumMod val="50000"/>
                    <a:lumOff val="50000"/>
                  </a:schemeClr>
                </a:solidFill>
                <a:latin typeface="+mj-lt"/>
                <a:ea typeface="Tahoma" panose="020B0604030504040204" pitchFamily="34" charset="0"/>
                <a:cs typeface="Tahoma" panose="020B0604030504040204" pitchFamily="34" charset="0"/>
              </a:rPr>
              <a:t>ksel</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K. Kanellopoulos</a:t>
            </a:r>
            <a:br>
              <a:rPr lang="en-US" dirty="0">
                <a:solidFill>
                  <a:schemeClr val="tx1">
                    <a:lumMod val="50000"/>
                    <a:lumOff val="50000"/>
                  </a:schemeClr>
                </a:solidFill>
                <a:latin typeface="+mj-lt"/>
                <a:ea typeface="Tahoma" panose="020B0604030504040204" pitchFamily="34" charset="0"/>
                <a:cs typeface="Tahoma" panose="020B0604030504040204" pitchFamily="34" charset="0"/>
              </a:rPr>
            </a:br>
            <a:r>
              <a:rPr lang="en-US" dirty="0">
                <a:solidFill>
                  <a:schemeClr val="tx1">
                    <a:lumMod val="50000"/>
                    <a:lumOff val="50000"/>
                  </a:schemeClr>
                </a:solidFill>
                <a:latin typeface="+mj-lt"/>
                <a:ea typeface="Tahoma" panose="020B0604030504040204" pitchFamily="34" charset="0"/>
                <a:cs typeface="Tahoma" panose="020B0604030504040204" pitchFamily="34" charset="0"/>
              </a:rPr>
              <a:t>M. </a:t>
            </a:r>
            <a:r>
              <a:rPr lang="en-US" dirty="0" err="1">
                <a:solidFill>
                  <a:schemeClr val="tx1">
                    <a:lumMod val="50000"/>
                    <a:lumOff val="50000"/>
                  </a:schemeClr>
                </a:solidFill>
                <a:latin typeface="+mj-lt"/>
                <a:ea typeface="Tahoma" panose="020B0604030504040204" pitchFamily="34" charset="0"/>
                <a:cs typeface="Tahoma" panose="020B0604030504040204" pitchFamily="34" charset="0"/>
              </a:rPr>
              <a:t>Sadrosadati</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A. G. </a:t>
            </a:r>
            <a:r>
              <a:rPr lang="tr-TR" dirty="0">
                <a:solidFill>
                  <a:schemeClr val="tx1">
                    <a:lumMod val="50000"/>
                    <a:lumOff val="50000"/>
                  </a:schemeClr>
                </a:solidFill>
                <a:latin typeface="+mj-lt"/>
                <a:ea typeface="Tahoma" panose="020B0604030504040204" pitchFamily="34" charset="0"/>
                <a:cs typeface="Tahoma" panose="020B0604030504040204" pitchFamily="34" charset="0"/>
              </a:rPr>
              <a:t>Yağlıkçı</a:t>
            </a:r>
            <a:r>
              <a:rPr lang="en-US" dirty="0">
                <a:solidFill>
                  <a:schemeClr val="tx1">
                    <a:lumMod val="50000"/>
                    <a:lumOff val="50000"/>
                  </a:schemeClr>
                </a:solidFill>
                <a:latin typeface="+mj-lt"/>
                <a:ea typeface="Tahoma" panose="020B0604030504040204" pitchFamily="34" charset="0"/>
                <a:cs typeface="Tahoma" panose="020B0604030504040204" pitchFamily="34" charset="0"/>
              </a:rPr>
              <a:t>    O. Mutlu</a:t>
            </a:r>
          </a:p>
        </p:txBody>
      </p:sp>
      <p:sp>
        <p:nvSpPr>
          <p:cNvPr id="4" name="Alt Bilgi Yer Tutucusu 3">
            <a:extLst>
              <a:ext uri="{FF2B5EF4-FFF2-40B4-BE49-F238E27FC236}">
                <a16:creationId xmlns:a16="http://schemas.microsoft.com/office/drawing/2014/main" id="{6EC76A80-2C0B-5E87-ECB6-16CB104426CC}"/>
              </a:ext>
            </a:extLst>
          </p:cNvPr>
          <p:cNvSpPr>
            <a:spLocks noGrp="1"/>
          </p:cNvSpPr>
          <p:nvPr>
            <p:ph type="ftr" sz="quarter" idx="11"/>
          </p:nvPr>
        </p:nvSpPr>
        <p:spPr>
          <a:xfrm>
            <a:off x="3448050" y="6356351"/>
            <a:ext cx="3086100" cy="365125"/>
          </a:xfrm>
        </p:spPr>
        <p:txBody>
          <a:bodyPr/>
          <a:lstStyle/>
          <a:p>
            <a:endParaRPr lang="tr-TR" dirty="0"/>
          </a:p>
        </p:txBody>
      </p:sp>
      <p:pic>
        <p:nvPicPr>
          <p:cNvPr id="13" name="Graphic 2">
            <a:extLst>
              <a:ext uri="{FF2B5EF4-FFF2-40B4-BE49-F238E27FC236}">
                <a16:creationId xmlns:a16="http://schemas.microsoft.com/office/drawing/2014/main" id="{8EBAA62F-4C4B-95C2-D534-E186D3EBF7F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930109" y="6045791"/>
            <a:ext cx="2251491" cy="433144"/>
          </a:xfrm>
          <a:prstGeom prst="rect">
            <a:avLst/>
          </a:prstGeom>
        </p:spPr>
      </p:pic>
      <p:pic>
        <p:nvPicPr>
          <p:cNvPr id="14" name="Picture 9">
            <a:extLst>
              <a:ext uri="{FF2B5EF4-FFF2-40B4-BE49-F238E27FC236}">
                <a16:creationId xmlns:a16="http://schemas.microsoft.com/office/drawing/2014/main" id="{31A09245-7A0F-F199-5672-40DF7A37E9A9}"/>
              </a:ext>
            </a:extLst>
          </p:cNvPr>
          <p:cNvPicPr>
            <a:picLocks noChangeAspect="1"/>
          </p:cNvPicPr>
          <p:nvPr/>
        </p:nvPicPr>
        <p:blipFill rotWithShape="1">
          <a:blip r:embed="rId5"/>
          <a:srcRect l="11820" t="33599" r="12247" b="30996"/>
          <a:stretch/>
        </p:blipFill>
        <p:spPr>
          <a:xfrm>
            <a:off x="394283" y="6033079"/>
            <a:ext cx="2665416" cy="458568"/>
          </a:xfrm>
          <a:prstGeom prst="rect">
            <a:avLst/>
          </a:prstGeom>
        </p:spPr>
      </p:pic>
      <p:sp>
        <p:nvSpPr>
          <p:cNvPr id="5" name="Alt Başlık 2">
            <a:extLst>
              <a:ext uri="{FF2B5EF4-FFF2-40B4-BE49-F238E27FC236}">
                <a16:creationId xmlns:a16="http://schemas.microsoft.com/office/drawing/2014/main" id="{D29CD007-6BEE-638E-C99B-2612B0F8BD98}"/>
              </a:ext>
            </a:extLst>
          </p:cNvPr>
          <p:cNvSpPr txBox="1">
            <a:spLocks/>
          </p:cNvSpPr>
          <p:nvPr/>
        </p:nvSpPr>
        <p:spPr>
          <a:xfrm>
            <a:off x="546683" y="5528266"/>
            <a:ext cx="8355434" cy="3651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tr-TR" dirty="0">
              <a:solidFill>
                <a:srgbClr val="262626"/>
              </a:solidFill>
              <a:latin typeface="Tahoma" panose="020B0604030504040204" pitchFamily="34" charset="0"/>
              <a:ea typeface="Tahoma" panose="020B0604030504040204" pitchFamily="34" charset="0"/>
              <a:cs typeface="Tahoma" panose="020B0604030504040204" pitchFamily="34" charset="0"/>
            </a:endParaRPr>
          </a:p>
        </p:txBody>
      </p:sp>
      <p:pic>
        <p:nvPicPr>
          <p:cNvPr id="8" name="Picture 7" descr="A black background with a black square&#10;&#10;AI-generated content may be incorrect.">
            <a:extLst>
              <a:ext uri="{FF2B5EF4-FFF2-40B4-BE49-F238E27FC236}">
                <a16:creationId xmlns:a16="http://schemas.microsoft.com/office/drawing/2014/main" id="{A4D3695B-3A64-CC7B-7393-ECBC8CD325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52009" y="6045576"/>
            <a:ext cx="1697708" cy="433574"/>
          </a:xfrm>
          <a:prstGeom prst="rect">
            <a:avLst/>
          </a:prstGeom>
        </p:spPr>
      </p:pic>
      <p:pic>
        <p:nvPicPr>
          <p:cNvPr id="9" name="Picture 8" descr="A red circle with white text&#10;&#10;AI-generated content may be incorrect.">
            <a:extLst>
              <a:ext uri="{FF2B5EF4-FFF2-40B4-BE49-F238E27FC236}">
                <a16:creationId xmlns:a16="http://schemas.microsoft.com/office/drawing/2014/main" id="{226B41FD-8512-F89F-7B56-54C3785EBD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98608" y="61513"/>
            <a:ext cx="984643" cy="979434"/>
          </a:xfrm>
          <a:prstGeom prst="rect">
            <a:avLst/>
          </a:prstGeom>
        </p:spPr>
      </p:pic>
      <p:pic>
        <p:nvPicPr>
          <p:cNvPr id="12" name="Picture 11" descr="A green circle with white text and a white circle with a white circle and a white circle with a white circle with a white circle with a white circle with a white circle with a white circle with&#10;&#10;AI-generated content may be incorrect.">
            <a:extLst>
              <a:ext uri="{FF2B5EF4-FFF2-40B4-BE49-F238E27FC236}">
                <a16:creationId xmlns:a16="http://schemas.microsoft.com/office/drawing/2014/main" id="{2BE809CC-FE33-2B75-E490-0397DBA1C2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26880" y="61513"/>
            <a:ext cx="984643" cy="979434"/>
          </a:xfrm>
          <a:prstGeom prst="rect">
            <a:avLst/>
          </a:prstGeom>
        </p:spPr>
      </p:pic>
      <p:pic>
        <p:nvPicPr>
          <p:cNvPr id="16" name="Picture 15" descr="A blue circle with white text&#10;&#10;AI-generated content may be incorrect.">
            <a:extLst>
              <a:ext uri="{FF2B5EF4-FFF2-40B4-BE49-F238E27FC236}">
                <a16:creationId xmlns:a16="http://schemas.microsoft.com/office/drawing/2014/main" id="{EE7F8ADB-B7AC-8329-BA22-8480465E4C5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70337" y="61513"/>
            <a:ext cx="984643" cy="979434"/>
          </a:xfrm>
          <a:prstGeom prst="rect">
            <a:avLst/>
          </a:prstGeom>
        </p:spPr>
      </p:pic>
      <p:grpSp>
        <p:nvGrpSpPr>
          <p:cNvPr id="6" name="Group 5">
            <a:extLst>
              <a:ext uri="{FF2B5EF4-FFF2-40B4-BE49-F238E27FC236}">
                <a16:creationId xmlns:a16="http://schemas.microsoft.com/office/drawing/2014/main" id="{59696D26-3DB2-0B6C-9165-3EB9225E16D7}"/>
              </a:ext>
            </a:extLst>
          </p:cNvPr>
          <p:cNvGrpSpPr/>
          <p:nvPr/>
        </p:nvGrpSpPr>
        <p:grpSpPr>
          <a:xfrm>
            <a:off x="158550" y="61513"/>
            <a:ext cx="2000501" cy="1238116"/>
            <a:chOff x="-5848543" y="103142"/>
            <a:chExt cx="1935157" cy="1197674"/>
          </a:xfrm>
        </p:grpSpPr>
        <p:grpSp>
          <p:nvGrpSpPr>
            <p:cNvPr id="7" name="Group 6">
              <a:extLst>
                <a:ext uri="{FF2B5EF4-FFF2-40B4-BE49-F238E27FC236}">
                  <a16:creationId xmlns:a16="http://schemas.microsoft.com/office/drawing/2014/main" id="{ED2F1734-18CB-8208-D416-B2DC8E5955FB}"/>
                </a:ext>
              </a:extLst>
            </p:cNvPr>
            <p:cNvGrpSpPr/>
            <p:nvPr/>
          </p:nvGrpSpPr>
          <p:grpSpPr>
            <a:xfrm>
              <a:off x="-5848543" y="103143"/>
              <a:ext cx="933450" cy="1197673"/>
              <a:chOff x="-5925105" y="1464922"/>
              <a:chExt cx="933450" cy="1197673"/>
            </a:xfrm>
          </p:grpSpPr>
          <p:sp>
            <p:nvSpPr>
              <p:cNvPr id="20" name="Rectangle 19">
                <a:extLst>
                  <a:ext uri="{FF2B5EF4-FFF2-40B4-BE49-F238E27FC236}">
                    <a16:creationId xmlns:a16="http://schemas.microsoft.com/office/drawing/2014/main" id="{EC598367-0ADB-9DCC-A82E-1DC200C7A104}"/>
                  </a:ext>
                </a:extLst>
              </p:cNvPr>
              <p:cNvSpPr/>
              <p:nvPr/>
            </p:nvSpPr>
            <p:spPr>
              <a:xfrm>
                <a:off x="-5925105" y="1464922"/>
                <a:ext cx="933450" cy="1135542"/>
              </a:xfrm>
              <a:prstGeom prst="rect">
                <a:avLst/>
              </a:prstGeom>
              <a:solidFill>
                <a:srgbClr val="316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106B84B3-464B-C2AF-8D17-D3E4CB9AB672}"/>
                  </a:ext>
                </a:extLst>
              </p:cNvPr>
              <p:cNvGrpSpPr/>
              <p:nvPr/>
            </p:nvGrpSpPr>
            <p:grpSpPr>
              <a:xfrm>
                <a:off x="-5867367" y="1538877"/>
                <a:ext cx="817974" cy="1123718"/>
                <a:chOff x="-552501" y="127158"/>
                <a:chExt cx="1141603" cy="1568313"/>
              </a:xfrm>
            </p:grpSpPr>
            <p:sp>
              <p:nvSpPr>
                <p:cNvPr id="22" name="Metin kutusu 37">
                  <a:extLst>
                    <a:ext uri="{FF2B5EF4-FFF2-40B4-BE49-F238E27FC236}">
                      <a16:creationId xmlns:a16="http://schemas.microsoft.com/office/drawing/2014/main" id="{3A0339FD-F9C3-20F3-64E5-ADFC9B859931}"/>
                    </a:ext>
                  </a:extLst>
                </p:cNvPr>
                <p:cNvSpPr txBox="1"/>
                <p:nvPr/>
              </p:nvSpPr>
              <p:spPr>
                <a:xfrm>
                  <a:off x="-552500" y="1222969"/>
                  <a:ext cx="1141602" cy="472502"/>
                </a:xfrm>
                <a:prstGeom prst="rect">
                  <a:avLst/>
                </a:prstGeom>
                <a:noFill/>
              </p:spPr>
              <p:txBody>
                <a:bodyPr wrap="square" rtlCol="0">
                  <a:spAutoFit/>
                </a:bodyPr>
                <a:lstStyle/>
                <a:p>
                  <a:pPr algn="ctr"/>
                  <a:r>
                    <a:rPr lang="en-US" sz="1600" b="1" dirty="0" err="1">
                      <a:solidFill>
                        <a:schemeClr val="bg1"/>
                      </a:solidFill>
                      <a:latin typeface="+mj-lt"/>
                      <a:ea typeface="Tahoma" panose="020B0604030504040204" pitchFamily="34" charset="0"/>
                      <a:cs typeface="Tahoma" panose="020B0604030504040204" pitchFamily="34" charset="0"/>
                    </a:rPr>
                    <a:t>arXiv</a:t>
                  </a:r>
                  <a:endParaRPr lang="tr-TR" sz="1600" b="1" dirty="0">
                    <a:solidFill>
                      <a:schemeClr val="bg1"/>
                    </a:solidFill>
                    <a:latin typeface="+mj-lt"/>
                    <a:ea typeface="Tahoma" panose="020B0604030504040204" pitchFamily="34" charset="0"/>
                    <a:cs typeface="Tahoma" panose="020B0604030504040204" pitchFamily="34" charset="0"/>
                  </a:endParaRPr>
                </a:p>
              </p:txBody>
            </p:sp>
            <p:pic>
              <p:nvPicPr>
                <p:cNvPr id="23" name="Picture 22" descr="A qr code with a black background&#10;&#10;AI-generated content may be incorrect.">
                  <a:extLst>
                    <a:ext uri="{FF2B5EF4-FFF2-40B4-BE49-F238E27FC236}">
                      <a16:creationId xmlns:a16="http://schemas.microsoft.com/office/drawing/2014/main" id="{8DAC9218-4DCC-ED72-FAF2-8C46AC48847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2501" y="127158"/>
                  <a:ext cx="1141603" cy="1141602"/>
                </a:xfrm>
                <a:prstGeom prst="rect">
                  <a:avLst/>
                </a:prstGeom>
              </p:spPr>
            </p:pic>
          </p:grpSp>
        </p:grpSp>
        <p:grpSp>
          <p:nvGrpSpPr>
            <p:cNvPr id="10" name="Group 9">
              <a:extLst>
                <a:ext uri="{FF2B5EF4-FFF2-40B4-BE49-F238E27FC236}">
                  <a16:creationId xmlns:a16="http://schemas.microsoft.com/office/drawing/2014/main" id="{926E6835-B9CB-C29F-02CF-8CE10A63BA39}"/>
                </a:ext>
              </a:extLst>
            </p:cNvPr>
            <p:cNvGrpSpPr/>
            <p:nvPr/>
          </p:nvGrpSpPr>
          <p:grpSpPr>
            <a:xfrm>
              <a:off x="-4846836" y="103142"/>
              <a:ext cx="933450" cy="1197674"/>
              <a:chOff x="-5893678" y="1464921"/>
              <a:chExt cx="933450" cy="1197674"/>
            </a:xfrm>
          </p:grpSpPr>
          <p:sp>
            <p:nvSpPr>
              <p:cNvPr id="15" name="Rectangle 14">
                <a:extLst>
                  <a:ext uri="{FF2B5EF4-FFF2-40B4-BE49-F238E27FC236}">
                    <a16:creationId xmlns:a16="http://schemas.microsoft.com/office/drawing/2014/main" id="{FA2CFB0C-B8AC-1715-5B16-B3D9D40FFFC3}"/>
                  </a:ext>
                </a:extLst>
              </p:cNvPr>
              <p:cNvSpPr/>
              <p:nvPr/>
            </p:nvSpPr>
            <p:spPr>
              <a:xfrm>
                <a:off x="-5893678" y="1464921"/>
                <a:ext cx="933450" cy="1135542"/>
              </a:xfrm>
              <a:prstGeom prst="rect">
                <a:avLst/>
              </a:prstGeom>
              <a:solidFill>
                <a:srgbClr val="316C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Metin kutusu 37">
                <a:extLst>
                  <a:ext uri="{FF2B5EF4-FFF2-40B4-BE49-F238E27FC236}">
                    <a16:creationId xmlns:a16="http://schemas.microsoft.com/office/drawing/2014/main" id="{3F772D9E-B3C3-8893-9A2A-4F288CA8A102}"/>
                  </a:ext>
                </a:extLst>
              </p:cNvPr>
              <p:cNvSpPr txBox="1"/>
              <p:nvPr/>
            </p:nvSpPr>
            <p:spPr>
              <a:xfrm>
                <a:off x="-5835943" y="2324041"/>
                <a:ext cx="817973" cy="338554"/>
              </a:xfrm>
              <a:prstGeom prst="rect">
                <a:avLst/>
              </a:prstGeom>
              <a:noFill/>
            </p:spPr>
            <p:txBody>
              <a:bodyPr wrap="square" rtlCol="0">
                <a:spAutoFit/>
              </a:bodyPr>
              <a:lstStyle/>
              <a:p>
                <a:pPr algn="ctr"/>
                <a:r>
                  <a:rPr lang="en-US" sz="1600" b="1" dirty="0">
                    <a:solidFill>
                      <a:schemeClr val="bg1"/>
                    </a:solidFill>
                    <a:latin typeface="+mj-lt"/>
                    <a:ea typeface="Tahoma" panose="020B0604030504040204" pitchFamily="34" charset="0"/>
                    <a:cs typeface="Tahoma" panose="020B0604030504040204" pitchFamily="34" charset="0"/>
                  </a:rPr>
                  <a:t>GitHub</a:t>
                </a:r>
                <a:endParaRPr lang="tr-TR" sz="1600" b="1" dirty="0">
                  <a:solidFill>
                    <a:schemeClr val="bg1"/>
                  </a:solidFill>
                  <a:latin typeface="+mj-lt"/>
                  <a:ea typeface="Tahoma" panose="020B0604030504040204" pitchFamily="34" charset="0"/>
                  <a:cs typeface="Tahoma" panose="020B0604030504040204" pitchFamily="34" charset="0"/>
                </a:endParaRPr>
              </a:p>
            </p:txBody>
          </p:sp>
        </p:grpSp>
      </p:grpSp>
      <p:pic>
        <p:nvPicPr>
          <p:cNvPr id="25" name="Picture 24" descr="A qr code on a white background&#10;&#10;AI-generated content may be incorrect.">
            <a:extLst>
              <a:ext uri="{FF2B5EF4-FFF2-40B4-BE49-F238E27FC236}">
                <a16:creationId xmlns:a16="http://schemas.microsoft.com/office/drawing/2014/main" id="{DBD44FE9-6348-13A9-1BE4-D06010AA4001}"/>
              </a:ext>
            </a:extLst>
          </p:cNvPr>
          <p:cNvPicPr>
            <a:picLocks noChangeAspect="1"/>
          </p:cNvPicPr>
          <p:nvPr/>
        </p:nvPicPr>
        <p:blipFill>
          <a:blip r:embed="rId11">
            <a:extLst>
              <a:ext uri="{28A0092B-C50C-407E-A947-70E740481C1C}">
                <a14:useLocalDpi xmlns:a14="http://schemas.microsoft.com/office/drawing/2010/main" val="0"/>
              </a:ext>
            </a:extLst>
          </a:blip>
          <a:srcRect l="8333" t="9333" r="8667" b="9000"/>
          <a:stretch>
            <a:fillRect/>
          </a:stretch>
        </p:blipFill>
        <p:spPr>
          <a:xfrm>
            <a:off x="1246623" y="137965"/>
            <a:ext cx="859401" cy="845595"/>
          </a:xfrm>
          <a:prstGeom prst="rect">
            <a:avLst/>
          </a:prstGeom>
        </p:spPr>
      </p:pic>
    </p:spTree>
    <p:extLst>
      <p:ext uri="{BB962C8B-B14F-4D97-AF65-F5344CB8AC3E}">
        <p14:creationId xmlns:p14="http://schemas.microsoft.com/office/powerpoint/2010/main" val="1656450781"/>
      </p:ext>
    </p:extLst>
  </p:cSld>
  <p:clrMapOvr>
    <a:masterClrMapping/>
  </p:clrMapOvr>
</p:sld>
</file>

<file path=ppt/theme/theme1.xml><?xml version="1.0" encoding="utf-8"?>
<a:theme xmlns:a="http://schemas.openxmlformats.org/drawingml/2006/main" name="Office Teması">
  <a:themeElements>
    <a:clrScheme name="Office Teması">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34849</TotalTime>
  <Words>3533</Words>
  <Application>Microsoft Office PowerPoint</Application>
  <PresentationFormat>On-screen Show (4:3)</PresentationFormat>
  <Paragraphs>667</Paragraphs>
  <Slides>52</Slides>
  <Notes>39</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3" baseType="lpstr">
      <vt:lpstr>ＭＳ Ｐゴシック</vt:lpstr>
      <vt:lpstr>Aptos</vt:lpstr>
      <vt:lpstr>Aptos Display</vt:lpstr>
      <vt:lpstr>Arial</vt:lpstr>
      <vt:lpstr>Calibri</vt:lpstr>
      <vt:lpstr>Cambria</vt:lpstr>
      <vt:lpstr>Cascadia Code</vt:lpstr>
      <vt:lpstr>Tahoma</vt:lpstr>
      <vt:lpstr>Trebuchet MS</vt:lpstr>
      <vt:lpstr>Office Teması</vt:lpstr>
      <vt:lpstr>Image</vt:lpstr>
      <vt:lpstr>Understanding and Mitigating  Covert Channel and Side Channel Vulnerabilities  Introduced by RowHammer Defenses</vt:lpstr>
      <vt:lpstr>Talk Outline</vt:lpstr>
      <vt:lpstr>Talk Outline</vt:lpstr>
      <vt:lpstr>A Typical DRAM-Based Computing System</vt:lpstr>
      <vt:lpstr>A Typical DRAM-Based Computing System</vt:lpstr>
      <vt:lpstr>DRAM Organization</vt:lpstr>
      <vt:lpstr>DRAM Read Disturbance </vt:lpstr>
      <vt:lpstr>Mitigating Read Disturbance (I): Preventive Refresh</vt:lpstr>
      <vt:lpstr>Mitigating Read Disturbance (II): Preventive Refresh</vt:lpstr>
      <vt:lpstr>Read Disturbance is Getting Worse</vt:lpstr>
      <vt:lpstr>Latest Industry Defenses for RowHammer</vt:lpstr>
      <vt:lpstr>Problem</vt:lpstr>
      <vt:lpstr>Talk Outline</vt:lpstr>
      <vt:lpstr>Key Observation (I)</vt:lpstr>
      <vt:lpstr>Key Observation (II)</vt:lpstr>
      <vt:lpstr>Talk Outline</vt:lpstr>
      <vt:lpstr>PowerPoint Presentation</vt:lpstr>
      <vt:lpstr>LeakyHammer Case Studies</vt:lpstr>
      <vt:lpstr>Evaluation Methodology</vt:lpstr>
      <vt:lpstr>LeakyHammer Case Studies</vt:lpstr>
      <vt:lpstr>Per Row Activation Counting in DDR5</vt:lpstr>
      <vt:lpstr>Observing PRAC-Induced Latencies (I)</vt:lpstr>
      <vt:lpstr>Observing PRAC-Induced Latencies (II)</vt:lpstr>
      <vt:lpstr>Observing PRAC-Induced Latencies (II)</vt:lpstr>
      <vt:lpstr>PRAC-Based Covert Channel: Attack Overview</vt:lpstr>
      <vt:lpstr>PRAC-Based Covert Channel: Attack Overview</vt:lpstr>
      <vt:lpstr>PRAC-Based Covert Channel: Attack Overview</vt:lpstr>
      <vt:lpstr>PRAC-Based Covert Channel: Attack Overview</vt:lpstr>
      <vt:lpstr>PRAC-Based Covert Channel:  Proof-of-Concept and Channel Capacity</vt:lpstr>
      <vt:lpstr>PRAC-Based Covert Channel: Noise Analysis</vt:lpstr>
      <vt:lpstr>PRAC-Based Covert Channel: Noise Analysis</vt:lpstr>
      <vt:lpstr>LeakyHammer Case Studies</vt:lpstr>
      <vt:lpstr>RFM-Based Covert Channel Summary</vt:lpstr>
      <vt:lpstr>RFM-Based Covert Channel Summary</vt:lpstr>
      <vt:lpstr>LeakyHammer Case Studies</vt:lpstr>
      <vt:lpstr>PRAC-Based Website Fingerprinting Attack</vt:lpstr>
      <vt:lpstr>How to Fingerprint</vt:lpstr>
      <vt:lpstr>Preparing for the Attack: Creating a Database</vt:lpstr>
      <vt:lpstr>Launching the Attack</vt:lpstr>
      <vt:lpstr>PRAC-Based Website Fingerprinting: Evaluation</vt:lpstr>
      <vt:lpstr>PRAC-Based Website Fingerprinting:  Test Accuracy</vt:lpstr>
      <vt:lpstr>Talk Outline</vt:lpstr>
      <vt:lpstr>Mitigating LeakyHammer</vt:lpstr>
      <vt:lpstr>Fixed-Rate RFM (FR-RFM)</vt:lpstr>
      <vt:lpstr>Evaluating LeakyHammer Countermeasures</vt:lpstr>
      <vt:lpstr>Evaluating LeakyHammer Countermeasures</vt:lpstr>
      <vt:lpstr>More in the Paper</vt:lpstr>
      <vt:lpstr>More in the Paper</vt:lpstr>
      <vt:lpstr>LeakyHammer is Open Source and Artifact Evaluated</vt:lpstr>
      <vt:lpstr>Talk Outline</vt:lpstr>
      <vt:lpstr>Conclusion</vt:lpstr>
      <vt:lpstr>Understanding and Mitigating  Covert Channel and Side Channel Vulnerabilities  Introduced by RowHammer Defenses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CoMeT HPCA 2024</dc:title>
  <dc:creator>Fatma Nisa Bostancı</dc:creator>
  <cp:lastModifiedBy>Nisa Bostancı</cp:lastModifiedBy>
  <cp:revision>763</cp:revision>
  <dcterms:created xsi:type="dcterms:W3CDTF">2022-03-02T08:12:14Z</dcterms:created>
  <dcterms:modified xsi:type="dcterms:W3CDTF">2025-11-25T12:01:19Z</dcterms:modified>
</cp:coreProperties>
</file>