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ags/tag2.xml" ContentType="application/vnd.openxmlformats-officedocument.presentationml.tags+xml"/>
  <Override PartName="/ppt/charts/chart2.xml" ContentType="application/vnd.openxmlformats-officedocument.drawingml.chart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ags/tag6.xml" ContentType="application/vnd.openxmlformats-officedocument.presentationml.tags+xml"/>
  <Override PartName="/ppt/theme/themeOverride4.xml" ContentType="application/vnd.openxmlformats-officedocument.themeOverr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9.xml" ContentType="application/vnd.openxmlformats-officedocument.presentationml.tags+xml"/>
  <Override PartName="/ppt/notesSlides/notesSlide14.xml" ContentType="application/vnd.openxmlformats-officedocument.presentationml.notesSlide+xml"/>
  <Override PartName="/ppt/tags/tag10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ags/tag11.xml" ContentType="application/vnd.openxmlformats-officedocument.presentationml.tags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1.xml" ContentType="application/vnd.openxmlformats-officedocument.drawingml.chartshapes+xml"/>
  <Override PartName="/ppt/tags/tag12.xml" ContentType="application/vnd.openxmlformats-officedocument.presentationml.tags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41"/>
  </p:notesMasterIdLst>
  <p:handoutMasterIdLst>
    <p:handoutMasterId r:id="rId42"/>
  </p:handoutMasterIdLst>
  <p:sldIdLst>
    <p:sldId id="266" r:id="rId2"/>
    <p:sldId id="363" r:id="rId3"/>
    <p:sldId id="385" r:id="rId4"/>
    <p:sldId id="376" r:id="rId5"/>
    <p:sldId id="370" r:id="rId6"/>
    <p:sldId id="388" r:id="rId7"/>
    <p:sldId id="389" r:id="rId8"/>
    <p:sldId id="377" r:id="rId9"/>
    <p:sldId id="391" r:id="rId10"/>
    <p:sldId id="411" r:id="rId11"/>
    <p:sldId id="410" r:id="rId12"/>
    <p:sldId id="394" r:id="rId13"/>
    <p:sldId id="420" r:id="rId14"/>
    <p:sldId id="342" r:id="rId15"/>
    <p:sldId id="397" r:id="rId16"/>
    <p:sldId id="398" r:id="rId17"/>
    <p:sldId id="399" r:id="rId18"/>
    <p:sldId id="400" r:id="rId19"/>
    <p:sldId id="401" r:id="rId20"/>
    <p:sldId id="403" r:id="rId21"/>
    <p:sldId id="404" r:id="rId22"/>
    <p:sldId id="405" r:id="rId23"/>
    <p:sldId id="407" r:id="rId24"/>
    <p:sldId id="406" r:id="rId25"/>
    <p:sldId id="408" r:id="rId26"/>
    <p:sldId id="395" r:id="rId27"/>
    <p:sldId id="424" r:id="rId28"/>
    <p:sldId id="415" r:id="rId29"/>
    <p:sldId id="414" r:id="rId30"/>
    <p:sldId id="413" r:id="rId31"/>
    <p:sldId id="387" r:id="rId32"/>
    <p:sldId id="417" r:id="rId33"/>
    <p:sldId id="371" r:id="rId34"/>
    <p:sldId id="344" r:id="rId35"/>
    <p:sldId id="347" r:id="rId36"/>
    <p:sldId id="348" r:id="rId37"/>
    <p:sldId id="422" r:id="rId38"/>
    <p:sldId id="346" r:id="rId39"/>
    <p:sldId id="423" r:id="rId40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5050"/>
    <a:srgbClr val="FFFFFF"/>
    <a:srgbClr val="009051"/>
    <a:srgbClr val="460000"/>
    <a:srgbClr val="008F00"/>
    <a:srgbClr val="79B192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49" autoAdjust="0"/>
    <p:restoredTop sz="95441" autoAdjust="0"/>
  </p:normalViewPr>
  <p:slideViewPr>
    <p:cSldViewPr snapToGrid="0">
      <p:cViewPr varScale="1">
        <p:scale>
          <a:sx n="77" d="100"/>
          <a:sy n="77" d="100"/>
        </p:scale>
        <p:origin x="1078" y="2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mirhossein\Documents\LTRF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Publication\ASPLOS_2018_LTRF\Camera%20Ready\Borna%20Email%20two%20days%20before%20the%20deadline\New\Plots\Motivations_NC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Publication\ASPLOS_2018_LTRF\Camera%20Ready\Borna%20Email%20two%20days%20before%20the%20deadline\New\Plots\RFC_Hit_Rate_MRF_Latency_Final_NC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mirhossein\Downloads\LTRF_Final_NC.xlsx" TargetMode="Externa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1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mirhossein\Downloads\LTRF_Final_NC%20(1)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Sheet2!$B$1:$D$1</c:f>
              <c:strCache>
                <c:ptCount val="3"/>
                <c:pt idx="0">
                  <c:v>Available Register File</c:v>
                </c:pt>
                <c:pt idx="1">
                  <c:v>Average Required Register File</c:v>
                </c:pt>
                <c:pt idx="2">
                  <c:v>Maximum Required Register File</c:v>
                </c:pt>
              </c:strCache>
            </c:strRef>
          </c:cat>
          <c:val>
            <c:numRef>
              <c:f>Sheet2!$B$3:$D$3</c:f>
              <c:numCache>
                <c:formatCode>General</c:formatCode>
                <c:ptCount val="3"/>
                <c:pt idx="0">
                  <c:v>256</c:v>
                </c:pt>
                <c:pt idx="1">
                  <c:v>588</c:v>
                </c:pt>
                <c:pt idx="2">
                  <c:v>1505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80-46AE-A660-B767C7D8AC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"/>
        <c:overlap val="-20"/>
        <c:axId val="-2102172472"/>
        <c:axId val="-2102176104"/>
      </c:barChart>
      <c:catAx>
        <c:axId val="-21021724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102176104"/>
        <c:crosses val="autoZero"/>
        <c:auto val="1"/>
        <c:lblAlgn val="ctr"/>
        <c:lblOffset val="100"/>
        <c:noMultiLvlLbl val="0"/>
      </c:catAx>
      <c:valAx>
        <c:axId val="-210217610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1021724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545508992584"/>
          <c:y val="3.7893589046890497E-2"/>
          <c:w val="0.735363666789973"/>
          <c:h val="0.48936494583671603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IPC_Different_RF_size!$F$32</c:f>
              <c:strCache>
                <c:ptCount val="1"/>
                <c:pt idx="0">
                  <c:v>Ideal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IPC_Different_RF_size!$A$33:$A$53</c:f>
              <c:strCache>
                <c:ptCount val="10"/>
                <c:pt idx="0">
                  <c:v>lavaMD</c:v>
                </c:pt>
                <c:pt idx="1">
                  <c:v>lbm</c:v>
                </c:pt>
                <c:pt idx="2">
                  <c:v>leukocyte</c:v>
                </c:pt>
                <c:pt idx="3">
                  <c:v>myocyte</c:v>
                </c:pt>
                <c:pt idx="4">
                  <c:v>NN</c:v>
                </c:pt>
                <c:pt idx="5">
                  <c:v>sad</c:v>
                </c:pt>
                <c:pt idx="6">
                  <c:v>sgemm</c:v>
                </c:pt>
                <c:pt idx="7">
                  <c:v>STO</c:v>
                </c:pt>
                <c:pt idx="8">
                  <c:v>WP</c:v>
                </c:pt>
                <c:pt idx="9">
                  <c:v>GMEAN</c:v>
                </c:pt>
              </c:strCache>
              <c:extLst/>
            </c:strRef>
          </c:cat>
          <c:val>
            <c:numRef>
              <c:f>IPC_Different_RF_size!$D$33:$D$53</c:f>
              <c:numCache>
                <c:formatCode>General</c:formatCode>
                <c:ptCount val="10"/>
                <c:pt idx="0">
                  <c:v>1.0900000000000001</c:v>
                </c:pt>
                <c:pt idx="1">
                  <c:v>1.1100000000000001</c:v>
                </c:pt>
                <c:pt idx="2">
                  <c:v>1.1499999999999999</c:v>
                </c:pt>
                <c:pt idx="3">
                  <c:v>1.1200000000000001</c:v>
                </c:pt>
                <c:pt idx="4">
                  <c:v>1.95</c:v>
                </c:pt>
                <c:pt idx="5">
                  <c:v>1.53</c:v>
                </c:pt>
                <c:pt idx="6">
                  <c:v>1.8</c:v>
                </c:pt>
                <c:pt idx="7">
                  <c:v>1.63</c:v>
                </c:pt>
                <c:pt idx="8">
                  <c:v>1.28</c:v>
                </c:pt>
                <c:pt idx="9">
                  <c:v>1.37406358113461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D837-4BBB-8B45-2E3DA10E822F}"/>
            </c:ext>
          </c:extLst>
        </c:ser>
        <c:ser>
          <c:idx val="2"/>
          <c:order val="2"/>
          <c:tx>
            <c:strRef>
              <c:f>IPC_Different_RF_size!$G$32</c:f>
              <c:strCache>
                <c:ptCount val="1"/>
                <c:pt idx="0">
                  <c:v>Real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IPC_Different_RF_size!$A$33:$A$53</c:f>
              <c:strCache>
                <c:ptCount val="10"/>
                <c:pt idx="0">
                  <c:v>lavaMD</c:v>
                </c:pt>
                <c:pt idx="1">
                  <c:v>lbm</c:v>
                </c:pt>
                <c:pt idx="2">
                  <c:v>leukocyte</c:v>
                </c:pt>
                <c:pt idx="3">
                  <c:v>myocyte</c:v>
                </c:pt>
                <c:pt idx="4">
                  <c:v>NN</c:v>
                </c:pt>
                <c:pt idx="5">
                  <c:v>sad</c:v>
                </c:pt>
                <c:pt idx="6">
                  <c:v>sgemm</c:v>
                </c:pt>
                <c:pt idx="7">
                  <c:v>STO</c:v>
                </c:pt>
                <c:pt idx="8">
                  <c:v>WP</c:v>
                </c:pt>
                <c:pt idx="9">
                  <c:v>GMEAN</c:v>
                </c:pt>
              </c:strCache>
              <c:extLst/>
            </c:strRef>
          </c:cat>
          <c:val>
            <c:numRef>
              <c:f>IPC_Different_RF_size!$K$59:$K$79</c:f>
              <c:numCache>
                <c:formatCode>General</c:formatCode>
                <c:ptCount val="10"/>
                <c:pt idx="0">
                  <c:v>0.7579034</c:v>
                </c:pt>
                <c:pt idx="1">
                  <c:v>1.0095359399999999</c:v>
                </c:pt>
                <c:pt idx="2">
                  <c:v>0.97464070000000003</c:v>
                </c:pt>
                <c:pt idx="3">
                  <c:v>1.019521799999999</c:v>
                </c:pt>
                <c:pt idx="4">
                  <c:v>1.0026663</c:v>
                </c:pt>
                <c:pt idx="5">
                  <c:v>0.68852024999999994</c:v>
                </c:pt>
                <c:pt idx="6">
                  <c:v>0.88162211999999995</c:v>
                </c:pt>
                <c:pt idx="7">
                  <c:v>0.67325088</c:v>
                </c:pt>
                <c:pt idx="8">
                  <c:v>0.71270316</c:v>
                </c:pt>
                <c:pt idx="9">
                  <c:v>0.84601832442441505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D837-4BBB-8B45-2E3DA10E82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-2102253992"/>
        <c:axId val="-2102257704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IPC_Different_RF_size!$C$32</c15:sqref>
                        </c15:formulaRef>
                      </c:ext>
                    </c:extLst>
                    <c:strCache>
                      <c:ptCount val="1"/>
                      <c:pt idx="0">
                        <c:v>Baseline (256 KB)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IPC_Different_RF_size!$A$33:$A$53</c15:sqref>
                        </c15:formulaRef>
                      </c:ext>
                    </c:extLst>
                    <c:strCache>
                      <c:ptCount val="10"/>
                      <c:pt idx="0">
                        <c:v>lavaMD</c:v>
                      </c:pt>
                      <c:pt idx="1">
                        <c:v>lbm</c:v>
                      </c:pt>
                      <c:pt idx="2">
                        <c:v>leukocyte</c:v>
                      </c:pt>
                      <c:pt idx="3">
                        <c:v>myocyte</c:v>
                      </c:pt>
                      <c:pt idx="4">
                        <c:v>NN</c:v>
                      </c:pt>
                      <c:pt idx="5">
                        <c:v>sad</c:v>
                      </c:pt>
                      <c:pt idx="6">
                        <c:v>sgemm</c:v>
                      </c:pt>
                      <c:pt idx="7">
                        <c:v>STO</c:v>
                      </c:pt>
                      <c:pt idx="8">
                        <c:v>WP</c:v>
                      </c:pt>
                      <c:pt idx="9">
                        <c:v>GMEAN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IPC_Different_RF_size!$C$33:$C$53</c15:sqref>
                        </c15:formulaRef>
                      </c:ext>
                    </c:extLst>
                    <c:numCache>
                      <c:formatCode>General</c:formatCode>
                      <c:ptCount val="10"/>
                      <c:pt idx="0">
                        <c:v>1</c:v>
                      </c:pt>
                      <c:pt idx="1">
                        <c:v>1</c:v>
                      </c:pt>
                      <c:pt idx="2">
                        <c:v>1</c:v>
                      </c:pt>
                      <c:pt idx="3">
                        <c:v>1</c:v>
                      </c:pt>
                      <c:pt idx="4">
                        <c:v>1</c:v>
                      </c:pt>
                      <c:pt idx="5">
                        <c:v>1</c:v>
                      </c:pt>
                      <c:pt idx="6">
                        <c:v>1</c:v>
                      </c:pt>
                      <c:pt idx="7">
                        <c:v>1</c:v>
                      </c:pt>
                      <c:pt idx="8">
                        <c:v>1</c:v>
                      </c:pt>
                      <c:pt idx="9">
                        <c:v>1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2-D837-4BBB-8B45-2E3DA10E822F}"/>
                  </c:ext>
                </c:extLst>
              </c15:ser>
            </c15:filteredBarSeries>
            <c15:filteredBa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IPC_Different_RF_size!$E$1</c15:sqref>
                        </c15:formulaRef>
                      </c:ext>
                    </c:extLst>
                    <c:strCache>
                      <c:ptCount val="1"/>
                      <c:pt idx="0">
                        <c:v>RF = 384KB</c:v>
                      </c:pt>
                    </c:strCache>
                  </c:strRef>
                </c:tx>
                <c:spPr>
                  <a:solidFill>
                    <a:schemeClr val="accent2">
                      <a:lumMod val="6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IPC_Different_RF_size!$A$33:$A$53</c15:sqref>
                        </c15:formulaRef>
                      </c:ext>
                    </c:extLst>
                    <c:strCache>
                      <c:ptCount val="10"/>
                      <c:pt idx="0">
                        <c:v>lavaMD</c:v>
                      </c:pt>
                      <c:pt idx="1">
                        <c:v>lbm</c:v>
                      </c:pt>
                      <c:pt idx="2">
                        <c:v>leukocyte</c:v>
                      </c:pt>
                      <c:pt idx="3">
                        <c:v>myocyte</c:v>
                      </c:pt>
                      <c:pt idx="4">
                        <c:v>NN</c:v>
                      </c:pt>
                      <c:pt idx="5">
                        <c:v>sad</c:v>
                      </c:pt>
                      <c:pt idx="6">
                        <c:v>sgemm</c:v>
                      </c:pt>
                      <c:pt idx="7">
                        <c:v>STO</c:v>
                      </c:pt>
                      <c:pt idx="8">
                        <c:v>WP</c:v>
                      </c:pt>
                      <c:pt idx="9">
                        <c:v>GMEAN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IPC_Different_RF_size!$L$2:$L$27</c15:sqref>
                        </c15:formulaRef>
                      </c:ext>
                    </c:extLst>
                    <c:numCache>
                      <c:formatCode>General</c:formatCode>
                      <c:ptCount val="15"/>
                      <c:pt idx="0">
                        <c:v>1.1000000000000001</c:v>
                      </c:pt>
                      <c:pt idx="1">
                        <c:v>0.88</c:v>
                      </c:pt>
                      <c:pt idx="2">
                        <c:v>1.04</c:v>
                      </c:pt>
                      <c:pt idx="3">
                        <c:v>1.17</c:v>
                      </c:pt>
                      <c:pt idx="4">
                        <c:v>1.37</c:v>
                      </c:pt>
                      <c:pt idx="5">
                        <c:v>1.1200000000000001</c:v>
                      </c:pt>
                      <c:pt idx="6">
                        <c:v>0.94</c:v>
                      </c:pt>
                      <c:pt idx="7">
                        <c:v>1.1399999999999999</c:v>
                      </c:pt>
                      <c:pt idx="8">
                        <c:v>0.95</c:v>
                      </c:pt>
                      <c:pt idx="9">
                        <c:v>1.07</c:v>
                      </c:pt>
                      <c:pt idx="10">
                        <c:v>0.85</c:v>
                      </c:pt>
                      <c:pt idx="11">
                        <c:v>1.26</c:v>
                      </c:pt>
                      <c:pt idx="12">
                        <c:v>0.95</c:v>
                      </c:pt>
                      <c:pt idx="13">
                        <c:v>1.04</c:v>
                      </c:pt>
                      <c:pt idx="14">
                        <c:v>1.0331939683995792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3-D837-4BBB-8B45-2E3DA10E822F}"/>
                  </c:ext>
                </c:extLst>
              </c15:ser>
            </c15:filteredBarSeries>
          </c:ext>
        </c:extLst>
      </c:barChart>
      <c:catAx>
        <c:axId val="-2102253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-2102257704"/>
        <c:crosses val="autoZero"/>
        <c:auto val="1"/>
        <c:lblAlgn val="ctr"/>
        <c:lblOffset val="100"/>
        <c:noMultiLvlLbl val="0"/>
      </c:catAx>
      <c:valAx>
        <c:axId val="-2102257704"/>
        <c:scaling>
          <c:orientation val="minMax"/>
          <c:max val="2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pPr>
                <a:r>
                  <a:rPr lang="en-US" sz="1800" b="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  <a:cs typeface="Times New Roman" panose="02020603050405020304" pitchFamily="18" charset="0"/>
                  </a:rPr>
                  <a:t>Normalized IPC</a:t>
                </a:r>
              </a:p>
            </c:rich>
          </c:tx>
          <c:layout>
            <c:manualLayout>
              <c:xMode val="edge"/>
              <c:yMode val="edge"/>
              <c:x val="0"/>
              <c:y val="8.6215466653552092E-3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-2102253992"/>
        <c:crosses val="autoZero"/>
        <c:crossBetween val="between"/>
        <c:majorUnit val="0.5"/>
      </c:valAx>
      <c:spPr>
        <a:noFill/>
        <a:ln>
          <a:solidFill>
            <a:sysClr val="windowText" lastClr="000000"/>
          </a:solidFill>
        </a:ln>
        <a:effectLst/>
      </c:spPr>
    </c:plotArea>
    <c:legend>
      <c:legendPos val="r"/>
      <c:layout>
        <c:manualLayout>
          <c:xMode val="edge"/>
          <c:yMode val="edge"/>
          <c:x val="0.82475764354959002"/>
          <c:y val="4.9038800999752302E-2"/>
          <c:w val="0.14093959731543601"/>
          <c:h val="0.48702131060296"/>
        </c:manualLayout>
      </c:layout>
      <c:overlay val="0"/>
      <c:txPr>
        <a:bodyPr/>
        <a:lstStyle/>
        <a:p>
          <a:pPr>
            <a:defRPr sz="2400"/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057260764923599"/>
          <c:y val="4.4956668152330001E-2"/>
          <c:w val="0.83411989917067397"/>
          <c:h val="0.49256637391479902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'RFC hit rate'!$J$42</c:f>
              <c:strCache>
                <c:ptCount val="1"/>
              </c:strCache>
            </c:strRef>
          </c:tx>
          <c:spPr>
            <a:gradFill rotWithShape="1">
              <a:gsLst>
                <a:gs pos="0">
                  <a:schemeClr val="accent5"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'RFC hit rate'!$A$42:$A$62</c:f>
              <c:strCache>
                <c:ptCount val="10"/>
                <c:pt idx="0">
                  <c:v>lavaMD</c:v>
                </c:pt>
                <c:pt idx="1">
                  <c:v>lbm</c:v>
                </c:pt>
                <c:pt idx="2">
                  <c:v>leukocyte</c:v>
                </c:pt>
                <c:pt idx="3">
                  <c:v>myocyte</c:v>
                </c:pt>
                <c:pt idx="4">
                  <c:v>NN</c:v>
                </c:pt>
                <c:pt idx="5">
                  <c:v>sad</c:v>
                </c:pt>
                <c:pt idx="6">
                  <c:v>sgemm</c:v>
                </c:pt>
                <c:pt idx="7">
                  <c:v>STO</c:v>
                </c:pt>
                <c:pt idx="8">
                  <c:v>WP</c:v>
                </c:pt>
                <c:pt idx="9">
                  <c:v>GMEAN</c:v>
                </c:pt>
              </c:strCache>
              <c:extLst/>
            </c:strRef>
          </c:cat>
          <c:val>
            <c:numRef>
              <c:f>'RFC hit rate'!$C$42:$C$62</c:f>
              <c:numCache>
                <c:formatCode>General</c:formatCode>
                <c:ptCount val="10"/>
                <c:pt idx="0">
                  <c:v>0.26684084760586402</c:v>
                </c:pt>
                <c:pt idx="1">
                  <c:v>0.20553496296257501</c:v>
                </c:pt>
                <c:pt idx="2">
                  <c:v>0.164931915173399</c:v>
                </c:pt>
                <c:pt idx="3">
                  <c:v>0.29314121369765</c:v>
                </c:pt>
                <c:pt idx="4">
                  <c:v>0.29716188736851801</c:v>
                </c:pt>
                <c:pt idx="5">
                  <c:v>0.103318372849371</c:v>
                </c:pt>
                <c:pt idx="6">
                  <c:v>0.28738454049417</c:v>
                </c:pt>
                <c:pt idx="7">
                  <c:v>8.4308019310818105E-2</c:v>
                </c:pt>
                <c:pt idx="8">
                  <c:v>0.21007271974606001</c:v>
                </c:pt>
                <c:pt idx="9">
                  <c:v>0.19535357235568299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75B9-48A8-B841-0B7B3D68BF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-2100611256"/>
        <c:axId val="-2100607560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'RFC hit rate'!$I$42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gradFill rotWithShape="1">
                    <a:gsLst>
                      <a:gs pos="0">
                        <a:schemeClr val="accent6">
                          <a:satMod val="103000"/>
                          <a:lumMod val="102000"/>
                          <a:tint val="94000"/>
                        </a:schemeClr>
                      </a:gs>
                      <a:gs pos="50000">
                        <a:schemeClr val="accent6">
                          <a:satMod val="110000"/>
                          <a:lumMod val="100000"/>
                          <a:shade val="100000"/>
                        </a:schemeClr>
                      </a:gs>
                      <a:gs pos="100000">
                        <a:schemeClr val="accent6">
                          <a:lumMod val="99000"/>
                          <a:satMod val="120000"/>
                          <a:shade val="78000"/>
                        </a:schemeClr>
                      </a:gs>
                    </a:gsLst>
                    <a:lin ang="5400000" scaled="0"/>
                  </a:gradFill>
                  <a:ln>
                    <a:noFill/>
                  </a:ln>
                  <a:effectLst>
                    <a:outerShdw blurRad="57150" dist="19050" dir="5400000" algn="ctr" rotWithShape="0">
                      <a:srgbClr val="000000">
                        <a:alpha val="63000"/>
                      </a:srgbClr>
                    </a:outerShdw>
                  </a:effectLst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'RFC hit rate'!$A$42:$A$62</c15:sqref>
                        </c15:formulaRef>
                      </c:ext>
                    </c:extLst>
                    <c:strCache>
                      <c:ptCount val="10"/>
                      <c:pt idx="0">
                        <c:v>lavaMD</c:v>
                      </c:pt>
                      <c:pt idx="1">
                        <c:v>lbm</c:v>
                      </c:pt>
                      <c:pt idx="2">
                        <c:v>leukocyte</c:v>
                      </c:pt>
                      <c:pt idx="3">
                        <c:v>myocyte</c:v>
                      </c:pt>
                      <c:pt idx="4">
                        <c:v>NN</c:v>
                      </c:pt>
                      <c:pt idx="5">
                        <c:v>sad</c:v>
                      </c:pt>
                      <c:pt idx="6">
                        <c:v>sgemm</c:v>
                      </c:pt>
                      <c:pt idx="7">
                        <c:v>STO</c:v>
                      </c:pt>
                      <c:pt idx="8">
                        <c:v>WP</c:v>
                      </c:pt>
                      <c:pt idx="9">
                        <c:v>GMEAN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'RFC hit rate'!$B$42:$B$62</c15:sqref>
                        </c15:formulaRef>
                      </c:ext>
                    </c:extLst>
                    <c:numCache>
                      <c:formatCode>General</c:formatCode>
                      <c:ptCount val="10"/>
                      <c:pt idx="0">
                        <c:v>0.25664599999999999</c:v>
                      </c:pt>
                      <c:pt idx="1">
                        <c:v>0.19287799999999999</c:v>
                      </c:pt>
                      <c:pt idx="2">
                        <c:v>0.154061</c:v>
                      </c:pt>
                      <c:pt idx="3">
                        <c:v>0.29357099999999997</c:v>
                      </c:pt>
                      <c:pt idx="4">
                        <c:v>0.27999999999999997</c:v>
                      </c:pt>
                      <c:pt idx="5">
                        <c:v>0.10123900000000001</c:v>
                      </c:pt>
                      <c:pt idx="6">
                        <c:v>0.27</c:v>
                      </c:pt>
                      <c:pt idx="7">
                        <c:v>0.08</c:v>
                      </c:pt>
                      <c:pt idx="8">
                        <c:v>0.19459399999999999</c:v>
                      </c:pt>
                      <c:pt idx="9">
                        <c:v>0.18602358717105499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75B9-48A8-B841-0B7B3D68BFDC}"/>
                  </c:ext>
                </c:extLst>
              </c15:ser>
            </c15:filteredBarSeries>
            <c15:filteredBa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'D:\Publication\ASPLOS_2018_LTRF\Curves_Figures\[Motivations.xlsx]IPC_Different_RF_size'!$E$32</c15:sqref>
                        </c15:formulaRef>
                      </c:ext>
                    </c:extLst>
                    <c:strCache>
                      <c:ptCount val="1"/>
                      <c:pt idx="0">
                        <c:v>TFET-SRAM</c:v>
                      </c:pt>
                    </c:strCache>
                  </c:strRef>
                </c:tx>
                <c:spPr>
                  <a:gradFill rotWithShape="1">
                    <a:gsLst>
                      <a:gs pos="0">
                        <a:schemeClr val="accent4">
                          <a:satMod val="103000"/>
                          <a:lumMod val="102000"/>
                          <a:tint val="94000"/>
                        </a:schemeClr>
                      </a:gs>
                      <a:gs pos="50000">
                        <a:schemeClr val="accent4">
                          <a:satMod val="110000"/>
                          <a:lumMod val="100000"/>
                          <a:shade val="100000"/>
                        </a:schemeClr>
                      </a:gs>
                      <a:gs pos="100000">
                        <a:schemeClr val="accent4">
                          <a:lumMod val="99000"/>
                          <a:satMod val="120000"/>
                          <a:shade val="78000"/>
                        </a:schemeClr>
                      </a:gs>
                    </a:gsLst>
                    <a:lin ang="5400000" scaled="0"/>
                  </a:gradFill>
                  <a:ln>
                    <a:noFill/>
                  </a:ln>
                  <a:effectLst>
                    <a:outerShdw blurRad="57150" dist="19050" dir="5400000" algn="ctr" rotWithShape="0">
                      <a:srgbClr val="000000">
                        <a:alpha val="63000"/>
                      </a:srgbClr>
                    </a:outerShdw>
                  </a:effectLst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'RFC hit rate'!$A$42:$A$62</c15:sqref>
                        </c15:formulaRef>
                      </c:ext>
                    </c:extLst>
                    <c:strCache>
                      <c:ptCount val="10"/>
                      <c:pt idx="0">
                        <c:v>lavaMD</c:v>
                      </c:pt>
                      <c:pt idx="1">
                        <c:v>lbm</c:v>
                      </c:pt>
                      <c:pt idx="2">
                        <c:v>leukocyte</c:v>
                      </c:pt>
                      <c:pt idx="3">
                        <c:v>myocyte</c:v>
                      </c:pt>
                      <c:pt idx="4">
                        <c:v>NN</c:v>
                      </c:pt>
                      <c:pt idx="5">
                        <c:v>sad</c:v>
                      </c:pt>
                      <c:pt idx="6">
                        <c:v>sgemm</c:v>
                      </c:pt>
                      <c:pt idx="7">
                        <c:v>STO</c:v>
                      </c:pt>
                      <c:pt idx="8">
                        <c:v>WP</c:v>
                      </c:pt>
                      <c:pt idx="9">
                        <c:v>GMEAN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[1]IPC_Different_RF_size!$E$33:$E$53</c15:sqref>
                        </c15:formulaRef>
                      </c:ext>
                    </c:extLst>
                    <c:numCache>
                      <c:formatCode>General</c:formatCode>
                      <c:ptCount val="10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  <c:pt idx="7">
                        <c:v>0</c:v>
                      </c:pt>
                      <c:pt idx="8">
                        <c:v>0</c:v>
                      </c:pt>
                      <c:pt idx="9">
                        <c:v>0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2-75B9-48A8-B841-0B7B3D68BFDC}"/>
                  </c:ext>
                </c:extLst>
              </c15:ser>
            </c15:filteredBarSeries>
            <c15:filteredBa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'D:\Publication\ASPLOS_2018_LTRF\Curves_Figures\[Motivations.xlsx]IPC_Different_RF_size'!$E$1</c15:sqref>
                        </c15:formulaRef>
                      </c:ext>
                    </c:extLst>
                    <c:strCache>
                      <c:ptCount val="1"/>
                      <c:pt idx="0">
                        <c:v>RF = 384KB</c:v>
                      </c:pt>
                    </c:strCache>
                  </c:strRef>
                </c:tx>
                <c:spPr>
                  <a:gradFill rotWithShape="1">
                    <a:gsLst>
                      <a:gs pos="0">
                        <a:schemeClr val="accent6">
                          <a:lumMod val="60000"/>
                          <a:satMod val="103000"/>
                          <a:lumMod val="102000"/>
                          <a:tint val="94000"/>
                        </a:schemeClr>
                      </a:gs>
                      <a:gs pos="50000">
                        <a:schemeClr val="accent6">
                          <a:lumMod val="60000"/>
                          <a:satMod val="110000"/>
                          <a:lumMod val="100000"/>
                          <a:shade val="100000"/>
                        </a:schemeClr>
                      </a:gs>
                      <a:gs pos="100000">
                        <a:schemeClr val="accent6">
                          <a:lumMod val="60000"/>
                          <a:lumMod val="99000"/>
                          <a:satMod val="120000"/>
                          <a:shade val="78000"/>
                        </a:schemeClr>
                      </a:gs>
                    </a:gsLst>
                    <a:lin ang="5400000" scaled="0"/>
                  </a:gradFill>
                  <a:ln>
                    <a:noFill/>
                  </a:ln>
                  <a:effectLst>
                    <a:outerShdw blurRad="57150" dist="19050" dir="5400000" algn="ctr" rotWithShape="0">
                      <a:srgbClr val="000000">
                        <a:alpha val="63000"/>
                      </a:srgbClr>
                    </a:outerShdw>
                  </a:effectLst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'RFC hit rate'!$A$42:$A$62</c15:sqref>
                        </c15:formulaRef>
                      </c:ext>
                    </c:extLst>
                    <c:strCache>
                      <c:ptCount val="10"/>
                      <c:pt idx="0">
                        <c:v>lavaMD</c:v>
                      </c:pt>
                      <c:pt idx="1">
                        <c:v>lbm</c:v>
                      </c:pt>
                      <c:pt idx="2">
                        <c:v>leukocyte</c:v>
                      </c:pt>
                      <c:pt idx="3">
                        <c:v>myocyte</c:v>
                      </c:pt>
                      <c:pt idx="4">
                        <c:v>NN</c:v>
                      </c:pt>
                      <c:pt idx="5">
                        <c:v>sad</c:v>
                      </c:pt>
                      <c:pt idx="6">
                        <c:v>sgemm</c:v>
                      </c:pt>
                      <c:pt idx="7">
                        <c:v>STO</c:v>
                      </c:pt>
                      <c:pt idx="8">
                        <c:v>WP</c:v>
                      </c:pt>
                      <c:pt idx="9">
                        <c:v>GMEAN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[1]IPC_Different_RF_size!$L$2:$L$27</c15:sqref>
                        </c15:formulaRef>
                      </c:ext>
                    </c:extLst>
                    <c:numCache>
                      <c:formatCode>General</c:formatCode>
                      <c:ptCount val="15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  <c:pt idx="7">
                        <c:v>0</c:v>
                      </c:pt>
                      <c:pt idx="8">
                        <c:v>0</c:v>
                      </c:pt>
                      <c:pt idx="9">
                        <c:v>0</c:v>
                      </c:pt>
                      <c:pt idx="10">
                        <c:v>0</c:v>
                      </c:pt>
                      <c:pt idx="11">
                        <c:v>0</c:v>
                      </c:pt>
                      <c:pt idx="12">
                        <c:v>0</c:v>
                      </c:pt>
                      <c:pt idx="13">
                        <c:v>0</c:v>
                      </c:pt>
                      <c:pt idx="14">
                        <c:v>0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3-75B9-48A8-B841-0B7B3D68BFDC}"/>
                  </c:ext>
                </c:extLst>
              </c15:ser>
            </c15:filteredBarSeries>
          </c:ext>
        </c:extLst>
      </c:barChart>
      <c:catAx>
        <c:axId val="-2100611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760000" spcFirstLastPara="1" vertOverflow="ellipsis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100607560"/>
        <c:crosses val="autoZero"/>
        <c:auto val="1"/>
        <c:lblAlgn val="ctr"/>
        <c:lblOffset val="100"/>
        <c:noMultiLvlLbl val="0"/>
      </c:catAx>
      <c:valAx>
        <c:axId val="-2100607560"/>
        <c:scaling>
          <c:orientation val="minMax"/>
          <c:max val="0.4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Cache hit-rate</a:t>
                </a:r>
              </a:p>
            </c:rich>
          </c:tx>
          <c:layout>
            <c:manualLayout>
              <c:xMode val="edge"/>
              <c:yMode val="edge"/>
              <c:x val="6.41480250035546E-3"/>
              <c:y val="3.1351830768137603E-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100611256"/>
        <c:crosses val="autoZero"/>
        <c:crossBetween val="between"/>
        <c:majorUnit val="0.1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109385365815301"/>
          <c:y val="9.5043281363221599E-2"/>
          <c:w val="0.85144579627644001"/>
          <c:h val="0.43934266919166798"/>
        </c:manualLayout>
      </c:layout>
      <c:barChart>
        <c:barDir val="col"/>
        <c:grouping val="clustered"/>
        <c:varyColors val="0"/>
        <c:ser>
          <c:idx val="0"/>
          <c:order val="0"/>
          <c:tx>
            <c:v>Baseline</c:v>
          </c:tx>
          <c:spPr>
            <a:solidFill>
              <a:schemeClr val="bg1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[LTRF_Final_NC.xlsx]LTRF_Final!$A$2:$A$22</c:f>
              <c:strCache>
                <c:ptCount val="15"/>
                <c:pt idx="0">
                  <c:v>backprop</c:v>
                </c:pt>
                <c:pt idx="1">
                  <c:v>bfs</c:v>
                </c:pt>
                <c:pt idx="2">
                  <c:v>btree</c:v>
                </c:pt>
                <c:pt idx="3">
                  <c:v>kmeans</c:v>
                </c:pt>
                <c:pt idx="4">
                  <c:v>tpacf</c:v>
                </c:pt>
                <c:pt idx="5">
                  <c:v>lavaMD</c:v>
                </c:pt>
                <c:pt idx="6">
                  <c:v>lbm</c:v>
                </c:pt>
                <c:pt idx="7">
                  <c:v>leukocyte</c:v>
                </c:pt>
                <c:pt idx="8">
                  <c:v>myocyte</c:v>
                </c:pt>
                <c:pt idx="9">
                  <c:v>NN</c:v>
                </c:pt>
                <c:pt idx="10">
                  <c:v>sad</c:v>
                </c:pt>
                <c:pt idx="11">
                  <c:v>sgemm</c:v>
                </c:pt>
                <c:pt idx="12">
                  <c:v>STO</c:v>
                </c:pt>
                <c:pt idx="13">
                  <c:v>WP</c:v>
                </c:pt>
                <c:pt idx="14">
                  <c:v>GMEAN</c:v>
                </c:pt>
              </c:strCache>
              <c:extLst/>
            </c:strRef>
          </c:cat>
          <c:val>
            <c:numRef>
              <c:f>[LTRF_Final_NC.xlsx]LTRF_Final!$B$2:$B$22</c:f>
              <c:numCache>
                <c:formatCode>General</c:formatCode>
                <c:ptCount val="15"/>
                <c:pt idx="0">
                  <c:v>1.4</c:v>
                </c:pt>
                <c:pt idx="1">
                  <c:v>1.6</c:v>
                </c:pt>
                <c:pt idx="2">
                  <c:v>1.5</c:v>
                </c:pt>
                <c:pt idx="3">
                  <c:v>1.4</c:v>
                </c:pt>
                <c:pt idx="4">
                  <c:v>1.5</c:v>
                </c:pt>
                <c:pt idx="5">
                  <c:v>1.65</c:v>
                </c:pt>
                <c:pt idx="6">
                  <c:v>1.55</c:v>
                </c:pt>
                <c:pt idx="7">
                  <c:v>1.5</c:v>
                </c:pt>
                <c:pt idx="8">
                  <c:v>1.55</c:v>
                </c:pt>
                <c:pt idx="9">
                  <c:v>1.5</c:v>
                </c:pt>
                <c:pt idx="10">
                  <c:v>1.75</c:v>
                </c:pt>
                <c:pt idx="11">
                  <c:v>1.6</c:v>
                </c:pt>
                <c:pt idx="12">
                  <c:v>1.55</c:v>
                </c:pt>
                <c:pt idx="13">
                  <c:v>1.55</c:v>
                </c:pt>
                <c:pt idx="14">
                  <c:v>1.576058614651165</c:v>
                </c:pt>
              </c:numCache>
              <c:extLst/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0-1A2D-4105-83F5-9DB69636BD75}"/>
            </c:ext>
          </c:extLst>
        </c:ser>
        <c:ser>
          <c:idx val="1"/>
          <c:order val="1"/>
          <c:tx>
            <c:strRef>
              <c:f>[LTRF_Final_NC.xlsx]LTRF_Final!$C$1</c:f>
              <c:strCache>
                <c:ptCount val="1"/>
                <c:pt idx="0">
                  <c:v>RFC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[LTRF_Final_NC.xlsx]LTRF_Final!$A$2:$A$22</c:f>
              <c:strCache>
                <c:ptCount val="15"/>
                <c:pt idx="0">
                  <c:v>backprop</c:v>
                </c:pt>
                <c:pt idx="1">
                  <c:v>bfs</c:v>
                </c:pt>
                <c:pt idx="2">
                  <c:v>btree</c:v>
                </c:pt>
                <c:pt idx="3">
                  <c:v>kmeans</c:v>
                </c:pt>
                <c:pt idx="4">
                  <c:v>tpacf</c:v>
                </c:pt>
                <c:pt idx="5">
                  <c:v>lavaMD</c:v>
                </c:pt>
                <c:pt idx="6">
                  <c:v>lbm</c:v>
                </c:pt>
                <c:pt idx="7">
                  <c:v>leukocyte</c:v>
                </c:pt>
                <c:pt idx="8">
                  <c:v>myocyte</c:v>
                </c:pt>
                <c:pt idx="9">
                  <c:v>NN</c:v>
                </c:pt>
                <c:pt idx="10">
                  <c:v>sad</c:v>
                </c:pt>
                <c:pt idx="11">
                  <c:v>sgemm</c:v>
                </c:pt>
                <c:pt idx="12">
                  <c:v>STO</c:v>
                </c:pt>
                <c:pt idx="13">
                  <c:v>WP</c:v>
                </c:pt>
                <c:pt idx="14">
                  <c:v>GMEAN</c:v>
                </c:pt>
              </c:strCache>
              <c:extLst/>
            </c:strRef>
          </c:cat>
          <c:val>
            <c:numRef>
              <c:f>[LTRF_Final_NC.xlsx]LTRF_Final!$C$2:$C$22</c:f>
              <c:numCache>
                <c:formatCode>General</c:formatCode>
                <c:ptCount val="15"/>
                <c:pt idx="0">
                  <c:v>1.9</c:v>
                </c:pt>
                <c:pt idx="1">
                  <c:v>2.2000000000000002</c:v>
                </c:pt>
                <c:pt idx="2">
                  <c:v>1.9</c:v>
                </c:pt>
                <c:pt idx="3">
                  <c:v>1.9</c:v>
                </c:pt>
                <c:pt idx="4">
                  <c:v>2.0499999999999998</c:v>
                </c:pt>
                <c:pt idx="5">
                  <c:v>2.2000000000000002</c:v>
                </c:pt>
                <c:pt idx="6">
                  <c:v>2.0499999999999998</c:v>
                </c:pt>
                <c:pt idx="7">
                  <c:v>1.9</c:v>
                </c:pt>
                <c:pt idx="8">
                  <c:v>2.1</c:v>
                </c:pt>
                <c:pt idx="9">
                  <c:v>2.2000000000000002</c:v>
                </c:pt>
                <c:pt idx="10">
                  <c:v>2.0499999999999998</c:v>
                </c:pt>
                <c:pt idx="11">
                  <c:v>2.5</c:v>
                </c:pt>
                <c:pt idx="12">
                  <c:v>2</c:v>
                </c:pt>
                <c:pt idx="13">
                  <c:v>2.4</c:v>
                </c:pt>
                <c:pt idx="14">
                  <c:v>2.1481092161417998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1A2D-4105-83F5-9DB69636BD75}"/>
            </c:ext>
          </c:extLst>
        </c:ser>
        <c:ser>
          <c:idx val="2"/>
          <c:order val="2"/>
          <c:tx>
            <c:strRef>
              <c:f>[LTRF_Final_NC.xlsx]LTRF_Final!$D$1</c:f>
              <c:strCache>
                <c:ptCount val="1"/>
                <c:pt idx="0">
                  <c:v>LTRF</c:v>
                </c:pt>
              </c:strCache>
            </c:strRef>
          </c:tx>
          <c:spPr>
            <a:pattFill prst="dkUpDiag">
              <a:fgClr>
                <a:srgbClr val="8E0000"/>
              </a:fgClr>
              <a:bgClr>
                <a:schemeClr val="bg1"/>
              </a:bgClr>
            </a:patt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[LTRF_Final_NC.xlsx]LTRF_Final!$A$2:$A$22</c:f>
              <c:strCache>
                <c:ptCount val="15"/>
                <c:pt idx="0">
                  <c:v>backprop</c:v>
                </c:pt>
                <c:pt idx="1">
                  <c:v>bfs</c:v>
                </c:pt>
                <c:pt idx="2">
                  <c:v>btree</c:v>
                </c:pt>
                <c:pt idx="3">
                  <c:v>kmeans</c:v>
                </c:pt>
                <c:pt idx="4">
                  <c:v>tpacf</c:v>
                </c:pt>
                <c:pt idx="5">
                  <c:v>lavaMD</c:v>
                </c:pt>
                <c:pt idx="6">
                  <c:v>lbm</c:v>
                </c:pt>
                <c:pt idx="7">
                  <c:v>leukocyte</c:v>
                </c:pt>
                <c:pt idx="8">
                  <c:v>myocyte</c:v>
                </c:pt>
                <c:pt idx="9">
                  <c:v>NN</c:v>
                </c:pt>
                <c:pt idx="10">
                  <c:v>sad</c:v>
                </c:pt>
                <c:pt idx="11">
                  <c:v>sgemm</c:v>
                </c:pt>
                <c:pt idx="12">
                  <c:v>STO</c:v>
                </c:pt>
                <c:pt idx="13">
                  <c:v>WP</c:v>
                </c:pt>
                <c:pt idx="14">
                  <c:v>GMEAN</c:v>
                </c:pt>
              </c:strCache>
              <c:extLst/>
            </c:strRef>
          </c:cat>
          <c:val>
            <c:numRef>
              <c:f>[LTRF_Final_NC.xlsx]LTRF_Final!$D$2:$D$22</c:f>
              <c:numCache>
                <c:formatCode>General</c:formatCode>
                <c:ptCount val="15"/>
                <c:pt idx="0">
                  <c:v>5</c:v>
                </c:pt>
                <c:pt idx="1">
                  <c:v>5.05</c:v>
                </c:pt>
                <c:pt idx="2">
                  <c:v>5.9</c:v>
                </c:pt>
                <c:pt idx="3">
                  <c:v>4.9000000000000004</c:v>
                </c:pt>
                <c:pt idx="4">
                  <c:v>5.2</c:v>
                </c:pt>
                <c:pt idx="5">
                  <c:v>5.0999999999999996</c:v>
                </c:pt>
                <c:pt idx="6">
                  <c:v>5.3</c:v>
                </c:pt>
                <c:pt idx="7">
                  <c:v>5.2</c:v>
                </c:pt>
                <c:pt idx="8">
                  <c:v>5.35</c:v>
                </c:pt>
                <c:pt idx="9">
                  <c:v>5.2</c:v>
                </c:pt>
                <c:pt idx="10">
                  <c:v>5.4</c:v>
                </c:pt>
                <c:pt idx="11">
                  <c:v>5.2</c:v>
                </c:pt>
                <c:pt idx="12">
                  <c:v>5.0999999999999996</c:v>
                </c:pt>
                <c:pt idx="13">
                  <c:v>5.05</c:v>
                </c:pt>
                <c:pt idx="14">
                  <c:v>5.2099009140702304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2-1A2D-4105-83F5-9DB69636BD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-2070212408"/>
        <c:axId val="-2070288360"/>
        <c:extLst>
          <c:ext xmlns:c15="http://schemas.microsoft.com/office/drawing/2012/chart" uri="{02D57815-91ED-43cb-92C2-25804820EDAC}">
            <c15:filteredBarSeries>
              <c15:ser>
                <c:idx val="3"/>
                <c:order val="3"/>
                <c:tx>
                  <c:strRef>
                    <c:extLst>
                      <c:ext uri="{02D57815-91ED-43cb-92C2-25804820EDAC}">
                        <c15:formulaRef>
                          <c15:sqref>[LTRF_Final_NC.xlsx]LTRF_Final!$E$1</c15:sqref>
                        </c15:formulaRef>
                      </c:ext>
                    </c:extLst>
                    <c:strCache>
                      <c:ptCount val="1"/>
                      <c:pt idx="0">
                        <c:v>LTRF+</c:v>
                      </c:pt>
                    </c:strCache>
                  </c:strRef>
                </c:tx>
                <c:spPr>
                  <a:solidFill>
                    <a:srgbClr val="002060"/>
                  </a:solidFill>
                  <a:ln>
                    <a:solidFill>
                      <a:sysClr val="windowText" lastClr="000000"/>
                    </a:solidFill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[LTRF_Final_NC.xlsx]LTRF_Final!$A$2:$A$22</c15:sqref>
                        </c15:formulaRef>
                      </c:ext>
                    </c:extLst>
                    <c:strCache>
                      <c:ptCount val="15"/>
                      <c:pt idx="0">
                        <c:v>backprop</c:v>
                      </c:pt>
                      <c:pt idx="1">
                        <c:v>bfs</c:v>
                      </c:pt>
                      <c:pt idx="2">
                        <c:v>btree</c:v>
                      </c:pt>
                      <c:pt idx="3">
                        <c:v>kmeans</c:v>
                      </c:pt>
                      <c:pt idx="4">
                        <c:v>tpacf</c:v>
                      </c:pt>
                      <c:pt idx="5">
                        <c:v>lavaMD</c:v>
                      </c:pt>
                      <c:pt idx="6">
                        <c:v>lbm</c:v>
                      </c:pt>
                      <c:pt idx="7">
                        <c:v>leukocyte</c:v>
                      </c:pt>
                      <c:pt idx="8">
                        <c:v>myocyte</c:v>
                      </c:pt>
                      <c:pt idx="9">
                        <c:v>NN</c:v>
                      </c:pt>
                      <c:pt idx="10">
                        <c:v>sad</c:v>
                      </c:pt>
                      <c:pt idx="11">
                        <c:v>sgemm</c:v>
                      </c:pt>
                      <c:pt idx="12">
                        <c:v>STO</c:v>
                      </c:pt>
                      <c:pt idx="13">
                        <c:v>WP</c:v>
                      </c:pt>
                      <c:pt idx="14">
                        <c:v>GMEAN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[LTRF_Final_NC.xlsx]LTRF_Final!$E$2:$E$22</c15:sqref>
                        </c15:formulaRef>
                      </c:ext>
                    </c:extLst>
                    <c:numCache>
                      <c:formatCode>General</c:formatCode>
                      <c:ptCount val="15"/>
                      <c:pt idx="0">
                        <c:v>6.2</c:v>
                      </c:pt>
                      <c:pt idx="1">
                        <c:v>6.1</c:v>
                      </c:pt>
                      <c:pt idx="2">
                        <c:v>6.8</c:v>
                      </c:pt>
                      <c:pt idx="3">
                        <c:v>6</c:v>
                      </c:pt>
                      <c:pt idx="4">
                        <c:v>6.2</c:v>
                      </c:pt>
                      <c:pt idx="5">
                        <c:v>6.05</c:v>
                      </c:pt>
                      <c:pt idx="6">
                        <c:v>6</c:v>
                      </c:pt>
                      <c:pt idx="7">
                        <c:v>6</c:v>
                      </c:pt>
                      <c:pt idx="8">
                        <c:v>6.5</c:v>
                      </c:pt>
                      <c:pt idx="9">
                        <c:v>6.2</c:v>
                      </c:pt>
                      <c:pt idx="10">
                        <c:v>6.1</c:v>
                      </c:pt>
                      <c:pt idx="11">
                        <c:v>6.1</c:v>
                      </c:pt>
                      <c:pt idx="12">
                        <c:v>6.1</c:v>
                      </c:pt>
                      <c:pt idx="13">
                        <c:v>6.05</c:v>
                      </c:pt>
                      <c:pt idx="14">
                        <c:v>6.1205402133344275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3-1A2D-4105-83F5-9DB69636BD75}"/>
                  </c:ext>
                </c:extLst>
              </c15:ser>
            </c15:filteredBarSeries>
          </c:ext>
        </c:extLst>
      </c:barChart>
      <c:catAx>
        <c:axId val="-2070212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-2070288360"/>
        <c:crosses val="autoZero"/>
        <c:auto val="1"/>
        <c:lblAlgn val="ctr"/>
        <c:lblOffset val="100"/>
        <c:noMultiLvlLbl val="0"/>
      </c:catAx>
      <c:valAx>
        <c:axId val="-2070288360"/>
        <c:scaling>
          <c:orientation val="minMax"/>
          <c:max val="7"/>
          <c:min val="1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-2070212408"/>
        <c:crosses val="autoZero"/>
        <c:crossBetween val="between"/>
        <c:majorUnit val="1"/>
      </c:valAx>
      <c:spPr>
        <a:noFill/>
        <a:ln>
          <a:solidFill>
            <a:sysClr val="windowText" lastClr="000000"/>
          </a:solidFill>
        </a:ln>
        <a:effectLst/>
      </c:spPr>
    </c:plotArea>
    <c:legend>
      <c:legendPos val="t"/>
      <c:layout>
        <c:manualLayout>
          <c:xMode val="edge"/>
          <c:yMode val="edge"/>
          <c:x val="0.16349169063959801"/>
          <c:y val="3.2699037620297399E-3"/>
          <c:w val="0.82051387723212899"/>
          <c:h val="7.853783902012249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108177775344114"/>
          <c:y val="0.1591020164266253"/>
          <c:w val="0.88732802665225308"/>
          <c:h val="0.35353948068753605"/>
        </c:manualLayout>
      </c:layout>
      <c:barChart>
        <c:barDir val="col"/>
        <c:grouping val="clustered"/>
        <c:varyColors val="0"/>
        <c:ser>
          <c:idx val="2"/>
          <c:order val="1"/>
          <c:tx>
            <c:v>TFET</c:v>
          </c:tx>
          <c:spPr>
            <a:solidFill>
              <a:schemeClr val="bg1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'[LTRF_Final_NC (1).xlsx]LTRF_BL_RFC_More_IPC'!$B$2:$B$22</c:f>
              <c:strCache>
                <c:ptCount val="15"/>
                <c:pt idx="0">
                  <c:v>backprop</c:v>
                </c:pt>
                <c:pt idx="1">
                  <c:v>bfs</c:v>
                </c:pt>
                <c:pt idx="2">
                  <c:v>btree</c:v>
                </c:pt>
                <c:pt idx="3">
                  <c:v>kmeans</c:v>
                </c:pt>
                <c:pt idx="4">
                  <c:v>tpacf</c:v>
                </c:pt>
                <c:pt idx="5">
                  <c:v>lavaMD</c:v>
                </c:pt>
                <c:pt idx="6">
                  <c:v>lbm</c:v>
                </c:pt>
                <c:pt idx="7">
                  <c:v>leukocyte</c:v>
                </c:pt>
                <c:pt idx="8">
                  <c:v>myocyte</c:v>
                </c:pt>
                <c:pt idx="9">
                  <c:v>NN</c:v>
                </c:pt>
                <c:pt idx="10">
                  <c:v>sad</c:v>
                </c:pt>
                <c:pt idx="11">
                  <c:v>sgemm</c:v>
                </c:pt>
                <c:pt idx="12">
                  <c:v>STO</c:v>
                </c:pt>
                <c:pt idx="13">
                  <c:v>WP</c:v>
                </c:pt>
                <c:pt idx="14">
                  <c:v>GMEAN</c:v>
                </c:pt>
              </c:strCache>
              <c:extLst/>
            </c:strRef>
          </c:cat>
          <c:val>
            <c:numRef>
              <c:f>'[LTRF_Final_NC (1).xlsx]LTRF_BL_RFC_More_IPC'!$E$2:$E$22</c:f>
              <c:numCache>
                <c:formatCode>General</c:formatCode>
                <c:ptCount val="15"/>
                <c:pt idx="0">
                  <c:v>0.70924596750000002</c:v>
                </c:pt>
                <c:pt idx="1">
                  <c:v>0.73</c:v>
                </c:pt>
                <c:pt idx="2">
                  <c:v>0.71302500000000002</c:v>
                </c:pt>
                <c:pt idx="3">
                  <c:v>0.63904588124999995</c:v>
                </c:pt>
                <c:pt idx="4">
                  <c:v>0.61713749999999989</c:v>
                </c:pt>
                <c:pt idx="5">
                  <c:v>0.66490000000000005</c:v>
                </c:pt>
                <c:pt idx="6">
                  <c:v>0.67710000000000004</c:v>
                </c:pt>
                <c:pt idx="7">
                  <c:v>0.7014999999999999</c:v>
                </c:pt>
                <c:pt idx="8">
                  <c:v>0.68320000000000003</c:v>
                </c:pt>
                <c:pt idx="9">
                  <c:v>1.1895</c:v>
                </c:pt>
                <c:pt idx="10">
                  <c:v>0.93330000000000002</c:v>
                </c:pt>
                <c:pt idx="11">
                  <c:v>1.0980000000000001</c:v>
                </c:pt>
                <c:pt idx="12">
                  <c:v>0.99429999999999996</c:v>
                </c:pt>
                <c:pt idx="13">
                  <c:v>0.78080000000000005</c:v>
                </c:pt>
                <c:pt idx="14">
                  <c:v>0.83817878449211125</c:v>
                </c:pt>
              </c:numCache>
              <c:extLst/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0-EF39-447B-B14C-8F55EEE17ED2}"/>
            </c:ext>
          </c:extLst>
        </c:ser>
        <c:ser>
          <c:idx val="4"/>
          <c:order val="6"/>
          <c:tx>
            <c:v>TFET+RFC</c:v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'[LTRF_Final_NC (1).xlsx]LTRF_BL_RFC_More_IPC'!$B$2:$B$22</c:f>
              <c:strCache>
                <c:ptCount val="15"/>
                <c:pt idx="0">
                  <c:v>backprop</c:v>
                </c:pt>
                <c:pt idx="1">
                  <c:v>bfs</c:v>
                </c:pt>
                <c:pt idx="2">
                  <c:v>btree</c:v>
                </c:pt>
                <c:pt idx="3">
                  <c:v>kmeans</c:v>
                </c:pt>
                <c:pt idx="4">
                  <c:v>tpacf</c:v>
                </c:pt>
                <c:pt idx="5">
                  <c:v>lavaMD</c:v>
                </c:pt>
                <c:pt idx="6">
                  <c:v>lbm</c:v>
                </c:pt>
                <c:pt idx="7">
                  <c:v>leukocyte</c:v>
                </c:pt>
                <c:pt idx="8">
                  <c:v>myocyte</c:v>
                </c:pt>
                <c:pt idx="9">
                  <c:v>NN</c:v>
                </c:pt>
                <c:pt idx="10">
                  <c:v>sad</c:v>
                </c:pt>
                <c:pt idx="11">
                  <c:v>sgemm</c:v>
                </c:pt>
                <c:pt idx="12">
                  <c:v>STO</c:v>
                </c:pt>
                <c:pt idx="13">
                  <c:v>WP</c:v>
                </c:pt>
                <c:pt idx="14">
                  <c:v>GMEAN</c:v>
                </c:pt>
              </c:strCache>
              <c:extLst/>
            </c:strRef>
          </c:cat>
          <c:val>
            <c:numRef>
              <c:f>'[LTRF_Final_NC (1).xlsx]LTRF_BL_RFC_More_IPC'!$F$2:$F$22</c:f>
              <c:numCache>
                <c:formatCode>General</c:formatCode>
                <c:ptCount val="15"/>
                <c:pt idx="0">
                  <c:v>0.78377509999999995</c:v>
                </c:pt>
                <c:pt idx="1">
                  <c:v>0.81</c:v>
                </c:pt>
                <c:pt idx="2">
                  <c:v>0.78892010999999995</c:v>
                </c:pt>
                <c:pt idx="3">
                  <c:v>0.76892011000000005</c:v>
                </c:pt>
                <c:pt idx="4">
                  <c:v>0.76377510000000004</c:v>
                </c:pt>
                <c:pt idx="5">
                  <c:v>0.76463499999999995</c:v>
                </c:pt>
                <c:pt idx="6">
                  <c:v>0.77</c:v>
                </c:pt>
                <c:pt idx="7">
                  <c:v>0.8</c:v>
                </c:pt>
                <c:pt idx="8">
                  <c:v>0.77</c:v>
                </c:pt>
                <c:pt idx="9">
                  <c:v>1.37</c:v>
                </c:pt>
                <c:pt idx="10">
                  <c:v>1.06</c:v>
                </c:pt>
                <c:pt idx="11">
                  <c:v>1.26</c:v>
                </c:pt>
                <c:pt idx="12">
                  <c:v>1.1299999999999999</c:v>
                </c:pt>
                <c:pt idx="13">
                  <c:v>0.88</c:v>
                </c:pt>
                <c:pt idx="14">
                  <c:v>0.95486644875556204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EF39-447B-B14C-8F55EEE17ED2}"/>
            </c:ext>
          </c:extLst>
        </c:ser>
        <c:ser>
          <c:idx val="8"/>
          <c:order val="7"/>
          <c:tx>
            <c:v>TFET+LTRF</c:v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'[LTRF_Final_NC (1).xlsx]LTRF_BL_RFC_More_IPC'!$B$2:$B$22</c:f>
              <c:strCache>
                <c:ptCount val="15"/>
                <c:pt idx="0">
                  <c:v>backprop</c:v>
                </c:pt>
                <c:pt idx="1">
                  <c:v>bfs</c:v>
                </c:pt>
                <c:pt idx="2">
                  <c:v>btree</c:v>
                </c:pt>
                <c:pt idx="3">
                  <c:v>kmeans</c:v>
                </c:pt>
                <c:pt idx="4">
                  <c:v>tpacf</c:v>
                </c:pt>
                <c:pt idx="5">
                  <c:v>lavaMD</c:v>
                </c:pt>
                <c:pt idx="6">
                  <c:v>lbm</c:v>
                </c:pt>
                <c:pt idx="7">
                  <c:v>leukocyte</c:v>
                </c:pt>
                <c:pt idx="8">
                  <c:v>myocyte</c:v>
                </c:pt>
                <c:pt idx="9">
                  <c:v>NN</c:v>
                </c:pt>
                <c:pt idx="10">
                  <c:v>sad</c:v>
                </c:pt>
                <c:pt idx="11">
                  <c:v>sgemm</c:v>
                </c:pt>
                <c:pt idx="12">
                  <c:v>STO</c:v>
                </c:pt>
                <c:pt idx="13">
                  <c:v>WP</c:v>
                </c:pt>
                <c:pt idx="14">
                  <c:v>GMEAN</c:v>
                </c:pt>
              </c:strCache>
              <c:extLst/>
            </c:strRef>
          </c:cat>
          <c:val>
            <c:numRef>
              <c:f>'[LTRF_Final_NC (1).xlsx]LTRF_BL_RFC_More_IPC'!$O$2:$O$22</c:f>
              <c:numCache>
                <c:formatCode>General</c:formatCode>
                <c:ptCount val="15"/>
                <c:pt idx="0">
                  <c:v>0.97926663599999997</c:v>
                </c:pt>
                <c:pt idx="1">
                  <c:v>0.98</c:v>
                </c:pt>
                <c:pt idx="2">
                  <c:v>0.97901214200000009</c:v>
                </c:pt>
                <c:pt idx="3">
                  <c:v>0.98901214199999998</c:v>
                </c:pt>
                <c:pt idx="4">
                  <c:v>0.99</c:v>
                </c:pt>
                <c:pt idx="5">
                  <c:v>1.07</c:v>
                </c:pt>
                <c:pt idx="6">
                  <c:v>1.0900000000000001</c:v>
                </c:pt>
                <c:pt idx="7">
                  <c:v>1.1399999999999999</c:v>
                </c:pt>
                <c:pt idx="8">
                  <c:v>1.1000000000000001</c:v>
                </c:pt>
                <c:pt idx="9">
                  <c:v>1.92</c:v>
                </c:pt>
                <c:pt idx="10">
                  <c:v>1.4850000000000001</c:v>
                </c:pt>
                <c:pt idx="11">
                  <c:v>1.76</c:v>
                </c:pt>
                <c:pt idx="12">
                  <c:v>1.6</c:v>
                </c:pt>
                <c:pt idx="13">
                  <c:v>1.2544</c:v>
                </c:pt>
                <c:pt idx="14">
                  <c:v>1.3483432507432973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2-EF39-447B-B14C-8F55EEE17ED2}"/>
            </c:ext>
          </c:extLst>
        </c:ser>
        <c:ser>
          <c:idx val="1"/>
          <c:order val="9"/>
          <c:tx>
            <c:strRef>
              <c:f>'[LTRF_Final_NC (1).xlsx]LTRF_BL_RFC_More_IPC'!$D$1</c:f>
              <c:strCache>
                <c:ptCount val="1"/>
                <c:pt idx="0">
                  <c:v>Ideal</c:v>
                </c:pt>
              </c:strCache>
            </c:strRef>
          </c:tx>
          <c:spPr>
            <a:pattFill prst="pct60">
              <a:fgClr>
                <a:srgbClr val="052200"/>
              </a:fgClr>
              <a:bgClr>
                <a:schemeClr val="bg1"/>
              </a:bgClr>
            </a:patt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'[LTRF_Final_NC (1).xlsx]LTRF_BL_RFC_More_IPC'!$B$2:$B$22</c:f>
              <c:strCache>
                <c:ptCount val="15"/>
                <c:pt idx="0">
                  <c:v>backprop</c:v>
                </c:pt>
                <c:pt idx="1">
                  <c:v>bfs</c:v>
                </c:pt>
                <c:pt idx="2">
                  <c:v>btree</c:v>
                </c:pt>
                <c:pt idx="3">
                  <c:v>kmeans</c:v>
                </c:pt>
                <c:pt idx="4">
                  <c:v>tpacf</c:v>
                </c:pt>
                <c:pt idx="5">
                  <c:v>lavaMD</c:v>
                </c:pt>
                <c:pt idx="6">
                  <c:v>lbm</c:v>
                </c:pt>
                <c:pt idx="7">
                  <c:v>leukocyte</c:v>
                </c:pt>
                <c:pt idx="8">
                  <c:v>myocyte</c:v>
                </c:pt>
                <c:pt idx="9">
                  <c:v>NN</c:v>
                </c:pt>
                <c:pt idx="10">
                  <c:v>sad</c:v>
                </c:pt>
                <c:pt idx="11">
                  <c:v>sgemm</c:v>
                </c:pt>
                <c:pt idx="12">
                  <c:v>STO</c:v>
                </c:pt>
                <c:pt idx="13">
                  <c:v>WP</c:v>
                </c:pt>
                <c:pt idx="14">
                  <c:v>GMEAN</c:v>
                </c:pt>
              </c:strCache>
              <c:extLst/>
            </c:strRef>
          </c:cat>
          <c:val>
            <c:numRef>
              <c:f>'[LTRF_Final_NC (1).xlsx]LTRF_BL_RFC_More_IPC'!$D$2:$D$22</c:f>
              <c:numCache>
                <c:formatCode>General</c:formatCode>
                <c:ptCount val="1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1.0900000000000001</c:v>
                </c:pt>
                <c:pt idx="6">
                  <c:v>1.1100000000000001</c:v>
                </c:pt>
                <c:pt idx="7">
                  <c:v>1.1499999999999999</c:v>
                </c:pt>
                <c:pt idx="8">
                  <c:v>1.1200000000000001</c:v>
                </c:pt>
                <c:pt idx="9">
                  <c:v>1.95</c:v>
                </c:pt>
                <c:pt idx="10">
                  <c:v>1.53</c:v>
                </c:pt>
                <c:pt idx="11">
                  <c:v>1.8</c:v>
                </c:pt>
                <c:pt idx="12">
                  <c:v>1.63</c:v>
                </c:pt>
                <c:pt idx="13">
                  <c:v>1.28</c:v>
                </c:pt>
                <c:pt idx="14">
                  <c:v>1.3740635811346087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3-EF39-447B-B14C-8F55EEE17E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49308048"/>
        <c:axId val="242095216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'[LTRF_Final_NC (1).xlsx]LTRF_BL_RFC_More_IPC'!$C$1</c15:sqref>
                        </c15:formulaRef>
                      </c:ext>
                    </c:extLst>
                    <c:strCache>
                      <c:ptCount val="1"/>
                      <c:pt idx="0">
                        <c:v>Baseline (256 KB)</c:v>
                      </c:pt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'[LTRF_Final_NC (1).xlsx]LTRF_BL_RFC_More_IPC'!$B$2:$B$22</c15:sqref>
                        </c15:formulaRef>
                      </c:ext>
                    </c:extLst>
                    <c:strCache>
                      <c:ptCount val="15"/>
                      <c:pt idx="0">
                        <c:v>backprop</c:v>
                      </c:pt>
                      <c:pt idx="1">
                        <c:v>bfs</c:v>
                      </c:pt>
                      <c:pt idx="2">
                        <c:v>btree</c:v>
                      </c:pt>
                      <c:pt idx="3">
                        <c:v>kmeans</c:v>
                      </c:pt>
                      <c:pt idx="4">
                        <c:v>tpacf</c:v>
                      </c:pt>
                      <c:pt idx="5">
                        <c:v>lavaMD</c:v>
                      </c:pt>
                      <c:pt idx="6">
                        <c:v>lbm</c:v>
                      </c:pt>
                      <c:pt idx="7">
                        <c:v>leukocyte</c:v>
                      </c:pt>
                      <c:pt idx="8">
                        <c:v>myocyte</c:v>
                      </c:pt>
                      <c:pt idx="9">
                        <c:v>NN</c:v>
                      </c:pt>
                      <c:pt idx="10">
                        <c:v>sad</c:v>
                      </c:pt>
                      <c:pt idx="11">
                        <c:v>sgemm</c:v>
                      </c:pt>
                      <c:pt idx="12">
                        <c:v>STO</c:v>
                      </c:pt>
                      <c:pt idx="13">
                        <c:v>WP</c:v>
                      </c:pt>
                      <c:pt idx="14">
                        <c:v>GMEAN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'[LTRF_Final_NC (1).xlsx]LTRF_BL_RFC_More_IPC'!$C$2:$C$22</c15:sqref>
                        </c15:formulaRef>
                      </c:ext>
                    </c:extLst>
                    <c:numCache>
                      <c:formatCode>General</c:formatCode>
                      <c:ptCount val="15"/>
                      <c:pt idx="0">
                        <c:v>1</c:v>
                      </c:pt>
                      <c:pt idx="1">
                        <c:v>1</c:v>
                      </c:pt>
                      <c:pt idx="2">
                        <c:v>1</c:v>
                      </c:pt>
                      <c:pt idx="3">
                        <c:v>1</c:v>
                      </c:pt>
                      <c:pt idx="4">
                        <c:v>1</c:v>
                      </c:pt>
                      <c:pt idx="5">
                        <c:v>1</c:v>
                      </c:pt>
                      <c:pt idx="6">
                        <c:v>1</c:v>
                      </c:pt>
                      <c:pt idx="7">
                        <c:v>1</c:v>
                      </c:pt>
                      <c:pt idx="8">
                        <c:v>1</c:v>
                      </c:pt>
                      <c:pt idx="9">
                        <c:v>1</c:v>
                      </c:pt>
                      <c:pt idx="10">
                        <c:v>1</c:v>
                      </c:pt>
                      <c:pt idx="11">
                        <c:v>1</c:v>
                      </c:pt>
                      <c:pt idx="12">
                        <c:v>1</c:v>
                      </c:pt>
                      <c:pt idx="13">
                        <c:v>1</c:v>
                      </c:pt>
                      <c:pt idx="14">
                        <c:v>1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4-EF39-447B-B14C-8F55EEE17ED2}"/>
                  </c:ext>
                </c:extLst>
              </c15:ser>
            </c15:filteredBarSeries>
            <c15:filteredBarSeries>
              <c15:ser>
                <c:idx val="3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'[LTRF_Final_NC (1).xlsx]LTRF_BL_RFC_More_IPC'!$F$1</c15:sqref>
                        </c15:formulaRef>
                      </c:ext>
                    </c:extLst>
                    <c:strCache>
                      <c:ptCount val="1"/>
                      <c:pt idx="0">
                        <c:v>RFC</c:v>
                      </c:pt>
                    </c:strCache>
                  </c:strRef>
                </c:tx>
                <c:spPr>
                  <a:pattFill prst="dkUpDiag">
                    <a:fgClr>
                      <a:srgbClr val="00C85A"/>
                    </a:fgClr>
                    <a:bgClr>
                      <a:schemeClr val="bg1"/>
                    </a:bgClr>
                  </a:pattFill>
                  <a:ln>
                    <a:solidFill>
                      <a:sysClr val="windowText" lastClr="000000"/>
                    </a:solidFill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'[LTRF_Final_NC (1).xlsx]LTRF_BL_RFC_More_IPC'!$B$2:$B$22</c15:sqref>
                        </c15:formulaRef>
                      </c:ext>
                    </c:extLst>
                    <c:strCache>
                      <c:ptCount val="15"/>
                      <c:pt idx="0">
                        <c:v>backprop</c:v>
                      </c:pt>
                      <c:pt idx="1">
                        <c:v>bfs</c:v>
                      </c:pt>
                      <c:pt idx="2">
                        <c:v>btree</c:v>
                      </c:pt>
                      <c:pt idx="3">
                        <c:v>kmeans</c:v>
                      </c:pt>
                      <c:pt idx="4">
                        <c:v>tpacf</c:v>
                      </c:pt>
                      <c:pt idx="5">
                        <c:v>lavaMD</c:v>
                      </c:pt>
                      <c:pt idx="6">
                        <c:v>lbm</c:v>
                      </c:pt>
                      <c:pt idx="7">
                        <c:v>leukocyte</c:v>
                      </c:pt>
                      <c:pt idx="8">
                        <c:v>myocyte</c:v>
                      </c:pt>
                      <c:pt idx="9">
                        <c:v>NN</c:v>
                      </c:pt>
                      <c:pt idx="10">
                        <c:v>sad</c:v>
                      </c:pt>
                      <c:pt idx="11">
                        <c:v>sgemm</c:v>
                      </c:pt>
                      <c:pt idx="12">
                        <c:v>STO</c:v>
                      </c:pt>
                      <c:pt idx="13">
                        <c:v>WP</c:v>
                      </c:pt>
                      <c:pt idx="14">
                        <c:v>GMEAN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'[LTRF_Final_NC (1).xlsx]LTRF_BL_RFC_More_IPC'!$F$2:$F$22</c15:sqref>
                        </c15:formulaRef>
                      </c:ext>
                    </c:extLst>
                    <c:numCache>
                      <c:formatCode>General</c:formatCode>
                      <c:ptCount val="15"/>
                      <c:pt idx="0">
                        <c:v>0.78377509999999995</c:v>
                      </c:pt>
                      <c:pt idx="1">
                        <c:v>0.81</c:v>
                      </c:pt>
                      <c:pt idx="2">
                        <c:v>0.78892010999999995</c:v>
                      </c:pt>
                      <c:pt idx="3">
                        <c:v>0.76892011000000005</c:v>
                      </c:pt>
                      <c:pt idx="4">
                        <c:v>0.76377510000000004</c:v>
                      </c:pt>
                      <c:pt idx="5">
                        <c:v>0.76463499999999995</c:v>
                      </c:pt>
                      <c:pt idx="6">
                        <c:v>0.77</c:v>
                      </c:pt>
                      <c:pt idx="7">
                        <c:v>0.8</c:v>
                      </c:pt>
                      <c:pt idx="8">
                        <c:v>0.77</c:v>
                      </c:pt>
                      <c:pt idx="9">
                        <c:v>1.37</c:v>
                      </c:pt>
                      <c:pt idx="10">
                        <c:v>1.06</c:v>
                      </c:pt>
                      <c:pt idx="11">
                        <c:v>1.26</c:v>
                      </c:pt>
                      <c:pt idx="12">
                        <c:v>1.1299999999999999</c:v>
                      </c:pt>
                      <c:pt idx="13">
                        <c:v>0.88</c:v>
                      </c:pt>
                      <c:pt idx="14">
                        <c:v>0.95486644875556204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EF39-447B-B14C-8F55EEE17ED2}"/>
                  </c:ext>
                </c:extLst>
              </c15:ser>
            </c15:filteredBarSeries>
            <c15:filteredBarSeries>
              <c15:ser>
                <c:idx val="6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'[LTRF_Final_NC (1).xlsx]LTRF_BL_RFC_More_IPC'!$I$1</c15:sqref>
                        </c15:formulaRef>
                      </c:ext>
                    </c:extLst>
                    <c:strCache>
                      <c:ptCount val="1"/>
                      <c:pt idx="0">
                        <c:v>LTRF</c:v>
                      </c:pt>
                    </c:strCache>
                  </c:strRef>
                </c:tx>
                <c:spPr>
                  <a:pattFill prst="pct75">
                    <a:fgClr>
                      <a:srgbClr val="5B9BD5"/>
                    </a:fgClr>
                    <a:bgClr>
                      <a:schemeClr val="bg1"/>
                    </a:bgClr>
                  </a:pattFill>
                  <a:ln>
                    <a:solidFill>
                      <a:sysClr val="windowText" lastClr="000000"/>
                    </a:solidFill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'[LTRF_Final_NC (1).xlsx]LTRF_BL_RFC_More_IPC'!$B$2:$B$22</c15:sqref>
                        </c15:formulaRef>
                      </c:ext>
                    </c:extLst>
                    <c:strCache>
                      <c:ptCount val="15"/>
                      <c:pt idx="0">
                        <c:v>backprop</c:v>
                      </c:pt>
                      <c:pt idx="1">
                        <c:v>bfs</c:v>
                      </c:pt>
                      <c:pt idx="2">
                        <c:v>btree</c:v>
                      </c:pt>
                      <c:pt idx="3">
                        <c:v>kmeans</c:v>
                      </c:pt>
                      <c:pt idx="4">
                        <c:v>tpacf</c:v>
                      </c:pt>
                      <c:pt idx="5">
                        <c:v>lavaMD</c:v>
                      </c:pt>
                      <c:pt idx="6">
                        <c:v>lbm</c:v>
                      </c:pt>
                      <c:pt idx="7">
                        <c:v>leukocyte</c:v>
                      </c:pt>
                      <c:pt idx="8">
                        <c:v>myocyte</c:v>
                      </c:pt>
                      <c:pt idx="9">
                        <c:v>NN</c:v>
                      </c:pt>
                      <c:pt idx="10">
                        <c:v>sad</c:v>
                      </c:pt>
                      <c:pt idx="11">
                        <c:v>sgemm</c:v>
                      </c:pt>
                      <c:pt idx="12">
                        <c:v>STO</c:v>
                      </c:pt>
                      <c:pt idx="13">
                        <c:v>WP</c:v>
                      </c:pt>
                      <c:pt idx="14">
                        <c:v>GMEAN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'[LTRF_Final_NC (1).xlsx]LTRF_BL_RFC_More_IPC'!$I$2:$I$22</c15:sqref>
                        </c15:formulaRef>
                      </c:ext>
                    </c:extLst>
                    <c:numCache>
                      <c:formatCode>General</c:formatCode>
                      <c:ptCount val="15"/>
                      <c:pt idx="0">
                        <c:v>0.96399999999999997</c:v>
                      </c:pt>
                      <c:pt idx="1">
                        <c:v>0.95499999999999996</c:v>
                      </c:pt>
                      <c:pt idx="2">
                        <c:v>0.95499999999999996</c:v>
                      </c:pt>
                      <c:pt idx="3">
                        <c:v>0.96</c:v>
                      </c:pt>
                      <c:pt idx="4">
                        <c:v>0.95499999999999996</c:v>
                      </c:pt>
                      <c:pt idx="5">
                        <c:v>1.046</c:v>
                      </c:pt>
                      <c:pt idx="6">
                        <c:v>1.07</c:v>
                      </c:pt>
                      <c:pt idx="7">
                        <c:v>1.1100000000000001</c:v>
                      </c:pt>
                      <c:pt idx="8">
                        <c:v>1.08</c:v>
                      </c:pt>
                      <c:pt idx="9">
                        <c:v>1.88</c:v>
                      </c:pt>
                      <c:pt idx="10">
                        <c:v>1.4650000000000001</c:v>
                      </c:pt>
                      <c:pt idx="11">
                        <c:v>1.73</c:v>
                      </c:pt>
                      <c:pt idx="12">
                        <c:v>1.56</c:v>
                      </c:pt>
                      <c:pt idx="13">
                        <c:v>1.23</c:v>
                      </c:pt>
                      <c:pt idx="14">
                        <c:v>1.3212055429202003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6-EF39-447B-B14C-8F55EEE17ED2}"/>
                  </c:ext>
                </c:extLst>
              </c15:ser>
            </c15:filteredBarSeries>
            <c15:filteredBarSeries>
              <c15:ser>
                <c:idx val="7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'[LTRF_Final_NC (1).xlsx]LTRF_BL_RFC_More_IPC'!$J$1</c15:sqref>
                        </c15:formulaRef>
                      </c:ext>
                    </c:extLst>
                    <c:strCache>
                      <c:ptCount val="1"/>
                      <c:pt idx="0">
                        <c:v>LTRF+</c:v>
                      </c:pt>
                    </c:strCache>
                  </c:strRef>
                </c:tx>
                <c:spPr>
                  <a:pattFill prst="trellis">
                    <a:fgClr>
                      <a:srgbClr val="BDD7EE"/>
                    </a:fgClr>
                    <a:bgClr>
                      <a:schemeClr val="bg1"/>
                    </a:bgClr>
                  </a:pattFill>
                  <a:ln>
                    <a:solidFill>
                      <a:sysClr val="windowText" lastClr="000000"/>
                    </a:solidFill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'[LTRF_Final_NC (1).xlsx]LTRF_BL_RFC_More_IPC'!$B$2:$B$22</c15:sqref>
                        </c15:formulaRef>
                      </c:ext>
                    </c:extLst>
                    <c:strCache>
                      <c:ptCount val="15"/>
                      <c:pt idx="0">
                        <c:v>backprop</c:v>
                      </c:pt>
                      <c:pt idx="1">
                        <c:v>bfs</c:v>
                      </c:pt>
                      <c:pt idx="2">
                        <c:v>btree</c:v>
                      </c:pt>
                      <c:pt idx="3">
                        <c:v>kmeans</c:v>
                      </c:pt>
                      <c:pt idx="4">
                        <c:v>tpacf</c:v>
                      </c:pt>
                      <c:pt idx="5">
                        <c:v>lavaMD</c:v>
                      </c:pt>
                      <c:pt idx="6">
                        <c:v>lbm</c:v>
                      </c:pt>
                      <c:pt idx="7">
                        <c:v>leukocyte</c:v>
                      </c:pt>
                      <c:pt idx="8">
                        <c:v>myocyte</c:v>
                      </c:pt>
                      <c:pt idx="9">
                        <c:v>NN</c:v>
                      </c:pt>
                      <c:pt idx="10">
                        <c:v>sad</c:v>
                      </c:pt>
                      <c:pt idx="11">
                        <c:v>sgemm</c:v>
                      </c:pt>
                      <c:pt idx="12">
                        <c:v>STO</c:v>
                      </c:pt>
                      <c:pt idx="13">
                        <c:v>WP</c:v>
                      </c:pt>
                      <c:pt idx="14">
                        <c:v>GMEAN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'[LTRF_Final_NC (1).xlsx]LTRF_BL_RFC_More_IPC'!$J$2:$J$22</c15:sqref>
                        </c15:formulaRef>
                      </c:ext>
                    </c:extLst>
                    <c:numCache>
                      <c:formatCode>General</c:formatCode>
                      <c:ptCount val="15"/>
                      <c:pt idx="0">
                        <c:v>0.97926663599999997</c:v>
                      </c:pt>
                      <c:pt idx="1">
                        <c:v>0.98</c:v>
                      </c:pt>
                      <c:pt idx="2">
                        <c:v>0.97901214200000009</c:v>
                      </c:pt>
                      <c:pt idx="3">
                        <c:v>0.98901214199999998</c:v>
                      </c:pt>
                      <c:pt idx="4">
                        <c:v>0.99</c:v>
                      </c:pt>
                      <c:pt idx="5">
                        <c:v>1.07</c:v>
                      </c:pt>
                      <c:pt idx="6">
                        <c:v>1.0900000000000001</c:v>
                      </c:pt>
                      <c:pt idx="7">
                        <c:v>1.1399999999999999</c:v>
                      </c:pt>
                      <c:pt idx="8">
                        <c:v>1.1000000000000001</c:v>
                      </c:pt>
                      <c:pt idx="9">
                        <c:v>1.92</c:v>
                      </c:pt>
                      <c:pt idx="10">
                        <c:v>1.4850000000000001</c:v>
                      </c:pt>
                      <c:pt idx="11">
                        <c:v>1.76</c:v>
                      </c:pt>
                      <c:pt idx="12">
                        <c:v>1.6</c:v>
                      </c:pt>
                      <c:pt idx="13">
                        <c:v>1.2544</c:v>
                      </c:pt>
                      <c:pt idx="14">
                        <c:v>1.3483432507432973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7-EF39-447B-B14C-8F55EEE17ED2}"/>
                  </c:ext>
                </c:extLst>
              </c15:ser>
            </c15:filteredBarSeries>
            <c15:filteredBar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'[LTRF_Final_NC (1).xlsx]LTRF_BL_RFC_More_IPC'!$H$1</c15:sqref>
                        </c15:formulaRef>
                      </c:ext>
                    </c:extLst>
                    <c:strCache>
                      <c:ptCount val="1"/>
                      <c:pt idx="0">
                        <c:v>BL</c:v>
                      </c:pt>
                    </c:strCache>
                  </c:strRef>
                </c:tx>
                <c:spPr>
                  <a:solidFill>
                    <a:srgbClr val="1F4E79"/>
                  </a:solidFill>
                  <a:ln>
                    <a:solidFill>
                      <a:sysClr val="windowText" lastClr="000000"/>
                    </a:solidFill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'[LTRF_Final_NC (1).xlsx]LTRF_BL_RFC_More_IPC'!$B$2:$B$22</c15:sqref>
                        </c15:formulaRef>
                      </c:ext>
                    </c:extLst>
                    <c:strCache>
                      <c:ptCount val="15"/>
                      <c:pt idx="0">
                        <c:v>backprop</c:v>
                      </c:pt>
                      <c:pt idx="1">
                        <c:v>bfs</c:v>
                      </c:pt>
                      <c:pt idx="2">
                        <c:v>btree</c:v>
                      </c:pt>
                      <c:pt idx="3">
                        <c:v>kmeans</c:v>
                      </c:pt>
                      <c:pt idx="4">
                        <c:v>tpacf</c:v>
                      </c:pt>
                      <c:pt idx="5">
                        <c:v>lavaMD</c:v>
                      </c:pt>
                      <c:pt idx="6">
                        <c:v>lbm</c:v>
                      </c:pt>
                      <c:pt idx="7">
                        <c:v>leukocyte</c:v>
                      </c:pt>
                      <c:pt idx="8">
                        <c:v>myocyte</c:v>
                      </c:pt>
                      <c:pt idx="9">
                        <c:v>NN</c:v>
                      </c:pt>
                      <c:pt idx="10">
                        <c:v>sad</c:v>
                      </c:pt>
                      <c:pt idx="11">
                        <c:v>sgemm</c:v>
                      </c:pt>
                      <c:pt idx="12">
                        <c:v>STO</c:v>
                      </c:pt>
                      <c:pt idx="13">
                        <c:v>WP</c:v>
                      </c:pt>
                      <c:pt idx="14">
                        <c:v>GMEAN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'[LTRF_Final_NC (1).xlsx]LTRF_BL_RFC_More_IPC'!$H$2:$H$22</c15:sqref>
                        </c15:formulaRef>
                      </c:ext>
                    </c:extLst>
                    <c:numCache>
                      <c:formatCode>General</c:formatCode>
                      <c:ptCount val="15"/>
                      <c:pt idx="0">
                        <c:v>0.60070199999999996</c:v>
                      </c:pt>
                      <c:pt idx="1">
                        <c:v>0.68</c:v>
                      </c:pt>
                      <c:pt idx="2">
                        <c:v>0.65490000000000004</c:v>
                      </c:pt>
                      <c:pt idx="3">
                        <c:v>0.55000000000000004</c:v>
                      </c:pt>
                      <c:pt idx="4">
                        <c:v>0.56999999999999995</c:v>
                      </c:pt>
                      <c:pt idx="5">
                        <c:v>0.6</c:v>
                      </c:pt>
                      <c:pt idx="6">
                        <c:v>0.62</c:v>
                      </c:pt>
                      <c:pt idx="7">
                        <c:v>0.63</c:v>
                      </c:pt>
                      <c:pt idx="8">
                        <c:v>0.6</c:v>
                      </c:pt>
                      <c:pt idx="9">
                        <c:v>1.07</c:v>
                      </c:pt>
                      <c:pt idx="10">
                        <c:v>0.85</c:v>
                      </c:pt>
                      <c:pt idx="11">
                        <c:v>0.94</c:v>
                      </c:pt>
                      <c:pt idx="12">
                        <c:v>0.9</c:v>
                      </c:pt>
                      <c:pt idx="13">
                        <c:v>0.73</c:v>
                      </c:pt>
                      <c:pt idx="14">
                        <c:v>0.75422931331604415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8-EF39-447B-B14C-8F55EEE17ED2}"/>
                  </c:ext>
                </c:extLst>
              </c15:ser>
            </c15:filteredBarSeries>
            <c15:filteredBarSeries>
              <c15:ser>
                <c:idx val="9"/>
                <c:order val="8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'[LTRF_Final_NC (1).xlsx]LTRF_BL_RFC_More_IPC'!$L$1</c15:sqref>
                        </c15:formulaRef>
                      </c:ext>
                    </c:extLst>
                    <c:strCache>
                      <c:ptCount val="1"/>
                      <c:pt idx="0">
                        <c:v>LTRF+</c:v>
                      </c:pt>
                    </c:strCache>
                  </c:strRef>
                </c:tx>
                <c:spPr>
                  <a:solidFill>
                    <a:srgbClr val="002060"/>
                  </a:solidFill>
                  <a:ln>
                    <a:solidFill>
                      <a:sysClr val="windowText" lastClr="000000"/>
                    </a:solidFill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'[LTRF_Final_NC (1).xlsx]LTRF_BL_RFC_More_IPC'!$B$2:$B$22</c15:sqref>
                        </c15:formulaRef>
                      </c:ext>
                    </c:extLst>
                    <c:strCache>
                      <c:ptCount val="15"/>
                      <c:pt idx="0">
                        <c:v>backprop</c:v>
                      </c:pt>
                      <c:pt idx="1">
                        <c:v>bfs</c:v>
                      </c:pt>
                      <c:pt idx="2">
                        <c:v>btree</c:v>
                      </c:pt>
                      <c:pt idx="3">
                        <c:v>kmeans</c:v>
                      </c:pt>
                      <c:pt idx="4">
                        <c:v>tpacf</c:v>
                      </c:pt>
                      <c:pt idx="5">
                        <c:v>lavaMD</c:v>
                      </c:pt>
                      <c:pt idx="6">
                        <c:v>lbm</c:v>
                      </c:pt>
                      <c:pt idx="7">
                        <c:v>leukocyte</c:v>
                      </c:pt>
                      <c:pt idx="8">
                        <c:v>myocyte</c:v>
                      </c:pt>
                      <c:pt idx="9">
                        <c:v>NN</c:v>
                      </c:pt>
                      <c:pt idx="10">
                        <c:v>sad</c:v>
                      </c:pt>
                      <c:pt idx="11">
                        <c:v>sgemm</c:v>
                      </c:pt>
                      <c:pt idx="12">
                        <c:v>STO</c:v>
                      </c:pt>
                      <c:pt idx="13">
                        <c:v>WP</c:v>
                      </c:pt>
                      <c:pt idx="14">
                        <c:v>GMEAN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'[LTRF_Final_NC (1).xlsx]LTRF_BL_RFC_More_IPC'!$L$2:$L$22</c15:sqref>
                        </c15:formulaRef>
                      </c:ext>
                    </c:extLst>
                    <c:numCache>
                      <c:formatCode>General</c:formatCode>
                      <c:ptCount val="15"/>
                      <c:pt idx="0">
                        <c:v>0.96099999999999997</c:v>
                      </c:pt>
                      <c:pt idx="1">
                        <c:v>0.96</c:v>
                      </c:pt>
                      <c:pt idx="2">
                        <c:v>0.96836947200000001</c:v>
                      </c:pt>
                      <c:pt idx="3">
                        <c:v>0.96836947200000001</c:v>
                      </c:pt>
                      <c:pt idx="4">
                        <c:v>0.95099999999999996</c:v>
                      </c:pt>
                      <c:pt idx="5">
                        <c:v>1.05</c:v>
                      </c:pt>
                      <c:pt idx="6">
                        <c:v>1.06</c:v>
                      </c:pt>
                      <c:pt idx="7">
                        <c:v>1.1000000000000001</c:v>
                      </c:pt>
                      <c:pt idx="8">
                        <c:v>1.06</c:v>
                      </c:pt>
                      <c:pt idx="9">
                        <c:v>1.86</c:v>
                      </c:pt>
                      <c:pt idx="10">
                        <c:v>1.44</c:v>
                      </c:pt>
                      <c:pt idx="11">
                        <c:v>1.72</c:v>
                      </c:pt>
                      <c:pt idx="12">
                        <c:v>1.55</c:v>
                      </c:pt>
                      <c:pt idx="13">
                        <c:v>1.22</c:v>
                      </c:pt>
                      <c:pt idx="14">
                        <c:v>1.3092787680937903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9-EF39-447B-B14C-8F55EEE17ED2}"/>
                  </c:ext>
                </c:extLst>
              </c15:ser>
            </c15:filteredBarSeries>
          </c:ext>
        </c:extLst>
      </c:barChart>
      <c:catAx>
        <c:axId val="249308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242095216"/>
        <c:crosses val="autoZero"/>
        <c:auto val="1"/>
        <c:lblAlgn val="ctr"/>
        <c:lblOffset val="100"/>
        <c:noMultiLvlLbl val="0"/>
      </c:catAx>
      <c:valAx>
        <c:axId val="242095216"/>
        <c:scaling>
          <c:orientation val="minMax"/>
          <c:max val="2"/>
          <c:min val="0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/>
                  <a:t>Normalized</a:t>
                </a:r>
                <a:r>
                  <a:rPr lang="en-US" sz="1800" baseline="0"/>
                  <a:t> IPC</a:t>
                </a:r>
                <a:endParaRPr lang="en-US" sz="1800"/>
              </a:p>
            </c:rich>
          </c:tx>
          <c:layout>
            <c:manualLayout>
              <c:xMode val="edge"/>
              <c:yMode val="edge"/>
              <c:x val="1.0940123416245459E-2"/>
              <c:y val="0.110720444358200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249308048"/>
        <c:crosses val="autoZero"/>
        <c:crossBetween val="between"/>
        <c:majorUnit val="0.4"/>
      </c:valAx>
      <c:spPr>
        <a:noFill/>
        <a:ln>
          <a:solidFill>
            <a:sysClr val="windowText" lastClr="000000"/>
          </a:solidFill>
        </a:ln>
        <a:effectLst/>
      </c:spPr>
    </c:plotArea>
    <c:legend>
      <c:legendPos val="r"/>
      <c:layout>
        <c:manualLayout>
          <c:xMode val="edge"/>
          <c:yMode val="edge"/>
          <c:x val="0.12814466567797697"/>
          <c:y val="3.245818659246015E-2"/>
          <c:w val="0.73058523682529264"/>
          <c:h val="0.1165955017718673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ize="5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0.35363</cdr:y>
    </cdr:from>
    <cdr:to>
      <cdr:x>0.13539</cdr:x>
      <cdr:y>0.6692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50FF1150-3CF6-4FA3-870C-10B98B329024}"/>
            </a:ext>
          </a:extLst>
        </cdr:cNvPr>
        <cdr:cNvSpPr txBox="1"/>
      </cdr:nvSpPr>
      <cdr:spPr>
        <a:xfrm xmlns:a="http://schemas.openxmlformats.org/drawingml/2006/main" rot="16200000">
          <a:off x="-608791" y="1447027"/>
          <a:ext cx="1235410" cy="11101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600" dirty="0"/>
            <a:t>Max tolerable </a:t>
          </a:r>
          <a:r>
            <a:rPr lang="en-US" sz="1800" dirty="0"/>
            <a:t>access</a:t>
          </a:r>
          <a:r>
            <a:rPr lang="en-US" sz="1600" dirty="0"/>
            <a:t> </a:t>
          </a:r>
          <a:r>
            <a:rPr lang="en-US" sz="1800" dirty="0"/>
            <a:t>latency</a:t>
          </a:r>
          <a:endParaRPr lang="en-US" sz="160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87FBD1-A786-4944-85C1-F00657A73DBE}" type="datetimeFigureOut">
              <a:rPr lang="en-US" smtClean="0"/>
              <a:t>3/22/2018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E3271F-7425-1F4D-9CEB-AA003F758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1421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DE85CC-C942-4BEA-8A51-D004A285CE75}" type="datetimeFigureOut">
              <a:rPr lang="en-US" smtClean="0"/>
              <a:t>3/22/2018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070261-DDF3-4A25-A57F-F361917ECC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69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70261-DDF3-4A25-A57F-F361917ECCF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5938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70261-DDF3-4A25-A57F-F361917ECCF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34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70261-DDF3-4A25-A57F-F361917ECCF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5237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70261-DDF3-4A25-A57F-F361917ECCF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2451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70261-DDF3-4A25-A57F-F361917ECCF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8364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70261-DDF3-4A25-A57F-F361917ECCF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4684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70261-DDF3-4A25-A57F-F361917ECCF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2491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70261-DDF3-4A25-A57F-F361917ECCF6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5494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70261-DDF3-4A25-A57F-F361917ECCF6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3429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70261-DDF3-4A25-A57F-F361917ECCF6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5687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70261-DDF3-4A25-A57F-F361917ECCF6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3560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70261-DDF3-4A25-A57F-F361917ECCF6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8833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70261-DDF3-4A25-A57F-F361917ECCF6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2820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70261-DDF3-4A25-A57F-F361917ECCF6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7996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70261-DDF3-4A25-A57F-F361917ECCF6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5966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70261-DDF3-4A25-A57F-F361917ECCF6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5154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70261-DDF3-4A25-A57F-F361917ECCF6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4451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70261-DDF3-4A25-A57F-F361917ECCF6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55808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70261-DDF3-4A25-A57F-F361917ECCF6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7389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70261-DDF3-4A25-A57F-F361917ECCF6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9149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6678B-5A7A-4B90-B104-08D81DE501A8}" type="datetime1">
              <a:rPr lang="en-US" smtClean="0"/>
              <a:t>3/22/2018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798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723445"/>
          </a:xfrm>
        </p:spPr>
        <p:txBody>
          <a:bodyPr>
            <a:normAutofit/>
          </a:bodyPr>
          <a:lstStyle>
            <a:lvl1pPr>
              <a:defRPr sz="3600" b="1">
                <a:solidFill>
                  <a:schemeClr val="accent5">
                    <a:lumMod val="50000"/>
                  </a:schemeClr>
                </a:solidFill>
                <a:latin typeface="Gill Sans MT" panose="020B050202010402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10491"/>
            <a:ext cx="7886700" cy="4966472"/>
          </a:xfrm>
        </p:spPr>
        <p:txBody>
          <a:bodyPr/>
          <a:lstStyle>
            <a:lvl1pPr>
              <a:defRPr>
                <a:latin typeface="Gill Sans MT" panose="020B0502020104020203" pitchFamily="34" charset="0"/>
              </a:defRPr>
            </a:lvl1pPr>
            <a:lvl2pPr>
              <a:defRPr>
                <a:latin typeface="Gill Sans MT" panose="020B0502020104020203" pitchFamily="34" charset="0"/>
              </a:defRPr>
            </a:lvl2pPr>
            <a:lvl3pPr>
              <a:defRPr>
                <a:latin typeface="Gill Sans MT" panose="020B0502020104020203" pitchFamily="34" charset="0"/>
              </a:defRPr>
            </a:lvl3pPr>
            <a:lvl4pPr>
              <a:defRPr>
                <a:latin typeface="Gill Sans MT" panose="020B0502020104020203" pitchFamily="34" charset="0"/>
              </a:defRPr>
            </a:lvl4pPr>
            <a:lvl5pPr>
              <a:defRPr>
                <a:latin typeface="Gill Sans MT" panose="020B0502020104020203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915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>
                <a:latin typeface="Gill Sans MT" panose="020B050202010402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A1266-C3DB-42D6-86AE-14035E33A8BD}" type="datetime1">
              <a:rPr lang="en-US" smtClean="0"/>
              <a:t>3/22/2018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8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0D769-23A8-4C3A-A7DA-3008081AC88D}" type="datetime1">
              <a:rPr lang="en-US" smtClean="0"/>
              <a:t>3/22/2018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445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A3600-220B-4590-B408-BA8ECB6E25BB}" type="datetime1">
              <a:rPr lang="en-US" smtClean="0"/>
              <a:t>3/22/2018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563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EDA88-5A0B-4296-ADE5-A67D092B0EAE}" type="datetime1">
              <a:rPr lang="en-US" smtClean="0"/>
              <a:t>3/22/2018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877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4AAEB-00FA-49C4-903C-825242744E6F}" type="datetime1">
              <a:rPr lang="en-US" smtClean="0"/>
              <a:t>3/22/2018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354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D5CC0-D307-42C4-8DD8-A1304BC2F6A7}" type="datetime1">
              <a:rPr lang="en-US" smtClean="0"/>
              <a:t>3/22/2018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536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97031-1807-44C6-9E33-9D4219CB35E4}" type="datetime1">
              <a:rPr lang="en-US" smtClean="0"/>
              <a:t>3/22/2018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311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70DDE-3A47-4319-8657-B02B4FE328D8}" type="datetime1">
              <a:rPr lang="en-US" smtClean="0"/>
              <a:t>3/22/2018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733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01CC4-A03E-4285-8700-BD0558A54FBC}" type="datetime1">
              <a:rPr lang="en-US" smtClean="0"/>
              <a:t>3/22/2018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490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330472-63BD-4F26-8322-E7B4933B0A11}" type="datetime1">
              <a:rPr lang="en-US" smtClean="0"/>
              <a:t>3/22/2018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29896" y="648908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1761933-5E43-49A2-AD73-7C7EDD79F2C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7596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Gill Sans MT" panose="020B05020201040202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7" Type="http://schemas.openxmlformats.org/officeDocument/2006/relationships/image" Target="../media/image10.e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9.emf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.xml"/><Relationship Id="rId1" Type="http://schemas.openxmlformats.org/officeDocument/2006/relationships/themeOverride" Target="../theme/themeOverride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7.xml"/><Relationship Id="rId1" Type="http://schemas.openxmlformats.org/officeDocument/2006/relationships/themeOverride" Target="../theme/themeOverride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image" Target="../media/image7.emf"/><Relationship Id="rId7" Type="http://schemas.openxmlformats.org/officeDocument/2006/relationships/image" Target="../media/image14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emf"/><Relationship Id="rId11" Type="http://schemas.openxmlformats.org/officeDocument/2006/relationships/image" Target="../media/image10.emf"/><Relationship Id="rId5" Type="http://schemas.openxmlformats.org/officeDocument/2006/relationships/image" Target="../media/image12.emf"/><Relationship Id="rId10" Type="http://schemas.openxmlformats.org/officeDocument/2006/relationships/image" Target="../media/image17.emf"/><Relationship Id="rId4" Type="http://schemas.openxmlformats.org/officeDocument/2006/relationships/image" Target="../media/image11.emf"/><Relationship Id="rId9" Type="http://schemas.openxmlformats.org/officeDocument/2006/relationships/image" Target="../media/image16.em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image" Target="../media/image7.emf"/><Relationship Id="rId7" Type="http://schemas.openxmlformats.org/officeDocument/2006/relationships/image" Target="../media/image14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emf"/><Relationship Id="rId11" Type="http://schemas.openxmlformats.org/officeDocument/2006/relationships/image" Target="../media/image10.emf"/><Relationship Id="rId5" Type="http://schemas.openxmlformats.org/officeDocument/2006/relationships/image" Target="../media/image12.emf"/><Relationship Id="rId10" Type="http://schemas.openxmlformats.org/officeDocument/2006/relationships/image" Target="../media/image17.emf"/><Relationship Id="rId4" Type="http://schemas.openxmlformats.org/officeDocument/2006/relationships/image" Target="../media/image11.emf"/><Relationship Id="rId9" Type="http://schemas.openxmlformats.org/officeDocument/2006/relationships/image" Target="../media/image16.emf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13" Type="http://schemas.openxmlformats.org/officeDocument/2006/relationships/image" Target="../media/image17.emf"/><Relationship Id="rId3" Type="http://schemas.openxmlformats.org/officeDocument/2006/relationships/image" Target="../media/image18.emf"/><Relationship Id="rId7" Type="http://schemas.openxmlformats.org/officeDocument/2006/relationships/image" Target="../media/image11.emf"/><Relationship Id="rId12" Type="http://schemas.openxmlformats.org/officeDocument/2006/relationships/image" Target="../media/image16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emf"/><Relationship Id="rId11" Type="http://schemas.openxmlformats.org/officeDocument/2006/relationships/image" Target="../media/image15.emf"/><Relationship Id="rId5" Type="http://schemas.openxmlformats.org/officeDocument/2006/relationships/image" Target="../media/image20.emf"/><Relationship Id="rId10" Type="http://schemas.openxmlformats.org/officeDocument/2006/relationships/image" Target="../media/image14.emf"/><Relationship Id="rId4" Type="http://schemas.openxmlformats.org/officeDocument/2006/relationships/image" Target="../media/image19.emf"/><Relationship Id="rId9" Type="http://schemas.openxmlformats.org/officeDocument/2006/relationships/image" Target="../media/image13.emf"/><Relationship Id="rId14" Type="http://schemas.openxmlformats.org/officeDocument/2006/relationships/image" Target="../media/image10.emf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emf"/><Relationship Id="rId13" Type="http://schemas.openxmlformats.org/officeDocument/2006/relationships/image" Target="../media/image13.emf"/><Relationship Id="rId18" Type="http://schemas.openxmlformats.org/officeDocument/2006/relationships/image" Target="../media/image10.emf"/><Relationship Id="rId3" Type="http://schemas.openxmlformats.org/officeDocument/2006/relationships/image" Target="../media/image21.emf"/><Relationship Id="rId21" Type="http://schemas.openxmlformats.org/officeDocument/2006/relationships/image" Target="../media/image20.emf"/><Relationship Id="rId7" Type="http://schemas.openxmlformats.org/officeDocument/2006/relationships/image" Target="../media/image25.emf"/><Relationship Id="rId12" Type="http://schemas.openxmlformats.org/officeDocument/2006/relationships/image" Target="../media/image12.emf"/><Relationship Id="rId17" Type="http://schemas.openxmlformats.org/officeDocument/2006/relationships/image" Target="../media/image17.emf"/><Relationship Id="rId2" Type="http://schemas.openxmlformats.org/officeDocument/2006/relationships/notesSlide" Target="../notesSlides/notesSlide18.xml"/><Relationship Id="rId16" Type="http://schemas.openxmlformats.org/officeDocument/2006/relationships/image" Target="../media/image16.emf"/><Relationship Id="rId20" Type="http://schemas.openxmlformats.org/officeDocument/2006/relationships/image" Target="../media/image19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emf"/><Relationship Id="rId11" Type="http://schemas.openxmlformats.org/officeDocument/2006/relationships/image" Target="../media/image11.emf"/><Relationship Id="rId5" Type="http://schemas.openxmlformats.org/officeDocument/2006/relationships/image" Target="../media/image23.emf"/><Relationship Id="rId15" Type="http://schemas.openxmlformats.org/officeDocument/2006/relationships/image" Target="../media/image15.emf"/><Relationship Id="rId10" Type="http://schemas.openxmlformats.org/officeDocument/2006/relationships/image" Target="../media/image28.emf"/><Relationship Id="rId19" Type="http://schemas.openxmlformats.org/officeDocument/2006/relationships/image" Target="../media/image18.emf"/><Relationship Id="rId4" Type="http://schemas.openxmlformats.org/officeDocument/2006/relationships/image" Target="../media/image22.emf"/><Relationship Id="rId9" Type="http://schemas.openxmlformats.org/officeDocument/2006/relationships/image" Target="../media/image27.emf"/><Relationship Id="rId14" Type="http://schemas.openxmlformats.org/officeDocument/2006/relationships/image" Target="../media/image14.emf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emf"/><Relationship Id="rId13" Type="http://schemas.openxmlformats.org/officeDocument/2006/relationships/image" Target="../media/image13.emf"/><Relationship Id="rId18" Type="http://schemas.openxmlformats.org/officeDocument/2006/relationships/image" Target="../media/image10.emf"/><Relationship Id="rId3" Type="http://schemas.openxmlformats.org/officeDocument/2006/relationships/image" Target="../media/image21.emf"/><Relationship Id="rId21" Type="http://schemas.openxmlformats.org/officeDocument/2006/relationships/image" Target="../media/image20.emf"/><Relationship Id="rId7" Type="http://schemas.openxmlformats.org/officeDocument/2006/relationships/image" Target="../media/image25.emf"/><Relationship Id="rId12" Type="http://schemas.openxmlformats.org/officeDocument/2006/relationships/image" Target="../media/image12.emf"/><Relationship Id="rId17" Type="http://schemas.openxmlformats.org/officeDocument/2006/relationships/image" Target="../media/image17.emf"/><Relationship Id="rId2" Type="http://schemas.openxmlformats.org/officeDocument/2006/relationships/notesSlide" Target="../notesSlides/notesSlide19.xml"/><Relationship Id="rId16" Type="http://schemas.openxmlformats.org/officeDocument/2006/relationships/image" Target="../media/image16.emf"/><Relationship Id="rId20" Type="http://schemas.openxmlformats.org/officeDocument/2006/relationships/image" Target="../media/image19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emf"/><Relationship Id="rId11" Type="http://schemas.openxmlformats.org/officeDocument/2006/relationships/image" Target="../media/image11.emf"/><Relationship Id="rId5" Type="http://schemas.openxmlformats.org/officeDocument/2006/relationships/image" Target="../media/image23.emf"/><Relationship Id="rId15" Type="http://schemas.openxmlformats.org/officeDocument/2006/relationships/image" Target="../media/image15.emf"/><Relationship Id="rId10" Type="http://schemas.openxmlformats.org/officeDocument/2006/relationships/image" Target="../media/image28.emf"/><Relationship Id="rId19" Type="http://schemas.openxmlformats.org/officeDocument/2006/relationships/image" Target="../media/image18.emf"/><Relationship Id="rId4" Type="http://schemas.openxmlformats.org/officeDocument/2006/relationships/image" Target="../media/image22.emf"/><Relationship Id="rId9" Type="http://schemas.openxmlformats.org/officeDocument/2006/relationships/image" Target="../media/image27.emf"/><Relationship Id="rId14" Type="http://schemas.openxmlformats.org/officeDocument/2006/relationships/image" Target="../media/image14.e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709253"/>
            <a:ext cx="9144000" cy="1987126"/>
          </a:xfrm>
        </p:spPr>
        <p:txBody>
          <a:bodyPr anchor="t">
            <a:noAutofit/>
          </a:bodyPr>
          <a:lstStyle/>
          <a:p>
            <a:r>
              <a:rPr lang="en-US" sz="3600" b="1" dirty="0">
                <a:solidFill>
                  <a:schemeClr val="accent1">
                    <a:lumMod val="50000"/>
                  </a:schemeClr>
                </a:solidFill>
              </a:rPr>
              <a:t>LTRF: Enabling High-Capacity Register Files for GPUs via Hardware/Software Cooperative Register Prefetching</a:t>
            </a:r>
            <a:endParaRPr lang="en-US" sz="3300" b="1" i="1" dirty="0">
              <a:solidFill>
                <a:schemeClr val="accent1">
                  <a:lumMod val="50000"/>
                </a:schemeClr>
              </a:solidFill>
              <a:latin typeface="Gill Sans MT" charset="0"/>
              <a:ea typeface="Gill Sans MT" charset="0"/>
              <a:cs typeface="Gill Sans MT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8545379"/>
              </p:ext>
            </p:extLst>
          </p:nvPr>
        </p:nvGraphicFramePr>
        <p:xfrm>
          <a:off x="-274617" y="2886808"/>
          <a:ext cx="9319466" cy="19293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659733">
                  <a:extLst>
                    <a:ext uri="{9D8B030D-6E8A-4147-A177-3AD203B41FA5}">
                      <a16:colId xmlns:a16="http://schemas.microsoft.com/office/drawing/2014/main" val="2751068646"/>
                    </a:ext>
                  </a:extLst>
                </a:gridCol>
                <a:gridCol w="4659733">
                  <a:extLst>
                    <a:ext uri="{9D8B030D-6E8A-4147-A177-3AD203B41FA5}">
                      <a16:colId xmlns:a16="http://schemas.microsoft.com/office/drawing/2014/main" val="7786660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US" sz="28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Mohammad </a:t>
                      </a:r>
                      <a:r>
                        <a:rPr lang="en-US" sz="2800" kern="12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Sadrosadati</a:t>
                      </a:r>
                      <a:endParaRPr lang="en-US" sz="280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Gill Sans MT" panose="020B0502020104020203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US" sz="3000" b="1" kern="12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Amirhossein</a:t>
                      </a:r>
                      <a:r>
                        <a:rPr lang="en-US" sz="3000" b="1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000" b="1" kern="12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Mirhosseini</a:t>
                      </a:r>
                      <a:endParaRPr lang="en-US" sz="3000" b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Gill Sans MT" panose="020B0502020104020203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5876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US" sz="2800" kern="12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Seyed</a:t>
                      </a:r>
                      <a:r>
                        <a:rPr lang="en-US" sz="28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800" kern="12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Borna</a:t>
                      </a:r>
                      <a:r>
                        <a:rPr lang="en-US" sz="28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800" kern="12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Ehsani</a:t>
                      </a:r>
                      <a:endParaRPr lang="en-US" sz="280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Gill Sans MT" panose="020B0502020104020203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US" sz="28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Hamid </a:t>
                      </a:r>
                      <a:r>
                        <a:rPr lang="en-US" sz="2800" kern="12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Sarbazi</a:t>
                      </a:r>
                      <a:r>
                        <a:rPr lang="en-US" sz="28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-Azad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6467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US" sz="28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Mario </a:t>
                      </a:r>
                      <a:r>
                        <a:rPr lang="en-US" sz="2800" kern="12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Drumond</a:t>
                      </a:r>
                      <a:endParaRPr lang="en-US" sz="280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Gill Sans MT" panose="020B0502020104020203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US" sz="2800" kern="12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Babak</a:t>
                      </a:r>
                      <a:r>
                        <a:rPr lang="en-US" sz="28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800" kern="12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Falsafi</a:t>
                      </a:r>
                      <a:endParaRPr lang="en-US" sz="280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Gill Sans MT" panose="020B0502020104020203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8075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US" sz="2800" kern="12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Rachata</a:t>
                      </a:r>
                      <a:r>
                        <a:rPr lang="en-US" sz="28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800" kern="12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Ausavarungnirun</a:t>
                      </a:r>
                      <a:endParaRPr lang="en-US" sz="280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Gill Sans MT" panose="020B0502020104020203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US" sz="2800" kern="12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Onur</a:t>
                      </a:r>
                      <a:r>
                        <a:rPr lang="en-US" sz="28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800" kern="12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Mutlu</a:t>
                      </a:r>
                      <a:endParaRPr lang="en-US" sz="280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Gill Sans MT" panose="020B0502020104020203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0929050"/>
                  </a:ext>
                </a:extLst>
              </a:tr>
            </a:tbl>
          </a:graphicData>
        </a:graphic>
      </p:graphicFrame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4697" y="5435212"/>
            <a:ext cx="1592071" cy="94639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100" y="5486400"/>
            <a:ext cx="1793274" cy="84512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528" y="5367321"/>
            <a:ext cx="1951322" cy="118357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8836" y="5317110"/>
            <a:ext cx="1263999" cy="123379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3169" y="5356776"/>
            <a:ext cx="1874795" cy="1125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0246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FA5D63-B3B2-4E07-A6AB-F4FC60CB02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55245" y="365126"/>
            <a:ext cx="9254490" cy="723445"/>
          </a:xfrm>
        </p:spPr>
        <p:txBody>
          <a:bodyPr>
            <a:noAutofit/>
          </a:bodyPr>
          <a:lstStyle/>
          <a:p>
            <a:pPr algn="ctr"/>
            <a:r>
              <a:rPr lang="en-US" dirty="0"/>
              <a:t>Register file size limits GPU scalability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919525-815C-401F-B3EE-611F35824F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219627"/>
            <a:ext cx="8144960" cy="4966472"/>
          </a:xfrm>
        </p:spPr>
        <p:txBody>
          <a:bodyPr/>
          <a:lstStyle/>
          <a:p>
            <a:r>
              <a:rPr lang="en-US" sz="2400" dirty="0"/>
              <a:t>Register file (RF) already accounts for 60% of on-chip storage</a:t>
            </a:r>
          </a:p>
          <a:p>
            <a:r>
              <a:rPr lang="en-US" sz="2400" dirty="0"/>
              <a:t>But, there is still demand for more registers to achieve maximum performance and concurrency</a:t>
            </a:r>
          </a:p>
          <a:p>
            <a:endParaRPr lang="en-US" sz="2400" dirty="0"/>
          </a:p>
          <a:p>
            <a:endParaRPr lang="en-US" sz="2400" dirty="0"/>
          </a:p>
          <a:p>
            <a:pPr marL="0" indent="0">
              <a:buNone/>
            </a:pPr>
            <a:r>
              <a:rPr lang="en-US" sz="2400" dirty="0"/>
              <a:t> </a:t>
            </a:r>
          </a:p>
          <a:p>
            <a:r>
              <a:rPr lang="en-US" sz="2400" dirty="0"/>
              <a:t>Future slow memory accesses call for more threads </a:t>
            </a:r>
          </a:p>
          <a:p>
            <a:pPr lvl="1"/>
            <a:r>
              <a:rPr lang="en-US" sz="2000" dirty="0"/>
              <a:t>Multi-socket, multi-GPU, RDMA, NVM, etc.</a:t>
            </a:r>
          </a:p>
          <a:p>
            <a:r>
              <a:rPr lang="en-US" sz="2400" dirty="0"/>
              <a:t>Compiler optimizations call for more registers per thread</a:t>
            </a:r>
          </a:p>
          <a:p>
            <a:pPr lvl="1"/>
            <a:r>
              <a:rPr lang="en-US" sz="2000" dirty="0"/>
              <a:t>Loop unrolling, thread coarsening, etc.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1FC138-68E5-406C-9A6A-DFC0F6F509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9" name="goal">
            <a:extLst>
              <a:ext uri="{FF2B5EF4-FFF2-40B4-BE49-F238E27FC236}">
                <a16:creationId xmlns:a16="http://schemas.microsoft.com/office/drawing/2014/main" id="{58EEF7F6-5812-49A1-8FE0-FDF0A0C6CC53}"/>
              </a:ext>
            </a:extLst>
          </p:cNvPr>
          <p:cNvSpPr/>
          <p:nvPr/>
        </p:nvSpPr>
        <p:spPr>
          <a:xfrm>
            <a:off x="0" y="5538075"/>
            <a:ext cx="9144000" cy="9510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Need mechanisms to expand RF capacity </a:t>
            </a:r>
            <a:r>
              <a:rPr lang="en-US" sz="2800" b="1" dirty="0">
                <a:solidFill>
                  <a:schemeClr val="bg1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(without large area/power overheads)</a:t>
            </a:r>
          </a:p>
        </p:txBody>
      </p:sp>
      <p:graphicFrame>
        <p:nvGraphicFramePr>
          <p:cNvPr id="17" name="Chart 16">
            <a:extLst>
              <a:ext uri="{FF2B5EF4-FFF2-40B4-BE49-F238E27FC236}">
                <a16:creationId xmlns:a16="http://schemas.microsoft.com/office/drawing/2014/main" id="{7F3F1940-2257-44C0-A322-A1E79EC61C4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95610466"/>
              </p:ext>
            </p:extLst>
          </p:nvPr>
        </p:nvGraphicFramePr>
        <p:xfrm>
          <a:off x="1237423" y="2354287"/>
          <a:ext cx="6768156" cy="15621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3" name="TextBox 22">
            <a:extLst>
              <a:ext uri="{FF2B5EF4-FFF2-40B4-BE49-F238E27FC236}">
                <a16:creationId xmlns:a16="http://schemas.microsoft.com/office/drawing/2014/main" id="{AC818A5F-7BB1-4D71-A3FD-1FDF781BCDF4}"/>
              </a:ext>
            </a:extLst>
          </p:cNvPr>
          <p:cNvSpPr txBox="1"/>
          <p:nvPr/>
        </p:nvSpPr>
        <p:spPr>
          <a:xfrm>
            <a:off x="5750555" y="2806561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Gill Sans MT" panose="020B0502020104020203" pitchFamily="34" charset="0"/>
              </a:rPr>
              <a:t>2.3x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33ADC4D-6D93-43B7-A09A-82B51980EBAD}"/>
              </a:ext>
            </a:extLst>
          </p:cNvPr>
          <p:cNvSpPr txBox="1"/>
          <p:nvPr/>
        </p:nvSpPr>
        <p:spPr>
          <a:xfrm>
            <a:off x="7663543" y="2509357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Gill Sans MT" panose="020B0502020104020203" pitchFamily="34" charset="0"/>
              </a:rPr>
              <a:t>5.9x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D9EECE7-DBB4-47D7-9E7B-33BC70026E97}"/>
              </a:ext>
            </a:extLst>
          </p:cNvPr>
          <p:cNvSpPr txBox="1"/>
          <p:nvPr/>
        </p:nvSpPr>
        <p:spPr>
          <a:xfrm>
            <a:off x="7880628" y="3525077"/>
            <a:ext cx="570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(KB)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896486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Graphic spid="17" grpId="0">
        <p:bldAsOne/>
      </p:bldGraphic>
      <p:bldP spid="23" grpId="0"/>
      <p:bldP spid="25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02171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How to make register files larger?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210491"/>
            <a:ext cx="8515351" cy="4966472"/>
          </a:xfrm>
        </p:spPr>
        <p:txBody>
          <a:bodyPr/>
          <a:lstStyle/>
          <a:p>
            <a:pPr marL="228600" lvl="1"/>
            <a:r>
              <a:rPr lang="en-US" dirty="0"/>
              <a:t>Emerging technologies</a:t>
            </a:r>
            <a:r>
              <a:rPr lang="en-US" sz="2000" dirty="0"/>
              <a:t> </a:t>
            </a:r>
            <a:r>
              <a:rPr lang="en-US" sz="1800" dirty="0"/>
              <a:t>[Jing’13][Mao’14][Wang’15][Abdel-Majid’17]</a:t>
            </a:r>
          </a:p>
          <a:p>
            <a:pPr marL="228600" lvl="1"/>
            <a:r>
              <a:rPr lang="en-US" dirty="0"/>
              <a:t>Register file compression </a:t>
            </a:r>
            <a:r>
              <a:rPr lang="en-US" sz="1800" dirty="0"/>
              <a:t>[Lee’15]</a:t>
            </a:r>
          </a:p>
          <a:p>
            <a:pPr marL="228600" lvl="1"/>
            <a:r>
              <a:rPr lang="en-US" dirty="0"/>
              <a:t>Register file virtualization </a:t>
            </a:r>
            <a:r>
              <a:rPr lang="en-US" sz="1800" dirty="0"/>
              <a:t>[Jion’15][Vijaykumar’16][Kloosterman’17]</a:t>
            </a:r>
          </a:p>
          <a:p>
            <a:pPr marL="228600" lvl="1"/>
            <a:endParaRPr lang="en-US" sz="1400" dirty="0"/>
          </a:p>
          <a:p>
            <a:pPr marL="228600" lvl="1">
              <a:buNone/>
            </a:pPr>
            <a:endParaRPr lang="en-US" sz="1400" dirty="0"/>
          </a:p>
          <a:p>
            <a:pPr marL="228600" lvl="1"/>
            <a:r>
              <a:rPr lang="en-US" sz="2800" dirty="0"/>
              <a:t>Common challenge: </a:t>
            </a:r>
            <a:r>
              <a:rPr lang="en-US" sz="2800" dirty="0">
                <a:solidFill>
                  <a:srgbClr val="FF0000"/>
                </a:solidFill>
              </a:rPr>
              <a:t>Latency overhead</a:t>
            </a:r>
          </a:p>
          <a:p>
            <a:pPr marL="736600" lvl="2"/>
            <a:r>
              <a:rPr lang="en-US" sz="2400" b="1" dirty="0"/>
              <a:t>Example: </a:t>
            </a:r>
            <a:r>
              <a:rPr lang="en-US" sz="2400" dirty="0"/>
              <a:t>8x larger register file with </a:t>
            </a:r>
            <a:r>
              <a:rPr lang="en-US" sz="2400" dirty="0">
                <a:solidFill>
                  <a:srgbClr val="0000FF"/>
                </a:solidFill>
              </a:rPr>
              <a:t>NTV</a:t>
            </a:r>
            <a:r>
              <a:rPr lang="en-US" sz="2400" b="1" dirty="0">
                <a:solidFill>
                  <a:srgbClr val="0000FF"/>
                </a:solidFill>
              </a:rPr>
              <a:t> </a:t>
            </a:r>
            <a:r>
              <a:rPr lang="en-US" sz="2400" dirty="0">
                <a:solidFill>
                  <a:srgbClr val="0000FF"/>
                </a:solidFill>
              </a:rPr>
              <a:t>TFET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3</a:t>
            </a:fld>
            <a:endParaRPr lang="en-US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54867603"/>
              </p:ext>
            </p:extLst>
          </p:nvPr>
        </p:nvGraphicFramePr>
        <p:xfrm>
          <a:off x="314325" y="3722746"/>
          <a:ext cx="8515350" cy="28467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7" name="Straight Connector 6"/>
          <p:cNvCxnSpPr/>
          <p:nvPr/>
        </p:nvCxnSpPr>
        <p:spPr>
          <a:xfrm>
            <a:off x="1219666" y="4497779"/>
            <a:ext cx="6291879" cy="0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goal"/>
          <p:cNvSpPr/>
          <p:nvPr/>
        </p:nvSpPr>
        <p:spPr>
          <a:xfrm>
            <a:off x="0" y="5678714"/>
            <a:ext cx="9144000" cy="65430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Goal: Tolerate register file latencies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10BF1A8-D09A-4586-A04B-E16EE743BE07}"/>
              </a:ext>
            </a:extLst>
          </p:cNvPr>
          <p:cNvSpPr/>
          <p:nvPr/>
        </p:nvSpPr>
        <p:spPr>
          <a:xfrm>
            <a:off x="7769462" y="4693611"/>
            <a:ext cx="1139023" cy="4524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accent5">
                    <a:lumMod val="50000"/>
                  </a:schemeClr>
                </a:solidFill>
              </a:rPr>
              <a:t>5.3x slower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34BC78C-8BA2-451B-B88D-1923E16538CB}"/>
              </a:ext>
            </a:extLst>
          </p:cNvPr>
          <p:cNvSpPr/>
          <p:nvPr/>
        </p:nvSpPr>
        <p:spPr>
          <a:xfrm>
            <a:off x="7769462" y="4004696"/>
            <a:ext cx="1139023" cy="4524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accent5">
                    <a:lumMod val="50000"/>
                  </a:schemeClr>
                </a:solidFill>
              </a:rPr>
              <a:t>No latency overhead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035349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P spid="9" grpId="0" animBg="1"/>
      <p:bldP spid="6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45084A-BAE8-44B7-B2E2-E16C8A7EC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Contributions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63BBBB-4FC9-4945-9459-B2F659B5D7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49" y="1210490"/>
            <a:ext cx="8553057" cy="5830389"/>
          </a:xfrm>
        </p:spPr>
        <p:txBody>
          <a:bodyPr>
            <a:normAutofit/>
          </a:bodyPr>
          <a:lstStyle/>
          <a:p>
            <a:r>
              <a:rPr lang="en-US" b="1" dirty="0"/>
              <a:t>Latency Tolerant Register File (LTRF)</a:t>
            </a:r>
          </a:p>
          <a:p>
            <a:pPr lvl="1">
              <a:buClr>
                <a:schemeClr val="tx1"/>
              </a:buClr>
            </a:pPr>
            <a:r>
              <a:rPr lang="en-US" dirty="0">
                <a:solidFill>
                  <a:srgbClr val="0000FF"/>
                </a:solidFill>
                <a:ea typeface="Arial Rounded MT Bold" charset="0"/>
                <a:cs typeface="Arial Rounded MT Bold" charset="0"/>
              </a:rPr>
              <a:t>“2-level” </a:t>
            </a:r>
            <a:r>
              <a:rPr lang="en-US" dirty="0">
                <a:ea typeface="Arial Rounded MT Bold" charset="0"/>
                <a:cs typeface="Arial Rounded MT Bold" charset="0"/>
              </a:rPr>
              <a:t>main register file + register cache</a:t>
            </a:r>
          </a:p>
          <a:p>
            <a:pPr lvl="1"/>
            <a:r>
              <a:rPr lang="en-US" dirty="0">
                <a:ea typeface="Arial Rounded MT Bold" charset="0"/>
                <a:cs typeface="Arial Rounded MT Bold" charset="0"/>
              </a:rPr>
              <a:t>Performs </a:t>
            </a:r>
            <a:r>
              <a:rPr lang="en-US" dirty="0">
                <a:solidFill>
                  <a:srgbClr val="0000FF"/>
                </a:solidFill>
                <a:ea typeface="Arial Rounded MT Bold" charset="0"/>
                <a:cs typeface="Arial Rounded MT Bold" charset="0"/>
              </a:rPr>
              <a:t>prefetch</a:t>
            </a:r>
            <a:r>
              <a:rPr lang="en-US" dirty="0">
                <a:ea typeface="Arial Rounded MT Bold" charset="0"/>
                <a:cs typeface="Arial Rounded MT Bold" charset="0"/>
              </a:rPr>
              <a:t> ops while executing </a:t>
            </a:r>
            <a:r>
              <a:rPr lang="en-US" dirty="0">
                <a:solidFill>
                  <a:srgbClr val="0000FF"/>
                </a:solidFill>
                <a:ea typeface="Arial Rounded MT Bold" charset="0"/>
                <a:cs typeface="Arial Rounded MT Bold" charset="0"/>
              </a:rPr>
              <a:t>other warps</a:t>
            </a:r>
          </a:p>
          <a:p>
            <a:pPr lvl="1"/>
            <a:r>
              <a:rPr lang="en-US" dirty="0">
                <a:ea typeface="Arial Rounded MT Bold" charset="0"/>
                <a:cs typeface="Arial Rounded MT Bold" charset="0"/>
              </a:rPr>
              <a:t>Paves the way for several </a:t>
            </a:r>
            <a:r>
              <a:rPr lang="en-US" dirty="0">
                <a:solidFill>
                  <a:srgbClr val="0000FF"/>
                </a:solidFill>
                <a:ea typeface="Arial Rounded MT Bold" charset="0"/>
                <a:cs typeface="Arial Rounded MT Bold" charset="0"/>
              </a:rPr>
              <a:t>power/area </a:t>
            </a:r>
            <a:r>
              <a:rPr lang="en-US" dirty="0">
                <a:ea typeface="Arial Rounded MT Bold" charset="0"/>
                <a:cs typeface="Arial Rounded MT Bold" charset="0"/>
              </a:rPr>
              <a:t>optimizations</a:t>
            </a:r>
          </a:p>
          <a:p>
            <a:r>
              <a:rPr lang="en-US" b="1" dirty="0"/>
              <a:t>Compiler-driven Register Prefetching</a:t>
            </a:r>
          </a:p>
          <a:p>
            <a:pPr lvl="1"/>
            <a:r>
              <a:rPr lang="en-US" sz="2800" dirty="0">
                <a:ea typeface="Arial Rounded MT Bold" charset="0"/>
                <a:cs typeface="Arial Rounded MT Bold" charset="0"/>
              </a:rPr>
              <a:t>B</a:t>
            </a:r>
            <a:r>
              <a:rPr lang="en-US" dirty="0">
                <a:ea typeface="Arial Rounded MT Bold" charset="0"/>
                <a:cs typeface="Arial Rounded MT Bold" charset="0"/>
              </a:rPr>
              <a:t>reak control flow graph into </a:t>
            </a:r>
            <a:r>
              <a:rPr lang="en-US" dirty="0">
                <a:solidFill>
                  <a:srgbClr val="0000FF"/>
                </a:solidFill>
                <a:ea typeface="Arial Rounded MT Bold" charset="0"/>
                <a:cs typeface="Arial Rounded MT Bold" charset="0"/>
              </a:rPr>
              <a:t>“prefetch subgraphs”</a:t>
            </a:r>
          </a:p>
          <a:p>
            <a:pPr lvl="1"/>
            <a:r>
              <a:rPr lang="en-US" dirty="0">
                <a:ea typeface="Arial Rounded MT Bold" charset="0"/>
                <a:cs typeface="Arial Rounded MT Bold" charset="0"/>
              </a:rPr>
              <a:t>Prefetch registers at the beginning of each subgraph</a:t>
            </a:r>
          </a:p>
          <a:p>
            <a:pPr lvl="1">
              <a:buClr>
                <a:schemeClr val="tx1"/>
              </a:buClr>
            </a:pPr>
            <a:r>
              <a:rPr lang="en-US" dirty="0">
                <a:solidFill>
                  <a:srgbClr val="0000FF"/>
                </a:solidFill>
                <a:ea typeface="Arial Rounded MT Bold" charset="0"/>
                <a:cs typeface="Arial Rounded MT Bold" charset="0"/>
              </a:rPr>
              <a:t>Interval analysis </a:t>
            </a:r>
            <a:r>
              <a:rPr lang="en-US" dirty="0">
                <a:ea typeface="Arial Rounded MT Bold" charset="0"/>
                <a:cs typeface="Arial Rounded MT Bold" charset="0"/>
              </a:rPr>
              <a:t>to identify prefetch subgraphs</a:t>
            </a:r>
          </a:p>
          <a:p>
            <a:endParaRPr lang="en-US" sz="3200" dirty="0">
              <a:ea typeface="Arial Rounded MT Bold" charset="0"/>
              <a:cs typeface="Arial Rounded MT Bold" charset="0"/>
            </a:endParaRPr>
          </a:p>
          <a:p>
            <a:pPr lvl="1"/>
            <a:endParaRPr lang="en-US" sz="2800" dirty="0">
              <a:ea typeface="Arial Rounded MT Bold" charset="0"/>
              <a:cs typeface="Arial Rounded MT Bold" charset="0"/>
            </a:endParaRPr>
          </a:p>
          <a:p>
            <a:pPr lvl="1"/>
            <a:endParaRPr lang="en-US" sz="2800" dirty="0">
              <a:ea typeface="Arial Rounded MT Bold" charset="0"/>
              <a:cs typeface="Arial Rounded MT Bold" charset="0"/>
            </a:endParaRPr>
          </a:p>
          <a:p>
            <a:pPr lvl="1"/>
            <a:endParaRPr lang="en-US" sz="2800" dirty="0">
              <a:ea typeface="Arial Rounded MT Bold" charset="0"/>
              <a:cs typeface="Arial Rounded MT Bold" charset="0"/>
            </a:endParaRPr>
          </a:p>
          <a:p>
            <a:pPr lvl="1"/>
            <a:endParaRPr lang="en-US" sz="2800" dirty="0">
              <a:ea typeface="Arial Rounded MT Bold" charset="0"/>
              <a:cs typeface="Arial Rounded MT Bold" charset="0"/>
            </a:endParaRPr>
          </a:p>
          <a:p>
            <a:pPr lvl="1"/>
            <a:endParaRPr lang="en-US" sz="2800" dirty="0">
              <a:ea typeface="Arial Rounded MT Bold" charset="0"/>
              <a:cs typeface="Arial Rounded MT Bold" charset="0"/>
            </a:endParaRPr>
          </a:p>
          <a:p>
            <a:pPr lvl="1"/>
            <a:endParaRPr lang="en-US" sz="2800" b="1" dirty="0"/>
          </a:p>
          <a:p>
            <a:pPr lvl="1"/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8360B9-B9DE-4E86-9B7C-A6BE6A3BB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goal"/>
          <p:cNvSpPr/>
          <p:nvPr/>
        </p:nvSpPr>
        <p:spPr>
          <a:xfrm>
            <a:off x="-6281" y="4679474"/>
            <a:ext cx="9144000" cy="56364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LTRF tolerates up to 6x slower register files</a:t>
            </a:r>
          </a:p>
        </p:txBody>
      </p:sp>
      <p:sp>
        <p:nvSpPr>
          <p:cNvPr id="16" name="goal">
            <a:extLst>
              <a:ext uri="{FF2B5EF4-FFF2-40B4-BE49-F238E27FC236}">
                <a16:creationId xmlns:a16="http://schemas.microsoft.com/office/drawing/2014/main" id="{13961D1C-A074-4124-BAEC-BF5DED3B17DE}"/>
              </a:ext>
            </a:extLst>
          </p:cNvPr>
          <p:cNvSpPr/>
          <p:nvPr/>
        </p:nvSpPr>
        <p:spPr>
          <a:xfrm>
            <a:off x="-6281" y="5348527"/>
            <a:ext cx="9144000" cy="1035147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Arial Rounded MT Bold" panose="020F0704030504030204" pitchFamily="34" charset="0"/>
              </a:rPr>
              <a:t>Example LTRF use case: </a:t>
            </a:r>
          </a:p>
          <a:p>
            <a:pPr algn="ctr"/>
            <a:r>
              <a:rPr lang="en-US" sz="3200" dirty="0">
                <a:latin typeface="Arial Rounded MT Bold" panose="020F0704030504030204" pitchFamily="34" charset="0"/>
              </a:rPr>
              <a:t>8× larger RF </a:t>
            </a:r>
            <a:r>
              <a:rPr lang="en-US" sz="3200" dirty="0">
                <a:latin typeface="Arial Rounded MT Bold" panose="020F0704030504030204" pitchFamily="34" charset="0"/>
                <a:sym typeface="Wingdings" panose="05000000000000000000" pitchFamily="2" charset="2"/>
              </a:rPr>
              <a:t></a:t>
            </a:r>
            <a:r>
              <a:rPr lang="en-US" sz="3200" dirty="0">
                <a:latin typeface="Arial Rounded MT Bold" panose="020F0704030504030204" pitchFamily="34" charset="0"/>
              </a:rPr>
              <a:t> 34.8% higher performance</a:t>
            </a:r>
            <a:endParaRPr lang="en-US" sz="3200" b="1" dirty="0">
              <a:solidFill>
                <a:schemeClr val="bg1"/>
              </a:solidFill>
              <a:latin typeface="Arial Rounded MT Bold" panose="020F0704030504030204" pitchFamily="34" charset="0"/>
              <a:ea typeface="Arial Rounded MT Bold" charset="0"/>
              <a:cs typeface="Arial Rounded MT Bold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567385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99F603-1799-4542-AEA9-D305513326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CF663C-47ED-4498-8375-0B9ECFB7A2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49" y="1210491"/>
            <a:ext cx="8299219" cy="4966472"/>
          </a:xfrm>
        </p:spPr>
        <p:txBody>
          <a:bodyPr>
            <a:normAutofit/>
          </a:bodyPr>
          <a:lstStyle/>
          <a:p>
            <a:r>
              <a:rPr lang="en-US" sz="2600" dirty="0"/>
              <a:t>Background and challenges</a:t>
            </a:r>
          </a:p>
          <a:p>
            <a:endParaRPr lang="en-US" sz="2600" dirty="0"/>
          </a:p>
          <a:p>
            <a:r>
              <a:rPr lang="en-US" sz="2600" dirty="0"/>
              <a:t>The case for compiler-driven register prefetching in GPUs</a:t>
            </a:r>
          </a:p>
          <a:p>
            <a:endParaRPr lang="en-US" sz="2600" dirty="0"/>
          </a:p>
          <a:p>
            <a:r>
              <a:rPr lang="en-US" sz="2600" dirty="0"/>
              <a:t>LTRF architecture and compiler support</a:t>
            </a:r>
          </a:p>
          <a:p>
            <a:endParaRPr lang="en-US" sz="2600" dirty="0"/>
          </a:p>
          <a:p>
            <a:r>
              <a:rPr lang="en-US" sz="2600" dirty="0"/>
              <a:t>Evaluation methodology</a:t>
            </a:r>
          </a:p>
          <a:p>
            <a:endParaRPr lang="en-US" sz="2600" dirty="0"/>
          </a:p>
          <a:p>
            <a:r>
              <a:rPr lang="en-US" sz="2600" dirty="0"/>
              <a:t>Results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9EB097-16AE-4508-880E-79440BFFE1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4139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077604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Register file caching </a:t>
            </a:r>
            <a:r>
              <a:rPr lang="en-US" sz="2000" b="0" dirty="0"/>
              <a:t>[</a:t>
            </a:r>
            <a:r>
              <a:rPr lang="en-US" sz="2000" b="0" dirty="0" err="1"/>
              <a:t>Gebhart</a:t>
            </a:r>
            <a:r>
              <a:rPr lang="en-US" sz="2000" b="0" dirty="0"/>
              <a:t>’ ISCA11]</a:t>
            </a:r>
            <a:endParaRPr lang="en-US" sz="2400" b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210491"/>
            <a:ext cx="8243644" cy="4966472"/>
          </a:xfrm>
        </p:spPr>
        <p:txBody>
          <a:bodyPr/>
          <a:lstStyle/>
          <a:p>
            <a:r>
              <a:rPr lang="en-US" dirty="0"/>
              <a:t>Promising approach for latency tolerant register files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goal"/>
          <p:cNvSpPr/>
          <p:nvPr/>
        </p:nvSpPr>
        <p:spPr>
          <a:xfrm>
            <a:off x="0" y="5108795"/>
            <a:ext cx="9144000" cy="119302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Unfortunately, classic demand fetch and replace yields low hit rate in register caches</a:t>
            </a:r>
          </a:p>
        </p:txBody>
      </p:sp>
      <p:sp>
        <p:nvSpPr>
          <p:cNvPr id="66" name="AutoShape 3">
            <a:extLst>
              <a:ext uri="{FF2B5EF4-FFF2-40B4-BE49-F238E27FC236}">
                <a16:creationId xmlns:a16="http://schemas.microsoft.com/office/drawing/2014/main" id="{CDF43389-933A-480F-B8A3-532BC06FEE5C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628650" y="1762344"/>
            <a:ext cx="7310438" cy="317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7" name="Picture 5">
            <a:extLst>
              <a:ext uri="{FF2B5EF4-FFF2-40B4-BE49-F238E27FC236}">
                <a16:creationId xmlns:a16="http://schemas.microsoft.com/office/drawing/2014/main" id="{5781CE53-DDD2-4DA4-B409-C9B6C7EE90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150" y="2892644"/>
            <a:ext cx="1828800" cy="2028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" name="Rectangle 7">
            <a:extLst>
              <a:ext uri="{FF2B5EF4-FFF2-40B4-BE49-F238E27FC236}">
                <a16:creationId xmlns:a16="http://schemas.microsoft.com/office/drawing/2014/main" id="{502C9456-0618-45B6-A46B-ACA8667775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8663" y="2918044"/>
            <a:ext cx="1741488" cy="1936751"/>
          </a:xfrm>
          <a:prstGeom prst="rect">
            <a:avLst/>
          </a:pr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" name="Rectangle 10">
            <a:extLst>
              <a:ext uri="{FF2B5EF4-FFF2-40B4-BE49-F238E27FC236}">
                <a16:creationId xmlns:a16="http://schemas.microsoft.com/office/drawing/2014/main" id="{39113B74-5D90-43B0-B0BC-0ABBFEF7E8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9975" y="2921219"/>
            <a:ext cx="1741488" cy="1936751"/>
          </a:xfrm>
          <a:prstGeom prst="rect">
            <a:avLst/>
          </a:pr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" name="Rectangle 11">
            <a:extLst>
              <a:ext uri="{FF2B5EF4-FFF2-40B4-BE49-F238E27FC236}">
                <a16:creationId xmlns:a16="http://schemas.microsoft.com/office/drawing/2014/main" id="{9EEBA260-109B-4359-9830-FE8014F976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43325" y="2932332"/>
            <a:ext cx="1766888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5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Register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56BCF818-9CDF-491F-A201-62F7E90F13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67188" y="3467320"/>
            <a:ext cx="885825" cy="690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5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File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AACDA406-9EBD-4B13-9366-CAC0E8F182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3825" y="4002307"/>
            <a:ext cx="1368425" cy="690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5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Cache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A15799AC-6F44-4A93-8EFA-5CD7CA3C88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48088" y="4546820"/>
            <a:ext cx="188913" cy="34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(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16D4127B-CE87-4C88-8077-0E87980A16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6350" y="4546820"/>
            <a:ext cx="14486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multiple banks)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6" name="Picture 17">
            <a:extLst>
              <a:ext uri="{FF2B5EF4-FFF2-40B4-BE49-F238E27FC236}">
                <a16:creationId xmlns:a16="http://schemas.microsoft.com/office/drawing/2014/main" id="{64210378-1D51-4F9B-9057-793950EAE6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3644" y="1860768"/>
            <a:ext cx="2681288" cy="69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" name="Rectangle 19">
            <a:extLst>
              <a:ext uri="{FF2B5EF4-FFF2-40B4-BE49-F238E27FC236}">
                <a16:creationId xmlns:a16="http://schemas.microsoft.com/office/drawing/2014/main" id="{65A6AA2C-A036-46ED-BEAF-E4DB5E1349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1269" y="1889343"/>
            <a:ext cx="2573338" cy="593725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" name="Rectangle 20">
            <a:extLst>
              <a:ext uri="{FF2B5EF4-FFF2-40B4-BE49-F238E27FC236}">
                <a16:creationId xmlns:a16="http://schemas.microsoft.com/office/drawing/2014/main" id="{FC37A29F-ABD4-49DD-9253-C380BA52E6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1269" y="1889343"/>
            <a:ext cx="2573338" cy="593725"/>
          </a:xfrm>
          <a:prstGeom prst="rect">
            <a:avLst/>
          </a:prstGeom>
          <a:noFill/>
          <a:ln w="206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" name="Rectangle 24">
            <a:extLst>
              <a:ext uri="{FF2B5EF4-FFF2-40B4-BE49-F238E27FC236}">
                <a16:creationId xmlns:a16="http://schemas.microsoft.com/office/drawing/2014/main" id="{3E57DE59-BDCA-4920-BA28-BCD534B50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03850" y="1999039"/>
            <a:ext cx="199150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Warp Scheduler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0" name="Picture 25">
            <a:extLst>
              <a:ext uri="{FF2B5EF4-FFF2-40B4-BE49-F238E27FC236}">
                <a16:creationId xmlns:a16="http://schemas.microsoft.com/office/drawing/2014/main" id="{DB925CAA-B8D3-4187-B00F-486E761C5C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063" y="2898994"/>
            <a:ext cx="565150" cy="2051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" name="Rectangle 27">
            <a:extLst>
              <a:ext uri="{FF2B5EF4-FFF2-40B4-BE49-F238E27FC236}">
                <a16:creationId xmlns:a16="http://schemas.microsoft.com/office/drawing/2014/main" id="{653AF6A1-497D-40A4-A8FF-7D35F4C425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22575" y="2921219"/>
            <a:ext cx="476250" cy="1960563"/>
          </a:xfrm>
          <a:prstGeom prst="rect">
            <a:avLst/>
          </a:pr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" name="Rectangle 34">
            <a:extLst>
              <a:ext uri="{FF2B5EF4-FFF2-40B4-BE49-F238E27FC236}">
                <a16:creationId xmlns:a16="http://schemas.microsoft.com/office/drawing/2014/main" id="{B1B31978-E1FA-4497-B18E-6160B33C0F7C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2071688" y="3707032"/>
            <a:ext cx="19288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Crossbar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85" name="Line 35">
            <a:extLst>
              <a:ext uri="{FF2B5EF4-FFF2-40B4-BE49-F238E27FC236}">
                <a16:creationId xmlns:a16="http://schemas.microsoft.com/office/drawing/2014/main" id="{24CCFB29-7225-4DD0-B157-AC357B5D5367}"/>
              </a:ext>
            </a:extLst>
          </p:cNvPr>
          <p:cNvSpPr>
            <a:spLocks noChangeShapeType="1"/>
          </p:cNvSpPr>
          <p:nvPr/>
        </p:nvSpPr>
        <p:spPr bwMode="auto">
          <a:xfrm>
            <a:off x="2487613" y="3902295"/>
            <a:ext cx="268288" cy="0"/>
          </a:xfrm>
          <a:prstGeom prst="line">
            <a:avLst/>
          </a:prstGeom>
          <a:noFill/>
          <a:ln w="20638" cap="rnd">
            <a:solidFill>
              <a:srgbClr val="0C0C0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6" name="Freeform 36">
            <a:extLst>
              <a:ext uri="{FF2B5EF4-FFF2-40B4-BE49-F238E27FC236}">
                <a16:creationId xmlns:a16="http://schemas.microsoft.com/office/drawing/2014/main" id="{F9C16316-59C8-4370-924A-389E657F41FA}"/>
              </a:ext>
            </a:extLst>
          </p:cNvPr>
          <p:cNvSpPr>
            <a:spLocks/>
          </p:cNvSpPr>
          <p:nvPr/>
        </p:nvSpPr>
        <p:spPr bwMode="auto">
          <a:xfrm>
            <a:off x="2733675" y="3857845"/>
            <a:ext cx="88900" cy="88900"/>
          </a:xfrm>
          <a:custGeom>
            <a:avLst/>
            <a:gdLst>
              <a:gd name="T0" fmla="*/ 204 w 204"/>
              <a:gd name="T1" fmla="*/ 102 h 204"/>
              <a:gd name="T2" fmla="*/ 1 w 204"/>
              <a:gd name="T3" fmla="*/ 204 h 204"/>
              <a:gd name="T4" fmla="*/ 0 w 204"/>
              <a:gd name="T5" fmla="*/ 0 h 204"/>
              <a:gd name="T6" fmla="*/ 204 w 204"/>
              <a:gd name="T7" fmla="*/ 102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4" h="204">
                <a:moveTo>
                  <a:pt x="204" y="102"/>
                </a:moveTo>
                <a:lnTo>
                  <a:pt x="1" y="204"/>
                </a:lnTo>
                <a:cubicBezTo>
                  <a:pt x="32" y="140"/>
                  <a:pt x="32" y="64"/>
                  <a:pt x="0" y="0"/>
                </a:cubicBezTo>
                <a:lnTo>
                  <a:pt x="204" y="102"/>
                </a:lnTo>
                <a:close/>
              </a:path>
            </a:pathLst>
          </a:custGeom>
          <a:solidFill>
            <a:srgbClr val="0C0C0C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" name="Line 37">
            <a:extLst>
              <a:ext uri="{FF2B5EF4-FFF2-40B4-BE49-F238E27FC236}">
                <a16:creationId xmlns:a16="http://schemas.microsoft.com/office/drawing/2014/main" id="{8E2D8279-27B0-4EBD-A9F3-A172CFBA59E1}"/>
              </a:ext>
            </a:extLst>
          </p:cNvPr>
          <p:cNvSpPr>
            <a:spLocks noChangeShapeType="1"/>
          </p:cNvSpPr>
          <p:nvPr/>
        </p:nvSpPr>
        <p:spPr bwMode="auto">
          <a:xfrm>
            <a:off x="3313113" y="3900707"/>
            <a:ext cx="228600" cy="0"/>
          </a:xfrm>
          <a:prstGeom prst="line">
            <a:avLst/>
          </a:prstGeom>
          <a:noFill/>
          <a:ln w="20638" cap="rnd">
            <a:solidFill>
              <a:srgbClr val="0C0C0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" name="Freeform 38">
            <a:extLst>
              <a:ext uri="{FF2B5EF4-FFF2-40B4-BE49-F238E27FC236}">
                <a16:creationId xmlns:a16="http://schemas.microsoft.com/office/drawing/2014/main" id="{655C8B33-72AC-49C1-8941-B354F6D9DE51}"/>
              </a:ext>
            </a:extLst>
          </p:cNvPr>
          <p:cNvSpPr>
            <a:spLocks/>
          </p:cNvSpPr>
          <p:nvPr/>
        </p:nvSpPr>
        <p:spPr bwMode="auto">
          <a:xfrm>
            <a:off x="3521075" y="3856257"/>
            <a:ext cx="88900" cy="88900"/>
          </a:xfrm>
          <a:custGeom>
            <a:avLst/>
            <a:gdLst>
              <a:gd name="T0" fmla="*/ 204 w 204"/>
              <a:gd name="T1" fmla="*/ 101 h 203"/>
              <a:gd name="T2" fmla="*/ 0 w 204"/>
              <a:gd name="T3" fmla="*/ 203 h 203"/>
              <a:gd name="T4" fmla="*/ 0 w 204"/>
              <a:gd name="T5" fmla="*/ 0 h 203"/>
              <a:gd name="T6" fmla="*/ 204 w 204"/>
              <a:gd name="T7" fmla="*/ 101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4" h="203">
                <a:moveTo>
                  <a:pt x="204" y="101"/>
                </a:moveTo>
                <a:lnTo>
                  <a:pt x="0" y="203"/>
                </a:lnTo>
                <a:cubicBezTo>
                  <a:pt x="32" y="139"/>
                  <a:pt x="32" y="64"/>
                  <a:pt x="0" y="0"/>
                </a:cubicBezTo>
                <a:lnTo>
                  <a:pt x="204" y="101"/>
                </a:lnTo>
                <a:close/>
              </a:path>
            </a:pathLst>
          </a:custGeom>
          <a:solidFill>
            <a:srgbClr val="0C0C0C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" name="Freeform 42">
            <a:extLst>
              <a:ext uri="{FF2B5EF4-FFF2-40B4-BE49-F238E27FC236}">
                <a16:creationId xmlns:a16="http://schemas.microsoft.com/office/drawing/2014/main" id="{CCD23A7C-869B-49A2-AB08-B1ABECC8B4A3}"/>
              </a:ext>
            </a:extLst>
          </p:cNvPr>
          <p:cNvSpPr>
            <a:spLocks noEditPoints="1"/>
          </p:cNvSpPr>
          <p:nvPr/>
        </p:nvSpPr>
        <p:spPr bwMode="auto">
          <a:xfrm>
            <a:off x="6290469" y="2900581"/>
            <a:ext cx="446088" cy="398463"/>
          </a:xfrm>
          <a:custGeom>
            <a:avLst/>
            <a:gdLst>
              <a:gd name="T0" fmla="*/ 6 w 281"/>
              <a:gd name="T1" fmla="*/ 248 h 251"/>
              <a:gd name="T2" fmla="*/ 3 w 281"/>
              <a:gd name="T3" fmla="*/ 245 h 251"/>
              <a:gd name="T4" fmla="*/ 278 w 281"/>
              <a:gd name="T5" fmla="*/ 245 h 251"/>
              <a:gd name="T6" fmla="*/ 275 w 281"/>
              <a:gd name="T7" fmla="*/ 248 h 251"/>
              <a:gd name="T8" fmla="*/ 275 w 281"/>
              <a:gd name="T9" fmla="*/ 3 h 251"/>
              <a:gd name="T10" fmla="*/ 278 w 281"/>
              <a:gd name="T11" fmla="*/ 6 h 251"/>
              <a:gd name="T12" fmla="*/ 3 w 281"/>
              <a:gd name="T13" fmla="*/ 6 h 251"/>
              <a:gd name="T14" fmla="*/ 6 w 281"/>
              <a:gd name="T15" fmla="*/ 3 h 251"/>
              <a:gd name="T16" fmla="*/ 6 w 281"/>
              <a:gd name="T17" fmla="*/ 248 h 251"/>
              <a:gd name="T18" fmla="*/ 0 w 281"/>
              <a:gd name="T19" fmla="*/ 0 h 251"/>
              <a:gd name="T20" fmla="*/ 281 w 281"/>
              <a:gd name="T21" fmla="*/ 0 h 251"/>
              <a:gd name="T22" fmla="*/ 281 w 281"/>
              <a:gd name="T23" fmla="*/ 251 h 251"/>
              <a:gd name="T24" fmla="*/ 0 w 281"/>
              <a:gd name="T25" fmla="*/ 251 h 251"/>
              <a:gd name="T26" fmla="*/ 0 w 281"/>
              <a:gd name="T27" fmla="*/ 0 h 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81" h="251">
                <a:moveTo>
                  <a:pt x="6" y="248"/>
                </a:moveTo>
                <a:lnTo>
                  <a:pt x="3" y="245"/>
                </a:lnTo>
                <a:lnTo>
                  <a:pt x="278" y="245"/>
                </a:lnTo>
                <a:lnTo>
                  <a:pt x="275" y="248"/>
                </a:lnTo>
                <a:lnTo>
                  <a:pt x="275" y="3"/>
                </a:lnTo>
                <a:lnTo>
                  <a:pt x="278" y="6"/>
                </a:lnTo>
                <a:lnTo>
                  <a:pt x="3" y="6"/>
                </a:lnTo>
                <a:lnTo>
                  <a:pt x="6" y="3"/>
                </a:lnTo>
                <a:lnTo>
                  <a:pt x="6" y="248"/>
                </a:lnTo>
                <a:close/>
                <a:moveTo>
                  <a:pt x="0" y="0"/>
                </a:moveTo>
                <a:lnTo>
                  <a:pt x="281" y="0"/>
                </a:lnTo>
                <a:lnTo>
                  <a:pt x="281" y="251"/>
                </a:lnTo>
                <a:lnTo>
                  <a:pt x="0" y="25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0" name="Freeform 47">
            <a:extLst>
              <a:ext uri="{FF2B5EF4-FFF2-40B4-BE49-F238E27FC236}">
                <a16:creationId xmlns:a16="http://schemas.microsoft.com/office/drawing/2014/main" id="{97FAA023-1291-42B2-82DB-9737D6184D3B}"/>
              </a:ext>
            </a:extLst>
          </p:cNvPr>
          <p:cNvSpPr>
            <a:spLocks noEditPoints="1"/>
          </p:cNvSpPr>
          <p:nvPr/>
        </p:nvSpPr>
        <p:spPr bwMode="auto">
          <a:xfrm>
            <a:off x="6290469" y="3289518"/>
            <a:ext cx="446088" cy="398463"/>
          </a:xfrm>
          <a:custGeom>
            <a:avLst/>
            <a:gdLst>
              <a:gd name="T0" fmla="*/ 6 w 281"/>
              <a:gd name="T1" fmla="*/ 248 h 251"/>
              <a:gd name="T2" fmla="*/ 3 w 281"/>
              <a:gd name="T3" fmla="*/ 245 h 251"/>
              <a:gd name="T4" fmla="*/ 278 w 281"/>
              <a:gd name="T5" fmla="*/ 245 h 251"/>
              <a:gd name="T6" fmla="*/ 275 w 281"/>
              <a:gd name="T7" fmla="*/ 248 h 251"/>
              <a:gd name="T8" fmla="*/ 275 w 281"/>
              <a:gd name="T9" fmla="*/ 3 h 251"/>
              <a:gd name="T10" fmla="*/ 278 w 281"/>
              <a:gd name="T11" fmla="*/ 6 h 251"/>
              <a:gd name="T12" fmla="*/ 3 w 281"/>
              <a:gd name="T13" fmla="*/ 6 h 251"/>
              <a:gd name="T14" fmla="*/ 6 w 281"/>
              <a:gd name="T15" fmla="*/ 3 h 251"/>
              <a:gd name="T16" fmla="*/ 6 w 281"/>
              <a:gd name="T17" fmla="*/ 248 h 251"/>
              <a:gd name="T18" fmla="*/ 0 w 281"/>
              <a:gd name="T19" fmla="*/ 0 h 251"/>
              <a:gd name="T20" fmla="*/ 281 w 281"/>
              <a:gd name="T21" fmla="*/ 0 h 251"/>
              <a:gd name="T22" fmla="*/ 281 w 281"/>
              <a:gd name="T23" fmla="*/ 251 h 251"/>
              <a:gd name="T24" fmla="*/ 0 w 281"/>
              <a:gd name="T25" fmla="*/ 251 h 251"/>
              <a:gd name="T26" fmla="*/ 0 w 281"/>
              <a:gd name="T27" fmla="*/ 0 h 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81" h="251">
                <a:moveTo>
                  <a:pt x="6" y="248"/>
                </a:moveTo>
                <a:lnTo>
                  <a:pt x="3" y="245"/>
                </a:lnTo>
                <a:lnTo>
                  <a:pt x="278" y="245"/>
                </a:lnTo>
                <a:lnTo>
                  <a:pt x="275" y="248"/>
                </a:lnTo>
                <a:lnTo>
                  <a:pt x="275" y="3"/>
                </a:lnTo>
                <a:lnTo>
                  <a:pt x="278" y="6"/>
                </a:lnTo>
                <a:lnTo>
                  <a:pt x="3" y="6"/>
                </a:lnTo>
                <a:lnTo>
                  <a:pt x="6" y="3"/>
                </a:lnTo>
                <a:lnTo>
                  <a:pt x="6" y="248"/>
                </a:lnTo>
                <a:close/>
                <a:moveTo>
                  <a:pt x="0" y="0"/>
                </a:moveTo>
                <a:lnTo>
                  <a:pt x="281" y="0"/>
                </a:lnTo>
                <a:lnTo>
                  <a:pt x="281" y="251"/>
                </a:lnTo>
                <a:lnTo>
                  <a:pt x="0" y="25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" name="Freeform 52">
            <a:extLst>
              <a:ext uri="{FF2B5EF4-FFF2-40B4-BE49-F238E27FC236}">
                <a16:creationId xmlns:a16="http://schemas.microsoft.com/office/drawing/2014/main" id="{7E996DFD-0617-4059-87A6-66AAF05FD898}"/>
              </a:ext>
            </a:extLst>
          </p:cNvPr>
          <p:cNvSpPr>
            <a:spLocks noEditPoints="1"/>
          </p:cNvSpPr>
          <p:nvPr/>
        </p:nvSpPr>
        <p:spPr bwMode="auto">
          <a:xfrm>
            <a:off x="6290469" y="3678456"/>
            <a:ext cx="446088" cy="398463"/>
          </a:xfrm>
          <a:custGeom>
            <a:avLst/>
            <a:gdLst>
              <a:gd name="T0" fmla="*/ 6 w 281"/>
              <a:gd name="T1" fmla="*/ 248 h 251"/>
              <a:gd name="T2" fmla="*/ 3 w 281"/>
              <a:gd name="T3" fmla="*/ 245 h 251"/>
              <a:gd name="T4" fmla="*/ 278 w 281"/>
              <a:gd name="T5" fmla="*/ 245 h 251"/>
              <a:gd name="T6" fmla="*/ 275 w 281"/>
              <a:gd name="T7" fmla="*/ 248 h 251"/>
              <a:gd name="T8" fmla="*/ 275 w 281"/>
              <a:gd name="T9" fmla="*/ 3 h 251"/>
              <a:gd name="T10" fmla="*/ 278 w 281"/>
              <a:gd name="T11" fmla="*/ 6 h 251"/>
              <a:gd name="T12" fmla="*/ 3 w 281"/>
              <a:gd name="T13" fmla="*/ 6 h 251"/>
              <a:gd name="T14" fmla="*/ 6 w 281"/>
              <a:gd name="T15" fmla="*/ 3 h 251"/>
              <a:gd name="T16" fmla="*/ 6 w 281"/>
              <a:gd name="T17" fmla="*/ 248 h 251"/>
              <a:gd name="T18" fmla="*/ 0 w 281"/>
              <a:gd name="T19" fmla="*/ 0 h 251"/>
              <a:gd name="T20" fmla="*/ 281 w 281"/>
              <a:gd name="T21" fmla="*/ 0 h 251"/>
              <a:gd name="T22" fmla="*/ 281 w 281"/>
              <a:gd name="T23" fmla="*/ 251 h 251"/>
              <a:gd name="T24" fmla="*/ 0 w 281"/>
              <a:gd name="T25" fmla="*/ 251 h 251"/>
              <a:gd name="T26" fmla="*/ 0 w 281"/>
              <a:gd name="T27" fmla="*/ 0 h 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81" h="251">
                <a:moveTo>
                  <a:pt x="6" y="248"/>
                </a:moveTo>
                <a:lnTo>
                  <a:pt x="3" y="245"/>
                </a:lnTo>
                <a:lnTo>
                  <a:pt x="278" y="245"/>
                </a:lnTo>
                <a:lnTo>
                  <a:pt x="275" y="248"/>
                </a:lnTo>
                <a:lnTo>
                  <a:pt x="275" y="3"/>
                </a:lnTo>
                <a:lnTo>
                  <a:pt x="278" y="6"/>
                </a:lnTo>
                <a:lnTo>
                  <a:pt x="3" y="6"/>
                </a:lnTo>
                <a:lnTo>
                  <a:pt x="6" y="3"/>
                </a:lnTo>
                <a:lnTo>
                  <a:pt x="6" y="248"/>
                </a:lnTo>
                <a:close/>
                <a:moveTo>
                  <a:pt x="0" y="0"/>
                </a:moveTo>
                <a:lnTo>
                  <a:pt x="281" y="0"/>
                </a:lnTo>
                <a:lnTo>
                  <a:pt x="281" y="251"/>
                </a:lnTo>
                <a:lnTo>
                  <a:pt x="0" y="25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" name="Freeform 57">
            <a:extLst>
              <a:ext uri="{FF2B5EF4-FFF2-40B4-BE49-F238E27FC236}">
                <a16:creationId xmlns:a16="http://schemas.microsoft.com/office/drawing/2014/main" id="{D700E505-018C-486D-AA6A-F73379D2378B}"/>
              </a:ext>
            </a:extLst>
          </p:cNvPr>
          <p:cNvSpPr>
            <a:spLocks noEditPoints="1"/>
          </p:cNvSpPr>
          <p:nvPr/>
        </p:nvSpPr>
        <p:spPr bwMode="auto">
          <a:xfrm>
            <a:off x="6290469" y="4067394"/>
            <a:ext cx="446088" cy="398463"/>
          </a:xfrm>
          <a:custGeom>
            <a:avLst/>
            <a:gdLst>
              <a:gd name="T0" fmla="*/ 6 w 281"/>
              <a:gd name="T1" fmla="*/ 248 h 251"/>
              <a:gd name="T2" fmla="*/ 3 w 281"/>
              <a:gd name="T3" fmla="*/ 245 h 251"/>
              <a:gd name="T4" fmla="*/ 278 w 281"/>
              <a:gd name="T5" fmla="*/ 245 h 251"/>
              <a:gd name="T6" fmla="*/ 275 w 281"/>
              <a:gd name="T7" fmla="*/ 248 h 251"/>
              <a:gd name="T8" fmla="*/ 275 w 281"/>
              <a:gd name="T9" fmla="*/ 3 h 251"/>
              <a:gd name="T10" fmla="*/ 278 w 281"/>
              <a:gd name="T11" fmla="*/ 6 h 251"/>
              <a:gd name="T12" fmla="*/ 3 w 281"/>
              <a:gd name="T13" fmla="*/ 6 h 251"/>
              <a:gd name="T14" fmla="*/ 6 w 281"/>
              <a:gd name="T15" fmla="*/ 3 h 251"/>
              <a:gd name="T16" fmla="*/ 6 w 281"/>
              <a:gd name="T17" fmla="*/ 248 h 251"/>
              <a:gd name="T18" fmla="*/ 0 w 281"/>
              <a:gd name="T19" fmla="*/ 0 h 251"/>
              <a:gd name="T20" fmla="*/ 281 w 281"/>
              <a:gd name="T21" fmla="*/ 0 h 251"/>
              <a:gd name="T22" fmla="*/ 281 w 281"/>
              <a:gd name="T23" fmla="*/ 251 h 251"/>
              <a:gd name="T24" fmla="*/ 0 w 281"/>
              <a:gd name="T25" fmla="*/ 251 h 251"/>
              <a:gd name="T26" fmla="*/ 0 w 281"/>
              <a:gd name="T27" fmla="*/ 0 h 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81" h="251">
                <a:moveTo>
                  <a:pt x="6" y="248"/>
                </a:moveTo>
                <a:lnTo>
                  <a:pt x="3" y="245"/>
                </a:lnTo>
                <a:lnTo>
                  <a:pt x="278" y="245"/>
                </a:lnTo>
                <a:lnTo>
                  <a:pt x="275" y="248"/>
                </a:lnTo>
                <a:lnTo>
                  <a:pt x="275" y="3"/>
                </a:lnTo>
                <a:lnTo>
                  <a:pt x="278" y="6"/>
                </a:lnTo>
                <a:lnTo>
                  <a:pt x="3" y="6"/>
                </a:lnTo>
                <a:lnTo>
                  <a:pt x="6" y="3"/>
                </a:lnTo>
                <a:lnTo>
                  <a:pt x="6" y="248"/>
                </a:lnTo>
                <a:close/>
                <a:moveTo>
                  <a:pt x="0" y="0"/>
                </a:moveTo>
                <a:lnTo>
                  <a:pt x="281" y="0"/>
                </a:lnTo>
                <a:lnTo>
                  <a:pt x="281" y="251"/>
                </a:lnTo>
                <a:lnTo>
                  <a:pt x="0" y="25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" name="Freeform 62">
            <a:extLst>
              <a:ext uri="{FF2B5EF4-FFF2-40B4-BE49-F238E27FC236}">
                <a16:creationId xmlns:a16="http://schemas.microsoft.com/office/drawing/2014/main" id="{48963736-3612-43DB-B3FD-8B79BCE2AE8F}"/>
              </a:ext>
            </a:extLst>
          </p:cNvPr>
          <p:cNvSpPr>
            <a:spLocks noEditPoints="1"/>
          </p:cNvSpPr>
          <p:nvPr/>
        </p:nvSpPr>
        <p:spPr bwMode="auto">
          <a:xfrm>
            <a:off x="6290469" y="4456331"/>
            <a:ext cx="446088" cy="398463"/>
          </a:xfrm>
          <a:custGeom>
            <a:avLst/>
            <a:gdLst>
              <a:gd name="T0" fmla="*/ 6 w 281"/>
              <a:gd name="T1" fmla="*/ 248 h 251"/>
              <a:gd name="T2" fmla="*/ 3 w 281"/>
              <a:gd name="T3" fmla="*/ 246 h 251"/>
              <a:gd name="T4" fmla="*/ 278 w 281"/>
              <a:gd name="T5" fmla="*/ 246 h 251"/>
              <a:gd name="T6" fmla="*/ 275 w 281"/>
              <a:gd name="T7" fmla="*/ 248 h 251"/>
              <a:gd name="T8" fmla="*/ 275 w 281"/>
              <a:gd name="T9" fmla="*/ 3 h 251"/>
              <a:gd name="T10" fmla="*/ 278 w 281"/>
              <a:gd name="T11" fmla="*/ 7 h 251"/>
              <a:gd name="T12" fmla="*/ 3 w 281"/>
              <a:gd name="T13" fmla="*/ 7 h 251"/>
              <a:gd name="T14" fmla="*/ 6 w 281"/>
              <a:gd name="T15" fmla="*/ 3 h 251"/>
              <a:gd name="T16" fmla="*/ 6 w 281"/>
              <a:gd name="T17" fmla="*/ 248 h 251"/>
              <a:gd name="T18" fmla="*/ 0 w 281"/>
              <a:gd name="T19" fmla="*/ 0 h 251"/>
              <a:gd name="T20" fmla="*/ 281 w 281"/>
              <a:gd name="T21" fmla="*/ 0 h 251"/>
              <a:gd name="T22" fmla="*/ 281 w 281"/>
              <a:gd name="T23" fmla="*/ 251 h 251"/>
              <a:gd name="T24" fmla="*/ 0 w 281"/>
              <a:gd name="T25" fmla="*/ 251 h 251"/>
              <a:gd name="T26" fmla="*/ 0 w 281"/>
              <a:gd name="T27" fmla="*/ 0 h 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81" h="251">
                <a:moveTo>
                  <a:pt x="6" y="248"/>
                </a:moveTo>
                <a:lnTo>
                  <a:pt x="3" y="246"/>
                </a:lnTo>
                <a:lnTo>
                  <a:pt x="278" y="246"/>
                </a:lnTo>
                <a:lnTo>
                  <a:pt x="275" y="248"/>
                </a:lnTo>
                <a:lnTo>
                  <a:pt x="275" y="3"/>
                </a:lnTo>
                <a:lnTo>
                  <a:pt x="278" y="7"/>
                </a:lnTo>
                <a:lnTo>
                  <a:pt x="3" y="7"/>
                </a:lnTo>
                <a:lnTo>
                  <a:pt x="6" y="3"/>
                </a:lnTo>
                <a:lnTo>
                  <a:pt x="6" y="248"/>
                </a:lnTo>
                <a:close/>
                <a:moveTo>
                  <a:pt x="0" y="0"/>
                </a:moveTo>
                <a:lnTo>
                  <a:pt x="281" y="0"/>
                </a:lnTo>
                <a:lnTo>
                  <a:pt x="281" y="251"/>
                </a:lnTo>
                <a:lnTo>
                  <a:pt x="0" y="25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" name="Rectangle 64">
            <a:extLst>
              <a:ext uri="{FF2B5EF4-FFF2-40B4-BE49-F238E27FC236}">
                <a16:creationId xmlns:a16="http://schemas.microsoft.com/office/drawing/2014/main" id="{F7C930B9-B136-4858-A9D9-7C42B528DA88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5528469" y="3722906"/>
            <a:ext cx="19446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Operand Collector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5" name="Rectangle 67">
            <a:extLst>
              <a:ext uri="{FF2B5EF4-FFF2-40B4-BE49-F238E27FC236}">
                <a16:creationId xmlns:a16="http://schemas.microsoft.com/office/drawing/2014/main" id="{3F1156C9-A3F5-4626-AADB-4F5BFC5C41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95232" y="2905343"/>
            <a:ext cx="436563" cy="1944688"/>
          </a:xfrm>
          <a:prstGeom prst="rect">
            <a:avLst/>
          </a:pr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" name="Line 68">
            <a:extLst>
              <a:ext uri="{FF2B5EF4-FFF2-40B4-BE49-F238E27FC236}">
                <a16:creationId xmlns:a16="http://schemas.microsoft.com/office/drawing/2014/main" id="{1624E8E8-B015-461A-9B73-A011401B2AD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103540" y="3886419"/>
            <a:ext cx="118872" cy="1588"/>
          </a:xfrm>
          <a:prstGeom prst="line">
            <a:avLst/>
          </a:prstGeom>
          <a:noFill/>
          <a:ln w="20638" cap="rnd">
            <a:solidFill>
              <a:srgbClr val="0C0C0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7" name="Freeform 69">
            <a:extLst>
              <a:ext uri="{FF2B5EF4-FFF2-40B4-BE49-F238E27FC236}">
                <a16:creationId xmlns:a16="http://schemas.microsoft.com/office/drawing/2014/main" id="{522C59AB-A430-45C8-8A93-164D5C11F4F4}"/>
              </a:ext>
            </a:extLst>
          </p:cNvPr>
          <p:cNvSpPr>
            <a:spLocks/>
          </p:cNvSpPr>
          <p:nvPr/>
        </p:nvSpPr>
        <p:spPr bwMode="auto">
          <a:xfrm>
            <a:off x="6199982" y="3843556"/>
            <a:ext cx="88900" cy="88900"/>
          </a:xfrm>
          <a:custGeom>
            <a:avLst/>
            <a:gdLst>
              <a:gd name="T0" fmla="*/ 204 w 204"/>
              <a:gd name="T1" fmla="*/ 102 h 204"/>
              <a:gd name="T2" fmla="*/ 0 w 204"/>
              <a:gd name="T3" fmla="*/ 204 h 204"/>
              <a:gd name="T4" fmla="*/ 0 w 204"/>
              <a:gd name="T5" fmla="*/ 0 h 204"/>
              <a:gd name="T6" fmla="*/ 204 w 204"/>
              <a:gd name="T7" fmla="*/ 102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4" h="204">
                <a:moveTo>
                  <a:pt x="204" y="102"/>
                </a:moveTo>
                <a:lnTo>
                  <a:pt x="0" y="204"/>
                </a:lnTo>
                <a:cubicBezTo>
                  <a:pt x="32" y="140"/>
                  <a:pt x="32" y="64"/>
                  <a:pt x="0" y="0"/>
                </a:cubicBezTo>
                <a:lnTo>
                  <a:pt x="204" y="102"/>
                </a:lnTo>
                <a:close/>
              </a:path>
            </a:pathLst>
          </a:custGeom>
          <a:solidFill>
            <a:srgbClr val="0C0C0C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98" name="Picture 70">
            <a:extLst>
              <a:ext uri="{FF2B5EF4-FFF2-40B4-BE49-F238E27FC236}">
                <a16:creationId xmlns:a16="http://schemas.microsoft.com/office/drawing/2014/main" id="{21F521E2-8D69-4030-BC76-EE13D20633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1994" y="2878356"/>
            <a:ext cx="538163" cy="2057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9" name="Freeform 72">
            <a:extLst>
              <a:ext uri="{FF2B5EF4-FFF2-40B4-BE49-F238E27FC236}">
                <a16:creationId xmlns:a16="http://schemas.microsoft.com/office/drawing/2014/main" id="{17048E16-DDC9-4494-B38E-1EA34BFE583A}"/>
              </a:ext>
            </a:extLst>
          </p:cNvPr>
          <p:cNvSpPr>
            <a:spLocks/>
          </p:cNvSpPr>
          <p:nvPr/>
        </p:nvSpPr>
        <p:spPr bwMode="auto">
          <a:xfrm>
            <a:off x="7103269" y="2902168"/>
            <a:ext cx="444500" cy="1960563"/>
          </a:xfrm>
          <a:custGeom>
            <a:avLst/>
            <a:gdLst>
              <a:gd name="T0" fmla="*/ 0 w 280"/>
              <a:gd name="T1" fmla="*/ 0 h 1235"/>
              <a:gd name="T2" fmla="*/ 0 w 280"/>
              <a:gd name="T3" fmla="*/ 1235 h 1235"/>
              <a:gd name="T4" fmla="*/ 280 w 280"/>
              <a:gd name="T5" fmla="*/ 1111 h 1235"/>
              <a:gd name="T6" fmla="*/ 280 w 280"/>
              <a:gd name="T7" fmla="*/ 124 h 1235"/>
              <a:gd name="T8" fmla="*/ 0 w 280"/>
              <a:gd name="T9" fmla="*/ 0 h 12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0" h="1235">
                <a:moveTo>
                  <a:pt x="0" y="0"/>
                </a:moveTo>
                <a:lnTo>
                  <a:pt x="0" y="1235"/>
                </a:lnTo>
                <a:lnTo>
                  <a:pt x="280" y="1111"/>
                </a:lnTo>
                <a:lnTo>
                  <a:pt x="280" y="124"/>
                </a:lnTo>
                <a:lnTo>
                  <a:pt x="0" y="0"/>
                </a:lnTo>
                <a:close/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0" name="Line 73">
            <a:extLst>
              <a:ext uri="{FF2B5EF4-FFF2-40B4-BE49-F238E27FC236}">
                <a16:creationId xmlns:a16="http://schemas.microsoft.com/office/drawing/2014/main" id="{0E427860-CB61-4CB4-B58D-66E33EA725F4}"/>
              </a:ext>
            </a:extLst>
          </p:cNvPr>
          <p:cNvSpPr>
            <a:spLocks noChangeShapeType="1"/>
          </p:cNvSpPr>
          <p:nvPr/>
        </p:nvSpPr>
        <p:spPr bwMode="auto">
          <a:xfrm>
            <a:off x="6749257" y="3876894"/>
            <a:ext cx="284163" cy="0"/>
          </a:xfrm>
          <a:prstGeom prst="line">
            <a:avLst/>
          </a:prstGeom>
          <a:noFill/>
          <a:ln w="20638" cap="rnd">
            <a:solidFill>
              <a:srgbClr val="0C0C0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1" name="Freeform 74">
            <a:extLst>
              <a:ext uri="{FF2B5EF4-FFF2-40B4-BE49-F238E27FC236}">
                <a16:creationId xmlns:a16="http://schemas.microsoft.com/office/drawing/2014/main" id="{28E3B63C-4A6C-41FB-B78C-F437DA221186}"/>
              </a:ext>
            </a:extLst>
          </p:cNvPr>
          <p:cNvSpPr>
            <a:spLocks/>
          </p:cNvSpPr>
          <p:nvPr/>
        </p:nvSpPr>
        <p:spPr bwMode="auto">
          <a:xfrm>
            <a:off x="7011194" y="3832444"/>
            <a:ext cx="88900" cy="88900"/>
          </a:xfrm>
          <a:custGeom>
            <a:avLst/>
            <a:gdLst>
              <a:gd name="T0" fmla="*/ 204 w 204"/>
              <a:gd name="T1" fmla="*/ 102 h 204"/>
              <a:gd name="T2" fmla="*/ 0 w 204"/>
              <a:gd name="T3" fmla="*/ 204 h 204"/>
              <a:gd name="T4" fmla="*/ 0 w 204"/>
              <a:gd name="T5" fmla="*/ 0 h 204"/>
              <a:gd name="T6" fmla="*/ 204 w 204"/>
              <a:gd name="T7" fmla="*/ 102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4" h="204">
                <a:moveTo>
                  <a:pt x="204" y="102"/>
                </a:moveTo>
                <a:lnTo>
                  <a:pt x="0" y="204"/>
                </a:lnTo>
                <a:cubicBezTo>
                  <a:pt x="32" y="140"/>
                  <a:pt x="32" y="64"/>
                  <a:pt x="0" y="0"/>
                </a:cubicBezTo>
                <a:lnTo>
                  <a:pt x="204" y="102"/>
                </a:lnTo>
                <a:close/>
              </a:path>
            </a:pathLst>
          </a:custGeom>
          <a:solidFill>
            <a:srgbClr val="0C0C0C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" name="Line 75">
            <a:extLst>
              <a:ext uri="{FF2B5EF4-FFF2-40B4-BE49-F238E27FC236}">
                <a16:creationId xmlns:a16="http://schemas.microsoft.com/office/drawing/2014/main" id="{48E1F12C-1C17-4500-BF45-2806FCCD5C92}"/>
              </a:ext>
            </a:extLst>
          </p:cNvPr>
          <p:cNvSpPr>
            <a:spLocks noChangeShapeType="1"/>
          </p:cNvSpPr>
          <p:nvPr/>
        </p:nvSpPr>
        <p:spPr bwMode="auto">
          <a:xfrm>
            <a:off x="7565232" y="3875306"/>
            <a:ext cx="282575" cy="0"/>
          </a:xfrm>
          <a:prstGeom prst="line">
            <a:avLst/>
          </a:prstGeom>
          <a:noFill/>
          <a:ln w="20638" cap="rnd">
            <a:solidFill>
              <a:srgbClr val="0C0C0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" name="Freeform 76">
            <a:extLst>
              <a:ext uri="{FF2B5EF4-FFF2-40B4-BE49-F238E27FC236}">
                <a16:creationId xmlns:a16="http://schemas.microsoft.com/office/drawing/2014/main" id="{DFE6E43C-354C-4C10-B2EC-38C128090B5E}"/>
              </a:ext>
            </a:extLst>
          </p:cNvPr>
          <p:cNvSpPr>
            <a:spLocks/>
          </p:cNvSpPr>
          <p:nvPr/>
        </p:nvSpPr>
        <p:spPr bwMode="auto">
          <a:xfrm>
            <a:off x="7827169" y="3830856"/>
            <a:ext cx="88900" cy="88900"/>
          </a:xfrm>
          <a:custGeom>
            <a:avLst/>
            <a:gdLst>
              <a:gd name="T0" fmla="*/ 204 w 204"/>
              <a:gd name="T1" fmla="*/ 101 h 203"/>
              <a:gd name="T2" fmla="*/ 0 w 204"/>
              <a:gd name="T3" fmla="*/ 203 h 203"/>
              <a:gd name="T4" fmla="*/ 0 w 204"/>
              <a:gd name="T5" fmla="*/ 0 h 203"/>
              <a:gd name="T6" fmla="*/ 204 w 204"/>
              <a:gd name="T7" fmla="*/ 101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4" h="203">
                <a:moveTo>
                  <a:pt x="204" y="101"/>
                </a:moveTo>
                <a:lnTo>
                  <a:pt x="0" y="203"/>
                </a:lnTo>
                <a:cubicBezTo>
                  <a:pt x="33" y="139"/>
                  <a:pt x="33" y="64"/>
                  <a:pt x="0" y="0"/>
                </a:cubicBezTo>
                <a:lnTo>
                  <a:pt x="204" y="101"/>
                </a:lnTo>
                <a:close/>
              </a:path>
            </a:pathLst>
          </a:custGeom>
          <a:solidFill>
            <a:srgbClr val="0C0C0C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4" name="Picture 77">
            <a:extLst>
              <a:ext uri="{FF2B5EF4-FFF2-40B4-BE49-F238E27FC236}">
                <a16:creationId xmlns:a16="http://schemas.microsoft.com/office/drawing/2014/main" id="{45AD75BC-DABE-49D1-B4A0-8D984BB8F8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9557" y="2864068"/>
            <a:ext cx="628650" cy="2057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5" name="Rectangle 79">
            <a:extLst>
              <a:ext uri="{FF2B5EF4-FFF2-40B4-BE49-F238E27FC236}">
                <a16:creationId xmlns:a16="http://schemas.microsoft.com/office/drawing/2014/main" id="{4F622DF8-7CBC-4027-887F-F95F69706D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16069" y="2886293"/>
            <a:ext cx="541338" cy="1966913"/>
          </a:xfrm>
          <a:prstGeom prst="rect">
            <a:avLst/>
          </a:pr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" name="Rectangle 80">
            <a:extLst>
              <a:ext uri="{FF2B5EF4-FFF2-40B4-BE49-F238E27FC236}">
                <a16:creationId xmlns:a16="http://schemas.microsoft.com/office/drawing/2014/main" id="{9D87244B-5E65-4568-B2B5-9CC5477818BE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7196932" y="3676869"/>
            <a:ext cx="1990726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SIMD Units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07" name="Rectangle 81">
            <a:extLst>
              <a:ext uri="{FF2B5EF4-FFF2-40B4-BE49-F238E27FC236}">
                <a16:creationId xmlns:a16="http://schemas.microsoft.com/office/drawing/2014/main" id="{EB366B7A-EBDA-4AF0-8438-1AB04276D1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6650" y="2929157"/>
            <a:ext cx="1200150" cy="690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Main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8" name="Rectangle 82">
            <a:extLst>
              <a:ext uri="{FF2B5EF4-FFF2-40B4-BE49-F238E27FC236}">
                <a16:creationId xmlns:a16="http://schemas.microsoft.com/office/drawing/2014/main" id="{9677D746-C72A-4D6E-AED4-DB500205A5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2013" y="3464145"/>
            <a:ext cx="1766888" cy="690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Register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9" name="Rectangle 83">
            <a:extLst>
              <a:ext uri="{FF2B5EF4-FFF2-40B4-BE49-F238E27FC236}">
                <a16:creationId xmlns:a16="http://schemas.microsoft.com/office/drawing/2014/main" id="{1D44900C-1D29-4BE3-A35D-A77691A0FB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85875" y="4000720"/>
            <a:ext cx="887413" cy="690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5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File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0" name="Rectangle 84">
            <a:extLst>
              <a:ext uri="{FF2B5EF4-FFF2-40B4-BE49-F238E27FC236}">
                <a16:creationId xmlns:a16="http://schemas.microsoft.com/office/drawing/2014/main" id="{1DE77A4F-5864-44D8-B862-DB4E4B50CC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8363" y="4545232"/>
            <a:ext cx="187325" cy="34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(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1" name="Rectangle 85">
            <a:extLst>
              <a:ext uri="{FF2B5EF4-FFF2-40B4-BE49-F238E27FC236}">
                <a16:creationId xmlns:a16="http://schemas.microsoft.com/office/drawing/2014/main" id="{9637D4AF-C013-4BE6-AF55-D3FB2AD6CC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5038" y="4545232"/>
            <a:ext cx="1495425" cy="34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multiple banks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2" name="Rectangle 86">
            <a:extLst>
              <a:ext uri="{FF2B5EF4-FFF2-40B4-BE49-F238E27FC236}">
                <a16:creationId xmlns:a16="http://schemas.microsoft.com/office/drawing/2014/main" id="{1CD9BEA4-F97A-4976-8DD7-89EB6483EC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70125" y="4545232"/>
            <a:ext cx="188913" cy="34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)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3" name="Line 87">
            <a:extLst>
              <a:ext uri="{FF2B5EF4-FFF2-40B4-BE49-F238E27FC236}">
                <a16:creationId xmlns:a16="http://schemas.microsoft.com/office/drawing/2014/main" id="{1E4412D5-5513-49D7-941D-9AF809E949EF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509544" y="2552918"/>
            <a:ext cx="3175" cy="333375"/>
          </a:xfrm>
          <a:prstGeom prst="line">
            <a:avLst/>
          </a:prstGeom>
          <a:noFill/>
          <a:ln w="20638" cap="rnd">
            <a:solidFill>
              <a:srgbClr val="0C0C0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" name="Freeform 88">
            <a:extLst>
              <a:ext uri="{FF2B5EF4-FFF2-40B4-BE49-F238E27FC236}">
                <a16:creationId xmlns:a16="http://schemas.microsoft.com/office/drawing/2014/main" id="{A8A45AF0-3AA4-4345-8AD8-CABF674D6234}"/>
              </a:ext>
            </a:extLst>
          </p:cNvPr>
          <p:cNvSpPr>
            <a:spLocks/>
          </p:cNvSpPr>
          <p:nvPr/>
        </p:nvSpPr>
        <p:spPr bwMode="auto">
          <a:xfrm>
            <a:off x="6465094" y="2486243"/>
            <a:ext cx="88900" cy="88900"/>
          </a:xfrm>
          <a:custGeom>
            <a:avLst/>
            <a:gdLst>
              <a:gd name="T0" fmla="*/ 100 w 204"/>
              <a:gd name="T1" fmla="*/ 0 h 205"/>
              <a:gd name="T2" fmla="*/ 204 w 204"/>
              <a:gd name="T3" fmla="*/ 202 h 205"/>
              <a:gd name="T4" fmla="*/ 0 w 204"/>
              <a:gd name="T5" fmla="*/ 205 h 205"/>
              <a:gd name="T6" fmla="*/ 100 w 204"/>
              <a:gd name="T7" fmla="*/ 0 h 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4" h="205">
                <a:moveTo>
                  <a:pt x="100" y="0"/>
                </a:moveTo>
                <a:lnTo>
                  <a:pt x="204" y="202"/>
                </a:lnTo>
                <a:cubicBezTo>
                  <a:pt x="140" y="171"/>
                  <a:pt x="64" y="172"/>
                  <a:pt x="0" y="205"/>
                </a:cubicBezTo>
                <a:lnTo>
                  <a:pt x="100" y="0"/>
                </a:lnTo>
                <a:close/>
              </a:path>
            </a:pathLst>
          </a:custGeom>
          <a:solidFill>
            <a:srgbClr val="0C0C0C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" name="Line 89">
            <a:extLst>
              <a:ext uri="{FF2B5EF4-FFF2-40B4-BE49-F238E27FC236}">
                <a16:creationId xmlns:a16="http://schemas.microsoft.com/office/drawing/2014/main" id="{91E65046-FEF7-44F3-A07C-70E28669B9A4}"/>
              </a:ext>
            </a:extLst>
          </p:cNvPr>
          <p:cNvSpPr>
            <a:spLocks noChangeShapeType="1"/>
          </p:cNvSpPr>
          <p:nvPr/>
        </p:nvSpPr>
        <p:spPr bwMode="auto">
          <a:xfrm>
            <a:off x="7319169" y="2486243"/>
            <a:ext cx="6350" cy="447675"/>
          </a:xfrm>
          <a:prstGeom prst="line">
            <a:avLst/>
          </a:prstGeom>
          <a:noFill/>
          <a:ln w="20638" cap="rnd">
            <a:solidFill>
              <a:srgbClr val="0C0C0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6" name="Freeform 90">
            <a:extLst>
              <a:ext uri="{FF2B5EF4-FFF2-40B4-BE49-F238E27FC236}">
                <a16:creationId xmlns:a16="http://schemas.microsoft.com/office/drawing/2014/main" id="{9D86B69A-7AF3-477D-BEE9-8D2AC96A45C8}"/>
              </a:ext>
            </a:extLst>
          </p:cNvPr>
          <p:cNvSpPr>
            <a:spLocks/>
          </p:cNvSpPr>
          <p:nvPr/>
        </p:nvSpPr>
        <p:spPr bwMode="auto">
          <a:xfrm>
            <a:off x="7279482" y="2911693"/>
            <a:ext cx="88900" cy="88900"/>
          </a:xfrm>
          <a:custGeom>
            <a:avLst/>
            <a:gdLst>
              <a:gd name="T0" fmla="*/ 104 w 204"/>
              <a:gd name="T1" fmla="*/ 205 h 205"/>
              <a:gd name="T2" fmla="*/ 0 w 204"/>
              <a:gd name="T3" fmla="*/ 2 h 205"/>
              <a:gd name="T4" fmla="*/ 204 w 204"/>
              <a:gd name="T5" fmla="*/ 0 h 205"/>
              <a:gd name="T6" fmla="*/ 104 w 204"/>
              <a:gd name="T7" fmla="*/ 205 h 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4" h="205">
                <a:moveTo>
                  <a:pt x="104" y="205"/>
                </a:moveTo>
                <a:lnTo>
                  <a:pt x="0" y="2"/>
                </a:lnTo>
                <a:cubicBezTo>
                  <a:pt x="65" y="34"/>
                  <a:pt x="140" y="33"/>
                  <a:pt x="204" y="0"/>
                </a:cubicBezTo>
                <a:lnTo>
                  <a:pt x="104" y="205"/>
                </a:lnTo>
                <a:close/>
              </a:path>
            </a:pathLst>
          </a:custGeom>
          <a:solidFill>
            <a:srgbClr val="0C0C0C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117" name="Straight Connector 116">
            <a:extLst>
              <a:ext uri="{FF2B5EF4-FFF2-40B4-BE49-F238E27FC236}">
                <a16:creationId xmlns:a16="http://schemas.microsoft.com/office/drawing/2014/main" id="{C20741C5-78C1-4C9A-B250-457AD5D06C96}"/>
              </a:ext>
            </a:extLst>
          </p:cNvPr>
          <p:cNvCxnSpPr/>
          <p:nvPr/>
        </p:nvCxnSpPr>
        <p:spPr>
          <a:xfrm>
            <a:off x="2919413" y="3044608"/>
            <a:ext cx="294084" cy="17557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>
            <a:extLst>
              <a:ext uri="{FF2B5EF4-FFF2-40B4-BE49-F238E27FC236}">
                <a16:creationId xmlns:a16="http://schemas.microsoft.com/office/drawing/2014/main" id="{90819102-087F-4C4B-A7FC-E04F342B8EC2}"/>
              </a:ext>
            </a:extLst>
          </p:cNvPr>
          <p:cNvCxnSpPr/>
          <p:nvPr/>
        </p:nvCxnSpPr>
        <p:spPr>
          <a:xfrm flipH="1">
            <a:off x="2925363" y="3044607"/>
            <a:ext cx="263725" cy="1755777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9" name="Picture 25">
            <a:extLst>
              <a:ext uri="{FF2B5EF4-FFF2-40B4-BE49-F238E27FC236}">
                <a16:creationId xmlns:a16="http://schemas.microsoft.com/office/drawing/2014/main" id="{D8157484-EC86-4BD7-ADBA-5274B23991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856" y="2874387"/>
            <a:ext cx="565150" cy="2051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0" name="Rectangle 27">
            <a:extLst>
              <a:ext uri="{FF2B5EF4-FFF2-40B4-BE49-F238E27FC236}">
                <a16:creationId xmlns:a16="http://schemas.microsoft.com/office/drawing/2014/main" id="{9E0A74DF-3F1A-477E-9424-FB0E3074DE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7368" y="2896612"/>
            <a:ext cx="476250" cy="1960563"/>
          </a:xfrm>
          <a:prstGeom prst="rect">
            <a:avLst/>
          </a:pr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1" name="Rectangle 34">
            <a:extLst>
              <a:ext uri="{FF2B5EF4-FFF2-40B4-BE49-F238E27FC236}">
                <a16:creationId xmlns:a16="http://schemas.microsoft.com/office/drawing/2014/main" id="{CA03931B-4CB7-4A51-BA74-74AD940D64D8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4866481" y="3682425"/>
            <a:ext cx="19288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Crossbar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22" name="Line 35">
            <a:extLst>
              <a:ext uri="{FF2B5EF4-FFF2-40B4-BE49-F238E27FC236}">
                <a16:creationId xmlns:a16="http://schemas.microsoft.com/office/drawing/2014/main" id="{1D2342A7-F019-4E68-943B-849C96789BC4}"/>
              </a:ext>
            </a:extLst>
          </p:cNvPr>
          <p:cNvSpPr>
            <a:spLocks noChangeShapeType="1"/>
          </p:cNvSpPr>
          <p:nvPr/>
        </p:nvSpPr>
        <p:spPr bwMode="auto">
          <a:xfrm>
            <a:off x="5355717" y="3877688"/>
            <a:ext cx="182880" cy="0"/>
          </a:xfrm>
          <a:prstGeom prst="line">
            <a:avLst/>
          </a:prstGeom>
          <a:noFill/>
          <a:ln w="20638" cap="rnd">
            <a:solidFill>
              <a:srgbClr val="0C0C0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3" name="Freeform 36">
            <a:extLst>
              <a:ext uri="{FF2B5EF4-FFF2-40B4-BE49-F238E27FC236}">
                <a16:creationId xmlns:a16="http://schemas.microsoft.com/office/drawing/2014/main" id="{DBEF7FCB-D281-43A0-AC39-B59148F0F435}"/>
              </a:ext>
            </a:extLst>
          </p:cNvPr>
          <p:cNvSpPr>
            <a:spLocks/>
          </p:cNvSpPr>
          <p:nvPr/>
        </p:nvSpPr>
        <p:spPr bwMode="auto">
          <a:xfrm>
            <a:off x="5528468" y="3833238"/>
            <a:ext cx="88900" cy="88900"/>
          </a:xfrm>
          <a:custGeom>
            <a:avLst/>
            <a:gdLst>
              <a:gd name="T0" fmla="*/ 204 w 204"/>
              <a:gd name="T1" fmla="*/ 102 h 204"/>
              <a:gd name="T2" fmla="*/ 1 w 204"/>
              <a:gd name="T3" fmla="*/ 204 h 204"/>
              <a:gd name="T4" fmla="*/ 0 w 204"/>
              <a:gd name="T5" fmla="*/ 0 h 204"/>
              <a:gd name="T6" fmla="*/ 204 w 204"/>
              <a:gd name="T7" fmla="*/ 102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4" h="204">
                <a:moveTo>
                  <a:pt x="204" y="102"/>
                </a:moveTo>
                <a:lnTo>
                  <a:pt x="1" y="204"/>
                </a:lnTo>
                <a:cubicBezTo>
                  <a:pt x="32" y="140"/>
                  <a:pt x="32" y="64"/>
                  <a:pt x="0" y="0"/>
                </a:cubicBezTo>
                <a:lnTo>
                  <a:pt x="204" y="102"/>
                </a:lnTo>
                <a:close/>
              </a:path>
            </a:pathLst>
          </a:custGeom>
          <a:solidFill>
            <a:srgbClr val="0C0C0C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F5D1F579-61D3-4EC2-BC40-00AB0137594A}"/>
              </a:ext>
            </a:extLst>
          </p:cNvPr>
          <p:cNvCxnSpPr/>
          <p:nvPr/>
        </p:nvCxnSpPr>
        <p:spPr>
          <a:xfrm>
            <a:off x="5714206" y="3020001"/>
            <a:ext cx="294084" cy="17557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124">
            <a:extLst>
              <a:ext uri="{FF2B5EF4-FFF2-40B4-BE49-F238E27FC236}">
                <a16:creationId xmlns:a16="http://schemas.microsoft.com/office/drawing/2014/main" id="{FD053961-3699-48F8-9B6D-1E31D1A8E271}"/>
              </a:ext>
            </a:extLst>
          </p:cNvPr>
          <p:cNvCxnSpPr/>
          <p:nvPr/>
        </p:nvCxnSpPr>
        <p:spPr>
          <a:xfrm flipH="1">
            <a:off x="5720156" y="3020000"/>
            <a:ext cx="263725" cy="1755777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1250131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233F02-9438-4B70-B3BD-AAD8A34D6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Demand fetch/replace register caching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47F29A-908D-48B3-9C23-BADD6FE789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8-30% hit rate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Why?</a:t>
            </a:r>
          </a:p>
          <a:p>
            <a:pPr lvl="1"/>
            <a:r>
              <a:rPr lang="en-US" sz="2600" dirty="0"/>
              <a:t>No spatial locality for registers </a:t>
            </a:r>
          </a:p>
          <a:p>
            <a:pPr lvl="1"/>
            <a:r>
              <a:rPr lang="en-US" sz="2600" dirty="0"/>
              <a:t>Values might be renamed to different registers</a:t>
            </a:r>
          </a:p>
          <a:p>
            <a:pPr lvl="2"/>
            <a:r>
              <a:rPr lang="en-US" sz="2400" dirty="0"/>
              <a:t>Scrambles temporal locality</a:t>
            </a:r>
          </a:p>
          <a:p>
            <a:pPr lvl="1"/>
            <a:r>
              <a:rPr lang="en-US" sz="2600" dirty="0"/>
              <a:t>Lots of threads </a:t>
            </a:r>
            <a:r>
              <a:rPr lang="en-US" sz="2600" dirty="0">
                <a:sym typeface="Wingdings" panose="05000000000000000000" pitchFamily="2" charset="2"/>
              </a:rPr>
              <a:t> cache thrashing</a:t>
            </a:r>
            <a:endParaRPr lang="en-US" sz="2600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B37A1D-507B-4679-99AB-A974629FC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7</a:t>
            </a:fld>
            <a:endParaRPr lang="en-US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F3899679-2559-4709-BBB6-7B9F3D06641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89500846"/>
              </p:ext>
            </p:extLst>
          </p:nvPr>
        </p:nvGraphicFramePr>
        <p:xfrm>
          <a:off x="1198971" y="1750550"/>
          <a:ext cx="6948772" cy="21635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goal">
            <a:extLst>
              <a:ext uri="{FF2B5EF4-FFF2-40B4-BE49-F238E27FC236}">
                <a16:creationId xmlns:a16="http://schemas.microsoft.com/office/drawing/2014/main" id="{792B4FD8-E82F-4022-A2B2-F9CF826A1CC4}"/>
              </a:ext>
            </a:extLst>
          </p:cNvPr>
          <p:cNvSpPr/>
          <p:nvPr/>
        </p:nvSpPr>
        <p:spPr>
          <a:xfrm>
            <a:off x="20621" y="5897320"/>
            <a:ext cx="9144000" cy="65430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Our solution: Precise register prefetching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465081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49" y="365126"/>
            <a:ext cx="8400397" cy="723445"/>
          </a:xfrm>
        </p:spPr>
        <p:txBody>
          <a:bodyPr>
            <a:normAutofit/>
          </a:bodyPr>
          <a:lstStyle/>
          <a:p>
            <a:r>
              <a:rPr lang="en-US" dirty="0"/>
              <a:t>Compiler-driven register prefetching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10491"/>
            <a:ext cx="8358646" cy="4966472"/>
          </a:xfrm>
        </p:spPr>
        <p:txBody>
          <a:bodyPr/>
          <a:lstStyle/>
          <a:p>
            <a:r>
              <a:rPr lang="en-US" dirty="0"/>
              <a:t>Possible to have near-perfect register prefetchers</a:t>
            </a:r>
          </a:p>
          <a:p>
            <a:pPr lvl="1"/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b="1" dirty="0"/>
          </a:p>
          <a:p>
            <a:endParaRPr lang="en-US" b="1" dirty="0"/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3149FEE-6C0F-4EF7-B101-FED92D6D2445}"/>
              </a:ext>
            </a:extLst>
          </p:cNvPr>
          <p:cNvSpPr txBox="1">
            <a:spLocks/>
          </p:cNvSpPr>
          <p:nvPr/>
        </p:nvSpPr>
        <p:spPr>
          <a:xfrm>
            <a:off x="456225" y="1638953"/>
            <a:ext cx="6968708" cy="4966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dirty="0"/>
              <a:t>Register working sets known at compile time</a:t>
            </a:r>
          </a:p>
          <a:p>
            <a:pPr lvl="2"/>
            <a:r>
              <a:rPr lang="en-US" dirty="0"/>
              <a:t>No indirection or address translation</a:t>
            </a:r>
          </a:p>
          <a:p>
            <a:pPr lvl="1"/>
            <a:r>
              <a:rPr lang="en-US" dirty="0"/>
              <a:t>Prefetch latency may overlap with other warps</a:t>
            </a:r>
          </a:p>
        </p:txBody>
      </p:sp>
    </p:spTree>
    <p:extLst>
      <p:ext uri="{BB962C8B-B14F-4D97-AF65-F5344CB8AC3E}">
        <p14:creationId xmlns:p14="http://schemas.microsoft.com/office/powerpoint/2010/main" val="37653777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49" y="365126"/>
            <a:ext cx="8400397" cy="723445"/>
          </a:xfrm>
        </p:spPr>
        <p:txBody>
          <a:bodyPr>
            <a:normAutofit/>
          </a:bodyPr>
          <a:lstStyle/>
          <a:p>
            <a:r>
              <a:rPr lang="en-US" dirty="0"/>
              <a:t>Compiler-driven register prefetching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10491"/>
            <a:ext cx="8358646" cy="1718138"/>
          </a:xfrm>
        </p:spPr>
        <p:txBody>
          <a:bodyPr/>
          <a:lstStyle/>
          <a:p>
            <a:r>
              <a:rPr lang="en-US" dirty="0"/>
              <a:t>Possible to have near-perfect register prefetchers</a:t>
            </a:r>
          </a:p>
          <a:p>
            <a:pPr lvl="1"/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b="1" dirty="0"/>
          </a:p>
          <a:p>
            <a:endParaRPr lang="en-US" b="1" dirty="0"/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3149FEE-6C0F-4EF7-B101-FED92D6D2445}"/>
              </a:ext>
            </a:extLst>
          </p:cNvPr>
          <p:cNvSpPr txBox="1">
            <a:spLocks/>
          </p:cNvSpPr>
          <p:nvPr/>
        </p:nvSpPr>
        <p:spPr>
          <a:xfrm>
            <a:off x="456225" y="1638953"/>
            <a:ext cx="6968708" cy="4966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dirty="0"/>
              <a:t>Register working sets known at compile time</a:t>
            </a:r>
          </a:p>
          <a:p>
            <a:pPr lvl="2"/>
            <a:r>
              <a:rPr lang="en-US" dirty="0"/>
              <a:t>No indirection or address translation</a:t>
            </a:r>
          </a:p>
          <a:p>
            <a:pPr lvl="1"/>
            <a:r>
              <a:rPr lang="en-US" dirty="0"/>
              <a:t>Prefetch latency may overlap with other warps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CD48459-134C-4D2A-AB12-D810485A9597}"/>
              </a:ext>
            </a:extLst>
          </p:cNvPr>
          <p:cNvSpPr txBox="1"/>
          <p:nvPr/>
        </p:nvSpPr>
        <p:spPr>
          <a:xfrm>
            <a:off x="579556" y="3117044"/>
            <a:ext cx="6383219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Gill Sans MT" panose="020B0502020104020203" pitchFamily="34" charset="0"/>
              </a:rPr>
              <a:t>Key idea: </a:t>
            </a:r>
            <a:r>
              <a:rPr lang="en-US" sz="2400" b="1" dirty="0">
                <a:solidFill>
                  <a:schemeClr val="accent1"/>
                </a:solidFill>
                <a:latin typeface="Gill Sans MT" panose="020B0502020104020203" pitchFamily="34" charset="0"/>
              </a:rPr>
              <a:t>	</a:t>
            </a:r>
            <a:r>
              <a:rPr lang="en-US" sz="2800" b="1" dirty="0">
                <a:solidFill>
                  <a:srgbClr val="0000FF"/>
                </a:solidFill>
                <a:latin typeface="Gill Sans MT" panose="020B0502020104020203" pitchFamily="34" charset="0"/>
              </a:rPr>
              <a:t>“prefetch subgraphs”</a:t>
            </a:r>
            <a:endParaRPr lang="en-US" sz="2000" dirty="0">
              <a:latin typeface="Gill Sans MT" panose="020B0502020104020203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Gill Sans MT" panose="020B0502020104020203" pitchFamily="34" charset="0"/>
              </a:rPr>
              <a:t>Prefetch register working sets into the cache at the beginning of each subgraph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Gill Sans MT" panose="020B0502020104020203" pitchFamily="34" charset="0"/>
              </a:rPr>
              <a:t>All register accesses in the prefetch subgraph hit in the register cache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400" dirty="0">
              <a:latin typeface="Gill Sans MT" panose="020B0502020104020203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400" dirty="0">
              <a:latin typeface="Gill Sans MT" panose="020B0502020104020203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32122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49" y="365126"/>
            <a:ext cx="8400397" cy="723445"/>
          </a:xfrm>
        </p:spPr>
        <p:txBody>
          <a:bodyPr>
            <a:normAutofit/>
          </a:bodyPr>
          <a:lstStyle/>
          <a:p>
            <a:r>
              <a:rPr lang="en-US" dirty="0"/>
              <a:t>Compiler-driven register prefetching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10491"/>
            <a:ext cx="8358646" cy="1718138"/>
          </a:xfrm>
        </p:spPr>
        <p:txBody>
          <a:bodyPr/>
          <a:lstStyle/>
          <a:p>
            <a:r>
              <a:rPr lang="en-US" dirty="0"/>
              <a:t>Possible to have near-perfect register prefetchers</a:t>
            </a:r>
          </a:p>
          <a:p>
            <a:pPr lvl="1"/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b="1" dirty="0"/>
          </a:p>
          <a:p>
            <a:endParaRPr lang="en-US" b="1" dirty="0"/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3149FEE-6C0F-4EF7-B101-FED92D6D2445}"/>
              </a:ext>
            </a:extLst>
          </p:cNvPr>
          <p:cNvSpPr txBox="1">
            <a:spLocks/>
          </p:cNvSpPr>
          <p:nvPr/>
        </p:nvSpPr>
        <p:spPr>
          <a:xfrm>
            <a:off x="456225" y="1638953"/>
            <a:ext cx="6968708" cy="4966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dirty="0"/>
              <a:t>Register working sets known at compile time</a:t>
            </a:r>
          </a:p>
          <a:p>
            <a:pPr lvl="2"/>
            <a:r>
              <a:rPr lang="en-US" dirty="0"/>
              <a:t>No indirection or address translation</a:t>
            </a:r>
          </a:p>
          <a:p>
            <a:pPr lvl="1"/>
            <a:r>
              <a:rPr lang="en-US" dirty="0"/>
              <a:t>Prefetch latency may overlap with other warps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CD48459-134C-4D2A-AB12-D810485A9597}"/>
              </a:ext>
            </a:extLst>
          </p:cNvPr>
          <p:cNvSpPr txBox="1"/>
          <p:nvPr/>
        </p:nvSpPr>
        <p:spPr>
          <a:xfrm>
            <a:off x="579556" y="3117044"/>
            <a:ext cx="6383219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Gill Sans MT" panose="020B0502020104020203" pitchFamily="34" charset="0"/>
              </a:rPr>
              <a:t>Key idea: </a:t>
            </a:r>
            <a:r>
              <a:rPr lang="en-US" sz="2400" b="1" dirty="0">
                <a:solidFill>
                  <a:schemeClr val="accent1"/>
                </a:solidFill>
                <a:latin typeface="Gill Sans MT" panose="020B0502020104020203" pitchFamily="34" charset="0"/>
              </a:rPr>
              <a:t>	</a:t>
            </a:r>
            <a:r>
              <a:rPr lang="en-US" sz="2800" b="1" dirty="0">
                <a:solidFill>
                  <a:srgbClr val="0000FF"/>
                </a:solidFill>
                <a:latin typeface="Gill Sans MT" panose="020B0502020104020203" pitchFamily="34" charset="0"/>
              </a:rPr>
              <a:t>“prefetch subgraphs”</a:t>
            </a:r>
            <a:endParaRPr lang="en-US" sz="2000" dirty="0">
              <a:latin typeface="Gill Sans MT" panose="020B0502020104020203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Gill Sans MT" panose="020B0502020104020203" pitchFamily="34" charset="0"/>
              </a:rPr>
              <a:t>Prefetch register working sets into the cache at the beginning of each subgraph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Gill Sans MT" panose="020B0502020104020203" pitchFamily="34" charset="0"/>
              </a:rPr>
              <a:t>All register accesses in the prefetch subgraph hit in the register cache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400" dirty="0">
              <a:latin typeface="Gill Sans MT" panose="020B0502020104020203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400" dirty="0">
              <a:latin typeface="Gill Sans MT" panose="020B0502020104020203" pitchFamily="34" charset="0"/>
            </a:endParaRPr>
          </a:p>
          <a:p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602007C-11FA-4F59-A963-FE98E82AFCA6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760400" y="2172979"/>
            <a:ext cx="2154237" cy="2773363"/>
            <a:chOff x="4305" y="1122"/>
            <a:chExt cx="1357" cy="1747"/>
          </a:xfrm>
        </p:grpSpPr>
        <p:sp>
          <p:nvSpPr>
            <p:cNvPr id="8" name="AutoShape 3">
              <a:extLst>
                <a:ext uri="{FF2B5EF4-FFF2-40B4-BE49-F238E27FC236}">
                  <a16:creationId xmlns:a16="http://schemas.microsoft.com/office/drawing/2014/main" id="{4806FDA4-572F-4A74-B796-0B3C633D171F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4305" y="1122"/>
              <a:ext cx="1357" cy="17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E89BD2CF-89E3-4472-B995-99AC2B7202AB}"/>
                </a:ext>
              </a:extLst>
            </p:cNvPr>
            <p:cNvSpPr>
              <a:spLocks/>
            </p:cNvSpPr>
            <p:nvPr/>
          </p:nvSpPr>
          <p:spPr bwMode="auto">
            <a:xfrm>
              <a:off x="4632" y="1134"/>
              <a:ext cx="621" cy="415"/>
            </a:xfrm>
            <a:custGeom>
              <a:avLst/>
              <a:gdLst>
                <a:gd name="T0" fmla="*/ 576 w 5760"/>
                <a:gd name="T1" fmla="*/ 3840 h 3840"/>
                <a:gd name="T2" fmla="*/ 5184 w 5760"/>
                <a:gd name="T3" fmla="*/ 3840 h 3840"/>
                <a:gd name="T4" fmla="*/ 5760 w 5760"/>
                <a:gd name="T5" fmla="*/ 3264 h 3840"/>
                <a:gd name="T6" fmla="*/ 5760 w 5760"/>
                <a:gd name="T7" fmla="*/ 576 h 3840"/>
                <a:gd name="T8" fmla="*/ 5184 w 5760"/>
                <a:gd name="T9" fmla="*/ 0 h 3840"/>
                <a:gd name="T10" fmla="*/ 576 w 5760"/>
                <a:gd name="T11" fmla="*/ 0 h 3840"/>
                <a:gd name="T12" fmla="*/ 0 w 5760"/>
                <a:gd name="T13" fmla="*/ 576 h 3840"/>
                <a:gd name="T14" fmla="*/ 0 w 5760"/>
                <a:gd name="T15" fmla="*/ 3264 h 3840"/>
                <a:gd name="T16" fmla="*/ 576 w 5760"/>
                <a:gd name="T17" fmla="*/ 3840 h 3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3840">
                  <a:moveTo>
                    <a:pt x="576" y="3840"/>
                  </a:moveTo>
                  <a:lnTo>
                    <a:pt x="5184" y="3840"/>
                  </a:lnTo>
                  <a:cubicBezTo>
                    <a:pt x="5503" y="3840"/>
                    <a:pt x="5760" y="3583"/>
                    <a:pt x="5760" y="3264"/>
                  </a:cubicBezTo>
                  <a:lnTo>
                    <a:pt x="5760" y="576"/>
                  </a:lnTo>
                  <a:cubicBezTo>
                    <a:pt x="5760" y="258"/>
                    <a:pt x="5503" y="0"/>
                    <a:pt x="5184" y="0"/>
                  </a:cubicBezTo>
                  <a:lnTo>
                    <a:pt x="576" y="0"/>
                  </a:lnTo>
                  <a:cubicBezTo>
                    <a:pt x="258" y="0"/>
                    <a:pt x="0" y="258"/>
                    <a:pt x="0" y="576"/>
                  </a:cubicBezTo>
                  <a:lnTo>
                    <a:pt x="0" y="3264"/>
                  </a:lnTo>
                  <a:cubicBezTo>
                    <a:pt x="0" y="3583"/>
                    <a:pt x="258" y="3840"/>
                    <a:pt x="576" y="384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  <a:p>
              <a:pPr algn="ctr"/>
              <a:r>
                <a:rPr lang="en-US" dirty="0"/>
                <a:t>R1</a:t>
              </a:r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B8A670A6-E7CD-42EF-A8D3-4242CC171A5A}"/>
                </a:ext>
              </a:extLst>
            </p:cNvPr>
            <p:cNvSpPr>
              <a:spLocks/>
            </p:cNvSpPr>
            <p:nvPr/>
          </p:nvSpPr>
          <p:spPr bwMode="auto">
            <a:xfrm>
              <a:off x="4632" y="1134"/>
              <a:ext cx="621" cy="415"/>
            </a:xfrm>
            <a:custGeom>
              <a:avLst/>
              <a:gdLst>
                <a:gd name="T0" fmla="*/ 576 w 5760"/>
                <a:gd name="T1" fmla="*/ 3840 h 3840"/>
                <a:gd name="T2" fmla="*/ 5184 w 5760"/>
                <a:gd name="T3" fmla="*/ 3840 h 3840"/>
                <a:gd name="T4" fmla="*/ 5760 w 5760"/>
                <a:gd name="T5" fmla="*/ 3264 h 3840"/>
                <a:gd name="T6" fmla="*/ 5760 w 5760"/>
                <a:gd name="T7" fmla="*/ 576 h 3840"/>
                <a:gd name="T8" fmla="*/ 5184 w 5760"/>
                <a:gd name="T9" fmla="*/ 0 h 3840"/>
                <a:gd name="T10" fmla="*/ 576 w 5760"/>
                <a:gd name="T11" fmla="*/ 0 h 3840"/>
                <a:gd name="T12" fmla="*/ 0 w 5760"/>
                <a:gd name="T13" fmla="*/ 576 h 3840"/>
                <a:gd name="T14" fmla="*/ 0 w 5760"/>
                <a:gd name="T15" fmla="*/ 3264 h 3840"/>
                <a:gd name="T16" fmla="*/ 576 w 5760"/>
                <a:gd name="T17" fmla="*/ 3840 h 3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3840">
                  <a:moveTo>
                    <a:pt x="576" y="3840"/>
                  </a:moveTo>
                  <a:lnTo>
                    <a:pt x="5184" y="3840"/>
                  </a:lnTo>
                  <a:cubicBezTo>
                    <a:pt x="5503" y="3840"/>
                    <a:pt x="5760" y="3583"/>
                    <a:pt x="5760" y="3264"/>
                  </a:cubicBezTo>
                  <a:lnTo>
                    <a:pt x="5760" y="576"/>
                  </a:lnTo>
                  <a:cubicBezTo>
                    <a:pt x="5760" y="258"/>
                    <a:pt x="5503" y="0"/>
                    <a:pt x="5184" y="0"/>
                  </a:cubicBezTo>
                  <a:lnTo>
                    <a:pt x="576" y="0"/>
                  </a:lnTo>
                  <a:cubicBezTo>
                    <a:pt x="258" y="0"/>
                    <a:pt x="0" y="258"/>
                    <a:pt x="0" y="576"/>
                  </a:cubicBezTo>
                  <a:lnTo>
                    <a:pt x="0" y="3264"/>
                  </a:lnTo>
                  <a:cubicBezTo>
                    <a:pt x="0" y="3583"/>
                    <a:pt x="258" y="3840"/>
                    <a:pt x="576" y="3840"/>
                  </a:cubicBezTo>
                  <a:close/>
                </a:path>
              </a:pathLst>
            </a:custGeom>
            <a:noFill/>
            <a:ln w="2063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C4540A69-5254-4903-8C18-33F63D862A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" y="1838"/>
              <a:ext cx="621" cy="415"/>
            </a:xfrm>
            <a:custGeom>
              <a:avLst/>
              <a:gdLst>
                <a:gd name="T0" fmla="*/ 576 w 5760"/>
                <a:gd name="T1" fmla="*/ 3840 h 3840"/>
                <a:gd name="T2" fmla="*/ 5184 w 5760"/>
                <a:gd name="T3" fmla="*/ 3840 h 3840"/>
                <a:gd name="T4" fmla="*/ 5760 w 5760"/>
                <a:gd name="T5" fmla="*/ 3264 h 3840"/>
                <a:gd name="T6" fmla="*/ 5760 w 5760"/>
                <a:gd name="T7" fmla="*/ 576 h 3840"/>
                <a:gd name="T8" fmla="*/ 5184 w 5760"/>
                <a:gd name="T9" fmla="*/ 0 h 3840"/>
                <a:gd name="T10" fmla="*/ 576 w 5760"/>
                <a:gd name="T11" fmla="*/ 0 h 3840"/>
                <a:gd name="T12" fmla="*/ 0 w 5760"/>
                <a:gd name="T13" fmla="*/ 576 h 3840"/>
                <a:gd name="T14" fmla="*/ 0 w 5760"/>
                <a:gd name="T15" fmla="*/ 3264 h 3840"/>
                <a:gd name="T16" fmla="*/ 576 w 5760"/>
                <a:gd name="T17" fmla="*/ 3840 h 3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3840">
                  <a:moveTo>
                    <a:pt x="576" y="3840"/>
                  </a:moveTo>
                  <a:lnTo>
                    <a:pt x="5184" y="3840"/>
                  </a:lnTo>
                  <a:cubicBezTo>
                    <a:pt x="5503" y="3840"/>
                    <a:pt x="5760" y="3582"/>
                    <a:pt x="5760" y="3264"/>
                  </a:cubicBezTo>
                  <a:lnTo>
                    <a:pt x="5760" y="576"/>
                  </a:lnTo>
                  <a:cubicBezTo>
                    <a:pt x="5760" y="258"/>
                    <a:pt x="5503" y="0"/>
                    <a:pt x="5184" y="0"/>
                  </a:cubicBezTo>
                  <a:lnTo>
                    <a:pt x="576" y="0"/>
                  </a:lnTo>
                  <a:cubicBezTo>
                    <a:pt x="258" y="0"/>
                    <a:pt x="0" y="258"/>
                    <a:pt x="0" y="576"/>
                  </a:cubicBezTo>
                  <a:lnTo>
                    <a:pt x="0" y="3264"/>
                  </a:lnTo>
                  <a:cubicBezTo>
                    <a:pt x="0" y="3582"/>
                    <a:pt x="258" y="3840"/>
                    <a:pt x="576" y="384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  <a:p>
              <a:pPr algn="ctr"/>
              <a:r>
                <a:rPr lang="en-US" dirty="0"/>
                <a:t>R3</a:t>
              </a:r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5CD4EC3F-11E7-491B-8B75-7261A166B903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" y="1835"/>
              <a:ext cx="621" cy="415"/>
            </a:xfrm>
            <a:custGeom>
              <a:avLst/>
              <a:gdLst>
                <a:gd name="T0" fmla="*/ 576 w 5760"/>
                <a:gd name="T1" fmla="*/ 3840 h 3840"/>
                <a:gd name="T2" fmla="*/ 5184 w 5760"/>
                <a:gd name="T3" fmla="*/ 3840 h 3840"/>
                <a:gd name="T4" fmla="*/ 5760 w 5760"/>
                <a:gd name="T5" fmla="*/ 3264 h 3840"/>
                <a:gd name="T6" fmla="*/ 5760 w 5760"/>
                <a:gd name="T7" fmla="*/ 576 h 3840"/>
                <a:gd name="T8" fmla="*/ 5184 w 5760"/>
                <a:gd name="T9" fmla="*/ 0 h 3840"/>
                <a:gd name="T10" fmla="*/ 576 w 5760"/>
                <a:gd name="T11" fmla="*/ 0 h 3840"/>
                <a:gd name="T12" fmla="*/ 0 w 5760"/>
                <a:gd name="T13" fmla="*/ 576 h 3840"/>
                <a:gd name="T14" fmla="*/ 0 w 5760"/>
                <a:gd name="T15" fmla="*/ 3264 h 3840"/>
                <a:gd name="T16" fmla="*/ 576 w 5760"/>
                <a:gd name="T17" fmla="*/ 3840 h 3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3840">
                  <a:moveTo>
                    <a:pt x="576" y="3840"/>
                  </a:moveTo>
                  <a:lnTo>
                    <a:pt x="5184" y="3840"/>
                  </a:lnTo>
                  <a:cubicBezTo>
                    <a:pt x="5503" y="3840"/>
                    <a:pt x="5760" y="3582"/>
                    <a:pt x="5760" y="3264"/>
                  </a:cubicBezTo>
                  <a:lnTo>
                    <a:pt x="5760" y="576"/>
                  </a:lnTo>
                  <a:cubicBezTo>
                    <a:pt x="5760" y="258"/>
                    <a:pt x="5503" y="0"/>
                    <a:pt x="5184" y="0"/>
                  </a:cubicBezTo>
                  <a:lnTo>
                    <a:pt x="576" y="0"/>
                  </a:lnTo>
                  <a:cubicBezTo>
                    <a:pt x="258" y="0"/>
                    <a:pt x="0" y="258"/>
                    <a:pt x="0" y="576"/>
                  </a:cubicBezTo>
                  <a:lnTo>
                    <a:pt x="0" y="3264"/>
                  </a:lnTo>
                  <a:cubicBezTo>
                    <a:pt x="0" y="3582"/>
                    <a:pt x="258" y="3840"/>
                    <a:pt x="576" y="3840"/>
                  </a:cubicBezTo>
                  <a:close/>
                </a:path>
              </a:pathLst>
            </a:custGeom>
            <a:noFill/>
            <a:ln w="2063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3D7A935A-2F82-4BE7-81F1-0E393DBB0CA4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7" y="1847"/>
              <a:ext cx="621" cy="415"/>
            </a:xfrm>
            <a:custGeom>
              <a:avLst/>
              <a:gdLst>
                <a:gd name="T0" fmla="*/ 576 w 5760"/>
                <a:gd name="T1" fmla="*/ 3840 h 3840"/>
                <a:gd name="T2" fmla="*/ 5184 w 5760"/>
                <a:gd name="T3" fmla="*/ 3840 h 3840"/>
                <a:gd name="T4" fmla="*/ 5760 w 5760"/>
                <a:gd name="T5" fmla="*/ 3264 h 3840"/>
                <a:gd name="T6" fmla="*/ 5760 w 5760"/>
                <a:gd name="T7" fmla="*/ 576 h 3840"/>
                <a:gd name="T8" fmla="*/ 5184 w 5760"/>
                <a:gd name="T9" fmla="*/ 0 h 3840"/>
                <a:gd name="T10" fmla="*/ 576 w 5760"/>
                <a:gd name="T11" fmla="*/ 0 h 3840"/>
                <a:gd name="T12" fmla="*/ 0 w 5760"/>
                <a:gd name="T13" fmla="*/ 576 h 3840"/>
                <a:gd name="T14" fmla="*/ 0 w 5760"/>
                <a:gd name="T15" fmla="*/ 3264 h 3840"/>
                <a:gd name="T16" fmla="*/ 576 w 5760"/>
                <a:gd name="T17" fmla="*/ 3840 h 3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3840">
                  <a:moveTo>
                    <a:pt x="576" y="3840"/>
                  </a:moveTo>
                  <a:lnTo>
                    <a:pt x="5184" y="3840"/>
                  </a:lnTo>
                  <a:cubicBezTo>
                    <a:pt x="5503" y="3840"/>
                    <a:pt x="5760" y="3582"/>
                    <a:pt x="5760" y="3264"/>
                  </a:cubicBezTo>
                  <a:lnTo>
                    <a:pt x="5760" y="576"/>
                  </a:lnTo>
                  <a:cubicBezTo>
                    <a:pt x="5760" y="258"/>
                    <a:pt x="5503" y="0"/>
                    <a:pt x="5184" y="0"/>
                  </a:cubicBezTo>
                  <a:lnTo>
                    <a:pt x="576" y="0"/>
                  </a:lnTo>
                  <a:cubicBezTo>
                    <a:pt x="258" y="0"/>
                    <a:pt x="0" y="258"/>
                    <a:pt x="0" y="576"/>
                  </a:cubicBezTo>
                  <a:lnTo>
                    <a:pt x="0" y="3264"/>
                  </a:lnTo>
                  <a:cubicBezTo>
                    <a:pt x="0" y="3582"/>
                    <a:pt x="258" y="3840"/>
                    <a:pt x="576" y="384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  <a:p>
              <a:pPr algn="ctr"/>
              <a:r>
                <a:rPr lang="en-US" dirty="0"/>
                <a:t>R2</a:t>
              </a:r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7305EA1A-D7CC-4B18-A01A-11C08C80E326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7" y="1847"/>
              <a:ext cx="621" cy="415"/>
            </a:xfrm>
            <a:custGeom>
              <a:avLst/>
              <a:gdLst>
                <a:gd name="T0" fmla="*/ 576 w 5760"/>
                <a:gd name="T1" fmla="*/ 3840 h 3840"/>
                <a:gd name="T2" fmla="*/ 5184 w 5760"/>
                <a:gd name="T3" fmla="*/ 3840 h 3840"/>
                <a:gd name="T4" fmla="*/ 5760 w 5760"/>
                <a:gd name="T5" fmla="*/ 3264 h 3840"/>
                <a:gd name="T6" fmla="*/ 5760 w 5760"/>
                <a:gd name="T7" fmla="*/ 576 h 3840"/>
                <a:gd name="T8" fmla="*/ 5184 w 5760"/>
                <a:gd name="T9" fmla="*/ 0 h 3840"/>
                <a:gd name="T10" fmla="*/ 576 w 5760"/>
                <a:gd name="T11" fmla="*/ 0 h 3840"/>
                <a:gd name="T12" fmla="*/ 0 w 5760"/>
                <a:gd name="T13" fmla="*/ 576 h 3840"/>
                <a:gd name="T14" fmla="*/ 0 w 5760"/>
                <a:gd name="T15" fmla="*/ 3264 h 3840"/>
                <a:gd name="T16" fmla="*/ 576 w 5760"/>
                <a:gd name="T17" fmla="*/ 3840 h 3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3840">
                  <a:moveTo>
                    <a:pt x="576" y="3840"/>
                  </a:moveTo>
                  <a:lnTo>
                    <a:pt x="5184" y="3840"/>
                  </a:lnTo>
                  <a:cubicBezTo>
                    <a:pt x="5503" y="3840"/>
                    <a:pt x="5760" y="3582"/>
                    <a:pt x="5760" y="3264"/>
                  </a:cubicBezTo>
                  <a:lnTo>
                    <a:pt x="5760" y="576"/>
                  </a:lnTo>
                  <a:cubicBezTo>
                    <a:pt x="5760" y="258"/>
                    <a:pt x="5503" y="0"/>
                    <a:pt x="5184" y="0"/>
                  </a:cubicBezTo>
                  <a:lnTo>
                    <a:pt x="576" y="0"/>
                  </a:lnTo>
                  <a:cubicBezTo>
                    <a:pt x="258" y="0"/>
                    <a:pt x="0" y="258"/>
                    <a:pt x="0" y="576"/>
                  </a:cubicBezTo>
                  <a:lnTo>
                    <a:pt x="0" y="3264"/>
                  </a:lnTo>
                  <a:cubicBezTo>
                    <a:pt x="0" y="3582"/>
                    <a:pt x="258" y="3840"/>
                    <a:pt x="576" y="3840"/>
                  </a:cubicBezTo>
                  <a:close/>
                </a:path>
              </a:pathLst>
            </a:custGeom>
            <a:noFill/>
            <a:ln w="2063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1">
              <a:extLst>
                <a:ext uri="{FF2B5EF4-FFF2-40B4-BE49-F238E27FC236}">
                  <a16:creationId xmlns:a16="http://schemas.microsoft.com/office/drawing/2014/main" id="{7B350750-A134-463A-9B34-03251A68BEC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42" y="1549"/>
              <a:ext cx="349" cy="258"/>
            </a:xfrm>
            <a:prstGeom prst="line">
              <a:avLst/>
            </a:prstGeom>
            <a:noFill/>
            <a:ln w="2063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2">
              <a:extLst>
                <a:ext uri="{FF2B5EF4-FFF2-40B4-BE49-F238E27FC236}">
                  <a16:creationId xmlns:a16="http://schemas.microsoft.com/office/drawing/2014/main" id="{6F0C716A-C704-4A2E-9DA1-FC199D556CD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9" y="1781"/>
              <a:ext cx="60" cy="54"/>
            </a:xfrm>
            <a:custGeom>
              <a:avLst/>
              <a:gdLst>
                <a:gd name="T0" fmla="*/ 32 w 60"/>
                <a:gd name="T1" fmla="*/ 0 h 54"/>
                <a:gd name="T2" fmla="*/ 60 w 60"/>
                <a:gd name="T3" fmla="*/ 54 h 54"/>
                <a:gd name="T4" fmla="*/ 0 w 60"/>
                <a:gd name="T5" fmla="*/ 44 h 54"/>
                <a:gd name="T6" fmla="*/ 32 w 60"/>
                <a:gd name="T7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" h="54">
                  <a:moveTo>
                    <a:pt x="32" y="0"/>
                  </a:moveTo>
                  <a:lnTo>
                    <a:pt x="60" y="54"/>
                  </a:lnTo>
                  <a:lnTo>
                    <a:pt x="0" y="44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3">
              <a:extLst>
                <a:ext uri="{FF2B5EF4-FFF2-40B4-BE49-F238E27FC236}">
                  <a16:creationId xmlns:a16="http://schemas.microsoft.com/office/drawing/2014/main" id="{BBF47A91-5251-4F82-A2C7-505D4C4794E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662" y="1549"/>
              <a:ext cx="280" cy="265"/>
            </a:xfrm>
            <a:prstGeom prst="line">
              <a:avLst/>
            </a:prstGeom>
            <a:noFill/>
            <a:ln w="2063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4">
              <a:extLst>
                <a:ext uri="{FF2B5EF4-FFF2-40B4-BE49-F238E27FC236}">
                  <a16:creationId xmlns:a16="http://schemas.microsoft.com/office/drawing/2014/main" id="{CD3C294A-2640-4AD9-BC38-3FCC54610507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7" y="1790"/>
              <a:ext cx="59" cy="57"/>
            </a:xfrm>
            <a:custGeom>
              <a:avLst/>
              <a:gdLst>
                <a:gd name="T0" fmla="*/ 59 w 59"/>
                <a:gd name="T1" fmla="*/ 40 h 57"/>
                <a:gd name="T2" fmla="*/ 0 w 59"/>
                <a:gd name="T3" fmla="*/ 57 h 57"/>
                <a:gd name="T4" fmla="*/ 21 w 59"/>
                <a:gd name="T5" fmla="*/ 0 h 57"/>
                <a:gd name="T6" fmla="*/ 59 w 59"/>
                <a:gd name="T7" fmla="*/ 4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57">
                  <a:moveTo>
                    <a:pt x="59" y="40"/>
                  </a:moveTo>
                  <a:lnTo>
                    <a:pt x="0" y="57"/>
                  </a:lnTo>
                  <a:lnTo>
                    <a:pt x="21" y="0"/>
                  </a:lnTo>
                  <a:lnTo>
                    <a:pt x="59" y="4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1" name="Freeform 8">
            <a:extLst>
              <a:ext uri="{FF2B5EF4-FFF2-40B4-BE49-F238E27FC236}">
                <a16:creationId xmlns:a16="http://schemas.microsoft.com/office/drawing/2014/main" id="{723CBA99-9A62-4DE2-8781-BD98B94F34EE}"/>
              </a:ext>
            </a:extLst>
          </p:cNvPr>
          <p:cNvSpPr>
            <a:spLocks/>
          </p:cNvSpPr>
          <p:nvPr/>
        </p:nvSpPr>
        <p:spPr bwMode="auto">
          <a:xfrm>
            <a:off x="7352538" y="4392142"/>
            <a:ext cx="985837" cy="658813"/>
          </a:xfrm>
          <a:custGeom>
            <a:avLst/>
            <a:gdLst>
              <a:gd name="T0" fmla="*/ 576 w 5760"/>
              <a:gd name="T1" fmla="*/ 3840 h 3840"/>
              <a:gd name="T2" fmla="*/ 5184 w 5760"/>
              <a:gd name="T3" fmla="*/ 3840 h 3840"/>
              <a:gd name="T4" fmla="*/ 5760 w 5760"/>
              <a:gd name="T5" fmla="*/ 3264 h 3840"/>
              <a:gd name="T6" fmla="*/ 5760 w 5760"/>
              <a:gd name="T7" fmla="*/ 576 h 3840"/>
              <a:gd name="T8" fmla="*/ 5184 w 5760"/>
              <a:gd name="T9" fmla="*/ 0 h 3840"/>
              <a:gd name="T10" fmla="*/ 576 w 5760"/>
              <a:gd name="T11" fmla="*/ 0 h 3840"/>
              <a:gd name="T12" fmla="*/ 0 w 5760"/>
              <a:gd name="T13" fmla="*/ 576 h 3840"/>
              <a:gd name="T14" fmla="*/ 0 w 5760"/>
              <a:gd name="T15" fmla="*/ 3264 h 3840"/>
              <a:gd name="T16" fmla="*/ 576 w 5760"/>
              <a:gd name="T17" fmla="*/ 3840 h 38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760" h="3840">
                <a:moveTo>
                  <a:pt x="576" y="3840"/>
                </a:moveTo>
                <a:lnTo>
                  <a:pt x="5184" y="3840"/>
                </a:lnTo>
                <a:cubicBezTo>
                  <a:pt x="5503" y="3840"/>
                  <a:pt x="5760" y="3582"/>
                  <a:pt x="5760" y="3264"/>
                </a:cubicBezTo>
                <a:lnTo>
                  <a:pt x="5760" y="576"/>
                </a:lnTo>
                <a:cubicBezTo>
                  <a:pt x="5760" y="258"/>
                  <a:pt x="5503" y="0"/>
                  <a:pt x="5184" y="0"/>
                </a:cubicBezTo>
                <a:lnTo>
                  <a:pt x="576" y="0"/>
                </a:lnTo>
                <a:cubicBezTo>
                  <a:pt x="258" y="0"/>
                  <a:pt x="0" y="258"/>
                  <a:pt x="0" y="576"/>
                </a:cubicBezTo>
                <a:lnTo>
                  <a:pt x="0" y="3264"/>
                </a:lnTo>
                <a:cubicBezTo>
                  <a:pt x="0" y="3582"/>
                  <a:pt x="258" y="3840"/>
                  <a:pt x="576" y="3840"/>
                </a:cubicBezTo>
                <a:close/>
              </a:path>
            </a:pathLst>
          </a:custGeom>
          <a:noFill/>
          <a:ln w="20638" cap="rnd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  <a:p>
            <a:pPr algn="ctr"/>
            <a:r>
              <a:rPr lang="en-US" dirty="0"/>
              <a:t>R4</a:t>
            </a:r>
          </a:p>
        </p:txBody>
      </p:sp>
      <p:sp>
        <p:nvSpPr>
          <p:cNvPr id="22" name="Line 11">
            <a:extLst>
              <a:ext uri="{FF2B5EF4-FFF2-40B4-BE49-F238E27FC236}">
                <a16:creationId xmlns:a16="http://schemas.microsoft.com/office/drawing/2014/main" id="{5EAD56EF-965A-40BA-B3C6-996F906AE9D4}"/>
              </a:ext>
            </a:extLst>
          </p:cNvPr>
          <p:cNvSpPr>
            <a:spLocks noChangeShapeType="1"/>
          </p:cNvSpPr>
          <p:nvPr/>
        </p:nvSpPr>
        <p:spPr bwMode="auto">
          <a:xfrm>
            <a:off x="7231552" y="3992173"/>
            <a:ext cx="554037" cy="409575"/>
          </a:xfrm>
          <a:prstGeom prst="line">
            <a:avLst/>
          </a:prstGeom>
          <a:noFill/>
          <a:ln w="20638" cap="rnd">
            <a:solidFill>
              <a:srgbClr val="000000"/>
            </a:solidFill>
            <a:prstDash val="solid"/>
            <a:round/>
            <a:headEnd type="none"/>
            <a:tailEnd type="triangle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Line 13">
            <a:extLst>
              <a:ext uri="{FF2B5EF4-FFF2-40B4-BE49-F238E27FC236}">
                <a16:creationId xmlns:a16="http://schemas.microsoft.com/office/drawing/2014/main" id="{1FB9BC2F-C576-4306-907D-BBF2B2384E0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905613" y="3974585"/>
            <a:ext cx="444500" cy="420688"/>
          </a:xfrm>
          <a:prstGeom prst="line">
            <a:avLst/>
          </a:prstGeom>
          <a:noFill/>
          <a:ln w="20638" cap="rnd">
            <a:solidFill>
              <a:srgbClr val="000000"/>
            </a:solidFill>
            <a:prstDash val="solid"/>
            <a:round/>
            <a:headEnd/>
            <a:tailEnd type="triangle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5778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49" y="365126"/>
            <a:ext cx="8400397" cy="723445"/>
          </a:xfrm>
        </p:spPr>
        <p:txBody>
          <a:bodyPr>
            <a:normAutofit/>
          </a:bodyPr>
          <a:lstStyle/>
          <a:p>
            <a:r>
              <a:rPr lang="en-US" dirty="0"/>
              <a:t>Compiler-driven register prefetching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10491"/>
            <a:ext cx="8358646" cy="1718138"/>
          </a:xfrm>
        </p:spPr>
        <p:txBody>
          <a:bodyPr/>
          <a:lstStyle/>
          <a:p>
            <a:r>
              <a:rPr lang="en-US" dirty="0"/>
              <a:t>Possible to have near-perfect register prefetchers</a:t>
            </a:r>
          </a:p>
          <a:p>
            <a:pPr lvl="1"/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b="1" dirty="0"/>
          </a:p>
          <a:p>
            <a:endParaRPr lang="en-US" b="1" dirty="0"/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3149FEE-6C0F-4EF7-B101-FED92D6D2445}"/>
              </a:ext>
            </a:extLst>
          </p:cNvPr>
          <p:cNvSpPr txBox="1">
            <a:spLocks/>
          </p:cNvSpPr>
          <p:nvPr/>
        </p:nvSpPr>
        <p:spPr>
          <a:xfrm>
            <a:off x="456225" y="1638953"/>
            <a:ext cx="6968708" cy="4966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dirty="0"/>
              <a:t>Register working sets known at compile time</a:t>
            </a:r>
          </a:p>
          <a:p>
            <a:pPr lvl="2"/>
            <a:r>
              <a:rPr lang="en-US" dirty="0"/>
              <a:t>No indirection or address translation</a:t>
            </a:r>
          </a:p>
          <a:p>
            <a:pPr lvl="1"/>
            <a:r>
              <a:rPr lang="en-US" dirty="0"/>
              <a:t>Prefetch latency may overlap with other warps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3AD6768-5151-4573-9851-269D74237E2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760400" y="2172979"/>
            <a:ext cx="2154237" cy="2773363"/>
            <a:chOff x="4305" y="1122"/>
            <a:chExt cx="1357" cy="1747"/>
          </a:xfrm>
        </p:grpSpPr>
        <p:sp>
          <p:nvSpPr>
            <p:cNvPr id="7" name="AutoShape 3">
              <a:extLst>
                <a:ext uri="{FF2B5EF4-FFF2-40B4-BE49-F238E27FC236}">
                  <a16:creationId xmlns:a16="http://schemas.microsoft.com/office/drawing/2014/main" id="{2BF6A355-3753-445E-A0A4-42BAF94DCFFE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4305" y="1122"/>
              <a:ext cx="1357" cy="17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9B2CA605-FE95-43F7-BF13-07B3149C793B}"/>
                </a:ext>
              </a:extLst>
            </p:cNvPr>
            <p:cNvSpPr>
              <a:spLocks/>
            </p:cNvSpPr>
            <p:nvPr/>
          </p:nvSpPr>
          <p:spPr bwMode="auto">
            <a:xfrm>
              <a:off x="4632" y="1134"/>
              <a:ext cx="621" cy="415"/>
            </a:xfrm>
            <a:custGeom>
              <a:avLst/>
              <a:gdLst>
                <a:gd name="T0" fmla="*/ 576 w 5760"/>
                <a:gd name="T1" fmla="*/ 3840 h 3840"/>
                <a:gd name="T2" fmla="*/ 5184 w 5760"/>
                <a:gd name="T3" fmla="*/ 3840 h 3840"/>
                <a:gd name="T4" fmla="*/ 5760 w 5760"/>
                <a:gd name="T5" fmla="*/ 3264 h 3840"/>
                <a:gd name="T6" fmla="*/ 5760 w 5760"/>
                <a:gd name="T7" fmla="*/ 576 h 3840"/>
                <a:gd name="T8" fmla="*/ 5184 w 5760"/>
                <a:gd name="T9" fmla="*/ 0 h 3840"/>
                <a:gd name="T10" fmla="*/ 576 w 5760"/>
                <a:gd name="T11" fmla="*/ 0 h 3840"/>
                <a:gd name="T12" fmla="*/ 0 w 5760"/>
                <a:gd name="T13" fmla="*/ 576 h 3840"/>
                <a:gd name="T14" fmla="*/ 0 w 5760"/>
                <a:gd name="T15" fmla="*/ 3264 h 3840"/>
                <a:gd name="T16" fmla="*/ 576 w 5760"/>
                <a:gd name="T17" fmla="*/ 3840 h 3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3840">
                  <a:moveTo>
                    <a:pt x="576" y="3840"/>
                  </a:moveTo>
                  <a:lnTo>
                    <a:pt x="5184" y="3840"/>
                  </a:lnTo>
                  <a:cubicBezTo>
                    <a:pt x="5503" y="3840"/>
                    <a:pt x="5760" y="3583"/>
                    <a:pt x="5760" y="3264"/>
                  </a:cubicBezTo>
                  <a:lnTo>
                    <a:pt x="5760" y="576"/>
                  </a:lnTo>
                  <a:cubicBezTo>
                    <a:pt x="5760" y="258"/>
                    <a:pt x="5503" y="0"/>
                    <a:pt x="5184" y="0"/>
                  </a:cubicBezTo>
                  <a:lnTo>
                    <a:pt x="576" y="0"/>
                  </a:lnTo>
                  <a:cubicBezTo>
                    <a:pt x="258" y="0"/>
                    <a:pt x="0" y="258"/>
                    <a:pt x="0" y="576"/>
                  </a:cubicBezTo>
                  <a:lnTo>
                    <a:pt x="0" y="3264"/>
                  </a:lnTo>
                  <a:cubicBezTo>
                    <a:pt x="0" y="3583"/>
                    <a:pt x="258" y="3840"/>
                    <a:pt x="576" y="384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en-US" dirty="0">
                  <a:solidFill>
                    <a:srgbClr val="0000FF"/>
                  </a:solidFill>
                </a:rPr>
                <a:t>P(R1,R2)</a:t>
              </a:r>
            </a:p>
            <a:p>
              <a:pPr algn="ctr"/>
              <a:r>
                <a:rPr lang="en-US" dirty="0"/>
                <a:t>R1</a:t>
              </a:r>
            </a:p>
          </p:txBody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459ABFE2-34EB-42AE-BF91-48D0FA63DE90}"/>
                </a:ext>
              </a:extLst>
            </p:cNvPr>
            <p:cNvSpPr>
              <a:spLocks/>
            </p:cNvSpPr>
            <p:nvPr/>
          </p:nvSpPr>
          <p:spPr bwMode="auto">
            <a:xfrm>
              <a:off x="4632" y="1134"/>
              <a:ext cx="621" cy="415"/>
            </a:xfrm>
            <a:custGeom>
              <a:avLst/>
              <a:gdLst>
                <a:gd name="T0" fmla="*/ 576 w 5760"/>
                <a:gd name="T1" fmla="*/ 3840 h 3840"/>
                <a:gd name="T2" fmla="*/ 5184 w 5760"/>
                <a:gd name="T3" fmla="*/ 3840 h 3840"/>
                <a:gd name="T4" fmla="*/ 5760 w 5760"/>
                <a:gd name="T5" fmla="*/ 3264 h 3840"/>
                <a:gd name="T6" fmla="*/ 5760 w 5760"/>
                <a:gd name="T7" fmla="*/ 576 h 3840"/>
                <a:gd name="T8" fmla="*/ 5184 w 5760"/>
                <a:gd name="T9" fmla="*/ 0 h 3840"/>
                <a:gd name="T10" fmla="*/ 576 w 5760"/>
                <a:gd name="T11" fmla="*/ 0 h 3840"/>
                <a:gd name="T12" fmla="*/ 0 w 5760"/>
                <a:gd name="T13" fmla="*/ 576 h 3840"/>
                <a:gd name="T14" fmla="*/ 0 w 5760"/>
                <a:gd name="T15" fmla="*/ 3264 h 3840"/>
                <a:gd name="T16" fmla="*/ 576 w 5760"/>
                <a:gd name="T17" fmla="*/ 3840 h 3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3840">
                  <a:moveTo>
                    <a:pt x="576" y="3840"/>
                  </a:moveTo>
                  <a:lnTo>
                    <a:pt x="5184" y="3840"/>
                  </a:lnTo>
                  <a:cubicBezTo>
                    <a:pt x="5503" y="3840"/>
                    <a:pt x="5760" y="3583"/>
                    <a:pt x="5760" y="3264"/>
                  </a:cubicBezTo>
                  <a:lnTo>
                    <a:pt x="5760" y="576"/>
                  </a:lnTo>
                  <a:cubicBezTo>
                    <a:pt x="5760" y="258"/>
                    <a:pt x="5503" y="0"/>
                    <a:pt x="5184" y="0"/>
                  </a:cubicBezTo>
                  <a:lnTo>
                    <a:pt x="576" y="0"/>
                  </a:lnTo>
                  <a:cubicBezTo>
                    <a:pt x="258" y="0"/>
                    <a:pt x="0" y="258"/>
                    <a:pt x="0" y="576"/>
                  </a:cubicBezTo>
                  <a:lnTo>
                    <a:pt x="0" y="3264"/>
                  </a:lnTo>
                  <a:cubicBezTo>
                    <a:pt x="0" y="3583"/>
                    <a:pt x="258" y="3840"/>
                    <a:pt x="576" y="3840"/>
                  </a:cubicBezTo>
                  <a:close/>
                </a:path>
              </a:pathLst>
            </a:custGeom>
            <a:noFill/>
            <a:ln w="2063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D58E5DCF-B767-4F41-8304-77FC7458DE34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" y="1838"/>
              <a:ext cx="621" cy="415"/>
            </a:xfrm>
            <a:custGeom>
              <a:avLst/>
              <a:gdLst>
                <a:gd name="T0" fmla="*/ 576 w 5760"/>
                <a:gd name="T1" fmla="*/ 3840 h 3840"/>
                <a:gd name="T2" fmla="*/ 5184 w 5760"/>
                <a:gd name="T3" fmla="*/ 3840 h 3840"/>
                <a:gd name="T4" fmla="*/ 5760 w 5760"/>
                <a:gd name="T5" fmla="*/ 3264 h 3840"/>
                <a:gd name="T6" fmla="*/ 5760 w 5760"/>
                <a:gd name="T7" fmla="*/ 576 h 3840"/>
                <a:gd name="T8" fmla="*/ 5184 w 5760"/>
                <a:gd name="T9" fmla="*/ 0 h 3840"/>
                <a:gd name="T10" fmla="*/ 576 w 5760"/>
                <a:gd name="T11" fmla="*/ 0 h 3840"/>
                <a:gd name="T12" fmla="*/ 0 w 5760"/>
                <a:gd name="T13" fmla="*/ 576 h 3840"/>
                <a:gd name="T14" fmla="*/ 0 w 5760"/>
                <a:gd name="T15" fmla="*/ 3264 h 3840"/>
                <a:gd name="T16" fmla="*/ 576 w 5760"/>
                <a:gd name="T17" fmla="*/ 3840 h 3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3840">
                  <a:moveTo>
                    <a:pt x="576" y="3840"/>
                  </a:moveTo>
                  <a:lnTo>
                    <a:pt x="5184" y="3840"/>
                  </a:lnTo>
                  <a:cubicBezTo>
                    <a:pt x="5503" y="3840"/>
                    <a:pt x="5760" y="3582"/>
                    <a:pt x="5760" y="3264"/>
                  </a:cubicBezTo>
                  <a:lnTo>
                    <a:pt x="5760" y="576"/>
                  </a:lnTo>
                  <a:cubicBezTo>
                    <a:pt x="5760" y="258"/>
                    <a:pt x="5503" y="0"/>
                    <a:pt x="5184" y="0"/>
                  </a:cubicBezTo>
                  <a:lnTo>
                    <a:pt x="576" y="0"/>
                  </a:lnTo>
                  <a:cubicBezTo>
                    <a:pt x="258" y="0"/>
                    <a:pt x="0" y="258"/>
                    <a:pt x="0" y="576"/>
                  </a:cubicBezTo>
                  <a:lnTo>
                    <a:pt x="0" y="3264"/>
                  </a:lnTo>
                  <a:cubicBezTo>
                    <a:pt x="0" y="3582"/>
                    <a:pt x="258" y="3840"/>
                    <a:pt x="576" y="384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dirty="0">
                  <a:solidFill>
                    <a:srgbClr val="0000FF"/>
                  </a:solidFill>
                </a:rPr>
                <a:t>P(R3)</a:t>
              </a:r>
            </a:p>
            <a:p>
              <a:pPr algn="ctr"/>
              <a:r>
                <a:rPr lang="en-US" dirty="0"/>
                <a:t>R3</a:t>
              </a:r>
            </a:p>
          </p:txBody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E16E1390-A685-44AE-8700-442EF2D4F17B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" y="1835"/>
              <a:ext cx="621" cy="415"/>
            </a:xfrm>
            <a:custGeom>
              <a:avLst/>
              <a:gdLst>
                <a:gd name="T0" fmla="*/ 576 w 5760"/>
                <a:gd name="T1" fmla="*/ 3840 h 3840"/>
                <a:gd name="T2" fmla="*/ 5184 w 5760"/>
                <a:gd name="T3" fmla="*/ 3840 h 3840"/>
                <a:gd name="T4" fmla="*/ 5760 w 5760"/>
                <a:gd name="T5" fmla="*/ 3264 h 3840"/>
                <a:gd name="T6" fmla="*/ 5760 w 5760"/>
                <a:gd name="T7" fmla="*/ 576 h 3840"/>
                <a:gd name="T8" fmla="*/ 5184 w 5760"/>
                <a:gd name="T9" fmla="*/ 0 h 3840"/>
                <a:gd name="T10" fmla="*/ 576 w 5760"/>
                <a:gd name="T11" fmla="*/ 0 h 3840"/>
                <a:gd name="T12" fmla="*/ 0 w 5760"/>
                <a:gd name="T13" fmla="*/ 576 h 3840"/>
                <a:gd name="T14" fmla="*/ 0 w 5760"/>
                <a:gd name="T15" fmla="*/ 3264 h 3840"/>
                <a:gd name="T16" fmla="*/ 576 w 5760"/>
                <a:gd name="T17" fmla="*/ 3840 h 3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3840">
                  <a:moveTo>
                    <a:pt x="576" y="3840"/>
                  </a:moveTo>
                  <a:lnTo>
                    <a:pt x="5184" y="3840"/>
                  </a:lnTo>
                  <a:cubicBezTo>
                    <a:pt x="5503" y="3840"/>
                    <a:pt x="5760" y="3582"/>
                    <a:pt x="5760" y="3264"/>
                  </a:cubicBezTo>
                  <a:lnTo>
                    <a:pt x="5760" y="576"/>
                  </a:lnTo>
                  <a:cubicBezTo>
                    <a:pt x="5760" y="258"/>
                    <a:pt x="5503" y="0"/>
                    <a:pt x="5184" y="0"/>
                  </a:cubicBezTo>
                  <a:lnTo>
                    <a:pt x="576" y="0"/>
                  </a:lnTo>
                  <a:cubicBezTo>
                    <a:pt x="258" y="0"/>
                    <a:pt x="0" y="258"/>
                    <a:pt x="0" y="576"/>
                  </a:cubicBezTo>
                  <a:lnTo>
                    <a:pt x="0" y="3264"/>
                  </a:lnTo>
                  <a:cubicBezTo>
                    <a:pt x="0" y="3582"/>
                    <a:pt x="258" y="3840"/>
                    <a:pt x="576" y="3840"/>
                  </a:cubicBezTo>
                  <a:close/>
                </a:path>
              </a:pathLst>
            </a:custGeom>
            <a:noFill/>
            <a:ln w="2063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A5CE3AF9-CFD3-45AE-9F59-F8A098BCC54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7" y="1847"/>
              <a:ext cx="621" cy="415"/>
            </a:xfrm>
            <a:custGeom>
              <a:avLst/>
              <a:gdLst>
                <a:gd name="T0" fmla="*/ 576 w 5760"/>
                <a:gd name="T1" fmla="*/ 3840 h 3840"/>
                <a:gd name="T2" fmla="*/ 5184 w 5760"/>
                <a:gd name="T3" fmla="*/ 3840 h 3840"/>
                <a:gd name="T4" fmla="*/ 5760 w 5760"/>
                <a:gd name="T5" fmla="*/ 3264 h 3840"/>
                <a:gd name="T6" fmla="*/ 5760 w 5760"/>
                <a:gd name="T7" fmla="*/ 576 h 3840"/>
                <a:gd name="T8" fmla="*/ 5184 w 5760"/>
                <a:gd name="T9" fmla="*/ 0 h 3840"/>
                <a:gd name="T10" fmla="*/ 576 w 5760"/>
                <a:gd name="T11" fmla="*/ 0 h 3840"/>
                <a:gd name="T12" fmla="*/ 0 w 5760"/>
                <a:gd name="T13" fmla="*/ 576 h 3840"/>
                <a:gd name="T14" fmla="*/ 0 w 5760"/>
                <a:gd name="T15" fmla="*/ 3264 h 3840"/>
                <a:gd name="T16" fmla="*/ 576 w 5760"/>
                <a:gd name="T17" fmla="*/ 3840 h 3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3840">
                  <a:moveTo>
                    <a:pt x="576" y="3840"/>
                  </a:moveTo>
                  <a:lnTo>
                    <a:pt x="5184" y="3840"/>
                  </a:lnTo>
                  <a:cubicBezTo>
                    <a:pt x="5503" y="3840"/>
                    <a:pt x="5760" y="3582"/>
                    <a:pt x="5760" y="3264"/>
                  </a:cubicBezTo>
                  <a:lnTo>
                    <a:pt x="5760" y="576"/>
                  </a:lnTo>
                  <a:cubicBezTo>
                    <a:pt x="5760" y="258"/>
                    <a:pt x="5503" y="0"/>
                    <a:pt x="5184" y="0"/>
                  </a:cubicBezTo>
                  <a:lnTo>
                    <a:pt x="576" y="0"/>
                  </a:lnTo>
                  <a:cubicBezTo>
                    <a:pt x="258" y="0"/>
                    <a:pt x="0" y="258"/>
                    <a:pt x="0" y="576"/>
                  </a:cubicBezTo>
                  <a:lnTo>
                    <a:pt x="0" y="3264"/>
                  </a:lnTo>
                  <a:cubicBezTo>
                    <a:pt x="0" y="3582"/>
                    <a:pt x="258" y="3840"/>
                    <a:pt x="576" y="384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  <a:p>
              <a:pPr algn="ctr"/>
              <a:r>
                <a:rPr lang="en-US" dirty="0"/>
                <a:t>R2</a:t>
              </a:r>
            </a:p>
          </p:txBody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6FA1E688-9AC4-43D4-8051-1F343E62397C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7" y="1847"/>
              <a:ext cx="621" cy="415"/>
            </a:xfrm>
            <a:custGeom>
              <a:avLst/>
              <a:gdLst>
                <a:gd name="T0" fmla="*/ 576 w 5760"/>
                <a:gd name="T1" fmla="*/ 3840 h 3840"/>
                <a:gd name="T2" fmla="*/ 5184 w 5760"/>
                <a:gd name="T3" fmla="*/ 3840 h 3840"/>
                <a:gd name="T4" fmla="*/ 5760 w 5760"/>
                <a:gd name="T5" fmla="*/ 3264 h 3840"/>
                <a:gd name="T6" fmla="*/ 5760 w 5760"/>
                <a:gd name="T7" fmla="*/ 576 h 3840"/>
                <a:gd name="T8" fmla="*/ 5184 w 5760"/>
                <a:gd name="T9" fmla="*/ 0 h 3840"/>
                <a:gd name="T10" fmla="*/ 576 w 5760"/>
                <a:gd name="T11" fmla="*/ 0 h 3840"/>
                <a:gd name="T12" fmla="*/ 0 w 5760"/>
                <a:gd name="T13" fmla="*/ 576 h 3840"/>
                <a:gd name="T14" fmla="*/ 0 w 5760"/>
                <a:gd name="T15" fmla="*/ 3264 h 3840"/>
                <a:gd name="T16" fmla="*/ 576 w 5760"/>
                <a:gd name="T17" fmla="*/ 3840 h 3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3840">
                  <a:moveTo>
                    <a:pt x="576" y="3840"/>
                  </a:moveTo>
                  <a:lnTo>
                    <a:pt x="5184" y="3840"/>
                  </a:lnTo>
                  <a:cubicBezTo>
                    <a:pt x="5503" y="3840"/>
                    <a:pt x="5760" y="3582"/>
                    <a:pt x="5760" y="3264"/>
                  </a:cubicBezTo>
                  <a:lnTo>
                    <a:pt x="5760" y="576"/>
                  </a:lnTo>
                  <a:cubicBezTo>
                    <a:pt x="5760" y="258"/>
                    <a:pt x="5503" y="0"/>
                    <a:pt x="5184" y="0"/>
                  </a:cubicBezTo>
                  <a:lnTo>
                    <a:pt x="576" y="0"/>
                  </a:lnTo>
                  <a:cubicBezTo>
                    <a:pt x="258" y="0"/>
                    <a:pt x="0" y="258"/>
                    <a:pt x="0" y="576"/>
                  </a:cubicBezTo>
                  <a:lnTo>
                    <a:pt x="0" y="3264"/>
                  </a:lnTo>
                  <a:cubicBezTo>
                    <a:pt x="0" y="3582"/>
                    <a:pt x="258" y="3840"/>
                    <a:pt x="576" y="3840"/>
                  </a:cubicBezTo>
                  <a:close/>
                </a:path>
              </a:pathLst>
            </a:custGeom>
            <a:noFill/>
            <a:ln w="2063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1">
              <a:extLst>
                <a:ext uri="{FF2B5EF4-FFF2-40B4-BE49-F238E27FC236}">
                  <a16:creationId xmlns:a16="http://schemas.microsoft.com/office/drawing/2014/main" id="{A0E9232E-E888-48FA-A9B1-7C8F55F713F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42" y="1549"/>
              <a:ext cx="349" cy="258"/>
            </a:xfrm>
            <a:prstGeom prst="line">
              <a:avLst/>
            </a:prstGeom>
            <a:noFill/>
            <a:ln w="2063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426C57AC-4C4D-4D12-B175-7EA7BCBF3A1D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9" y="1781"/>
              <a:ext cx="60" cy="54"/>
            </a:xfrm>
            <a:custGeom>
              <a:avLst/>
              <a:gdLst>
                <a:gd name="T0" fmla="*/ 32 w 60"/>
                <a:gd name="T1" fmla="*/ 0 h 54"/>
                <a:gd name="T2" fmla="*/ 60 w 60"/>
                <a:gd name="T3" fmla="*/ 54 h 54"/>
                <a:gd name="T4" fmla="*/ 0 w 60"/>
                <a:gd name="T5" fmla="*/ 44 h 54"/>
                <a:gd name="T6" fmla="*/ 32 w 60"/>
                <a:gd name="T7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" h="54">
                  <a:moveTo>
                    <a:pt x="32" y="0"/>
                  </a:moveTo>
                  <a:lnTo>
                    <a:pt x="60" y="54"/>
                  </a:lnTo>
                  <a:lnTo>
                    <a:pt x="0" y="44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3">
              <a:extLst>
                <a:ext uri="{FF2B5EF4-FFF2-40B4-BE49-F238E27FC236}">
                  <a16:creationId xmlns:a16="http://schemas.microsoft.com/office/drawing/2014/main" id="{4907F8EC-BAAC-4023-85BB-0CB5914998A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662" y="1549"/>
              <a:ext cx="280" cy="265"/>
            </a:xfrm>
            <a:prstGeom prst="line">
              <a:avLst/>
            </a:prstGeom>
            <a:noFill/>
            <a:ln w="2063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EBB811FD-03D7-4E1A-8F1E-5855C2603991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7" y="1790"/>
              <a:ext cx="59" cy="57"/>
            </a:xfrm>
            <a:custGeom>
              <a:avLst/>
              <a:gdLst>
                <a:gd name="T0" fmla="*/ 59 w 59"/>
                <a:gd name="T1" fmla="*/ 40 h 57"/>
                <a:gd name="T2" fmla="*/ 0 w 59"/>
                <a:gd name="T3" fmla="*/ 57 h 57"/>
                <a:gd name="T4" fmla="*/ 21 w 59"/>
                <a:gd name="T5" fmla="*/ 0 h 57"/>
                <a:gd name="T6" fmla="*/ 59 w 59"/>
                <a:gd name="T7" fmla="*/ 4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57">
                  <a:moveTo>
                    <a:pt x="59" y="40"/>
                  </a:moveTo>
                  <a:lnTo>
                    <a:pt x="0" y="57"/>
                  </a:lnTo>
                  <a:lnTo>
                    <a:pt x="21" y="0"/>
                  </a:lnTo>
                  <a:lnTo>
                    <a:pt x="59" y="4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7" name="Freeform 8">
            <a:extLst>
              <a:ext uri="{FF2B5EF4-FFF2-40B4-BE49-F238E27FC236}">
                <a16:creationId xmlns:a16="http://schemas.microsoft.com/office/drawing/2014/main" id="{98048AE3-FF1C-4C83-A553-A7858A8DD185}"/>
              </a:ext>
            </a:extLst>
          </p:cNvPr>
          <p:cNvSpPr>
            <a:spLocks/>
          </p:cNvSpPr>
          <p:nvPr/>
        </p:nvSpPr>
        <p:spPr bwMode="auto">
          <a:xfrm>
            <a:off x="7352538" y="4392142"/>
            <a:ext cx="985837" cy="658813"/>
          </a:xfrm>
          <a:custGeom>
            <a:avLst/>
            <a:gdLst>
              <a:gd name="T0" fmla="*/ 576 w 5760"/>
              <a:gd name="T1" fmla="*/ 3840 h 3840"/>
              <a:gd name="T2" fmla="*/ 5184 w 5760"/>
              <a:gd name="T3" fmla="*/ 3840 h 3840"/>
              <a:gd name="T4" fmla="*/ 5760 w 5760"/>
              <a:gd name="T5" fmla="*/ 3264 h 3840"/>
              <a:gd name="T6" fmla="*/ 5760 w 5760"/>
              <a:gd name="T7" fmla="*/ 576 h 3840"/>
              <a:gd name="T8" fmla="*/ 5184 w 5760"/>
              <a:gd name="T9" fmla="*/ 0 h 3840"/>
              <a:gd name="T10" fmla="*/ 576 w 5760"/>
              <a:gd name="T11" fmla="*/ 0 h 3840"/>
              <a:gd name="T12" fmla="*/ 0 w 5760"/>
              <a:gd name="T13" fmla="*/ 576 h 3840"/>
              <a:gd name="T14" fmla="*/ 0 w 5760"/>
              <a:gd name="T15" fmla="*/ 3264 h 3840"/>
              <a:gd name="T16" fmla="*/ 576 w 5760"/>
              <a:gd name="T17" fmla="*/ 3840 h 38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760" h="3840">
                <a:moveTo>
                  <a:pt x="576" y="3840"/>
                </a:moveTo>
                <a:lnTo>
                  <a:pt x="5184" y="3840"/>
                </a:lnTo>
                <a:cubicBezTo>
                  <a:pt x="5503" y="3840"/>
                  <a:pt x="5760" y="3582"/>
                  <a:pt x="5760" y="3264"/>
                </a:cubicBezTo>
                <a:lnTo>
                  <a:pt x="5760" y="576"/>
                </a:lnTo>
                <a:cubicBezTo>
                  <a:pt x="5760" y="258"/>
                  <a:pt x="5503" y="0"/>
                  <a:pt x="5184" y="0"/>
                </a:cubicBezTo>
                <a:lnTo>
                  <a:pt x="576" y="0"/>
                </a:lnTo>
                <a:cubicBezTo>
                  <a:pt x="258" y="0"/>
                  <a:pt x="0" y="258"/>
                  <a:pt x="0" y="576"/>
                </a:cubicBezTo>
                <a:lnTo>
                  <a:pt x="0" y="3264"/>
                </a:lnTo>
                <a:cubicBezTo>
                  <a:pt x="0" y="3582"/>
                  <a:pt x="258" y="3840"/>
                  <a:pt x="576" y="3840"/>
                </a:cubicBezTo>
                <a:close/>
              </a:path>
            </a:pathLst>
          </a:custGeom>
          <a:noFill/>
          <a:ln w="20638" cap="rnd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dirty="0">
                <a:solidFill>
                  <a:srgbClr val="0000FF"/>
                </a:solidFill>
              </a:rPr>
              <a:t>P(R4)</a:t>
            </a:r>
          </a:p>
          <a:p>
            <a:pPr algn="ctr"/>
            <a:r>
              <a:rPr lang="en-US" dirty="0"/>
              <a:t>R4</a:t>
            </a:r>
          </a:p>
        </p:txBody>
      </p:sp>
      <p:sp>
        <p:nvSpPr>
          <p:cNvPr id="28" name="Line 11">
            <a:extLst>
              <a:ext uri="{FF2B5EF4-FFF2-40B4-BE49-F238E27FC236}">
                <a16:creationId xmlns:a16="http://schemas.microsoft.com/office/drawing/2014/main" id="{57FFA61F-095E-4F1A-A25E-25E442A47E4B}"/>
              </a:ext>
            </a:extLst>
          </p:cNvPr>
          <p:cNvSpPr>
            <a:spLocks noChangeShapeType="1"/>
          </p:cNvSpPr>
          <p:nvPr/>
        </p:nvSpPr>
        <p:spPr bwMode="auto">
          <a:xfrm>
            <a:off x="7231552" y="3992173"/>
            <a:ext cx="554037" cy="409575"/>
          </a:xfrm>
          <a:prstGeom prst="line">
            <a:avLst/>
          </a:prstGeom>
          <a:noFill/>
          <a:ln w="20638" cap="rnd">
            <a:solidFill>
              <a:srgbClr val="000000"/>
            </a:solidFill>
            <a:prstDash val="solid"/>
            <a:round/>
            <a:headEnd type="none"/>
            <a:tailEnd type="triangle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Line 13">
            <a:extLst>
              <a:ext uri="{FF2B5EF4-FFF2-40B4-BE49-F238E27FC236}">
                <a16:creationId xmlns:a16="http://schemas.microsoft.com/office/drawing/2014/main" id="{A0803EE8-7697-4F22-836A-EB40C014D53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905613" y="3974585"/>
            <a:ext cx="444500" cy="420688"/>
          </a:xfrm>
          <a:prstGeom prst="line">
            <a:avLst/>
          </a:prstGeom>
          <a:noFill/>
          <a:ln w="20638" cap="rnd">
            <a:solidFill>
              <a:srgbClr val="000000"/>
            </a:solidFill>
            <a:prstDash val="solid"/>
            <a:round/>
            <a:headEnd/>
            <a:tailEnd type="triangle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FC3285CF-05A3-48D9-9B65-C077982211CF}"/>
              </a:ext>
            </a:extLst>
          </p:cNvPr>
          <p:cNvSpPr/>
          <p:nvPr/>
        </p:nvSpPr>
        <p:spPr>
          <a:xfrm rot="1474879">
            <a:off x="6957384" y="1935240"/>
            <a:ext cx="1121136" cy="2205872"/>
          </a:xfrm>
          <a:prstGeom prst="ellipse">
            <a:avLst/>
          </a:prstGeom>
          <a:noFill/>
          <a:ln w="571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8517DCD7-74C8-4F09-A8A1-3A5F109E9E67}"/>
              </a:ext>
            </a:extLst>
          </p:cNvPr>
          <p:cNvSpPr/>
          <p:nvPr/>
        </p:nvSpPr>
        <p:spPr>
          <a:xfrm rot="5400000">
            <a:off x="7417304" y="4212748"/>
            <a:ext cx="855674" cy="985838"/>
          </a:xfrm>
          <a:prstGeom prst="ellipse">
            <a:avLst/>
          </a:prstGeom>
          <a:noFill/>
          <a:ln w="571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F495B3F5-4EF8-4FB0-84E7-C06B9906F7A4}"/>
              </a:ext>
            </a:extLst>
          </p:cNvPr>
          <p:cNvSpPr/>
          <p:nvPr/>
        </p:nvSpPr>
        <p:spPr>
          <a:xfrm rot="5400000">
            <a:off x="8057153" y="3154060"/>
            <a:ext cx="855674" cy="985838"/>
          </a:xfrm>
          <a:prstGeom prst="ellipse">
            <a:avLst/>
          </a:prstGeom>
          <a:noFill/>
          <a:ln w="571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CD48459-134C-4D2A-AB12-D810485A9597}"/>
              </a:ext>
            </a:extLst>
          </p:cNvPr>
          <p:cNvSpPr txBox="1"/>
          <p:nvPr/>
        </p:nvSpPr>
        <p:spPr>
          <a:xfrm>
            <a:off x="579556" y="3117044"/>
            <a:ext cx="6383219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Gill Sans MT" panose="020B0502020104020203" pitchFamily="34" charset="0"/>
              </a:rPr>
              <a:t>Key idea: </a:t>
            </a:r>
            <a:r>
              <a:rPr lang="en-US" sz="2400" b="1" dirty="0">
                <a:solidFill>
                  <a:schemeClr val="accent1"/>
                </a:solidFill>
                <a:latin typeface="Gill Sans MT" panose="020B0502020104020203" pitchFamily="34" charset="0"/>
              </a:rPr>
              <a:t>	</a:t>
            </a:r>
            <a:r>
              <a:rPr lang="en-US" sz="2800" b="1" dirty="0">
                <a:solidFill>
                  <a:srgbClr val="0000FF"/>
                </a:solidFill>
                <a:latin typeface="Gill Sans MT" panose="020B0502020104020203" pitchFamily="34" charset="0"/>
              </a:rPr>
              <a:t>“prefetch subgraphs”</a:t>
            </a:r>
            <a:endParaRPr lang="en-US" sz="2000" dirty="0">
              <a:latin typeface="Gill Sans MT" panose="020B0502020104020203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Gill Sans MT" panose="020B0502020104020203" pitchFamily="34" charset="0"/>
              </a:rPr>
              <a:t>Prefetch register working sets into the cache at the beginning of each subgraph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Gill Sans MT" panose="020B0502020104020203" pitchFamily="34" charset="0"/>
              </a:rPr>
              <a:t>All register accesses in the prefetch subgraph hit in the register cache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400" dirty="0">
              <a:latin typeface="Gill Sans MT" panose="020B0502020104020203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400" dirty="0">
              <a:latin typeface="Gill Sans MT" panose="020B0502020104020203" pitchFamily="34" charset="0"/>
            </a:endParaRPr>
          </a:p>
          <a:p>
            <a:endParaRPr lang="en-US" dirty="0"/>
          </a:p>
        </p:txBody>
      </p:sp>
      <p:sp>
        <p:nvSpPr>
          <p:cNvPr id="26" name="goal">
            <a:extLst>
              <a:ext uri="{FF2B5EF4-FFF2-40B4-BE49-F238E27FC236}">
                <a16:creationId xmlns:a16="http://schemas.microsoft.com/office/drawing/2014/main" id="{0C07AF7E-4CC5-4A18-B715-6DBD45EA3CC1}"/>
              </a:ext>
            </a:extLst>
          </p:cNvPr>
          <p:cNvSpPr/>
          <p:nvPr/>
        </p:nvSpPr>
        <p:spPr>
          <a:xfrm>
            <a:off x="0" y="5482139"/>
            <a:ext cx="9144000" cy="66603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What are best prefetch subgraphs?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8871163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A872D8D-94D6-4DBE-A1B9-DEBB95AA18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363659"/>
            <a:ext cx="3868340" cy="823912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solidFill>
                  <a:schemeClr val="accent5"/>
                </a:solidFill>
              </a:rPr>
              <a:t>Objectives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A0B8C2-1CAE-4830-8DC7-840969ECC1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187571"/>
            <a:ext cx="3868340" cy="4666636"/>
          </a:xfrm>
        </p:spPr>
        <p:txBody>
          <a:bodyPr>
            <a:normAutofit/>
          </a:bodyPr>
          <a:lstStyle/>
          <a:p>
            <a:r>
              <a:rPr lang="en-US" sz="2600" dirty="0"/>
              <a:t>Prefetch operations dominate register uses</a:t>
            </a:r>
          </a:p>
          <a:p>
            <a:endParaRPr lang="en-US" dirty="0"/>
          </a:p>
          <a:p>
            <a:r>
              <a:rPr lang="en-US" sz="2600" dirty="0"/>
              <a:t>Minimum number of prefetch operations</a:t>
            </a:r>
          </a:p>
          <a:p>
            <a:endParaRPr lang="en-US" dirty="0"/>
          </a:p>
          <a:p>
            <a:r>
              <a:rPr lang="en-US" sz="2600" dirty="0"/>
              <a:t>Fit entire loops</a:t>
            </a:r>
          </a:p>
          <a:p>
            <a:pPr lvl="1"/>
            <a:r>
              <a:rPr lang="en-US" sz="2300" dirty="0"/>
              <a:t>Maximize dynamic </a:t>
            </a:r>
            <a:r>
              <a:rPr lang="en-US" sz="2300" dirty="0" err="1"/>
              <a:t>insts</a:t>
            </a:r>
            <a:endParaRPr lang="en-US" sz="230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1827E58-8485-456D-8E47-4028AFDA84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363659"/>
            <a:ext cx="3887391" cy="823912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solidFill>
                  <a:schemeClr val="accent5"/>
                </a:solidFill>
              </a:rPr>
              <a:t>Implications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7658EB3-E31A-4ACA-90DB-5577F094FEA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187570"/>
            <a:ext cx="4302747" cy="4208517"/>
          </a:xfrm>
        </p:spPr>
        <p:txBody>
          <a:bodyPr>
            <a:normAutofit/>
          </a:bodyPr>
          <a:lstStyle/>
          <a:p>
            <a:r>
              <a:rPr lang="en-US" sz="2600" dirty="0"/>
              <a:t>Single-entry subgraphs</a:t>
            </a:r>
          </a:p>
          <a:p>
            <a:endParaRPr lang="en-US" dirty="0"/>
          </a:p>
          <a:p>
            <a:endParaRPr lang="en-US" sz="1600" dirty="0"/>
          </a:p>
          <a:p>
            <a:r>
              <a:rPr lang="en-US" sz="2600" dirty="0"/>
              <a:t>Largest possible subgraphs</a:t>
            </a:r>
          </a:p>
          <a:p>
            <a:endParaRPr lang="en-US" sz="2000" dirty="0"/>
          </a:p>
          <a:p>
            <a:endParaRPr lang="en-US" dirty="0"/>
          </a:p>
          <a:p>
            <a:r>
              <a:rPr lang="en-US" sz="2600" dirty="0"/>
              <a:t>Capture backward branches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ECAFD2-CE66-4C6E-ABC4-F4C81392D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628650" y="365126"/>
            <a:ext cx="7827194" cy="7234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Gill Sans MT" panose="020B0502020104020203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chemeClr val="accent5">
                    <a:lumMod val="50000"/>
                  </a:schemeClr>
                </a:solidFill>
              </a:rPr>
              <a:t>Optimal </a:t>
            </a:r>
            <a:r>
              <a:rPr lang="en-US" sz="3600" b="1" dirty="0" err="1">
                <a:solidFill>
                  <a:schemeClr val="accent5">
                    <a:lumMod val="50000"/>
                  </a:schemeClr>
                </a:solidFill>
              </a:rPr>
              <a:t>prefetch</a:t>
            </a:r>
            <a:r>
              <a:rPr lang="en-US" sz="36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3600" b="1" dirty="0" err="1">
                <a:solidFill>
                  <a:schemeClr val="accent5">
                    <a:lumMod val="50000"/>
                  </a:schemeClr>
                </a:solidFill>
              </a:rPr>
              <a:t>subgraphs</a:t>
            </a:r>
            <a:endParaRPr lang="en-US" sz="3600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022920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A3892BAE-9643-43F6-8AF5-C5AC5E0CBB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Register intervals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4C329D0-09AD-4E9A-BC36-7F8A103E8F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49" y="1210491"/>
            <a:ext cx="8416369" cy="4966472"/>
          </a:xfrm>
        </p:spPr>
        <p:txBody>
          <a:bodyPr/>
          <a:lstStyle/>
          <a:p>
            <a:r>
              <a:rPr lang="en-US" b="1" dirty="0"/>
              <a:t>Intervals: </a:t>
            </a:r>
            <a:r>
              <a:rPr lang="en-US" dirty="0"/>
              <a:t>disjoint single-entry subgraphs of CFG</a:t>
            </a:r>
          </a:p>
          <a:p>
            <a:r>
              <a:rPr lang="en-US" b="1" dirty="0"/>
              <a:t>Register intervals</a:t>
            </a:r>
            <a:r>
              <a:rPr lang="en-US" dirty="0"/>
              <a:t> access at most </a:t>
            </a:r>
            <a:r>
              <a:rPr lang="en-US" i="1" dirty="0"/>
              <a:t>k</a:t>
            </a:r>
            <a:r>
              <a:rPr lang="en-US" dirty="0"/>
              <a:t> registers</a:t>
            </a:r>
          </a:p>
          <a:p>
            <a:pPr lvl="1"/>
            <a:r>
              <a:rPr lang="en-US" dirty="0"/>
              <a:t>Reserve </a:t>
            </a:r>
            <a:r>
              <a:rPr lang="en-US" i="1" dirty="0"/>
              <a:t>k</a:t>
            </a:r>
            <a:r>
              <a:rPr lang="en-US" dirty="0"/>
              <a:t> register slots for each warp to prevent eviction</a:t>
            </a:r>
          </a:p>
          <a:p>
            <a:endParaRPr lang="en-US" sz="100" dirty="0"/>
          </a:p>
          <a:p>
            <a:endParaRPr lang="en-US" sz="100" dirty="0"/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Entry block is the header of the first interval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Greedily add child basic blocks </a:t>
            </a:r>
            <a:r>
              <a:rPr lang="en-US" sz="2400" dirty="0" err="1"/>
              <a:t>iff</a:t>
            </a:r>
            <a:r>
              <a:rPr lang="en-US" sz="2400" dirty="0"/>
              <a:t>:</a:t>
            </a:r>
          </a:p>
          <a:p>
            <a:pPr lvl="1"/>
            <a:r>
              <a:rPr lang="en-US" sz="2000" dirty="0"/>
              <a:t>Incoming edges only from within interval,  AND</a:t>
            </a:r>
          </a:p>
          <a:p>
            <a:pPr lvl="1"/>
            <a:r>
              <a:rPr lang="en-US" sz="2000" dirty="0"/>
              <a:t>| registers accessed in interval | ≤ </a:t>
            </a:r>
            <a:r>
              <a:rPr lang="en-US" sz="2000" i="1" dirty="0"/>
              <a:t>k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Remaining children become new headers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Repeat until graph is irreducible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614307-CDC9-4E07-A311-A2FB248E4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t>13</a:t>
            </a:fld>
            <a:endParaRPr lang="en-US"/>
          </a:p>
        </p:txBody>
      </p:sp>
      <p:sp>
        <p:nvSpPr>
          <p:cNvPr id="10" name="goal">
            <a:extLst>
              <a:ext uri="{FF2B5EF4-FFF2-40B4-BE49-F238E27FC236}">
                <a16:creationId xmlns:a16="http://schemas.microsoft.com/office/drawing/2014/main" id="{52224DDC-FF9A-4DFA-BB0C-8B28BAC47CD4}"/>
              </a:ext>
            </a:extLst>
          </p:cNvPr>
          <p:cNvSpPr/>
          <p:nvPr/>
        </p:nvSpPr>
        <p:spPr>
          <a:xfrm>
            <a:off x="0" y="5538124"/>
            <a:ext cx="9144000" cy="102470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Prefetch register working sets </a:t>
            </a:r>
          </a:p>
          <a:p>
            <a:pPr algn="ctr"/>
            <a:r>
              <a:rPr lang="en-US" sz="3200" b="1" dirty="0">
                <a:solidFill>
                  <a:schemeClr val="bg1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at the beginning of register intervals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545217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07451-2682-4631-91C6-6803507CE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723445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Register intervals in action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365E84-7FCD-400C-9A6C-218C07E3A0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A079D1-76C4-453A-B629-011223907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14</a:t>
            </a:fld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792E6BB-581B-4F89-890D-41EBFFCFA5D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614488" y="1741488"/>
            <a:ext cx="5915025" cy="4435475"/>
            <a:chOff x="1017" y="1097"/>
            <a:chExt cx="3726" cy="2794"/>
          </a:xfrm>
        </p:grpSpPr>
        <p:sp>
          <p:nvSpPr>
            <p:cNvPr id="6" name="AutoShape 3">
              <a:extLst>
                <a:ext uri="{FF2B5EF4-FFF2-40B4-BE49-F238E27FC236}">
                  <a16:creationId xmlns:a16="http://schemas.microsoft.com/office/drawing/2014/main" id="{37E7E2AA-C67B-4860-974A-D0FC63F272B3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017" y="1097"/>
              <a:ext cx="3726" cy="27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 dirty="0"/>
            </a:p>
          </p:txBody>
        </p:sp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1EC106E6-07E7-4022-9B0D-8DA748688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4" y="1161"/>
              <a:ext cx="731" cy="489"/>
            </a:xfrm>
            <a:custGeom>
              <a:avLst/>
              <a:gdLst>
                <a:gd name="T0" fmla="*/ 576 w 5760"/>
                <a:gd name="T1" fmla="*/ 3840 h 3840"/>
                <a:gd name="T2" fmla="*/ 5184 w 5760"/>
                <a:gd name="T3" fmla="*/ 3840 h 3840"/>
                <a:gd name="T4" fmla="*/ 5760 w 5760"/>
                <a:gd name="T5" fmla="*/ 3264 h 3840"/>
                <a:gd name="T6" fmla="*/ 5760 w 5760"/>
                <a:gd name="T7" fmla="*/ 576 h 3840"/>
                <a:gd name="T8" fmla="*/ 5184 w 5760"/>
                <a:gd name="T9" fmla="*/ 0 h 3840"/>
                <a:gd name="T10" fmla="*/ 576 w 5760"/>
                <a:gd name="T11" fmla="*/ 0 h 3840"/>
                <a:gd name="T12" fmla="*/ 0 w 5760"/>
                <a:gd name="T13" fmla="*/ 576 h 3840"/>
                <a:gd name="T14" fmla="*/ 0 w 5760"/>
                <a:gd name="T15" fmla="*/ 3264 h 3840"/>
                <a:gd name="T16" fmla="*/ 576 w 5760"/>
                <a:gd name="T17" fmla="*/ 3840 h 3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3840">
                  <a:moveTo>
                    <a:pt x="576" y="3840"/>
                  </a:moveTo>
                  <a:lnTo>
                    <a:pt x="5184" y="3840"/>
                  </a:lnTo>
                  <a:cubicBezTo>
                    <a:pt x="5502" y="3840"/>
                    <a:pt x="5760" y="3582"/>
                    <a:pt x="5760" y="3264"/>
                  </a:cubicBezTo>
                  <a:lnTo>
                    <a:pt x="5760" y="576"/>
                  </a:lnTo>
                  <a:cubicBezTo>
                    <a:pt x="5760" y="258"/>
                    <a:pt x="5502" y="0"/>
                    <a:pt x="5184" y="0"/>
                  </a:cubicBezTo>
                  <a:lnTo>
                    <a:pt x="576" y="0"/>
                  </a:lnTo>
                  <a:cubicBezTo>
                    <a:pt x="258" y="0"/>
                    <a:pt x="0" y="258"/>
                    <a:pt x="0" y="576"/>
                  </a:cubicBezTo>
                  <a:lnTo>
                    <a:pt x="0" y="3264"/>
                  </a:lnTo>
                  <a:cubicBezTo>
                    <a:pt x="0" y="3582"/>
                    <a:pt x="258" y="3840"/>
                    <a:pt x="576" y="3840"/>
                  </a:cubicBezTo>
                  <a:close/>
                </a:path>
              </a:pathLst>
            </a:cu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b="1" dirty="0"/>
                <a:t>A</a:t>
              </a:r>
              <a:endParaRPr lang="en-US" sz="2400" b="1" dirty="0"/>
            </a:p>
            <a:p>
              <a:pPr algn="ctr"/>
              <a:r>
                <a:rPr lang="en-US" sz="2000" dirty="0"/>
                <a:t>R1</a:t>
              </a:r>
              <a:endParaRPr lang="en-US" sz="2400" dirty="0"/>
            </a:p>
          </p:txBody>
        </p:sp>
        <p:sp>
          <p:nvSpPr>
            <p:cNvPr id="8" name="Rectangle 6">
              <a:extLst>
                <a:ext uri="{FF2B5EF4-FFF2-40B4-BE49-F238E27FC236}">
                  <a16:creationId xmlns:a16="http://schemas.microsoft.com/office/drawing/2014/main" id="{6FB141C5-5F97-479E-AFEA-4A9798880D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0" y="1131"/>
              <a:ext cx="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" name="Rectangle 7">
              <a:extLst>
                <a:ext uri="{FF2B5EF4-FFF2-40B4-BE49-F238E27FC236}">
                  <a16:creationId xmlns:a16="http://schemas.microsoft.com/office/drawing/2014/main" id="{6FCA5BB1-F5BB-419B-9CF7-7751AFC7D0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2" y="1376"/>
              <a:ext cx="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" name="Line 8">
              <a:extLst>
                <a:ext uri="{FF2B5EF4-FFF2-40B4-BE49-F238E27FC236}">
                  <a16:creationId xmlns:a16="http://schemas.microsoft.com/office/drawing/2014/main" id="{4BF85C35-EEC2-434F-9F96-F4203AA0BDE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00" y="1650"/>
              <a:ext cx="0" cy="184"/>
            </a:xfrm>
            <a:prstGeom prst="line">
              <a:avLst/>
            </a:pr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12" name="Freeform 9">
              <a:extLst>
                <a:ext uri="{FF2B5EF4-FFF2-40B4-BE49-F238E27FC236}">
                  <a16:creationId xmlns:a16="http://schemas.microsoft.com/office/drawing/2014/main" id="{287FDD6D-8343-4F53-BEA0-ABD53EE0221E}"/>
                </a:ext>
              </a:extLst>
            </p:cNvPr>
            <p:cNvSpPr>
              <a:spLocks/>
            </p:cNvSpPr>
            <p:nvPr/>
          </p:nvSpPr>
          <p:spPr bwMode="auto">
            <a:xfrm>
              <a:off x="2067" y="1826"/>
              <a:ext cx="65" cy="65"/>
            </a:xfrm>
            <a:custGeom>
              <a:avLst/>
              <a:gdLst>
                <a:gd name="T0" fmla="*/ 65 w 65"/>
                <a:gd name="T1" fmla="*/ 0 h 65"/>
                <a:gd name="T2" fmla="*/ 33 w 65"/>
                <a:gd name="T3" fmla="*/ 65 h 65"/>
                <a:gd name="T4" fmla="*/ 0 w 65"/>
                <a:gd name="T5" fmla="*/ 0 h 65"/>
                <a:gd name="T6" fmla="*/ 65 w 65"/>
                <a:gd name="T7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5">
                  <a:moveTo>
                    <a:pt x="65" y="0"/>
                  </a:moveTo>
                  <a:lnTo>
                    <a:pt x="33" y="65"/>
                  </a:lnTo>
                  <a:lnTo>
                    <a:pt x="0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13" name="Freeform 10">
              <a:extLst>
                <a:ext uri="{FF2B5EF4-FFF2-40B4-BE49-F238E27FC236}">
                  <a16:creationId xmlns:a16="http://schemas.microsoft.com/office/drawing/2014/main" id="{76D9A29A-C1EE-4BA3-A68B-26403E67E2D1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4" y="1903"/>
              <a:ext cx="731" cy="489"/>
            </a:xfrm>
            <a:custGeom>
              <a:avLst/>
              <a:gdLst>
                <a:gd name="T0" fmla="*/ 576 w 5760"/>
                <a:gd name="T1" fmla="*/ 3840 h 3840"/>
                <a:gd name="T2" fmla="*/ 5184 w 5760"/>
                <a:gd name="T3" fmla="*/ 3840 h 3840"/>
                <a:gd name="T4" fmla="*/ 5760 w 5760"/>
                <a:gd name="T5" fmla="*/ 3264 h 3840"/>
                <a:gd name="T6" fmla="*/ 5760 w 5760"/>
                <a:gd name="T7" fmla="*/ 576 h 3840"/>
                <a:gd name="T8" fmla="*/ 5184 w 5760"/>
                <a:gd name="T9" fmla="*/ 0 h 3840"/>
                <a:gd name="T10" fmla="*/ 576 w 5760"/>
                <a:gd name="T11" fmla="*/ 0 h 3840"/>
                <a:gd name="T12" fmla="*/ 0 w 5760"/>
                <a:gd name="T13" fmla="*/ 576 h 3840"/>
                <a:gd name="T14" fmla="*/ 0 w 5760"/>
                <a:gd name="T15" fmla="*/ 3264 h 3840"/>
                <a:gd name="T16" fmla="*/ 576 w 5760"/>
                <a:gd name="T17" fmla="*/ 3840 h 3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3840">
                  <a:moveTo>
                    <a:pt x="576" y="3840"/>
                  </a:moveTo>
                  <a:lnTo>
                    <a:pt x="5184" y="3840"/>
                  </a:lnTo>
                  <a:cubicBezTo>
                    <a:pt x="5502" y="3840"/>
                    <a:pt x="5760" y="3582"/>
                    <a:pt x="5760" y="3264"/>
                  </a:cubicBezTo>
                  <a:lnTo>
                    <a:pt x="5760" y="576"/>
                  </a:lnTo>
                  <a:cubicBezTo>
                    <a:pt x="5760" y="258"/>
                    <a:pt x="5502" y="0"/>
                    <a:pt x="5184" y="0"/>
                  </a:cubicBezTo>
                  <a:lnTo>
                    <a:pt x="576" y="0"/>
                  </a:lnTo>
                  <a:cubicBezTo>
                    <a:pt x="258" y="0"/>
                    <a:pt x="0" y="258"/>
                    <a:pt x="0" y="576"/>
                  </a:cubicBezTo>
                  <a:lnTo>
                    <a:pt x="0" y="3264"/>
                  </a:lnTo>
                  <a:cubicBezTo>
                    <a:pt x="0" y="3582"/>
                    <a:pt x="258" y="3840"/>
                    <a:pt x="576" y="3840"/>
                  </a:cubicBezTo>
                  <a:close/>
                </a:path>
              </a:pathLst>
            </a:cu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b="1" dirty="0"/>
                <a:t>B</a:t>
              </a:r>
            </a:p>
            <a:p>
              <a:pPr algn="ctr"/>
              <a:r>
                <a:rPr lang="en-US" sz="2000" dirty="0"/>
                <a:t>R1, R9</a:t>
              </a:r>
            </a:p>
          </p:txBody>
        </p:sp>
        <p:sp>
          <p:nvSpPr>
            <p:cNvPr id="14" name="Rectangle 11">
              <a:extLst>
                <a:ext uri="{FF2B5EF4-FFF2-40B4-BE49-F238E27FC236}">
                  <a16:creationId xmlns:a16="http://schemas.microsoft.com/office/drawing/2014/main" id="{5601F175-988C-427F-80E8-F1F4E22C6E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3" y="1996"/>
              <a:ext cx="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" name="Line 12">
              <a:extLst>
                <a:ext uri="{FF2B5EF4-FFF2-40B4-BE49-F238E27FC236}">
                  <a16:creationId xmlns:a16="http://schemas.microsoft.com/office/drawing/2014/main" id="{F28CDAB2-CF80-4865-A32B-E70E2876712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00" y="2392"/>
              <a:ext cx="0" cy="185"/>
            </a:xfrm>
            <a:prstGeom prst="line">
              <a:avLst/>
            </a:pr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16" name="Freeform 13">
              <a:extLst>
                <a:ext uri="{FF2B5EF4-FFF2-40B4-BE49-F238E27FC236}">
                  <a16:creationId xmlns:a16="http://schemas.microsoft.com/office/drawing/2014/main" id="{B9E249D6-BF20-42E4-B68F-6D3D82C47444}"/>
                </a:ext>
              </a:extLst>
            </p:cNvPr>
            <p:cNvSpPr>
              <a:spLocks/>
            </p:cNvSpPr>
            <p:nvPr/>
          </p:nvSpPr>
          <p:spPr bwMode="auto">
            <a:xfrm>
              <a:off x="2067" y="2569"/>
              <a:ext cx="65" cy="64"/>
            </a:xfrm>
            <a:custGeom>
              <a:avLst/>
              <a:gdLst>
                <a:gd name="T0" fmla="*/ 65 w 65"/>
                <a:gd name="T1" fmla="*/ 0 h 64"/>
                <a:gd name="T2" fmla="*/ 33 w 65"/>
                <a:gd name="T3" fmla="*/ 64 h 64"/>
                <a:gd name="T4" fmla="*/ 0 w 65"/>
                <a:gd name="T5" fmla="*/ 0 h 64"/>
                <a:gd name="T6" fmla="*/ 65 w 65"/>
                <a:gd name="T7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4">
                  <a:moveTo>
                    <a:pt x="65" y="0"/>
                  </a:moveTo>
                  <a:lnTo>
                    <a:pt x="33" y="64"/>
                  </a:lnTo>
                  <a:lnTo>
                    <a:pt x="0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17" name="Freeform 14">
              <a:extLst>
                <a:ext uri="{FF2B5EF4-FFF2-40B4-BE49-F238E27FC236}">
                  <a16:creationId xmlns:a16="http://schemas.microsoft.com/office/drawing/2014/main" id="{DE55A6E1-131E-4A21-8D16-7538E5058C7B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4" y="2646"/>
              <a:ext cx="731" cy="489"/>
            </a:xfrm>
            <a:custGeom>
              <a:avLst/>
              <a:gdLst>
                <a:gd name="T0" fmla="*/ 576 w 5760"/>
                <a:gd name="T1" fmla="*/ 3840 h 3840"/>
                <a:gd name="T2" fmla="*/ 5184 w 5760"/>
                <a:gd name="T3" fmla="*/ 3840 h 3840"/>
                <a:gd name="T4" fmla="*/ 5760 w 5760"/>
                <a:gd name="T5" fmla="*/ 3264 h 3840"/>
                <a:gd name="T6" fmla="*/ 5760 w 5760"/>
                <a:gd name="T7" fmla="*/ 576 h 3840"/>
                <a:gd name="T8" fmla="*/ 5184 w 5760"/>
                <a:gd name="T9" fmla="*/ 0 h 3840"/>
                <a:gd name="T10" fmla="*/ 576 w 5760"/>
                <a:gd name="T11" fmla="*/ 0 h 3840"/>
                <a:gd name="T12" fmla="*/ 0 w 5760"/>
                <a:gd name="T13" fmla="*/ 576 h 3840"/>
                <a:gd name="T14" fmla="*/ 0 w 5760"/>
                <a:gd name="T15" fmla="*/ 3264 h 3840"/>
                <a:gd name="T16" fmla="*/ 576 w 5760"/>
                <a:gd name="T17" fmla="*/ 3840 h 3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3840">
                  <a:moveTo>
                    <a:pt x="576" y="3840"/>
                  </a:moveTo>
                  <a:lnTo>
                    <a:pt x="5184" y="3840"/>
                  </a:lnTo>
                  <a:cubicBezTo>
                    <a:pt x="5502" y="3840"/>
                    <a:pt x="5760" y="3583"/>
                    <a:pt x="5760" y="3264"/>
                  </a:cubicBezTo>
                  <a:lnTo>
                    <a:pt x="5760" y="576"/>
                  </a:lnTo>
                  <a:cubicBezTo>
                    <a:pt x="5760" y="258"/>
                    <a:pt x="5502" y="0"/>
                    <a:pt x="5184" y="0"/>
                  </a:cubicBezTo>
                  <a:lnTo>
                    <a:pt x="576" y="0"/>
                  </a:lnTo>
                  <a:cubicBezTo>
                    <a:pt x="258" y="0"/>
                    <a:pt x="0" y="258"/>
                    <a:pt x="0" y="576"/>
                  </a:cubicBezTo>
                  <a:lnTo>
                    <a:pt x="0" y="3264"/>
                  </a:lnTo>
                  <a:cubicBezTo>
                    <a:pt x="0" y="3583"/>
                    <a:pt x="258" y="3840"/>
                    <a:pt x="576" y="3840"/>
                  </a:cubicBezTo>
                  <a:close/>
                </a:path>
              </a:pathLst>
            </a:cu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b="1" dirty="0"/>
                <a:t>C</a:t>
              </a:r>
            </a:p>
            <a:p>
              <a:pPr algn="ctr"/>
              <a:r>
                <a:rPr lang="en-US" sz="2000" dirty="0"/>
                <a:t>R1</a:t>
              </a:r>
            </a:p>
          </p:txBody>
        </p:sp>
        <p:sp>
          <p:nvSpPr>
            <p:cNvPr id="18" name="Rectangle 15">
              <a:extLst>
                <a:ext uri="{FF2B5EF4-FFF2-40B4-BE49-F238E27FC236}">
                  <a16:creationId xmlns:a16="http://schemas.microsoft.com/office/drawing/2014/main" id="{1C4B7CBE-66B7-4739-8C81-D15CD7E8AD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3" y="2739"/>
              <a:ext cx="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" name="Line 16">
              <a:extLst>
                <a:ext uri="{FF2B5EF4-FFF2-40B4-BE49-F238E27FC236}">
                  <a16:creationId xmlns:a16="http://schemas.microsoft.com/office/drawing/2014/main" id="{ED9D51E5-1474-4349-91FA-DE3F3B2F67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00" y="3135"/>
              <a:ext cx="0" cy="196"/>
            </a:xfrm>
            <a:prstGeom prst="line">
              <a:avLst/>
            </a:pr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20" name="Freeform 17">
              <a:extLst>
                <a:ext uri="{FF2B5EF4-FFF2-40B4-BE49-F238E27FC236}">
                  <a16:creationId xmlns:a16="http://schemas.microsoft.com/office/drawing/2014/main" id="{8ABCAC77-DD07-402B-B9DA-A486F5950306}"/>
                </a:ext>
              </a:extLst>
            </p:cNvPr>
            <p:cNvSpPr>
              <a:spLocks/>
            </p:cNvSpPr>
            <p:nvPr/>
          </p:nvSpPr>
          <p:spPr bwMode="auto">
            <a:xfrm>
              <a:off x="2067" y="3323"/>
              <a:ext cx="65" cy="65"/>
            </a:xfrm>
            <a:custGeom>
              <a:avLst/>
              <a:gdLst>
                <a:gd name="T0" fmla="*/ 65 w 65"/>
                <a:gd name="T1" fmla="*/ 0 h 65"/>
                <a:gd name="T2" fmla="*/ 33 w 65"/>
                <a:gd name="T3" fmla="*/ 65 h 65"/>
                <a:gd name="T4" fmla="*/ 0 w 65"/>
                <a:gd name="T5" fmla="*/ 0 h 65"/>
                <a:gd name="T6" fmla="*/ 65 w 65"/>
                <a:gd name="T7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5">
                  <a:moveTo>
                    <a:pt x="65" y="0"/>
                  </a:moveTo>
                  <a:lnTo>
                    <a:pt x="33" y="65"/>
                  </a:lnTo>
                  <a:lnTo>
                    <a:pt x="0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21" name="Freeform 18">
              <a:extLst>
                <a:ext uri="{FF2B5EF4-FFF2-40B4-BE49-F238E27FC236}">
                  <a16:creationId xmlns:a16="http://schemas.microsoft.com/office/drawing/2014/main" id="{B1A1D938-EFEA-49DF-991A-BBE5C5FF5A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4" y="3389"/>
              <a:ext cx="731" cy="489"/>
            </a:xfrm>
            <a:custGeom>
              <a:avLst/>
              <a:gdLst>
                <a:gd name="T0" fmla="*/ 576 w 5760"/>
                <a:gd name="T1" fmla="*/ 3840 h 3840"/>
                <a:gd name="T2" fmla="*/ 5184 w 5760"/>
                <a:gd name="T3" fmla="*/ 3840 h 3840"/>
                <a:gd name="T4" fmla="*/ 5760 w 5760"/>
                <a:gd name="T5" fmla="*/ 3264 h 3840"/>
                <a:gd name="T6" fmla="*/ 5760 w 5760"/>
                <a:gd name="T7" fmla="*/ 576 h 3840"/>
                <a:gd name="T8" fmla="*/ 5184 w 5760"/>
                <a:gd name="T9" fmla="*/ 0 h 3840"/>
                <a:gd name="T10" fmla="*/ 576 w 5760"/>
                <a:gd name="T11" fmla="*/ 0 h 3840"/>
                <a:gd name="T12" fmla="*/ 0 w 5760"/>
                <a:gd name="T13" fmla="*/ 576 h 3840"/>
                <a:gd name="T14" fmla="*/ 0 w 5760"/>
                <a:gd name="T15" fmla="*/ 3264 h 3840"/>
                <a:gd name="T16" fmla="*/ 576 w 5760"/>
                <a:gd name="T17" fmla="*/ 3840 h 3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3840">
                  <a:moveTo>
                    <a:pt x="576" y="3840"/>
                  </a:moveTo>
                  <a:lnTo>
                    <a:pt x="5184" y="3840"/>
                  </a:lnTo>
                  <a:cubicBezTo>
                    <a:pt x="5502" y="3840"/>
                    <a:pt x="5760" y="3582"/>
                    <a:pt x="5760" y="3264"/>
                  </a:cubicBezTo>
                  <a:lnTo>
                    <a:pt x="5760" y="576"/>
                  </a:lnTo>
                  <a:cubicBezTo>
                    <a:pt x="5760" y="258"/>
                    <a:pt x="5502" y="0"/>
                    <a:pt x="5184" y="0"/>
                  </a:cubicBezTo>
                  <a:lnTo>
                    <a:pt x="576" y="0"/>
                  </a:lnTo>
                  <a:cubicBezTo>
                    <a:pt x="258" y="0"/>
                    <a:pt x="0" y="258"/>
                    <a:pt x="0" y="576"/>
                  </a:cubicBezTo>
                  <a:lnTo>
                    <a:pt x="0" y="3264"/>
                  </a:lnTo>
                  <a:cubicBezTo>
                    <a:pt x="0" y="3582"/>
                    <a:pt x="258" y="3840"/>
                    <a:pt x="576" y="3840"/>
                  </a:cubicBezTo>
                  <a:close/>
                </a:path>
              </a:pathLst>
            </a:cu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b="1" dirty="0"/>
                <a:t>D</a:t>
              </a:r>
            </a:p>
            <a:p>
              <a:pPr algn="ctr"/>
              <a:r>
                <a:rPr lang="en-US" sz="2000" dirty="0"/>
                <a:t>R5, R6</a:t>
              </a:r>
            </a:p>
          </p:txBody>
        </p:sp>
        <p:sp>
          <p:nvSpPr>
            <p:cNvPr id="22" name="Rectangle 19">
              <a:extLst>
                <a:ext uri="{FF2B5EF4-FFF2-40B4-BE49-F238E27FC236}">
                  <a16:creationId xmlns:a16="http://schemas.microsoft.com/office/drawing/2014/main" id="{FA8D3716-D42C-4C9B-9597-FF191B1B60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9" y="3482"/>
              <a:ext cx="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3" name="Freeform 20">
              <a:extLst>
                <a:ext uri="{FF2B5EF4-FFF2-40B4-BE49-F238E27FC236}">
                  <a16:creationId xmlns:a16="http://schemas.microsoft.com/office/drawing/2014/main" id="{FEDEE5A9-C79F-4E2D-81C7-0F3844D286B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8" y="2920"/>
              <a:ext cx="306" cy="714"/>
            </a:xfrm>
            <a:custGeom>
              <a:avLst/>
              <a:gdLst>
                <a:gd name="T0" fmla="*/ 306 w 306"/>
                <a:gd name="T1" fmla="*/ 714 h 714"/>
                <a:gd name="T2" fmla="*/ 0 w 306"/>
                <a:gd name="T3" fmla="*/ 332 h 714"/>
                <a:gd name="T4" fmla="*/ 222 w 306"/>
                <a:gd name="T5" fmla="*/ 0 h 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6" h="714">
                  <a:moveTo>
                    <a:pt x="306" y="714"/>
                  </a:moveTo>
                  <a:cubicBezTo>
                    <a:pt x="214" y="714"/>
                    <a:pt x="0" y="517"/>
                    <a:pt x="0" y="332"/>
                  </a:cubicBezTo>
                  <a:cubicBezTo>
                    <a:pt x="0" y="191"/>
                    <a:pt x="122" y="57"/>
                    <a:pt x="222" y="0"/>
                  </a:cubicBezTo>
                </a:path>
              </a:pathLst>
            </a:cu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24" name="Freeform 21">
              <a:extLst>
                <a:ext uri="{FF2B5EF4-FFF2-40B4-BE49-F238E27FC236}">
                  <a16:creationId xmlns:a16="http://schemas.microsoft.com/office/drawing/2014/main" id="{1A91016C-234A-4AB1-AE57-D3F48F59B398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1" y="2891"/>
              <a:ext cx="103" cy="62"/>
            </a:xfrm>
            <a:custGeom>
              <a:avLst/>
              <a:gdLst>
                <a:gd name="T0" fmla="*/ 0 w 103"/>
                <a:gd name="T1" fmla="*/ 1 h 62"/>
                <a:gd name="T2" fmla="*/ 103 w 103"/>
                <a:gd name="T3" fmla="*/ 0 h 62"/>
                <a:gd name="T4" fmla="*/ 21 w 103"/>
                <a:gd name="T5" fmla="*/ 62 h 62"/>
                <a:gd name="T6" fmla="*/ 0 w 103"/>
                <a:gd name="T7" fmla="*/ 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3" h="62">
                  <a:moveTo>
                    <a:pt x="0" y="1"/>
                  </a:moveTo>
                  <a:lnTo>
                    <a:pt x="103" y="0"/>
                  </a:lnTo>
                  <a:lnTo>
                    <a:pt x="21" y="6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25" name="Freeform 22">
              <a:extLst>
                <a:ext uri="{FF2B5EF4-FFF2-40B4-BE49-F238E27FC236}">
                  <a16:creationId xmlns:a16="http://schemas.microsoft.com/office/drawing/2014/main" id="{1A45EE41-031A-42F2-9C4E-C42AC2DA744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1" y="2183"/>
              <a:ext cx="703" cy="1451"/>
            </a:xfrm>
            <a:custGeom>
              <a:avLst/>
              <a:gdLst>
                <a:gd name="T0" fmla="*/ 703 w 703"/>
                <a:gd name="T1" fmla="*/ 1451 h 1451"/>
                <a:gd name="T2" fmla="*/ 0 w 703"/>
                <a:gd name="T3" fmla="*/ 809 h 1451"/>
                <a:gd name="T4" fmla="*/ 621 w 703"/>
                <a:gd name="T5" fmla="*/ 0 h 1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03" h="1451">
                  <a:moveTo>
                    <a:pt x="703" y="1451"/>
                  </a:moveTo>
                  <a:cubicBezTo>
                    <a:pt x="611" y="1451"/>
                    <a:pt x="0" y="1180"/>
                    <a:pt x="0" y="809"/>
                  </a:cubicBezTo>
                  <a:cubicBezTo>
                    <a:pt x="0" y="498"/>
                    <a:pt x="428" y="117"/>
                    <a:pt x="621" y="0"/>
                  </a:cubicBezTo>
                </a:path>
              </a:pathLst>
            </a:cu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26" name="Freeform 23">
              <a:extLst>
                <a:ext uri="{FF2B5EF4-FFF2-40B4-BE49-F238E27FC236}">
                  <a16:creationId xmlns:a16="http://schemas.microsoft.com/office/drawing/2014/main" id="{65882A8C-67BD-4B11-9A8A-EB15DD6486A1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2" y="2148"/>
              <a:ext cx="102" cy="68"/>
            </a:xfrm>
            <a:custGeom>
              <a:avLst/>
              <a:gdLst>
                <a:gd name="T0" fmla="*/ 0 w 102"/>
                <a:gd name="T1" fmla="*/ 9 h 68"/>
                <a:gd name="T2" fmla="*/ 102 w 102"/>
                <a:gd name="T3" fmla="*/ 0 h 68"/>
                <a:gd name="T4" fmla="*/ 25 w 102"/>
                <a:gd name="T5" fmla="*/ 68 h 68"/>
                <a:gd name="T6" fmla="*/ 0 w 102"/>
                <a:gd name="T7" fmla="*/ 9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2" h="68">
                  <a:moveTo>
                    <a:pt x="0" y="9"/>
                  </a:moveTo>
                  <a:lnTo>
                    <a:pt x="102" y="0"/>
                  </a:lnTo>
                  <a:lnTo>
                    <a:pt x="25" y="68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27" name="Freeform 24">
              <a:extLst>
                <a:ext uri="{FF2B5EF4-FFF2-40B4-BE49-F238E27FC236}">
                  <a16:creationId xmlns:a16="http://schemas.microsoft.com/office/drawing/2014/main" id="{F5CE4E84-9854-4DFB-8609-7806EE474A09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3" y="1911"/>
              <a:ext cx="732" cy="489"/>
            </a:xfrm>
            <a:custGeom>
              <a:avLst/>
              <a:gdLst>
                <a:gd name="T0" fmla="*/ 576 w 5760"/>
                <a:gd name="T1" fmla="*/ 3840 h 3840"/>
                <a:gd name="T2" fmla="*/ 5184 w 5760"/>
                <a:gd name="T3" fmla="*/ 3840 h 3840"/>
                <a:gd name="T4" fmla="*/ 5760 w 5760"/>
                <a:gd name="T5" fmla="*/ 3264 h 3840"/>
                <a:gd name="T6" fmla="*/ 5760 w 5760"/>
                <a:gd name="T7" fmla="*/ 576 h 3840"/>
                <a:gd name="T8" fmla="*/ 5184 w 5760"/>
                <a:gd name="T9" fmla="*/ 0 h 3840"/>
                <a:gd name="T10" fmla="*/ 576 w 5760"/>
                <a:gd name="T11" fmla="*/ 0 h 3840"/>
                <a:gd name="T12" fmla="*/ 0 w 5760"/>
                <a:gd name="T13" fmla="*/ 576 h 3840"/>
                <a:gd name="T14" fmla="*/ 0 w 5760"/>
                <a:gd name="T15" fmla="*/ 3264 h 3840"/>
                <a:gd name="T16" fmla="*/ 576 w 5760"/>
                <a:gd name="T17" fmla="*/ 3840 h 3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3840">
                  <a:moveTo>
                    <a:pt x="576" y="3840"/>
                  </a:moveTo>
                  <a:lnTo>
                    <a:pt x="5184" y="3840"/>
                  </a:lnTo>
                  <a:cubicBezTo>
                    <a:pt x="5503" y="3840"/>
                    <a:pt x="5760" y="3582"/>
                    <a:pt x="5760" y="3264"/>
                  </a:cubicBezTo>
                  <a:lnTo>
                    <a:pt x="5760" y="576"/>
                  </a:lnTo>
                  <a:cubicBezTo>
                    <a:pt x="5760" y="258"/>
                    <a:pt x="5503" y="0"/>
                    <a:pt x="5184" y="0"/>
                  </a:cubicBezTo>
                  <a:lnTo>
                    <a:pt x="576" y="0"/>
                  </a:lnTo>
                  <a:cubicBezTo>
                    <a:pt x="258" y="0"/>
                    <a:pt x="0" y="258"/>
                    <a:pt x="0" y="576"/>
                  </a:cubicBezTo>
                  <a:lnTo>
                    <a:pt x="0" y="3264"/>
                  </a:lnTo>
                  <a:cubicBezTo>
                    <a:pt x="0" y="3582"/>
                    <a:pt x="258" y="3840"/>
                    <a:pt x="576" y="3840"/>
                  </a:cubicBezTo>
                  <a:close/>
                </a:path>
              </a:pathLst>
            </a:cu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b="1" dirty="0"/>
                <a:t>E</a:t>
              </a:r>
            </a:p>
            <a:p>
              <a:pPr algn="ctr"/>
              <a:r>
                <a:rPr lang="en-US" sz="2000" dirty="0"/>
                <a:t>R7, R8</a:t>
              </a:r>
            </a:p>
          </p:txBody>
        </p:sp>
        <p:sp>
          <p:nvSpPr>
            <p:cNvPr id="28" name="Rectangle 25">
              <a:extLst>
                <a:ext uri="{FF2B5EF4-FFF2-40B4-BE49-F238E27FC236}">
                  <a16:creationId xmlns:a16="http://schemas.microsoft.com/office/drawing/2014/main" id="{DC3118ED-99D8-4535-AB1D-F4C71A2A01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04" y="1996"/>
              <a:ext cx="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9" name="Freeform 26">
              <a:extLst>
                <a:ext uri="{FF2B5EF4-FFF2-40B4-BE49-F238E27FC236}">
                  <a16:creationId xmlns:a16="http://schemas.microsoft.com/office/drawing/2014/main" id="{F264336B-1754-4CCE-8877-B1952D2424A1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5" y="1405"/>
              <a:ext cx="914" cy="409"/>
            </a:xfrm>
            <a:custGeom>
              <a:avLst/>
              <a:gdLst>
                <a:gd name="T0" fmla="*/ 0 w 914"/>
                <a:gd name="T1" fmla="*/ 0 h 409"/>
                <a:gd name="T2" fmla="*/ 914 w 914"/>
                <a:gd name="T3" fmla="*/ 0 h 409"/>
                <a:gd name="T4" fmla="*/ 914 w 914"/>
                <a:gd name="T5" fmla="*/ 409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14" h="409">
                  <a:moveTo>
                    <a:pt x="0" y="0"/>
                  </a:moveTo>
                  <a:lnTo>
                    <a:pt x="914" y="0"/>
                  </a:lnTo>
                  <a:lnTo>
                    <a:pt x="914" y="409"/>
                  </a:lnTo>
                </a:path>
              </a:pathLst>
            </a:cu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30" name="Freeform 27">
              <a:extLst>
                <a:ext uri="{FF2B5EF4-FFF2-40B4-BE49-F238E27FC236}">
                  <a16:creationId xmlns:a16="http://schemas.microsoft.com/office/drawing/2014/main" id="{A8AF759D-5C85-48C2-93BE-D165EF0BA335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7" y="1806"/>
              <a:ext cx="64" cy="97"/>
            </a:xfrm>
            <a:custGeom>
              <a:avLst/>
              <a:gdLst>
                <a:gd name="T0" fmla="*/ 64 w 64"/>
                <a:gd name="T1" fmla="*/ 0 h 97"/>
                <a:gd name="T2" fmla="*/ 32 w 64"/>
                <a:gd name="T3" fmla="*/ 97 h 97"/>
                <a:gd name="T4" fmla="*/ 0 w 64"/>
                <a:gd name="T5" fmla="*/ 0 h 97"/>
                <a:gd name="T6" fmla="*/ 64 w 64"/>
                <a:gd name="T7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" h="97">
                  <a:moveTo>
                    <a:pt x="64" y="0"/>
                  </a:moveTo>
                  <a:lnTo>
                    <a:pt x="32" y="97"/>
                  </a:lnTo>
                  <a:lnTo>
                    <a:pt x="0" y="0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31" name="Freeform 28">
              <a:extLst>
                <a:ext uri="{FF2B5EF4-FFF2-40B4-BE49-F238E27FC236}">
                  <a16:creationId xmlns:a16="http://schemas.microsoft.com/office/drawing/2014/main" id="{EEC2AEF2-7285-4DC6-B2F8-E27ABF4B521C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7" y="2646"/>
              <a:ext cx="732" cy="489"/>
            </a:xfrm>
            <a:custGeom>
              <a:avLst/>
              <a:gdLst>
                <a:gd name="T0" fmla="*/ 576 w 5760"/>
                <a:gd name="T1" fmla="*/ 3840 h 3840"/>
                <a:gd name="T2" fmla="*/ 5184 w 5760"/>
                <a:gd name="T3" fmla="*/ 3840 h 3840"/>
                <a:gd name="T4" fmla="*/ 5760 w 5760"/>
                <a:gd name="T5" fmla="*/ 3264 h 3840"/>
                <a:gd name="T6" fmla="*/ 5760 w 5760"/>
                <a:gd name="T7" fmla="*/ 576 h 3840"/>
                <a:gd name="T8" fmla="*/ 5184 w 5760"/>
                <a:gd name="T9" fmla="*/ 0 h 3840"/>
                <a:gd name="T10" fmla="*/ 576 w 5760"/>
                <a:gd name="T11" fmla="*/ 0 h 3840"/>
                <a:gd name="T12" fmla="*/ 0 w 5760"/>
                <a:gd name="T13" fmla="*/ 576 h 3840"/>
                <a:gd name="T14" fmla="*/ 0 w 5760"/>
                <a:gd name="T15" fmla="*/ 3264 h 3840"/>
                <a:gd name="T16" fmla="*/ 576 w 5760"/>
                <a:gd name="T17" fmla="*/ 3840 h 3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3840">
                  <a:moveTo>
                    <a:pt x="576" y="3840"/>
                  </a:moveTo>
                  <a:lnTo>
                    <a:pt x="5184" y="3840"/>
                  </a:lnTo>
                  <a:cubicBezTo>
                    <a:pt x="5502" y="3840"/>
                    <a:pt x="5760" y="3583"/>
                    <a:pt x="5760" y="3264"/>
                  </a:cubicBezTo>
                  <a:lnTo>
                    <a:pt x="5760" y="576"/>
                  </a:lnTo>
                  <a:cubicBezTo>
                    <a:pt x="5760" y="258"/>
                    <a:pt x="5502" y="0"/>
                    <a:pt x="5184" y="0"/>
                  </a:cubicBezTo>
                  <a:lnTo>
                    <a:pt x="576" y="0"/>
                  </a:lnTo>
                  <a:cubicBezTo>
                    <a:pt x="258" y="0"/>
                    <a:pt x="0" y="258"/>
                    <a:pt x="0" y="576"/>
                  </a:cubicBezTo>
                  <a:lnTo>
                    <a:pt x="0" y="3264"/>
                  </a:lnTo>
                  <a:cubicBezTo>
                    <a:pt x="0" y="3583"/>
                    <a:pt x="258" y="3840"/>
                    <a:pt x="576" y="3840"/>
                  </a:cubicBezTo>
                  <a:close/>
                </a:path>
              </a:pathLst>
            </a:cu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b="1" dirty="0"/>
                <a:t>G</a:t>
              </a:r>
            </a:p>
            <a:p>
              <a:pPr algn="ctr"/>
              <a:r>
                <a:rPr lang="en-US" sz="2000" dirty="0"/>
                <a:t>R2, R3</a:t>
              </a:r>
            </a:p>
          </p:txBody>
        </p:sp>
        <p:sp>
          <p:nvSpPr>
            <p:cNvPr id="32" name="Rectangle 29">
              <a:extLst>
                <a:ext uri="{FF2B5EF4-FFF2-40B4-BE49-F238E27FC236}">
                  <a16:creationId xmlns:a16="http://schemas.microsoft.com/office/drawing/2014/main" id="{0AF64BC9-211A-48A2-8192-0CE9F0E82A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17" y="2739"/>
              <a:ext cx="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3" name="Freeform 30">
              <a:extLst>
                <a:ext uri="{FF2B5EF4-FFF2-40B4-BE49-F238E27FC236}">
                  <a16:creationId xmlns:a16="http://schemas.microsoft.com/office/drawing/2014/main" id="{3338951E-D3D9-424F-A0F1-E29DD74714D6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3" y="2640"/>
              <a:ext cx="732" cy="489"/>
            </a:xfrm>
            <a:custGeom>
              <a:avLst/>
              <a:gdLst>
                <a:gd name="T0" fmla="*/ 576 w 5760"/>
                <a:gd name="T1" fmla="*/ 3840 h 3840"/>
                <a:gd name="T2" fmla="*/ 5184 w 5760"/>
                <a:gd name="T3" fmla="*/ 3840 h 3840"/>
                <a:gd name="T4" fmla="*/ 5760 w 5760"/>
                <a:gd name="T5" fmla="*/ 3264 h 3840"/>
                <a:gd name="T6" fmla="*/ 5760 w 5760"/>
                <a:gd name="T7" fmla="*/ 576 h 3840"/>
                <a:gd name="T8" fmla="*/ 5184 w 5760"/>
                <a:gd name="T9" fmla="*/ 0 h 3840"/>
                <a:gd name="T10" fmla="*/ 576 w 5760"/>
                <a:gd name="T11" fmla="*/ 0 h 3840"/>
                <a:gd name="T12" fmla="*/ 0 w 5760"/>
                <a:gd name="T13" fmla="*/ 576 h 3840"/>
                <a:gd name="T14" fmla="*/ 0 w 5760"/>
                <a:gd name="T15" fmla="*/ 3264 h 3840"/>
                <a:gd name="T16" fmla="*/ 576 w 5760"/>
                <a:gd name="T17" fmla="*/ 3840 h 3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3840">
                  <a:moveTo>
                    <a:pt x="576" y="3840"/>
                  </a:moveTo>
                  <a:lnTo>
                    <a:pt x="5184" y="3840"/>
                  </a:lnTo>
                  <a:cubicBezTo>
                    <a:pt x="5503" y="3840"/>
                    <a:pt x="5760" y="3582"/>
                    <a:pt x="5760" y="3264"/>
                  </a:cubicBezTo>
                  <a:lnTo>
                    <a:pt x="5760" y="576"/>
                  </a:lnTo>
                  <a:cubicBezTo>
                    <a:pt x="5760" y="257"/>
                    <a:pt x="5503" y="0"/>
                    <a:pt x="5184" y="0"/>
                  </a:cubicBezTo>
                  <a:lnTo>
                    <a:pt x="576" y="0"/>
                  </a:lnTo>
                  <a:cubicBezTo>
                    <a:pt x="258" y="0"/>
                    <a:pt x="0" y="257"/>
                    <a:pt x="0" y="576"/>
                  </a:cubicBezTo>
                  <a:lnTo>
                    <a:pt x="0" y="3264"/>
                  </a:lnTo>
                  <a:cubicBezTo>
                    <a:pt x="0" y="3582"/>
                    <a:pt x="258" y="3840"/>
                    <a:pt x="576" y="3840"/>
                  </a:cubicBezTo>
                  <a:close/>
                </a:path>
              </a:pathLst>
            </a:cu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b="1" dirty="0"/>
                <a:t>F</a:t>
              </a:r>
            </a:p>
            <a:p>
              <a:pPr algn="ctr"/>
              <a:r>
                <a:rPr lang="en-US" sz="2000" dirty="0"/>
                <a:t>R3, R8</a:t>
              </a:r>
            </a:p>
          </p:txBody>
        </p:sp>
        <p:sp>
          <p:nvSpPr>
            <p:cNvPr id="35" name="Line 32">
              <a:extLst>
                <a:ext uri="{FF2B5EF4-FFF2-40B4-BE49-F238E27FC236}">
                  <a16:creationId xmlns:a16="http://schemas.microsoft.com/office/drawing/2014/main" id="{EE2A8706-EC65-40A8-90FC-285FD7E5675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79" y="2392"/>
              <a:ext cx="0" cy="192"/>
            </a:xfrm>
            <a:prstGeom prst="line">
              <a:avLst/>
            </a:pr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36" name="Freeform 33">
              <a:extLst>
                <a:ext uri="{FF2B5EF4-FFF2-40B4-BE49-F238E27FC236}">
                  <a16:creationId xmlns:a16="http://schemas.microsoft.com/office/drawing/2014/main" id="{3D6DE5F7-4CE7-451F-B0F8-E2EA528BACC0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7" y="2576"/>
              <a:ext cx="64" cy="64"/>
            </a:xfrm>
            <a:custGeom>
              <a:avLst/>
              <a:gdLst>
                <a:gd name="T0" fmla="*/ 64 w 64"/>
                <a:gd name="T1" fmla="*/ 0 h 64"/>
                <a:gd name="T2" fmla="*/ 32 w 64"/>
                <a:gd name="T3" fmla="*/ 64 h 64"/>
                <a:gd name="T4" fmla="*/ 0 w 64"/>
                <a:gd name="T5" fmla="*/ 0 h 64"/>
                <a:gd name="T6" fmla="*/ 64 w 64"/>
                <a:gd name="T7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" h="64">
                  <a:moveTo>
                    <a:pt x="64" y="0"/>
                  </a:moveTo>
                  <a:lnTo>
                    <a:pt x="32" y="64"/>
                  </a:lnTo>
                  <a:lnTo>
                    <a:pt x="0" y="0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37" name="Freeform 34">
              <a:extLst>
                <a:ext uri="{FF2B5EF4-FFF2-40B4-BE49-F238E27FC236}">
                  <a16:creationId xmlns:a16="http://schemas.microsoft.com/office/drawing/2014/main" id="{D6A6DEA1-DB87-4D62-804B-22994C44A19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5" y="2148"/>
              <a:ext cx="618" cy="409"/>
            </a:xfrm>
            <a:custGeom>
              <a:avLst/>
              <a:gdLst>
                <a:gd name="T0" fmla="*/ 0 w 618"/>
                <a:gd name="T1" fmla="*/ 0 h 409"/>
                <a:gd name="T2" fmla="*/ 618 w 618"/>
                <a:gd name="T3" fmla="*/ 0 h 409"/>
                <a:gd name="T4" fmla="*/ 618 w 618"/>
                <a:gd name="T5" fmla="*/ 409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18" h="409">
                  <a:moveTo>
                    <a:pt x="0" y="0"/>
                  </a:moveTo>
                  <a:lnTo>
                    <a:pt x="618" y="0"/>
                  </a:lnTo>
                  <a:lnTo>
                    <a:pt x="618" y="409"/>
                  </a:lnTo>
                </a:path>
              </a:pathLst>
            </a:cu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38" name="Freeform 35">
              <a:extLst>
                <a:ext uri="{FF2B5EF4-FFF2-40B4-BE49-F238E27FC236}">
                  <a16:creationId xmlns:a16="http://schemas.microsoft.com/office/drawing/2014/main" id="{2C3ADA5D-FB49-476F-B39A-A71C2177A375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1" y="2549"/>
              <a:ext cx="65" cy="97"/>
            </a:xfrm>
            <a:custGeom>
              <a:avLst/>
              <a:gdLst>
                <a:gd name="T0" fmla="*/ 65 w 65"/>
                <a:gd name="T1" fmla="*/ 0 h 97"/>
                <a:gd name="T2" fmla="*/ 32 w 65"/>
                <a:gd name="T3" fmla="*/ 97 h 97"/>
                <a:gd name="T4" fmla="*/ 0 w 65"/>
                <a:gd name="T5" fmla="*/ 0 h 97"/>
                <a:gd name="T6" fmla="*/ 65 w 65"/>
                <a:gd name="T7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97">
                  <a:moveTo>
                    <a:pt x="65" y="0"/>
                  </a:moveTo>
                  <a:lnTo>
                    <a:pt x="32" y="97"/>
                  </a:lnTo>
                  <a:lnTo>
                    <a:pt x="0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</p:grpSp>
    </p:spTree>
    <p:extLst>
      <p:ext uri="{BB962C8B-B14F-4D97-AF65-F5344CB8AC3E}">
        <p14:creationId xmlns:p14="http://schemas.microsoft.com/office/powerpoint/2010/main" val="26047056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07451-2682-4631-91C6-6803507CE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365126"/>
            <a:ext cx="7915047" cy="723445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Register intervals in action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365E84-7FCD-400C-9A6C-218C07E3A0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is the first interval header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A079D1-76C4-453A-B629-011223907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15</a:t>
            </a:fld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792E6BB-581B-4F89-890D-41EBFFCFA5D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614488" y="1741488"/>
            <a:ext cx="5915025" cy="4435475"/>
            <a:chOff x="1017" y="1097"/>
            <a:chExt cx="3726" cy="2794"/>
          </a:xfrm>
        </p:grpSpPr>
        <p:sp>
          <p:nvSpPr>
            <p:cNvPr id="6" name="AutoShape 3">
              <a:extLst>
                <a:ext uri="{FF2B5EF4-FFF2-40B4-BE49-F238E27FC236}">
                  <a16:creationId xmlns:a16="http://schemas.microsoft.com/office/drawing/2014/main" id="{37E7E2AA-C67B-4860-974A-D0FC63F272B3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017" y="1097"/>
              <a:ext cx="3726" cy="27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 dirty="0"/>
            </a:p>
          </p:txBody>
        </p:sp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1EC106E6-07E7-4022-9B0D-8DA748688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4" y="1161"/>
              <a:ext cx="731" cy="489"/>
            </a:xfrm>
            <a:custGeom>
              <a:avLst/>
              <a:gdLst>
                <a:gd name="T0" fmla="*/ 576 w 5760"/>
                <a:gd name="T1" fmla="*/ 3840 h 3840"/>
                <a:gd name="T2" fmla="*/ 5184 w 5760"/>
                <a:gd name="T3" fmla="*/ 3840 h 3840"/>
                <a:gd name="T4" fmla="*/ 5760 w 5760"/>
                <a:gd name="T5" fmla="*/ 3264 h 3840"/>
                <a:gd name="T6" fmla="*/ 5760 w 5760"/>
                <a:gd name="T7" fmla="*/ 576 h 3840"/>
                <a:gd name="T8" fmla="*/ 5184 w 5760"/>
                <a:gd name="T9" fmla="*/ 0 h 3840"/>
                <a:gd name="T10" fmla="*/ 576 w 5760"/>
                <a:gd name="T11" fmla="*/ 0 h 3840"/>
                <a:gd name="T12" fmla="*/ 0 w 5760"/>
                <a:gd name="T13" fmla="*/ 576 h 3840"/>
                <a:gd name="T14" fmla="*/ 0 w 5760"/>
                <a:gd name="T15" fmla="*/ 3264 h 3840"/>
                <a:gd name="T16" fmla="*/ 576 w 5760"/>
                <a:gd name="T17" fmla="*/ 3840 h 3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3840">
                  <a:moveTo>
                    <a:pt x="576" y="3840"/>
                  </a:moveTo>
                  <a:lnTo>
                    <a:pt x="5184" y="3840"/>
                  </a:lnTo>
                  <a:cubicBezTo>
                    <a:pt x="5502" y="3840"/>
                    <a:pt x="5760" y="3582"/>
                    <a:pt x="5760" y="3264"/>
                  </a:cubicBezTo>
                  <a:lnTo>
                    <a:pt x="5760" y="576"/>
                  </a:lnTo>
                  <a:cubicBezTo>
                    <a:pt x="5760" y="258"/>
                    <a:pt x="5502" y="0"/>
                    <a:pt x="5184" y="0"/>
                  </a:cubicBezTo>
                  <a:lnTo>
                    <a:pt x="576" y="0"/>
                  </a:lnTo>
                  <a:cubicBezTo>
                    <a:pt x="258" y="0"/>
                    <a:pt x="0" y="258"/>
                    <a:pt x="0" y="576"/>
                  </a:cubicBezTo>
                  <a:lnTo>
                    <a:pt x="0" y="3264"/>
                  </a:lnTo>
                  <a:cubicBezTo>
                    <a:pt x="0" y="3582"/>
                    <a:pt x="258" y="3840"/>
                    <a:pt x="576" y="3840"/>
                  </a:cubicBezTo>
                  <a:close/>
                </a:path>
              </a:pathLst>
            </a:custGeom>
            <a:solidFill>
              <a:schemeClr val="accent1"/>
            </a:solidFill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b="1" dirty="0"/>
                <a:t>A</a:t>
              </a:r>
              <a:endParaRPr lang="en-US" sz="2400" b="1" dirty="0"/>
            </a:p>
            <a:p>
              <a:pPr algn="ctr"/>
              <a:r>
                <a:rPr lang="en-US" sz="2000" dirty="0"/>
                <a:t>R1</a:t>
              </a:r>
              <a:endParaRPr lang="en-US" sz="2400" dirty="0"/>
            </a:p>
          </p:txBody>
        </p:sp>
        <p:sp>
          <p:nvSpPr>
            <p:cNvPr id="8" name="Rectangle 6">
              <a:extLst>
                <a:ext uri="{FF2B5EF4-FFF2-40B4-BE49-F238E27FC236}">
                  <a16:creationId xmlns:a16="http://schemas.microsoft.com/office/drawing/2014/main" id="{6FB141C5-5F97-479E-AFEA-4A9798880D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0" y="1131"/>
              <a:ext cx="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" name="Rectangle 7">
              <a:extLst>
                <a:ext uri="{FF2B5EF4-FFF2-40B4-BE49-F238E27FC236}">
                  <a16:creationId xmlns:a16="http://schemas.microsoft.com/office/drawing/2014/main" id="{6FCA5BB1-F5BB-419B-9CF7-7751AFC7D0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2" y="1376"/>
              <a:ext cx="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" name="Line 8">
              <a:extLst>
                <a:ext uri="{FF2B5EF4-FFF2-40B4-BE49-F238E27FC236}">
                  <a16:creationId xmlns:a16="http://schemas.microsoft.com/office/drawing/2014/main" id="{4BF85C35-EEC2-434F-9F96-F4203AA0BDE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00" y="1650"/>
              <a:ext cx="0" cy="184"/>
            </a:xfrm>
            <a:prstGeom prst="line">
              <a:avLst/>
            </a:pr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12" name="Freeform 9">
              <a:extLst>
                <a:ext uri="{FF2B5EF4-FFF2-40B4-BE49-F238E27FC236}">
                  <a16:creationId xmlns:a16="http://schemas.microsoft.com/office/drawing/2014/main" id="{287FDD6D-8343-4F53-BEA0-ABD53EE0221E}"/>
                </a:ext>
              </a:extLst>
            </p:cNvPr>
            <p:cNvSpPr>
              <a:spLocks/>
            </p:cNvSpPr>
            <p:nvPr/>
          </p:nvSpPr>
          <p:spPr bwMode="auto">
            <a:xfrm>
              <a:off x="2067" y="1826"/>
              <a:ext cx="65" cy="65"/>
            </a:xfrm>
            <a:custGeom>
              <a:avLst/>
              <a:gdLst>
                <a:gd name="T0" fmla="*/ 65 w 65"/>
                <a:gd name="T1" fmla="*/ 0 h 65"/>
                <a:gd name="T2" fmla="*/ 33 w 65"/>
                <a:gd name="T3" fmla="*/ 65 h 65"/>
                <a:gd name="T4" fmla="*/ 0 w 65"/>
                <a:gd name="T5" fmla="*/ 0 h 65"/>
                <a:gd name="T6" fmla="*/ 65 w 65"/>
                <a:gd name="T7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5">
                  <a:moveTo>
                    <a:pt x="65" y="0"/>
                  </a:moveTo>
                  <a:lnTo>
                    <a:pt x="33" y="65"/>
                  </a:lnTo>
                  <a:lnTo>
                    <a:pt x="0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13" name="Freeform 10">
              <a:extLst>
                <a:ext uri="{FF2B5EF4-FFF2-40B4-BE49-F238E27FC236}">
                  <a16:creationId xmlns:a16="http://schemas.microsoft.com/office/drawing/2014/main" id="{76D9A29A-C1EE-4BA3-A68B-26403E67E2D1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4" y="1903"/>
              <a:ext cx="731" cy="489"/>
            </a:xfrm>
            <a:custGeom>
              <a:avLst/>
              <a:gdLst>
                <a:gd name="T0" fmla="*/ 576 w 5760"/>
                <a:gd name="T1" fmla="*/ 3840 h 3840"/>
                <a:gd name="T2" fmla="*/ 5184 w 5760"/>
                <a:gd name="T3" fmla="*/ 3840 h 3840"/>
                <a:gd name="T4" fmla="*/ 5760 w 5760"/>
                <a:gd name="T5" fmla="*/ 3264 h 3840"/>
                <a:gd name="T6" fmla="*/ 5760 w 5760"/>
                <a:gd name="T7" fmla="*/ 576 h 3840"/>
                <a:gd name="T8" fmla="*/ 5184 w 5760"/>
                <a:gd name="T9" fmla="*/ 0 h 3840"/>
                <a:gd name="T10" fmla="*/ 576 w 5760"/>
                <a:gd name="T11" fmla="*/ 0 h 3840"/>
                <a:gd name="T12" fmla="*/ 0 w 5760"/>
                <a:gd name="T13" fmla="*/ 576 h 3840"/>
                <a:gd name="T14" fmla="*/ 0 w 5760"/>
                <a:gd name="T15" fmla="*/ 3264 h 3840"/>
                <a:gd name="T16" fmla="*/ 576 w 5760"/>
                <a:gd name="T17" fmla="*/ 3840 h 3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3840">
                  <a:moveTo>
                    <a:pt x="576" y="3840"/>
                  </a:moveTo>
                  <a:lnTo>
                    <a:pt x="5184" y="3840"/>
                  </a:lnTo>
                  <a:cubicBezTo>
                    <a:pt x="5502" y="3840"/>
                    <a:pt x="5760" y="3582"/>
                    <a:pt x="5760" y="3264"/>
                  </a:cubicBezTo>
                  <a:lnTo>
                    <a:pt x="5760" y="576"/>
                  </a:lnTo>
                  <a:cubicBezTo>
                    <a:pt x="5760" y="258"/>
                    <a:pt x="5502" y="0"/>
                    <a:pt x="5184" y="0"/>
                  </a:cubicBezTo>
                  <a:lnTo>
                    <a:pt x="576" y="0"/>
                  </a:lnTo>
                  <a:cubicBezTo>
                    <a:pt x="258" y="0"/>
                    <a:pt x="0" y="258"/>
                    <a:pt x="0" y="576"/>
                  </a:cubicBezTo>
                  <a:lnTo>
                    <a:pt x="0" y="3264"/>
                  </a:lnTo>
                  <a:cubicBezTo>
                    <a:pt x="0" y="3582"/>
                    <a:pt x="258" y="3840"/>
                    <a:pt x="576" y="3840"/>
                  </a:cubicBezTo>
                  <a:close/>
                </a:path>
              </a:pathLst>
            </a:cu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b="1" dirty="0"/>
                <a:t>B</a:t>
              </a:r>
            </a:p>
            <a:p>
              <a:pPr algn="ctr"/>
              <a:r>
                <a:rPr lang="en-US" sz="2000" dirty="0"/>
                <a:t>R1, R9</a:t>
              </a:r>
            </a:p>
          </p:txBody>
        </p:sp>
        <p:sp>
          <p:nvSpPr>
            <p:cNvPr id="14" name="Rectangle 11">
              <a:extLst>
                <a:ext uri="{FF2B5EF4-FFF2-40B4-BE49-F238E27FC236}">
                  <a16:creationId xmlns:a16="http://schemas.microsoft.com/office/drawing/2014/main" id="{5601F175-988C-427F-80E8-F1F4E22C6E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3" y="1996"/>
              <a:ext cx="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" name="Line 12">
              <a:extLst>
                <a:ext uri="{FF2B5EF4-FFF2-40B4-BE49-F238E27FC236}">
                  <a16:creationId xmlns:a16="http://schemas.microsoft.com/office/drawing/2014/main" id="{F28CDAB2-CF80-4865-A32B-E70E2876712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00" y="2392"/>
              <a:ext cx="0" cy="185"/>
            </a:xfrm>
            <a:prstGeom prst="line">
              <a:avLst/>
            </a:pr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16" name="Freeform 13">
              <a:extLst>
                <a:ext uri="{FF2B5EF4-FFF2-40B4-BE49-F238E27FC236}">
                  <a16:creationId xmlns:a16="http://schemas.microsoft.com/office/drawing/2014/main" id="{B9E249D6-BF20-42E4-B68F-6D3D82C47444}"/>
                </a:ext>
              </a:extLst>
            </p:cNvPr>
            <p:cNvSpPr>
              <a:spLocks/>
            </p:cNvSpPr>
            <p:nvPr/>
          </p:nvSpPr>
          <p:spPr bwMode="auto">
            <a:xfrm>
              <a:off x="2067" y="2569"/>
              <a:ext cx="65" cy="64"/>
            </a:xfrm>
            <a:custGeom>
              <a:avLst/>
              <a:gdLst>
                <a:gd name="T0" fmla="*/ 65 w 65"/>
                <a:gd name="T1" fmla="*/ 0 h 64"/>
                <a:gd name="T2" fmla="*/ 33 w 65"/>
                <a:gd name="T3" fmla="*/ 64 h 64"/>
                <a:gd name="T4" fmla="*/ 0 w 65"/>
                <a:gd name="T5" fmla="*/ 0 h 64"/>
                <a:gd name="T6" fmla="*/ 65 w 65"/>
                <a:gd name="T7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4">
                  <a:moveTo>
                    <a:pt x="65" y="0"/>
                  </a:moveTo>
                  <a:lnTo>
                    <a:pt x="33" y="64"/>
                  </a:lnTo>
                  <a:lnTo>
                    <a:pt x="0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17" name="Freeform 14">
              <a:extLst>
                <a:ext uri="{FF2B5EF4-FFF2-40B4-BE49-F238E27FC236}">
                  <a16:creationId xmlns:a16="http://schemas.microsoft.com/office/drawing/2014/main" id="{DE55A6E1-131E-4A21-8D16-7538E5058C7B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4" y="2646"/>
              <a:ext cx="731" cy="489"/>
            </a:xfrm>
            <a:custGeom>
              <a:avLst/>
              <a:gdLst>
                <a:gd name="T0" fmla="*/ 576 w 5760"/>
                <a:gd name="T1" fmla="*/ 3840 h 3840"/>
                <a:gd name="T2" fmla="*/ 5184 w 5760"/>
                <a:gd name="T3" fmla="*/ 3840 h 3840"/>
                <a:gd name="T4" fmla="*/ 5760 w 5760"/>
                <a:gd name="T5" fmla="*/ 3264 h 3840"/>
                <a:gd name="T6" fmla="*/ 5760 w 5760"/>
                <a:gd name="T7" fmla="*/ 576 h 3840"/>
                <a:gd name="T8" fmla="*/ 5184 w 5760"/>
                <a:gd name="T9" fmla="*/ 0 h 3840"/>
                <a:gd name="T10" fmla="*/ 576 w 5760"/>
                <a:gd name="T11" fmla="*/ 0 h 3840"/>
                <a:gd name="T12" fmla="*/ 0 w 5760"/>
                <a:gd name="T13" fmla="*/ 576 h 3840"/>
                <a:gd name="T14" fmla="*/ 0 w 5760"/>
                <a:gd name="T15" fmla="*/ 3264 h 3840"/>
                <a:gd name="T16" fmla="*/ 576 w 5760"/>
                <a:gd name="T17" fmla="*/ 3840 h 3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3840">
                  <a:moveTo>
                    <a:pt x="576" y="3840"/>
                  </a:moveTo>
                  <a:lnTo>
                    <a:pt x="5184" y="3840"/>
                  </a:lnTo>
                  <a:cubicBezTo>
                    <a:pt x="5502" y="3840"/>
                    <a:pt x="5760" y="3583"/>
                    <a:pt x="5760" y="3264"/>
                  </a:cubicBezTo>
                  <a:lnTo>
                    <a:pt x="5760" y="576"/>
                  </a:lnTo>
                  <a:cubicBezTo>
                    <a:pt x="5760" y="258"/>
                    <a:pt x="5502" y="0"/>
                    <a:pt x="5184" y="0"/>
                  </a:cubicBezTo>
                  <a:lnTo>
                    <a:pt x="576" y="0"/>
                  </a:lnTo>
                  <a:cubicBezTo>
                    <a:pt x="258" y="0"/>
                    <a:pt x="0" y="258"/>
                    <a:pt x="0" y="576"/>
                  </a:cubicBezTo>
                  <a:lnTo>
                    <a:pt x="0" y="3264"/>
                  </a:lnTo>
                  <a:cubicBezTo>
                    <a:pt x="0" y="3583"/>
                    <a:pt x="258" y="3840"/>
                    <a:pt x="576" y="3840"/>
                  </a:cubicBezTo>
                  <a:close/>
                </a:path>
              </a:pathLst>
            </a:cu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b="1" dirty="0"/>
                <a:t>C</a:t>
              </a:r>
            </a:p>
            <a:p>
              <a:pPr algn="ctr"/>
              <a:r>
                <a:rPr lang="en-US" sz="2000" dirty="0"/>
                <a:t>R1</a:t>
              </a:r>
            </a:p>
          </p:txBody>
        </p:sp>
        <p:sp>
          <p:nvSpPr>
            <p:cNvPr id="18" name="Rectangle 15">
              <a:extLst>
                <a:ext uri="{FF2B5EF4-FFF2-40B4-BE49-F238E27FC236}">
                  <a16:creationId xmlns:a16="http://schemas.microsoft.com/office/drawing/2014/main" id="{1C4B7CBE-66B7-4739-8C81-D15CD7E8AD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3" y="2739"/>
              <a:ext cx="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" name="Line 16">
              <a:extLst>
                <a:ext uri="{FF2B5EF4-FFF2-40B4-BE49-F238E27FC236}">
                  <a16:creationId xmlns:a16="http://schemas.microsoft.com/office/drawing/2014/main" id="{ED9D51E5-1474-4349-91FA-DE3F3B2F67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00" y="3135"/>
              <a:ext cx="0" cy="196"/>
            </a:xfrm>
            <a:prstGeom prst="line">
              <a:avLst/>
            </a:pr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20" name="Freeform 17">
              <a:extLst>
                <a:ext uri="{FF2B5EF4-FFF2-40B4-BE49-F238E27FC236}">
                  <a16:creationId xmlns:a16="http://schemas.microsoft.com/office/drawing/2014/main" id="{8ABCAC77-DD07-402B-B9DA-A486F5950306}"/>
                </a:ext>
              </a:extLst>
            </p:cNvPr>
            <p:cNvSpPr>
              <a:spLocks/>
            </p:cNvSpPr>
            <p:nvPr/>
          </p:nvSpPr>
          <p:spPr bwMode="auto">
            <a:xfrm>
              <a:off x="2067" y="3323"/>
              <a:ext cx="65" cy="65"/>
            </a:xfrm>
            <a:custGeom>
              <a:avLst/>
              <a:gdLst>
                <a:gd name="T0" fmla="*/ 65 w 65"/>
                <a:gd name="T1" fmla="*/ 0 h 65"/>
                <a:gd name="T2" fmla="*/ 33 w 65"/>
                <a:gd name="T3" fmla="*/ 65 h 65"/>
                <a:gd name="T4" fmla="*/ 0 w 65"/>
                <a:gd name="T5" fmla="*/ 0 h 65"/>
                <a:gd name="T6" fmla="*/ 65 w 65"/>
                <a:gd name="T7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5">
                  <a:moveTo>
                    <a:pt x="65" y="0"/>
                  </a:moveTo>
                  <a:lnTo>
                    <a:pt x="33" y="65"/>
                  </a:lnTo>
                  <a:lnTo>
                    <a:pt x="0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21" name="Freeform 18">
              <a:extLst>
                <a:ext uri="{FF2B5EF4-FFF2-40B4-BE49-F238E27FC236}">
                  <a16:creationId xmlns:a16="http://schemas.microsoft.com/office/drawing/2014/main" id="{B1A1D938-EFEA-49DF-991A-BBE5C5FF5A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4" y="3389"/>
              <a:ext cx="731" cy="489"/>
            </a:xfrm>
            <a:custGeom>
              <a:avLst/>
              <a:gdLst>
                <a:gd name="T0" fmla="*/ 576 w 5760"/>
                <a:gd name="T1" fmla="*/ 3840 h 3840"/>
                <a:gd name="T2" fmla="*/ 5184 w 5760"/>
                <a:gd name="T3" fmla="*/ 3840 h 3840"/>
                <a:gd name="T4" fmla="*/ 5760 w 5760"/>
                <a:gd name="T5" fmla="*/ 3264 h 3840"/>
                <a:gd name="T6" fmla="*/ 5760 w 5760"/>
                <a:gd name="T7" fmla="*/ 576 h 3840"/>
                <a:gd name="T8" fmla="*/ 5184 w 5760"/>
                <a:gd name="T9" fmla="*/ 0 h 3840"/>
                <a:gd name="T10" fmla="*/ 576 w 5760"/>
                <a:gd name="T11" fmla="*/ 0 h 3840"/>
                <a:gd name="T12" fmla="*/ 0 w 5760"/>
                <a:gd name="T13" fmla="*/ 576 h 3840"/>
                <a:gd name="T14" fmla="*/ 0 w 5760"/>
                <a:gd name="T15" fmla="*/ 3264 h 3840"/>
                <a:gd name="T16" fmla="*/ 576 w 5760"/>
                <a:gd name="T17" fmla="*/ 3840 h 3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3840">
                  <a:moveTo>
                    <a:pt x="576" y="3840"/>
                  </a:moveTo>
                  <a:lnTo>
                    <a:pt x="5184" y="3840"/>
                  </a:lnTo>
                  <a:cubicBezTo>
                    <a:pt x="5502" y="3840"/>
                    <a:pt x="5760" y="3582"/>
                    <a:pt x="5760" y="3264"/>
                  </a:cubicBezTo>
                  <a:lnTo>
                    <a:pt x="5760" y="576"/>
                  </a:lnTo>
                  <a:cubicBezTo>
                    <a:pt x="5760" y="258"/>
                    <a:pt x="5502" y="0"/>
                    <a:pt x="5184" y="0"/>
                  </a:cubicBezTo>
                  <a:lnTo>
                    <a:pt x="576" y="0"/>
                  </a:lnTo>
                  <a:cubicBezTo>
                    <a:pt x="258" y="0"/>
                    <a:pt x="0" y="258"/>
                    <a:pt x="0" y="576"/>
                  </a:cubicBezTo>
                  <a:lnTo>
                    <a:pt x="0" y="3264"/>
                  </a:lnTo>
                  <a:cubicBezTo>
                    <a:pt x="0" y="3582"/>
                    <a:pt x="258" y="3840"/>
                    <a:pt x="576" y="3840"/>
                  </a:cubicBezTo>
                  <a:close/>
                </a:path>
              </a:pathLst>
            </a:cu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b="1" dirty="0"/>
                <a:t>D</a:t>
              </a:r>
            </a:p>
            <a:p>
              <a:pPr algn="ctr"/>
              <a:r>
                <a:rPr lang="en-US" sz="2000" dirty="0"/>
                <a:t>R5, R6</a:t>
              </a:r>
            </a:p>
          </p:txBody>
        </p:sp>
        <p:sp>
          <p:nvSpPr>
            <p:cNvPr id="22" name="Rectangle 19">
              <a:extLst>
                <a:ext uri="{FF2B5EF4-FFF2-40B4-BE49-F238E27FC236}">
                  <a16:creationId xmlns:a16="http://schemas.microsoft.com/office/drawing/2014/main" id="{FA8D3716-D42C-4C9B-9597-FF191B1B60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9" y="3482"/>
              <a:ext cx="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3" name="Freeform 20">
              <a:extLst>
                <a:ext uri="{FF2B5EF4-FFF2-40B4-BE49-F238E27FC236}">
                  <a16:creationId xmlns:a16="http://schemas.microsoft.com/office/drawing/2014/main" id="{FEDEE5A9-C79F-4E2D-81C7-0F3844D286B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8" y="2920"/>
              <a:ext cx="306" cy="714"/>
            </a:xfrm>
            <a:custGeom>
              <a:avLst/>
              <a:gdLst>
                <a:gd name="T0" fmla="*/ 306 w 306"/>
                <a:gd name="T1" fmla="*/ 714 h 714"/>
                <a:gd name="T2" fmla="*/ 0 w 306"/>
                <a:gd name="T3" fmla="*/ 332 h 714"/>
                <a:gd name="T4" fmla="*/ 222 w 306"/>
                <a:gd name="T5" fmla="*/ 0 h 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6" h="714">
                  <a:moveTo>
                    <a:pt x="306" y="714"/>
                  </a:moveTo>
                  <a:cubicBezTo>
                    <a:pt x="214" y="714"/>
                    <a:pt x="0" y="517"/>
                    <a:pt x="0" y="332"/>
                  </a:cubicBezTo>
                  <a:cubicBezTo>
                    <a:pt x="0" y="191"/>
                    <a:pt x="122" y="57"/>
                    <a:pt x="222" y="0"/>
                  </a:cubicBezTo>
                </a:path>
              </a:pathLst>
            </a:cu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24" name="Freeform 21">
              <a:extLst>
                <a:ext uri="{FF2B5EF4-FFF2-40B4-BE49-F238E27FC236}">
                  <a16:creationId xmlns:a16="http://schemas.microsoft.com/office/drawing/2014/main" id="{1A91016C-234A-4AB1-AE57-D3F48F59B398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1" y="2891"/>
              <a:ext cx="103" cy="62"/>
            </a:xfrm>
            <a:custGeom>
              <a:avLst/>
              <a:gdLst>
                <a:gd name="T0" fmla="*/ 0 w 103"/>
                <a:gd name="T1" fmla="*/ 1 h 62"/>
                <a:gd name="T2" fmla="*/ 103 w 103"/>
                <a:gd name="T3" fmla="*/ 0 h 62"/>
                <a:gd name="T4" fmla="*/ 21 w 103"/>
                <a:gd name="T5" fmla="*/ 62 h 62"/>
                <a:gd name="T6" fmla="*/ 0 w 103"/>
                <a:gd name="T7" fmla="*/ 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3" h="62">
                  <a:moveTo>
                    <a:pt x="0" y="1"/>
                  </a:moveTo>
                  <a:lnTo>
                    <a:pt x="103" y="0"/>
                  </a:lnTo>
                  <a:lnTo>
                    <a:pt x="21" y="6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25" name="Freeform 22">
              <a:extLst>
                <a:ext uri="{FF2B5EF4-FFF2-40B4-BE49-F238E27FC236}">
                  <a16:creationId xmlns:a16="http://schemas.microsoft.com/office/drawing/2014/main" id="{1A45EE41-031A-42F2-9C4E-C42AC2DA744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1" y="2183"/>
              <a:ext cx="703" cy="1451"/>
            </a:xfrm>
            <a:custGeom>
              <a:avLst/>
              <a:gdLst>
                <a:gd name="T0" fmla="*/ 703 w 703"/>
                <a:gd name="T1" fmla="*/ 1451 h 1451"/>
                <a:gd name="T2" fmla="*/ 0 w 703"/>
                <a:gd name="T3" fmla="*/ 809 h 1451"/>
                <a:gd name="T4" fmla="*/ 621 w 703"/>
                <a:gd name="T5" fmla="*/ 0 h 1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03" h="1451">
                  <a:moveTo>
                    <a:pt x="703" y="1451"/>
                  </a:moveTo>
                  <a:cubicBezTo>
                    <a:pt x="611" y="1451"/>
                    <a:pt x="0" y="1180"/>
                    <a:pt x="0" y="809"/>
                  </a:cubicBezTo>
                  <a:cubicBezTo>
                    <a:pt x="0" y="498"/>
                    <a:pt x="428" y="117"/>
                    <a:pt x="621" y="0"/>
                  </a:cubicBezTo>
                </a:path>
              </a:pathLst>
            </a:cu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26" name="Freeform 23">
              <a:extLst>
                <a:ext uri="{FF2B5EF4-FFF2-40B4-BE49-F238E27FC236}">
                  <a16:creationId xmlns:a16="http://schemas.microsoft.com/office/drawing/2014/main" id="{65882A8C-67BD-4B11-9A8A-EB15DD6486A1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2" y="2148"/>
              <a:ext cx="102" cy="68"/>
            </a:xfrm>
            <a:custGeom>
              <a:avLst/>
              <a:gdLst>
                <a:gd name="T0" fmla="*/ 0 w 102"/>
                <a:gd name="T1" fmla="*/ 9 h 68"/>
                <a:gd name="T2" fmla="*/ 102 w 102"/>
                <a:gd name="T3" fmla="*/ 0 h 68"/>
                <a:gd name="T4" fmla="*/ 25 w 102"/>
                <a:gd name="T5" fmla="*/ 68 h 68"/>
                <a:gd name="T6" fmla="*/ 0 w 102"/>
                <a:gd name="T7" fmla="*/ 9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2" h="68">
                  <a:moveTo>
                    <a:pt x="0" y="9"/>
                  </a:moveTo>
                  <a:lnTo>
                    <a:pt x="102" y="0"/>
                  </a:lnTo>
                  <a:lnTo>
                    <a:pt x="25" y="68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27" name="Freeform 24">
              <a:extLst>
                <a:ext uri="{FF2B5EF4-FFF2-40B4-BE49-F238E27FC236}">
                  <a16:creationId xmlns:a16="http://schemas.microsoft.com/office/drawing/2014/main" id="{F5CE4E84-9854-4DFB-8609-7806EE474A09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3" y="1911"/>
              <a:ext cx="732" cy="489"/>
            </a:xfrm>
            <a:custGeom>
              <a:avLst/>
              <a:gdLst>
                <a:gd name="T0" fmla="*/ 576 w 5760"/>
                <a:gd name="T1" fmla="*/ 3840 h 3840"/>
                <a:gd name="T2" fmla="*/ 5184 w 5760"/>
                <a:gd name="T3" fmla="*/ 3840 h 3840"/>
                <a:gd name="T4" fmla="*/ 5760 w 5760"/>
                <a:gd name="T5" fmla="*/ 3264 h 3840"/>
                <a:gd name="T6" fmla="*/ 5760 w 5760"/>
                <a:gd name="T7" fmla="*/ 576 h 3840"/>
                <a:gd name="T8" fmla="*/ 5184 w 5760"/>
                <a:gd name="T9" fmla="*/ 0 h 3840"/>
                <a:gd name="T10" fmla="*/ 576 w 5760"/>
                <a:gd name="T11" fmla="*/ 0 h 3840"/>
                <a:gd name="T12" fmla="*/ 0 w 5760"/>
                <a:gd name="T13" fmla="*/ 576 h 3840"/>
                <a:gd name="T14" fmla="*/ 0 w 5760"/>
                <a:gd name="T15" fmla="*/ 3264 h 3840"/>
                <a:gd name="T16" fmla="*/ 576 w 5760"/>
                <a:gd name="T17" fmla="*/ 3840 h 3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3840">
                  <a:moveTo>
                    <a:pt x="576" y="3840"/>
                  </a:moveTo>
                  <a:lnTo>
                    <a:pt x="5184" y="3840"/>
                  </a:lnTo>
                  <a:cubicBezTo>
                    <a:pt x="5503" y="3840"/>
                    <a:pt x="5760" y="3582"/>
                    <a:pt x="5760" y="3264"/>
                  </a:cubicBezTo>
                  <a:lnTo>
                    <a:pt x="5760" y="576"/>
                  </a:lnTo>
                  <a:cubicBezTo>
                    <a:pt x="5760" y="258"/>
                    <a:pt x="5503" y="0"/>
                    <a:pt x="5184" y="0"/>
                  </a:cubicBezTo>
                  <a:lnTo>
                    <a:pt x="576" y="0"/>
                  </a:lnTo>
                  <a:cubicBezTo>
                    <a:pt x="258" y="0"/>
                    <a:pt x="0" y="258"/>
                    <a:pt x="0" y="576"/>
                  </a:cubicBezTo>
                  <a:lnTo>
                    <a:pt x="0" y="3264"/>
                  </a:lnTo>
                  <a:cubicBezTo>
                    <a:pt x="0" y="3582"/>
                    <a:pt x="258" y="3840"/>
                    <a:pt x="576" y="3840"/>
                  </a:cubicBezTo>
                  <a:close/>
                </a:path>
              </a:pathLst>
            </a:cu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b="1" dirty="0"/>
                <a:t>E</a:t>
              </a:r>
            </a:p>
            <a:p>
              <a:pPr algn="ctr"/>
              <a:r>
                <a:rPr lang="en-US" sz="2000" dirty="0"/>
                <a:t>R7, R8</a:t>
              </a:r>
            </a:p>
          </p:txBody>
        </p:sp>
        <p:sp>
          <p:nvSpPr>
            <p:cNvPr id="28" name="Rectangle 25">
              <a:extLst>
                <a:ext uri="{FF2B5EF4-FFF2-40B4-BE49-F238E27FC236}">
                  <a16:creationId xmlns:a16="http://schemas.microsoft.com/office/drawing/2014/main" id="{DC3118ED-99D8-4535-AB1D-F4C71A2A01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04" y="1996"/>
              <a:ext cx="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9" name="Freeform 26">
              <a:extLst>
                <a:ext uri="{FF2B5EF4-FFF2-40B4-BE49-F238E27FC236}">
                  <a16:creationId xmlns:a16="http://schemas.microsoft.com/office/drawing/2014/main" id="{F264336B-1754-4CCE-8877-B1952D2424A1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5" y="1405"/>
              <a:ext cx="914" cy="409"/>
            </a:xfrm>
            <a:custGeom>
              <a:avLst/>
              <a:gdLst>
                <a:gd name="T0" fmla="*/ 0 w 914"/>
                <a:gd name="T1" fmla="*/ 0 h 409"/>
                <a:gd name="T2" fmla="*/ 914 w 914"/>
                <a:gd name="T3" fmla="*/ 0 h 409"/>
                <a:gd name="T4" fmla="*/ 914 w 914"/>
                <a:gd name="T5" fmla="*/ 409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14" h="409">
                  <a:moveTo>
                    <a:pt x="0" y="0"/>
                  </a:moveTo>
                  <a:lnTo>
                    <a:pt x="914" y="0"/>
                  </a:lnTo>
                  <a:lnTo>
                    <a:pt x="914" y="409"/>
                  </a:lnTo>
                </a:path>
              </a:pathLst>
            </a:cu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30" name="Freeform 27">
              <a:extLst>
                <a:ext uri="{FF2B5EF4-FFF2-40B4-BE49-F238E27FC236}">
                  <a16:creationId xmlns:a16="http://schemas.microsoft.com/office/drawing/2014/main" id="{A8AF759D-5C85-48C2-93BE-D165EF0BA335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7" y="1806"/>
              <a:ext cx="64" cy="97"/>
            </a:xfrm>
            <a:custGeom>
              <a:avLst/>
              <a:gdLst>
                <a:gd name="T0" fmla="*/ 64 w 64"/>
                <a:gd name="T1" fmla="*/ 0 h 97"/>
                <a:gd name="T2" fmla="*/ 32 w 64"/>
                <a:gd name="T3" fmla="*/ 97 h 97"/>
                <a:gd name="T4" fmla="*/ 0 w 64"/>
                <a:gd name="T5" fmla="*/ 0 h 97"/>
                <a:gd name="T6" fmla="*/ 64 w 64"/>
                <a:gd name="T7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" h="97">
                  <a:moveTo>
                    <a:pt x="64" y="0"/>
                  </a:moveTo>
                  <a:lnTo>
                    <a:pt x="32" y="97"/>
                  </a:lnTo>
                  <a:lnTo>
                    <a:pt x="0" y="0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31" name="Freeform 28">
              <a:extLst>
                <a:ext uri="{FF2B5EF4-FFF2-40B4-BE49-F238E27FC236}">
                  <a16:creationId xmlns:a16="http://schemas.microsoft.com/office/drawing/2014/main" id="{EEC2AEF2-7285-4DC6-B2F8-E27ABF4B521C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7" y="2646"/>
              <a:ext cx="732" cy="489"/>
            </a:xfrm>
            <a:custGeom>
              <a:avLst/>
              <a:gdLst>
                <a:gd name="T0" fmla="*/ 576 w 5760"/>
                <a:gd name="T1" fmla="*/ 3840 h 3840"/>
                <a:gd name="T2" fmla="*/ 5184 w 5760"/>
                <a:gd name="T3" fmla="*/ 3840 h 3840"/>
                <a:gd name="T4" fmla="*/ 5760 w 5760"/>
                <a:gd name="T5" fmla="*/ 3264 h 3840"/>
                <a:gd name="T6" fmla="*/ 5760 w 5760"/>
                <a:gd name="T7" fmla="*/ 576 h 3840"/>
                <a:gd name="T8" fmla="*/ 5184 w 5760"/>
                <a:gd name="T9" fmla="*/ 0 h 3840"/>
                <a:gd name="T10" fmla="*/ 576 w 5760"/>
                <a:gd name="T11" fmla="*/ 0 h 3840"/>
                <a:gd name="T12" fmla="*/ 0 w 5760"/>
                <a:gd name="T13" fmla="*/ 576 h 3840"/>
                <a:gd name="T14" fmla="*/ 0 w 5760"/>
                <a:gd name="T15" fmla="*/ 3264 h 3840"/>
                <a:gd name="T16" fmla="*/ 576 w 5760"/>
                <a:gd name="T17" fmla="*/ 3840 h 3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3840">
                  <a:moveTo>
                    <a:pt x="576" y="3840"/>
                  </a:moveTo>
                  <a:lnTo>
                    <a:pt x="5184" y="3840"/>
                  </a:lnTo>
                  <a:cubicBezTo>
                    <a:pt x="5502" y="3840"/>
                    <a:pt x="5760" y="3583"/>
                    <a:pt x="5760" y="3264"/>
                  </a:cubicBezTo>
                  <a:lnTo>
                    <a:pt x="5760" y="576"/>
                  </a:lnTo>
                  <a:cubicBezTo>
                    <a:pt x="5760" y="258"/>
                    <a:pt x="5502" y="0"/>
                    <a:pt x="5184" y="0"/>
                  </a:cubicBezTo>
                  <a:lnTo>
                    <a:pt x="576" y="0"/>
                  </a:lnTo>
                  <a:cubicBezTo>
                    <a:pt x="258" y="0"/>
                    <a:pt x="0" y="258"/>
                    <a:pt x="0" y="576"/>
                  </a:cubicBezTo>
                  <a:lnTo>
                    <a:pt x="0" y="3264"/>
                  </a:lnTo>
                  <a:cubicBezTo>
                    <a:pt x="0" y="3583"/>
                    <a:pt x="258" y="3840"/>
                    <a:pt x="576" y="3840"/>
                  </a:cubicBezTo>
                  <a:close/>
                </a:path>
              </a:pathLst>
            </a:cu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b="1" dirty="0"/>
                <a:t>G</a:t>
              </a:r>
            </a:p>
            <a:p>
              <a:pPr algn="ctr"/>
              <a:r>
                <a:rPr lang="en-US" sz="2000" dirty="0"/>
                <a:t>R2, R3</a:t>
              </a:r>
            </a:p>
          </p:txBody>
        </p:sp>
        <p:sp>
          <p:nvSpPr>
            <p:cNvPr id="32" name="Rectangle 29">
              <a:extLst>
                <a:ext uri="{FF2B5EF4-FFF2-40B4-BE49-F238E27FC236}">
                  <a16:creationId xmlns:a16="http://schemas.microsoft.com/office/drawing/2014/main" id="{0AF64BC9-211A-48A2-8192-0CE9F0E82A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17" y="2739"/>
              <a:ext cx="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3" name="Freeform 30">
              <a:extLst>
                <a:ext uri="{FF2B5EF4-FFF2-40B4-BE49-F238E27FC236}">
                  <a16:creationId xmlns:a16="http://schemas.microsoft.com/office/drawing/2014/main" id="{3338951E-D3D9-424F-A0F1-E29DD74714D6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3" y="2640"/>
              <a:ext cx="732" cy="489"/>
            </a:xfrm>
            <a:custGeom>
              <a:avLst/>
              <a:gdLst>
                <a:gd name="T0" fmla="*/ 576 w 5760"/>
                <a:gd name="T1" fmla="*/ 3840 h 3840"/>
                <a:gd name="T2" fmla="*/ 5184 w 5760"/>
                <a:gd name="T3" fmla="*/ 3840 h 3840"/>
                <a:gd name="T4" fmla="*/ 5760 w 5760"/>
                <a:gd name="T5" fmla="*/ 3264 h 3840"/>
                <a:gd name="T6" fmla="*/ 5760 w 5760"/>
                <a:gd name="T7" fmla="*/ 576 h 3840"/>
                <a:gd name="T8" fmla="*/ 5184 w 5760"/>
                <a:gd name="T9" fmla="*/ 0 h 3840"/>
                <a:gd name="T10" fmla="*/ 576 w 5760"/>
                <a:gd name="T11" fmla="*/ 0 h 3840"/>
                <a:gd name="T12" fmla="*/ 0 w 5760"/>
                <a:gd name="T13" fmla="*/ 576 h 3840"/>
                <a:gd name="T14" fmla="*/ 0 w 5760"/>
                <a:gd name="T15" fmla="*/ 3264 h 3840"/>
                <a:gd name="T16" fmla="*/ 576 w 5760"/>
                <a:gd name="T17" fmla="*/ 3840 h 3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3840">
                  <a:moveTo>
                    <a:pt x="576" y="3840"/>
                  </a:moveTo>
                  <a:lnTo>
                    <a:pt x="5184" y="3840"/>
                  </a:lnTo>
                  <a:cubicBezTo>
                    <a:pt x="5503" y="3840"/>
                    <a:pt x="5760" y="3582"/>
                    <a:pt x="5760" y="3264"/>
                  </a:cubicBezTo>
                  <a:lnTo>
                    <a:pt x="5760" y="576"/>
                  </a:lnTo>
                  <a:cubicBezTo>
                    <a:pt x="5760" y="257"/>
                    <a:pt x="5503" y="0"/>
                    <a:pt x="5184" y="0"/>
                  </a:cubicBezTo>
                  <a:lnTo>
                    <a:pt x="576" y="0"/>
                  </a:lnTo>
                  <a:cubicBezTo>
                    <a:pt x="258" y="0"/>
                    <a:pt x="0" y="257"/>
                    <a:pt x="0" y="576"/>
                  </a:cubicBezTo>
                  <a:lnTo>
                    <a:pt x="0" y="3264"/>
                  </a:lnTo>
                  <a:cubicBezTo>
                    <a:pt x="0" y="3582"/>
                    <a:pt x="258" y="3840"/>
                    <a:pt x="576" y="3840"/>
                  </a:cubicBezTo>
                  <a:close/>
                </a:path>
              </a:pathLst>
            </a:cu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b="1" dirty="0"/>
                <a:t>F</a:t>
              </a:r>
            </a:p>
            <a:p>
              <a:pPr algn="ctr"/>
              <a:r>
                <a:rPr lang="en-US" sz="2000" dirty="0"/>
                <a:t>R3, R8</a:t>
              </a:r>
            </a:p>
          </p:txBody>
        </p:sp>
        <p:sp>
          <p:nvSpPr>
            <p:cNvPr id="35" name="Line 32">
              <a:extLst>
                <a:ext uri="{FF2B5EF4-FFF2-40B4-BE49-F238E27FC236}">
                  <a16:creationId xmlns:a16="http://schemas.microsoft.com/office/drawing/2014/main" id="{EE2A8706-EC65-40A8-90FC-285FD7E5675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79" y="2392"/>
              <a:ext cx="0" cy="192"/>
            </a:xfrm>
            <a:prstGeom prst="line">
              <a:avLst/>
            </a:pr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36" name="Freeform 33">
              <a:extLst>
                <a:ext uri="{FF2B5EF4-FFF2-40B4-BE49-F238E27FC236}">
                  <a16:creationId xmlns:a16="http://schemas.microsoft.com/office/drawing/2014/main" id="{3D6DE5F7-4CE7-451F-B0F8-E2EA528BACC0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7" y="2576"/>
              <a:ext cx="64" cy="64"/>
            </a:xfrm>
            <a:custGeom>
              <a:avLst/>
              <a:gdLst>
                <a:gd name="T0" fmla="*/ 64 w 64"/>
                <a:gd name="T1" fmla="*/ 0 h 64"/>
                <a:gd name="T2" fmla="*/ 32 w 64"/>
                <a:gd name="T3" fmla="*/ 64 h 64"/>
                <a:gd name="T4" fmla="*/ 0 w 64"/>
                <a:gd name="T5" fmla="*/ 0 h 64"/>
                <a:gd name="T6" fmla="*/ 64 w 64"/>
                <a:gd name="T7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" h="64">
                  <a:moveTo>
                    <a:pt x="64" y="0"/>
                  </a:moveTo>
                  <a:lnTo>
                    <a:pt x="32" y="64"/>
                  </a:lnTo>
                  <a:lnTo>
                    <a:pt x="0" y="0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37" name="Freeform 34">
              <a:extLst>
                <a:ext uri="{FF2B5EF4-FFF2-40B4-BE49-F238E27FC236}">
                  <a16:creationId xmlns:a16="http://schemas.microsoft.com/office/drawing/2014/main" id="{D6A6DEA1-DB87-4D62-804B-22994C44A19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5" y="2148"/>
              <a:ext cx="618" cy="409"/>
            </a:xfrm>
            <a:custGeom>
              <a:avLst/>
              <a:gdLst>
                <a:gd name="T0" fmla="*/ 0 w 618"/>
                <a:gd name="T1" fmla="*/ 0 h 409"/>
                <a:gd name="T2" fmla="*/ 618 w 618"/>
                <a:gd name="T3" fmla="*/ 0 h 409"/>
                <a:gd name="T4" fmla="*/ 618 w 618"/>
                <a:gd name="T5" fmla="*/ 409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18" h="409">
                  <a:moveTo>
                    <a:pt x="0" y="0"/>
                  </a:moveTo>
                  <a:lnTo>
                    <a:pt x="618" y="0"/>
                  </a:lnTo>
                  <a:lnTo>
                    <a:pt x="618" y="409"/>
                  </a:lnTo>
                </a:path>
              </a:pathLst>
            </a:cu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38" name="Freeform 35">
              <a:extLst>
                <a:ext uri="{FF2B5EF4-FFF2-40B4-BE49-F238E27FC236}">
                  <a16:creationId xmlns:a16="http://schemas.microsoft.com/office/drawing/2014/main" id="{2C3ADA5D-FB49-476F-B39A-A71C2177A375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1" y="2549"/>
              <a:ext cx="65" cy="97"/>
            </a:xfrm>
            <a:custGeom>
              <a:avLst/>
              <a:gdLst>
                <a:gd name="T0" fmla="*/ 65 w 65"/>
                <a:gd name="T1" fmla="*/ 0 h 97"/>
                <a:gd name="T2" fmla="*/ 32 w 65"/>
                <a:gd name="T3" fmla="*/ 97 h 97"/>
                <a:gd name="T4" fmla="*/ 0 w 65"/>
                <a:gd name="T5" fmla="*/ 0 h 97"/>
                <a:gd name="T6" fmla="*/ 65 w 65"/>
                <a:gd name="T7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97">
                  <a:moveTo>
                    <a:pt x="65" y="0"/>
                  </a:moveTo>
                  <a:lnTo>
                    <a:pt x="32" y="97"/>
                  </a:lnTo>
                  <a:lnTo>
                    <a:pt x="0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</p:grpSp>
      <p:graphicFrame>
        <p:nvGraphicFramePr>
          <p:cNvPr id="39" name="Table 38">
            <a:extLst>
              <a:ext uri="{FF2B5EF4-FFF2-40B4-BE49-F238E27FC236}">
                <a16:creationId xmlns:a16="http://schemas.microsoft.com/office/drawing/2014/main" id="{E3F9DE9D-D1E8-4051-904B-9943896791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2689923"/>
              </p:ext>
            </p:extLst>
          </p:nvPr>
        </p:nvGraphicFramePr>
        <p:xfrm>
          <a:off x="6453638" y="5212784"/>
          <a:ext cx="2090058" cy="3702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0662">
                  <a:extLst>
                    <a:ext uri="{9D8B030D-6E8A-4147-A177-3AD203B41FA5}">
                      <a16:colId xmlns:a16="http://schemas.microsoft.com/office/drawing/2014/main" val="4088248819"/>
                    </a:ext>
                  </a:extLst>
                </a:gridCol>
                <a:gridCol w="523132">
                  <a:extLst>
                    <a:ext uri="{9D8B030D-6E8A-4147-A177-3AD203B41FA5}">
                      <a16:colId xmlns:a16="http://schemas.microsoft.com/office/drawing/2014/main" val="975178358"/>
                    </a:ext>
                  </a:extLst>
                </a:gridCol>
                <a:gridCol w="523132">
                  <a:extLst>
                    <a:ext uri="{9D8B030D-6E8A-4147-A177-3AD203B41FA5}">
                      <a16:colId xmlns:a16="http://schemas.microsoft.com/office/drawing/2014/main" val="1880339659"/>
                    </a:ext>
                  </a:extLst>
                </a:gridCol>
                <a:gridCol w="523132">
                  <a:extLst>
                    <a:ext uri="{9D8B030D-6E8A-4147-A177-3AD203B41FA5}">
                      <a16:colId xmlns:a16="http://schemas.microsoft.com/office/drawing/2014/main" val="2889001961"/>
                    </a:ext>
                  </a:extLst>
                </a:gridCol>
              </a:tblGrid>
              <a:tr h="370259"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Gill Sans MT" panose="020B0502020104020203" pitchFamily="34" charset="0"/>
                        </a:rPr>
                        <a:t>R1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b="1" dirty="0">
                        <a:latin typeface="Gill Sans MT" panose="020B0502020104020203" pitchFamily="34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b="1" dirty="0">
                        <a:latin typeface="Gill Sans MT" panose="020B0502020104020203" pitchFamily="34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b="1" dirty="0">
                        <a:latin typeface="Gill Sans MT" panose="020B0502020104020203" pitchFamily="34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81655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00249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07451-2682-4631-91C6-6803507CE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365126"/>
            <a:ext cx="7915047" cy="723445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Register intervals in action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365E84-7FCD-400C-9A6C-218C07E3A0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 is the only candidate to merge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A079D1-76C4-453A-B629-011223907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16</a:t>
            </a:fld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792E6BB-581B-4F89-890D-41EBFFCFA5D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614488" y="1741488"/>
            <a:ext cx="5915025" cy="4435475"/>
            <a:chOff x="1017" y="1097"/>
            <a:chExt cx="3726" cy="2794"/>
          </a:xfrm>
        </p:grpSpPr>
        <p:sp>
          <p:nvSpPr>
            <p:cNvPr id="6" name="AutoShape 3">
              <a:extLst>
                <a:ext uri="{FF2B5EF4-FFF2-40B4-BE49-F238E27FC236}">
                  <a16:creationId xmlns:a16="http://schemas.microsoft.com/office/drawing/2014/main" id="{37E7E2AA-C67B-4860-974A-D0FC63F272B3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017" y="1097"/>
              <a:ext cx="3726" cy="27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 dirty="0"/>
            </a:p>
          </p:txBody>
        </p:sp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1EC106E6-07E7-4022-9B0D-8DA748688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4" y="1161"/>
              <a:ext cx="731" cy="489"/>
            </a:xfrm>
            <a:custGeom>
              <a:avLst/>
              <a:gdLst>
                <a:gd name="T0" fmla="*/ 576 w 5760"/>
                <a:gd name="T1" fmla="*/ 3840 h 3840"/>
                <a:gd name="T2" fmla="*/ 5184 w 5760"/>
                <a:gd name="T3" fmla="*/ 3840 h 3840"/>
                <a:gd name="T4" fmla="*/ 5760 w 5760"/>
                <a:gd name="T5" fmla="*/ 3264 h 3840"/>
                <a:gd name="T6" fmla="*/ 5760 w 5760"/>
                <a:gd name="T7" fmla="*/ 576 h 3840"/>
                <a:gd name="T8" fmla="*/ 5184 w 5760"/>
                <a:gd name="T9" fmla="*/ 0 h 3840"/>
                <a:gd name="T10" fmla="*/ 576 w 5760"/>
                <a:gd name="T11" fmla="*/ 0 h 3840"/>
                <a:gd name="T12" fmla="*/ 0 w 5760"/>
                <a:gd name="T13" fmla="*/ 576 h 3840"/>
                <a:gd name="T14" fmla="*/ 0 w 5760"/>
                <a:gd name="T15" fmla="*/ 3264 h 3840"/>
                <a:gd name="T16" fmla="*/ 576 w 5760"/>
                <a:gd name="T17" fmla="*/ 3840 h 3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3840">
                  <a:moveTo>
                    <a:pt x="576" y="3840"/>
                  </a:moveTo>
                  <a:lnTo>
                    <a:pt x="5184" y="3840"/>
                  </a:lnTo>
                  <a:cubicBezTo>
                    <a:pt x="5502" y="3840"/>
                    <a:pt x="5760" y="3582"/>
                    <a:pt x="5760" y="3264"/>
                  </a:cubicBezTo>
                  <a:lnTo>
                    <a:pt x="5760" y="576"/>
                  </a:lnTo>
                  <a:cubicBezTo>
                    <a:pt x="5760" y="258"/>
                    <a:pt x="5502" y="0"/>
                    <a:pt x="5184" y="0"/>
                  </a:cubicBezTo>
                  <a:lnTo>
                    <a:pt x="576" y="0"/>
                  </a:lnTo>
                  <a:cubicBezTo>
                    <a:pt x="258" y="0"/>
                    <a:pt x="0" y="258"/>
                    <a:pt x="0" y="576"/>
                  </a:cubicBezTo>
                  <a:lnTo>
                    <a:pt x="0" y="3264"/>
                  </a:lnTo>
                  <a:cubicBezTo>
                    <a:pt x="0" y="3582"/>
                    <a:pt x="258" y="3840"/>
                    <a:pt x="576" y="3840"/>
                  </a:cubicBezTo>
                  <a:close/>
                </a:path>
              </a:pathLst>
            </a:custGeom>
            <a:solidFill>
              <a:schemeClr val="accent1"/>
            </a:solidFill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b="1" dirty="0"/>
                <a:t>A</a:t>
              </a:r>
              <a:endParaRPr lang="en-US" sz="2400" b="1" dirty="0"/>
            </a:p>
            <a:p>
              <a:pPr algn="ctr"/>
              <a:r>
                <a:rPr lang="en-US" sz="2000" dirty="0"/>
                <a:t>R1</a:t>
              </a:r>
              <a:endParaRPr lang="en-US" sz="2400" dirty="0"/>
            </a:p>
          </p:txBody>
        </p:sp>
        <p:sp>
          <p:nvSpPr>
            <p:cNvPr id="8" name="Rectangle 6">
              <a:extLst>
                <a:ext uri="{FF2B5EF4-FFF2-40B4-BE49-F238E27FC236}">
                  <a16:creationId xmlns:a16="http://schemas.microsoft.com/office/drawing/2014/main" id="{6FB141C5-5F97-479E-AFEA-4A9798880D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0" y="1131"/>
              <a:ext cx="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" name="Rectangle 7">
              <a:extLst>
                <a:ext uri="{FF2B5EF4-FFF2-40B4-BE49-F238E27FC236}">
                  <a16:creationId xmlns:a16="http://schemas.microsoft.com/office/drawing/2014/main" id="{6FCA5BB1-F5BB-419B-9CF7-7751AFC7D0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2" y="1376"/>
              <a:ext cx="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" name="Line 8">
              <a:extLst>
                <a:ext uri="{FF2B5EF4-FFF2-40B4-BE49-F238E27FC236}">
                  <a16:creationId xmlns:a16="http://schemas.microsoft.com/office/drawing/2014/main" id="{4BF85C35-EEC2-434F-9F96-F4203AA0BDE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00" y="1650"/>
              <a:ext cx="0" cy="184"/>
            </a:xfrm>
            <a:prstGeom prst="line">
              <a:avLst/>
            </a:pr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12" name="Freeform 9">
              <a:extLst>
                <a:ext uri="{FF2B5EF4-FFF2-40B4-BE49-F238E27FC236}">
                  <a16:creationId xmlns:a16="http://schemas.microsoft.com/office/drawing/2014/main" id="{287FDD6D-8343-4F53-BEA0-ABD53EE0221E}"/>
                </a:ext>
              </a:extLst>
            </p:cNvPr>
            <p:cNvSpPr>
              <a:spLocks/>
            </p:cNvSpPr>
            <p:nvPr/>
          </p:nvSpPr>
          <p:spPr bwMode="auto">
            <a:xfrm>
              <a:off x="2067" y="1826"/>
              <a:ext cx="65" cy="65"/>
            </a:xfrm>
            <a:custGeom>
              <a:avLst/>
              <a:gdLst>
                <a:gd name="T0" fmla="*/ 65 w 65"/>
                <a:gd name="T1" fmla="*/ 0 h 65"/>
                <a:gd name="T2" fmla="*/ 33 w 65"/>
                <a:gd name="T3" fmla="*/ 65 h 65"/>
                <a:gd name="T4" fmla="*/ 0 w 65"/>
                <a:gd name="T5" fmla="*/ 0 h 65"/>
                <a:gd name="T6" fmla="*/ 65 w 65"/>
                <a:gd name="T7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5">
                  <a:moveTo>
                    <a:pt x="65" y="0"/>
                  </a:moveTo>
                  <a:lnTo>
                    <a:pt x="33" y="65"/>
                  </a:lnTo>
                  <a:lnTo>
                    <a:pt x="0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13" name="Freeform 10">
              <a:extLst>
                <a:ext uri="{FF2B5EF4-FFF2-40B4-BE49-F238E27FC236}">
                  <a16:creationId xmlns:a16="http://schemas.microsoft.com/office/drawing/2014/main" id="{76D9A29A-C1EE-4BA3-A68B-26403E67E2D1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4" y="1903"/>
              <a:ext cx="731" cy="489"/>
            </a:xfrm>
            <a:custGeom>
              <a:avLst/>
              <a:gdLst>
                <a:gd name="T0" fmla="*/ 576 w 5760"/>
                <a:gd name="T1" fmla="*/ 3840 h 3840"/>
                <a:gd name="T2" fmla="*/ 5184 w 5760"/>
                <a:gd name="T3" fmla="*/ 3840 h 3840"/>
                <a:gd name="T4" fmla="*/ 5760 w 5760"/>
                <a:gd name="T5" fmla="*/ 3264 h 3840"/>
                <a:gd name="T6" fmla="*/ 5760 w 5760"/>
                <a:gd name="T7" fmla="*/ 576 h 3840"/>
                <a:gd name="T8" fmla="*/ 5184 w 5760"/>
                <a:gd name="T9" fmla="*/ 0 h 3840"/>
                <a:gd name="T10" fmla="*/ 576 w 5760"/>
                <a:gd name="T11" fmla="*/ 0 h 3840"/>
                <a:gd name="T12" fmla="*/ 0 w 5760"/>
                <a:gd name="T13" fmla="*/ 576 h 3840"/>
                <a:gd name="T14" fmla="*/ 0 w 5760"/>
                <a:gd name="T15" fmla="*/ 3264 h 3840"/>
                <a:gd name="T16" fmla="*/ 576 w 5760"/>
                <a:gd name="T17" fmla="*/ 3840 h 3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3840">
                  <a:moveTo>
                    <a:pt x="576" y="3840"/>
                  </a:moveTo>
                  <a:lnTo>
                    <a:pt x="5184" y="3840"/>
                  </a:lnTo>
                  <a:cubicBezTo>
                    <a:pt x="5502" y="3840"/>
                    <a:pt x="5760" y="3582"/>
                    <a:pt x="5760" y="3264"/>
                  </a:cubicBezTo>
                  <a:lnTo>
                    <a:pt x="5760" y="576"/>
                  </a:lnTo>
                  <a:cubicBezTo>
                    <a:pt x="5760" y="258"/>
                    <a:pt x="5502" y="0"/>
                    <a:pt x="5184" y="0"/>
                  </a:cubicBezTo>
                  <a:lnTo>
                    <a:pt x="576" y="0"/>
                  </a:lnTo>
                  <a:cubicBezTo>
                    <a:pt x="258" y="0"/>
                    <a:pt x="0" y="258"/>
                    <a:pt x="0" y="576"/>
                  </a:cubicBezTo>
                  <a:lnTo>
                    <a:pt x="0" y="3264"/>
                  </a:lnTo>
                  <a:cubicBezTo>
                    <a:pt x="0" y="3582"/>
                    <a:pt x="258" y="3840"/>
                    <a:pt x="576" y="3840"/>
                  </a:cubicBezTo>
                  <a:close/>
                </a:path>
              </a:pathLst>
            </a:cu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b="1" dirty="0"/>
                <a:t>B</a:t>
              </a:r>
            </a:p>
            <a:p>
              <a:pPr algn="ctr"/>
              <a:r>
                <a:rPr lang="en-US" sz="2000" dirty="0"/>
                <a:t>R1, R9</a:t>
              </a:r>
            </a:p>
          </p:txBody>
        </p:sp>
        <p:sp>
          <p:nvSpPr>
            <p:cNvPr id="14" name="Rectangle 11">
              <a:extLst>
                <a:ext uri="{FF2B5EF4-FFF2-40B4-BE49-F238E27FC236}">
                  <a16:creationId xmlns:a16="http://schemas.microsoft.com/office/drawing/2014/main" id="{5601F175-988C-427F-80E8-F1F4E22C6E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3" y="1996"/>
              <a:ext cx="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" name="Line 12">
              <a:extLst>
                <a:ext uri="{FF2B5EF4-FFF2-40B4-BE49-F238E27FC236}">
                  <a16:creationId xmlns:a16="http://schemas.microsoft.com/office/drawing/2014/main" id="{F28CDAB2-CF80-4865-A32B-E70E2876712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00" y="2392"/>
              <a:ext cx="0" cy="185"/>
            </a:xfrm>
            <a:prstGeom prst="line">
              <a:avLst/>
            </a:pr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16" name="Freeform 13">
              <a:extLst>
                <a:ext uri="{FF2B5EF4-FFF2-40B4-BE49-F238E27FC236}">
                  <a16:creationId xmlns:a16="http://schemas.microsoft.com/office/drawing/2014/main" id="{B9E249D6-BF20-42E4-B68F-6D3D82C47444}"/>
                </a:ext>
              </a:extLst>
            </p:cNvPr>
            <p:cNvSpPr>
              <a:spLocks/>
            </p:cNvSpPr>
            <p:nvPr/>
          </p:nvSpPr>
          <p:spPr bwMode="auto">
            <a:xfrm>
              <a:off x="2067" y="2569"/>
              <a:ext cx="65" cy="64"/>
            </a:xfrm>
            <a:custGeom>
              <a:avLst/>
              <a:gdLst>
                <a:gd name="T0" fmla="*/ 65 w 65"/>
                <a:gd name="T1" fmla="*/ 0 h 64"/>
                <a:gd name="T2" fmla="*/ 33 w 65"/>
                <a:gd name="T3" fmla="*/ 64 h 64"/>
                <a:gd name="T4" fmla="*/ 0 w 65"/>
                <a:gd name="T5" fmla="*/ 0 h 64"/>
                <a:gd name="T6" fmla="*/ 65 w 65"/>
                <a:gd name="T7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4">
                  <a:moveTo>
                    <a:pt x="65" y="0"/>
                  </a:moveTo>
                  <a:lnTo>
                    <a:pt x="33" y="64"/>
                  </a:lnTo>
                  <a:lnTo>
                    <a:pt x="0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17" name="Freeform 14">
              <a:extLst>
                <a:ext uri="{FF2B5EF4-FFF2-40B4-BE49-F238E27FC236}">
                  <a16:creationId xmlns:a16="http://schemas.microsoft.com/office/drawing/2014/main" id="{DE55A6E1-131E-4A21-8D16-7538E5058C7B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4" y="2646"/>
              <a:ext cx="731" cy="489"/>
            </a:xfrm>
            <a:custGeom>
              <a:avLst/>
              <a:gdLst>
                <a:gd name="T0" fmla="*/ 576 w 5760"/>
                <a:gd name="T1" fmla="*/ 3840 h 3840"/>
                <a:gd name="T2" fmla="*/ 5184 w 5760"/>
                <a:gd name="T3" fmla="*/ 3840 h 3840"/>
                <a:gd name="T4" fmla="*/ 5760 w 5760"/>
                <a:gd name="T5" fmla="*/ 3264 h 3840"/>
                <a:gd name="T6" fmla="*/ 5760 w 5760"/>
                <a:gd name="T7" fmla="*/ 576 h 3840"/>
                <a:gd name="T8" fmla="*/ 5184 w 5760"/>
                <a:gd name="T9" fmla="*/ 0 h 3840"/>
                <a:gd name="T10" fmla="*/ 576 w 5760"/>
                <a:gd name="T11" fmla="*/ 0 h 3840"/>
                <a:gd name="T12" fmla="*/ 0 w 5760"/>
                <a:gd name="T13" fmla="*/ 576 h 3840"/>
                <a:gd name="T14" fmla="*/ 0 w 5760"/>
                <a:gd name="T15" fmla="*/ 3264 h 3840"/>
                <a:gd name="T16" fmla="*/ 576 w 5760"/>
                <a:gd name="T17" fmla="*/ 3840 h 3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3840">
                  <a:moveTo>
                    <a:pt x="576" y="3840"/>
                  </a:moveTo>
                  <a:lnTo>
                    <a:pt x="5184" y="3840"/>
                  </a:lnTo>
                  <a:cubicBezTo>
                    <a:pt x="5502" y="3840"/>
                    <a:pt x="5760" y="3583"/>
                    <a:pt x="5760" y="3264"/>
                  </a:cubicBezTo>
                  <a:lnTo>
                    <a:pt x="5760" y="576"/>
                  </a:lnTo>
                  <a:cubicBezTo>
                    <a:pt x="5760" y="258"/>
                    <a:pt x="5502" y="0"/>
                    <a:pt x="5184" y="0"/>
                  </a:cubicBezTo>
                  <a:lnTo>
                    <a:pt x="576" y="0"/>
                  </a:lnTo>
                  <a:cubicBezTo>
                    <a:pt x="258" y="0"/>
                    <a:pt x="0" y="258"/>
                    <a:pt x="0" y="576"/>
                  </a:cubicBezTo>
                  <a:lnTo>
                    <a:pt x="0" y="3264"/>
                  </a:lnTo>
                  <a:cubicBezTo>
                    <a:pt x="0" y="3583"/>
                    <a:pt x="258" y="3840"/>
                    <a:pt x="576" y="3840"/>
                  </a:cubicBezTo>
                  <a:close/>
                </a:path>
              </a:pathLst>
            </a:cu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b="1" dirty="0"/>
                <a:t>C</a:t>
              </a:r>
            </a:p>
            <a:p>
              <a:pPr algn="ctr"/>
              <a:r>
                <a:rPr lang="en-US" sz="2000" dirty="0"/>
                <a:t>R1</a:t>
              </a:r>
            </a:p>
          </p:txBody>
        </p:sp>
        <p:sp>
          <p:nvSpPr>
            <p:cNvPr id="18" name="Rectangle 15">
              <a:extLst>
                <a:ext uri="{FF2B5EF4-FFF2-40B4-BE49-F238E27FC236}">
                  <a16:creationId xmlns:a16="http://schemas.microsoft.com/office/drawing/2014/main" id="{1C4B7CBE-66B7-4739-8C81-D15CD7E8AD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3" y="2739"/>
              <a:ext cx="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" name="Line 16">
              <a:extLst>
                <a:ext uri="{FF2B5EF4-FFF2-40B4-BE49-F238E27FC236}">
                  <a16:creationId xmlns:a16="http://schemas.microsoft.com/office/drawing/2014/main" id="{ED9D51E5-1474-4349-91FA-DE3F3B2F67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00" y="3135"/>
              <a:ext cx="0" cy="196"/>
            </a:xfrm>
            <a:prstGeom prst="line">
              <a:avLst/>
            </a:pr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20" name="Freeform 17">
              <a:extLst>
                <a:ext uri="{FF2B5EF4-FFF2-40B4-BE49-F238E27FC236}">
                  <a16:creationId xmlns:a16="http://schemas.microsoft.com/office/drawing/2014/main" id="{8ABCAC77-DD07-402B-B9DA-A486F5950306}"/>
                </a:ext>
              </a:extLst>
            </p:cNvPr>
            <p:cNvSpPr>
              <a:spLocks/>
            </p:cNvSpPr>
            <p:nvPr/>
          </p:nvSpPr>
          <p:spPr bwMode="auto">
            <a:xfrm>
              <a:off x="2067" y="3323"/>
              <a:ext cx="65" cy="65"/>
            </a:xfrm>
            <a:custGeom>
              <a:avLst/>
              <a:gdLst>
                <a:gd name="T0" fmla="*/ 65 w 65"/>
                <a:gd name="T1" fmla="*/ 0 h 65"/>
                <a:gd name="T2" fmla="*/ 33 w 65"/>
                <a:gd name="T3" fmla="*/ 65 h 65"/>
                <a:gd name="T4" fmla="*/ 0 w 65"/>
                <a:gd name="T5" fmla="*/ 0 h 65"/>
                <a:gd name="T6" fmla="*/ 65 w 65"/>
                <a:gd name="T7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5">
                  <a:moveTo>
                    <a:pt x="65" y="0"/>
                  </a:moveTo>
                  <a:lnTo>
                    <a:pt x="33" y="65"/>
                  </a:lnTo>
                  <a:lnTo>
                    <a:pt x="0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21" name="Freeform 18">
              <a:extLst>
                <a:ext uri="{FF2B5EF4-FFF2-40B4-BE49-F238E27FC236}">
                  <a16:creationId xmlns:a16="http://schemas.microsoft.com/office/drawing/2014/main" id="{B1A1D938-EFEA-49DF-991A-BBE5C5FF5A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4" y="3389"/>
              <a:ext cx="731" cy="489"/>
            </a:xfrm>
            <a:custGeom>
              <a:avLst/>
              <a:gdLst>
                <a:gd name="T0" fmla="*/ 576 w 5760"/>
                <a:gd name="T1" fmla="*/ 3840 h 3840"/>
                <a:gd name="T2" fmla="*/ 5184 w 5760"/>
                <a:gd name="T3" fmla="*/ 3840 h 3840"/>
                <a:gd name="T4" fmla="*/ 5760 w 5760"/>
                <a:gd name="T5" fmla="*/ 3264 h 3840"/>
                <a:gd name="T6" fmla="*/ 5760 w 5760"/>
                <a:gd name="T7" fmla="*/ 576 h 3840"/>
                <a:gd name="T8" fmla="*/ 5184 w 5760"/>
                <a:gd name="T9" fmla="*/ 0 h 3840"/>
                <a:gd name="T10" fmla="*/ 576 w 5760"/>
                <a:gd name="T11" fmla="*/ 0 h 3840"/>
                <a:gd name="T12" fmla="*/ 0 w 5760"/>
                <a:gd name="T13" fmla="*/ 576 h 3840"/>
                <a:gd name="T14" fmla="*/ 0 w 5760"/>
                <a:gd name="T15" fmla="*/ 3264 h 3840"/>
                <a:gd name="T16" fmla="*/ 576 w 5760"/>
                <a:gd name="T17" fmla="*/ 3840 h 3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3840">
                  <a:moveTo>
                    <a:pt x="576" y="3840"/>
                  </a:moveTo>
                  <a:lnTo>
                    <a:pt x="5184" y="3840"/>
                  </a:lnTo>
                  <a:cubicBezTo>
                    <a:pt x="5502" y="3840"/>
                    <a:pt x="5760" y="3582"/>
                    <a:pt x="5760" y="3264"/>
                  </a:cubicBezTo>
                  <a:lnTo>
                    <a:pt x="5760" y="576"/>
                  </a:lnTo>
                  <a:cubicBezTo>
                    <a:pt x="5760" y="258"/>
                    <a:pt x="5502" y="0"/>
                    <a:pt x="5184" y="0"/>
                  </a:cubicBezTo>
                  <a:lnTo>
                    <a:pt x="576" y="0"/>
                  </a:lnTo>
                  <a:cubicBezTo>
                    <a:pt x="258" y="0"/>
                    <a:pt x="0" y="258"/>
                    <a:pt x="0" y="576"/>
                  </a:cubicBezTo>
                  <a:lnTo>
                    <a:pt x="0" y="3264"/>
                  </a:lnTo>
                  <a:cubicBezTo>
                    <a:pt x="0" y="3582"/>
                    <a:pt x="258" y="3840"/>
                    <a:pt x="576" y="3840"/>
                  </a:cubicBezTo>
                  <a:close/>
                </a:path>
              </a:pathLst>
            </a:cu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b="1" dirty="0"/>
                <a:t>D</a:t>
              </a:r>
            </a:p>
            <a:p>
              <a:pPr algn="ctr"/>
              <a:r>
                <a:rPr lang="en-US" sz="2000" dirty="0"/>
                <a:t>R5, R6</a:t>
              </a:r>
            </a:p>
          </p:txBody>
        </p:sp>
        <p:sp>
          <p:nvSpPr>
            <p:cNvPr id="22" name="Rectangle 19">
              <a:extLst>
                <a:ext uri="{FF2B5EF4-FFF2-40B4-BE49-F238E27FC236}">
                  <a16:creationId xmlns:a16="http://schemas.microsoft.com/office/drawing/2014/main" id="{FA8D3716-D42C-4C9B-9597-FF191B1B60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9" y="3482"/>
              <a:ext cx="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3" name="Freeform 20">
              <a:extLst>
                <a:ext uri="{FF2B5EF4-FFF2-40B4-BE49-F238E27FC236}">
                  <a16:creationId xmlns:a16="http://schemas.microsoft.com/office/drawing/2014/main" id="{FEDEE5A9-C79F-4E2D-81C7-0F3844D286B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8" y="2920"/>
              <a:ext cx="306" cy="714"/>
            </a:xfrm>
            <a:custGeom>
              <a:avLst/>
              <a:gdLst>
                <a:gd name="T0" fmla="*/ 306 w 306"/>
                <a:gd name="T1" fmla="*/ 714 h 714"/>
                <a:gd name="T2" fmla="*/ 0 w 306"/>
                <a:gd name="T3" fmla="*/ 332 h 714"/>
                <a:gd name="T4" fmla="*/ 222 w 306"/>
                <a:gd name="T5" fmla="*/ 0 h 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6" h="714">
                  <a:moveTo>
                    <a:pt x="306" y="714"/>
                  </a:moveTo>
                  <a:cubicBezTo>
                    <a:pt x="214" y="714"/>
                    <a:pt x="0" y="517"/>
                    <a:pt x="0" y="332"/>
                  </a:cubicBezTo>
                  <a:cubicBezTo>
                    <a:pt x="0" y="191"/>
                    <a:pt x="122" y="57"/>
                    <a:pt x="222" y="0"/>
                  </a:cubicBezTo>
                </a:path>
              </a:pathLst>
            </a:cu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24" name="Freeform 21">
              <a:extLst>
                <a:ext uri="{FF2B5EF4-FFF2-40B4-BE49-F238E27FC236}">
                  <a16:creationId xmlns:a16="http://schemas.microsoft.com/office/drawing/2014/main" id="{1A91016C-234A-4AB1-AE57-D3F48F59B398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1" y="2891"/>
              <a:ext cx="103" cy="62"/>
            </a:xfrm>
            <a:custGeom>
              <a:avLst/>
              <a:gdLst>
                <a:gd name="T0" fmla="*/ 0 w 103"/>
                <a:gd name="T1" fmla="*/ 1 h 62"/>
                <a:gd name="T2" fmla="*/ 103 w 103"/>
                <a:gd name="T3" fmla="*/ 0 h 62"/>
                <a:gd name="T4" fmla="*/ 21 w 103"/>
                <a:gd name="T5" fmla="*/ 62 h 62"/>
                <a:gd name="T6" fmla="*/ 0 w 103"/>
                <a:gd name="T7" fmla="*/ 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3" h="62">
                  <a:moveTo>
                    <a:pt x="0" y="1"/>
                  </a:moveTo>
                  <a:lnTo>
                    <a:pt x="103" y="0"/>
                  </a:lnTo>
                  <a:lnTo>
                    <a:pt x="21" y="6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25" name="Freeform 22">
              <a:extLst>
                <a:ext uri="{FF2B5EF4-FFF2-40B4-BE49-F238E27FC236}">
                  <a16:creationId xmlns:a16="http://schemas.microsoft.com/office/drawing/2014/main" id="{1A45EE41-031A-42F2-9C4E-C42AC2DA744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1" y="2183"/>
              <a:ext cx="703" cy="1451"/>
            </a:xfrm>
            <a:custGeom>
              <a:avLst/>
              <a:gdLst>
                <a:gd name="T0" fmla="*/ 703 w 703"/>
                <a:gd name="T1" fmla="*/ 1451 h 1451"/>
                <a:gd name="T2" fmla="*/ 0 w 703"/>
                <a:gd name="T3" fmla="*/ 809 h 1451"/>
                <a:gd name="T4" fmla="*/ 621 w 703"/>
                <a:gd name="T5" fmla="*/ 0 h 1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03" h="1451">
                  <a:moveTo>
                    <a:pt x="703" y="1451"/>
                  </a:moveTo>
                  <a:cubicBezTo>
                    <a:pt x="611" y="1451"/>
                    <a:pt x="0" y="1180"/>
                    <a:pt x="0" y="809"/>
                  </a:cubicBezTo>
                  <a:cubicBezTo>
                    <a:pt x="0" y="498"/>
                    <a:pt x="428" y="117"/>
                    <a:pt x="621" y="0"/>
                  </a:cubicBezTo>
                </a:path>
              </a:pathLst>
            </a:cu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26" name="Freeform 23">
              <a:extLst>
                <a:ext uri="{FF2B5EF4-FFF2-40B4-BE49-F238E27FC236}">
                  <a16:creationId xmlns:a16="http://schemas.microsoft.com/office/drawing/2014/main" id="{65882A8C-67BD-4B11-9A8A-EB15DD6486A1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2" y="2148"/>
              <a:ext cx="102" cy="68"/>
            </a:xfrm>
            <a:custGeom>
              <a:avLst/>
              <a:gdLst>
                <a:gd name="T0" fmla="*/ 0 w 102"/>
                <a:gd name="T1" fmla="*/ 9 h 68"/>
                <a:gd name="T2" fmla="*/ 102 w 102"/>
                <a:gd name="T3" fmla="*/ 0 h 68"/>
                <a:gd name="T4" fmla="*/ 25 w 102"/>
                <a:gd name="T5" fmla="*/ 68 h 68"/>
                <a:gd name="T6" fmla="*/ 0 w 102"/>
                <a:gd name="T7" fmla="*/ 9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2" h="68">
                  <a:moveTo>
                    <a:pt x="0" y="9"/>
                  </a:moveTo>
                  <a:lnTo>
                    <a:pt x="102" y="0"/>
                  </a:lnTo>
                  <a:lnTo>
                    <a:pt x="25" y="68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27" name="Freeform 24">
              <a:extLst>
                <a:ext uri="{FF2B5EF4-FFF2-40B4-BE49-F238E27FC236}">
                  <a16:creationId xmlns:a16="http://schemas.microsoft.com/office/drawing/2014/main" id="{F5CE4E84-9854-4DFB-8609-7806EE474A09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3" y="1911"/>
              <a:ext cx="732" cy="489"/>
            </a:xfrm>
            <a:custGeom>
              <a:avLst/>
              <a:gdLst>
                <a:gd name="T0" fmla="*/ 576 w 5760"/>
                <a:gd name="T1" fmla="*/ 3840 h 3840"/>
                <a:gd name="T2" fmla="*/ 5184 w 5760"/>
                <a:gd name="T3" fmla="*/ 3840 h 3840"/>
                <a:gd name="T4" fmla="*/ 5760 w 5760"/>
                <a:gd name="T5" fmla="*/ 3264 h 3840"/>
                <a:gd name="T6" fmla="*/ 5760 w 5760"/>
                <a:gd name="T7" fmla="*/ 576 h 3840"/>
                <a:gd name="T8" fmla="*/ 5184 w 5760"/>
                <a:gd name="T9" fmla="*/ 0 h 3840"/>
                <a:gd name="T10" fmla="*/ 576 w 5760"/>
                <a:gd name="T11" fmla="*/ 0 h 3840"/>
                <a:gd name="T12" fmla="*/ 0 w 5760"/>
                <a:gd name="T13" fmla="*/ 576 h 3840"/>
                <a:gd name="T14" fmla="*/ 0 w 5760"/>
                <a:gd name="T15" fmla="*/ 3264 h 3840"/>
                <a:gd name="T16" fmla="*/ 576 w 5760"/>
                <a:gd name="T17" fmla="*/ 3840 h 3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3840">
                  <a:moveTo>
                    <a:pt x="576" y="3840"/>
                  </a:moveTo>
                  <a:lnTo>
                    <a:pt x="5184" y="3840"/>
                  </a:lnTo>
                  <a:cubicBezTo>
                    <a:pt x="5503" y="3840"/>
                    <a:pt x="5760" y="3582"/>
                    <a:pt x="5760" y="3264"/>
                  </a:cubicBezTo>
                  <a:lnTo>
                    <a:pt x="5760" y="576"/>
                  </a:lnTo>
                  <a:cubicBezTo>
                    <a:pt x="5760" y="258"/>
                    <a:pt x="5503" y="0"/>
                    <a:pt x="5184" y="0"/>
                  </a:cubicBezTo>
                  <a:lnTo>
                    <a:pt x="576" y="0"/>
                  </a:lnTo>
                  <a:cubicBezTo>
                    <a:pt x="258" y="0"/>
                    <a:pt x="0" y="258"/>
                    <a:pt x="0" y="576"/>
                  </a:cubicBezTo>
                  <a:lnTo>
                    <a:pt x="0" y="3264"/>
                  </a:lnTo>
                  <a:cubicBezTo>
                    <a:pt x="0" y="3582"/>
                    <a:pt x="258" y="3840"/>
                    <a:pt x="576" y="3840"/>
                  </a:cubicBezTo>
                  <a:close/>
                </a:path>
              </a:pathLst>
            </a:custGeom>
            <a:pattFill prst="wdDnDiag">
              <a:fgClr>
                <a:schemeClr val="accent1"/>
              </a:fgClr>
              <a:bgClr>
                <a:schemeClr val="bg1"/>
              </a:bgClr>
            </a:pattFill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b="1" dirty="0"/>
                <a:t>E</a:t>
              </a:r>
            </a:p>
            <a:p>
              <a:pPr algn="ctr"/>
              <a:r>
                <a:rPr lang="en-US" sz="2000" dirty="0"/>
                <a:t>R7, R8</a:t>
              </a:r>
            </a:p>
          </p:txBody>
        </p:sp>
        <p:sp>
          <p:nvSpPr>
            <p:cNvPr id="28" name="Rectangle 25">
              <a:extLst>
                <a:ext uri="{FF2B5EF4-FFF2-40B4-BE49-F238E27FC236}">
                  <a16:creationId xmlns:a16="http://schemas.microsoft.com/office/drawing/2014/main" id="{DC3118ED-99D8-4535-AB1D-F4C71A2A01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04" y="1996"/>
              <a:ext cx="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9" name="Freeform 26">
              <a:extLst>
                <a:ext uri="{FF2B5EF4-FFF2-40B4-BE49-F238E27FC236}">
                  <a16:creationId xmlns:a16="http://schemas.microsoft.com/office/drawing/2014/main" id="{F264336B-1754-4CCE-8877-B1952D2424A1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5" y="1405"/>
              <a:ext cx="914" cy="409"/>
            </a:xfrm>
            <a:custGeom>
              <a:avLst/>
              <a:gdLst>
                <a:gd name="T0" fmla="*/ 0 w 914"/>
                <a:gd name="T1" fmla="*/ 0 h 409"/>
                <a:gd name="T2" fmla="*/ 914 w 914"/>
                <a:gd name="T3" fmla="*/ 0 h 409"/>
                <a:gd name="T4" fmla="*/ 914 w 914"/>
                <a:gd name="T5" fmla="*/ 409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14" h="409">
                  <a:moveTo>
                    <a:pt x="0" y="0"/>
                  </a:moveTo>
                  <a:lnTo>
                    <a:pt x="914" y="0"/>
                  </a:lnTo>
                  <a:lnTo>
                    <a:pt x="914" y="409"/>
                  </a:lnTo>
                </a:path>
              </a:pathLst>
            </a:cu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30" name="Freeform 27">
              <a:extLst>
                <a:ext uri="{FF2B5EF4-FFF2-40B4-BE49-F238E27FC236}">
                  <a16:creationId xmlns:a16="http://schemas.microsoft.com/office/drawing/2014/main" id="{A8AF759D-5C85-48C2-93BE-D165EF0BA335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7" y="1806"/>
              <a:ext cx="64" cy="97"/>
            </a:xfrm>
            <a:custGeom>
              <a:avLst/>
              <a:gdLst>
                <a:gd name="T0" fmla="*/ 64 w 64"/>
                <a:gd name="T1" fmla="*/ 0 h 97"/>
                <a:gd name="T2" fmla="*/ 32 w 64"/>
                <a:gd name="T3" fmla="*/ 97 h 97"/>
                <a:gd name="T4" fmla="*/ 0 w 64"/>
                <a:gd name="T5" fmla="*/ 0 h 97"/>
                <a:gd name="T6" fmla="*/ 64 w 64"/>
                <a:gd name="T7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" h="97">
                  <a:moveTo>
                    <a:pt x="64" y="0"/>
                  </a:moveTo>
                  <a:lnTo>
                    <a:pt x="32" y="97"/>
                  </a:lnTo>
                  <a:lnTo>
                    <a:pt x="0" y="0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31" name="Freeform 28">
              <a:extLst>
                <a:ext uri="{FF2B5EF4-FFF2-40B4-BE49-F238E27FC236}">
                  <a16:creationId xmlns:a16="http://schemas.microsoft.com/office/drawing/2014/main" id="{EEC2AEF2-7285-4DC6-B2F8-E27ABF4B521C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7" y="2646"/>
              <a:ext cx="732" cy="489"/>
            </a:xfrm>
            <a:custGeom>
              <a:avLst/>
              <a:gdLst>
                <a:gd name="T0" fmla="*/ 576 w 5760"/>
                <a:gd name="T1" fmla="*/ 3840 h 3840"/>
                <a:gd name="T2" fmla="*/ 5184 w 5760"/>
                <a:gd name="T3" fmla="*/ 3840 h 3840"/>
                <a:gd name="T4" fmla="*/ 5760 w 5760"/>
                <a:gd name="T5" fmla="*/ 3264 h 3840"/>
                <a:gd name="T6" fmla="*/ 5760 w 5760"/>
                <a:gd name="T7" fmla="*/ 576 h 3840"/>
                <a:gd name="T8" fmla="*/ 5184 w 5760"/>
                <a:gd name="T9" fmla="*/ 0 h 3840"/>
                <a:gd name="T10" fmla="*/ 576 w 5760"/>
                <a:gd name="T11" fmla="*/ 0 h 3840"/>
                <a:gd name="T12" fmla="*/ 0 w 5760"/>
                <a:gd name="T13" fmla="*/ 576 h 3840"/>
                <a:gd name="T14" fmla="*/ 0 w 5760"/>
                <a:gd name="T15" fmla="*/ 3264 h 3840"/>
                <a:gd name="T16" fmla="*/ 576 w 5760"/>
                <a:gd name="T17" fmla="*/ 3840 h 3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3840">
                  <a:moveTo>
                    <a:pt x="576" y="3840"/>
                  </a:moveTo>
                  <a:lnTo>
                    <a:pt x="5184" y="3840"/>
                  </a:lnTo>
                  <a:cubicBezTo>
                    <a:pt x="5502" y="3840"/>
                    <a:pt x="5760" y="3583"/>
                    <a:pt x="5760" y="3264"/>
                  </a:cubicBezTo>
                  <a:lnTo>
                    <a:pt x="5760" y="576"/>
                  </a:lnTo>
                  <a:cubicBezTo>
                    <a:pt x="5760" y="258"/>
                    <a:pt x="5502" y="0"/>
                    <a:pt x="5184" y="0"/>
                  </a:cubicBezTo>
                  <a:lnTo>
                    <a:pt x="576" y="0"/>
                  </a:lnTo>
                  <a:cubicBezTo>
                    <a:pt x="258" y="0"/>
                    <a:pt x="0" y="258"/>
                    <a:pt x="0" y="576"/>
                  </a:cubicBezTo>
                  <a:lnTo>
                    <a:pt x="0" y="3264"/>
                  </a:lnTo>
                  <a:cubicBezTo>
                    <a:pt x="0" y="3583"/>
                    <a:pt x="258" y="3840"/>
                    <a:pt x="576" y="3840"/>
                  </a:cubicBezTo>
                  <a:close/>
                </a:path>
              </a:pathLst>
            </a:cu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b="1" dirty="0"/>
                <a:t>G</a:t>
              </a:r>
            </a:p>
            <a:p>
              <a:pPr algn="ctr"/>
              <a:r>
                <a:rPr lang="en-US" sz="2000" dirty="0"/>
                <a:t>R2, R3</a:t>
              </a:r>
            </a:p>
          </p:txBody>
        </p:sp>
        <p:sp>
          <p:nvSpPr>
            <p:cNvPr id="32" name="Rectangle 29">
              <a:extLst>
                <a:ext uri="{FF2B5EF4-FFF2-40B4-BE49-F238E27FC236}">
                  <a16:creationId xmlns:a16="http://schemas.microsoft.com/office/drawing/2014/main" id="{0AF64BC9-211A-48A2-8192-0CE9F0E82A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17" y="2739"/>
              <a:ext cx="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3" name="Freeform 30">
              <a:extLst>
                <a:ext uri="{FF2B5EF4-FFF2-40B4-BE49-F238E27FC236}">
                  <a16:creationId xmlns:a16="http://schemas.microsoft.com/office/drawing/2014/main" id="{3338951E-D3D9-424F-A0F1-E29DD74714D6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3" y="2640"/>
              <a:ext cx="732" cy="489"/>
            </a:xfrm>
            <a:custGeom>
              <a:avLst/>
              <a:gdLst>
                <a:gd name="T0" fmla="*/ 576 w 5760"/>
                <a:gd name="T1" fmla="*/ 3840 h 3840"/>
                <a:gd name="T2" fmla="*/ 5184 w 5760"/>
                <a:gd name="T3" fmla="*/ 3840 h 3840"/>
                <a:gd name="T4" fmla="*/ 5760 w 5760"/>
                <a:gd name="T5" fmla="*/ 3264 h 3840"/>
                <a:gd name="T6" fmla="*/ 5760 w 5760"/>
                <a:gd name="T7" fmla="*/ 576 h 3840"/>
                <a:gd name="T8" fmla="*/ 5184 w 5760"/>
                <a:gd name="T9" fmla="*/ 0 h 3840"/>
                <a:gd name="T10" fmla="*/ 576 w 5760"/>
                <a:gd name="T11" fmla="*/ 0 h 3840"/>
                <a:gd name="T12" fmla="*/ 0 w 5760"/>
                <a:gd name="T13" fmla="*/ 576 h 3840"/>
                <a:gd name="T14" fmla="*/ 0 w 5760"/>
                <a:gd name="T15" fmla="*/ 3264 h 3840"/>
                <a:gd name="T16" fmla="*/ 576 w 5760"/>
                <a:gd name="T17" fmla="*/ 3840 h 3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3840">
                  <a:moveTo>
                    <a:pt x="576" y="3840"/>
                  </a:moveTo>
                  <a:lnTo>
                    <a:pt x="5184" y="3840"/>
                  </a:lnTo>
                  <a:cubicBezTo>
                    <a:pt x="5503" y="3840"/>
                    <a:pt x="5760" y="3582"/>
                    <a:pt x="5760" y="3264"/>
                  </a:cubicBezTo>
                  <a:lnTo>
                    <a:pt x="5760" y="576"/>
                  </a:lnTo>
                  <a:cubicBezTo>
                    <a:pt x="5760" y="257"/>
                    <a:pt x="5503" y="0"/>
                    <a:pt x="5184" y="0"/>
                  </a:cubicBezTo>
                  <a:lnTo>
                    <a:pt x="576" y="0"/>
                  </a:lnTo>
                  <a:cubicBezTo>
                    <a:pt x="258" y="0"/>
                    <a:pt x="0" y="257"/>
                    <a:pt x="0" y="576"/>
                  </a:cubicBezTo>
                  <a:lnTo>
                    <a:pt x="0" y="3264"/>
                  </a:lnTo>
                  <a:cubicBezTo>
                    <a:pt x="0" y="3582"/>
                    <a:pt x="258" y="3840"/>
                    <a:pt x="576" y="3840"/>
                  </a:cubicBezTo>
                  <a:close/>
                </a:path>
              </a:pathLst>
            </a:cu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b="1" dirty="0"/>
                <a:t>F</a:t>
              </a:r>
            </a:p>
            <a:p>
              <a:pPr algn="ctr"/>
              <a:r>
                <a:rPr lang="en-US" sz="2000" dirty="0"/>
                <a:t>R3, R8</a:t>
              </a:r>
            </a:p>
          </p:txBody>
        </p:sp>
        <p:sp>
          <p:nvSpPr>
            <p:cNvPr id="35" name="Line 32">
              <a:extLst>
                <a:ext uri="{FF2B5EF4-FFF2-40B4-BE49-F238E27FC236}">
                  <a16:creationId xmlns:a16="http://schemas.microsoft.com/office/drawing/2014/main" id="{EE2A8706-EC65-40A8-90FC-285FD7E5675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79" y="2392"/>
              <a:ext cx="0" cy="192"/>
            </a:xfrm>
            <a:prstGeom prst="line">
              <a:avLst/>
            </a:pr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36" name="Freeform 33">
              <a:extLst>
                <a:ext uri="{FF2B5EF4-FFF2-40B4-BE49-F238E27FC236}">
                  <a16:creationId xmlns:a16="http://schemas.microsoft.com/office/drawing/2014/main" id="{3D6DE5F7-4CE7-451F-B0F8-E2EA528BACC0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7" y="2576"/>
              <a:ext cx="64" cy="64"/>
            </a:xfrm>
            <a:custGeom>
              <a:avLst/>
              <a:gdLst>
                <a:gd name="T0" fmla="*/ 64 w 64"/>
                <a:gd name="T1" fmla="*/ 0 h 64"/>
                <a:gd name="T2" fmla="*/ 32 w 64"/>
                <a:gd name="T3" fmla="*/ 64 h 64"/>
                <a:gd name="T4" fmla="*/ 0 w 64"/>
                <a:gd name="T5" fmla="*/ 0 h 64"/>
                <a:gd name="T6" fmla="*/ 64 w 64"/>
                <a:gd name="T7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" h="64">
                  <a:moveTo>
                    <a:pt x="64" y="0"/>
                  </a:moveTo>
                  <a:lnTo>
                    <a:pt x="32" y="64"/>
                  </a:lnTo>
                  <a:lnTo>
                    <a:pt x="0" y="0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37" name="Freeform 34">
              <a:extLst>
                <a:ext uri="{FF2B5EF4-FFF2-40B4-BE49-F238E27FC236}">
                  <a16:creationId xmlns:a16="http://schemas.microsoft.com/office/drawing/2014/main" id="{D6A6DEA1-DB87-4D62-804B-22994C44A19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5" y="2148"/>
              <a:ext cx="618" cy="409"/>
            </a:xfrm>
            <a:custGeom>
              <a:avLst/>
              <a:gdLst>
                <a:gd name="T0" fmla="*/ 0 w 618"/>
                <a:gd name="T1" fmla="*/ 0 h 409"/>
                <a:gd name="T2" fmla="*/ 618 w 618"/>
                <a:gd name="T3" fmla="*/ 0 h 409"/>
                <a:gd name="T4" fmla="*/ 618 w 618"/>
                <a:gd name="T5" fmla="*/ 409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18" h="409">
                  <a:moveTo>
                    <a:pt x="0" y="0"/>
                  </a:moveTo>
                  <a:lnTo>
                    <a:pt x="618" y="0"/>
                  </a:lnTo>
                  <a:lnTo>
                    <a:pt x="618" y="409"/>
                  </a:lnTo>
                </a:path>
              </a:pathLst>
            </a:cu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38" name="Freeform 35">
              <a:extLst>
                <a:ext uri="{FF2B5EF4-FFF2-40B4-BE49-F238E27FC236}">
                  <a16:creationId xmlns:a16="http://schemas.microsoft.com/office/drawing/2014/main" id="{2C3ADA5D-FB49-476F-B39A-A71C2177A375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1" y="2549"/>
              <a:ext cx="65" cy="97"/>
            </a:xfrm>
            <a:custGeom>
              <a:avLst/>
              <a:gdLst>
                <a:gd name="T0" fmla="*/ 65 w 65"/>
                <a:gd name="T1" fmla="*/ 0 h 97"/>
                <a:gd name="T2" fmla="*/ 32 w 65"/>
                <a:gd name="T3" fmla="*/ 97 h 97"/>
                <a:gd name="T4" fmla="*/ 0 w 65"/>
                <a:gd name="T5" fmla="*/ 0 h 97"/>
                <a:gd name="T6" fmla="*/ 65 w 65"/>
                <a:gd name="T7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97">
                  <a:moveTo>
                    <a:pt x="65" y="0"/>
                  </a:moveTo>
                  <a:lnTo>
                    <a:pt x="32" y="97"/>
                  </a:lnTo>
                  <a:lnTo>
                    <a:pt x="0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</p:grpSp>
      <p:graphicFrame>
        <p:nvGraphicFramePr>
          <p:cNvPr id="39" name="Table 38">
            <a:extLst>
              <a:ext uri="{FF2B5EF4-FFF2-40B4-BE49-F238E27FC236}">
                <a16:creationId xmlns:a16="http://schemas.microsoft.com/office/drawing/2014/main" id="{3B279796-F83F-4F01-B3FE-8E9B6D29B6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5744939"/>
              </p:ext>
            </p:extLst>
          </p:nvPr>
        </p:nvGraphicFramePr>
        <p:xfrm>
          <a:off x="6453638" y="5226923"/>
          <a:ext cx="2090058" cy="3702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0662">
                  <a:extLst>
                    <a:ext uri="{9D8B030D-6E8A-4147-A177-3AD203B41FA5}">
                      <a16:colId xmlns:a16="http://schemas.microsoft.com/office/drawing/2014/main" val="4088248819"/>
                    </a:ext>
                  </a:extLst>
                </a:gridCol>
                <a:gridCol w="523132">
                  <a:extLst>
                    <a:ext uri="{9D8B030D-6E8A-4147-A177-3AD203B41FA5}">
                      <a16:colId xmlns:a16="http://schemas.microsoft.com/office/drawing/2014/main" val="975178358"/>
                    </a:ext>
                  </a:extLst>
                </a:gridCol>
                <a:gridCol w="523132">
                  <a:extLst>
                    <a:ext uri="{9D8B030D-6E8A-4147-A177-3AD203B41FA5}">
                      <a16:colId xmlns:a16="http://schemas.microsoft.com/office/drawing/2014/main" val="1880339659"/>
                    </a:ext>
                  </a:extLst>
                </a:gridCol>
                <a:gridCol w="523132">
                  <a:extLst>
                    <a:ext uri="{9D8B030D-6E8A-4147-A177-3AD203B41FA5}">
                      <a16:colId xmlns:a16="http://schemas.microsoft.com/office/drawing/2014/main" val="2889001961"/>
                    </a:ext>
                  </a:extLst>
                </a:gridCol>
              </a:tblGrid>
              <a:tr h="370259"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Gill Sans MT" panose="020B0502020104020203" pitchFamily="34" charset="0"/>
                        </a:rPr>
                        <a:t>R1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b="1" dirty="0">
                        <a:latin typeface="Gill Sans MT" panose="020B0502020104020203" pitchFamily="34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b="1" dirty="0">
                        <a:latin typeface="Gill Sans MT" panose="020B0502020104020203" pitchFamily="34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b="1" dirty="0">
                        <a:latin typeface="Gill Sans MT" panose="020B0502020104020203" pitchFamily="34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81655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43754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07451-2682-4631-91C6-6803507CE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365126"/>
            <a:ext cx="7915047" cy="723445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Register intervals in action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365E84-7FCD-400C-9A6C-218C07E3A0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 merges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A079D1-76C4-453A-B629-011223907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17</a:t>
            </a:fld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792E6BB-581B-4F89-890D-41EBFFCFA5D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614488" y="1741488"/>
            <a:ext cx="5915025" cy="4435475"/>
            <a:chOff x="1017" y="1097"/>
            <a:chExt cx="3726" cy="2794"/>
          </a:xfrm>
        </p:grpSpPr>
        <p:sp>
          <p:nvSpPr>
            <p:cNvPr id="6" name="AutoShape 3">
              <a:extLst>
                <a:ext uri="{FF2B5EF4-FFF2-40B4-BE49-F238E27FC236}">
                  <a16:creationId xmlns:a16="http://schemas.microsoft.com/office/drawing/2014/main" id="{37E7E2AA-C67B-4860-974A-D0FC63F272B3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017" y="1097"/>
              <a:ext cx="3726" cy="27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 dirty="0"/>
            </a:p>
          </p:txBody>
        </p:sp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1EC106E6-07E7-4022-9B0D-8DA748688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4" y="1161"/>
              <a:ext cx="731" cy="489"/>
            </a:xfrm>
            <a:custGeom>
              <a:avLst/>
              <a:gdLst>
                <a:gd name="T0" fmla="*/ 576 w 5760"/>
                <a:gd name="T1" fmla="*/ 3840 h 3840"/>
                <a:gd name="T2" fmla="*/ 5184 w 5760"/>
                <a:gd name="T3" fmla="*/ 3840 h 3840"/>
                <a:gd name="T4" fmla="*/ 5760 w 5760"/>
                <a:gd name="T5" fmla="*/ 3264 h 3840"/>
                <a:gd name="T6" fmla="*/ 5760 w 5760"/>
                <a:gd name="T7" fmla="*/ 576 h 3840"/>
                <a:gd name="T8" fmla="*/ 5184 w 5760"/>
                <a:gd name="T9" fmla="*/ 0 h 3840"/>
                <a:gd name="T10" fmla="*/ 576 w 5760"/>
                <a:gd name="T11" fmla="*/ 0 h 3840"/>
                <a:gd name="T12" fmla="*/ 0 w 5760"/>
                <a:gd name="T13" fmla="*/ 576 h 3840"/>
                <a:gd name="T14" fmla="*/ 0 w 5760"/>
                <a:gd name="T15" fmla="*/ 3264 h 3840"/>
                <a:gd name="T16" fmla="*/ 576 w 5760"/>
                <a:gd name="T17" fmla="*/ 3840 h 3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3840">
                  <a:moveTo>
                    <a:pt x="576" y="3840"/>
                  </a:moveTo>
                  <a:lnTo>
                    <a:pt x="5184" y="3840"/>
                  </a:lnTo>
                  <a:cubicBezTo>
                    <a:pt x="5502" y="3840"/>
                    <a:pt x="5760" y="3582"/>
                    <a:pt x="5760" y="3264"/>
                  </a:cubicBezTo>
                  <a:lnTo>
                    <a:pt x="5760" y="576"/>
                  </a:lnTo>
                  <a:cubicBezTo>
                    <a:pt x="5760" y="258"/>
                    <a:pt x="5502" y="0"/>
                    <a:pt x="5184" y="0"/>
                  </a:cubicBezTo>
                  <a:lnTo>
                    <a:pt x="576" y="0"/>
                  </a:lnTo>
                  <a:cubicBezTo>
                    <a:pt x="258" y="0"/>
                    <a:pt x="0" y="258"/>
                    <a:pt x="0" y="576"/>
                  </a:cubicBezTo>
                  <a:lnTo>
                    <a:pt x="0" y="3264"/>
                  </a:lnTo>
                  <a:cubicBezTo>
                    <a:pt x="0" y="3582"/>
                    <a:pt x="258" y="3840"/>
                    <a:pt x="576" y="3840"/>
                  </a:cubicBezTo>
                  <a:close/>
                </a:path>
              </a:pathLst>
            </a:custGeom>
            <a:solidFill>
              <a:schemeClr val="accent1"/>
            </a:solidFill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b="1" dirty="0"/>
                <a:t>A</a:t>
              </a:r>
              <a:endParaRPr lang="en-US" sz="2400" b="1" dirty="0"/>
            </a:p>
            <a:p>
              <a:pPr algn="ctr"/>
              <a:r>
                <a:rPr lang="en-US" sz="2000" dirty="0"/>
                <a:t>R1</a:t>
              </a:r>
              <a:endParaRPr lang="en-US" sz="2400" dirty="0"/>
            </a:p>
          </p:txBody>
        </p:sp>
        <p:sp>
          <p:nvSpPr>
            <p:cNvPr id="8" name="Rectangle 6">
              <a:extLst>
                <a:ext uri="{FF2B5EF4-FFF2-40B4-BE49-F238E27FC236}">
                  <a16:creationId xmlns:a16="http://schemas.microsoft.com/office/drawing/2014/main" id="{6FB141C5-5F97-479E-AFEA-4A9798880D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0" y="1131"/>
              <a:ext cx="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" name="Rectangle 7">
              <a:extLst>
                <a:ext uri="{FF2B5EF4-FFF2-40B4-BE49-F238E27FC236}">
                  <a16:creationId xmlns:a16="http://schemas.microsoft.com/office/drawing/2014/main" id="{6FCA5BB1-F5BB-419B-9CF7-7751AFC7D0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2" y="1376"/>
              <a:ext cx="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" name="Line 8">
              <a:extLst>
                <a:ext uri="{FF2B5EF4-FFF2-40B4-BE49-F238E27FC236}">
                  <a16:creationId xmlns:a16="http://schemas.microsoft.com/office/drawing/2014/main" id="{4BF85C35-EEC2-434F-9F96-F4203AA0BDE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00" y="1650"/>
              <a:ext cx="0" cy="184"/>
            </a:xfrm>
            <a:prstGeom prst="line">
              <a:avLst/>
            </a:pr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12" name="Freeform 9">
              <a:extLst>
                <a:ext uri="{FF2B5EF4-FFF2-40B4-BE49-F238E27FC236}">
                  <a16:creationId xmlns:a16="http://schemas.microsoft.com/office/drawing/2014/main" id="{287FDD6D-8343-4F53-BEA0-ABD53EE0221E}"/>
                </a:ext>
              </a:extLst>
            </p:cNvPr>
            <p:cNvSpPr>
              <a:spLocks/>
            </p:cNvSpPr>
            <p:nvPr/>
          </p:nvSpPr>
          <p:spPr bwMode="auto">
            <a:xfrm>
              <a:off x="2067" y="1826"/>
              <a:ext cx="65" cy="65"/>
            </a:xfrm>
            <a:custGeom>
              <a:avLst/>
              <a:gdLst>
                <a:gd name="T0" fmla="*/ 65 w 65"/>
                <a:gd name="T1" fmla="*/ 0 h 65"/>
                <a:gd name="T2" fmla="*/ 33 w 65"/>
                <a:gd name="T3" fmla="*/ 65 h 65"/>
                <a:gd name="T4" fmla="*/ 0 w 65"/>
                <a:gd name="T5" fmla="*/ 0 h 65"/>
                <a:gd name="T6" fmla="*/ 65 w 65"/>
                <a:gd name="T7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5">
                  <a:moveTo>
                    <a:pt x="65" y="0"/>
                  </a:moveTo>
                  <a:lnTo>
                    <a:pt x="33" y="65"/>
                  </a:lnTo>
                  <a:lnTo>
                    <a:pt x="0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13" name="Freeform 10">
              <a:extLst>
                <a:ext uri="{FF2B5EF4-FFF2-40B4-BE49-F238E27FC236}">
                  <a16:creationId xmlns:a16="http://schemas.microsoft.com/office/drawing/2014/main" id="{76D9A29A-C1EE-4BA3-A68B-26403E67E2D1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4" y="1903"/>
              <a:ext cx="731" cy="489"/>
            </a:xfrm>
            <a:custGeom>
              <a:avLst/>
              <a:gdLst>
                <a:gd name="T0" fmla="*/ 576 w 5760"/>
                <a:gd name="T1" fmla="*/ 3840 h 3840"/>
                <a:gd name="T2" fmla="*/ 5184 w 5760"/>
                <a:gd name="T3" fmla="*/ 3840 h 3840"/>
                <a:gd name="T4" fmla="*/ 5760 w 5760"/>
                <a:gd name="T5" fmla="*/ 3264 h 3840"/>
                <a:gd name="T6" fmla="*/ 5760 w 5760"/>
                <a:gd name="T7" fmla="*/ 576 h 3840"/>
                <a:gd name="T8" fmla="*/ 5184 w 5760"/>
                <a:gd name="T9" fmla="*/ 0 h 3840"/>
                <a:gd name="T10" fmla="*/ 576 w 5760"/>
                <a:gd name="T11" fmla="*/ 0 h 3840"/>
                <a:gd name="T12" fmla="*/ 0 w 5760"/>
                <a:gd name="T13" fmla="*/ 576 h 3840"/>
                <a:gd name="T14" fmla="*/ 0 w 5760"/>
                <a:gd name="T15" fmla="*/ 3264 h 3840"/>
                <a:gd name="T16" fmla="*/ 576 w 5760"/>
                <a:gd name="T17" fmla="*/ 3840 h 3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3840">
                  <a:moveTo>
                    <a:pt x="576" y="3840"/>
                  </a:moveTo>
                  <a:lnTo>
                    <a:pt x="5184" y="3840"/>
                  </a:lnTo>
                  <a:cubicBezTo>
                    <a:pt x="5502" y="3840"/>
                    <a:pt x="5760" y="3582"/>
                    <a:pt x="5760" y="3264"/>
                  </a:cubicBezTo>
                  <a:lnTo>
                    <a:pt x="5760" y="576"/>
                  </a:lnTo>
                  <a:cubicBezTo>
                    <a:pt x="5760" y="258"/>
                    <a:pt x="5502" y="0"/>
                    <a:pt x="5184" y="0"/>
                  </a:cubicBezTo>
                  <a:lnTo>
                    <a:pt x="576" y="0"/>
                  </a:lnTo>
                  <a:cubicBezTo>
                    <a:pt x="258" y="0"/>
                    <a:pt x="0" y="258"/>
                    <a:pt x="0" y="576"/>
                  </a:cubicBezTo>
                  <a:lnTo>
                    <a:pt x="0" y="3264"/>
                  </a:lnTo>
                  <a:cubicBezTo>
                    <a:pt x="0" y="3582"/>
                    <a:pt x="258" y="3840"/>
                    <a:pt x="576" y="3840"/>
                  </a:cubicBezTo>
                  <a:close/>
                </a:path>
              </a:pathLst>
            </a:cu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b="1" dirty="0"/>
                <a:t>B</a:t>
              </a:r>
            </a:p>
            <a:p>
              <a:pPr algn="ctr"/>
              <a:r>
                <a:rPr lang="en-US" sz="2000" dirty="0"/>
                <a:t>R1, R9</a:t>
              </a:r>
            </a:p>
          </p:txBody>
        </p:sp>
        <p:sp>
          <p:nvSpPr>
            <p:cNvPr id="14" name="Rectangle 11">
              <a:extLst>
                <a:ext uri="{FF2B5EF4-FFF2-40B4-BE49-F238E27FC236}">
                  <a16:creationId xmlns:a16="http://schemas.microsoft.com/office/drawing/2014/main" id="{5601F175-988C-427F-80E8-F1F4E22C6E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3" y="1996"/>
              <a:ext cx="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" name="Line 12">
              <a:extLst>
                <a:ext uri="{FF2B5EF4-FFF2-40B4-BE49-F238E27FC236}">
                  <a16:creationId xmlns:a16="http://schemas.microsoft.com/office/drawing/2014/main" id="{F28CDAB2-CF80-4865-A32B-E70E2876712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00" y="2392"/>
              <a:ext cx="0" cy="185"/>
            </a:xfrm>
            <a:prstGeom prst="line">
              <a:avLst/>
            </a:pr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16" name="Freeform 13">
              <a:extLst>
                <a:ext uri="{FF2B5EF4-FFF2-40B4-BE49-F238E27FC236}">
                  <a16:creationId xmlns:a16="http://schemas.microsoft.com/office/drawing/2014/main" id="{B9E249D6-BF20-42E4-B68F-6D3D82C47444}"/>
                </a:ext>
              </a:extLst>
            </p:cNvPr>
            <p:cNvSpPr>
              <a:spLocks/>
            </p:cNvSpPr>
            <p:nvPr/>
          </p:nvSpPr>
          <p:spPr bwMode="auto">
            <a:xfrm>
              <a:off x="2067" y="2569"/>
              <a:ext cx="65" cy="64"/>
            </a:xfrm>
            <a:custGeom>
              <a:avLst/>
              <a:gdLst>
                <a:gd name="T0" fmla="*/ 65 w 65"/>
                <a:gd name="T1" fmla="*/ 0 h 64"/>
                <a:gd name="T2" fmla="*/ 33 w 65"/>
                <a:gd name="T3" fmla="*/ 64 h 64"/>
                <a:gd name="T4" fmla="*/ 0 w 65"/>
                <a:gd name="T5" fmla="*/ 0 h 64"/>
                <a:gd name="T6" fmla="*/ 65 w 65"/>
                <a:gd name="T7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4">
                  <a:moveTo>
                    <a:pt x="65" y="0"/>
                  </a:moveTo>
                  <a:lnTo>
                    <a:pt x="33" y="64"/>
                  </a:lnTo>
                  <a:lnTo>
                    <a:pt x="0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17" name="Freeform 14">
              <a:extLst>
                <a:ext uri="{FF2B5EF4-FFF2-40B4-BE49-F238E27FC236}">
                  <a16:creationId xmlns:a16="http://schemas.microsoft.com/office/drawing/2014/main" id="{DE55A6E1-131E-4A21-8D16-7538E5058C7B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4" y="2646"/>
              <a:ext cx="731" cy="489"/>
            </a:xfrm>
            <a:custGeom>
              <a:avLst/>
              <a:gdLst>
                <a:gd name="T0" fmla="*/ 576 w 5760"/>
                <a:gd name="T1" fmla="*/ 3840 h 3840"/>
                <a:gd name="T2" fmla="*/ 5184 w 5760"/>
                <a:gd name="T3" fmla="*/ 3840 h 3840"/>
                <a:gd name="T4" fmla="*/ 5760 w 5760"/>
                <a:gd name="T5" fmla="*/ 3264 h 3840"/>
                <a:gd name="T6" fmla="*/ 5760 w 5760"/>
                <a:gd name="T7" fmla="*/ 576 h 3840"/>
                <a:gd name="T8" fmla="*/ 5184 w 5760"/>
                <a:gd name="T9" fmla="*/ 0 h 3840"/>
                <a:gd name="T10" fmla="*/ 576 w 5760"/>
                <a:gd name="T11" fmla="*/ 0 h 3840"/>
                <a:gd name="T12" fmla="*/ 0 w 5760"/>
                <a:gd name="T13" fmla="*/ 576 h 3840"/>
                <a:gd name="T14" fmla="*/ 0 w 5760"/>
                <a:gd name="T15" fmla="*/ 3264 h 3840"/>
                <a:gd name="T16" fmla="*/ 576 w 5760"/>
                <a:gd name="T17" fmla="*/ 3840 h 3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3840">
                  <a:moveTo>
                    <a:pt x="576" y="3840"/>
                  </a:moveTo>
                  <a:lnTo>
                    <a:pt x="5184" y="3840"/>
                  </a:lnTo>
                  <a:cubicBezTo>
                    <a:pt x="5502" y="3840"/>
                    <a:pt x="5760" y="3583"/>
                    <a:pt x="5760" y="3264"/>
                  </a:cubicBezTo>
                  <a:lnTo>
                    <a:pt x="5760" y="576"/>
                  </a:lnTo>
                  <a:cubicBezTo>
                    <a:pt x="5760" y="258"/>
                    <a:pt x="5502" y="0"/>
                    <a:pt x="5184" y="0"/>
                  </a:cubicBezTo>
                  <a:lnTo>
                    <a:pt x="576" y="0"/>
                  </a:lnTo>
                  <a:cubicBezTo>
                    <a:pt x="258" y="0"/>
                    <a:pt x="0" y="258"/>
                    <a:pt x="0" y="576"/>
                  </a:cubicBezTo>
                  <a:lnTo>
                    <a:pt x="0" y="3264"/>
                  </a:lnTo>
                  <a:cubicBezTo>
                    <a:pt x="0" y="3583"/>
                    <a:pt x="258" y="3840"/>
                    <a:pt x="576" y="3840"/>
                  </a:cubicBezTo>
                  <a:close/>
                </a:path>
              </a:pathLst>
            </a:cu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b="1" dirty="0"/>
                <a:t>C</a:t>
              </a:r>
            </a:p>
            <a:p>
              <a:pPr algn="ctr"/>
              <a:r>
                <a:rPr lang="en-US" sz="2000" dirty="0"/>
                <a:t>R1</a:t>
              </a:r>
            </a:p>
          </p:txBody>
        </p:sp>
        <p:sp>
          <p:nvSpPr>
            <p:cNvPr id="18" name="Rectangle 15">
              <a:extLst>
                <a:ext uri="{FF2B5EF4-FFF2-40B4-BE49-F238E27FC236}">
                  <a16:creationId xmlns:a16="http://schemas.microsoft.com/office/drawing/2014/main" id="{1C4B7CBE-66B7-4739-8C81-D15CD7E8AD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3" y="2739"/>
              <a:ext cx="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" name="Line 16">
              <a:extLst>
                <a:ext uri="{FF2B5EF4-FFF2-40B4-BE49-F238E27FC236}">
                  <a16:creationId xmlns:a16="http://schemas.microsoft.com/office/drawing/2014/main" id="{ED9D51E5-1474-4349-91FA-DE3F3B2F67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00" y="3135"/>
              <a:ext cx="0" cy="196"/>
            </a:xfrm>
            <a:prstGeom prst="line">
              <a:avLst/>
            </a:pr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20" name="Freeform 17">
              <a:extLst>
                <a:ext uri="{FF2B5EF4-FFF2-40B4-BE49-F238E27FC236}">
                  <a16:creationId xmlns:a16="http://schemas.microsoft.com/office/drawing/2014/main" id="{8ABCAC77-DD07-402B-B9DA-A486F5950306}"/>
                </a:ext>
              </a:extLst>
            </p:cNvPr>
            <p:cNvSpPr>
              <a:spLocks/>
            </p:cNvSpPr>
            <p:nvPr/>
          </p:nvSpPr>
          <p:spPr bwMode="auto">
            <a:xfrm>
              <a:off x="2067" y="3323"/>
              <a:ext cx="65" cy="65"/>
            </a:xfrm>
            <a:custGeom>
              <a:avLst/>
              <a:gdLst>
                <a:gd name="T0" fmla="*/ 65 w 65"/>
                <a:gd name="T1" fmla="*/ 0 h 65"/>
                <a:gd name="T2" fmla="*/ 33 w 65"/>
                <a:gd name="T3" fmla="*/ 65 h 65"/>
                <a:gd name="T4" fmla="*/ 0 w 65"/>
                <a:gd name="T5" fmla="*/ 0 h 65"/>
                <a:gd name="T6" fmla="*/ 65 w 65"/>
                <a:gd name="T7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5">
                  <a:moveTo>
                    <a:pt x="65" y="0"/>
                  </a:moveTo>
                  <a:lnTo>
                    <a:pt x="33" y="65"/>
                  </a:lnTo>
                  <a:lnTo>
                    <a:pt x="0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21" name="Freeform 18">
              <a:extLst>
                <a:ext uri="{FF2B5EF4-FFF2-40B4-BE49-F238E27FC236}">
                  <a16:creationId xmlns:a16="http://schemas.microsoft.com/office/drawing/2014/main" id="{B1A1D938-EFEA-49DF-991A-BBE5C5FF5A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4" y="3389"/>
              <a:ext cx="731" cy="489"/>
            </a:xfrm>
            <a:custGeom>
              <a:avLst/>
              <a:gdLst>
                <a:gd name="T0" fmla="*/ 576 w 5760"/>
                <a:gd name="T1" fmla="*/ 3840 h 3840"/>
                <a:gd name="T2" fmla="*/ 5184 w 5760"/>
                <a:gd name="T3" fmla="*/ 3840 h 3840"/>
                <a:gd name="T4" fmla="*/ 5760 w 5760"/>
                <a:gd name="T5" fmla="*/ 3264 h 3840"/>
                <a:gd name="T6" fmla="*/ 5760 w 5760"/>
                <a:gd name="T7" fmla="*/ 576 h 3840"/>
                <a:gd name="T8" fmla="*/ 5184 w 5760"/>
                <a:gd name="T9" fmla="*/ 0 h 3840"/>
                <a:gd name="T10" fmla="*/ 576 w 5760"/>
                <a:gd name="T11" fmla="*/ 0 h 3840"/>
                <a:gd name="T12" fmla="*/ 0 w 5760"/>
                <a:gd name="T13" fmla="*/ 576 h 3840"/>
                <a:gd name="T14" fmla="*/ 0 w 5760"/>
                <a:gd name="T15" fmla="*/ 3264 h 3840"/>
                <a:gd name="T16" fmla="*/ 576 w 5760"/>
                <a:gd name="T17" fmla="*/ 3840 h 3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3840">
                  <a:moveTo>
                    <a:pt x="576" y="3840"/>
                  </a:moveTo>
                  <a:lnTo>
                    <a:pt x="5184" y="3840"/>
                  </a:lnTo>
                  <a:cubicBezTo>
                    <a:pt x="5502" y="3840"/>
                    <a:pt x="5760" y="3582"/>
                    <a:pt x="5760" y="3264"/>
                  </a:cubicBezTo>
                  <a:lnTo>
                    <a:pt x="5760" y="576"/>
                  </a:lnTo>
                  <a:cubicBezTo>
                    <a:pt x="5760" y="258"/>
                    <a:pt x="5502" y="0"/>
                    <a:pt x="5184" y="0"/>
                  </a:cubicBezTo>
                  <a:lnTo>
                    <a:pt x="576" y="0"/>
                  </a:lnTo>
                  <a:cubicBezTo>
                    <a:pt x="258" y="0"/>
                    <a:pt x="0" y="258"/>
                    <a:pt x="0" y="576"/>
                  </a:cubicBezTo>
                  <a:lnTo>
                    <a:pt x="0" y="3264"/>
                  </a:lnTo>
                  <a:cubicBezTo>
                    <a:pt x="0" y="3582"/>
                    <a:pt x="258" y="3840"/>
                    <a:pt x="576" y="3840"/>
                  </a:cubicBezTo>
                  <a:close/>
                </a:path>
              </a:pathLst>
            </a:cu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b="1" dirty="0"/>
                <a:t>D</a:t>
              </a:r>
            </a:p>
            <a:p>
              <a:pPr algn="ctr"/>
              <a:r>
                <a:rPr lang="en-US" sz="2000" dirty="0"/>
                <a:t>R5, R6</a:t>
              </a:r>
            </a:p>
          </p:txBody>
        </p:sp>
        <p:sp>
          <p:nvSpPr>
            <p:cNvPr id="22" name="Rectangle 19">
              <a:extLst>
                <a:ext uri="{FF2B5EF4-FFF2-40B4-BE49-F238E27FC236}">
                  <a16:creationId xmlns:a16="http://schemas.microsoft.com/office/drawing/2014/main" id="{FA8D3716-D42C-4C9B-9597-FF191B1B60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9" y="3482"/>
              <a:ext cx="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3" name="Freeform 20">
              <a:extLst>
                <a:ext uri="{FF2B5EF4-FFF2-40B4-BE49-F238E27FC236}">
                  <a16:creationId xmlns:a16="http://schemas.microsoft.com/office/drawing/2014/main" id="{FEDEE5A9-C79F-4E2D-81C7-0F3844D286B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8" y="2920"/>
              <a:ext cx="306" cy="714"/>
            </a:xfrm>
            <a:custGeom>
              <a:avLst/>
              <a:gdLst>
                <a:gd name="T0" fmla="*/ 306 w 306"/>
                <a:gd name="T1" fmla="*/ 714 h 714"/>
                <a:gd name="T2" fmla="*/ 0 w 306"/>
                <a:gd name="T3" fmla="*/ 332 h 714"/>
                <a:gd name="T4" fmla="*/ 222 w 306"/>
                <a:gd name="T5" fmla="*/ 0 h 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6" h="714">
                  <a:moveTo>
                    <a:pt x="306" y="714"/>
                  </a:moveTo>
                  <a:cubicBezTo>
                    <a:pt x="214" y="714"/>
                    <a:pt x="0" y="517"/>
                    <a:pt x="0" y="332"/>
                  </a:cubicBezTo>
                  <a:cubicBezTo>
                    <a:pt x="0" y="191"/>
                    <a:pt x="122" y="57"/>
                    <a:pt x="222" y="0"/>
                  </a:cubicBezTo>
                </a:path>
              </a:pathLst>
            </a:cu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24" name="Freeform 21">
              <a:extLst>
                <a:ext uri="{FF2B5EF4-FFF2-40B4-BE49-F238E27FC236}">
                  <a16:creationId xmlns:a16="http://schemas.microsoft.com/office/drawing/2014/main" id="{1A91016C-234A-4AB1-AE57-D3F48F59B398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1" y="2891"/>
              <a:ext cx="103" cy="62"/>
            </a:xfrm>
            <a:custGeom>
              <a:avLst/>
              <a:gdLst>
                <a:gd name="T0" fmla="*/ 0 w 103"/>
                <a:gd name="T1" fmla="*/ 1 h 62"/>
                <a:gd name="T2" fmla="*/ 103 w 103"/>
                <a:gd name="T3" fmla="*/ 0 h 62"/>
                <a:gd name="T4" fmla="*/ 21 w 103"/>
                <a:gd name="T5" fmla="*/ 62 h 62"/>
                <a:gd name="T6" fmla="*/ 0 w 103"/>
                <a:gd name="T7" fmla="*/ 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3" h="62">
                  <a:moveTo>
                    <a:pt x="0" y="1"/>
                  </a:moveTo>
                  <a:lnTo>
                    <a:pt x="103" y="0"/>
                  </a:lnTo>
                  <a:lnTo>
                    <a:pt x="21" y="6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25" name="Freeform 22">
              <a:extLst>
                <a:ext uri="{FF2B5EF4-FFF2-40B4-BE49-F238E27FC236}">
                  <a16:creationId xmlns:a16="http://schemas.microsoft.com/office/drawing/2014/main" id="{1A45EE41-031A-42F2-9C4E-C42AC2DA744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1" y="2183"/>
              <a:ext cx="703" cy="1451"/>
            </a:xfrm>
            <a:custGeom>
              <a:avLst/>
              <a:gdLst>
                <a:gd name="T0" fmla="*/ 703 w 703"/>
                <a:gd name="T1" fmla="*/ 1451 h 1451"/>
                <a:gd name="T2" fmla="*/ 0 w 703"/>
                <a:gd name="T3" fmla="*/ 809 h 1451"/>
                <a:gd name="T4" fmla="*/ 621 w 703"/>
                <a:gd name="T5" fmla="*/ 0 h 1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03" h="1451">
                  <a:moveTo>
                    <a:pt x="703" y="1451"/>
                  </a:moveTo>
                  <a:cubicBezTo>
                    <a:pt x="611" y="1451"/>
                    <a:pt x="0" y="1180"/>
                    <a:pt x="0" y="809"/>
                  </a:cubicBezTo>
                  <a:cubicBezTo>
                    <a:pt x="0" y="498"/>
                    <a:pt x="428" y="117"/>
                    <a:pt x="621" y="0"/>
                  </a:cubicBezTo>
                </a:path>
              </a:pathLst>
            </a:cu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26" name="Freeform 23">
              <a:extLst>
                <a:ext uri="{FF2B5EF4-FFF2-40B4-BE49-F238E27FC236}">
                  <a16:creationId xmlns:a16="http://schemas.microsoft.com/office/drawing/2014/main" id="{65882A8C-67BD-4B11-9A8A-EB15DD6486A1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2" y="2148"/>
              <a:ext cx="102" cy="68"/>
            </a:xfrm>
            <a:custGeom>
              <a:avLst/>
              <a:gdLst>
                <a:gd name="T0" fmla="*/ 0 w 102"/>
                <a:gd name="T1" fmla="*/ 9 h 68"/>
                <a:gd name="T2" fmla="*/ 102 w 102"/>
                <a:gd name="T3" fmla="*/ 0 h 68"/>
                <a:gd name="T4" fmla="*/ 25 w 102"/>
                <a:gd name="T5" fmla="*/ 68 h 68"/>
                <a:gd name="T6" fmla="*/ 0 w 102"/>
                <a:gd name="T7" fmla="*/ 9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2" h="68">
                  <a:moveTo>
                    <a:pt x="0" y="9"/>
                  </a:moveTo>
                  <a:lnTo>
                    <a:pt x="102" y="0"/>
                  </a:lnTo>
                  <a:lnTo>
                    <a:pt x="25" y="68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27" name="Freeform 24">
              <a:extLst>
                <a:ext uri="{FF2B5EF4-FFF2-40B4-BE49-F238E27FC236}">
                  <a16:creationId xmlns:a16="http://schemas.microsoft.com/office/drawing/2014/main" id="{F5CE4E84-9854-4DFB-8609-7806EE474A09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3" y="1911"/>
              <a:ext cx="732" cy="489"/>
            </a:xfrm>
            <a:custGeom>
              <a:avLst/>
              <a:gdLst>
                <a:gd name="T0" fmla="*/ 576 w 5760"/>
                <a:gd name="T1" fmla="*/ 3840 h 3840"/>
                <a:gd name="T2" fmla="*/ 5184 w 5760"/>
                <a:gd name="T3" fmla="*/ 3840 h 3840"/>
                <a:gd name="T4" fmla="*/ 5760 w 5760"/>
                <a:gd name="T5" fmla="*/ 3264 h 3840"/>
                <a:gd name="T6" fmla="*/ 5760 w 5760"/>
                <a:gd name="T7" fmla="*/ 576 h 3840"/>
                <a:gd name="T8" fmla="*/ 5184 w 5760"/>
                <a:gd name="T9" fmla="*/ 0 h 3840"/>
                <a:gd name="T10" fmla="*/ 576 w 5760"/>
                <a:gd name="T11" fmla="*/ 0 h 3840"/>
                <a:gd name="T12" fmla="*/ 0 w 5760"/>
                <a:gd name="T13" fmla="*/ 576 h 3840"/>
                <a:gd name="T14" fmla="*/ 0 w 5760"/>
                <a:gd name="T15" fmla="*/ 3264 h 3840"/>
                <a:gd name="T16" fmla="*/ 576 w 5760"/>
                <a:gd name="T17" fmla="*/ 3840 h 3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3840">
                  <a:moveTo>
                    <a:pt x="576" y="3840"/>
                  </a:moveTo>
                  <a:lnTo>
                    <a:pt x="5184" y="3840"/>
                  </a:lnTo>
                  <a:cubicBezTo>
                    <a:pt x="5503" y="3840"/>
                    <a:pt x="5760" y="3582"/>
                    <a:pt x="5760" y="3264"/>
                  </a:cubicBezTo>
                  <a:lnTo>
                    <a:pt x="5760" y="576"/>
                  </a:lnTo>
                  <a:cubicBezTo>
                    <a:pt x="5760" y="258"/>
                    <a:pt x="5503" y="0"/>
                    <a:pt x="5184" y="0"/>
                  </a:cubicBezTo>
                  <a:lnTo>
                    <a:pt x="576" y="0"/>
                  </a:lnTo>
                  <a:cubicBezTo>
                    <a:pt x="258" y="0"/>
                    <a:pt x="0" y="258"/>
                    <a:pt x="0" y="576"/>
                  </a:cubicBezTo>
                  <a:lnTo>
                    <a:pt x="0" y="3264"/>
                  </a:lnTo>
                  <a:cubicBezTo>
                    <a:pt x="0" y="3582"/>
                    <a:pt x="258" y="3840"/>
                    <a:pt x="576" y="3840"/>
                  </a:cubicBezTo>
                  <a:close/>
                </a:path>
              </a:pathLst>
            </a:custGeom>
            <a:solidFill>
              <a:schemeClr val="accent1"/>
            </a:solidFill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b="1" dirty="0"/>
                <a:t>E</a:t>
              </a:r>
            </a:p>
            <a:p>
              <a:pPr algn="ctr"/>
              <a:r>
                <a:rPr lang="en-US" sz="2000" dirty="0"/>
                <a:t>R7, R8</a:t>
              </a:r>
            </a:p>
          </p:txBody>
        </p:sp>
        <p:sp>
          <p:nvSpPr>
            <p:cNvPr id="28" name="Rectangle 25">
              <a:extLst>
                <a:ext uri="{FF2B5EF4-FFF2-40B4-BE49-F238E27FC236}">
                  <a16:creationId xmlns:a16="http://schemas.microsoft.com/office/drawing/2014/main" id="{DC3118ED-99D8-4535-AB1D-F4C71A2A01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04" y="1996"/>
              <a:ext cx="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9" name="Freeform 26">
              <a:extLst>
                <a:ext uri="{FF2B5EF4-FFF2-40B4-BE49-F238E27FC236}">
                  <a16:creationId xmlns:a16="http://schemas.microsoft.com/office/drawing/2014/main" id="{F264336B-1754-4CCE-8877-B1952D2424A1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5" y="1405"/>
              <a:ext cx="914" cy="409"/>
            </a:xfrm>
            <a:custGeom>
              <a:avLst/>
              <a:gdLst>
                <a:gd name="T0" fmla="*/ 0 w 914"/>
                <a:gd name="T1" fmla="*/ 0 h 409"/>
                <a:gd name="T2" fmla="*/ 914 w 914"/>
                <a:gd name="T3" fmla="*/ 0 h 409"/>
                <a:gd name="T4" fmla="*/ 914 w 914"/>
                <a:gd name="T5" fmla="*/ 409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14" h="409">
                  <a:moveTo>
                    <a:pt x="0" y="0"/>
                  </a:moveTo>
                  <a:lnTo>
                    <a:pt x="914" y="0"/>
                  </a:lnTo>
                  <a:lnTo>
                    <a:pt x="914" y="409"/>
                  </a:lnTo>
                </a:path>
              </a:pathLst>
            </a:cu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30" name="Freeform 27">
              <a:extLst>
                <a:ext uri="{FF2B5EF4-FFF2-40B4-BE49-F238E27FC236}">
                  <a16:creationId xmlns:a16="http://schemas.microsoft.com/office/drawing/2014/main" id="{A8AF759D-5C85-48C2-93BE-D165EF0BA335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7" y="1806"/>
              <a:ext cx="64" cy="97"/>
            </a:xfrm>
            <a:custGeom>
              <a:avLst/>
              <a:gdLst>
                <a:gd name="T0" fmla="*/ 64 w 64"/>
                <a:gd name="T1" fmla="*/ 0 h 97"/>
                <a:gd name="T2" fmla="*/ 32 w 64"/>
                <a:gd name="T3" fmla="*/ 97 h 97"/>
                <a:gd name="T4" fmla="*/ 0 w 64"/>
                <a:gd name="T5" fmla="*/ 0 h 97"/>
                <a:gd name="T6" fmla="*/ 64 w 64"/>
                <a:gd name="T7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" h="97">
                  <a:moveTo>
                    <a:pt x="64" y="0"/>
                  </a:moveTo>
                  <a:lnTo>
                    <a:pt x="32" y="97"/>
                  </a:lnTo>
                  <a:lnTo>
                    <a:pt x="0" y="0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31" name="Freeform 28">
              <a:extLst>
                <a:ext uri="{FF2B5EF4-FFF2-40B4-BE49-F238E27FC236}">
                  <a16:creationId xmlns:a16="http://schemas.microsoft.com/office/drawing/2014/main" id="{EEC2AEF2-7285-4DC6-B2F8-E27ABF4B521C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7" y="2646"/>
              <a:ext cx="732" cy="489"/>
            </a:xfrm>
            <a:custGeom>
              <a:avLst/>
              <a:gdLst>
                <a:gd name="T0" fmla="*/ 576 w 5760"/>
                <a:gd name="T1" fmla="*/ 3840 h 3840"/>
                <a:gd name="T2" fmla="*/ 5184 w 5760"/>
                <a:gd name="T3" fmla="*/ 3840 h 3840"/>
                <a:gd name="T4" fmla="*/ 5760 w 5760"/>
                <a:gd name="T5" fmla="*/ 3264 h 3840"/>
                <a:gd name="T6" fmla="*/ 5760 w 5760"/>
                <a:gd name="T7" fmla="*/ 576 h 3840"/>
                <a:gd name="T8" fmla="*/ 5184 w 5760"/>
                <a:gd name="T9" fmla="*/ 0 h 3840"/>
                <a:gd name="T10" fmla="*/ 576 w 5760"/>
                <a:gd name="T11" fmla="*/ 0 h 3840"/>
                <a:gd name="T12" fmla="*/ 0 w 5760"/>
                <a:gd name="T13" fmla="*/ 576 h 3840"/>
                <a:gd name="T14" fmla="*/ 0 w 5760"/>
                <a:gd name="T15" fmla="*/ 3264 h 3840"/>
                <a:gd name="T16" fmla="*/ 576 w 5760"/>
                <a:gd name="T17" fmla="*/ 3840 h 3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3840">
                  <a:moveTo>
                    <a:pt x="576" y="3840"/>
                  </a:moveTo>
                  <a:lnTo>
                    <a:pt x="5184" y="3840"/>
                  </a:lnTo>
                  <a:cubicBezTo>
                    <a:pt x="5502" y="3840"/>
                    <a:pt x="5760" y="3583"/>
                    <a:pt x="5760" y="3264"/>
                  </a:cubicBezTo>
                  <a:lnTo>
                    <a:pt x="5760" y="576"/>
                  </a:lnTo>
                  <a:cubicBezTo>
                    <a:pt x="5760" y="258"/>
                    <a:pt x="5502" y="0"/>
                    <a:pt x="5184" y="0"/>
                  </a:cubicBezTo>
                  <a:lnTo>
                    <a:pt x="576" y="0"/>
                  </a:lnTo>
                  <a:cubicBezTo>
                    <a:pt x="258" y="0"/>
                    <a:pt x="0" y="258"/>
                    <a:pt x="0" y="576"/>
                  </a:cubicBezTo>
                  <a:lnTo>
                    <a:pt x="0" y="3264"/>
                  </a:lnTo>
                  <a:cubicBezTo>
                    <a:pt x="0" y="3583"/>
                    <a:pt x="258" y="3840"/>
                    <a:pt x="576" y="3840"/>
                  </a:cubicBezTo>
                  <a:close/>
                </a:path>
              </a:pathLst>
            </a:cu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b="1" dirty="0"/>
                <a:t>G</a:t>
              </a:r>
            </a:p>
            <a:p>
              <a:pPr algn="ctr"/>
              <a:r>
                <a:rPr lang="en-US" sz="2000" dirty="0"/>
                <a:t>R2, R3</a:t>
              </a:r>
            </a:p>
          </p:txBody>
        </p:sp>
        <p:sp>
          <p:nvSpPr>
            <p:cNvPr id="32" name="Rectangle 29">
              <a:extLst>
                <a:ext uri="{FF2B5EF4-FFF2-40B4-BE49-F238E27FC236}">
                  <a16:creationId xmlns:a16="http://schemas.microsoft.com/office/drawing/2014/main" id="{0AF64BC9-211A-48A2-8192-0CE9F0E82A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17" y="2739"/>
              <a:ext cx="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3" name="Freeform 30">
              <a:extLst>
                <a:ext uri="{FF2B5EF4-FFF2-40B4-BE49-F238E27FC236}">
                  <a16:creationId xmlns:a16="http://schemas.microsoft.com/office/drawing/2014/main" id="{3338951E-D3D9-424F-A0F1-E29DD74714D6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3" y="2640"/>
              <a:ext cx="732" cy="489"/>
            </a:xfrm>
            <a:custGeom>
              <a:avLst/>
              <a:gdLst>
                <a:gd name="T0" fmla="*/ 576 w 5760"/>
                <a:gd name="T1" fmla="*/ 3840 h 3840"/>
                <a:gd name="T2" fmla="*/ 5184 w 5760"/>
                <a:gd name="T3" fmla="*/ 3840 h 3840"/>
                <a:gd name="T4" fmla="*/ 5760 w 5760"/>
                <a:gd name="T5" fmla="*/ 3264 h 3840"/>
                <a:gd name="T6" fmla="*/ 5760 w 5760"/>
                <a:gd name="T7" fmla="*/ 576 h 3840"/>
                <a:gd name="T8" fmla="*/ 5184 w 5760"/>
                <a:gd name="T9" fmla="*/ 0 h 3840"/>
                <a:gd name="T10" fmla="*/ 576 w 5760"/>
                <a:gd name="T11" fmla="*/ 0 h 3840"/>
                <a:gd name="T12" fmla="*/ 0 w 5760"/>
                <a:gd name="T13" fmla="*/ 576 h 3840"/>
                <a:gd name="T14" fmla="*/ 0 w 5760"/>
                <a:gd name="T15" fmla="*/ 3264 h 3840"/>
                <a:gd name="T16" fmla="*/ 576 w 5760"/>
                <a:gd name="T17" fmla="*/ 3840 h 3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3840">
                  <a:moveTo>
                    <a:pt x="576" y="3840"/>
                  </a:moveTo>
                  <a:lnTo>
                    <a:pt x="5184" y="3840"/>
                  </a:lnTo>
                  <a:cubicBezTo>
                    <a:pt x="5503" y="3840"/>
                    <a:pt x="5760" y="3582"/>
                    <a:pt x="5760" y="3264"/>
                  </a:cubicBezTo>
                  <a:lnTo>
                    <a:pt x="5760" y="576"/>
                  </a:lnTo>
                  <a:cubicBezTo>
                    <a:pt x="5760" y="257"/>
                    <a:pt x="5503" y="0"/>
                    <a:pt x="5184" y="0"/>
                  </a:cubicBezTo>
                  <a:lnTo>
                    <a:pt x="576" y="0"/>
                  </a:lnTo>
                  <a:cubicBezTo>
                    <a:pt x="258" y="0"/>
                    <a:pt x="0" y="257"/>
                    <a:pt x="0" y="576"/>
                  </a:cubicBezTo>
                  <a:lnTo>
                    <a:pt x="0" y="3264"/>
                  </a:lnTo>
                  <a:cubicBezTo>
                    <a:pt x="0" y="3582"/>
                    <a:pt x="258" y="3840"/>
                    <a:pt x="576" y="3840"/>
                  </a:cubicBezTo>
                  <a:close/>
                </a:path>
              </a:pathLst>
            </a:cu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b="1" dirty="0"/>
                <a:t>F</a:t>
              </a:r>
            </a:p>
            <a:p>
              <a:pPr algn="ctr"/>
              <a:r>
                <a:rPr lang="en-US" sz="2000" dirty="0"/>
                <a:t>R3, R8</a:t>
              </a:r>
            </a:p>
          </p:txBody>
        </p:sp>
        <p:sp>
          <p:nvSpPr>
            <p:cNvPr id="35" name="Line 32">
              <a:extLst>
                <a:ext uri="{FF2B5EF4-FFF2-40B4-BE49-F238E27FC236}">
                  <a16:creationId xmlns:a16="http://schemas.microsoft.com/office/drawing/2014/main" id="{EE2A8706-EC65-40A8-90FC-285FD7E5675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79" y="2392"/>
              <a:ext cx="0" cy="192"/>
            </a:xfrm>
            <a:prstGeom prst="line">
              <a:avLst/>
            </a:pr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36" name="Freeform 33">
              <a:extLst>
                <a:ext uri="{FF2B5EF4-FFF2-40B4-BE49-F238E27FC236}">
                  <a16:creationId xmlns:a16="http://schemas.microsoft.com/office/drawing/2014/main" id="{3D6DE5F7-4CE7-451F-B0F8-E2EA528BACC0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7" y="2576"/>
              <a:ext cx="64" cy="64"/>
            </a:xfrm>
            <a:custGeom>
              <a:avLst/>
              <a:gdLst>
                <a:gd name="T0" fmla="*/ 64 w 64"/>
                <a:gd name="T1" fmla="*/ 0 h 64"/>
                <a:gd name="T2" fmla="*/ 32 w 64"/>
                <a:gd name="T3" fmla="*/ 64 h 64"/>
                <a:gd name="T4" fmla="*/ 0 w 64"/>
                <a:gd name="T5" fmla="*/ 0 h 64"/>
                <a:gd name="T6" fmla="*/ 64 w 64"/>
                <a:gd name="T7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" h="64">
                  <a:moveTo>
                    <a:pt x="64" y="0"/>
                  </a:moveTo>
                  <a:lnTo>
                    <a:pt x="32" y="64"/>
                  </a:lnTo>
                  <a:lnTo>
                    <a:pt x="0" y="0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37" name="Freeform 34">
              <a:extLst>
                <a:ext uri="{FF2B5EF4-FFF2-40B4-BE49-F238E27FC236}">
                  <a16:creationId xmlns:a16="http://schemas.microsoft.com/office/drawing/2014/main" id="{D6A6DEA1-DB87-4D62-804B-22994C44A19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5" y="2148"/>
              <a:ext cx="618" cy="409"/>
            </a:xfrm>
            <a:custGeom>
              <a:avLst/>
              <a:gdLst>
                <a:gd name="T0" fmla="*/ 0 w 618"/>
                <a:gd name="T1" fmla="*/ 0 h 409"/>
                <a:gd name="T2" fmla="*/ 618 w 618"/>
                <a:gd name="T3" fmla="*/ 0 h 409"/>
                <a:gd name="T4" fmla="*/ 618 w 618"/>
                <a:gd name="T5" fmla="*/ 409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18" h="409">
                  <a:moveTo>
                    <a:pt x="0" y="0"/>
                  </a:moveTo>
                  <a:lnTo>
                    <a:pt x="618" y="0"/>
                  </a:lnTo>
                  <a:lnTo>
                    <a:pt x="618" y="409"/>
                  </a:lnTo>
                </a:path>
              </a:pathLst>
            </a:cu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38" name="Freeform 35">
              <a:extLst>
                <a:ext uri="{FF2B5EF4-FFF2-40B4-BE49-F238E27FC236}">
                  <a16:creationId xmlns:a16="http://schemas.microsoft.com/office/drawing/2014/main" id="{2C3ADA5D-FB49-476F-B39A-A71C2177A375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1" y="2549"/>
              <a:ext cx="65" cy="97"/>
            </a:xfrm>
            <a:custGeom>
              <a:avLst/>
              <a:gdLst>
                <a:gd name="T0" fmla="*/ 65 w 65"/>
                <a:gd name="T1" fmla="*/ 0 h 97"/>
                <a:gd name="T2" fmla="*/ 32 w 65"/>
                <a:gd name="T3" fmla="*/ 97 h 97"/>
                <a:gd name="T4" fmla="*/ 0 w 65"/>
                <a:gd name="T5" fmla="*/ 0 h 97"/>
                <a:gd name="T6" fmla="*/ 65 w 65"/>
                <a:gd name="T7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97">
                  <a:moveTo>
                    <a:pt x="65" y="0"/>
                  </a:moveTo>
                  <a:lnTo>
                    <a:pt x="32" y="97"/>
                  </a:lnTo>
                  <a:lnTo>
                    <a:pt x="0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</p:grpSp>
      <p:graphicFrame>
        <p:nvGraphicFramePr>
          <p:cNvPr id="39" name="Table 38">
            <a:extLst>
              <a:ext uri="{FF2B5EF4-FFF2-40B4-BE49-F238E27FC236}">
                <a16:creationId xmlns:a16="http://schemas.microsoft.com/office/drawing/2014/main" id="{939D699E-8037-4B40-8BC0-7827021CC9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8713397"/>
              </p:ext>
            </p:extLst>
          </p:nvPr>
        </p:nvGraphicFramePr>
        <p:xfrm>
          <a:off x="6453638" y="5226923"/>
          <a:ext cx="2090058" cy="3702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0662">
                  <a:extLst>
                    <a:ext uri="{9D8B030D-6E8A-4147-A177-3AD203B41FA5}">
                      <a16:colId xmlns:a16="http://schemas.microsoft.com/office/drawing/2014/main" val="4088248819"/>
                    </a:ext>
                  </a:extLst>
                </a:gridCol>
                <a:gridCol w="523132">
                  <a:extLst>
                    <a:ext uri="{9D8B030D-6E8A-4147-A177-3AD203B41FA5}">
                      <a16:colId xmlns:a16="http://schemas.microsoft.com/office/drawing/2014/main" val="975178358"/>
                    </a:ext>
                  </a:extLst>
                </a:gridCol>
                <a:gridCol w="523132">
                  <a:extLst>
                    <a:ext uri="{9D8B030D-6E8A-4147-A177-3AD203B41FA5}">
                      <a16:colId xmlns:a16="http://schemas.microsoft.com/office/drawing/2014/main" val="1880339659"/>
                    </a:ext>
                  </a:extLst>
                </a:gridCol>
                <a:gridCol w="523132">
                  <a:extLst>
                    <a:ext uri="{9D8B030D-6E8A-4147-A177-3AD203B41FA5}">
                      <a16:colId xmlns:a16="http://schemas.microsoft.com/office/drawing/2014/main" val="2889001961"/>
                    </a:ext>
                  </a:extLst>
                </a:gridCol>
              </a:tblGrid>
              <a:tr h="370259"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Gill Sans MT" panose="020B0502020104020203" pitchFamily="34" charset="0"/>
                        </a:rPr>
                        <a:t>R1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Gill Sans MT" panose="020B0502020104020203" pitchFamily="34" charset="0"/>
                        </a:rPr>
                        <a:t>R7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Gill Sans MT" panose="020B0502020104020203" pitchFamily="34" charset="0"/>
                        </a:rPr>
                        <a:t>R8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b="1" dirty="0">
                        <a:latin typeface="Gill Sans MT" panose="020B0502020104020203" pitchFamily="34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81655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76456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07451-2682-4631-91C6-6803507CE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365126"/>
            <a:ext cx="7886701" cy="723445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Register intervals in action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365E84-7FCD-400C-9A6C-218C07E3A0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 and G are potential candidates to merge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A079D1-76C4-453A-B629-011223907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18</a:t>
            </a:fld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792E6BB-581B-4F89-890D-41EBFFCFA5D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614488" y="1741488"/>
            <a:ext cx="5915025" cy="4435475"/>
            <a:chOff x="1017" y="1097"/>
            <a:chExt cx="3726" cy="2794"/>
          </a:xfrm>
        </p:grpSpPr>
        <p:sp>
          <p:nvSpPr>
            <p:cNvPr id="6" name="AutoShape 3">
              <a:extLst>
                <a:ext uri="{FF2B5EF4-FFF2-40B4-BE49-F238E27FC236}">
                  <a16:creationId xmlns:a16="http://schemas.microsoft.com/office/drawing/2014/main" id="{37E7E2AA-C67B-4860-974A-D0FC63F272B3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017" y="1097"/>
              <a:ext cx="3726" cy="27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 dirty="0"/>
            </a:p>
          </p:txBody>
        </p:sp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1EC106E6-07E7-4022-9B0D-8DA748688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4" y="1161"/>
              <a:ext cx="731" cy="489"/>
            </a:xfrm>
            <a:custGeom>
              <a:avLst/>
              <a:gdLst>
                <a:gd name="T0" fmla="*/ 576 w 5760"/>
                <a:gd name="T1" fmla="*/ 3840 h 3840"/>
                <a:gd name="T2" fmla="*/ 5184 w 5760"/>
                <a:gd name="T3" fmla="*/ 3840 h 3840"/>
                <a:gd name="T4" fmla="*/ 5760 w 5760"/>
                <a:gd name="T5" fmla="*/ 3264 h 3840"/>
                <a:gd name="T6" fmla="*/ 5760 w 5760"/>
                <a:gd name="T7" fmla="*/ 576 h 3840"/>
                <a:gd name="T8" fmla="*/ 5184 w 5760"/>
                <a:gd name="T9" fmla="*/ 0 h 3840"/>
                <a:gd name="T10" fmla="*/ 576 w 5760"/>
                <a:gd name="T11" fmla="*/ 0 h 3840"/>
                <a:gd name="T12" fmla="*/ 0 w 5760"/>
                <a:gd name="T13" fmla="*/ 576 h 3840"/>
                <a:gd name="T14" fmla="*/ 0 w 5760"/>
                <a:gd name="T15" fmla="*/ 3264 h 3840"/>
                <a:gd name="T16" fmla="*/ 576 w 5760"/>
                <a:gd name="T17" fmla="*/ 3840 h 3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3840">
                  <a:moveTo>
                    <a:pt x="576" y="3840"/>
                  </a:moveTo>
                  <a:lnTo>
                    <a:pt x="5184" y="3840"/>
                  </a:lnTo>
                  <a:cubicBezTo>
                    <a:pt x="5502" y="3840"/>
                    <a:pt x="5760" y="3582"/>
                    <a:pt x="5760" y="3264"/>
                  </a:cubicBezTo>
                  <a:lnTo>
                    <a:pt x="5760" y="576"/>
                  </a:lnTo>
                  <a:cubicBezTo>
                    <a:pt x="5760" y="258"/>
                    <a:pt x="5502" y="0"/>
                    <a:pt x="5184" y="0"/>
                  </a:cubicBezTo>
                  <a:lnTo>
                    <a:pt x="576" y="0"/>
                  </a:lnTo>
                  <a:cubicBezTo>
                    <a:pt x="258" y="0"/>
                    <a:pt x="0" y="258"/>
                    <a:pt x="0" y="576"/>
                  </a:cubicBezTo>
                  <a:lnTo>
                    <a:pt x="0" y="3264"/>
                  </a:lnTo>
                  <a:cubicBezTo>
                    <a:pt x="0" y="3582"/>
                    <a:pt x="258" y="3840"/>
                    <a:pt x="576" y="3840"/>
                  </a:cubicBezTo>
                  <a:close/>
                </a:path>
              </a:pathLst>
            </a:custGeom>
            <a:solidFill>
              <a:schemeClr val="accent1"/>
            </a:solidFill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b="1" dirty="0"/>
                <a:t>A</a:t>
              </a:r>
              <a:endParaRPr lang="en-US" sz="2400" b="1" dirty="0"/>
            </a:p>
            <a:p>
              <a:pPr algn="ctr"/>
              <a:r>
                <a:rPr lang="en-US" sz="2000" dirty="0"/>
                <a:t>R1</a:t>
              </a:r>
              <a:endParaRPr lang="en-US" sz="2400" dirty="0"/>
            </a:p>
          </p:txBody>
        </p:sp>
        <p:sp>
          <p:nvSpPr>
            <p:cNvPr id="8" name="Rectangle 6">
              <a:extLst>
                <a:ext uri="{FF2B5EF4-FFF2-40B4-BE49-F238E27FC236}">
                  <a16:creationId xmlns:a16="http://schemas.microsoft.com/office/drawing/2014/main" id="{6FB141C5-5F97-479E-AFEA-4A9798880D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0" y="1131"/>
              <a:ext cx="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" name="Rectangle 7">
              <a:extLst>
                <a:ext uri="{FF2B5EF4-FFF2-40B4-BE49-F238E27FC236}">
                  <a16:creationId xmlns:a16="http://schemas.microsoft.com/office/drawing/2014/main" id="{6FCA5BB1-F5BB-419B-9CF7-7751AFC7D0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2" y="1376"/>
              <a:ext cx="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" name="Line 8">
              <a:extLst>
                <a:ext uri="{FF2B5EF4-FFF2-40B4-BE49-F238E27FC236}">
                  <a16:creationId xmlns:a16="http://schemas.microsoft.com/office/drawing/2014/main" id="{4BF85C35-EEC2-434F-9F96-F4203AA0BDE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00" y="1650"/>
              <a:ext cx="0" cy="184"/>
            </a:xfrm>
            <a:prstGeom prst="line">
              <a:avLst/>
            </a:pr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12" name="Freeform 9">
              <a:extLst>
                <a:ext uri="{FF2B5EF4-FFF2-40B4-BE49-F238E27FC236}">
                  <a16:creationId xmlns:a16="http://schemas.microsoft.com/office/drawing/2014/main" id="{287FDD6D-8343-4F53-BEA0-ABD53EE0221E}"/>
                </a:ext>
              </a:extLst>
            </p:cNvPr>
            <p:cNvSpPr>
              <a:spLocks/>
            </p:cNvSpPr>
            <p:nvPr/>
          </p:nvSpPr>
          <p:spPr bwMode="auto">
            <a:xfrm>
              <a:off x="2067" y="1826"/>
              <a:ext cx="65" cy="65"/>
            </a:xfrm>
            <a:custGeom>
              <a:avLst/>
              <a:gdLst>
                <a:gd name="T0" fmla="*/ 65 w 65"/>
                <a:gd name="T1" fmla="*/ 0 h 65"/>
                <a:gd name="T2" fmla="*/ 33 w 65"/>
                <a:gd name="T3" fmla="*/ 65 h 65"/>
                <a:gd name="T4" fmla="*/ 0 w 65"/>
                <a:gd name="T5" fmla="*/ 0 h 65"/>
                <a:gd name="T6" fmla="*/ 65 w 65"/>
                <a:gd name="T7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5">
                  <a:moveTo>
                    <a:pt x="65" y="0"/>
                  </a:moveTo>
                  <a:lnTo>
                    <a:pt x="33" y="65"/>
                  </a:lnTo>
                  <a:lnTo>
                    <a:pt x="0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13" name="Freeform 10">
              <a:extLst>
                <a:ext uri="{FF2B5EF4-FFF2-40B4-BE49-F238E27FC236}">
                  <a16:creationId xmlns:a16="http://schemas.microsoft.com/office/drawing/2014/main" id="{76D9A29A-C1EE-4BA3-A68B-26403E67E2D1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4" y="1903"/>
              <a:ext cx="731" cy="489"/>
            </a:xfrm>
            <a:custGeom>
              <a:avLst/>
              <a:gdLst>
                <a:gd name="T0" fmla="*/ 576 w 5760"/>
                <a:gd name="T1" fmla="*/ 3840 h 3840"/>
                <a:gd name="T2" fmla="*/ 5184 w 5760"/>
                <a:gd name="T3" fmla="*/ 3840 h 3840"/>
                <a:gd name="T4" fmla="*/ 5760 w 5760"/>
                <a:gd name="T5" fmla="*/ 3264 h 3840"/>
                <a:gd name="T6" fmla="*/ 5760 w 5760"/>
                <a:gd name="T7" fmla="*/ 576 h 3840"/>
                <a:gd name="T8" fmla="*/ 5184 w 5760"/>
                <a:gd name="T9" fmla="*/ 0 h 3840"/>
                <a:gd name="T10" fmla="*/ 576 w 5760"/>
                <a:gd name="T11" fmla="*/ 0 h 3840"/>
                <a:gd name="T12" fmla="*/ 0 w 5760"/>
                <a:gd name="T13" fmla="*/ 576 h 3840"/>
                <a:gd name="T14" fmla="*/ 0 w 5760"/>
                <a:gd name="T15" fmla="*/ 3264 h 3840"/>
                <a:gd name="T16" fmla="*/ 576 w 5760"/>
                <a:gd name="T17" fmla="*/ 3840 h 3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3840">
                  <a:moveTo>
                    <a:pt x="576" y="3840"/>
                  </a:moveTo>
                  <a:lnTo>
                    <a:pt x="5184" y="3840"/>
                  </a:lnTo>
                  <a:cubicBezTo>
                    <a:pt x="5502" y="3840"/>
                    <a:pt x="5760" y="3582"/>
                    <a:pt x="5760" y="3264"/>
                  </a:cubicBezTo>
                  <a:lnTo>
                    <a:pt x="5760" y="576"/>
                  </a:lnTo>
                  <a:cubicBezTo>
                    <a:pt x="5760" y="258"/>
                    <a:pt x="5502" y="0"/>
                    <a:pt x="5184" y="0"/>
                  </a:cubicBezTo>
                  <a:lnTo>
                    <a:pt x="576" y="0"/>
                  </a:lnTo>
                  <a:cubicBezTo>
                    <a:pt x="258" y="0"/>
                    <a:pt x="0" y="258"/>
                    <a:pt x="0" y="576"/>
                  </a:cubicBezTo>
                  <a:lnTo>
                    <a:pt x="0" y="3264"/>
                  </a:lnTo>
                  <a:cubicBezTo>
                    <a:pt x="0" y="3582"/>
                    <a:pt x="258" y="3840"/>
                    <a:pt x="576" y="3840"/>
                  </a:cubicBezTo>
                  <a:close/>
                </a:path>
              </a:pathLst>
            </a:cu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b="1" dirty="0"/>
                <a:t>B</a:t>
              </a:r>
            </a:p>
            <a:p>
              <a:pPr algn="ctr"/>
              <a:r>
                <a:rPr lang="en-US" sz="2000" dirty="0"/>
                <a:t>R1, R9</a:t>
              </a:r>
            </a:p>
          </p:txBody>
        </p:sp>
        <p:sp>
          <p:nvSpPr>
            <p:cNvPr id="14" name="Rectangle 11">
              <a:extLst>
                <a:ext uri="{FF2B5EF4-FFF2-40B4-BE49-F238E27FC236}">
                  <a16:creationId xmlns:a16="http://schemas.microsoft.com/office/drawing/2014/main" id="{5601F175-988C-427F-80E8-F1F4E22C6E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3" y="1996"/>
              <a:ext cx="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" name="Line 12">
              <a:extLst>
                <a:ext uri="{FF2B5EF4-FFF2-40B4-BE49-F238E27FC236}">
                  <a16:creationId xmlns:a16="http://schemas.microsoft.com/office/drawing/2014/main" id="{F28CDAB2-CF80-4865-A32B-E70E2876712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00" y="2392"/>
              <a:ext cx="0" cy="185"/>
            </a:xfrm>
            <a:prstGeom prst="line">
              <a:avLst/>
            </a:pr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16" name="Freeform 13">
              <a:extLst>
                <a:ext uri="{FF2B5EF4-FFF2-40B4-BE49-F238E27FC236}">
                  <a16:creationId xmlns:a16="http://schemas.microsoft.com/office/drawing/2014/main" id="{B9E249D6-BF20-42E4-B68F-6D3D82C47444}"/>
                </a:ext>
              </a:extLst>
            </p:cNvPr>
            <p:cNvSpPr>
              <a:spLocks/>
            </p:cNvSpPr>
            <p:nvPr/>
          </p:nvSpPr>
          <p:spPr bwMode="auto">
            <a:xfrm>
              <a:off x="2067" y="2569"/>
              <a:ext cx="65" cy="64"/>
            </a:xfrm>
            <a:custGeom>
              <a:avLst/>
              <a:gdLst>
                <a:gd name="T0" fmla="*/ 65 w 65"/>
                <a:gd name="T1" fmla="*/ 0 h 64"/>
                <a:gd name="T2" fmla="*/ 33 w 65"/>
                <a:gd name="T3" fmla="*/ 64 h 64"/>
                <a:gd name="T4" fmla="*/ 0 w 65"/>
                <a:gd name="T5" fmla="*/ 0 h 64"/>
                <a:gd name="T6" fmla="*/ 65 w 65"/>
                <a:gd name="T7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4">
                  <a:moveTo>
                    <a:pt x="65" y="0"/>
                  </a:moveTo>
                  <a:lnTo>
                    <a:pt x="33" y="64"/>
                  </a:lnTo>
                  <a:lnTo>
                    <a:pt x="0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17" name="Freeform 14">
              <a:extLst>
                <a:ext uri="{FF2B5EF4-FFF2-40B4-BE49-F238E27FC236}">
                  <a16:creationId xmlns:a16="http://schemas.microsoft.com/office/drawing/2014/main" id="{DE55A6E1-131E-4A21-8D16-7538E5058C7B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4" y="2646"/>
              <a:ext cx="731" cy="489"/>
            </a:xfrm>
            <a:custGeom>
              <a:avLst/>
              <a:gdLst>
                <a:gd name="T0" fmla="*/ 576 w 5760"/>
                <a:gd name="T1" fmla="*/ 3840 h 3840"/>
                <a:gd name="T2" fmla="*/ 5184 w 5760"/>
                <a:gd name="T3" fmla="*/ 3840 h 3840"/>
                <a:gd name="T4" fmla="*/ 5760 w 5760"/>
                <a:gd name="T5" fmla="*/ 3264 h 3840"/>
                <a:gd name="T6" fmla="*/ 5760 w 5760"/>
                <a:gd name="T7" fmla="*/ 576 h 3840"/>
                <a:gd name="T8" fmla="*/ 5184 w 5760"/>
                <a:gd name="T9" fmla="*/ 0 h 3840"/>
                <a:gd name="T10" fmla="*/ 576 w 5760"/>
                <a:gd name="T11" fmla="*/ 0 h 3840"/>
                <a:gd name="T12" fmla="*/ 0 w 5760"/>
                <a:gd name="T13" fmla="*/ 576 h 3840"/>
                <a:gd name="T14" fmla="*/ 0 w 5760"/>
                <a:gd name="T15" fmla="*/ 3264 h 3840"/>
                <a:gd name="T16" fmla="*/ 576 w 5760"/>
                <a:gd name="T17" fmla="*/ 3840 h 3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3840">
                  <a:moveTo>
                    <a:pt x="576" y="3840"/>
                  </a:moveTo>
                  <a:lnTo>
                    <a:pt x="5184" y="3840"/>
                  </a:lnTo>
                  <a:cubicBezTo>
                    <a:pt x="5502" y="3840"/>
                    <a:pt x="5760" y="3583"/>
                    <a:pt x="5760" y="3264"/>
                  </a:cubicBezTo>
                  <a:lnTo>
                    <a:pt x="5760" y="576"/>
                  </a:lnTo>
                  <a:cubicBezTo>
                    <a:pt x="5760" y="258"/>
                    <a:pt x="5502" y="0"/>
                    <a:pt x="5184" y="0"/>
                  </a:cubicBezTo>
                  <a:lnTo>
                    <a:pt x="576" y="0"/>
                  </a:lnTo>
                  <a:cubicBezTo>
                    <a:pt x="258" y="0"/>
                    <a:pt x="0" y="258"/>
                    <a:pt x="0" y="576"/>
                  </a:cubicBezTo>
                  <a:lnTo>
                    <a:pt x="0" y="3264"/>
                  </a:lnTo>
                  <a:cubicBezTo>
                    <a:pt x="0" y="3583"/>
                    <a:pt x="258" y="3840"/>
                    <a:pt x="576" y="3840"/>
                  </a:cubicBezTo>
                  <a:close/>
                </a:path>
              </a:pathLst>
            </a:cu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b="1" dirty="0"/>
                <a:t>C</a:t>
              </a:r>
            </a:p>
            <a:p>
              <a:pPr algn="ctr"/>
              <a:r>
                <a:rPr lang="en-US" sz="2000" dirty="0"/>
                <a:t>R1</a:t>
              </a:r>
            </a:p>
          </p:txBody>
        </p:sp>
        <p:sp>
          <p:nvSpPr>
            <p:cNvPr id="18" name="Rectangle 15">
              <a:extLst>
                <a:ext uri="{FF2B5EF4-FFF2-40B4-BE49-F238E27FC236}">
                  <a16:creationId xmlns:a16="http://schemas.microsoft.com/office/drawing/2014/main" id="{1C4B7CBE-66B7-4739-8C81-D15CD7E8AD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3" y="2739"/>
              <a:ext cx="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" name="Line 16">
              <a:extLst>
                <a:ext uri="{FF2B5EF4-FFF2-40B4-BE49-F238E27FC236}">
                  <a16:creationId xmlns:a16="http://schemas.microsoft.com/office/drawing/2014/main" id="{ED9D51E5-1474-4349-91FA-DE3F3B2F67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00" y="3135"/>
              <a:ext cx="0" cy="196"/>
            </a:xfrm>
            <a:prstGeom prst="line">
              <a:avLst/>
            </a:pr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20" name="Freeform 17">
              <a:extLst>
                <a:ext uri="{FF2B5EF4-FFF2-40B4-BE49-F238E27FC236}">
                  <a16:creationId xmlns:a16="http://schemas.microsoft.com/office/drawing/2014/main" id="{8ABCAC77-DD07-402B-B9DA-A486F5950306}"/>
                </a:ext>
              </a:extLst>
            </p:cNvPr>
            <p:cNvSpPr>
              <a:spLocks/>
            </p:cNvSpPr>
            <p:nvPr/>
          </p:nvSpPr>
          <p:spPr bwMode="auto">
            <a:xfrm>
              <a:off x="2067" y="3323"/>
              <a:ext cx="65" cy="65"/>
            </a:xfrm>
            <a:custGeom>
              <a:avLst/>
              <a:gdLst>
                <a:gd name="T0" fmla="*/ 65 w 65"/>
                <a:gd name="T1" fmla="*/ 0 h 65"/>
                <a:gd name="T2" fmla="*/ 33 w 65"/>
                <a:gd name="T3" fmla="*/ 65 h 65"/>
                <a:gd name="T4" fmla="*/ 0 w 65"/>
                <a:gd name="T5" fmla="*/ 0 h 65"/>
                <a:gd name="T6" fmla="*/ 65 w 65"/>
                <a:gd name="T7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5">
                  <a:moveTo>
                    <a:pt x="65" y="0"/>
                  </a:moveTo>
                  <a:lnTo>
                    <a:pt x="33" y="65"/>
                  </a:lnTo>
                  <a:lnTo>
                    <a:pt x="0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21" name="Freeform 18">
              <a:extLst>
                <a:ext uri="{FF2B5EF4-FFF2-40B4-BE49-F238E27FC236}">
                  <a16:creationId xmlns:a16="http://schemas.microsoft.com/office/drawing/2014/main" id="{B1A1D938-EFEA-49DF-991A-BBE5C5FF5A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4" y="3389"/>
              <a:ext cx="731" cy="489"/>
            </a:xfrm>
            <a:custGeom>
              <a:avLst/>
              <a:gdLst>
                <a:gd name="T0" fmla="*/ 576 w 5760"/>
                <a:gd name="T1" fmla="*/ 3840 h 3840"/>
                <a:gd name="T2" fmla="*/ 5184 w 5760"/>
                <a:gd name="T3" fmla="*/ 3840 h 3840"/>
                <a:gd name="T4" fmla="*/ 5760 w 5760"/>
                <a:gd name="T5" fmla="*/ 3264 h 3840"/>
                <a:gd name="T6" fmla="*/ 5760 w 5760"/>
                <a:gd name="T7" fmla="*/ 576 h 3840"/>
                <a:gd name="T8" fmla="*/ 5184 w 5760"/>
                <a:gd name="T9" fmla="*/ 0 h 3840"/>
                <a:gd name="T10" fmla="*/ 576 w 5760"/>
                <a:gd name="T11" fmla="*/ 0 h 3840"/>
                <a:gd name="T12" fmla="*/ 0 w 5760"/>
                <a:gd name="T13" fmla="*/ 576 h 3840"/>
                <a:gd name="T14" fmla="*/ 0 w 5760"/>
                <a:gd name="T15" fmla="*/ 3264 h 3840"/>
                <a:gd name="T16" fmla="*/ 576 w 5760"/>
                <a:gd name="T17" fmla="*/ 3840 h 3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3840">
                  <a:moveTo>
                    <a:pt x="576" y="3840"/>
                  </a:moveTo>
                  <a:lnTo>
                    <a:pt x="5184" y="3840"/>
                  </a:lnTo>
                  <a:cubicBezTo>
                    <a:pt x="5502" y="3840"/>
                    <a:pt x="5760" y="3582"/>
                    <a:pt x="5760" y="3264"/>
                  </a:cubicBezTo>
                  <a:lnTo>
                    <a:pt x="5760" y="576"/>
                  </a:lnTo>
                  <a:cubicBezTo>
                    <a:pt x="5760" y="258"/>
                    <a:pt x="5502" y="0"/>
                    <a:pt x="5184" y="0"/>
                  </a:cubicBezTo>
                  <a:lnTo>
                    <a:pt x="576" y="0"/>
                  </a:lnTo>
                  <a:cubicBezTo>
                    <a:pt x="258" y="0"/>
                    <a:pt x="0" y="258"/>
                    <a:pt x="0" y="576"/>
                  </a:cubicBezTo>
                  <a:lnTo>
                    <a:pt x="0" y="3264"/>
                  </a:lnTo>
                  <a:cubicBezTo>
                    <a:pt x="0" y="3582"/>
                    <a:pt x="258" y="3840"/>
                    <a:pt x="576" y="3840"/>
                  </a:cubicBezTo>
                  <a:close/>
                </a:path>
              </a:pathLst>
            </a:cu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b="1" dirty="0"/>
                <a:t>D</a:t>
              </a:r>
            </a:p>
            <a:p>
              <a:pPr algn="ctr"/>
              <a:r>
                <a:rPr lang="en-US" sz="2000" dirty="0"/>
                <a:t>R5, R6</a:t>
              </a:r>
            </a:p>
          </p:txBody>
        </p:sp>
        <p:sp>
          <p:nvSpPr>
            <p:cNvPr id="22" name="Rectangle 19">
              <a:extLst>
                <a:ext uri="{FF2B5EF4-FFF2-40B4-BE49-F238E27FC236}">
                  <a16:creationId xmlns:a16="http://schemas.microsoft.com/office/drawing/2014/main" id="{FA8D3716-D42C-4C9B-9597-FF191B1B60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9" y="3482"/>
              <a:ext cx="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3" name="Freeform 20">
              <a:extLst>
                <a:ext uri="{FF2B5EF4-FFF2-40B4-BE49-F238E27FC236}">
                  <a16:creationId xmlns:a16="http://schemas.microsoft.com/office/drawing/2014/main" id="{FEDEE5A9-C79F-4E2D-81C7-0F3844D286B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8" y="2920"/>
              <a:ext cx="306" cy="714"/>
            </a:xfrm>
            <a:custGeom>
              <a:avLst/>
              <a:gdLst>
                <a:gd name="T0" fmla="*/ 306 w 306"/>
                <a:gd name="T1" fmla="*/ 714 h 714"/>
                <a:gd name="T2" fmla="*/ 0 w 306"/>
                <a:gd name="T3" fmla="*/ 332 h 714"/>
                <a:gd name="T4" fmla="*/ 222 w 306"/>
                <a:gd name="T5" fmla="*/ 0 h 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6" h="714">
                  <a:moveTo>
                    <a:pt x="306" y="714"/>
                  </a:moveTo>
                  <a:cubicBezTo>
                    <a:pt x="214" y="714"/>
                    <a:pt x="0" y="517"/>
                    <a:pt x="0" y="332"/>
                  </a:cubicBezTo>
                  <a:cubicBezTo>
                    <a:pt x="0" y="191"/>
                    <a:pt x="122" y="57"/>
                    <a:pt x="222" y="0"/>
                  </a:cubicBezTo>
                </a:path>
              </a:pathLst>
            </a:cu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24" name="Freeform 21">
              <a:extLst>
                <a:ext uri="{FF2B5EF4-FFF2-40B4-BE49-F238E27FC236}">
                  <a16:creationId xmlns:a16="http://schemas.microsoft.com/office/drawing/2014/main" id="{1A91016C-234A-4AB1-AE57-D3F48F59B398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1" y="2891"/>
              <a:ext cx="103" cy="62"/>
            </a:xfrm>
            <a:custGeom>
              <a:avLst/>
              <a:gdLst>
                <a:gd name="T0" fmla="*/ 0 w 103"/>
                <a:gd name="T1" fmla="*/ 1 h 62"/>
                <a:gd name="T2" fmla="*/ 103 w 103"/>
                <a:gd name="T3" fmla="*/ 0 h 62"/>
                <a:gd name="T4" fmla="*/ 21 w 103"/>
                <a:gd name="T5" fmla="*/ 62 h 62"/>
                <a:gd name="T6" fmla="*/ 0 w 103"/>
                <a:gd name="T7" fmla="*/ 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3" h="62">
                  <a:moveTo>
                    <a:pt x="0" y="1"/>
                  </a:moveTo>
                  <a:lnTo>
                    <a:pt x="103" y="0"/>
                  </a:lnTo>
                  <a:lnTo>
                    <a:pt x="21" y="6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25" name="Freeform 22">
              <a:extLst>
                <a:ext uri="{FF2B5EF4-FFF2-40B4-BE49-F238E27FC236}">
                  <a16:creationId xmlns:a16="http://schemas.microsoft.com/office/drawing/2014/main" id="{1A45EE41-031A-42F2-9C4E-C42AC2DA744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1" y="2183"/>
              <a:ext cx="703" cy="1451"/>
            </a:xfrm>
            <a:custGeom>
              <a:avLst/>
              <a:gdLst>
                <a:gd name="T0" fmla="*/ 703 w 703"/>
                <a:gd name="T1" fmla="*/ 1451 h 1451"/>
                <a:gd name="T2" fmla="*/ 0 w 703"/>
                <a:gd name="T3" fmla="*/ 809 h 1451"/>
                <a:gd name="T4" fmla="*/ 621 w 703"/>
                <a:gd name="T5" fmla="*/ 0 h 1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03" h="1451">
                  <a:moveTo>
                    <a:pt x="703" y="1451"/>
                  </a:moveTo>
                  <a:cubicBezTo>
                    <a:pt x="611" y="1451"/>
                    <a:pt x="0" y="1180"/>
                    <a:pt x="0" y="809"/>
                  </a:cubicBezTo>
                  <a:cubicBezTo>
                    <a:pt x="0" y="498"/>
                    <a:pt x="428" y="117"/>
                    <a:pt x="621" y="0"/>
                  </a:cubicBezTo>
                </a:path>
              </a:pathLst>
            </a:cu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26" name="Freeform 23">
              <a:extLst>
                <a:ext uri="{FF2B5EF4-FFF2-40B4-BE49-F238E27FC236}">
                  <a16:creationId xmlns:a16="http://schemas.microsoft.com/office/drawing/2014/main" id="{65882A8C-67BD-4B11-9A8A-EB15DD6486A1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2" y="2148"/>
              <a:ext cx="102" cy="68"/>
            </a:xfrm>
            <a:custGeom>
              <a:avLst/>
              <a:gdLst>
                <a:gd name="T0" fmla="*/ 0 w 102"/>
                <a:gd name="T1" fmla="*/ 9 h 68"/>
                <a:gd name="T2" fmla="*/ 102 w 102"/>
                <a:gd name="T3" fmla="*/ 0 h 68"/>
                <a:gd name="T4" fmla="*/ 25 w 102"/>
                <a:gd name="T5" fmla="*/ 68 h 68"/>
                <a:gd name="T6" fmla="*/ 0 w 102"/>
                <a:gd name="T7" fmla="*/ 9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2" h="68">
                  <a:moveTo>
                    <a:pt x="0" y="9"/>
                  </a:moveTo>
                  <a:lnTo>
                    <a:pt x="102" y="0"/>
                  </a:lnTo>
                  <a:lnTo>
                    <a:pt x="25" y="68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27" name="Freeform 24">
              <a:extLst>
                <a:ext uri="{FF2B5EF4-FFF2-40B4-BE49-F238E27FC236}">
                  <a16:creationId xmlns:a16="http://schemas.microsoft.com/office/drawing/2014/main" id="{F5CE4E84-9854-4DFB-8609-7806EE474A09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3" y="1911"/>
              <a:ext cx="732" cy="489"/>
            </a:xfrm>
            <a:custGeom>
              <a:avLst/>
              <a:gdLst>
                <a:gd name="T0" fmla="*/ 576 w 5760"/>
                <a:gd name="T1" fmla="*/ 3840 h 3840"/>
                <a:gd name="T2" fmla="*/ 5184 w 5760"/>
                <a:gd name="T3" fmla="*/ 3840 h 3840"/>
                <a:gd name="T4" fmla="*/ 5760 w 5760"/>
                <a:gd name="T5" fmla="*/ 3264 h 3840"/>
                <a:gd name="T6" fmla="*/ 5760 w 5760"/>
                <a:gd name="T7" fmla="*/ 576 h 3840"/>
                <a:gd name="T8" fmla="*/ 5184 w 5760"/>
                <a:gd name="T9" fmla="*/ 0 h 3840"/>
                <a:gd name="T10" fmla="*/ 576 w 5760"/>
                <a:gd name="T11" fmla="*/ 0 h 3840"/>
                <a:gd name="T12" fmla="*/ 0 w 5760"/>
                <a:gd name="T13" fmla="*/ 576 h 3840"/>
                <a:gd name="T14" fmla="*/ 0 w 5760"/>
                <a:gd name="T15" fmla="*/ 3264 h 3840"/>
                <a:gd name="T16" fmla="*/ 576 w 5760"/>
                <a:gd name="T17" fmla="*/ 3840 h 3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3840">
                  <a:moveTo>
                    <a:pt x="576" y="3840"/>
                  </a:moveTo>
                  <a:lnTo>
                    <a:pt x="5184" y="3840"/>
                  </a:lnTo>
                  <a:cubicBezTo>
                    <a:pt x="5503" y="3840"/>
                    <a:pt x="5760" y="3582"/>
                    <a:pt x="5760" y="3264"/>
                  </a:cubicBezTo>
                  <a:lnTo>
                    <a:pt x="5760" y="576"/>
                  </a:lnTo>
                  <a:cubicBezTo>
                    <a:pt x="5760" y="258"/>
                    <a:pt x="5503" y="0"/>
                    <a:pt x="5184" y="0"/>
                  </a:cubicBezTo>
                  <a:lnTo>
                    <a:pt x="576" y="0"/>
                  </a:lnTo>
                  <a:cubicBezTo>
                    <a:pt x="258" y="0"/>
                    <a:pt x="0" y="258"/>
                    <a:pt x="0" y="576"/>
                  </a:cubicBezTo>
                  <a:lnTo>
                    <a:pt x="0" y="3264"/>
                  </a:lnTo>
                  <a:cubicBezTo>
                    <a:pt x="0" y="3582"/>
                    <a:pt x="258" y="3840"/>
                    <a:pt x="576" y="3840"/>
                  </a:cubicBezTo>
                  <a:close/>
                </a:path>
              </a:pathLst>
            </a:custGeom>
            <a:solidFill>
              <a:schemeClr val="accent1"/>
            </a:solidFill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b="1" dirty="0"/>
                <a:t>E</a:t>
              </a:r>
            </a:p>
            <a:p>
              <a:pPr algn="ctr"/>
              <a:r>
                <a:rPr lang="en-US" sz="2000" dirty="0"/>
                <a:t>R7, R8</a:t>
              </a:r>
            </a:p>
          </p:txBody>
        </p:sp>
        <p:sp>
          <p:nvSpPr>
            <p:cNvPr id="28" name="Rectangle 25">
              <a:extLst>
                <a:ext uri="{FF2B5EF4-FFF2-40B4-BE49-F238E27FC236}">
                  <a16:creationId xmlns:a16="http://schemas.microsoft.com/office/drawing/2014/main" id="{DC3118ED-99D8-4535-AB1D-F4C71A2A01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04" y="1996"/>
              <a:ext cx="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9" name="Freeform 26">
              <a:extLst>
                <a:ext uri="{FF2B5EF4-FFF2-40B4-BE49-F238E27FC236}">
                  <a16:creationId xmlns:a16="http://schemas.microsoft.com/office/drawing/2014/main" id="{F264336B-1754-4CCE-8877-B1952D2424A1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5" y="1405"/>
              <a:ext cx="914" cy="409"/>
            </a:xfrm>
            <a:custGeom>
              <a:avLst/>
              <a:gdLst>
                <a:gd name="T0" fmla="*/ 0 w 914"/>
                <a:gd name="T1" fmla="*/ 0 h 409"/>
                <a:gd name="T2" fmla="*/ 914 w 914"/>
                <a:gd name="T3" fmla="*/ 0 h 409"/>
                <a:gd name="T4" fmla="*/ 914 w 914"/>
                <a:gd name="T5" fmla="*/ 409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14" h="409">
                  <a:moveTo>
                    <a:pt x="0" y="0"/>
                  </a:moveTo>
                  <a:lnTo>
                    <a:pt x="914" y="0"/>
                  </a:lnTo>
                  <a:lnTo>
                    <a:pt x="914" y="409"/>
                  </a:lnTo>
                </a:path>
              </a:pathLst>
            </a:cu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30" name="Freeform 27">
              <a:extLst>
                <a:ext uri="{FF2B5EF4-FFF2-40B4-BE49-F238E27FC236}">
                  <a16:creationId xmlns:a16="http://schemas.microsoft.com/office/drawing/2014/main" id="{A8AF759D-5C85-48C2-93BE-D165EF0BA335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7" y="1806"/>
              <a:ext cx="64" cy="97"/>
            </a:xfrm>
            <a:custGeom>
              <a:avLst/>
              <a:gdLst>
                <a:gd name="T0" fmla="*/ 64 w 64"/>
                <a:gd name="T1" fmla="*/ 0 h 97"/>
                <a:gd name="T2" fmla="*/ 32 w 64"/>
                <a:gd name="T3" fmla="*/ 97 h 97"/>
                <a:gd name="T4" fmla="*/ 0 w 64"/>
                <a:gd name="T5" fmla="*/ 0 h 97"/>
                <a:gd name="T6" fmla="*/ 64 w 64"/>
                <a:gd name="T7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" h="97">
                  <a:moveTo>
                    <a:pt x="64" y="0"/>
                  </a:moveTo>
                  <a:lnTo>
                    <a:pt x="32" y="97"/>
                  </a:lnTo>
                  <a:lnTo>
                    <a:pt x="0" y="0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31" name="Freeform 28">
              <a:extLst>
                <a:ext uri="{FF2B5EF4-FFF2-40B4-BE49-F238E27FC236}">
                  <a16:creationId xmlns:a16="http://schemas.microsoft.com/office/drawing/2014/main" id="{EEC2AEF2-7285-4DC6-B2F8-E27ABF4B521C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7" y="2646"/>
              <a:ext cx="732" cy="489"/>
            </a:xfrm>
            <a:custGeom>
              <a:avLst/>
              <a:gdLst>
                <a:gd name="T0" fmla="*/ 576 w 5760"/>
                <a:gd name="T1" fmla="*/ 3840 h 3840"/>
                <a:gd name="T2" fmla="*/ 5184 w 5760"/>
                <a:gd name="T3" fmla="*/ 3840 h 3840"/>
                <a:gd name="T4" fmla="*/ 5760 w 5760"/>
                <a:gd name="T5" fmla="*/ 3264 h 3840"/>
                <a:gd name="T6" fmla="*/ 5760 w 5760"/>
                <a:gd name="T7" fmla="*/ 576 h 3840"/>
                <a:gd name="T8" fmla="*/ 5184 w 5760"/>
                <a:gd name="T9" fmla="*/ 0 h 3840"/>
                <a:gd name="T10" fmla="*/ 576 w 5760"/>
                <a:gd name="T11" fmla="*/ 0 h 3840"/>
                <a:gd name="T12" fmla="*/ 0 w 5760"/>
                <a:gd name="T13" fmla="*/ 576 h 3840"/>
                <a:gd name="T14" fmla="*/ 0 w 5760"/>
                <a:gd name="T15" fmla="*/ 3264 h 3840"/>
                <a:gd name="T16" fmla="*/ 576 w 5760"/>
                <a:gd name="T17" fmla="*/ 3840 h 3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3840">
                  <a:moveTo>
                    <a:pt x="576" y="3840"/>
                  </a:moveTo>
                  <a:lnTo>
                    <a:pt x="5184" y="3840"/>
                  </a:lnTo>
                  <a:cubicBezTo>
                    <a:pt x="5502" y="3840"/>
                    <a:pt x="5760" y="3583"/>
                    <a:pt x="5760" y="3264"/>
                  </a:cubicBezTo>
                  <a:lnTo>
                    <a:pt x="5760" y="576"/>
                  </a:lnTo>
                  <a:cubicBezTo>
                    <a:pt x="5760" y="258"/>
                    <a:pt x="5502" y="0"/>
                    <a:pt x="5184" y="0"/>
                  </a:cubicBezTo>
                  <a:lnTo>
                    <a:pt x="576" y="0"/>
                  </a:lnTo>
                  <a:cubicBezTo>
                    <a:pt x="258" y="0"/>
                    <a:pt x="0" y="258"/>
                    <a:pt x="0" y="576"/>
                  </a:cubicBezTo>
                  <a:lnTo>
                    <a:pt x="0" y="3264"/>
                  </a:lnTo>
                  <a:cubicBezTo>
                    <a:pt x="0" y="3583"/>
                    <a:pt x="258" y="3840"/>
                    <a:pt x="576" y="3840"/>
                  </a:cubicBezTo>
                  <a:close/>
                </a:path>
              </a:pathLst>
            </a:custGeom>
            <a:pattFill prst="wdDnDiag">
              <a:fgClr>
                <a:schemeClr val="accent1"/>
              </a:fgClr>
              <a:bgClr>
                <a:schemeClr val="bg1"/>
              </a:bgClr>
            </a:pattFill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b="1" dirty="0"/>
                <a:t>G</a:t>
              </a:r>
            </a:p>
            <a:p>
              <a:pPr algn="ctr"/>
              <a:r>
                <a:rPr lang="en-US" sz="2000" dirty="0"/>
                <a:t>R2, R3</a:t>
              </a:r>
            </a:p>
          </p:txBody>
        </p:sp>
        <p:sp>
          <p:nvSpPr>
            <p:cNvPr id="32" name="Rectangle 29">
              <a:extLst>
                <a:ext uri="{FF2B5EF4-FFF2-40B4-BE49-F238E27FC236}">
                  <a16:creationId xmlns:a16="http://schemas.microsoft.com/office/drawing/2014/main" id="{0AF64BC9-211A-48A2-8192-0CE9F0E82A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17" y="2739"/>
              <a:ext cx="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3" name="Freeform 30">
              <a:extLst>
                <a:ext uri="{FF2B5EF4-FFF2-40B4-BE49-F238E27FC236}">
                  <a16:creationId xmlns:a16="http://schemas.microsoft.com/office/drawing/2014/main" id="{3338951E-D3D9-424F-A0F1-E29DD74714D6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3" y="2640"/>
              <a:ext cx="732" cy="489"/>
            </a:xfrm>
            <a:custGeom>
              <a:avLst/>
              <a:gdLst>
                <a:gd name="T0" fmla="*/ 576 w 5760"/>
                <a:gd name="T1" fmla="*/ 3840 h 3840"/>
                <a:gd name="T2" fmla="*/ 5184 w 5760"/>
                <a:gd name="T3" fmla="*/ 3840 h 3840"/>
                <a:gd name="T4" fmla="*/ 5760 w 5760"/>
                <a:gd name="T5" fmla="*/ 3264 h 3840"/>
                <a:gd name="T6" fmla="*/ 5760 w 5760"/>
                <a:gd name="T7" fmla="*/ 576 h 3840"/>
                <a:gd name="T8" fmla="*/ 5184 w 5760"/>
                <a:gd name="T9" fmla="*/ 0 h 3840"/>
                <a:gd name="T10" fmla="*/ 576 w 5760"/>
                <a:gd name="T11" fmla="*/ 0 h 3840"/>
                <a:gd name="T12" fmla="*/ 0 w 5760"/>
                <a:gd name="T13" fmla="*/ 576 h 3840"/>
                <a:gd name="T14" fmla="*/ 0 w 5760"/>
                <a:gd name="T15" fmla="*/ 3264 h 3840"/>
                <a:gd name="T16" fmla="*/ 576 w 5760"/>
                <a:gd name="T17" fmla="*/ 3840 h 3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3840">
                  <a:moveTo>
                    <a:pt x="576" y="3840"/>
                  </a:moveTo>
                  <a:lnTo>
                    <a:pt x="5184" y="3840"/>
                  </a:lnTo>
                  <a:cubicBezTo>
                    <a:pt x="5503" y="3840"/>
                    <a:pt x="5760" y="3582"/>
                    <a:pt x="5760" y="3264"/>
                  </a:cubicBezTo>
                  <a:lnTo>
                    <a:pt x="5760" y="576"/>
                  </a:lnTo>
                  <a:cubicBezTo>
                    <a:pt x="5760" y="257"/>
                    <a:pt x="5503" y="0"/>
                    <a:pt x="5184" y="0"/>
                  </a:cubicBezTo>
                  <a:lnTo>
                    <a:pt x="576" y="0"/>
                  </a:lnTo>
                  <a:cubicBezTo>
                    <a:pt x="258" y="0"/>
                    <a:pt x="0" y="257"/>
                    <a:pt x="0" y="576"/>
                  </a:cubicBezTo>
                  <a:lnTo>
                    <a:pt x="0" y="3264"/>
                  </a:lnTo>
                  <a:cubicBezTo>
                    <a:pt x="0" y="3582"/>
                    <a:pt x="258" y="3840"/>
                    <a:pt x="576" y="3840"/>
                  </a:cubicBezTo>
                  <a:close/>
                </a:path>
              </a:pathLst>
            </a:custGeom>
            <a:pattFill prst="wdDnDiag">
              <a:fgClr>
                <a:schemeClr val="accent1"/>
              </a:fgClr>
              <a:bgClr>
                <a:schemeClr val="bg1"/>
              </a:bgClr>
            </a:pattFill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b="1" dirty="0"/>
                <a:t>F</a:t>
              </a:r>
            </a:p>
            <a:p>
              <a:pPr algn="ctr"/>
              <a:r>
                <a:rPr lang="en-US" sz="2000" dirty="0"/>
                <a:t>R3, R8</a:t>
              </a:r>
            </a:p>
          </p:txBody>
        </p:sp>
        <p:sp>
          <p:nvSpPr>
            <p:cNvPr id="35" name="Line 32">
              <a:extLst>
                <a:ext uri="{FF2B5EF4-FFF2-40B4-BE49-F238E27FC236}">
                  <a16:creationId xmlns:a16="http://schemas.microsoft.com/office/drawing/2014/main" id="{EE2A8706-EC65-40A8-90FC-285FD7E5675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79" y="2392"/>
              <a:ext cx="0" cy="192"/>
            </a:xfrm>
            <a:prstGeom prst="line">
              <a:avLst/>
            </a:pr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36" name="Freeform 33">
              <a:extLst>
                <a:ext uri="{FF2B5EF4-FFF2-40B4-BE49-F238E27FC236}">
                  <a16:creationId xmlns:a16="http://schemas.microsoft.com/office/drawing/2014/main" id="{3D6DE5F7-4CE7-451F-B0F8-E2EA528BACC0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7" y="2576"/>
              <a:ext cx="64" cy="64"/>
            </a:xfrm>
            <a:custGeom>
              <a:avLst/>
              <a:gdLst>
                <a:gd name="T0" fmla="*/ 64 w 64"/>
                <a:gd name="T1" fmla="*/ 0 h 64"/>
                <a:gd name="T2" fmla="*/ 32 w 64"/>
                <a:gd name="T3" fmla="*/ 64 h 64"/>
                <a:gd name="T4" fmla="*/ 0 w 64"/>
                <a:gd name="T5" fmla="*/ 0 h 64"/>
                <a:gd name="T6" fmla="*/ 64 w 64"/>
                <a:gd name="T7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" h="64">
                  <a:moveTo>
                    <a:pt x="64" y="0"/>
                  </a:moveTo>
                  <a:lnTo>
                    <a:pt x="32" y="64"/>
                  </a:lnTo>
                  <a:lnTo>
                    <a:pt x="0" y="0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37" name="Freeform 34">
              <a:extLst>
                <a:ext uri="{FF2B5EF4-FFF2-40B4-BE49-F238E27FC236}">
                  <a16:creationId xmlns:a16="http://schemas.microsoft.com/office/drawing/2014/main" id="{D6A6DEA1-DB87-4D62-804B-22994C44A19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5" y="2148"/>
              <a:ext cx="618" cy="409"/>
            </a:xfrm>
            <a:custGeom>
              <a:avLst/>
              <a:gdLst>
                <a:gd name="T0" fmla="*/ 0 w 618"/>
                <a:gd name="T1" fmla="*/ 0 h 409"/>
                <a:gd name="T2" fmla="*/ 618 w 618"/>
                <a:gd name="T3" fmla="*/ 0 h 409"/>
                <a:gd name="T4" fmla="*/ 618 w 618"/>
                <a:gd name="T5" fmla="*/ 409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18" h="409">
                  <a:moveTo>
                    <a:pt x="0" y="0"/>
                  </a:moveTo>
                  <a:lnTo>
                    <a:pt x="618" y="0"/>
                  </a:lnTo>
                  <a:lnTo>
                    <a:pt x="618" y="409"/>
                  </a:lnTo>
                </a:path>
              </a:pathLst>
            </a:cu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38" name="Freeform 35">
              <a:extLst>
                <a:ext uri="{FF2B5EF4-FFF2-40B4-BE49-F238E27FC236}">
                  <a16:creationId xmlns:a16="http://schemas.microsoft.com/office/drawing/2014/main" id="{2C3ADA5D-FB49-476F-B39A-A71C2177A375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1" y="2549"/>
              <a:ext cx="65" cy="97"/>
            </a:xfrm>
            <a:custGeom>
              <a:avLst/>
              <a:gdLst>
                <a:gd name="T0" fmla="*/ 65 w 65"/>
                <a:gd name="T1" fmla="*/ 0 h 97"/>
                <a:gd name="T2" fmla="*/ 32 w 65"/>
                <a:gd name="T3" fmla="*/ 97 h 97"/>
                <a:gd name="T4" fmla="*/ 0 w 65"/>
                <a:gd name="T5" fmla="*/ 0 h 97"/>
                <a:gd name="T6" fmla="*/ 65 w 65"/>
                <a:gd name="T7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97">
                  <a:moveTo>
                    <a:pt x="65" y="0"/>
                  </a:moveTo>
                  <a:lnTo>
                    <a:pt x="32" y="97"/>
                  </a:lnTo>
                  <a:lnTo>
                    <a:pt x="0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</p:grpSp>
      <p:graphicFrame>
        <p:nvGraphicFramePr>
          <p:cNvPr id="39" name="Table 38">
            <a:extLst>
              <a:ext uri="{FF2B5EF4-FFF2-40B4-BE49-F238E27FC236}">
                <a16:creationId xmlns:a16="http://schemas.microsoft.com/office/drawing/2014/main" id="{64955E38-E39A-42C7-A083-837735FB04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0314584"/>
              </p:ext>
            </p:extLst>
          </p:nvPr>
        </p:nvGraphicFramePr>
        <p:xfrm>
          <a:off x="6453638" y="5226923"/>
          <a:ext cx="2090058" cy="3702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0662">
                  <a:extLst>
                    <a:ext uri="{9D8B030D-6E8A-4147-A177-3AD203B41FA5}">
                      <a16:colId xmlns:a16="http://schemas.microsoft.com/office/drawing/2014/main" val="4088248819"/>
                    </a:ext>
                  </a:extLst>
                </a:gridCol>
                <a:gridCol w="523132">
                  <a:extLst>
                    <a:ext uri="{9D8B030D-6E8A-4147-A177-3AD203B41FA5}">
                      <a16:colId xmlns:a16="http://schemas.microsoft.com/office/drawing/2014/main" val="975178358"/>
                    </a:ext>
                  </a:extLst>
                </a:gridCol>
                <a:gridCol w="523132">
                  <a:extLst>
                    <a:ext uri="{9D8B030D-6E8A-4147-A177-3AD203B41FA5}">
                      <a16:colId xmlns:a16="http://schemas.microsoft.com/office/drawing/2014/main" val="1880339659"/>
                    </a:ext>
                  </a:extLst>
                </a:gridCol>
                <a:gridCol w="523132">
                  <a:extLst>
                    <a:ext uri="{9D8B030D-6E8A-4147-A177-3AD203B41FA5}">
                      <a16:colId xmlns:a16="http://schemas.microsoft.com/office/drawing/2014/main" val="2889001961"/>
                    </a:ext>
                  </a:extLst>
                </a:gridCol>
              </a:tblGrid>
              <a:tr h="370259"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Gill Sans MT" panose="020B0502020104020203" pitchFamily="34" charset="0"/>
                        </a:rPr>
                        <a:t>R1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Gill Sans MT" panose="020B0502020104020203" pitchFamily="34" charset="0"/>
                        </a:rPr>
                        <a:t>R7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Gill Sans MT" panose="020B0502020104020203" pitchFamily="34" charset="0"/>
                        </a:rPr>
                        <a:t>R8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b="1" dirty="0">
                        <a:latin typeface="Gill Sans MT" panose="020B0502020104020203" pitchFamily="34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81655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29114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07451-2682-4631-91C6-6803507CE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365126"/>
            <a:ext cx="7886701" cy="723445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Register intervals in action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365E84-7FCD-400C-9A6C-218C07E3A0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 merges but G can’t (register cache is full)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A079D1-76C4-453A-B629-011223907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19</a:t>
            </a:fld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792E6BB-581B-4F89-890D-41EBFFCFA5D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614488" y="1741488"/>
            <a:ext cx="5915025" cy="4435475"/>
            <a:chOff x="1017" y="1097"/>
            <a:chExt cx="3726" cy="2794"/>
          </a:xfrm>
        </p:grpSpPr>
        <p:sp>
          <p:nvSpPr>
            <p:cNvPr id="6" name="AutoShape 3">
              <a:extLst>
                <a:ext uri="{FF2B5EF4-FFF2-40B4-BE49-F238E27FC236}">
                  <a16:creationId xmlns:a16="http://schemas.microsoft.com/office/drawing/2014/main" id="{37E7E2AA-C67B-4860-974A-D0FC63F272B3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017" y="1097"/>
              <a:ext cx="3726" cy="27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 dirty="0"/>
            </a:p>
          </p:txBody>
        </p:sp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1EC106E6-07E7-4022-9B0D-8DA748688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4" y="1161"/>
              <a:ext cx="731" cy="489"/>
            </a:xfrm>
            <a:custGeom>
              <a:avLst/>
              <a:gdLst>
                <a:gd name="T0" fmla="*/ 576 w 5760"/>
                <a:gd name="T1" fmla="*/ 3840 h 3840"/>
                <a:gd name="T2" fmla="*/ 5184 w 5760"/>
                <a:gd name="T3" fmla="*/ 3840 h 3840"/>
                <a:gd name="T4" fmla="*/ 5760 w 5760"/>
                <a:gd name="T5" fmla="*/ 3264 h 3840"/>
                <a:gd name="T6" fmla="*/ 5760 w 5760"/>
                <a:gd name="T7" fmla="*/ 576 h 3840"/>
                <a:gd name="T8" fmla="*/ 5184 w 5760"/>
                <a:gd name="T9" fmla="*/ 0 h 3840"/>
                <a:gd name="T10" fmla="*/ 576 w 5760"/>
                <a:gd name="T11" fmla="*/ 0 h 3840"/>
                <a:gd name="T12" fmla="*/ 0 w 5760"/>
                <a:gd name="T13" fmla="*/ 576 h 3840"/>
                <a:gd name="T14" fmla="*/ 0 w 5760"/>
                <a:gd name="T15" fmla="*/ 3264 h 3840"/>
                <a:gd name="T16" fmla="*/ 576 w 5760"/>
                <a:gd name="T17" fmla="*/ 3840 h 3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3840">
                  <a:moveTo>
                    <a:pt x="576" y="3840"/>
                  </a:moveTo>
                  <a:lnTo>
                    <a:pt x="5184" y="3840"/>
                  </a:lnTo>
                  <a:cubicBezTo>
                    <a:pt x="5502" y="3840"/>
                    <a:pt x="5760" y="3582"/>
                    <a:pt x="5760" y="3264"/>
                  </a:cubicBezTo>
                  <a:lnTo>
                    <a:pt x="5760" y="576"/>
                  </a:lnTo>
                  <a:cubicBezTo>
                    <a:pt x="5760" y="258"/>
                    <a:pt x="5502" y="0"/>
                    <a:pt x="5184" y="0"/>
                  </a:cubicBezTo>
                  <a:lnTo>
                    <a:pt x="576" y="0"/>
                  </a:lnTo>
                  <a:cubicBezTo>
                    <a:pt x="258" y="0"/>
                    <a:pt x="0" y="258"/>
                    <a:pt x="0" y="576"/>
                  </a:cubicBezTo>
                  <a:lnTo>
                    <a:pt x="0" y="3264"/>
                  </a:lnTo>
                  <a:cubicBezTo>
                    <a:pt x="0" y="3582"/>
                    <a:pt x="258" y="3840"/>
                    <a:pt x="576" y="3840"/>
                  </a:cubicBezTo>
                  <a:close/>
                </a:path>
              </a:pathLst>
            </a:custGeom>
            <a:solidFill>
              <a:schemeClr val="accent1"/>
            </a:solidFill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b="1" dirty="0"/>
                <a:t>A</a:t>
              </a:r>
              <a:endParaRPr lang="en-US" sz="2400" b="1" dirty="0"/>
            </a:p>
            <a:p>
              <a:pPr algn="ctr"/>
              <a:r>
                <a:rPr lang="en-US" sz="2000" dirty="0"/>
                <a:t>R1</a:t>
              </a:r>
              <a:endParaRPr lang="en-US" sz="2400" dirty="0"/>
            </a:p>
          </p:txBody>
        </p:sp>
        <p:sp>
          <p:nvSpPr>
            <p:cNvPr id="8" name="Rectangle 6">
              <a:extLst>
                <a:ext uri="{FF2B5EF4-FFF2-40B4-BE49-F238E27FC236}">
                  <a16:creationId xmlns:a16="http://schemas.microsoft.com/office/drawing/2014/main" id="{6FB141C5-5F97-479E-AFEA-4A9798880D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0" y="1131"/>
              <a:ext cx="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" name="Rectangle 7">
              <a:extLst>
                <a:ext uri="{FF2B5EF4-FFF2-40B4-BE49-F238E27FC236}">
                  <a16:creationId xmlns:a16="http://schemas.microsoft.com/office/drawing/2014/main" id="{6FCA5BB1-F5BB-419B-9CF7-7751AFC7D0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2" y="1376"/>
              <a:ext cx="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" name="Line 8">
              <a:extLst>
                <a:ext uri="{FF2B5EF4-FFF2-40B4-BE49-F238E27FC236}">
                  <a16:creationId xmlns:a16="http://schemas.microsoft.com/office/drawing/2014/main" id="{4BF85C35-EEC2-434F-9F96-F4203AA0BDE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00" y="1650"/>
              <a:ext cx="0" cy="184"/>
            </a:xfrm>
            <a:prstGeom prst="line">
              <a:avLst/>
            </a:pr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12" name="Freeform 9">
              <a:extLst>
                <a:ext uri="{FF2B5EF4-FFF2-40B4-BE49-F238E27FC236}">
                  <a16:creationId xmlns:a16="http://schemas.microsoft.com/office/drawing/2014/main" id="{287FDD6D-8343-4F53-BEA0-ABD53EE0221E}"/>
                </a:ext>
              </a:extLst>
            </p:cNvPr>
            <p:cNvSpPr>
              <a:spLocks/>
            </p:cNvSpPr>
            <p:nvPr/>
          </p:nvSpPr>
          <p:spPr bwMode="auto">
            <a:xfrm>
              <a:off x="2067" y="1826"/>
              <a:ext cx="65" cy="65"/>
            </a:xfrm>
            <a:custGeom>
              <a:avLst/>
              <a:gdLst>
                <a:gd name="T0" fmla="*/ 65 w 65"/>
                <a:gd name="T1" fmla="*/ 0 h 65"/>
                <a:gd name="T2" fmla="*/ 33 w 65"/>
                <a:gd name="T3" fmla="*/ 65 h 65"/>
                <a:gd name="T4" fmla="*/ 0 w 65"/>
                <a:gd name="T5" fmla="*/ 0 h 65"/>
                <a:gd name="T6" fmla="*/ 65 w 65"/>
                <a:gd name="T7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5">
                  <a:moveTo>
                    <a:pt x="65" y="0"/>
                  </a:moveTo>
                  <a:lnTo>
                    <a:pt x="33" y="65"/>
                  </a:lnTo>
                  <a:lnTo>
                    <a:pt x="0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13" name="Freeform 10">
              <a:extLst>
                <a:ext uri="{FF2B5EF4-FFF2-40B4-BE49-F238E27FC236}">
                  <a16:creationId xmlns:a16="http://schemas.microsoft.com/office/drawing/2014/main" id="{76D9A29A-C1EE-4BA3-A68B-26403E67E2D1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4" y="1903"/>
              <a:ext cx="731" cy="489"/>
            </a:xfrm>
            <a:custGeom>
              <a:avLst/>
              <a:gdLst>
                <a:gd name="T0" fmla="*/ 576 w 5760"/>
                <a:gd name="T1" fmla="*/ 3840 h 3840"/>
                <a:gd name="T2" fmla="*/ 5184 w 5760"/>
                <a:gd name="T3" fmla="*/ 3840 h 3840"/>
                <a:gd name="T4" fmla="*/ 5760 w 5760"/>
                <a:gd name="T5" fmla="*/ 3264 h 3840"/>
                <a:gd name="T6" fmla="*/ 5760 w 5760"/>
                <a:gd name="T7" fmla="*/ 576 h 3840"/>
                <a:gd name="T8" fmla="*/ 5184 w 5760"/>
                <a:gd name="T9" fmla="*/ 0 h 3840"/>
                <a:gd name="T10" fmla="*/ 576 w 5760"/>
                <a:gd name="T11" fmla="*/ 0 h 3840"/>
                <a:gd name="T12" fmla="*/ 0 w 5760"/>
                <a:gd name="T13" fmla="*/ 576 h 3840"/>
                <a:gd name="T14" fmla="*/ 0 w 5760"/>
                <a:gd name="T15" fmla="*/ 3264 h 3840"/>
                <a:gd name="T16" fmla="*/ 576 w 5760"/>
                <a:gd name="T17" fmla="*/ 3840 h 3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3840">
                  <a:moveTo>
                    <a:pt x="576" y="3840"/>
                  </a:moveTo>
                  <a:lnTo>
                    <a:pt x="5184" y="3840"/>
                  </a:lnTo>
                  <a:cubicBezTo>
                    <a:pt x="5502" y="3840"/>
                    <a:pt x="5760" y="3582"/>
                    <a:pt x="5760" y="3264"/>
                  </a:cubicBezTo>
                  <a:lnTo>
                    <a:pt x="5760" y="576"/>
                  </a:lnTo>
                  <a:cubicBezTo>
                    <a:pt x="5760" y="258"/>
                    <a:pt x="5502" y="0"/>
                    <a:pt x="5184" y="0"/>
                  </a:cubicBezTo>
                  <a:lnTo>
                    <a:pt x="576" y="0"/>
                  </a:lnTo>
                  <a:cubicBezTo>
                    <a:pt x="258" y="0"/>
                    <a:pt x="0" y="258"/>
                    <a:pt x="0" y="576"/>
                  </a:cubicBezTo>
                  <a:lnTo>
                    <a:pt x="0" y="3264"/>
                  </a:lnTo>
                  <a:cubicBezTo>
                    <a:pt x="0" y="3582"/>
                    <a:pt x="258" y="3840"/>
                    <a:pt x="576" y="3840"/>
                  </a:cubicBezTo>
                  <a:close/>
                </a:path>
              </a:pathLst>
            </a:cu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b="1" dirty="0"/>
                <a:t>B</a:t>
              </a:r>
            </a:p>
            <a:p>
              <a:pPr algn="ctr"/>
              <a:r>
                <a:rPr lang="en-US" sz="2000" dirty="0"/>
                <a:t>R1, R9</a:t>
              </a:r>
            </a:p>
          </p:txBody>
        </p:sp>
        <p:sp>
          <p:nvSpPr>
            <p:cNvPr id="14" name="Rectangle 11">
              <a:extLst>
                <a:ext uri="{FF2B5EF4-FFF2-40B4-BE49-F238E27FC236}">
                  <a16:creationId xmlns:a16="http://schemas.microsoft.com/office/drawing/2014/main" id="{5601F175-988C-427F-80E8-F1F4E22C6E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3" y="1996"/>
              <a:ext cx="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" name="Line 12">
              <a:extLst>
                <a:ext uri="{FF2B5EF4-FFF2-40B4-BE49-F238E27FC236}">
                  <a16:creationId xmlns:a16="http://schemas.microsoft.com/office/drawing/2014/main" id="{F28CDAB2-CF80-4865-A32B-E70E2876712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00" y="2392"/>
              <a:ext cx="0" cy="185"/>
            </a:xfrm>
            <a:prstGeom prst="line">
              <a:avLst/>
            </a:pr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16" name="Freeform 13">
              <a:extLst>
                <a:ext uri="{FF2B5EF4-FFF2-40B4-BE49-F238E27FC236}">
                  <a16:creationId xmlns:a16="http://schemas.microsoft.com/office/drawing/2014/main" id="{B9E249D6-BF20-42E4-B68F-6D3D82C47444}"/>
                </a:ext>
              </a:extLst>
            </p:cNvPr>
            <p:cNvSpPr>
              <a:spLocks/>
            </p:cNvSpPr>
            <p:nvPr/>
          </p:nvSpPr>
          <p:spPr bwMode="auto">
            <a:xfrm>
              <a:off x="2067" y="2569"/>
              <a:ext cx="65" cy="64"/>
            </a:xfrm>
            <a:custGeom>
              <a:avLst/>
              <a:gdLst>
                <a:gd name="T0" fmla="*/ 65 w 65"/>
                <a:gd name="T1" fmla="*/ 0 h 64"/>
                <a:gd name="T2" fmla="*/ 33 w 65"/>
                <a:gd name="T3" fmla="*/ 64 h 64"/>
                <a:gd name="T4" fmla="*/ 0 w 65"/>
                <a:gd name="T5" fmla="*/ 0 h 64"/>
                <a:gd name="T6" fmla="*/ 65 w 65"/>
                <a:gd name="T7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4">
                  <a:moveTo>
                    <a:pt x="65" y="0"/>
                  </a:moveTo>
                  <a:lnTo>
                    <a:pt x="33" y="64"/>
                  </a:lnTo>
                  <a:lnTo>
                    <a:pt x="0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17" name="Freeform 14">
              <a:extLst>
                <a:ext uri="{FF2B5EF4-FFF2-40B4-BE49-F238E27FC236}">
                  <a16:creationId xmlns:a16="http://schemas.microsoft.com/office/drawing/2014/main" id="{DE55A6E1-131E-4A21-8D16-7538E5058C7B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4" y="2646"/>
              <a:ext cx="731" cy="489"/>
            </a:xfrm>
            <a:custGeom>
              <a:avLst/>
              <a:gdLst>
                <a:gd name="T0" fmla="*/ 576 w 5760"/>
                <a:gd name="T1" fmla="*/ 3840 h 3840"/>
                <a:gd name="T2" fmla="*/ 5184 w 5760"/>
                <a:gd name="T3" fmla="*/ 3840 h 3840"/>
                <a:gd name="T4" fmla="*/ 5760 w 5760"/>
                <a:gd name="T5" fmla="*/ 3264 h 3840"/>
                <a:gd name="T6" fmla="*/ 5760 w 5760"/>
                <a:gd name="T7" fmla="*/ 576 h 3840"/>
                <a:gd name="T8" fmla="*/ 5184 w 5760"/>
                <a:gd name="T9" fmla="*/ 0 h 3840"/>
                <a:gd name="T10" fmla="*/ 576 w 5760"/>
                <a:gd name="T11" fmla="*/ 0 h 3840"/>
                <a:gd name="T12" fmla="*/ 0 w 5760"/>
                <a:gd name="T13" fmla="*/ 576 h 3840"/>
                <a:gd name="T14" fmla="*/ 0 w 5760"/>
                <a:gd name="T15" fmla="*/ 3264 h 3840"/>
                <a:gd name="T16" fmla="*/ 576 w 5760"/>
                <a:gd name="T17" fmla="*/ 3840 h 3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3840">
                  <a:moveTo>
                    <a:pt x="576" y="3840"/>
                  </a:moveTo>
                  <a:lnTo>
                    <a:pt x="5184" y="3840"/>
                  </a:lnTo>
                  <a:cubicBezTo>
                    <a:pt x="5502" y="3840"/>
                    <a:pt x="5760" y="3583"/>
                    <a:pt x="5760" y="3264"/>
                  </a:cubicBezTo>
                  <a:lnTo>
                    <a:pt x="5760" y="576"/>
                  </a:lnTo>
                  <a:cubicBezTo>
                    <a:pt x="5760" y="258"/>
                    <a:pt x="5502" y="0"/>
                    <a:pt x="5184" y="0"/>
                  </a:cubicBezTo>
                  <a:lnTo>
                    <a:pt x="576" y="0"/>
                  </a:lnTo>
                  <a:cubicBezTo>
                    <a:pt x="258" y="0"/>
                    <a:pt x="0" y="258"/>
                    <a:pt x="0" y="576"/>
                  </a:cubicBezTo>
                  <a:lnTo>
                    <a:pt x="0" y="3264"/>
                  </a:lnTo>
                  <a:cubicBezTo>
                    <a:pt x="0" y="3583"/>
                    <a:pt x="258" y="3840"/>
                    <a:pt x="576" y="3840"/>
                  </a:cubicBezTo>
                  <a:close/>
                </a:path>
              </a:pathLst>
            </a:cu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b="1" dirty="0"/>
                <a:t>C</a:t>
              </a:r>
            </a:p>
            <a:p>
              <a:pPr algn="ctr"/>
              <a:r>
                <a:rPr lang="en-US" sz="2000" dirty="0"/>
                <a:t>R1</a:t>
              </a:r>
            </a:p>
          </p:txBody>
        </p:sp>
        <p:sp>
          <p:nvSpPr>
            <p:cNvPr id="18" name="Rectangle 15">
              <a:extLst>
                <a:ext uri="{FF2B5EF4-FFF2-40B4-BE49-F238E27FC236}">
                  <a16:creationId xmlns:a16="http://schemas.microsoft.com/office/drawing/2014/main" id="{1C4B7CBE-66B7-4739-8C81-D15CD7E8AD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3" y="2739"/>
              <a:ext cx="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" name="Line 16">
              <a:extLst>
                <a:ext uri="{FF2B5EF4-FFF2-40B4-BE49-F238E27FC236}">
                  <a16:creationId xmlns:a16="http://schemas.microsoft.com/office/drawing/2014/main" id="{ED9D51E5-1474-4349-91FA-DE3F3B2F67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00" y="3135"/>
              <a:ext cx="0" cy="196"/>
            </a:xfrm>
            <a:prstGeom prst="line">
              <a:avLst/>
            </a:pr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20" name="Freeform 17">
              <a:extLst>
                <a:ext uri="{FF2B5EF4-FFF2-40B4-BE49-F238E27FC236}">
                  <a16:creationId xmlns:a16="http://schemas.microsoft.com/office/drawing/2014/main" id="{8ABCAC77-DD07-402B-B9DA-A486F5950306}"/>
                </a:ext>
              </a:extLst>
            </p:cNvPr>
            <p:cNvSpPr>
              <a:spLocks/>
            </p:cNvSpPr>
            <p:nvPr/>
          </p:nvSpPr>
          <p:spPr bwMode="auto">
            <a:xfrm>
              <a:off x="2067" y="3323"/>
              <a:ext cx="65" cy="65"/>
            </a:xfrm>
            <a:custGeom>
              <a:avLst/>
              <a:gdLst>
                <a:gd name="T0" fmla="*/ 65 w 65"/>
                <a:gd name="T1" fmla="*/ 0 h 65"/>
                <a:gd name="T2" fmla="*/ 33 w 65"/>
                <a:gd name="T3" fmla="*/ 65 h 65"/>
                <a:gd name="T4" fmla="*/ 0 w 65"/>
                <a:gd name="T5" fmla="*/ 0 h 65"/>
                <a:gd name="T6" fmla="*/ 65 w 65"/>
                <a:gd name="T7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5">
                  <a:moveTo>
                    <a:pt x="65" y="0"/>
                  </a:moveTo>
                  <a:lnTo>
                    <a:pt x="33" y="65"/>
                  </a:lnTo>
                  <a:lnTo>
                    <a:pt x="0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21" name="Freeform 18">
              <a:extLst>
                <a:ext uri="{FF2B5EF4-FFF2-40B4-BE49-F238E27FC236}">
                  <a16:creationId xmlns:a16="http://schemas.microsoft.com/office/drawing/2014/main" id="{B1A1D938-EFEA-49DF-991A-BBE5C5FF5A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4" y="3389"/>
              <a:ext cx="731" cy="489"/>
            </a:xfrm>
            <a:custGeom>
              <a:avLst/>
              <a:gdLst>
                <a:gd name="T0" fmla="*/ 576 w 5760"/>
                <a:gd name="T1" fmla="*/ 3840 h 3840"/>
                <a:gd name="T2" fmla="*/ 5184 w 5760"/>
                <a:gd name="T3" fmla="*/ 3840 h 3840"/>
                <a:gd name="T4" fmla="*/ 5760 w 5760"/>
                <a:gd name="T5" fmla="*/ 3264 h 3840"/>
                <a:gd name="T6" fmla="*/ 5760 w 5760"/>
                <a:gd name="T7" fmla="*/ 576 h 3840"/>
                <a:gd name="T8" fmla="*/ 5184 w 5760"/>
                <a:gd name="T9" fmla="*/ 0 h 3840"/>
                <a:gd name="T10" fmla="*/ 576 w 5760"/>
                <a:gd name="T11" fmla="*/ 0 h 3840"/>
                <a:gd name="T12" fmla="*/ 0 w 5760"/>
                <a:gd name="T13" fmla="*/ 576 h 3840"/>
                <a:gd name="T14" fmla="*/ 0 w 5760"/>
                <a:gd name="T15" fmla="*/ 3264 h 3840"/>
                <a:gd name="T16" fmla="*/ 576 w 5760"/>
                <a:gd name="T17" fmla="*/ 3840 h 3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3840">
                  <a:moveTo>
                    <a:pt x="576" y="3840"/>
                  </a:moveTo>
                  <a:lnTo>
                    <a:pt x="5184" y="3840"/>
                  </a:lnTo>
                  <a:cubicBezTo>
                    <a:pt x="5502" y="3840"/>
                    <a:pt x="5760" y="3582"/>
                    <a:pt x="5760" y="3264"/>
                  </a:cubicBezTo>
                  <a:lnTo>
                    <a:pt x="5760" y="576"/>
                  </a:lnTo>
                  <a:cubicBezTo>
                    <a:pt x="5760" y="258"/>
                    <a:pt x="5502" y="0"/>
                    <a:pt x="5184" y="0"/>
                  </a:cubicBezTo>
                  <a:lnTo>
                    <a:pt x="576" y="0"/>
                  </a:lnTo>
                  <a:cubicBezTo>
                    <a:pt x="258" y="0"/>
                    <a:pt x="0" y="258"/>
                    <a:pt x="0" y="576"/>
                  </a:cubicBezTo>
                  <a:lnTo>
                    <a:pt x="0" y="3264"/>
                  </a:lnTo>
                  <a:cubicBezTo>
                    <a:pt x="0" y="3582"/>
                    <a:pt x="258" y="3840"/>
                    <a:pt x="576" y="3840"/>
                  </a:cubicBezTo>
                  <a:close/>
                </a:path>
              </a:pathLst>
            </a:cu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b="1" dirty="0"/>
                <a:t>D</a:t>
              </a:r>
            </a:p>
            <a:p>
              <a:pPr algn="ctr"/>
              <a:r>
                <a:rPr lang="en-US" sz="2000" dirty="0"/>
                <a:t>R5, R6</a:t>
              </a:r>
            </a:p>
          </p:txBody>
        </p:sp>
        <p:sp>
          <p:nvSpPr>
            <p:cNvPr id="22" name="Rectangle 19">
              <a:extLst>
                <a:ext uri="{FF2B5EF4-FFF2-40B4-BE49-F238E27FC236}">
                  <a16:creationId xmlns:a16="http://schemas.microsoft.com/office/drawing/2014/main" id="{FA8D3716-D42C-4C9B-9597-FF191B1B60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9" y="3482"/>
              <a:ext cx="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3" name="Freeform 20">
              <a:extLst>
                <a:ext uri="{FF2B5EF4-FFF2-40B4-BE49-F238E27FC236}">
                  <a16:creationId xmlns:a16="http://schemas.microsoft.com/office/drawing/2014/main" id="{FEDEE5A9-C79F-4E2D-81C7-0F3844D286B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8" y="2920"/>
              <a:ext cx="306" cy="714"/>
            </a:xfrm>
            <a:custGeom>
              <a:avLst/>
              <a:gdLst>
                <a:gd name="T0" fmla="*/ 306 w 306"/>
                <a:gd name="T1" fmla="*/ 714 h 714"/>
                <a:gd name="T2" fmla="*/ 0 w 306"/>
                <a:gd name="T3" fmla="*/ 332 h 714"/>
                <a:gd name="T4" fmla="*/ 222 w 306"/>
                <a:gd name="T5" fmla="*/ 0 h 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6" h="714">
                  <a:moveTo>
                    <a:pt x="306" y="714"/>
                  </a:moveTo>
                  <a:cubicBezTo>
                    <a:pt x="214" y="714"/>
                    <a:pt x="0" y="517"/>
                    <a:pt x="0" y="332"/>
                  </a:cubicBezTo>
                  <a:cubicBezTo>
                    <a:pt x="0" y="191"/>
                    <a:pt x="122" y="57"/>
                    <a:pt x="222" y="0"/>
                  </a:cubicBezTo>
                </a:path>
              </a:pathLst>
            </a:cu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24" name="Freeform 21">
              <a:extLst>
                <a:ext uri="{FF2B5EF4-FFF2-40B4-BE49-F238E27FC236}">
                  <a16:creationId xmlns:a16="http://schemas.microsoft.com/office/drawing/2014/main" id="{1A91016C-234A-4AB1-AE57-D3F48F59B398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1" y="2891"/>
              <a:ext cx="103" cy="62"/>
            </a:xfrm>
            <a:custGeom>
              <a:avLst/>
              <a:gdLst>
                <a:gd name="T0" fmla="*/ 0 w 103"/>
                <a:gd name="T1" fmla="*/ 1 h 62"/>
                <a:gd name="T2" fmla="*/ 103 w 103"/>
                <a:gd name="T3" fmla="*/ 0 h 62"/>
                <a:gd name="T4" fmla="*/ 21 w 103"/>
                <a:gd name="T5" fmla="*/ 62 h 62"/>
                <a:gd name="T6" fmla="*/ 0 w 103"/>
                <a:gd name="T7" fmla="*/ 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3" h="62">
                  <a:moveTo>
                    <a:pt x="0" y="1"/>
                  </a:moveTo>
                  <a:lnTo>
                    <a:pt x="103" y="0"/>
                  </a:lnTo>
                  <a:lnTo>
                    <a:pt x="21" y="6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25" name="Freeform 22">
              <a:extLst>
                <a:ext uri="{FF2B5EF4-FFF2-40B4-BE49-F238E27FC236}">
                  <a16:creationId xmlns:a16="http://schemas.microsoft.com/office/drawing/2014/main" id="{1A45EE41-031A-42F2-9C4E-C42AC2DA744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1" y="2183"/>
              <a:ext cx="703" cy="1451"/>
            </a:xfrm>
            <a:custGeom>
              <a:avLst/>
              <a:gdLst>
                <a:gd name="T0" fmla="*/ 703 w 703"/>
                <a:gd name="T1" fmla="*/ 1451 h 1451"/>
                <a:gd name="T2" fmla="*/ 0 w 703"/>
                <a:gd name="T3" fmla="*/ 809 h 1451"/>
                <a:gd name="T4" fmla="*/ 621 w 703"/>
                <a:gd name="T5" fmla="*/ 0 h 1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03" h="1451">
                  <a:moveTo>
                    <a:pt x="703" y="1451"/>
                  </a:moveTo>
                  <a:cubicBezTo>
                    <a:pt x="611" y="1451"/>
                    <a:pt x="0" y="1180"/>
                    <a:pt x="0" y="809"/>
                  </a:cubicBezTo>
                  <a:cubicBezTo>
                    <a:pt x="0" y="498"/>
                    <a:pt x="428" y="117"/>
                    <a:pt x="621" y="0"/>
                  </a:cubicBezTo>
                </a:path>
              </a:pathLst>
            </a:cu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26" name="Freeform 23">
              <a:extLst>
                <a:ext uri="{FF2B5EF4-FFF2-40B4-BE49-F238E27FC236}">
                  <a16:creationId xmlns:a16="http://schemas.microsoft.com/office/drawing/2014/main" id="{65882A8C-67BD-4B11-9A8A-EB15DD6486A1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2" y="2148"/>
              <a:ext cx="102" cy="68"/>
            </a:xfrm>
            <a:custGeom>
              <a:avLst/>
              <a:gdLst>
                <a:gd name="T0" fmla="*/ 0 w 102"/>
                <a:gd name="T1" fmla="*/ 9 h 68"/>
                <a:gd name="T2" fmla="*/ 102 w 102"/>
                <a:gd name="T3" fmla="*/ 0 h 68"/>
                <a:gd name="T4" fmla="*/ 25 w 102"/>
                <a:gd name="T5" fmla="*/ 68 h 68"/>
                <a:gd name="T6" fmla="*/ 0 w 102"/>
                <a:gd name="T7" fmla="*/ 9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2" h="68">
                  <a:moveTo>
                    <a:pt x="0" y="9"/>
                  </a:moveTo>
                  <a:lnTo>
                    <a:pt x="102" y="0"/>
                  </a:lnTo>
                  <a:lnTo>
                    <a:pt x="25" y="68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27" name="Freeform 24">
              <a:extLst>
                <a:ext uri="{FF2B5EF4-FFF2-40B4-BE49-F238E27FC236}">
                  <a16:creationId xmlns:a16="http://schemas.microsoft.com/office/drawing/2014/main" id="{F5CE4E84-9854-4DFB-8609-7806EE474A09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3" y="1911"/>
              <a:ext cx="732" cy="489"/>
            </a:xfrm>
            <a:custGeom>
              <a:avLst/>
              <a:gdLst>
                <a:gd name="T0" fmla="*/ 576 w 5760"/>
                <a:gd name="T1" fmla="*/ 3840 h 3840"/>
                <a:gd name="T2" fmla="*/ 5184 w 5760"/>
                <a:gd name="T3" fmla="*/ 3840 h 3840"/>
                <a:gd name="T4" fmla="*/ 5760 w 5760"/>
                <a:gd name="T5" fmla="*/ 3264 h 3840"/>
                <a:gd name="T6" fmla="*/ 5760 w 5760"/>
                <a:gd name="T7" fmla="*/ 576 h 3840"/>
                <a:gd name="T8" fmla="*/ 5184 w 5760"/>
                <a:gd name="T9" fmla="*/ 0 h 3840"/>
                <a:gd name="T10" fmla="*/ 576 w 5760"/>
                <a:gd name="T11" fmla="*/ 0 h 3840"/>
                <a:gd name="T12" fmla="*/ 0 w 5760"/>
                <a:gd name="T13" fmla="*/ 576 h 3840"/>
                <a:gd name="T14" fmla="*/ 0 w 5760"/>
                <a:gd name="T15" fmla="*/ 3264 h 3840"/>
                <a:gd name="T16" fmla="*/ 576 w 5760"/>
                <a:gd name="T17" fmla="*/ 3840 h 3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3840">
                  <a:moveTo>
                    <a:pt x="576" y="3840"/>
                  </a:moveTo>
                  <a:lnTo>
                    <a:pt x="5184" y="3840"/>
                  </a:lnTo>
                  <a:cubicBezTo>
                    <a:pt x="5503" y="3840"/>
                    <a:pt x="5760" y="3582"/>
                    <a:pt x="5760" y="3264"/>
                  </a:cubicBezTo>
                  <a:lnTo>
                    <a:pt x="5760" y="576"/>
                  </a:lnTo>
                  <a:cubicBezTo>
                    <a:pt x="5760" y="258"/>
                    <a:pt x="5503" y="0"/>
                    <a:pt x="5184" y="0"/>
                  </a:cubicBezTo>
                  <a:lnTo>
                    <a:pt x="576" y="0"/>
                  </a:lnTo>
                  <a:cubicBezTo>
                    <a:pt x="258" y="0"/>
                    <a:pt x="0" y="258"/>
                    <a:pt x="0" y="576"/>
                  </a:cubicBezTo>
                  <a:lnTo>
                    <a:pt x="0" y="3264"/>
                  </a:lnTo>
                  <a:cubicBezTo>
                    <a:pt x="0" y="3582"/>
                    <a:pt x="258" y="3840"/>
                    <a:pt x="576" y="3840"/>
                  </a:cubicBezTo>
                  <a:close/>
                </a:path>
              </a:pathLst>
            </a:custGeom>
            <a:solidFill>
              <a:schemeClr val="accent1"/>
            </a:solidFill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b="1" dirty="0"/>
                <a:t>E</a:t>
              </a:r>
            </a:p>
            <a:p>
              <a:pPr algn="ctr"/>
              <a:r>
                <a:rPr lang="en-US" sz="2000" dirty="0"/>
                <a:t>R7, R8</a:t>
              </a:r>
            </a:p>
          </p:txBody>
        </p:sp>
        <p:sp>
          <p:nvSpPr>
            <p:cNvPr id="28" name="Rectangle 25">
              <a:extLst>
                <a:ext uri="{FF2B5EF4-FFF2-40B4-BE49-F238E27FC236}">
                  <a16:creationId xmlns:a16="http://schemas.microsoft.com/office/drawing/2014/main" id="{DC3118ED-99D8-4535-AB1D-F4C71A2A01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04" y="1996"/>
              <a:ext cx="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9" name="Freeform 26">
              <a:extLst>
                <a:ext uri="{FF2B5EF4-FFF2-40B4-BE49-F238E27FC236}">
                  <a16:creationId xmlns:a16="http://schemas.microsoft.com/office/drawing/2014/main" id="{F264336B-1754-4CCE-8877-B1952D2424A1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5" y="1405"/>
              <a:ext cx="914" cy="409"/>
            </a:xfrm>
            <a:custGeom>
              <a:avLst/>
              <a:gdLst>
                <a:gd name="T0" fmla="*/ 0 w 914"/>
                <a:gd name="T1" fmla="*/ 0 h 409"/>
                <a:gd name="T2" fmla="*/ 914 w 914"/>
                <a:gd name="T3" fmla="*/ 0 h 409"/>
                <a:gd name="T4" fmla="*/ 914 w 914"/>
                <a:gd name="T5" fmla="*/ 409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14" h="409">
                  <a:moveTo>
                    <a:pt x="0" y="0"/>
                  </a:moveTo>
                  <a:lnTo>
                    <a:pt x="914" y="0"/>
                  </a:lnTo>
                  <a:lnTo>
                    <a:pt x="914" y="409"/>
                  </a:lnTo>
                </a:path>
              </a:pathLst>
            </a:cu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30" name="Freeform 27">
              <a:extLst>
                <a:ext uri="{FF2B5EF4-FFF2-40B4-BE49-F238E27FC236}">
                  <a16:creationId xmlns:a16="http://schemas.microsoft.com/office/drawing/2014/main" id="{A8AF759D-5C85-48C2-93BE-D165EF0BA335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7" y="1806"/>
              <a:ext cx="64" cy="97"/>
            </a:xfrm>
            <a:custGeom>
              <a:avLst/>
              <a:gdLst>
                <a:gd name="T0" fmla="*/ 64 w 64"/>
                <a:gd name="T1" fmla="*/ 0 h 97"/>
                <a:gd name="T2" fmla="*/ 32 w 64"/>
                <a:gd name="T3" fmla="*/ 97 h 97"/>
                <a:gd name="T4" fmla="*/ 0 w 64"/>
                <a:gd name="T5" fmla="*/ 0 h 97"/>
                <a:gd name="T6" fmla="*/ 64 w 64"/>
                <a:gd name="T7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" h="97">
                  <a:moveTo>
                    <a:pt x="64" y="0"/>
                  </a:moveTo>
                  <a:lnTo>
                    <a:pt x="32" y="97"/>
                  </a:lnTo>
                  <a:lnTo>
                    <a:pt x="0" y="0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31" name="Freeform 28">
              <a:extLst>
                <a:ext uri="{FF2B5EF4-FFF2-40B4-BE49-F238E27FC236}">
                  <a16:creationId xmlns:a16="http://schemas.microsoft.com/office/drawing/2014/main" id="{EEC2AEF2-7285-4DC6-B2F8-E27ABF4B521C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7" y="2646"/>
              <a:ext cx="732" cy="489"/>
            </a:xfrm>
            <a:custGeom>
              <a:avLst/>
              <a:gdLst>
                <a:gd name="T0" fmla="*/ 576 w 5760"/>
                <a:gd name="T1" fmla="*/ 3840 h 3840"/>
                <a:gd name="T2" fmla="*/ 5184 w 5760"/>
                <a:gd name="T3" fmla="*/ 3840 h 3840"/>
                <a:gd name="T4" fmla="*/ 5760 w 5760"/>
                <a:gd name="T5" fmla="*/ 3264 h 3840"/>
                <a:gd name="T6" fmla="*/ 5760 w 5760"/>
                <a:gd name="T7" fmla="*/ 576 h 3840"/>
                <a:gd name="T8" fmla="*/ 5184 w 5760"/>
                <a:gd name="T9" fmla="*/ 0 h 3840"/>
                <a:gd name="T10" fmla="*/ 576 w 5760"/>
                <a:gd name="T11" fmla="*/ 0 h 3840"/>
                <a:gd name="T12" fmla="*/ 0 w 5760"/>
                <a:gd name="T13" fmla="*/ 576 h 3840"/>
                <a:gd name="T14" fmla="*/ 0 w 5760"/>
                <a:gd name="T15" fmla="*/ 3264 h 3840"/>
                <a:gd name="T16" fmla="*/ 576 w 5760"/>
                <a:gd name="T17" fmla="*/ 3840 h 3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3840">
                  <a:moveTo>
                    <a:pt x="576" y="3840"/>
                  </a:moveTo>
                  <a:lnTo>
                    <a:pt x="5184" y="3840"/>
                  </a:lnTo>
                  <a:cubicBezTo>
                    <a:pt x="5502" y="3840"/>
                    <a:pt x="5760" y="3583"/>
                    <a:pt x="5760" y="3264"/>
                  </a:cubicBezTo>
                  <a:lnTo>
                    <a:pt x="5760" y="576"/>
                  </a:lnTo>
                  <a:cubicBezTo>
                    <a:pt x="5760" y="258"/>
                    <a:pt x="5502" y="0"/>
                    <a:pt x="5184" y="0"/>
                  </a:cubicBezTo>
                  <a:lnTo>
                    <a:pt x="576" y="0"/>
                  </a:lnTo>
                  <a:cubicBezTo>
                    <a:pt x="258" y="0"/>
                    <a:pt x="0" y="258"/>
                    <a:pt x="0" y="576"/>
                  </a:cubicBezTo>
                  <a:lnTo>
                    <a:pt x="0" y="3264"/>
                  </a:lnTo>
                  <a:cubicBezTo>
                    <a:pt x="0" y="3583"/>
                    <a:pt x="258" y="3840"/>
                    <a:pt x="576" y="3840"/>
                  </a:cubicBezTo>
                  <a:close/>
                </a:path>
              </a:pathLst>
            </a:cu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b="1" dirty="0"/>
                <a:t>G</a:t>
              </a:r>
            </a:p>
            <a:p>
              <a:pPr algn="ctr"/>
              <a:r>
                <a:rPr lang="en-US" sz="2000" dirty="0"/>
                <a:t>R2, R3</a:t>
              </a:r>
            </a:p>
          </p:txBody>
        </p:sp>
        <p:sp>
          <p:nvSpPr>
            <p:cNvPr id="32" name="Rectangle 29">
              <a:extLst>
                <a:ext uri="{FF2B5EF4-FFF2-40B4-BE49-F238E27FC236}">
                  <a16:creationId xmlns:a16="http://schemas.microsoft.com/office/drawing/2014/main" id="{0AF64BC9-211A-48A2-8192-0CE9F0E82A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17" y="2739"/>
              <a:ext cx="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3" name="Freeform 30">
              <a:extLst>
                <a:ext uri="{FF2B5EF4-FFF2-40B4-BE49-F238E27FC236}">
                  <a16:creationId xmlns:a16="http://schemas.microsoft.com/office/drawing/2014/main" id="{3338951E-D3D9-424F-A0F1-E29DD74714D6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3" y="2640"/>
              <a:ext cx="732" cy="489"/>
            </a:xfrm>
            <a:custGeom>
              <a:avLst/>
              <a:gdLst>
                <a:gd name="T0" fmla="*/ 576 w 5760"/>
                <a:gd name="T1" fmla="*/ 3840 h 3840"/>
                <a:gd name="T2" fmla="*/ 5184 w 5760"/>
                <a:gd name="T3" fmla="*/ 3840 h 3840"/>
                <a:gd name="T4" fmla="*/ 5760 w 5760"/>
                <a:gd name="T5" fmla="*/ 3264 h 3840"/>
                <a:gd name="T6" fmla="*/ 5760 w 5760"/>
                <a:gd name="T7" fmla="*/ 576 h 3840"/>
                <a:gd name="T8" fmla="*/ 5184 w 5760"/>
                <a:gd name="T9" fmla="*/ 0 h 3840"/>
                <a:gd name="T10" fmla="*/ 576 w 5760"/>
                <a:gd name="T11" fmla="*/ 0 h 3840"/>
                <a:gd name="T12" fmla="*/ 0 w 5760"/>
                <a:gd name="T13" fmla="*/ 576 h 3840"/>
                <a:gd name="T14" fmla="*/ 0 w 5760"/>
                <a:gd name="T15" fmla="*/ 3264 h 3840"/>
                <a:gd name="T16" fmla="*/ 576 w 5760"/>
                <a:gd name="T17" fmla="*/ 3840 h 3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3840">
                  <a:moveTo>
                    <a:pt x="576" y="3840"/>
                  </a:moveTo>
                  <a:lnTo>
                    <a:pt x="5184" y="3840"/>
                  </a:lnTo>
                  <a:cubicBezTo>
                    <a:pt x="5503" y="3840"/>
                    <a:pt x="5760" y="3582"/>
                    <a:pt x="5760" y="3264"/>
                  </a:cubicBezTo>
                  <a:lnTo>
                    <a:pt x="5760" y="576"/>
                  </a:lnTo>
                  <a:cubicBezTo>
                    <a:pt x="5760" y="257"/>
                    <a:pt x="5503" y="0"/>
                    <a:pt x="5184" y="0"/>
                  </a:cubicBezTo>
                  <a:lnTo>
                    <a:pt x="576" y="0"/>
                  </a:lnTo>
                  <a:cubicBezTo>
                    <a:pt x="258" y="0"/>
                    <a:pt x="0" y="257"/>
                    <a:pt x="0" y="576"/>
                  </a:cubicBezTo>
                  <a:lnTo>
                    <a:pt x="0" y="3264"/>
                  </a:lnTo>
                  <a:cubicBezTo>
                    <a:pt x="0" y="3582"/>
                    <a:pt x="258" y="3840"/>
                    <a:pt x="576" y="3840"/>
                  </a:cubicBezTo>
                  <a:close/>
                </a:path>
              </a:pathLst>
            </a:custGeom>
            <a:solidFill>
              <a:schemeClr val="accent1"/>
            </a:solidFill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b="1" dirty="0"/>
                <a:t>F</a:t>
              </a:r>
            </a:p>
            <a:p>
              <a:pPr algn="ctr"/>
              <a:r>
                <a:rPr lang="en-US" sz="2000" dirty="0"/>
                <a:t>R3, R8</a:t>
              </a:r>
            </a:p>
          </p:txBody>
        </p:sp>
        <p:sp>
          <p:nvSpPr>
            <p:cNvPr id="35" name="Line 32">
              <a:extLst>
                <a:ext uri="{FF2B5EF4-FFF2-40B4-BE49-F238E27FC236}">
                  <a16:creationId xmlns:a16="http://schemas.microsoft.com/office/drawing/2014/main" id="{EE2A8706-EC65-40A8-90FC-285FD7E5675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79" y="2392"/>
              <a:ext cx="0" cy="192"/>
            </a:xfrm>
            <a:prstGeom prst="line">
              <a:avLst/>
            </a:pr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36" name="Freeform 33">
              <a:extLst>
                <a:ext uri="{FF2B5EF4-FFF2-40B4-BE49-F238E27FC236}">
                  <a16:creationId xmlns:a16="http://schemas.microsoft.com/office/drawing/2014/main" id="{3D6DE5F7-4CE7-451F-B0F8-E2EA528BACC0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7" y="2576"/>
              <a:ext cx="64" cy="64"/>
            </a:xfrm>
            <a:custGeom>
              <a:avLst/>
              <a:gdLst>
                <a:gd name="T0" fmla="*/ 64 w 64"/>
                <a:gd name="T1" fmla="*/ 0 h 64"/>
                <a:gd name="T2" fmla="*/ 32 w 64"/>
                <a:gd name="T3" fmla="*/ 64 h 64"/>
                <a:gd name="T4" fmla="*/ 0 w 64"/>
                <a:gd name="T5" fmla="*/ 0 h 64"/>
                <a:gd name="T6" fmla="*/ 64 w 64"/>
                <a:gd name="T7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" h="64">
                  <a:moveTo>
                    <a:pt x="64" y="0"/>
                  </a:moveTo>
                  <a:lnTo>
                    <a:pt x="32" y="64"/>
                  </a:lnTo>
                  <a:lnTo>
                    <a:pt x="0" y="0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37" name="Freeform 34">
              <a:extLst>
                <a:ext uri="{FF2B5EF4-FFF2-40B4-BE49-F238E27FC236}">
                  <a16:creationId xmlns:a16="http://schemas.microsoft.com/office/drawing/2014/main" id="{D6A6DEA1-DB87-4D62-804B-22994C44A19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5" y="2148"/>
              <a:ext cx="618" cy="409"/>
            </a:xfrm>
            <a:custGeom>
              <a:avLst/>
              <a:gdLst>
                <a:gd name="T0" fmla="*/ 0 w 618"/>
                <a:gd name="T1" fmla="*/ 0 h 409"/>
                <a:gd name="T2" fmla="*/ 618 w 618"/>
                <a:gd name="T3" fmla="*/ 0 h 409"/>
                <a:gd name="T4" fmla="*/ 618 w 618"/>
                <a:gd name="T5" fmla="*/ 409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18" h="409">
                  <a:moveTo>
                    <a:pt x="0" y="0"/>
                  </a:moveTo>
                  <a:lnTo>
                    <a:pt x="618" y="0"/>
                  </a:lnTo>
                  <a:lnTo>
                    <a:pt x="618" y="409"/>
                  </a:lnTo>
                </a:path>
              </a:pathLst>
            </a:cu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38" name="Freeform 35">
              <a:extLst>
                <a:ext uri="{FF2B5EF4-FFF2-40B4-BE49-F238E27FC236}">
                  <a16:creationId xmlns:a16="http://schemas.microsoft.com/office/drawing/2014/main" id="{2C3ADA5D-FB49-476F-B39A-A71C2177A375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1" y="2549"/>
              <a:ext cx="65" cy="97"/>
            </a:xfrm>
            <a:custGeom>
              <a:avLst/>
              <a:gdLst>
                <a:gd name="T0" fmla="*/ 65 w 65"/>
                <a:gd name="T1" fmla="*/ 0 h 97"/>
                <a:gd name="T2" fmla="*/ 32 w 65"/>
                <a:gd name="T3" fmla="*/ 97 h 97"/>
                <a:gd name="T4" fmla="*/ 0 w 65"/>
                <a:gd name="T5" fmla="*/ 0 h 97"/>
                <a:gd name="T6" fmla="*/ 65 w 65"/>
                <a:gd name="T7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97">
                  <a:moveTo>
                    <a:pt x="65" y="0"/>
                  </a:moveTo>
                  <a:lnTo>
                    <a:pt x="32" y="97"/>
                  </a:lnTo>
                  <a:lnTo>
                    <a:pt x="0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</p:grpSp>
      <p:graphicFrame>
        <p:nvGraphicFramePr>
          <p:cNvPr id="39" name="Table 38">
            <a:extLst>
              <a:ext uri="{FF2B5EF4-FFF2-40B4-BE49-F238E27FC236}">
                <a16:creationId xmlns:a16="http://schemas.microsoft.com/office/drawing/2014/main" id="{AA38A8B2-5483-465C-8C18-E44261D736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5332847"/>
              </p:ext>
            </p:extLst>
          </p:nvPr>
        </p:nvGraphicFramePr>
        <p:xfrm>
          <a:off x="6453638" y="5226923"/>
          <a:ext cx="2090058" cy="3702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0662">
                  <a:extLst>
                    <a:ext uri="{9D8B030D-6E8A-4147-A177-3AD203B41FA5}">
                      <a16:colId xmlns:a16="http://schemas.microsoft.com/office/drawing/2014/main" val="4088248819"/>
                    </a:ext>
                  </a:extLst>
                </a:gridCol>
                <a:gridCol w="523132">
                  <a:extLst>
                    <a:ext uri="{9D8B030D-6E8A-4147-A177-3AD203B41FA5}">
                      <a16:colId xmlns:a16="http://schemas.microsoft.com/office/drawing/2014/main" val="975178358"/>
                    </a:ext>
                  </a:extLst>
                </a:gridCol>
                <a:gridCol w="523132">
                  <a:extLst>
                    <a:ext uri="{9D8B030D-6E8A-4147-A177-3AD203B41FA5}">
                      <a16:colId xmlns:a16="http://schemas.microsoft.com/office/drawing/2014/main" val="1880339659"/>
                    </a:ext>
                  </a:extLst>
                </a:gridCol>
                <a:gridCol w="523132">
                  <a:extLst>
                    <a:ext uri="{9D8B030D-6E8A-4147-A177-3AD203B41FA5}">
                      <a16:colId xmlns:a16="http://schemas.microsoft.com/office/drawing/2014/main" val="2889001961"/>
                    </a:ext>
                  </a:extLst>
                </a:gridCol>
              </a:tblGrid>
              <a:tr h="370259"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Gill Sans MT" panose="020B0502020104020203" pitchFamily="34" charset="0"/>
                        </a:rPr>
                        <a:t>R1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Gill Sans MT" panose="020B0502020104020203" pitchFamily="34" charset="0"/>
                        </a:rPr>
                        <a:t>R7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Gill Sans MT" panose="020B0502020104020203" pitchFamily="34" charset="0"/>
                        </a:rPr>
                        <a:t>R8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Gill Sans MT" panose="020B0502020104020203" pitchFamily="34" charset="0"/>
                        </a:rPr>
                        <a:t>R3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81655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70206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07451-2682-4631-91C6-6803507CE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365126"/>
            <a:ext cx="7915047" cy="723445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Register intervals in action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365E84-7FCD-400C-9A6C-218C07E3A0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49" y="1210491"/>
            <a:ext cx="8322101" cy="4966472"/>
          </a:xfrm>
        </p:spPr>
        <p:txBody>
          <a:bodyPr/>
          <a:lstStyle/>
          <a:p>
            <a:r>
              <a:rPr lang="en-US" dirty="0"/>
              <a:t>Done with first interval --- B and G become headers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A079D1-76C4-453A-B629-011223907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34" name="L-Shape 33">
            <a:extLst>
              <a:ext uri="{FF2B5EF4-FFF2-40B4-BE49-F238E27FC236}">
                <a16:creationId xmlns:a16="http://schemas.microsoft.com/office/drawing/2014/main" id="{4E00BA23-6DAE-4AFE-80C8-22126DF3B88D}"/>
              </a:ext>
            </a:extLst>
          </p:cNvPr>
          <p:cNvSpPr/>
          <p:nvPr/>
        </p:nvSpPr>
        <p:spPr>
          <a:xfrm rot="10800000">
            <a:off x="2589212" y="1795462"/>
            <a:ext cx="3500493" cy="3272455"/>
          </a:xfrm>
          <a:prstGeom prst="corner">
            <a:avLst>
              <a:gd name="adj1" fmla="val 29403"/>
              <a:gd name="adj2" fmla="val 42654"/>
            </a:avLst>
          </a:prstGeom>
          <a:gradFill flip="none" rotWithShape="1">
            <a:gsLst>
              <a:gs pos="0">
                <a:schemeClr val="accent1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1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1">
                  <a:lumMod val="40000"/>
                  <a:lumOff val="60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792E6BB-581B-4F89-890D-41EBFFCFA5D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614488" y="1741488"/>
            <a:ext cx="5915025" cy="4435475"/>
            <a:chOff x="1017" y="1097"/>
            <a:chExt cx="3726" cy="2794"/>
          </a:xfrm>
        </p:grpSpPr>
        <p:sp>
          <p:nvSpPr>
            <p:cNvPr id="6" name="AutoShape 3">
              <a:extLst>
                <a:ext uri="{FF2B5EF4-FFF2-40B4-BE49-F238E27FC236}">
                  <a16:creationId xmlns:a16="http://schemas.microsoft.com/office/drawing/2014/main" id="{37E7E2AA-C67B-4860-974A-D0FC63F272B3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017" y="1097"/>
              <a:ext cx="3726" cy="27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 dirty="0"/>
            </a:p>
          </p:txBody>
        </p:sp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1EC106E6-07E7-4022-9B0D-8DA748688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4" y="1161"/>
              <a:ext cx="731" cy="489"/>
            </a:xfrm>
            <a:custGeom>
              <a:avLst/>
              <a:gdLst>
                <a:gd name="T0" fmla="*/ 576 w 5760"/>
                <a:gd name="T1" fmla="*/ 3840 h 3840"/>
                <a:gd name="T2" fmla="*/ 5184 w 5760"/>
                <a:gd name="T3" fmla="*/ 3840 h 3840"/>
                <a:gd name="T4" fmla="*/ 5760 w 5760"/>
                <a:gd name="T5" fmla="*/ 3264 h 3840"/>
                <a:gd name="T6" fmla="*/ 5760 w 5760"/>
                <a:gd name="T7" fmla="*/ 576 h 3840"/>
                <a:gd name="T8" fmla="*/ 5184 w 5760"/>
                <a:gd name="T9" fmla="*/ 0 h 3840"/>
                <a:gd name="T10" fmla="*/ 576 w 5760"/>
                <a:gd name="T11" fmla="*/ 0 h 3840"/>
                <a:gd name="T12" fmla="*/ 0 w 5760"/>
                <a:gd name="T13" fmla="*/ 576 h 3840"/>
                <a:gd name="T14" fmla="*/ 0 w 5760"/>
                <a:gd name="T15" fmla="*/ 3264 h 3840"/>
                <a:gd name="T16" fmla="*/ 576 w 5760"/>
                <a:gd name="T17" fmla="*/ 3840 h 3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3840">
                  <a:moveTo>
                    <a:pt x="576" y="3840"/>
                  </a:moveTo>
                  <a:lnTo>
                    <a:pt x="5184" y="3840"/>
                  </a:lnTo>
                  <a:cubicBezTo>
                    <a:pt x="5502" y="3840"/>
                    <a:pt x="5760" y="3582"/>
                    <a:pt x="5760" y="3264"/>
                  </a:cubicBezTo>
                  <a:lnTo>
                    <a:pt x="5760" y="576"/>
                  </a:lnTo>
                  <a:cubicBezTo>
                    <a:pt x="5760" y="258"/>
                    <a:pt x="5502" y="0"/>
                    <a:pt x="5184" y="0"/>
                  </a:cubicBezTo>
                  <a:lnTo>
                    <a:pt x="576" y="0"/>
                  </a:lnTo>
                  <a:cubicBezTo>
                    <a:pt x="258" y="0"/>
                    <a:pt x="0" y="258"/>
                    <a:pt x="0" y="576"/>
                  </a:cubicBezTo>
                  <a:lnTo>
                    <a:pt x="0" y="3264"/>
                  </a:lnTo>
                  <a:cubicBezTo>
                    <a:pt x="0" y="3582"/>
                    <a:pt x="258" y="3840"/>
                    <a:pt x="576" y="3840"/>
                  </a:cubicBezTo>
                  <a:close/>
                </a:path>
              </a:pathLst>
            </a:custGeom>
            <a:solidFill>
              <a:schemeClr val="accent1"/>
            </a:solidFill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b="1" dirty="0"/>
                <a:t>A</a:t>
              </a:r>
              <a:endParaRPr lang="en-US" sz="2400" b="1" dirty="0"/>
            </a:p>
            <a:p>
              <a:pPr algn="ctr"/>
              <a:r>
                <a:rPr lang="en-US" sz="2000" dirty="0"/>
                <a:t>R1</a:t>
              </a:r>
              <a:endParaRPr lang="en-US" sz="2400" dirty="0"/>
            </a:p>
          </p:txBody>
        </p:sp>
        <p:sp>
          <p:nvSpPr>
            <p:cNvPr id="8" name="Rectangle 6">
              <a:extLst>
                <a:ext uri="{FF2B5EF4-FFF2-40B4-BE49-F238E27FC236}">
                  <a16:creationId xmlns:a16="http://schemas.microsoft.com/office/drawing/2014/main" id="{6FB141C5-5F97-479E-AFEA-4A9798880D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0" y="1131"/>
              <a:ext cx="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" name="Rectangle 7">
              <a:extLst>
                <a:ext uri="{FF2B5EF4-FFF2-40B4-BE49-F238E27FC236}">
                  <a16:creationId xmlns:a16="http://schemas.microsoft.com/office/drawing/2014/main" id="{6FCA5BB1-F5BB-419B-9CF7-7751AFC7D0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2" y="1376"/>
              <a:ext cx="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" name="Line 8">
              <a:extLst>
                <a:ext uri="{FF2B5EF4-FFF2-40B4-BE49-F238E27FC236}">
                  <a16:creationId xmlns:a16="http://schemas.microsoft.com/office/drawing/2014/main" id="{4BF85C35-EEC2-434F-9F96-F4203AA0BDE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00" y="1650"/>
              <a:ext cx="0" cy="184"/>
            </a:xfrm>
            <a:prstGeom prst="line">
              <a:avLst/>
            </a:pr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12" name="Freeform 9">
              <a:extLst>
                <a:ext uri="{FF2B5EF4-FFF2-40B4-BE49-F238E27FC236}">
                  <a16:creationId xmlns:a16="http://schemas.microsoft.com/office/drawing/2014/main" id="{287FDD6D-8343-4F53-BEA0-ABD53EE0221E}"/>
                </a:ext>
              </a:extLst>
            </p:cNvPr>
            <p:cNvSpPr>
              <a:spLocks/>
            </p:cNvSpPr>
            <p:nvPr/>
          </p:nvSpPr>
          <p:spPr bwMode="auto">
            <a:xfrm>
              <a:off x="2067" y="1826"/>
              <a:ext cx="65" cy="65"/>
            </a:xfrm>
            <a:custGeom>
              <a:avLst/>
              <a:gdLst>
                <a:gd name="T0" fmla="*/ 65 w 65"/>
                <a:gd name="T1" fmla="*/ 0 h 65"/>
                <a:gd name="T2" fmla="*/ 33 w 65"/>
                <a:gd name="T3" fmla="*/ 65 h 65"/>
                <a:gd name="T4" fmla="*/ 0 w 65"/>
                <a:gd name="T5" fmla="*/ 0 h 65"/>
                <a:gd name="T6" fmla="*/ 65 w 65"/>
                <a:gd name="T7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5">
                  <a:moveTo>
                    <a:pt x="65" y="0"/>
                  </a:moveTo>
                  <a:lnTo>
                    <a:pt x="33" y="65"/>
                  </a:lnTo>
                  <a:lnTo>
                    <a:pt x="0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13" name="Freeform 10">
              <a:extLst>
                <a:ext uri="{FF2B5EF4-FFF2-40B4-BE49-F238E27FC236}">
                  <a16:creationId xmlns:a16="http://schemas.microsoft.com/office/drawing/2014/main" id="{76D9A29A-C1EE-4BA3-A68B-26403E67E2D1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4" y="1903"/>
              <a:ext cx="731" cy="489"/>
            </a:xfrm>
            <a:custGeom>
              <a:avLst/>
              <a:gdLst>
                <a:gd name="T0" fmla="*/ 576 w 5760"/>
                <a:gd name="T1" fmla="*/ 3840 h 3840"/>
                <a:gd name="T2" fmla="*/ 5184 w 5760"/>
                <a:gd name="T3" fmla="*/ 3840 h 3840"/>
                <a:gd name="T4" fmla="*/ 5760 w 5760"/>
                <a:gd name="T5" fmla="*/ 3264 h 3840"/>
                <a:gd name="T6" fmla="*/ 5760 w 5760"/>
                <a:gd name="T7" fmla="*/ 576 h 3840"/>
                <a:gd name="T8" fmla="*/ 5184 w 5760"/>
                <a:gd name="T9" fmla="*/ 0 h 3840"/>
                <a:gd name="T10" fmla="*/ 576 w 5760"/>
                <a:gd name="T11" fmla="*/ 0 h 3840"/>
                <a:gd name="T12" fmla="*/ 0 w 5760"/>
                <a:gd name="T13" fmla="*/ 576 h 3840"/>
                <a:gd name="T14" fmla="*/ 0 w 5760"/>
                <a:gd name="T15" fmla="*/ 3264 h 3840"/>
                <a:gd name="T16" fmla="*/ 576 w 5760"/>
                <a:gd name="T17" fmla="*/ 3840 h 3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3840">
                  <a:moveTo>
                    <a:pt x="576" y="3840"/>
                  </a:moveTo>
                  <a:lnTo>
                    <a:pt x="5184" y="3840"/>
                  </a:lnTo>
                  <a:cubicBezTo>
                    <a:pt x="5502" y="3840"/>
                    <a:pt x="5760" y="3582"/>
                    <a:pt x="5760" y="3264"/>
                  </a:cubicBezTo>
                  <a:lnTo>
                    <a:pt x="5760" y="576"/>
                  </a:lnTo>
                  <a:cubicBezTo>
                    <a:pt x="5760" y="258"/>
                    <a:pt x="5502" y="0"/>
                    <a:pt x="5184" y="0"/>
                  </a:cubicBezTo>
                  <a:lnTo>
                    <a:pt x="576" y="0"/>
                  </a:lnTo>
                  <a:cubicBezTo>
                    <a:pt x="258" y="0"/>
                    <a:pt x="0" y="258"/>
                    <a:pt x="0" y="576"/>
                  </a:cubicBezTo>
                  <a:lnTo>
                    <a:pt x="0" y="3264"/>
                  </a:lnTo>
                  <a:cubicBezTo>
                    <a:pt x="0" y="3582"/>
                    <a:pt x="258" y="3840"/>
                    <a:pt x="576" y="3840"/>
                  </a:cubicBezTo>
                  <a:close/>
                </a:path>
              </a:pathLst>
            </a:custGeom>
            <a:solidFill>
              <a:srgbClr val="FF5050"/>
            </a:solidFill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b="1" dirty="0"/>
                <a:t>B</a:t>
              </a:r>
            </a:p>
            <a:p>
              <a:pPr algn="ctr"/>
              <a:r>
                <a:rPr lang="en-US" sz="2000" dirty="0"/>
                <a:t>R1, R9</a:t>
              </a:r>
            </a:p>
          </p:txBody>
        </p:sp>
        <p:sp>
          <p:nvSpPr>
            <p:cNvPr id="14" name="Rectangle 11">
              <a:extLst>
                <a:ext uri="{FF2B5EF4-FFF2-40B4-BE49-F238E27FC236}">
                  <a16:creationId xmlns:a16="http://schemas.microsoft.com/office/drawing/2014/main" id="{5601F175-988C-427F-80E8-F1F4E22C6E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3" y="1996"/>
              <a:ext cx="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" name="Line 12">
              <a:extLst>
                <a:ext uri="{FF2B5EF4-FFF2-40B4-BE49-F238E27FC236}">
                  <a16:creationId xmlns:a16="http://schemas.microsoft.com/office/drawing/2014/main" id="{F28CDAB2-CF80-4865-A32B-E70E2876712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00" y="2392"/>
              <a:ext cx="0" cy="185"/>
            </a:xfrm>
            <a:prstGeom prst="line">
              <a:avLst/>
            </a:pr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16" name="Freeform 13">
              <a:extLst>
                <a:ext uri="{FF2B5EF4-FFF2-40B4-BE49-F238E27FC236}">
                  <a16:creationId xmlns:a16="http://schemas.microsoft.com/office/drawing/2014/main" id="{B9E249D6-BF20-42E4-B68F-6D3D82C47444}"/>
                </a:ext>
              </a:extLst>
            </p:cNvPr>
            <p:cNvSpPr>
              <a:spLocks/>
            </p:cNvSpPr>
            <p:nvPr/>
          </p:nvSpPr>
          <p:spPr bwMode="auto">
            <a:xfrm>
              <a:off x="2067" y="2569"/>
              <a:ext cx="65" cy="64"/>
            </a:xfrm>
            <a:custGeom>
              <a:avLst/>
              <a:gdLst>
                <a:gd name="T0" fmla="*/ 65 w 65"/>
                <a:gd name="T1" fmla="*/ 0 h 64"/>
                <a:gd name="T2" fmla="*/ 33 w 65"/>
                <a:gd name="T3" fmla="*/ 64 h 64"/>
                <a:gd name="T4" fmla="*/ 0 w 65"/>
                <a:gd name="T5" fmla="*/ 0 h 64"/>
                <a:gd name="T6" fmla="*/ 65 w 65"/>
                <a:gd name="T7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4">
                  <a:moveTo>
                    <a:pt x="65" y="0"/>
                  </a:moveTo>
                  <a:lnTo>
                    <a:pt x="33" y="64"/>
                  </a:lnTo>
                  <a:lnTo>
                    <a:pt x="0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17" name="Freeform 14">
              <a:extLst>
                <a:ext uri="{FF2B5EF4-FFF2-40B4-BE49-F238E27FC236}">
                  <a16:creationId xmlns:a16="http://schemas.microsoft.com/office/drawing/2014/main" id="{DE55A6E1-131E-4A21-8D16-7538E5058C7B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4" y="2646"/>
              <a:ext cx="731" cy="489"/>
            </a:xfrm>
            <a:custGeom>
              <a:avLst/>
              <a:gdLst>
                <a:gd name="T0" fmla="*/ 576 w 5760"/>
                <a:gd name="T1" fmla="*/ 3840 h 3840"/>
                <a:gd name="T2" fmla="*/ 5184 w 5760"/>
                <a:gd name="T3" fmla="*/ 3840 h 3840"/>
                <a:gd name="T4" fmla="*/ 5760 w 5760"/>
                <a:gd name="T5" fmla="*/ 3264 h 3840"/>
                <a:gd name="T6" fmla="*/ 5760 w 5760"/>
                <a:gd name="T7" fmla="*/ 576 h 3840"/>
                <a:gd name="T8" fmla="*/ 5184 w 5760"/>
                <a:gd name="T9" fmla="*/ 0 h 3840"/>
                <a:gd name="T10" fmla="*/ 576 w 5760"/>
                <a:gd name="T11" fmla="*/ 0 h 3840"/>
                <a:gd name="T12" fmla="*/ 0 w 5760"/>
                <a:gd name="T13" fmla="*/ 576 h 3840"/>
                <a:gd name="T14" fmla="*/ 0 w 5760"/>
                <a:gd name="T15" fmla="*/ 3264 h 3840"/>
                <a:gd name="T16" fmla="*/ 576 w 5760"/>
                <a:gd name="T17" fmla="*/ 3840 h 3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3840">
                  <a:moveTo>
                    <a:pt x="576" y="3840"/>
                  </a:moveTo>
                  <a:lnTo>
                    <a:pt x="5184" y="3840"/>
                  </a:lnTo>
                  <a:cubicBezTo>
                    <a:pt x="5502" y="3840"/>
                    <a:pt x="5760" y="3583"/>
                    <a:pt x="5760" y="3264"/>
                  </a:cubicBezTo>
                  <a:lnTo>
                    <a:pt x="5760" y="576"/>
                  </a:lnTo>
                  <a:cubicBezTo>
                    <a:pt x="5760" y="258"/>
                    <a:pt x="5502" y="0"/>
                    <a:pt x="5184" y="0"/>
                  </a:cubicBezTo>
                  <a:lnTo>
                    <a:pt x="576" y="0"/>
                  </a:lnTo>
                  <a:cubicBezTo>
                    <a:pt x="258" y="0"/>
                    <a:pt x="0" y="258"/>
                    <a:pt x="0" y="576"/>
                  </a:cubicBezTo>
                  <a:lnTo>
                    <a:pt x="0" y="3264"/>
                  </a:lnTo>
                  <a:cubicBezTo>
                    <a:pt x="0" y="3583"/>
                    <a:pt x="258" y="3840"/>
                    <a:pt x="576" y="3840"/>
                  </a:cubicBezTo>
                  <a:close/>
                </a:path>
              </a:pathLst>
            </a:cu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b="1" dirty="0"/>
                <a:t>C</a:t>
              </a:r>
            </a:p>
            <a:p>
              <a:pPr algn="ctr"/>
              <a:r>
                <a:rPr lang="en-US" sz="2000" dirty="0"/>
                <a:t>R1</a:t>
              </a:r>
            </a:p>
          </p:txBody>
        </p:sp>
        <p:sp>
          <p:nvSpPr>
            <p:cNvPr id="18" name="Rectangle 15">
              <a:extLst>
                <a:ext uri="{FF2B5EF4-FFF2-40B4-BE49-F238E27FC236}">
                  <a16:creationId xmlns:a16="http://schemas.microsoft.com/office/drawing/2014/main" id="{1C4B7CBE-66B7-4739-8C81-D15CD7E8AD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3" y="2739"/>
              <a:ext cx="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" name="Line 16">
              <a:extLst>
                <a:ext uri="{FF2B5EF4-FFF2-40B4-BE49-F238E27FC236}">
                  <a16:creationId xmlns:a16="http://schemas.microsoft.com/office/drawing/2014/main" id="{ED9D51E5-1474-4349-91FA-DE3F3B2F67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00" y="3135"/>
              <a:ext cx="0" cy="196"/>
            </a:xfrm>
            <a:prstGeom prst="line">
              <a:avLst/>
            </a:pr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20" name="Freeform 17">
              <a:extLst>
                <a:ext uri="{FF2B5EF4-FFF2-40B4-BE49-F238E27FC236}">
                  <a16:creationId xmlns:a16="http://schemas.microsoft.com/office/drawing/2014/main" id="{8ABCAC77-DD07-402B-B9DA-A486F5950306}"/>
                </a:ext>
              </a:extLst>
            </p:cNvPr>
            <p:cNvSpPr>
              <a:spLocks/>
            </p:cNvSpPr>
            <p:nvPr/>
          </p:nvSpPr>
          <p:spPr bwMode="auto">
            <a:xfrm>
              <a:off x="2067" y="3323"/>
              <a:ext cx="65" cy="65"/>
            </a:xfrm>
            <a:custGeom>
              <a:avLst/>
              <a:gdLst>
                <a:gd name="T0" fmla="*/ 65 w 65"/>
                <a:gd name="T1" fmla="*/ 0 h 65"/>
                <a:gd name="T2" fmla="*/ 33 w 65"/>
                <a:gd name="T3" fmla="*/ 65 h 65"/>
                <a:gd name="T4" fmla="*/ 0 w 65"/>
                <a:gd name="T5" fmla="*/ 0 h 65"/>
                <a:gd name="T6" fmla="*/ 65 w 65"/>
                <a:gd name="T7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5">
                  <a:moveTo>
                    <a:pt x="65" y="0"/>
                  </a:moveTo>
                  <a:lnTo>
                    <a:pt x="33" y="65"/>
                  </a:lnTo>
                  <a:lnTo>
                    <a:pt x="0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21" name="Freeform 18">
              <a:extLst>
                <a:ext uri="{FF2B5EF4-FFF2-40B4-BE49-F238E27FC236}">
                  <a16:creationId xmlns:a16="http://schemas.microsoft.com/office/drawing/2014/main" id="{B1A1D938-EFEA-49DF-991A-BBE5C5FF5A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4" y="3389"/>
              <a:ext cx="731" cy="489"/>
            </a:xfrm>
            <a:custGeom>
              <a:avLst/>
              <a:gdLst>
                <a:gd name="T0" fmla="*/ 576 w 5760"/>
                <a:gd name="T1" fmla="*/ 3840 h 3840"/>
                <a:gd name="T2" fmla="*/ 5184 w 5760"/>
                <a:gd name="T3" fmla="*/ 3840 h 3840"/>
                <a:gd name="T4" fmla="*/ 5760 w 5760"/>
                <a:gd name="T5" fmla="*/ 3264 h 3840"/>
                <a:gd name="T6" fmla="*/ 5760 w 5760"/>
                <a:gd name="T7" fmla="*/ 576 h 3840"/>
                <a:gd name="T8" fmla="*/ 5184 w 5760"/>
                <a:gd name="T9" fmla="*/ 0 h 3840"/>
                <a:gd name="T10" fmla="*/ 576 w 5760"/>
                <a:gd name="T11" fmla="*/ 0 h 3840"/>
                <a:gd name="T12" fmla="*/ 0 w 5760"/>
                <a:gd name="T13" fmla="*/ 576 h 3840"/>
                <a:gd name="T14" fmla="*/ 0 w 5760"/>
                <a:gd name="T15" fmla="*/ 3264 h 3840"/>
                <a:gd name="T16" fmla="*/ 576 w 5760"/>
                <a:gd name="T17" fmla="*/ 3840 h 3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3840">
                  <a:moveTo>
                    <a:pt x="576" y="3840"/>
                  </a:moveTo>
                  <a:lnTo>
                    <a:pt x="5184" y="3840"/>
                  </a:lnTo>
                  <a:cubicBezTo>
                    <a:pt x="5502" y="3840"/>
                    <a:pt x="5760" y="3582"/>
                    <a:pt x="5760" y="3264"/>
                  </a:cubicBezTo>
                  <a:lnTo>
                    <a:pt x="5760" y="576"/>
                  </a:lnTo>
                  <a:cubicBezTo>
                    <a:pt x="5760" y="258"/>
                    <a:pt x="5502" y="0"/>
                    <a:pt x="5184" y="0"/>
                  </a:cubicBezTo>
                  <a:lnTo>
                    <a:pt x="576" y="0"/>
                  </a:lnTo>
                  <a:cubicBezTo>
                    <a:pt x="258" y="0"/>
                    <a:pt x="0" y="258"/>
                    <a:pt x="0" y="576"/>
                  </a:cubicBezTo>
                  <a:lnTo>
                    <a:pt x="0" y="3264"/>
                  </a:lnTo>
                  <a:cubicBezTo>
                    <a:pt x="0" y="3582"/>
                    <a:pt x="258" y="3840"/>
                    <a:pt x="576" y="3840"/>
                  </a:cubicBezTo>
                  <a:close/>
                </a:path>
              </a:pathLst>
            </a:cu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b="1" dirty="0"/>
                <a:t>D</a:t>
              </a:r>
            </a:p>
            <a:p>
              <a:pPr algn="ctr"/>
              <a:r>
                <a:rPr lang="en-US" sz="2000" dirty="0"/>
                <a:t>R5, R6</a:t>
              </a:r>
            </a:p>
          </p:txBody>
        </p:sp>
        <p:sp>
          <p:nvSpPr>
            <p:cNvPr id="22" name="Rectangle 19">
              <a:extLst>
                <a:ext uri="{FF2B5EF4-FFF2-40B4-BE49-F238E27FC236}">
                  <a16:creationId xmlns:a16="http://schemas.microsoft.com/office/drawing/2014/main" id="{FA8D3716-D42C-4C9B-9597-FF191B1B60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9" y="3482"/>
              <a:ext cx="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3" name="Freeform 20">
              <a:extLst>
                <a:ext uri="{FF2B5EF4-FFF2-40B4-BE49-F238E27FC236}">
                  <a16:creationId xmlns:a16="http://schemas.microsoft.com/office/drawing/2014/main" id="{FEDEE5A9-C79F-4E2D-81C7-0F3844D286B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8" y="2920"/>
              <a:ext cx="306" cy="714"/>
            </a:xfrm>
            <a:custGeom>
              <a:avLst/>
              <a:gdLst>
                <a:gd name="T0" fmla="*/ 306 w 306"/>
                <a:gd name="T1" fmla="*/ 714 h 714"/>
                <a:gd name="T2" fmla="*/ 0 w 306"/>
                <a:gd name="T3" fmla="*/ 332 h 714"/>
                <a:gd name="T4" fmla="*/ 222 w 306"/>
                <a:gd name="T5" fmla="*/ 0 h 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6" h="714">
                  <a:moveTo>
                    <a:pt x="306" y="714"/>
                  </a:moveTo>
                  <a:cubicBezTo>
                    <a:pt x="214" y="714"/>
                    <a:pt x="0" y="517"/>
                    <a:pt x="0" y="332"/>
                  </a:cubicBezTo>
                  <a:cubicBezTo>
                    <a:pt x="0" y="191"/>
                    <a:pt x="122" y="57"/>
                    <a:pt x="222" y="0"/>
                  </a:cubicBezTo>
                </a:path>
              </a:pathLst>
            </a:cu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24" name="Freeform 21">
              <a:extLst>
                <a:ext uri="{FF2B5EF4-FFF2-40B4-BE49-F238E27FC236}">
                  <a16:creationId xmlns:a16="http://schemas.microsoft.com/office/drawing/2014/main" id="{1A91016C-234A-4AB1-AE57-D3F48F59B398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1" y="2891"/>
              <a:ext cx="103" cy="62"/>
            </a:xfrm>
            <a:custGeom>
              <a:avLst/>
              <a:gdLst>
                <a:gd name="T0" fmla="*/ 0 w 103"/>
                <a:gd name="T1" fmla="*/ 1 h 62"/>
                <a:gd name="T2" fmla="*/ 103 w 103"/>
                <a:gd name="T3" fmla="*/ 0 h 62"/>
                <a:gd name="T4" fmla="*/ 21 w 103"/>
                <a:gd name="T5" fmla="*/ 62 h 62"/>
                <a:gd name="T6" fmla="*/ 0 w 103"/>
                <a:gd name="T7" fmla="*/ 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3" h="62">
                  <a:moveTo>
                    <a:pt x="0" y="1"/>
                  </a:moveTo>
                  <a:lnTo>
                    <a:pt x="103" y="0"/>
                  </a:lnTo>
                  <a:lnTo>
                    <a:pt x="21" y="6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25" name="Freeform 22">
              <a:extLst>
                <a:ext uri="{FF2B5EF4-FFF2-40B4-BE49-F238E27FC236}">
                  <a16:creationId xmlns:a16="http://schemas.microsoft.com/office/drawing/2014/main" id="{1A45EE41-031A-42F2-9C4E-C42AC2DA744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1" y="2183"/>
              <a:ext cx="703" cy="1451"/>
            </a:xfrm>
            <a:custGeom>
              <a:avLst/>
              <a:gdLst>
                <a:gd name="T0" fmla="*/ 703 w 703"/>
                <a:gd name="T1" fmla="*/ 1451 h 1451"/>
                <a:gd name="T2" fmla="*/ 0 w 703"/>
                <a:gd name="T3" fmla="*/ 809 h 1451"/>
                <a:gd name="T4" fmla="*/ 621 w 703"/>
                <a:gd name="T5" fmla="*/ 0 h 1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03" h="1451">
                  <a:moveTo>
                    <a:pt x="703" y="1451"/>
                  </a:moveTo>
                  <a:cubicBezTo>
                    <a:pt x="611" y="1451"/>
                    <a:pt x="0" y="1180"/>
                    <a:pt x="0" y="809"/>
                  </a:cubicBezTo>
                  <a:cubicBezTo>
                    <a:pt x="0" y="498"/>
                    <a:pt x="428" y="117"/>
                    <a:pt x="621" y="0"/>
                  </a:cubicBezTo>
                </a:path>
              </a:pathLst>
            </a:cu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26" name="Freeform 23">
              <a:extLst>
                <a:ext uri="{FF2B5EF4-FFF2-40B4-BE49-F238E27FC236}">
                  <a16:creationId xmlns:a16="http://schemas.microsoft.com/office/drawing/2014/main" id="{65882A8C-67BD-4B11-9A8A-EB15DD6486A1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2" y="2148"/>
              <a:ext cx="102" cy="68"/>
            </a:xfrm>
            <a:custGeom>
              <a:avLst/>
              <a:gdLst>
                <a:gd name="T0" fmla="*/ 0 w 102"/>
                <a:gd name="T1" fmla="*/ 9 h 68"/>
                <a:gd name="T2" fmla="*/ 102 w 102"/>
                <a:gd name="T3" fmla="*/ 0 h 68"/>
                <a:gd name="T4" fmla="*/ 25 w 102"/>
                <a:gd name="T5" fmla="*/ 68 h 68"/>
                <a:gd name="T6" fmla="*/ 0 w 102"/>
                <a:gd name="T7" fmla="*/ 9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2" h="68">
                  <a:moveTo>
                    <a:pt x="0" y="9"/>
                  </a:moveTo>
                  <a:lnTo>
                    <a:pt x="102" y="0"/>
                  </a:lnTo>
                  <a:lnTo>
                    <a:pt x="25" y="68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27" name="Freeform 24">
              <a:extLst>
                <a:ext uri="{FF2B5EF4-FFF2-40B4-BE49-F238E27FC236}">
                  <a16:creationId xmlns:a16="http://schemas.microsoft.com/office/drawing/2014/main" id="{F5CE4E84-9854-4DFB-8609-7806EE474A09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3" y="1911"/>
              <a:ext cx="732" cy="489"/>
            </a:xfrm>
            <a:custGeom>
              <a:avLst/>
              <a:gdLst>
                <a:gd name="T0" fmla="*/ 576 w 5760"/>
                <a:gd name="T1" fmla="*/ 3840 h 3840"/>
                <a:gd name="T2" fmla="*/ 5184 w 5760"/>
                <a:gd name="T3" fmla="*/ 3840 h 3840"/>
                <a:gd name="T4" fmla="*/ 5760 w 5760"/>
                <a:gd name="T5" fmla="*/ 3264 h 3840"/>
                <a:gd name="T6" fmla="*/ 5760 w 5760"/>
                <a:gd name="T7" fmla="*/ 576 h 3840"/>
                <a:gd name="T8" fmla="*/ 5184 w 5760"/>
                <a:gd name="T9" fmla="*/ 0 h 3840"/>
                <a:gd name="T10" fmla="*/ 576 w 5760"/>
                <a:gd name="T11" fmla="*/ 0 h 3840"/>
                <a:gd name="T12" fmla="*/ 0 w 5760"/>
                <a:gd name="T13" fmla="*/ 576 h 3840"/>
                <a:gd name="T14" fmla="*/ 0 w 5760"/>
                <a:gd name="T15" fmla="*/ 3264 h 3840"/>
                <a:gd name="T16" fmla="*/ 576 w 5760"/>
                <a:gd name="T17" fmla="*/ 3840 h 3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3840">
                  <a:moveTo>
                    <a:pt x="576" y="3840"/>
                  </a:moveTo>
                  <a:lnTo>
                    <a:pt x="5184" y="3840"/>
                  </a:lnTo>
                  <a:cubicBezTo>
                    <a:pt x="5503" y="3840"/>
                    <a:pt x="5760" y="3582"/>
                    <a:pt x="5760" y="3264"/>
                  </a:cubicBezTo>
                  <a:lnTo>
                    <a:pt x="5760" y="576"/>
                  </a:lnTo>
                  <a:cubicBezTo>
                    <a:pt x="5760" y="258"/>
                    <a:pt x="5503" y="0"/>
                    <a:pt x="5184" y="0"/>
                  </a:cubicBezTo>
                  <a:lnTo>
                    <a:pt x="576" y="0"/>
                  </a:lnTo>
                  <a:cubicBezTo>
                    <a:pt x="258" y="0"/>
                    <a:pt x="0" y="258"/>
                    <a:pt x="0" y="576"/>
                  </a:cubicBezTo>
                  <a:lnTo>
                    <a:pt x="0" y="3264"/>
                  </a:lnTo>
                  <a:cubicBezTo>
                    <a:pt x="0" y="3582"/>
                    <a:pt x="258" y="3840"/>
                    <a:pt x="576" y="3840"/>
                  </a:cubicBezTo>
                  <a:close/>
                </a:path>
              </a:pathLst>
            </a:custGeom>
            <a:solidFill>
              <a:schemeClr val="accent1"/>
            </a:solidFill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b="1" dirty="0"/>
                <a:t>E</a:t>
              </a:r>
            </a:p>
            <a:p>
              <a:pPr algn="ctr"/>
              <a:r>
                <a:rPr lang="en-US" sz="2000" dirty="0"/>
                <a:t>R7, R8</a:t>
              </a:r>
            </a:p>
          </p:txBody>
        </p:sp>
        <p:sp>
          <p:nvSpPr>
            <p:cNvPr id="28" name="Rectangle 25">
              <a:extLst>
                <a:ext uri="{FF2B5EF4-FFF2-40B4-BE49-F238E27FC236}">
                  <a16:creationId xmlns:a16="http://schemas.microsoft.com/office/drawing/2014/main" id="{DC3118ED-99D8-4535-AB1D-F4C71A2A01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04" y="1996"/>
              <a:ext cx="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9" name="Freeform 26">
              <a:extLst>
                <a:ext uri="{FF2B5EF4-FFF2-40B4-BE49-F238E27FC236}">
                  <a16:creationId xmlns:a16="http://schemas.microsoft.com/office/drawing/2014/main" id="{F264336B-1754-4CCE-8877-B1952D2424A1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5" y="1405"/>
              <a:ext cx="914" cy="409"/>
            </a:xfrm>
            <a:custGeom>
              <a:avLst/>
              <a:gdLst>
                <a:gd name="T0" fmla="*/ 0 w 914"/>
                <a:gd name="T1" fmla="*/ 0 h 409"/>
                <a:gd name="T2" fmla="*/ 914 w 914"/>
                <a:gd name="T3" fmla="*/ 0 h 409"/>
                <a:gd name="T4" fmla="*/ 914 w 914"/>
                <a:gd name="T5" fmla="*/ 409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14" h="409">
                  <a:moveTo>
                    <a:pt x="0" y="0"/>
                  </a:moveTo>
                  <a:lnTo>
                    <a:pt x="914" y="0"/>
                  </a:lnTo>
                  <a:lnTo>
                    <a:pt x="914" y="409"/>
                  </a:lnTo>
                </a:path>
              </a:pathLst>
            </a:cu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30" name="Freeform 27">
              <a:extLst>
                <a:ext uri="{FF2B5EF4-FFF2-40B4-BE49-F238E27FC236}">
                  <a16:creationId xmlns:a16="http://schemas.microsoft.com/office/drawing/2014/main" id="{A8AF759D-5C85-48C2-93BE-D165EF0BA335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7" y="1806"/>
              <a:ext cx="64" cy="97"/>
            </a:xfrm>
            <a:custGeom>
              <a:avLst/>
              <a:gdLst>
                <a:gd name="T0" fmla="*/ 64 w 64"/>
                <a:gd name="T1" fmla="*/ 0 h 97"/>
                <a:gd name="T2" fmla="*/ 32 w 64"/>
                <a:gd name="T3" fmla="*/ 97 h 97"/>
                <a:gd name="T4" fmla="*/ 0 w 64"/>
                <a:gd name="T5" fmla="*/ 0 h 97"/>
                <a:gd name="T6" fmla="*/ 64 w 64"/>
                <a:gd name="T7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" h="97">
                  <a:moveTo>
                    <a:pt x="64" y="0"/>
                  </a:moveTo>
                  <a:lnTo>
                    <a:pt x="32" y="97"/>
                  </a:lnTo>
                  <a:lnTo>
                    <a:pt x="0" y="0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31" name="Freeform 28">
              <a:extLst>
                <a:ext uri="{FF2B5EF4-FFF2-40B4-BE49-F238E27FC236}">
                  <a16:creationId xmlns:a16="http://schemas.microsoft.com/office/drawing/2014/main" id="{EEC2AEF2-7285-4DC6-B2F8-E27ABF4B521C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7" y="2646"/>
              <a:ext cx="732" cy="489"/>
            </a:xfrm>
            <a:custGeom>
              <a:avLst/>
              <a:gdLst>
                <a:gd name="T0" fmla="*/ 576 w 5760"/>
                <a:gd name="T1" fmla="*/ 3840 h 3840"/>
                <a:gd name="T2" fmla="*/ 5184 w 5760"/>
                <a:gd name="T3" fmla="*/ 3840 h 3840"/>
                <a:gd name="T4" fmla="*/ 5760 w 5760"/>
                <a:gd name="T5" fmla="*/ 3264 h 3840"/>
                <a:gd name="T6" fmla="*/ 5760 w 5760"/>
                <a:gd name="T7" fmla="*/ 576 h 3840"/>
                <a:gd name="T8" fmla="*/ 5184 w 5760"/>
                <a:gd name="T9" fmla="*/ 0 h 3840"/>
                <a:gd name="T10" fmla="*/ 576 w 5760"/>
                <a:gd name="T11" fmla="*/ 0 h 3840"/>
                <a:gd name="T12" fmla="*/ 0 w 5760"/>
                <a:gd name="T13" fmla="*/ 576 h 3840"/>
                <a:gd name="T14" fmla="*/ 0 w 5760"/>
                <a:gd name="T15" fmla="*/ 3264 h 3840"/>
                <a:gd name="T16" fmla="*/ 576 w 5760"/>
                <a:gd name="T17" fmla="*/ 3840 h 3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3840">
                  <a:moveTo>
                    <a:pt x="576" y="3840"/>
                  </a:moveTo>
                  <a:lnTo>
                    <a:pt x="5184" y="3840"/>
                  </a:lnTo>
                  <a:cubicBezTo>
                    <a:pt x="5502" y="3840"/>
                    <a:pt x="5760" y="3583"/>
                    <a:pt x="5760" y="3264"/>
                  </a:cubicBezTo>
                  <a:lnTo>
                    <a:pt x="5760" y="576"/>
                  </a:lnTo>
                  <a:cubicBezTo>
                    <a:pt x="5760" y="258"/>
                    <a:pt x="5502" y="0"/>
                    <a:pt x="5184" y="0"/>
                  </a:cubicBezTo>
                  <a:lnTo>
                    <a:pt x="576" y="0"/>
                  </a:lnTo>
                  <a:cubicBezTo>
                    <a:pt x="258" y="0"/>
                    <a:pt x="0" y="258"/>
                    <a:pt x="0" y="576"/>
                  </a:cubicBezTo>
                  <a:lnTo>
                    <a:pt x="0" y="3264"/>
                  </a:lnTo>
                  <a:cubicBezTo>
                    <a:pt x="0" y="3583"/>
                    <a:pt x="258" y="3840"/>
                    <a:pt x="576" y="3840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b="1" dirty="0"/>
                <a:t>G</a:t>
              </a:r>
            </a:p>
            <a:p>
              <a:pPr algn="ctr"/>
              <a:r>
                <a:rPr lang="en-US" sz="2000" dirty="0"/>
                <a:t>R2, R3</a:t>
              </a:r>
            </a:p>
          </p:txBody>
        </p:sp>
        <p:sp>
          <p:nvSpPr>
            <p:cNvPr id="32" name="Rectangle 29">
              <a:extLst>
                <a:ext uri="{FF2B5EF4-FFF2-40B4-BE49-F238E27FC236}">
                  <a16:creationId xmlns:a16="http://schemas.microsoft.com/office/drawing/2014/main" id="{0AF64BC9-211A-48A2-8192-0CE9F0E82A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17" y="2739"/>
              <a:ext cx="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3" name="Freeform 30">
              <a:extLst>
                <a:ext uri="{FF2B5EF4-FFF2-40B4-BE49-F238E27FC236}">
                  <a16:creationId xmlns:a16="http://schemas.microsoft.com/office/drawing/2014/main" id="{3338951E-D3D9-424F-A0F1-E29DD74714D6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3" y="2640"/>
              <a:ext cx="732" cy="489"/>
            </a:xfrm>
            <a:custGeom>
              <a:avLst/>
              <a:gdLst>
                <a:gd name="T0" fmla="*/ 576 w 5760"/>
                <a:gd name="T1" fmla="*/ 3840 h 3840"/>
                <a:gd name="T2" fmla="*/ 5184 w 5760"/>
                <a:gd name="T3" fmla="*/ 3840 h 3840"/>
                <a:gd name="T4" fmla="*/ 5760 w 5760"/>
                <a:gd name="T5" fmla="*/ 3264 h 3840"/>
                <a:gd name="T6" fmla="*/ 5760 w 5760"/>
                <a:gd name="T7" fmla="*/ 576 h 3840"/>
                <a:gd name="T8" fmla="*/ 5184 w 5760"/>
                <a:gd name="T9" fmla="*/ 0 h 3840"/>
                <a:gd name="T10" fmla="*/ 576 w 5760"/>
                <a:gd name="T11" fmla="*/ 0 h 3840"/>
                <a:gd name="T12" fmla="*/ 0 w 5760"/>
                <a:gd name="T13" fmla="*/ 576 h 3840"/>
                <a:gd name="T14" fmla="*/ 0 w 5760"/>
                <a:gd name="T15" fmla="*/ 3264 h 3840"/>
                <a:gd name="T16" fmla="*/ 576 w 5760"/>
                <a:gd name="T17" fmla="*/ 3840 h 3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3840">
                  <a:moveTo>
                    <a:pt x="576" y="3840"/>
                  </a:moveTo>
                  <a:lnTo>
                    <a:pt x="5184" y="3840"/>
                  </a:lnTo>
                  <a:cubicBezTo>
                    <a:pt x="5503" y="3840"/>
                    <a:pt x="5760" y="3582"/>
                    <a:pt x="5760" y="3264"/>
                  </a:cubicBezTo>
                  <a:lnTo>
                    <a:pt x="5760" y="576"/>
                  </a:lnTo>
                  <a:cubicBezTo>
                    <a:pt x="5760" y="257"/>
                    <a:pt x="5503" y="0"/>
                    <a:pt x="5184" y="0"/>
                  </a:cubicBezTo>
                  <a:lnTo>
                    <a:pt x="576" y="0"/>
                  </a:lnTo>
                  <a:cubicBezTo>
                    <a:pt x="258" y="0"/>
                    <a:pt x="0" y="257"/>
                    <a:pt x="0" y="576"/>
                  </a:cubicBezTo>
                  <a:lnTo>
                    <a:pt x="0" y="3264"/>
                  </a:lnTo>
                  <a:cubicBezTo>
                    <a:pt x="0" y="3582"/>
                    <a:pt x="258" y="3840"/>
                    <a:pt x="576" y="3840"/>
                  </a:cubicBezTo>
                  <a:close/>
                </a:path>
              </a:pathLst>
            </a:custGeom>
            <a:solidFill>
              <a:schemeClr val="accent1"/>
            </a:solidFill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b="1" dirty="0"/>
                <a:t>F</a:t>
              </a:r>
            </a:p>
            <a:p>
              <a:pPr algn="ctr"/>
              <a:r>
                <a:rPr lang="en-US" sz="2000" dirty="0"/>
                <a:t>R3, R8</a:t>
              </a:r>
            </a:p>
          </p:txBody>
        </p:sp>
        <p:sp>
          <p:nvSpPr>
            <p:cNvPr id="35" name="Line 32">
              <a:extLst>
                <a:ext uri="{FF2B5EF4-FFF2-40B4-BE49-F238E27FC236}">
                  <a16:creationId xmlns:a16="http://schemas.microsoft.com/office/drawing/2014/main" id="{EE2A8706-EC65-40A8-90FC-285FD7E5675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79" y="2392"/>
              <a:ext cx="0" cy="192"/>
            </a:xfrm>
            <a:prstGeom prst="line">
              <a:avLst/>
            </a:pr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36" name="Freeform 33">
              <a:extLst>
                <a:ext uri="{FF2B5EF4-FFF2-40B4-BE49-F238E27FC236}">
                  <a16:creationId xmlns:a16="http://schemas.microsoft.com/office/drawing/2014/main" id="{3D6DE5F7-4CE7-451F-B0F8-E2EA528BACC0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7" y="2576"/>
              <a:ext cx="64" cy="64"/>
            </a:xfrm>
            <a:custGeom>
              <a:avLst/>
              <a:gdLst>
                <a:gd name="T0" fmla="*/ 64 w 64"/>
                <a:gd name="T1" fmla="*/ 0 h 64"/>
                <a:gd name="T2" fmla="*/ 32 w 64"/>
                <a:gd name="T3" fmla="*/ 64 h 64"/>
                <a:gd name="T4" fmla="*/ 0 w 64"/>
                <a:gd name="T5" fmla="*/ 0 h 64"/>
                <a:gd name="T6" fmla="*/ 64 w 64"/>
                <a:gd name="T7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" h="64">
                  <a:moveTo>
                    <a:pt x="64" y="0"/>
                  </a:moveTo>
                  <a:lnTo>
                    <a:pt x="32" y="64"/>
                  </a:lnTo>
                  <a:lnTo>
                    <a:pt x="0" y="0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37" name="Freeform 34">
              <a:extLst>
                <a:ext uri="{FF2B5EF4-FFF2-40B4-BE49-F238E27FC236}">
                  <a16:creationId xmlns:a16="http://schemas.microsoft.com/office/drawing/2014/main" id="{D6A6DEA1-DB87-4D62-804B-22994C44A19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5" y="2148"/>
              <a:ext cx="618" cy="409"/>
            </a:xfrm>
            <a:custGeom>
              <a:avLst/>
              <a:gdLst>
                <a:gd name="T0" fmla="*/ 0 w 618"/>
                <a:gd name="T1" fmla="*/ 0 h 409"/>
                <a:gd name="T2" fmla="*/ 618 w 618"/>
                <a:gd name="T3" fmla="*/ 0 h 409"/>
                <a:gd name="T4" fmla="*/ 618 w 618"/>
                <a:gd name="T5" fmla="*/ 409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18" h="409">
                  <a:moveTo>
                    <a:pt x="0" y="0"/>
                  </a:moveTo>
                  <a:lnTo>
                    <a:pt x="618" y="0"/>
                  </a:lnTo>
                  <a:lnTo>
                    <a:pt x="618" y="409"/>
                  </a:lnTo>
                </a:path>
              </a:pathLst>
            </a:cu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38" name="Freeform 35">
              <a:extLst>
                <a:ext uri="{FF2B5EF4-FFF2-40B4-BE49-F238E27FC236}">
                  <a16:creationId xmlns:a16="http://schemas.microsoft.com/office/drawing/2014/main" id="{2C3ADA5D-FB49-476F-B39A-A71C2177A375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1" y="2549"/>
              <a:ext cx="65" cy="97"/>
            </a:xfrm>
            <a:custGeom>
              <a:avLst/>
              <a:gdLst>
                <a:gd name="T0" fmla="*/ 65 w 65"/>
                <a:gd name="T1" fmla="*/ 0 h 97"/>
                <a:gd name="T2" fmla="*/ 32 w 65"/>
                <a:gd name="T3" fmla="*/ 97 h 97"/>
                <a:gd name="T4" fmla="*/ 0 w 65"/>
                <a:gd name="T5" fmla="*/ 0 h 97"/>
                <a:gd name="T6" fmla="*/ 65 w 65"/>
                <a:gd name="T7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97">
                  <a:moveTo>
                    <a:pt x="65" y="0"/>
                  </a:moveTo>
                  <a:lnTo>
                    <a:pt x="32" y="97"/>
                  </a:lnTo>
                  <a:lnTo>
                    <a:pt x="0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</p:grpSp>
      <p:graphicFrame>
        <p:nvGraphicFramePr>
          <p:cNvPr id="39" name="Table 38">
            <a:extLst>
              <a:ext uri="{FF2B5EF4-FFF2-40B4-BE49-F238E27FC236}">
                <a16:creationId xmlns:a16="http://schemas.microsoft.com/office/drawing/2014/main" id="{B94B9F40-3F2B-4B9C-937D-FCCDA0FB3F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9391896"/>
              </p:ext>
            </p:extLst>
          </p:nvPr>
        </p:nvGraphicFramePr>
        <p:xfrm>
          <a:off x="6453638" y="5226923"/>
          <a:ext cx="2090058" cy="11107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0662">
                  <a:extLst>
                    <a:ext uri="{9D8B030D-6E8A-4147-A177-3AD203B41FA5}">
                      <a16:colId xmlns:a16="http://schemas.microsoft.com/office/drawing/2014/main" val="4088248819"/>
                    </a:ext>
                  </a:extLst>
                </a:gridCol>
                <a:gridCol w="523132">
                  <a:extLst>
                    <a:ext uri="{9D8B030D-6E8A-4147-A177-3AD203B41FA5}">
                      <a16:colId xmlns:a16="http://schemas.microsoft.com/office/drawing/2014/main" val="975178358"/>
                    </a:ext>
                  </a:extLst>
                </a:gridCol>
                <a:gridCol w="523132">
                  <a:extLst>
                    <a:ext uri="{9D8B030D-6E8A-4147-A177-3AD203B41FA5}">
                      <a16:colId xmlns:a16="http://schemas.microsoft.com/office/drawing/2014/main" val="1880339659"/>
                    </a:ext>
                  </a:extLst>
                </a:gridCol>
                <a:gridCol w="523132">
                  <a:extLst>
                    <a:ext uri="{9D8B030D-6E8A-4147-A177-3AD203B41FA5}">
                      <a16:colId xmlns:a16="http://schemas.microsoft.com/office/drawing/2014/main" val="2889001961"/>
                    </a:ext>
                  </a:extLst>
                </a:gridCol>
              </a:tblGrid>
              <a:tr h="370259"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Gill Sans MT" panose="020B0502020104020203" pitchFamily="34" charset="0"/>
                        </a:rPr>
                        <a:t>R1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Gill Sans MT" panose="020B0502020104020203" pitchFamily="34" charset="0"/>
                        </a:rPr>
                        <a:t>R7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Gill Sans MT" panose="020B0502020104020203" pitchFamily="34" charset="0"/>
                        </a:rPr>
                        <a:t>R8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Gill Sans MT" panose="020B0502020104020203" pitchFamily="34" charset="0"/>
                        </a:rPr>
                        <a:t>R3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8165544"/>
                  </a:ext>
                </a:extLst>
              </a:tr>
              <a:tr h="370259"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Gill Sans MT" panose="020B0502020104020203" pitchFamily="34" charset="0"/>
                        </a:rPr>
                        <a:t>R2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Gill Sans MT" panose="020B0502020104020203" pitchFamily="34" charset="0"/>
                        </a:rPr>
                        <a:t>R3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b="1" dirty="0">
                        <a:latin typeface="Gill Sans MT" panose="020B0502020104020203" pitchFamily="34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b="1" dirty="0">
                        <a:latin typeface="Gill Sans MT" panose="020B0502020104020203" pitchFamily="34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0238756"/>
                  </a:ext>
                </a:extLst>
              </a:tr>
              <a:tr h="370259"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Gill Sans MT" panose="020B0502020104020203" pitchFamily="34" charset="0"/>
                        </a:rPr>
                        <a:t>R1</a:t>
                      </a:r>
                    </a:p>
                  </a:txBody>
                  <a:tcPr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Gill Sans MT" panose="020B0502020104020203" pitchFamily="34" charset="0"/>
                        </a:rPr>
                        <a:t>R9</a:t>
                      </a:r>
                    </a:p>
                  </a:txBody>
                  <a:tcPr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b="1" dirty="0">
                        <a:latin typeface="Gill Sans MT" panose="020B0502020104020203" pitchFamily="34" charset="0"/>
                      </a:endParaRPr>
                    </a:p>
                  </a:txBody>
                  <a:tcPr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b="1" dirty="0">
                        <a:latin typeface="Gill Sans MT" panose="020B0502020104020203" pitchFamily="34" charset="0"/>
                      </a:endParaRPr>
                    </a:p>
                  </a:txBody>
                  <a:tcPr>
                    <a:solidFill>
                      <a:srgbClr val="FF5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62049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40096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07451-2682-4631-91C6-6803507CE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365126"/>
            <a:ext cx="7915047" cy="723445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Register intervals in action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365E84-7FCD-400C-9A6C-218C07E3A0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49" y="1210491"/>
            <a:ext cx="8322101" cy="4966472"/>
          </a:xfrm>
        </p:spPr>
        <p:txBody>
          <a:bodyPr/>
          <a:lstStyle/>
          <a:p>
            <a:r>
              <a:rPr lang="en-US" dirty="0"/>
              <a:t>No candidate to merge into B --- C becomes header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A079D1-76C4-453A-B629-011223907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34" name="L-Shape 33">
            <a:extLst>
              <a:ext uri="{FF2B5EF4-FFF2-40B4-BE49-F238E27FC236}">
                <a16:creationId xmlns:a16="http://schemas.microsoft.com/office/drawing/2014/main" id="{4E00BA23-6DAE-4AFE-80C8-22126DF3B88D}"/>
              </a:ext>
            </a:extLst>
          </p:cNvPr>
          <p:cNvSpPr/>
          <p:nvPr/>
        </p:nvSpPr>
        <p:spPr>
          <a:xfrm rot="10800000">
            <a:off x="2589212" y="1795462"/>
            <a:ext cx="3500493" cy="3272455"/>
          </a:xfrm>
          <a:prstGeom prst="corner">
            <a:avLst>
              <a:gd name="adj1" fmla="val 29403"/>
              <a:gd name="adj2" fmla="val 42654"/>
            </a:avLst>
          </a:prstGeom>
          <a:gradFill flip="none" rotWithShape="1">
            <a:gsLst>
              <a:gs pos="0">
                <a:schemeClr val="accent1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1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1">
                  <a:lumMod val="40000"/>
                  <a:lumOff val="60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792E6BB-581B-4F89-890D-41EBFFCFA5D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614488" y="1741488"/>
            <a:ext cx="5915025" cy="4435475"/>
            <a:chOff x="1017" y="1097"/>
            <a:chExt cx="3726" cy="2794"/>
          </a:xfrm>
        </p:grpSpPr>
        <p:sp>
          <p:nvSpPr>
            <p:cNvPr id="6" name="AutoShape 3">
              <a:extLst>
                <a:ext uri="{FF2B5EF4-FFF2-40B4-BE49-F238E27FC236}">
                  <a16:creationId xmlns:a16="http://schemas.microsoft.com/office/drawing/2014/main" id="{37E7E2AA-C67B-4860-974A-D0FC63F272B3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017" y="1097"/>
              <a:ext cx="3726" cy="27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 dirty="0"/>
            </a:p>
          </p:txBody>
        </p:sp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1EC106E6-07E7-4022-9B0D-8DA748688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4" y="1161"/>
              <a:ext cx="731" cy="489"/>
            </a:xfrm>
            <a:custGeom>
              <a:avLst/>
              <a:gdLst>
                <a:gd name="T0" fmla="*/ 576 w 5760"/>
                <a:gd name="T1" fmla="*/ 3840 h 3840"/>
                <a:gd name="T2" fmla="*/ 5184 w 5760"/>
                <a:gd name="T3" fmla="*/ 3840 h 3840"/>
                <a:gd name="T4" fmla="*/ 5760 w 5760"/>
                <a:gd name="T5" fmla="*/ 3264 h 3840"/>
                <a:gd name="T6" fmla="*/ 5760 w 5760"/>
                <a:gd name="T7" fmla="*/ 576 h 3840"/>
                <a:gd name="T8" fmla="*/ 5184 w 5760"/>
                <a:gd name="T9" fmla="*/ 0 h 3840"/>
                <a:gd name="T10" fmla="*/ 576 w 5760"/>
                <a:gd name="T11" fmla="*/ 0 h 3840"/>
                <a:gd name="T12" fmla="*/ 0 w 5760"/>
                <a:gd name="T13" fmla="*/ 576 h 3840"/>
                <a:gd name="T14" fmla="*/ 0 w 5760"/>
                <a:gd name="T15" fmla="*/ 3264 h 3840"/>
                <a:gd name="T16" fmla="*/ 576 w 5760"/>
                <a:gd name="T17" fmla="*/ 3840 h 3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3840">
                  <a:moveTo>
                    <a:pt x="576" y="3840"/>
                  </a:moveTo>
                  <a:lnTo>
                    <a:pt x="5184" y="3840"/>
                  </a:lnTo>
                  <a:cubicBezTo>
                    <a:pt x="5502" y="3840"/>
                    <a:pt x="5760" y="3582"/>
                    <a:pt x="5760" y="3264"/>
                  </a:cubicBezTo>
                  <a:lnTo>
                    <a:pt x="5760" y="576"/>
                  </a:lnTo>
                  <a:cubicBezTo>
                    <a:pt x="5760" y="258"/>
                    <a:pt x="5502" y="0"/>
                    <a:pt x="5184" y="0"/>
                  </a:cubicBezTo>
                  <a:lnTo>
                    <a:pt x="576" y="0"/>
                  </a:lnTo>
                  <a:cubicBezTo>
                    <a:pt x="258" y="0"/>
                    <a:pt x="0" y="258"/>
                    <a:pt x="0" y="576"/>
                  </a:cubicBezTo>
                  <a:lnTo>
                    <a:pt x="0" y="3264"/>
                  </a:lnTo>
                  <a:cubicBezTo>
                    <a:pt x="0" y="3582"/>
                    <a:pt x="258" y="3840"/>
                    <a:pt x="576" y="3840"/>
                  </a:cubicBezTo>
                  <a:close/>
                </a:path>
              </a:pathLst>
            </a:custGeom>
            <a:solidFill>
              <a:schemeClr val="accent1"/>
            </a:solidFill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b="1" dirty="0"/>
                <a:t>A</a:t>
              </a:r>
              <a:endParaRPr lang="en-US" sz="2400" b="1" dirty="0"/>
            </a:p>
            <a:p>
              <a:pPr algn="ctr"/>
              <a:r>
                <a:rPr lang="en-US" sz="2000" dirty="0"/>
                <a:t>R1</a:t>
              </a:r>
              <a:endParaRPr lang="en-US" sz="2400" dirty="0"/>
            </a:p>
          </p:txBody>
        </p:sp>
        <p:sp>
          <p:nvSpPr>
            <p:cNvPr id="8" name="Rectangle 6">
              <a:extLst>
                <a:ext uri="{FF2B5EF4-FFF2-40B4-BE49-F238E27FC236}">
                  <a16:creationId xmlns:a16="http://schemas.microsoft.com/office/drawing/2014/main" id="{6FB141C5-5F97-479E-AFEA-4A9798880D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0" y="1131"/>
              <a:ext cx="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" name="Rectangle 7">
              <a:extLst>
                <a:ext uri="{FF2B5EF4-FFF2-40B4-BE49-F238E27FC236}">
                  <a16:creationId xmlns:a16="http://schemas.microsoft.com/office/drawing/2014/main" id="{6FCA5BB1-F5BB-419B-9CF7-7751AFC7D0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2" y="1376"/>
              <a:ext cx="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" name="Line 8">
              <a:extLst>
                <a:ext uri="{FF2B5EF4-FFF2-40B4-BE49-F238E27FC236}">
                  <a16:creationId xmlns:a16="http://schemas.microsoft.com/office/drawing/2014/main" id="{4BF85C35-EEC2-434F-9F96-F4203AA0BDE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00" y="1650"/>
              <a:ext cx="0" cy="184"/>
            </a:xfrm>
            <a:prstGeom prst="line">
              <a:avLst/>
            </a:pr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12" name="Freeform 9">
              <a:extLst>
                <a:ext uri="{FF2B5EF4-FFF2-40B4-BE49-F238E27FC236}">
                  <a16:creationId xmlns:a16="http://schemas.microsoft.com/office/drawing/2014/main" id="{287FDD6D-8343-4F53-BEA0-ABD53EE0221E}"/>
                </a:ext>
              </a:extLst>
            </p:cNvPr>
            <p:cNvSpPr>
              <a:spLocks/>
            </p:cNvSpPr>
            <p:nvPr/>
          </p:nvSpPr>
          <p:spPr bwMode="auto">
            <a:xfrm>
              <a:off x="2067" y="1826"/>
              <a:ext cx="65" cy="65"/>
            </a:xfrm>
            <a:custGeom>
              <a:avLst/>
              <a:gdLst>
                <a:gd name="T0" fmla="*/ 65 w 65"/>
                <a:gd name="T1" fmla="*/ 0 h 65"/>
                <a:gd name="T2" fmla="*/ 33 w 65"/>
                <a:gd name="T3" fmla="*/ 65 h 65"/>
                <a:gd name="T4" fmla="*/ 0 w 65"/>
                <a:gd name="T5" fmla="*/ 0 h 65"/>
                <a:gd name="T6" fmla="*/ 65 w 65"/>
                <a:gd name="T7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5">
                  <a:moveTo>
                    <a:pt x="65" y="0"/>
                  </a:moveTo>
                  <a:lnTo>
                    <a:pt x="33" y="65"/>
                  </a:lnTo>
                  <a:lnTo>
                    <a:pt x="0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13" name="Freeform 10">
              <a:extLst>
                <a:ext uri="{FF2B5EF4-FFF2-40B4-BE49-F238E27FC236}">
                  <a16:creationId xmlns:a16="http://schemas.microsoft.com/office/drawing/2014/main" id="{76D9A29A-C1EE-4BA3-A68B-26403E67E2D1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4" y="1903"/>
              <a:ext cx="731" cy="489"/>
            </a:xfrm>
            <a:custGeom>
              <a:avLst/>
              <a:gdLst>
                <a:gd name="T0" fmla="*/ 576 w 5760"/>
                <a:gd name="T1" fmla="*/ 3840 h 3840"/>
                <a:gd name="T2" fmla="*/ 5184 w 5760"/>
                <a:gd name="T3" fmla="*/ 3840 h 3840"/>
                <a:gd name="T4" fmla="*/ 5760 w 5760"/>
                <a:gd name="T5" fmla="*/ 3264 h 3840"/>
                <a:gd name="T6" fmla="*/ 5760 w 5760"/>
                <a:gd name="T7" fmla="*/ 576 h 3840"/>
                <a:gd name="T8" fmla="*/ 5184 w 5760"/>
                <a:gd name="T9" fmla="*/ 0 h 3840"/>
                <a:gd name="T10" fmla="*/ 576 w 5760"/>
                <a:gd name="T11" fmla="*/ 0 h 3840"/>
                <a:gd name="T12" fmla="*/ 0 w 5760"/>
                <a:gd name="T13" fmla="*/ 576 h 3840"/>
                <a:gd name="T14" fmla="*/ 0 w 5760"/>
                <a:gd name="T15" fmla="*/ 3264 h 3840"/>
                <a:gd name="T16" fmla="*/ 576 w 5760"/>
                <a:gd name="T17" fmla="*/ 3840 h 3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3840">
                  <a:moveTo>
                    <a:pt x="576" y="3840"/>
                  </a:moveTo>
                  <a:lnTo>
                    <a:pt x="5184" y="3840"/>
                  </a:lnTo>
                  <a:cubicBezTo>
                    <a:pt x="5502" y="3840"/>
                    <a:pt x="5760" y="3582"/>
                    <a:pt x="5760" y="3264"/>
                  </a:cubicBezTo>
                  <a:lnTo>
                    <a:pt x="5760" y="576"/>
                  </a:lnTo>
                  <a:cubicBezTo>
                    <a:pt x="5760" y="258"/>
                    <a:pt x="5502" y="0"/>
                    <a:pt x="5184" y="0"/>
                  </a:cubicBezTo>
                  <a:lnTo>
                    <a:pt x="576" y="0"/>
                  </a:lnTo>
                  <a:cubicBezTo>
                    <a:pt x="258" y="0"/>
                    <a:pt x="0" y="258"/>
                    <a:pt x="0" y="576"/>
                  </a:cubicBezTo>
                  <a:lnTo>
                    <a:pt x="0" y="3264"/>
                  </a:lnTo>
                  <a:cubicBezTo>
                    <a:pt x="0" y="3582"/>
                    <a:pt x="258" y="3840"/>
                    <a:pt x="576" y="3840"/>
                  </a:cubicBezTo>
                  <a:close/>
                </a:path>
              </a:pathLst>
            </a:custGeom>
            <a:solidFill>
              <a:srgbClr val="FF5050"/>
            </a:solidFill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b="1" dirty="0"/>
                <a:t>B</a:t>
              </a:r>
            </a:p>
            <a:p>
              <a:pPr algn="ctr"/>
              <a:r>
                <a:rPr lang="en-US" sz="2000" dirty="0"/>
                <a:t>R1, R9</a:t>
              </a:r>
            </a:p>
          </p:txBody>
        </p:sp>
        <p:sp>
          <p:nvSpPr>
            <p:cNvPr id="14" name="Rectangle 11">
              <a:extLst>
                <a:ext uri="{FF2B5EF4-FFF2-40B4-BE49-F238E27FC236}">
                  <a16:creationId xmlns:a16="http://schemas.microsoft.com/office/drawing/2014/main" id="{5601F175-988C-427F-80E8-F1F4E22C6E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3" y="1996"/>
              <a:ext cx="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" name="Line 12">
              <a:extLst>
                <a:ext uri="{FF2B5EF4-FFF2-40B4-BE49-F238E27FC236}">
                  <a16:creationId xmlns:a16="http://schemas.microsoft.com/office/drawing/2014/main" id="{F28CDAB2-CF80-4865-A32B-E70E2876712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00" y="2392"/>
              <a:ext cx="0" cy="185"/>
            </a:xfrm>
            <a:prstGeom prst="line">
              <a:avLst/>
            </a:pr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16" name="Freeform 13">
              <a:extLst>
                <a:ext uri="{FF2B5EF4-FFF2-40B4-BE49-F238E27FC236}">
                  <a16:creationId xmlns:a16="http://schemas.microsoft.com/office/drawing/2014/main" id="{B9E249D6-BF20-42E4-B68F-6D3D82C47444}"/>
                </a:ext>
              </a:extLst>
            </p:cNvPr>
            <p:cNvSpPr>
              <a:spLocks/>
            </p:cNvSpPr>
            <p:nvPr/>
          </p:nvSpPr>
          <p:spPr bwMode="auto">
            <a:xfrm>
              <a:off x="2067" y="2569"/>
              <a:ext cx="65" cy="64"/>
            </a:xfrm>
            <a:custGeom>
              <a:avLst/>
              <a:gdLst>
                <a:gd name="T0" fmla="*/ 65 w 65"/>
                <a:gd name="T1" fmla="*/ 0 h 64"/>
                <a:gd name="T2" fmla="*/ 33 w 65"/>
                <a:gd name="T3" fmla="*/ 64 h 64"/>
                <a:gd name="T4" fmla="*/ 0 w 65"/>
                <a:gd name="T5" fmla="*/ 0 h 64"/>
                <a:gd name="T6" fmla="*/ 65 w 65"/>
                <a:gd name="T7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4">
                  <a:moveTo>
                    <a:pt x="65" y="0"/>
                  </a:moveTo>
                  <a:lnTo>
                    <a:pt x="33" y="64"/>
                  </a:lnTo>
                  <a:lnTo>
                    <a:pt x="0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17" name="Freeform 14">
              <a:extLst>
                <a:ext uri="{FF2B5EF4-FFF2-40B4-BE49-F238E27FC236}">
                  <a16:creationId xmlns:a16="http://schemas.microsoft.com/office/drawing/2014/main" id="{DE55A6E1-131E-4A21-8D16-7538E5058C7B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4" y="2646"/>
              <a:ext cx="731" cy="489"/>
            </a:xfrm>
            <a:custGeom>
              <a:avLst/>
              <a:gdLst>
                <a:gd name="T0" fmla="*/ 576 w 5760"/>
                <a:gd name="T1" fmla="*/ 3840 h 3840"/>
                <a:gd name="T2" fmla="*/ 5184 w 5760"/>
                <a:gd name="T3" fmla="*/ 3840 h 3840"/>
                <a:gd name="T4" fmla="*/ 5760 w 5760"/>
                <a:gd name="T5" fmla="*/ 3264 h 3840"/>
                <a:gd name="T6" fmla="*/ 5760 w 5760"/>
                <a:gd name="T7" fmla="*/ 576 h 3840"/>
                <a:gd name="T8" fmla="*/ 5184 w 5760"/>
                <a:gd name="T9" fmla="*/ 0 h 3840"/>
                <a:gd name="T10" fmla="*/ 576 w 5760"/>
                <a:gd name="T11" fmla="*/ 0 h 3840"/>
                <a:gd name="T12" fmla="*/ 0 w 5760"/>
                <a:gd name="T13" fmla="*/ 576 h 3840"/>
                <a:gd name="T14" fmla="*/ 0 w 5760"/>
                <a:gd name="T15" fmla="*/ 3264 h 3840"/>
                <a:gd name="T16" fmla="*/ 576 w 5760"/>
                <a:gd name="T17" fmla="*/ 3840 h 3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3840">
                  <a:moveTo>
                    <a:pt x="576" y="3840"/>
                  </a:moveTo>
                  <a:lnTo>
                    <a:pt x="5184" y="3840"/>
                  </a:lnTo>
                  <a:cubicBezTo>
                    <a:pt x="5502" y="3840"/>
                    <a:pt x="5760" y="3583"/>
                    <a:pt x="5760" y="3264"/>
                  </a:cubicBezTo>
                  <a:lnTo>
                    <a:pt x="5760" y="576"/>
                  </a:lnTo>
                  <a:cubicBezTo>
                    <a:pt x="5760" y="258"/>
                    <a:pt x="5502" y="0"/>
                    <a:pt x="5184" y="0"/>
                  </a:cubicBezTo>
                  <a:lnTo>
                    <a:pt x="576" y="0"/>
                  </a:lnTo>
                  <a:cubicBezTo>
                    <a:pt x="258" y="0"/>
                    <a:pt x="0" y="258"/>
                    <a:pt x="0" y="576"/>
                  </a:cubicBezTo>
                  <a:lnTo>
                    <a:pt x="0" y="3264"/>
                  </a:lnTo>
                  <a:cubicBezTo>
                    <a:pt x="0" y="3583"/>
                    <a:pt x="258" y="3840"/>
                    <a:pt x="576" y="384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b="1" dirty="0"/>
                <a:t>C</a:t>
              </a:r>
            </a:p>
            <a:p>
              <a:pPr algn="ctr"/>
              <a:r>
                <a:rPr lang="en-US" sz="2000" dirty="0"/>
                <a:t>R1</a:t>
              </a:r>
            </a:p>
          </p:txBody>
        </p:sp>
        <p:sp>
          <p:nvSpPr>
            <p:cNvPr id="18" name="Rectangle 15">
              <a:extLst>
                <a:ext uri="{FF2B5EF4-FFF2-40B4-BE49-F238E27FC236}">
                  <a16:creationId xmlns:a16="http://schemas.microsoft.com/office/drawing/2014/main" id="{1C4B7CBE-66B7-4739-8C81-D15CD7E8AD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3" y="2739"/>
              <a:ext cx="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" name="Line 16">
              <a:extLst>
                <a:ext uri="{FF2B5EF4-FFF2-40B4-BE49-F238E27FC236}">
                  <a16:creationId xmlns:a16="http://schemas.microsoft.com/office/drawing/2014/main" id="{ED9D51E5-1474-4349-91FA-DE3F3B2F67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00" y="3135"/>
              <a:ext cx="0" cy="196"/>
            </a:xfrm>
            <a:prstGeom prst="line">
              <a:avLst/>
            </a:pr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20" name="Freeform 17">
              <a:extLst>
                <a:ext uri="{FF2B5EF4-FFF2-40B4-BE49-F238E27FC236}">
                  <a16:creationId xmlns:a16="http://schemas.microsoft.com/office/drawing/2014/main" id="{8ABCAC77-DD07-402B-B9DA-A486F5950306}"/>
                </a:ext>
              </a:extLst>
            </p:cNvPr>
            <p:cNvSpPr>
              <a:spLocks/>
            </p:cNvSpPr>
            <p:nvPr/>
          </p:nvSpPr>
          <p:spPr bwMode="auto">
            <a:xfrm>
              <a:off x="2067" y="3323"/>
              <a:ext cx="65" cy="65"/>
            </a:xfrm>
            <a:custGeom>
              <a:avLst/>
              <a:gdLst>
                <a:gd name="T0" fmla="*/ 65 w 65"/>
                <a:gd name="T1" fmla="*/ 0 h 65"/>
                <a:gd name="T2" fmla="*/ 33 w 65"/>
                <a:gd name="T3" fmla="*/ 65 h 65"/>
                <a:gd name="T4" fmla="*/ 0 w 65"/>
                <a:gd name="T5" fmla="*/ 0 h 65"/>
                <a:gd name="T6" fmla="*/ 65 w 65"/>
                <a:gd name="T7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5">
                  <a:moveTo>
                    <a:pt x="65" y="0"/>
                  </a:moveTo>
                  <a:lnTo>
                    <a:pt x="33" y="65"/>
                  </a:lnTo>
                  <a:lnTo>
                    <a:pt x="0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21" name="Freeform 18">
              <a:extLst>
                <a:ext uri="{FF2B5EF4-FFF2-40B4-BE49-F238E27FC236}">
                  <a16:creationId xmlns:a16="http://schemas.microsoft.com/office/drawing/2014/main" id="{B1A1D938-EFEA-49DF-991A-BBE5C5FF5A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4" y="3389"/>
              <a:ext cx="731" cy="489"/>
            </a:xfrm>
            <a:custGeom>
              <a:avLst/>
              <a:gdLst>
                <a:gd name="T0" fmla="*/ 576 w 5760"/>
                <a:gd name="T1" fmla="*/ 3840 h 3840"/>
                <a:gd name="T2" fmla="*/ 5184 w 5760"/>
                <a:gd name="T3" fmla="*/ 3840 h 3840"/>
                <a:gd name="T4" fmla="*/ 5760 w 5760"/>
                <a:gd name="T5" fmla="*/ 3264 h 3840"/>
                <a:gd name="T6" fmla="*/ 5760 w 5760"/>
                <a:gd name="T7" fmla="*/ 576 h 3840"/>
                <a:gd name="T8" fmla="*/ 5184 w 5760"/>
                <a:gd name="T9" fmla="*/ 0 h 3840"/>
                <a:gd name="T10" fmla="*/ 576 w 5760"/>
                <a:gd name="T11" fmla="*/ 0 h 3840"/>
                <a:gd name="T12" fmla="*/ 0 w 5760"/>
                <a:gd name="T13" fmla="*/ 576 h 3840"/>
                <a:gd name="T14" fmla="*/ 0 w 5760"/>
                <a:gd name="T15" fmla="*/ 3264 h 3840"/>
                <a:gd name="T16" fmla="*/ 576 w 5760"/>
                <a:gd name="T17" fmla="*/ 3840 h 3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3840">
                  <a:moveTo>
                    <a:pt x="576" y="3840"/>
                  </a:moveTo>
                  <a:lnTo>
                    <a:pt x="5184" y="3840"/>
                  </a:lnTo>
                  <a:cubicBezTo>
                    <a:pt x="5502" y="3840"/>
                    <a:pt x="5760" y="3582"/>
                    <a:pt x="5760" y="3264"/>
                  </a:cubicBezTo>
                  <a:lnTo>
                    <a:pt x="5760" y="576"/>
                  </a:lnTo>
                  <a:cubicBezTo>
                    <a:pt x="5760" y="258"/>
                    <a:pt x="5502" y="0"/>
                    <a:pt x="5184" y="0"/>
                  </a:cubicBezTo>
                  <a:lnTo>
                    <a:pt x="576" y="0"/>
                  </a:lnTo>
                  <a:cubicBezTo>
                    <a:pt x="258" y="0"/>
                    <a:pt x="0" y="258"/>
                    <a:pt x="0" y="576"/>
                  </a:cubicBezTo>
                  <a:lnTo>
                    <a:pt x="0" y="3264"/>
                  </a:lnTo>
                  <a:cubicBezTo>
                    <a:pt x="0" y="3582"/>
                    <a:pt x="258" y="3840"/>
                    <a:pt x="576" y="3840"/>
                  </a:cubicBezTo>
                  <a:close/>
                </a:path>
              </a:pathLst>
            </a:cu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b="1" dirty="0"/>
                <a:t>D</a:t>
              </a:r>
            </a:p>
            <a:p>
              <a:pPr algn="ctr"/>
              <a:r>
                <a:rPr lang="en-US" sz="2000" dirty="0"/>
                <a:t>R5, R6</a:t>
              </a:r>
            </a:p>
          </p:txBody>
        </p:sp>
        <p:sp>
          <p:nvSpPr>
            <p:cNvPr id="22" name="Rectangle 19">
              <a:extLst>
                <a:ext uri="{FF2B5EF4-FFF2-40B4-BE49-F238E27FC236}">
                  <a16:creationId xmlns:a16="http://schemas.microsoft.com/office/drawing/2014/main" id="{FA8D3716-D42C-4C9B-9597-FF191B1B60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9" y="3482"/>
              <a:ext cx="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3" name="Freeform 20">
              <a:extLst>
                <a:ext uri="{FF2B5EF4-FFF2-40B4-BE49-F238E27FC236}">
                  <a16:creationId xmlns:a16="http://schemas.microsoft.com/office/drawing/2014/main" id="{FEDEE5A9-C79F-4E2D-81C7-0F3844D286B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8" y="2920"/>
              <a:ext cx="306" cy="714"/>
            </a:xfrm>
            <a:custGeom>
              <a:avLst/>
              <a:gdLst>
                <a:gd name="T0" fmla="*/ 306 w 306"/>
                <a:gd name="T1" fmla="*/ 714 h 714"/>
                <a:gd name="T2" fmla="*/ 0 w 306"/>
                <a:gd name="T3" fmla="*/ 332 h 714"/>
                <a:gd name="T4" fmla="*/ 222 w 306"/>
                <a:gd name="T5" fmla="*/ 0 h 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6" h="714">
                  <a:moveTo>
                    <a:pt x="306" y="714"/>
                  </a:moveTo>
                  <a:cubicBezTo>
                    <a:pt x="214" y="714"/>
                    <a:pt x="0" y="517"/>
                    <a:pt x="0" y="332"/>
                  </a:cubicBezTo>
                  <a:cubicBezTo>
                    <a:pt x="0" y="191"/>
                    <a:pt x="122" y="57"/>
                    <a:pt x="222" y="0"/>
                  </a:cubicBezTo>
                </a:path>
              </a:pathLst>
            </a:cu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24" name="Freeform 21">
              <a:extLst>
                <a:ext uri="{FF2B5EF4-FFF2-40B4-BE49-F238E27FC236}">
                  <a16:creationId xmlns:a16="http://schemas.microsoft.com/office/drawing/2014/main" id="{1A91016C-234A-4AB1-AE57-D3F48F59B398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1" y="2891"/>
              <a:ext cx="103" cy="62"/>
            </a:xfrm>
            <a:custGeom>
              <a:avLst/>
              <a:gdLst>
                <a:gd name="T0" fmla="*/ 0 w 103"/>
                <a:gd name="T1" fmla="*/ 1 h 62"/>
                <a:gd name="T2" fmla="*/ 103 w 103"/>
                <a:gd name="T3" fmla="*/ 0 h 62"/>
                <a:gd name="T4" fmla="*/ 21 w 103"/>
                <a:gd name="T5" fmla="*/ 62 h 62"/>
                <a:gd name="T6" fmla="*/ 0 w 103"/>
                <a:gd name="T7" fmla="*/ 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3" h="62">
                  <a:moveTo>
                    <a:pt x="0" y="1"/>
                  </a:moveTo>
                  <a:lnTo>
                    <a:pt x="103" y="0"/>
                  </a:lnTo>
                  <a:lnTo>
                    <a:pt x="21" y="6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25" name="Freeform 22">
              <a:extLst>
                <a:ext uri="{FF2B5EF4-FFF2-40B4-BE49-F238E27FC236}">
                  <a16:creationId xmlns:a16="http://schemas.microsoft.com/office/drawing/2014/main" id="{1A45EE41-031A-42F2-9C4E-C42AC2DA744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1" y="2183"/>
              <a:ext cx="703" cy="1451"/>
            </a:xfrm>
            <a:custGeom>
              <a:avLst/>
              <a:gdLst>
                <a:gd name="T0" fmla="*/ 703 w 703"/>
                <a:gd name="T1" fmla="*/ 1451 h 1451"/>
                <a:gd name="T2" fmla="*/ 0 w 703"/>
                <a:gd name="T3" fmla="*/ 809 h 1451"/>
                <a:gd name="T4" fmla="*/ 621 w 703"/>
                <a:gd name="T5" fmla="*/ 0 h 1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03" h="1451">
                  <a:moveTo>
                    <a:pt x="703" y="1451"/>
                  </a:moveTo>
                  <a:cubicBezTo>
                    <a:pt x="611" y="1451"/>
                    <a:pt x="0" y="1180"/>
                    <a:pt x="0" y="809"/>
                  </a:cubicBezTo>
                  <a:cubicBezTo>
                    <a:pt x="0" y="498"/>
                    <a:pt x="428" y="117"/>
                    <a:pt x="621" y="0"/>
                  </a:cubicBezTo>
                </a:path>
              </a:pathLst>
            </a:cu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26" name="Freeform 23">
              <a:extLst>
                <a:ext uri="{FF2B5EF4-FFF2-40B4-BE49-F238E27FC236}">
                  <a16:creationId xmlns:a16="http://schemas.microsoft.com/office/drawing/2014/main" id="{65882A8C-67BD-4B11-9A8A-EB15DD6486A1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2" y="2148"/>
              <a:ext cx="102" cy="68"/>
            </a:xfrm>
            <a:custGeom>
              <a:avLst/>
              <a:gdLst>
                <a:gd name="T0" fmla="*/ 0 w 102"/>
                <a:gd name="T1" fmla="*/ 9 h 68"/>
                <a:gd name="T2" fmla="*/ 102 w 102"/>
                <a:gd name="T3" fmla="*/ 0 h 68"/>
                <a:gd name="T4" fmla="*/ 25 w 102"/>
                <a:gd name="T5" fmla="*/ 68 h 68"/>
                <a:gd name="T6" fmla="*/ 0 w 102"/>
                <a:gd name="T7" fmla="*/ 9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2" h="68">
                  <a:moveTo>
                    <a:pt x="0" y="9"/>
                  </a:moveTo>
                  <a:lnTo>
                    <a:pt x="102" y="0"/>
                  </a:lnTo>
                  <a:lnTo>
                    <a:pt x="25" y="68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27" name="Freeform 24">
              <a:extLst>
                <a:ext uri="{FF2B5EF4-FFF2-40B4-BE49-F238E27FC236}">
                  <a16:creationId xmlns:a16="http://schemas.microsoft.com/office/drawing/2014/main" id="{F5CE4E84-9854-4DFB-8609-7806EE474A09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3" y="1911"/>
              <a:ext cx="732" cy="489"/>
            </a:xfrm>
            <a:custGeom>
              <a:avLst/>
              <a:gdLst>
                <a:gd name="T0" fmla="*/ 576 w 5760"/>
                <a:gd name="T1" fmla="*/ 3840 h 3840"/>
                <a:gd name="T2" fmla="*/ 5184 w 5760"/>
                <a:gd name="T3" fmla="*/ 3840 h 3840"/>
                <a:gd name="T4" fmla="*/ 5760 w 5760"/>
                <a:gd name="T5" fmla="*/ 3264 h 3840"/>
                <a:gd name="T6" fmla="*/ 5760 w 5760"/>
                <a:gd name="T7" fmla="*/ 576 h 3840"/>
                <a:gd name="T8" fmla="*/ 5184 w 5760"/>
                <a:gd name="T9" fmla="*/ 0 h 3840"/>
                <a:gd name="T10" fmla="*/ 576 w 5760"/>
                <a:gd name="T11" fmla="*/ 0 h 3840"/>
                <a:gd name="T12" fmla="*/ 0 w 5760"/>
                <a:gd name="T13" fmla="*/ 576 h 3840"/>
                <a:gd name="T14" fmla="*/ 0 w 5760"/>
                <a:gd name="T15" fmla="*/ 3264 h 3840"/>
                <a:gd name="T16" fmla="*/ 576 w 5760"/>
                <a:gd name="T17" fmla="*/ 3840 h 3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3840">
                  <a:moveTo>
                    <a:pt x="576" y="3840"/>
                  </a:moveTo>
                  <a:lnTo>
                    <a:pt x="5184" y="3840"/>
                  </a:lnTo>
                  <a:cubicBezTo>
                    <a:pt x="5503" y="3840"/>
                    <a:pt x="5760" y="3582"/>
                    <a:pt x="5760" y="3264"/>
                  </a:cubicBezTo>
                  <a:lnTo>
                    <a:pt x="5760" y="576"/>
                  </a:lnTo>
                  <a:cubicBezTo>
                    <a:pt x="5760" y="258"/>
                    <a:pt x="5503" y="0"/>
                    <a:pt x="5184" y="0"/>
                  </a:cubicBezTo>
                  <a:lnTo>
                    <a:pt x="576" y="0"/>
                  </a:lnTo>
                  <a:cubicBezTo>
                    <a:pt x="258" y="0"/>
                    <a:pt x="0" y="258"/>
                    <a:pt x="0" y="576"/>
                  </a:cubicBezTo>
                  <a:lnTo>
                    <a:pt x="0" y="3264"/>
                  </a:lnTo>
                  <a:cubicBezTo>
                    <a:pt x="0" y="3582"/>
                    <a:pt x="258" y="3840"/>
                    <a:pt x="576" y="3840"/>
                  </a:cubicBezTo>
                  <a:close/>
                </a:path>
              </a:pathLst>
            </a:custGeom>
            <a:solidFill>
              <a:schemeClr val="accent1"/>
            </a:solidFill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b="1" dirty="0"/>
                <a:t>E</a:t>
              </a:r>
            </a:p>
            <a:p>
              <a:pPr algn="ctr"/>
              <a:r>
                <a:rPr lang="en-US" sz="2000" dirty="0"/>
                <a:t>R7, R8</a:t>
              </a:r>
            </a:p>
          </p:txBody>
        </p:sp>
        <p:sp>
          <p:nvSpPr>
            <p:cNvPr id="28" name="Rectangle 25">
              <a:extLst>
                <a:ext uri="{FF2B5EF4-FFF2-40B4-BE49-F238E27FC236}">
                  <a16:creationId xmlns:a16="http://schemas.microsoft.com/office/drawing/2014/main" id="{DC3118ED-99D8-4535-AB1D-F4C71A2A01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04" y="1996"/>
              <a:ext cx="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9" name="Freeform 26">
              <a:extLst>
                <a:ext uri="{FF2B5EF4-FFF2-40B4-BE49-F238E27FC236}">
                  <a16:creationId xmlns:a16="http://schemas.microsoft.com/office/drawing/2014/main" id="{F264336B-1754-4CCE-8877-B1952D2424A1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5" y="1405"/>
              <a:ext cx="914" cy="409"/>
            </a:xfrm>
            <a:custGeom>
              <a:avLst/>
              <a:gdLst>
                <a:gd name="T0" fmla="*/ 0 w 914"/>
                <a:gd name="T1" fmla="*/ 0 h 409"/>
                <a:gd name="T2" fmla="*/ 914 w 914"/>
                <a:gd name="T3" fmla="*/ 0 h 409"/>
                <a:gd name="T4" fmla="*/ 914 w 914"/>
                <a:gd name="T5" fmla="*/ 409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14" h="409">
                  <a:moveTo>
                    <a:pt x="0" y="0"/>
                  </a:moveTo>
                  <a:lnTo>
                    <a:pt x="914" y="0"/>
                  </a:lnTo>
                  <a:lnTo>
                    <a:pt x="914" y="409"/>
                  </a:lnTo>
                </a:path>
              </a:pathLst>
            </a:cu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30" name="Freeform 27">
              <a:extLst>
                <a:ext uri="{FF2B5EF4-FFF2-40B4-BE49-F238E27FC236}">
                  <a16:creationId xmlns:a16="http://schemas.microsoft.com/office/drawing/2014/main" id="{A8AF759D-5C85-48C2-93BE-D165EF0BA335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7" y="1806"/>
              <a:ext cx="64" cy="97"/>
            </a:xfrm>
            <a:custGeom>
              <a:avLst/>
              <a:gdLst>
                <a:gd name="T0" fmla="*/ 64 w 64"/>
                <a:gd name="T1" fmla="*/ 0 h 97"/>
                <a:gd name="T2" fmla="*/ 32 w 64"/>
                <a:gd name="T3" fmla="*/ 97 h 97"/>
                <a:gd name="T4" fmla="*/ 0 w 64"/>
                <a:gd name="T5" fmla="*/ 0 h 97"/>
                <a:gd name="T6" fmla="*/ 64 w 64"/>
                <a:gd name="T7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" h="97">
                  <a:moveTo>
                    <a:pt x="64" y="0"/>
                  </a:moveTo>
                  <a:lnTo>
                    <a:pt x="32" y="97"/>
                  </a:lnTo>
                  <a:lnTo>
                    <a:pt x="0" y="0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31" name="Freeform 28">
              <a:extLst>
                <a:ext uri="{FF2B5EF4-FFF2-40B4-BE49-F238E27FC236}">
                  <a16:creationId xmlns:a16="http://schemas.microsoft.com/office/drawing/2014/main" id="{EEC2AEF2-7285-4DC6-B2F8-E27ABF4B521C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7" y="2646"/>
              <a:ext cx="732" cy="489"/>
            </a:xfrm>
            <a:custGeom>
              <a:avLst/>
              <a:gdLst>
                <a:gd name="T0" fmla="*/ 576 w 5760"/>
                <a:gd name="T1" fmla="*/ 3840 h 3840"/>
                <a:gd name="T2" fmla="*/ 5184 w 5760"/>
                <a:gd name="T3" fmla="*/ 3840 h 3840"/>
                <a:gd name="T4" fmla="*/ 5760 w 5760"/>
                <a:gd name="T5" fmla="*/ 3264 h 3840"/>
                <a:gd name="T6" fmla="*/ 5760 w 5760"/>
                <a:gd name="T7" fmla="*/ 576 h 3840"/>
                <a:gd name="T8" fmla="*/ 5184 w 5760"/>
                <a:gd name="T9" fmla="*/ 0 h 3840"/>
                <a:gd name="T10" fmla="*/ 576 w 5760"/>
                <a:gd name="T11" fmla="*/ 0 h 3840"/>
                <a:gd name="T12" fmla="*/ 0 w 5760"/>
                <a:gd name="T13" fmla="*/ 576 h 3840"/>
                <a:gd name="T14" fmla="*/ 0 w 5760"/>
                <a:gd name="T15" fmla="*/ 3264 h 3840"/>
                <a:gd name="T16" fmla="*/ 576 w 5760"/>
                <a:gd name="T17" fmla="*/ 3840 h 3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3840">
                  <a:moveTo>
                    <a:pt x="576" y="3840"/>
                  </a:moveTo>
                  <a:lnTo>
                    <a:pt x="5184" y="3840"/>
                  </a:lnTo>
                  <a:cubicBezTo>
                    <a:pt x="5502" y="3840"/>
                    <a:pt x="5760" y="3583"/>
                    <a:pt x="5760" y="3264"/>
                  </a:cubicBezTo>
                  <a:lnTo>
                    <a:pt x="5760" y="576"/>
                  </a:lnTo>
                  <a:cubicBezTo>
                    <a:pt x="5760" y="258"/>
                    <a:pt x="5502" y="0"/>
                    <a:pt x="5184" y="0"/>
                  </a:cubicBezTo>
                  <a:lnTo>
                    <a:pt x="576" y="0"/>
                  </a:lnTo>
                  <a:cubicBezTo>
                    <a:pt x="258" y="0"/>
                    <a:pt x="0" y="258"/>
                    <a:pt x="0" y="576"/>
                  </a:cubicBezTo>
                  <a:lnTo>
                    <a:pt x="0" y="3264"/>
                  </a:lnTo>
                  <a:cubicBezTo>
                    <a:pt x="0" y="3583"/>
                    <a:pt x="258" y="3840"/>
                    <a:pt x="576" y="3840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b="1" dirty="0"/>
                <a:t>G</a:t>
              </a:r>
            </a:p>
            <a:p>
              <a:pPr algn="ctr"/>
              <a:r>
                <a:rPr lang="en-US" sz="2000" dirty="0"/>
                <a:t>R2, R3</a:t>
              </a:r>
            </a:p>
          </p:txBody>
        </p:sp>
        <p:sp>
          <p:nvSpPr>
            <p:cNvPr id="32" name="Rectangle 29">
              <a:extLst>
                <a:ext uri="{FF2B5EF4-FFF2-40B4-BE49-F238E27FC236}">
                  <a16:creationId xmlns:a16="http://schemas.microsoft.com/office/drawing/2014/main" id="{0AF64BC9-211A-48A2-8192-0CE9F0E82A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17" y="2739"/>
              <a:ext cx="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3" name="Freeform 30">
              <a:extLst>
                <a:ext uri="{FF2B5EF4-FFF2-40B4-BE49-F238E27FC236}">
                  <a16:creationId xmlns:a16="http://schemas.microsoft.com/office/drawing/2014/main" id="{3338951E-D3D9-424F-A0F1-E29DD74714D6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3" y="2640"/>
              <a:ext cx="732" cy="489"/>
            </a:xfrm>
            <a:custGeom>
              <a:avLst/>
              <a:gdLst>
                <a:gd name="T0" fmla="*/ 576 w 5760"/>
                <a:gd name="T1" fmla="*/ 3840 h 3840"/>
                <a:gd name="T2" fmla="*/ 5184 w 5760"/>
                <a:gd name="T3" fmla="*/ 3840 h 3840"/>
                <a:gd name="T4" fmla="*/ 5760 w 5760"/>
                <a:gd name="T5" fmla="*/ 3264 h 3840"/>
                <a:gd name="T6" fmla="*/ 5760 w 5760"/>
                <a:gd name="T7" fmla="*/ 576 h 3840"/>
                <a:gd name="T8" fmla="*/ 5184 w 5760"/>
                <a:gd name="T9" fmla="*/ 0 h 3840"/>
                <a:gd name="T10" fmla="*/ 576 w 5760"/>
                <a:gd name="T11" fmla="*/ 0 h 3840"/>
                <a:gd name="T12" fmla="*/ 0 w 5760"/>
                <a:gd name="T13" fmla="*/ 576 h 3840"/>
                <a:gd name="T14" fmla="*/ 0 w 5760"/>
                <a:gd name="T15" fmla="*/ 3264 h 3840"/>
                <a:gd name="T16" fmla="*/ 576 w 5760"/>
                <a:gd name="T17" fmla="*/ 3840 h 3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3840">
                  <a:moveTo>
                    <a:pt x="576" y="3840"/>
                  </a:moveTo>
                  <a:lnTo>
                    <a:pt x="5184" y="3840"/>
                  </a:lnTo>
                  <a:cubicBezTo>
                    <a:pt x="5503" y="3840"/>
                    <a:pt x="5760" y="3582"/>
                    <a:pt x="5760" y="3264"/>
                  </a:cubicBezTo>
                  <a:lnTo>
                    <a:pt x="5760" y="576"/>
                  </a:lnTo>
                  <a:cubicBezTo>
                    <a:pt x="5760" y="257"/>
                    <a:pt x="5503" y="0"/>
                    <a:pt x="5184" y="0"/>
                  </a:cubicBezTo>
                  <a:lnTo>
                    <a:pt x="576" y="0"/>
                  </a:lnTo>
                  <a:cubicBezTo>
                    <a:pt x="258" y="0"/>
                    <a:pt x="0" y="257"/>
                    <a:pt x="0" y="576"/>
                  </a:cubicBezTo>
                  <a:lnTo>
                    <a:pt x="0" y="3264"/>
                  </a:lnTo>
                  <a:cubicBezTo>
                    <a:pt x="0" y="3582"/>
                    <a:pt x="258" y="3840"/>
                    <a:pt x="576" y="3840"/>
                  </a:cubicBezTo>
                  <a:close/>
                </a:path>
              </a:pathLst>
            </a:custGeom>
            <a:solidFill>
              <a:schemeClr val="accent1"/>
            </a:solidFill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b="1" dirty="0"/>
                <a:t>F</a:t>
              </a:r>
            </a:p>
            <a:p>
              <a:pPr algn="ctr"/>
              <a:r>
                <a:rPr lang="en-US" sz="2000" dirty="0"/>
                <a:t>R3, R8</a:t>
              </a:r>
            </a:p>
          </p:txBody>
        </p:sp>
        <p:sp>
          <p:nvSpPr>
            <p:cNvPr id="35" name="Line 32">
              <a:extLst>
                <a:ext uri="{FF2B5EF4-FFF2-40B4-BE49-F238E27FC236}">
                  <a16:creationId xmlns:a16="http://schemas.microsoft.com/office/drawing/2014/main" id="{EE2A8706-EC65-40A8-90FC-285FD7E5675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79" y="2392"/>
              <a:ext cx="0" cy="192"/>
            </a:xfrm>
            <a:prstGeom prst="line">
              <a:avLst/>
            </a:pr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36" name="Freeform 33">
              <a:extLst>
                <a:ext uri="{FF2B5EF4-FFF2-40B4-BE49-F238E27FC236}">
                  <a16:creationId xmlns:a16="http://schemas.microsoft.com/office/drawing/2014/main" id="{3D6DE5F7-4CE7-451F-B0F8-E2EA528BACC0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7" y="2576"/>
              <a:ext cx="64" cy="64"/>
            </a:xfrm>
            <a:custGeom>
              <a:avLst/>
              <a:gdLst>
                <a:gd name="T0" fmla="*/ 64 w 64"/>
                <a:gd name="T1" fmla="*/ 0 h 64"/>
                <a:gd name="T2" fmla="*/ 32 w 64"/>
                <a:gd name="T3" fmla="*/ 64 h 64"/>
                <a:gd name="T4" fmla="*/ 0 w 64"/>
                <a:gd name="T5" fmla="*/ 0 h 64"/>
                <a:gd name="T6" fmla="*/ 64 w 64"/>
                <a:gd name="T7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" h="64">
                  <a:moveTo>
                    <a:pt x="64" y="0"/>
                  </a:moveTo>
                  <a:lnTo>
                    <a:pt x="32" y="64"/>
                  </a:lnTo>
                  <a:lnTo>
                    <a:pt x="0" y="0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37" name="Freeform 34">
              <a:extLst>
                <a:ext uri="{FF2B5EF4-FFF2-40B4-BE49-F238E27FC236}">
                  <a16:creationId xmlns:a16="http://schemas.microsoft.com/office/drawing/2014/main" id="{D6A6DEA1-DB87-4D62-804B-22994C44A19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5" y="2148"/>
              <a:ext cx="618" cy="409"/>
            </a:xfrm>
            <a:custGeom>
              <a:avLst/>
              <a:gdLst>
                <a:gd name="T0" fmla="*/ 0 w 618"/>
                <a:gd name="T1" fmla="*/ 0 h 409"/>
                <a:gd name="T2" fmla="*/ 618 w 618"/>
                <a:gd name="T3" fmla="*/ 0 h 409"/>
                <a:gd name="T4" fmla="*/ 618 w 618"/>
                <a:gd name="T5" fmla="*/ 409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18" h="409">
                  <a:moveTo>
                    <a:pt x="0" y="0"/>
                  </a:moveTo>
                  <a:lnTo>
                    <a:pt x="618" y="0"/>
                  </a:lnTo>
                  <a:lnTo>
                    <a:pt x="618" y="409"/>
                  </a:lnTo>
                </a:path>
              </a:pathLst>
            </a:cu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38" name="Freeform 35">
              <a:extLst>
                <a:ext uri="{FF2B5EF4-FFF2-40B4-BE49-F238E27FC236}">
                  <a16:creationId xmlns:a16="http://schemas.microsoft.com/office/drawing/2014/main" id="{2C3ADA5D-FB49-476F-B39A-A71C2177A375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1" y="2549"/>
              <a:ext cx="65" cy="97"/>
            </a:xfrm>
            <a:custGeom>
              <a:avLst/>
              <a:gdLst>
                <a:gd name="T0" fmla="*/ 65 w 65"/>
                <a:gd name="T1" fmla="*/ 0 h 97"/>
                <a:gd name="T2" fmla="*/ 32 w 65"/>
                <a:gd name="T3" fmla="*/ 97 h 97"/>
                <a:gd name="T4" fmla="*/ 0 w 65"/>
                <a:gd name="T5" fmla="*/ 0 h 97"/>
                <a:gd name="T6" fmla="*/ 65 w 65"/>
                <a:gd name="T7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97">
                  <a:moveTo>
                    <a:pt x="65" y="0"/>
                  </a:moveTo>
                  <a:lnTo>
                    <a:pt x="32" y="97"/>
                  </a:lnTo>
                  <a:lnTo>
                    <a:pt x="0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</p:grpSp>
      <p:graphicFrame>
        <p:nvGraphicFramePr>
          <p:cNvPr id="39" name="Table 38">
            <a:extLst>
              <a:ext uri="{FF2B5EF4-FFF2-40B4-BE49-F238E27FC236}">
                <a16:creationId xmlns:a16="http://schemas.microsoft.com/office/drawing/2014/main" id="{72DF7AB9-422D-477F-AE4C-49ACFEF2F5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6494949"/>
              </p:ext>
            </p:extLst>
          </p:nvPr>
        </p:nvGraphicFramePr>
        <p:xfrm>
          <a:off x="6453638" y="5226923"/>
          <a:ext cx="2090058" cy="14810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0662">
                  <a:extLst>
                    <a:ext uri="{9D8B030D-6E8A-4147-A177-3AD203B41FA5}">
                      <a16:colId xmlns:a16="http://schemas.microsoft.com/office/drawing/2014/main" val="4088248819"/>
                    </a:ext>
                  </a:extLst>
                </a:gridCol>
                <a:gridCol w="523132">
                  <a:extLst>
                    <a:ext uri="{9D8B030D-6E8A-4147-A177-3AD203B41FA5}">
                      <a16:colId xmlns:a16="http://schemas.microsoft.com/office/drawing/2014/main" val="975178358"/>
                    </a:ext>
                  </a:extLst>
                </a:gridCol>
                <a:gridCol w="523132">
                  <a:extLst>
                    <a:ext uri="{9D8B030D-6E8A-4147-A177-3AD203B41FA5}">
                      <a16:colId xmlns:a16="http://schemas.microsoft.com/office/drawing/2014/main" val="1880339659"/>
                    </a:ext>
                  </a:extLst>
                </a:gridCol>
                <a:gridCol w="523132">
                  <a:extLst>
                    <a:ext uri="{9D8B030D-6E8A-4147-A177-3AD203B41FA5}">
                      <a16:colId xmlns:a16="http://schemas.microsoft.com/office/drawing/2014/main" val="2889001961"/>
                    </a:ext>
                  </a:extLst>
                </a:gridCol>
              </a:tblGrid>
              <a:tr h="370259"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Gill Sans MT" panose="020B0502020104020203" pitchFamily="34" charset="0"/>
                        </a:rPr>
                        <a:t>R1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Gill Sans MT" panose="020B0502020104020203" pitchFamily="34" charset="0"/>
                        </a:rPr>
                        <a:t>R7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Gill Sans MT" panose="020B0502020104020203" pitchFamily="34" charset="0"/>
                        </a:rPr>
                        <a:t>R8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Gill Sans MT" panose="020B0502020104020203" pitchFamily="34" charset="0"/>
                        </a:rPr>
                        <a:t>R3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8165544"/>
                  </a:ext>
                </a:extLst>
              </a:tr>
              <a:tr h="370259"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Gill Sans MT" panose="020B0502020104020203" pitchFamily="34" charset="0"/>
                        </a:rPr>
                        <a:t>R2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Gill Sans MT" panose="020B0502020104020203" pitchFamily="34" charset="0"/>
                        </a:rPr>
                        <a:t>R3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b="1" dirty="0">
                        <a:latin typeface="Gill Sans MT" panose="020B0502020104020203" pitchFamily="34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b="1" dirty="0">
                        <a:latin typeface="Gill Sans MT" panose="020B0502020104020203" pitchFamily="34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0238756"/>
                  </a:ext>
                </a:extLst>
              </a:tr>
              <a:tr h="370259"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Gill Sans MT" panose="020B0502020104020203" pitchFamily="34" charset="0"/>
                        </a:rPr>
                        <a:t>R1</a:t>
                      </a:r>
                    </a:p>
                  </a:txBody>
                  <a:tcPr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Gill Sans MT" panose="020B0502020104020203" pitchFamily="34" charset="0"/>
                        </a:rPr>
                        <a:t>R9</a:t>
                      </a:r>
                    </a:p>
                  </a:txBody>
                  <a:tcPr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b="1" dirty="0">
                        <a:latin typeface="Gill Sans MT" panose="020B0502020104020203" pitchFamily="34" charset="0"/>
                      </a:endParaRPr>
                    </a:p>
                  </a:txBody>
                  <a:tcPr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b="1" dirty="0">
                        <a:latin typeface="Gill Sans MT" panose="020B0502020104020203" pitchFamily="34" charset="0"/>
                      </a:endParaRPr>
                    </a:p>
                  </a:txBody>
                  <a:tcPr>
                    <a:solidFill>
                      <a:srgbClr val="FF5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6204906"/>
                  </a:ext>
                </a:extLst>
              </a:tr>
              <a:tr h="370259"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Gill Sans MT" panose="020B0502020104020203" pitchFamily="34" charset="0"/>
                        </a:rPr>
                        <a:t>R1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b="1" dirty="0">
                        <a:solidFill>
                          <a:schemeClr val="bg1"/>
                        </a:solidFill>
                        <a:latin typeface="Gill Sans MT" panose="020B0502020104020203" pitchFamily="34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b="1" dirty="0">
                        <a:solidFill>
                          <a:schemeClr val="bg1"/>
                        </a:solidFill>
                        <a:latin typeface="Gill Sans MT" panose="020B0502020104020203" pitchFamily="34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b="1" dirty="0">
                        <a:solidFill>
                          <a:schemeClr val="bg1"/>
                        </a:solidFill>
                        <a:latin typeface="Gill Sans MT" panose="020B0502020104020203" pitchFamily="34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20279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017298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07451-2682-4631-91C6-6803507CE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365126"/>
            <a:ext cx="7915047" cy="723445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Register intervals in action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365E84-7FCD-400C-9A6C-218C07E3A0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49" y="1210491"/>
            <a:ext cx="8322101" cy="4966472"/>
          </a:xfrm>
        </p:spPr>
        <p:txBody>
          <a:bodyPr/>
          <a:lstStyle/>
          <a:p>
            <a:r>
              <a:rPr lang="en-US" dirty="0"/>
              <a:t>D becomes candidate to merge into C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A079D1-76C4-453A-B629-011223907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34" name="L-Shape 33">
            <a:extLst>
              <a:ext uri="{FF2B5EF4-FFF2-40B4-BE49-F238E27FC236}">
                <a16:creationId xmlns:a16="http://schemas.microsoft.com/office/drawing/2014/main" id="{4E00BA23-6DAE-4AFE-80C8-22126DF3B88D}"/>
              </a:ext>
            </a:extLst>
          </p:cNvPr>
          <p:cNvSpPr/>
          <p:nvPr/>
        </p:nvSpPr>
        <p:spPr>
          <a:xfrm rot="10800000">
            <a:off x="2589212" y="1795462"/>
            <a:ext cx="3500493" cy="3272455"/>
          </a:xfrm>
          <a:prstGeom prst="corner">
            <a:avLst>
              <a:gd name="adj1" fmla="val 29403"/>
              <a:gd name="adj2" fmla="val 42654"/>
            </a:avLst>
          </a:prstGeom>
          <a:gradFill flip="none" rotWithShape="1">
            <a:gsLst>
              <a:gs pos="0">
                <a:schemeClr val="accent1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1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1">
                  <a:lumMod val="40000"/>
                  <a:lumOff val="60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792E6BB-581B-4F89-890D-41EBFFCFA5D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614488" y="1741488"/>
            <a:ext cx="5915025" cy="4435475"/>
            <a:chOff x="1017" y="1097"/>
            <a:chExt cx="3726" cy="2794"/>
          </a:xfrm>
        </p:grpSpPr>
        <p:sp>
          <p:nvSpPr>
            <p:cNvPr id="6" name="AutoShape 3">
              <a:extLst>
                <a:ext uri="{FF2B5EF4-FFF2-40B4-BE49-F238E27FC236}">
                  <a16:creationId xmlns:a16="http://schemas.microsoft.com/office/drawing/2014/main" id="{37E7E2AA-C67B-4860-974A-D0FC63F272B3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017" y="1097"/>
              <a:ext cx="3726" cy="27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 dirty="0"/>
            </a:p>
          </p:txBody>
        </p:sp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1EC106E6-07E7-4022-9B0D-8DA748688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4" y="1161"/>
              <a:ext cx="731" cy="489"/>
            </a:xfrm>
            <a:custGeom>
              <a:avLst/>
              <a:gdLst>
                <a:gd name="T0" fmla="*/ 576 w 5760"/>
                <a:gd name="T1" fmla="*/ 3840 h 3840"/>
                <a:gd name="T2" fmla="*/ 5184 w 5760"/>
                <a:gd name="T3" fmla="*/ 3840 h 3840"/>
                <a:gd name="T4" fmla="*/ 5760 w 5760"/>
                <a:gd name="T5" fmla="*/ 3264 h 3840"/>
                <a:gd name="T6" fmla="*/ 5760 w 5760"/>
                <a:gd name="T7" fmla="*/ 576 h 3840"/>
                <a:gd name="T8" fmla="*/ 5184 w 5760"/>
                <a:gd name="T9" fmla="*/ 0 h 3840"/>
                <a:gd name="T10" fmla="*/ 576 w 5760"/>
                <a:gd name="T11" fmla="*/ 0 h 3840"/>
                <a:gd name="T12" fmla="*/ 0 w 5760"/>
                <a:gd name="T13" fmla="*/ 576 h 3840"/>
                <a:gd name="T14" fmla="*/ 0 w 5760"/>
                <a:gd name="T15" fmla="*/ 3264 h 3840"/>
                <a:gd name="T16" fmla="*/ 576 w 5760"/>
                <a:gd name="T17" fmla="*/ 3840 h 3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3840">
                  <a:moveTo>
                    <a:pt x="576" y="3840"/>
                  </a:moveTo>
                  <a:lnTo>
                    <a:pt x="5184" y="3840"/>
                  </a:lnTo>
                  <a:cubicBezTo>
                    <a:pt x="5502" y="3840"/>
                    <a:pt x="5760" y="3582"/>
                    <a:pt x="5760" y="3264"/>
                  </a:cubicBezTo>
                  <a:lnTo>
                    <a:pt x="5760" y="576"/>
                  </a:lnTo>
                  <a:cubicBezTo>
                    <a:pt x="5760" y="258"/>
                    <a:pt x="5502" y="0"/>
                    <a:pt x="5184" y="0"/>
                  </a:cubicBezTo>
                  <a:lnTo>
                    <a:pt x="576" y="0"/>
                  </a:lnTo>
                  <a:cubicBezTo>
                    <a:pt x="258" y="0"/>
                    <a:pt x="0" y="258"/>
                    <a:pt x="0" y="576"/>
                  </a:cubicBezTo>
                  <a:lnTo>
                    <a:pt x="0" y="3264"/>
                  </a:lnTo>
                  <a:cubicBezTo>
                    <a:pt x="0" y="3582"/>
                    <a:pt x="258" y="3840"/>
                    <a:pt x="576" y="3840"/>
                  </a:cubicBezTo>
                  <a:close/>
                </a:path>
              </a:pathLst>
            </a:custGeom>
            <a:solidFill>
              <a:schemeClr val="accent1"/>
            </a:solidFill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b="1" dirty="0"/>
                <a:t>A</a:t>
              </a:r>
              <a:endParaRPr lang="en-US" sz="2400" b="1" dirty="0"/>
            </a:p>
            <a:p>
              <a:pPr algn="ctr"/>
              <a:r>
                <a:rPr lang="en-US" sz="2000" dirty="0"/>
                <a:t>R1</a:t>
              </a:r>
              <a:endParaRPr lang="en-US" sz="2400" dirty="0"/>
            </a:p>
          </p:txBody>
        </p:sp>
        <p:sp>
          <p:nvSpPr>
            <p:cNvPr id="8" name="Rectangle 6">
              <a:extLst>
                <a:ext uri="{FF2B5EF4-FFF2-40B4-BE49-F238E27FC236}">
                  <a16:creationId xmlns:a16="http://schemas.microsoft.com/office/drawing/2014/main" id="{6FB141C5-5F97-479E-AFEA-4A9798880D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0" y="1131"/>
              <a:ext cx="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" name="Rectangle 7">
              <a:extLst>
                <a:ext uri="{FF2B5EF4-FFF2-40B4-BE49-F238E27FC236}">
                  <a16:creationId xmlns:a16="http://schemas.microsoft.com/office/drawing/2014/main" id="{6FCA5BB1-F5BB-419B-9CF7-7751AFC7D0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2" y="1376"/>
              <a:ext cx="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" name="Line 8">
              <a:extLst>
                <a:ext uri="{FF2B5EF4-FFF2-40B4-BE49-F238E27FC236}">
                  <a16:creationId xmlns:a16="http://schemas.microsoft.com/office/drawing/2014/main" id="{4BF85C35-EEC2-434F-9F96-F4203AA0BDE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00" y="1650"/>
              <a:ext cx="0" cy="184"/>
            </a:xfrm>
            <a:prstGeom prst="line">
              <a:avLst/>
            </a:pr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12" name="Freeform 9">
              <a:extLst>
                <a:ext uri="{FF2B5EF4-FFF2-40B4-BE49-F238E27FC236}">
                  <a16:creationId xmlns:a16="http://schemas.microsoft.com/office/drawing/2014/main" id="{287FDD6D-8343-4F53-BEA0-ABD53EE0221E}"/>
                </a:ext>
              </a:extLst>
            </p:cNvPr>
            <p:cNvSpPr>
              <a:spLocks/>
            </p:cNvSpPr>
            <p:nvPr/>
          </p:nvSpPr>
          <p:spPr bwMode="auto">
            <a:xfrm>
              <a:off x="2067" y="1826"/>
              <a:ext cx="65" cy="65"/>
            </a:xfrm>
            <a:custGeom>
              <a:avLst/>
              <a:gdLst>
                <a:gd name="T0" fmla="*/ 65 w 65"/>
                <a:gd name="T1" fmla="*/ 0 h 65"/>
                <a:gd name="T2" fmla="*/ 33 w 65"/>
                <a:gd name="T3" fmla="*/ 65 h 65"/>
                <a:gd name="T4" fmla="*/ 0 w 65"/>
                <a:gd name="T5" fmla="*/ 0 h 65"/>
                <a:gd name="T6" fmla="*/ 65 w 65"/>
                <a:gd name="T7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5">
                  <a:moveTo>
                    <a:pt x="65" y="0"/>
                  </a:moveTo>
                  <a:lnTo>
                    <a:pt x="33" y="65"/>
                  </a:lnTo>
                  <a:lnTo>
                    <a:pt x="0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13" name="Freeform 10">
              <a:extLst>
                <a:ext uri="{FF2B5EF4-FFF2-40B4-BE49-F238E27FC236}">
                  <a16:creationId xmlns:a16="http://schemas.microsoft.com/office/drawing/2014/main" id="{76D9A29A-C1EE-4BA3-A68B-26403E67E2D1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4" y="1903"/>
              <a:ext cx="731" cy="489"/>
            </a:xfrm>
            <a:custGeom>
              <a:avLst/>
              <a:gdLst>
                <a:gd name="T0" fmla="*/ 576 w 5760"/>
                <a:gd name="T1" fmla="*/ 3840 h 3840"/>
                <a:gd name="T2" fmla="*/ 5184 w 5760"/>
                <a:gd name="T3" fmla="*/ 3840 h 3840"/>
                <a:gd name="T4" fmla="*/ 5760 w 5760"/>
                <a:gd name="T5" fmla="*/ 3264 h 3840"/>
                <a:gd name="T6" fmla="*/ 5760 w 5760"/>
                <a:gd name="T7" fmla="*/ 576 h 3840"/>
                <a:gd name="T8" fmla="*/ 5184 w 5760"/>
                <a:gd name="T9" fmla="*/ 0 h 3840"/>
                <a:gd name="T10" fmla="*/ 576 w 5760"/>
                <a:gd name="T11" fmla="*/ 0 h 3840"/>
                <a:gd name="T12" fmla="*/ 0 w 5760"/>
                <a:gd name="T13" fmla="*/ 576 h 3840"/>
                <a:gd name="T14" fmla="*/ 0 w 5760"/>
                <a:gd name="T15" fmla="*/ 3264 h 3840"/>
                <a:gd name="T16" fmla="*/ 576 w 5760"/>
                <a:gd name="T17" fmla="*/ 3840 h 3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3840">
                  <a:moveTo>
                    <a:pt x="576" y="3840"/>
                  </a:moveTo>
                  <a:lnTo>
                    <a:pt x="5184" y="3840"/>
                  </a:lnTo>
                  <a:cubicBezTo>
                    <a:pt x="5502" y="3840"/>
                    <a:pt x="5760" y="3582"/>
                    <a:pt x="5760" y="3264"/>
                  </a:cubicBezTo>
                  <a:lnTo>
                    <a:pt x="5760" y="576"/>
                  </a:lnTo>
                  <a:cubicBezTo>
                    <a:pt x="5760" y="258"/>
                    <a:pt x="5502" y="0"/>
                    <a:pt x="5184" y="0"/>
                  </a:cubicBezTo>
                  <a:lnTo>
                    <a:pt x="576" y="0"/>
                  </a:lnTo>
                  <a:cubicBezTo>
                    <a:pt x="258" y="0"/>
                    <a:pt x="0" y="258"/>
                    <a:pt x="0" y="576"/>
                  </a:cubicBezTo>
                  <a:lnTo>
                    <a:pt x="0" y="3264"/>
                  </a:lnTo>
                  <a:cubicBezTo>
                    <a:pt x="0" y="3582"/>
                    <a:pt x="258" y="3840"/>
                    <a:pt x="576" y="3840"/>
                  </a:cubicBezTo>
                  <a:close/>
                </a:path>
              </a:pathLst>
            </a:custGeom>
            <a:solidFill>
              <a:srgbClr val="FF5050"/>
            </a:solidFill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b="1" dirty="0"/>
                <a:t>B</a:t>
              </a:r>
            </a:p>
            <a:p>
              <a:pPr algn="ctr"/>
              <a:r>
                <a:rPr lang="en-US" sz="2000" dirty="0"/>
                <a:t>R1, R9</a:t>
              </a:r>
            </a:p>
          </p:txBody>
        </p:sp>
        <p:sp>
          <p:nvSpPr>
            <p:cNvPr id="14" name="Rectangle 11">
              <a:extLst>
                <a:ext uri="{FF2B5EF4-FFF2-40B4-BE49-F238E27FC236}">
                  <a16:creationId xmlns:a16="http://schemas.microsoft.com/office/drawing/2014/main" id="{5601F175-988C-427F-80E8-F1F4E22C6E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3" y="1996"/>
              <a:ext cx="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" name="Line 12">
              <a:extLst>
                <a:ext uri="{FF2B5EF4-FFF2-40B4-BE49-F238E27FC236}">
                  <a16:creationId xmlns:a16="http://schemas.microsoft.com/office/drawing/2014/main" id="{F28CDAB2-CF80-4865-A32B-E70E2876712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00" y="2392"/>
              <a:ext cx="0" cy="185"/>
            </a:xfrm>
            <a:prstGeom prst="line">
              <a:avLst/>
            </a:pr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16" name="Freeform 13">
              <a:extLst>
                <a:ext uri="{FF2B5EF4-FFF2-40B4-BE49-F238E27FC236}">
                  <a16:creationId xmlns:a16="http://schemas.microsoft.com/office/drawing/2014/main" id="{B9E249D6-BF20-42E4-B68F-6D3D82C47444}"/>
                </a:ext>
              </a:extLst>
            </p:cNvPr>
            <p:cNvSpPr>
              <a:spLocks/>
            </p:cNvSpPr>
            <p:nvPr/>
          </p:nvSpPr>
          <p:spPr bwMode="auto">
            <a:xfrm>
              <a:off x="2067" y="2569"/>
              <a:ext cx="65" cy="64"/>
            </a:xfrm>
            <a:custGeom>
              <a:avLst/>
              <a:gdLst>
                <a:gd name="T0" fmla="*/ 65 w 65"/>
                <a:gd name="T1" fmla="*/ 0 h 64"/>
                <a:gd name="T2" fmla="*/ 33 w 65"/>
                <a:gd name="T3" fmla="*/ 64 h 64"/>
                <a:gd name="T4" fmla="*/ 0 w 65"/>
                <a:gd name="T5" fmla="*/ 0 h 64"/>
                <a:gd name="T6" fmla="*/ 65 w 65"/>
                <a:gd name="T7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4">
                  <a:moveTo>
                    <a:pt x="65" y="0"/>
                  </a:moveTo>
                  <a:lnTo>
                    <a:pt x="33" y="64"/>
                  </a:lnTo>
                  <a:lnTo>
                    <a:pt x="0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17" name="Freeform 14">
              <a:extLst>
                <a:ext uri="{FF2B5EF4-FFF2-40B4-BE49-F238E27FC236}">
                  <a16:creationId xmlns:a16="http://schemas.microsoft.com/office/drawing/2014/main" id="{DE55A6E1-131E-4A21-8D16-7538E5058C7B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4" y="2646"/>
              <a:ext cx="731" cy="489"/>
            </a:xfrm>
            <a:custGeom>
              <a:avLst/>
              <a:gdLst>
                <a:gd name="T0" fmla="*/ 576 w 5760"/>
                <a:gd name="T1" fmla="*/ 3840 h 3840"/>
                <a:gd name="T2" fmla="*/ 5184 w 5760"/>
                <a:gd name="T3" fmla="*/ 3840 h 3840"/>
                <a:gd name="T4" fmla="*/ 5760 w 5760"/>
                <a:gd name="T5" fmla="*/ 3264 h 3840"/>
                <a:gd name="T6" fmla="*/ 5760 w 5760"/>
                <a:gd name="T7" fmla="*/ 576 h 3840"/>
                <a:gd name="T8" fmla="*/ 5184 w 5760"/>
                <a:gd name="T9" fmla="*/ 0 h 3840"/>
                <a:gd name="T10" fmla="*/ 576 w 5760"/>
                <a:gd name="T11" fmla="*/ 0 h 3840"/>
                <a:gd name="T12" fmla="*/ 0 w 5760"/>
                <a:gd name="T13" fmla="*/ 576 h 3840"/>
                <a:gd name="T14" fmla="*/ 0 w 5760"/>
                <a:gd name="T15" fmla="*/ 3264 h 3840"/>
                <a:gd name="T16" fmla="*/ 576 w 5760"/>
                <a:gd name="T17" fmla="*/ 3840 h 3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3840">
                  <a:moveTo>
                    <a:pt x="576" y="3840"/>
                  </a:moveTo>
                  <a:lnTo>
                    <a:pt x="5184" y="3840"/>
                  </a:lnTo>
                  <a:cubicBezTo>
                    <a:pt x="5502" y="3840"/>
                    <a:pt x="5760" y="3583"/>
                    <a:pt x="5760" y="3264"/>
                  </a:cubicBezTo>
                  <a:lnTo>
                    <a:pt x="5760" y="576"/>
                  </a:lnTo>
                  <a:cubicBezTo>
                    <a:pt x="5760" y="258"/>
                    <a:pt x="5502" y="0"/>
                    <a:pt x="5184" y="0"/>
                  </a:cubicBezTo>
                  <a:lnTo>
                    <a:pt x="576" y="0"/>
                  </a:lnTo>
                  <a:cubicBezTo>
                    <a:pt x="258" y="0"/>
                    <a:pt x="0" y="258"/>
                    <a:pt x="0" y="576"/>
                  </a:cubicBezTo>
                  <a:lnTo>
                    <a:pt x="0" y="3264"/>
                  </a:lnTo>
                  <a:cubicBezTo>
                    <a:pt x="0" y="3583"/>
                    <a:pt x="258" y="3840"/>
                    <a:pt x="576" y="384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b="1" dirty="0"/>
                <a:t>C</a:t>
              </a:r>
            </a:p>
            <a:p>
              <a:pPr algn="ctr"/>
              <a:r>
                <a:rPr lang="en-US" sz="2000" dirty="0"/>
                <a:t>R1</a:t>
              </a:r>
            </a:p>
          </p:txBody>
        </p:sp>
        <p:sp>
          <p:nvSpPr>
            <p:cNvPr id="18" name="Rectangle 15">
              <a:extLst>
                <a:ext uri="{FF2B5EF4-FFF2-40B4-BE49-F238E27FC236}">
                  <a16:creationId xmlns:a16="http://schemas.microsoft.com/office/drawing/2014/main" id="{1C4B7CBE-66B7-4739-8C81-D15CD7E8AD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3" y="2739"/>
              <a:ext cx="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" name="Line 16">
              <a:extLst>
                <a:ext uri="{FF2B5EF4-FFF2-40B4-BE49-F238E27FC236}">
                  <a16:creationId xmlns:a16="http://schemas.microsoft.com/office/drawing/2014/main" id="{ED9D51E5-1474-4349-91FA-DE3F3B2F67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00" y="3135"/>
              <a:ext cx="0" cy="196"/>
            </a:xfrm>
            <a:prstGeom prst="line">
              <a:avLst/>
            </a:pr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20" name="Freeform 17">
              <a:extLst>
                <a:ext uri="{FF2B5EF4-FFF2-40B4-BE49-F238E27FC236}">
                  <a16:creationId xmlns:a16="http://schemas.microsoft.com/office/drawing/2014/main" id="{8ABCAC77-DD07-402B-B9DA-A486F5950306}"/>
                </a:ext>
              </a:extLst>
            </p:cNvPr>
            <p:cNvSpPr>
              <a:spLocks/>
            </p:cNvSpPr>
            <p:nvPr/>
          </p:nvSpPr>
          <p:spPr bwMode="auto">
            <a:xfrm>
              <a:off x="2067" y="3323"/>
              <a:ext cx="65" cy="65"/>
            </a:xfrm>
            <a:custGeom>
              <a:avLst/>
              <a:gdLst>
                <a:gd name="T0" fmla="*/ 65 w 65"/>
                <a:gd name="T1" fmla="*/ 0 h 65"/>
                <a:gd name="T2" fmla="*/ 33 w 65"/>
                <a:gd name="T3" fmla="*/ 65 h 65"/>
                <a:gd name="T4" fmla="*/ 0 w 65"/>
                <a:gd name="T5" fmla="*/ 0 h 65"/>
                <a:gd name="T6" fmla="*/ 65 w 65"/>
                <a:gd name="T7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5">
                  <a:moveTo>
                    <a:pt x="65" y="0"/>
                  </a:moveTo>
                  <a:lnTo>
                    <a:pt x="33" y="65"/>
                  </a:lnTo>
                  <a:lnTo>
                    <a:pt x="0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21" name="Freeform 18">
              <a:extLst>
                <a:ext uri="{FF2B5EF4-FFF2-40B4-BE49-F238E27FC236}">
                  <a16:creationId xmlns:a16="http://schemas.microsoft.com/office/drawing/2014/main" id="{B1A1D938-EFEA-49DF-991A-BBE5C5FF5A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4" y="3389"/>
              <a:ext cx="731" cy="489"/>
            </a:xfrm>
            <a:custGeom>
              <a:avLst/>
              <a:gdLst>
                <a:gd name="T0" fmla="*/ 576 w 5760"/>
                <a:gd name="T1" fmla="*/ 3840 h 3840"/>
                <a:gd name="T2" fmla="*/ 5184 w 5760"/>
                <a:gd name="T3" fmla="*/ 3840 h 3840"/>
                <a:gd name="T4" fmla="*/ 5760 w 5760"/>
                <a:gd name="T5" fmla="*/ 3264 h 3840"/>
                <a:gd name="T6" fmla="*/ 5760 w 5760"/>
                <a:gd name="T7" fmla="*/ 576 h 3840"/>
                <a:gd name="T8" fmla="*/ 5184 w 5760"/>
                <a:gd name="T9" fmla="*/ 0 h 3840"/>
                <a:gd name="T10" fmla="*/ 576 w 5760"/>
                <a:gd name="T11" fmla="*/ 0 h 3840"/>
                <a:gd name="T12" fmla="*/ 0 w 5760"/>
                <a:gd name="T13" fmla="*/ 576 h 3840"/>
                <a:gd name="T14" fmla="*/ 0 w 5760"/>
                <a:gd name="T15" fmla="*/ 3264 h 3840"/>
                <a:gd name="T16" fmla="*/ 576 w 5760"/>
                <a:gd name="T17" fmla="*/ 3840 h 3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3840">
                  <a:moveTo>
                    <a:pt x="576" y="3840"/>
                  </a:moveTo>
                  <a:lnTo>
                    <a:pt x="5184" y="3840"/>
                  </a:lnTo>
                  <a:cubicBezTo>
                    <a:pt x="5502" y="3840"/>
                    <a:pt x="5760" y="3582"/>
                    <a:pt x="5760" y="3264"/>
                  </a:cubicBezTo>
                  <a:lnTo>
                    <a:pt x="5760" y="576"/>
                  </a:lnTo>
                  <a:cubicBezTo>
                    <a:pt x="5760" y="258"/>
                    <a:pt x="5502" y="0"/>
                    <a:pt x="5184" y="0"/>
                  </a:cubicBezTo>
                  <a:lnTo>
                    <a:pt x="576" y="0"/>
                  </a:lnTo>
                  <a:cubicBezTo>
                    <a:pt x="258" y="0"/>
                    <a:pt x="0" y="258"/>
                    <a:pt x="0" y="576"/>
                  </a:cubicBezTo>
                  <a:lnTo>
                    <a:pt x="0" y="3264"/>
                  </a:lnTo>
                  <a:cubicBezTo>
                    <a:pt x="0" y="3582"/>
                    <a:pt x="258" y="3840"/>
                    <a:pt x="576" y="3840"/>
                  </a:cubicBezTo>
                  <a:close/>
                </a:path>
              </a:pathLst>
            </a:custGeom>
            <a:pattFill prst="wdDnDiag">
              <a:fgClr>
                <a:schemeClr val="accent4">
                  <a:lumMod val="60000"/>
                  <a:lumOff val="40000"/>
                </a:schemeClr>
              </a:fgClr>
              <a:bgClr>
                <a:schemeClr val="bg1"/>
              </a:bgClr>
            </a:pattFill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b="1" dirty="0"/>
                <a:t>D</a:t>
              </a:r>
            </a:p>
            <a:p>
              <a:pPr algn="ctr"/>
              <a:r>
                <a:rPr lang="en-US" sz="2000" dirty="0"/>
                <a:t>R5, R6</a:t>
              </a:r>
            </a:p>
          </p:txBody>
        </p:sp>
        <p:sp>
          <p:nvSpPr>
            <p:cNvPr id="22" name="Rectangle 19">
              <a:extLst>
                <a:ext uri="{FF2B5EF4-FFF2-40B4-BE49-F238E27FC236}">
                  <a16:creationId xmlns:a16="http://schemas.microsoft.com/office/drawing/2014/main" id="{FA8D3716-D42C-4C9B-9597-FF191B1B60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9" y="3482"/>
              <a:ext cx="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3" name="Freeform 20">
              <a:extLst>
                <a:ext uri="{FF2B5EF4-FFF2-40B4-BE49-F238E27FC236}">
                  <a16:creationId xmlns:a16="http://schemas.microsoft.com/office/drawing/2014/main" id="{FEDEE5A9-C79F-4E2D-81C7-0F3844D286B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8" y="2920"/>
              <a:ext cx="306" cy="714"/>
            </a:xfrm>
            <a:custGeom>
              <a:avLst/>
              <a:gdLst>
                <a:gd name="T0" fmla="*/ 306 w 306"/>
                <a:gd name="T1" fmla="*/ 714 h 714"/>
                <a:gd name="T2" fmla="*/ 0 w 306"/>
                <a:gd name="T3" fmla="*/ 332 h 714"/>
                <a:gd name="T4" fmla="*/ 222 w 306"/>
                <a:gd name="T5" fmla="*/ 0 h 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6" h="714">
                  <a:moveTo>
                    <a:pt x="306" y="714"/>
                  </a:moveTo>
                  <a:cubicBezTo>
                    <a:pt x="214" y="714"/>
                    <a:pt x="0" y="517"/>
                    <a:pt x="0" y="332"/>
                  </a:cubicBezTo>
                  <a:cubicBezTo>
                    <a:pt x="0" y="191"/>
                    <a:pt x="122" y="57"/>
                    <a:pt x="222" y="0"/>
                  </a:cubicBezTo>
                </a:path>
              </a:pathLst>
            </a:cu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24" name="Freeform 21">
              <a:extLst>
                <a:ext uri="{FF2B5EF4-FFF2-40B4-BE49-F238E27FC236}">
                  <a16:creationId xmlns:a16="http://schemas.microsoft.com/office/drawing/2014/main" id="{1A91016C-234A-4AB1-AE57-D3F48F59B398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1" y="2891"/>
              <a:ext cx="103" cy="62"/>
            </a:xfrm>
            <a:custGeom>
              <a:avLst/>
              <a:gdLst>
                <a:gd name="T0" fmla="*/ 0 w 103"/>
                <a:gd name="T1" fmla="*/ 1 h 62"/>
                <a:gd name="T2" fmla="*/ 103 w 103"/>
                <a:gd name="T3" fmla="*/ 0 h 62"/>
                <a:gd name="T4" fmla="*/ 21 w 103"/>
                <a:gd name="T5" fmla="*/ 62 h 62"/>
                <a:gd name="T6" fmla="*/ 0 w 103"/>
                <a:gd name="T7" fmla="*/ 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3" h="62">
                  <a:moveTo>
                    <a:pt x="0" y="1"/>
                  </a:moveTo>
                  <a:lnTo>
                    <a:pt x="103" y="0"/>
                  </a:lnTo>
                  <a:lnTo>
                    <a:pt x="21" y="6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25" name="Freeform 22">
              <a:extLst>
                <a:ext uri="{FF2B5EF4-FFF2-40B4-BE49-F238E27FC236}">
                  <a16:creationId xmlns:a16="http://schemas.microsoft.com/office/drawing/2014/main" id="{1A45EE41-031A-42F2-9C4E-C42AC2DA744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1" y="2183"/>
              <a:ext cx="703" cy="1451"/>
            </a:xfrm>
            <a:custGeom>
              <a:avLst/>
              <a:gdLst>
                <a:gd name="T0" fmla="*/ 703 w 703"/>
                <a:gd name="T1" fmla="*/ 1451 h 1451"/>
                <a:gd name="T2" fmla="*/ 0 w 703"/>
                <a:gd name="T3" fmla="*/ 809 h 1451"/>
                <a:gd name="T4" fmla="*/ 621 w 703"/>
                <a:gd name="T5" fmla="*/ 0 h 1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03" h="1451">
                  <a:moveTo>
                    <a:pt x="703" y="1451"/>
                  </a:moveTo>
                  <a:cubicBezTo>
                    <a:pt x="611" y="1451"/>
                    <a:pt x="0" y="1180"/>
                    <a:pt x="0" y="809"/>
                  </a:cubicBezTo>
                  <a:cubicBezTo>
                    <a:pt x="0" y="498"/>
                    <a:pt x="428" y="117"/>
                    <a:pt x="621" y="0"/>
                  </a:cubicBezTo>
                </a:path>
              </a:pathLst>
            </a:cu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26" name="Freeform 23">
              <a:extLst>
                <a:ext uri="{FF2B5EF4-FFF2-40B4-BE49-F238E27FC236}">
                  <a16:creationId xmlns:a16="http://schemas.microsoft.com/office/drawing/2014/main" id="{65882A8C-67BD-4B11-9A8A-EB15DD6486A1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2" y="2148"/>
              <a:ext cx="102" cy="68"/>
            </a:xfrm>
            <a:custGeom>
              <a:avLst/>
              <a:gdLst>
                <a:gd name="T0" fmla="*/ 0 w 102"/>
                <a:gd name="T1" fmla="*/ 9 h 68"/>
                <a:gd name="T2" fmla="*/ 102 w 102"/>
                <a:gd name="T3" fmla="*/ 0 h 68"/>
                <a:gd name="T4" fmla="*/ 25 w 102"/>
                <a:gd name="T5" fmla="*/ 68 h 68"/>
                <a:gd name="T6" fmla="*/ 0 w 102"/>
                <a:gd name="T7" fmla="*/ 9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2" h="68">
                  <a:moveTo>
                    <a:pt x="0" y="9"/>
                  </a:moveTo>
                  <a:lnTo>
                    <a:pt x="102" y="0"/>
                  </a:lnTo>
                  <a:lnTo>
                    <a:pt x="25" y="68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27" name="Freeform 24">
              <a:extLst>
                <a:ext uri="{FF2B5EF4-FFF2-40B4-BE49-F238E27FC236}">
                  <a16:creationId xmlns:a16="http://schemas.microsoft.com/office/drawing/2014/main" id="{F5CE4E84-9854-4DFB-8609-7806EE474A09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3" y="1911"/>
              <a:ext cx="732" cy="489"/>
            </a:xfrm>
            <a:custGeom>
              <a:avLst/>
              <a:gdLst>
                <a:gd name="T0" fmla="*/ 576 w 5760"/>
                <a:gd name="T1" fmla="*/ 3840 h 3840"/>
                <a:gd name="T2" fmla="*/ 5184 w 5760"/>
                <a:gd name="T3" fmla="*/ 3840 h 3840"/>
                <a:gd name="T4" fmla="*/ 5760 w 5760"/>
                <a:gd name="T5" fmla="*/ 3264 h 3840"/>
                <a:gd name="T6" fmla="*/ 5760 w 5760"/>
                <a:gd name="T7" fmla="*/ 576 h 3840"/>
                <a:gd name="T8" fmla="*/ 5184 w 5760"/>
                <a:gd name="T9" fmla="*/ 0 h 3840"/>
                <a:gd name="T10" fmla="*/ 576 w 5760"/>
                <a:gd name="T11" fmla="*/ 0 h 3840"/>
                <a:gd name="T12" fmla="*/ 0 w 5760"/>
                <a:gd name="T13" fmla="*/ 576 h 3840"/>
                <a:gd name="T14" fmla="*/ 0 w 5760"/>
                <a:gd name="T15" fmla="*/ 3264 h 3840"/>
                <a:gd name="T16" fmla="*/ 576 w 5760"/>
                <a:gd name="T17" fmla="*/ 3840 h 3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3840">
                  <a:moveTo>
                    <a:pt x="576" y="3840"/>
                  </a:moveTo>
                  <a:lnTo>
                    <a:pt x="5184" y="3840"/>
                  </a:lnTo>
                  <a:cubicBezTo>
                    <a:pt x="5503" y="3840"/>
                    <a:pt x="5760" y="3582"/>
                    <a:pt x="5760" y="3264"/>
                  </a:cubicBezTo>
                  <a:lnTo>
                    <a:pt x="5760" y="576"/>
                  </a:lnTo>
                  <a:cubicBezTo>
                    <a:pt x="5760" y="258"/>
                    <a:pt x="5503" y="0"/>
                    <a:pt x="5184" y="0"/>
                  </a:cubicBezTo>
                  <a:lnTo>
                    <a:pt x="576" y="0"/>
                  </a:lnTo>
                  <a:cubicBezTo>
                    <a:pt x="258" y="0"/>
                    <a:pt x="0" y="258"/>
                    <a:pt x="0" y="576"/>
                  </a:cubicBezTo>
                  <a:lnTo>
                    <a:pt x="0" y="3264"/>
                  </a:lnTo>
                  <a:cubicBezTo>
                    <a:pt x="0" y="3582"/>
                    <a:pt x="258" y="3840"/>
                    <a:pt x="576" y="3840"/>
                  </a:cubicBezTo>
                  <a:close/>
                </a:path>
              </a:pathLst>
            </a:custGeom>
            <a:solidFill>
              <a:schemeClr val="accent1"/>
            </a:solidFill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b="1" dirty="0"/>
                <a:t>E</a:t>
              </a:r>
            </a:p>
            <a:p>
              <a:pPr algn="ctr"/>
              <a:r>
                <a:rPr lang="en-US" sz="2000" dirty="0"/>
                <a:t>R7, R8</a:t>
              </a:r>
            </a:p>
          </p:txBody>
        </p:sp>
        <p:sp>
          <p:nvSpPr>
            <p:cNvPr id="28" name="Rectangle 25">
              <a:extLst>
                <a:ext uri="{FF2B5EF4-FFF2-40B4-BE49-F238E27FC236}">
                  <a16:creationId xmlns:a16="http://schemas.microsoft.com/office/drawing/2014/main" id="{DC3118ED-99D8-4535-AB1D-F4C71A2A01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04" y="1996"/>
              <a:ext cx="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9" name="Freeform 26">
              <a:extLst>
                <a:ext uri="{FF2B5EF4-FFF2-40B4-BE49-F238E27FC236}">
                  <a16:creationId xmlns:a16="http://schemas.microsoft.com/office/drawing/2014/main" id="{F264336B-1754-4CCE-8877-B1952D2424A1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5" y="1405"/>
              <a:ext cx="914" cy="409"/>
            </a:xfrm>
            <a:custGeom>
              <a:avLst/>
              <a:gdLst>
                <a:gd name="T0" fmla="*/ 0 w 914"/>
                <a:gd name="T1" fmla="*/ 0 h 409"/>
                <a:gd name="T2" fmla="*/ 914 w 914"/>
                <a:gd name="T3" fmla="*/ 0 h 409"/>
                <a:gd name="T4" fmla="*/ 914 w 914"/>
                <a:gd name="T5" fmla="*/ 409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14" h="409">
                  <a:moveTo>
                    <a:pt x="0" y="0"/>
                  </a:moveTo>
                  <a:lnTo>
                    <a:pt x="914" y="0"/>
                  </a:lnTo>
                  <a:lnTo>
                    <a:pt x="914" y="409"/>
                  </a:lnTo>
                </a:path>
              </a:pathLst>
            </a:cu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30" name="Freeform 27">
              <a:extLst>
                <a:ext uri="{FF2B5EF4-FFF2-40B4-BE49-F238E27FC236}">
                  <a16:creationId xmlns:a16="http://schemas.microsoft.com/office/drawing/2014/main" id="{A8AF759D-5C85-48C2-93BE-D165EF0BA335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7" y="1806"/>
              <a:ext cx="64" cy="97"/>
            </a:xfrm>
            <a:custGeom>
              <a:avLst/>
              <a:gdLst>
                <a:gd name="T0" fmla="*/ 64 w 64"/>
                <a:gd name="T1" fmla="*/ 0 h 97"/>
                <a:gd name="T2" fmla="*/ 32 w 64"/>
                <a:gd name="T3" fmla="*/ 97 h 97"/>
                <a:gd name="T4" fmla="*/ 0 w 64"/>
                <a:gd name="T5" fmla="*/ 0 h 97"/>
                <a:gd name="T6" fmla="*/ 64 w 64"/>
                <a:gd name="T7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" h="97">
                  <a:moveTo>
                    <a:pt x="64" y="0"/>
                  </a:moveTo>
                  <a:lnTo>
                    <a:pt x="32" y="97"/>
                  </a:lnTo>
                  <a:lnTo>
                    <a:pt x="0" y="0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31" name="Freeform 28">
              <a:extLst>
                <a:ext uri="{FF2B5EF4-FFF2-40B4-BE49-F238E27FC236}">
                  <a16:creationId xmlns:a16="http://schemas.microsoft.com/office/drawing/2014/main" id="{EEC2AEF2-7285-4DC6-B2F8-E27ABF4B521C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7" y="2646"/>
              <a:ext cx="732" cy="489"/>
            </a:xfrm>
            <a:custGeom>
              <a:avLst/>
              <a:gdLst>
                <a:gd name="T0" fmla="*/ 576 w 5760"/>
                <a:gd name="T1" fmla="*/ 3840 h 3840"/>
                <a:gd name="T2" fmla="*/ 5184 w 5760"/>
                <a:gd name="T3" fmla="*/ 3840 h 3840"/>
                <a:gd name="T4" fmla="*/ 5760 w 5760"/>
                <a:gd name="T5" fmla="*/ 3264 h 3840"/>
                <a:gd name="T6" fmla="*/ 5760 w 5760"/>
                <a:gd name="T7" fmla="*/ 576 h 3840"/>
                <a:gd name="T8" fmla="*/ 5184 w 5760"/>
                <a:gd name="T9" fmla="*/ 0 h 3840"/>
                <a:gd name="T10" fmla="*/ 576 w 5760"/>
                <a:gd name="T11" fmla="*/ 0 h 3840"/>
                <a:gd name="T12" fmla="*/ 0 w 5760"/>
                <a:gd name="T13" fmla="*/ 576 h 3840"/>
                <a:gd name="T14" fmla="*/ 0 w 5760"/>
                <a:gd name="T15" fmla="*/ 3264 h 3840"/>
                <a:gd name="T16" fmla="*/ 576 w 5760"/>
                <a:gd name="T17" fmla="*/ 3840 h 3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3840">
                  <a:moveTo>
                    <a:pt x="576" y="3840"/>
                  </a:moveTo>
                  <a:lnTo>
                    <a:pt x="5184" y="3840"/>
                  </a:lnTo>
                  <a:cubicBezTo>
                    <a:pt x="5502" y="3840"/>
                    <a:pt x="5760" y="3583"/>
                    <a:pt x="5760" y="3264"/>
                  </a:cubicBezTo>
                  <a:lnTo>
                    <a:pt x="5760" y="576"/>
                  </a:lnTo>
                  <a:cubicBezTo>
                    <a:pt x="5760" y="258"/>
                    <a:pt x="5502" y="0"/>
                    <a:pt x="5184" y="0"/>
                  </a:cubicBezTo>
                  <a:lnTo>
                    <a:pt x="576" y="0"/>
                  </a:lnTo>
                  <a:cubicBezTo>
                    <a:pt x="258" y="0"/>
                    <a:pt x="0" y="258"/>
                    <a:pt x="0" y="576"/>
                  </a:cubicBezTo>
                  <a:lnTo>
                    <a:pt x="0" y="3264"/>
                  </a:lnTo>
                  <a:cubicBezTo>
                    <a:pt x="0" y="3583"/>
                    <a:pt x="258" y="3840"/>
                    <a:pt x="576" y="3840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b="1" dirty="0"/>
                <a:t>G</a:t>
              </a:r>
            </a:p>
            <a:p>
              <a:pPr algn="ctr"/>
              <a:r>
                <a:rPr lang="en-US" sz="2000" dirty="0"/>
                <a:t>R2, R3</a:t>
              </a:r>
            </a:p>
          </p:txBody>
        </p:sp>
        <p:sp>
          <p:nvSpPr>
            <p:cNvPr id="32" name="Rectangle 29">
              <a:extLst>
                <a:ext uri="{FF2B5EF4-FFF2-40B4-BE49-F238E27FC236}">
                  <a16:creationId xmlns:a16="http://schemas.microsoft.com/office/drawing/2014/main" id="{0AF64BC9-211A-48A2-8192-0CE9F0E82A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17" y="2739"/>
              <a:ext cx="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3" name="Freeform 30">
              <a:extLst>
                <a:ext uri="{FF2B5EF4-FFF2-40B4-BE49-F238E27FC236}">
                  <a16:creationId xmlns:a16="http://schemas.microsoft.com/office/drawing/2014/main" id="{3338951E-D3D9-424F-A0F1-E29DD74714D6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3" y="2640"/>
              <a:ext cx="732" cy="489"/>
            </a:xfrm>
            <a:custGeom>
              <a:avLst/>
              <a:gdLst>
                <a:gd name="T0" fmla="*/ 576 w 5760"/>
                <a:gd name="T1" fmla="*/ 3840 h 3840"/>
                <a:gd name="T2" fmla="*/ 5184 w 5760"/>
                <a:gd name="T3" fmla="*/ 3840 h 3840"/>
                <a:gd name="T4" fmla="*/ 5760 w 5760"/>
                <a:gd name="T5" fmla="*/ 3264 h 3840"/>
                <a:gd name="T6" fmla="*/ 5760 w 5760"/>
                <a:gd name="T7" fmla="*/ 576 h 3840"/>
                <a:gd name="T8" fmla="*/ 5184 w 5760"/>
                <a:gd name="T9" fmla="*/ 0 h 3840"/>
                <a:gd name="T10" fmla="*/ 576 w 5760"/>
                <a:gd name="T11" fmla="*/ 0 h 3840"/>
                <a:gd name="T12" fmla="*/ 0 w 5760"/>
                <a:gd name="T13" fmla="*/ 576 h 3840"/>
                <a:gd name="T14" fmla="*/ 0 w 5760"/>
                <a:gd name="T15" fmla="*/ 3264 h 3840"/>
                <a:gd name="T16" fmla="*/ 576 w 5760"/>
                <a:gd name="T17" fmla="*/ 3840 h 3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3840">
                  <a:moveTo>
                    <a:pt x="576" y="3840"/>
                  </a:moveTo>
                  <a:lnTo>
                    <a:pt x="5184" y="3840"/>
                  </a:lnTo>
                  <a:cubicBezTo>
                    <a:pt x="5503" y="3840"/>
                    <a:pt x="5760" y="3582"/>
                    <a:pt x="5760" y="3264"/>
                  </a:cubicBezTo>
                  <a:lnTo>
                    <a:pt x="5760" y="576"/>
                  </a:lnTo>
                  <a:cubicBezTo>
                    <a:pt x="5760" y="257"/>
                    <a:pt x="5503" y="0"/>
                    <a:pt x="5184" y="0"/>
                  </a:cubicBezTo>
                  <a:lnTo>
                    <a:pt x="576" y="0"/>
                  </a:lnTo>
                  <a:cubicBezTo>
                    <a:pt x="258" y="0"/>
                    <a:pt x="0" y="257"/>
                    <a:pt x="0" y="576"/>
                  </a:cubicBezTo>
                  <a:lnTo>
                    <a:pt x="0" y="3264"/>
                  </a:lnTo>
                  <a:cubicBezTo>
                    <a:pt x="0" y="3582"/>
                    <a:pt x="258" y="3840"/>
                    <a:pt x="576" y="3840"/>
                  </a:cubicBezTo>
                  <a:close/>
                </a:path>
              </a:pathLst>
            </a:custGeom>
            <a:solidFill>
              <a:schemeClr val="accent1"/>
            </a:solidFill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b="1" dirty="0"/>
                <a:t>F</a:t>
              </a:r>
            </a:p>
            <a:p>
              <a:pPr algn="ctr"/>
              <a:r>
                <a:rPr lang="en-US" sz="2000" dirty="0"/>
                <a:t>R3, R8</a:t>
              </a:r>
            </a:p>
          </p:txBody>
        </p:sp>
        <p:sp>
          <p:nvSpPr>
            <p:cNvPr id="35" name="Line 32">
              <a:extLst>
                <a:ext uri="{FF2B5EF4-FFF2-40B4-BE49-F238E27FC236}">
                  <a16:creationId xmlns:a16="http://schemas.microsoft.com/office/drawing/2014/main" id="{EE2A8706-EC65-40A8-90FC-285FD7E5675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79" y="2392"/>
              <a:ext cx="0" cy="192"/>
            </a:xfrm>
            <a:prstGeom prst="line">
              <a:avLst/>
            </a:pr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36" name="Freeform 33">
              <a:extLst>
                <a:ext uri="{FF2B5EF4-FFF2-40B4-BE49-F238E27FC236}">
                  <a16:creationId xmlns:a16="http://schemas.microsoft.com/office/drawing/2014/main" id="{3D6DE5F7-4CE7-451F-B0F8-E2EA528BACC0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7" y="2576"/>
              <a:ext cx="64" cy="64"/>
            </a:xfrm>
            <a:custGeom>
              <a:avLst/>
              <a:gdLst>
                <a:gd name="T0" fmla="*/ 64 w 64"/>
                <a:gd name="T1" fmla="*/ 0 h 64"/>
                <a:gd name="T2" fmla="*/ 32 w 64"/>
                <a:gd name="T3" fmla="*/ 64 h 64"/>
                <a:gd name="T4" fmla="*/ 0 w 64"/>
                <a:gd name="T5" fmla="*/ 0 h 64"/>
                <a:gd name="T6" fmla="*/ 64 w 64"/>
                <a:gd name="T7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" h="64">
                  <a:moveTo>
                    <a:pt x="64" y="0"/>
                  </a:moveTo>
                  <a:lnTo>
                    <a:pt x="32" y="64"/>
                  </a:lnTo>
                  <a:lnTo>
                    <a:pt x="0" y="0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37" name="Freeform 34">
              <a:extLst>
                <a:ext uri="{FF2B5EF4-FFF2-40B4-BE49-F238E27FC236}">
                  <a16:creationId xmlns:a16="http://schemas.microsoft.com/office/drawing/2014/main" id="{D6A6DEA1-DB87-4D62-804B-22994C44A19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5" y="2148"/>
              <a:ext cx="618" cy="409"/>
            </a:xfrm>
            <a:custGeom>
              <a:avLst/>
              <a:gdLst>
                <a:gd name="T0" fmla="*/ 0 w 618"/>
                <a:gd name="T1" fmla="*/ 0 h 409"/>
                <a:gd name="T2" fmla="*/ 618 w 618"/>
                <a:gd name="T3" fmla="*/ 0 h 409"/>
                <a:gd name="T4" fmla="*/ 618 w 618"/>
                <a:gd name="T5" fmla="*/ 409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18" h="409">
                  <a:moveTo>
                    <a:pt x="0" y="0"/>
                  </a:moveTo>
                  <a:lnTo>
                    <a:pt x="618" y="0"/>
                  </a:lnTo>
                  <a:lnTo>
                    <a:pt x="618" y="409"/>
                  </a:lnTo>
                </a:path>
              </a:pathLst>
            </a:cu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38" name="Freeform 35">
              <a:extLst>
                <a:ext uri="{FF2B5EF4-FFF2-40B4-BE49-F238E27FC236}">
                  <a16:creationId xmlns:a16="http://schemas.microsoft.com/office/drawing/2014/main" id="{2C3ADA5D-FB49-476F-B39A-A71C2177A375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1" y="2549"/>
              <a:ext cx="65" cy="97"/>
            </a:xfrm>
            <a:custGeom>
              <a:avLst/>
              <a:gdLst>
                <a:gd name="T0" fmla="*/ 65 w 65"/>
                <a:gd name="T1" fmla="*/ 0 h 97"/>
                <a:gd name="T2" fmla="*/ 32 w 65"/>
                <a:gd name="T3" fmla="*/ 97 h 97"/>
                <a:gd name="T4" fmla="*/ 0 w 65"/>
                <a:gd name="T5" fmla="*/ 0 h 97"/>
                <a:gd name="T6" fmla="*/ 65 w 65"/>
                <a:gd name="T7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97">
                  <a:moveTo>
                    <a:pt x="65" y="0"/>
                  </a:moveTo>
                  <a:lnTo>
                    <a:pt x="32" y="97"/>
                  </a:lnTo>
                  <a:lnTo>
                    <a:pt x="0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</p:grpSp>
      <p:graphicFrame>
        <p:nvGraphicFramePr>
          <p:cNvPr id="41" name="Table 40">
            <a:extLst>
              <a:ext uri="{FF2B5EF4-FFF2-40B4-BE49-F238E27FC236}">
                <a16:creationId xmlns:a16="http://schemas.microsoft.com/office/drawing/2014/main" id="{7A75FBE8-F049-4690-8DBF-D18BD04E02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6157063"/>
              </p:ext>
            </p:extLst>
          </p:nvPr>
        </p:nvGraphicFramePr>
        <p:xfrm>
          <a:off x="6453638" y="5226923"/>
          <a:ext cx="2090058" cy="14810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0662">
                  <a:extLst>
                    <a:ext uri="{9D8B030D-6E8A-4147-A177-3AD203B41FA5}">
                      <a16:colId xmlns:a16="http://schemas.microsoft.com/office/drawing/2014/main" val="4088248819"/>
                    </a:ext>
                  </a:extLst>
                </a:gridCol>
                <a:gridCol w="523132">
                  <a:extLst>
                    <a:ext uri="{9D8B030D-6E8A-4147-A177-3AD203B41FA5}">
                      <a16:colId xmlns:a16="http://schemas.microsoft.com/office/drawing/2014/main" val="975178358"/>
                    </a:ext>
                  </a:extLst>
                </a:gridCol>
                <a:gridCol w="523132">
                  <a:extLst>
                    <a:ext uri="{9D8B030D-6E8A-4147-A177-3AD203B41FA5}">
                      <a16:colId xmlns:a16="http://schemas.microsoft.com/office/drawing/2014/main" val="1880339659"/>
                    </a:ext>
                  </a:extLst>
                </a:gridCol>
                <a:gridCol w="523132">
                  <a:extLst>
                    <a:ext uri="{9D8B030D-6E8A-4147-A177-3AD203B41FA5}">
                      <a16:colId xmlns:a16="http://schemas.microsoft.com/office/drawing/2014/main" val="2889001961"/>
                    </a:ext>
                  </a:extLst>
                </a:gridCol>
              </a:tblGrid>
              <a:tr h="370259"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Gill Sans MT" panose="020B0502020104020203" pitchFamily="34" charset="0"/>
                        </a:rPr>
                        <a:t>R1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Gill Sans MT" panose="020B0502020104020203" pitchFamily="34" charset="0"/>
                        </a:rPr>
                        <a:t>R7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Gill Sans MT" panose="020B0502020104020203" pitchFamily="34" charset="0"/>
                        </a:rPr>
                        <a:t>R8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Gill Sans MT" panose="020B0502020104020203" pitchFamily="34" charset="0"/>
                        </a:rPr>
                        <a:t>R3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8165544"/>
                  </a:ext>
                </a:extLst>
              </a:tr>
              <a:tr h="370259"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Gill Sans MT" panose="020B0502020104020203" pitchFamily="34" charset="0"/>
                        </a:rPr>
                        <a:t>R2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Gill Sans MT" panose="020B0502020104020203" pitchFamily="34" charset="0"/>
                        </a:rPr>
                        <a:t>R3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b="1" dirty="0">
                        <a:latin typeface="Gill Sans MT" panose="020B0502020104020203" pitchFamily="34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b="1" dirty="0">
                        <a:latin typeface="Gill Sans MT" panose="020B0502020104020203" pitchFamily="34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0238756"/>
                  </a:ext>
                </a:extLst>
              </a:tr>
              <a:tr h="370259"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Gill Sans MT" panose="020B0502020104020203" pitchFamily="34" charset="0"/>
                        </a:rPr>
                        <a:t>R1</a:t>
                      </a:r>
                    </a:p>
                  </a:txBody>
                  <a:tcPr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Gill Sans MT" panose="020B0502020104020203" pitchFamily="34" charset="0"/>
                        </a:rPr>
                        <a:t>R9</a:t>
                      </a:r>
                    </a:p>
                  </a:txBody>
                  <a:tcPr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b="1" dirty="0">
                        <a:latin typeface="Gill Sans MT" panose="020B0502020104020203" pitchFamily="34" charset="0"/>
                      </a:endParaRPr>
                    </a:p>
                  </a:txBody>
                  <a:tcPr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b="1" dirty="0">
                        <a:latin typeface="Gill Sans MT" panose="020B0502020104020203" pitchFamily="34" charset="0"/>
                      </a:endParaRPr>
                    </a:p>
                  </a:txBody>
                  <a:tcPr>
                    <a:solidFill>
                      <a:srgbClr val="FF5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6204906"/>
                  </a:ext>
                </a:extLst>
              </a:tr>
              <a:tr h="370259"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Gill Sans MT" panose="020B0502020104020203" pitchFamily="34" charset="0"/>
                        </a:rPr>
                        <a:t>R1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b="1" dirty="0">
                        <a:solidFill>
                          <a:schemeClr val="bg1"/>
                        </a:solidFill>
                        <a:latin typeface="Gill Sans MT" panose="020B0502020104020203" pitchFamily="34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b="1" dirty="0">
                        <a:solidFill>
                          <a:schemeClr val="bg1"/>
                        </a:solidFill>
                        <a:latin typeface="Gill Sans MT" panose="020B0502020104020203" pitchFamily="34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b="1" dirty="0">
                        <a:solidFill>
                          <a:schemeClr val="bg1"/>
                        </a:solidFill>
                        <a:latin typeface="Gill Sans MT" panose="020B0502020104020203" pitchFamily="34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20279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3508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07451-2682-4631-91C6-6803507CE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365126"/>
            <a:ext cx="7915047" cy="723445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Register intervals in action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365E84-7FCD-400C-9A6C-218C07E3A0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49" y="1210491"/>
            <a:ext cx="8322101" cy="4966472"/>
          </a:xfrm>
        </p:spPr>
        <p:txBody>
          <a:bodyPr/>
          <a:lstStyle/>
          <a:p>
            <a:r>
              <a:rPr lang="en-US" dirty="0"/>
              <a:t>D merges into C --- done with the first pass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A079D1-76C4-453A-B629-011223907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34" name="L-Shape 33">
            <a:extLst>
              <a:ext uri="{FF2B5EF4-FFF2-40B4-BE49-F238E27FC236}">
                <a16:creationId xmlns:a16="http://schemas.microsoft.com/office/drawing/2014/main" id="{4E00BA23-6DAE-4AFE-80C8-22126DF3B88D}"/>
              </a:ext>
            </a:extLst>
          </p:cNvPr>
          <p:cNvSpPr/>
          <p:nvPr/>
        </p:nvSpPr>
        <p:spPr>
          <a:xfrm rot="10800000">
            <a:off x="2589212" y="1795462"/>
            <a:ext cx="3500493" cy="3272455"/>
          </a:xfrm>
          <a:prstGeom prst="corner">
            <a:avLst>
              <a:gd name="adj1" fmla="val 29403"/>
              <a:gd name="adj2" fmla="val 42654"/>
            </a:avLst>
          </a:prstGeom>
          <a:gradFill flip="none" rotWithShape="1">
            <a:gsLst>
              <a:gs pos="0">
                <a:schemeClr val="accent1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1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1">
                  <a:lumMod val="40000"/>
                  <a:lumOff val="60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83BE150-DB3F-45D9-B932-C8FC6C67CD15}"/>
              </a:ext>
            </a:extLst>
          </p:cNvPr>
          <p:cNvSpPr/>
          <p:nvPr/>
        </p:nvSpPr>
        <p:spPr>
          <a:xfrm>
            <a:off x="2266951" y="3973398"/>
            <a:ext cx="1805428" cy="2351203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4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4">
                  <a:lumMod val="40000"/>
                  <a:lumOff val="60000"/>
                  <a:shade val="100000"/>
                  <a:satMod val="115000"/>
                </a:schemeClr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792E6BB-581B-4F89-890D-41EBFFCFA5D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614488" y="1741488"/>
            <a:ext cx="5915025" cy="4435475"/>
            <a:chOff x="1017" y="1097"/>
            <a:chExt cx="3726" cy="2794"/>
          </a:xfrm>
        </p:grpSpPr>
        <p:sp>
          <p:nvSpPr>
            <p:cNvPr id="6" name="AutoShape 3">
              <a:extLst>
                <a:ext uri="{FF2B5EF4-FFF2-40B4-BE49-F238E27FC236}">
                  <a16:creationId xmlns:a16="http://schemas.microsoft.com/office/drawing/2014/main" id="{37E7E2AA-C67B-4860-974A-D0FC63F272B3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017" y="1097"/>
              <a:ext cx="3726" cy="27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 dirty="0"/>
            </a:p>
          </p:txBody>
        </p:sp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1EC106E6-07E7-4022-9B0D-8DA748688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4" y="1161"/>
              <a:ext cx="731" cy="489"/>
            </a:xfrm>
            <a:custGeom>
              <a:avLst/>
              <a:gdLst>
                <a:gd name="T0" fmla="*/ 576 w 5760"/>
                <a:gd name="T1" fmla="*/ 3840 h 3840"/>
                <a:gd name="T2" fmla="*/ 5184 w 5760"/>
                <a:gd name="T3" fmla="*/ 3840 h 3840"/>
                <a:gd name="T4" fmla="*/ 5760 w 5760"/>
                <a:gd name="T5" fmla="*/ 3264 h 3840"/>
                <a:gd name="T6" fmla="*/ 5760 w 5760"/>
                <a:gd name="T7" fmla="*/ 576 h 3840"/>
                <a:gd name="T8" fmla="*/ 5184 w 5760"/>
                <a:gd name="T9" fmla="*/ 0 h 3840"/>
                <a:gd name="T10" fmla="*/ 576 w 5760"/>
                <a:gd name="T11" fmla="*/ 0 h 3840"/>
                <a:gd name="T12" fmla="*/ 0 w 5760"/>
                <a:gd name="T13" fmla="*/ 576 h 3840"/>
                <a:gd name="T14" fmla="*/ 0 w 5760"/>
                <a:gd name="T15" fmla="*/ 3264 h 3840"/>
                <a:gd name="T16" fmla="*/ 576 w 5760"/>
                <a:gd name="T17" fmla="*/ 3840 h 3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3840">
                  <a:moveTo>
                    <a:pt x="576" y="3840"/>
                  </a:moveTo>
                  <a:lnTo>
                    <a:pt x="5184" y="3840"/>
                  </a:lnTo>
                  <a:cubicBezTo>
                    <a:pt x="5502" y="3840"/>
                    <a:pt x="5760" y="3582"/>
                    <a:pt x="5760" y="3264"/>
                  </a:cubicBezTo>
                  <a:lnTo>
                    <a:pt x="5760" y="576"/>
                  </a:lnTo>
                  <a:cubicBezTo>
                    <a:pt x="5760" y="258"/>
                    <a:pt x="5502" y="0"/>
                    <a:pt x="5184" y="0"/>
                  </a:cubicBezTo>
                  <a:lnTo>
                    <a:pt x="576" y="0"/>
                  </a:lnTo>
                  <a:cubicBezTo>
                    <a:pt x="258" y="0"/>
                    <a:pt x="0" y="258"/>
                    <a:pt x="0" y="576"/>
                  </a:cubicBezTo>
                  <a:lnTo>
                    <a:pt x="0" y="3264"/>
                  </a:lnTo>
                  <a:cubicBezTo>
                    <a:pt x="0" y="3582"/>
                    <a:pt x="258" y="3840"/>
                    <a:pt x="576" y="3840"/>
                  </a:cubicBezTo>
                  <a:close/>
                </a:path>
              </a:pathLst>
            </a:custGeom>
            <a:solidFill>
              <a:schemeClr val="accent1"/>
            </a:solidFill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b="1" dirty="0"/>
                <a:t>A</a:t>
              </a:r>
              <a:endParaRPr lang="en-US" sz="2400" b="1" dirty="0"/>
            </a:p>
            <a:p>
              <a:pPr algn="ctr"/>
              <a:r>
                <a:rPr lang="en-US" sz="2000" dirty="0"/>
                <a:t>R1</a:t>
              </a:r>
              <a:endParaRPr lang="en-US" sz="2400" dirty="0"/>
            </a:p>
          </p:txBody>
        </p:sp>
        <p:sp>
          <p:nvSpPr>
            <p:cNvPr id="8" name="Rectangle 6">
              <a:extLst>
                <a:ext uri="{FF2B5EF4-FFF2-40B4-BE49-F238E27FC236}">
                  <a16:creationId xmlns:a16="http://schemas.microsoft.com/office/drawing/2014/main" id="{6FB141C5-5F97-479E-AFEA-4A9798880D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0" y="1131"/>
              <a:ext cx="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" name="Rectangle 7">
              <a:extLst>
                <a:ext uri="{FF2B5EF4-FFF2-40B4-BE49-F238E27FC236}">
                  <a16:creationId xmlns:a16="http://schemas.microsoft.com/office/drawing/2014/main" id="{6FCA5BB1-F5BB-419B-9CF7-7751AFC7D0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2" y="1376"/>
              <a:ext cx="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" name="Line 8">
              <a:extLst>
                <a:ext uri="{FF2B5EF4-FFF2-40B4-BE49-F238E27FC236}">
                  <a16:creationId xmlns:a16="http://schemas.microsoft.com/office/drawing/2014/main" id="{4BF85C35-EEC2-434F-9F96-F4203AA0BDE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00" y="1650"/>
              <a:ext cx="0" cy="184"/>
            </a:xfrm>
            <a:prstGeom prst="line">
              <a:avLst/>
            </a:pr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12" name="Freeform 9">
              <a:extLst>
                <a:ext uri="{FF2B5EF4-FFF2-40B4-BE49-F238E27FC236}">
                  <a16:creationId xmlns:a16="http://schemas.microsoft.com/office/drawing/2014/main" id="{287FDD6D-8343-4F53-BEA0-ABD53EE0221E}"/>
                </a:ext>
              </a:extLst>
            </p:cNvPr>
            <p:cNvSpPr>
              <a:spLocks/>
            </p:cNvSpPr>
            <p:nvPr/>
          </p:nvSpPr>
          <p:spPr bwMode="auto">
            <a:xfrm>
              <a:off x="2067" y="1826"/>
              <a:ext cx="65" cy="65"/>
            </a:xfrm>
            <a:custGeom>
              <a:avLst/>
              <a:gdLst>
                <a:gd name="T0" fmla="*/ 65 w 65"/>
                <a:gd name="T1" fmla="*/ 0 h 65"/>
                <a:gd name="T2" fmla="*/ 33 w 65"/>
                <a:gd name="T3" fmla="*/ 65 h 65"/>
                <a:gd name="T4" fmla="*/ 0 w 65"/>
                <a:gd name="T5" fmla="*/ 0 h 65"/>
                <a:gd name="T6" fmla="*/ 65 w 65"/>
                <a:gd name="T7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5">
                  <a:moveTo>
                    <a:pt x="65" y="0"/>
                  </a:moveTo>
                  <a:lnTo>
                    <a:pt x="33" y="65"/>
                  </a:lnTo>
                  <a:lnTo>
                    <a:pt x="0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13" name="Freeform 10">
              <a:extLst>
                <a:ext uri="{FF2B5EF4-FFF2-40B4-BE49-F238E27FC236}">
                  <a16:creationId xmlns:a16="http://schemas.microsoft.com/office/drawing/2014/main" id="{76D9A29A-C1EE-4BA3-A68B-26403E67E2D1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4" y="1903"/>
              <a:ext cx="731" cy="489"/>
            </a:xfrm>
            <a:custGeom>
              <a:avLst/>
              <a:gdLst>
                <a:gd name="T0" fmla="*/ 576 w 5760"/>
                <a:gd name="T1" fmla="*/ 3840 h 3840"/>
                <a:gd name="T2" fmla="*/ 5184 w 5760"/>
                <a:gd name="T3" fmla="*/ 3840 h 3840"/>
                <a:gd name="T4" fmla="*/ 5760 w 5760"/>
                <a:gd name="T5" fmla="*/ 3264 h 3840"/>
                <a:gd name="T6" fmla="*/ 5760 w 5760"/>
                <a:gd name="T7" fmla="*/ 576 h 3840"/>
                <a:gd name="T8" fmla="*/ 5184 w 5760"/>
                <a:gd name="T9" fmla="*/ 0 h 3840"/>
                <a:gd name="T10" fmla="*/ 576 w 5760"/>
                <a:gd name="T11" fmla="*/ 0 h 3840"/>
                <a:gd name="T12" fmla="*/ 0 w 5760"/>
                <a:gd name="T13" fmla="*/ 576 h 3840"/>
                <a:gd name="T14" fmla="*/ 0 w 5760"/>
                <a:gd name="T15" fmla="*/ 3264 h 3840"/>
                <a:gd name="T16" fmla="*/ 576 w 5760"/>
                <a:gd name="T17" fmla="*/ 3840 h 3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3840">
                  <a:moveTo>
                    <a:pt x="576" y="3840"/>
                  </a:moveTo>
                  <a:lnTo>
                    <a:pt x="5184" y="3840"/>
                  </a:lnTo>
                  <a:cubicBezTo>
                    <a:pt x="5502" y="3840"/>
                    <a:pt x="5760" y="3582"/>
                    <a:pt x="5760" y="3264"/>
                  </a:cubicBezTo>
                  <a:lnTo>
                    <a:pt x="5760" y="576"/>
                  </a:lnTo>
                  <a:cubicBezTo>
                    <a:pt x="5760" y="258"/>
                    <a:pt x="5502" y="0"/>
                    <a:pt x="5184" y="0"/>
                  </a:cubicBezTo>
                  <a:lnTo>
                    <a:pt x="576" y="0"/>
                  </a:lnTo>
                  <a:cubicBezTo>
                    <a:pt x="258" y="0"/>
                    <a:pt x="0" y="258"/>
                    <a:pt x="0" y="576"/>
                  </a:cubicBezTo>
                  <a:lnTo>
                    <a:pt x="0" y="3264"/>
                  </a:lnTo>
                  <a:cubicBezTo>
                    <a:pt x="0" y="3582"/>
                    <a:pt x="258" y="3840"/>
                    <a:pt x="576" y="3840"/>
                  </a:cubicBezTo>
                  <a:close/>
                </a:path>
              </a:pathLst>
            </a:custGeom>
            <a:solidFill>
              <a:srgbClr val="FF5050"/>
            </a:solidFill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b="1" dirty="0"/>
                <a:t>B</a:t>
              </a:r>
            </a:p>
            <a:p>
              <a:pPr algn="ctr"/>
              <a:r>
                <a:rPr lang="en-US" sz="2000" dirty="0"/>
                <a:t>R1, R9</a:t>
              </a:r>
            </a:p>
          </p:txBody>
        </p:sp>
        <p:sp>
          <p:nvSpPr>
            <p:cNvPr id="14" name="Rectangle 11">
              <a:extLst>
                <a:ext uri="{FF2B5EF4-FFF2-40B4-BE49-F238E27FC236}">
                  <a16:creationId xmlns:a16="http://schemas.microsoft.com/office/drawing/2014/main" id="{5601F175-988C-427F-80E8-F1F4E22C6E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3" y="1996"/>
              <a:ext cx="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" name="Line 12">
              <a:extLst>
                <a:ext uri="{FF2B5EF4-FFF2-40B4-BE49-F238E27FC236}">
                  <a16:creationId xmlns:a16="http://schemas.microsoft.com/office/drawing/2014/main" id="{F28CDAB2-CF80-4865-A32B-E70E2876712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00" y="2392"/>
              <a:ext cx="0" cy="185"/>
            </a:xfrm>
            <a:prstGeom prst="line">
              <a:avLst/>
            </a:pr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16" name="Freeform 13">
              <a:extLst>
                <a:ext uri="{FF2B5EF4-FFF2-40B4-BE49-F238E27FC236}">
                  <a16:creationId xmlns:a16="http://schemas.microsoft.com/office/drawing/2014/main" id="{B9E249D6-BF20-42E4-B68F-6D3D82C47444}"/>
                </a:ext>
              </a:extLst>
            </p:cNvPr>
            <p:cNvSpPr>
              <a:spLocks/>
            </p:cNvSpPr>
            <p:nvPr/>
          </p:nvSpPr>
          <p:spPr bwMode="auto">
            <a:xfrm>
              <a:off x="2067" y="2569"/>
              <a:ext cx="65" cy="64"/>
            </a:xfrm>
            <a:custGeom>
              <a:avLst/>
              <a:gdLst>
                <a:gd name="T0" fmla="*/ 65 w 65"/>
                <a:gd name="T1" fmla="*/ 0 h 64"/>
                <a:gd name="T2" fmla="*/ 33 w 65"/>
                <a:gd name="T3" fmla="*/ 64 h 64"/>
                <a:gd name="T4" fmla="*/ 0 w 65"/>
                <a:gd name="T5" fmla="*/ 0 h 64"/>
                <a:gd name="T6" fmla="*/ 65 w 65"/>
                <a:gd name="T7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4">
                  <a:moveTo>
                    <a:pt x="65" y="0"/>
                  </a:moveTo>
                  <a:lnTo>
                    <a:pt x="33" y="64"/>
                  </a:lnTo>
                  <a:lnTo>
                    <a:pt x="0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17" name="Freeform 14">
              <a:extLst>
                <a:ext uri="{FF2B5EF4-FFF2-40B4-BE49-F238E27FC236}">
                  <a16:creationId xmlns:a16="http://schemas.microsoft.com/office/drawing/2014/main" id="{DE55A6E1-131E-4A21-8D16-7538E5058C7B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4" y="2646"/>
              <a:ext cx="731" cy="489"/>
            </a:xfrm>
            <a:custGeom>
              <a:avLst/>
              <a:gdLst>
                <a:gd name="T0" fmla="*/ 576 w 5760"/>
                <a:gd name="T1" fmla="*/ 3840 h 3840"/>
                <a:gd name="T2" fmla="*/ 5184 w 5760"/>
                <a:gd name="T3" fmla="*/ 3840 h 3840"/>
                <a:gd name="T4" fmla="*/ 5760 w 5760"/>
                <a:gd name="T5" fmla="*/ 3264 h 3840"/>
                <a:gd name="T6" fmla="*/ 5760 w 5760"/>
                <a:gd name="T7" fmla="*/ 576 h 3840"/>
                <a:gd name="T8" fmla="*/ 5184 w 5760"/>
                <a:gd name="T9" fmla="*/ 0 h 3840"/>
                <a:gd name="T10" fmla="*/ 576 w 5760"/>
                <a:gd name="T11" fmla="*/ 0 h 3840"/>
                <a:gd name="T12" fmla="*/ 0 w 5760"/>
                <a:gd name="T13" fmla="*/ 576 h 3840"/>
                <a:gd name="T14" fmla="*/ 0 w 5760"/>
                <a:gd name="T15" fmla="*/ 3264 h 3840"/>
                <a:gd name="T16" fmla="*/ 576 w 5760"/>
                <a:gd name="T17" fmla="*/ 3840 h 3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3840">
                  <a:moveTo>
                    <a:pt x="576" y="3840"/>
                  </a:moveTo>
                  <a:lnTo>
                    <a:pt x="5184" y="3840"/>
                  </a:lnTo>
                  <a:cubicBezTo>
                    <a:pt x="5502" y="3840"/>
                    <a:pt x="5760" y="3583"/>
                    <a:pt x="5760" y="3264"/>
                  </a:cubicBezTo>
                  <a:lnTo>
                    <a:pt x="5760" y="576"/>
                  </a:lnTo>
                  <a:cubicBezTo>
                    <a:pt x="5760" y="258"/>
                    <a:pt x="5502" y="0"/>
                    <a:pt x="5184" y="0"/>
                  </a:cubicBezTo>
                  <a:lnTo>
                    <a:pt x="576" y="0"/>
                  </a:lnTo>
                  <a:cubicBezTo>
                    <a:pt x="258" y="0"/>
                    <a:pt x="0" y="258"/>
                    <a:pt x="0" y="576"/>
                  </a:cubicBezTo>
                  <a:lnTo>
                    <a:pt x="0" y="3264"/>
                  </a:lnTo>
                  <a:cubicBezTo>
                    <a:pt x="0" y="3583"/>
                    <a:pt x="258" y="3840"/>
                    <a:pt x="576" y="384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b="1" dirty="0"/>
                <a:t>C</a:t>
              </a:r>
            </a:p>
            <a:p>
              <a:pPr algn="ctr"/>
              <a:r>
                <a:rPr lang="en-US" sz="2000" dirty="0"/>
                <a:t>R1</a:t>
              </a:r>
            </a:p>
          </p:txBody>
        </p:sp>
        <p:sp>
          <p:nvSpPr>
            <p:cNvPr id="18" name="Rectangle 15">
              <a:extLst>
                <a:ext uri="{FF2B5EF4-FFF2-40B4-BE49-F238E27FC236}">
                  <a16:creationId xmlns:a16="http://schemas.microsoft.com/office/drawing/2014/main" id="{1C4B7CBE-66B7-4739-8C81-D15CD7E8AD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3" y="2739"/>
              <a:ext cx="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" name="Line 16">
              <a:extLst>
                <a:ext uri="{FF2B5EF4-FFF2-40B4-BE49-F238E27FC236}">
                  <a16:creationId xmlns:a16="http://schemas.microsoft.com/office/drawing/2014/main" id="{ED9D51E5-1474-4349-91FA-DE3F3B2F67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00" y="3135"/>
              <a:ext cx="0" cy="196"/>
            </a:xfrm>
            <a:prstGeom prst="line">
              <a:avLst/>
            </a:pr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20" name="Freeform 17">
              <a:extLst>
                <a:ext uri="{FF2B5EF4-FFF2-40B4-BE49-F238E27FC236}">
                  <a16:creationId xmlns:a16="http://schemas.microsoft.com/office/drawing/2014/main" id="{8ABCAC77-DD07-402B-B9DA-A486F5950306}"/>
                </a:ext>
              </a:extLst>
            </p:cNvPr>
            <p:cNvSpPr>
              <a:spLocks/>
            </p:cNvSpPr>
            <p:nvPr/>
          </p:nvSpPr>
          <p:spPr bwMode="auto">
            <a:xfrm>
              <a:off x="2067" y="3323"/>
              <a:ext cx="65" cy="65"/>
            </a:xfrm>
            <a:custGeom>
              <a:avLst/>
              <a:gdLst>
                <a:gd name="T0" fmla="*/ 65 w 65"/>
                <a:gd name="T1" fmla="*/ 0 h 65"/>
                <a:gd name="T2" fmla="*/ 33 w 65"/>
                <a:gd name="T3" fmla="*/ 65 h 65"/>
                <a:gd name="T4" fmla="*/ 0 w 65"/>
                <a:gd name="T5" fmla="*/ 0 h 65"/>
                <a:gd name="T6" fmla="*/ 65 w 65"/>
                <a:gd name="T7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5">
                  <a:moveTo>
                    <a:pt x="65" y="0"/>
                  </a:moveTo>
                  <a:lnTo>
                    <a:pt x="33" y="65"/>
                  </a:lnTo>
                  <a:lnTo>
                    <a:pt x="0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21" name="Freeform 18">
              <a:extLst>
                <a:ext uri="{FF2B5EF4-FFF2-40B4-BE49-F238E27FC236}">
                  <a16:creationId xmlns:a16="http://schemas.microsoft.com/office/drawing/2014/main" id="{B1A1D938-EFEA-49DF-991A-BBE5C5FF5A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4" y="3389"/>
              <a:ext cx="731" cy="489"/>
            </a:xfrm>
            <a:custGeom>
              <a:avLst/>
              <a:gdLst>
                <a:gd name="T0" fmla="*/ 576 w 5760"/>
                <a:gd name="T1" fmla="*/ 3840 h 3840"/>
                <a:gd name="T2" fmla="*/ 5184 w 5760"/>
                <a:gd name="T3" fmla="*/ 3840 h 3840"/>
                <a:gd name="T4" fmla="*/ 5760 w 5760"/>
                <a:gd name="T5" fmla="*/ 3264 h 3840"/>
                <a:gd name="T6" fmla="*/ 5760 w 5760"/>
                <a:gd name="T7" fmla="*/ 576 h 3840"/>
                <a:gd name="T8" fmla="*/ 5184 w 5760"/>
                <a:gd name="T9" fmla="*/ 0 h 3840"/>
                <a:gd name="T10" fmla="*/ 576 w 5760"/>
                <a:gd name="T11" fmla="*/ 0 h 3840"/>
                <a:gd name="T12" fmla="*/ 0 w 5760"/>
                <a:gd name="T13" fmla="*/ 576 h 3840"/>
                <a:gd name="T14" fmla="*/ 0 w 5760"/>
                <a:gd name="T15" fmla="*/ 3264 h 3840"/>
                <a:gd name="T16" fmla="*/ 576 w 5760"/>
                <a:gd name="T17" fmla="*/ 3840 h 3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3840">
                  <a:moveTo>
                    <a:pt x="576" y="3840"/>
                  </a:moveTo>
                  <a:lnTo>
                    <a:pt x="5184" y="3840"/>
                  </a:lnTo>
                  <a:cubicBezTo>
                    <a:pt x="5502" y="3840"/>
                    <a:pt x="5760" y="3582"/>
                    <a:pt x="5760" y="3264"/>
                  </a:cubicBezTo>
                  <a:lnTo>
                    <a:pt x="5760" y="576"/>
                  </a:lnTo>
                  <a:cubicBezTo>
                    <a:pt x="5760" y="258"/>
                    <a:pt x="5502" y="0"/>
                    <a:pt x="5184" y="0"/>
                  </a:cubicBezTo>
                  <a:lnTo>
                    <a:pt x="576" y="0"/>
                  </a:lnTo>
                  <a:cubicBezTo>
                    <a:pt x="258" y="0"/>
                    <a:pt x="0" y="258"/>
                    <a:pt x="0" y="576"/>
                  </a:cubicBezTo>
                  <a:lnTo>
                    <a:pt x="0" y="3264"/>
                  </a:lnTo>
                  <a:cubicBezTo>
                    <a:pt x="0" y="3582"/>
                    <a:pt x="258" y="3840"/>
                    <a:pt x="576" y="384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b="1" dirty="0"/>
                <a:t>D</a:t>
              </a:r>
            </a:p>
            <a:p>
              <a:pPr algn="ctr"/>
              <a:r>
                <a:rPr lang="en-US" sz="2000" dirty="0"/>
                <a:t>R5, R6</a:t>
              </a:r>
            </a:p>
          </p:txBody>
        </p:sp>
        <p:sp>
          <p:nvSpPr>
            <p:cNvPr id="22" name="Rectangle 19">
              <a:extLst>
                <a:ext uri="{FF2B5EF4-FFF2-40B4-BE49-F238E27FC236}">
                  <a16:creationId xmlns:a16="http://schemas.microsoft.com/office/drawing/2014/main" id="{FA8D3716-D42C-4C9B-9597-FF191B1B60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9" y="3482"/>
              <a:ext cx="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3" name="Freeform 20">
              <a:extLst>
                <a:ext uri="{FF2B5EF4-FFF2-40B4-BE49-F238E27FC236}">
                  <a16:creationId xmlns:a16="http://schemas.microsoft.com/office/drawing/2014/main" id="{FEDEE5A9-C79F-4E2D-81C7-0F3844D286B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8" y="2920"/>
              <a:ext cx="306" cy="714"/>
            </a:xfrm>
            <a:custGeom>
              <a:avLst/>
              <a:gdLst>
                <a:gd name="T0" fmla="*/ 306 w 306"/>
                <a:gd name="T1" fmla="*/ 714 h 714"/>
                <a:gd name="T2" fmla="*/ 0 w 306"/>
                <a:gd name="T3" fmla="*/ 332 h 714"/>
                <a:gd name="T4" fmla="*/ 222 w 306"/>
                <a:gd name="T5" fmla="*/ 0 h 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6" h="714">
                  <a:moveTo>
                    <a:pt x="306" y="714"/>
                  </a:moveTo>
                  <a:cubicBezTo>
                    <a:pt x="214" y="714"/>
                    <a:pt x="0" y="517"/>
                    <a:pt x="0" y="332"/>
                  </a:cubicBezTo>
                  <a:cubicBezTo>
                    <a:pt x="0" y="191"/>
                    <a:pt x="122" y="57"/>
                    <a:pt x="222" y="0"/>
                  </a:cubicBezTo>
                </a:path>
              </a:pathLst>
            </a:cu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24" name="Freeform 21">
              <a:extLst>
                <a:ext uri="{FF2B5EF4-FFF2-40B4-BE49-F238E27FC236}">
                  <a16:creationId xmlns:a16="http://schemas.microsoft.com/office/drawing/2014/main" id="{1A91016C-234A-4AB1-AE57-D3F48F59B398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1" y="2891"/>
              <a:ext cx="103" cy="62"/>
            </a:xfrm>
            <a:custGeom>
              <a:avLst/>
              <a:gdLst>
                <a:gd name="T0" fmla="*/ 0 w 103"/>
                <a:gd name="T1" fmla="*/ 1 h 62"/>
                <a:gd name="T2" fmla="*/ 103 w 103"/>
                <a:gd name="T3" fmla="*/ 0 h 62"/>
                <a:gd name="T4" fmla="*/ 21 w 103"/>
                <a:gd name="T5" fmla="*/ 62 h 62"/>
                <a:gd name="T6" fmla="*/ 0 w 103"/>
                <a:gd name="T7" fmla="*/ 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3" h="62">
                  <a:moveTo>
                    <a:pt x="0" y="1"/>
                  </a:moveTo>
                  <a:lnTo>
                    <a:pt x="103" y="0"/>
                  </a:lnTo>
                  <a:lnTo>
                    <a:pt x="21" y="6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25" name="Freeform 22">
              <a:extLst>
                <a:ext uri="{FF2B5EF4-FFF2-40B4-BE49-F238E27FC236}">
                  <a16:creationId xmlns:a16="http://schemas.microsoft.com/office/drawing/2014/main" id="{1A45EE41-031A-42F2-9C4E-C42AC2DA744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1" y="2183"/>
              <a:ext cx="703" cy="1451"/>
            </a:xfrm>
            <a:custGeom>
              <a:avLst/>
              <a:gdLst>
                <a:gd name="T0" fmla="*/ 703 w 703"/>
                <a:gd name="T1" fmla="*/ 1451 h 1451"/>
                <a:gd name="T2" fmla="*/ 0 w 703"/>
                <a:gd name="T3" fmla="*/ 809 h 1451"/>
                <a:gd name="T4" fmla="*/ 621 w 703"/>
                <a:gd name="T5" fmla="*/ 0 h 1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03" h="1451">
                  <a:moveTo>
                    <a:pt x="703" y="1451"/>
                  </a:moveTo>
                  <a:cubicBezTo>
                    <a:pt x="611" y="1451"/>
                    <a:pt x="0" y="1180"/>
                    <a:pt x="0" y="809"/>
                  </a:cubicBezTo>
                  <a:cubicBezTo>
                    <a:pt x="0" y="498"/>
                    <a:pt x="428" y="117"/>
                    <a:pt x="621" y="0"/>
                  </a:cubicBezTo>
                </a:path>
              </a:pathLst>
            </a:cu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26" name="Freeform 23">
              <a:extLst>
                <a:ext uri="{FF2B5EF4-FFF2-40B4-BE49-F238E27FC236}">
                  <a16:creationId xmlns:a16="http://schemas.microsoft.com/office/drawing/2014/main" id="{65882A8C-67BD-4B11-9A8A-EB15DD6486A1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2" y="2148"/>
              <a:ext cx="102" cy="68"/>
            </a:xfrm>
            <a:custGeom>
              <a:avLst/>
              <a:gdLst>
                <a:gd name="T0" fmla="*/ 0 w 102"/>
                <a:gd name="T1" fmla="*/ 9 h 68"/>
                <a:gd name="T2" fmla="*/ 102 w 102"/>
                <a:gd name="T3" fmla="*/ 0 h 68"/>
                <a:gd name="T4" fmla="*/ 25 w 102"/>
                <a:gd name="T5" fmla="*/ 68 h 68"/>
                <a:gd name="T6" fmla="*/ 0 w 102"/>
                <a:gd name="T7" fmla="*/ 9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2" h="68">
                  <a:moveTo>
                    <a:pt x="0" y="9"/>
                  </a:moveTo>
                  <a:lnTo>
                    <a:pt x="102" y="0"/>
                  </a:lnTo>
                  <a:lnTo>
                    <a:pt x="25" y="68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27" name="Freeform 24">
              <a:extLst>
                <a:ext uri="{FF2B5EF4-FFF2-40B4-BE49-F238E27FC236}">
                  <a16:creationId xmlns:a16="http://schemas.microsoft.com/office/drawing/2014/main" id="{F5CE4E84-9854-4DFB-8609-7806EE474A09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3" y="1911"/>
              <a:ext cx="732" cy="489"/>
            </a:xfrm>
            <a:custGeom>
              <a:avLst/>
              <a:gdLst>
                <a:gd name="T0" fmla="*/ 576 w 5760"/>
                <a:gd name="T1" fmla="*/ 3840 h 3840"/>
                <a:gd name="T2" fmla="*/ 5184 w 5760"/>
                <a:gd name="T3" fmla="*/ 3840 h 3840"/>
                <a:gd name="T4" fmla="*/ 5760 w 5760"/>
                <a:gd name="T5" fmla="*/ 3264 h 3840"/>
                <a:gd name="T6" fmla="*/ 5760 w 5760"/>
                <a:gd name="T7" fmla="*/ 576 h 3840"/>
                <a:gd name="T8" fmla="*/ 5184 w 5760"/>
                <a:gd name="T9" fmla="*/ 0 h 3840"/>
                <a:gd name="T10" fmla="*/ 576 w 5760"/>
                <a:gd name="T11" fmla="*/ 0 h 3840"/>
                <a:gd name="T12" fmla="*/ 0 w 5760"/>
                <a:gd name="T13" fmla="*/ 576 h 3840"/>
                <a:gd name="T14" fmla="*/ 0 w 5760"/>
                <a:gd name="T15" fmla="*/ 3264 h 3840"/>
                <a:gd name="T16" fmla="*/ 576 w 5760"/>
                <a:gd name="T17" fmla="*/ 3840 h 3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3840">
                  <a:moveTo>
                    <a:pt x="576" y="3840"/>
                  </a:moveTo>
                  <a:lnTo>
                    <a:pt x="5184" y="3840"/>
                  </a:lnTo>
                  <a:cubicBezTo>
                    <a:pt x="5503" y="3840"/>
                    <a:pt x="5760" y="3582"/>
                    <a:pt x="5760" y="3264"/>
                  </a:cubicBezTo>
                  <a:lnTo>
                    <a:pt x="5760" y="576"/>
                  </a:lnTo>
                  <a:cubicBezTo>
                    <a:pt x="5760" y="258"/>
                    <a:pt x="5503" y="0"/>
                    <a:pt x="5184" y="0"/>
                  </a:cubicBezTo>
                  <a:lnTo>
                    <a:pt x="576" y="0"/>
                  </a:lnTo>
                  <a:cubicBezTo>
                    <a:pt x="258" y="0"/>
                    <a:pt x="0" y="258"/>
                    <a:pt x="0" y="576"/>
                  </a:cubicBezTo>
                  <a:lnTo>
                    <a:pt x="0" y="3264"/>
                  </a:lnTo>
                  <a:cubicBezTo>
                    <a:pt x="0" y="3582"/>
                    <a:pt x="258" y="3840"/>
                    <a:pt x="576" y="3840"/>
                  </a:cubicBezTo>
                  <a:close/>
                </a:path>
              </a:pathLst>
            </a:custGeom>
            <a:solidFill>
              <a:schemeClr val="accent1"/>
            </a:solidFill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b="1" dirty="0"/>
                <a:t>E</a:t>
              </a:r>
            </a:p>
            <a:p>
              <a:pPr algn="ctr"/>
              <a:r>
                <a:rPr lang="en-US" sz="2000" dirty="0"/>
                <a:t>R7, R8</a:t>
              </a:r>
            </a:p>
          </p:txBody>
        </p:sp>
        <p:sp>
          <p:nvSpPr>
            <p:cNvPr id="28" name="Rectangle 25">
              <a:extLst>
                <a:ext uri="{FF2B5EF4-FFF2-40B4-BE49-F238E27FC236}">
                  <a16:creationId xmlns:a16="http://schemas.microsoft.com/office/drawing/2014/main" id="{DC3118ED-99D8-4535-AB1D-F4C71A2A01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04" y="1996"/>
              <a:ext cx="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9" name="Freeform 26">
              <a:extLst>
                <a:ext uri="{FF2B5EF4-FFF2-40B4-BE49-F238E27FC236}">
                  <a16:creationId xmlns:a16="http://schemas.microsoft.com/office/drawing/2014/main" id="{F264336B-1754-4CCE-8877-B1952D2424A1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5" y="1405"/>
              <a:ext cx="914" cy="409"/>
            </a:xfrm>
            <a:custGeom>
              <a:avLst/>
              <a:gdLst>
                <a:gd name="T0" fmla="*/ 0 w 914"/>
                <a:gd name="T1" fmla="*/ 0 h 409"/>
                <a:gd name="T2" fmla="*/ 914 w 914"/>
                <a:gd name="T3" fmla="*/ 0 h 409"/>
                <a:gd name="T4" fmla="*/ 914 w 914"/>
                <a:gd name="T5" fmla="*/ 409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14" h="409">
                  <a:moveTo>
                    <a:pt x="0" y="0"/>
                  </a:moveTo>
                  <a:lnTo>
                    <a:pt x="914" y="0"/>
                  </a:lnTo>
                  <a:lnTo>
                    <a:pt x="914" y="409"/>
                  </a:lnTo>
                </a:path>
              </a:pathLst>
            </a:cu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30" name="Freeform 27">
              <a:extLst>
                <a:ext uri="{FF2B5EF4-FFF2-40B4-BE49-F238E27FC236}">
                  <a16:creationId xmlns:a16="http://schemas.microsoft.com/office/drawing/2014/main" id="{A8AF759D-5C85-48C2-93BE-D165EF0BA335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7" y="1806"/>
              <a:ext cx="64" cy="97"/>
            </a:xfrm>
            <a:custGeom>
              <a:avLst/>
              <a:gdLst>
                <a:gd name="T0" fmla="*/ 64 w 64"/>
                <a:gd name="T1" fmla="*/ 0 h 97"/>
                <a:gd name="T2" fmla="*/ 32 w 64"/>
                <a:gd name="T3" fmla="*/ 97 h 97"/>
                <a:gd name="T4" fmla="*/ 0 w 64"/>
                <a:gd name="T5" fmla="*/ 0 h 97"/>
                <a:gd name="T6" fmla="*/ 64 w 64"/>
                <a:gd name="T7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" h="97">
                  <a:moveTo>
                    <a:pt x="64" y="0"/>
                  </a:moveTo>
                  <a:lnTo>
                    <a:pt x="32" y="97"/>
                  </a:lnTo>
                  <a:lnTo>
                    <a:pt x="0" y="0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31" name="Freeform 28">
              <a:extLst>
                <a:ext uri="{FF2B5EF4-FFF2-40B4-BE49-F238E27FC236}">
                  <a16:creationId xmlns:a16="http://schemas.microsoft.com/office/drawing/2014/main" id="{EEC2AEF2-7285-4DC6-B2F8-E27ABF4B521C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7" y="2646"/>
              <a:ext cx="732" cy="489"/>
            </a:xfrm>
            <a:custGeom>
              <a:avLst/>
              <a:gdLst>
                <a:gd name="T0" fmla="*/ 576 w 5760"/>
                <a:gd name="T1" fmla="*/ 3840 h 3840"/>
                <a:gd name="T2" fmla="*/ 5184 w 5760"/>
                <a:gd name="T3" fmla="*/ 3840 h 3840"/>
                <a:gd name="T4" fmla="*/ 5760 w 5760"/>
                <a:gd name="T5" fmla="*/ 3264 h 3840"/>
                <a:gd name="T6" fmla="*/ 5760 w 5760"/>
                <a:gd name="T7" fmla="*/ 576 h 3840"/>
                <a:gd name="T8" fmla="*/ 5184 w 5760"/>
                <a:gd name="T9" fmla="*/ 0 h 3840"/>
                <a:gd name="T10" fmla="*/ 576 w 5760"/>
                <a:gd name="T11" fmla="*/ 0 h 3840"/>
                <a:gd name="T12" fmla="*/ 0 w 5760"/>
                <a:gd name="T13" fmla="*/ 576 h 3840"/>
                <a:gd name="T14" fmla="*/ 0 w 5760"/>
                <a:gd name="T15" fmla="*/ 3264 h 3840"/>
                <a:gd name="T16" fmla="*/ 576 w 5760"/>
                <a:gd name="T17" fmla="*/ 3840 h 3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3840">
                  <a:moveTo>
                    <a:pt x="576" y="3840"/>
                  </a:moveTo>
                  <a:lnTo>
                    <a:pt x="5184" y="3840"/>
                  </a:lnTo>
                  <a:cubicBezTo>
                    <a:pt x="5502" y="3840"/>
                    <a:pt x="5760" y="3583"/>
                    <a:pt x="5760" y="3264"/>
                  </a:cubicBezTo>
                  <a:lnTo>
                    <a:pt x="5760" y="576"/>
                  </a:lnTo>
                  <a:cubicBezTo>
                    <a:pt x="5760" y="258"/>
                    <a:pt x="5502" y="0"/>
                    <a:pt x="5184" y="0"/>
                  </a:cubicBezTo>
                  <a:lnTo>
                    <a:pt x="576" y="0"/>
                  </a:lnTo>
                  <a:cubicBezTo>
                    <a:pt x="258" y="0"/>
                    <a:pt x="0" y="258"/>
                    <a:pt x="0" y="576"/>
                  </a:cubicBezTo>
                  <a:lnTo>
                    <a:pt x="0" y="3264"/>
                  </a:lnTo>
                  <a:cubicBezTo>
                    <a:pt x="0" y="3583"/>
                    <a:pt x="258" y="3840"/>
                    <a:pt x="576" y="3840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b="1" dirty="0"/>
                <a:t>G</a:t>
              </a:r>
            </a:p>
            <a:p>
              <a:pPr algn="ctr"/>
              <a:r>
                <a:rPr lang="en-US" sz="2000" dirty="0"/>
                <a:t>R2, R3</a:t>
              </a:r>
            </a:p>
          </p:txBody>
        </p:sp>
        <p:sp>
          <p:nvSpPr>
            <p:cNvPr id="32" name="Rectangle 29">
              <a:extLst>
                <a:ext uri="{FF2B5EF4-FFF2-40B4-BE49-F238E27FC236}">
                  <a16:creationId xmlns:a16="http://schemas.microsoft.com/office/drawing/2014/main" id="{0AF64BC9-211A-48A2-8192-0CE9F0E82A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17" y="2739"/>
              <a:ext cx="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3" name="Freeform 30">
              <a:extLst>
                <a:ext uri="{FF2B5EF4-FFF2-40B4-BE49-F238E27FC236}">
                  <a16:creationId xmlns:a16="http://schemas.microsoft.com/office/drawing/2014/main" id="{3338951E-D3D9-424F-A0F1-E29DD74714D6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3" y="2640"/>
              <a:ext cx="732" cy="489"/>
            </a:xfrm>
            <a:custGeom>
              <a:avLst/>
              <a:gdLst>
                <a:gd name="T0" fmla="*/ 576 w 5760"/>
                <a:gd name="T1" fmla="*/ 3840 h 3840"/>
                <a:gd name="T2" fmla="*/ 5184 w 5760"/>
                <a:gd name="T3" fmla="*/ 3840 h 3840"/>
                <a:gd name="T4" fmla="*/ 5760 w 5760"/>
                <a:gd name="T5" fmla="*/ 3264 h 3840"/>
                <a:gd name="T6" fmla="*/ 5760 w 5760"/>
                <a:gd name="T7" fmla="*/ 576 h 3840"/>
                <a:gd name="T8" fmla="*/ 5184 w 5760"/>
                <a:gd name="T9" fmla="*/ 0 h 3840"/>
                <a:gd name="T10" fmla="*/ 576 w 5760"/>
                <a:gd name="T11" fmla="*/ 0 h 3840"/>
                <a:gd name="T12" fmla="*/ 0 w 5760"/>
                <a:gd name="T13" fmla="*/ 576 h 3840"/>
                <a:gd name="T14" fmla="*/ 0 w 5760"/>
                <a:gd name="T15" fmla="*/ 3264 h 3840"/>
                <a:gd name="T16" fmla="*/ 576 w 5760"/>
                <a:gd name="T17" fmla="*/ 3840 h 3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3840">
                  <a:moveTo>
                    <a:pt x="576" y="3840"/>
                  </a:moveTo>
                  <a:lnTo>
                    <a:pt x="5184" y="3840"/>
                  </a:lnTo>
                  <a:cubicBezTo>
                    <a:pt x="5503" y="3840"/>
                    <a:pt x="5760" y="3582"/>
                    <a:pt x="5760" y="3264"/>
                  </a:cubicBezTo>
                  <a:lnTo>
                    <a:pt x="5760" y="576"/>
                  </a:lnTo>
                  <a:cubicBezTo>
                    <a:pt x="5760" y="257"/>
                    <a:pt x="5503" y="0"/>
                    <a:pt x="5184" y="0"/>
                  </a:cubicBezTo>
                  <a:lnTo>
                    <a:pt x="576" y="0"/>
                  </a:lnTo>
                  <a:cubicBezTo>
                    <a:pt x="258" y="0"/>
                    <a:pt x="0" y="257"/>
                    <a:pt x="0" y="576"/>
                  </a:cubicBezTo>
                  <a:lnTo>
                    <a:pt x="0" y="3264"/>
                  </a:lnTo>
                  <a:cubicBezTo>
                    <a:pt x="0" y="3582"/>
                    <a:pt x="258" y="3840"/>
                    <a:pt x="576" y="3840"/>
                  </a:cubicBezTo>
                  <a:close/>
                </a:path>
              </a:pathLst>
            </a:custGeom>
            <a:solidFill>
              <a:schemeClr val="accent1"/>
            </a:solidFill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b="1" dirty="0"/>
                <a:t>F</a:t>
              </a:r>
            </a:p>
            <a:p>
              <a:pPr algn="ctr"/>
              <a:r>
                <a:rPr lang="en-US" sz="2000" dirty="0"/>
                <a:t>R3, R8</a:t>
              </a:r>
            </a:p>
          </p:txBody>
        </p:sp>
        <p:sp>
          <p:nvSpPr>
            <p:cNvPr id="35" name="Line 32">
              <a:extLst>
                <a:ext uri="{FF2B5EF4-FFF2-40B4-BE49-F238E27FC236}">
                  <a16:creationId xmlns:a16="http://schemas.microsoft.com/office/drawing/2014/main" id="{EE2A8706-EC65-40A8-90FC-285FD7E5675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79" y="2392"/>
              <a:ext cx="0" cy="192"/>
            </a:xfrm>
            <a:prstGeom prst="line">
              <a:avLst/>
            </a:pr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36" name="Freeform 33">
              <a:extLst>
                <a:ext uri="{FF2B5EF4-FFF2-40B4-BE49-F238E27FC236}">
                  <a16:creationId xmlns:a16="http://schemas.microsoft.com/office/drawing/2014/main" id="{3D6DE5F7-4CE7-451F-B0F8-E2EA528BACC0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7" y="2576"/>
              <a:ext cx="64" cy="64"/>
            </a:xfrm>
            <a:custGeom>
              <a:avLst/>
              <a:gdLst>
                <a:gd name="T0" fmla="*/ 64 w 64"/>
                <a:gd name="T1" fmla="*/ 0 h 64"/>
                <a:gd name="T2" fmla="*/ 32 w 64"/>
                <a:gd name="T3" fmla="*/ 64 h 64"/>
                <a:gd name="T4" fmla="*/ 0 w 64"/>
                <a:gd name="T5" fmla="*/ 0 h 64"/>
                <a:gd name="T6" fmla="*/ 64 w 64"/>
                <a:gd name="T7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" h="64">
                  <a:moveTo>
                    <a:pt x="64" y="0"/>
                  </a:moveTo>
                  <a:lnTo>
                    <a:pt x="32" y="64"/>
                  </a:lnTo>
                  <a:lnTo>
                    <a:pt x="0" y="0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37" name="Freeform 34">
              <a:extLst>
                <a:ext uri="{FF2B5EF4-FFF2-40B4-BE49-F238E27FC236}">
                  <a16:creationId xmlns:a16="http://schemas.microsoft.com/office/drawing/2014/main" id="{D6A6DEA1-DB87-4D62-804B-22994C44A19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5" y="2148"/>
              <a:ext cx="618" cy="409"/>
            </a:xfrm>
            <a:custGeom>
              <a:avLst/>
              <a:gdLst>
                <a:gd name="T0" fmla="*/ 0 w 618"/>
                <a:gd name="T1" fmla="*/ 0 h 409"/>
                <a:gd name="T2" fmla="*/ 618 w 618"/>
                <a:gd name="T3" fmla="*/ 0 h 409"/>
                <a:gd name="T4" fmla="*/ 618 w 618"/>
                <a:gd name="T5" fmla="*/ 409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18" h="409">
                  <a:moveTo>
                    <a:pt x="0" y="0"/>
                  </a:moveTo>
                  <a:lnTo>
                    <a:pt x="618" y="0"/>
                  </a:lnTo>
                  <a:lnTo>
                    <a:pt x="618" y="409"/>
                  </a:lnTo>
                </a:path>
              </a:pathLst>
            </a:cu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38" name="Freeform 35">
              <a:extLst>
                <a:ext uri="{FF2B5EF4-FFF2-40B4-BE49-F238E27FC236}">
                  <a16:creationId xmlns:a16="http://schemas.microsoft.com/office/drawing/2014/main" id="{2C3ADA5D-FB49-476F-B39A-A71C2177A375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1" y="2549"/>
              <a:ext cx="65" cy="97"/>
            </a:xfrm>
            <a:custGeom>
              <a:avLst/>
              <a:gdLst>
                <a:gd name="T0" fmla="*/ 65 w 65"/>
                <a:gd name="T1" fmla="*/ 0 h 97"/>
                <a:gd name="T2" fmla="*/ 32 w 65"/>
                <a:gd name="T3" fmla="*/ 97 h 97"/>
                <a:gd name="T4" fmla="*/ 0 w 65"/>
                <a:gd name="T5" fmla="*/ 0 h 97"/>
                <a:gd name="T6" fmla="*/ 65 w 65"/>
                <a:gd name="T7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97">
                  <a:moveTo>
                    <a:pt x="65" y="0"/>
                  </a:moveTo>
                  <a:lnTo>
                    <a:pt x="32" y="97"/>
                  </a:lnTo>
                  <a:lnTo>
                    <a:pt x="0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</p:grpSp>
      <p:graphicFrame>
        <p:nvGraphicFramePr>
          <p:cNvPr id="39" name="Table 38">
            <a:extLst>
              <a:ext uri="{FF2B5EF4-FFF2-40B4-BE49-F238E27FC236}">
                <a16:creationId xmlns:a16="http://schemas.microsoft.com/office/drawing/2014/main" id="{BE61EEF0-2D31-4BD0-B71C-D58BDE6BBD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6123150"/>
              </p:ext>
            </p:extLst>
          </p:nvPr>
        </p:nvGraphicFramePr>
        <p:xfrm>
          <a:off x="6453638" y="5226923"/>
          <a:ext cx="2090058" cy="14810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0662">
                  <a:extLst>
                    <a:ext uri="{9D8B030D-6E8A-4147-A177-3AD203B41FA5}">
                      <a16:colId xmlns:a16="http://schemas.microsoft.com/office/drawing/2014/main" val="4088248819"/>
                    </a:ext>
                  </a:extLst>
                </a:gridCol>
                <a:gridCol w="523132">
                  <a:extLst>
                    <a:ext uri="{9D8B030D-6E8A-4147-A177-3AD203B41FA5}">
                      <a16:colId xmlns:a16="http://schemas.microsoft.com/office/drawing/2014/main" val="975178358"/>
                    </a:ext>
                  </a:extLst>
                </a:gridCol>
                <a:gridCol w="523132">
                  <a:extLst>
                    <a:ext uri="{9D8B030D-6E8A-4147-A177-3AD203B41FA5}">
                      <a16:colId xmlns:a16="http://schemas.microsoft.com/office/drawing/2014/main" val="1880339659"/>
                    </a:ext>
                  </a:extLst>
                </a:gridCol>
                <a:gridCol w="523132">
                  <a:extLst>
                    <a:ext uri="{9D8B030D-6E8A-4147-A177-3AD203B41FA5}">
                      <a16:colId xmlns:a16="http://schemas.microsoft.com/office/drawing/2014/main" val="2889001961"/>
                    </a:ext>
                  </a:extLst>
                </a:gridCol>
              </a:tblGrid>
              <a:tr h="370259"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Gill Sans MT" panose="020B0502020104020203" pitchFamily="34" charset="0"/>
                        </a:rPr>
                        <a:t>R1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Gill Sans MT" panose="020B0502020104020203" pitchFamily="34" charset="0"/>
                        </a:rPr>
                        <a:t>R7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Gill Sans MT" panose="020B0502020104020203" pitchFamily="34" charset="0"/>
                        </a:rPr>
                        <a:t>R8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Gill Sans MT" panose="020B0502020104020203" pitchFamily="34" charset="0"/>
                        </a:rPr>
                        <a:t>R3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8165544"/>
                  </a:ext>
                </a:extLst>
              </a:tr>
              <a:tr h="370259"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Gill Sans MT" panose="020B0502020104020203" pitchFamily="34" charset="0"/>
                        </a:rPr>
                        <a:t>R2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Gill Sans MT" panose="020B0502020104020203" pitchFamily="34" charset="0"/>
                        </a:rPr>
                        <a:t>R3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b="1" dirty="0">
                        <a:latin typeface="Gill Sans MT" panose="020B0502020104020203" pitchFamily="34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b="1" dirty="0">
                        <a:latin typeface="Gill Sans MT" panose="020B0502020104020203" pitchFamily="34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0238756"/>
                  </a:ext>
                </a:extLst>
              </a:tr>
              <a:tr h="370259"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Gill Sans MT" panose="020B0502020104020203" pitchFamily="34" charset="0"/>
                        </a:rPr>
                        <a:t>R1</a:t>
                      </a:r>
                    </a:p>
                  </a:txBody>
                  <a:tcPr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Gill Sans MT" panose="020B0502020104020203" pitchFamily="34" charset="0"/>
                        </a:rPr>
                        <a:t>R9</a:t>
                      </a:r>
                    </a:p>
                  </a:txBody>
                  <a:tcPr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b="1" dirty="0">
                        <a:latin typeface="Gill Sans MT" panose="020B0502020104020203" pitchFamily="34" charset="0"/>
                      </a:endParaRPr>
                    </a:p>
                  </a:txBody>
                  <a:tcPr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b="1" dirty="0">
                        <a:latin typeface="Gill Sans MT" panose="020B0502020104020203" pitchFamily="34" charset="0"/>
                      </a:endParaRPr>
                    </a:p>
                  </a:txBody>
                  <a:tcPr>
                    <a:solidFill>
                      <a:srgbClr val="FF5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6204906"/>
                  </a:ext>
                </a:extLst>
              </a:tr>
              <a:tr h="370259"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Gill Sans MT" panose="020B0502020104020203" pitchFamily="34" charset="0"/>
                        </a:rPr>
                        <a:t>R1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Gill Sans MT" panose="020B0502020104020203" pitchFamily="34" charset="0"/>
                        </a:rPr>
                        <a:t>R5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Gill Sans MT" panose="020B0502020104020203" pitchFamily="34" charset="0"/>
                        </a:rPr>
                        <a:t>R6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b="1" dirty="0">
                        <a:solidFill>
                          <a:schemeClr val="bg1"/>
                        </a:solidFill>
                        <a:latin typeface="Gill Sans MT" panose="020B0502020104020203" pitchFamily="34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20279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46525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07451-2682-4631-91C6-6803507CE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365126"/>
            <a:ext cx="7915047" cy="723445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Register intervals in action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365E84-7FCD-400C-9A6C-218C07E3A0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49" y="1210491"/>
            <a:ext cx="8322101" cy="4966472"/>
          </a:xfrm>
        </p:spPr>
        <p:txBody>
          <a:bodyPr/>
          <a:lstStyle/>
          <a:p>
            <a:r>
              <a:rPr lang="en-US" b="1" dirty="0"/>
              <a:t>Second pass:</a:t>
            </a:r>
            <a:r>
              <a:rPr lang="en-US" dirty="0"/>
              <a:t> Yellow is able to merge into Red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A079D1-76C4-453A-B629-011223907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34" name="L-Shape 33">
            <a:extLst>
              <a:ext uri="{FF2B5EF4-FFF2-40B4-BE49-F238E27FC236}">
                <a16:creationId xmlns:a16="http://schemas.microsoft.com/office/drawing/2014/main" id="{4E00BA23-6DAE-4AFE-80C8-22126DF3B88D}"/>
              </a:ext>
            </a:extLst>
          </p:cNvPr>
          <p:cNvSpPr/>
          <p:nvPr/>
        </p:nvSpPr>
        <p:spPr>
          <a:xfrm rot="10800000">
            <a:off x="2589212" y="1795462"/>
            <a:ext cx="3500493" cy="3272455"/>
          </a:xfrm>
          <a:prstGeom prst="corner">
            <a:avLst>
              <a:gd name="adj1" fmla="val 29403"/>
              <a:gd name="adj2" fmla="val 42654"/>
            </a:avLst>
          </a:prstGeom>
          <a:gradFill flip="none" rotWithShape="1">
            <a:gsLst>
              <a:gs pos="0">
                <a:schemeClr val="accent1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1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1">
                  <a:lumMod val="40000"/>
                  <a:lumOff val="60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83BE150-DB3F-45D9-B932-C8FC6C67CD15}"/>
              </a:ext>
            </a:extLst>
          </p:cNvPr>
          <p:cNvSpPr/>
          <p:nvPr/>
        </p:nvSpPr>
        <p:spPr>
          <a:xfrm>
            <a:off x="2266951" y="3973398"/>
            <a:ext cx="1805428" cy="2351203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4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4">
                  <a:lumMod val="40000"/>
                  <a:lumOff val="60000"/>
                  <a:shade val="100000"/>
                  <a:satMod val="115000"/>
                </a:schemeClr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792E6BB-581B-4F89-890D-41EBFFCFA5D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614488" y="1741488"/>
            <a:ext cx="5915025" cy="4435475"/>
            <a:chOff x="1017" y="1097"/>
            <a:chExt cx="3726" cy="2794"/>
          </a:xfrm>
        </p:grpSpPr>
        <p:sp>
          <p:nvSpPr>
            <p:cNvPr id="6" name="AutoShape 3">
              <a:extLst>
                <a:ext uri="{FF2B5EF4-FFF2-40B4-BE49-F238E27FC236}">
                  <a16:creationId xmlns:a16="http://schemas.microsoft.com/office/drawing/2014/main" id="{37E7E2AA-C67B-4860-974A-D0FC63F272B3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017" y="1097"/>
              <a:ext cx="3726" cy="27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 dirty="0"/>
            </a:p>
          </p:txBody>
        </p:sp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1EC106E6-07E7-4022-9B0D-8DA748688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4" y="1161"/>
              <a:ext cx="731" cy="489"/>
            </a:xfrm>
            <a:custGeom>
              <a:avLst/>
              <a:gdLst>
                <a:gd name="T0" fmla="*/ 576 w 5760"/>
                <a:gd name="T1" fmla="*/ 3840 h 3840"/>
                <a:gd name="T2" fmla="*/ 5184 w 5760"/>
                <a:gd name="T3" fmla="*/ 3840 h 3840"/>
                <a:gd name="T4" fmla="*/ 5760 w 5760"/>
                <a:gd name="T5" fmla="*/ 3264 h 3840"/>
                <a:gd name="T6" fmla="*/ 5760 w 5760"/>
                <a:gd name="T7" fmla="*/ 576 h 3840"/>
                <a:gd name="T8" fmla="*/ 5184 w 5760"/>
                <a:gd name="T9" fmla="*/ 0 h 3840"/>
                <a:gd name="T10" fmla="*/ 576 w 5760"/>
                <a:gd name="T11" fmla="*/ 0 h 3840"/>
                <a:gd name="T12" fmla="*/ 0 w 5760"/>
                <a:gd name="T13" fmla="*/ 576 h 3840"/>
                <a:gd name="T14" fmla="*/ 0 w 5760"/>
                <a:gd name="T15" fmla="*/ 3264 h 3840"/>
                <a:gd name="T16" fmla="*/ 576 w 5760"/>
                <a:gd name="T17" fmla="*/ 3840 h 3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3840">
                  <a:moveTo>
                    <a:pt x="576" y="3840"/>
                  </a:moveTo>
                  <a:lnTo>
                    <a:pt x="5184" y="3840"/>
                  </a:lnTo>
                  <a:cubicBezTo>
                    <a:pt x="5502" y="3840"/>
                    <a:pt x="5760" y="3582"/>
                    <a:pt x="5760" y="3264"/>
                  </a:cubicBezTo>
                  <a:lnTo>
                    <a:pt x="5760" y="576"/>
                  </a:lnTo>
                  <a:cubicBezTo>
                    <a:pt x="5760" y="258"/>
                    <a:pt x="5502" y="0"/>
                    <a:pt x="5184" y="0"/>
                  </a:cubicBezTo>
                  <a:lnTo>
                    <a:pt x="576" y="0"/>
                  </a:lnTo>
                  <a:cubicBezTo>
                    <a:pt x="258" y="0"/>
                    <a:pt x="0" y="258"/>
                    <a:pt x="0" y="576"/>
                  </a:cubicBezTo>
                  <a:lnTo>
                    <a:pt x="0" y="3264"/>
                  </a:lnTo>
                  <a:cubicBezTo>
                    <a:pt x="0" y="3582"/>
                    <a:pt x="258" y="3840"/>
                    <a:pt x="576" y="3840"/>
                  </a:cubicBezTo>
                  <a:close/>
                </a:path>
              </a:pathLst>
            </a:custGeom>
            <a:solidFill>
              <a:schemeClr val="accent1"/>
            </a:solidFill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b="1" dirty="0"/>
                <a:t>A</a:t>
              </a:r>
              <a:endParaRPr lang="en-US" sz="2400" b="1" dirty="0"/>
            </a:p>
            <a:p>
              <a:pPr algn="ctr"/>
              <a:r>
                <a:rPr lang="en-US" sz="2000" dirty="0"/>
                <a:t>R1</a:t>
              </a:r>
              <a:endParaRPr lang="en-US" sz="2400" dirty="0"/>
            </a:p>
          </p:txBody>
        </p:sp>
        <p:sp>
          <p:nvSpPr>
            <p:cNvPr id="8" name="Rectangle 6">
              <a:extLst>
                <a:ext uri="{FF2B5EF4-FFF2-40B4-BE49-F238E27FC236}">
                  <a16:creationId xmlns:a16="http://schemas.microsoft.com/office/drawing/2014/main" id="{6FB141C5-5F97-479E-AFEA-4A9798880D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0" y="1131"/>
              <a:ext cx="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" name="Rectangle 7">
              <a:extLst>
                <a:ext uri="{FF2B5EF4-FFF2-40B4-BE49-F238E27FC236}">
                  <a16:creationId xmlns:a16="http://schemas.microsoft.com/office/drawing/2014/main" id="{6FCA5BB1-F5BB-419B-9CF7-7751AFC7D0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2" y="1376"/>
              <a:ext cx="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" name="Line 8">
              <a:extLst>
                <a:ext uri="{FF2B5EF4-FFF2-40B4-BE49-F238E27FC236}">
                  <a16:creationId xmlns:a16="http://schemas.microsoft.com/office/drawing/2014/main" id="{4BF85C35-EEC2-434F-9F96-F4203AA0BDE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00" y="1650"/>
              <a:ext cx="0" cy="184"/>
            </a:xfrm>
            <a:prstGeom prst="line">
              <a:avLst/>
            </a:pr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12" name="Freeform 9">
              <a:extLst>
                <a:ext uri="{FF2B5EF4-FFF2-40B4-BE49-F238E27FC236}">
                  <a16:creationId xmlns:a16="http://schemas.microsoft.com/office/drawing/2014/main" id="{287FDD6D-8343-4F53-BEA0-ABD53EE0221E}"/>
                </a:ext>
              </a:extLst>
            </p:cNvPr>
            <p:cNvSpPr>
              <a:spLocks/>
            </p:cNvSpPr>
            <p:nvPr/>
          </p:nvSpPr>
          <p:spPr bwMode="auto">
            <a:xfrm>
              <a:off x="2067" y="1826"/>
              <a:ext cx="65" cy="65"/>
            </a:xfrm>
            <a:custGeom>
              <a:avLst/>
              <a:gdLst>
                <a:gd name="T0" fmla="*/ 65 w 65"/>
                <a:gd name="T1" fmla="*/ 0 h 65"/>
                <a:gd name="T2" fmla="*/ 33 w 65"/>
                <a:gd name="T3" fmla="*/ 65 h 65"/>
                <a:gd name="T4" fmla="*/ 0 w 65"/>
                <a:gd name="T5" fmla="*/ 0 h 65"/>
                <a:gd name="T6" fmla="*/ 65 w 65"/>
                <a:gd name="T7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5">
                  <a:moveTo>
                    <a:pt x="65" y="0"/>
                  </a:moveTo>
                  <a:lnTo>
                    <a:pt x="33" y="65"/>
                  </a:lnTo>
                  <a:lnTo>
                    <a:pt x="0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13" name="Freeform 10">
              <a:extLst>
                <a:ext uri="{FF2B5EF4-FFF2-40B4-BE49-F238E27FC236}">
                  <a16:creationId xmlns:a16="http://schemas.microsoft.com/office/drawing/2014/main" id="{76D9A29A-C1EE-4BA3-A68B-26403E67E2D1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4" y="1903"/>
              <a:ext cx="731" cy="489"/>
            </a:xfrm>
            <a:custGeom>
              <a:avLst/>
              <a:gdLst>
                <a:gd name="T0" fmla="*/ 576 w 5760"/>
                <a:gd name="T1" fmla="*/ 3840 h 3840"/>
                <a:gd name="T2" fmla="*/ 5184 w 5760"/>
                <a:gd name="T3" fmla="*/ 3840 h 3840"/>
                <a:gd name="T4" fmla="*/ 5760 w 5760"/>
                <a:gd name="T5" fmla="*/ 3264 h 3840"/>
                <a:gd name="T6" fmla="*/ 5760 w 5760"/>
                <a:gd name="T7" fmla="*/ 576 h 3840"/>
                <a:gd name="T8" fmla="*/ 5184 w 5760"/>
                <a:gd name="T9" fmla="*/ 0 h 3840"/>
                <a:gd name="T10" fmla="*/ 576 w 5760"/>
                <a:gd name="T11" fmla="*/ 0 h 3840"/>
                <a:gd name="T12" fmla="*/ 0 w 5760"/>
                <a:gd name="T13" fmla="*/ 576 h 3840"/>
                <a:gd name="T14" fmla="*/ 0 w 5760"/>
                <a:gd name="T15" fmla="*/ 3264 h 3840"/>
                <a:gd name="T16" fmla="*/ 576 w 5760"/>
                <a:gd name="T17" fmla="*/ 3840 h 3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3840">
                  <a:moveTo>
                    <a:pt x="576" y="3840"/>
                  </a:moveTo>
                  <a:lnTo>
                    <a:pt x="5184" y="3840"/>
                  </a:lnTo>
                  <a:cubicBezTo>
                    <a:pt x="5502" y="3840"/>
                    <a:pt x="5760" y="3582"/>
                    <a:pt x="5760" y="3264"/>
                  </a:cubicBezTo>
                  <a:lnTo>
                    <a:pt x="5760" y="576"/>
                  </a:lnTo>
                  <a:cubicBezTo>
                    <a:pt x="5760" y="258"/>
                    <a:pt x="5502" y="0"/>
                    <a:pt x="5184" y="0"/>
                  </a:cubicBezTo>
                  <a:lnTo>
                    <a:pt x="576" y="0"/>
                  </a:lnTo>
                  <a:cubicBezTo>
                    <a:pt x="258" y="0"/>
                    <a:pt x="0" y="258"/>
                    <a:pt x="0" y="576"/>
                  </a:cubicBezTo>
                  <a:lnTo>
                    <a:pt x="0" y="3264"/>
                  </a:lnTo>
                  <a:cubicBezTo>
                    <a:pt x="0" y="3582"/>
                    <a:pt x="258" y="3840"/>
                    <a:pt x="576" y="3840"/>
                  </a:cubicBezTo>
                  <a:close/>
                </a:path>
              </a:pathLst>
            </a:custGeom>
            <a:solidFill>
              <a:srgbClr val="FF5050"/>
            </a:solidFill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b="1" dirty="0"/>
                <a:t>B</a:t>
              </a:r>
            </a:p>
            <a:p>
              <a:pPr algn="ctr"/>
              <a:r>
                <a:rPr lang="en-US" sz="2000" dirty="0"/>
                <a:t>R1, R9</a:t>
              </a:r>
            </a:p>
          </p:txBody>
        </p:sp>
        <p:sp>
          <p:nvSpPr>
            <p:cNvPr id="14" name="Rectangle 11">
              <a:extLst>
                <a:ext uri="{FF2B5EF4-FFF2-40B4-BE49-F238E27FC236}">
                  <a16:creationId xmlns:a16="http://schemas.microsoft.com/office/drawing/2014/main" id="{5601F175-988C-427F-80E8-F1F4E22C6E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3" y="1996"/>
              <a:ext cx="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" name="Line 12">
              <a:extLst>
                <a:ext uri="{FF2B5EF4-FFF2-40B4-BE49-F238E27FC236}">
                  <a16:creationId xmlns:a16="http://schemas.microsoft.com/office/drawing/2014/main" id="{F28CDAB2-CF80-4865-A32B-E70E2876712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00" y="2392"/>
              <a:ext cx="0" cy="185"/>
            </a:xfrm>
            <a:prstGeom prst="line">
              <a:avLst/>
            </a:pr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16" name="Freeform 13">
              <a:extLst>
                <a:ext uri="{FF2B5EF4-FFF2-40B4-BE49-F238E27FC236}">
                  <a16:creationId xmlns:a16="http://schemas.microsoft.com/office/drawing/2014/main" id="{B9E249D6-BF20-42E4-B68F-6D3D82C47444}"/>
                </a:ext>
              </a:extLst>
            </p:cNvPr>
            <p:cNvSpPr>
              <a:spLocks/>
            </p:cNvSpPr>
            <p:nvPr/>
          </p:nvSpPr>
          <p:spPr bwMode="auto">
            <a:xfrm>
              <a:off x="2067" y="2569"/>
              <a:ext cx="65" cy="64"/>
            </a:xfrm>
            <a:custGeom>
              <a:avLst/>
              <a:gdLst>
                <a:gd name="T0" fmla="*/ 65 w 65"/>
                <a:gd name="T1" fmla="*/ 0 h 64"/>
                <a:gd name="T2" fmla="*/ 33 w 65"/>
                <a:gd name="T3" fmla="*/ 64 h 64"/>
                <a:gd name="T4" fmla="*/ 0 w 65"/>
                <a:gd name="T5" fmla="*/ 0 h 64"/>
                <a:gd name="T6" fmla="*/ 65 w 65"/>
                <a:gd name="T7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4">
                  <a:moveTo>
                    <a:pt x="65" y="0"/>
                  </a:moveTo>
                  <a:lnTo>
                    <a:pt x="33" y="64"/>
                  </a:lnTo>
                  <a:lnTo>
                    <a:pt x="0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17" name="Freeform 14">
              <a:extLst>
                <a:ext uri="{FF2B5EF4-FFF2-40B4-BE49-F238E27FC236}">
                  <a16:creationId xmlns:a16="http://schemas.microsoft.com/office/drawing/2014/main" id="{DE55A6E1-131E-4A21-8D16-7538E5058C7B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4" y="2646"/>
              <a:ext cx="731" cy="489"/>
            </a:xfrm>
            <a:custGeom>
              <a:avLst/>
              <a:gdLst>
                <a:gd name="T0" fmla="*/ 576 w 5760"/>
                <a:gd name="T1" fmla="*/ 3840 h 3840"/>
                <a:gd name="T2" fmla="*/ 5184 w 5760"/>
                <a:gd name="T3" fmla="*/ 3840 h 3840"/>
                <a:gd name="T4" fmla="*/ 5760 w 5760"/>
                <a:gd name="T5" fmla="*/ 3264 h 3840"/>
                <a:gd name="T6" fmla="*/ 5760 w 5760"/>
                <a:gd name="T7" fmla="*/ 576 h 3840"/>
                <a:gd name="T8" fmla="*/ 5184 w 5760"/>
                <a:gd name="T9" fmla="*/ 0 h 3840"/>
                <a:gd name="T10" fmla="*/ 576 w 5760"/>
                <a:gd name="T11" fmla="*/ 0 h 3840"/>
                <a:gd name="T12" fmla="*/ 0 w 5760"/>
                <a:gd name="T13" fmla="*/ 576 h 3840"/>
                <a:gd name="T14" fmla="*/ 0 w 5760"/>
                <a:gd name="T15" fmla="*/ 3264 h 3840"/>
                <a:gd name="T16" fmla="*/ 576 w 5760"/>
                <a:gd name="T17" fmla="*/ 3840 h 3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3840">
                  <a:moveTo>
                    <a:pt x="576" y="3840"/>
                  </a:moveTo>
                  <a:lnTo>
                    <a:pt x="5184" y="3840"/>
                  </a:lnTo>
                  <a:cubicBezTo>
                    <a:pt x="5502" y="3840"/>
                    <a:pt x="5760" y="3583"/>
                    <a:pt x="5760" y="3264"/>
                  </a:cubicBezTo>
                  <a:lnTo>
                    <a:pt x="5760" y="576"/>
                  </a:lnTo>
                  <a:cubicBezTo>
                    <a:pt x="5760" y="258"/>
                    <a:pt x="5502" y="0"/>
                    <a:pt x="5184" y="0"/>
                  </a:cubicBezTo>
                  <a:lnTo>
                    <a:pt x="576" y="0"/>
                  </a:lnTo>
                  <a:cubicBezTo>
                    <a:pt x="258" y="0"/>
                    <a:pt x="0" y="258"/>
                    <a:pt x="0" y="576"/>
                  </a:cubicBezTo>
                  <a:lnTo>
                    <a:pt x="0" y="3264"/>
                  </a:lnTo>
                  <a:cubicBezTo>
                    <a:pt x="0" y="3583"/>
                    <a:pt x="258" y="3840"/>
                    <a:pt x="576" y="384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b="1" dirty="0"/>
                <a:t>C</a:t>
              </a:r>
            </a:p>
            <a:p>
              <a:pPr algn="ctr"/>
              <a:r>
                <a:rPr lang="en-US" sz="2000" dirty="0"/>
                <a:t>R1</a:t>
              </a:r>
            </a:p>
          </p:txBody>
        </p:sp>
        <p:sp>
          <p:nvSpPr>
            <p:cNvPr id="18" name="Rectangle 15">
              <a:extLst>
                <a:ext uri="{FF2B5EF4-FFF2-40B4-BE49-F238E27FC236}">
                  <a16:creationId xmlns:a16="http://schemas.microsoft.com/office/drawing/2014/main" id="{1C4B7CBE-66B7-4739-8C81-D15CD7E8AD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3" y="2739"/>
              <a:ext cx="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" name="Line 16">
              <a:extLst>
                <a:ext uri="{FF2B5EF4-FFF2-40B4-BE49-F238E27FC236}">
                  <a16:creationId xmlns:a16="http://schemas.microsoft.com/office/drawing/2014/main" id="{ED9D51E5-1474-4349-91FA-DE3F3B2F67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00" y="3135"/>
              <a:ext cx="0" cy="196"/>
            </a:xfrm>
            <a:prstGeom prst="line">
              <a:avLst/>
            </a:pr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20" name="Freeform 17">
              <a:extLst>
                <a:ext uri="{FF2B5EF4-FFF2-40B4-BE49-F238E27FC236}">
                  <a16:creationId xmlns:a16="http://schemas.microsoft.com/office/drawing/2014/main" id="{8ABCAC77-DD07-402B-B9DA-A486F5950306}"/>
                </a:ext>
              </a:extLst>
            </p:cNvPr>
            <p:cNvSpPr>
              <a:spLocks/>
            </p:cNvSpPr>
            <p:nvPr/>
          </p:nvSpPr>
          <p:spPr bwMode="auto">
            <a:xfrm>
              <a:off x="2067" y="3323"/>
              <a:ext cx="65" cy="65"/>
            </a:xfrm>
            <a:custGeom>
              <a:avLst/>
              <a:gdLst>
                <a:gd name="T0" fmla="*/ 65 w 65"/>
                <a:gd name="T1" fmla="*/ 0 h 65"/>
                <a:gd name="T2" fmla="*/ 33 w 65"/>
                <a:gd name="T3" fmla="*/ 65 h 65"/>
                <a:gd name="T4" fmla="*/ 0 w 65"/>
                <a:gd name="T5" fmla="*/ 0 h 65"/>
                <a:gd name="T6" fmla="*/ 65 w 65"/>
                <a:gd name="T7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5">
                  <a:moveTo>
                    <a:pt x="65" y="0"/>
                  </a:moveTo>
                  <a:lnTo>
                    <a:pt x="33" y="65"/>
                  </a:lnTo>
                  <a:lnTo>
                    <a:pt x="0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21" name="Freeform 18">
              <a:extLst>
                <a:ext uri="{FF2B5EF4-FFF2-40B4-BE49-F238E27FC236}">
                  <a16:creationId xmlns:a16="http://schemas.microsoft.com/office/drawing/2014/main" id="{B1A1D938-EFEA-49DF-991A-BBE5C5FF5A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4" y="3389"/>
              <a:ext cx="731" cy="489"/>
            </a:xfrm>
            <a:custGeom>
              <a:avLst/>
              <a:gdLst>
                <a:gd name="T0" fmla="*/ 576 w 5760"/>
                <a:gd name="T1" fmla="*/ 3840 h 3840"/>
                <a:gd name="T2" fmla="*/ 5184 w 5760"/>
                <a:gd name="T3" fmla="*/ 3840 h 3840"/>
                <a:gd name="T4" fmla="*/ 5760 w 5760"/>
                <a:gd name="T5" fmla="*/ 3264 h 3840"/>
                <a:gd name="T6" fmla="*/ 5760 w 5760"/>
                <a:gd name="T7" fmla="*/ 576 h 3840"/>
                <a:gd name="T8" fmla="*/ 5184 w 5760"/>
                <a:gd name="T9" fmla="*/ 0 h 3840"/>
                <a:gd name="T10" fmla="*/ 576 w 5760"/>
                <a:gd name="T11" fmla="*/ 0 h 3840"/>
                <a:gd name="T12" fmla="*/ 0 w 5760"/>
                <a:gd name="T13" fmla="*/ 576 h 3840"/>
                <a:gd name="T14" fmla="*/ 0 w 5760"/>
                <a:gd name="T15" fmla="*/ 3264 h 3840"/>
                <a:gd name="T16" fmla="*/ 576 w 5760"/>
                <a:gd name="T17" fmla="*/ 3840 h 3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3840">
                  <a:moveTo>
                    <a:pt x="576" y="3840"/>
                  </a:moveTo>
                  <a:lnTo>
                    <a:pt x="5184" y="3840"/>
                  </a:lnTo>
                  <a:cubicBezTo>
                    <a:pt x="5502" y="3840"/>
                    <a:pt x="5760" y="3582"/>
                    <a:pt x="5760" y="3264"/>
                  </a:cubicBezTo>
                  <a:lnTo>
                    <a:pt x="5760" y="576"/>
                  </a:lnTo>
                  <a:cubicBezTo>
                    <a:pt x="5760" y="258"/>
                    <a:pt x="5502" y="0"/>
                    <a:pt x="5184" y="0"/>
                  </a:cubicBezTo>
                  <a:lnTo>
                    <a:pt x="576" y="0"/>
                  </a:lnTo>
                  <a:cubicBezTo>
                    <a:pt x="258" y="0"/>
                    <a:pt x="0" y="258"/>
                    <a:pt x="0" y="576"/>
                  </a:cubicBezTo>
                  <a:lnTo>
                    <a:pt x="0" y="3264"/>
                  </a:lnTo>
                  <a:cubicBezTo>
                    <a:pt x="0" y="3582"/>
                    <a:pt x="258" y="3840"/>
                    <a:pt x="576" y="384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b="1" dirty="0"/>
                <a:t>D</a:t>
              </a:r>
            </a:p>
            <a:p>
              <a:pPr algn="ctr"/>
              <a:r>
                <a:rPr lang="en-US" sz="2000" dirty="0"/>
                <a:t>R5, R6</a:t>
              </a:r>
            </a:p>
          </p:txBody>
        </p:sp>
        <p:sp>
          <p:nvSpPr>
            <p:cNvPr id="22" name="Rectangle 19">
              <a:extLst>
                <a:ext uri="{FF2B5EF4-FFF2-40B4-BE49-F238E27FC236}">
                  <a16:creationId xmlns:a16="http://schemas.microsoft.com/office/drawing/2014/main" id="{FA8D3716-D42C-4C9B-9597-FF191B1B60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9" y="3482"/>
              <a:ext cx="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3" name="Freeform 20">
              <a:extLst>
                <a:ext uri="{FF2B5EF4-FFF2-40B4-BE49-F238E27FC236}">
                  <a16:creationId xmlns:a16="http://schemas.microsoft.com/office/drawing/2014/main" id="{FEDEE5A9-C79F-4E2D-81C7-0F3844D286B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8" y="2920"/>
              <a:ext cx="306" cy="714"/>
            </a:xfrm>
            <a:custGeom>
              <a:avLst/>
              <a:gdLst>
                <a:gd name="T0" fmla="*/ 306 w 306"/>
                <a:gd name="T1" fmla="*/ 714 h 714"/>
                <a:gd name="T2" fmla="*/ 0 w 306"/>
                <a:gd name="T3" fmla="*/ 332 h 714"/>
                <a:gd name="T4" fmla="*/ 222 w 306"/>
                <a:gd name="T5" fmla="*/ 0 h 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6" h="714">
                  <a:moveTo>
                    <a:pt x="306" y="714"/>
                  </a:moveTo>
                  <a:cubicBezTo>
                    <a:pt x="214" y="714"/>
                    <a:pt x="0" y="517"/>
                    <a:pt x="0" y="332"/>
                  </a:cubicBezTo>
                  <a:cubicBezTo>
                    <a:pt x="0" y="191"/>
                    <a:pt x="122" y="57"/>
                    <a:pt x="222" y="0"/>
                  </a:cubicBezTo>
                </a:path>
              </a:pathLst>
            </a:cu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24" name="Freeform 21">
              <a:extLst>
                <a:ext uri="{FF2B5EF4-FFF2-40B4-BE49-F238E27FC236}">
                  <a16:creationId xmlns:a16="http://schemas.microsoft.com/office/drawing/2014/main" id="{1A91016C-234A-4AB1-AE57-D3F48F59B398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1" y="2891"/>
              <a:ext cx="103" cy="62"/>
            </a:xfrm>
            <a:custGeom>
              <a:avLst/>
              <a:gdLst>
                <a:gd name="T0" fmla="*/ 0 w 103"/>
                <a:gd name="T1" fmla="*/ 1 h 62"/>
                <a:gd name="T2" fmla="*/ 103 w 103"/>
                <a:gd name="T3" fmla="*/ 0 h 62"/>
                <a:gd name="T4" fmla="*/ 21 w 103"/>
                <a:gd name="T5" fmla="*/ 62 h 62"/>
                <a:gd name="T6" fmla="*/ 0 w 103"/>
                <a:gd name="T7" fmla="*/ 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3" h="62">
                  <a:moveTo>
                    <a:pt x="0" y="1"/>
                  </a:moveTo>
                  <a:lnTo>
                    <a:pt x="103" y="0"/>
                  </a:lnTo>
                  <a:lnTo>
                    <a:pt x="21" y="6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25" name="Freeform 22">
              <a:extLst>
                <a:ext uri="{FF2B5EF4-FFF2-40B4-BE49-F238E27FC236}">
                  <a16:creationId xmlns:a16="http://schemas.microsoft.com/office/drawing/2014/main" id="{1A45EE41-031A-42F2-9C4E-C42AC2DA744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1" y="2183"/>
              <a:ext cx="703" cy="1451"/>
            </a:xfrm>
            <a:custGeom>
              <a:avLst/>
              <a:gdLst>
                <a:gd name="T0" fmla="*/ 703 w 703"/>
                <a:gd name="T1" fmla="*/ 1451 h 1451"/>
                <a:gd name="T2" fmla="*/ 0 w 703"/>
                <a:gd name="T3" fmla="*/ 809 h 1451"/>
                <a:gd name="T4" fmla="*/ 621 w 703"/>
                <a:gd name="T5" fmla="*/ 0 h 1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03" h="1451">
                  <a:moveTo>
                    <a:pt x="703" y="1451"/>
                  </a:moveTo>
                  <a:cubicBezTo>
                    <a:pt x="611" y="1451"/>
                    <a:pt x="0" y="1180"/>
                    <a:pt x="0" y="809"/>
                  </a:cubicBezTo>
                  <a:cubicBezTo>
                    <a:pt x="0" y="498"/>
                    <a:pt x="428" y="117"/>
                    <a:pt x="621" y="0"/>
                  </a:cubicBezTo>
                </a:path>
              </a:pathLst>
            </a:cu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26" name="Freeform 23">
              <a:extLst>
                <a:ext uri="{FF2B5EF4-FFF2-40B4-BE49-F238E27FC236}">
                  <a16:creationId xmlns:a16="http://schemas.microsoft.com/office/drawing/2014/main" id="{65882A8C-67BD-4B11-9A8A-EB15DD6486A1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2" y="2148"/>
              <a:ext cx="102" cy="68"/>
            </a:xfrm>
            <a:custGeom>
              <a:avLst/>
              <a:gdLst>
                <a:gd name="T0" fmla="*/ 0 w 102"/>
                <a:gd name="T1" fmla="*/ 9 h 68"/>
                <a:gd name="T2" fmla="*/ 102 w 102"/>
                <a:gd name="T3" fmla="*/ 0 h 68"/>
                <a:gd name="T4" fmla="*/ 25 w 102"/>
                <a:gd name="T5" fmla="*/ 68 h 68"/>
                <a:gd name="T6" fmla="*/ 0 w 102"/>
                <a:gd name="T7" fmla="*/ 9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2" h="68">
                  <a:moveTo>
                    <a:pt x="0" y="9"/>
                  </a:moveTo>
                  <a:lnTo>
                    <a:pt x="102" y="0"/>
                  </a:lnTo>
                  <a:lnTo>
                    <a:pt x="25" y="68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27" name="Freeform 24">
              <a:extLst>
                <a:ext uri="{FF2B5EF4-FFF2-40B4-BE49-F238E27FC236}">
                  <a16:creationId xmlns:a16="http://schemas.microsoft.com/office/drawing/2014/main" id="{F5CE4E84-9854-4DFB-8609-7806EE474A09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3" y="1911"/>
              <a:ext cx="732" cy="489"/>
            </a:xfrm>
            <a:custGeom>
              <a:avLst/>
              <a:gdLst>
                <a:gd name="T0" fmla="*/ 576 w 5760"/>
                <a:gd name="T1" fmla="*/ 3840 h 3840"/>
                <a:gd name="T2" fmla="*/ 5184 w 5760"/>
                <a:gd name="T3" fmla="*/ 3840 h 3840"/>
                <a:gd name="T4" fmla="*/ 5760 w 5760"/>
                <a:gd name="T5" fmla="*/ 3264 h 3840"/>
                <a:gd name="T6" fmla="*/ 5760 w 5760"/>
                <a:gd name="T7" fmla="*/ 576 h 3840"/>
                <a:gd name="T8" fmla="*/ 5184 w 5760"/>
                <a:gd name="T9" fmla="*/ 0 h 3840"/>
                <a:gd name="T10" fmla="*/ 576 w 5760"/>
                <a:gd name="T11" fmla="*/ 0 h 3840"/>
                <a:gd name="T12" fmla="*/ 0 w 5760"/>
                <a:gd name="T13" fmla="*/ 576 h 3840"/>
                <a:gd name="T14" fmla="*/ 0 w 5760"/>
                <a:gd name="T15" fmla="*/ 3264 h 3840"/>
                <a:gd name="T16" fmla="*/ 576 w 5760"/>
                <a:gd name="T17" fmla="*/ 3840 h 3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3840">
                  <a:moveTo>
                    <a:pt x="576" y="3840"/>
                  </a:moveTo>
                  <a:lnTo>
                    <a:pt x="5184" y="3840"/>
                  </a:lnTo>
                  <a:cubicBezTo>
                    <a:pt x="5503" y="3840"/>
                    <a:pt x="5760" y="3582"/>
                    <a:pt x="5760" y="3264"/>
                  </a:cubicBezTo>
                  <a:lnTo>
                    <a:pt x="5760" y="576"/>
                  </a:lnTo>
                  <a:cubicBezTo>
                    <a:pt x="5760" y="258"/>
                    <a:pt x="5503" y="0"/>
                    <a:pt x="5184" y="0"/>
                  </a:cubicBezTo>
                  <a:lnTo>
                    <a:pt x="576" y="0"/>
                  </a:lnTo>
                  <a:cubicBezTo>
                    <a:pt x="258" y="0"/>
                    <a:pt x="0" y="258"/>
                    <a:pt x="0" y="576"/>
                  </a:cubicBezTo>
                  <a:lnTo>
                    <a:pt x="0" y="3264"/>
                  </a:lnTo>
                  <a:cubicBezTo>
                    <a:pt x="0" y="3582"/>
                    <a:pt x="258" y="3840"/>
                    <a:pt x="576" y="3840"/>
                  </a:cubicBezTo>
                  <a:close/>
                </a:path>
              </a:pathLst>
            </a:custGeom>
            <a:solidFill>
              <a:schemeClr val="accent1"/>
            </a:solidFill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b="1" dirty="0"/>
                <a:t>E</a:t>
              </a:r>
            </a:p>
            <a:p>
              <a:pPr algn="ctr"/>
              <a:r>
                <a:rPr lang="en-US" sz="2000" dirty="0"/>
                <a:t>R7, R8</a:t>
              </a:r>
            </a:p>
          </p:txBody>
        </p:sp>
        <p:sp>
          <p:nvSpPr>
            <p:cNvPr id="28" name="Rectangle 25">
              <a:extLst>
                <a:ext uri="{FF2B5EF4-FFF2-40B4-BE49-F238E27FC236}">
                  <a16:creationId xmlns:a16="http://schemas.microsoft.com/office/drawing/2014/main" id="{DC3118ED-99D8-4535-AB1D-F4C71A2A01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04" y="1996"/>
              <a:ext cx="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9" name="Freeform 26">
              <a:extLst>
                <a:ext uri="{FF2B5EF4-FFF2-40B4-BE49-F238E27FC236}">
                  <a16:creationId xmlns:a16="http://schemas.microsoft.com/office/drawing/2014/main" id="{F264336B-1754-4CCE-8877-B1952D2424A1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5" y="1405"/>
              <a:ext cx="914" cy="409"/>
            </a:xfrm>
            <a:custGeom>
              <a:avLst/>
              <a:gdLst>
                <a:gd name="T0" fmla="*/ 0 w 914"/>
                <a:gd name="T1" fmla="*/ 0 h 409"/>
                <a:gd name="T2" fmla="*/ 914 w 914"/>
                <a:gd name="T3" fmla="*/ 0 h 409"/>
                <a:gd name="T4" fmla="*/ 914 w 914"/>
                <a:gd name="T5" fmla="*/ 409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14" h="409">
                  <a:moveTo>
                    <a:pt x="0" y="0"/>
                  </a:moveTo>
                  <a:lnTo>
                    <a:pt x="914" y="0"/>
                  </a:lnTo>
                  <a:lnTo>
                    <a:pt x="914" y="409"/>
                  </a:lnTo>
                </a:path>
              </a:pathLst>
            </a:cu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30" name="Freeform 27">
              <a:extLst>
                <a:ext uri="{FF2B5EF4-FFF2-40B4-BE49-F238E27FC236}">
                  <a16:creationId xmlns:a16="http://schemas.microsoft.com/office/drawing/2014/main" id="{A8AF759D-5C85-48C2-93BE-D165EF0BA335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7" y="1806"/>
              <a:ext cx="64" cy="97"/>
            </a:xfrm>
            <a:custGeom>
              <a:avLst/>
              <a:gdLst>
                <a:gd name="T0" fmla="*/ 64 w 64"/>
                <a:gd name="T1" fmla="*/ 0 h 97"/>
                <a:gd name="T2" fmla="*/ 32 w 64"/>
                <a:gd name="T3" fmla="*/ 97 h 97"/>
                <a:gd name="T4" fmla="*/ 0 w 64"/>
                <a:gd name="T5" fmla="*/ 0 h 97"/>
                <a:gd name="T6" fmla="*/ 64 w 64"/>
                <a:gd name="T7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" h="97">
                  <a:moveTo>
                    <a:pt x="64" y="0"/>
                  </a:moveTo>
                  <a:lnTo>
                    <a:pt x="32" y="97"/>
                  </a:lnTo>
                  <a:lnTo>
                    <a:pt x="0" y="0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31" name="Freeform 28">
              <a:extLst>
                <a:ext uri="{FF2B5EF4-FFF2-40B4-BE49-F238E27FC236}">
                  <a16:creationId xmlns:a16="http://schemas.microsoft.com/office/drawing/2014/main" id="{EEC2AEF2-7285-4DC6-B2F8-E27ABF4B521C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7" y="2646"/>
              <a:ext cx="732" cy="489"/>
            </a:xfrm>
            <a:custGeom>
              <a:avLst/>
              <a:gdLst>
                <a:gd name="T0" fmla="*/ 576 w 5760"/>
                <a:gd name="T1" fmla="*/ 3840 h 3840"/>
                <a:gd name="T2" fmla="*/ 5184 w 5760"/>
                <a:gd name="T3" fmla="*/ 3840 h 3840"/>
                <a:gd name="T4" fmla="*/ 5760 w 5760"/>
                <a:gd name="T5" fmla="*/ 3264 h 3840"/>
                <a:gd name="T6" fmla="*/ 5760 w 5760"/>
                <a:gd name="T7" fmla="*/ 576 h 3840"/>
                <a:gd name="T8" fmla="*/ 5184 w 5760"/>
                <a:gd name="T9" fmla="*/ 0 h 3840"/>
                <a:gd name="T10" fmla="*/ 576 w 5760"/>
                <a:gd name="T11" fmla="*/ 0 h 3840"/>
                <a:gd name="T12" fmla="*/ 0 w 5760"/>
                <a:gd name="T13" fmla="*/ 576 h 3840"/>
                <a:gd name="T14" fmla="*/ 0 w 5760"/>
                <a:gd name="T15" fmla="*/ 3264 h 3840"/>
                <a:gd name="T16" fmla="*/ 576 w 5760"/>
                <a:gd name="T17" fmla="*/ 3840 h 3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3840">
                  <a:moveTo>
                    <a:pt x="576" y="3840"/>
                  </a:moveTo>
                  <a:lnTo>
                    <a:pt x="5184" y="3840"/>
                  </a:lnTo>
                  <a:cubicBezTo>
                    <a:pt x="5502" y="3840"/>
                    <a:pt x="5760" y="3583"/>
                    <a:pt x="5760" y="3264"/>
                  </a:cubicBezTo>
                  <a:lnTo>
                    <a:pt x="5760" y="576"/>
                  </a:lnTo>
                  <a:cubicBezTo>
                    <a:pt x="5760" y="258"/>
                    <a:pt x="5502" y="0"/>
                    <a:pt x="5184" y="0"/>
                  </a:cubicBezTo>
                  <a:lnTo>
                    <a:pt x="576" y="0"/>
                  </a:lnTo>
                  <a:cubicBezTo>
                    <a:pt x="258" y="0"/>
                    <a:pt x="0" y="258"/>
                    <a:pt x="0" y="576"/>
                  </a:cubicBezTo>
                  <a:lnTo>
                    <a:pt x="0" y="3264"/>
                  </a:lnTo>
                  <a:cubicBezTo>
                    <a:pt x="0" y="3583"/>
                    <a:pt x="258" y="3840"/>
                    <a:pt x="576" y="3840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b="1" dirty="0"/>
                <a:t>G</a:t>
              </a:r>
            </a:p>
            <a:p>
              <a:pPr algn="ctr"/>
              <a:r>
                <a:rPr lang="en-US" sz="2000" dirty="0"/>
                <a:t>R2, R3</a:t>
              </a:r>
            </a:p>
          </p:txBody>
        </p:sp>
        <p:sp>
          <p:nvSpPr>
            <p:cNvPr id="32" name="Rectangle 29">
              <a:extLst>
                <a:ext uri="{FF2B5EF4-FFF2-40B4-BE49-F238E27FC236}">
                  <a16:creationId xmlns:a16="http://schemas.microsoft.com/office/drawing/2014/main" id="{0AF64BC9-211A-48A2-8192-0CE9F0E82A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17" y="2739"/>
              <a:ext cx="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3" name="Freeform 30">
              <a:extLst>
                <a:ext uri="{FF2B5EF4-FFF2-40B4-BE49-F238E27FC236}">
                  <a16:creationId xmlns:a16="http://schemas.microsoft.com/office/drawing/2014/main" id="{3338951E-D3D9-424F-A0F1-E29DD74714D6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3" y="2640"/>
              <a:ext cx="732" cy="489"/>
            </a:xfrm>
            <a:custGeom>
              <a:avLst/>
              <a:gdLst>
                <a:gd name="T0" fmla="*/ 576 w 5760"/>
                <a:gd name="T1" fmla="*/ 3840 h 3840"/>
                <a:gd name="T2" fmla="*/ 5184 w 5760"/>
                <a:gd name="T3" fmla="*/ 3840 h 3840"/>
                <a:gd name="T4" fmla="*/ 5760 w 5760"/>
                <a:gd name="T5" fmla="*/ 3264 h 3840"/>
                <a:gd name="T6" fmla="*/ 5760 w 5760"/>
                <a:gd name="T7" fmla="*/ 576 h 3840"/>
                <a:gd name="T8" fmla="*/ 5184 w 5760"/>
                <a:gd name="T9" fmla="*/ 0 h 3840"/>
                <a:gd name="T10" fmla="*/ 576 w 5760"/>
                <a:gd name="T11" fmla="*/ 0 h 3840"/>
                <a:gd name="T12" fmla="*/ 0 w 5760"/>
                <a:gd name="T13" fmla="*/ 576 h 3840"/>
                <a:gd name="T14" fmla="*/ 0 w 5760"/>
                <a:gd name="T15" fmla="*/ 3264 h 3840"/>
                <a:gd name="T16" fmla="*/ 576 w 5760"/>
                <a:gd name="T17" fmla="*/ 3840 h 3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3840">
                  <a:moveTo>
                    <a:pt x="576" y="3840"/>
                  </a:moveTo>
                  <a:lnTo>
                    <a:pt x="5184" y="3840"/>
                  </a:lnTo>
                  <a:cubicBezTo>
                    <a:pt x="5503" y="3840"/>
                    <a:pt x="5760" y="3582"/>
                    <a:pt x="5760" y="3264"/>
                  </a:cubicBezTo>
                  <a:lnTo>
                    <a:pt x="5760" y="576"/>
                  </a:lnTo>
                  <a:cubicBezTo>
                    <a:pt x="5760" y="257"/>
                    <a:pt x="5503" y="0"/>
                    <a:pt x="5184" y="0"/>
                  </a:cubicBezTo>
                  <a:lnTo>
                    <a:pt x="576" y="0"/>
                  </a:lnTo>
                  <a:cubicBezTo>
                    <a:pt x="258" y="0"/>
                    <a:pt x="0" y="257"/>
                    <a:pt x="0" y="576"/>
                  </a:cubicBezTo>
                  <a:lnTo>
                    <a:pt x="0" y="3264"/>
                  </a:lnTo>
                  <a:cubicBezTo>
                    <a:pt x="0" y="3582"/>
                    <a:pt x="258" y="3840"/>
                    <a:pt x="576" y="3840"/>
                  </a:cubicBezTo>
                  <a:close/>
                </a:path>
              </a:pathLst>
            </a:custGeom>
            <a:solidFill>
              <a:schemeClr val="accent1"/>
            </a:solidFill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b="1" dirty="0"/>
                <a:t>F</a:t>
              </a:r>
            </a:p>
            <a:p>
              <a:pPr algn="ctr"/>
              <a:r>
                <a:rPr lang="en-US" sz="2000" dirty="0"/>
                <a:t>R3, R8</a:t>
              </a:r>
            </a:p>
          </p:txBody>
        </p:sp>
        <p:sp>
          <p:nvSpPr>
            <p:cNvPr id="35" name="Line 32">
              <a:extLst>
                <a:ext uri="{FF2B5EF4-FFF2-40B4-BE49-F238E27FC236}">
                  <a16:creationId xmlns:a16="http://schemas.microsoft.com/office/drawing/2014/main" id="{EE2A8706-EC65-40A8-90FC-285FD7E5675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79" y="2392"/>
              <a:ext cx="0" cy="192"/>
            </a:xfrm>
            <a:prstGeom prst="line">
              <a:avLst/>
            </a:pr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36" name="Freeform 33">
              <a:extLst>
                <a:ext uri="{FF2B5EF4-FFF2-40B4-BE49-F238E27FC236}">
                  <a16:creationId xmlns:a16="http://schemas.microsoft.com/office/drawing/2014/main" id="{3D6DE5F7-4CE7-451F-B0F8-E2EA528BACC0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7" y="2576"/>
              <a:ext cx="64" cy="64"/>
            </a:xfrm>
            <a:custGeom>
              <a:avLst/>
              <a:gdLst>
                <a:gd name="T0" fmla="*/ 64 w 64"/>
                <a:gd name="T1" fmla="*/ 0 h 64"/>
                <a:gd name="T2" fmla="*/ 32 w 64"/>
                <a:gd name="T3" fmla="*/ 64 h 64"/>
                <a:gd name="T4" fmla="*/ 0 w 64"/>
                <a:gd name="T5" fmla="*/ 0 h 64"/>
                <a:gd name="T6" fmla="*/ 64 w 64"/>
                <a:gd name="T7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" h="64">
                  <a:moveTo>
                    <a:pt x="64" y="0"/>
                  </a:moveTo>
                  <a:lnTo>
                    <a:pt x="32" y="64"/>
                  </a:lnTo>
                  <a:lnTo>
                    <a:pt x="0" y="0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37" name="Freeform 34">
              <a:extLst>
                <a:ext uri="{FF2B5EF4-FFF2-40B4-BE49-F238E27FC236}">
                  <a16:creationId xmlns:a16="http://schemas.microsoft.com/office/drawing/2014/main" id="{D6A6DEA1-DB87-4D62-804B-22994C44A19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5" y="2148"/>
              <a:ext cx="618" cy="409"/>
            </a:xfrm>
            <a:custGeom>
              <a:avLst/>
              <a:gdLst>
                <a:gd name="T0" fmla="*/ 0 w 618"/>
                <a:gd name="T1" fmla="*/ 0 h 409"/>
                <a:gd name="T2" fmla="*/ 618 w 618"/>
                <a:gd name="T3" fmla="*/ 0 h 409"/>
                <a:gd name="T4" fmla="*/ 618 w 618"/>
                <a:gd name="T5" fmla="*/ 409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18" h="409">
                  <a:moveTo>
                    <a:pt x="0" y="0"/>
                  </a:moveTo>
                  <a:lnTo>
                    <a:pt x="618" y="0"/>
                  </a:lnTo>
                  <a:lnTo>
                    <a:pt x="618" y="409"/>
                  </a:lnTo>
                </a:path>
              </a:pathLst>
            </a:cu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38" name="Freeform 35">
              <a:extLst>
                <a:ext uri="{FF2B5EF4-FFF2-40B4-BE49-F238E27FC236}">
                  <a16:creationId xmlns:a16="http://schemas.microsoft.com/office/drawing/2014/main" id="{2C3ADA5D-FB49-476F-B39A-A71C2177A375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1" y="2549"/>
              <a:ext cx="65" cy="97"/>
            </a:xfrm>
            <a:custGeom>
              <a:avLst/>
              <a:gdLst>
                <a:gd name="T0" fmla="*/ 65 w 65"/>
                <a:gd name="T1" fmla="*/ 0 h 97"/>
                <a:gd name="T2" fmla="*/ 32 w 65"/>
                <a:gd name="T3" fmla="*/ 97 h 97"/>
                <a:gd name="T4" fmla="*/ 0 w 65"/>
                <a:gd name="T5" fmla="*/ 0 h 97"/>
                <a:gd name="T6" fmla="*/ 65 w 65"/>
                <a:gd name="T7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97">
                  <a:moveTo>
                    <a:pt x="65" y="0"/>
                  </a:moveTo>
                  <a:lnTo>
                    <a:pt x="32" y="97"/>
                  </a:lnTo>
                  <a:lnTo>
                    <a:pt x="0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</p:grpSp>
      <p:graphicFrame>
        <p:nvGraphicFramePr>
          <p:cNvPr id="39" name="Table 38">
            <a:extLst>
              <a:ext uri="{FF2B5EF4-FFF2-40B4-BE49-F238E27FC236}">
                <a16:creationId xmlns:a16="http://schemas.microsoft.com/office/drawing/2014/main" id="{2EA14998-5ED1-4413-A809-138FACB513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996821"/>
              </p:ext>
            </p:extLst>
          </p:nvPr>
        </p:nvGraphicFramePr>
        <p:xfrm>
          <a:off x="6453638" y="5226923"/>
          <a:ext cx="2090058" cy="14810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0662">
                  <a:extLst>
                    <a:ext uri="{9D8B030D-6E8A-4147-A177-3AD203B41FA5}">
                      <a16:colId xmlns:a16="http://schemas.microsoft.com/office/drawing/2014/main" val="4088248819"/>
                    </a:ext>
                  </a:extLst>
                </a:gridCol>
                <a:gridCol w="523132">
                  <a:extLst>
                    <a:ext uri="{9D8B030D-6E8A-4147-A177-3AD203B41FA5}">
                      <a16:colId xmlns:a16="http://schemas.microsoft.com/office/drawing/2014/main" val="975178358"/>
                    </a:ext>
                  </a:extLst>
                </a:gridCol>
                <a:gridCol w="523132">
                  <a:extLst>
                    <a:ext uri="{9D8B030D-6E8A-4147-A177-3AD203B41FA5}">
                      <a16:colId xmlns:a16="http://schemas.microsoft.com/office/drawing/2014/main" val="1880339659"/>
                    </a:ext>
                  </a:extLst>
                </a:gridCol>
                <a:gridCol w="523132">
                  <a:extLst>
                    <a:ext uri="{9D8B030D-6E8A-4147-A177-3AD203B41FA5}">
                      <a16:colId xmlns:a16="http://schemas.microsoft.com/office/drawing/2014/main" val="2889001961"/>
                    </a:ext>
                  </a:extLst>
                </a:gridCol>
              </a:tblGrid>
              <a:tr h="370259"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Gill Sans MT" panose="020B0502020104020203" pitchFamily="34" charset="0"/>
                        </a:rPr>
                        <a:t>R1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Gill Sans MT" panose="020B0502020104020203" pitchFamily="34" charset="0"/>
                        </a:rPr>
                        <a:t>R7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Gill Sans MT" panose="020B0502020104020203" pitchFamily="34" charset="0"/>
                        </a:rPr>
                        <a:t>R8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Gill Sans MT" panose="020B0502020104020203" pitchFamily="34" charset="0"/>
                        </a:rPr>
                        <a:t>R3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8165544"/>
                  </a:ext>
                </a:extLst>
              </a:tr>
              <a:tr h="370259"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Gill Sans MT" panose="020B0502020104020203" pitchFamily="34" charset="0"/>
                        </a:rPr>
                        <a:t>R2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Gill Sans MT" panose="020B0502020104020203" pitchFamily="34" charset="0"/>
                        </a:rPr>
                        <a:t>R3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b="1" dirty="0">
                        <a:latin typeface="Gill Sans MT" panose="020B0502020104020203" pitchFamily="34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b="1" dirty="0">
                        <a:latin typeface="Gill Sans MT" panose="020B0502020104020203" pitchFamily="34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0238756"/>
                  </a:ext>
                </a:extLst>
              </a:tr>
              <a:tr h="370259"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Gill Sans MT" panose="020B0502020104020203" pitchFamily="34" charset="0"/>
                        </a:rPr>
                        <a:t>R1</a:t>
                      </a:r>
                    </a:p>
                  </a:txBody>
                  <a:tcPr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Gill Sans MT" panose="020B0502020104020203" pitchFamily="34" charset="0"/>
                        </a:rPr>
                        <a:t>R9</a:t>
                      </a:r>
                    </a:p>
                  </a:txBody>
                  <a:tcPr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b="1" dirty="0">
                        <a:latin typeface="Gill Sans MT" panose="020B0502020104020203" pitchFamily="34" charset="0"/>
                      </a:endParaRPr>
                    </a:p>
                  </a:txBody>
                  <a:tcPr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b="1" dirty="0">
                        <a:latin typeface="Gill Sans MT" panose="020B0502020104020203" pitchFamily="34" charset="0"/>
                      </a:endParaRPr>
                    </a:p>
                  </a:txBody>
                  <a:tcPr>
                    <a:solidFill>
                      <a:srgbClr val="FF5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6204906"/>
                  </a:ext>
                </a:extLst>
              </a:tr>
              <a:tr h="370259"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Gill Sans MT" panose="020B0502020104020203" pitchFamily="34" charset="0"/>
                        </a:rPr>
                        <a:t>R1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Gill Sans MT" panose="020B0502020104020203" pitchFamily="34" charset="0"/>
                        </a:rPr>
                        <a:t>R5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Gill Sans MT" panose="020B0502020104020203" pitchFamily="34" charset="0"/>
                        </a:rPr>
                        <a:t>R6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b="1" dirty="0">
                        <a:solidFill>
                          <a:schemeClr val="bg1"/>
                        </a:solidFill>
                        <a:latin typeface="Gill Sans MT" panose="020B0502020104020203" pitchFamily="34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20279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87885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07451-2682-4631-91C6-6803507CE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365126"/>
            <a:ext cx="7915047" cy="723445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Register intervals in action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365E84-7FCD-400C-9A6C-218C07E3A0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49" y="1210491"/>
            <a:ext cx="8322101" cy="4966472"/>
          </a:xfrm>
        </p:spPr>
        <p:txBody>
          <a:bodyPr/>
          <a:lstStyle/>
          <a:p>
            <a:r>
              <a:rPr lang="en-US" dirty="0"/>
              <a:t>Done with second pass --- graph no further reducible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A079D1-76C4-453A-B629-011223907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34" name="L-Shape 33">
            <a:extLst>
              <a:ext uri="{FF2B5EF4-FFF2-40B4-BE49-F238E27FC236}">
                <a16:creationId xmlns:a16="http://schemas.microsoft.com/office/drawing/2014/main" id="{4E00BA23-6DAE-4AFE-80C8-22126DF3B88D}"/>
              </a:ext>
            </a:extLst>
          </p:cNvPr>
          <p:cNvSpPr/>
          <p:nvPr/>
        </p:nvSpPr>
        <p:spPr>
          <a:xfrm rot="10800000">
            <a:off x="2589212" y="1795462"/>
            <a:ext cx="3500493" cy="3272455"/>
          </a:xfrm>
          <a:prstGeom prst="corner">
            <a:avLst>
              <a:gd name="adj1" fmla="val 29403"/>
              <a:gd name="adj2" fmla="val 42654"/>
            </a:avLst>
          </a:prstGeom>
          <a:gradFill flip="none" rotWithShape="1">
            <a:gsLst>
              <a:gs pos="0">
                <a:schemeClr val="accent1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1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1">
                  <a:lumMod val="40000"/>
                  <a:lumOff val="60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83BE150-DB3F-45D9-B932-C8FC6C67CD15}"/>
              </a:ext>
            </a:extLst>
          </p:cNvPr>
          <p:cNvSpPr/>
          <p:nvPr/>
        </p:nvSpPr>
        <p:spPr>
          <a:xfrm>
            <a:off x="1636713" y="3001964"/>
            <a:ext cx="2306214" cy="3192189"/>
          </a:xfrm>
          <a:prstGeom prst="rect">
            <a:avLst/>
          </a:prstGeom>
          <a:gradFill flip="none" rotWithShape="1">
            <a:gsLst>
              <a:gs pos="0">
                <a:srgbClr val="FF5050">
                  <a:tint val="66000"/>
                  <a:satMod val="160000"/>
                </a:srgbClr>
              </a:gs>
              <a:gs pos="50000">
                <a:srgbClr val="FF5050">
                  <a:tint val="44500"/>
                  <a:satMod val="160000"/>
                </a:srgbClr>
              </a:gs>
              <a:gs pos="100000">
                <a:srgbClr val="FF5050">
                  <a:tint val="23500"/>
                  <a:satMod val="160000"/>
                </a:srgb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792E6BB-581B-4F89-890D-41EBFFCFA5D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614488" y="1741488"/>
            <a:ext cx="5915025" cy="4435475"/>
            <a:chOff x="1017" y="1097"/>
            <a:chExt cx="3726" cy="2794"/>
          </a:xfrm>
        </p:grpSpPr>
        <p:sp>
          <p:nvSpPr>
            <p:cNvPr id="6" name="AutoShape 3">
              <a:extLst>
                <a:ext uri="{FF2B5EF4-FFF2-40B4-BE49-F238E27FC236}">
                  <a16:creationId xmlns:a16="http://schemas.microsoft.com/office/drawing/2014/main" id="{37E7E2AA-C67B-4860-974A-D0FC63F272B3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017" y="1097"/>
              <a:ext cx="3726" cy="27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 dirty="0"/>
            </a:p>
          </p:txBody>
        </p:sp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1EC106E6-07E7-4022-9B0D-8DA748688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4" y="1161"/>
              <a:ext cx="731" cy="489"/>
            </a:xfrm>
            <a:custGeom>
              <a:avLst/>
              <a:gdLst>
                <a:gd name="T0" fmla="*/ 576 w 5760"/>
                <a:gd name="T1" fmla="*/ 3840 h 3840"/>
                <a:gd name="T2" fmla="*/ 5184 w 5760"/>
                <a:gd name="T3" fmla="*/ 3840 h 3840"/>
                <a:gd name="T4" fmla="*/ 5760 w 5760"/>
                <a:gd name="T5" fmla="*/ 3264 h 3840"/>
                <a:gd name="T6" fmla="*/ 5760 w 5760"/>
                <a:gd name="T7" fmla="*/ 576 h 3840"/>
                <a:gd name="T8" fmla="*/ 5184 w 5760"/>
                <a:gd name="T9" fmla="*/ 0 h 3840"/>
                <a:gd name="T10" fmla="*/ 576 w 5760"/>
                <a:gd name="T11" fmla="*/ 0 h 3840"/>
                <a:gd name="T12" fmla="*/ 0 w 5760"/>
                <a:gd name="T13" fmla="*/ 576 h 3840"/>
                <a:gd name="T14" fmla="*/ 0 w 5760"/>
                <a:gd name="T15" fmla="*/ 3264 h 3840"/>
                <a:gd name="T16" fmla="*/ 576 w 5760"/>
                <a:gd name="T17" fmla="*/ 3840 h 3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3840">
                  <a:moveTo>
                    <a:pt x="576" y="3840"/>
                  </a:moveTo>
                  <a:lnTo>
                    <a:pt x="5184" y="3840"/>
                  </a:lnTo>
                  <a:cubicBezTo>
                    <a:pt x="5502" y="3840"/>
                    <a:pt x="5760" y="3582"/>
                    <a:pt x="5760" y="3264"/>
                  </a:cubicBezTo>
                  <a:lnTo>
                    <a:pt x="5760" y="576"/>
                  </a:lnTo>
                  <a:cubicBezTo>
                    <a:pt x="5760" y="258"/>
                    <a:pt x="5502" y="0"/>
                    <a:pt x="5184" y="0"/>
                  </a:cubicBezTo>
                  <a:lnTo>
                    <a:pt x="576" y="0"/>
                  </a:lnTo>
                  <a:cubicBezTo>
                    <a:pt x="258" y="0"/>
                    <a:pt x="0" y="258"/>
                    <a:pt x="0" y="576"/>
                  </a:cubicBezTo>
                  <a:lnTo>
                    <a:pt x="0" y="3264"/>
                  </a:lnTo>
                  <a:cubicBezTo>
                    <a:pt x="0" y="3582"/>
                    <a:pt x="258" y="3840"/>
                    <a:pt x="576" y="3840"/>
                  </a:cubicBezTo>
                  <a:close/>
                </a:path>
              </a:pathLst>
            </a:custGeom>
            <a:solidFill>
              <a:schemeClr val="accent1"/>
            </a:solidFill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b="1" dirty="0"/>
                <a:t>A</a:t>
              </a:r>
              <a:endParaRPr lang="en-US" sz="2400" b="1" dirty="0"/>
            </a:p>
            <a:p>
              <a:pPr algn="ctr"/>
              <a:r>
                <a:rPr lang="en-US" sz="2000" dirty="0"/>
                <a:t>R1</a:t>
              </a:r>
              <a:endParaRPr lang="en-US" sz="2400" dirty="0"/>
            </a:p>
          </p:txBody>
        </p:sp>
        <p:sp>
          <p:nvSpPr>
            <p:cNvPr id="8" name="Rectangle 6">
              <a:extLst>
                <a:ext uri="{FF2B5EF4-FFF2-40B4-BE49-F238E27FC236}">
                  <a16:creationId xmlns:a16="http://schemas.microsoft.com/office/drawing/2014/main" id="{6FB141C5-5F97-479E-AFEA-4A9798880D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0" y="1131"/>
              <a:ext cx="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" name="Rectangle 7">
              <a:extLst>
                <a:ext uri="{FF2B5EF4-FFF2-40B4-BE49-F238E27FC236}">
                  <a16:creationId xmlns:a16="http://schemas.microsoft.com/office/drawing/2014/main" id="{6FCA5BB1-F5BB-419B-9CF7-7751AFC7D0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2" y="1376"/>
              <a:ext cx="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" name="Line 8">
              <a:extLst>
                <a:ext uri="{FF2B5EF4-FFF2-40B4-BE49-F238E27FC236}">
                  <a16:creationId xmlns:a16="http://schemas.microsoft.com/office/drawing/2014/main" id="{4BF85C35-EEC2-434F-9F96-F4203AA0BDE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00" y="1650"/>
              <a:ext cx="0" cy="184"/>
            </a:xfrm>
            <a:prstGeom prst="line">
              <a:avLst/>
            </a:pr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12" name="Freeform 9">
              <a:extLst>
                <a:ext uri="{FF2B5EF4-FFF2-40B4-BE49-F238E27FC236}">
                  <a16:creationId xmlns:a16="http://schemas.microsoft.com/office/drawing/2014/main" id="{287FDD6D-8343-4F53-BEA0-ABD53EE0221E}"/>
                </a:ext>
              </a:extLst>
            </p:cNvPr>
            <p:cNvSpPr>
              <a:spLocks/>
            </p:cNvSpPr>
            <p:nvPr/>
          </p:nvSpPr>
          <p:spPr bwMode="auto">
            <a:xfrm>
              <a:off x="2067" y="1826"/>
              <a:ext cx="65" cy="65"/>
            </a:xfrm>
            <a:custGeom>
              <a:avLst/>
              <a:gdLst>
                <a:gd name="T0" fmla="*/ 65 w 65"/>
                <a:gd name="T1" fmla="*/ 0 h 65"/>
                <a:gd name="T2" fmla="*/ 33 w 65"/>
                <a:gd name="T3" fmla="*/ 65 h 65"/>
                <a:gd name="T4" fmla="*/ 0 w 65"/>
                <a:gd name="T5" fmla="*/ 0 h 65"/>
                <a:gd name="T6" fmla="*/ 65 w 65"/>
                <a:gd name="T7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5">
                  <a:moveTo>
                    <a:pt x="65" y="0"/>
                  </a:moveTo>
                  <a:lnTo>
                    <a:pt x="33" y="65"/>
                  </a:lnTo>
                  <a:lnTo>
                    <a:pt x="0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13" name="Freeform 10">
              <a:extLst>
                <a:ext uri="{FF2B5EF4-FFF2-40B4-BE49-F238E27FC236}">
                  <a16:creationId xmlns:a16="http://schemas.microsoft.com/office/drawing/2014/main" id="{76D9A29A-C1EE-4BA3-A68B-26403E67E2D1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4" y="1903"/>
              <a:ext cx="731" cy="489"/>
            </a:xfrm>
            <a:custGeom>
              <a:avLst/>
              <a:gdLst>
                <a:gd name="T0" fmla="*/ 576 w 5760"/>
                <a:gd name="T1" fmla="*/ 3840 h 3840"/>
                <a:gd name="T2" fmla="*/ 5184 w 5760"/>
                <a:gd name="T3" fmla="*/ 3840 h 3840"/>
                <a:gd name="T4" fmla="*/ 5760 w 5760"/>
                <a:gd name="T5" fmla="*/ 3264 h 3840"/>
                <a:gd name="T6" fmla="*/ 5760 w 5760"/>
                <a:gd name="T7" fmla="*/ 576 h 3840"/>
                <a:gd name="T8" fmla="*/ 5184 w 5760"/>
                <a:gd name="T9" fmla="*/ 0 h 3840"/>
                <a:gd name="T10" fmla="*/ 576 w 5760"/>
                <a:gd name="T11" fmla="*/ 0 h 3840"/>
                <a:gd name="T12" fmla="*/ 0 w 5760"/>
                <a:gd name="T13" fmla="*/ 576 h 3840"/>
                <a:gd name="T14" fmla="*/ 0 w 5760"/>
                <a:gd name="T15" fmla="*/ 3264 h 3840"/>
                <a:gd name="T16" fmla="*/ 576 w 5760"/>
                <a:gd name="T17" fmla="*/ 3840 h 3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3840">
                  <a:moveTo>
                    <a:pt x="576" y="3840"/>
                  </a:moveTo>
                  <a:lnTo>
                    <a:pt x="5184" y="3840"/>
                  </a:lnTo>
                  <a:cubicBezTo>
                    <a:pt x="5502" y="3840"/>
                    <a:pt x="5760" y="3582"/>
                    <a:pt x="5760" y="3264"/>
                  </a:cubicBezTo>
                  <a:lnTo>
                    <a:pt x="5760" y="576"/>
                  </a:lnTo>
                  <a:cubicBezTo>
                    <a:pt x="5760" y="258"/>
                    <a:pt x="5502" y="0"/>
                    <a:pt x="5184" y="0"/>
                  </a:cubicBezTo>
                  <a:lnTo>
                    <a:pt x="576" y="0"/>
                  </a:lnTo>
                  <a:cubicBezTo>
                    <a:pt x="258" y="0"/>
                    <a:pt x="0" y="258"/>
                    <a:pt x="0" y="576"/>
                  </a:cubicBezTo>
                  <a:lnTo>
                    <a:pt x="0" y="3264"/>
                  </a:lnTo>
                  <a:cubicBezTo>
                    <a:pt x="0" y="3582"/>
                    <a:pt x="258" y="3840"/>
                    <a:pt x="576" y="3840"/>
                  </a:cubicBezTo>
                  <a:close/>
                </a:path>
              </a:pathLst>
            </a:custGeom>
            <a:solidFill>
              <a:srgbClr val="FF5050"/>
            </a:solidFill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b="1" dirty="0"/>
                <a:t>B</a:t>
              </a:r>
            </a:p>
            <a:p>
              <a:pPr algn="ctr"/>
              <a:r>
                <a:rPr lang="en-US" sz="2000" dirty="0"/>
                <a:t>R1, R9</a:t>
              </a:r>
            </a:p>
          </p:txBody>
        </p:sp>
        <p:sp>
          <p:nvSpPr>
            <p:cNvPr id="14" name="Rectangle 11">
              <a:extLst>
                <a:ext uri="{FF2B5EF4-FFF2-40B4-BE49-F238E27FC236}">
                  <a16:creationId xmlns:a16="http://schemas.microsoft.com/office/drawing/2014/main" id="{5601F175-988C-427F-80E8-F1F4E22C6E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3" y="1996"/>
              <a:ext cx="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" name="Line 12">
              <a:extLst>
                <a:ext uri="{FF2B5EF4-FFF2-40B4-BE49-F238E27FC236}">
                  <a16:creationId xmlns:a16="http://schemas.microsoft.com/office/drawing/2014/main" id="{F28CDAB2-CF80-4865-A32B-E70E2876712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00" y="2392"/>
              <a:ext cx="0" cy="185"/>
            </a:xfrm>
            <a:prstGeom prst="line">
              <a:avLst/>
            </a:pr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16" name="Freeform 13">
              <a:extLst>
                <a:ext uri="{FF2B5EF4-FFF2-40B4-BE49-F238E27FC236}">
                  <a16:creationId xmlns:a16="http://schemas.microsoft.com/office/drawing/2014/main" id="{B9E249D6-BF20-42E4-B68F-6D3D82C47444}"/>
                </a:ext>
              </a:extLst>
            </p:cNvPr>
            <p:cNvSpPr>
              <a:spLocks/>
            </p:cNvSpPr>
            <p:nvPr/>
          </p:nvSpPr>
          <p:spPr bwMode="auto">
            <a:xfrm>
              <a:off x="2067" y="2569"/>
              <a:ext cx="65" cy="64"/>
            </a:xfrm>
            <a:custGeom>
              <a:avLst/>
              <a:gdLst>
                <a:gd name="T0" fmla="*/ 65 w 65"/>
                <a:gd name="T1" fmla="*/ 0 h 64"/>
                <a:gd name="T2" fmla="*/ 33 w 65"/>
                <a:gd name="T3" fmla="*/ 64 h 64"/>
                <a:gd name="T4" fmla="*/ 0 w 65"/>
                <a:gd name="T5" fmla="*/ 0 h 64"/>
                <a:gd name="T6" fmla="*/ 65 w 65"/>
                <a:gd name="T7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4">
                  <a:moveTo>
                    <a:pt x="65" y="0"/>
                  </a:moveTo>
                  <a:lnTo>
                    <a:pt x="33" y="64"/>
                  </a:lnTo>
                  <a:lnTo>
                    <a:pt x="0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17" name="Freeform 14">
              <a:extLst>
                <a:ext uri="{FF2B5EF4-FFF2-40B4-BE49-F238E27FC236}">
                  <a16:creationId xmlns:a16="http://schemas.microsoft.com/office/drawing/2014/main" id="{DE55A6E1-131E-4A21-8D16-7538E5058C7B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4" y="2646"/>
              <a:ext cx="731" cy="489"/>
            </a:xfrm>
            <a:custGeom>
              <a:avLst/>
              <a:gdLst>
                <a:gd name="T0" fmla="*/ 576 w 5760"/>
                <a:gd name="T1" fmla="*/ 3840 h 3840"/>
                <a:gd name="T2" fmla="*/ 5184 w 5760"/>
                <a:gd name="T3" fmla="*/ 3840 h 3840"/>
                <a:gd name="T4" fmla="*/ 5760 w 5760"/>
                <a:gd name="T5" fmla="*/ 3264 h 3840"/>
                <a:gd name="T6" fmla="*/ 5760 w 5760"/>
                <a:gd name="T7" fmla="*/ 576 h 3840"/>
                <a:gd name="T8" fmla="*/ 5184 w 5760"/>
                <a:gd name="T9" fmla="*/ 0 h 3840"/>
                <a:gd name="T10" fmla="*/ 576 w 5760"/>
                <a:gd name="T11" fmla="*/ 0 h 3840"/>
                <a:gd name="T12" fmla="*/ 0 w 5760"/>
                <a:gd name="T13" fmla="*/ 576 h 3840"/>
                <a:gd name="T14" fmla="*/ 0 w 5760"/>
                <a:gd name="T15" fmla="*/ 3264 h 3840"/>
                <a:gd name="T16" fmla="*/ 576 w 5760"/>
                <a:gd name="T17" fmla="*/ 3840 h 3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3840">
                  <a:moveTo>
                    <a:pt x="576" y="3840"/>
                  </a:moveTo>
                  <a:lnTo>
                    <a:pt x="5184" y="3840"/>
                  </a:lnTo>
                  <a:cubicBezTo>
                    <a:pt x="5502" y="3840"/>
                    <a:pt x="5760" y="3583"/>
                    <a:pt x="5760" y="3264"/>
                  </a:cubicBezTo>
                  <a:lnTo>
                    <a:pt x="5760" y="576"/>
                  </a:lnTo>
                  <a:cubicBezTo>
                    <a:pt x="5760" y="258"/>
                    <a:pt x="5502" y="0"/>
                    <a:pt x="5184" y="0"/>
                  </a:cubicBezTo>
                  <a:lnTo>
                    <a:pt x="576" y="0"/>
                  </a:lnTo>
                  <a:cubicBezTo>
                    <a:pt x="258" y="0"/>
                    <a:pt x="0" y="258"/>
                    <a:pt x="0" y="576"/>
                  </a:cubicBezTo>
                  <a:lnTo>
                    <a:pt x="0" y="3264"/>
                  </a:lnTo>
                  <a:cubicBezTo>
                    <a:pt x="0" y="3583"/>
                    <a:pt x="258" y="3840"/>
                    <a:pt x="576" y="3840"/>
                  </a:cubicBezTo>
                  <a:close/>
                </a:path>
              </a:pathLst>
            </a:custGeom>
            <a:solidFill>
              <a:srgbClr val="FF5050"/>
            </a:solidFill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b="1" dirty="0"/>
                <a:t>C</a:t>
              </a:r>
            </a:p>
            <a:p>
              <a:pPr algn="ctr"/>
              <a:r>
                <a:rPr lang="en-US" sz="2000" dirty="0"/>
                <a:t>R1</a:t>
              </a:r>
            </a:p>
          </p:txBody>
        </p:sp>
        <p:sp>
          <p:nvSpPr>
            <p:cNvPr id="18" name="Rectangle 15">
              <a:extLst>
                <a:ext uri="{FF2B5EF4-FFF2-40B4-BE49-F238E27FC236}">
                  <a16:creationId xmlns:a16="http://schemas.microsoft.com/office/drawing/2014/main" id="{1C4B7CBE-66B7-4739-8C81-D15CD7E8AD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3" y="2739"/>
              <a:ext cx="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" name="Line 16">
              <a:extLst>
                <a:ext uri="{FF2B5EF4-FFF2-40B4-BE49-F238E27FC236}">
                  <a16:creationId xmlns:a16="http://schemas.microsoft.com/office/drawing/2014/main" id="{ED9D51E5-1474-4349-91FA-DE3F3B2F67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00" y="3135"/>
              <a:ext cx="0" cy="196"/>
            </a:xfrm>
            <a:prstGeom prst="line">
              <a:avLst/>
            </a:pr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20" name="Freeform 17">
              <a:extLst>
                <a:ext uri="{FF2B5EF4-FFF2-40B4-BE49-F238E27FC236}">
                  <a16:creationId xmlns:a16="http://schemas.microsoft.com/office/drawing/2014/main" id="{8ABCAC77-DD07-402B-B9DA-A486F5950306}"/>
                </a:ext>
              </a:extLst>
            </p:cNvPr>
            <p:cNvSpPr>
              <a:spLocks/>
            </p:cNvSpPr>
            <p:nvPr/>
          </p:nvSpPr>
          <p:spPr bwMode="auto">
            <a:xfrm>
              <a:off x="2067" y="3323"/>
              <a:ext cx="65" cy="65"/>
            </a:xfrm>
            <a:custGeom>
              <a:avLst/>
              <a:gdLst>
                <a:gd name="T0" fmla="*/ 65 w 65"/>
                <a:gd name="T1" fmla="*/ 0 h 65"/>
                <a:gd name="T2" fmla="*/ 33 w 65"/>
                <a:gd name="T3" fmla="*/ 65 h 65"/>
                <a:gd name="T4" fmla="*/ 0 w 65"/>
                <a:gd name="T5" fmla="*/ 0 h 65"/>
                <a:gd name="T6" fmla="*/ 65 w 65"/>
                <a:gd name="T7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5">
                  <a:moveTo>
                    <a:pt x="65" y="0"/>
                  </a:moveTo>
                  <a:lnTo>
                    <a:pt x="33" y="65"/>
                  </a:lnTo>
                  <a:lnTo>
                    <a:pt x="0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21" name="Freeform 18">
              <a:extLst>
                <a:ext uri="{FF2B5EF4-FFF2-40B4-BE49-F238E27FC236}">
                  <a16:creationId xmlns:a16="http://schemas.microsoft.com/office/drawing/2014/main" id="{B1A1D938-EFEA-49DF-991A-BBE5C5FF5A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4" y="3389"/>
              <a:ext cx="731" cy="489"/>
            </a:xfrm>
            <a:custGeom>
              <a:avLst/>
              <a:gdLst>
                <a:gd name="T0" fmla="*/ 576 w 5760"/>
                <a:gd name="T1" fmla="*/ 3840 h 3840"/>
                <a:gd name="T2" fmla="*/ 5184 w 5760"/>
                <a:gd name="T3" fmla="*/ 3840 h 3840"/>
                <a:gd name="T4" fmla="*/ 5760 w 5760"/>
                <a:gd name="T5" fmla="*/ 3264 h 3840"/>
                <a:gd name="T6" fmla="*/ 5760 w 5760"/>
                <a:gd name="T7" fmla="*/ 576 h 3840"/>
                <a:gd name="T8" fmla="*/ 5184 w 5760"/>
                <a:gd name="T9" fmla="*/ 0 h 3840"/>
                <a:gd name="T10" fmla="*/ 576 w 5760"/>
                <a:gd name="T11" fmla="*/ 0 h 3840"/>
                <a:gd name="T12" fmla="*/ 0 w 5760"/>
                <a:gd name="T13" fmla="*/ 576 h 3840"/>
                <a:gd name="T14" fmla="*/ 0 w 5760"/>
                <a:gd name="T15" fmla="*/ 3264 h 3840"/>
                <a:gd name="T16" fmla="*/ 576 w 5760"/>
                <a:gd name="T17" fmla="*/ 3840 h 3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3840">
                  <a:moveTo>
                    <a:pt x="576" y="3840"/>
                  </a:moveTo>
                  <a:lnTo>
                    <a:pt x="5184" y="3840"/>
                  </a:lnTo>
                  <a:cubicBezTo>
                    <a:pt x="5502" y="3840"/>
                    <a:pt x="5760" y="3582"/>
                    <a:pt x="5760" y="3264"/>
                  </a:cubicBezTo>
                  <a:lnTo>
                    <a:pt x="5760" y="576"/>
                  </a:lnTo>
                  <a:cubicBezTo>
                    <a:pt x="5760" y="258"/>
                    <a:pt x="5502" y="0"/>
                    <a:pt x="5184" y="0"/>
                  </a:cubicBezTo>
                  <a:lnTo>
                    <a:pt x="576" y="0"/>
                  </a:lnTo>
                  <a:cubicBezTo>
                    <a:pt x="258" y="0"/>
                    <a:pt x="0" y="258"/>
                    <a:pt x="0" y="576"/>
                  </a:cubicBezTo>
                  <a:lnTo>
                    <a:pt x="0" y="3264"/>
                  </a:lnTo>
                  <a:cubicBezTo>
                    <a:pt x="0" y="3582"/>
                    <a:pt x="258" y="3840"/>
                    <a:pt x="576" y="3840"/>
                  </a:cubicBezTo>
                  <a:close/>
                </a:path>
              </a:pathLst>
            </a:custGeom>
            <a:solidFill>
              <a:srgbClr val="FF5050"/>
            </a:solidFill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b="1" dirty="0"/>
                <a:t>D</a:t>
              </a:r>
            </a:p>
            <a:p>
              <a:pPr algn="ctr"/>
              <a:r>
                <a:rPr lang="en-US" sz="2000" dirty="0"/>
                <a:t>R5, R6</a:t>
              </a:r>
            </a:p>
          </p:txBody>
        </p:sp>
        <p:sp>
          <p:nvSpPr>
            <p:cNvPr id="22" name="Rectangle 19">
              <a:extLst>
                <a:ext uri="{FF2B5EF4-FFF2-40B4-BE49-F238E27FC236}">
                  <a16:creationId xmlns:a16="http://schemas.microsoft.com/office/drawing/2014/main" id="{FA8D3716-D42C-4C9B-9597-FF191B1B60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9" y="3482"/>
              <a:ext cx="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3" name="Freeform 20">
              <a:extLst>
                <a:ext uri="{FF2B5EF4-FFF2-40B4-BE49-F238E27FC236}">
                  <a16:creationId xmlns:a16="http://schemas.microsoft.com/office/drawing/2014/main" id="{FEDEE5A9-C79F-4E2D-81C7-0F3844D286B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8" y="2920"/>
              <a:ext cx="306" cy="714"/>
            </a:xfrm>
            <a:custGeom>
              <a:avLst/>
              <a:gdLst>
                <a:gd name="T0" fmla="*/ 306 w 306"/>
                <a:gd name="T1" fmla="*/ 714 h 714"/>
                <a:gd name="T2" fmla="*/ 0 w 306"/>
                <a:gd name="T3" fmla="*/ 332 h 714"/>
                <a:gd name="T4" fmla="*/ 222 w 306"/>
                <a:gd name="T5" fmla="*/ 0 h 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6" h="714">
                  <a:moveTo>
                    <a:pt x="306" y="714"/>
                  </a:moveTo>
                  <a:cubicBezTo>
                    <a:pt x="214" y="714"/>
                    <a:pt x="0" y="517"/>
                    <a:pt x="0" y="332"/>
                  </a:cubicBezTo>
                  <a:cubicBezTo>
                    <a:pt x="0" y="191"/>
                    <a:pt x="122" y="57"/>
                    <a:pt x="222" y="0"/>
                  </a:cubicBezTo>
                </a:path>
              </a:pathLst>
            </a:cu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24" name="Freeform 21">
              <a:extLst>
                <a:ext uri="{FF2B5EF4-FFF2-40B4-BE49-F238E27FC236}">
                  <a16:creationId xmlns:a16="http://schemas.microsoft.com/office/drawing/2014/main" id="{1A91016C-234A-4AB1-AE57-D3F48F59B398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1" y="2891"/>
              <a:ext cx="103" cy="62"/>
            </a:xfrm>
            <a:custGeom>
              <a:avLst/>
              <a:gdLst>
                <a:gd name="T0" fmla="*/ 0 w 103"/>
                <a:gd name="T1" fmla="*/ 1 h 62"/>
                <a:gd name="T2" fmla="*/ 103 w 103"/>
                <a:gd name="T3" fmla="*/ 0 h 62"/>
                <a:gd name="T4" fmla="*/ 21 w 103"/>
                <a:gd name="T5" fmla="*/ 62 h 62"/>
                <a:gd name="T6" fmla="*/ 0 w 103"/>
                <a:gd name="T7" fmla="*/ 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3" h="62">
                  <a:moveTo>
                    <a:pt x="0" y="1"/>
                  </a:moveTo>
                  <a:lnTo>
                    <a:pt x="103" y="0"/>
                  </a:lnTo>
                  <a:lnTo>
                    <a:pt x="21" y="6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25" name="Freeform 22">
              <a:extLst>
                <a:ext uri="{FF2B5EF4-FFF2-40B4-BE49-F238E27FC236}">
                  <a16:creationId xmlns:a16="http://schemas.microsoft.com/office/drawing/2014/main" id="{1A45EE41-031A-42F2-9C4E-C42AC2DA744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1" y="2183"/>
              <a:ext cx="703" cy="1451"/>
            </a:xfrm>
            <a:custGeom>
              <a:avLst/>
              <a:gdLst>
                <a:gd name="T0" fmla="*/ 703 w 703"/>
                <a:gd name="T1" fmla="*/ 1451 h 1451"/>
                <a:gd name="T2" fmla="*/ 0 w 703"/>
                <a:gd name="T3" fmla="*/ 809 h 1451"/>
                <a:gd name="T4" fmla="*/ 621 w 703"/>
                <a:gd name="T5" fmla="*/ 0 h 1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03" h="1451">
                  <a:moveTo>
                    <a:pt x="703" y="1451"/>
                  </a:moveTo>
                  <a:cubicBezTo>
                    <a:pt x="611" y="1451"/>
                    <a:pt x="0" y="1180"/>
                    <a:pt x="0" y="809"/>
                  </a:cubicBezTo>
                  <a:cubicBezTo>
                    <a:pt x="0" y="498"/>
                    <a:pt x="428" y="117"/>
                    <a:pt x="621" y="0"/>
                  </a:cubicBezTo>
                </a:path>
              </a:pathLst>
            </a:cu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26" name="Freeform 23">
              <a:extLst>
                <a:ext uri="{FF2B5EF4-FFF2-40B4-BE49-F238E27FC236}">
                  <a16:creationId xmlns:a16="http://schemas.microsoft.com/office/drawing/2014/main" id="{65882A8C-67BD-4B11-9A8A-EB15DD6486A1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2" y="2148"/>
              <a:ext cx="102" cy="68"/>
            </a:xfrm>
            <a:custGeom>
              <a:avLst/>
              <a:gdLst>
                <a:gd name="T0" fmla="*/ 0 w 102"/>
                <a:gd name="T1" fmla="*/ 9 h 68"/>
                <a:gd name="T2" fmla="*/ 102 w 102"/>
                <a:gd name="T3" fmla="*/ 0 h 68"/>
                <a:gd name="T4" fmla="*/ 25 w 102"/>
                <a:gd name="T5" fmla="*/ 68 h 68"/>
                <a:gd name="T6" fmla="*/ 0 w 102"/>
                <a:gd name="T7" fmla="*/ 9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2" h="68">
                  <a:moveTo>
                    <a:pt x="0" y="9"/>
                  </a:moveTo>
                  <a:lnTo>
                    <a:pt x="102" y="0"/>
                  </a:lnTo>
                  <a:lnTo>
                    <a:pt x="25" y="68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27" name="Freeform 24">
              <a:extLst>
                <a:ext uri="{FF2B5EF4-FFF2-40B4-BE49-F238E27FC236}">
                  <a16:creationId xmlns:a16="http://schemas.microsoft.com/office/drawing/2014/main" id="{F5CE4E84-9854-4DFB-8609-7806EE474A09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3" y="1911"/>
              <a:ext cx="732" cy="489"/>
            </a:xfrm>
            <a:custGeom>
              <a:avLst/>
              <a:gdLst>
                <a:gd name="T0" fmla="*/ 576 w 5760"/>
                <a:gd name="T1" fmla="*/ 3840 h 3840"/>
                <a:gd name="T2" fmla="*/ 5184 w 5760"/>
                <a:gd name="T3" fmla="*/ 3840 h 3840"/>
                <a:gd name="T4" fmla="*/ 5760 w 5760"/>
                <a:gd name="T5" fmla="*/ 3264 h 3840"/>
                <a:gd name="T6" fmla="*/ 5760 w 5760"/>
                <a:gd name="T7" fmla="*/ 576 h 3840"/>
                <a:gd name="T8" fmla="*/ 5184 w 5760"/>
                <a:gd name="T9" fmla="*/ 0 h 3840"/>
                <a:gd name="T10" fmla="*/ 576 w 5760"/>
                <a:gd name="T11" fmla="*/ 0 h 3840"/>
                <a:gd name="T12" fmla="*/ 0 w 5760"/>
                <a:gd name="T13" fmla="*/ 576 h 3840"/>
                <a:gd name="T14" fmla="*/ 0 w 5760"/>
                <a:gd name="T15" fmla="*/ 3264 h 3840"/>
                <a:gd name="T16" fmla="*/ 576 w 5760"/>
                <a:gd name="T17" fmla="*/ 3840 h 3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3840">
                  <a:moveTo>
                    <a:pt x="576" y="3840"/>
                  </a:moveTo>
                  <a:lnTo>
                    <a:pt x="5184" y="3840"/>
                  </a:lnTo>
                  <a:cubicBezTo>
                    <a:pt x="5503" y="3840"/>
                    <a:pt x="5760" y="3582"/>
                    <a:pt x="5760" y="3264"/>
                  </a:cubicBezTo>
                  <a:lnTo>
                    <a:pt x="5760" y="576"/>
                  </a:lnTo>
                  <a:cubicBezTo>
                    <a:pt x="5760" y="258"/>
                    <a:pt x="5503" y="0"/>
                    <a:pt x="5184" y="0"/>
                  </a:cubicBezTo>
                  <a:lnTo>
                    <a:pt x="576" y="0"/>
                  </a:lnTo>
                  <a:cubicBezTo>
                    <a:pt x="258" y="0"/>
                    <a:pt x="0" y="258"/>
                    <a:pt x="0" y="576"/>
                  </a:cubicBezTo>
                  <a:lnTo>
                    <a:pt x="0" y="3264"/>
                  </a:lnTo>
                  <a:cubicBezTo>
                    <a:pt x="0" y="3582"/>
                    <a:pt x="258" y="3840"/>
                    <a:pt x="576" y="3840"/>
                  </a:cubicBezTo>
                  <a:close/>
                </a:path>
              </a:pathLst>
            </a:custGeom>
            <a:solidFill>
              <a:schemeClr val="accent1"/>
            </a:solidFill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b="1" dirty="0"/>
                <a:t>E</a:t>
              </a:r>
            </a:p>
            <a:p>
              <a:pPr algn="ctr"/>
              <a:r>
                <a:rPr lang="en-US" sz="2000" dirty="0"/>
                <a:t>R7, R8</a:t>
              </a:r>
            </a:p>
          </p:txBody>
        </p:sp>
        <p:sp>
          <p:nvSpPr>
            <p:cNvPr id="28" name="Rectangle 25">
              <a:extLst>
                <a:ext uri="{FF2B5EF4-FFF2-40B4-BE49-F238E27FC236}">
                  <a16:creationId xmlns:a16="http://schemas.microsoft.com/office/drawing/2014/main" id="{DC3118ED-99D8-4535-AB1D-F4C71A2A01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04" y="1996"/>
              <a:ext cx="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9" name="Freeform 26">
              <a:extLst>
                <a:ext uri="{FF2B5EF4-FFF2-40B4-BE49-F238E27FC236}">
                  <a16:creationId xmlns:a16="http://schemas.microsoft.com/office/drawing/2014/main" id="{F264336B-1754-4CCE-8877-B1952D2424A1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5" y="1405"/>
              <a:ext cx="914" cy="409"/>
            </a:xfrm>
            <a:custGeom>
              <a:avLst/>
              <a:gdLst>
                <a:gd name="T0" fmla="*/ 0 w 914"/>
                <a:gd name="T1" fmla="*/ 0 h 409"/>
                <a:gd name="T2" fmla="*/ 914 w 914"/>
                <a:gd name="T3" fmla="*/ 0 h 409"/>
                <a:gd name="T4" fmla="*/ 914 w 914"/>
                <a:gd name="T5" fmla="*/ 409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14" h="409">
                  <a:moveTo>
                    <a:pt x="0" y="0"/>
                  </a:moveTo>
                  <a:lnTo>
                    <a:pt x="914" y="0"/>
                  </a:lnTo>
                  <a:lnTo>
                    <a:pt x="914" y="409"/>
                  </a:lnTo>
                </a:path>
              </a:pathLst>
            </a:cu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30" name="Freeform 27">
              <a:extLst>
                <a:ext uri="{FF2B5EF4-FFF2-40B4-BE49-F238E27FC236}">
                  <a16:creationId xmlns:a16="http://schemas.microsoft.com/office/drawing/2014/main" id="{A8AF759D-5C85-48C2-93BE-D165EF0BA335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7" y="1806"/>
              <a:ext cx="64" cy="97"/>
            </a:xfrm>
            <a:custGeom>
              <a:avLst/>
              <a:gdLst>
                <a:gd name="T0" fmla="*/ 64 w 64"/>
                <a:gd name="T1" fmla="*/ 0 h 97"/>
                <a:gd name="T2" fmla="*/ 32 w 64"/>
                <a:gd name="T3" fmla="*/ 97 h 97"/>
                <a:gd name="T4" fmla="*/ 0 w 64"/>
                <a:gd name="T5" fmla="*/ 0 h 97"/>
                <a:gd name="T6" fmla="*/ 64 w 64"/>
                <a:gd name="T7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" h="97">
                  <a:moveTo>
                    <a:pt x="64" y="0"/>
                  </a:moveTo>
                  <a:lnTo>
                    <a:pt x="32" y="97"/>
                  </a:lnTo>
                  <a:lnTo>
                    <a:pt x="0" y="0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31" name="Freeform 28">
              <a:extLst>
                <a:ext uri="{FF2B5EF4-FFF2-40B4-BE49-F238E27FC236}">
                  <a16:creationId xmlns:a16="http://schemas.microsoft.com/office/drawing/2014/main" id="{EEC2AEF2-7285-4DC6-B2F8-E27ABF4B521C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7" y="2646"/>
              <a:ext cx="732" cy="489"/>
            </a:xfrm>
            <a:custGeom>
              <a:avLst/>
              <a:gdLst>
                <a:gd name="T0" fmla="*/ 576 w 5760"/>
                <a:gd name="T1" fmla="*/ 3840 h 3840"/>
                <a:gd name="T2" fmla="*/ 5184 w 5760"/>
                <a:gd name="T3" fmla="*/ 3840 h 3840"/>
                <a:gd name="T4" fmla="*/ 5760 w 5760"/>
                <a:gd name="T5" fmla="*/ 3264 h 3840"/>
                <a:gd name="T6" fmla="*/ 5760 w 5760"/>
                <a:gd name="T7" fmla="*/ 576 h 3840"/>
                <a:gd name="T8" fmla="*/ 5184 w 5760"/>
                <a:gd name="T9" fmla="*/ 0 h 3840"/>
                <a:gd name="T10" fmla="*/ 576 w 5760"/>
                <a:gd name="T11" fmla="*/ 0 h 3840"/>
                <a:gd name="T12" fmla="*/ 0 w 5760"/>
                <a:gd name="T13" fmla="*/ 576 h 3840"/>
                <a:gd name="T14" fmla="*/ 0 w 5760"/>
                <a:gd name="T15" fmla="*/ 3264 h 3840"/>
                <a:gd name="T16" fmla="*/ 576 w 5760"/>
                <a:gd name="T17" fmla="*/ 3840 h 3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3840">
                  <a:moveTo>
                    <a:pt x="576" y="3840"/>
                  </a:moveTo>
                  <a:lnTo>
                    <a:pt x="5184" y="3840"/>
                  </a:lnTo>
                  <a:cubicBezTo>
                    <a:pt x="5502" y="3840"/>
                    <a:pt x="5760" y="3583"/>
                    <a:pt x="5760" y="3264"/>
                  </a:cubicBezTo>
                  <a:lnTo>
                    <a:pt x="5760" y="576"/>
                  </a:lnTo>
                  <a:cubicBezTo>
                    <a:pt x="5760" y="258"/>
                    <a:pt x="5502" y="0"/>
                    <a:pt x="5184" y="0"/>
                  </a:cubicBezTo>
                  <a:lnTo>
                    <a:pt x="576" y="0"/>
                  </a:lnTo>
                  <a:cubicBezTo>
                    <a:pt x="258" y="0"/>
                    <a:pt x="0" y="258"/>
                    <a:pt x="0" y="576"/>
                  </a:cubicBezTo>
                  <a:lnTo>
                    <a:pt x="0" y="3264"/>
                  </a:lnTo>
                  <a:cubicBezTo>
                    <a:pt x="0" y="3583"/>
                    <a:pt x="258" y="3840"/>
                    <a:pt x="576" y="3840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b="1" dirty="0"/>
                <a:t>G</a:t>
              </a:r>
            </a:p>
            <a:p>
              <a:pPr algn="ctr"/>
              <a:r>
                <a:rPr lang="en-US" sz="2000" dirty="0"/>
                <a:t>R2, R3</a:t>
              </a:r>
            </a:p>
          </p:txBody>
        </p:sp>
        <p:sp>
          <p:nvSpPr>
            <p:cNvPr id="32" name="Rectangle 29">
              <a:extLst>
                <a:ext uri="{FF2B5EF4-FFF2-40B4-BE49-F238E27FC236}">
                  <a16:creationId xmlns:a16="http://schemas.microsoft.com/office/drawing/2014/main" id="{0AF64BC9-211A-48A2-8192-0CE9F0E82A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17" y="2739"/>
              <a:ext cx="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3" name="Freeform 30">
              <a:extLst>
                <a:ext uri="{FF2B5EF4-FFF2-40B4-BE49-F238E27FC236}">
                  <a16:creationId xmlns:a16="http://schemas.microsoft.com/office/drawing/2014/main" id="{3338951E-D3D9-424F-A0F1-E29DD74714D6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3" y="2640"/>
              <a:ext cx="732" cy="489"/>
            </a:xfrm>
            <a:custGeom>
              <a:avLst/>
              <a:gdLst>
                <a:gd name="T0" fmla="*/ 576 w 5760"/>
                <a:gd name="T1" fmla="*/ 3840 h 3840"/>
                <a:gd name="T2" fmla="*/ 5184 w 5760"/>
                <a:gd name="T3" fmla="*/ 3840 h 3840"/>
                <a:gd name="T4" fmla="*/ 5760 w 5760"/>
                <a:gd name="T5" fmla="*/ 3264 h 3840"/>
                <a:gd name="T6" fmla="*/ 5760 w 5760"/>
                <a:gd name="T7" fmla="*/ 576 h 3840"/>
                <a:gd name="T8" fmla="*/ 5184 w 5760"/>
                <a:gd name="T9" fmla="*/ 0 h 3840"/>
                <a:gd name="T10" fmla="*/ 576 w 5760"/>
                <a:gd name="T11" fmla="*/ 0 h 3840"/>
                <a:gd name="T12" fmla="*/ 0 w 5760"/>
                <a:gd name="T13" fmla="*/ 576 h 3840"/>
                <a:gd name="T14" fmla="*/ 0 w 5760"/>
                <a:gd name="T15" fmla="*/ 3264 h 3840"/>
                <a:gd name="T16" fmla="*/ 576 w 5760"/>
                <a:gd name="T17" fmla="*/ 3840 h 3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3840">
                  <a:moveTo>
                    <a:pt x="576" y="3840"/>
                  </a:moveTo>
                  <a:lnTo>
                    <a:pt x="5184" y="3840"/>
                  </a:lnTo>
                  <a:cubicBezTo>
                    <a:pt x="5503" y="3840"/>
                    <a:pt x="5760" y="3582"/>
                    <a:pt x="5760" y="3264"/>
                  </a:cubicBezTo>
                  <a:lnTo>
                    <a:pt x="5760" y="576"/>
                  </a:lnTo>
                  <a:cubicBezTo>
                    <a:pt x="5760" y="257"/>
                    <a:pt x="5503" y="0"/>
                    <a:pt x="5184" y="0"/>
                  </a:cubicBezTo>
                  <a:lnTo>
                    <a:pt x="576" y="0"/>
                  </a:lnTo>
                  <a:cubicBezTo>
                    <a:pt x="258" y="0"/>
                    <a:pt x="0" y="257"/>
                    <a:pt x="0" y="576"/>
                  </a:cubicBezTo>
                  <a:lnTo>
                    <a:pt x="0" y="3264"/>
                  </a:lnTo>
                  <a:cubicBezTo>
                    <a:pt x="0" y="3582"/>
                    <a:pt x="258" y="3840"/>
                    <a:pt x="576" y="3840"/>
                  </a:cubicBezTo>
                  <a:close/>
                </a:path>
              </a:pathLst>
            </a:custGeom>
            <a:solidFill>
              <a:schemeClr val="accent1"/>
            </a:solidFill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b="1" dirty="0"/>
                <a:t>F</a:t>
              </a:r>
            </a:p>
            <a:p>
              <a:pPr algn="ctr"/>
              <a:r>
                <a:rPr lang="en-US" sz="2000" dirty="0"/>
                <a:t>R3, R8</a:t>
              </a:r>
            </a:p>
          </p:txBody>
        </p:sp>
        <p:sp>
          <p:nvSpPr>
            <p:cNvPr id="35" name="Line 32">
              <a:extLst>
                <a:ext uri="{FF2B5EF4-FFF2-40B4-BE49-F238E27FC236}">
                  <a16:creationId xmlns:a16="http://schemas.microsoft.com/office/drawing/2014/main" id="{EE2A8706-EC65-40A8-90FC-285FD7E5675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79" y="2392"/>
              <a:ext cx="0" cy="192"/>
            </a:xfrm>
            <a:prstGeom prst="line">
              <a:avLst/>
            </a:pr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36" name="Freeform 33">
              <a:extLst>
                <a:ext uri="{FF2B5EF4-FFF2-40B4-BE49-F238E27FC236}">
                  <a16:creationId xmlns:a16="http://schemas.microsoft.com/office/drawing/2014/main" id="{3D6DE5F7-4CE7-451F-B0F8-E2EA528BACC0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7" y="2576"/>
              <a:ext cx="64" cy="64"/>
            </a:xfrm>
            <a:custGeom>
              <a:avLst/>
              <a:gdLst>
                <a:gd name="T0" fmla="*/ 64 w 64"/>
                <a:gd name="T1" fmla="*/ 0 h 64"/>
                <a:gd name="T2" fmla="*/ 32 w 64"/>
                <a:gd name="T3" fmla="*/ 64 h 64"/>
                <a:gd name="T4" fmla="*/ 0 w 64"/>
                <a:gd name="T5" fmla="*/ 0 h 64"/>
                <a:gd name="T6" fmla="*/ 64 w 64"/>
                <a:gd name="T7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" h="64">
                  <a:moveTo>
                    <a:pt x="64" y="0"/>
                  </a:moveTo>
                  <a:lnTo>
                    <a:pt x="32" y="64"/>
                  </a:lnTo>
                  <a:lnTo>
                    <a:pt x="0" y="0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37" name="Freeform 34">
              <a:extLst>
                <a:ext uri="{FF2B5EF4-FFF2-40B4-BE49-F238E27FC236}">
                  <a16:creationId xmlns:a16="http://schemas.microsoft.com/office/drawing/2014/main" id="{D6A6DEA1-DB87-4D62-804B-22994C44A19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5" y="2148"/>
              <a:ext cx="618" cy="409"/>
            </a:xfrm>
            <a:custGeom>
              <a:avLst/>
              <a:gdLst>
                <a:gd name="T0" fmla="*/ 0 w 618"/>
                <a:gd name="T1" fmla="*/ 0 h 409"/>
                <a:gd name="T2" fmla="*/ 618 w 618"/>
                <a:gd name="T3" fmla="*/ 0 h 409"/>
                <a:gd name="T4" fmla="*/ 618 w 618"/>
                <a:gd name="T5" fmla="*/ 409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18" h="409">
                  <a:moveTo>
                    <a:pt x="0" y="0"/>
                  </a:moveTo>
                  <a:lnTo>
                    <a:pt x="618" y="0"/>
                  </a:lnTo>
                  <a:lnTo>
                    <a:pt x="618" y="409"/>
                  </a:lnTo>
                </a:path>
              </a:pathLst>
            </a:custGeom>
            <a:noFill/>
            <a:ln w="238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  <p:sp>
          <p:nvSpPr>
            <p:cNvPr id="38" name="Freeform 35">
              <a:extLst>
                <a:ext uri="{FF2B5EF4-FFF2-40B4-BE49-F238E27FC236}">
                  <a16:creationId xmlns:a16="http://schemas.microsoft.com/office/drawing/2014/main" id="{2C3ADA5D-FB49-476F-B39A-A71C2177A375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1" y="2549"/>
              <a:ext cx="65" cy="97"/>
            </a:xfrm>
            <a:custGeom>
              <a:avLst/>
              <a:gdLst>
                <a:gd name="T0" fmla="*/ 65 w 65"/>
                <a:gd name="T1" fmla="*/ 0 h 97"/>
                <a:gd name="T2" fmla="*/ 32 w 65"/>
                <a:gd name="T3" fmla="*/ 97 h 97"/>
                <a:gd name="T4" fmla="*/ 0 w 65"/>
                <a:gd name="T5" fmla="*/ 0 h 97"/>
                <a:gd name="T6" fmla="*/ 65 w 65"/>
                <a:gd name="T7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97">
                  <a:moveTo>
                    <a:pt x="65" y="0"/>
                  </a:moveTo>
                  <a:lnTo>
                    <a:pt x="32" y="97"/>
                  </a:lnTo>
                  <a:lnTo>
                    <a:pt x="0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</p:txBody>
        </p: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B8A8D046-40B9-4EFB-934A-212F1B078270}"/>
              </a:ext>
            </a:extLst>
          </p:cNvPr>
          <p:cNvSpPr txBox="1"/>
          <p:nvPr/>
        </p:nvSpPr>
        <p:spPr>
          <a:xfrm>
            <a:off x="6307650" y="1724298"/>
            <a:ext cx="267765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Terminate</a:t>
            </a:r>
          </a:p>
        </p:txBody>
      </p:sp>
      <p:sp>
        <p:nvSpPr>
          <p:cNvPr id="40" name="Speech Bubble: Rectangle with Corners Rounded 39">
            <a:extLst>
              <a:ext uri="{FF2B5EF4-FFF2-40B4-BE49-F238E27FC236}">
                <a16:creationId xmlns:a16="http://schemas.microsoft.com/office/drawing/2014/main" id="{FA70638B-67EC-4637-9350-102C6D3EF771}"/>
              </a:ext>
            </a:extLst>
          </p:cNvPr>
          <p:cNvSpPr/>
          <p:nvPr/>
        </p:nvSpPr>
        <p:spPr>
          <a:xfrm>
            <a:off x="209005" y="4069080"/>
            <a:ext cx="1376969" cy="1463040"/>
          </a:xfrm>
          <a:prstGeom prst="wedgeRoundRectCallout">
            <a:avLst>
              <a:gd name="adj1" fmla="val 49895"/>
              <a:gd name="adj2" fmla="val -71909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Gill Sans MT" panose="020B0502020104020203" pitchFamily="34" charset="0"/>
              </a:rPr>
              <a:t>Entire</a:t>
            </a:r>
          </a:p>
          <a:p>
            <a:pPr algn="ctr"/>
            <a:r>
              <a:rPr lang="en-US" sz="2800" dirty="0">
                <a:latin typeface="Gill Sans MT" panose="020B0502020104020203" pitchFamily="34" charset="0"/>
              </a:rPr>
              <a:t>nested</a:t>
            </a:r>
          </a:p>
          <a:p>
            <a:pPr algn="ctr"/>
            <a:r>
              <a:rPr lang="en-US" sz="2800" dirty="0">
                <a:latin typeface="Gill Sans MT" panose="020B0502020104020203" pitchFamily="34" charset="0"/>
              </a:rPr>
              <a:t>loop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C1C5DAF3-7238-4901-94E3-7BD0119174B4}"/>
              </a:ext>
            </a:extLst>
          </p:cNvPr>
          <p:cNvSpPr/>
          <p:nvPr/>
        </p:nvSpPr>
        <p:spPr>
          <a:xfrm>
            <a:off x="1486590" y="2800889"/>
            <a:ext cx="1973580" cy="668778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Gill Sans MT" panose="020B0502020104020203" pitchFamily="34" charset="0"/>
              </a:rPr>
              <a:t>PREFETCH 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Gill Sans MT" panose="020B0502020104020203" pitchFamily="34" charset="0"/>
              </a:rPr>
              <a:t>R1, R9, R5 , R6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67C867CA-4A91-4613-B788-87EA3DAD12AE}"/>
              </a:ext>
            </a:extLst>
          </p:cNvPr>
          <p:cNvSpPr/>
          <p:nvPr/>
        </p:nvSpPr>
        <p:spPr>
          <a:xfrm>
            <a:off x="4341304" y="1698406"/>
            <a:ext cx="1973580" cy="668778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Gill Sans MT" panose="020B0502020104020203" pitchFamily="34" charset="0"/>
              </a:rPr>
              <a:t>PREFETCH 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Gill Sans MT" panose="020B0502020104020203" pitchFamily="34" charset="0"/>
              </a:rPr>
              <a:t>R1, R7, R8 , R3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E8308598-9C41-4477-B673-E18E52997CE4}"/>
              </a:ext>
            </a:extLst>
          </p:cNvPr>
          <p:cNvSpPr/>
          <p:nvPr/>
        </p:nvSpPr>
        <p:spPr>
          <a:xfrm>
            <a:off x="7169691" y="3791855"/>
            <a:ext cx="1617150" cy="668778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Gill Sans MT" panose="020B0502020104020203" pitchFamily="34" charset="0"/>
              </a:rPr>
              <a:t>PREFETCH 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Gill Sans MT" panose="020B0502020104020203" pitchFamily="34" charset="0"/>
              </a:rPr>
              <a:t>R2, R3</a:t>
            </a:r>
          </a:p>
        </p:txBody>
      </p:sp>
      <p:graphicFrame>
        <p:nvGraphicFramePr>
          <p:cNvPr id="45" name="Table 44">
            <a:extLst>
              <a:ext uri="{FF2B5EF4-FFF2-40B4-BE49-F238E27FC236}">
                <a16:creationId xmlns:a16="http://schemas.microsoft.com/office/drawing/2014/main" id="{EE8591E4-BEEC-4F53-B401-94ACCC9293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2456551"/>
              </p:ext>
            </p:extLst>
          </p:nvPr>
        </p:nvGraphicFramePr>
        <p:xfrm>
          <a:off x="6453638" y="5226923"/>
          <a:ext cx="2090058" cy="11107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0662">
                  <a:extLst>
                    <a:ext uri="{9D8B030D-6E8A-4147-A177-3AD203B41FA5}">
                      <a16:colId xmlns:a16="http://schemas.microsoft.com/office/drawing/2014/main" val="4088248819"/>
                    </a:ext>
                  </a:extLst>
                </a:gridCol>
                <a:gridCol w="523132">
                  <a:extLst>
                    <a:ext uri="{9D8B030D-6E8A-4147-A177-3AD203B41FA5}">
                      <a16:colId xmlns:a16="http://schemas.microsoft.com/office/drawing/2014/main" val="975178358"/>
                    </a:ext>
                  </a:extLst>
                </a:gridCol>
                <a:gridCol w="523132">
                  <a:extLst>
                    <a:ext uri="{9D8B030D-6E8A-4147-A177-3AD203B41FA5}">
                      <a16:colId xmlns:a16="http://schemas.microsoft.com/office/drawing/2014/main" val="1880339659"/>
                    </a:ext>
                  </a:extLst>
                </a:gridCol>
                <a:gridCol w="523132">
                  <a:extLst>
                    <a:ext uri="{9D8B030D-6E8A-4147-A177-3AD203B41FA5}">
                      <a16:colId xmlns:a16="http://schemas.microsoft.com/office/drawing/2014/main" val="2889001961"/>
                    </a:ext>
                  </a:extLst>
                </a:gridCol>
              </a:tblGrid>
              <a:tr h="370259"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Gill Sans MT" panose="020B0502020104020203" pitchFamily="34" charset="0"/>
                        </a:rPr>
                        <a:t>R1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Gill Sans MT" panose="020B0502020104020203" pitchFamily="34" charset="0"/>
                        </a:rPr>
                        <a:t>R7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Gill Sans MT" panose="020B0502020104020203" pitchFamily="34" charset="0"/>
                        </a:rPr>
                        <a:t>R8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Gill Sans MT" panose="020B0502020104020203" pitchFamily="34" charset="0"/>
                        </a:rPr>
                        <a:t>R3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8165544"/>
                  </a:ext>
                </a:extLst>
              </a:tr>
              <a:tr h="370259"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Gill Sans MT" panose="020B0502020104020203" pitchFamily="34" charset="0"/>
                        </a:rPr>
                        <a:t>R2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Gill Sans MT" panose="020B0502020104020203" pitchFamily="34" charset="0"/>
                        </a:rPr>
                        <a:t>R3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b="1" dirty="0">
                        <a:latin typeface="Gill Sans MT" panose="020B0502020104020203" pitchFamily="34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b="1" dirty="0">
                        <a:latin typeface="Gill Sans MT" panose="020B0502020104020203" pitchFamily="34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0238756"/>
                  </a:ext>
                </a:extLst>
              </a:tr>
              <a:tr h="370259"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Gill Sans MT" panose="020B0502020104020203" pitchFamily="34" charset="0"/>
                        </a:rPr>
                        <a:t>R1</a:t>
                      </a:r>
                    </a:p>
                  </a:txBody>
                  <a:tcPr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Gill Sans MT" panose="020B0502020104020203" pitchFamily="34" charset="0"/>
                        </a:rPr>
                        <a:t>R9</a:t>
                      </a:r>
                    </a:p>
                  </a:txBody>
                  <a:tcPr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Gill Sans MT" panose="020B0502020104020203" pitchFamily="34" charset="0"/>
                        </a:rPr>
                        <a:t>R5</a:t>
                      </a:r>
                    </a:p>
                  </a:txBody>
                  <a:tcPr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Gill Sans MT" panose="020B0502020104020203" pitchFamily="34" charset="0"/>
                        </a:rPr>
                        <a:t>R6</a:t>
                      </a:r>
                    </a:p>
                  </a:txBody>
                  <a:tcPr>
                    <a:solidFill>
                      <a:srgbClr val="FF5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6204906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9448159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 animBg="1"/>
      <p:bldP spid="41" grpId="0" animBg="1"/>
      <p:bldP spid="42" grpId="0" animBg="1"/>
      <p:bldP spid="4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152A409E-DE84-47EA-B69E-8DE4B17AEB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Register interval highlights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3A6AB939-7E1B-4771-98FF-FC46C3F0F0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210490"/>
            <a:ext cx="7886700" cy="5727637"/>
          </a:xfrm>
        </p:spPr>
        <p:txBody>
          <a:bodyPr>
            <a:normAutofit/>
          </a:bodyPr>
          <a:lstStyle/>
          <a:p>
            <a:r>
              <a:rPr lang="en-US" dirty="0"/>
              <a:t>Single-entry prefetch subgraphs</a:t>
            </a:r>
          </a:p>
          <a:p>
            <a:pPr lvl="1"/>
            <a:r>
              <a:rPr lang="en-US" dirty="0"/>
              <a:t>Prefetch operations dominate register uses</a:t>
            </a:r>
          </a:p>
          <a:p>
            <a:r>
              <a:rPr lang="en-US" dirty="0"/>
              <a:t>Maximal-length </a:t>
            </a:r>
            <a:r>
              <a:rPr lang="en-US" dirty="0" err="1"/>
              <a:t>subgraphs</a:t>
            </a:r>
            <a:endParaRPr lang="en-US" dirty="0"/>
          </a:p>
          <a:p>
            <a:pPr lvl="1"/>
            <a:r>
              <a:rPr lang="en-US" dirty="0"/>
              <a:t>Minimize prefetch overheads</a:t>
            </a:r>
          </a:p>
          <a:p>
            <a:r>
              <a:rPr lang="en-US" dirty="0"/>
              <a:t>Minimal termination constraints</a:t>
            </a:r>
          </a:p>
          <a:p>
            <a:pPr lvl="1"/>
            <a:r>
              <a:rPr lang="en-US" dirty="0"/>
              <a:t>Encapsulate entire loops</a:t>
            </a:r>
          </a:p>
          <a:p>
            <a:pPr lvl="1"/>
            <a:r>
              <a:rPr lang="en-US" dirty="0"/>
              <a:t>Maximize dynamic instructions per interval</a:t>
            </a:r>
          </a:p>
          <a:p>
            <a:r>
              <a:rPr lang="en-US" dirty="0"/>
              <a:t>Multi-pass construction algorithm based on classic interval analysis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1C6843-B76E-4D25-AC07-776CBAEE3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t>26</a:t>
            </a:fld>
            <a:endParaRPr lang="en-US"/>
          </a:p>
        </p:txBody>
      </p:sp>
      <p:sp>
        <p:nvSpPr>
          <p:cNvPr id="10" name="goal">
            <a:extLst>
              <a:ext uri="{FF2B5EF4-FFF2-40B4-BE49-F238E27FC236}">
                <a16:creationId xmlns:a16="http://schemas.microsoft.com/office/drawing/2014/main" id="{DFBB5605-0FE1-4BC7-8425-9E26FA2A2C3E}"/>
              </a:ext>
            </a:extLst>
          </p:cNvPr>
          <p:cNvSpPr/>
          <p:nvPr/>
        </p:nvSpPr>
        <p:spPr>
          <a:xfrm>
            <a:off x="0" y="5236589"/>
            <a:ext cx="9144000" cy="99171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Need hardware mechanisms to provide fixed-size cache partitions for register intervals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761418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99F603-1799-4542-AEA9-D305513326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CF663C-47ED-4498-8375-0B9ECFB7A2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49" y="1210491"/>
            <a:ext cx="8299219" cy="4966472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chemeClr val="bg2">
                    <a:lumMod val="50000"/>
                  </a:schemeClr>
                </a:solidFill>
              </a:rPr>
              <a:t>Background and challenges</a:t>
            </a:r>
          </a:p>
          <a:p>
            <a:endParaRPr lang="en-US" sz="2600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sz="2600" dirty="0">
                <a:solidFill>
                  <a:schemeClr val="bg2">
                    <a:lumMod val="50000"/>
                  </a:schemeClr>
                </a:solidFill>
              </a:rPr>
              <a:t>The case for compiler-driven register prefetching in GPUs</a:t>
            </a:r>
          </a:p>
          <a:p>
            <a:endParaRPr lang="en-US" sz="2600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sz="2600" b="1" dirty="0"/>
              <a:t>LTRF architecture and compiler support</a:t>
            </a:r>
          </a:p>
          <a:p>
            <a:endParaRPr lang="en-US" sz="2600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sz="2600" dirty="0">
                <a:solidFill>
                  <a:schemeClr val="bg2">
                    <a:lumMod val="50000"/>
                  </a:schemeClr>
                </a:solidFill>
              </a:rPr>
              <a:t>Evaluation methodology</a:t>
            </a:r>
          </a:p>
          <a:p>
            <a:endParaRPr lang="en-US" sz="2600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sz="2600" dirty="0">
                <a:solidFill>
                  <a:schemeClr val="bg2">
                    <a:lumMod val="50000"/>
                  </a:schemeClr>
                </a:solidFill>
              </a:rPr>
              <a:t>Results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9EB097-16AE-4508-880E-79440BFFE1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3108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7" name="Rectangle 10"/>
          <p:cNvSpPr>
            <a:spLocks noChangeArrowheads="1"/>
          </p:cNvSpPr>
          <p:nvPr/>
        </p:nvSpPr>
        <p:spPr bwMode="auto">
          <a:xfrm>
            <a:off x="628650" y="4240207"/>
            <a:ext cx="1741489" cy="1936756"/>
          </a:xfrm>
          <a:prstGeom prst="rect">
            <a:avLst/>
          </a:pr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94" name="Rectangle 76"/>
          <p:cNvSpPr>
            <a:spLocks noChangeArrowheads="1"/>
          </p:cNvSpPr>
          <p:nvPr/>
        </p:nvSpPr>
        <p:spPr bwMode="auto">
          <a:xfrm>
            <a:off x="755650" y="4765671"/>
            <a:ext cx="1766889" cy="690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Register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195" name="Rectangle 77"/>
          <p:cNvSpPr>
            <a:spLocks noChangeArrowheads="1"/>
          </p:cNvSpPr>
          <p:nvPr/>
        </p:nvSpPr>
        <p:spPr bwMode="auto">
          <a:xfrm>
            <a:off x="1179513" y="5302247"/>
            <a:ext cx="887413" cy="690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File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3" name="Rectangle 203"/>
          <p:cNvSpPr>
            <a:spLocks noChangeArrowheads="1"/>
          </p:cNvSpPr>
          <p:nvPr/>
        </p:nvSpPr>
        <p:spPr bwMode="auto">
          <a:xfrm>
            <a:off x="3554415" y="5095872"/>
            <a:ext cx="0" cy="276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4" name="Rectangle 204"/>
          <p:cNvSpPr>
            <a:spLocks noChangeArrowheads="1"/>
          </p:cNvSpPr>
          <p:nvPr/>
        </p:nvSpPr>
        <p:spPr bwMode="auto">
          <a:xfrm>
            <a:off x="3670302" y="5095872"/>
            <a:ext cx="0" cy="276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210" name="Straight Connector 209"/>
          <p:cNvCxnSpPr/>
          <p:nvPr/>
        </p:nvCxnSpPr>
        <p:spPr>
          <a:xfrm>
            <a:off x="2814314" y="4336830"/>
            <a:ext cx="290834" cy="1743478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59" name="Straight Connector 3258"/>
          <p:cNvCxnSpPr/>
          <p:nvPr/>
        </p:nvCxnSpPr>
        <p:spPr>
          <a:xfrm flipH="1">
            <a:off x="2812728" y="4340642"/>
            <a:ext cx="282978" cy="1747402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BBAC8B-46E0-4B24-9642-524F1D28C5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210491"/>
            <a:ext cx="8426523" cy="4966472"/>
          </a:xfrm>
        </p:spPr>
        <p:txBody>
          <a:bodyPr/>
          <a:lstStyle/>
          <a:p>
            <a:r>
              <a:rPr lang="en-US" dirty="0"/>
              <a:t>“2-level” register file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9FB4F8-49A4-4331-9158-32A4BE810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9C8940D-4ADA-401F-BEDE-2434304D1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8358646" cy="723445"/>
          </a:xfrm>
        </p:spPr>
        <p:txBody>
          <a:bodyPr>
            <a:normAutofit/>
          </a:bodyPr>
          <a:lstStyle/>
          <a:p>
            <a:r>
              <a:rPr lang="en-US" dirty="0"/>
              <a:t>Latency Tolerant Register File (LTRF)</a:t>
            </a:r>
          </a:p>
        </p:txBody>
      </p:sp>
      <p:pic>
        <p:nvPicPr>
          <p:cNvPr id="7179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2453" y="3162291"/>
            <a:ext cx="2681290" cy="696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10" name="Rectangle 13"/>
          <p:cNvSpPr>
            <a:spLocks noChangeArrowheads="1"/>
          </p:cNvSpPr>
          <p:nvPr/>
        </p:nvSpPr>
        <p:spPr bwMode="auto">
          <a:xfrm>
            <a:off x="4930779" y="3190959"/>
            <a:ext cx="2573340" cy="59372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11" name="Rectangle 14"/>
          <p:cNvSpPr>
            <a:spLocks noChangeArrowheads="1"/>
          </p:cNvSpPr>
          <p:nvPr/>
        </p:nvSpPr>
        <p:spPr bwMode="auto">
          <a:xfrm>
            <a:off x="4930779" y="3190959"/>
            <a:ext cx="2573340" cy="593727"/>
          </a:xfrm>
          <a:prstGeom prst="rect">
            <a:avLst/>
          </a:prstGeom>
          <a:noFill/>
          <a:ln w="206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22" name="Rectangle 18"/>
          <p:cNvSpPr>
            <a:spLocks noChangeArrowheads="1"/>
          </p:cNvSpPr>
          <p:nvPr/>
        </p:nvSpPr>
        <p:spPr bwMode="auto">
          <a:xfrm>
            <a:off x="5315070" y="3302101"/>
            <a:ext cx="1960564" cy="417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Warp Scheduler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23" name="Rectangle 21"/>
          <p:cNvSpPr>
            <a:spLocks noChangeArrowheads="1"/>
          </p:cNvSpPr>
          <p:nvPr/>
        </p:nvSpPr>
        <p:spPr bwMode="auto">
          <a:xfrm>
            <a:off x="2716214" y="4222744"/>
            <a:ext cx="476250" cy="1960569"/>
          </a:xfrm>
          <a:prstGeom prst="rect">
            <a:avLst/>
          </a:pr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39" name="Rectangle 28"/>
          <p:cNvSpPr>
            <a:spLocks noChangeArrowheads="1"/>
          </p:cNvSpPr>
          <p:nvPr/>
        </p:nvSpPr>
        <p:spPr bwMode="auto">
          <a:xfrm rot="16200000">
            <a:off x="1963736" y="5006972"/>
            <a:ext cx="1954219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Crossbar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3242" name="Line 29"/>
          <p:cNvSpPr>
            <a:spLocks noChangeShapeType="1"/>
          </p:cNvSpPr>
          <p:nvPr/>
        </p:nvSpPr>
        <p:spPr bwMode="auto">
          <a:xfrm>
            <a:off x="2381251" y="5203822"/>
            <a:ext cx="268288" cy="0"/>
          </a:xfrm>
          <a:prstGeom prst="line">
            <a:avLst/>
          </a:prstGeom>
          <a:noFill/>
          <a:ln w="20638" cap="rnd">
            <a:solidFill>
              <a:srgbClr val="0C0C0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43" name="Freeform 30"/>
          <p:cNvSpPr>
            <a:spLocks/>
          </p:cNvSpPr>
          <p:nvPr/>
        </p:nvSpPr>
        <p:spPr bwMode="auto">
          <a:xfrm>
            <a:off x="2627314" y="5159372"/>
            <a:ext cx="88900" cy="88900"/>
          </a:xfrm>
          <a:custGeom>
            <a:avLst/>
            <a:gdLst>
              <a:gd name="T0" fmla="*/ 204 w 204"/>
              <a:gd name="T1" fmla="*/ 102 h 204"/>
              <a:gd name="T2" fmla="*/ 1 w 204"/>
              <a:gd name="T3" fmla="*/ 204 h 204"/>
              <a:gd name="T4" fmla="*/ 0 w 204"/>
              <a:gd name="T5" fmla="*/ 0 h 204"/>
              <a:gd name="T6" fmla="*/ 204 w 204"/>
              <a:gd name="T7" fmla="*/ 102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4" h="204">
                <a:moveTo>
                  <a:pt x="204" y="102"/>
                </a:moveTo>
                <a:lnTo>
                  <a:pt x="1" y="204"/>
                </a:lnTo>
                <a:cubicBezTo>
                  <a:pt x="32" y="140"/>
                  <a:pt x="32" y="64"/>
                  <a:pt x="0" y="0"/>
                </a:cubicBezTo>
                <a:lnTo>
                  <a:pt x="204" y="102"/>
                </a:lnTo>
                <a:close/>
              </a:path>
            </a:pathLst>
          </a:custGeom>
          <a:solidFill>
            <a:srgbClr val="0C0C0C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46" name="Line 31"/>
          <p:cNvSpPr>
            <a:spLocks noChangeShapeType="1"/>
          </p:cNvSpPr>
          <p:nvPr/>
        </p:nvSpPr>
        <p:spPr bwMode="auto">
          <a:xfrm>
            <a:off x="3206752" y="5202235"/>
            <a:ext cx="228600" cy="0"/>
          </a:xfrm>
          <a:prstGeom prst="line">
            <a:avLst/>
          </a:prstGeom>
          <a:noFill/>
          <a:ln w="20638" cap="rnd">
            <a:solidFill>
              <a:srgbClr val="0C0C0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47" name="Freeform 32"/>
          <p:cNvSpPr>
            <a:spLocks/>
          </p:cNvSpPr>
          <p:nvPr/>
        </p:nvSpPr>
        <p:spPr bwMode="auto">
          <a:xfrm>
            <a:off x="3414715" y="5157784"/>
            <a:ext cx="88900" cy="88900"/>
          </a:xfrm>
          <a:custGeom>
            <a:avLst/>
            <a:gdLst>
              <a:gd name="T0" fmla="*/ 204 w 204"/>
              <a:gd name="T1" fmla="*/ 101 h 203"/>
              <a:gd name="T2" fmla="*/ 0 w 204"/>
              <a:gd name="T3" fmla="*/ 203 h 203"/>
              <a:gd name="T4" fmla="*/ 0 w 204"/>
              <a:gd name="T5" fmla="*/ 0 h 203"/>
              <a:gd name="T6" fmla="*/ 204 w 204"/>
              <a:gd name="T7" fmla="*/ 101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4" h="203">
                <a:moveTo>
                  <a:pt x="204" y="101"/>
                </a:moveTo>
                <a:lnTo>
                  <a:pt x="0" y="203"/>
                </a:lnTo>
                <a:cubicBezTo>
                  <a:pt x="32" y="139"/>
                  <a:pt x="32" y="64"/>
                  <a:pt x="0" y="0"/>
                </a:cubicBezTo>
                <a:lnTo>
                  <a:pt x="204" y="101"/>
                </a:lnTo>
                <a:close/>
              </a:path>
            </a:pathLst>
          </a:custGeom>
          <a:solidFill>
            <a:srgbClr val="0C0C0C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201" name="Picture 3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255" y="4179897"/>
            <a:ext cx="530226" cy="481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49" name="Freeform 36"/>
          <p:cNvSpPr>
            <a:spLocks noEditPoints="1"/>
          </p:cNvSpPr>
          <p:nvPr/>
        </p:nvSpPr>
        <p:spPr bwMode="auto">
          <a:xfrm>
            <a:off x="6229355" y="4202122"/>
            <a:ext cx="446088" cy="398464"/>
          </a:xfrm>
          <a:custGeom>
            <a:avLst/>
            <a:gdLst>
              <a:gd name="T0" fmla="*/ 6 w 281"/>
              <a:gd name="T1" fmla="*/ 248 h 251"/>
              <a:gd name="T2" fmla="*/ 3 w 281"/>
              <a:gd name="T3" fmla="*/ 245 h 251"/>
              <a:gd name="T4" fmla="*/ 278 w 281"/>
              <a:gd name="T5" fmla="*/ 245 h 251"/>
              <a:gd name="T6" fmla="*/ 275 w 281"/>
              <a:gd name="T7" fmla="*/ 248 h 251"/>
              <a:gd name="T8" fmla="*/ 275 w 281"/>
              <a:gd name="T9" fmla="*/ 3 h 251"/>
              <a:gd name="T10" fmla="*/ 278 w 281"/>
              <a:gd name="T11" fmla="*/ 6 h 251"/>
              <a:gd name="T12" fmla="*/ 3 w 281"/>
              <a:gd name="T13" fmla="*/ 6 h 251"/>
              <a:gd name="T14" fmla="*/ 6 w 281"/>
              <a:gd name="T15" fmla="*/ 3 h 251"/>
              <a:gd name="T16" fmla="*/ 6 w 281"/>
              <a:gd name="T17" fmla="*/ 248 h 251"/>
              <a:gd name="T18" fmla="*/ 0 w 281"/>
              <a:gd name="T19" fmla="*/ 0 h 251"/>
              <a:gd name="T20" fmla="*/ 281 w 281"/>
              <a:gd name="T21" fmla="*/ 0 h 251"/>
              <a:gd name="T22" fmla="*/ 281 w 281"/>
              <a:gd name="T23" fmla="*/ 251 h 251"/>
              <a:gd name="T24" fmla="*/ 0 w 281"/>
              <a:gd name="T25" fmla="*/ 251 h 251"/>
              <a:gd name="T26" fmla="*/ 0 w 281"/>
              <a:gd name="T27" fmla="*/ 0 h 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81" h="251">
                <a:moveTo>
                  <a:pt x="6" y="248"/>
                </a:moveTo>
                <a:lnTo>
                  <a:pt x="3" y="245"/>
                </a:lnTo>
                <a:lnTo>
                  <a:pt x="278" y="245"/>
                </a:lnTo>
                <a:lnTo>
                  <a:pt x="275" y="248"/>
                </a:lnTo>
                <a:lnTo>
                  <a:pt x="275" y="3"/>
                </a:lnTo>
                <a:lnTo>
                  <a:pt x="278" y="6"/>
                </a:lnTo>
                <a:lnTo>
                  <a:pt x="3" y="6"/>
                </a:lnTo>
                <a:lnTo>
                  <a:pt x="6" y="3"/>
                </a:lnTo>
                <a:lnTo>
                  <a:pt x="6" y="248"/>
                </a:lnTo>
                <a:close/>
                <a:moveTo>
                  <a:pt x="0" y="0"/>
                </a:moveTo>
                <a:lnTo>
                  <a:pt x="281" y="0"/>
                </a:lnTo>
                <a:lnTo>
                  <a:pt x="281" y="251"/>
                </a:lnTo>
                <a:lnTo>
                  <a:pt x="0" y="25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206" name="Picture 3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255" y="4570424"/>
            <a:ext cx="530226" cy="481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57" name="Freeform 41"/>
          <p:cNvSpPr>
            <a:spLocks noEditPoints="1"/>
          </p:cNvSpPr>
          <p:nvPr/>
        </p:nvSpPr>
        <p:spPr bwMode="auto">
          <a:xfrm>
            <a:off x="6229355" y="4591061"/>
            <a:ext cx="446088" cy="398464"/>
          </a:xfrm>
          <a:custGeom>
            <a:avLst/>
            <a:gdLst>
              <a:gd name="T0" fmla="*/ 6 w 281"/>
              <a:gd name="T1" fmla="*/ 248 h 251"/>
              <a:gd name="T2" fmla="*/ 3 w 281"/>
              <a:gd name="T3" fmla="*/ 245 h 251"/>
              <a:gd name="T4" fmla="*/ 278 w 281"/>
              <a:gd name="T5" fmla="*/ 245 h 251"/>
              <a:gd name="T6" fmla="*/ 275 w 281"/>
              <a:gd name="T7" fmla="*/ 248 h 251"/>
              <a:gd name="T8" fmla="*/ 275 w 281"/>
              <a:gd name="T9" fmla="*/ 3 h 251"/>
              <a:gd name="T10" fmla="*/ 278 w 281"/>
              <a:gd name="T11" fmla="*/ 6 h 251"/>
              <a:gd name="T12" fmla="*/ 3 w 281"/>
              <a:gd name="T13" fmla="*/ 6 h 251"/>
              <a:gd name="T14" fmla="*/ 6 w 281"/>
              <a:gd name="T15" fmla="*/ 3 h 251"/>
              <a:gd name="T16" fmla="*/ 6 w 281"/>
              <a:gd name="T17" fmla="*/ 248 h 251"/>
              <a:gd name="T18" fmla="*/ 0 w 281"/>
              <a:gd name="T19" fmla="*/ 0 h 251"/>
              <a:gd name="T20" fmla="*/ 281 w 281"/>
              <a:gd name="T21" fmla="*/ 0 h 251"/>
              <a:gd name="T22" fmla="*/ 281 w 281"/>
              <a:gd name="T23" fmla="*/ 251 h 251"/>
              <a:gd name="T24" fmla="*/ 0 w 281"/>
              <a:gd name="T25" fmla="*/ 251 h 251"/>
              <a:gd name="T26" fmla="*/ 0 w 281"/>
              <a:gd name="T27" fmla="*/ 0 h 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81" h="251">
                <a:moveTo>
                  <a:pt x="6" y="248"/>
                </a:moveTo>
                <a:lnTo>
                  <a:pt x="3" y="245"/>
                </a:lnTo>
                <a:lnTo>
                  <a:pt x="278" y="245"/>
                </a:lnTo>
                <a:lnTo>
                  <a:pt x="275" y="248"/>
                </a:lnTo>
                <a:lnTo>
                  <a:pt x="275" y="3"/>
                </a:lnTo>
                <a:lnTo>
                  <a:pt x="278" y="6"/>
                </a:lnTo>
                <a:lnTo>
                  <a:pt x="3" y="6"/>
                </a:lnTo>
                <a:lnTo>
                  <a:pt x="6" y="3"/>
                </a:lnTo>
                <a:lnTo>
                  <a:pt x="6" y="248"/>
                </a:lnTo>
                <a:close/>
                <a:moveTo>
                  <a:pt x="0" y="0"/>
                </a:moveTo>
                <a:lnTo>
                  <a:pt x="281" y="0"/>
                </a:lnTo>
                <a:lnTo>
                  <a:pt x="281" y="251"/>
                </a:lnTo>
                <a:lnTo>
                  <a:pt x="0" y="25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211" name="Picture 4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255" y="4960950"/>
            <a:ext cx="530226" cy="481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61" name="Freeform 46"/>
          <p:cNvSpPr>
            <a:spLocks noEditPoints="1"/>
          </p:cNvSpPr>
          <p:nvPr/>
        </p:nvSpPr>
        <p:spPr bwMode="auto">
          <a:xfrm>
            <a:off x="6229355" y="4980000"/>
            <a:ext cx="446088" cy="398464"/>
          </a:xfrm>
          <a:custGeom>
            <a:avLst/>
            <a:gdLst>
              <a:gd name="T0" fmla="*/ 6 w 281"/>
              <a:gd name="T1" fmla="*/ 248 h 251"/>
              <a:gd name="T2" fmla="*/ 3 w 281"/>
              <a:gd name="T3" fmla="*/ 245 h 251"/>
              <a:gd name="T4" fmla="*/ 278 w 281"/>
              <a:gd name="T5" fmla="*/ 245 h 251"/>
              <a:gd name="T6" fmla="*/ 275 w 281"/>
              <a:gd name="T7" fmla="*/ 248 h 251"/>
              <a:gd name="T8" fmla="*/ 275 w 281"/>
              <a:gd name="T9" fmla="*/ 3 h 251"/>
              <a:gd name="T10" fmla="*/ 278 w 281"/>
              <a:gd name="T11" fmla="*/ 6 h 251"/>
              <a:gd name="T12" fmla="*/ 3 w 281"/>
              <a:gd name="T13" fmla="*/ 6 h 251"/>
              <a:gd name="T14" fmla="*/ 6 w 281"/>
              <a:gd name="T15" fmla="*/ 3 h 251"/>
              <a:gd name="T16" fmla="*/ 6 w 281"/>
              <a:gd name="T17" fmla="*/ 248 h 251"/>
              <a:gd name="T18" fmla="*/ 0 w 281"/>
              <a:gd name="T19" fmla="*/ 0 h 251"/>
              <a:gd name="T20" fmla="*/ 281 w 281"/>
              <a:gd name="T21" fmla="*/ 0 h 251"/>
              <a:gd name="T22" fmla="*/ 281 w 281"/>
              <a:gd name="T23" fmla="*/ 251 h 251"/>
              <a:gd name="T24" fmla="*/ 0 w 281"/>
              <a:gd name="T25" fmla="*/ 251 h 251"/>
              <a:gd name="T26" fmla="*/ 0 w 281"/>
              <a:gd name="T27" fmla="*/ 0 h 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81" h="251">
                <a:moveTo>
                  <a:pt x="6" y="248"/>
                </a:moveTo>
                <a:lnTo>
                  <a:pt x="3" y="245"/>
                </a:lnTo>
                <a:lnTo>
                  <a:pt x="278" y="245"/>
                </a:lnTo>
                <a:lnTo>
                  <a:pt x="275" y="248"/>
                </a:lnTo>
                <a:lnTo>
                  <a:pt x="275" y="3"/>
                </a:lnTo>
                <a:lnTo>
                  <a:pt x="278" y="6"/>
                </a:lnTo>
                <a:lnTo>
                  <a:pt x="3" y="6"/>
                </a:lnTo>
                <a:lnTo>
                  <a:pt x="6" y="3"/>
                </a:lnTo>
                <a:lnTo>
                  <a:pt x="6" y="248"/>
                </a:lnTo>
                <a:close/>
                <a:moveTo>
                  <a:pt x="0" y="0"/>
                </a:moveTo>
                <a:lnTo>
                  <a:pt x="281" y="0"/>
                </a:lnTo>
                <a:lnTo>
                  <a:pt x="281" y="251"/>
                </a:lnTo>
                <a:lnTo>
                  <a:pt x="0" y="25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216" name="Picture 4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255" y="5351476"/>
            <a:ext cx="530226" cy="481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68" name="Freeform 51"/>
          <p:cNvSpPr>
            <a:spLocks noEditPoints="1"/>
          </p:cNvSpPr>
          <p:nvPr/>
        </p:nvSpPr>
        <p:spPr bwMode="auto">
          <a:xfrm>
            <a:off x="6229355" y="5368939"/>
            <a:ext cx="446088" cy="398464"/>
          </a:xfrm>
          <a:custGeom>
            <a:avLst/>
            <a:gdLst>
              <a:gd name="T0" fmla="*/ 6 w 281"/>
              <a:gd name="T1" fmla="*/ 248 h 251"/>
              <a:gd name="T2" fmla="*/ 3 w 281"/>
              <a:gd name="T3" fmla="*/ 245 h 251"/>
              <a:gd name="T4" fmla="*/ 278 w 281"/>
              <a:gd name="T5" fmla="*/ 245 h 251"/>
              <a:gd name="T6" fmla="*/ 275 w 281"/>
              <a:gd name="T7" fmla="*/ 248 h 251"/>
              <a:gd name="T8" fmla="*/ 275 w 281"/>
              <a:gd name="T9" fmla="*/ 3 h 251"/>
              <a:gd name="T10" fmla="*/ 278 w 281"/>
              <a:gd name="T11" fmla="*/ 6 h 251"/>
              <a:gd name="T12" fmla="*/ 3 w 281"/>
              <a:gd name="T13" fmla="*/ 6 h 251"/>
              <a:gd name="T14" fmla="*/ 6 w 281"/>
              <a:gd name="T15" fmla="*/ 3 h 251"/>
              <a:gd name="T16" fmla="*/ 6 w 281"/>
              <a:gd name="T17" fmla="*/ 248 h 251"/>
              <a:gd name="T18" fmla="*/ 0 w 281"/>
              <a:gd name="T19" fmla="*/ 0 h 251"/>
              <a:gd name="T20" fmla="*/ 281 w 281"/>
              <a:gd name="T21" fmla="*/ 0 h 251"/>
              <a:gd name="T22" fmla="*/ 281 w 281"/>
              <a:gd name="T23" fmla="*/ 251 h 251"/>
              <a:gd name="T24" fmla="*/ 0 w 281"/>
              <a:gd name="T25" fmla="*/ 251 h 251"/>
              <a:gd name="T26" fmla="*/ 0 w 281"/>
              <a:gd name="T27" fmla="*/ 0 h 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81" h="251">
                <a:moveTo>
                  <a:pt x="6" y="248"/>
                </a:moveTo>
                <a:lnTo>
                  <a:pt x="3" y="245"/>
                </a:lnTo>
                <a:lnTo>
                  <a:pt x="278" y="245"/>
                </a:lnTo>
                <a:lnTo>
                  <a:pt x="275" y="248"/>
                </a:lnTo>
                <a:lnTo>
                  <a:pt x="275" y="3"/>
                </a:lnTo>
                <a:lnTo>
                  <a:pt x="278" y="6"/>
                </a:lnTo>
                <a:lnTo>
                  <a:pt x="3" y="6"/>
                </a:lnTo>
                <a:lnTo>
                  <a:pt x="6" y="3"/>
                </a:lnTo>
                <a:lnTo>
                  <a:pt x="6" y="248"/>
                </a:lnTo>
                <a:close/>
                <a:moveTo>
                  <a:pt x="0" y="0"/>
                </a:moveTo>
                <a:lnTo>
                  <a:pt x="281" y="0"/>
                </a:lnTo>
                <a:lnTo>
                  <a:pt x="281" y="251"/>
                </a:lnTo>
                <a:lnTo>
                  <a:pt x="0" y="25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221" name="Picture 5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255" y="5735652"/>
            <a:ext cx="530226" cy="487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22" name="Picture 5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255" y="5735652"/>
            <a:ext cx="530226" cy="487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Freeform 56"/>
          <p:cNvSpPr>
            <a:spLocks noEditPoints="1"/>
          </p:cNvSpPr>
          <p:nvPr/>
        </p:nvSpPr>
        <p:spPr bwMode="auto">
          <a:xfrm>
            <a:off x="6229355" y="5757877"/>
            <a:ext cx="446088" cy="398464"/>
          </a:xfrm>
          <a:custGeom>
            <a:avLst/>
            <a:gdLst>
              <a:gd name="T0" fmla="*/ 6 w 281"/>
              <a:gd name="T1" fmla="*/ 248 h 251"/>
              <a:gd name="T2" fmla="*/ 3 w 281"/>
              <a:gd name="T3" fmla="*/ 246 h 251"/>
              <a:gd name="T4" fmla="*/ 278 w 281"/>
              <a:gd name="T5" fmla="*/ 246 h 251"/>
              <a:gd name="T6" fmla="*/ 275 w 281"/>
              <a:gd name="T7" fmla="*/ 248 h 251"/>
              <a:gd name="T8" fmla="*/ 275 w 281"/>
              <a:gd name="T9" fmla="*/ 3 h 251"/>
              <a:gd name="T10" fmla="*/ 278 w 281"/>
              <a:gd name="T11" fmla="*/ 7 h 251"/>
              <a:gd name="T12" fmla="*/ 3 w 281"/>
              <a:gd name="T13" fmla="*/ 7 h 251"/>
              <a:gd name="T14" fmla="*/ 6 w 281"/>
              <a:gd name="T15" fmla="*/ 3 h 251"/>
              <a:gd name="T16" fmla="*/ 6 w 281"/>
              <a:gd name="T17" fmla="*/ 248 h 251"/>
              <a:gd name="T18" fmla="*/ 0 w 281"/>
              <a:gd name="T19" fmla="*/ 0 h 251"/>
              <a:gd name="T20" fmla="*/ 281 w 281"/>
              <a:gd name="T21" fmla="*/ 0 h 251"/>
              <a:gd name="T22" fmla="*/ 281 w 281"/>
              <a:gd name="T23" fmla="*/ 251 h 251"/>
              <a:gd name="T24" fmla="*/ 0 w 281"/>
              <a:gd name="T25" fmla="*/ 251 h 251"/>
              <a:gd name="T26" fmla="*/ 0 w 281"/>
              <a:gd name="T27" fmla="*/ 0 h 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81" h="251">
                <a:moveTo>
                  <a:pt x="6" y="248"/>
                </a:moveTo>
                <a:lnTo>
                  <a:pt x="3" y="246"/>
                </a:lnTo>
                <a:lnTo>
                  <a:pt x="278" y="246"/>
                </a:lnTo>
                <a:lnTo>
                  <a:pt x="275" y="248"/>
                </a:lnTo>
                <a:lnTo>
                  <a:pt x="275" y="3"/>
                </a:lnTo>
                <a:lnTo>
                  <a:pt x="278" y="7"/>
                </a:lnTo>
                <a:lnTo>
                  <a:pt x="3" y="7"/>
                </a:lnTo>
                <a:lnTo>
                  <a:pt x="6" y="3"/>
                </a:lnTo>
                <a:lnTo>
                  <a:pt x="6" y="248"/>
                </a:lnTo>
                <a:close/>
                <a:moveTo>
                  <a:pt x="0" y="0"/>
                </a:moveTo>
                <a:lnTo>
                  <a:pt x="281" y="0"/>
                </a:lnTo>
                <a:lnTo>
                  <a:pt x="281" y="251"/>
                </a:lnTo>
                <a:lnTo>
                  <a:pt x="0" y="25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78" name="Rectangle 58"/>
          <p:cNvSpPr>
            <a:spLocks noChangeArrowheads="1"/>
          </p:cNvSpPr>
          <p:nvPr/>
        </p:nvSpPr>
        <p:spPr bwMode="auto">
          <a:xfrm rot="16200000">
            <a:off x="5475290" y="5021275"/>
            <a:ext cx="1951044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Operand Collector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181" name="Rectangle 61"/>
          <p:cNvSpPr>
            <a:spLocks noChangeArrowheads="1"/>
          </p:cNvSpPr>
          <p:nvPr/>
        </p:nvSpPr>
        <p:spPr bwMode="auto">
          <a:xfrm>
            <a:off x="6234118" y="4206885"/>
            <a:ext cx="436563" cy="1944694"/>
          </a:xfrm>
          <a:prstGeom prst="rect">
            <a:avLst/>
          </a:pr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82" name="Line 62"/>
          <p:cNvSpPr>
            <a:spLocks noChangeShapeType="1"/>
          </p:cNvSpPr>
          <p:nvPr/>
        </p:nvSpPr>
        <p:spPr bwMode="auto">
          <a:xfrm flipV="1">
            <a:off x="5999160" y="5189551"/>
            <a:ext cx="201168" cy="1588"/>
          </a:xfrm>
          <a:prstGeom prst="line">
            <a:avLst/>
          </a:prstGeom>
          <a:noFill/>
          <a:ln w="20638" cap="rnd">
            <a:solidFill>
              <a:srgbClr val="0C0C0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83" name="Freeform 63"/>
          <p:cNvSpPr>
            <a:spLocks/>
          </p:cNvSpPr>
          <p:nvPr/>
        </p:nvSpPr>
        <p:spPr bwMode="auto">
          <a:xfrm>
            <a:off x="6138868" y="5145100"/>
            <a:ext cx="88900" cy="88900"/>
          </a:xfrm>
          <a:custGeom>
            <a:avLst/>
            <a:gdLst>
              <a:gd name="T0" fmla="*/ 204 w 204"/>
              <a:gd name="T1" fmla="*/ 102 h 204"/>
              <a:gd name="T2" fmla="*/ 0 w 204"/>
              <a:gd name="T3" fmla="*/ 204 h 204"/>
              <a:gd name="T4" fmla="*/ 0 w 204"/>
              <a:gd name="T5" fmla="*/ 0 h 204"/>
              <a:gd name="T6" fmla="*/ 204 w 204"/>
              <a:gd name="T7" fmla="*/ 102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4" h="204">
                <a:moveTo>
                  <a:pt x="204" y="102"/>
                </a:moveTo>
                <a:lnTo>
                  <a:pt x="0" y="204"/>
                </a:lnTo>
                <a:cubicBezTo>
                  <a:pt x="32" y="140"/>
                  <a:pt x="32" y="64"/>
                  <a:pt x="0" y="0"/>
                </a:cubicBezTo>
                <a:lnTo>
                  <a:pt x="204" y="102"/>
                </a:lnTo>
                <a:close/>
              </a:path>
            </a:pathLst>
          </a:custGeom>
          <a:solidFill>
            <a:srgbClr val="0C0C0C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232" name="Picture 6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0881" y="4179897"/>
            <a:ext cx="538163" cy="2057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84" name="Freeform 66"/>
          <p:cNvSpPr>
            <a:spLocks/>
          </p:cNvSpPr>
          <p:nvPr/>
        </p:nvSpPr>
        <p:spPr bwMode="auto">
          <a:xfrm>
            <a:off x="7042156" y="4203710"/>
            <a:ext cx="444500" cy="1960569"/>
          </a:xfrm>
          <a:custGeom>
            <a:avLst/>
            <a:gdLst>
              <a:gd name="T0" fmla="*/ 0 w 280"/>
              <a:gd name="T1" fmla="*/ 0 h 1235"/>
              <a:gd name="T2" fmla="*/ 0 w 280"/>
              <a:gd name="T3" fmla="*/ 1235 h 1235"/>
              <a:gd name="T4" fmla="*/ 280 w 280"/>
              <a:gd name="T5" fmla="*/ 1111 h 1235"/>
              <a:gd name="T6" fmla="*/ 280 w 280"/>
              <a:gd name="T7" fmla="*/ 124 h 1235"/>
              <a:gd name="T8" fmla="*/ 0 w 280"/>
              <a:gd name="T9" fmla="*/ 0 h 12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0" h="1235">
                <a:moveTo>
                  <a:pt x="0" y="0"/>
                </a:moveTo>
                <a:lnTo>
                  <a:pt x="0" y="1235"/>
                </a:lnTo>
                <a:lnTo>
                  <a:pt x="280" y="1111"/>
                </a:lnTo>
                <a:lnTo>
                  <a:pt x="280" y="124"/>
                </a:lnTo>
                <a:lnTo>
                  <a:pt x="0" y="0"/>
                </a:lnTo>
                <a:close/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85" name="Line 67"/>
          <p:cNvSpPr>
            <a:spLocks noChangeShapeType="1"/>
          </p:cNvSpPr>
          <p:nvPr/>
        </p:nvSpPr>
        <p:spPr bwMode="auto">
          <a:xfrm>
            <a:off x="6688143" y="5178438"/>
            <a:ext cx="284163" cy="0"/>
          </a:xfrm>
          <a:prstGeom prst="line">
            <a:avLst/>
          </a:prstGeom>
          <a:noFill/>
          <a:ln w="20638" cap="rnd">
            <a:solidFill>
              <a:srgbClr val="0C0C0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86" name="Freeform 68"/>
          <p:cNvSpPr>
            <a:spLocks/>
          </p:cNvSpPr>
          <p:nvPr/>
        </p:nvSpPr>
        <p:spPr bwMode="auto">
          <a:xfrm>
            <a:off x="6950081" y="5133988"/>
            <a:ext cx="88900" cy="88900"/>
          </a:xfrm>
          <a:custGeom>
            <a:avLst/>
            <a:gdLst>
              <a:gd name="T0" fmla="*/ 204 w 204"/>
              <a:gd name="T1" fmla="*/ 102 h 204"/>
              <a:gd name="T2" fmla="*/ 0 w 204"/>
              <a:gd name="T3" fmla="*/ 204 h 204"/>
              <a:gd name="T4" fmla="*/ 0 w 204"/>
              <a:gd name="T5" fmla="*/ 0 h 204"/>
              <a:gd name="T6" fmla="*/ 204 w 204"/>
              <a:gd name="T7" fmla="*/ 102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4" h="204">
                <a:moveTo>
                  <a:pt x="204" y="102"/>
                </a:moveTo>
                <a:lnTo>
                  <a:pt x="0" y="204"/>
                </a:lnTo>
                <a:cubicBezTo>
                  <a:pt x="32" y="140"/>
                  <a:pt x="32" y="64"/>
                  <a:pt x="0" y="0"/>
                </a:cubicBezTo>
                <a:lnTo>
                  <a:pt x="204" y="102"/>
                </a:lnTo>
                <a:close/>
              </a:path>
            </a:pathLst>
          </a:custGeom>
          <a:solidFill>
            <a:srgbClr val="0C0C0C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89" name="Line 69"/>
          <p:cNvSpPr>
            <a:spLocks noChangeShapeType="1"/>
          </p:cNvSpPr>
          <p:nvPr/>
        </p:nvSpPr>
        <p:spPr bwMode="auto">
          <a:xfrm>
            <a:off x="7504119" y="5176851"/>
            <a:ext cx="282575" cy="0"/>
          </a:xfrm>
          <a:prstGeom prst="line">
            <a:avLst/>
          </a:prstGeom>
          <a:noFill/>
          <a:ln w="20638" cap="rnd">
            <a:solidFill>
              <a:srgbClr val="0C0C0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90" name="Freeform 70"/>
          <p:cNvSpPr>
            <a:spLocks/>
          </p:cNvSpPr>
          <p:nvPr/>
        </p:nvSpPr>
        <p:spPr bwMode="auto">
          <a:xfrm>
            <a:off x="7766057" y="5132400"/>
            <a:ext cx="88900" cy="88900"/>
          </a:xfrm>
          <a:custGeom>
            <a:avLst/>
            <a:gdLst>
              <a:gd name="T0" fmla="*/ 204 w 204"/>
              <a:gd name="T1" fmla="*/ 101 h 203"/>
              <a:gd name="T2" fmla="*/ 0 w 204"/>
              <a:gd name="T3" fmla="*/ 203 h 203"/>
              <a:gd name="T4" fmla="*/ 0 w 204"/>
              <a:gd name="T5" fmla="*/ 0 h 203"/>
              <a:gd name="T6" fmla="*/ 204 w 204"/>
              <a:gd name="T7" fmla="*/ 101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4" h="203">
                <a:moveTo>
                  <a:pt x="204" y="101"/>
                </a:moveTo>
                <a:lnTo>
                  <a:pt x="0" y="203"/>
                </a:lnTo>
                <a:cubicBezTo>
                  <a:pt x="33" y="139"/>
                  <a:pt x="33" y="64"/>
                  <a:pt x="0" y="0"/>
                </a:cubicBezTo>
                <a:lnTo>
                  <a:pt x="204" y="101"/>
                </a:lnTo>
                <a:close/>
              </a:path>
            </a:pathLst>
          </a:custGeom>
          <a:solidFill>
            <a:srgbClr val="0C0C0C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239" name="Picture 71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8444" y="4165610"/>
            <a:ext cx="628651" cy="2057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91" name="Rectangle 73"/>
          <p:cNvSpPr>
            <a:spLocks noChangeArrowheads="1"/>
          </p:cNvSpPr>
          <p:nvPr/>
        </p:nvSpPr>
        <p:spPr bwMode="auto">
          <a:xfrm>
            <a:off x="7854957" y="4187835"/>
            <a:ext cx="541338" cy="1966919"/>
          </a:xfrm>
          <a:prstGeom prst="rect">
            <a:avLst/>
          </a:pr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92" name="Rectangle 74"/>
          <p:cNvSpPr>
            <a:spLocks noChangeArrowheads="1"/>
          </p:cNvSpPr>
          <p:nvPr/>
        </p:nvSpPr>
        <p:spPr bwMode="auto">
          <a:xfrm rot="16200000">
            <a:off x="7137404" y="4987938"/>
            <a:ext cx="1960569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SIMD Units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7199" name="Line 81"/>
          <p:cNvSpPr>
            <a:spLocks noChangeShapeType="1"/>
          </p:cNvSpPr>
          <p:nvPr/>
        </p:nvSpPr>
        <p:spPr bwMode="auto">
          <a:xfrm flipH="1" flipV="1">
            <a:off x="6448431" y="3854459"/>
            <a:ext cx="3175" cy="333376"/>
          </a:xfrm>
          <a:prstGeom prst="line">
            <a:avLst/>
          </a:prstGeom>
          <a:noFill/>
          <a:ln w="20638" cap="rnd">
            <a:solidFill>
              <a:srgbClr val="0C0C0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00" name="Freeform 82"/>
          <p:cNvSpPr>
            <a:spLocks/>
          </p:cNvSpPr>
          <p:nvPr/>
        </p:nvSpPr>
        <p:spPr bwMode="auto">
          <a:xfrm>
            <a:off x="6403981" y="3787784"/>
            <a:ext cx="88900" cy="88900"/>
          </a:xfrm>
          <a:custGeom>
            <a:avLst/>
            <a:gdLst>
              <a:gd name="T0" fmla="*/ 100 w 204"/>
              <a:gd name="T1" fmla="*/ 0 h 205"/>
              <a:gd name="T2" fmla="*/ 204 w 204"/>
              <a:gd name="T3" fmla="*/ 202 h 205"/>
              <a:gd name="T4" fmla="*/ 0 w 204"/>
              <a:gd name="T5" fmla="*/ 205 h 205"/>
              <a:gd name="T6" fmla="*/ 100 w 204"/>
              <a:gd name="T7" fmla="*/ 0 h 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4" h="205">
                <a:moveTo>
                  <a:pt x="100" y="0"/>
                </a:moveTo>
                <a:lnTo>
                  <a:pt x="204" y="202"/>
                </a:lnTo>
                <a:cubicBezTo>
                  <a:pt x="140" y="171"/>
                  <a:pt x="64" y="172"/>
                  <a:pt x="0" y="205"/>
                </a:cubicBezTo>
                <a:lnTo>
                  <a:pt x="100" y="0"/>
                </a:lnTo>
                <a:close/>
              </a:path>
            </a:pathLst>
          </a:custGeom>
          <a:solidFill>
            <a:srgbClr val="0C0C0C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03" name="Line 83"/>
          <p:cNvSpPr>
            <a:spLocks noChangeShapeType="1"/>
          </p:cNvSpPr>
          <p:nvPr/>
        </p:nvSpPr>
        <p:spPr bwMode="auto">
          <a:xfrm>
            <a:off x="7258056" y="3787784"/>
            <a:ext cx="6350" cy="447676"/>
          </a:xfrm>
          <a:prstGeom prst="line">
            <a:avLst/>
          </a:prstGeom>
          <a:noFill/>
          <a:ln w="20638" cap="rnd">
            <a:solidFill>
              <a:srgbClr val="0C0C0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04" name="Freeform 84"/>
          <p:cNvSpPr>
            <a:spLocks/>
          </p:cNvSpPr>
          <p:nvPr/>
        </p:nvSpPr>
        <p:spPr bwMode="auto">
          <a:xfrm>
            <a:off x="7218369" y="4213235"/>
            <a:ext cx="88900" cy="88900"/>
          </a:xfrm>
          <a:custGeom>
            <a:avLst/>
            <a:gdLst>
              <a:gd name="T0" fmla="*/ 104 w 204"/>
              <a:gd name="T1" fmla="*/ 205 h 205"/>
              <a:gd name="T2" fmla="*/ 0 w 204"/>
              <a:gd name="T3" fmla="*/ 2 h 205"/>
              <a:gd name="T4" fmla="*/ 204 w 204"/>
              <a:gd name="T5" fmla="*/ 0 h 205"/>
              <a:gd name="T6" fmla="*/ 104 w 204"/>
              <a:gd name="T7" fmla="*/ 205 h 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4" h="205">
                <a:moveTo>
                  <a:pt x="104" y="205"/>
                </a:moveTo>
                <a:lnTo>
                  <a:pt x="0" y="2"/>
                </a:lnTo>
                <a:cubicBezTo>
                  <a:pt x="65" y="34"/>
                  <a:pt x="140" y="33"/>
                  <a:pt x="204" y="0"/>
                </a:cubicBezTo>
                <a:lnTo>
                  <a:pt x="104" y="205"/>
                </a:lnTo>
                <a:close/>
              </a:path>
            </a:pathLst>
          </a:custGeom>
          <a:solidFill>
            <a:srgbClr val="0C0C0C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191" name="Straight Connector 190"/>
          <p:cNvCxnSpPr/>
          <p:nvPr/>
        </p:nvCxnSpPr>
        <p:spPr>
          <a:xfrm>
            <a:off x="5617049" y="4317324"/>
            <a:ext cx="290834" cy="1743478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2" name="Straight Connector 191"/>
          <p:cNvCxnSpPr/>
          <p:nvPr/>
        </p:nvCxnSpPr>
        <p:spPr>
          <a:xfrm flipH="1">
            <a:off x="5615463" y="4321136"/>
            <a:ext cx="282978" cy="1747402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3" name="Rectangle 21"/>
          <p:cNvSpPr>
            <a:spLocks noChangeArrowheads="1"/>
          </p:cNvSpPr>
          <p:nvPr/>
        </p:nvSpPr>
        <p:spPr bwMode="auto">
          <a:xfrm>
            <a:off x="5518949" y="4203238"/>
            <a:ext cx="476250" cy="1960569"/>
          </a:xfrm>
          <a:prstGeom prst="rect">
            <a:avLst/>
          </a:pr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4" name="Rectangle 28"/>
          <p:cNvSpPr>
            <a:spLocks noChangeArrowheads="1"/>
          </p:cNvSpPr>
          <p:nvPr/>
        </p:nvSpPr>
        <p:spPr bwMode="auto">
          <a:xfrm rot="16200000">
            <a:off x="4766471" y="4987466"/>
            <a:ext cx="1954219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Crossbar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95" name="Freeform 30"/>
          <p:cNvSpPr>
            <a:spLocks/>
          </p:cNvSpPr>
          <p:nvPr/>
        </p:nvSpPr>
        <p:spPr bwMode="auto">
          <a:xfrm>
            <a:off x="5430049" y="5139866"/>
            <a:ext cx="88900" cy="88900"/>
          </a:xfrm>
          <a:custGeom>
            <a:avLst/>
            <a:gdLst>
              <a:gd name="T0" fmla="*/ 204 w 204"/>
              <a:gd name="T1" fmla="*/ 102 h 204"/>
              <a:gd name="T2" fmla="*/ 1 w 204"/>
              <a:gd name="T3" fmla="*/ 204 h 204"/>
              <a:gd name="T4" fmla="*/ 0 w 204"/>
              <a:gd name="T5" fmla="*/ 0 h 204"/>
              <a:gd name="T6" fmla="*/ 204 w 204"/>
              <a:gd name="T7" fmla="*/ 102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4" h="204">
                <a:moveTo>
                  <a:pt x="204" y="102"/>
                </a:moveTo>
                <a:lnTo>
                  <a:pt x="1" y="204"/>
                </a:lnTo>
                <a:cubicBezTo>
                  <a:pt x="32" y="140"/>
                  <a:pt x="32" y="64"/>
                  <a:pt x="0" y="0"/>
                </a:cubicBezTo>
                <a:lnTo>
                  <a:pt x="204" y="102"/>
                </a:lnTo>
                <a:close/>
              </a:path>
            </a:pathLst>
          </a:custGeom>
          <a:solidFill>
            <a:srgbClr val="0C0C0C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8" name="Line 29"/>
          <p:cNvSpPr>
            <a:spLocks noChangeShapeType="1"/>
          </p:cNvSpPr>
          <p:nvPr/>
        </p:nvSpPr>
        <p:spPr bwMode="auto">
          <a:xfrm>
            <a:off x="5240208" y="5181645"/>
            <a:ext cx="246888" cy="0"/>
          </a:xfrm>
          <a:prstGeom prst="line">
            <a:avLst/>
          </a:prstGeom>
          <a:noFill/>
          <a:ln w="20638" cap="rnd">
            <a:solidFill>
              <a:srgbClr val="0C0C0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" name="Rectangle 173">
            <a:extLst>
              <a:ext uri="{FF2B5EF4-FFF2-40B4-BE49-F238E27FC236}">
                <a16:creationId xmlns:a16="http://schemas.microsoft.com/office/drawing/2014/main" id="{49A6B8FA-54B2-42E7-85ED-413AD54B8873}"/>
              </a:ext>
            </a:extLst>
          </p:cNvPr>
          <p:cNvSpPr/>
          <p:nvPr/>
        </p:nvSpPr>
        <p:spPr>
          <a:xfrm>
            <a:off x="3513139" y="4187835"/>
            <a:ext cx="1722440" cy="195421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3500" dirty="0">
                <a:solidFill>
                  <a:srgbClr val="000000"/>
                </a:solidFill>
                <a:latin typeface="Calibri" panose="020F0502020204030204" pitchFamily="34" charset="0"/>
              </a:rPr>
              <a:t>Register File Cache</a:t>
            </a:r>
            <a:endParaRPr lang="en-US" altLang="en-US" sz="35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67" name="Rectangle 75">
            <a:extLst>
              <a:ext uri="{FF2B5EF4-FFF2-40B4-BE49-F238E27FC236}">
                <a16:creationId xmlns:a16="http://schemas.microsoft.com/office/drawing/2014/main" id="{12DE3F78-128C-4045-A038-9B6877895F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3143" y="4317746"/>
            <a:ext cx="1200151" cy="690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Main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88560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7" name="Rectangle 10"/>
          <p:cNvSpPr>
            <a:spLocks noChangeArrowheads="1"/>
          </p:cNvSpPr>
          <p:nvPr/>
        </p:nvSpPr>
        <p:spPr bwMode="auto">
          <a:xfrm>
            <a:off x="628650" y="4240207"/>
            <a:ext cx="1741489" cy="1936756"/>
          </a:xfrm>
          <a:prstGeom prst="rect">
            <a:avLst/>
          </a:pr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94" name="Rectangle 76"/>
          <p:cNvSpPr>
            <a:spLocks noChangeArrowheads="1"/>
          </p:cNvSpPr>
          <p:nvPr/>
        </p:nvSpPr>
        <p:spPr bwMode="auto">
          <a:xfrm>
            <a:off x="755650" y="4765671"/>
            <a:ext cx="1766889" cy="690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Register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195" name="Rectangle 77"/>
          <p:cNvSpPr>
            <a:spLocks noChangeArrowheads="1"/>
          </p:cNvSpPr>
          <p:nvPr/>
        </p:nvSpPr>
        <p:spPr bwMode="auto">
          <a:xfrm>
            <a:off x="1179513" y="5302247"/>
            <a:ext cx="887413" cy="690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File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3" name="Rectangle 203"/>
          <p:cNvSpPr>
            <a:spLocks noChangeArrowheads="1"/>
          </p:cNvSpPr>
          <p:nvPr/>
        </p:nvSpPr>
        <p:spPr bwMode="auto">
          <a:xfrm>
            <a:off x="3554415" y="5095872"/>
            <a:ext cx="0" cy="276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4" name="Rectangle 204"/>
          <p:cNvSpPr>
            <a:spLocks noChangeArrowheads="1"/>
          </p:cNvSpPr>
          <p:nvPr/>
        </p:nvSpPr>
        <p:spPr bwMode="auto">
          <a:xfrm>
            <a:off x="3670302" y="5095872"/>
            <a:ext cx="0" cy="276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210" name="Straight Connector 209"/>
          <p:cNvCxnSpPr/>
          <p:nvPr/>
        </p:nvCxnSpPr>
        <p:spPr>
          <a:xfrm>
            <a:off x="2814314" y="4336830"/>
            <a:ext cx="290834" cy="1743478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59" name="Straight Connector 3258"/>
          <p:cNvCxnSpPr/>
          <p:nvPr/>
        </p:nvCxnSpPr>
        <p:spPr>
          <a:xfrm flipH="1">
            <a:off x="2812728" y="4340642"/>
            <a:ext cx="282978" cy="1747402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BBAC8B-46E0-4B24-9642-524F1D28C5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210491"/>
            <a:ext cx="8426523" cy="4966472"/>
          </a:xfrm>
        </p:spPr>
        <p:txBody>
          <a:bodyPr/>
          <a:lstStyle/>
          <a:p>
            <a:r>
              <a:rPr lang="en-US" dirty="0"/>
              <a:t>“2-level” register file + warp scheduler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9FB4F8-49A4-4331-9158-32A4BE810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9C8940D-4ADA-401F-BEDE-2434304D1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8358646" cy="723445"/>
          </a:xfrm>
        </p:spPr>
        <p:txBody>
          <a:bodyPr>
            <a:normAutofit/>
          </a:bodyPr>
          <a:lstStyle/>
          <a:p>
            <a:r>
              <a:rPr lang="en-US" dirty="0"/>
              <a:t>Latency Tolerant Register File (LTRF)</a:t>
            </a:r>
          </a:p>
        </p:txBody>
      </p:sp>
      <p:pic>
        <p:nvPicPr>
          <p:cNvPr id="7179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2453" y="3162291"/>
            <a:ext cx="2681290" cy="696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10" name="Rectangle 13"/>
          <p:cNvSpPr>
            <a:spLocks noChangeArrowheads="1"/>
          </p:cNvSpPr>
          <p:nvPr/>
        </p:nvSpPr>
        <p:spPr bwMode="auto">
          <a:xfrm>
            <a:off x="4930779" y="3190959"/>
            <a:ext cx="2573340" cy="593727"/>
          </a:xfrm>
          <a:prstGeom prst="rect">
            <a:avLst/>
          </a:prstGeom>
          <a:solidFill>
            <a:srgbClr val="A8D08D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11" name="Rectangle 14"/>
          <p:cNvSpPr>
            <a:spLocks noChangeArrowheads="1"/>
          </p:cNvSpPr>
          <p:nvPr/>
        </p:nvSpPr>
        <p:spPr bwMode="auto">
          <a:xfrm>
            <a:off x="4930779" y="3190959"/>
            <a:ext cx="2573340" cy="593727"/>
          </a:xfrm>
          <a:prstGeom prst="rect">
            <a:avLst/>
          </a:prstGeom>
          <a:noFill/>
          <a:ln w="206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15" name="Rectangle 15"/>
          <p:cNvSpPr>
            <a:spLocks noChangeArrowheads="1"/>
          </p:cNvSpPr>
          <p:nvPr/>
        </p:nvSpPr>
        <p:spPr bwMode="auto">
          <a:xfrm>
            <a:off x="5629280" y="3144921"/>
            <a:ext cx="117961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Two-Level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22" name="Rectangle 18"/>
          <p:cNvSpPr>
            <a:spLocks noChangeArrowheads="1"/>
          </p:cNvSpPr>
          <p:nvPr/>
        </p:nvSpPr>
        <p:spPr bwMode="auto">
          <a:xfrm>
            <a:off x="5346705" y="3441725"/>
            <a:ext cx="1960564" cy="417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Warp Scheduler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23" name="Rectangle 21"/>
          <p:cNvSpPr>
            <a:spLocks noChangeArrowheads="1"/>
          </p:cNvSpPr>
          <p:nvPr/>
        </p:nvSpPr>
        <p:spPr bwMode="auto">
          <a:xfrm>
            <a:off x="2716214" y="4222744"/>
            <a:ext cx="476250" cy="1960569"/>
          </a:xfrm>
          <a:prstGeom prst="rect">
            <a:avLst/>
          </a:pr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39" name="Rectangle 28"/>
          <p:cNvSpPr>
            <a:spLocks noChangeArrowheads="1"/>
          </p:cNvSpPr>
          <p:nvPr/>
        </p:nvSpPr>
        <p:spPr bwMode="auto">
          <a:xfrm rot="16200000">
            <a:off x="1963736" y="5006972"/>
            <a:ext cx="1954219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Crossbar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3242" name="Line 29"/>
          <p:cNvSpPr>
            <a:spLocks noChangeShapeType="1"/>
          </p:cNvSpPr>
          <p:nvPr/>
        </p:nvSpPr>
        <p:spPr bwMode="auto">
          <a:xfrm>
            <a:off x="2381251" y="5203822"/>
            <a:ext cx="268288" cy="0"/>
          </a:xfrm>
          <a:prstGeom prst="line">
            <a:avLst/>
          </a:prstGeom>
          <a:noFill/>
          <a:ln w="20638" cap="rnd">
            <a:solidFill>
              <a:srgbClr val="0C0C0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43" name="Freeform 30"/>
          <p:cNvSpPr>
            <a:spLocks/>
          </p:cNvSpPr>
          <p:nvPr/>
        </p:nvSpPr>
        <p:spPr bwMode="auto">
          <a:xfrm>
            <a:off x="2627314" y="5159372"/>
            <a:ext cx="88900" cy="88900"/>
          </a:xfrm>
          <a:custGeom>
            <a:avLst/>
            <a:gdLst>
              <a:gd name="T0" fmla="*/ 204 w 204"/>
              <a:gd name="T1" fmla="*/ 102 h 204"/>
              <a:gd name="T2" fmla="*/ 1 w 204"/>
              <a:gd name="T3" fmla="*/ 204 h 204"/>
              <a:gd name="T4" fmla="*/ 0 w 204"/>
              <a:gd name="T5" fmla="*/ 0 h 204"/>
              <a:gd name="T6" fmla="*/ 204 w 204"/>
              <a:gd name="T7" fmla="*/ 102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4" h="204">
                <a:moveTo>
                  <a:pt x="204" y="102"/>
                </a:moveTo>
                <a:lnTo>
                  <a:pt x="1" y="204"/>
                </a:lnTo>
                <a:cubicBezTo>
                  <a:pt x="32" y="140"/>
                  <a:pt x="32" y="64"/>
                  <a:pt x="0" y="0"/>
                </a:cubicBezTo>
                <a:lnTo>
                  <a:pt x="204" y="102"/>
                </a:lnTo>
                <a:close/>
              </a:path>
            </a:pathLst>
          </a:custGeom>
          <a:solidFill>
            <a:srgbClr val="0C0C0C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46" name="Line 31"/>
          <p:cNvSpPr>
            <a:spLocks noChangeShapeType="1"/>
          </p:cNvSpPr>
          <p:nvPr/>
        </p:nvSpPr>
        <p:spPr bwMode="auto">
          <a:xfrm>
            <a:off x="3206752" y="5202235"/>
            <a:ext cx="228600" cy="0"/>
          </a:xfrm>
          <a:prstGeom prst="line">
            <a:avLst/>
          </a:prstGeom>
          <a:noFill/>
          <a:ln w="20638" cap="rnd">
            <a:solidFill>
              <a:srgbClr val="0C0C0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47" name="Freeform 32"/>
          <p:cNvSpPr>
            <a:spLocks/>
          </p:cNvSpPr>
          <p:nvPr/>
        </p:nvSpPr>
        <p:spPr bwMode="auto">
          <a:xfrm>
            <a:off x="3414715" y="5157784"/>
            <a:ext cx="88900" cy="88900"/>
          </a:xfrm>
          <a:custGeom>
            <a:avLst/>
            <a:gdLst>
              <a:gd name="T0" fmla="*/ 204 w 204"/>
              <a:gd name="T1" fmla="*/ 101 h 203"/>
              <a:gd name="T2" fmla="*/ 0 w 204"/>
              <a:gd name="T3" fmla="*/ 203 h 203"/>
              <a:gd name="T4" fmla="*/ 0 w 204"/>
              <a:gd name="T5" fmla="*/ 0 h 203"/>
              <a:gd name="T6" fmla="*/ 204 w 204"/>
              <a:gd name="T7" fmla="*/ 101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4" h="203">
                <a:moveTo>
                  <a:pt x="204" y="101"/>
                </a:moveTo>
                <a:lnTo>
                  <a:pt x="0" y="203"/>
                </a:lnTo>
                <a:cubicBezTo>
                  <a:pt x="32" y="139"/>
                  <a:pt x="32" y="64"/>
                  <a:pt x="0" y="0"/>
                </a:cubicBezTo>
                <a:lnTo>
                  <a:pt x="204" y="101"/>
                </a:lnTo>
                <a:close/>
              </a:path>
            </a:pathLst>
          </a:custGeom>
          <a:solidFill>
            <a:srgbClr val="0C0C0C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201" name="Picture 3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255" y="4179897"/>
            <a:ext cx="530226" cy="481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49" name="Freeform 36"/>
          <p:cNvSpPr>
            <a:spLocks noEditPoints="1"/>
          </p:cNvSpPr>
          <p:nvPr/>
        </p:nvSpPr>
        <p:spPr bwMode="auto">
          <a:xfrm>
            <a:off x="6229355" y="4202122"/>
            <a:ext cx="446088" cy="398464"/>
          </a:xfrm>
          <a:custGeom>
            <a:avLst/>
            <a:gdLst>
              <a:gd name="T0" fmla="*/ 6 w 281"/>
              <a:gd name="T1" fmla="*/ 248 h 251"/>
              <a:gd name="T2" fmla="*/ 3 w 281"/>
              <a:gd name="T3" fmla="*/ 245 h 251"/>
              <a:gd name="T4" fmla="*/ 278 w 281"/>
              <a:gd name="T5" fmla="*/ 245 h 251"/>
              <a:gd name="T6" fmla="*/ 275 w 281"/>
              <a:gd name="T7" fmla="*/ 248 h 251"/>
              <a:gd name="T8" fmla="*/ 275 w 281"/>
              <a:gd name="T9" fmla="*/ 3 h 251"/>
              <a:gd name="T10" fmla="*/ 278 w 281"/>
              <a:gd name="T11" fmla="*/ 6 h 251"/>
              <a:gd name="T12" fmla="*/ 3 w 281"/>
              <a:gd name="T13" fmla="*/ 6 h 251"/>
              <a:gd name="T14" fmla="*/ 6 w 281"/>
              <a:gd name="T15" fmla="*/ 3 h 251"/>
              <a:gd name="T16" fmla="*/ 6 w 281"/>
              <a:gd name="T17" fmla="*/ 248 h 251"/>
              <a:gd name="T18" fmla="*/ 0 w 281"/>
              <a:gd name="T19" fmla="*/ 0 h 251"/>
              <a:gd name="T20" fmla="*/ 281 w 281"/>
              <a:gd name="T21" fmla="*/ 0 h 251"/>
              <a:gd name="T22" fmla="*/ 281 w 281"/>
              <a:gd name="T23" fmla="*/ 251 h 251"/>
              <a:gd name="T24" fmla="*/ 0 w 281"/>
              <a:gd name="T25" fmla="*/ 251 h 251"/>
              <a:gd name="T26" fmla="*/ 0 w 281"/>
              <a:gd name="T27" fmla="*/ 0 h 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81" h="251">
                <a:moveTo>
                  <a:pt x="6" y="248"/>
                </a:moveTo>
                <a:lnTo>
                  <a:pt x="3" y="245"/>
                </a:lnTo>
                <a:lnTo>
                  <a:pt x="278" y="245"/>
                </a:lnTo>
                <a:lnTo>
                  <a:pt x="275" y="248"/>
                </a:lnTo>
                <a:lnTo>
                  <a:pt x="275" y="3"/>
                </a:lnTo>
                <a:lnTo>
                  <a:pt x="278" y="6"/>
                </a:lnTo>
                <a:lnTo>
                  <a:pt x="3" y="6"/>
                </a:lnTo>
                <a:lnTo>
                  <a:pt x="6" y="3"/>
                </a:lnTo>
                <a:lnTo>
                  <a:pt x="6" y="248"/>
                </a:lnTo>
                <a:close/>
                <a:moveTo>
                  <a:pt x="0" y="0"/>
                </a:moveTo>
                <a:lnTo>
                  <a:pt x="281" y="0"/>
                </a:lnTo>
                <a:lnTo>
                  <a:pt x="281" y="251"/>
                </a:lnTo>
                <a:lnTo>
                  <a:pt x="0" y="25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206" name="Picture 3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255" y="4570424"/>
            <a:ext cx="530226" cy="481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57" name="Freeform 41"/>
          <p:cNvSpPr>
            <a:spLocks noEditPoints="1"/>
          </p:cNvSpPr>
          <p:nvPr/>
        </p:nvSpPr>
        <p:spPr bwMode="auto">
          <a:xfrm>
            <a:off x="6229355" y="4591061"/>
            <a:ext cx="446088" cy="398464"/>
          </a:xfrm>
          <a:custGeom>
            <a:avLst/>
            <a:gdLst>
              <a:gd name="T0" fmla="*/ 6 w 281"/>
              <a:gd name="T1" fmla="*/ 248 h 251"/>
              <a:gd name="T2" fmla="*/ 3 w 281"/>
              <a:gd name="T3" fmla="*/ 245 h 251"/>
              <a:gd name="T4" fmla="*/ 278 w 281"/>
              <a:gd name="T5" fmla="*/ 245 h 251"/>
              <a:gd name="T6" fmla="*/ 275 w 281"/>
              <a:gd name="T7" fmla="*/ 248 h 251"/>
              <a:gd name="T8" fmla="*/ 275 w 281"/>
              <a:gd name="T9" fmla="*/ 3 h 251"/>
              <a:gd name="T10" fmla="*/ 278 w 281"/>
              <a:gd name="T11" fmla="*/ 6 h 251"/>
              <a:gd name="T12" fmla="*/ 3 w 281"/>
              <a:gd name="T13" fmla="*/ 6 h 251"/>
              <a:gd name="T14" fmla="*/ 6 w 281"/>
              <a:gd name="T15" fmla="*/ 3 h 251"/>
              <a:gd name="T16" fmla="*/ 6 w 281"/>
              <a:gd name="T17" fmla="*/ 248 h 251"/>
              <a:gd name="T18" fmla="*/ 0 w 281"/>
              <a:gd name="T19" fmla="*/ 0 h 251"/>
              <a:gd name="T20" fmla="*/ 281 w 281"/>
              <a:gd name="T21" fmla="*/ 0 h 251"/>
              <a:gd name="T22" fmla="*/ 281 w 281"/>
              <a:gd name="T23" fmla="*/ 251 h 251"/>
              <a:gd name="T24" fmla="*/ 0 w 281"/>
              <a:gd name="T25" fmla="*/ 251 h 251"/>
              <a:gd name="T26" fmla="*/ 0 w 281"/>
              <a:gd name="T27" fmla="*/ 0 h 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81" h="251">
                <a:moveTo>
                  <a:pt x="6" y="248"/>
                </a:moveTo>
                <a:lnTo>
                  <a:pt x="3" y="245"/>
                </a:lnTo>
                <a:lnTo>
                  <a:pt x="278" y="245"/>
                </a:lnTo>
                <a:lnTo>
                  <a:pt x="275" y="248"/>
                </a:lnTo>
                <a:lnTo>
                  <a:pt x="275" y="3"/>
                </a:lnTo>
                <a:lnTo>
                  <a:pt x="278" y="6"/>
                </a:lnTo>
                <a:lnTo>
                  <a:pt x="3" y="6"/>
                </a:lnTo>
                <a:lnTo>
                  <a:pt x="6" y="3"/>
                </a:lnTo>
                <a:lnTo>
                  <a:pt x="6" y="248"/>
                </a:lnTo>
                <a:close/>
                <a:moveTo>
                  <a:pt x="0" y="0"/>
                </a:moveTo>
                <a:lnTo>
                  <a:pt x="281" y="0"/>
                </a:lnTo>
                <a:lnTo>
                  <a:pt x="281" y="251"/>
                </a:lnTo>
                <a:lnTo>
                  <a:pt x="0" y="25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211" name="Picture 4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255" y="4960950"/>
            <a:ext cx="530226" cy="481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61" name="Freeform 46"/>
          <p:cNvSpPr>
            <a:spLocks noEditPoints="1"/>
          </p:cNvSpPr>
          <p:nvPr/>
        </p:nvSpPr>
        <p:spPr bwMode="auto">
          <a:xfrm>
            <a:off x="6229355" y="4980000"/>
            <a:ext cx="446088" cy="398464"/>
          </a:xfrm>
          <a:custGeom>
            <a:avLst/>
            <a:gdLst>
              <a:gd name="T0" fmla="*/ 6 w 281"/>
              <a:gd name="T1" fmla="*/ 248 h 251"/>
              <a:gd name="T2" fmla="*/ 3 w 281"/>
              <a:gd name="T3" fmla="*/ 245 h 251"/>
              <a:gd name="T4" fmla="*/ 278 w 281"/>
              <a:gd name="T5" fmla="*/ 245 h 251"/>
              <a:gd name="T6" fmla="*/ 275 w 281"/>
              <a:gd name="T7" fmla="*/ 248 h 251"/>
              <a:gd name="T8" fmla="*/ 275 w 281"/>
              <a:gd name="T9" fmla="*/ 3 h 251"/>
              <a:gd name="T10" fmla="*/ 278 w 281"/>
              <a:gd name="T11" fmla="*/ 6 h 251"/>
              <a:gd name="T12" fmla="*/ 3 w 281"/>
              <a:gd name="T13" fmla="*/ 6 h 251"/>
              <a:gd name="T14" fmla="*/ 6 w 281"/>
              <a:gd name="T15" fmla="*/ 3 h 251"/>
              <a:gd name="T16" fmla="*/ 6 w 281"/>
              <a:gd name="T17" fmla="*/ 248 h 251"/>
              <a:gd name="T18" fmla="*/ 0 w 281"/>
              <a:gd name="T19" fmla="*/ 0 h 251"/>
              <a:gd name="T20" fmla="*/ 281 w 281"/>
              <a:gd name="T21" fmla="*/ 0 h 251"/>
              <a:gd name="T22" fmla="*/ 281 w 281"/>
              <a:gd name="T23" fmla="*/ 251 h 251"/>
              <a:gd name="T24" fmla="*/ 0 w 281"/>
              <a:gd name="T25" fmla="*/ 251 h 251"/>
              <a:gd name="T26" fmla="*/ 0 w 281"/>
              <a:gd name="T27" fmla="*/ 0 h 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81" h="251">
                <a:moveTo>
                  <a:pt x="6" y="248"/>
                </a:moveTo>
                <a:lnTo>
                  <a:pt x="3" y="245"/>
                </a:lnTo>
                <a:lnTo>
                  <a:pt x="278" y="245"/>
                </a:lnTo>
                <a:lnTo>
                  <a:pt x="275" y="248"/>
                </a:lnTo>
                <a:lnTo>
                  <a:pt x="275" y="3"/>
                </a:lnTo>
                <a:lnTo>
                  <a:pt x="278" y="6"/>
                </a:lnTo>
                <a:lnTo>
                  <a:pt x="3" y="6"/>
                </a:lnTo>
                <a:lnTo>
                  <a:pt x="6" y="3"/>
                </a:lnTo>
                <a:lnTo>
                  <a:pt x="6" y="248"/>
                </a:lnTo>
                <a:close/>
                <a:moveTo>
                  <a:pt x="0" y="0"/>
                </a:moveTo>
                <a:lnTo>
                  <a:pt x="281" y="0"/>
                </a:lnTo>
                <a:lnTo>
                  <a:pt x="281" y="251"/>
                </a:lnTo>
                <a:lnTo>
                  <a:pt x="0" y="25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216" name="Picture 4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255" y="5351476"/>
            <a:ext cx="530226" cy="481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68" name="Freeform 51"/>
          <p:cNvSpPr>
            <a:spLocks noEditPoints="1"/>
          </p:cNvSpPr>
          <p:nvPr/>
        </p:nvSpPr>
        <p:spPr bwMode="auto">
          <a:xfrm>
            <a:off x="6229355" y="5368939"/>
            <a:ext cx="446088" cy="398464"/>
          </a:xfrm>
          <a:custGeom>
            <a:avLst/>
            <a:gdLst>
              <a:gd name="T0" fmla="*/ 6 w 281"/>
              <a:gd name="T1" fmla="*/ 248 h 251"/>
              <a:gd name="T2" fmla="*/ 3 w 281"/>
              <a:gd name="T3" fmla="*/ 245 h 251"/>
              <a:gd name="T4" fmla="*/ 278 w 281"/>
              <a:gd name="T5" fmla="*/ 245 h 251"/>
              <a:gd name="T6" fmla="*/ 275 w 281"/>
              <a:gd name="T7" fmla="*/ 248 h 251"/>
              <a:gd name="T8" fmla="*/ 275 w 281"/>
              <a:gd name="T9" fmla="*/ 3 h 251"/>
              <a:gd name="T10" fmla="*/ 278 w 281"/>
              <a:gd name="T11" fmla="*/ 6 h 251"/>
              <a:gd name="T12" fmla="*/ 3 w 281"/>
              <a:gd name="T13" fmla="*/ 6 h 251"/>
              <a:gd name="T14" fmla="*/ 6 w 281"/>
              <a:gd name="T15" fmla="*/ 3 h 251"/>
              <a:gd name="T16" fmla="*/ 6 w 281"/>
              <a:gd name="T17" fmla="*/ 248 h 251"/>
              <a:gd name="T18" fmla="*/ 0 w 281"/>
              <a:gd name="T19" fmla="*/ 0 h 251"/>
              <a:gd name="T20" fmla="*/ 281 w 281"/>
              <a:gd name="T21" fmla="*/ 0 h 251"/>
              <a:gd name="T22" fmla="*/ 281 w 281"/>
              <a:gd name="T23" fmla="*/ 251 h 251"/>
              <a:gd name="T24" fmla="*/ 0 w 281"/>
              <a:gd name="T25" fmla="*/ 251 h 251"/>
              <a:gd name="T26" fmla="*/ 0 w 281"/>
              <a:gd name="T27" fmla="*/ 0 h 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81" h="251">
                <a:moveTo>
                  <a:pt x="6" y="248"/>
                </a:moveTo>
                <a:lnTo>
                  <a:pt x="3" y="245"/>
                </a:lnTo>
                <a:lnTo>
                  <a:pt x="278" y="245"/>
                </a:lnTo>
                <a:lnTo>
                  <a:pt x="275" y="248"/>
                </a:lnTo>
                <a:lnTo>
                  <a:pt x="275" y="3"/>
                </a:lnTo>
                <a:lnTo>
                  <a:pt x="278" y="6"/>
                </a:lnTo>
                <a:lnTo>
                  <a:pt x="3" y="6"/>
                </a:lnTo>
                <a:lnTo>
                  <a:pt x="6" y="3"/>
                </a:lnTo>
                <a:lnTo>
                  <a:pt x="6" y="248"/>
                </a:lnTo>
                <a:close/>
                <a:moveTo>
                  <a:pt x="0" y="0"/>
                </a:moveTo>
                <a:lnTo>
                  <a:pt x="281" y="0"/>
                </a:lnTo>
                <a:lnTo>
                  <a:pt x="281" y="251"/>
                </a:lnTo>
                <a:lnTo>
                  <a:pt x="0" y="25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221" name="Picture 5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255" y="5735652"/>
            <a:ext cx="530226" cy="487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22" name="Picture 5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255" y="5735652"/>
            <a:ext cx="530226" cy="487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Freeform 56"/>
          <p:cNvSpPr>
            <a:spLocks noEditPoints="1"/>
          </p:cNvSpPr>
          <p:nvPr/>
        </p:nvSpPr>
        <p:spPr bwMode="auto">
          <a:xfrm>
            <a:off x="6229355" y="5757877"/>
            <a:ext cx="446088" cy="398464"/>
          </a:xfrm>
          <a:custGeom>
            <a:avLst/>
            <a:gdLst>
              <a:gd name="T0" fmla="*/ 6 w 281"/>
              <a:gd name="T1" fmla="*/ 248 h 251"/>
              <a:gd name="T2" fmla="*/ 3 w 281"/>
              <a:gd name="T3" fmla="*/ 246 h 251"/>
              <a:gd name="T4" fmla="*/ 278 w 281"/>
              <a:gd name="T5" fmla="*/ 246 h 251"/>
              <a:gd name="T6" fmla="*/ 275 w 281"/>
              <a:gd name="T7" fmla="*/ 248 h 251"/>
              <a:gd name="T8" fmla="*/ 275 w 281"/>
              <a:gd name="T9" fmla="*/ 3 h 251"/>
              <a:gd name="T10" fmla="*/ 278 w 281"/>
              <a:gd name="T11" fmla="*/ 7 h 251"/>
              <a:gd name="T12" fmla="*/ 3 w 281"/>
              <a:gd name="T13" fmla="*/ 7 h 251"/>
              <a:gd name="T14" fmla="*/ 6 w 281"/>
              <a:gd name="T15" fmla="*/ 3 h 251"/>
              <a:gd name="T16" fmla="*/ 6 w 281"/>
              <a:gd name="T17" fmla="*/ 248 h 251"/>
              <a:gd name="T18" fmla="*/ 0 w 281"/>
              <a:gd name="T19" fmla="*/ 0 h 251"/>
              <a:gd name="T20" fmla="*/ 281 w 281"/>
              <a:gd name="T21" fmla="*/ 0 h 251"/>
              <a:gd name="T22" fmla="*/ 281 w 281"/>
              <a:gd name="T23" fmla="*/ 251 h 251"/>
              <a:gd name="T24" fmla="*/ 0 w 281"/>
              <a:gd name="T25" fmla="*/ 251 h 251"/>
              <a:gd name="T26" fmla="*/ 0 w 281"/>
              <a:gd name="T27" fmla="*/ 0 h 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81" h="251">
                <a:moveTo>
                  <a:pt x="6" y="248"/>
                </a:moveTo>
                <a:lnTo>
                  <a:pt x="3" y="246"/>
                </a:lnTo>
                <a:lnTo>
                  <a:pt x="278" y="246"/>
                </a:lnTo>
                <a:lnTo>
                  <a:pt x="275" y="248"/>
                </a:lnTo>
                <a:lnTo>
                  <a:pt x="275" y="3"/>
                </a:lnTo>
                <a:lnTo>
                  <a:pt x="278" y="7"/>
                </a:lnTo>
                <a:lnTo>
                  <a:pt x="3" y="7"/>
                </a:lnTo>
                <a:lnTo>
                  <a:pt x="6" y="3"/>
                </a:lnTo>
                <a:lnTo>
                  <a:pt x="6" y="248"/>
                </a:lnTo>
                <a:close/>
                <a:moveTo>
                  <a:pt x="0" y="0"/>
                </a:moveTo>
                <a:lnTo>
                  <a:pt x="281" y="0"/>
                </a:lnTo>
                <a:lnTo>
                  <a:pt x="281" y="251"/>
                </a:lnTo>
                <a:lnTo>
                  <a:pt x="0" y="25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78" name="Rectangle 58"/>
          <p:cNvSpPr>
            <a:spLocks noChangeArrowheads="1"/>
          </p:cNvSpPr>
          <p:nvPr/>
        </p:nvSpPr>
        <p:spPr bwMode="auto">
          <a:xfrm rot="16200000">
            <a:off x="5475290" y="5021275"/>
            <a:ext cx="1951044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Operand Collector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181" name="Rectangle 61"/>
          <p:cNvSpPr>
            <a:spLocks noChangeArrowheads="1"/>
          </p:cNvSpPr>
          <p:nvPr/>
        </p:nvSpPr>
        <p:spPr bwMode="auto">
          <a:xfrm>
            <a:off x="6234118" y="4206885"/>
            <a:ext cx="436563" cy="1944694"/>
          </a:xfrm>
          <a:prstGeom prst="rect">
            <a:avLst/>
          </a:pr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82" name="Line 62"/>
          <p:cNvSpPr>
            <a:spLocks noChangeShapeType="1"/>
          </p:cNvSpPr>
          <p:nvPr/>
        </p:nvSpPr>
        <p:spPr bwMode="auto">
          <a:xfrm flipV="1">
            <a:off x="5999160" y="5189551"/>
            <a:ext cx="201168" cy="1588"/>
          </a:xfrm>
          <a:prstGeom prst="line">
            <a:avLst/>
          </a:prstGeom>
          <a:noFill/>
          <a:ln w="20638" cap="rnd">
            <a:solidFill>
              <a:srgbClr val="0C0C0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83" name="Freeform 63"/>
          <p:cNvSpPr>
            <a:spLocks/>
          </p:cNvSpPr>
          <p:nvPr/>
        </p:nvSpPr>
        <p:spPr bwMode="auto">
          <a:xfrm>
            <a:off x="6138868" y="5145100"/>
            <a:ext cx="88900" cy="88900"/>
          </a:xfrm>
          <a:custGeom>
            <a:avLst/>
            <a:gdLst>
              <a:gd name="T0" fmla="*/ 204 w 204"/>
              <a:gd name="T1" fmla="*/ 102 h 204"/>
              <a:gd name="T2" fmla="*/ 0 w 204"/>
              <a:gd name="T3" fmla="*/ 204 h 204"/>
              <a:gd name="T4" fmla="*/ 0 w 204"/>
              <a:gd name="T5" fmla="*/ 0 h 204"/>
              <a:gd name="T6" fmla="*/ 204 w 204"/>
              <a:gd name="T7" fmla="*/ 102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4" h="204">
                <a:moveTo>
                  <a:pt x="204" y="102"/>
                </a:moveTo>
                <a:lnTo>
                  <a:pt x="0" y="204"/>
                </a:lnTo>
                <a:cubicBezTo>
                  <a:pt x="32" y="140"/>
                  <a:pt x="32" y="64"/>
                  <a:pt x="0" y="0"/>
                </a:cubicBezTo>
                <a:lnTo>
                  <a:pt x="204" y="102"/>
                </a:lnTo>
                <a:close/>
              </a:path>
            </a:pathLst>
          </a:custGeom>
          <a:solidFill>
            <a:srgbClr val="0C0C0C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232" name="Picture 6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0881" y="4179897"/>
            <a:ext cx="538163" cy="2057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84" name="Freeform 66"/>
          <p:cNvSpPr>
            <a:spLocks/>
          </p:cNvSpPr>
          <p:nvPr/>
        </p:nvSpPr>
        <p:spPr bwMode="auto">
          <a:xfrm>
            <a:off x="7042156" y="4203710"/>
            <a:ext cx="444500" cy="1960569"/>
          </a:xfrm>
          <a:custGeom>
            <a:avLst/>
            <a:gdLst>
              <a:gd name="T0" fmla="*/ 0 w 280"/>
              <a:gd name="T1" fmla="*/ 0 h 1235"/>
              <a:gd name="T2" fmla="*/ 0 w 280"/>
              <a:gd name="T3" fmla="*/ 1235 h 1235"/>
              <a:gd name="T4" fmla="*/ 280 w 280"/>
              <a:gd name="T5" fmla="*/ 1111 h 1235"/>
              <a:gd name="T6" fmla="*/ 280 w 280"/>
              <a:gd name="T7" fmla="*/ 124 h 1235"/>
              <a:gd name="T8" fmla="*/ 0 w 280"/>
              <a:gd name="T9" fmla="*/ 0 h 12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0" h="1235">
                <a:moveTo>
                  <a:pt x="0" y="0"/>
                </a:moveTo>
                <a:lnTo>
                  <a:pt x="0" y="1235"/>
                </a:lnTo>
                <a:lnTo>
                  <a:pt x="280" y="1111"/>
                </a:lnTo>
                <a:lnTo>
                  <a:pt x="280" y="124"/>
                </a:lnTo>
                <a:lnTo>
                  <a:pt x="0" y="0"/>
                </a:lnTo>
                <a:close/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85" name="Line 67"/>
          <p:cNvSpPr>
            <a:spLocks noChangeShapeType="1"/>
          </p:cNvSpPr>
          <p:nvPr/>
        </p:nvSpPr>
        <p:spPr bwMode="auto">
          <a:xfrm>
            <a:off x="6688143" y="5178438"/>
            <a:ext cx="284163" cy="0"/>
          </a:xfrm>
          <a:prstGeom prst="line">
            <a:avLst/>
          </a:prstGeom>
          <a:noFill/>
          <a:ln w="20638" cap="rnd">
            <a:solidFill>
              <a:srgbClr val="0C0C0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86" name="Freeform 68"/>
          <p:cNvSpPr>
            <a:spLocks/>
          </p:cNvSpPr>
          <p:nvPr/>
        </p:nvSpPr>
        <p:spPr bwMode="auto">
          <a:xfrm>
            <a:off x="6950081" y="5133988"/>
            <a:ext cx="88900" cy="88900"/>
          </a:xfrm>
          <a:custGeom>
            <a:avLst/>
            <a:gdLst>
              <a:gd name="T0" fmla="*/ 204 w 204"/>
              <a:gd name="T1" fmla="*/ 102 h 204"/>
              <a:gd name="T2" fmla="*/ 0 w 204"/>
              <a:gd name="T3" fmla="*/ 204 h 204"/>
              <a:gd name="T4" fmla="*/ 0 w 204"/>
              <a:gd name="T5" fmla="*/ 0 h 204"/>
              <a:gd name="T6" fmla="*/ 204 w 204"/>
              <a:gd name="T7" fmla="*/ 102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4" h="204">
                <a:moveTo>
                  <a:pt x="204" y="102"/>
                </a:moveTo>
                <a:lnTo>
                  <a:pt x="0" y="204"/>
                </a:lnTo>
                <a:cubicBezTo>
                  <a:pt x="32" y="140"/>
                  <a:pt x="32" y="64"/>
                  <a:pt x="0" y="0"/>
                </a:cubicBezTo>
                <a:lnTo>
                  <a:pt x="204" y="102"/>
                </a:lnTo>
                <a:close/>
              </a:path>
            </a:pathLst>
          </a:custGeom>
          <a:solidFill>
            <a:srgbClr val="0C0C0C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89" name="Line 69"/>
          <p:cNvSpPr>
            <a:spLocks noChangeShapeType="1"/>
          </p:cNvSpPr>
          <p:nvPr/>
        </p:nvSpPr>
        <p:spPr bwMode="auto">
          <a:xfrm>
            <a:off x="7504119" y="5176851"/>
            <a:ext cx="282575" cy="0"/>
          </a:xfrm>
          <a:prstGeom prst="line">
            <a:avLst/>
          </a:prstGeom>
          <a:noFill/>
          <a:ln w="20638" cap="rnd">
            <a:solidFill>
              <a:srgbClr val="0C0C0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90" name="Freeform 70"/>
          <p:cNvSpPr>
            <a:spLocks/>
          </p:cNvSpPr>
          <p:nvPr/>
        </p:nvSpPr>
        <p:spPr bwMode="auto">
          <a:xfrm>
            <a:off x="7766057" y="5132400"/>
            <a:ext cx="88900" cy="88900"/>
          </a:xfrm>
          <a:custGeom>
            <a:avLst/>
            <a:gdLst>
              <a:gd name="T0" fmla="*/ 204 w 204"/>
              <a:gd name="T1" fmla="*/ 101 h 203"/>
              <a:gd name="T2" fmla="*/ 0 w 204"/>
              <a:gd name="T3" fmla="*/ 203 h 203"/>
              <a:gd name="T4" fmla="*/ 0 w 204"/>
              <a:gd name="T5" fmla="*/ 0 h 203"/>
              <a:gd name="T6" fmla="*/ 204 w 204"/>
              <a:gd name="T7" fmla="*/ 101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4" h="203">
                <a:moveTo>
                  <a:pt x="204" y="101"/>
                </a:moveTo>
                <a:lnTo>
                  <a:pt x="0" y="203"/>
                </a:lnTo>
                <a:cubicBezTo>
                  <a:pt x="33" y="139"/>
                  <a:pt x="33" y="64"/>
                  <a:pt x="0" y="0"/>
                </a:cubicBezTo>
                <a:lnTo>
                  <a:pt x="204" y="101"/>
                </a:lnTo>
                <a:close/>
              </a:path>
            </a:pathLst>
          </a:custGeom>
          <a:solidFill>
            <a:srgbClr val="0C0C0C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239" name="Picture 71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8444" y="4165610"/>
            <a:ext cx="628651" cy="2057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91" name="Rectangle 73"/>
          <p:cNvSpPr>
            <a:spLocks noChangeArrowheads="1"/>
          </p:cNvSpPr>
          <p:nvPr/>
        </p:nvSpPr>
        <p:spPr bwMode="auto">
          <a:xfrm>
            <a:off x="7854957" y="4187835"/>
            <a:ext cx="541338" cy="1966919"/>
          </a:xfrm>
          <a:prstGeom prst="rect">
            <a:avLst/>
          </a:pr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92" name="Rectangle 74"/>
          <p:cNvSpPr>
            <a:spLocks noChangeArrowheads="1"/>
          </p:cNvSpPr>
          <p:nvPr/>
        </p:nvSpPr>
        <p:spPr bwMode="auto">
          <a:xfrm rot="16200000">
            <a:off x="7137404" y="4987938"/>
            <a:ext cx="1960569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SIMD Units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7199" name="Line 81"/>
          <p:cNvSpPr>
            <a:spLocks noChangeShapeType="1"/>
          </p:cNvSpPr>
          <p:nvPr/>
        </p:nvSpPr>
        <p:spPr bwMode="auto">
          <a:xfrm flipH="1" flipV="1">
            <a:off x="6448431" y="3854459"/>
            <a:ext cx="3175" cy="333376"/>
          </a:xfrm>
          <a:prstGeom prst="line">
            <a:avLst/>
          </a:prstGeom>
          <a:noFill/>
          <a:ln w="20638" cap="rnd">
            <a:solidFill>
              <a:srgbClr val="0C0C0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00" name="Freeform 82"/>
          <p:cNvSpPr>
            <a:spLocks/>
          </p:cNvSpPr>
          <p:nvPr/>
        </p:nvSpPr>
        <p:spPr bwMode="auto">
          <a:xfrm>
            <a:off x="6403981" y="3787784"/>
            <a:ext cx="88900" cy="88900"/>
          </a:xfrm>
          <a:custGeom>
            <a:avLst/>
            <a:gdLst>
              <a:gd name="T0" fmla="*/ 100 w 204"/>
              <a:gd name="T1" fmla="*/ 0 h 205"/>
              <a:gd name="T2" fmla="*/ 204 w 204"/>
              <a:gd name="T3" fmla="*/ 202 h 205"/>
              <a:gd name="T4" fmla="*/ 0 w 204"/>
              <a:gd name="T5" fmla="*/ 205 h 205"/>
              <a:gd name="T6" fmla="*/ 100 w 204"/>
              <a:gd name="T7" fmla="*/ 0 h 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4" h="205">
                <a:moveTo>
                  <a:pt x="100" y="0"/>
                </a:moveTo>
                <a:lnTo>
                  <a:pt x="204" y="202"/>
                </a:lnTo>
                <a:cubicBezTo>
                  <a:pt x="140" y="171"/>
                  <a:pt x="64" y="172"/>
                  <a:pt x="0" y="205"/>
                </a:cubicBezTo>
                <a:lnTo>
                  <a:pt x="100" y="0"/>
                </a:lnTo>
                <a:close/>
              </a:path>
            </a:pathLst>
          </a:custGeom>
          <a:solidFill>
            <a:srgbClr val="0C0C0C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03" name="Line 83"/>
          <p:cNvSpPr>
            <a:spLocks noChangeShapeType="1"/>
          </p:cNvSpPr>
          <p:nvPr/>
        </p:nvSpPr>
        <p:spPr bwMode="auto">
          <a:xfrm>
            <a:off x="7258056" y="3787784"/>
            <a:ext cx="6350" cy="447676"/>
          </a:xfrm>
          <a:prstGeom prst="line">
            <a:avLst/>
          </a:prstGeom>
          <a:noFill/>
          <a:ln w="20638" cap="rnd">
            <a:solidFill>
              <a:srgbClr val="0C0C0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04" name="Freeform 84"/>
          <p:cNvSpPr>
            <a:spLocks/>
          </p:cNvSpPr>
          <p:nvPr/>
        </p:nvSpPr>
        <p:spPr bwMode="auto">
          <a:xfrm>
            <a:off x="7218369" y="4213235"/>
            <a:ext cx="88900" cy="88900"/>
          </a:xfrm>
          <a:custGeom>
            <a:avLst/>
            <a:gdLst>
              <a:gd name="T0" fmla="*/ 104 w 204"/>
              <a:gd name="T1" fmla="*/ 205 h 205"/>
              <a:gd name="T2" fmla="*/ 0 w 204"/>
              <a:gd name="T3" fmla="*/ 2 h 205"/>
              <a:gd name="T4" fmla="*/ 204 w 204"/>
              <a:gd name="T5" fmla="*/ 0 h 205"/>
              <a:gd name="T6" fmla="*/ 104 w 204"/>
              <a:gd name="T7" fmla="*/ 205 h 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4" h="205">
                <a:moveTo>
                  <a:pt x="104" y="205"/>
                </a:moveTo>
                <a:lnTo>
                  <a:pt x="0" y="2"/>
                </a:lnTo>
                <a:cubicBezTo>
                  <a:pt x="65" y="34"/>
                  <a:pt x="140" y="33"/>
                  <a:pt x="204" y="0"/>
                </a:cubicBezTo>
                <a:lnTo>
                  <a:pt x="104" y="205"/>
                </a:lnTo>
                <a:close/>
              </a:path>
            </a:pathLst>
          </a:custGeom>
          <a:solidFill>
            <a:srgbClr val="0C0C0C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191" name="Straight Connector 190"/>
          <p:cNvCxnSpPr/>
          <p:nvPr/>
        </p:nvCxnSpPr>
        <p:spPr>
          <a:xfrm>
            <a:off x="5617049" y="4317324"/>
            <a:ext cx="290834" cy="1743478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2" name="Straight Connector 191"/>
          <p:cNvCxnSpPr/>
          <p:nvPr/>
        </p:nvCxnSpPr>
        <p:spPr>
          <a:xfrm flipH="1">
            <a:off x="5615463" y="4321136"/>
            <a:ext cx="282978" cy="1747402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3" name="Rectangle 21"/>
          <p:cNvSpPr>
            <a:spLocks noChangeArrowheads="1"/>
          </p:cNvSpPr>
          <p:nvPr/>
        </p:nvSpPr>
        <p:spPr bwMode="auto">
          <a:xfrm>
            <a:off x="5518949" y="4203238"/>
            <a:ext cx="476250" cy="1960569"/>
          </a:xfrm>
          <a:prstGeom prst="rect">
            <a:avLst/>
          </a:pr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4" name="Rectangle 28"/>
          <p:cNvSpPr>
            <a:spLocks noChangeArrowheads="1"/>
          </p:cNvSpPr>
          <p:nvPr/>
        </p:nvSpPr>
        <p:spPr bwMode="auto">
          <a:xfrm rot="16200000">
            <a:off x="4766471" y="4987466"/>
            <a:ext cx="1954219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Crossbar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95" name="Freeform 30"/>
          <p:cNvSpPr>
            <a:spLocks/>
          </p:cNvSpPr>
          <p:nvPr/>
        </p:nvSpPr>
        <p:spPr bwMode="auto">
          <a:xfrm>
            <a:off x="5430049" y="5139866"/>
            <a:ext cx="88900" cy="88900"/>
          </a:xfrm>
          <a:custGeom>
            <a:avLst/>
            <a:gdLst>
              <a:gd name="T0" fmla="*/ 204 w 204"/>
              <a:gd name="T1" fmla="*/ 102 h 204"/>
              <a:gd name="T2" fmla="*/ 1 w 204"/>
              <a:gd name="T3" fmla="*/ 204 h 204"/>
              <a:gd name="T4" fmla="*/ 0 w 204"/>
              <a:gd name="T5" fmla="*/ 0 h 204"/>
              <a:gd name="T6" fmla="*/ 204 w 204"/>
              <a:gd name="T7" fmla="*/ 102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4" h="204">
                <a:moveTo>
                  <a:pt x="204" y="102"/>
                </a:moveTo>
                <a:lnTo>
                  <a:pt x="1" y="204"/>
                </a:lnTo>
                <a:cubicBezTo>
                  <a:pt x="32" y="140"/>
                  <a:pt x="32" y="64"/>
                  <a:pt x="0" y="0"/>
                </a:cubicBezTo>
                <a:lnTo>
                  <a:pt x="204" y="102"/>
                </a:lnTo>
                <a:close/>
              </a:path>
            </a:pathLst>
          </a:custGeom>
          <a:solidFill>
            <a:srgbClr val="0C0C0C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8" name="Line 29"/>
          <p:cNvSpPr>
            <a:spLocks noChangeShapeType="1"/>
          </p:cNvSpPr>
          <p:nvPr/>
        </p:nvSpPr>
        <p:spPr bwMode="auto">
          <a:xfrm>
            <a:off x="5240208" y="5181645"/>
            <a:ext cx="246888" cy="0"/>
          </a:xfrm>
          <a:prstGeom prst="line">
            <a:avLst/>
          </a:prstGeom>
          <a:noFill/>
          <a:ln w="20638" cap="rnd">
            <a:solidFill>
              <a:srgbClr val="0C0C0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" name="Rectangle 173">
            <a:extLst>
              <a:ext uri="{FF2B5EF4-FFF2-40B4-BE49-F238E27FC236}">
                <a16:creationId xmlns:a16="http://schemas.microsoft.com/office/drawing/2014/main" id="{49A6B8FA-54B2-42E7-85ED-413AD54B8873}"/>
              </a:ext>
            </a:extLst>
          </p:cNvPr>
          <p:cNvSpPr/>
          <p:nvPr/>
        </p:nvSpPr>
        <p:spPr>
          <a:xfrm>
            <a:off x="3513139" y="4187835"/>
            <a:ext cx="1722440" cy="195421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3500" dirty="0">
                <a:solidFill>
                  <a:srgbClr val="000000"/>
                </a:solidFill>
                <a:latin typeface="Calibri" panose="020F0502020204030204" pitchFamily="34" charset="0"/>
              </a:rPr>
              <a:t>Register File Cache</a:t>
            </a:r>
            <a:endParaRPr lang="en-US" altLang="en-US" sz="35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67" name="Rectangle 75">
            <a:extLst>
              <a:ext uri="{FF2B5EF4-FFF2-40B4-BE49-F238E27FC236}">
                <a16:creationId xmlns:a16="http://schemas.microsoft.com/office/drawing/2014/main" id="{12DE3F78-128C-4045-A038-9B6877895F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3143" y="4317746"/>
            <a:ext cx="1200151" cy="690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Main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92971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787" y="4214806"/>
            <a:ext cx="1835152" cy="2028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062" y="4235444"/>
            <a:ext cx="1752602" cy="1946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6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062" y="4235444"/>
            <a:ext cx="1752602" cy="1946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7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062" y="4235444"/>
            <a:ext cx="1752602" cy="1946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07" name="Rectangle 10"/>
          <p:cNvSpPr>
            <a:spLocks noChangeArrowheads="1"/>
          </p:cNvSpPr>
          <p:nvPr/>
        </p:nvSpPr>
        <p:spPr bwMode="auto">
          <a:xfrm>
            <a:off x="628650" y="4240207"/>
            <a:ext cx="1741489" cy="1936756"/>
          </a:xfrm>
          <a:prstGeom prst="rect">
            <a:avLst/>
          </a:pr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94" name="Rectangle 76"/>
          <p:cNvSpPr>
            <a:spLocks noChangeArrowheads="1"/>
          </p:cNvSpPr>
          <p:nvPr/>
        </p:nvSpPr>
        <p:spPr bwMode="auto">
          <a:xfrm>
            <a:off x="755650" y="4765671"/>
            <a:ext cx="1766889" cy="690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Register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195" name="Rectangle 77"/>
          <p:cNvSpPr>
            <a:spLocks noChangeArrowheads="1"/>
          </p:cNvSpPr>
          <p:nvPr/>
        </p:nvSpPr>
        <p:spPr bwMode="auto">
          <a:xfrm>
            <a:off x="1179513" y="5302247"/>
            <a:ext cx="887413" cy="690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5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File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3" name="Rectangle 203"/>
          <p:cNvSpPr>
            <a:spLocks noChangeArrowheads="1"/>
          </p:cNvSpPr>
          <p:nvPr/>
        </p:nvSpPr>
        <p:spPr bwMode="auto">
          <a:xfrm>
            <a:off x="3554415" y="5095872"/>
            <a:ext cx="0" cy="276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4" name="Rectangle 204"/>
          <p:cNvSpPr>
            <a:spLocks noChangeArrowheads="1"/>
          </p:cNvSpPr>
          <p:nvPr/>
        </p:nvSpPr>
        <p:spPr bwMode="auto">
          <a:xfrm>
            <a:off x="3670302" y="5095872"/>
            <a:ext cx="0" cy="276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210" name="Straight Connector 209"/>
          <p:cNvCxnSpPr/>
          <p:nvPr/>
        </p:nvCxnSpPr>
        <p:spPr>
          <a:xfrm>
            <a:off x="2814314" y="4336830"/>
            <a:ext cx="290834" cy="1743478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59" name="Straight Connector 3258"/>
          <p:cNvCxnSpPr/>
          <p:nvPr/>
        </p:nvCxnSpPr>
        <p:spPr>
          <a:xfrm flipH="1">
            <a:off x="2812728" y="4340642"/>
            <a:ext cx="282978" cy="1747402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BBAC8B-46E0-4B24-9642-524F1D28C5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210491"/>
            <a:ext cx="8426523" cy="4966472"/>
          </a:xfrm>
        </p:spPr>
        <p:txBody>
          <a:bodyPr/>
          <a:lstStyle/>
          <a:p>
            <a:r>
              <a:rPr lang="en-US" dirty="0"/>
              <a:t>“2-level” register file + warp scheduler</a:t>
            </a:r>
          </a:p>
          <a:p>
            <a:r>
              <a:rPr lang="en-US" dirty="0"/>
              <a:t>Cache registers only for the </a:t>
            </a:r>
            <a:r>
              <a:rPr lang="en-US" b="1" dirty="0"/>
              <a:t>active</a:t>
            </a:r>
            <a:r>
              <a:rPr lang="en-US" dirty="0"/>
              <a:t> warps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9FB4F8-49A4-4331-9158-32A4BE810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9C8940D-4ADA-401F-BEDE-2434304D1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8358646" cy="723445"/>
          </a:xfrm>
        </p:spPr>
        <p:txBody>
          <a:bodyPr>
            <a:normAutofit/>
          </a:bodyPr>
          <a:lstStyle/>
          <a:p>
            <a:r>
              <a:rPr lang="en-US" dirty="0"/>
              <a:t>Latency Tolerant Register File (LTRF)</a:t>
            </a:r>
          </a:p>
        </p:txBody>
      </p:sp>
      <p:pic>
        <p:nvPicPr>
          <p:cNvPr id="7179" name="Picture 1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2453" y="3162291"/>
            <a:ext cx="2681290" cy="696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10" name="Rectangle 13"/>
          <p:cNvSpPr>
            <a:spLocks noChangeArrowheads="1"/>
          </p:cNvSpPr>
          <p:nvPr/>
        </p:nvSpPr>
        <p:spPr bwMode="auto">
          <a:xfrm>
            <a:off x="4930779" y="3190959"/>
            <a:ext cx="2573340" cy="593727"/>
          </a:xfrm>
          <a:prstGeom prst="rect">
            <a:avLst/>
          </a:prstGeom>
          <a:solidFill>
            <a:srgbClr val="A8D08D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11" name="Rectangle 14"/>
          <p:cNvSpPr>
            <a:spLocks noChangeArrowheads="1"/>
          </p:cNvSpPr>
          <p:nvPr/>
        </p:nvSpPr>
        <p:spPr bwMode="auto">
          <a:xfrm>
            <a:off x="4930779" y="3190959"/>
            <a:ext cx="2573340" cy="593727"/>
          </a:xfrm>
          <a:prstGeom prst="rect">
            <a:avLst/>
          </a:prstGeom>
          <a:noFill/>
          <a:ln w="206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15" name="Rectangle 15"/>
          <p:cNvSpPr>
            <a:spLocks noChangeArrowheads="1"/>
          </p:cNvSpPr>
          <p:nvPr/>
        </p:nvSpPr>
        <p:spPr bwMode="auto">
          <a:xfrm>
            <a:off x="5629280" y="3144921"/>
            <a:ext cx="117961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Two-Level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22" name="Rectangle 18"/>
          <p:cNvSpPr>
            <a:spLocks noChangeArrowheads="1"/>
          </p:cNvSpPr>
          <p:nvPr/>
        </p:nvSpPr>
        <p:spPr bwMode="auto">
          <a:xfrm>
            <a:off x="5346705" y="3441725"/>
            <a:ext cx="1960564" cy="417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Warp Scheduler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23" name="Rectangle 21"/>
          <p:cNvSpPr>
            <a:spLocks noChangeArrowheads="1"/>
          </p:cNvSpPr>
          <p:nvPr/>
        </p:nvSpPr>
        <p:spPr bwMode="auto">
          <a:xfrm>
            <a:off x="2716214" y="4222744"/>
            <a:ext cx="476250" cy="1960569"/>
          </a:xfrm>
          <a:prstGeom prst="rect">
            <a:avLst/>
          </a:pr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39" name="Rectangle 28"/>
          <p:cNvSpPr>
            <a:spLocks noChangeArrowheads="1"/>
          </p:cNvSpPr>
          <p:nvPr/>
        </p:nvSpPr>
        <p:spPr bwMode="auto">
          <a:xfrm rot="16200000">
            <a:off x="1963736" y="5006972"/>
            <a:ext cx="1954219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Crossbar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3242" name="Line 29"/>
          <p:cNvSpPr>
            <a:spLocks noChangeShapeType="1"/>
          </p:cNvSpPr>
          <p:nvPr/>
        </p:nvSpPr>
        <p:spPr bwMode="auto">
          <a:xfrm>
            <a:off x="2381251" y="5203822"/>
            <a:ext cx="268288" cy="0"/>
          </a:xfrm>
          <a:prstGeom prst="line">
            <a:avLst/>
          </a:prstGeom>
          <a:noFill/>
          <a:ln w="20638" cap="rnd">
            <a:solidFill>
              <a:srgbClr val="0C0C0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43" name="Freeform 30"/>
          <p:cNvSpPr>
            <a:spLocks/>
          </p:cNvSpPr>
          <p:nvPr/>
        </p:nvSpPr>
        <p:spPr bwMode="auto">
          <a:xfrm>
            <a:off x="2627314" y="5159372"/>
            <a:ext cx="88900" cy="88900"/>
          </a:xfrm>
          <a:custGeom>
            <a:avLst/>
            <a:gdLst>
              <a:gd name="T0" fmla="*/ 204 w 204"/>
              <a:gd name="T1" fmla="*/ 102 h 204"/>
              <a:gd name="T2" fmla="*/ 1 w 204"/>
              <a:gd name="T3" fmla="*/ 204 h 204"/>
              <a:gd name="T4" fmla="*/ 0 w 204"/>
              <a:gd name="T5" fmla="*/ 0 h 204"/>
              <a:gd name="T6" fmla="*/ 204 w 204"/>
              <a:gd name="T7" fmla="*/ 102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4" h="204">
                <a:moveTo>
                  <a:pt x="204" y="102"/>
                </a:moveTo>
                <a:lnTo>
                  <a:pt x="1" y="204"/>
                </a:lnTo>
                <a:cubicBezTo>
                  <a:pt x="32" y="140"/>
                  <a:pt x="32" y="64"/>
                  <a:pt x="0" y="0"/>
                </a:cubicBezTo>
                <a:lnTo>
                  <a:pt x="204" y="102"/>
                </a:lnTo>
                <a:close/>
              </a:path>
            </a:pathLst>
          </a:custGeom>
          <a:solidFill>
            <a:srgbClr val="0C0C0C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46" name="Line 31"/>
          <p:cNvSpPr>
            <a:spLocks noChangeShapeType="1"/>
          </p:cNvSpPr>
          <p:nvPr/>
        </p:nvSpPr>
        <p:spPr bwMode="auto">
          <a:xfrm>
            <a:off x="3206752" y="5202235"/>
            <a:ext cx="228600" cy="0"/>
          </a:xfrm>
          <a:prstGeom prst="line">
            <a:avLst/>
          </a:prstGeom>
          <a:noFill/>
          <a:ln w="20638" cap="rnd">
            <a:solidFill>
              <a:srgbClr val="0C0C0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47" name="Freeform 32"/>
          <p:cNvSpPr>
            <a:spLocks/>
          </p:cNvSpPr>
          <p:nvPr/>
        </p:nvSpPr>
        <p:spPr bwMode="auto">
          <a:xfrm>
            <a:off x="3414715" y="5157784"/>
            <a:ext cx="88900" cy="88900"/>
          </a:xfrm>
          <a:custGeom>
            <a:avLst/>
            <a:gdLst>
              <a:gd name="T0" fmla="*/ 204 w 204"/>
              <a:gd name="T1" fmla="*/ 101 h 203"/>
              <a:gd name="T2" fmla="*/ 0 w 204"/>
              <a:gd name="T3" fmla="*/ 203 h 203"/>
              <a:gd name="T4" fmla="*/ 0 w 204"/>
              <a:gd name="T5" fmla="*/ 0 h 203"/>
              <a:gd name="T6" fmla="*/ 204 w 204"/>
              <a:gd name="T7" fmla="*/ 101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4" h="203">
                <a:moveTo>
                  <a:pt x="204" y="101"/>
                </a:moveTo>
                <a:lnTo>
                  <a:pt x="0" y="203"/>
                </a:lnTo>
                <a:cubicBezTo>
                  <a:pt x="32" y="139"/>
                  <a:pt x="32" y="64"/>
                  <a:pt x="0" y="0"/>
                </a:cubicBezTo>
                <a:lnTo>
                  <a:pt x="204" y="101"/>
                </a:lnTo>
                <a:close/>
              </a:path>
            </a:pathLst>
          </a:custGeom>
          <a:solidFill>
            <a:srgbClr val="0C0C0C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201" name="Picture 3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255" y="4179897"/>
            <a:ext cx="530226" cy="481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49" name="Freeform 36"/>
          <p:cNvSpPr>
            <a:spLocks noEditPoints="1"/>
          </p:cNvSpPr>
          <p:nvPr/>
        </p:nvSpPr>
        <p:spPr bwMode="auto">
          <a:xfrm>
            <a:off x="6229355" y="4202122"/>
            <a:ext cx="446088" cy="398464"/>
          </a:xfrm>
          <a:custGeom>
            <a:avLst/>
            <a:gdLst>
              <a:gd name="T0" fmla="*/ 6 w 281"/>
              <a:gd name="T1" fmla="*/ 248 h 251"/>
              <a:gd name="T2" fmla="*/ 3 w 281"/>
              <a:gd name="T3" fmla="*/ 245 h 251"/>
              <a:gd name="T4" fmla="*/ 278 w 281"/>
              <a:gd name="T5" fmla="*/ 245 h 251"/>
              <a:gd name="T6" fmla="*/ 275 w 281"/>
              <a:gd name="T7" fmla="*/ 248 h 251"/>
              <a:gd name="T8" fmla="*/ 275 w 281"/>
              <a:gd name="T9" fmla="*/ 3 h 251"/>
              <a:gd name="T10" fmla="*/ 278 w 281"/>
              <a:gd name="T11" fmla="*/ 6 h 251"/>
              <a:gd name="T12" fmla="*/ 3 w 281"/>
              <a:gd name="T13" fmla="*/ 6 h 251"/>
              <a:gd name="T14" fmla="*/ 6 w 281"/>
              <a:gd name="T15" fmla="*/ 3 h 251"/>
              <a:gd name="T16" fmla="*/ 6 w 281"/>
              <a:gd name="T17" fmla="*/ 248 h 251"/>
              <a:gd name="T18" fmla="*/ 0 w 281"/>
              <a:gd name="T19" fmla="*/ 0 h 251"/>
              <a:gd name="T20" fmla="*/ 281 w 281"/>
              <a:gd name="T21" fmla="*/ 0 h 251"/>
              <a:gd name="T22" fmla="*/ 281 w 281"/>
              <a:gd name="T23" fmla="*/ 251 h 251"/>
              <a:gd name="T24" fmla="*/ 0 w 281"/>
              <a:gd name="T25" fmla="*/ 251 h 251"/>
              <a:gd name="T26" fmla="*/ 0 w 281"/>
              <a:gd name="T27" fmla="*/ 0 h 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81" h="251">
                <a:moveTo>
                  <a:pt x="6" y="248"/>
                </a:moveTo>
                <a:lnTo>
                  <a:pt x="3" y="245"/>
                </a:lnTo>
                <a:lnTo>
                  <a:pt x="278" y="245"/>
                </a:lnTo>
                <a:lnTo>
                  <a:pt x="275" y="248"/>
                </a:lnTo>
                <a:lnTo>
                  <a:pt x="275" y="3"/>
                </a:lnTo>
                <a:lnTo>
                  <a:pt x="278" y="6"/>
                </a:lnTo>
                <a:lnTo>
                  <a:pt x="3" y="6"/>
                </a:lnTo>
                <a:lnTo>
                  <a:pt x="6" y="3"/>
                </a:lnTo>
                <a:lnTo>
                  <a:pt x="6" y="248"/>
                </a:lnTo>
                <a:close/>
                <a:moveTo>
                  <a:pt x="0" y="0"/>
                </a:moveTo>
                <a:lnTo>
                  <a:pt x="281" y="0"/>
                </a:lnTo>
                <a:lnTo>
                  <a:pt x="281" y="251"/>
                </a:lnTo>
                <a:lnTo>
                  <a:pt x="0" y="25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206" name="Picture 3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255" y="4570424"/>
            <a:ext cx="530226" cy="481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57" name="Freeform 41"/>
          <p:cNvSpPr>
            <a:spLocks noEditPoints="1"/>
          </p:cNvSpPr>
          <p:nvPr/>
        </p:nvSpPr>
        <p:spPr bwMode="auto">
          <a:xfrm>
            <a:off x="6229355" y="4591061"/>
            <a:ext cx="446088" cy="398464"/>
          </a:xfrm>
          <a:custGeom>
            <a:avLst/>
            <a:gdLst>
              <a:gd name="T0" fmla="*/ 6 w 281"/>
              <a:gd name="T1" fmla="*/ 248 h 251"/>
              <a:gd name="T2" fmla="*/ 3 w 281"/>
              <a:gd name="T3" fmla="*/ 245 h 251"/>
              <a:gd name="T4" fmla="*/ 278 w 281"/>
              <a:gd name="T5" fmla="*/ 245 h 251"/>
              <a:gd name="T6" fmla="*/ 275 w 281"/>
              <a:gd name="T7" fmla="*/ 248 h 251"/>
              <a:gd name="T8" fmla="*/ 275 w 281"/>
              <a:gd name="T9" fmla="*/ 3 h 251"/>
              <a:gd name="T10" fmla="*/ 278 w 281"/>
              <a:gd name="T11" fmla="*/ 6 h 251"/>
              <a:gd name="T12" fmla="*/ 3 w 281"/>
              <a:gd name="T13" fmla="*/ 6 h 251"/>
              <a:gd name="T14" fmla="*/ 6 w 281"/>
              <a:gd name="T15" fmla="*/ 3 h 251"/>
              <a:gd name="T16" fmla="*/ 6 w 281"/>
              <a:gd name="T17" fmla="*/ 248 h 251"/>
              <a:gd name="T18" fmla="*/ 0 w 281"/>
              <a:gd name="T19" fmla="*/ 0 h 251"/>
              <a:gd name="T20" fmla="*/ 281 w 281"/>
              <a:gd name="T21" fmla="*/ 0 h 251"/>
              <a:gd name="T22" fmla="*/ 281 w 281"/>
              <a:gd name="T23" fmla="*/ 251 h 251"/>
              <a:gd name="T24" fmla="*/ 0 w 281"/>
              <a:gd name="T25" fmla="*/ 251 h 251"/>
              <a:gd name="T26" fmla="*/ 0 w 281"/>
              <a:gd name="T27" fmla="*/ 0 h 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81" h="251">
                <a:moveTo>
                  <a:pt x="6" y="248"/>
                </a:moveTo>
                <a:lnTo>
                  <a:pt x="3" y="245"/>
                </a:lnTo>
                <a:lnTo>
                  <a:pt x="278" y="245"/>
                </a:lnTo>
                <a:lnTo>
                  <a:pt x="275" y="248"/>
                </a:lnTo>
                <a:lnTo>
                  <a:pt x="275" y="3"/>
                </a:lnTo>
                <a:lnTo>
                  <a:pt x="278" y="6"/>
                </a:lnTo>
                <a:lnTo>
                  <a:pt x="3" y="6"/>
                </a:lnTo>
                <a:lnTo>
                  <a:pt x="6" y="3"/>
                </a:lnTo>
                <a:lnTo>
                  <a:pt x="6" y="248"/>
                </a:lnTo>
                <a:close/>
                <a:moveTo>
                  <a:pt x="0" y="0"/>
                </a:moveTo>
                <a:lnTo>
                  <a:pt x="281" y="0"/>
                </a:lnTo>
                <a:lnTo>
                  <a:pt x="281" y="251"/>
                </a:lnTo>
                <a:lnTo>
                  <a:pt x="0" y="25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211" name="Picture 4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255" y="4960950"/>
            <a:ext cx="530226" cy="481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61" name="Freeform 46"/>
          <p:cNvSpPr>
            <a:spLocks noEditPoints="1"/>
          </p:cNvSpPr>
          <p:nvPr/>
        </p:nvSpPr>
        <p:spPr bwMode="auto">
          <a:xfrm>
            <a:off x="6229355" y="4980000"/>
            <a:ext cx="446088" cy="398464"/>
          </a:xfrm>
          <a:custGeom>
            <a:avLst/>
            <a:gdLst>
              <a:gd name="T0" fmla="*/ 6 w 281"/>
              <a:gd name="T1" fmla="*/ 248 h 251"/>
              <a:gd name="T2" fmla="*/ 3 w 281"/>
              <a:gd name="T3" fmla="*/ 245 h 251"/>
              <a:gd name="T4" fmla="*/ 278 w 281"/>
              <a:gd name="T5" fmla="*/ 245 h 251"/>
              <a:gd name="T6" fmla="*/ 275 w 281"/>
              <a:gd name="T7" fmla="*/ 248 h 251"/>
              <a:gd name="T8" fmla="*/ 275 w 281"/>
              <a:gd name="T9" fmla="*/ 3 h 251"/>
              <a:gd name="T10" fmla="*/ 278 w 281"/>
              <a:gd name="T11" fmla="*/ 6 h 251"/>
              <a:gd name="T12" fmla="*/ 3 w 281"/>
              <a:gd name="T13" fmla="*/ 6 h 251"/>
              <a:gd name="T14" fmla="*/ 6 w 281"/>
              <a:gd name="T15" fmla="*/ 3 h 251"/>
              <a:gd name="T16" fmla="*/ 6 w 281"/>
              <a:gd name="T17" fmla="*/ 248 h 251"/>
              <a:gd name="T18" fmla="*/ 0 w 281"/>
              <a:gd name="T19" fmla="*/ 0 h 251"/>
              <a:gd name="T20" fmla="*/ 281 w 281"/>
              <a:gd name="T21" fmla="*/ 0 h 251"/>
              <a:gd name="T22" fmla="*/ 281 w 281"/>
              <a:gd name="T23" fmla="*/ 251 h 251"/>
              <a:gd name="T24" fmla="*/ 0 w 281"/>
              <a:gd name="T25" fmla="*/ 251 h 251"/>
              <a:gd name="T26" fmla="*/ 0 w 281"/>
              <a:gd name="T27" fmla="*/ 0 h 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81" h="251">
                <a:moveTo>
                  <a:pt x="6" y="248"/>
                </a:moveTo>
                <a:lnTo>
                  <a:pt x="3" y="245"/>
                </a:lnTo>
                <a:lnTo>
                  <a:pt x="278" y="245"/>
                </a:lnTo>
                <a:lnTo>
                  <a:pt x="275" y="248"/>
                </a:lnTo>
                <a:lnTo>
                  <a:pt x="275" y="3"/>
                </a:lnTo>
                <a:lnTo>
                  <a:pt x="278" y="6"/>
                </a:lnTo>
                <a:lnTo>
                  <a:pt x="3" y="6"/>
                </a:lnTo>
                <a:lnTo>
                  <a:pt x="6" y="3"/>
                </a:lnTo>
                <a:lnTo>
                  <a:pt x="6" y="248"/>
                </a:lnTo>
                <a:close/>
                <a:moveTo>
                  <a:pt x="0" y="0"/>
                </a:moveTo>
                <a:lnTo>
                  <a:pt x="281" y="0"/>
                </a:lnTo>
                <a:lnTo>
                  <a:pt x="281" y="251"/>
                </a:lnTo>
                <a:lnTo>
                  <a:pt x="0" y="25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216" name="Picture 48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255" y="5351476"/>
            <a:ext cx="530226" cy="481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68" name="Freeform 51"/>
          <p:cNvSpPr>
            <a:spLocks noEditPoints="1"/>
          </p:cNvSpPr>
          <p:nvPr/>
        </p:nvSpPr>
        <p:spPr bwMode="auto">
          <a:xfrm>
            <a:off x="6229355" y="5368939"/>
            <a:ext cx="446088" cy="398464"/>
          </a:xfrm>
          <a:custGeom>
            <a:avLst/>
            <a:gdLst>
              <a:gd name="T0" fmla="*/ 6 w 281"/>
              <a:gd name="T1" fmla="*/ 248 h 251"/>
              <a:gd name="T2" fmla="*/ 3 w 281"/>
              <a:gd name="T3" fmla="*/ 245 h 251"/>
              <a:gd name="T4" fmla="*/ 278 w 281"/>
              <a:gd name="T5" fmla="*/ 245 h 251"/>
              <a:gd name="T6" fmla="*/ 275 w 281"/>
              <a:gd name="T7" fmla="*/ 248 h 251"/>
              <a:gd name="T8" fmla="*/ 275 w 281"/>
              <a:gd name="T9" fmla="*/ 3 h 251"/>
              <a:gd name="T10" fmla="*/ 278 w 281"/>
              <a:gd name="T11" fmla="*/ 6 h 251"/>
              <a:gd name="T12" fmla="*/ 3 w 281"/>
              <a:gd name="T13" fmla="*/ 6 h 251"/>
              <a:gd name="T14" fmla="*/ 6 w 281"/>
              <a:gd name="T15" fmla="*/ 3 h 251"/>
              <a:gd name="T16" fmla="*/ 6 w 281"/>
              <a:gd name="T17" fmla="*/ 248 h 251"/>
              <a:gd name="T18" fmla="*/ 0 w 281"/>
              <a:gd name="T19" fmla="*/ 0 h 251"/>
              <a:gd name="T20" fmla="*/ 281 w 281"/>
              <a:gd name="T21" fmla="*/ 0 h 251"/>
              <a:gd name="T22" fmla="*/ 281 w 281"/>
              <a:gd name="T23" fmla="*/ 251 h 251"/>
              <a:gd name="T24" fmla="*/ 0 w 281"/>
              <a:gd name="T25" fmla="*/ 251 h 251"/>
              <a:gd name="T26" fmla="*/ 0 w 281"/>
              <a:gd name="T27" fmla="*/ 0 h 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81" h="251">
                <a:moveTo>
                  <a:pt x="6" y="248"/>
                </a:moveTo>
                <a:lnTo>
                  <a:pt x="3" y="245"/>
                </a:lnTo>
                <a:lnTo>
                  <a:pt x="278" y="245"/>
                </a:lnTo>
                <a:lnTo>
                  <a:pt x="275" y="248"/>
                </a:lnTo>
                <a:lnTo>
                  <a:pt x="275" y="3"/>
                </a:lnTo>
                <a:lnTo>
                  <a:pt x="278" y="6"/>
                </a:lnTo>
                <a:lnTo>
                  <a:pt x="3" y="6"/>
                </a:lnTo>
                <a:lnTo>
                  <a:pt x="6" y="3"/>
                </a:lnTo>
                <a:lnTo>
                  <a:pt x="6" y="248"/>
                </a:lnTo>
                <a:close/>
                <a:moveTo>
                  <a:pt x="0" y="0"/>
                </a:moveTo>
                <a:lnTo>
                  <a:pt x="281" y="0"/>
                </a:lnTo>
                <a:lnTo>
                  <a:pt x="281" y="251"/>
                </a:lnTo>
                <a:lnTo>
                  <a:pt x="0" y="25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221" name="Picture 5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255" y="5735652"/>
            <a:ext cx="530226" cy="487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22" name="Picture 54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255" y="5735652"/>
            <a:ext cx="530226" cy="487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Freeform 56"/>
          <p:cNvSpPr>
            <a:spLocks noEditPoints="1"/>
          </p:cNvSpPr>
          <p:nvPr/>
        </p:nvSpPr>
        <p:spPr bwMode="auto">
          <a:xfrm>
            <a:off x="6229355" y="5757877"/>
            <a:ext cx="446088" cy="398464"/>
          </a:xfrm>
          <a:custGeom>
            <a:avLst/>
            <a:gdLst>
              <a:gd name="T0" fmla="*/ 6 w 281"/>
              <a:gd name="T1" fmla="*/ 248 h 251"/>
              <a:gd name="T2" fmla="*/ 3 w 281"/>
              <a:gd name="T3" fmla="*/ 246 h 251"/>
              <a:gd name="T4" fmla="*/ 278 w 281"/>
              <a:gd name="T5" fmla="*/ 246 h 251"/>
              <a:gd name="T6" fmla="*/ 275 w 281"/>
              <a:gd name="T7" fmla="*/ 248 h 251"/>
              <a:gd name="T8" fmla="*/ 275 w 281"/>
              <a:gd name="T9" fmla="*/ 3 h 251"/>
              <a:gd name="T10" fmla="*/ 278 w 281"/>
              <a:gd name="T11" fmla="*/ 7 h 251"/>
              <a:gd name="T12" fmla="*/ 3 w 281"/>
              <a:gd name="T13" fmla="*/ 7 h 251"/>
              <a:gd name="T14" fmla="*/ 6 w 281"/>
              <a:gd name="T15" fmla="*/ 3 h 251"/>
              <a:gd name="T16" fmla="*/ 6 w 281"/>
              <a:gd name="T17" fmla="*/ 248 h 251"/>
              <a:gd name="T18" fmla="*/ 0 w 281"/>
              <a:gd name="T19" fmla="*/ 0 h 251"/>
              <a:gd name="T20" fmla="*/ 281 w 281"/>
              <a:gd name="T21" fmla="*/ 0 h 251"/>
              <a:gd name="T22" fmla="*/ 281 w 281"/>
              <a:gd name="T23" fmla="*/ 251 h 251"/>
              <a:gd name="T24" fmla="*/ 0 w 281"/>
              <a:gd name="T25" fmla="*/ 251 h 251"/>
              <a:gd name="T26" fmla="*/ 0 w 281"/>
              <a:gd name="T27" fmla="*/ 0 h 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81" h="251">
                <a:moveTo>
                  <a:pt x="6" y="248"/>
                </a:moveTo>
                <a:lnTo>
                  <a:pt x="3" y="246"/>
                </a:lnTo>
                <a:lnTo>
                  <a:pt x="278" y="246"/>
                </a:lnTo>
                <a:lnTo>
                  <a:pt x="275" y="248"/>
                </a:lnTo>
                <a:lnTo>
                  <a:pt x="275" y="3"/>
                </a:lnTo>
                <a:lnTo>
                  <a:pt x="278" y="7"/>
                </a:lnTo>
                <a:lnTo>
                  <a:pt x="3" y="7"/>
                </a:lnTo>
                <a:lnTo>
                  <a:pt x="6" y="3"/>
                </a:lnTo>
                <a:lnTo>
                  <a:pt x="6" y="248"/>
                </a:lnTo>
                <a:close/>
                <a:moveTo>
                  <a:pt x="0" y="0"/>
                </a:moveTo>
                <a:lnTo>
                  <a:pt x="281" y="0"/>
                </a:lnTo>
                <a:lnTo>
                  <a:pt x="281" y="251"/>
                </a:lnTo>
                <a:lnTo>
                  <a:pt x="0" y="25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78" name="Rectangle 58"/>
          <p:cNvSpPr>
            <a:spLocks noChangeArrowheads="1"/>
          </p:cNvSpPr>
          <p:nvPr/>
        </p:nvSpPr>
        <p:spPr bwMode="auto">
          <a:xfrm rot="16200000">
            <a:off x="5475290" y="5021275"/>
            <a:ext cx="1951044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Operand Collector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181" name="Rectangle 61"/>
          <p:cNvSpPr>
            <a:spLocks noChangeArrowheads="1"/>
          </p:cNvSpPr>
          <p:nvPr/>
        </p:nvSpPr>
        <p:spPr bwMode="auto">
          <a:xfrm>
            <a:off x="6234118" y="4206885"/>
            <a:ext cx="436563" cy="1944694"/>
          </a:xfrm>
          <a:prstGeom prst="rect">
            <a:avLst/>
          </a:pr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82" name="Line 62"/>
          <p:cNvSpPr>
            <a:spLocks noChangeShapeType="1"/>
          </p:cNvSpPr>
          <p:nvPr/>
        </p:nvSpPr>
        <p:spPr bwMode="auto">
          <a:xfrm flipV="1">
            <a:off x="5999160" y="5189551"/>
            <a:ext cx="201168" cy="1588"/>
          </a:xfrm>
          <a:prstGeom prst="line">
            <a:avLst/>
          </a:prstGeom>
          <a:noFill/>
          <a:ln w="20638" cap="rnd">
            <a:solidFill>
              <a:srgbClr val="0C0C0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83" name="Freeform 63"/>
          <p:cNvSpPr>
            <a:spLocks/>
          </p:cNvSpPr>
          <p:nvPr/>
        </p:nvSpPr>
        <p:spPr bwMode="auto">
          <a:xfrm>
            <a:off x="6138868" y="5145100"/>
            <a:ext cx="88900" cy="88900"/>
          </a:xfrm>
          <a:custGeom>
            <a:avLst/>
            <a:gdLst>
              <a:gd name="T0" fmla="*/ 204 w 204"/>
              <a:gd name="T1" fmla="*/ 102 h 204"/>
              <a:gd name="T2" fmla="*/ 0 w 204"/>
              <a:gd name="T3" fmla="*/ 204 h 204"/>
              <a:gd name="T4" fmla="*/ 0 w 204"/>
              <a:gd name="T5" fmla="*/ 0 h 204"/>
              <a:gd name="T6" fmla="*/ 204 w 204"/>
              <a:gd name="T7" fmla="*/ 102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4" h="204">
                <a:moveTo>
                  <a:pt x="204" y="102"/>
                </a:moveTo>
                <a:lnTo>
                  <a:pt x="0" y="204"/>
                </a:lnTo>
                <a:cubicBezTo>
                  <a:pt x="32" y="140"/>
                  <a:pt x="32" y="64"/>
                  <a:pt x="0" y="0"/>
                </a:cubicBezTo>
                <a:lnTo>
                  <a:pt x="204" y="102"/>
                </a:lnTo>
                <a:close/>
              </a:path>
            </a:pathLst>
          </a:custGeom>
          <a:solidFill>
            <a:srgbClr val="0C0C0C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232" name="Picture 64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0881" y="4179897"/>
            <a:ext cx="538163" cy="2057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84" name="Freeform 66"/>
          <p:cNvSpPr>
            <a:spLocks/>
          </p:cNvSpPr>
          <p:nvPr/>
        </p:nvSpPr>
        <p:spPr bwMode="auto">
          <a:xfrm>
            <a:off x="7042156" y="4203710"/>
            <a:ext cx="444500" cy="1960569"/>
          </a:xfrm>
          <a:custGeom>
            <a:avLst/>
            <a:gdLst>
              <a:gd name="T0" fmla="*/ 0 w 280"/>
              <a:gd name="T1" fmla="*/ 0 h 1235"/>
              <a:gd name="T2" fmla="*/ 0 w 280"/>
              <a:gd name="T3" fmla="*/ 1235 h 1235"/>
              <a:gd name="T4" fmla="*/ 280 w 280"/>
              <a:gd name="T5" fmla="*/ 1111 h 1235"/>
              <a:gd name="T6" fmla="*/ 280 w 280"/>
              <a:gd name="T7" fmla="*/ 124 h 1235"/>
              <a:gd name="T8" fmla="*/ 0 w 280"/>
              <a:gd name="T9" fmla="*/ 0 h 12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0" h="1235">
                <a:moveTo>
                  <a:pt x="0" y="0"/>
                </a:moveTo>
                <a:lnTo>
                  <a:pt x="0" y="1235"/>
                </a:lnTo>
                <a:lnTo>
                  <a:pt x="280" y="1111"/>
                </a:lnTo>
                <a:lnTo>
                  <a:pt x="280" y="124"/>
                </a:lnTo>
                <a:lnTo>
                  <a:pt x="0" y="0"/>
                </a:lnTo>
                <a:close/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85" name="Line 67"/>
          <p:cNvSpPr>
            <a:spLocks noChangeShapeType="1"/>
          </p:cNvSpPr>
          <p:nvPr/>
        </p:nvSpPr>
        <p:spPr bwMode="auto">
          <a:xfrm>
            <a:off x="6688143" y="5178438"/>
            <a:ext cx="284163" cy="0"/>
          </a:xfrm>
          <a:prstGeom prst="line">
            <a:avLst/>
          </a:prstGeom>
          <a:noFill/>
          <a:ln w="20638" cap="rnd">
            <a:solidFill>
              <a:srgbClr val="0C0C0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86" name="Freeform 68"/>
          <p:cNvSpPr>
            <a:spLocks/>
          </p:cNvSpPr>
          <p:nvPr/>
        </p:nvSpPr>
        <p:spPr bwMode="auto">
          <a:xfrm>
            <a:off x="6950081" y="5133988"/>
            <a:ext cx="88900" cy="88900"/>
          </a:xfrm>
          <a:custGeom>
            <a:avLst/>
            <a:gdLst>
              <a:gd name="T0" fmla="*/ 204 w 204"/>
              <a:gd name="T1" fmla="*/ 102 h 204"/>
              <a:gd name="T2" fmla="*/ 0 w 204"/>
              <a:gd name="T3" fmla="*/ 204 h 204"/>
              <a:gd name="T4" fmla="*/ 0 w 204"/>
              <a:gd name="T5" fmla="*/ 0 h 204"/>
              <a:gd name="T6" fmla="*/ 204 w 204"/>
              <a:gd name="T7" fmla="*/ 102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4" h="204">
                <a:moveTo>
                  <a:pt x="204" y="102"/>
                </a:moveTo>
                <a:lnTo>
                  <a:pt x="0" y="204"/>
                </a:lnTo>
                <a:cubicBezTo>
                  <a:pt x="32" y="140"/>
                  <a:pt x="32" y="64"/>
                  <a:pt x="0" y="0"/>
                </a:cubicBezTo>
                <a:lnTo>
                  <a:pt x="204" y="102"/>
                </a:lnTo>
                <a:close/>
              </a:path>
            </a:pathLst>
          </a:custGeom>
          <a:solidFill>
            <a:srgbClr val="0C0C0C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89" name="Line 69"/>
          <p:cNvSpPr>
            <a:spLocks noChangeShapeType="1"/>
          </p:cNvSpPr>
          <p:nvPr/>
        </p:nvSpPr>
        <p:spPr bwMode="auto">
          <a:xfrm>
            <a:off x="7504119" y="5176851"/>
            <a:ext cx="282575" cy="0"/>
          </a:xfrm>
          <a:prstGeom prst="line">
            <a:avLst/>
          </a:prstGeom>
          <a:noFill/>
          <a:ln w="20638" cap="rnd">
            <a:solidFill>
              <a:srgbClr val="0C0C0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90" name="Freeform 70"/>
          <p:cNvSpPr>
            <a:spLocks/>
          </p:cNvSpPr>
          <p:nvPr/>
        </p:nvSpPr>
        <p:spPr bwMode="auto">
          <a:xfrm>
            <a:off x="7766057" y="5132400"/>
            <a:ext cx="88900" cy="88900"/>
          </a:xfrm>
          <a:custGeom>
            <a:avLst/>
            <a:gdLst>
              <a:gd name="T0" fmla="*/ 204 w 204"/>
              <a:gd name="T1" fmla="*/ 101 h 203"/>
              <a:gd name="T2" fmla="*/ 0 w 204"/>
              <a:gd name="T3" fmla="*/ 203 h 203"/>
              <a:gd name="T4" fmla="*/ 0 w 204"/>
              <a:gd name="T5" fmla="*/ 0 h 203"/>
              <a:gd name="T6" fmla="*/ 204 w 204"/>
              <a:gd name="T7" fmla="*/ 101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4" h="203">
                <a:moveTo>
                  <a:pt x="204" y="101"/>
                </a:moveTo>
                <a:lnTo>
                  <a:pt x="0" y="203"/>
                </a:lnTo>
                <a:cubicBezTo>
                  <a:pt x="33" y="139"/>
                  <a:pt x="33" y="64"/>
                  <a:pt x="0" y="0"/>
                </a:cubicBezTo>
                <a:lnTo>
                  <a:pt x="204" y="101"/>
                </a:lnTo>
                <a:close/>
              </a:path>
            </a:pathLst>
          </a:custGeom>
          <a:solidFill>
            <a:srgbClr val="0C0C0C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239" name="Picture 71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8444" y="4165610"/>
            <a:ext cx="628651" cy="2057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91" name="Rectangle 73"/>
          <p:cNvSpPr>
            <a:spLocks noChangeArrowheads="1"/>
          </p:cNvSpPr>
          <p:nvPr/>
        </p:nvSpPr>
        <p:spPr bwMode="auto">
          <a:xfrm>
            <a:off x="7854957" y="4187835"/>
            <a:ext cx="541338" cy="1966919"/>
          </a:xfrm>
          <a:prstGeom prst="rect">
            <a:avLst/>
          </a:pr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92" name="Rectangle 74"/>
          <p:cNvSpPr>
            <a:spLocks noChangeArrowheads="1"/>
          </p:cNvSpPr>
          <p:nvPr/>
        </p:nvSpPr>
        <p:spPr bwMode="auto">
          <a:xfrm rot="16200000">
            <a:off x="7137404" y="4987938"/>
            <a:ext cx="1960569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SIMD Units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7199" name="Line 81"/>
          <p:cNvSpPr>
            <a:spLocks noChangeShapeType="1"/>
          </p:cNvSpPr>
          <p:nvPr/>
        </p:nvSpPr>
        <p:spPr bwMode="auto">
          <a:xfrm flipH="1" flipV="1">
            <a:off x="6448431" y="3854459"/>
            <a:ext cx="3175" cy="333376"/>
          </a:xfrm>
          <a:prstGeom prst="line">
            <a:avLst/>
          </a:prstGeom>
          <a:noFill/>
          <a:ln w="20638" cap="rnd">
            <a:solidFill>
              <a:srgbClr val="0C0C0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00" name="Freeform 82"/>
          <p:cNvSpPr>
            <a:spLocks/>
          </p:cNvSpPr>
          <p:nvPr/>
        </p:nvSpPr>
        <p:spPr bwMode="auto">
          <a:xfrm>
            <a:off x="6403981" y="3787784"/>
            <a:ext cx="88900" cy="88900"/>
          </a:xfrm>
          <a:custGeom>
            <a:avLst/>
            <a:gdLst>
              <a:gd name="T0" fmla="*/ 100 w 204"/>
              <a:gd name="T1" fmla="*/ 0 h 205"/>
              <a:gd name="T2" fmla="*/ 204 w 204"/>
              <a:gd name="T3" fmla="*/ 202 h 205"/>
              <a:gd name="T4" fmla="*/ 0 w 204"/>
              <a:gd name="T5" fmla="*/ 205 h 205"/>
              <a:gd name="T6" fmla="*/ 100 w 204"/>
              <a:gd name="T7" fmla="*/ 0 h 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4" h="205">
                <a:moveTo>
                  <a:pt x="100" y="0"/>
                </a:moveTo>
                <a:lnTo>
                  <a:pt x="204" y="202"/>
                </a:lnTo>
                <a:cubicBezTo>
                  <a:pt x="140" y="171"/>
                  <a:pt x="64" y="172"/>
                  <a:pt x="0" y="205"/>
                </a:cubicBezTo>
                <a:lnTo>
                  <a:pt x="100" y="0"/>
                </a:lnTo>
                <a:close/>
              </a:path>
            </a:pathLst>
          </a:custGeom>
          <a:solidFill>
            <a:srgbClr val="0C0C0C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03" name="Line 83"/>
          <p:cNvSpPr>
            <a:spLocks noChangeShapeType="1"/>
          </p:cNvSpPr>
          <p:nvPr/>
        </p:nvSpPr>
        <p:spPr bwMode="auto">
          <a:xfrm>
            <a:off x="7258056" y="3787784"/>
            <a:ext cx="6350" cy="447676"/>
          </a:xfrm>
          <a:prstGeom prst="line">
            <a:avLst/>
          </a:prstGeom>
          <a:noFill/>
          <a:ln w="20638" cap="rnd">
            <a:solidFill>
              <a:srgbClr val="0C0C0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04" name="Freeform 84"/>
          <p:cNvSpPr>
            <a:spLocks/>
          </p:cNvSpPr>
          <p:nvPr/>
        </p:nvSpPr>
        <p:spPr bwMode="auto">
          <a:xfrm>
            <a:off x="7218369" y="4213235"/>
            <a:ext cx="88900" cy="88900"/>
          </a:xfrm>
          <a:custGeom>
            <a:avLst/>
            <a:gdLst>
              <a:gd name="T0" fmla="*/ 104 w 204"/>
              <a:gd name="T1" fmla="*/ 205 h 205"/>
              <a:gd name="T2" fmla="*/ 0 w 204"/>
              <a:gd name="T3" fmla="*/ 2 h 205"/>
              <a:gd name="T4" fmla="*/ 204 w 204"/>
              <a:gd name="T5" fmla="*/ 0 h 205"/>
              <a:gd name="T6" fmla="*/ 104 w 204"/>
              <a:gd name="T7" fmla="*/ 205 h 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4" h="205">
                <a:moveTo>
                  <a:pt x="104" y="205"/>
                </a:moveTo>
                <a:lnTo>
                  <a:pt x="0" y="2"/>
                </a:lnTo>
                <a:cubicBezTo>
                  <a:pt x="65" y="34"/>
                  <a:pt x="140" y="33"/>
                  <a:pt x="204" y="0"/>
                </a:cubicBezTo>
                <a:lnTo>
                  <a:pt x="104" y="205"/>
                </a:lnTo>
                <a:close/>
              </a:path>
            </a:pathLst>
          </a:custGeom>
          <a:solidFill>
            <a:srgbClr val="0C0C0C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191" name="Straight Connector 190"/>
          <p:cNvCxnSpPr/>
          <p:nvPr/>
        </p:nvCxnSpPr>
        <p:spPr>
          <a:xfrm>
            <a:off x="5617049" y="4317324"/>
            <a:ext cx="290834" cy="1743478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2" name="Straight Connector 191"/>
          <p:cNvCxnSpPr/>
          <p:nvPr/>
        </p:nvCxnSpPr>
        <p:spPr>
          <a:xfrm flipH="1">
            <a:off x="5615463" y="4321136"/>
            <a:ext cx="282978" cy="1747402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3" name="Rectangle 21"/>
          <p:cNvSpPr>
            <a:spLocks noChangeArrowheads="1"/>
          </p:cNvSpPr>
          <p:nvPr/>
        </p:nvSpPr>
        <p:spPr bwMode="auto">
          <a:xfrm>
            <a:off x="5518949" y="4203238"/>
            <a:ext cx="476250" cy="1960569"/>
          </a:xfrm>
          <a:prstGeom prst="rect">
            <a:avLst/>
          </a:pr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4" name="Rectangle 28"/>
          <p:cNvSpPr>
            <a:spLocks noChangeArrowheads="1"/>
          </p:cNvSpPr>
          <p:nvPr/>
        </p:nvSpPr>
        <p:spPr bwMode="auto">
          <a:xfrm rot="16200000">
            <a:off x="4766471" y="4987466"/>
            <a:ext cx="1954219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Crossbar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95" name="Freeform 30"/>
          <p:cNvSpPr>
            <a:spLocks/>
          </p:cNvSpPr>
          <p:nvPr/>
        </p:nvSpPr>
        <p:spPr bwMode="auto">
          <a:xfrm>
            <a:off x="5430049" y="5139866"/>
            <a:ext cx="88900" cy="88900"/>
          </a:xfrm>
          <a:custGeom>
            <a:avLst/>
            <a:gdLst>
              <a:gd name="T0" fmla="*/ 204 w 204"/>
              <a:gd name="T1" fmla="*/ 102 h 204"/>
              <a:gd name="T2" fmla="*/ 1 w 204"/>
              <a:gd name="T3" fmla="*/ 204 h 204"/>
              <a:gd name="T4" fmla="*/ 0 w 204"/>
              <a:gd name="T5" fmla="*/ 0 h 204"/>
              <a:gd name="T6" fmla="*/ 204 w 204"/>
              <a:gd name="T7" fmla="*/ 102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4" h="204">
                <a:moveTo>
                  <a:pt x="204" y="102"/>
                </a:moveTo>
                <a:lnTo>
                  <a:pt x="1" y="204"/>
                </a:lnTo>
                <a:cubicBezTo>
                  <a:pt x="32" y="140"/>
                  <a:pt x="32" y="64"/>
                  <a:pt x="0" y="0"/>
                </a:cubicBezTo>
                <a:lnTo>
                  <a:pt x="204" y="102"/>
                </a:lnTo>
                <a:close/>
              </a:path>
            </a:pathLst>
          </a:custGeom>
          <a:solidFill>
            <a:srgbClr val="0C0C0C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8" name="Line 29"/>
          <p:cNvSpPr>
            <a:spLocks noChangeShapeType="1"/>
          </p:cNvSpPr>
          <p:nvPr/>
        </p:nvSpPr>
        <p:spPr bwMode="auto">
          <a:xfrm>
            <a:off x="5240208" y="5181645"/>
            <a:ext cx="246888" cy="0"/>
          </a:xfrm>
          <a:prstGeom prst="line">
            <a:avLst/>
          </a:prstGeom>
          <a:noFill/>
          <a:ln w="20638" cap="rnd">
            <a:solidFill>
              <a:srgbClr val="0C0C0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" name="Rectangle 173">
            <a:extLst>
              <a:ext uri="{FF2B5EF4-FFF2-40B4-BE49-F238E27FC236}">
                <a16:creationId xmlns:a16="http://schemas.microsoft.com/office/drawing/2014/main" id="{49A6B8FA-54B2-42E7-85ED-413AD54B8873}"/>
              </a:ext>
            </a:extLst>
          </p:cNvPr>
          <p:cNvSpPr/>
          <p:nvPr/>
        </p:nvSpPr>
        <p:spPr>
          <a:xfrm>
            <a:off x="3513139" y="4187835"/>
            <a:ext cx="1722440" cy="1954212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3500" dirty="0">
                <a:solidFill>
                  <a:srgbClr val="000000"/>
                </a:solidFill>
                <a:latin typeface="Calibri" panose="020F0502020204030204" pitchFamily="34" charset="0"/>
              </a:rPr>
              <a:t>Active Warps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3500" dirty="0">
                <a:solidFill>
                  <a:srgbClr val="000000"/>
                </a:solidFill>
                <a:latin typeface="Calibri" panose="020F0502020204030204" pitchFamily="34" charset="0"/>
              </a:rPr>
              <a:t>Cache</a:t>
            </a:r>
            <a:endParaRPr lang="en-US" altLang="en-US" sz="35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77" name="Rectangle 75">
            <a:extLst>
              <a:ext uri="{FF2B5EF4-FFF2-40B4-BE49-F238E27FC236}">
                <a16:creationId xmlns:a16="http://schemas.microsoft.com/office/drawing/2014/main" id="{030FEF9A-AFEC-42D7-A0CB-295A8DB357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3143" y="4317746"/>
            <a:ext cx="1200151" cy="690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Main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62778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1" name="Rectangle 119"/>
          <p:cNvSpPr>
            <a:spLocks noChangeArrowheads="1"/>
          </p:cNvSpPr>
          <p:nvPr/>
        </p:nvSpPr>
        <p:spPr bwMode="auto">
          <a:xfrm>
            <a:off x="4541841" y="4602793"/>
            <a:ext cx="344488" cy="388939"/>
          </a:xfrm>
          <a:prstGeom prst="rect">
            <a:avLst/>
          </a:prstGeom>
          <a:solidFill>
            <a:srgbClr val="A8D08D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23" name="Rectangle 107"/>
          <p:cNvSpPr>
            <a:spLocks noChangeArrowheads="1"/>
          </p:cNvSpPr>
          <p:nvPr/>
        </p:nvSpPr>
        <p:spPr bwMode="auto">
          <a:xfrm>
            <a:off x="3503615" y="4602793"/>
            <a:ext cx="342900" cy="388939"/>
          </a:xfrm>
          <a:prstGeom prst="rect">
            <a:avLst/>
          </a:prstGeom>
          <a:solidFill>
            <a:srgbClr val="A8D08D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25" name="Rectangle 111"/>
          <p:cNvSpPr>
            <a:spLocks noChangeArrowheads="1"/>
          </p:cNvSpPr>
          <p:nvPr/>
        </p:nvSpPr>
        <p:spPr bwMode="auto">
          <a:xfrm>
            <a:off x="3841753" y="4602793"/>
            <a:ext cx="342900" cy="388939"/>
          </a:xfrm>
          <a:prstGeom prst="rect">
            <a:avLst/>
          </a:prstGeom>
          <a:solidFill>
            <a:srgbClr val="A8D08D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29" name="Rectangle 115"/>
          <p:cNvSpPr>
            <a:spLocks noChangeArrowheads="1"/>
          </p:cNvSpPr>
          <p:nvPr/>
        </p:nvSpPr>
        <p:spPr bwMode="auto">
          <a:xfrm>
            <a:off x="4191003" y="4602793"/>
            <a:ext cx="344488" cy="388939"/>
          </a:xfrm>
          <a:prstGeom prst="rect">
            <a:avLst/>
          </a:prstGeom>
          <a:solidFill>
            <a:srgbClr val="A8D08D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35" name="Rectangle 123"/>
          <p:cNvSpPr>
            <a:spLocks noChangeArrowheads="1"/>
          </p:cNvSpPr>
          <p:nvPr/>
        </p:nvSpPr>
        <p:spPr bwMode="auto">
          <a:xfrm>
            <a:off x="4892679" y="4602793"/>
            <a:ext cx="342900" cy="388939"/>
          </a:xfrm>
          <a:prstGeom prst="rect">
            <a:avLst/>
          </a:prstGeom>
          <a:solidFill>
            <a:srgbClr val="A8D08D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253" name="Picture 8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2340" y="4173531"/>
            <a:ext cx="439738" cy="481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05" name="Rectangle 87"/>
          <p:cNvSpPr>
            <a:spLocks noChangeArrowheads="1"/>
          </p:cNvSpPr>
          <p:nvPr/>
        </p:nvSpPr>
        <p:spPr bwMode="auto">
          <a:xfrm>
            <a:off x="3503615" y="4200519"/>
            <a:ext cx="342900" cy="388939"/>
          </a:xfrm>
          <a:prstGeom prst="rect">
            <a:avLst/>
          </a:prstGeom>
          <a:solidFill>
            <a:srgbClr val="FFD965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08" name="Rectangle 88"/>
          <p:cNvSpPr>
            <a:spLocks noChangeArrowheads="1"/>
          </p:cNvSpPr>
          <p:nvPr/>
        </p:nvSpPr>
        <p:spPr bwMode="auto">
          <a:xfrm>
            <a:off x="3503615" y="4200519"/>
            <a:ext cx="342900" cy="388939"/>
          </a:xfrm>
          <a:prstGeom prst="rect">
            <a:avLst/>
          </a:pr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257" name="Picture 8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3653" y="4173531"/>
            <a:ext cx="433388" cy="481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58" name="Picture 9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3653" y="4173531"/>
            <a:ext cx="433388" cy="481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09" name="Rectangle 91"/>
          <p:cNvSpPr>
            <a:spLocks noChangeArrowheads="1"/>
          </p:cNvSpPr>
          <p:nvPr/>
        </p:nvSpPr>
        <p:spPr bwMode="auto">
          <a:xfrm>
            <a:off x="3841753" y="4200519"/>
            <a:ext cx="342900" cy="388939"/>
          </a:xfrm>
          <a:prstGeom prst="rect">
            <a:avLst/>
          </a:prstGeom>
          <a:solidFill>
            <a:srgbClr val="FFD965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10" name="Rectangle 92"/>
          <p:cNvSpPr>
            <a:spLocks noChangeArrowheads="1"/>
          </p:cNvSpPr>
          <p:nvPr/>
        </p:nvSpPr>
        <p:spPr bwMode="auto">
          <a:xfrm>
            <a:off x="3841753" y="4200519"/>
            <a:ext cx="342900" cy="388939"/>
          </a:xfrm>
          <a:prstGeom prst="rect">
            <a:avLst/>
          </a:pr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13" name="Rectangle 95"/>
          <p:cNvSpPr>
            <a:spLocks noChangeArrowheads="1"/>
          </p:cNvSpPr>
          <p:nvPr/>
        </p:nvSpPr>
        <p:spPr bwMode="auto">
          <a:xfrm>
            <a:off x="4191003" y="4200519"/>
            <a:ext cx="344488" cy="388939"/>
          </a:xfrm>
          <a:prstGeom prst="rect">
            <a:avLst/>
          </a:prstGeom>
          <a:solidFill>
            <a:srgbClr val="FFD965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14" name="Rectangle 96"/>
          <p:cNvSpPr>
            <a:spLocks noChangeArrowheads="1"/>
          </p:cNvSpPr>
          <p:nvPr/>
        </p:nvSpPr>
        <p:spPr bwMode="auto">
          <a:xfrm>
            <a:off x="4191003" y="4200519"/>
            <a:ext cx="344488" cy="388939"/>
          </a:xfrm>
          <a:prstGeom prst="rect">
            <a:avLst/>
          </a:pr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15" name="Rectangle 99"/>
          <p:cNvSpPr>
            <a:spLocks noChangeArrowheads="1"/>
          </p:cNvSpPr>
          <p:nvPr/>
        </p:nvSpPr>
        <p:spPr bwMode="auto">
          <a:xfrm>
            <a:off x="4541841" y="4198931"/>
            <a:ext cx="344488" cy="390526"/>
          </a:xfrm>
          <a:prstGeom prst="rect">
            <a:avLst/>
          </a:prstGeom>
          <a:solidFill>
            <a:srgbClr val="FFD965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18" name="Rectangle 100"/>
          <p:cNvSpPr>
            <a:spLocks noChangeArrowheads="1"/>
          </p:cNvSpPr>
          <p:nvPr/>
        </p:nvSpPr>
        <p:spPr bwMode="auto">
          <a:xfrm>
            <a:off x="4541841" y="4198931"/>
            <a:ext cx="344488" cy="390526"/>
          </a:xfrm>
          <a:prstGeom prst="rect">
            <a:avLst/>
          </a:pr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19" name="Rectangle 103"/>
          <p:cNvSpPr>
            <a:spLocks noChangeArrowheads="1"/>
          </p:cNvSpPr>
          <p:nvPr/>
        </p:nvSpPr>
        <p:spPr bwMode="auto">
          <a:xfrm>
            <a:off x="4892679" y="4198931"/>
            <a:ext cx="342900" cy="390526"/>
          </a:xfrm>
          <a:prstGeom prst="rect">
            <a:avLst/>
          </a:prstGeom>
          <a:solidFill>
            <a:srgbClr val="FFD965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20" name="Rectangle 104"/>
          <p:cNvSpPr>
            <a:spLocks noChangeArrowheads="1"/>
          </p:cNvSpPr>
          <p:nvPr/>
        </p:nvSpPr>
        <p:spPr bwMode="auto">
          <a:xfrm>
            <a:off x="4892679" y="4198931"/>
            <a:ext cx="342900" cy="390526"/>
          </a:xfrm>
          <a:prstGeom prst="rect">
            <a:avLst/>
          </a:pr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24" name="Rectangle 108"/>
          <p:cNvSpPr>
            <a:spLocks noChangeArrowheads="1"/>
          </p:cNvSpPr>
          <p:nvPr/>
        </p:nvSpPr>
        <p:spPr bwMode="auto">
          <a:xfrm>
            <a:off x="3503615" y="4592633"/>
            <a:ext cx="342900" cy="388939"/>
          </a:xfrm>
          <a:prstGeom prst="rect">
            <a:avLst/>
          </a:pr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277" name="Picture 10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3653" y="4570408"/>
            <a:ext cx="433388" cy="481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8" name="Picture 1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3653" y="4570408"/>
            <a:ext cx="433388" cy="481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26" name="Rectangle 112"/>
          <p:cNvSpPr>
            <a:spLocks noChangeArrowheads="1"/>
          </p:cNvSpPr>
          <p:nvPr/>
        </p:nvSpPr>
        <p:spPr bwMode="auto">
          <a:xfrm>
            <a:off x="3841753" y="4592633"/>
            <a:ext cx="342900" cy="388939"/>
          </a:xfrm>
          <a:prstGeom prst="rect">
            <a:avLst/>
          </a:pr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30" name="Rectangle 116"/>
          <p:cNvSpPr>
            <a:spLocks noChangeArrowheads="1"/>
          </p:cNvSpPr>
          <p:nvPr/>
        </p:nvSpPr>
        <p:spPr bwMode="auto">
          <a:xfrm>
            <a:off x="4191003" y="4592633"/>
            <a:ext cx="344488" cy="388939"/>
          </a:xfrm>
          <a:prstGeom prst="rect">
            <a:avLst/>
          </a:pr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34" name="Rectangle 120"/>
          <p:cNvSpPr>
            <a:spLocks noChangeArrowheads="1"/>
          </p:cNvSpPr>
          <p:nvPr/>
        </p:nvSpPr>
        <p:spPr bwMode="auto">
          <a:xfrm>
            <a:off x="4541841" y="4592633"/>
            <a:ext cx="344488" cy="388939"/>
          </a:xfrm>
          <a:prstGeom prst="rect">
            <a:avLst/>
          </a:pr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36" name="Rectangle 124"/>
          <p:cNvSpPr>
            <a:spLocks noChangeArrowheads="1"/>
          </p:cNvSpPr>
          <p:nvPr/>
        </p:nvSpPr>
        <p:spPr bwMode="auto">
          <a:xfrm>
            <a:off x="4892679" y="4592633"/>
            <a:ext cx="342900" cy="388939"/>
          </a:xfrm>
          <a:prstGeom prst="rect">
            <a:avLst/>
          </a:pr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37" name="Rectangle 127"/>
          <p:cNvSpPr>
            <a:spLocks noChangeArrowheads="1"/>
          </p:cNvSpPr>
          <p:nvPr/>
        </p:nvSpPr>
        <p:spPr bwMode="auto">
          <a:xfrm>
            <a:off x="3503615" y="4981571"/>
            <a:ext cx="342900" cy="388939"/>
          </a:xfrm>
          <a:prstGeom prst="rect">
            <a:avLst/>
          </a:prstGeom>
          <a:solidFill>
            <a:srgbClr val="90AADB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38" name="Rectangle 128"/>
          <p:cNvSpPr>
            <a:spLocks noChangeArrowheads="1"/>
          </p:cNvSpPr>
          <p:nvPr/>
        </p:nvSpPr>
        <p:spPr bwMode="auto">
          <a:xfrm>
            <a:off x="3503615" y="4981571"/>
            <a:ext cx="342900" cy="388939"/>
          </a:xfrm>
          <a:prstGeom prst="rect">
            <a:avLst/>
          </a:pr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41" name="Rectangle 131"/>
          <p:cNvSpPr>
            <a:spLocks noChangeArrowheads="1"/>
          </p:cNvSpPr>
          <p:nvPr/>
        </p:nvSpPr>
        <p:spPr bwMode="auto">
          <a:xfrm>
            <a:off x="3841753" y="4981571"/>
            <a:ext cx="342900" cy="388939"/>
          </a:xfrm>
          <a:prstGeom prst="rect">
            <a:avLst/>
          </a:prstGeom>
          <a:solidFill>
            <a:srgbClr val="90AADB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42" name="Rectangle 132"/>
          <p:cNvSpPr>
            <a:spLocks noChangeArrowheads="1"/>
          </p:cNvSpPr>
          <p:nvPr/>
        </p:nvSpPr>
        <p:spPr bwMode="auto">
          <a:xfrm>
            <a:off x="3841753" y="4981571"/>
            <a:ext cx="342900" cy="388939"/>
          </a:xfrm>
          <a:prstGeom prst="rect">
            <a:avLst/>
          </a:pr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43" name="Rectangle 135"/>
          <p:cNvSpPr>
            <a:spLocks noChangeArrowheads="1"/>
          </p:cNvSpPr>
          <p:nvPr/>
        </p:nvSpPr>
        <p:spPr bwMode="auto">
          <a:xfrm>
            <a:off x="4191003" y="4981571"/>
            <a:ext cx="344488" cy="388939"/>
          </a:xfrm>
          <a:prstGeom prst="rect">
            <a:avLst/>
          </a:prstGeom>
          <a:solidFill>
            <a:srgbClr val="90AADB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44" name="Rectangle 136"/>
          <p:cNvSpPr>
            <a:spLocks noChangeArrowheads="1"/>
          </p:cNvSpPr>
          <p:nvPr/>
        </p:nvSpPr>
        <p:spPr bwMode="auto">
          <a:xfrm>
            <a:off x="4191003" y="4981571"/>
            <a:ext cx="344488" cy="388939"/>
          </a:xfrm>
          <a:prstGeom prst="rect">
            <a:avLst/>
          </a:pr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45" name="Rectangle 139"/>
          <p:cNvSpPr>
            <a:spLocks noChangeArrowheads="1"/>
          </p:cNvSpPr>
          <p:nvPr/>
        </p:nvSpPr>
        <p:spPr bwMode="auto">
          <a:xfrm>
            <a:off x="4541841" y="4979984"/>
            <a:ext cx="344488" cy="388939"/>
          </a:xfrm>
          <a:prstGeom prst="rect">
            <a:avLst/>
          </a:prstGeom>
          <a:solidFill>
            <a:srgbClr val="90AADB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46" name="Rectangle 140"/>
          <p:cNvSpPr>
            <a:spLocks noChangeArrowheads="1"/>
          </p:cNvSpPr>
          <p:nvPr/>
        </p:nvSpPr>
        <p:spPr bwMode="auto">
          <a:xfrm>
            <a:off x="4541841" y="4979984"/>
            <a:ext cx="344488" cy="388939"/>
          </a:xfrm>
          <a:prstGeom prst="rect">
            <a:avLst/>
          </a:pr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47" name="Rectangle 143"/>
          <p:cNvSpPr>
            <a:spLocks noChangeArrowheads="1"/>
          </p:cNvSpPr>
          <p:nvPr/>
        </p:nvSpPr>
        <p:spPr bwMode="auto">
          <a:xfrm>
            <a:off x="4892679" y="4979984"/>
            <a:ext cx="342900" cy="388939"/>
          </a:xfrm>
          <a:prstGeom prst="rect">
            <a:avLst/>
          </a:prstGeom>
          <a:solidFill>
            <a:srgbClr val="90AADB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48" name="Rectangle 144"/>
          <p:cNvSpPr>
            <a:spLocks noChangeArrowheads="1"/>
          </p:cNvSpPr>
          <p:nvPr/>
        </p:nvSpPr>
        <p:spPr bwMode="auto">
          <a:xfrm>
            <a:off x="4892679" y="4979984"/>
            <a:ext cx="342900" cy="388939"/>
          </a:xfrm>
          <a:prstGeom prst="rect">
            <a:avLst/>
          </a:pr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49" name="Rectangle 147"/>
          <p:cNvSpPr>
            <a:spLocks noChangeArrowheads="1"/>
          </p:cNvSpPr>
          <p:nvPr/>
        </p:nvSpPr>
        <p:spPr bwMode="auto">
          <a:xfrm>
            <a:off x="3503615" y="5373685"/>
            <a:ext cx="342900" cy="388939"/>
          </a:xfrm>
          <a:prstGeom prst="rect">
            <a:avLst/>
          </a:prstGeom>
          <a:solidFill>
            <a:srgbClr val="FF939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50" name="Rectangle 148"/>
          <p:cNvSpPr>
            <a:spLocks noChangeArrowheads="1"/>
          </p:cNvSpPr>
          <p:nvPr/>
        </p:nvSpPr>
        <p:spPr bwMode="auto">
          <a:xfrm>
            <a:off x="3503615" y="5373685"/>
            <a:ext cx="342900" cy="388939"/>
          </a:xfrm>
          <a:prstGeom prst="rect">
            <a:avLst/>
          </a:pr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317" name="Picture 14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3653" y="5351460"/>
            <a:ext cx="433388" cy="481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18" name="Picture 15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3653" y="5351460"/>
            <a:ext cx="433388" cy="481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51" name="Rectangle 151"/>
          <p:cNvSpPr>
            <a:spLocks noChangeArrowheads="1"/>
          </p:cNvSpPr>
          <p:nvPr/>
        </p:nvSpPr>
        <p:spPr bwMode="auto">
          <a:xfrm>
            <a:off x="3841753" y="5373685"/>
            <a:ext cx="342900" cy="388939"/>
          </a:xfrm>
          <a:prstGeom prst="rect">
            <a:avLst/>
          </a:prstGeom>
          <a:solidFill>
            <a:srgbClr val="FF939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52" name="Rectangle 152"/>
          <p:cNvSpPr>
            <a:spLocks noChangeArrowheads="1"/>
          </p:cNvSpPr>
          <p:nvPr/>
        </p:nvSpPr>
        <p:spPr bwMode="auto">
          <a:xfrm>
            <a:off x="3841753" y="5373685"/>
            <a:ext cx="342900" cy="388939"/>
          </a:xfrm>
          <a:prstGeom prst="rect">
            <a:avLst/>
          </a:pr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55" name="Rectangle 155"/>
          <p:cNvSpPr>
            <a:spLocks noChangeArrowheads="1"/>
          </p:cNvSpPr>
          <p:nvPr/>
        </p:nvSpPr>
        <p:spPr bwMode="auto">
          <a:xfrm>
            <a:off x="4191003" y="5373685"/>
            <a:ext cx="344488" cy="388939"/>
          </a:xfrm>
          <a:prstGeom prst="rect">
            <a:avLst/>
          </a:prstGeom>
          <a:solidFill>
            <a:srgbClr val="FF939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56" name="Rectangle 156"/>
          <p:cNvSpPr>
            <a:spLocks noChangeArrowheads="1"/>
          </p:cNvSpPr>
          <p:nvPr/>
        </p:nvSpPr>
        <p:spPr bwMode="auto">
          <a:xfrm>
            <a:off x="4191003" y="5373685"/>
            <a:ext cx="344488" cy="388939"/>
          </a:xfrm>
          <a:prstGeom prst="rect">
            <a:avLst/>
          </a:pr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59" name="Rectangle 159"/>
          <p:cNvSpPr>
            <a:spLocks noChangeArrowheads="1"/>
          </p:cNvSpPr>
          <p:nvPr/>
        </p:nvSpPr>
        <p:spPr bwMode="auto">
          <a:xfrm>
            <a:off x="4541841" y="5373685"/>
            <a:ext cx="344488" cy="388939"/>
          </a:xfrm>
          <a:prstGeom prst="rect">
            <a:avLst/>
          </a:prstGeom>
          <a:solidFill>
            <a:srgbClr val="FF939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60" name="Rectangle 160"/>
          <p:cNvSpPr>
            <a:spLocks noChangeArrowheads="1"/>
          </p:cNvSpPr>
          <p:nvPr/>
        </p:nvSpPr>
        <p:spPr bwMode="auto">
          <a:xfrm>
            <a:off x="4541841" y="5373685"/>
            <a:ext cx="344488" cy="388939"/>
          </a:xfrm>
          <a:prstGeom prst="rect">
            <a:avLst/>
          </a:pr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63" name="Rectangle 163"/>
          <p:cNvSpPr>
            <a:spLocks noChangeArrowheads="1"/>
          </p:cNvSpPr>
          <p:nvPr/>
        </p:nvSpPr>
        <p:spPr bwMode="auto">
          <a:xfrm>
            <a:off x="4892679" y="5373685"/>
            <a:ext cx="342900" cy="388939"/>
          </a:xfrm>
          <a:prstGeom prst="rect">
            <a:avLst/>
          </a:prstGeom>
          <a:solidFill>
            <a:srgbClr val="FF939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64" name="Rectangle 164"/>
          <p:cNvSpPr>
            <a:spLocks noChangeArrowheads="1"/>
          </p:cNvSpPr>
          <p:nvPr/>
        </p:nvSpPr>
        <p:spPr bwMode="auto">
          <a:xfrm>
            <a:off x="4892679" y="5373685"/>
            <a:ext cx="342900" cy="388939"/>
          </a:xfrm>
          <a:prstGeom prst="rect">
            <a:avLst/>
          </a:pr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67" name="Rectangle 167"/>
          <p:cNvSpPr>
            <a:spLocks noChangeArrowheads="1"/>
          </p:cNvSpPr>
          <p:nvPr/>
        </p:nvSpPr>
        <p:spPr bwMode="auto">
          <a:xfrm>
            <a:off x="3503615" y="5764211"/>
            <a:ext cx="342900" cy="388939"/>
          </a:xfrm>
          <a:prstGeom prst="rect">
            <a:avLst/>
          </a:prstGeom>
          <a:solidFill>
            <a:srgbClr val="C9C9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68" name="Rectangle 168"/>
          <p:cNvSpPr>
            <a:spLocks noChangeArrowheads="1"/>
          </p:cNvSpPr>
          <p:nvPr/>
        </p:nvSpPr>
        <p:spPr bwMode="auto">
          <a:xfrm>
            <a:off x="3503615" y="5764211"/>
            <a:ext cx="342900" cy="388939"/>
          </a:xfrm>
          <a:prstGeom prst="rect">
            <a:avLst/>
          </a:pr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337" name="Picture 169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3653" y="5741986"/>
            <a:ext cx="433388" cy="481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71" name="Rectangle 171"/>
          <p:cNvSpPr>
            <a:spLocks noChangeArrowheads="1"/>
          </p:cNvSpPr>
          <p:nvPr/>
        </p:nvSpPr>
        <p:spPr bwMode="auto">
          <a:xfrm>
            <a:off x="3841753" y="5764211"/>
            <a:ext cx="342900" cy="388939"/>
          </a:xfrm>
          <a:prstGeom prst="rect">
            <a:avLst/>
          </a:prstGeom>
          <a:solidFill>
            <a:srgbClr val="C9C9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72" name="Rectangle 172"/>
          <p:cNvSpPr>
            <a:spLocks noChangeArrowheads="1"/>
          </p:cNvSpPr>
          <p:nvPr/>
        </p:nvSpPr>
        <p:spPr bwMode="auto">
          <a:xfrm>
            <a:off x="3841753" y="5764211"/>
            <a:ext cx="342900" cy="388939"/>
          </a:xfrm>
          <a:prstGeom prst="rect">
            <a:avLst/>
          </a:pr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75" name="Rectangle 175"/>
          <p:cNvSpPr>
            <a:spLocks noChangeArrowheads="1"/>
          </p:cNvSpPr>
          <p:nvPr/>
        </p:nvSpPr>
        <p:spPr bwMode="auto">
          <a:xfrm>
            <a:off x="4191003" y="5764211"/>
            <a:ext cx="344488" cy="388939"/>
          </a:xfrm>
          <a:prstGeom prst="rect">
            <a:avLst/>
          </a:prstGeom>
          <a:solidFill>
            <a:srgbClr val="C9C9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76" name="Rectangle 176"/>
          <p:cNvSpPr>
            <a:spLocks noChangeArrowheads="1"/>
          </p:cNvSpPr>
          <p:nvPr/>
        </p:nvSpPr>
        <p:spPr bwMode="auto">
          <a:xfrm>
            <a:off x="4191003" y="5764211"/>
            <a:ext cx="344488" cy="388939"/>
          </a:xfrm>
          <a:prstGeom prst="rect">
            <a:avLst/>
          </a:pr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79" name="Rectangle 179"/>
          <p:cNvSpPr>
            <a:spLocks noChangeArrowheads="1"/>
          </p:cNvSpPr>
          <p:nvPr/>
        </p:nvSpPr>
        <p:spPr bwMode="auto">
          <a:xfrm>
            <a:off x="4541841" y="5764211"/>
            <a:ext cx="344488" cy="388939"/>
          </a:xfrm>
          <a:prstGeom prst="rect">
            <a:avLst/>
          </a:prstGeom>
          <a:solidFill>
            <a:srgbClr val="C9C9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80" name="Rectangle 180"/>
          <p:cNvSpPr>
            <a:spLocks noChangeArrowheads="1"/>
          </p:cNvSpPr>
          <p:nvPr/>
        </p:nvSpPr>
        <p:spPr bwMode="auto">
          <a:xfrm>
            <a:off x="4541841" y="5764211"/>
            <a:ext cx="344488" cy="388939"/>
          </a:xfrm>
          <a:prstGeom prst="rect">
            <a:avLst/>
          </a:pr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83" name="Rectangle 183"/>
          <p:cNvSpPr>
            <a:spLocks noChangeArrowheads="1"/>
          </p:cNvSpPr>
          <p:nvPr/>
        </p:nvSpPr>
        <p:spPr bwMode="auto">
          <a:xfrm>
            <a:off x="4892679" y="5764211"/>
            <a:ext cx="342900" cy="388939"/>
          </a:xfrm>
          <a:prstGeom prst="rect">
            <a:avLst/>
          </a:prstGeom>
          <a:solidFill>
            <a:srgbClr val="C9C9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84" name="Rectangle 184"/>
          <p:cNvSpPr>
            <a:spLocks noChangeArrowheads="1"/>
          </p:cNvSpPr>
          <p:nvPr/>
        </p:nvSpPr>
        <p:spPr bwMode="auto">
          <a:xfrm>
            <a:off x="4892679" y="5764211"/>
            <a:ext cx="342900" cy="388939"/>
          </a:xfrm>
          <a:prstGeom prst="rect">
            <a:avLst/>
          </a:pr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8" name="Line 190"/>
          <p:cNvSpPr>
            <a:spLocks noChangeShapeType="1"/>
          </p:cNvSpPr>
          <p:nvPr/>
        </p:nvSpPr>
        <p:spPr bwMode="auto">
          <a:xfrm flipH="1">
            <a:off x="3589340" y="4121144"/>
            <a:ext cx="1571627" cy="0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" name="Rectangle 195"/>
          <p:cNvSpPr>
            <a:spLocks noChangeArrowheads="1"/>
          </p:cNvSpPr>
          <p:nvPr/>
        </p:nvSpPr>
        <p:spPr bwMode="auto">
          <a:xfrm>
            <a:off x="3587752" y="4311644"/>
            <a:ext cx="0" cy="276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4" name="Rectangle 196"/>
          <p:cNvSpPr>
            <a:spLocks noChangeArrowheads="1"/>
          </p:cNvSpPr>
          <p:nvPr/>
        </p:nvSpPr>
        <p:spPr bwMode="auto">
          <a:xfrm>
            <a:off x="3703640" y="4311644"/>
            <a:ext cx="0" cy="276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7" name="Rectangle 199"/>
          <p:cNvSpPr>
            <a:spLocks noChangeArrowheads="1"/>
          </p:cNvSpPr>
          <p:nvPr/>
        </p:nvSpPr>
        <p:spPr bwMode="auto">
          <a:xfrm>
            <a:off x="3541715" y="5486398"/>
            <a:ext cx="0" cy="276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8" name="Rectangle 200"/>
          <p:cNvSpPr>
            <a:spLocks noChangeArrowheads="1"/>
          </p:cNvSpPr>
          <p:nvPr/>
        </p:nvSpPr>
        <p:spPr bwMode="auto">
          <a:xfrm>
            <a:off x="3657602" y="5486398"/>
            <a:ext cx="0" cy="276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9" name="Rectangle 201"/>
          <p:cNvSpPr>
            <a:spLocks noChangeArrowheads="1"/>
          </p:cNvSpPr>
          <p:nvPr/>
        </p:nvSpPr>
        <p:spPr bwMode="auto">
          <a:xfrm>
            <a:off x="3587752" y="5876924"/>
            <a:ext cx="0" cy="276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2" name="Rectangle 202"/>
          <p:cNvSpPr>
            <a:spLocks noChangeArrowheads="1"/>
          </p:cNvSpPr>
          <p:nvPr/>
        </p:nvSpPr>
        <p:spPr bwMode="auto">
          <a:xfrm>
            <a:off x="3703640" y="5876924"/>
            <a:ext cx="0" cy="276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3" name="Rectangle 203"/>
          <p:cNvSpPr>
            <a:spLocks noChangeArrowheads="1"/>
          </p:cNvSpPr>
          <p:nvPr/>
        </p:nvSpPr>
        <p:spPr bwMode="auto">
          <a:xfrm>
            <a:off x="3554415" y="5095872"/>
            <a:ext cx="0" cy="276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4" name="Rectangle 204"/>
          <p:cNvSpPr>
            <a:spLocks noChangeArrowheads="1"/>
          </p:cNvSpPr>
          <p:nvPr/>
        </p:nvSpPr>
        <p:spPr bwMode="auto">
          <a:xfrm>
            <a:off x="3670302" y="5095872"/>
            <a:ext cx="0" cy="276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210" name="Straight Connector 209"/>
          <p:cNvCxnSpPr/>
          <p:nvPr/>
        </p:nvCxnSpPr>
        <p:spPr>
          <a:xfrm>
            <a:off x="2814314" y="4336830"/>
            <a:ext cx="290834" cy="1743478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59" name="Straight Connector 3258"/>
          <p:cNvCxnSpPr/>
          <p:nvPr/>
        </p:nvCxnSpPr>
        <p:spPr>
          <a:xfrm flipH="1">
            <a:off x="2812728" y="4340642"/>
            <a:ext cx="282978" cy="1747402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BBAC8B-46E0-4B24-9642-524F1D28C5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210491"/>
            <a:ext cx="8426523" cy="4966472"/>
          </a:xfrm>
        </p:spPr>
        <p:txBody>
          <a:bodyPr/>
          <a:lstStyle/>
          <a:p>
            <a:r>
              <a:rPr lang="en-US" dirty="0"/>
              <a:t>“2-level” register file + warp scheduler</a:t>
            </a:r>
          </a:p>
          <a:p>
            <a:r>
              <a:rPr lang="en-US" dirty="0"/>
              <a:t>Cache registers only for the </a:t>
            </a:r>
            <a:r>
              <a:rPr lang="en-US" b="1" dirty="0"/>
              <a:t>active</a:t>
            </a:r>
            <a:r>
              <a:rPr lang="en-US" dirty="0"/>
              <a:t> warps</a:t>
            </a:r>
            <a:endParaRPr lang="en-US" b="1" dirty="0"/>
          </a:p>
          <a:p>
            <a:r>
              <a:rPr lang="en-US" b="1" dirty="0"/>
              <a:t>Dedicated</a:t>
            </a:r>
            <a:r>
              <a:rPr lang="en-US" dirty="0"/>
              <a:t> register cache space for each warp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9FB4F8-49A4-4331-9158-32A4BE810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9C8940D-4ADA-401F-BEDE-2434304D1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8358646" cy="723445"/>
          </a:xfrm>
        </p:spPr>
        <p:txBody>
          <a:bodyPr>
            <a:normAutofit/>
          </a:bodyPr>
          <a:lstStyle/>
          <a:p>
            <a:r>
              <a:rPr lang="en-US" dirty="0"/>
              <a:t>Latency Tolerant Register File (LTRF)</a:t>
            </a:r>
          </a:p>
        </p:txBody>
      </p:sp>
      <p:sp>
        <p:nvSpPr>
          <p:cNvPr id="140" name="Rectangle 191"/>
          <p:cNvSpPr>
            <a:spLocks noChangeArrowheads="1"/>
          </p:cNvSpPr>
          <p:nvPr/>
        </p:nvSpPr>
        <p:spPr bwMode="auto">
          <a:xfrm>
            <a:off x="3443144" y="6167004"/>
            <a:ext cx="1753763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200" dirty="0">
                <a:solidFill>
                  <a:srgbClr val="000000"/>
                </a:solidFill>
                <a:latin typeface="Calibri" panose="020F0502020204030204" pitchFamily="34" charset="0"/>
              </a:rPr>
              <a:t>Active Warps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Cache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10" name="Rectangle 13"/>
          <p:cNvSpPr>
            <a:spLocks noChangeArrowheads="1"/>
          </p:cNvSpPr>
          <p:nvPr/>
        </p:nvSpPr>
        <p:spPr bwMode="auto">
          <a:xfrm>
            <a:off x="4930779" y="3190959"/>
            <a:ext cx="2573340" cy="593727"/>
          </a:xfrm>
          <a:prstGeom prst="rect">
            <a:avLst/>
          </a:prstGeom>
          <a:solidFill>
            <a:srgbClr val="A8D08D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11" name="Rectangle 14"/>
          <p:cNvSpPr>
            <a:spLocks noChangeArrowheads="1"/>
          </p:cNvSpPr>
          <p:nvPr/>
        </p:nvSpPr>
        <p:spPr bwMode="auto">
          <a:xfrm>
            <a:off x="4930779" y="3190959"/>
            <a:ext cx="2573340" cy="593727"/>
          </a:xfrm>
          <a:prstGeom prst="rect">
            <a:avLst/>
          </a:prstGeom>
          <a:noFill/>
          <a:ln w="206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15" name="Rectangle 15"/>
          <p:cNvSpPr>
            <a:spLocks noChangeArrowheads="1"/>
          </p:cNvSpPr>
          <p:nvPr/>
        </p:nvSpPr>
        <p:spPr bwMode="auto">
          <a:xfrm>
            <a:off x="5629280" y="3144921"/>
            <a:ext cx="117961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Two-Level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22" name="Rectangle 18"/>
          <p:cNvSpPr>
            <a:spLocks noChangeArrowheads="1"/>
          </p:cNvSpPr>
          <p:nvPr/>
        </p:nvSpPr>
        <p:spPr bwMode="auto">
          <a:xfrm>
            <a:off x="5346705" y="3441725"/>
            <a:ext cx="1960564" cy="417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Warp Scheduler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23" name="Rectangle 21"/>
          <p:cNvSpPr>
            <a:spLocks noChangeArrowheads="1"/>
          </p:cNvSpPr>
          <p:nvPr/>
        </p:nvSpPr>
        <p:spPr bwMode="auto">
          <a:xfrm>
            <a:off x="2716214" y="4222744"/>
            <a:ext cx="476250" cy="1960569"/>
          </a:xfrm>
          <a:prstGeom prst="rect">
            <a:avLst/>
          </a:pr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39" name="Rectangle 28"/>
          <p:cNvSpPr>
            <a:spLocks noChangeArrowheads="1"/>
          </p:cNvSpPr>
          <p:nvPr/>
        </p:nvSpPr>
        <p:spPr bwMode="auto">
          <a:xfrm rot="16200000">
            <a:off x="1963736" y="5006972"/>
            <a:ext cx="1954219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Crossbar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3242" name="Line 29"/>
          <p:cNvSpPr>
            <a:spLocks noChangeShapeType="1"/>
          </p:cNvSpPr>
          <p:nvPr/>
        </p:nvSpPr>
        <p:spPr bwMode="auto">
          <a:xfrm>
            <a:off x="2381251" y="5203822"/>
            <a:ext cx="268288" cy="0"/>
          </a:xfrm>
          <a:prstGeom prst="line">
            <a:avLst/>
          </a:prstGeom>
          <a:noFill/>
          <a:ln w="20638" cap="rnd">
            <a:solidFill>
              <a:srgbClr val="0C0C0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43" name="Freeform 30"/>
          <p:cNvSpPr>
            <a:spLocks/>
          </p:cNvSpPr>
          <p:nvPr/>
        </p:nvSpPr>
        <p:spPr bwMode="auto">
          <a:xfrm>
            <a:off x="2627314" y="5159372"/>
            <a:ext cx="88900" cy="88900"/>
          </a:xfrm>
          <a:custGeom>
            <a:avLst/>
            <a:gdLst>
              <a:gd name="T0" fmla="*/ 204 w 204"/>
              <a:gd name="T1" fmla="*/ 102 h 204"/>
              <a:gd name="T2" fmla="*/ 1 w 204"/>
              <a:gd name="T3" fmla="*/ 204 h 204"/>
              <a:gd name="T4" fmla="*/ 0 w 204"/>
              <a:gd name="T5" fmla="*/ 0 h 204"/>
              <a:gd name="T6" fmla="*/ 204 w 204"/>
              <a:gd name="T7" fmla="*/ 102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4" h="204">
                <a:moveTo>
                  <a:pt x="204" y="102"/>
                </a:moveTo>
                <a:lnTo>
                  <a:pt x="1" y="204"/>
                </a:lnTo>
                <a:cubicBezTo>
                  <a:pt x="32" y="140"/>
                  <a:pt x="32" y="64"/>
                  <a:pt x="0" y="0"/>
                </a:cubicBezTo>
                <a:lnTo>
                  <a:pt x="204" y="102"/>
                </a:lnTo>
                <a:close/>
              </a:path>
            </a:pathLst>
          </a:custGeom>
          <a:solidFill>
            <a:srgbClr val="0C0C0C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46" name="Line 31"/>
          <p:cNvSpPr>
            <a:spLocks noChangeShapeType="1"/>
          </p:cNvSpPr>
          <p:nvPr/>
        </p:nvSpPr>
        <p:spPr bwMode="auto">
          <a:xfrm>
            <a:off x="3206752" y="5202235"/>
            <a:ext cx="228600" cy="0"/>
          </a:xfrm>
          <a:prstGeom prst="line">
            <a:avLst/>
          </a:prstGeom>
          <a:noFill/>
          <a:ln w="20638" cap="rnd">
            <a:solidFill>
              <a:srgbClr val="0C0C0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47" name="Freeform 32"/>
          <p:cNvSpPr>
            <a:spLocks/>
          </p:cNvSpPr>
          <p:nvPr/>
        </p:nvSpPr>
        <p:spPr bwMode="auto">
          <a:xfrm>
            <a:off x="3414715" y="5157784"/>
            <a:ext cx="88900" cy="88900"/>
          </a:xfrm>
          <a:custGeom>
            <a:avLst/>
            <a:gdLst>
              <a:gd name="T0" fmla="*/ 204 w 204"/>
              <a:gd name="T1" fmla="*/ 101 h 203"/>
              <a:gd name="T2" fmla="*/ 0 w 204"/>
              <a:gd name="T3" fmla="*/ 203 h 203"/>
              <a:gd name="T4" fmla="*/ 0 w 204"/>
              <a:gd name="T5" fmla="*/ 0 h 203"/>
              <a:gd name="T6" fmla="*/ 204 w 204"/>
              <a:gd name="T7" fmla="*/ 101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4" h="203">
                <a:moveTo>
                  <a:pt x="204" y="101"/>
                </a:moveTo>
                <a:lnTo>
                  <a:pt x="0" y="203"/>
                </a:lnTo>
                <a:cubicBezTo>
                  <a:pt x="32" y="139"/>
                  <a:pt x="32" y="64"/>
                  <a:pt x="0" y="0"/>
                </a:cubicBezTo>
                <a:lnTo>
                  <a:pt x="204" y="101"/>
                </a:lnTo>
                <a:close/>
              </a:path>
            </a:pathLst>
          </a:custGeom>
          <a:solidFill>
            <a:srgbClr val="0C0C0C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201" name="Picture 3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255" y="4179897"/>
            <a:ext cx="530226" cy="481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49" name="Freeform 36"/>
          <p:cNvSpPr>
            <a:spLocks noEditPoints="1"/>
          </p:cNvSpPr>
          <p:nvPr/>
        </p:nvSpPr>
        <p:spPr bwMode="auto">
          <a:xfrm>
            <a:off x="6229355" y="4202122"/>
            <a:ext cx="446088" cy="398464"/>
          </a:xfrm>
          <a:custGeom>
            <a:avLst/>
            <a:gdLst>
              <a:gd name="T0" fmla="*/ 6 w 281"/>
              <a:gd name="T1" fmla="*/ 248 h 251"/>
              <a:gd name="T2" fmla="*/ 3 w 281"/>
              <a:gd name="T3" fmla="*/ 245 h 251"/>
              <a:gd name="T4" fmla="*/ 278 w 281"/>
              <a:gd name="T5" fmla="*/ 245 h 251"/>
              <a:gd name="T6" fmla="*/ 275 w 281"/>
              <a:gd name="T7" fmla="*/ 248 h 251"/>
              <a:gd name="T8" fmla="*/ 275 w 281"/>
              <a:gd name="T9" fmla="*/ 3 h 251"/>
              <a:gd name="T10" fmla="*/ 278 w 281"/>
              <a:gd name="T11" fmla="*/ 6 h 251"/>
              <a:gd name="T12" fmla="*/ 3 w 281"/>
              <a:gd name="T13" fmla="*/ 6 h 251"/>
              <a:gd name="T14" fmla="*/ 6 w 281"/>
              <a:gd name="T15" fmla="*/ 3 h 251"/>
              <a:gd name="T16" fmla="*/ 6 w 281"/>
              <a:gd name="T17" fmla="*/ 248 h 251"/>
              <a:gd name="T18" fmla="*/ 0 w 281"/>
              <a:gd name="T19" fmla="*/ 0 h 251"/>
              <a:gd name="T20" fmla="*/ 281 w 281"/>
              <a:gd name="T21" fmla="*/ 0 h 251"/>
              <a:gd name="T22" fmla="*/ 281 w 281"/>
              <a:gd name="T23" fmla="*/ 251 h 251"/>
              <a:gd name="T24" fmla="*/ 0 w 281"/>
              <a:gd name="T25" fmla="*/ 251 h 251"/>
              <a:gd name="T26" fmla="*/ 0 w 281"/>
              <a:gd name="T27" fmla="*/ 0 h 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81" h="251">
                <a:moveTo>
                  <a:pt x="6" y="248"/>
                </a:moveTo>
                <a:lnTo>
                  <a:pt x="3" y="245"/>
                </a:lnTo>
                <a:lnTo>
                  <a:pt x="278" y="245"/>
                </a:lnTo>
                <a:lnTo>
                  <a:pt x="275" y="248"/>
                </a:lnTo>
                <a:lnTo>
                  <a:pt x="275" y="3"/>
                </a:lnTo>
                <a:lnTo>
                  <a:pt x="278" y="6"/>
                </a:lnTo>
                <a:lnTo>
                  <a:pt x="3" y="6"/>
                </a:lnTo>
                <a:lnTo>
                  <a:pt x="6" y="3"/>
                </a:lnTo>
                <a:lnTo>
                  <a:pt x="6" y="248"/>
                </a:lnTo>
                <a:close/>
                <a:moveTo>
                  <a:pt x="0" y="0"/>
                </a:moveTo>
                <a:lnTo>
                  <a:pt x="281" y="0"/>
                </a:lnTo>
                <a:lnTo>
                  <a:pt x="281" y="251"/>
                </a:lnTo>
                <a:lnTo>
                  <a:pt x="0" y="25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206" name="Picture 38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255" y="4570424"/>
            <a:ext cx="530226" cy="481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57" name="Freeform 41"/>
          <p:cNvSpPr>
            <a:spLocks noEditPoints="1"/>
          </p:cNvSpPr>
          <p:nvPr/>
        </p:nvSpPr>
        <p:spPr bwMode="auto">
          <a:xfrm>
            <a:off x="6229355" y="4591061"/>
            <a:ext cx="446088" cy="398464"/>
          </a:xfrm>
          <a:custGeom>
            <a:avLst/>
            <a:gdLst>
              <a:gd name="T0" fmla="*/ 6 w 281"/>
              <a:gd name="T1" fmla="*/ 248 h 251"/>
              <a:gd name="T2" fmla="*/ 3 w 281"/>
              <a:gd name="T3" fmla="*/ 245 h 251"/>
              <a:gd name="T4" fmla="*/ 278 w 281"/>
              <a:gd name="T5" fmla="*/ 245 h 251"/>
              <a:gd name="T6" fmla="*/ 275 w 281"/>
              <a:gd name="T7" fmla="*/ 248 h 251"/>
              <a:gd name="T8" fmla="*/ 275 w 281"/>
              <a:gd name="T9" fmla="*/ 3 h 251"/>
              <a:gd name="T10" fmla="*/ 278 w 281"/>
              <a:gd name="T11" fmla="*/ 6 h 251"/>
              <a:gd name="T12" fmla="*/ 3 w 281"/>
              <a:gd name="T13" fmla="*/ 6 h 251"/>
              <a:gd name="T14" fmla="*/ 6 w 281"/>
              <a:gd name="T15" fmla="*/ 3 h 251"/>
              <a:gd name="T16" fmla="*/ 6 w 281"/>
              <a:gd name="T17" fmla="*/ 248 h 251"/>
              <a:gd name="T18" fmla="*/ 0 w 281"/>
              <a:gd name="T19" fmla="*/ 0 h 251"/>
              <a:gd name="T20" fmla="*/ 281 w 281"/>
              <a:gd name="T21" fmla="*/ 0 h 251"/>
              <a:gd name="T22" fmla="*/ 281 w 281"/>
              <a:gd name="T23" fmla="*/ 251 h 251"/>
              <a:gd name="T24" fmla="*/ 0 w 281"/>
              <a:gd name="T25" fmla="*/ 251 h 251"/>
              <a:gd name="T26" fmla="*/ 0 w 281"/>
              <a:gd name="T27" fmla="*/ 0 h 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81" h="251">
                <a:moveTo>
                  <a:pt x="6" y="248"/>
                </a:moveTo>
                <a:lnTo>
                  <a:pt x="3" y="245"/>
                </a:lnTo>
                <a:lnTo>
                  <a:pt x="278" y="245"/>
                </a:lnTo>
                <a:lnTo>
                  <a:pt x="275" y="248"/>
                </a:lnTo>
                <a:lnTo>
                  <a:pt x="275" y="3"/>
                </a:lnTo>
                <a:lnTo>
                  <a:pt x="278" y="6"/>
                </a:lnTo>
                <a:lnTo>
                  <a:pt x="3" y="6"/>
                </a:lnTo>
                <a:lnTo>
                  <a:pt x="6" y="3"/>
                </a:lnTo>
                <a:lnTo>
                  <a:pt x="6" y="248"/>
                </a:lnTo>
                <a:close/>
                <a:moveTo>
                  <a:pt x="0" y="0"/>
                </a:moveTo>
                <a:lnTo>
                  <a:pt x="281" y="0"/>
                </a:lnTo>
                <a:lnTo>
                  <a:pt x="281" y="251"/>
                </a:lnTo>
                <a:lnTo>
                  <a:pt x="0" y="25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211" name="Picture 43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255" y="4960950"/>
            <a:ext cx="530226" cy="481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61" name="Freeform 46"/>
          <p:cNvSpPr>
            <a:spLocks noEditPoints="1"/>
          </p:cNvSpPr>
          <p:nvPr/>
        </p:nvSpPr>
        <p:spPr bwMode="auto">
          <a:xfrm>
            <a:off x="6229355" y="4980000"/>
            <a:ext cx="446088" cy="398464"/>
          </a:xfrm>
          <a:custGeom>
            <a:avLst/>
            <a:gdLst>
              <a:gd name="T0" fmla="*/ 6 w 281"/>
              <a:gd name="T1" fmla="*/ 248 h 251"/>
              <a:gd name="T2" fmla="*/ 3 w 281"/>
              <a:gd name="T3" fmla="*/ 245 h 251"/>
              <a:gd name="T4" fmla="*/ 278 w 281"/>
              <a:gd name="T5" fmla="*/ 245 h 251"/>
              <a:gd name="T6" fmla="*/ 275 w 281"/>
              <a:gd name="T7" fmla="*/ 248 h 251"/>
              <a:gd name="T8" fmla="*/ 275 w 281"/>
              <a:gd name="T9" fmla="*/ 3 h 251"/>
              <a:gd name="T10" fmla="*/ 278 w 281"/>
              <a:gd name="T11" fmla="*/ 6 h 251"/>
              <a:gd name="T12" fmla="*/ 3 w 281"/>
              <a:gd name="T13" fmla="*/ 6 h 251"/>
              <a:gd name="T14" fmla="*/ 6 w 281"/>
              <a:gd name="T15" fmla="*/ 3 h 251"/>
              <a:gd name="T16" fmla="*/ 6 w 281"/>
              <a:gd name="T17" fmla="*/ 248 h 251"/>
              <a:gd name="T18" fmla="*/ 0 w 281"/>
              <a:gd name="T19" fmla="*/ 0 h 251"/>
              <a:gd name="T20" fmla="*/ 281 w 281"/>
              <a:gd name="T21" fmla="*/ 0 h 251"/>
              <a:gd name="T22" fmla="*/ 281 w 281"/>
              <a:gd name="T23" fmla="*/ 251 h 251"/>
              <a:gd name="T24" fmla="*/ 0 w 281"/>
              <a:gd name="T25" fmla="*/ 251 h 251"/>
              <a:gd name="T26" fmla="*/ 0 w 281"/>
              <a:gd name="T27" fmla="*/ 0 h 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81" h="251">
                <a:moveTo>
                  <a:pt x="6" y="248"/>
                </a:moveTo>
                <a:lnTo>
                  <a:pt x="3" y="245"/>
                </a:lnTo>
                <a:lnTo>
                  <a:pt x="278" y="245"/>
                </a:lnTo>
                <a:lnTo>
                  <a:pt x="275" y="248"/>
                </a:lnTo>
                <a:lnTo>
                  <a:pt x="275" y="3"/>
                </a:lnTo>
                <a:lnTo>
                  <a:pt x="278" y="6"/>
                </a:lnTo>
                <a:lnTo>
                  <a:pt x="3" y="6"/>
                </a:lnTo>
                <a:lnTo>
                  <a:pt x="6" y="3"/>
                </a:lnTo>
                <a:lnTo>
                  <a:pt x="6" y="248"/>
                </a:lnTo>
                <a:close/>
                <a:moveTo>
                  <a:pt x="0" y="0"/>
                </a:moveTo>
                <a:lnTo>
                  <a:pt x="281" y="0"/>
                </a:lnTo>
                <a:lnTo>
                  <a:pt x="281" y="251"/>
                </a:lnTo>
                <a:lnTo>
                  <a:pt x="0" y="25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216" name="Picture 48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255" y="5351476"/>
            <a:ext cx="530226" cy="481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68" name="Freeform 51"/>
          <p:cNvSpPr>
            <a:spLocks noEditPoints="1"/>
          </p:cNvSpPr>
          <p:nvPr/>
        </p:nvSpPr>
        <p:spPr bwMode="auto">
          <a:xfrm>
            <a:off x="6229355" y="5368939"/>
            <a:ext cx="446088" cy="398464"/>
          </a:xfrm>
          <a:custGeom>
            <a:avLst/>
            <a:gdLst>
              <a:gd name="T0" fmla="*/ 6 w 281"/>
              <a:gd name="T1" fmla="*/ 248 h 251"/>
              <a:gd name="T2" fmla="*/ 3 w 281"/>
              <a:gd name="T3" fmla="*/ 245 h 251"/>
              <a:gd name="T4" fmla="*/ 278 w 281"/>
              <a:gd name="T5" fmla="*/ 245 h 251"/>
              <a:gd name="T6" fmla="*/ 275 w 281"/>
              <a:gd name="T7" fmla="*/ 248 h 251"/>
              <a:gd name="T8" fmla="*/ 275 w 281"/>
              <a:gd name="T9" fmla="*/ 3 h 251"/>
              <a:gd name="T10" fmla="*/ 278 w 281"/>
              <a:gd name="T11" fmla="*/ 6 h 251"/>
              <a:gd name="T12" fmla="*/ 3 w 281"/>
              <a:gd name="T13" fmla="*/ 6 h 251"/>
              <a:gd name="T14" fmla="*/ 6 w 281"/>
              <a:gd name="T15" fmla="*/ 3 h 251"/>
              <a:gd name="T16" fmla="*/ 6 w 281"/>
              <a:gd name="T17" fmla="*/ 248 h 251"/>
              <a:gd name="T18" fmla="*/ 0 w 281"/>
              <a:gd name="T19" fmla="*/ 0 h 251"/>
              <a:gd name="T20" fmla="*/ 281 w 281"/>
              <a:gd name="T21" fmla="*/ 0 h 251"/>
              <a:gd name="T22" fmla="*/ 281 w 281"/>
              <a:gd name="T23" fmla="*/ 251 h 251"/>
              <a:gd name="T24" fmla="*/ 0 w 281"/>
              <a:gd name="T25" fmla="*/ 251 h 251"/>
              <a:gd name="T26" fmla="*/ 0 w 281"/>
              <a:gd name="T27" fmla="*/ 0 h 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81" h="251">
                <a:moveTo>
                  <a:pt x="6" y="248"/>
                </a:moveTo>
                <a:lnTo>
                  <a:pt x="3" y="245"/>
                </a:lnTo>
                <a:lnTo>
                  <a:pt x="278" y="245"/>
                </a:lnTo>
                <a:lnTo>
                  <a:pt x="275" y="248"/>
                </a:lnTo>
                <a:lnTo>
                  <a:pt x="275" y="3"/>
                </a:lnTo>
                <a:lnTo>
                  <a:pt x="278" y="6"/>
                </a:lnTo>
                <a:lnTo>
                  <a:pt x="3" y="6"/>
                </a:lnTo>
                <a:lnTo>
                  <a:pt x="6" y="3"/>
                </a:lnTo>
                <a:lnTo>
                  <a:pt x="6" y="248"/>
                </a:lnTo>
                <a:close/>
                <a:moveTo>
                  <a:pt x="0" y="0"/>
                </a:moveTo>
                <a:lnTo>
                  <a:pt x="281" y="0"/>
                </a:lnTo>
                <a:lnTo>
                  <a:pt x="281" y="251"/>
                </a:lnTo>
                <a:lnTo>
                  <a:pt x="0" y="25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221" name="Picture 53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255" y="5735652"/>
            <a:ext cx="530226" cy="487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22" name="Picture 54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255" y="5735652"/>
            <a:ext cx="530226" cy="487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Freeform 56"/>
          <p:cNvSpPr>
            <a:spLocks noEditPoints="1"/>
          </p:cNvSpPr>
          <p:nvPr/>
        </p:nvSpPr>
        <p:spPr bwMode="auto">
          <a:xfrm>
            <a:off x="6229355" y="5757877"/>
            <a:ext cx="446088" cy="398464"/>
          </a:xfrm>
          <a:custGeom>
            <a:avLst/>
            <a:gdLst>
              <a:gd name="T0" fmla="*/ 6 w 281"/>
              <a:gd name="T1" fmla="*/ 248 h 251"/>
              <a:gd name="T2" fmla="*/ 3 w 281"/>
              <a:gd name="T3" fmla="*/ 246 h 251"/>
              <a:gd name="T4" fmla="*/ 278 w 281"/>
              <a:gd name="T5" fmla="*/ 246 h 251"/>
              <a:gd name="T6" fmla="*/ 275 w 281"/>
              <a:gd name="T7" fmla="*/ 248 h 251"/>
              <a:gd name="T8" fmla="*/ 275 w 281"/>
              <a:gd name="T9" fmla="*/ 3 h 251"/>
              <a:gd name="T10" fmla="*/ 278 w 281"/>
              <a:gd name="T11" fmla="*/ 7 h 251"/>
              <a:gd name="T12" fmla="*/ 3 w 281"/>
              <a:gd name="T13" fmla="*/ 7 h 251"/>
              <a:gd name="T14" fmla="*/ 6 w 281"/>
              <a:gd name="T15" fmla="*/ 3 h 251"/>
              <a:gd name="T16" fmla="*/ 6 w 281"/>
              <a:gd name="T17" fmla="*/ 248 h 251"/>
              <a:gd name="T18" fmla="*/ 0 w 281"/>
              <a:gd name="T19" fmla="*/ 0 h 251"/>
              <a:gd name="T20" fmla="*/ 281 w 281"/>
              <a:gd name="T21" fmla="*/ 0 h 251"/>
              <a:gd name="T22" fmla="*/ 281 w 281"/>
              <a:gd name="T23" fmla="*/ 251 h 251"/>
              <a:gd name="T24" fmla="*/ 0 w 281"/>
              <a:gd name="T25" fmla="*/ 251 h 251"/>
              <a:gd name="T26" fmla="*/ 0 w 281"/>
              <a:gd name="T27" fmla="*/ 0 h 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81" h="251">
                <a:moveTo>
                  <a:pt x="6" y="248"/>
                </a:moveTo>
                <a:lnTo>
                  <a:pt x="3" y="246"/>
                </a:lnTo>
                <a:lnTo>
                  <a:pt x="278" y="246"/>
                </a:lnTo>
                <a:lnTo>
                  <a:pt x="275" y="248"/>
                </a:lnTo>
                <a:lnTo>
                  <a:pt x="275" y="3"/>
                </a:lnTo>
                <a:lnTo>
                  <a:pt x="278" y="7"/>
                </a:lnTo>
                <a:lnTo>
                  <a:pt x="3" y="7"/>
                </a:lnTo>
                <a:lnTo>
                  <a:pt x="6" y="3"/>
                </a:lnTo>
                <a:lnTo>
                  <a:pt x="6" y="248"/>
                </a:lnTo>
                <a:close/>
                <a:moveTo>
                  <a:pt x="0" y="0"/>
                </a:moveTo>
                <a:lnTo>
                  <a:pt x="281" y="0"/>
                </a:lnTo>
                <a:lnTo>
                  <a:pt x="281" y="251"/>
                </a:lnTo>
                <a:lnTo>
                  <a:pt x="0" y="25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78" name="Rectangle 58"/>
          <p:cNvSpPr>
            <a:spLocks noChangeArrowheads="1"/>
          </p:cNvSpPr>
          <p:nvPr/>
        </p:nvSpPr>
        <p:spPr bwMode="auto">
          <a:xfrm rot="16200000">
            <a:off x="5475290" y="5021275"/>
            <a:ext cx="1951044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Operand Collector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181" name="Rectangle 61"/>
          <p:cNvSpPr>
            <a:spLocks noChangeArrowheads="1"/>
          </p:cNvSpPr>
          <p:nvPr/>
        </p:nvSpPr>
        <p:spPr bwMode="auto">
          <a:xfrm>
            <a:off x="6234118" y="4206885"/>
            <a:ext cx="436563" cy="1944694"/>
          </a:xfrm>
          <a:prstGeom prst="rect">
            <a:avLst/>
          </a:pr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82" name="Line 62"/>
          <p:cNvSpPr>
            <a:spLocks noChangeShapeType="1"/>
          </p:cNvSpPr>
          <p:nvPr/>
        </p:nvSpPr>
        <p:spPr bwMode="auto">
          <a:xfrm flipV="1">
            <a:off x="5999160" y="5189551"/>
            <a:ext cx="201168" cy="1588"/>
          </a:xfrm>
          <a:prstGeom prst="line">
            <a:avLst/>
          </a:prstGeom>
          <a:noFill/>
          <a:ln w="20638" cap="rnd">
            <a:solidFill>
              <a:srgbClr val="0C0C0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83" name="Freeform 63"/>
          <p:cNvSpPr>
            <a:spLocks/>
          </p:cNvSpPr>
          <p:nvPr/>
        </p:nvSpPr>
        <p:spPr bwMode="auto">
          <a:xfrm>
            <a:off x="6138868" y="5145100"/>
            <a:ext cx="88900" cy="88900"/>
          </a:xfrm>
          <a:custGeom>
            <a:avLst/>
            <a:gdLst>
              <a:gd name="T0" fmla="*/ 204 w 204"/>
              <a:gd name="T1" fmla="*/ 102 h 204"/>
              <a:gd name="T2" fmla="*/ 0 w 204"/>
              <a:gd name="T3" fmla="*/ 204 h 204"/>
              <a:gd name="T4" fmla="*/ 0 w 204"/>
              <a:gd name="T5" fmla="*/ 0 h 204"/>
              <a:gd name="T6" fmla="*/ 204 w 204"/>
              <a:gd name="T7" fmla="*/ 102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4" h="204">
                <a:moveTo>
                  <a:pt x="204" y="102"/>
                </a:moveTo>
                <a:lnTo>
                  <a:pt x="0" y="204"/>
                </a:lnTo>
                <a:cubicBezTo>
                  <a:pt x="32" y="140"/>
                  <a:pt x="32" y="64"/>
                  <a:pt x="0" y="0"/>
                </a:cubicBezTo>
                <a:lnTo>
                  <a:pt x="204" y="102"/>
                </a:lnTo>
                <a:close/>
              </a:path>
            </a:pathLst>
          </a:custGeom>
          <a:solidFill>
            <a:srgbClr val="0C0C0C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232" name="Picture 64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0881" y="4179897"/>
            <a:ext cx="538163" cy="2057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84" name="Freeform 66"/>
          <p:cNvSpPr>
            <a:spLocks/>
          </p:cNvSpPr>
          <p:nvPr/>
        </p:nvSpPr>
        <p:spPr bwMode="auto">
          <a:xfrm>
            <a:off x="7042156" y="4203710"/>
            <a:ext cx="444500" cy="1960569"/>
          </a:xfrm>
          <a:custGeom>
            <a:avLst/>
            <a:gdLst>
              <a:gd name="T0" fmla="*/ 0 w 280"/>
              <a:gd name="T1" fmla="*/ 0 h 1235"/>
              <a:gd name="T2" fmla="*/ 0 w 280"/>
              <a:gd name="T3" fmla="*/ 1235 h 1235"/>
              <a:gd name="T4" fmla="*/ 280 w 280"/>
              <a:gd name="T5" fmla="*/ 1111 h 1235"/>
              <a:gd name="T6" fmla="*/ 280 w 280"/>
              <a:gd name="T7" fmla="*/ 124 h 1235"/>
              <a:gd name="T8" fmla="*/ 0 w 280"/>
              <a:gd name="T9" fmla="*/ 0 h 12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0" h="1235">
                <a:moveTo>
                  <a:pt x="0" y="0"/>
                </a:moveTo>
                <a:lnTo>
                  <a:pt x="0" y="1235"/>
                </a:lnTo>
                <a:lnTo>
                  <a:pt x="280" y="1111"/>
                </a:lnTo>
                <a:lnTo>
                  <a:pt x="280" y="124"/>
                </a:lnTo>
                <a:lnTo>
                  <a:pt x="0" y="0"/>
                </a:lnTo>
                <a:close/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85" name="Line 67"/>
          <p:cNvSpPr>
            <a:spLocks noChangeShapeType="1"/>
          </p:cNvSpPr>
          <p:nvPr/>
        </p:nvSpPr>
        <p:spPr bwMode="auto">
          <a:xfrm>
            <a:off x="6688143" y="5178438"/>
            <a:ext cx="284163" cy="0"/>
          </a:xfrm>
          <a:prstGeom prst="line">
            <a:avLst/>
          </a:prstGeom>
          <a:noFill/>
          <a:ln w="20638" cap="rnd">
            <a:solidFill>
              <a:srgbClr val="0C0C0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86" name="Freeform 68"/>
          <p:cNvSpPr>
            <a:spLocks/>
          </p:cNvSpPr>
          <p:nvPr/>
        </p:nvSpPr>
        <p:spPr bwMode="auto">
          <a:xfrm>
            <a:off x="6950081" y="5133988"/>
            <a:ext cx="88900" cy="88900"/>
          </a:xfrm>
          <a:custGeom>
            <a:avLst/>
            <a:gdLst>
              <a:gd name="T0" fmla="*/ 204 w 204"/>
              <a:gd name="T1" fmla="*/ 102 h 204"/>
              <a:gd name="T2" fmla="*/ 0 w 204"/>
              <a:gd name="T3" fmla="*/ 204 h 204"/>
              <a:gd name="T4" fmla="*/ 0 w 204"/>
              <a:gd name="T5" fmla="*/ 0 h 204"/>
              <a:gd name="T6" fmla="*/ 204 w 204"/>
              <a:gd name="T7" fmla="*/ 102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4" h="204">
                <a:moveTo>
                  <a:pt x="204" y="102"/>
                </a:moveTo>
                <a:lnTo>
                  <a:pt x="0" y="204"/>
                </a:lnTo>
                <a:cubicBezTo>
                  <a:pt x="32" y="140"/>
                  <a:pt x="32" y="64"/>
                  <a:pt x="0" y="0"/>
                </a:cubicBezTo>
                <a:lnTo>
                  <a:pt x="204" y="102"/>
                </a:lnTo>
                <a:close/>
              </a:path>
            </a:pathLst>
          </a:custGeom>
          <a:solidFill>
            <a:srgbClr val="0C0C0C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89" name="Line 69"/>
          <p:cNvSpPr>
            <a:spLocks noChangeShapeType="1"/>
          </p:cNvSpPr>
          <p:nvPr/>
        </p:nvSpPr>
        <p:spPr bwMode="auto">
          <a:xfrm>
            <a:off x="7504119" y="5176851"/>
            <a:ext cx="282575" cy="0"/>
          </a:xfrm>
          <a:prstGeom prst="line">
            <a:avLst/>
          </a:prstGeom>
          <a:noFill/>
          <a:ln w="20638" cap="rnd">
            <a:solidFill>
              <a:srgbClr val="0C0C0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90" name="Freeform 70"/>
          <p:cNvSpPr>
            <a:spLocks/>
          </p:cNvSpPr>
          <p:nvPr/>
        </p:nvSpPr>
        <p:spPr bwMode="auto">
          <a:xfrm>
            <a:off x="7766057" y="5132400"/>
            <a:ext cx="88900" cy="88900"/>
          </a:xfrm>
          <a:custGeom>
            <a:avLst/>
            <a:gdLst>
              <a:gd name="T0" fmla="*/ 204 w 204"/>
              <a:gd name="T1" fmla="*/ 101 h 203"/>
              <a:gd name="T2" fmla="*/ 0 w 204"/>
              <a:gd name="T3" fmla="*/ 203 h 203"/>
              <a:gd name="T4" fmla="*/ 0 w 204"/>
              <a:gd name="T5" fmla="*/ 0 h 203"/>
              <a:gd name="T6" fmla="*/ 204 w 204"/>
              <a:gd name="T7" fmla="*/ 101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4" h="203">
                <a:moveTo>
                  <a:pt x="204" y="101"/>
                </a:moveTo>
                <a:lnTo>
                  <a:pt x="0" y="203"/>
                </a:lnTo>
                <a:cubicBezTo>
                  <a:pt x="33" y="139"/>
                  <a:pt x="33" y="64"/>
                  <a:pt x="0" y="0"/>
                </a:cubicBezTo>
                <a:lnTo>
                  <a:pt x="204" y="101"/>
                </a:lnTo>
                <a:close/>
              </a:path>
            </a:pathLst>
          </a:custGeom>
          <a:solidFill>
            <a:srgbClr val="0C0C0C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239" name="Picture 7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8444" y="4165610"/>
            <a:ext cx="628651" cy="2057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91" name="Rectangle 73"/>
          <p:cNvSpPr>
            <a:spLocks noChangeArrowheads="1"/>
          </p:cNvSpPr>
          <p:nvPr/>
        </p:nvSpPr>
        <p:spPr bwMode="auto">
          <a:xfrm>
            <a:off x="7854957" y="4187835"/>
            <a:ext cx="541338" cy="1966919"/>
          </a:xfrm>
          <a:prstGeom prst="rect">
            <a:avLst/>
          </a:pr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92" name="Rectangle 74"/>
          <p:cNvSpPr>
            <a:spLocks noChangeArrowheads="1"/>
          </p:cNvSpPr>
          <p:nvPr/>
        </p:nvSpPr>
        <p:spPr bwMode="auto">
          <a:xfrm rot="16200000">
            <a:off x="7137404" y="4987938"/>
            <a:ext cx="1960569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SIMD Units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7199" name="Line 81"/>
          <p:cNvSpPr>
            <a:spLocks noChangeShapeType="1"/>
          </p:cNvSpPr>
          <p:nvPr/>
        </p:nvSpPr>
        <p:spPr bwMode="auto">
          <a:xfrm flipH="1" flipV="1">
            <a:off x="6448431" y="3854459"/>
            <a:ext cx="3175" cy="333376"/>
          </a:xfrm>
          <a:prstGeom prst="line">
            <a:avLst/>
          </a:prstGeom>
          <a:noFill/>
          <a:ln w="20638" cap="rnd">
            <a:solidFill>
              <a:srgbClr val="0C0C0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00" name="Freeform 82"/>
          <p:cNvSpPr>
            <a:spLocks/>
          </p:cNvSpPr>
          <p:nvPr/>
        </p:nvSpPr>
        <p:spPr bwMode="auto">
          <a:xfrm>
            <a:off x="6403981" y="3787784"/>
            <a:ext cx="88900" cy="88900"/>
          </a:xfrm>
          <a:custGeom>
            <a:avLst/>
            <a:gdLst>
              <a:gd name="T0" fmla="*/ 100 w 204"/>
              <a:gd name="T1" fmla="*/ 0 h 205"/>
              <a:gd name="T2" fmla="*/ 204 w 204"/>
              <a:gd name="T3" fmla="*/ 202 h 205"/>
              <a:gd name="T4" fmla="*/ 0 w 204"/>
              <a:gd name="T5" fmla="*/ 205 h 205"/>
              <a:gd name="T6" fmla="*/ 100 w 204"/>
              <a:gd name="T7" fmla="*/ 0 h 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4" h="205">
                <a:moveTo>
                  <a:pt x="100" y="0"/>
                </a:moveTo>
                <a:lnTo>
                  <a:pt x="204" y="202"/>
                </a:lnTo>
                <a:cubicBezTo>
                  <a:pt x="140" y="171"/>
                  <a:pt x="64" y="172"/>
                  <a:pt x="0" y="205"/>
                </a:cubicBezTo>
                <a:lnTo>
                  <a:pt x="100" y="0"/>
                </a:lnTo>
                <a:close/>
              </a:path>
            </a:pathLst>
          </a:custGeom>
          <a:solidFill>
            <a:srgbClr val="0C0C0C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03" name="Line 83"/>
          <p:cNvSpPr>
            <a:spLocks noChangeShapeType="1"/>
          </p:cNvSpPr>
          <p:nvPr/>
        </p:nvSpPr>
        <p:spPr bwMode="auto">
          <a:xfrm>
            <a:off x="7258056" y="3787784"/>
            <a:ext cx="6350" cy="447676"/>
          </a:xfrm>
          <a:prstGeom prst="line">
            <a:avLst/>
          </a:prstGeom>
          <a:noFill/>
          <a:ln w="20638" cap="rnd">
            <a:solidFill>
              <a:srgbClr val="0C0C0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04" name="Freeform 84"/>
          <p:cNvSpPr>
            <a:spLocks/>
          </p:cNvSpPr>
          <p:nvPr/>
        </p:nvSpPr>
        <p:spPr bwMode="auto">
          <a:xfrm>
            <a:off x="7218369" y="4213235"/>
            <a:ext cx="88900" cy="88900"/>
          </a:xfrm>
          <a:custGeom>
            <a:avLst/>
            <a:gdLst>
              <a:gd name="T0" fmla="*/ 104 w 204"/>
              <a:gd name="T1" fmla="*/ 205 h 205"/>
              <a:gd name="T2" fmla="*/ 0 w 204"/>
              <a:gd name="T3" fmla="*/ 2 h 205"/>
              <a:gd name="T4" fmla="*/ 204 w 204"/>
              <a:gd name="T5" fmla="*/ 0 h 205"/>
              <a:gd name="T6" fmla="*/ 104 w 204"/>
              <a:gd name="T7" fmla="*/ 205 h 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4" h="205">
                <a:moveTo>
                  <a:pt x="104" y="205"/>
                </a:moveTo>
                <a:lnTo>
                  <a:pt x="0" y="2"/>
                </a:lnTo>
                <a:cubicBezTo>
                  <a:pt x="65" y="34"/>
                  <a:pt x="140" y="33"/>
                  <a:pt x="204" y="0"/>
                </a:cubicBezTo>
                <a:lnTo>
                  <a:pt x="104" y="205"/>
                </a:lnTo>
                <a:close/>
              </a:path>
            </a:pathLst>
          </a:custGeom>
          <a:solidFill>
            <a:srgbClr val="0C0C0C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" name="Freeform 191"/>
          <p:cNvSpPr>
            <a:spLocks/>
          </p:cNvSpPr>
          <p:nvPr/>
        </p:nvSpPr>
        <p:spPr bwMode="auto">
          <a:xfrm>
            <a:off x="5148266" y="4076694"/>
            <a:ext cx="92075" cy="92075"/>
          </a:xfrm>
          <a:custGeom>
            <a:avLst/>
            <a:gdLst>
              <a:gd name="T0" fmla="*/ 0 w 58"/>
              <a:gd name="T1" fmla="*/ 0 h 58"/>
              <a:gd name="T2" fmla="*/ 58 w 58"/>
              <a:gd name="T3" fmla="*/ 28 h 58"/>
              <a:gd name="T4" fmla="*/ 0 w 58"/>
              <a:gd name="T5" fmla="*/ 58 h 58"/>
              <a:gd name="T6" fmla="*/ 0 w 58"/>
              <a:gd name="T7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8" h="58">
                <a:moveTo>
                  <a:pt x="0" y="0"/>
                </a:moveTo>
                <a:lnTo>
                  <a:pt x="58" y="28"/>
                </a:lnTo>
                <a:lnTo>
                  <a:pt x="0" y="5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" name="Freeform 192"/>
          <p:cNvSpPr>
            <a:spLocks/>
          </p:cNvSpPr>
          <p:nvPr/>
        </p:nvSpPr>
        <p:spPr bwMode="auto">
          <a:xfrm>
            <a:off x="3508377" y="4076694"/>
            <a:ext cx="92075" cy="92075"/>
          </a:xfrm>
          <a:custGeom>
            <a:avLst/>
            <a:gdLst>
              <a:gd name="T0" fmla="*/ 58 w 58"/>
              <a:gd name="T1" fmla="*/ 58 h 58"/>
              <a:gd name="T2" fmla="*/ 0 w 58"/>
              <a:gd name="T3" fmla="*/ 28 h 58"/>
              <a:gd name="T4" fmla="*/ 58 w 58"/>
              <a:gd name="T5" fmla="*/ 0 h 58"/>
              <a:gd name="T6" fmla="*/ 58 w 58"/>
              <a:gd name="T7" fmla="*/ 58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8" h="58">
                <a:moveTo>
                  <a:pt x="58" y="58"/>
                </a:moveTo>
                <a:lnTo>
                  <a:pt x="0" y="28"/>
                </a:lnTo>
                <a:lnTo>
                  <a:pt x="58" y="0"/>
                </a:lnTo>
                <a:lnTo>
                  <a:pt x="58" y="5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1" name="Rectangle 193"/>
          <p:cNvSpPr>
            <a:spLocks noChangeArrowheads="1"/>
          </p:cNvSpPr>
          <p:nvPr/>
        </p:nvSpPr>
        <p:spPr bwMode="auto">
          <a:xfrm>
            <a:off x="3732215" y="3784593"/>
            <a:ext cx="495300" cy="419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16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2" name="Rectangle 194"/>
          <p:cNvSpPr>
            <a:spLocks noChangeArrowheads="1"/>
          </p:cNvSpPr>
          <p:nvPr/>
        </p:nvSpPr>
        <p:spPr bwMode="auto">
          <a:xfrm>
            <a:off x="4078290" y="3784593"/>
            <a:ext cx="1179514" cy="419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Registers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191" name="Straight Connector 190"/>
          <p:cNvCxnSpPr/>
          <p:nvPr/>
        </p:nvCxnSpPr>
        <p:spPr>
          <a:xfrm>
            <a:off x="5617049" y="4317324"/>
            <a:ext cx="290834" cy="1743478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2" name="Straight Connector 191"/>
          <p:cNvCxnSpPr/>
          <p:nvPr/>
        </p:nvCxnSpPr>
        <p:spPr>
          <a:xfrm flipH="1">
            <a:off x="5615463" y="4321136"/>
            <a:ext cx="282978" cy="1747402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3" name="Rectangle 21"/>
          <p:cNvSpPr>
            <a:spLocks noChangeArrowheads="1"/>
          </p:cNvSpPr>
          <p:nvPr/>
        </p:nvSpPr>
        <p:spPr bwMode="auto">
          <a:xfrm>
            <a:off x="5518949" y="4203238"/>
            <a:ext cx="476250" cy="1960569"/>
          </a:xfrm>
          <a:prstGeom prst="rect">
            <a:avLst/>
          </a:pr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4" name="Rectangle 28"/>
          <p:cNvSpPr>
            <a:spLocks noChangeArrowheads="1"/>
          </p:cNvSpPr>
          <p:nvPr/>
        </p:nvSpPr>
        <p:spPr bwMode="auto">
          <a:xfrm rot="16200000">
            <a:off x="4766471" y="4987466"/>
            <a:ext cx="1954219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Crossbar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95" name="Freeform 30"/>
          <p:cNvSpPr>
            <a:spLocks/>
          </p:cNvSpPr>
          <p:nvPr/>
        </p:nvSpPr>
        <p:spPr bwMode="auto">
          <a:xfrm>
            <a:off x="5430049" y="5139866"/>
            <a:ext cx="88900" cy="88900"/>
          </a:xfrm>
          <a:custGeom>
            <a:avLst/>
            <a:gdLst>
              <a:gd name="T0" fmla="*/ 204 w 204"/>
              <a:gd name="T1" fmla="*/ 102 h 204"/>
              <a:gd name="T2" fmla="*/ 1 w 204"/>
              <a:gd name="T3" fmla="*/ 204 h 204"/>
              <a:gd name="T4" fmla="*/ 0 w 204"/>
              <a:gd name="T5" fmla="*/ 0 h 204"/>
              <a:gd name="T6" fmla="*/ 204 w 204"/>
              <a:gd name="T7" fmla="*/ 102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4" h="204">
                <a:moveTo>
                  <a:pt x="204" y="102"/>
                </a:moveTo>
                <a:lnTo>
                  <a:pt x="1" y="204"/>
                </a:lnTo>
                <a:cubicBezTo>
                  <a:pt x="32" y="140"/>
                  <a:pt x="32" y="64"/>
                  <a:pt x="0" y="0"/>
                </a:cubicBezTo>
                <a:lnTo>
                  <a:pt x="204" y="102"/>
                </a:lnTo>
                <a:close/>
              </a:path>
            </a:pathLst>
          </a:custGeom>
          <a:solidFill>
            <a:srgbClr val="0C0C0C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8" name="Line 29"/>
          <p:cNvSpPr>
            <a:spLocks noChangeShapeType="1"/>
          </p:cNvSpPr>
          <p:nvPr/>
        </p:nvSpPr>
        <p:spPr bwMode="auto">
          <a:xfrm>
            <a:off x="5240208" y="5181645"/>
            <a:ext cx="246888" cy="0"/>
          </a:xfrm>
          <a:prstGeom prst="line">
            <a:avLst/>
          </a:prstGeom>
          <a:noFill/>
          <a:ln w="20638" cap="rnd">
            <a:solidFill>
              <a:srgbClr val="0C0C0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72" name="Picture 5">
            <a:extLst>
              <a:ext uri="{FF2B5EF4-FFF2-40B4-BE49-F238E27FC236}">
                <a16:creationId xmlns:a16="http://schemas.microsoft.com/office/drawing/2014/main" id="{AE91FAAB-CCC6-4EE4-B16A-C8F9C835FD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787" y="4214806"/>
            <a:ext cx="1835152" cy="2028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3" name="Picture 7">
            <a:extLst>
              <a:ext uri="{FF2B5EF4-FFF2-40B4-BE49-F238E27FC236}">
                <a16:creationId xmlns:a16="http://schemas.microsoft.com/office/drawing/2014/main" id="{B4EBC28F-F9C2-4256-8EE4-EE52D96747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062" y="4235444"/>
            <a:ext cx="1752602" cy="1946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" name="Picture 8">
            <a:extLst>
              <a:ext uri="{FF2B5EF4-FFF2-40B4-BE49-F238E27FC236}">
                <a16:creationId xmlns:a16="http://schemas.microsoft.com/office/drawing/2014/main" id="{C8446DC1-E3D9-4081-A028-6399DF4ED8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062" y="4235444"/>
            <a:ext cx="1752602" cy="1946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6" name="Picture 9">
            <a:extLst>
              <a:ext uri="{FF2B5EF4-FFF2-40B4-BE49-F238E27FC236}">
                <a16:creationId xmlns:a16="http://schemas.microsoft.com/office/drawing/2014/main" id="{A565A6D6-801F-44F7-8D49-B378DA2110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062" y="4235444"/>
            <a:ext cx="1752602" cy="1946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7" name="Rectangle 10">
            <a:extLst>
              <a:ext uri="{FF2B5EF4-FFF2-40B4-BE49-F238E27FC236}">
                <a16:creationId xmlns:a16="http://schemas.microsoft.com/office/drawing/2014/main" id="{2DC6ABD2-195D-438B-99F5-39F138354E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650" y="4240207"/>
            <a:ext cx="1741489" cy="1936756"/>
          </a:xfrm>
          <a:prstGeom prst="rect">
            <a:avLst/>
          </a:pr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8" name="Rectangle 77">
            <a:extLst>
              <a:ext uri="{FF2B5EF4-FFF2-40B4-BE49-F238E27FC236}">
                <a16:creationId xmlns:a16="http://schemas.microsoft.com/office/drawing/2014/main" id="{FC7D7183-8ACC-45AC-8E9A-E8150A1FAA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9513" y="5302247"/>
            <a:ext cx="887413" cy="690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5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File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9" name="Rectangle 75">
            <a:extLst>
              <a:ext uri="{FF2B5EF4-FFF2-40B4-BE49-F238E27FC236}">
                <a16:creationId xmlns:a16="http://schemas.microsoft.com/office/drawing/2014/main" id="{79C4FF58-2BC4-4E22-BFC9-D5F62E3097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3143" y="4317746"/>
            <a:ext cx="1200151" cy="690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Main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0" name="Rectangle 76">
            <a:extLst>
              <a:ext uri="{FF2B5EF4-FFF2-40B4-BE49-F238E27FC236}">
                <a16:creationId xmlns:a16="http://schemas.microsoft.com/office/drawing/2014/main" id="{485DB676-AB99-479A-B882-1F04C93CBE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4765671"/>
            <a:ext cx="1766889" cy="690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Register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74314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1" name="Rectangle 119"/>
          <p:cNvSpPr>
            <a:spLocks noChangeArrowheads="1"/>
          </p:cNvSpPr>
          <p:nvPr/>
        </p:nvSpPr>
        <p:spPr bwMode="auto">
          <a:xfrm>
            <a:off x="4541841" y="4602793"/>
            <a:ext cx="344488" cy="388939"/>
          </a:xfrm>
          <a:prstGeom prst="rect">
            <a:avLst/>
          </a:prstGeom>
          <a:solidFill>
            <a:srgbClr val="A8D08D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23" name="Rectangle 107"/>
          <p:cNvSpPr>
            <a:spLocks noChangeArrowheads="1"/>
          </p:cNvSpPr>
          <p:nvPr/>
        </p:nvSpPr>
        <p:spPr bwMode="auto">
          <a:xfrm>
            <a:off x="3503615" y="4602793"/>
            <a:ext cx="342900" cy="388939"/>
          </a:xfrm>
          <a:prstGeom prst="rect">
            <a:avLst/>
          </a:prstGeom>
          <a:solidFill>
            <a:srgbClr val="A8D08D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25" name="Rectangle 111"/>
          <p:cNvSpPr>
            <a:spLocks noChangeArrowheads="1"/>
          </p:cNvSpPr>
          <p:nvPr/>
        </p:nvSpPr>
        <p:spPr bwMode="auto">
          <a:xfrm>
            <a:off x="3841753" y="4602793"/>
            <a:ext cx="342900" cy="388939"/>
          </a:xfrm>
          <a:prstGeom prst="rect">
            <a:avLst/>
          </a:prstGeom>
          <a:solidFill>
            <a:srgbClr val="A8D08D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29" name="Rectangle 115"/>
          <p:cNvSpPr>
            <a:spLocks noChangeArrowheads="1"/>
          </p:cNvSpPr>
          <p:nvPr/>
        </p:nvSpPr>
        <p:spPr bwMode="auto">
          <a:xfrm>
            <a:off x="4191003" y="4602793"/>
            <a:ext cx="344488" cy="388939"/>
          </a:xfrm>
          <a:prstGeom prst="rect">
            <a:avLst/>
          </a:prstGeom>
          <a:solidFill>
            <a:srgbClr val="A8D08D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35" name="Rectangle 123"/>
          <p:cNvSpPr>
            <a:spLocks noChangeArrowheads="1"/>
          </p:cNvSpPr>
          <p:nvPr/>
        </p:nvSpPr>
        <p:spPr bwMode="auto">
          <a:xfrm>
            <a:off x="4892679" y="4602793"/>
            <a:ext cx="342900" cy="388939"/>
          </a:xfrm>
          <a:prstGeom prst="rect">
            <a:avLst/>
          </a:prstGeom>
          <a:solidFill>
            <a:srgbClr val="A8D08D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253" name="Picture 8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2340" y="4173531"/>
            <a:ext cx="439738" cy="481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05" name="Rectangle 87"/>
          <p:cNvSpPr>
            <a:spLocks noChangeArrowheads="1"/>
          </p:cNvSpPr>
          <p:nvPr/>
        </p:nvSpPr>
        <p:spPr bwMode="auto">
          <a:xfrm>
            <a:off x="3503615" y="4200519"/>
            <a:ext cx="342900" cy="388939"/>
          </a:xfrm>
          <a:prstGeom prst="rect">
            <a:avLst/>
          </a:prstGeom>
          <a:solidFill>
            <a:srgbClr val="FFD965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08" name="Rectangle 88"/>
          <p:cNvSpPr>
            <a:spLocks noChangeArrowheads="1"/>
          </p:cNvSpPr>
          <p:nvPr/>
        </p:nvSpPr>
        <p:spPr bwMode="auto">
          <a:xfrm>
            <a:off x="3503615" y="4200519"/>
            <a:ext cx="342900" cy="388939"/>
          </a:xfrm>
          <a:prstGeom prst="rect">
            <a:avLst/>
          </a:pr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257" name="Picture 8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3653" y="4173531"/>
            <a:ext cx="433388" cy="481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58" name="Picture 9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3653" y="4173531"/>
            <a:ext cx="433388" cy="481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09" name="Rectangle 91"/>
          <p:cNvSpPr>
            <a:spLocks noChangeArrowheads="1"/>
          </p:cNvSpPr>
          <p:nvPr/>
        </p:nvSpPr>
        <p:spPr bwMode="auto">
          <a:xfrm>
            <a:off x="3841753" y="4200519"/>
            <a:ext cx="342900" cy="388939"/>
          </a:xfrm>
          <a:prstGeom prst="rect">
            <a:avLst/>
          </a:prstGeom>
          <a:solidFill>
            <a:srgbClr val="FFD965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10" name="Rectangle 92"/>
          <p:cNvSpPr>
            <a:spLocks noChangeArrowheads="1"/>
          </p:cNvSpPr>
          <p:nvPr/>
        </p:nvSpPr>
        <p:spPr bwMode="auto">
          <a:xfrm>
            <a:off x="3841753" y="4200519"/>
            <a:ext cx="342900" cy="388939"/>
          </a:xfrm>
          <a:prstGeom prst="rect">
            <a:avLst/>
          </a:pr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13" name="Rectangle 95"/>
          <p:cNvSpPr>
            <a:spLocks noChangeArrowheads="1"/>
          </p:cNvSpPr>
          <p:nvPr/>
        </p:nvSpPr>
        <p:spPr bwMode="auto">
          <a:xfrm>
            <a:off x="4191003" y="4200519"/>
            <a:ext cx="344488" cy="388939"/>
          </a:xfrm>
          <a:prstGeom prst="rect">
            <a:avLst/>
          </a:prstGeom>
          <a:solidFill>
            <a:srgbClr val="FFD965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14" name="Rectangle 96"/>
          <p:cNvSpPr>
            <a:spLocks noChangeArrowheads="1"/>
          </p:cNvSpPr>
          <p:nvPr/>
        </p:nvSpPr>
        <p:spPr bwMode="auto">
          <a:xfrm>
            <a:off x="4191003" y="4200519"/>
            <a:ext cx="344488" cy="388939"/>
          </a:xfrm>
          <a:prstGeom prst="rect">
            <a:avLst/>
          </a:pr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15" name="Rectangle 99"/>
          <p:cNvSpPr>
            <a:spLocks noChangeArrowheads="1"/>
          </p:cNvSpPr>
          <p:nvPr/>
        </p:nvSpPr>
        <p:spPr bwMode="auto">
          <a:xfrm>
            <a:off x="4541841" y="4198931"/>
            <a:ext cx="344488" cy="390526"/>
          </a:xfrm>
          <a:prstGeom prst="rect">
            <a:avLst/>
          </a:prstGeom>
          <a:solidFill>
            <a:srgbClr val="FFD965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18" name="Rectangle 100"/>
          <p:cNvSpPr>
            <a:spLocks noChangeArrowheads="1"/>
          </p:cNvSpPr>
          <p:nvPr/>
        </p:nvSpPr>
        <p:spPr bwMode="auto">
          <a:xfrm>
            <a:off x="4541841" y="4198931"/>
            <a:ext cx="344488" cy="390526"/>
          </a:xfrm>
          <a:prstGeom prst="rect">
            <a:avLst/>
          </a:pr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19" name="Rectangle 103"/>
          <p:cNvSpPr>
            <a:spLocks noChangeArrowheads="1"/>
          </p:cNvSpPr>
          <p:nvPr/>
        </p:nvSpPr>
        <p:spPr bwMode="auto">
          <a:xfrm>
            <a:off x="4892679" y="4198931"/>
            <a:ext cx="342900" cy="390526"/>
          </a:xfrm>
          <a:prstGeom prst="rect">
            <a:avLst/>
          </a:prstGeom>
          <a:solidFill>
            <a:srgbClr val="FFD965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20" name="Rectangle 104"/>
          <p:cNvSpPr>
            <a:spLocks noChangeArrowheads="1"/>
          </p:cNvSpPr>
          <p:nvPr/>
        </p:nvSpPr>
        <p:spPr bwMode="auto">
          <a:xfrm>
            <a:off x="4892679" y="4198931"/>
            <a:ext cx="342900" cy="390526"/>
          </a:xfrm>
          <a:prstGeom prst="rect">
            <a:avLst/>
          </a:pr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24" name="Rectangle 108"/>
          <p:cNvSpPr>
            <a:spLocks noChangeArrowheads="1"/>
          </p:cNvSpPr>
          <p:nvPr/>
        </p:nvSpPr>
        <p:spPr bwMode="auto">
          <a:xfrm>
            <a:off x="3503615" y="4592633"/>
            <a:ext cx="342900" cy="388939"/>
          </a:xfrm>
          <a:prstGeom prst="rect">
            <a:avLst/>
          </a:pr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277" name="Picture 10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3653" y="4570408"/>
            <a:ext cx="433388" cy="481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8" name="Picture 1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3653" y="4570408"/>
            <a:ext cx="433388" cy="481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26" name="Rectangle 112"/>
          <p:cNvSpPr>
            <a:spLocks noChangeArrowheads="1"/>
          </p:cNvSpPr>
          <p:nvPr/>
        </p:nvSpPr>
        <p:spPr bwMode="auto">
          <a:xfrm>
            <a:off x="3841753" y="4592633"/>
            <a:ext cx="342900" cy="388939"/>
          </a:xfrm>
          <a:prstGeom prst="rect">
            <a:avLst/>
          </a:pr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30" name="Rectangle 116"/>
          <p:cNvSpPr>
            <a:spLocks noChangeArrowheads="1"/>
          </p:cNvSpPr>
          <p:nvPr/>
        </p:nvSpPr>
        <p:spPr bwMode="auto">
          <a:xfrm>
            <a:off x="4191003" y="4592633"/>
            <a:ext cx="344488" cy="388939"/>
          </a:xfrm>
          <a:prstGeom prst="rect">
            <a:avLst/>
          </a:pr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34" name="Rectangle 120"/>
          <p:cNvSpPr>
            <a:spLocks noChangeArrowheads="1"/>
          </p:cNvSpPr>
          <p:nvPr/>
        </p:nvSpPr>
        <p:spPr bwMode="auto">
          <a:xfrm>
            <a:off x="4541841" y="4592633"/>
            <a:ext cx="344488" cy="388939"/>
          </a:xfrm>
          <a:prstGeom prst="rect">
            <a:avLst/>
          </a:pr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36" name="Rectangle 124"/>
          <p:cNvSpPr>
            <a:spLocks noChangeArrowheads="1"/>
          </p:cNvSpPr>
          <p:nvPr/>
        </p:nvSpPr>
        <p:spPr bwMode="auto">
          <a:xfrm>
            <a:off x="4892679" y="4592633"/>
            <a:ext cx="342900" cy="388939"/>
          </a:xfrm>
          <a:prstGeom prst="rect">
            <a:avLst/>
          </a:pr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37" name="Rectangle 127"/>
          <p:cNvSpPr>
            <a:spLocks noChangeArrowheads="1"/>
          </p:cNvSpPr>
          <p:nvPr/>
        </p:nvSpPr>
        <p:spPr bwMode="auto">
          <a:xfrm>
            <a:off x="3503615" y="4981571"/>
            <a:ext cx="342900" cy="388939"/>
          </a:xfrm>
          <a:prstGeom prst="rect">
            <a:avLst/>
          </a:prstGeom>
          <a:solidFill>
            <a:srgbClr val="90AADB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38" name="Rectangle 128"/>
          <p:cNvSpPr>
            <a:spLocks noChangeArrowheads="1"/>
          </p:cNvSpPr>
          <p:nvPr/>
        </p:nvSpPr>
        <p:spPr bwMode="auto">
          <a:xfrm>
            <a:off x="3503615" y="4981571"/>
            <a:ext cx="342900" cy="388939"/>
          </a:xfrm>
          <a:prstGeom prst="rect">
            <a:avLst/>
          </a:pr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41" name="Rectangle 131"/>
          <p:cNvSpPr>
            <a:spLocks noChangeArrowheads="1"/>
          </p:cNvSpPr>
          <p:nvPr/>
        </p:nvSpPr>
        <p:spPr bwMode="auto">
          <a:xfrm>
            <a:off x="3841753" y="4981571"/>
            <a:ext cx="342900" cy="388939"/>
          </a:xfrm>
          <a:prstGeom prst="rect">
            <a:avLst/>
          </a:prstGeom>
          <a:solidFill>
            <a:srgbClr val="90AADB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42" name="Rectangle 132"/>
          <p:cNvSpPr>
            <a:spLocks noChangeArrowheads="1"/>
          </p:cNvSpPr>
          <p:nvPr/>
        </p:nvSpPr>
        <p:spPr bwMode="auto">
          <a:xfrm>
            <a:off x="3841753" y="4981571"/>
            <a:ext cx="342900" cy="388939"/>
          </a:xfrm>
          <a:prstGeom prst="rect">
            <a:avLst/>
          </a:pr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43" name="Rectangle 135"/>
          <p:cNvSpPr>
            <a:spLocks noChangeArrowheads="1"/>
          </p:cNvSpPr>
          <p:nvPr/>
        </p:nvSpPr>
        <p:spPr bwMode="auto">
          <a:xfrm>
            <a:off x="4191003" y="4981571"/>
            <a:ext cx="344488" cy="388939"/>
          </a:xfrm>
          <a:prstGeom prst="rect">
            <a:avLst/>
          </a:prstGeom>
          <a:solidFill>
            <a:srgbClr val="90AADB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44" name="Rectangle 136"/>
          <p:cNvSpPr>
            <a:spLocks noChangeArrowheads="1"/>
          </p:cNvSpPr>
          <p:nvPr/>
        </p:nvSpPr>
        <p:spPr bwMode="auto">
          <a:xfrm>
            <a:off x="4191003" y="4981571"/>
            <a:ext cx="344488" cy="388939"/>
          </a:xfrm>
          <a:prstGeom prst="rect">
            <a:avLst/>
          </a:pr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45" name="Rectangle 139"/>
          <p:cNvSpPr>
            <a:spLocks noChangeArrowheads="1"/>
          </p:cNvSpPr>
          <p:nvPr/>
        </p:nvSpPr>
        <p:spPr bwMode="auto">
          <a:xfrm>
            <a:off x="4541841" y="4979984"/>
            <a:ext cx="344488" cy="388939"/>
          </a:xfrm>
          <a:prstGeom prst="rect">
            <a:avLst/>
          </a:prstGeom>
          <a:solidFill>
            <a:srgbClr val="90AADB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46" name="Rectangle 140"/>
          <p:cNvSpPr>
            <a:spLocks noChangeArrowheads="1"/>
          </p:cNvSpPr>
          <p:nvPr/>
        </p:nvSpPr>
        <p:spPr bwMode="auto">
          <a:xfrm>
            <a:off x="4541841" y="4979984"/>
            <a:ext cx="344488" cy="388939"/>
          </a:xfrm>
          <a:prstGeom prst="rect">
            <a:avLst/>
          </a:pr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47" name="Rectangle 143"/>
          <p:cNvSpPr>
            <a:spLocks noChangeArrowheads="1"/>
          </p:cNvSpPr>
          <p:nvPr/>
        </p:nvSpPr>
        <p:spPr bwMode="auto">
          <a:xfrm>
            <a:off x="4892679" y="4979984"/>
            <a:ext cx="342900" cy="388939"/>
          </a:xfrm>
          <a:prstGeom prst="rect">
            <a:avLst/>
          </a:prstGeom>
          <a:solidFill>
            <a:srgbClr val="90AADB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48" name="Rectangle 144"/>
          <p:cNvSpPr>
            <a:spLocks noChangeArrowheads="1"/>
          </p:cNvSpPr>
          <p:nvPr/>
        </p:nvSpPr>
        <p:spPr bwMode="auto">
          <a:xfrm>
            <a:off x="4892679" y="4979984"/>
            <a:ext cx="342900" cy="388939"/>
          </a:xfrm>
          <a:prstGeom prst="rect">
            <a:avLst/>
          </a:pr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49" name="Rectangle 147"/>
          <p:cNvSpPr>
            <a:spLocks noChangeArrowheads="1"/>
          </p:cNvSpPr>
          <p:nvPr/>
        </p:nvSpPr>
        <p:spPr bwMode="auto">
          <a:xfrm>
            <a:off x="3503615" y="5373685"/>
            <a:ext cx="342900" cy="388939"/>
          </a:xfrm>
          <a:prstGeom prst="rect">
            <a:avLst/>
          </a:prstGeom>
          <a:solidFill>
            <a:srgbClr val="FF939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50" name="Rectangle 148"/>
          <p:cNvSpPr>
            <a:spLocks noChangeArrowheads="1"/>
          </p:cNvSpPr>
          <p:nvPr/>
        </p:nvSpPr>
        <p:spPr bwMode="auto">
          <a:xfrm>
            <a:off x="3503615" y="5373685"/>
            <a:ext cx="342900" cy="388939"/>
          </a:xfrm>
          <a:prstGeom prst="rect">
            <a:avLst/>
          </a:pr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317" name="Picture 14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3653" y="5351460"/>
            <a:ext cx="433388" cy="481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18" name="Picture 15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3653" y="5351460"/>
            <a:ext cx="433388" cy="481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51" name="Rectangle 151"/>
          <p:cNvSpPr>
            <a:spLocks noChangeArrowheads="1"/>
          </p:cNvSpPr>
          <p:nvPr/>
        </p:nvSpPr>
        <p:spPr bwMode="auto">
          <a:xfrm>
            <a:off x="3841753" y="5373685"/>
            <a:ext cx="342900" cy="388939"/>
          </a:xfrm>
          <a:prstGeom prst="rect">
            <a:avLst/>
          </a:prstGeom>
          <a:solidFill>
            <a:srgbClr val="FF939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52" name="Rectangle 152"/>
          <p:cNvSpPr>
            <a:spLocks noChangeArrowheads="1"/>
          </p:cNvSpPr>
          <p:nvPr/>
        </p:nvSpPr>
        <p:spPr bwMode="auto">
          <a:xfrm>
            <a:off x="3841753" y="5373685"/>
            <a:ext cx="342900" cy="388939"/>
          </a:xfrm>
          <a:prstGeom prst="rect">
            <a:avLst/>
          </a:pr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55" name="Rectangle 155"/>
          <p:cNvSpPr>
            <a:spLocks noChangeArrowheads="1"/>
          </p:cNvSpPr>
          <p:nvPr/>
        </p:nvSpPr>
        <p:spPr bwMode="auto">
          <a:xfrm>
            <a:off x="4191003" y="5373685"/>
            <a:ext cx="344488" cy="388939"/>
          </a:xfrm>
          <a:prstGeom prst="rect">
            <a:avLst/>
          </a:prstGeom>
          <a:solidFill>
            <a:srgbClr val="FF939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56" name="Rectangle 156"/>
          <p:cNvSpPr>
            <a:spLocks noChangeArrowheads="1"/>
          </p:cNvSpPr>
          <p:nvPr/>
        </p:nvSpPr>
        <p:spPr bwMode="auto">
          <a:xfrm>
            <a:off x="4191003" y="5373685"/>
            <a:ext cx="344488" cy="388939"/>
          </a:xfrm>
          <a:prstGeom prst="rect">
            <a:avLst/>
          </a:pr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59" name="Rectangle 159"/>
          <p:cNvSpPr>
            <a:spLocks noChangeArrowheads="1"/>
          </p:cNvSpPr>
          <p:nvPr/>
        </p:nvSpPr>
        <p:spPr bwMode="auto">
          <a:xfrm>
            <a:off x="4541841" y="5373685"/>
            <a:ext cx="344488" cy="388939"/>
          </a:xfrm>
          <a:prstGeom prst="rect">
            <a:avLst/>
          </a:prstGeom>
          <a:solidFill>
            <a:srgbClr val="FF939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60" name="Rectangle 160"/>
          <p:cNvSpPr>
            <a:spLocks noChangeArrowheads="1"/>
          </p:cNvSpPr>
          <p:nvPr/>
        </p:nvSpPr>
        <p:spPr bwMode="auto">
          <a:xfrm>
            <a:off x="4541841" y="5373685"/>
            <a:ext cx="344488" cy="388939"/>
          </a:xfrm>
          <a:prstGeom prst="rect">
            <a:avLst/>
          </a:pr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63" name="Rectangle 163"/>
          <p:cNvSpPr>
            <a:spLocks noChangeArrowheads="1"/>
          </p:cNvSpPr>
          <p:nvPr/>
        </p:nvSpPr>
        <p:spPr bwMode="auto">
          <a:xfrm>
            <a:off x="4892679" y="5373685"/>
            <a:ext cx="342900" cy="388939"/>
          </a:xfrm>
          <a:prstGeom prst="rect">
            <a:avLst/>
          </a:prstGeom>
          <a:solidFill>
            <a:srgbClr val="FF939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64" name="Rectangle 164"/>
          <p:cNvSpPr>
            <a:spLocks noChangeArrowheads="1"/>
          </p:cNvSpPr>
          <p:nvPr/>
        </p:nvSpPr>
        <p:spPr bwMode="auto">
          <a:xfrm>
            <a:off x="4892679" y="5373685"/>
            <a:ext cx="342900" cy="388939"/>
          </a:xfrm>
          <a:prstGeom prst="rect">
            <a:avLst/>
          </a:pr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67" name="Rectangle 167"/>
          <p:cNvSpPr>
            <a:spLocks noChangeArrowheads="1"/>
          </p:cNvSpPr>
          <p:nvPr/>
        </p:nvSpPr>
        <p:spPr bwMode="auto">
          <a:xfrm>
            <a:off x="3503615" y="5764211"/>
            <a:ext cx="342900" cy="388939"/>
          </a:xfrm>
          <a:prstGeom prst="rect">
            <a:avLst/>
          </a:prstGeom>
          <a:solidFill>
            <a:srgbClr val="C9C9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68" name="Rectangle 168"/>
          <p:cNvSpPr>
            <a:spLocks noChangeArrowheads="1"/>
          </p:cNvSpPr>
          <p:nvPr/>
        </p:nvSpPr>
        <p:spPr bwMode="auto">
          <a:xfrm>
            <a:off x="3503615" y="5764211"/>
            <a:ext cx="342900" cy="388939"/>
          </a:xfrm>
          <a:prstGeom prst="rect">
            <a:avLst/>
          </a:pr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337" name="Picture 169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3653" y="5741986"/>
            <a:ext cx="433388" cy="481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71" name="Rectangle 171"/>
          <p:cNvSpPr>
            <a:spLocks noChangeArrowheads="1"/>
          </p:cNvSpPr>
          <p:nvPr/>
        </p:nvSpPr>
        <p:spPr bwMode="auto">
          <a:xfrm>
            <a:off x="3841753" y="5764211"/>
            <a:ext cx="342900" cy="388939"/>
          </a:xfrm>
          <a:prstGeom prst="rect">
            <a:avLst/>
          </a:prstGeom>
          <a:solidFill>
            <a:srgbClr val="C9C9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72" name="Rectangle 172"/>
          <p:cNvSpPr>
            <a:spLocks noChangeArrowheads="1"/>
          </p:cNvSpPr>
          <p:nvPr/>
        </p:nvSpPr>
        <p:spPr bwMode="auto">
          <a:xfrm>
            <a:off x="3841753" y="5764211"/>
            <a:ext cx="342900" cy="388939"/>
          </a:xfrm>
          <a:prstGeom prst="rect">
            <a:avLst/>
          </a:pr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75" name="Rectangle 175"/>
          <p:cNvSpPr>
            <a:spLocks noChangeArrowheads="1"/>
          </p:cNvSpPr>
          <p:nvPr/>
        </p:nvSpPr>
        <p:spPr bwMode="auto">
          <a:xfrm>
            <a:off x="4191003" y="5764211"/>
            <a:ext cx="344488" cy="388939"/>
          </a:xfrm>
          <a:prstGeom prst="rect">
            <a:avLst/>
          </a:prstGeom>
          <a:solidFill>
            <a:srgbClr val="C9C9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76" name="Rectangle 176"/>
          <p:cNvSpPr>
            <a:spLocks noChangeArrowheads="1"/>
          </p:cNvSpPr>
          <p:nvPr/>
        </p:nvSpPr>
        <p:spPr bwMode="auto">
          <a:xfrm>
            <a:off x="4191003" y="5764211"/>
            <a:ext cx="344488" cy="388939"/>
          </a:xfrm>
          <a:prstGeom prst="rect">
            <a:avLst/>
          </a:pr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79" name="Rectangle 179"/>
          <p:cNvSpPr>
            <a:spLocks noChangeArrowheads="1"/>
          </p:cNvSpPr>
          <p:nvPr/>
        </p:nvSpPr>
        <p:spPr bwMode="auto">
          <a:xfrm>
            <a:off x="4541841" y="5764211"/>
            <a:ext cx="344488" cy="388939"/>
          </a:xfrm>
          <a:prstGeom prst="rect">
            <a:avLst/>
          </a:prstGeom>
          <a:solidFill>
            <a:srgbClr val="C9C9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80" name="Rectangle 180"/>
          <p:cNvSpPr>
            <a:spLocks noChangeArrowheads="1"/>
          </p:cNvSpPr>
          <p:nvPr/>
        </p:nvSpPr>
        <p:spPr bwMode="auto">
          <a:xfrm>
            <a:off x="4541841" y="5764211"/>
            <a:ext cx="344488" cy="388939"/>
          </a:xfrm>
          <a:prstGeom prst="rect">
            <a:avLst/>
          </a:pr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83" name="Rectangle 183"/>
          <p:cNvSpPr>
            <a:spLocks noChangeArrowheads="1"/>
          </p:cNvSpPr>
          <p:nvPr/>
        </p:nvSpPr>
        <p:spPr bwMode="auto">
          <a:xfrm>
            <a:off x="4892679" y="5764211"/>
            <a:ext cx="342900" cy="388939"/>
          </a:xfrm>
          <a:prstGeom prst="rect">
            <a:avLst/>
          </a:prstGeom>
          <a:solidFill>
            <a:srgbClr val="C9C9C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84" name="Rectangle 184"/>
          <p:cNvSpPr>
            <a:spLocks noChangeArrowheads="1"/>
          </p:cNvSpPr>
          <p:nvPr/>
        </p:nvSpPr>
        <p:spPr bwMode="auto">
          <a:xfrm>
            <a:off x="4892679" y="5764211"/>
            <a:ext cx="342900" cy="388939"/>
          </a:xfrm>
          <a:prstGeom prst="rect">
            <a:avLst/>
          </a:pr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8" name="Line 190"/>
          <p:cNvSpPr>
            <a:spLocks noChangeShapeType="1"/>
          </p:cNvSpPr>
          <p:nvPr/>
        </p:nvSpPr>
        <p:spPr bwMode="auto">
          <a:xfrm flipH="1">
            <a:off x="3589340" y="4121144"/>
            <a:ext cx="1571627" cy="0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" name="Rectangle 195"/>
          <p:cNvSpPr>
            <a:spLocks noChangeArrowheads="1"/>
          </p:cNvSpPr>
          <p:nvPr/>
        </p:nvSpPr>
        <p:spPr bwMode="auto">
          <a:xfrm>
            <a:off x="3587752" y="4311644"/>
            <a:ext cx="0" cy="276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4" name="Rectangle 196"/>
          <p:cNvSpPr>
            <a:spLocks noChangeArrowheads="1"/>
          </p:cNvSpPr>
          <p:nvPr/>
        </p:nvSpPr>
        <p:spPr bwMode="auto">
          <a:xfrm>
            <a:off x="3703640" y="4311644"/>
            <a:ext cx="0" cy="276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7" name="Rectangle 199"/>
          <p:cNvSpPr>
            <a:spLocks noChangeArrowheads="1"/>
          </p:cNvSpPr>
          <p:nvPr/>
        </p:nvSpPr>
        <p:spPr bwMode="auto">
          <a:xfrm>
            <a:off x="3541715" y="5486398"/>
            <a:ext cx="0" cy="276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8" name="Rectangle 200"/>
          <p:cNvSpPr>
            <a:spLocks noChangeArrowheads="1"/>
          </p:cNvSpPr>
          <p:nvPr/>
        </p:nvSpPr>
        <p:spPr bwMode="auto">
          <a:xfrm>
            <a:off x="3657602" y="5486398"/>
            <a:ext cx="0" cy="276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9" name="Rectangle 201"/>
          <p:cNvSpPr>
            <a:spLocks noChangeArrowheads="1"/>
          </p:cNvSpPr>
          <p:nvPr/>
        </p:nvSpPr>
        <p:spPr bwMode="auto">
          <a:xfrm>
            <a:off x="3587752" y="5876924"/>
            <a:ext cx="0" cy="276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2" name="Rectangle 202"/>
          <p:cNvSpPr>
            <a:spLocks noChangeArrowheads="1"/>
          </p:cNvSpPr>
          <p:nvPr/>
        </p:nvSpPr>
        <p:spPr bwMode="auto">
          <a:xfrm>
            <a:off x="3703640" y="5876924"/>
            <a:ext cx="0" cy="276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3" name="Rectangle 203"/>
          <p:cNvSpPr>
            <a:spLocks noChangeArrowheads="1"/>
          </p:cNvSpPr>
          <p:nvPr/>
        </p:nvSpPr>
        <p:spPr bwMode="auto">
          <a:xfrm>
            <a:off x="3554415" y="5095872"/>
            <a:ext cx="0" cy="276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4" name="Rectangle 204"/>
          <p:cNvSpPr>
            <a:spLocks noChangeArrowheads="1"/>
          </p:cNvSpPr>
          <p:nvPr/>
        </p:nvSpPr>
        <p:spPr bwMode="auto">
          <a:xfrm>
            <a:off x="3670302" y="5095872"/>
            <a:ext cx="0" cy="276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210" name="Straight Connector 209"/>
          <p:cNvCxnSpPr/>
          <p:nvPr/>
        </p:nvCxnSpPr>
        <p:spPr>
          <a:xfrm>
            <a:off x="2814314" y="4336830"/>
            <a:ext cx="290834" cy="1743478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59" name="Straight Connector 3258"/>
          <p:cNvCxnSpPr/>
          <p:nvPr/>
        </p:nvCxnSpPr>
        <p:spPr>
          <a:xfrm flipH="1">
            <a:off x="2812728" y="4340642"/>
            <a:ext cx="282978" cy="1747402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BBAC8B-46E0-4B24-9642-524F1D28C5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210491"/>
            <a:ext cx="8426523" cy="4966472"/>
          </a:xfrm>
        </p:spPr>
        <p:txBody>
          <a:bodyPr/>
          <a:lstStyle/>
          <a:p>
            <a:r>
              <a:rPr lang="en-US" dirty="0"/>
              <a:t>“2-level” register file + warp scheduler</a:t>
            </a:r>
          </a:p>
          <a:p>
            <a:r>
              <a:rPr lang="en-US" dirty="0"/>
              <a:t>Cache registers only for the </a:t>
            </a:r>
            <a:r>
              <a:rPr lang="en-US" b="1" dirty="0"/>
              <a:t>active</a:t>
            </a:r>
            <a:r>
              <a:rPr lang="en-US" dirty="0"/>
              <a:t> warps</a:t>
            </a:r>
            <a:endParaRPr lang="en-US" b="1" dirty="0"/>
          </a:p>
          <a:p>
            <a:r>
              <a:rPr lang="en-US" b="1" dirty="0"/>
              <a:t>Dedicated</a:t>
            </a:r>
            <a:r>
              <a:rPr lang="en-US" dirty="0"/>
              <a:t> register cache space for each warp</a:t>
            </a:r>
          </a:p>
          <a:p>
            <a:r>
              <a:rPr lang="en-US" dirty="0"/>
              <a:t>Swap warps on PREFETCH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9FB4F8-49A4-4331-9158-32A4BE810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9C8940D-4ADA-401F-BEDE-2434304D1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8358646" cy="723445"/>
          </a:xfrm>
        </p:spPr>
        <p:txBody>
          <a:bodyPr>
            <a:normAutofit/>
          </a:bodyPr>
          <a:lstStyle/>
          <a:p>
            <a:r>
              <a:rPr lang="en-US" dirty="0"/>
              <a:t>Latency Tolerant Register File (LTRF)</a:t>
            </a:r>
          </a:p>
        </p:txBody>
      </p:sp>
      <p:sp>
        <p:nvSpPr>
          <p:cNvPr id="140" name="Rectangle 191"/>
          <p:cNvSpPr>
            <a:spLocks noChangeArrowheads="1"/>
          </p:cNvSpPr>
          <p:nvPr/>
        </p:nvSpPr>
        <p:spPr bwMode="auto">
          <a:xfrm>
            <a:off x="3443144" y="6167004"/>
            <a:ext cx="1753763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200" dirty="0">
                <a:solidFill>
                  <a:srgbClr val="000000"/>
                </a:solidFill>
                <a:latin typeface="Calibri" panose="020F0502020204030204" pitchFamily="34" charset="0"/>
              </a:rPr>
              <a:t>Active Warps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Cache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10" name="Rectangle 13"/>
          <p:cNvSpPr>
            <a:spLocks noChangeArrowheads="1"/>
          </p:cNvSpPr>
          <p:nvPr/>
        </p:nvSpPr>
        <p:spPr bwMode="auto">
          <a:xfrm>
            <a:off x="4930779" y="3190959"/>
            <a:ext cx="2573340" cy="593727"/>
          </a:xfrm>
          <a:prstGeom prst="rect">
            <a:avLst/>
          </a:prstGeom>
          <a:solidFill>
            <a:srgbClr val="A8D08D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11" name="Rectangle 14"/>
          <p:cNvSpPr>
            <a:spLocks noChangeArrowheads="1"/>
          </p:cNvSpPr>
          <p:nvPr/>
        </p:nvSpPr>
        <p:spPr bwMode="auto">
          <a:xfrm>
            <a:off x="4930779" y="3190959"/>
            <a:ext cx="2573340" cy="593727"/>
          </a:xfrm>
          <a:prstGeom prst="rect">
            <a:avLst/>
          </a:prstGeom>
          <a:noFill/>
          <a:ln w="206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15" name="Rectangle 15"/>
          <p:cNvSpPr>
            <a:spLocks noChangeArrowheads="1"/>
          </p:cNvSpPr>
          <p:nvPr/>
        </p:nvSpPr>
        <p:spPr bwMode="auto">
          <a:xfrm>
            <a:off x="5629280" y="3144921"/>
            <a:ext cx="117961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Two-Level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22" name="Rectangle 18"/>
          <p:cNvSpPr>
            <a:spLocks noChangeArrowheads="1"/>
          </p:cNvSpPr>
          <p:nvPr/>
        </p:nvSpPr>
        <p:spPr bwMode="auto">
          <a:xfrm>
            <a:off x="5346705" y="3441725"/>
            <a:ext cx="1960564" cy="417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Warp Scheduler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23" name="Rectangle 21"/>
          <p:cNvSpPr>
            <a:spLocks noChangeArrowheads="1"/>
          </p:cNvSpPr>
          <p:nvPr/>
        </p:nvSpPr>
        <p:spPr bwMode="auto">
          <a:xfrm>
            <a:off x="2716214" y="4222744"/>
            <a:ext cx="476250" cy="1960569"/>
          </a:xfrm>
          <a:prstGeom prst="rect">
            <a:avLst/>
          </a:pr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39" name="Rectangle 28"/>
          <p:cNvSpPr>
            <a:spLocks noChangeArrowheads="1"/>
          </p:cNvSpPr>
          <p:nvPr/>
        </p:nvSpPr>
        <p:spPr bwMode="auto">
          <a:xfrm rot="16200000">
            <a:off x="1963736" y="5006972"/>
            <a:ext cx="1954219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Crossbar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3242" name="Line 29"/>
          <p:cNvSpPr>
            <a:spLocks noChangeShapeType="1"/>
          </p:cNvSpPr>
          <p:nvPr/>
        </p:nvSpPr>
        <p:spPr bwMode="auto">
          <a:xfrm>
            <a:off x="2381251" y="5203822"/>
            <a:ext cx="268288" cy="0"/>
          </a:xfrm>
          <a:prstGeom prst="line">
            <a:avLst/>
          </a:prstGeom>
          <a:noFill/>
          <a:ln w="20638" cap="rnd">
            <a:solidFill>
              <a:srgbClr val="0C0C0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43" name="Freeform 30"/>
          <p:cNvSpPr>
            <a:spLocks/>
          </p:cNvSpPr>
          <p:nvPr/>
        </p:nvSpPr>
        <p:spPr bwMode="auto">
          <a:xfrm>
            <a:off x="2627314" y="5159372"/>
            <a:ext cx="88900" cy="88900"/>
          </a:xfrm>
          <a:custGeom>
            <a:avLst/>
            <a:gdLst>
              <a:gd name="T0" fmla="*/ 204 w 204"/>
              <a:gd name="T1" fmla="*/ 102 h 204"/>
              <a:gd name="T2" fmla="*/ 1 w 204"/>
              <a:gd name="T3" fmla="*/ 204 h 204"/>
              <a:gd name="T4" fmla="*/ 0 w 204"/>
              <a:gd name="T5" fmla="*/ 0 h 204"/>
              <a:gd name="T6" fmla="*/ 204 w 204"/>
              <a:gd name="T7" fmla="*/ 102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4" h="204">
                <a:moveTo>
                  <a:pt x="204" y="102"/>
                </a:moveTo>
                <a:lnTo>
                  <a:pt x="1" y="204"/>
                </a:lnTo>
                <a:cubicBezTo>
                  <a:pt x="32" y="140"/>
                  <a:pt x="32" y="64"/>
                  <a:pt x="0" y="0"/>
                </a:cubicBezTo>
                <a:lnTo>
                  <a:pt x="204" y="102"/>
                </a:lnTo>
                <a:close/>
              </a:path>
            </a:pathLst>
          </a:custGeom>
          <a:solidFill>
            <a:srgbClr val="0C0C0C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46" name="Line 31"/>
          <p:cNvSpPr>
            <a:spLocks noChangeShapeType="1"/>
          </p:cNvSpPr>
          <p:nvPr/>
        </p:nvSpPr>
        <p:spPr bwMode="auto">
          <a:xfrm>
            <a:off x="3206752" y="5202235"/>
            <a:ext cx="228600" cy="0"/>
          </a:xfrm>
          <a:prstGeom prst="line">
            <a:avLst/>
          </a:prstGeom>
          <a:noFill/>
          <a:ln w="20638" cap="rnd">
            <a:solidFill>
              <a:srgbClr val="0C0C0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47" name="Freeform 32"/>
          <p:cNvSpPr>
            <a:spLocks/>
          </p:cNvSpPr>
          <p:nvPr/>
        </p:nvSpPr>
        <p:spPr bwMode="auto">
          <a:xfrm>
            <a:off x="3414715" y="5157784"/>
            <a:ext cx="88900" cy="88900"/>
          </a:xfrm>
          <a:custGeom>
            <a:avLst/>
            <a:gdLst>
              <a:gd name="T0" fmla="*/ 204 w 204"/>
              <a:gd name="T1" fmla="*/ 101 h 203"/>
              <a:gd name="T2" fmla="*/ 0 w 204"/>
              <a:gd name="T3" fmla="*/ 203 h 203"/>
              <a:gd name="T4" fmla="*/ 0 w 204"/>
              <a:gd name="T5" fmla="*/ 0 h 203"/>
              <a:gd name="T6" fmla="*/ 204 w 204"/>
              <a:gd name="T7" fmla="*/ 101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4" h="203">
                <a:moveTo>
                  <a:pt x="204" y="101"/>
                </a:moveTo>
                <a:lnTo>
                  <a:pt x="0" y="203"/>
                </a:lnTo>
                <a:cubicBezTo>
                  <a:pt x="32" y="139"/>
                  <a:pt x="32" y="64"/>
                  <a:pt x="0" y="0"/>
                </a:cubicBezTo>
                <a:lnTo>
                  <a:pt x="204" y="101"/>
                </a:lnTo>
                <a:close/>
              </a:path>
            </a:pathLst>
          </a:custGeom>
          <a:solidFill>
            <a:srgbClr val="0C0C0C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201" name="Picture 3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255" y="4179897"/>
            <a:ext cx="530226" cy="481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49" name="Freeform 36"/>
          <p:cNvSpPr>
            <a:spLocks noEditPoints="1"/>
          </p:cNvSpPr>
          <p:nvPr/>
        </p:nvSpPr>
        <p:spPr bwMode="auto">
          <a:xfrm>
            <a:off x="6229355" y="4202122"/>
            <a:ext cx="446088" cy="398464"/>
          </a:xfrm>
          <a:custGeom>
            <a:avLst/>
            <a:gdLst>
              <a:gd name="T0" fmla="*/ 6 w 281"/>
              <a:gd name="T1" fmla="*/ 248 h 251"/>
              <a:gd name="T2" fmla="*/ 3 w 281"/>
              <a:gd name="T3" fmla="*/ 245 h 251"/>
              <a:gd name="T4" fmla="*/ 278 w 281"/>
              <a:gd name="T5" fmla="*/ 245 h 251"/>
              <a:gd name="T6" fmla="*/ 275 w 281"/>
              <a:gd name="T7" fmla="*/ 248 h 251"/>
              <a:gd name="T8" fmla="*/ 275 w 281"/>
              <a:gd name="T9" fmla="*/ 3 h 251"/>
              <a:gd name="T10" fmla="*/ 278 w 281"/>
              <a:gd name="T11" fmla="*/ 6 h 251"/>
              <a:gd name="T12" fmla="*/ 3 w 281"/>
              <a:gd name="T13" fmla="*/ 6 h 251"/>
              <a:gd name="T14" fmla="*/ 6 w 281"/>
              <a:gd name="T15" fmla="*/ 3 h 251"/>
              <a:gd name="T16" fmla="*/ 6 w 281"/>
              <a:gd name="T17" fmla="*/ 248 h 251"/>
              <a:gd name="T18" fmla="*/ 0 w 281"/>
              <a:gd name="T19" fmla="*/ 0 h 251"/>
              <a:gd name="T20" fmla="*/ 281 w 281"/>
              <a:gd name="T21" fmla="*/ 0 h 251"/>
              <a:gd name="T22" fmla="*/ 281 w 281"/>
              <a:gd name="T23" fmla="*/ 251 h 251"/>
              <a:gd name="T24" fmla="*/ 0 w 281"/>
              <a:gd name="T25" fmla="*/ 251 h 251"/>
              <a:gd name="T26" fmla="*/ 0 w 281"/>
              <a:gd name="T27" fmla="*/ 0 h 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81" h="251">
                <a:moveTo>
                  <a:pt x="6" y="248"/>
                </a:moveTo>
                <a:lnTo>
                  <a:pt x="3" y="245"/>
                </a:lnTo>
                <a:lnTo>
                  <a:pt x="278" y="245"/>
                </a:lnTo>
                <a:lnTo>
                  <a:pt x="275" y="248"/>
                </a:lnTo>
                <a:lnTo>
                  <a:pt x="275" y="3"/>
                </a:lnTo>
                <a:lnTo>
                  <a:pt x="278" y="6"/>
                </a:lnTo>
                <a:lnTo>
                  <a:pt x="3" y="6"/>
                </a:lnTo>
                <a:lnTo>
                  <a:pt x="6" y="3"/>
                </a:lnTo>
                <a:lnTo>
                  <a:pt x="6" y="248"/>
                </a:lnTo>
                <a:close/>
                <a:moveTo>
                  <a:pt x="0" y="0"/>
                </a:moveTo>
                <a:lnTo>
                  <a:pt x="281" y="0"/>
                </a:lnTo>
                <a:lnTo>
                  <a:pt x="281" y="251"/>
                </a:lnTo>
                <a:lnTo>
                  <a:pt x="0" y="25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206" name="Picture 38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255" y="4570424"/>
            <a:ext cx="530226" cy="481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57" name="Freeform 41"/>
          <p:cNvSpPr>
            <a:spLocks noEditPoints="1"/>
          </p:cNvSpPr>
          <p:nvPr/>
        </p:nvSpPr>
        <p:spPr bwMode="auto">
          <a:xfrm>
            <a:off x="6229355" y="4591061"/>
            <a:ext cx="446088" cy="398464"/>
          </a:xfrm>
          <a:custGeom>
            <a:avLst/>
            <a:gdLst>
              <a:gd name="T0" fmla="*/ 6 w 281"/>
              <a:gd name="T1" fmla="*/ 248 h 251"/>
              <a:gd name="T2" fmla="*/ 3 w 281"/>
              <a:gd name="T3" fmla="*/ 245 h 251"/>
              <a:gd name="T4" fmla="*/ 278 w 281"/>
              <a:gd name="T5" fmla="*/ 245 h 251"/>
              <a:gd name="T6" fmla="*/ 275 w 281"/>
              <a:gd name="T7" fmla="*/ 248 h 251"/>
              <a:gd name="T8" fmla="*/ 275 w 281"/>
              <a:gd name="T9" fmla="*/ 3 h 251"/>
              <a:gd name="T10" fmla="*/ 278 w 281"/>
              <a:gd name="T11" fmla="*/ 6 h 251"/>
              <a:gd name="T12" fmla="*/ 3 w 281"/>
              <a:gd name="T13" fmla="*/ 6 h 251"/>
              <a:gd name="T14" fmla="*/ 6 w 281"/>
              <a:gd name="T15" fmla="*/ 3 h 251"/>
              <a:gd name="T16" fmla="*/ 6 w 281"/>
              <a:gd name="T17" fmla="*/ 248 h 251"/>
              <a:gd name="T18" fmla="*/ 0 w 281"/>
              <a:gd name="T19" fmla="*/ 0 h 251"/>
              <a:gd name="T20" fmla="*/ 281 w 281"/>
              <a:gd name="T21" fmla="*/ 0 h 251"/>
              <a:gd name="T22" fmla="*/ 281 w 281"/>
              <a:gd name="T23" fmla="*/ 251 h 251"/>
              <a:gd name="T24" fmla="*/ 0 w 281"/>
              <a:gd name="T25" fmla="*/ 251 h 251"/>
              <a:gd name="T26" fmla="*/ 0 w 281"/>
              <a:gd name="T27" fmla="*/ 0 h 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81" h="251">
                <a:moveTo>
                  <a:pt x="6" y="248"/>
                </a:moveTo>
                <a:lnTo>
                  <a:pt x="3" y="245"/>
                </a:lnTo>
                <a:lnTo>
                  <a:pt x="278" y="245"/>
                </a:lnTo>
                <a:lnTo>
                  <a:pt x="275" y="248"/>
                </a:lnTo>
                <a:lnTo>
                  <a:pt x="275" y="3"/>
                </a:lnTo>
                <a:lnTo>
                  <a:pt x="278" y="6"/>
                </a:lnTo>
                <a:lnTo>
                  <a:pt x="3" y="6"/>
                </a:lnTo>
                <a:lnTo>
                  <a:pt x="6" y="3"/>
                </a:lnTo>
                <a:lnTo>
                  <a:pt x="6" y="248"/>
                </a:lnTo>
                <a:close/>
                <a:moveTo>
                  <a:pt x="0" y="0"/>
                </a:moveTo>
                <a:lnTo>
                  <a:pt x="281" y="0"/>
                </a:lnTo>
                <a:lnTo>
                  <a:pt x="281" y="251"/>
                </a:lnTo>
                <a:lnTo>
                  <a:pt x="0" y="25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211" name="Picture 43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255" y="4960950"/>
            <a:ext cx="530226" cy="481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61" name="Freeform 46"/>
          <p:cNvSpPr>
            <a:spLocks noEditPoints="1"/>
          </p:cNvSpPr>
          <p:nvPr/>
        </p:nvSpPr>
        <p:spPr bwMode="auto">
          <a:xfrm>
            <a:off x="6229355" y="4980000"/>
            <a:ext cx="446088" cy="398464"/>
          </a:xfrm>
          <a:custGeom>
            <a:avLst/>
            <a:gdLst>
              <a:gd name="T0" fmla="*/ 6 w 281"/>
              <a:gd name="T1" fmla="*/ 248 h 251"/>
              <a:gd name="T2" fmla="*/ 3 w 281"/>
              <a:gd name="T3" fmla="*/ 245 h 251"/>
              <a:gd name="T4" fmla="*/ 278 w 281"/>
              <a:gd name="T5" fmla="*/ 245 h 251"/>
              <a:gd name="T6" fmla="*/ 275 w 281"/>
              <a:gd name="T7" fmla="*/ 248 h 251"/>
              <a:gd name="T8" fmla="*/ 275 w 281"/>
              <a:gd name="T9" fmla="*/ 3 h 251"/>
              <a:gd name="T10" fmla="*/ 278 w 281"/>
              <a:gd name="T11" fmla="*/ 6 h 251"/>
              <a:gd name="T12" fmla="*/ 3 w 281"/>
              <a:gd name="T13" fmla="*/ 6 h 251"/>
              <a:gd name="T14" fmla="*/ 6 w 281"/>
              <a:gd name="T15" fmla="*/ 3 h 251"/>
              <a:gd name="T16" fmla="*/ 6 w 281"/>
              <a:gd name="T17" fmla="*/ 248 h 251"/>
              <a:gd name="T18" fmla="*/ 0 w 281"/>
              <a:gd name="T19" fmla="*/ 0 h 251"/>
              <a:gd name="T20" fmla="*/ 281 w 281"/>
              <a:gd name="T21" fmla="*/ 0 h 251"/>
              <a:gd name="T22" fmla="*/ 281 w 281"/>
              <a:gd name="T23" fmla="*/ 251 h 251"/>
              <a:gd name="T24" fmla="*/ 0 w 281"/>
              <a:gd name="T25" fmla="*/ 251 h 251"/>
              <a:gd name="T26" fmla="*/ 0 w 281"/>
              <a:gd name="T27" fmla="*/ 0 h 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81" h="251">
                <a:moveTo>
                  <a:pt x="6" y="248"/>
                </a:moveTo>
                <a:lnTo>
                  <a:pt x="3" y="245"/>
                </a:lnTo>
                <a:lnTo>
                  <a:pt x="278" y="245"/>
                </a:lnTo>
                <a:lnTo>
                  <a:pt x="275" y="248"/>
                </a:lnTo>
                <a:lnTo>
                  <a:pt x="275" y="3"/>
                </a:lnTo>
                <a:lnTo>
                  <a:pt x="278" y="6"/>
                </a:lnTo>
                <a:lnTo>
                  <a:pt x="3" y="6"/>
                </a:lnTo>
                <a:lnTo>
                  <a:pt x="6" y="3"/>
                </a:lnTo>
                <a:lnTo>
                  <a:pt x="6" y="248"/>
                </a:lnTo>
                <a:close/>
                <a:moveTo>
                  <a:pt x="0" y="0"/>
                </a:moveTo>
                <a:lnTo>
                  <a:pt x="281" y="0"/>
                </a:lnTo>
                <a:lnTo>
                  <a:pt x="281" y="251"/>
                </a:lnTo>
                <a:lnTo>
                  <a:pt x="0" y="25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216" name="Picture 48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255" y="5351476"/>
            <a:ext cx="530226" cy="481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68" name="Freeform 51"/>
          <p:cNvSpPr>
            <a:spLocks noEditPoints="1"/>
          </p:cNvSpPr>
          <p:nvPr/>
        </p:nvSpPr>
        <p:spPr bwMode="auto">
          <a:xfrm>
            <a:off x="6229355" y="5368939"/>
            <a:ext cx="446088" cy="398464"/>
          </a:xfrm>
          <a:custGeom>
            <a:avLst/>
            <a:gdLst>
              <a:gd name="T0" fmla="*/ 6 w 281"/>
              <a:gd name="T1" fmla="*/ 248 h 251"/>
              <a:gd name="T2" fmla="*/ 3 w 281"/>
              <a:gd name="T3" fmla="*/ 245 h 251"/>
              <a:gd name="T4" fmla="*/ 278 w 281"/>
              <a:gd name="T5" fmla="*/ 245 h 251"/>
              <a:gd name="T6" fmla="*/ 275 w 281"/>
              <a:gd name="T7" fmla="*/ 248 h 251"/>
              <a:gd name="T8" fmla="*/ 275 w 281"/>
              <a:gd name="T9" fmla="*/ 3 h 251"/>
              <a:gd name="T10" fmla="*/ 278 w 281"/>
              <a:gd name="T11" fmla="*/ 6 h 251"/>
              <a:gd name="T12" fmla="*/ 3 w 281"/>
              <a:gd name="T13" fmla="*/ 6 h 251"/>
              <a:gd name="T14" fmla="*/ 6 w 281"/>
              <a:gd name="T15" fmla="*/ 3 h 251"/>
              <a:gd name="T16" fmla="*/ 6 w 281"/>
              <a:gd name="T17" fmla="*/ 248 h 251"/>
              <a:gd name="T18" fmla="*/ 0 w 281"/>
              <a:gd name="T19" fmla="*/ 0 h 251"/>
              <a:gd name="T20" fmla="*/ 281 w 281"/>
              <a:gd name="T21" fmla="*/ 0 h 251"/>
              <a:gd name="T22" fmla="*/ 281 w 281"/>
              <a:gd name="T23" fmla="*/ 251 h 251"/>
              <a:gd name="T24" fmla="*/ 0 w 281"/>
              <a:gd name="T25" fmla="*/ 251 h 251"/>
              <a:gd name="T26" fmla="*/ 0 w 281"/>
              <a:gd name="T27" fmla="*/ 0 h 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81" h="251">
                <a:moveTo>
                  <a:pt x="6" y="248"/>
                </a:moveTo>
                <a:lnTo>
                  <a:pt x="3" y="245"/>
                </a:lnTo>
                <a:lnTo>
                  <a:pt x="278" y="245"/>
                </a:lnTo>
                <a:lnTo>
                  <a:pt x="275" y="248"/>
                </a:lnTo>
                <a:lnTo>
                  <a:pt x="275" y="3"/>
                </a:lnTo>
                <a:lnTo>
                  <a:pt x="278" y="6"/>
                </a:lnTo>
                <a:lnTo>
                  <a:pt x="3" y="6"/>
                </a:lnTo>
                <a:lnTo>
                  <a:pt x="6" y="3"/>
                </a:lnTo>
                <a:lnTo>
                  <a:pt x="6" y="248"/>
                </a:lnTo>
                <a:close/>
                <a:moveTo>
                  <a:pt x="0" y="0"/>
                </a:moveTo>
                <a:lnTo>
                  <a:pt x="281" y="0"/>
                </a:lnTo>
                <a:lnTo>
                  <a:pt x="281" y="251"/>
                </a:lnTo>
                <a:lnTo>
                  <a:pt x="0" y="25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221" name="Picture 53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255" y="5735652"/>
            <a:ext cx="530226" cy="487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22" name="Picture 54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255" y="5735652"/>
            <a:ext cx="530226" cy="487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Freeform 56"/>
          <p:cNvSpPr>
            <a:spLocks noEditPoints="1"/>
          </p:cNvSpPr>
          <p:nvPr/>
        </p:nvSpPr>
        <p:spPr bwMode="auto">
          <a:xfrm>
            <a:off x="6229355" y="5757877"/>
            <a:ext cx="446088" cy="398464"/>
          </a:xfrm>
          <a:custGeom>
            <a:avLst/>
            <a:gdLst>
              <a:gd name="T0" fmla="*/ 6 w 281"/>
              <a:gd name="T1" fmla="*/ 248 h 251"/>
              <a:gd name="T2" fmla="*/ 3 w 281"/>
              <a:gd name="T3" fmla="*/ 246 h 251"/>
              <a:gd name="T4" fmla="*/ 278 w 281"/>
              <a:gd name="T5" fmla="*/ 246 h 251"/>
              <a:gd name="T6" fmla="*/ 275 w 281"/>
              <a:gd name="T7" fmla="*/ 248 h 251"/>
              <a:gd name="T8" fmla="*/ 275 w 281"/>
              <a:gd name="T9" fmla="*/ 3 h 251"/>
              <a:gd name="T10" fmla="*/ 278 w 281"/>
              <a:gd name="T11" fmla="*/ 7 h 251"/>
              <a:gd name="T12" fmla="*/ 3 w 281"/>
              <a:gd name="T13" fmla="*/ 7 h 251"/>
              <a:gd name="T14" fmla="*/ 6 w 281"/>
              <a:gd name="T15" fmla="*/ 3 h 251"/>
              <a:gd name="T16" fmla="*/ 6 w 281"/>
              <a:gd name="T17" fmla="*/ 248 h 251"/>
              <a:gd name="T18" fmla="*/ 0 w 281"/>
              <a:gd name="T19" fmla="*/ 0 h 251"/>
              <a:gd name="T20" fmla="*/ 281 w 281"/>
              <a:gd name="T21" fmla="*/ 0 h 251"/>
              <a:gd name="T22" fmla="*/ 281 w 281"/>
              <a:gd name="T23" fmla="*/ 251 h 251"/>
              <a:gd name="T24" fmla="*/ 0 w 281"/>
              <a:gd name="T25" fmla="*/ 251 h 251"/>
              <a:gd name="T26" fmla="*/ 0 w 281"/>
              <a:gd name="T27" fmla="*/ 0 h 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81" h="251">
                <a:moveTo>
                  <a:pt x="6" y="248"/>
                </a:moveTo>
                <a:lnTo>
                  <a:pt x="3" y="246"/>
                </a:lnTo>
                <a:lnTo>
                  <a:pt x="278" y="246"/>
                </a:lnTo>
                <a:lnTo>
                  <a:pt x="275" y="248"/>
                </a:lnTo>
                <a:lnTo>
                  <a:pt x="275" y="3"/>
                </a:lnTo>
                <a:lnTo>
                  <a:pt x="278" y="7"/>
                </a:lnTo>
                <a:lnTo>
                  <a:pt x="3" y="7"/>
                </a:lnTo>
                <a:lnTo>
                  <a:pt x="6" y="3"/>
                </a:lnTo>
                <a:lnTo>
                  <a:pt x="6" y="248"/>
                </a:lnTo>
                <a:close/>
                <a:moveTo>
                  <a:pt x="0" y="0"/>
                </a:moveTo>
                <a:lnTo>
                  <a:pt x="281" y="0"/>
                </a:lnTo>
                <a:lnTo>
                  <a:pt x="281" y="251"/>
                </a:lnTo>
                <a:lnTo>
                  <a:pt x="0" y="25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78" name="Rectangle 58"/>
          <p:cNvSpPr>
            <a:spLocks noChangeArrowheads="1"/>
          </p:cNvSpPr>
          <p:nvPr/>
        </p:nvSpPr>
        <p:spPr bwMode="auto">
          <a:xfrm rot="16200000">
            <a:off x="5475290" y="5021275"/>
            <a:ext cx="1951044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Operand Collector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181" name="Rectangle 61"/>
          <p:cNvSpPr>
            <a:spLocks noChangeArrowheads="1"/>
          </p:cNvSpPr>
          <p:nvPr/>
        </p:nvSpPr>
        <p:spPr bwMode="auto">
          <a:xfrm>
            <a:off x="6234118" y="4206885"/>
            <a:ext cx="436563" cy="1944694"/>
          </a:xfrm>
          <a:prstGeom prst="rect">
            <a:avLst/>
          </a:pr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82" name="Line 62"/>
          <p:cNvSpPr>
            <a:spLocks noChangeShapeType="1"/>
          </p:cNvSpPr>
          <p:nvPr/>
        </p:nvSpPr>
        <p:spPr bwMode="auto">
          <a:xfrm flipV="1">
            <a:off x="5999160" y="5189551"/>
            <a:ext cx="201168" cy="1588"/>
          </a:xfrm>
          <a:prstGeom prst="line">
            <a:avLst/>
          </a:prstGeom>
          <a:noFill/>
          <a:ln w="20638" cap="rnd">
            <a:solidFill>
              <a:srgbClr val="0C0C0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83" name="Freeform 63"/>
          <p:cNvSpPr>
            <a:spLocks/>
          </p:cNvSpPr>
          <p:nvPr/>
        </p:nvSpPr>
        <p:spPr bwMode="auto">
          <a:xfrm>
            <a:off x="6138868" y="5145100"/>
            <a:ext cx="88900" cy="88900"/>
          </a:xfrm>
          <a:custGeom>
            <a:avLst/>
            <a:gdLst>
              <a:gd name="T0" fmla="*/ 204 w 204"/>
              <a:gd name="T1" fmla="*/ 102 h 204"/>
              <a:gd name="T2" fmla="*/ 0 w 204"/>
              <a:gd name="T3" fmla="*/ 204 h 204"/>
              <a:gd name="T4" fmla="*/ 0 w 204"/>
              <a:gd name="T5" fmla="*/ 0 h 204"/>
              <a:gd name="T6" fmla="*/ 204 w 204"/>
              <a:gd name="T7" fmla="*/ 102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4" h="204">
                <a:moveTo>
                  <a:pt x="204" y="102"/>
                </a:moveTo>
                <a:lnTo>
                  <a:pt x="0" y="204"/>
                </a:lnTo>
                <a:cubicBezTo>
                  <a:pt x="32" y="140"/>
                  <a:pt x="32" y="64"/>
                  <a:pt x="0" y="0"/>
                </a:cubicBezTo>
                <a:lnTo>
                  <a:pt x="204" y="102"/>
                </a:lnTo>
                <a:close/>
              </a:path>
            </a:pathLst>
          </a:custGeom>
          <a:solidFill>
            <a:srgbClr val="0C0C0C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232" name="Picture 64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0881" y="4179897"/>
            <a:ext cx="538163" cy="2057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84" name="Freeform 66"/>
          <p:cNvSpPr>
            <a:spLocks/>
          </p:cNvSpPr>
          <p:nvPr/>
        </p:nvSpPr>
        <p:spPr bwMode="auto">
          <a:xfrm>
            <a:off x="7042156" y="4203710"/>
            <a:ext cx="444500" cy="1960569"/>
          </a:xfrm>
          <a:custGeom>
            <a:avLst/>
            <a:gdLst>
              <a:gd name="T0" fmla="*/ 0 w 280"/>
              <a:gd name="T1" fmla="*/ 0 h 1235"/>
              <a:gd name="T2" fmla="*/ 0 w 280"/>
              <a:gd name="T3" fmla="*/ 1235 h 1235"/>
              <a:gd name="T4" fmla="*/ 280 w 280"/>
              <a:gd name="T5" fmla="*/ 1111 h 1235"/>
              <a:gd name="T6" fmla="*/ 280 w 280"/>
              <a:gd name="T7" fmla="*/ 124 h 1235"/>
              <a:gd name="T8" fmla="*/ 0 w 280"/>
              <a:gd name="T9" fmla="*/ 0 h 12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0" h="1235">
                <a:moveTo>
                  <a:pt x="0" y="0"/>
                </a:moveTo>
                <a:lnTo>
                  <a:pt x="0" y="1235"/>
                </a:lnTo>
                <a:lnTo>
                  <a:pt x="280" y="1111"/>
                </a:lnTo>
                <a:lnTo>
                  <a:pt x="280" y="124"/>
                </a:lnTo>
                <a:lnTo>
                  <a:pt x="0" y="0"/>
                </a:lnTo>
                <a:close/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85" name="Line 67"/>
          <p:cNvSpPr>
            <a:spLocks noChangeShapeType="1"/>
          </p:cNvSpPr>
          <p:nvPr/>
        </p:nvSpPr>
        <p:spPr bwMode="auto">
          <a:xfrm>
            <a:off x="6688143" y="5178438"/>
            <a:ext cx="284163" cy="0"/>
          </a:xfrm>
          <a:prstGeom prst="line">
            <a:avLst/>
          </a:prstGeom>
          <a:noFill/>
          <a:ln w="20638" cap="rnd">
            <a:solidFill>
              <a:srgbClr val="0C0C0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86" name="Freeform 68"/>
          <p:cNvSpPr>
            <a:spLocks/>
          </p:cNvSpPr>
          <p:nvPr/>
        </p:nvSpPr>
        <p:spPr bwMode="auto">
          <a:xfrm>
            <a:off x="6950081" y="5133988"/>
            <a:ext cx="88900" cy="88900"/>
          </a:xfrm>
          <a:custGeom>
            <a:avLst/>
            <a:gdLst>
              <a:gd name="T0" fmla="*/ 204 w 204"/>
              <a:gd name="T1" fmla="*/ 102 h 204"/>
              <a:gd name="T2" fmla="*/ 0 w 204"/>
              <a:gd name="T3" fmla="*/ 204 h 204"/>
              <a:gd name="T4" fmla="*/ 0 w 204"/>
              <a:gd name="T5" fmla="*/ 0 h 204"/>
              <a:gd name="T6" fmla="*/ 204 w 204"/>
              <a:gd name="T7" fmla="*/ 102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4" h="204">
                <a:moveTo>
                  <a:pt x="204" y="102"/>
                </a:moveTo>
                <a:lnTo>
                  <a:pt x="0" y="204"/>
                </a:lnTo>
                <a:cubicBezTo>
                  <a:pt x="32" y="140"/>
                  <a:pt x="32" y="64"/>
                  <a:pt x="0" y="0"/>
                </a:cubicBezTo>
                <a:lnTo>
                  <a:pt x="204" y="102"/>
                </a:lnTo>
                <a:close/>
              </a:path>
            </a:pathLst>
          </a:custGeom>
          <a:solidFill>
            <a:srgbClr val="0C0C0C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89" name="Line 69"/>
          <p:cNvSpPr>
            <a:spLocks noChangeShapeType="1"/>
          </p:cNvSpPr>
          <p:nvPr/>
        </p:nvSpPr>
        <p:spPr bwMode="auto">
          <a:xfrm>
            <a:off x="7504119" y="5176851"/>
            <a:ext cx="282575" cy="0"/>
          </a:xfrm>
          <a:prstGeom prst="line">
            <a:avLst/>
          </a:prstGeom>
          <a:noFill/>
          <a:ln w="20638" cap="rnd">
            <a:solidFill>
              <a:srgbClr val="0C0C0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90" name="Freeform 70"/>
          <p:cNvSpPr>
            <a:spLocks/>
          </p:cNvSpPr>
          <p:nvPr/>
        </p:nvSpPr>
        <p:spPr bwMode="auto">
          <a:xfrm>
            <a:off x="7766057" y="5132400"/>
            <a:ext cx="88900" cy="88900"/>
          </a:xfrm>
          <a:custGeom>
            <a:avLst/>
            <a:gdLst>
              <a:gd name="T0" fmla="*/ 204 w 204"/>
              <a:gd name="T1" fmla="*/ 101 h 203"/>
              <a:gd name="T2" fmla="*/ 0 w 204"/>
              <a:gd name="T3" fmla="*/ 203 h 203"/>
              <a:gd name="T4" fmla="*/ 0 w 204"/>
              <a:gd name="T5" fmla="*/ 0 h 203"/>
              <a:gd name="T6" fmla="*/ 204 w 204"/>
              <a:gd name="T7" fmla="*/ 101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4" h="203">
                <a:moveTo>
                  <a:pt x="204" y="101"/>
                </a:moveTo>
                <a:lnTo>
                  <a:pt x="0" y="203"/>
                </a:lnTo>
                <a:cubicBezTo>
                  <a:pt x="33" y="139"/>
                  <a:pt x="33" y="64"/>
                  <a:pt x="0" y="0"/>
                </a:cubicBezTo>
                <a:lnTo>
                  <a:pt x="204" y="101"/>
                </a:lnTo>
                <a:close/>
              </a:path>
            </a:pathLst>
          </a:custGeom>
          <a:solidFill>
            <a:srgbClr val="0C0C0C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239" name="Picture 7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8444" y="4165610"/>
            <a:ext cx="628651" cy="2057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91" name="Rectangle 73"/>
          <p:cNvSpPr>
            <a:spLocks noChangeArrowheads="1"/>
          </p:cNvSpPr>
          <p:nvPr/>
        </p:nvSpPr>
        <p:spPr bwMode="auto">
          <a:xfrm>
            <a:off x="7854957" y="4187835"/>
            <a:ext cx="541338" cy="1966919"/>
          </a:xfrm>
          <a:prstGeom prst="rect">
            <a:avLst/>
          </a:pr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92" name="Rectangle 74"/>
          <p:cNvSpPr>
            <a:spLocks noChangeArrowheads="1"/>
          </p:cNvSpPr>
          <p:nvPr/>
        </p:nvSpPr>
        <p:spPr bwMode="auto">
          <a:xfrm rot="16200000">
            <a:off x="7137404" y="4987938"/>
            <a:ext cx="1960569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SIMD Units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7199" name="Line 81"/>
          <p:cNvSpPr>
            <a:spLocks noChangeShapeType="1"/>
          </p:cNvSpPr>
          <p:nvPr/>
        </p:nvSpPr>
        <p:spPr bwMode="auto">
          <a:xfrm flipH="1" flipV="1">
            <a:off x="6448431" y="3854459"/>
            <a:ext cx="3175" cy="333376"/>
          </a:xfrm>
          <a:prstGeom prst="line">
            <a:avLst/>
          </a:prstGeom>
          <a:noFill/>
          <a:ln w="20638" cap="rnd">
            <a:solidFill>
              <a:srgbClr val="0C0C0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00" name="Freeform 82"/>
          <p:cNvSpPr>
            <a:spLocks/>
          </p:cNvSpPr>
          <p:nvPr/>
        </p:nvSpPr>
        <p:spPr bwMode="auto">
          <a:xfrm>
            <a:off x="6403981" y="3787784"/>
            <a:ext cx="88900" cy="88900"/>
          </a:xfrm>
          <a:custGeom>
            <a:avLst/>
            <a:gdLst>
              <a:gd name="T0" fmla="*/ 100 w 204"/>
              <a:gd name="T1" fmla="*/ 0 h 205"/>
              <a:gd name="T2" fmla="*/ 204 w 204"/>
              <a:gd name="T3" fmla="*/ 202 h 205"/>
              <a:gd name="T4" fmla="*/ 0 w 204"/>
              <a:gd name="T5" fmla="*/ 205 h 205"/>
              <a:gd name="T6" fmla="*/ 100 w 204"/>
              <a:gd name="T7" fmla="*/ 0 h 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4" h="205">
                <a:moveTo>
                  <a:pt x="100" y="0"/>
                </a:moveTo>
                <a:lnTo>
                  <a:pt x="204" y="202"/>
                </a:lnTo>
                <a:cubicBezTo>
                  <a:pt x="140" y="171"/>
                  <a:pt x="64" y="172"/>
                  <a:pt x="0" y="205"/>
                </a:cubicBezTo>
                <a:lnTo>
                  <a:pt x="100" y="0"/>
                </a:lnTo>
                <a:close/>
              </a:path>
            </a:pathLst>
          </a:custGeom>
          <a:solidFill>
            <a:srgbClr val="0C0C0C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03" name="Line 83"/>
          <p:cNvSpPr>
            <a:spLocks noChangeShapeType="1"/>
          </p:cNvSpPr>
          <p:nvPr/>
        </p:nvSpPr>
        <p:spPr bwMode="auto">
          <a:xfrm>
            <a:off x="7258056" y="3787784"/>
            <a:ext cx="6350" cy="447676"/>
          </a:xfrm>
          <a:prstGeom prst="line">
            <a:avLst/>
          </a:prstGeom>
          <a:noFill/>
          <a:ln w="20638" cap="rnd">
            <a:solidFill>
              <a:srgbClr val="0C0C0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04" name="Freeform 84"/>
          <p:cNvSpPr>
            <a:spLocks/>
          </p:cNvSpPr>
          <p:nvPr/>
        </p:nvSpPr>
        <p:spPr bwMode="auto">
          <a:xfrm>
            <a:off x="7218369" y="4213235"/>
            <a:ext cx="88900" cy="88900"/>
          </a:xfrm>
          <a:custGeom>
            <a:avLst/>
            <a:gdLst>
              <a:gd name="T0" fmla="*/ 104 w 204"/>
              <a:gd name="T1" fmla="*/ 205 h 205"/>
              <a:gd name="T2" fmla="*/ 0 w 204"/>
              <a:gd name="T3" fmla="*/ 2 h 205"/>
              <a:gd name="T4" fmla="*/ 204 w 204"/>
              <a:gd name="T5" fmla="*/ 0 h 205"/>
              <a:gd name="T6" fmla="*/ 104 w 204"/>
              <a:gd name="T7" fmla="*/ 205 h 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4" h="205">
                <a:moveTo>
                  <a:pt x="104" y="205"/>
                </a:moveTo>
                <a:lnTo>
                  <a:pt x="0" y="2"/>
                </a:lnTo>
                <a:cubicBezTo>
                  <a:pt x="65" y="34"/>
                  <a:pt x="140" y="33"/>
                  <a:pt x="204" y="0"/>
                </a:cubicBezTo>
                <a:lnTo>
                  <a:pt x="104" y="205"/>
                </a:lnTo>
                <a:close/>
              </a:path>
            </a:pathLst>
          </a:custGeom>
          <a:solidFill>
            <a:srgbClr val="0C0C0C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" name="Freeform 191"/>
          <p:cNvSpPr>
            <a:spLocks/>
          </p:cNvSpPr>
          <p:nvPr/>
        </p:nvSpPr>
        <p:spPr bwMode="auto">
          <a:xfrm>
            <a:off x="5148266" y="4076694"/>
            <a:ext cx="92075" cy="92075"/>
          </a:xfrm>
          <a:custGeom>
            <a:avLst/>
            <a:gdLst>
              <a:gd name="T0" fmla="*/ 0 w 58"/>
              <a:gd name="T1" fmla="*/ 0 h 58"/>
              <a:gd name="T2" fmla="*/ 58 w 58"/>
              <a:gd name="T3" fmla="*/ 28 h 58"/>
              <a:gd name="T4" fmla="*/ 0 w 58"/>
              <a:gd name="T5" fmla="*/ 58 h 58"/>
              <a:gd name="T6" fmla="*/ 0 w 58"/>
              <a:gd name="T7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8" h="58">
                <a:moveTo>
                  <a:pt x="0" y="0"/>
                </a:moveTo>
                <a:lnTo>
                  <a:pt x="58" y="28"/>
                </a:lnTo>
                <a:lnTo>
                  <a:pt x="0" y="5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" name="Freeform 192"/>
          <p:cNvSpPr>
            <a:spLocks/>
          </p:cNvSpPr>
          <p:nvPr/>
        </p:nvSpPr>
        <p:spPr bwMode="auto">
          <a:xfrm>
            <a:off x="3508377" y="4076694"/>
            <a:ext cx="92075" cy="92075"/>
          </a:xfrm>
          <a:custGeom>
            <a:avLst/>
            <a:gdLst>
              <a:gd name="T0" fmla="*/ 58 w 58"/>
              <a:gd name="T1" fmla="*/ 58 h 58"/>
              <a:gd name="T2" fmla="*/ 0 w 58"/>
              <a:gd name="T3" fmla="*/ 28 h 58"/>
              <a:gd name="T4" fmla="*/ 58 w 58"/>
              <a:gd name="T5" fmla="*/ 0 h 58"/>
              <a:gd name="T6" fmla="*/ 58 w 58"/>
              <a:gd name="T7" fmla="*/ 58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8" h="58">
                <a:moveTo>
                  <a:pt x="58" y="58"/>
                </a:moveTo>
                <a:lnTo>
                  <a:pt x="0" y="28"/>
                </a:lnTo>
                <a:lnTo>
                  <a:pt x="58" y="0"/>
                </a:lnTo>
                <a:lnTo>
                  <a:pt x="58" y="5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1" name="Rectangle 193"/>
          <p:cNvSpPr>
            <a:spLocks noChangeArrowheads="1"/>
          </p:cNvSpPr>
          <p:nvPr/>
        </p:nvSpPr>
        <p:spPr bwMode="auto">
          <a:xfrm>
            <a:off x="3732215" y="3784593"/>
            <a:ext cx="495300" cy="419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16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2" name="Rectangle 194"/>
          <p:cNvSpPr>
            <a:spLocks noChangeArrowheads="1"/>
          </p:cNvSpPr>
          <p:nvPr/>
        </p:nvSpPr>
        <p:spPr bwMode="auto">
          <a:xfrm>
            <a:off x="4078290" y="3784593"/>
            <a:ext cx="1179514" cy="419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Registers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191" name="Straight Connector 190"/>
          <p:cNvCxnSpPr/>
          <p:nvPr/>
        </p:nvCxnSpPr>
        <p:spPr>
          <a:xfrm>
            <a:off x="5617049" y="4317324"/>
            <a:ext cx="290834" cy="1743478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2" name="Straight Connector 191"/>
          <p:cNvCxnSpPr/>
          <p:nvPr/>
        </p:nvCxnSpPr>
        <p:spPr>
          <a:xfrm flipH="1">
            <a:off x="5615463" y="4321136"/>
            <a:ext cx="282978" cy="1747402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3" name="Rectangle 21"/>
          <p:cNvSpPr>
            <a:spLocks noChangeArrowheads="1"/>
          </p:cNvSpPr>
          <p:nvPr/>
        </p:nvSpPr>
        <p:spPr bwMode="auto">
          <a:xfrm>
            <a:off x="5518949" y="4203238"/>
            <a:ext cx="476250" cy="1960569"/>
          </a:xfrm>
          <a:prstGeom prst="rect">
            <a:avLst/>
          </a:pr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4" name="Rectangle 28"/>
          <p:cNvSpPr>
            <a:spLocks noChangeArrowheads="1"/>
          </p:cNvSpPr>
          <p:nvPr/>
        </p:nvSpPr>
        <p:spPr bwMode="auto">
          <a:xfrm rot="16200000">
            <a:off x="4766471" y="4987466"/>
            <a:ext cx="1954219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Crossbar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95" name="Freeform 30"/>
          <p:cNvSpPr>
            <a:spLocks/>
          </p:cNvSpPr>
          <p:nvPr/>
        </p:nvSpPr>
        <p:spPr bwMode="auto">
          <a:xfrm>
            <a:off x="5430049" y="5139866"/>
            <a:ext cx="88900" cy="88900"/>
          </a:xfrm>
          <a:custGeom>
            <a:avLst/>
            <a:gdLst>
              <a:gd name="T0" fmla="*/ 204 w 204"/>
              <a:gd name="T1" fmla="*/ 102 h 204"/>
              <a:gd name="T2" fmla="*/ 1 w 204"/>
              <a:gd name="T3" fmla="*/ 204 h 204"/>
              <a:gd name="T4" fmla="*/ 0 w 204"/>
              <a:gd name="T5" fmla="*/ 0 h 204"/>
              <a:gd name="T6" fmla="*/ 204 w 204"/>
              <a:gd name="T7" fmla="*/ 102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4" h="204">
                <a:moveTo>
                  <a:pt x="204" y="102"/>
                </a:moveTo>
                <a:lnTo>
                  <a:pt x="1" y="204"/>
                </a:lnTo>
                <a:cubicBezTo>
                  <a:pt x="32" y="140"/>
                  <a:pt x="32" y="64"/>
                  <a:pt x="0" y="0"/>
                </a:cubicBezTo>
                <a:lnTo>
                  <a:pt x="204" y="102"/>
                </a:lnTo>
                <a:close/>
              </a:path>
            </a:pathLst>
          </a:custGeom>
          <a:solidFill>
            <a:srgbClr val="0C0C0C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8" name="Line 29"/>
          <p:cNvSpPr>
            <a:spLocks noChangeShapeType="1"/>
          </p:cNvSpPr>
          <p:nvPr/>
        </p:nvSpPr>
        <p:spPr bwMode="auto">
          <a:xfrm>
            <a:off x="5240208" y="5181645"/>
            <a:ext cx="246888" cy="0"/>
          </a:xfrm>
          <a:prstGeom prst="line">
            <a:avLst/>
          </a:prstGeom>
          <a:noFill/>
          <a:ln w="20638" cap="rnd">
            <a:solidFill>
              <a:srgbClr val="0C0C0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72" name="Picture 5">
            <a:extLst>
              <a:ext uri="{FF2B5EF4-FFF2-40B4-BE49-F238E27FC236}">
                <a16:creationId xmlns:a16="http://schemas.microsoft.com/office/drawing/2014/main" id="{AE91FAAB-CCC6-4EE4-B16A-C8F9C835FD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787" y="4214806"/>
            <a:ext cx="1835152" cy="2028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3" name="Picture 7">
            <a:extLst>
              <a:ext uri="{FF2B5EF4-FFF2-40B4-BE49-F238E27FC236}">
                <a16:creationId xmlns:a16="http://schemas.microsoft.com/office/drawing/2014/main" id="{B4EBC28F-F9C2-4256-8EE4-EE52D96747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062" y="4235444"/>
            <a:ext cx="1752602" cy="1946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" name="Picture 8">
            <a:extLst>
              <a:ext uri="{FF2B5EF4-FFF2-40B4-BE49-F238E27FC236}">
                <a16:creationId xmlns:a16="http://schemas.microsoft.com/office/drawing/2014/main" id="{C8446DC1-E3D9-4081-A028-6399DF4ED8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062" y="4235444"/>
            <a:ext cx="1752602" cy="1946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6" name="Picture 9">
            <a:extLst>
              <a:ext uri="{FF2B5EF4-FFF2-40B4-BE49-F238E27FC236}">
                <a16:creationId xmlns:a16="http://schemas.microsoft.com/office/drawing/2014/main" id="{A565A6D6-801F-44F7-8D49-B378DA2110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062" y="4235444"/>
            <a:ext cx="1752602" cy="1946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7" name="Rectangle 10">
            <a:extLst>
              <a:ext uri="{FF2B5EF4-FFF2-40B4-BE49-F238E27FC236}">
                <a16:creationId xmlns:a16="http://schemas.microsoft.com/office/drawing/2014/main" id="{2DC6ABD2-195D-438B-99F5-39F138354E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650" y="4240207"/>
            <a:ext cx="1741489" cy="1936756"/>
          </a:xfrm>
          <a:prstGeom prst="rect">
            <a:avLst/>
          </a:pr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8" name="Rectangle 77">
            <a:extLst>
              <a:ext uri="{FF2B5EF4-FFF2-40B4-BE49-F238E27FC236}">
                <a16:creationId xmlns:a16="http://schemas.microsoft.com/office/drawing/2014/main" id="{FC7D7183-8ACC-45AC-8E9A-E8150A1FAA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9513" y="5302247"/>
            <a:ext cx="887413" cy="690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5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File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9" name="Rectangle 75">
            <a:extLst>
              <a:ext uri="{FF2B5EF4-FFF2-40B4-BE49-F238E27FC236}">
                <a16:creationId xmlns:a16="http://schemas.microsoft.com/office/drawing/2014/main" id="{79C4FF58-2BC4-4E22-BFC9-D5F62E3097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3143" y="4317746"/>
            <a:ext cx="1200151" cy="690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Main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0" name="Rectangle 76">
            <a:extLst>
              <a:ext uri="{FF2B5EF4-FFF2-40B4-BE49-F238E27FC236}">
                <a16:creationId xmlns:a16="http://schemas.microsoft.com/office/drawing/2014/main" id="{485DB676-AB99-479A-B882-1F04C93CBE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4765671"/>
            <a:ext cx="1766889" cy="690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Register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51029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99F603-1799-4542-AEA9-D305513326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CF663C-47ED-4498-8375-0B9ECFB7A2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49" y="1210491"/>
            <a:ext cx="8299219" cy="4966472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chemeClr val="bg2">
                    <a:lumMod val="50000"/>
                  </a:schemeClr>
                </a:solidFill>
              </a:rPr>
              <a:t>Background and challenges</a:t>
            </a:r>
          </a:p>
          <a:p>
            <a:endParaRPr lang="en-US" sz="2600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sz="2600" dirty="0">
                <a:solidFill>
                  <a:schemeClr val="bg2">
                    <a:lumMod val="50000"/>
                  </a:schemeClr>
                </a:solidFill>
              </a:rPr>
              <a:t>The case for compiler-driven register prefetching in GPUs</a:t>
            </a:r>
          </a:p>
          <a:p>
            <a:endParaRPr lang="en-US" sz="2600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sz="2600" dirty="0">
                <a:solidFill>
                  <a:schemeClr val="bg2">
                    <a:lumMod val="50000"/>
                  </a:schemeClr>
                </a:solidFill>
              </a:rPr>
              <a:t>LTRF architecture and compiler support</a:t>
            </a:r>
          </a:p>
          <a:p>
            <a:endParaRPr lang="en-US" sz="2600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sz="2600" b="1" dirty="0"/>
              <a:t>Evaluation methodology</a:t>
            </a:r>
          </a:p>
          <a:p>
            <a:endParaRPr lang="en-US" sz="2600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sz="2600" dirty="0">
                <a:solidFill>
                  <a:schemeClr val="bg2">
                    <a:lumMod val="50000"/>
                  </a:schemeClr>
                </a:solidFill>
              </a:rPr>
              <a:t>Results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9EB097-16AE-4508-880E-79440BFFE1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7125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56E5F-284D-45C1-A4FC-FB371E9750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Evaluation methodology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B02C85-AB19-4EF9-A088-D44EBFA1E2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210491"/>
            <a:ext cx="8102564" cy="4966472"/>
          </a:xfrm>
        </p:spPr>
        <p:txBody>
          <a:bodyPr>
            <a:normAutofit/>
          </a:bodyPr>
          <a:lstStyle/>
          <a:p>
            <a:r>
              <a:rPr lang="en-US" b="1" dirty="0"/>
              <a:t>Simulator:</a:t>
            </a:r>
            <a:r>
              <a:rPr lang="en-US" dirty="0"/>
              <a:t> </a:t>
            </a:r>
            <a:r>
              <a:rPr lang="en-US" dirty="0">
                <a:solidFill>
                  <a:srgbClr val="0000FF"/>
                </a:solidFill>
              </a:rPr>
              <a:t>GPGPU-Sim</a:t>
            </a:r>
            <a:r>
              <a:rPr lang="en-US" dirty="0"/>
              <a:t> modeling </a:t>
            </a:r>
            <a:r>
              <a:rPr lang="en-US" dirty="0">
                <a:solidFill>
                  <a:srgbClr val="0000FF"/>
                </a:solidFill>
              </a:rPr>
              <a:t>NVIDIA Maxwell</a:t>
            </a:r>
            <a:endParaRPr lang="en-US" dirty="0"/>
          </a:p>
          <a:p>
            <a:r>
              <a:rPr lang="en-US" b="1" dirty="0"/>
              <a:t>Workloads:</a:t>
            </a:r>
            <a:r>
              <a:rPr lang="en-US" dirty="0"/>
              <a:t> CUDA-SDK, </a:t>
            </a:r>
            <a:r>
              <a:rPr lang="en-US" dirty="0" err="1"/>
              <a:t>Rodinia</a:t>
            </a:r>
            <a:r>
              <a:rPr lang="en-US" dirty="0"/>
              <a:t>, and Parboil suites</a:t>
            </a:r>
          </a:p>
          <a:p>
            <a:r>
              <a:rPr lang="en-US" b="1" dirty="0"/>
              <a:t>Comparison points: </a:t>
            </a:r>
          </a:p>
          <a:p>
            <a:pPr lvl="1"/>
            <a:r>
              <a:rPr lang="en-US" dirty="0">
                <a:solidFill>
                  <a:srgbClr val="0000FF"/>
                </a:solidFill>
              </a:rPr>
              <a:t>Baseline: </a:t>
            </a:r>
            <a:r>
              <a:rPr lang="en-US" dirty="0"/>
              <a:t>No register caching</a:t>
            </a:r>
            <a:endParaRPr lang="en-US" sz="2800" dirty="0"/>
          </a:p>
          <a:p>
            <a:pPr lvl="1"/>
            <a:r>
              <a:rPr lang="en-US" dirty="0">
                <a:solidFill>
                  <a:srgbClr val="0000FF"/>
                </a:solidFill>
              </a:rPr>
              <a:t>RFC:</a:t>
            </a:r>
            <a:r>
              <a:rPr lang="en-US" dirty="0"/>
              <a:t> Demand fetch register file caching </a:t>
            </a:r>
            <a:r>
              <a:rPr lang="en-US" sz="1600" dirty="0"/>
              <a:t>(</a:t>
            </a:r>
            <a:r>
              <a:rPr lang="en-US" sz="1600" dirty="0" err="1"/>
              <a:t>Gebhart</a:t>
            </a:r>
            <a:r>
              <a:rPr lang="en-US" sz="1600" dirty="0"/>
              <a:t>’ ISCA 2011)</a:t>
            </a:r>
            <a:endParaRPr lang="en-US" dirty="0"/>
          </a:p>
          <a:p>
            <a:pPr lvl="1"/>
            <a:r>
              <a:rPr lang="en-US" b="1" dirty="0">
                <a:solidFill>
                  <a:srgbClr val="0000FF"/>
                </a:solidFill>
              </a:rPr>
              <a:t>LTRF</a:t>
            </a:r>
            <a:endParaRPr lang="en-US" sz="2000" b="1" dirty="0"/>
          </a:p>
          <a:p>
            <a:pPr lvl="1"/>
            <a:r>
              <a:rPr lang="en-US" dirty="0">
                <a:solidFill>
                  <a:srgbClr val="0000FF"/>
                </a:solidFill>
              </a:rPr>
              <a:t>Ideal:</a:t>
            </a:r>
            <a:r>
              <a:rPr lang="en-US" dirty="0"/>
              <a:t> Increased capacity with no latency overhead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5C2FB2-946F-43F2-B010-2045B5FB55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7503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6BADF4-321A-4E97-9881-2508BA8B5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Latency tolerance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B7F8534-340C-417A-BBC9-62098B4A42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49" y="1210491"/>
            <a:ext cx="8034584" cy="4966472"/>
          </a:xfrm>
        </p:spPr>
        <p:txBody>
          <a:bodyPr/>
          <a:lstStyle/>
          <a:p>
            <a:r>
              <a:rPr lang="en-US" dirty="0"/>
              <a:t>Max tolerable RF latency with IPC slowdown &lt;= 5%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6C7B52-A2A3-4F65-AEDA-048DCC1D9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6" name="goal">
            <a:extLst>
              <a:ext uri="{FF2B5EF4-FFF2-40B4-BE49-F238E27FC236}">
                <a16:creationId xmlns:a16="http://schemas.microsoft.com/office/drawing/2014/main" id="{EC5AC0D7-9925-4DAB-8F2E-AA9F8110C4A5}"/>
              </a:ext>
            </a:extLst>
          </p:cNvPr>
          <p:cNvSpPr/>
          <p:nvPr/>
        </p:nvSpPr>
        <p:spPr>
          <a:xfrm>
            <a:off x="0" y="5085663"/>
            <a:ext cx="9144000" cy="112369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LTRF tolerates the latencies of up to 6x slower register files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00000000-0008-0000-05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89945829"/>
              </p:ext>
            </p:extLst>
          </p:nvPr>
        </p:nvGraphicFramePr>
        <p:xfrm>
          <a:off x="546157" y="1866758"/>
          <a:ext cx="8199568" cy="39148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41834616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A84DC-FD06-4C45-A4A1-B0B79167A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Performance improvement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A44ADC-3C1E-4416-89CA-CF07F2E998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Example use case: </a:t>
            </a:r>
            <a:r>
              <a:rPr lang="en-US" dirty="0"/>
              <a:t>Increase register file capacity from </a:t>
            </a:r>
            <a:r>
              <a:rPr lang="en-US" dirty="0">
                <a:solidFill>
                  <a:srgbClr val="0000FF"/>
                </a:solidFill>
              </a:rPr>
              <a:t>256KB to 2MB</a:t>
            </a:r>
            <a:r>
              <a:rPr lang="en-US" dirty="0"/>
              <a:t> using </a:t>
            </a:r>
            <a:r>
              <a:rPr lang="en-US" dirty="0">
                <a:solidFill>
                  <a:srgbClr val="0000FF"/>
                </a:solidFill>
              </a:rPr>
              <a:t>NTV TFET</a:t>
            </a:r>
          </a:p>
          <a:p>
            <a:pPr lvl="1"/>
            <a:r>
              <a:rPr lang="en-US" sz="2200" dirty="0"/>
              <a:t>Same power/area as the baseline register file (256 KB)</a:t>
            </a:r>
          </a:p>
          <a:p>
            <a:pPr lvl="1"/>
            <a:r>
              <a:rPr lang="en-US" sz="2200" dirty="0"/>
              <a:t>2</a:t>
            </a:r>
            <a:r>
              <a:rPr lang="en-US" sz="2200" baseline="30000" dirty="0"/>
              <a:t>nd</a:t>
            </a:r>
            <a:r>
              <a:rPr lang="en-US" sz="2200" dirty="0"/>
              <a:t>-level RF accesses 5.3X slower than baseline</a:t>
            </a:r>
          </a:p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1CC122-9885-4480-8822-83F65BC02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8" name="goal">
            <a:extLst>
              <a:ext uri="{FF2B5EF4-FFF2-40B4-BE49-F238E27FC236}">
                <a16:creationId xmlns:a16="http://schemas.microsoft.com/office/drawing/2014/main" id="{C9FACF18-5EC0-443A-8CB9-90738B86B2A1}"/>
              </a:ext>
            </a:extLst>
          </p:cNvPr>
          <p:cNvSpPr/>
          <p:nvPr/>
        </p:nvSpPr>
        <p:spPr>
          <a:xfrm>
            <a:off x="0" y="5093843"/>
            <a:ext cx="9144000" cy="63443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LTRF+TFET improves performance by 34.8%</a:t>
            </a:r>
          </a:p>
        </p:txBody>
      </p:sp>
      <p:sp>
        <p:nvSpPr>
          <p:cNvPr id="10" name="goal">
            <a:extLst>
              <a:ext uri="{FF2B5EF4-FFF2-40B4-BE49-F238E27FC236}">
                <a16:creationId xmlns:a16="http://schemas.microsoft.com/office/drawing/2014/main" id="{0C9E9869-DAB6-4AA0-AFFB-6917166DEBEE}"/>
              </a:ext>
            </a:extLst>
          </p:cNvPr>
          <p:cNvSpPr/>
          <p:nvPr/>
        </p:nvSpPr>
        <p:spPr>
          <a:xfrm>
            <a:off x="0" y="5728273"/>
            <a:ext cx="9144000" cy="63442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within 2.3% of an ideal large register file</a:t>
            </a:r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00000000-0008-0000-0400-00000B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9504953"/>
              </p:ext>
            </p:extLst>
          </p:nvPr>
        </p:nvGraphicFramePr>
        <p:xfrm>
          <a:off x="628650" y="2920223"/>
          <a:ext cx="7756396" cy="19878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041ADEBD-6D89-4155-AF39-4CB62AEA1659}"/>
              </a:ext>
            </a:extLst>
          </p:cNvPr>
          <p:cNvCxnSpPr>
            <a:cxnSpLocks/>
          </p:cNvCxnSpPr>
          <p:nvPr/>
        </p:nvCxnSpPr>
        <p:spPr>
          <a:xfrm>
            <a:off x="1473114" y="3573438"/>
            <a:ext cx="6911932" cy="0"/>
          </a:xfrm>
          <a:prstGeom prst="line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4671606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287B71-F9FF-4208-AB8E-1A6A0B26E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Also in the paper…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33295C-515F-4637-927D-28029056FC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210491"/>
            <a:ext cx="8078028" cy="5801566"/>
          </a:xfrm>
        </p:spPr>
        <p:txBody>
          <a:bodyPr>
            <a:normAutofit/>
          </a:bodyPr>
          <a:lstStyle/>
          <a:p>
            <a:r>
              <a:rPr lang="en-US" b="1" dirty="0"/>
              <a:t>LTRF+: </a:t>
            </a:r>
            <a:r>
              <a:rPr lang="en-US" dirty="0"/>
              <a:t>minimize register movement between the register file and register cache using </a:t>
            </a:r>
            <a:r>
              <a:rPr lang="en-US" dirty="0">
                <a:solidFill>
                  <a:srgbClr val="0000FF"/>
                </a:solidFill>
              </a:rPr>
              <a:t>liveness analysis</a:t>
            </a:r>
          </a:p>
          <a:p>
            <a:endParaRPr lang="en-US" dirty="0"/>
          </a:p>
          <a:p>
            <a:r>
              <a:rPr lang="en-US" dirty="0"/>
              <a:t>Register interval compared to </a:t>
            </a:r>
            <a:r>
              <a:rPr lang="en-US" dirty="0">
                <a:solidFill>
                  <a:srgbClr val="0000FF"/>
                </a:solidFill>
              </a:rPr>
              <a:t>other </a:t>
            </a:r>
            <a:r>
              <a:rPr lang="en-US" dirty="0" err="1">
                <a:solidFill>
                  <a:srgbClr val="0000FF"/>
                </a:solidFill>
              </a:rPr>
              <a:t>subraphs</a:t>
            </a:r>
            <a:endParaRPr lang="en-US" dirty="0">
              <a:solidFill>
                <a:srgbClr val="0000FF"/>
              </a:solidFill>
            </a:endParaRPr>
          </a:p>
          <a:p>
            <a:pPr lvl="1"/>
            <a:r>
              <a:rPr lang="en-US" dirty="0"/>
              <a:t>Strands, superblocks, etc.</a:t>
            </a:r>
          </a:p>
          <a:p>
            <a:endParaRPr lang="en-US" dirty="0"/>
          </a:p>
          <a:p>
            <a:r>
              <a:rPr lang="en-US" dirty="0"/>
              <a:t>Detailed analysis of hardware overheads</a:t>
            </a:r>
          </a:p>
          <a:p>
            <a:pPr lvl="1">
              <a:buClr>
                <a:schemeClr val="tx1"/>
              </a:buClr>
            </a:pPr>
            <a:r>
              <a:rPr lang="en-US" dirty="0">
                <a:solidFill>
                  <a:srgbClr val="FF0000"/>
                </a:solidFill>
              </a:rPr>
              <a:t>16% more area</a:t>
            </a:r>
          </a:p>
          <a:p>
            <a:pPr lvl="1">
              <a:buClr>
                <a:schemeClr val="tx1"/>
              </a:buClr>
            </a:pPr>
            <a:r>
              <a:rPr lang="en-US" dirty="0">
                <a:solidFill>
                  <a:srgbClr val="0000FF"/>
                </a:solidFill>
              </a:rPr>
              <a:t>21% less power</a:t>
            </a:r>
          </a:p>
          <a:p>
            <a:pPr>
              <a:buClr>
                <a:schemeClr val="tx1"/>
              </a:buClr>
            </a:pPr>
            <a:endParaRPr lang="en-US" dirty="0"/>
          </a:p>
          <a:p>
            <a:r>
              <a:rPr lang="en-US" dirty="0"/>
              <a:t>Various LTRF </a:t>
            </a:r>
            <a:r>
              <a:rPr lang="en-US" dirty="0">
                <a:solidFill>
                  <a:srgbClr val="0000FF"/>
                </a:solidFill>
              </a:rPr>
              <a:t>use cases </a:t>
            </a:r>
            <a:r>
              <a:rPr lang="en-US" dirty="0"/>
              <a:t>with different register file technologies and optimizations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21844E-E080-4DE0-8B0B-8C3A14B8F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1266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93F0F-4037-4934-841A-94D8DD2D97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ADDE3E-83C6-42A1-A733-CEE18AE9A0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49" y="1210490"/>
            <a:ext cx="8515351" cy="6064953"/>
          </a:xfrm>
        </p:spPr>
        <p:txBody>
          <a:bodyPr>
            <a:normAutofit/>
          </a:bodyPr>
          <a:lstStyle/>
          <a:p>
            <a:r>
              <a:rPr lang="en-US" dirty="0"/>
              <a:t>Register files are the main GPU scalability bottlenecks</a:t>
            </a:r>
          </a:p>
          <a:p>
            <a:pPr lvl="1"/>
            <a:r>
              <a:rPr lang="en-US" dirty="0"/>
              <a:t>They already consume </a:t>
            </a:r>
            <a:r>
              <a:rPr lang="en-US" dirty="0">
                <a:solidFill>
                  <a:srgbClr val="FF0000"/>
                </a:solidFill>
              </a:rPr>
              <a:t>60%</a:t>
            </a:r>
            <a:r>
              <a:rPr lang="en-US" dirty="0"/>
              <a:t> of total on-chip memory</a:t>
            </a:r>
          </a:p>
          <a:p>
            <a:pPr lvl="1"/>
            <a:r>
              <a:rPr lang="en-US" dirty="0"/>
              <a:t>Need more registers for </a:t>
            </a:r>
            <a:r>
              <a:rPr lang="en-US" dirty="0">
                <a:solidFill>
                  <a:srgbClr val="0000FF"/>
                </a:solidFill>
              </a:rPr>
              <a:t>highest performance</a:t>
            </a:r>
          </a:p>
          <a:p>
            <a:r>
              <a:rPr lang="en-US" dirty="0"/>
              <a:t>Standalone register caching solutions yield low </a:t>
            </a:r>
            <a:r>
              <a:rPr lang="en-US" dirty="0">
                <a:solidFill>
                  <a:srgbClr val="FF0000"/>
                </a:solidFill>
              </a:rPr>
              <a:t>hit rates</a:t>
            </a:r>
          </a:p>
          <a:p>
            <a:endParaRPr lang="en-US" sz="1200" dirty="0"/>
          </a:p>
          <a:p>
            <a:r>
              <a:rPr lang="en-US" sz="3200" b="1" dirty="0"/>
              <a:t>Latency Tolerant Register File (LTRF)</a:t>
            </a:r>
          </a:p>
          <a:p>
            <a:pPr lvl="1">
              <a:buClr>
                <a:schemeClr val="tx1"/>
              </a:buClr>
            </a:pPr>
            <a:r>
              <a:rPr lang="en-US" sz="2800" dirty="0">
                <a:solidFill>
                  <a:srgbClr val="0000FF"/>
                </a:solidFill>
                <a:ea typeface="Arial Rounded MT Bold" charset="0"/>
                <a:cs typeface="Arial Rounded MT Bold" charset="0"/>
              </a:rPr>
              <a:t>“2-level” </a:t>
            </a:r>
            <a:r>
              <a:rPr lang="en-US" sz="2800" dirty="0">
                <a:ea typeface="Arial Rounded MT Bold" charset="0"/>
                <a:cs typeface="Arial Rounded MT Bold" charset="0"/>
              </a:rPr>
              <a:t>main register file + register cache</a:t>
            </a:r>
            <a:endParaRPr lang="en-US" sz="2800" b="1" dirty="0"/>
          </a:p>
          <a:p>
            <a:pPr lvl="1">
              <a:buClr>
                <a:schemeClr val="tx1"/>
              </a:buClr>
            </a:pPr>
            <a:r>
              <a:rPr lang="en-US" sz="2800" dirty="0">
                <a:solidFill>
                  <a:srgbClr val="0000FF"/>
                </a:solidFill>
                <a:ea typeface="Arial Rounded MT Bold" charset="0"/>
                <a:cs typeface="Arial Rounded MT Bold" charset="0"/>
              </a:rPr>
              <a:t>Prefetch</a:t>
            </a:r>
            <a:r>
              <a:rPr lang="en-US" sz="2800" dirty="0">
                <a:ea typeface="Arial Rounded MT Bold" charset="0"/>
                <a:cs typeface="Arial Rounded MT Bold" charset="0"/>
              </a:rPr>
              <a:t> register working sets ahead of time</a:t>
            </a:r>
          </a:p>
          <a:p>
            <a:pPr lvl="1">
              <a:buClr>
                <a:schemeClr val="tx1"/>
              </a:buClr>
            </a:pPr>
            <a:r>
              <a:rPr lang="en-US" sz="2800" dirty="0">
                <a:ea typeface="Arial Rounded MT Bold" charset="0"/>
                <a:cs typeface="Arial Rounded MT Bold" charset="0"/>
              </a:rPr>
              <a:t>Performs prefetch ops while executing </a:t>
            </a:r>
            <a:r>
              <a:rPr lang="en-US" sz="2800" dirty="0">
                <a:solidFill>
                  <a:srgbClr val="0000FF"/>
                </a:solidFill>
                <a:ea typeface="Arial Rounded MT Bold" charset="0"/>
                <a:cs typeface="Arial Rounded MT Bold" charset="0"/>
              </a:rPr>
              <a:t>other warps</a:t>
            </a:r>
          </a:p>
          <a:p>
            <a:pPr lvl="1">
              <a:buClr>
                <a:schemeClr val="tx1"/>
              </a:buClr>
            </a:pPr>
            <a:r>
              <a:rPr lang="en-US" sz="2800" dirty="0">
                <a:solidFill>
                  <a:srgbClr val="0000FF"/>
                </a:solidFill>
                <a:ea typeface="Arial Rounded MT Bold" charset="0"/>
                <a:cs typeface="Arial Rounded MT Bold" charset="0"/>
              </a:rPr>
              <a:t>Interval analysis </a:t>
            </a:r>
            <a:r>
              <a:rPr lang="en-US" sz="2800" dirty="0">
                <a:ea typeface="Arial Rounded MT Bold" charset="0"/>
                <a:cs typeface="Arial Rounded MT Bold" charset="0"/>
              </a:rPr>
              <a:t>for near-optimal prefetching</a:t>
            </a:r>
          </a:p>
          <a:p>
            <a:pPr lvl="1"/>
            <a:r>
              <a:rPr lang="en-US" sz="2800" dirty="0">
                <a:ea typeface="Arial Rounded MT Bold" charset="0"/>
                <a:cs typeface="Arial Rounded MT Bold" charset="0"/>
              </a:rPr>
              <a:t>Tolerates up to </a:t>
            </a:r>
            <a:r>
              <a:rPr lang="en-US" sz="2800" dirty="0">
                <a:solidFill>
                  <a:srgbClr val="0000FF"/>
                </a:solidFill>
                <a:ea typeface="Arial Rounded MT Bold" charset="0"/>
                <a:cs typeface="Arial Rounded MT Bold" charset="0"/>
              </a:rPr>
              <a:t>6x slower </a:t>
            </a:r>
            <a:r>
              <a:rPr lang="en-US" sz="2800" dirty="0">
                <a:ea typeface="Arial Rounded MT Bold" charset="0"/>
                <a:cs typeface="Arial Rounded MT Bold" charset="0"/>
              </a:rPr>
              <a:t>main register files</a:t>
            </a:r>
          </a:p>
          <a:p>
            <a:pPr lvl="1"/>
            <a:r>
              <a:rPr lang="en-US" sz="2800" dirty="0">
                <a:ea typeface="Arial Rounded MT Bold" charset="0"/>
                <a:cs typeface="Arial Rounded MT Bold" charset="0"/>
              </a:rPr>
              <a:t>Paves the way for several </a:t>
            </a:r>
            <a:r>
              <a:rPr lang="en-US" sz="2800" dirty="0">
                <a:solidFill>
                  <a:srgbClr val="0000FF"/>
                </a:solidFill>
                <a:ea typeface="Arial Rounded MT Bold" charset="0"/>
                <a:cs typeface="Arial Rounded MT Bold" charset="0"/>
              </a:rPr>
              <a:t>power/area </a:t>
            </a:r>
            <a:r>
              <a:rPr lang="en-US" sz="2800" dirty="0">
                <a:ea typeface="Arial Rounded MT Bold" charset="0"/>
                <a:cs typeface="Arial Rounded MT Bold" charset="0"/>
              </a:rPr>
              <a:t>optimizations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2F9DFE-4292-485F-A379-18AD450DF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6347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709253"/>
            <a:ext cx="9144000" cy="1987126"/>
          </a:xfrm>
        </p:spPr>
        <p:txBody>
          <a:bodyPr anchor="t">
            <a:noAutofit/>
          </a:bodyPr>
          <a:lstStyle/>
          <a:p>
            <a:r>
              <a:rPr lang="en-US" sz="3600" b="1" dirty="0">
                <a:solidFill>
                  <a:schemeClr val="accent1">
                    <a:lumMod val="50000"/>
                  </a:schemeClr>
                </a:solidFill>
              </a:rPr>
              <a:t>LTRF: Enabling High-Capacity Register Files for GPUs via Hardware/Software Cooperative Register Prefetching</a:t>
            </a:r>
            <a:endParaRPr lang="en-US" sz="3300" b="1" i="1" dirty="0">
              <a:solidFill>
                <a:schemeClr val="accent1">
                  <a:lumMod val="50000"/>
                </a:schemeClr>
              </a:solidFill>
              <a:latin typeface="Gill Sans MT" charset="0"/>
              <a:ea typeface="Gill Sans MT" charset="0"/>
              <a:cs typeface="Gill Sans MT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-274617" y="2886808"/>
          <a:ext cx="9319466" cy="19293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659733">
                  <a:extLst>
                    <a:ext uri="{9D8B030D-6E8A-4147-A177-3AD203B41FA5}">
                      <a16:colId xmlns:a16="http://schemas.microsoft.com/office/drawing/2014/main" val="2751068646"/>
                    </a:ext>
                  </a:extLst>
                </a:gridCol>
                <a:gridCol w="4659733">
                  <a:extLst>
                    <a:ext uri="{9D8B030D-6E8A-4147-A177-3AD203B41FA5}">
                      <a16:colId xmlns:a16="http://schemas.microsoft.com/office/drawing/2014/main" val="7786660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US" sz="28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Mohammad </a:t>
                      </a:r>
                      <a:r>
                        <a:rPr lang="en-US" sz="2800" kern="12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Sadrosadati</a:t>
                      </a:r>
                      <a:endParaRPr lang="en-US" sz="280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Gill Sans MT" panose="020B0502020104020203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US" sz="3000" b="1" kern="12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Amirhossein</a:t>
                      </a:r>
                      <a:r>
                        <a:rPr lang="en-US" sz="3000" b="1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000" b="1" kern="12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Mirhosseini</a:t>
                      </a:r>
                      <a:endParaRPr lang="en-US" sz="3000" b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Gill Sans MT" panose="020B0502020104020203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5876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US" sz="2800" kern="12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Seyed</a:t>
                      </a:r>
                      <a:r>
                        <a:rPr lang="en-US" sz="28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800" kern="12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Borna</a:t>
                      </a:r>
                      <a:r>
                        <a:rPr lang="en-US" sz="28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800" kern="12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Ehsani</a:t>
                      </a:r>
                      <a:endParaRPr lang="en-US" sz="280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Gill Sans MT" panose="020B0502020104020203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US" sz="28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Hamid </a:t>
                      </a:r>
                      <a:r>
                        <a:rPr lang="en-US" sz="2800" kern="12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Sarbazi</a:t>
                      </a:r>
                      <a:r>
                        <a:rPr lang="en-US" sz="28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-Azad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6467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US" sz="28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Mario </a:t>
                      </a:r>
                      <a:r>
                        <a:rPr lang="en-US" sz="2800" kern="12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Drumond</a:t>
                      </a:r>
                      <a:endParaRPr lang="en-US" sz="280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Gill Sans MT" panose="020B0502020104020203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US" sz="2800" kern="12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Babak</a:t>
                      </a:r>
                      <a:r>
                        <a:rPr lang="en-US" sz="28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800" kern="12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Falsafi</a:t>
                      </a:r>
                      <a:endParaRPr lang="en-US" sz="280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Gill Sans MT" panose="020B0502020104020203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8075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US" sz="2800" kern="12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Rachata</a:t>
                      </a:r>
                      <a:r>
                        <a:rPr lang="en-US" sz="28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800" kern="12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Ausavarungnirun</a:t>
                      </a:r>
                      <a:endParaRPr lang="en-US" sz="280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Gill Sans MT" panose="020B0502020104020203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US" sz="2800" kern="12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Onur</a:t>
                      </a:r>
                      <a:r>
                        <a:rPr lang="en-US" sz="28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800" kern="12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Mutlu</a:t>
                      </a:r>
                      <a:endParaRPr lang="en-US" sz="280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Gill Sans MT" panose="020B0502020104020203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0929050"/>
                  </a:ext>
                </a:extLst>
              </a:tr>
            </a:tbl>
          </a:graphicData>
        </a:graphic>
      </p:graphicFrame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4697" y="5435212"/>
            <a:ext cx="1592071" cy="94639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100" y="5486400"/>
            <a:ext cx="1793274" cy="84512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528" y="5367321"/>
            <a:ext cx="1951322" cy="118357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8836" y="5317110"/>
            <a:ext cx="1263999" cy="123379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3169" y="5356776"/>
            <a:ext cx="1874795" cy="1125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6516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7|19.1|17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5|3.7|2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9|18.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9|11.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5|31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4|1.3|9.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1.6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9.2|5.2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58795</TotalTime>
  <Words>1784</Words>
  <Application>Microsoft Office PowerPoint</Application>
  <PresentationFormat>On-screen Show (4:3)</PresentationFormat>
  <Paragraphs>673</Paragraphs>
  <Slides>39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6" baseType="lpstr">
      <vt:lpstr>Arial</vt:lpstr>
      <vt:lpstr>Arial Rounded MT Bold</vt:lpstr>
      <vt:lpstr>Calibri</vt:lpstr>
      <vt:lpstr>Gill Sans MT</vt:lpstr>
      <vt:lpstr>Times New Roman</vt:lpstr>
      <vt:lpstr>Wingdings</vt:lpstr>
      <vt:lpstr>Office Theme</vt:lpstr>
      <vt:lpstr>LTRF: Enabling High-Capacity Register Files for GPUs via Hardware/Software Cooperative Register Prefetching</vt:lpstr>
      <vt:lpstr>Register file size limits GPU scalability </vt:lpstr>
      <vt:lpstr>How to make register files larger? </vt:lpstr>
      <vt:lpstr>Contributions</vt:lpstr>
      <vt:lpstr>Outline</vt:lpstr>
      <vt:lpstr>Register file caching [Gebhart’ ISCA11]</vt:lpstr>
      <vt:lpstr>Demand fetch/replace register caching</vt:lpstr>
      <vt:lpstr>Compiler-driven register prefetching</vt:lpstr>
      <vt:lpstr>Compiler-driven register prefetching</vt:lpstr>
      <vt:lpstr>Compiler-driven register prefetching</vt:lpstr>
      <vt:lpstr>Compiler-driven register prefetching</vt:lpstr>
      <vt:lpstr>PowerPoint Presentation</vt:lpstr>
      <vt:lpstr>Register intervals</vt:lpstr>
      <vt:lpstr>Register intervals in action</vt:lpstr>
      <vt:lpstr>Register intervals in action</vt:lpstr>
      <vt:lpstr>Register intervals in action</vt:lpstr>
      <vt:lpstr>Register intervals in action</vt:lpstr>
      <vt:lpstr>Register intervals in action</vt:lpstr>
      <vt:lpstr>Register intervals in action</vt:lpstr>
      <vt:lpstr>Register intervals in action</vt:lpstr>
      <vt:lpstr>Register intervals in action</vt:lpstr>
      <vt:lpstr>Register intervals in action</vt:lpstr>
      <vt:lpstr>Register intervals in action</vt:lpstr>
      <vt:lpstr>Register intervals in action</vt:lpstr>
      <vt:lpstr>Register intervals in action</vt:lpstr>
      <vt:lpstr>Register interval highlights</vt:lpstr>
      <vt:lpstr>Outline</vt:lpstr>
      <vt:lpstr>Latency Tolerant Register File (LTRF)</vt:lpstr>
      <vt:lpstr>Latency Tolerant Register File (LTRF)</vt:lpstr>
      <vt:lpstr>Latency Tolerant Register File (LTRF)</vt:lpstr>
      <vt:lpstr>Latency Tolerant Register File (LTRF)</vt:lpstr>
      <vt:lpstr>Latency Tolerant Register File (LTRF)</vt:lpstr>
      <vt:lpstr>Outline</vt:lpstr>
      <vt:lpstr>Evaluation methodology</vt:lpstr>
      <vt:lpstr>Latency tolerance</vt:lpstr>
      <vt:lpstr>Performance improvement</vt:lpstr>
      <vt:lpstr>Also in the paper…</vt:lpstr>
      <vt:lpstr>Conclusion</vt:lpstr>
      <vt:lpstr>LTRF: Enabling High-Capacity Register Files for GPUs via Hardware/Software Cooperative Register Prefetching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Transparent Offloading and Mapping (TOM): Enabling Programmer-Transparent Near-Data Processing in GPU Systems</dc:title>
  <dc:creator>Amirhossein Mirhosseini</dc:creator>
  <cp:lastModifiedBy>Mirhosseininiri, Seyedamirhossein</cp:lastModifiedBy>
  <cp:revision>1033</cp:revision>
  <cp:lastPrinted>2016-06-26T00:20:11Z</cp:lastPrinted>
  <dcterms:created xsi:type="dcterms:W3CDTF">2016-06-04T20:12:37Z</dcterms:created>
  <dcterms:modified xsi:type="dcterms:W3CDTF">2018-03-30T09:56:34Z</dcterms:modified>
</cp:coreProperties>
</file>