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tags/tag1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1.xml" ContentType="application/vnd.openxmlformats-officedocument.presentationml.tags+xml"/>
  <Override PartName="/ppt/notesSlides/notesSlide17.xml" ContentType="application/vnd.openxmlformats-officedocument.presentationml.notesSlide+xml"/>
  <Override PartName="/ppt/tags/tag1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3" r:id="rId1"/>
  </p:sldMasterIdLst>
  <p:notesMasterIdLst>
    <p:notesMasterId r:id="rId23"/>
  </p:notesMasterIdLst>
  <p:sldIdLst>
    <p:sldId id="545" r:id="rId2"/>
    <p:sldId id="353" r:id="rId3"/>
    <p:sldId id="344" r:id="rId4"/>
    <p:sldId id="550" r:id="rId5"/>
    <p:sldId id="512" r:id="rId6"/>
    <p:sldId id="551" r:id="rId7"/>
    <p:sldId id="519" r:id="rId8"/>
    <p:sldId id="491" r:id="rId9"/>
    <p:sldId id="552" r:id="rId10"/>
    <p:sldId id="535" r:id="rId11"/>
    <p:sldId id="553" r:id="rId12"/>
    <p:sldId id="546" r:id="rId13"/>
    <p:sldId id="554" r:id="rId14"/>
    <p:sldId id="493" r:id="rId15"/>
    <p:sldId id="539" r:id="rId16"/>
    <p:sldId id="555" r:id="rId17"/>
    <p:sldId id="504" r:id="rId18"/>
    <p:sldId id="540" r:id="rId19"/>
    <p:sldId id="556" r:id="rId20"/>
    <p:sldId id="542" r:id="rId21"/>
    <p:sldId id="549" r:id="rId22"/>
  </p:sldIdLst>
  <p:sldSz cx="12192000" cy="6858000"/>
  <p:notesSz cx="6858000" cy="9144000"/>
  <p:embeddedFontLst>
    <p:embeddedFont>
      <p:font typeface="Calibri Light" panose="020F0302020204030204" pitchFamily="34" charset="0"/>
      <p:regular r:id="rId24"/>
      <p: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mbria Math" panose="02040503050406030204" pitchFamily="18" charset="0"/>
      <p:regular r:id="rId30"/>
    </p:embeddedFont>
    <p:embeddedFont>
      <p:font typeface="Cambria" panose="02040503050406030204" pitchFamily="18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C222"/>
    <a:srgbClr val="E00315"/>
    <a:srgbClr val="4A76BF"/>
    <a:srgbClr val="BFBFBF"/>
    <a:srgbClr val="CC0004"/>
    <a:srgbClr val="980616"/>
    <a:srgbClr val="55803D"/>
    <a:srgbClr val="93000E"/>
    <a:srgbClr val="9A020E"/>
    <a:srgbClr val="C8DD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67865" autoAdjust="0"/>
  </p:normalViewPr>
  <p:slideViewPr>
    <p:cSldViewPr snapToGrid="0">
      <p:cViewPr varScale="1">
        <p:scale>
          <a:sx n="43" d="100"/>
          <a:sy n="43" d="100"/>
        </p:scale>
        <p:origin x="147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640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10 minutes</a:t>
            </a:r>
            <a:r>
              <a:rPr lang="en-US" baseline="0" dirty="0"/>
              <a:t> talk + 5 minutes questions(?)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Hello and welcome to DATE2021. My name is Saber Nabavi and I will be presenting our paper on “</a:t>
            </a:r>
            <a:r>
              <a:rPr lang="en-US" sz="12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Understanding Power Consumption and Reliability of High-Bandwidth Memory with Voltage </a:t>
            </a:r>
            <a:r>
              <a:rPr lang="en-US" sz="1200" b="1" i="1" dirty="0" err="1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Underscaling</a:t>
            </a:r>
            <a:r>
              <a:rPr lang="en-US" sz="1200" b="0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”.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Add text about date2021 to the bottom of the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696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begin, I will give you the basic argument for this paper.</a:t>
            </a:r>
          </a:p>
          <a:p>
            <a:r>
              <a:rPr lang="en-US" dirty="0"/>
              <a:t>We already know that DRAM has problems and one of them is </a:t>
            </a:r>
            <a:r>
              <a:rPr lang="en-US" b="1" dirty="0"/>
              <a:t>Bandwidth</a:t>
            </a:r>
            <a:r>
              <a:rPr lang="en-US" dirty="0"/>
              <a:t>.</a:t>
            </a:r>
          </a:p>
          <a:p>
            <a:r>
              <a:rPr lang="en-US" dirty="0"/>
              <a:t>So as a solution, HBM puts DRAM chips </a:t>
            </a:r>
            <a:r>
              <a:rPr lang="en-US" b="1" dirty="0"/>
              <a:t>inside</a:t>
            </a:r>
            <a:r>
              <a:rPr lang="en-US" dirty="0"/>
              <a:t> a package next to the computing devices.</a:t>
            </a:r>
          </a:p>
          <a:p>
            <a:r>
              <a:rPr lang="en-US" dirty="0"/>
              <a:t>But HBM has to use the package’s power budget.</a:t>
            </a:r>
          </a:p>
          <a:p>
            <a:r>
              <a:rPr lang="en-US" dirty="0"/>
              <a:t>We use Undervolting to reduce power without losing bandwidth.</a:t>
            </a:r>
          </a:p>
          <a:p>
            <a:r>
              <a:rPr lang="en-US" dirty="0"/>
              <a:t>However the new challenge is that if we push Undervolting </a:t>
            </a:r>
            <a:r>
              <a:rPr lang="en-US" b="1" dirty="0"/>
              <a:t>too far</a:t>
            </a:r>
            <a:r>
              <a:rPr lang="en-US" dirty="0"/>
              <a:t>, it will cause some </a:t>
            </a:r>
            <a:r>
              <a:rPr lang="en-US" b="1" dirty="0"/>
              <a:t>unwanted</a:t>
            </a:r>
            <a:r>
              <a:rPr lang="en-US" dirty="0"/>
              <a:t> bit flips.</a:t>
            </a:r>
          </a:p>
          <a:p>
            <a:r>
              <a:rPr lang="en-US" dirty="0"/>
              <a:t>So in this work we try to understand how much power we can </a:t>
            </a:r>
            <a:r>
              <a:rPr lang="en-US" b="1" dirty="0"/>
              <a:t>save</a:t>
            </a:r>
            <a:r>
              <a:rPr lang="en-US" dirty="0"/>
              <a:t>, what are the </a:t>
            </a:r>
            <a:r>
              <a:rPr lang="en-US" b="1" dirty="0"/>
              <a:t>types and rates</a:t>
            </a:r>
            <a:r>
              <a:rPr lang="en-US" dirty="0"/>
              <a:t> of bit flips and how we can </a:t>
            </a:r>
            <a:r>
              <a:rPr lang="en-US" b="1" dirty="0"/>
              <a:t>trade off</a:t>
            </a:r>
            <a:r>
              <a:rPr lang="en-US" dirty="0"/>
              <a:t> among power, memory capacity and reliability.</a:t>
            </a:r>
          </a:p>
          <a:p>
            <a:endParaRPr lang="en-US" dirty="0"/>
          </a:p>
          <a:p>
            <a:r>
              <a:rPr lang="en-US" dirty="0"/>
              <a:t>We explore this using a Xilinx FPGA with </a:t>
            </a:r>
            <a:r>
              <a:rPr lang="en-US" b="1" dirty="0"/>
              <a:t>two</a:t>
            </a:r>
            <a:r>
              <a:rPr lang="en-US" dirty="0"/>
              <a:t> HBM stacks with a separate voltage rail for HBM.</a:t>
            </a:r>
          </a:p>
          <a:p>
            <a:r>
              <a:rPr lang="en-US" dirty="0"/>
              <a:t>Our experiments show that there is a 19% voltage </a:t>
            </a:r>
            <a:r>
              <a:rPr lang="en-US" dirty="0" err="1"/>
              <a:t>guardband</a:t>
            </a:r>
            <a:r>
              <a:rPr lang="en-US" dirty="0"/>
              <a:t> for HBM. </a:t>
            </a:r>
          </a:p>
          <a:p>
            <a:r>
              <a:rPr lang="en-US" dirty="0"/>
              <a:t>We can save power by a factor of 2.3X.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Fault map to aid users to take advantage of undervolting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34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Here is the outline of this talk.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713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Here is the outline of this talk.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7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  <a:r>
              <a:rPr lang="en-US" baseline="0" dirty="0"/>
              <a:t> </a:t>
            </a:r>
            <a:r>
              <a:rPr lang="en-US" dirty="0"/>
              <a:t>I want to start by explaining </a:t>
            </a:r>
            <a:r>
              <a:rPr lang="en-US" b="1" dirty="0"/>
              <a:t>why</a:t>
            </a:r>
            <a:r>
              <a:rPr lang="en-US" dirty="0"/>
              <a:t> we need HBM.</a:t>
            </a:r>
          </a:p>
          <a:p>
            <a:r>
              <a:rPr lang="en-US" b="1" dirty="0"/>
              <a:t>[CLICK] </a:t>
            </a:r>
            <a:r>
              <a:rPr lang="en-US" dirty="0"/>
              <a:t>We know DRAM has </a:t>
            </a:r>
            <a:r>
              <a:rPr lang="en-US" b="1" dirty="0"/>
              <a:t>problems</a:t>
            </a:r>
            <a:r>
              <a:rPr lang="en-US" dirty="0"/>
              <a:t> such as power, latency and bandwidth especially when it comes to </a:t>
            </a:r>
            <a:r>
              <a:rPr lang="en-US" b="1" dirty="0"/>
              <a:t>data-intensive</a:t>
            </a:r>
            <a:r>
              <a:rPr lang="en-US" dirty="0"/>
              <a:t> application. </a:t>
            </a:r>
            <a:endParaRPr lang="en-US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There are two ways to tackle these problems. One of them is to </a:t>
            </a:r>
            <a:r>
              <a:rPr lang="en-US" b="1" baseline="0" dirty="0"/>
              <a:t>replace</a:t>
            </a:r>
            <a:r>
              <a:rPr lang="en-US" b="0" baseline="0" dirty="0"/>
              <a:t> DRAM with an emerging memory technology such as PCM or MRAM.</a:t>
            </a:r>
            <a:endParaRPr lang="en-US" baseline="0" dirty="0"/>
          </a:p>
          <a:p>
            <a:r>
              <a:rPr lang="en-US" b="1" baseline="0" dirty="0"/>
              <a:t>[CLICK] </a:t>
            </a:r>
            <a:r>
              <a:rPr lang="en-US" baseline="0" dirty="0"/>
              <a:t>But these technologies have their own limitations.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The other method is </a:t>
            </a:r>
            <a:r>
              <a:rPr lang="en-US" b="1" baseline="0" dirty="0"/>
              <a:t>to improve </a:t>
            </a:r>
            <a:r>
              <a:rPr lang="en-US" b="0" baseline="0" dirty="0"/>
              <a:t>DRAM</a:t>
            </a:r>
            <a:endParaRPr lang="en-US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Which has resulted in the </a:t>
            </a:r>
            <a:r>
              <a:rPr lang="en-US" b="1" baseline="0" dirty="0"/>
              <a:t>invention</a:t>
            </a:r>
            <a:r>
              <a:rPr lang="en-US" b="0" baseline="0" dirty="0"/>
              <a:t> of Reduced Latency DRAM, Graphics DDR and Low-Power DDR. This is the category that </a:t>
            </a:r>
            <a:r>
              <a:rPr lang="en-US" b="1" baseline="0" dirty="0"/>
              <a:t>HBM</a:t>
            </a:r>
            <a:r>
              <a:rPr lang="en-US" b="0" baseline="0" dirty="0"/>
              <a:t> falls into because it focuses on improving DRAM </a:t>
            </a:r>
            <a:r>
              <a:rPr lang="en-US" b="1" baseline="0" dirty="0"/>
              <a:t>bandwidth</a:t>
            </a:r>
            <a:r>
              <a:rPr lang="en-US" b="0" baseline="0" dirty="0"/>
              <a:t>.</a:t>
            </a:r>
            <a:endParaRPr lang="en-US" baseline="0" dirty="0"/>
          </a:p>
          <a:p>
            <a:pPr rtl="0"/>
            <a:r>
              <a:rPr lang="en-US" b="1" baseline="0" dirty="0"/>
              <a:t>[CLICK] </a:t>
            </a:r>
            <a:r>
              <a:rPr lang="en-US" b="0" baseline="0" dirty="0"/>
              <a:t>And because of that, HBM is </a:t>
            </a:r>
            <a:r>
              <a:rPr lang="en-US" b="1" baseline="0" dirty="0"/>
              <a:t>already</a:t>
            </a:r>
            <a:r>
              <a:rPr lang="en-US" b="0" baseline="0" dirty="0"/>
              <a:t> being used in high-end </a:t>
            </a:r>
            <a:r>
              <a:rPr lang="en-US" b="1" baseline="0" dirty="0"/>
              <a:t>devices</a:t>
            </a:r>
            <a:r>
              <a:rPr lang="en-US" b="0" baseline="0" dirty="0"/>
              <a:t> and of course </a:t>
            </a:r>
            <a:r>
              <a:rPr lang="en-US" b="1" baseline="0" dirty="0"/>
              <a:t>the Summit Supercomputer</a:t>
            </a:r>
            <a:r>
              <a:rPr lang="en-US" b="0" baseline="0" dirty="0"/>
              <a:t>.</a:t>
            </a:r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46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Here is the outline of this talk.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965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dirty="0"/>
              <a:t>The main Idea behind HBM is to integrate </a:t>
            </a:r>
            <a:r>
              <a:rPr lang="en-US" b="1" dirty="0"/>
              <a:t>stacks</a:t>
            </a:r>
            <a:r>
              <a:rPr lang="en-US" dirty="0"/>
              <a:t> of DRAM chips </a:t>
            </a:r>
            <a:r>
              <a:rPr lang="en-US" b="1" dirty="0"/>
              <a:t>into</a:t>
            </a:r>
            <a:r>
              <a:rPr lang="en-US" dirty="0"/>
              <a:t> the computing package. Everything is connected using </a:t>
            </a:r>
            <a:r>
              <a:rPr lang="en-US" b="1" dirty="0"/>
              <a:t>TSVs</a:t>
            </a:r>
            <a:r>
              <a:rPr lang="en-US" dirty="0"/>
              <a:t>, </a:t>
            </a:r>
            <a:r>
              <a:rPr lang="en-US" b="1" dirty="0" err="1"/>
              <a:t>ubumps</a:t>
            </a:r>
            <a:r>
              <a:rPr lang="en-US" dirty="0"/>
              <a:t> and a </a:t>
            </a:r>
            <a:r>
              <a:rPr lang="en-US" b="1" dirty="0"/>
              <a:t>silicon interposer</a:t>
            </a:r>
            <a:r>
              <a:rPr lang="en-US" dirty="0"/>
              <a:t>.</a:t>
            </a:r>
          </a:p>
          <a:p>
            <a:pPr rtl="0"/>
            <a:r>
              <a:rPr lang="en-US" b="1" dirty="0"/>
              <a:t>[CLICK]</a:t>
            </a:r>
            <a:r>
              <a:rPr lang="en-US" b="1" baseline="0" dirty="0"/>
              <a:t> </a:t>
            </a:r>
            <a:r>
              <a:rPr lang="en-US" baseline="0" dirty="0"/>
              <a:t>This integration allows for </a:t>
            </a:r>
            <a:r>
              <a:rPr lang="en-US" b="1" baseline="0" dirty="0"/>
              <a:t>8</a:t>
            </a:r>
            <a:r>
              <a:rPr lang="en-US" baseline="0" dirty="0"/>
              <a:t> efficient memory channels that are </a:t>
            </a:r>
            <a:r>
              <a:rPr lang="en-US" b="1" baseline="0" dirty="0"/>
              <a:t>128 bits wide</a:t>
            </a:r>
            <a:r>
              <a:rPr lang="en-US" baseline="0" dirty="0"/>
              <a:t> .</a:t>
            </a:r>
          </a:p>
          <a:p>
            <a:r>
              <a:rPr lang="en-US" b="1" baseline="0" dirty="0"/>
              <a:t>[CLICK] </a:t>
            </a:r>
            <a:r>
              <a:rPr lang="en-US" baseline="0" dirty="0"/>
              <a:t>The benefits are an </a:t>
            </a:r>
            <a:r>
              <a:rPr lang="en-US" b="1" baseline="0" dirty="0"/>
              <a:t>order of magnitude</a:t>
            </a:r>
            <a:r>
              <a:rPr lang="en-US" baseline="0" dirty="0"/>
              <a:t> higher bandwidth, </a:t>
            </a:r>
            <a:r>
              <a:rPr lang="en-US" b="1" baseline="0" dirty="0"/>
              <a:t>smaller</a:t>
            </a:r>
            <a:r>
              <a:rPr lang="en-US" baseline="0" dirty="0"/>
              <a:t> form factor and </a:t>
            </a:r>
            <a:r>
              <a:rPr lang="en-US" b="1" baseline="0" dirty="0"/>
              <a:t>lower energy</a:t>
            </a:r>
            <a:r>
              <a:rPr lang="en-US" baseline="0" dirty="0"/>
              <a:t> consumption.</a:t>
            </a:r>
          </a:p>
          <a:p>
            <a:endParaRPr lang="en-US" baseline="0" dirty="0"/>
          </a:p>
          <a:p>
            <a:r>
              <a:rPr lang="en-US" b="1" baseline="0" dirty="0"/>
              <a:t>[CLICK] </a:t>
            </a:r>
            <a:r>
              <a:rPr lang="en-US" baseline="0" dirty="0"/>
              <a:t>But a challenge is that HBM uses the package’s power budget. </a:t>
            </a:r>
          </a:p>
          <a:p>
            <a:r>
              <a:rPr lang="en-US" b="1" baseline="0" dirty="0"/>
              <a:t>[CLICK] </a:t>
            </a:r>
            <a:r>
              <a:rPr lang="en-US" baseline="0" dirty="0"/>
              <a:t>So we need a power saving technique that saves power without losing bandwidth. </a:t>
            </a:r>
            <a:r>
              <a:rPr lang="en-US" b="1" baseline="0" dirty="0"/>
              <a:t>Undervolting</a:t>
            </a:r>
            <a:r>
              <a:rPr lang="en-US" b="0" baseline="0" dirty="0"/>
              <a:t> is one such technique.</a:t>
            </a:r>
            <a:endParaRPr lang="en-US" baseline="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106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  <a:r>
              <a:rPr lang="en-US" dirty="0"/>
              <a:t> The hardware that we use for our experiments is a </a:t>
            </a:r>
            <a:r>
              <a:rPr lang="en-US" b="1" dirty="0"/>
              <a:t>Xilinx VCU128</a:t>
            </a:r>
            <a:r>
              <a:rPr lang="en-US" dirty="0"/>
              <a:t> evaluation board.</a:t>
            </a:r>
            <a:endParaRPr lang="en-US" baseline="0" dirty="0"/>
          </a:p>
          <a:p>
            <a:r>
              <a:rPr lang="en-US" b="1" baseline="0" dirty="0"/>
              <a:t>[CLICK] </a:t>
            </a:r>
            <a:r>
              <a:rPr lang="en-US" b="0" baseline="0" dirty="0" smtClean="0"/>
              <a:t>There are </a:t>
            </a:r>
            <a:r>
              <a:rPr lang="en-US" b="1" baseline="0" dirty="0"/>
              <a:t>3 Super Logic Regions </a:t>
            </a:r>
            <a:r>
              <a:rPr lang="en-US" b="0" baseline="0" dirty="0" smtClean="0"/>
              <a:t>on this device that contain </a:t>
            </a:r>
            <a:r>
              <a:rPr lang="en-US" b="0" baseline="0" dirty="0"/>
              <a:t>reconfigurable fabrics. </a:t>
            </a: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/>
              <a:t>[CLICK] </a:t>
            </a:r>
            <a:r>
              <a:rPr lang="en-US" b="0" baseline="0" dirty="0"/>
              <a:t>Super Logic Region </a:t>
            </a:r>
            <a:r>
              <a:rPr lang="en-US" b="1" baseline="0" dirty="0"/>
              <a:t>number 0</a:t>
            </a:r>
            <a:r>
              <a:rPr lang="en-US" b="0" baseline="0" dirty="0"/>
              <a:t> is connected to the HBM stacks.</a:t>
            </a:r>
          </a:p>
          <a:p>
            <a:r>
              <a:rPr lang="en-US" b="1" baseline="0" dirty="0"/>
              <a:t>[CLICK]</a:t>
            </a:r>
            <a:r>
              <a:rPr lang="en-US" b="0" baseline="0" dirty="0"/>
              <a:t> Each stack has </a:t>
            </a:r>
            <a:r>
              <a:rPr lang="en-US" b="1" baseline="0" dirty="0"/>
              <a:t>16 AXI</a:t>
            </a:r>
            <a:r>
              <a:rPr lang="en-US" b="0" baseline="0" dirty="0"/>
              <a:t> ports that the user can use for accessing HBM.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Traffic from these </a:t>
            </a:r>
            <a:r>
              <a:rPr lang="en-US" b="0" baseline="0" dirty="0" smtClean="0"/>
              <a:t>ports are </a:t>
            </a:r>
            <a:r>
              <a:rPr lang="en-US" b="1" baseline="0" dirty="0"/>
              <a:t>routed</a:t>
            </a:r>
            <a:r>
              <a:rPr lang="en-US" b="0" baseline="0" dirty="0"/>
              <a:t> using </a:t>
            </a:r>
            <a:r>
              <a:rPr lang="en-US" b="1" baseline="0" dirty="0"/>
              <a:t>switches</a:t>
            </a:r>
            <a:r>
              <a:rPr lang="en-US" b="0" baseline="0" dirty="0"/>
              <a:t> to reach </a:t>
            </a:r>
            <a:r>
              <a:rPr lang="en-US" b="0" baseline="0" dirty="0" smtClean="0"/>
              <a:t>any of the </a:t>
            </a:r>
            <a:r>
              <a:rPr lang="en-US" b="1" baseline="0" dirty="0"/>
              <a:t>8</a:t>
            </a:r>
            <a:r>
              <a:rPr lang="en-US" b="0" baseline="0" dirty="0"/>
              <a:t> Memory Controllers in the stack.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Each Memory Controller is in charge of two </a:t>
            </a:r>
            <a:r>
              <a:rPr lang="en-US" b="1" baseline="0" dirty="0" smtClean="0"/>
              <a:t>Pseudo-Channels</a:t>
            </a:r>
            <a:r>
              <a:rPr lang="en-US" b="0" baseline="0" dirty="0" smtClean="0"/>
              <a:t> </a:t>
            </a:r>
            <a:r>
              <a:rPr lang="en-US" b="0" baseline="0" dirty="0"/>
              <a:t>that work on their independent </a:t>
            </a:r>
            <a:r>
              <a:rPr lang="en-US" b="0" baseline="0" dirty="0" smtClean="0"/>
              <a:t>regions </a:t>
            </a:r>
            <a:r>
              <a:rPr lang="en-US" b="0" baseline="0" dirty="0"/>
              <a:t>of the memory.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So when considering the entire HBM, we have </a:t>
            </a:r>
            <a:r>
              <a:rPr lang="en-US" b="1" baseline="0" dirty="0"/>
              <a:t>2 stacks</a:t>
            </a:r>
            <a:r>
              <a:rPr lang="en-US" b="0" baseline="0" dirty="0"/>
              <a:t>, </a:t>
            </a:r>
            <a:r>
              <a:rPr lang="en-US" b="1" baseline="0" dirty="0"/>
              <a:t>32 AXI ports</a:t>
            </a:r>
            <a:r>
              <a:rPr lang="en-US" b="0" baseline="0" dirty="0"/>
              <a:t> and their corresponding </a:t>
            </a:r>
            <a:r>
              <a:rPr lang="en-US" b="1" baseline="0" dirty="0"/>
              <a:t>32 Pseudo-Channels</a:t>
            </a:r>
            <a:r>
              <a:rPr lang="en-US" b="0" baseline="0" dirty="0"/>
              <a:t>.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0762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Here is the outline of this talk.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747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b="1" dirty="0"/>
              <a:t>[CLICK] </a:t>
            </a:r>
            <a:r>
              <a:rPr lang="en-US" sz="2000" dirty="0"/>
              <a:t>The </a:t>
            </a:r>
            <a:r>
              <a:rPr lang="en-US" sz="2000" b="1" dirty="0"/>
              <a:t>idea</a:t>
            </a:r>
            <a:r>
              <a:rPr lang="en-US" sz="2000" dirty="0"/>
              <a:t> behind Undervolting is </a:t>
            </a:r>
            <a:r>
              <a:rPr lang="en-US" sz="1600" dirty="0"/>
              <a:t>reducing</a:t>
            </a:r>
            <a:r>
              <a:rPr lang="en-US" sz="2000" dirty="0"/>
              <a:t> supply voltage </a:t>
            </a:r>
            <a:r>
              <a:rPr lang="en-US" sz="2000" b="1" dirty="0"/>
              <a:t>WITHOUT</a:t>
            </a:r>
            <a:r>
              <a:rPr lang="en-US" sz="2000" dirty="0"/>
              <a:t> reducing operating frequency. We can do this because </a:t>
            </a:r>
            <a:r>
              <a:rPr lang="en-US" sz="2000" b="1" dirty="0"/>
              <a:t>manufacturers</a:t>
            </a:r>
            <a:r>
              <a:rPr lang="en-US" sz="2000" dirty="0"/>
              <a:t> provide a default voltage above the </a:t>
            </a:r>
            <a:r>
              <a:rPr lang="en-US" sz="2000" b="1" dirty="0"/>
              <a:t>minimum</a:t>
            </a:r>
            <a:r>
              <a:rPr lang="en-US" sz="2000" dirty="0"/>
              <a:t> that the chip needs to operate. This difference is called the </a:t>
            </a:r>
            <a:r>
              <a:rPr lang="en-US" sz="2000" b="1" dirty="0"/>
              <a:t>Voltage </a:t>
            </a:r>
            <a:r>
              <a:rPr lang="en-US" sz="2000" b="1" dirty="0" err="1"/>
              <a:t>Guardband</a:t>
            </a:r>
            <a:r>
              <a:rPr lang="en-US" sz="2000" dirty="0"/>
              <a:t>.</a:t>
            </a:r>
          </a:p>
          <a:p>
            <a:r>
              <a:rPr lang="en-US" sz="2000" b="1" dirty="0"/>
              <a:t>[CLICK] </a:t>
            </a:r>
            <a:r>
              <a:rPr lang="en-US" sz="2000" dirty="0"/>
              <a:t>The </a:t>
            </a:r>
            <a:r>
              <a:rPr lang="en-US" sz="2000" b="1" dirty="0"/>
              <a:t>benefit</a:t>
            </a:r>
            <a:r>
              <a:rPr lang="en-US" sz="2000" dirty="0"/>
              <a:t> of </a:t>
            </a:r>
            <a:r>
              <a:rPr lang="en-US" sz="2000" dirty="0" err="1"/>
              <a:t>undervolting</a:t>
            </a:r>
            <a:r>
              <a:rPr lang="en-US" sz="2000" dirty="0"/>
              <a:t> is that we save power without losing bandwidth. </a:t>
            </a:r>
          </a:p>
          <a:p>
            <a:endParaRPr lang="en-US" sz="2000" dirty="0"/>
          </a:p>
          <a:p>
            <a:r>
              <a:rPr lang="en-US" sz="2000" b="1" dirty="0"/>
              <a:t>[CLICK] </a:t>
            </a:r>
            <a:r>
              <a:rPr lang="en-US" sz="2000" dirty="0"/>
              <a:t>The problem is that if Undervolting is pushed </a:t>
            </a:r>
            <a:r>
              <a:rPr lang="en-US" sz="2000" b="1" dirty="0"/>
              <a:t>beyond</a:t>
            </a:r>
            <a:r>
              <a:rPr lang="en-US" sz="2000" dirty="0"/>
              <a:t> the </a:t>
            </a:r>
            <a:r>
              <a:rPr lang="en-US" sz="2000" dirty="0" err="1"/>
              <a:t>guardband</a:t>
            </a:r>
            <a:r>
              <a:rPr lang="en-US" sz="2000" dirty="0"/>
              <a:t>, some </a:t>
            </a:r>
            <a:r>
              <a:rPr lang="en-US" sz="2000" b="1" dirty="0"/>
              <a:t>unwanted</a:t>
            </a:r>
            <a:r>
              <a:rPr lang="en-US" sz="2000" dirty="0"/>
              <a:t> bit flips </a:t>
            </a:r>
            <a:r>
              <a:rPr lang="en-US" sz="2000" b="1" dirty="0"/>
              <a:t>manifest</a:t>
            </a:r>
            <a:r>
              <a:rPr lang="en-US" sz="2000" dirty="0"/>
              <a:t> themselves.</a:t>
            </a:r>
          </a:p>
          <a:p>
            <a:r>
              <a:rPr lang="en-US" sz="2000" b="1" dirty="0"/>
              <a:t>[CLICK]</a:t>
            </a:r>
            <a:r>
              <a:rPr lang="en-US" sz="2000" b="0" dirty="0"/>
              <a:t> But if our applications can tolerate a faulty memory, we can save more power.</a:t>
            </a:r>
            <a:endParaRPr lang="en-US" sz="2000" b="1" dirty="0"/>
          </a:p>
          <a:p>
            <a:endParaRPr lang="en-US" sz="2000" dirty="0"/>
          </a:p>
          <a:p>
            <a:r>
              <a:rPr lang="en-US" sz="2000" b="1" dirty="0"/>
              <a:t>[CLICK]</a:t>
            </a:r>
            <a:r>
              <a:rPr lang="en-US" sz="2000" b="1" baseline="0" dirty="0"/>
              <a:t> </a:t>
            </a:r>
            <a:r>
              <a:rPr lang="en-US" sz="2000" baseline="0" dirty="0"/>
              <a:t>So in this work we </a:t>
            </a:r>
            <a:r>
              <a:rPr lang="en-US" sz="2000" baseline="0" dirty="0" err="1"/>
              <a:t>undervolt</a:t>
            </a:r>
            <a:r>
              <a:rPr lang="en-US" sz="2000" baseline="0" dirty="0"/>
              <a:t> HBM.</a:t>
            </a:r>
          </a:p>
          <a:p>
            <a:r>
              <a:rPr lang="en-US" sz="2000" b="1" baseline="0" dirty="0"/>
              <a:t>[CLICK] </a:t>
            </a:r>
            <a:r>
              <a:rPr lang="en-US" sz="2000" baseline="0" dirty="0"/>
              <a:t>Then we push it beyond the </a:t>
            </a:r>
            <a:r>
              <a:rPr lang="en-US" sz="2000" baseline="0" dirty="0" err="1"/>
              <a:t>guardband</a:t>
            </a:r>
            <a:r>
              <a:rPr lang="en-US" sz="2000" baseline="0" dirty="0"/>
              <a:t> and report power savings and the rate and types of bit flips.</a:t>
            </a:r>
          </a:p>
          <a:p>
            <a:r>
              <a:rPr lang="en-US" sz="2000" b="1" baseline="0" dirty="0"/>
              <a:t>[CLICK] </a:t>
            </a:r>
            <a:r>
              <a:rPr lang="en-US" sz="2000" b="0" baseline="0" dirty="0"/>
              <a:t>In the end we show the possibility of a trade-off among memory capacity, power and fault-rate.</a:t>
            </a:r>
            <a:endParaRPr lang="en-US" sz="2000" baseline="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669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Here is the outline of this talk.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910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The HBM supply voltage in our setup is driven by </a:t>
            </a:r>
            <a:r>
              <a:rPr lang="en-US" sz="1200" b="1" dirty="0">
                <a:solidFill>
                  <a:srgbClr val="FF0000"/>
                </a:solidFill>
              </a:rPr>
              <a:t>an on-board </a:t>
            </a:r>
            <a:r>
              <a:rPr lang="en-US" sz="1200" b="0" dirty="0" smtClean="0">
                <a:solidFill>
                  <a:srgbClr val="FF0000"/>
                </a:solidFill>
              </a:rPr>
              <a:t>voltage</a:t>
            </a:r>
            <a:r>
              <a:rPr lang="en-US" sz="1200" b="1" dirty="0" smtClean="0">
                <a:solidFill>
                  <a:srgbClr val="FF0000"/>
                </a:solidFill>
              </a:rPr>
              <a:t> </a:t>
            </a:r>
            <a:r>
              <a:rPr lang="en-US" sz="1200" b="0" dirty="0" smtClean="0">
                <a:solidFill>
                  <a:srgbClr val="FF0000"/>
                </a:solidFill>
              </a:rPr>
              <a:t>regulator</a:t>
            </a:r>
            <a:r>
              <a:rPr lang="en-US" sz="1200" b="0" dirty="0">
                <a:solidFill>
                  <a:srgbClr val="FF0000"/>
                </a:solidFill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We control this regulator from the </a:t>
            </a:r>
            <a:r>
              <a:rPr lang="en-US" b="1" dirty="0"/>
              <a:t>host</a:t>
            </a:r>
            <a:r>
              <a:rPr lang="en-US" b="0" dirty="0"/>
              <a:t> and change the supply voltage at </a:t>
            </a:r>
            <a:r>
              <a:rPr lang="en-US" b="1" dirty="0"/>
              <a:t>10mV steps</a:t>
            </a:r>
            <a:r>
              <a:rPr lang="en-US" b="0" dirty="0"/>
              <a:t>.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We have </a:t>
            </a:r>
            <a:r>
              <a:rPr lang="en-US" b="1" dirty="0"/>
              <a:t>two</a:t>
            </a:r>
            <a:r>
              <a:rPr lang="en-US" b="0" dirty="0"/>
              <a:t> sets of </a:t>
            </a:r>
            <a:r>
              <a:rPr lang="en-US" b="0" dirty="0" smtClean="0"/>
              <a:t>experiments: one for</a:t>
            </a:r>
            <a:r>
              <a:rPr lang="en-US" b="0" baseline="0" dirty="0" smtClean="0"/>
              <a:t> measuring</a:t>
            </a:r>
            <a:r>
              <a:rPr lang="en-US" b="0" dirty="0" smtClean="0"/>
              <a:t> </a:t>
            </a:r>
            <a:r>
              <a:rPr lang="en-US" b="1" dirty="0"/>
              <a:t>power</a:t>
            </a:r>
            <a:r>
              <a:rPr lang="en-US" b="0" dirty="0"/>
              <a:t> </a:t>
            </a:r>
            <a:r>
              <a:rPr lang="en-US" b="0" dirty="0" smtClean="0"/>
              <a:t>and one for </a:t>
            </a:r>
            <a:r>
              <a:rPr lang="en-US" b="1" dirty="0" smtClean="0"/>
              <a:t>reliability </a:t>
            </a:r>
            <a:r>
              <a:rPr lang="en-US" b="0" dirty="0" smtClean="0"/>
              <a:t>assessment.</a:t>
            </a:r>
            <a:endParaRPr lang="en-US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For our </a:t>
            </a:r>
            <a:r>
              <a:rPr lang="en-US" b="1" baseline="0" dirty="0"/>
              <a:t>power</a:t>
            </a:r>
            <a:r>
              <a:rPr lang="en-US" baseline="0" dirty="0"/>
              <a:t> measurements, we change bandwidth utilization by enabling or disabling AXI ports.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baseline="0" dirty="0"/>
              <a:t>Then we change the voltage at each bandwidth and measure power consumption.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baseline="0" dirty="0"/>
              <a:t>We also measure IDLE power by disabling all AXI ports.</a:t>
            </a:r>
          </a:p>
          <a:p>
            <a:endParaRPr lang="en-US" b="0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baseline="0" dirty="0"/>
              <a:t>As for reliability, we test the entire </a:t>
            </a:r>
            <a:r>
              <a:rPr lang="en-US" b="0" baseline="0" dirty="0" smtClean="0"/>
              <a:t>HBM to understand how it behaves during Undervolting.</a:t>
            </a:r>
            <a:endParaRPr lang="en-US" b="0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baseline="0" dirty="0"/>
              <a:t>We also test each pseudo-channel to see how each </a:t>
            </a:r>
            <a:r>
              <a:rPr lang="en-US" b="0" baseline="0" dirty="0" smtClean="0"/>
              <a:t>of </a:t>
            </a:r>
            <a:r>
              <a:rPr lang="en-US" b="0" baseline="0" dirty="0"/>
              <a:t>them react to Undervolting.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baseline="0" dirty="0"/>
              <a:t>Our data patterns are either all 1s to detect 1-to-0 bit flips or all 0s to detect 0-to-1 bit flips.</a:t>
            </a:r>
          </a:p>
          <a:p>
            <a:endParaRPr lang="en-US" b="0" baseline="0" dirty="0"/>
          </a:p>
          <a:p>
            <a:r>
              <a:rPr lang="en-US" b="0" baseline="0" dirty="0"/>
              <a:t> 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280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Here is the outline of this talk.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4019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</a:t>
            </a:r>
            <a:r>
              <a:rPr lang="en-US" baseline="0" dirty="0"/>
              <a:t> know that </a:t>
            </a:r>
            <a:r>
              <a:rPr lang="en-US" b="1" baseline="0" dirty="0"/>
              <a:t>active</a:t>
            </a:r>
            <a:r>
              <a:rPr lang="en-US" baseline="0" dirty="0"/>
              <a:t> power of DRAM is proportional to the </a:t>
            </a:r>
            <a:r>
              <a:rPr lang="en-US" b="1" baseline="0" dirty="0"/>
              <a:t>square</a:t>
            </a:r>
            <a:r>
              <a:rPr lang="en-US" baseline="0" dirty="0"/>
              <a:t> of its supply voltage.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Therefore we are expecting </a:t>
            </a:r>
            <a:r>
              <a:rPr lang="en-US" b="1" baseline="0" dirty="0"/>
              <a:t>similar</a:t>
            </a:r>
            <a:r>
              <a:rPr lang="en-US" baseline="0" dirty="0"/>
              <a:t> power reduction with Undervolting.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The graph here </a:t>
            </a:r>
            <a:r>
              <a:rPr lang="en-US" b="1" baseline="0" dirty="0"/>
              <a:t>confirms</a:t>
            </a:r>
            <a:r>
              <a:rPr lang="en-US" baseline="0" dirty="0"/>
              <a:t> our expectations. In this graph the </a:t>
            </a:r>
            <a:r>
              <a:rPr lang="en-US" b="1" baseline="0" dirty="0"/>
              <a:t>Y axis </a:t>
            </a:r>
            <a:r>
              <a:rPr lang="en-US" baseline="0" dirty="0"/>
              <a:t>shows power consumption </a:t>
            </a:r>
            <a:r>
              <a:rPr lang="en-US" b="1" baseline="0" dirty="0"/>
              <a:t>normalized</a:t>
            </a:r>
            <a:r>
              <a:rPr lang="en-US" baseline="0" dirty="0"/>
              <a:t> to power consumption of HBM at maximum load at nominal voltage.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The </a:t>
            </a:r>
            <a:r>
              <a:rPr lang="en-US" b="1" baseline="0" dirty="0"/>
              <a:t>X axis </a:t>
            </a:r>
            <a:r>
              <a:rPr lang="en-US" baseline="0" dirty="0"/>
              <a:t>shows voltage and we only included </a:t>
            </a:r>
            <a:r>
              <a:rPr lang="en-US" b="1" baseline="0" dirty="0"/>
              <a:t>representative</a:t>
            </a:r>
            <a:r>
              <a:rPr lang="en-US" baseline="0" dirty="0"/>
              <a:t> bandwidth utilizations.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In our experiments, </a:t>
            </a:r>
            <a:r>
              <a:rPr lang="en-US" b="1" baseline="0" dirty="0"/>
              <a:t>1.2V</a:t>
            </a:r>
            <a:r>
              <a:rPr lang="en-US" baseline="0" dirty="0"/>
              <a:t> was the nominal voltage and </a:t>
            </a:r>
            <a:r>
              <a:rPr lang="en-US" b="1" baseline="0" dirty="0"/>
              <a:t>0.98 </a:t>
            </a:r>
            <a:r>
              <a:rPr lang="en-US" baseline="0" dirty="0"/>
              <a:t>was the minimum voltage that HBM needed to work without faults. We can get a </a:t>
            </a:r>
            <a:r>
              <a:rPr lang="en-US" b="1" baseline="0" dirty="0"/>
              <a:t>1.5X</a:t>
            </a:r>
            <a:r>
              <a:rPr lang="en-US" baseline="0" dirty="0"/>
              <a:t> power saving by just working in this range.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baseline="0" dirty="0"/>
              <a:t>Pushing</a:t>
            </a:r>
            <a:r>
              <a:rPr lang="en-US" baseline="0" dirty="0"/>
              <a:t> supply voltage further down to </a:t>
            </a:r>
            <a:r>
              <a:rPr lang="en-US" b="1" baseline="0" dirty="0"/>
              <a:t>0.85 </a:t>
            </a:r>
            <a:r>
              <a:rPr lang="en-US" baseline="0" dirty="0"/>
              <a:t>will give us a </a:t>
            </a:r>
            <a:r>
              <a:rPr lang="en-US" b="1" baseline="0" dirty="0"/>
              <a:t>2.3X</a:t>
            </a:r>
            <a:r>
              <a:rPr lang="en-US" baseline="0" dirty="0"/>
              <a:t> power saving.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As you can see, the power saving is </a:t>
            </a:r>
            <a:r>
              <a:rPr lang="en-US" b="1" baseline="0" dirty="0"/>
              <a:t>independent</a:t>
            </a:r>
            <a:r>
              <a:rPr lang="en-US" baseline="0" dirty="0"/>
              <a:t> from bandwidth utilization since we are only changing voltage and not the frequency.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/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5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Now, If </a:t>
            </a:r>
            <a:r>
              <a:rPr lang="en-US" dirty="0"/>
              <a:t>we </a:t>
            </a:r>
            <a:r>
              <a:rPr lang="en-US" b="1" dirty="0"/>
              <a:t>divide</a:t>
            </a:r>
            <a:r>
              <a:rPr lang="en-US" dirty="0"/>
              <a:t> our power measurement </a:t>
            </a:r>
            <a:r>
              <a:rPr lang="en-US" dirty="0" smtClean="0"/>
              <a:t>number</a:t>
            </a:r>
            <a:r>
              <a:rPr lang="en-US" baseline="0" dirty="0" smtClean="0"/>
              <a:t>s </a:t>
            </a:r>
            <a:r>
              <a:rPr lang="en-US" dirty="0" smtClean="0"/>
              <a:t>by </a:t>
            </a:r>
            <a:r>
              <a:rPr lang="en-US" b="1" dirty="0"/>
              <a:t>V-squared</a:t>
            </a:r>
            <a:r>
              <a:rPr lang="en-US" dirty="0"/>
              <a:t>, we are left with what we call the </a:t>
            </a:r>
            <a:r>
              <a:rPr lang="en-US" b="1" dirty="0"/>
              <a:t>active load capacitance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unit</a:t>
            </a:r>
            <a:r>
              <a:rPr lang="en-US" dirty="0"/>
              <a:t> for these values is </a:t>
            </a:r>
            <a:r>
              <a:rPr lang="en-US" b="1" dirty="0"/>
              <a:t>“farads per second”</a:t>
            </a:r>
            <a:r>
              <a:rPr lang="en-US" dirty="0"/>
              <a:t>. They show how much memory is being </a:t>
            </a:r>
            <a:r>
              <a:rPr lang="en-US" b="1" dirty="0"/>
              <a:t>charged or discharged</a:t>
            </a:r>
            <a:r>
              <a:rPr lang="en-US" dirty="0"/>
              <a:t> at every second.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Since </a:t>
            </a:r>
            <a:r>
              <a:rPr lang="en-US" b="1" dirty="0"/>
              <a:t>f</a:t>
            </a:r>
            <a:r>
              <a:rPr lang="en-US" dirty="0"/>
              <a:t> and </a:t>
            </a:r>
            <a:r>
              <a:rPr lang="en-US" b="1" dirty="0"/>
              <a:t>C-sub-L</a:t>
            </a:r>
            <a:r>
              <a:rPr lang="en-US" dirty="0"/>
              <a:t> are constant at each bandwidth we expect these values to remain the same. 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However, our</a:t>
            </a:r>
            <a:r>
              <a:rPr lang="en-US" baseline="0" dirty="0" smtClean="0"/>
              <a:t> measurements shown in this figure do not confirm this.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figure shows these values </a:t>
            </a:r>
            <a:r>
              <a:rPr lang="en-US" b="1" dirty="0"/>
              <a:t>normalized</a:t>
            </a:r>
            <a:r>
              <a:rPr lang="en-US" dirty="0"/>
              <a:t> to the maximum values at nominal voltage for each bandwidth.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Before </a:t>
            </a:r>
            <a:r>
              <a:rPr lang="en-US" b="1" dirty="0" smtClean="0"/>
              <a:t>0.98</a:t>
            </a:r>
            <a:r>
              <a:rPr lang="en-US" dirty="0" smtClean="0"/>
              <a:t>, </a:t>
            </a:r>
            <a:r>
              <a:rPr lang="en-US" dirty="0"/>
              <a:t>these values are withing </a:t>
            </a:r>
            <a:r>
              <a:rPr lang="en-US" b="1" dirty="0"/>
              <a:t>3%</a:t>
            </a:r>
            <a:r>
              <a:rPr lang="en-US" dirty="0"/>
              <a:t> of what we expect but after that they </a:t>
            </a:r>
            <a:r>
              <a:rPr lang="en-US" b="1" dirty="0"/>
              <a:t>start to drop</a:t>
            </a:r>
            <a:r>
              <a:rPr lang="en-US" dirty="0"/>
              <a:t>. At </a:t>
            </a:r>
            <a:r>
              <a:rPr lang="en-US" b="1" dirty="0" smtClean="0"/>
              <a:t>0.85</a:t>
            </a:r>
            <a:r>
              <a:rPr lang="en-US" b="1" baseline="0" dirty="0" smtClean="0"/>
              <a:t> </a:t>
            </a:r>
            <a:r>
              <a:rPr lang="en-US" dirty="0" smtClean="0"/>
              <a:t>they </a:t>
            </a:r>
            <a:r>
              <a:rPr lang="en-US" dirty="0"/>
              <a:t>are </a:t>
            </a:r>
            <a:r>
              <a:rPr lang="en-US" b="1" dirty="0"/>
              <a:t>14%</a:t>
            </a:r>
            <a:r>
              <a:rPr lang="en-US" dirty="0"/>
              <a:t> lower that what they should be.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is explained by taking the manifestation of </a:t>
            </a:r>
            <a:r>
              <a:rPr lang="en-US" b="1" dirty="0"/>
              <a:t>bit flips </a:t>
            </a:r>
            <a:r>
              <a:rPr lang="en-US" dirty="0"/>
              <a:t>into account. As we push supply voltage lower than </a:t>
            </a:r>
            <a:r>
              <a:rPr lang="en-US" b="1" dirty="0" smtClean="0"/>
              <a:t>0.98</a:t>
            </a:r>
            <a:r>
              <a:rPr lang="en-US" dirty="0" smtClean="0"/>
              <a:t>, </a:t>
            </a:r>
            <a:r>
              <a:rPr lang="en-US" dirty="0"/>
              <a:t>some memory bits stop responding. Therefore, their capacitance is not charged </a:t>
            </a:r>
            <a:r>
              <a:rPr lang="en-US" dirty="0" smtClean="0"/>
              <a:t>or </a:t>
            </a:r>
            <a:r>
              <a:rPr lang="en-US" dirty="0"/>
              <a:t>discharged. This results in a drop in </a:t>
            </a:r>
            <a:r>
              <a:rPr lang="en-US" b="1" dirty="0"/>
              <a:t>alpha</a:t>
            </a:r>
            <a:r>
              <a:rPr lang="en-US" dirty="0"/>
              <a:t> as can be seen in this figure.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232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Here is the outline of this talk.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0917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Let’s take a</a:t>
            </a:r>
            <a:r>
              <a:rPr lang="en-US" baseline="0" dirty="0" smtClean="0"/>
              <a:t> look at the general behavior of HBM stacks during Undervolting.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This figure shows</a:t>
            </a:r>
            <a:r>
              <a:rPr lang="en-US" baseline="0" dirty="0" smtClean="0"/>
              <a:t> the percent of each stack that is faulty at each voltage.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We observed </a:t>
            </a:r>
            <a:r>
              <a:rPr lang="en-US" dirty="0"/>
              <a:t>3 supply voltage </a:t>
            </a:r>
            <a:r>
              <a:rPr lang="en-US" dirty="0" smtClean="0"/>
              <a:t>regions: </a:t>
            </a:r>
            <a:r>
              <a:rPr lang="en-US" dirty="0" err="1"/>
              <a:t>Guardband</a:t>
            </a:r>
            <a:r>
              <a:rPr lang="en-US" dirty="0"/>
              <a:t>, Unsafe and Failure.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 err="1"/>
              <a:t>guardband</a:t>
            </a:r>
            <a:r>
              <a:rPr lang="en-US" dirty="0"/>
              <a:t> region starts at nominal </a:t>
            </a:r>
            <a:r>
              <a:rPr lang="en-US" dirty="0" smtClean="0"/>
              <a:t>1.2 </a:t>
            </a:r>
            <a:r>
              <a:rPr lang="en-US" dirty="0"/>
              <a:t>and ends at </a:t>
            </a:r>
            <a:r>
              <a:rPr lang="en-US" dirty="0" smtClean="0"/>
              <a:t>0.98 </a:t>
            </a:r>
            <a:r>
              <a:rPr lang="en-US" dirty="0"/>
              <a:t>with no faults.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 smtClean="0"/>
              <a:t>unsafe </a:t>
            </a:r>
            <a:r>
              <a:rPr lang="en-US" dirty="0"/>
              <a:t>region starts below </a:t>
            </a:r>
            <a:r>
              <a:rPr lang="en-US" dirty="0" err="1"/>
              <a:t>guardband</a:t>
            </a:r>
            <a:r>
              <a:rPr lang="en-US" dirty="0"/>
              <a:t> and extends to </a:t>
            </a:r>
            <a:r>
              <a:rPr lang="en-US" dirty="0" smtClean="0"/>
              <a:t>0.81 </a:t>
            </a:r>
            <a:r>
              <a:rPr lang="en-US" dirty="0"/>
              <a:t>which is on the edge of crash point of HBM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this region, the number of bit flips </a:t>
            </a:r>
            <a:r>
              <a:rPr lang="en-US" dirty="0" smtClean="0"/>
              <a:t>increases exponentially. 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Our</a:t>
            </a:r>
            <a:r>
              <a:rPr lang="en-US" baseline="0" dirty="0" smtClean="0"/>
              <a:t> HBM stacks </a:t>
            </a:r>
            <a:r>
              <a:rPr lang="en-US" dirty="0" smtClean="0"/>
              <a:t>fail</a:t>
            </a:r>
            <a:r>
              <a:rPr lang="en-US" baseline="0" dirty="0" smtClean="0"/>
              <a:t> at</a:t>
            </a:r>
            <a:r>
              <a:rPr lang="en-US" dirty="0" smtClean="0"/>
              <a:t> 0.80 </a:t>
            </a:r>
            <a:r>
              <a:rPr lang="en-US" dirty="0"/>
              <a:t>and all the voltages below that. Our memory cannot work with these voltages and the only way to recover it, is by restarting it with nominal voltage.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9412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Now let’s have look </a:t>
            </a:r>
            <a:r>
              <a:rPr lang="en-US" baseline="0" dirty="0"/>
              <a:t>at how each AXI port (and it’s corresponding pseudo-channel) behaves during Undervolting.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We see 3 categories of variations. They are across </a:t>
            </a:r>
            <a:r>
              <a:rPr lang="en-US" b="1" baseline="0" dirty="0"/>
              <a:t>HBM stacks</a:t>
            </a:r>
            <a:r>
              <a:rPr lang="en-US" baseline="0" dirty="0"/>
              <a:t>, </a:t>
            </a:r>
            <a:r>
              <a:rPr lang="en-US" b="1" baseline="0" dirty="0" smtClean="0"/>
              <a:t>pseudo-channels </a:t>
            </a:r>
            <a:r>
              <a:rPr lang="en-US" baseline="0" dirty="0"/>
              <a:t>and </a:t>
            </a:r>
            <a:r>
              <a:rPr lang="en-US" b="1" baseline="0" dirty="0" smtClean="0"/>
              <a:t>data </a:t>
            </a:r>
            <a:r>
              <a:rPr lang="en-US" b="1" baseline="0" dirty="0"/>
              <a:t>patterns</a:t>
            </a:r>
            <a:r>
              <a:rPr lang="en-US" baseline="0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HBM0 has 13% lower fault rate </a:t>
            </a:r>
            <a:r>
              <a:rPr lang="en-US" baseline="0" dirty="0" smtClean="0"/>
              <a:t>than HBM1, even </a:t>
            </a:r>
            <a:r>
              <a:rPr lang="en-US" baseline="0" dirty="0"/>
              <a:t>though they both have the same minimum and critical </a:t>
            </a:r>
            <a:r>
              <a:rPr lang="en-US" baseline="0" dirty="0" smtClean="0"/>
              <a:t>voltages.</a:t>
            </a:r>
            <a:endParaRPr lang="en-US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Some pseudo-channels are more sensitive than others. For example, </a:t>
            </a:r>
            <a:r>
              <a:rPr lang="en-US" baseline="0" dirty="0" err="1"/>
              <a:t>pseuso</a:t>
            </a:r>
            <a:r>
              <a:rPr lang="en-US" baseline="0" dirty="0"/>
              <a:t>-channels number 4 and 5 from HBM0 experience higher fault rate than others in the same stack.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The first 1-to-0 bit flips show up at </a:t>
            </a:r>
            <a:r>
              <a:rPr lang="en-US" baseline="0" dirty="0" smtClean="0"/>
              <a:t>0.97 </a:t>
            </a:r>
            <a:r>
              <a:rPr lang="en-US" baseline="0" dirty="0"/>
              <a:t>while the first 0-to-1 bit flips show up at </a:t>
            </a:r>
            <a:r>
              <a:rPr lang="en-US" baseline="0" dirty="0" smtClean="0"/>
              <a:t>0.96.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The </a:t>
            </a:r>
            <a:r>
              <a:rPr lang="en-US" baseline="0" dirty="0"/>
              <a:t>average rate of 0-to-1 bit flips is 21% higher than that of 1-to-0 bit flips.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792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Here is the outline of this talk.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6753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We know that if </a:t>
            </a:r>
            <a:r>
              <a:rPr lang="en-US" baseline="0" dirty="0"/>
              <a:t>an application is intrinsically </a:t>
            </a:r>
            <a:r>
              <a:rPr lang="en-US" baseline="0" dirty="0" smtClean="0"/>
              <a:t>resilient </a:t>
            </a:r>
            <a:r>
              <a:rPr lang="en-US" baseline="0" dirty="0"/>
              <a:t>to faults, </a:t>
            </a:r>
            <a:r>
              <a:rPr lang="en-US" baseline="0" dirty="0" smtClean="0"/>
              <a:t>it </a:t>
            </a:r>
            <a:r>
              <a:rPr lang="en-US" baseline="0" dirty="0"/>
              <a:t>can benefit more from Undervolting.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Here we have </a:t>
            </a:r>
            <a:r>
              <a:rPr lang="en-US" baseline="0" dirty="0"/>
              <a:t>a </a:t>
            </a:r>
            <a:r>
              <a:rPr lang="en-US" baseline="0" dirty="0" smtClean="0"/>
              <a:t>table </a:t>
            </a:r>
            <a:r>
              <a:rPr lang="en-US" baseline="0" dirty="0"/>
              <a:t>that shows how much power </a:t>
            </a:r>
            <a:r>
              <a:rPr lang="en-US" baseline="0" dirty="0" smtClean="0"/>
              <a:t>we can save depending </a:t>
            </a:r>
            <a:r>
              <a:rPr lang="en-US" baseline="0" dirty="0"/>
              <a:t>on what fault rate </a:t>
            </a:r>
            <a:r>
              <a:rPr lang="en-US" baseline="0" dirty="0" smtClean="0"/>
              <a:t>an application can </a:t>
            </a:r>
            <a:r>
              <a:rPr lang="en-US" baseline="0" dirty="0"/>
              <a:t>tolerate and how much memory it needs.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For example, If </a:t>
            </a:r>
            <a:r>
              <a:rPr lang="en-US" baseline="0" dirty="0"/>
              <a:t>an application </a:t>
            </a:r>
            <a:r>
              <a:rPr lang="en-US" baseline="0" dirty="0" smtClean="0"/>
              <a:t>can not </a:t>
            </a:r>
            <a:r>
              <a:rPr lang="en-US" baseline="0" dirty="0"/>
              <a:t>tolerate any faults, it can only push supply voltage </a:t>
            </a:r>
            <a:r>
              <a:rPr lang="en-US" baseline="0" dirty="0" err="1"/>
              <a:t>downto</a:t>
            </a:r>
            <a:r>
              <a:rPr lang="en-US" baseline="0" dirty="0"/>
              <a:t> </a:t>
            </a:r>
            <a:r>
              <a:rPr lang="en-US" b="1" baseline="0" dirty="0" smtClean="0"/>
              <a:t>0.95</a:t>
            </a:r>
            <a:r>
              <a:rPr lang="en-US" baseline="0" dirty="0" smtClean="0"/>
              <a:t> on 7 </a:t>
            </a:r>
            <a:r>
              <a:rPr lang="en-US" baseline="0" dirty="0"/>
              <a:t>fault-free pseudo-channels to get </a:t>
            </a:r>
            <a:r>
              <a:rPr lang="en-US" b="1" baseline="0" dirty="0"/>
              <a:t>1.6X</a:t>
            </a:r>
            <a:r>
              <a:rPr lang="en-US" baseline="0" dirty="0"/>
              <a:t> power savings.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A </a:t>
            </a:r>
            <a:r>
              <a:rPr lang="en-US" b="1" baseline="0" dirty="0"/>
              <a:t>2.3X</a:t>
            </a:r>
            <a:r>
              <a:rPr lang="en-US" baseline="0" dirty="0"/>
              <a:t> power saving is possible if an application can tolerate more than </a:t>
            </a:r>
            <a:r>
              <a:rPr lang="en-US" b="1" baseline="0" dirty="0"/>
              <a:t>10%</a:t>
            </a:r>
            <a:r>
              <a:rPr lang="en-US" baseline="0" dirty="0"/>
              <a:t> fault rate and does not need the entire HBM capacity.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5231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Thank you for joining </a:t>
            </a:r>
            <a:r>
              <a:rPr lang="en-US" baseline="0" dirty="0" smtClean="0"/>
              <a:t>me </a:t>
            </a:r>
            <a:r>
              <a:rPr lang="en-US" baseline="0" dirty="0"/>
              <a:t>and I hope you enjoyed this as much as I did.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607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91A3F01-57D0-41E1-8B3C-6E486617B0C1}"/>
              </a:ext>
            </a:extLst>
          </p:cNvPr>
          <p:cNvSpPr txBox="1">
            <a:spLocks/>
          </p:cNvSpPr>
          <p:nvPr userDrawn="1"/>
        </p:nvSpPr>
        <p:spPr>
          <a:xfrm>
            <a:off x="10566400" y="6355718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/>
              <a:pPr/>
              <a:t>‹#›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34481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763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609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045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25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618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573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18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471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008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834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35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jpeg"/><Relationship Id="rId11" Type="http://schemas.openxmlformats.org/officeDocument/2006/relationships/image" Target="../media/image6.jp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7.png"/><Relationship Id="rId2" Type="http://schemas.microsoft.com/office/2007/relationships/media" Target="../media/media5.m4a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7.png"/><Relationship Id="rId2" Type="http://schemas.microsoft.com/office/2007/relationships/media" Target="../media/media6.m4a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8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9.xml"/><Relationship Id="rId5" Type="http://schemas.openxmlformats.org/officeDocument/2006/relationships/notesSlide" Target="../notesSlides/notesSlide14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10.m4a"/><Relationship Id="rId7" Type="http://schemas.openxmlformats.org/officeDocument/2006/relationships/image" Target="../media/image12.PNG"/><Relationship Id="rId2" Type="http://schemas.microsoft.com/office/2007/relationships/media" Target="../media/media10.m4a"/><Relationship Id="rId1" Type="http://schemas.openxmlformats.org/officeDocument/2006/relationships/tags" Target="../tags/tag10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11.m4a"/><Relationship Id="rId7" Type="http://schemas.openxmlformats.org/officeDocument/2006/relationships/image" Target="../media/image14.PNG"/><Relationship Id="rId2" Type="http://schemas.microsoft.com/office/2007/relationships/media" Target="../media/media11.m4a"/><Relationship Id="rId1" Type="http://schemas.openxmlformats.org/officeDocument/2006/relationships/tags" Target="../tags/tag11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7.png"/><Relationship Id="rId2" Type="http://schemas.microsoft.com/office/2007/relationships/media" Target="../media/media12.m4a"/><Relationship Id="rId1" Type="http://schemas.openxmlformats.org/officeDocument/2006/relationships/tags" Target="../tags/tag12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7" Type="http://schemas.openxmlformats.org/officeDocument/2006/relationships/image" Target="../media/image7.png"/><Relationship Id="rId2" Type="http://schemas.microsoft.com/office/2007/relationships/media" Target="../media/media13.m4a"/><Relationship Id="rId1" Type="http://schemas.openxmlformats.org/officeDocument/2006/relationships/tags" Target="../tags/tag13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jpeg"/><Relationship Id="rId10" Type="http://schemas.openxmlformats.org/officeDocument/2006/relationships/image" Target="../media/image6.jp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20"/>
            <a:ext cx="12192000" cy="226958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-1" y="11113"/>
            <a:ext cx="12191999" cy="2211387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Understanding Power Consumption and Reliability of High-Bandwidth Memory with Voltage </a:t>
            </a:r>
            <a:r>
              <a:rPr lang="en-US" sz="3400" b="1" i="1" dirty="0" err="1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Underscaling</a:t>
            </a:r>
            <a:endParaRPr lang="en-US" sz="34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719" y="5563430"/>
            <a:ext cx="1968533" cy="40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8" y="4321476"/>
            <a:ext cx="3460174" cy="9248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353" y="5366818"/>
            <a:ext cx="974249" cy="95279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416" y="4825631"/>
            <a:ext cx="2599725" cy="187996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09498" y="2395194"/>
          <a:ext cx="8729754" cy="1008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6460">
                  <a:extLst>
                    <a:ext uri="{9D8B030D-6E8A-4147-A177-3AD203B41FA5}">
                      <a16:colId xmlns:a16="http://schemas.microsoft.com/office/drawing/2014/main" val="3883309094"/>
                    </a:ext>
                  </a:extLst>
                </a:gridCol>
                <a:gridCol w="3451969">
                  <a:extLst>
                    <a:ext uri="{9D8B030D-6E8A-4147-A177-3AD203B41FA5}">
                      <a16:colId xmlns:a16="http://schemas.microsoft.com/office/drawing/2014/main" val="750203917"/>
                    </a:ext>
                  </a:extLst>
                </a:gridCol>
                <a:gridCol w="2431325">
                  <a:extLst>
                    <a:ext uri="{9D8B030D-6E8A-4147-A177-3AD203B41FA5}">
                      <a16:colId xmlns:a16="http://schemas.microsoft.com/office/drawing/2014/main" val="267273905"/>
                    </a:ext>
                  </a:extLst>
                </a:gridCol>
              </a:tblGrid>
              <a:tr h="504225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Saber</a:t>
                      </a:r>
                      <a:r>
                        <a:rPr lang="en-US" sz="2400" b="1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Nabavi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Behzad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Salami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Osman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Unsal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59757242"/>
                  </a:ext>
                </a:extLst>
              </a:tr>
              <a:tr h="504225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Adrian Cristal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Hamid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Sarbazi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-Azad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Onur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Mutlu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6930944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917" y="4071487"/>
            <a:ext cx="4413335" cy="13232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C66505-575F-48AF-8E7E-3297443B956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0" t="24652" r="12221" b="24284"/>
          <a:stretch/>
        </p:blipFill>
        <p:spPr>
          <a:xfrm>
            <a:off x="5670005" y="5505132"/>
            <a:ext cx="1957384" cy="520964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006039" y="4216031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791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471"/>
    </mc:Choice>
    <mc:Fallback xmlns="">
      <p:transition advTm="124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3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91" objId="10"/>
        <p14:stopEvt time="12054" objId="10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886"/>
            <a:ext cx="12192000" cy="1325563"/>
          </a:xfrm>
        </p:spPr>
        <p:txBody>
          <a:bodyPr/>
          <a:lstStyle/>
          <a:p>
            <a:r>
              <a:rPr lang="en-US" b="1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241778"/>
            <a:ext cx="12191999" cy="5605336"/>
          </a:xfrm>
        </p:spPr>
        <p:txBody>
          <a:bodyPr>
            <a:normAutofit lnSpcReduction="10000"/>
          </a:bodyPr>
          <a:lstStyle/>
          <a:p>
            <a:pPr marL="274320" lvl="1" indent="-274320">
              <a:spcBef>
                <a:spcPts val="400"/>
              </a:spcBef>
              <a:buFont typeface="Arial" pitchFamily="34" charset="0"/>
              <a:buChar char="•"/>
            </a:pPr>
            <a:r>
              <a:rPr lang="en-US" sz="2400" b="1" dirty="0">
                <a:solidFill>
                  <a:srgbClr val="E00315"/>
                </a:solidFill>
              </a:rPr>
              <a:t>DRAM </a:t>
            </a:r>
            <a:r>
              <a:rPr lang="en-US" sz="2400" dirty="0"/>
              <a:t>has problems and </a:t>
            </a:r>
            <a:r>
              <a:rPr lang="en-US" sz="2000" dirty="0"/>
              <a:t>one of them is</a:t>
            </a:r>
            <a:r>
              <a:rPr lang="en-US" sz="2000" dirty="0">
                <a:solidFill>
                  <a:srgbClr val="E00315"/>
                </a:solidFill>
              </a:rPr>
              <a:t> </a:t>
            </a:r>
            <a:r>
              <a:rPr lang="en-US" sz="2000" b="1" dirty="0">
                <a:solidFill>
                  <a:srgbClr val="E00315"/>
                </a:solidFill>
              </a:rPr>
              <a:t>Bandwidth</a:t>
            </a:r>
            <a:r>
              <a:rPr lang="en-US" sz="2000" dirty="0">
                <a:solidFill>
                  <a:srgbClr val="E00315"/>
                </a:solidFill>
              </a:rPr>
              <a:t>.</a:t>
            </a:r>
          </a:p>
          <a:p>
            <a:pPr marL="749300" lvl="2" indent="-396875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00B050"/>
                </a:solidFill>
              </a:rPr>
              <a:t>HBM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puts DRAM chips inside a package with GPU, FPGA, etc</a:t>
            </a:r>
            <a:r>
              <a:rPr lang="en-US" dirty="0" smtClean="0"/>
              <a:t>.</a:t>
            </a:r>
          </a:p>
          <a:p>
            <a:pPr marL="749300" lvl="2" indent="-396875">
              <a:spcBef>
                <a:spcPts val="400"/>
              </a:spcBef>
              <a:buFont typeface="Wingdings" panose="05000000000000000000" pitchFamily="2" charset="2"/>
              <a:buChar char="ü"/>
            </a:pPr>
            <a:endParaRPr lang="en-US" sz="1800" dirty="0"/>
          </a:p>
          <a:p>
            <a:pPr marL="274320" indent="-274320">
              <a:spcBef>
                <a:spcPts val="400"/>
              </a:spcBef>
            </a:pPr>
            <a:r>
              <a:rPr lang="en-US" sz="2000" b="1" dirty="0">
                <a:solidFill>
                  <a:srgbClr val="E00315"/>
                </a:solidFill>
              </a:rPr>
              <a:t>HBM</a:t>
            </a:r>
            <a:r>
              <a:rPr lang="en-US" sz="2000" dirty="0">
                <a:solidFill>
                  <a:srgbClr val="E00315"/>
                </a:solidFill>
              </a:rPr>
              <a:t> uses the package’s </a:t>
            </a:r>
            <a:r>
              <a:rPr lang="en-US" sz="2000" b="1" dirty="0">
                <a:solidFill>
                  <a:srgbClr val="E00315"/>
                </a:solidFill>
              </a:rPr>
              <a:t>power</a:t>
            </a:r>
            <a:r>
              <a:rPr lang="en-US" sz="2000" dirty="0">
                <a:solidFill>
                  <a:srgbClr val="E00315"/>
                </a:solidFill>
              </a:rPr>
              <a:t> budget</a:t>
            </a:r>
          </a:p>
          <a:p>
            <a:pPr marL="749300" lvl="2" indent="-396875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00B050"/>
                </a:solidFill>
              </a:rPr>
              <a:t>Undervolting </a:t>
            </a:r>
            <a:r>
              <a:rPr lang="en-US" dirty="0"/>
              <a:t>reduces power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WITHOUT </a:t>
            </a:r>
            <a:r>
              <a:rPr lang="en-US" dirty="0"/>
              <a:t>losing bandwidth</a:t>
            </a:r>
            <a:r>
              <a:rPr lang="en-US" dirty="0" smtClean="0"/>
              <a:t>.</a:t>
            </a:r>
          </a:p>
          <a:p>
            <a:pPr marL="749300" lvl="2" indent="-396875">
              <a:spcBef>
                <a:spcPts val="400"/>
              </a:spcBef>
              <a:buFont typeface="Wingdings" panose="05000000000000000000" pitchFamily="2" charset="2"/>
              <a:buChar char="ü"/>
            </a:pPr>
            <a:endParaRPr lang="en-US" dirty="0" smtClean="0"/>
          </a:p>
          <a:p>
            <a:pPr marL="749300" lvl="2" indent="-396875">
              <a:spcBef>
                <a:spcPts val="400"/>
              </a:spcBef>
              <a:buFont typeface="Wingdings" panose="05000000000000000000" pitchFamily="2" charset="2"/>
              <a:buChar char="ü"/>
            </a:pPr>
            <a:endParaRPr lang="en-US" sz="100" dirty="0"/>
          </a:p>
          <a:p>
            <a:pPr marL="274320" indent="-274320">
              <a:spcBef>
                <a:spcPts val="400"/>
              </a:spcBef>
            </a:pPr>
            <a:r>
              <a:rPr lang="en-US" sz="2000" b="1" dirty="0">
                <a:solidFill>
                  <a:srgbClr val="E00315"/>
                </a:solidFill>
              </a:rPr>
              <a:t>Push</a:t>
            </a:r>
            <a:r>
              <a:rPr lang="en-US" sz="2000" dirty="0">
                <a:solidFill>
                  <a:srgbClr val="E00315"/>
                </a:solidFill>
              </a:rPr>
              <a:t> </a:t>
            </a:r>
            <a:r>
              <a:rPr lang="en-US" sz="2000" dirty="0" err="1"/>
              <a:t>undervolting</a:t>
            </a:r>
            <a:r>
              <a:rPr lang="en-US" sz="2000" dirty="0">
                <a:solidFill>
                  <a:srgbClr val="E00315"/>
                </a:solidFill>
              </a:rPr>
              <a:t> </a:t>
            </a:r>
            <a:r>
              <a:rPr lang="en-US" sz="2000" b="1" dirty="0">
                <a:solidFill>
                  <a:srgbClr val="E00315"/>
                </a:solidFill>
              </a:rPr>
              <a:t>too far</a:t>
            </a:r>
            <a:r>
              <a:rPr lang="en-US" sz="2000" dirty="0">
                <a:solidFill>
                  <a:srgbClr val="E00315"/>
                </a:solidFill>
              </a:rPr>
              <a:t>, </a:t>
            </a:r>
            <a:r>
              <a:rPr lang="en-US" sz="2000" dirty="0"/>
              <a:t>it will result </a:t>
            </a:r>
            <a:r>
              <a:rPr lang="en-US" sz="2000" b="1" dirty="0">
                <a:solidFill>
                  <a:srgbClr val="E00315"/>
                </a:solidFill>
              </a:rPr>
              <a:t>unwanted bit-flips</a:t>
            </a:r>
          </a:p>
          <a:p>
            <a:pPr marL="749300" lvl="2" indent="-396875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7030A0"/>
                </a:solidFill>
              </a:rPr>
              <a:t>This Work: </a:t>
            </a:r>
            <a:r>
              <a:rPr lang="en-US" b="1" dirty="0">
                <a:solidFill>
                  <a:srgbClr val="00B050"/>
                </a:solidFill>
              </a:rPr>
              <a:t>power, bit flips </a:t>
            </a:r>
            <a:r>
              <a:rPr lang="en-US" dirty="0">
                <a:solidFill>
                  <a:srgbClr val="00B050"/>
                </a:solidFill>
              </a:rPr>
              <a:t>and </a:t>
            </a:r>
            <a:r>
              <a:rPr lang="en-US" b="1" dirty="0">
                <a:solidFill>
                  <a:srgbClr val="00B050"/>
                </a:solidFill>
              </a:rPr>
              <a:t>trade-offs</a:t>
            </a:r>
            <a:r>
              <a:rPr lang="en-US" dirty="0">
                <a:solidFill>
                  <a:srgbClr val="00B050"/>
                </a:solidFill>
              </a:rPr>
              <a:t> </a:t>
            </a:r>
          </a:p>
          <a:p>
            <a:pPr marL="749300" lvl="2" indent="-396875">
              <a:spcBef>
                <a:spcPts val="400"/>
              </a:spcBef>
              <a:buFont typeface="Wingdings" panose="05000000000000000000" pitchFamily="2" charset="2"/>
              <a:buChar char="ü"/>
            </a:pPr>
            <a:endParaRPr lang="en-US" b="1" u="sng" dirty="0">
              <a:solidFill>
                <a:schemeClr val="accent6">
                  <a:lumMod val="75000"/>
                </a:schemeClr>
              </a:solidFill>
            </a:endParaRPr>
          </a:p>
          <a:p>
            <a:pPr marL="274320" indent="-274320">
              <a:spcBef>
                <a:spcPts val="400"/>
              </a:spcBef>
            </a:pPr>
            <a:r>
              <a:rPr lang="en-US" sz="2400" b="1" dirty="0"/>
              <a:t>Evaluation Setup</a:t>
            </a:r>
            <a:r>
              <a:rPr lang="en-US" sz="2400" dirty="0"/>
              <a:t> </a:t>
            </a:r>
          </a:p>
          <a:p>
            <a:pPr marL="633412" lvl="1" indent="-342900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US" sz="2400" dirty="0"/>
              <a:t>Xilinx FPGA with </a:t>
            </a:r>
            <a:r>
              <a:rPr lang="en-US" sz="2400" b="1" dirty="0">
                <a:solidFill>
                  <a:srgbClr val="4A76BF"/>
                </a:solidFill>
              </a:rPr>
              <a:t>2 Stacks</a:t>
            </a:r>
          </a:p>
          <a:p>
            <a:pPr marL="633412" lvl="1" indent="-342900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US" sz="2400" b="1" dirty="0"/>
              <a:t>HBM voltage rail</a:t>
            </a:r>
          </a:p>
          <a:p>
            <a:pPr marL="187325" indent="-354013">
              <a:spcBef>
                <a:spcPts val="400"/>
              </a:spcBef>
            </a:pPr>
            <a:endParaRPr lang="en-US" sz="2400" b="1" u="sng" dirty="0"/>
          </a:p>
          <a:p>
            <a:pPr marL="187325" indent="-354013">
              <a:spcBef>
                <a:spcPts val="400"/>
              </a:spcBef>
            </a:pPr>
            <a:r>
              <a:rPr lang="en-US" sz="2400" b="1" u="sng" dirty="0"/>
              <a:t>Main Results</a:t>
            </a:r>
          </a:p>
          <a:p>
            <a:pPr marL="633412" lvl="2" indent="-342900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00B050"/>
                </a:solidFill>
              </a:rPr>
              <a:t>19%</a:t>
            </a:r>
            <a:r>
              <a:rPr lang="en-US" b="1" dirty="0"/>
              <a:t> voltage </a:t>
            </a:r>
            <a:r>
              <a:rPr lang="en-US" b="1" dirty="0" err="1"/>
              <a:t>guardband</a:t>
            </a:r>
            <a:endParaRPr lang="en-US" dirty="0"/>
          </a:p>
          <a:p>
            <a:pPr marL="633412" lvl="2" indent="-342900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00B050"/>
                </a:solidFill>
              </a:rPr>
              <a:t>2.3X</a:t>
            </a:r>
            <a:r>
              <a:rPr lang="en-US" b="1" dirty="0"/>
              <a:t> power savings</a:t>
            </a:r>
          </a:p>
          <a:p>
            <a:pPr marL="633412" lvl="2" indent="-342900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00B050"/>
                </a:solidFill>
              </a:rPr>
              <a:t>Fault-map</a:t>
            </a:r>
            <a:r>
              <a:rPr lang="en-US" b="1" dirty="0"/>
              <a:t> to aid users to take advantage of undervolting</a:t>
            </a:r>
          </a:p>
          <a:p>
            <a:pPr marL="633412" lvl="2" indent="-342900">
              <a:spcBef>
                <a:spcPts val="400"/>
              </a:spcBef>
              <a:buFont typeface="Wingdings" panose="05000000000000000000" pitchFamily="2" charset="2"/>
              <a:buChar char="ü"/>
            </a:pPr>
            <a:endParaRPr lang="en-US" b="1" dirty="0"/>
          </a:p>
          <a:p>
            <a:pPr marL="731520" lvl="1" indent="-274320">
              <a:spcBef>
                <a:spcPts val="400"/>
              </a:spcBef>
            </a:pPr>
            <a:endParaRPr lang="tr-TR" sz="2000" b="1" u="sng" dirty="0"/>
          </a:p>
          <a:p>
            <a:endParaRPr lang="en-US" sz="2000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794166" y="4044446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231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6479"/>
    </mc:Choice>
    <mc:Fallback xmlns="">
      <p:transition advTm="564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4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  <p14:stopEvt time="55519" objId="4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</p:spPr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0689"/>
            <a:ext cx="12192000" cy="4557711"/>
          </a:xfrm>
        </p:spPr>
        <p:txBody>
          <a:bodyPr>
            <a:normAutofit/>
          </a:bodyPr>
          <a:lstStyle/>
          <a:p>
            <a:r>
              <a:rPr lang="en-US" sz="3200" dirty="0"/>
              <a:t>Why HBM?</a:t>
            </a:r>
          </a:p>
          <a:p>
            <a:r>
              <a:rPr lang="en-US" sz="3200" dirty="0"/>
              <a:t>What is HBM?</a:t>
            </a:r>
          </a:p>
          <a:p>
            <a:r>
              <a:rPr lang="en-US" sz="3200" dirty="0"/>
              <a:t>Undervolting</a:t>
            </a:r>
          </a:p>
          <a:p>
            <a:r>
              <a:rPr lang="en-US" sz="3200" dirty="0"/>
              <a:t>Methodology</a:t>
            </a:r>
          </a:p>
          <a:p>
            <a:r>
              <a:rPr lang="en-US" sz="3200" dirty="0"/>
              <a:t>Results</a:t>
            </a:r>
          </a:p>
          <a:p>
            <a:pPr lvl="1"/>
            <a:r>
              <a:rPr lang="en-US" dirty="0"/>
              <a:t>Power</a:t>
            </a:r>
          </a:p>
          <a:p>
            <a:pPr lvl="1"/>
            <a:r>
              <a:rPr lang="en-US" dirty="0"/>
              <a:t>Reliability</a:t>
            </a:r>
          </a:p>
          <a:p>
            <a:pPr lvl="1"/>
            <a:r>
              <a:rPr lang="en-US" dirty="0"/>
              <a:t>The Trade-off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794166" y="275621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170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373"/>
    </mc:Choice>
    <mc:Fallback xmlns="">
      <p:transition advTm="43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  <p14:stopEvt time="3291" objId="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</p:spPr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0689"/>
            <a:ext cx="12192000" cy="4557711"/>
          </a:xfrm>
        </p:spPr>
        <p:txBody>
          <a:bodyPr>
            <a:normAutofit/>
          </a:bodyPr>
          <a:lstStyle/>
          <a:p>
            <a:r>
              <a:rPr lang="en-US" sz="3200" dirty="0"/>
              <a:t>Why HBM?</a:t>
            </a:r>
          </a:p>
          <a:p>
            <a:r>
              <a:rPr lang="en-US" sz="3200" dirty="0">
                <a:solidFill>
                  <a:schemeClr val="bg2"/>
                </a:solidFill>
              </a:rPr>
              <a:t>What is HBM?</a:t>
            </a:r>
          </a:p>
          <a:p>
            <a:r>
              <a:rPr lang="en-US" sz="3200" dirty="0">
                <a:solidFill>
                  <a:schemeClr val="bg2"/>
                </a:solidFill>
              </a:rPr>
              <a:t>Undervolting</a:t>
            </a:r>
          </a:p>
          <a:p>
            <a:r>
              <a:rPr lang="en-US" sz="3200" dirty="0">
                <a:solidFill>
                  <a:schemeClr val="bg2"/>
                </a:solidFill>
              </a:rPr>
              <a:t>Methodology</a:t>
            </a:r>
          </a:p>
          <a:p>
            <a:r>
              <a:rPr lang="en-US" sz="3200" dirty="0">
                <a:solidFill>
                  <a:schemeClr val="bg2"/>
                </a:solidFill>
              </a:rPr>
              <a:t>Results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Power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Reliability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The Trade-off</a:t>
            </a:r>
          </a:p>
        </p:txBody>
      </p:sp>
    </p:spTree>
    <p:extLst>
      <p:ext uri="{BB962C8B-B14F-4D97-AF65-F5344CB8AC3E}">
        <p14:creationId xmlns:p14="http://schemas.microsoft.com/office/powerpoint/2010/main" val="427739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72"/>
    </mc:Choice>
    <mc:Fallback xmlns="">
      <p:transition advTm="157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75528"/>
          </a:xfrm>
        </p:spPr>
        <p:txBody>
          <a:bodyPr/>
          <a:lstStyle/>
          <a:p>
            <a:r>
              <a:rPr lang="en-US" dirty="0"/>
              <a:t>Why HBM?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75529"/>
            <a:ext cx="12191999" cy="5322709"/>
          </a:xfrm>
        </p:spPr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DRAM Limitations:</a:t>
            </a:r>
            <a:r>
              <a:rPr lang="en-US" sz="2800" b="1" dirty="0"/>
              <a:t> </a:t>
            </a:r>
            <a:r>
              <a:rPr lang="en-US" sz="2800" dirty="0"/>
              <a:t>Power, Latency, </a:t>
            </a:r>
            <a:r>
              <a:rPr lang="en-US" sz="2800" dirty="0">
                <a:solidFill>
                  <a:srgbClr val="FF0000"/>
                </a:solidFill>
              </a:rPr>
              <a:t>Bandwidth</a:t>
            </a:r>
            <a:r>
              <a:rPr lang="en-US" sz="2800" dirty="0"/>
              <a:t>, etc.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Specially in </a:t>
            </a:r>
            <a:r>
              <a:rPr lang="en-US" sz="2000" b="1" dirty="0">
                <a:solidFill>
                  <a:srgbClr val="7030A0"/>
                </a:solidFill>
              </a:rPr>
              <a:t>data-intensive</a:t>
            </a:r>
            <a:r>
              <a:rPr lang="en-US" sz="2000" dirty="0"/>
              <a:t> </a:t>
            </a:r>
            <a:r>
              <a:rPr lang="en-US" sz="2000" dirty="0" smtClean="0"/>
              <a:t>applications</a:t>
            </a:r>
          </a:p>
          <a:p>
            <a:pPr lvl="1"/>
            <a:endParaRPr lang="en-US" sz="2000" dirty="0"/>
          </a:p>
          <a:p>
            <a:r>
              <a:rPr lang="en-US" sz="2800" dirty="0">
                <a:solidFill>
                  <a:srgbClr val="FF0000"/>
                </a:solidFill>
              </a:rPr>
              <a:t>Replace</a:t>
            </a:r>
            <a:r>
              <a:rPr lang="en-US" sz="2800" dirty="0"/>
              <a:t> DRAM: PCM, MRAM, etc.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Have their own </a:t>
            </a:r>
            <a:r>
              <a:rPr lang="en-US" sz="2000" b="1" dirty="0" smtClean="0">
                <a:solidFill>
                  <a:srgbClr val="FF0000"/>
                </a:solidFill>
              </a:rPr>
              <a:t>limitations</a:t>
            </a:r>
          </a:p>
          <a:p>
            <a:pPr lvl="1"/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800" b="1" dirty="0">
                <a:solidFill>
                  <a:srgbClr val="00B050"/>
                </a:solidFill>
              </a:rPr>
              <a:t>Improve</a:t>
            </a:r>
            <a:r>
              <a:rPr lang="en-US" sz="2800" dirty="0"/>
              <a:t> DRAM: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Reduced Latency DRAM (RLDRAM)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Graphics DDR (GDDR)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Low-Power DDR (LPDDR)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b="1" u="sng" dirty="0">
                <a:solidFill>
                  <a:srgbClr val="00B050"/>
                </a:solidFill>
              </a:rPr>
              <a:t>High </a:t>
            </a:r>
            <a:r>
              <a:rPr lang="en-US" sz="2000" b="1" u="sng" dirty="0" smtClean="0">
                <a:solidFill>
                  <a:srgbClr val="00B050"/>
                </a:solidFill>
              </a:rPr>
              <a:t>Bandwidth </a:t>
            </a:r>
            <a:r>
              <a:rPr lang="en-US" sz="2000" b="1" u="sng" dirty="0">
                <a:solidFill>
                  <a:srgbClr val="00B050"/>
                </a:solidFill>
              </a:rPr>
              <a:t>Memory (HBM) -&gt; </a:t>
            </a:r>
            <a:r>
              <a:rPr lang="en-US" sz="2000" b="1" u="sng" dirty="0" smtClean="0">
                <a:solidFill>
                  <a:srgbClr val="00B050"/>
                </a:solidFill>
              </a:rPr>
              <a:t>Bandwidth</a:t>
            </a:r>
          </a:p>
          <a:p>
            <a:pPr lvl="1"/>
            <a:endParaRPr lang="en-US" sz="2000" b="1" u="sng" dirty="0">
              <a:solidFill>
                <a:srgbClr val="00B050"/>
              </a:solidFill>
            </a:endParaRPr>
          </a:p>
          <a:p>
            <a:r>
              <a:rPr lang="en-US" sz="2800" dirty="0"/>
              <a:t>HBM Use cases</a:t>
            </a:r>
            <a:endParaRPr lang="en-US" sz="20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NVIDIA A100, Xilinx </a:t>
            </a:r>
            <a:r>
              <a:rPr lang="en-US" sz="2000" dirty="0" err="1"/>
              <a:t>Virtex</a:t>
            </a:r>
            <a:r>
              <a:rPr lang="en-US" sz="2000" dirty="0"/>
              <a:t> </a:t>
            </a:r>
            <a:r>
              <a:rPr lang="en-US" sz="2000" dirty="0" err="1"/>
              <a:t>Ultrascale</a:t>
            </a:r>
            <a:r>
              <a:rPr lang="en-US" sz="2000" dirty="0"/>
              <a:t>+ HBM, AMD Radeon Pro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The Summit Supercomputer</a:t>
            </a:r>
          </a:p>
          <a:p>
            <a:endParaRPr lang="en-US" sz="2800" b="1" u="sng" dirty="0">
              <a:solidFill>
                <a:srgbClr val="00B050"/>
              </a:solidFill>
            </a:endParaRP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254681" y="2036806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4890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6329"/>
    </mc:Choice>
    <mc:Fallback xmlns="">
      <p:transition advTm="463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  <p14:stopEvt time="44209" objId="4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</p:spPr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0689"/>
            <a:ext cx="12192000" cy="455771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2"/>
                </a:solidFill>
              </a:rPr>
              <a:t>Why HBM?</a:t>
            </a:r>
          </a:p>
          <a:p>
            <a:r>
              <a:rPr lang="en-US" sz="3200" dirty="0"/>
              <a:t>What is HBM?</a:t>
            </a:r>
          </a:p>
          <a:p>
            <a:r>
              <a:rPr lang="en-US" sz="3200" dirty="0">
                <a:solidFill>
                  <a:schemeClr val="bg2"/>
                </a:solidFill>
              </a:rPr>
              <a:t>Undervolting</a:t>
            </a:r>
          </a:p>
          <a:p>
            <a:r>
              <a:rPr lang="en-US" sz="3200" dirty="0">
                <a:solidFill>
                  <a:schemeClr val="bg2"/>
                </a:solidFill>
              </a:rPr>
              <a:t>Methodology</a:t>
            </a:r>
          </a:p>
          <a:p>
            <a:r>
              <a:rPr lang="en-US" sz="3200" dirty="0">
                <a:solidFill>
                  <a:schemeClr val="bg2"/>
                </a:solidFill>
              </a:rPr>
              <a:t>Results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Power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Reliability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The Trade-off</a:t>
            </a:r>
          </a:p>
        </p:txBody>
      </p:sp>
    </p:spTree>
    <p:extLst>
      <p:ext uri="{BB962C8B-B14F-4D97-AF65-F5344CB8AC3E}">
        <p14:creationId xmlns:p14="http://schemas.microsoft.com/office/powerpoint/2010/main" val="360049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195"/>
    </mc:Choice>
    <mc:Fallback xmlns="">
      <p:transition advTm="2195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8"/>
          </a:xfrm>
        </p:spPr>
        <p:txBody>
          <a:bodyPr/>
          <a:lstStyle/>
          <a:p>
            <a:r>
              <a:rPr lang="en-US" dirty="0"/>
              <a:t>What is HBM?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377244"/>
            <a:ext cx="12191999" cy="5480756"/>
          </a:xfrm>
        </p:spPr>
        <p:txBody>
          <a:bodyPr/>
          <a:lstStyle/>
          <a:p>
            <a:r>
              <a:rPr lang="en-US" sz="2800" b="1" dirty="0">
                <a:solidFill>
                  <a:srgbClr val="00B050"/>
                </a:solidFill>
              </a:rPr>
              <a:t>IDEA</a:t>
            </a:r>
            <a:r>
              <a:rPr lang="en-US" sz="2800" dirty="0">
                <a:solidFill>
                  <a:srgbClr val="00B050"/>
                </a:solidFill>
              </a:rPr>
              <a:t>:</a:t>
            </a:r>
            <a:r>
              <a:rPr lang="en-US" sz="2800" dirty="0"/>
              <a:t> Integrate </a:t>
            </a:r>
            <a:r>
              <a:rPr lang="en-US" sz="2800" b="1" dirty="0">
                <a:solidFill>
                  <a:srgbClr val="7030A0"/>
                </a:solidFill>
              </a:rPr>
              <a:t>stacks</a:t>
            </a:r>
            <a:r>
              <a:rPr lang="en-US" sz="2800" dirty="0"/>
              <a:t> DRAM chips into the computing package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Use </a:t>
            </a:r>
            <a:r>
              <a:rPr lang="en-US" sz="2000" b="1" dirty="0">
                <a:solidFill>
                  <a:srgbClr val="0070C0"/>
                </a:solidFill>
              </a:rPr>
              <a:t>TSVs</a:t>
            </a:r>
            <a:r>
              <a:rPr lang="en-US" sz="2000" dirty="0"/>
              <a:t>, </a:t>
            </a:r>
            <a:r>
              <a:rPr lang="en-US" sz="2000" b="1" dirty="0">
                <a:solidFill>
                  <a:srgbClr val="0070C0"/>
                </a:solidFill>
              </a:rPr>
              <a:t>µBumps</a:t>
            </a:r>
            <a:r>
              <a:rPr lang="en-US" sz="2000" b="1" dirty="0"/>
              <a:t> </a:t>
            </a:r>
            <a:r>
              <a:rPr lang="en-US" sz="2000" dirty="0"/>
              <a:t>and </a:t>
            </a:r>
            <a:r>
              <a:rPr lang="en-US" sz="2000" b="1" dirty="0">
                <a:solidFill>
                  <a:srgbClr val="0070C0"/>
                </a:solidFill>
              </a:rPr>
              <a:t>Silicon Interposer</a:t>
            </a:r>
            <a:r>
              <a:rPr lang="en-US" sz="2000" dirty="0"/>
              <a:t> to connect everything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B050"/>
                </a:solidFill>
              </a:rPr>
              <a:t>Eight 128bits</a:t>
            </a:r>
            <a:r>
              <a:rPr lang="en-US" sz="2000" dirty="0"/>
              <a:t> wide channels per </a:t>
            </a:r>
            <a:r>
              <a:rPr lang="en-US" sz="2000" dirty="0" smtClean="0"/>
              <a:t>stack</a:t>
            </a:r>
          </a:p>
          <a:p>
            <a:pPr lvl="1"/>
            <a:endParaRPr lang="en-US" sz="2000" dirty="0"/>
          </a:p>
          <a:p>
            <a:r>
              <a:rPr lang="en-US" sz="2800" dirty="0"/>
              <a:t>Benefits: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An order of magnitude</a:t>
            </a:r>
            <a:r>
              <a:rPr lang="en-US" sz="2000" b="1" dirty="0">
                <a:solidFill>
                  <a:srgbClr val="00B050"/>
                </a:solidFill>
              </a:rPr>
              <a:t> Higher Bandwidth</a:t>
            </a:r>
            <a:endParaRPr lang="en-US" sz="20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B050"/>
                </a:solidFill>
              </a:rPr>
              <a:t>Smaller</a:t>
            </a:r>
            <a:r>
              <a:rPr lang="en-US" sz="2000" dirty="0"/>
              <a:t> form factor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B050"/>
                </a:solidFill>
              </a:rPr>
              <a:t>Lower energy per bit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/>
              <a:t>(7pJ vs 25pJ in </a:t>
            </a:r>
            <a:r>
              <a:rPr lang="en-US" sz="2000" dirty="0" err="1"/>
              <a:t>DDRx</a:t>
            </a:r>
            <a:r>
              <a:rPr lang="en-US" sz="2000" dirty="0" smtClean="0"/>
              <a:t>)</a:t>
            </a:r>
          </a:p>
          <a:p>
            <a:pPr lvl="1"/>
            <a:endParaRPr lang="en-US" sz="2000" dirty="0"/>
          </a:p>
          <a:p>
            <a:r>
              <a:rPr lang="en-US" sz="2800" dirty="0"/>
              <a:t>Challenge: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Uses the package’s </a:t>
            </a:r>
            <a:r>
              <a:rPr lang="en-US" sz="2000" b="1" dirty="0">
                <a:solidFill>
                  <a:srgbClr val="FF0000"/>
                </a:solidFill>
              </a:rPr>
              <a:t>power</a:t>
            </a:r>
            <a:r>
              <a:rPr lang="en-US" sz="2000" dirty="0"/>
              <a:t> budget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Save power but </a:t>
            </a:r>
            <a:r>
              <a:rPr lang="en-US" sz="2000" b="1" dirty="0">
                <a:solidFill>
                  <a:srgbClr val="0070C0"/>
                </a:solidFill>
              </a:rPr>
              <a:t>NOT</a:t>
            </a:r>
            <a:r>
              <a:rPr lang="en-US" sz="2000" dirty="0"/>
              <a:t> lose bandwidth: </a:t>
            </a:r>
            <a:r>
              <a:rPr lang="en-US" sz="2800" b="1" dirty="0">
                <a:solidFill>
                  <a:srgbClr val="00B050"/>
                </a:solidFill>
              </a:rPr>
              <a:t>Undervolting</a:t>
            </a:r>
            <a:endParaRPr lang="en-US" sz="2000" b="1" dirty="0">
              <a:solidFill>
                <a:srgbClr val="00B05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18" r="63061" b="11424"/>
          <a:stretch/>
        </p:blipFill>
        <p:spPr>
          <a:xfrm>
            <a:off x="7168153" y="2252369"/>
            <a:ext cx="4631632" cy="3561248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548839" y="381282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935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6275"/>
    </mc:Choice>
    <mc:Fallback xmlns="">
      <p:transition advTm="362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6"/>
        <p14:stopEvt time="35303" objId="6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/>
          <a:lstStyle/>
          <a:p>
            <a:r>
              <a:rPr lang="en-US" dirty="0"/>
              <a:t>Xilinx VCU128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3" y="1112861"/>
            <a:ext cx="9258299" cy="5872141"/>
          </a:xfrm>
        </p:spPr>
        <p:txBody>
          <a:bodyPr/>
          <a:lstStyle/>
          <a:p>
            <a:pPr marL="0" indent="0" algn="r">
              <a:buNone/>
            </a:pPr>
            <a:endParaRPr lang="en-US" sz="1800" dirty="0">
              <a:solidFill>
                <a:srgbClr val="7030A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7" b="11047"/>
          <a:stretch/>
        </p:blipFill>
        <p:spPr>
          <a:xfrm>
            <a:off x="4995981" y="2064255"/>
            <a:ext cx="5614865" cy="340408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995981" y="3101012"/>
            <a:ext cx="2789669" cy="735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995981" y="4366595"/>
            <a:ext cx="2789669" cy="11014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995979" y="4032727"/>
            <a:ext cx="2789669" cy="333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995977" y="3836507"/>
            <a:ext cx="2789669" cy="3003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85644" y="2861471"/>
            <a:ext cx="2825200" cy="2606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18915" y="3413629"/>
            <a:ext cx="1139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AXI Ports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58785" y="4372664"/>
            <a:ext cx="219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Pseudo Channels (PC)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66419" y="4070910"/>
            <a:ext cx="2591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Memory Controllers (MC)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61585" y="2151125"/>
            <a:ext cx="239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SLR=Super Logic Region</a:t>
            </a:r>
          </a:p>
          <a:p>
            <a:pPr algn="r"/>
            <a:r>
              <a:rPr lang="en-US" dirty="0"/>
              <a:t>(Reconfigurable Fabric)</a:t>
            </a:r>
          </a:p>
        </p:txBody>
      </p:sp>
      <p:cxnSp>
        <p:nvCxnSpPr>
          <p:cNvPr id="20" name="Straight Arrow Connector 19"/>
          <p:cNvCxnSpPr>
            <a:stCxn id="15" idx="3"/>
          </p:cNvCxnSpPr>
          <p:nvPr/>
        </p:nvCxnSpPr>
        <p:spPr>
          <a:xfrm>
            <a:off x="4458396" y="2474291"/>
            <a:ext cx="537581" cy="20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61585" y="2797453"/>
            <a:ext cx="239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HBM Stacks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73653" y="2075065"/>
            <a:ext cx="5393447" cy="787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114539" y="2864681"/>
            <a:ext cx="2789669" cy="274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>
            <a:stCxn id="9" idx="3"/>
          </p:cNvCxnSpPr>
          <p:nvPr/>
        </p:nvCxnSpPr>
        <p:spPr>
          <a:xfrm flipV="1">
            <a:off x="4458396" y="3595757"/>
            <a:ext cx="537585" cy="25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4458396" y="2983143"/>
            <a:ext cx="537581" cy="20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4443094" y="4561504"/>
            <a:ext cx="537585" cy="25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866419" y="3752451"/>
            <a:ext cx="2591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Switches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4458392" y="3936543"/>
            <a:ext cx="537585" cy="25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4458392" y="4252673"/>
            <a:ext cx="537585" cy="25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536065" y="2727642"/>
            <a:ext cx="31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446907" y="3343667"/>
            <a:ext cx="529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32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427789" y="4318508"/>
            <a:ext cx="529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32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03F1C89-6E49-4373-B5C1-D4C3F7EA4DA9}"/>
              </a:ext>
            </a:extLst>
          </p:cNvPr>
          <p:cNvSpPr txBox="1"/>
          <p:nvPr/>
        </p:nvSpPr>
        <p:spPr>
          <a:xfrm>
            <a:off x="2258785" y="4944403"/>
            <a:ext cx="219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Memory Array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82C6867-3C61-4B5A-8C57-33393697C0CD}"/>
              </a:ext>
            </a:extLst>
          </p:cNvPr>
          <p:cNvCxnSpPr/>
          <p:nvPr/>
        </p:nvCxnSpPr>
        <p:spPr>
          <a:xfrm>
            <a:off x="4443094" y="5146853"/>
            <a:ext cx="537581" cy="20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148607" y="3343667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012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6543"/>
    </mc:Choice>
    <mc:Fallback xmlns="">
      <p:transition advTm="465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 animBg="1"/>
      <p:bldP spid="10" grpId="0" animBg="1"/>
      <p:bldP spid="12" grpId="0" animBg="1"/>
      <p:bldP spid="13" grpId="0" animBg="1"/>
      <p:bldP spid="14" grpId="0" animBg="1"/>
      <p:bldP spid="9" grpId="0"/>
      <p:bldP spid="16" grpId="0"/>
      <p:bldP spid="17" grpId="0"/>
      <p:bldP spid="15" grpId="0"/>
      <p:bldP spid="27" grpId="0"/>
      <p:bldP spid="34" grpId="0" animBg="1"/>
      <p:bldP spid="37" grpId="0" animBg="1"/>
      <p:bldP spid="44" grpId="0"/>
      <p:bldP spid="47" grpId="0"/>
      <p:bldP spid="48" grpId="0"/>
      <p:bldP spid="52" grpId="0"/>
      <p:bldP spid="30" grpId="0"/>
    </p:bldLst>
  </p:timing>
  <p:extLst mod="1">
    <p:ext uri="{E180D4A7-C9FB-4DFB-919C-405C955672EB}">
      <p14:showEvtLst xmlns:p14="http://schemas.microsoft.com/office/powerpoint/2010/main">
        <p14:playEvt time="0" objId="7"/>
        <p14:stopEvt time="42420" objId="7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</p:spPr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0689"/>
            <a:ext cx="12192000" cy="455771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2"/>
                </a:solidFill>
              </a:rPr>
              <a:t>Why HBM?</a:t>
            </a:r>
          </a:p>
          <a:p>
            <a:r>
              <a:rPr lang="en-US" sz="3200" dirty="0">
                <a:solidFill>
                  <a:schemeClr val="bg2"/>
                </a:solidFill>
              </a:rPr>
              <a:t>What is HBM?</a:t>
            </a:r>
          </a:p>
          <a:p>
            <a:r>
              <a:rPr lang="en-US" sz="3200" dirty="0"/>
              <a:t>Undervolting</a:t>
            </a:r>
          </a:p>
          <a:p>
            <a:r>
              <a:rPr lang="en-US" sz="3200" dirty="0">
                <a:solidFill>
                  <a:schemeClr val="bg2"/>
                </a:solidFill>
              </a:rPr>
              <a:t>Methodology</a:t>
            </a:r>
          </a:p>
          <a:p>
            <a:r>
              <a:rPr lang="en-US" sz="3200" dirty="0">
                <a:solidFill>
                  <a:schemeClr val="bg2"/>
                </a:solidFill>
              </a:rPr>
              <a:t>Results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Power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Reliability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The Trade-off</a:t>
            </a:r>
          </a:p>
        </p:txBody>
      </p:sp>
    </p:spTree>
    <p:extLst>
      <p:ext uri="{BB962C8B-B14F-4D97-AF65-F5344CB8AC3E}">
        <p14:creationId xmlns:p14="http://schemas.microsoft.com/office/powerpoint/2010/main" val="36265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25"/>
    </mc:Choice>
    <mc:Fallback xmlns="">
      <p:transition advTm="1525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/>
          <a:lstStyle/>
          <a:p>
            <a:r>
              <a:rPr lang="en-US" dirty="0"/>
              <a:t>Undervolting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501422"/>
            <a:ext cx="12191999" cy="5356577"/>
          </a:xfrm>
        </p:spPr>
        <p:txBody>
          <a:bodyPr/>
          <a:lstStyle/>
          <a:p>
            <a:r>
              <a:rPr lang="en-US" sz="2800" b="1" dirty="0">
                <a:solidFill>
                  <a:srgbClr val="00B050"/>
                </a:solidFill>
              </a:rPr>
              <a:t>IDEA</a:t>
            </a:r>
            <a:r>
              <a:rPr lang="en-US" sz="2800" b="1" dirty="0"/>
              <a:t>: Reduce supply voltage but keep Frequency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We can do this because of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rgbClr val="7030A0"/>
                </a:solidFill>
              </a:rPr>
              <a:t>Voltage </a:t>
            </a:r>
            <a:r>
              <a:rPr lang="en-US" sz="2000" b="1" dirty="0" err="1">
                <a:solidFill>
                  <a:srgbClr val="7030A0"/>
                </a:solidFill>
              </a:rPr>
              <a:t>Guardband</a:t>
            </a:r>
            <a:endParaRPr lang="en-US" sz="2000" b="1" dirty="0">
              <a:solidFill>
                <a:srgbClr val="7030A0"/>
              </a:solidFill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B050"/>
                </a:solidFill>
              </a:rPr>
              <a:t>Save power </a:t>
            </a:r>
            <a:r>
              <a:rPr lang="en-US" sz="2000" b="1" dirty="0">
                <a:solidFill>
                  <a:srgbClr val="7030A0"/>
                </a:solidFill>
              </a:rPr>
              <a:t>WITHOUT</a:t>
            </a:r>
            <a:r>
              <a:rPr lang="en-US" sz="2000" b="1" dirty="0">
                <a:solidFill>
                  <a:srgbClr val="00B050"/>
                </a:solidFill>
              </a:rPr>
              <a:t> losing bandwidth</a:t>
            </a:r>
          </a:p>
          <a:p>
            <a:pPr lvl="1"/>
            <a:endParaRPr lang="en-US" sz="2000" b="1" dirty="0">
              <a:solidFill>
                <a:srgbClr val="00B050"/>
              </a:solidFill>
            </a:endParaRPr>
          </a:p>
          <a:p>
            <a:r>
              <a:rPr lang="en-US" sz="2800" b="1" dirty="0">
                <a:solidFill>
                  <a:srgbClr val="FF0000"/>
                </a:solidFill>
              </a:rPr>
              <a:t>Catch: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b="1" dirty="0"/>
              <a:t>Pushed </a:t>
            </a:r>
            <a:r>
              <a:rPr lang="en-US" sz="2000" b="1" dirty="0">
                <a:solidFill>
                  <a:srgbClr val="FF0000"/>
                </a:solidFill>
              </a:rPr>
              <a:t>beyond </a:t>
            </a:r>
            <a:r>
              <a:rPr lang="en-US" sz="2000" b="1" dirty="0" err="1"/>
              <a:t>guardband</a:t>
            </a:r>
            <a:r>
              <a:rPr lang="en-US" sz="2000" b="1" dirty="0"/>
              <a:t>,</a:t>
            </a:r>
            <a:r>
              <a:rPr lang="en-US" sz="2000" b="1" dirty="0">
                <a:solidFill>
                  <a:srgbClr val="FF0000"/>
                </a:solidFill>
              </a:rPr>
              <a:t> bit flips</a:t>
            </a:r>
            <a:r>
              <a:rPr lang="en-US" sz="2000" b="1" dirty="0"/>
              <a:t> will appear!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b="1" dirty="0"/>
              <a:t>But we can save even more power at the cost of these faults!</a:t>
            </a:r>
          </a:p>
          <a:p>
            <a:pPr lvl="1"/>
            <a:endParaRPr lang="en-US" sz="2000" b="1" dirty="0"/>
          </a:p>
          <a:p>
            <a:r>
              <a:rPr lang="en-US" sz="2800" b="1" u="sng" dirty="0"/>
              <a:t>Our Work: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b="1" dirty="0" err="1">
                <a:solidFill>
                  <a:srgbClr val="0070C0"/>
                </a:solidFill>
              </a:rPr>
              <a:t>Undervolt</a:t>
            </a:r>
            <a:r>
              <a:rPr lang="en-US" sz="2000" b="1" dirty="0">
                <a:solidFill>
                  <a:srgbClr val="0070C0"/>
                </a:solidFill>
              </a:rPr>
              <a:t> HBM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70C0"/>
                </a:solidFill>
              </a:rPr>
              <a:t>Then push in too far!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70C0"/>
                </a:solidFill>
              </a:rPr>
              <a:t>Report power saving and bit flips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70C0"/>
                </a:solidFill>
              </a:rPr>
              <a:t>Trade-off among memory capacity, power and fault-rate</a:t>
            </a:r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229968" y="2914135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696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6734"/>
    </mc:Choice>
    <mc:Fallback xmlns="">
      <p:transition advTm="467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" objId="6"/>
        <p14:stopEvt time="45431" objId="6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</p:spPr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0689"/>
            <a:ext cx="12192000" cy="455771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2"/>
                </a:solidFill>
              </a:rPr>
              <a:t>Why HBM?</a:t>
            </a:r>
          </a:p>
          <a:p>
            <a:r>
              <a:rPr lang="en-US" sz="3200" dirty="0">
                <a:solidFill>
                  <a:schemeClr val="bg2"/>
                </a:solidFill>
              </a:rPr>
              <a:t>What is HBM?</a:t>
            </a:r>
          </a:p>
          <a:p>
            <a:r>
              <a:rPr lang="en-US" sz="3200" dirty="0">
                <a:solidFill>
                  <a:schemeClr val="bg2"/>
                </a:solidFill>
              </a:rPr>
              <a:t>Undervolting</a:t>
            </a:r>
          </a:p>
          <a:p>
            <a:r>
              <a:rPr lang="en-US" sz="3200" dirty="0"/>
              <a:t>Methodology</a:t>
            </a:r>
          </a:p>
          <a:p>
            <a:r>
              <a:rPr lang="en-US" sz="3200" dirty="0">
                <a:solidFill>
                  <a:schemeClr val="bg2"/>
                </a:solidFill>
              </a:rPr>
              <a:t>Results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Power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Reliability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The Trade-off</a:t>
            </a:r>
          </a:p>
        </p:txBody>
      </p:sp>
    </p:spTree>
    <p:extLst>
      <p:ext uri="{BB962C8B-B14F-4D97-AF65-F5344CB8AC3E}">
        <p14:creationId xmlns:p14="http://schemas.microsoft.com/office/powerpoint/2010/main" val="190559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845"/>
    </mc:Choice>
    <mc:Fallback xmlns="">
      <p:transition advTm="1845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365956"/>
            <a:ext cx="12191999" cy="5492043"/>
          </a:xfrm>
        </p:spPr>
        <p:txBody>
          <a:bodyPr/>
          <a:lstStyle/>
          <a:p>
            <a:r>
              <a:rPr lang="en-US" dirty="0"/>
              <a:t>Undervolting Mechanism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/>
              <a:t>HBM supply voltage is driven by an on-board regulator</a:t>
            </a:r>
            <a:endParaRPr lang="en-US" sz="1800" b="1" dirty="0">
              <a:solidFill>
                <a:srgbClr val="FF0000"/>
              </a:solidFill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/>
              <a:t>We control it from the </a:t>
            </a:r>
            <a:r>
              <a:rPr lang="en-US" sz="1800" dirty="0" smtClean="0">
                <a:solidFill>
                  <a:srgbClr val="FF0000"/>
                </a:solidFill>
              </a:rPr>
              <a:t>host</a:t>
            </a:r>
            <a:endParaRPr lang="en-US" sz="1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FF0000"/>
                </a:solidFill>
              </a:rPr>
              <a:t>10mV</a:t>
            </a:r>
            <a:r>
              <a:rPr lang="en-US" sz="1800" dirty="0"/>
              <a:t> voltage steps</a:t>
            </a:r>
          </a:p>
          <a:p>
            <a:pPr lvl="1"/>
            <a:endParaRPr lang="en-US" sz="1800" dirty="0"/>
          </a:p>
          <a:p>
            <a:r>
              <a:rPr lang="en-US" dirty="0"/>
              <a:t>Power Measurements: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/>
              <a:t>Change bandwidth utilization by enabling/disabling AXI ports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/>
              <a:t>Measure power at </a:t>
            </a:r>
            <a:r>
              <a:rPr lang="en-US" sz="1800" dirty="0">
                <a:solidFill>
                  <a:srgbClr val="7030A0"/>
                </a:solidFill>
              </a:rPr>
              <a:t>all voltage steps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/>
              <a:t>Measure </a:t>
            </a:r>
            <a:r>
              <a:rPr lang="en-US" sz="1800" dirty="0">
                <a:solidFill>
                  <a:srgbClr val="FF0000"/>
                </a:solidFill>
              </a:rPr>
              <a:t>idle power </a:t>
            </a:r>
            <a:r>
              <a:rPr lang="en-US" sz="1800" dirty="0"/>
              <a:t>by disabling all AXI ports</a:t>
            </a:r>
          </a:p>
          <a:p>
            <a:pPr lvl="1"/>
            <a:endParaRPr lang="en-US" sz="2800" dirty="0"/>
          </a:p>
          <a:p>
            <a:r>
              <a:rPr lang="en-US" dirty="0"/>
              <a:t>Reliability Test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/>
              <a:t>Test the entire memory vs. pseudo-channel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b="1" dirty="0">
                <a:solidFill>
                  <a:srgbClr val="0070C0"/>
                </a:solidFill>
              </a:rPr>
              <a:t>Write</a:t>
            </a:r>
            <a:r>
              <a:rPr lang="en-US" sz="1800" dirty="0"/>
              <a:t> </a:t>
            </a:r>
            <a:r>
              <a:rPr lang="en-US" sz="1800" b="1" dirty="0">
                <a:solidFill>
                  <a:srgbClr val="7030A0"/>
                </a:solidFill>
              </a:rPr>
              <a:t>all 1s</a:t>
            </a:r>
            <a:r>
              <a:rPr lang="en-US" sz="1800" dirty="0"/>
              <a:t> (to detect </a:t>
            </a:r>
            <a:r>
              <a:rPr lang="en-US" sz="1800" b="1" dirty="0">
                <a:solidFill>
                  <a:srgbClr val="7030A0"/>
                </a:solidFill>
              </a:rPr>
              <a:t>1-to-0</a:t>
            </a:r>
            <a:r>
              <a:rPr lang="en-US" sz="1800" dirty="0"/>
              <a:t> bit flips)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b="1" dirty="0">
                <a:solidFill>
                  <a:srgbClr val="0070C0"/>
                </a:solidFill>
              </a:rPr>
              <a:t>Write</a:t>
            </a:r>
            <a:r>
              <a:rPr lang="en-US" sz="1800" dirty="0"/>
              <a:t> </a:t>
            </a:r>
            <a:r>
              <a:rPr lang="en-US" sz="1800" b="1" dirty="0">
                <a:solidFill>
                  <a:srgbClr val="7030A0"/>
                </a:solidFill>
              </a:rPr>
              <a:t>all 0s </a:t>
            </a:r>
            <a:r>
              <a:rPr lang="en-US" sz="1800" dirty="0"/>
              <a:t>(to detect </a:t>
            </a:r>
            <a:r>
              <a:rPr lang="en-US" sz="1800" b="1" dirty="0">
                <a:solidFill>
                  <a:srgbClr val="7030A0"/>
                </a:solidFill>
              </a:rPr>
              <a:t>0-to-1</a:t>
            </a:r>
            <a:r>
              <a:rPr lang="en-US" sz="1800" dirty="0"/>
              <a:t> bit flips)</a:t>
            </a:r>
          </a:p>
          <a:p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513276" y="4297489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577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1253"/>
    </mc:Choice>
    <mc:Fallback xmlns="">
      <p:transition advTm="512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3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7"/>
        <p14:stopEvt time="49361" objId="7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</p:spPr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0689"/>
            <a:ext cx="12192000" cy="455771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2"/>
                </a:solidFill>
              </a:rPr>
              <a:t>Why HBM?</a:t>
            </a:r>
          </a:p>
          <a:p>
            <a:r>
              <a:rPr lang="en-US" sz="3200" dirty="0">
                <a:solidFill>
                  <a:schemeClr val="bg2"/>
                </a:solidFill>
              </a:rPr>
              <a:t>What is HBM?</a:t>
            </a:r>
          </a:p>
          <a:p>
            <a:r>
              <a:rPr lang="en-US" sz="3200" dirty="0">
                <a:solidFill>
                  <a:schemeClr val="bg2"/>
                </a:solidFill>
              </a:rPr>
              <a:t>Undervolting</a:t>
            </a:r>
          </a:p>
          <a:p>
            <a:r>
              <a:rPr lang="en-US" sz="3200" dirty="0">
                <a:solidFill>
                  <a:schemeClr val="bg2"/>
                </a:solidFill>
              </a:rPr>
              <a:t>Methodology</a:t>
            </a:r>
          </a:p>
          <a:p>
            <a:r>
              <a:rPr lang="en-US" sz="3200" dirty="0"/>
              <a:t>Results</a:t>
            </a:r>
          </a:p>
          <a:p>
            <a:pPr lvl="1"/>
            <a:r>
              <a:rPr lang="en-US" dirty="0"/>
              <a:t>Power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Reliability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The Trade-off</a:t>
            </a:r>
          </a:p>
        </p:txBody>
      </p:sp>
    </p:spTree>
    <p:extLst>
      <p:ext uri="{BB962C8B-B14F-4D97-AF65-F5344CB8AC3E}">
        <p14:creationId xmlns:p14="http://schemas.microsoft.com/office/powerpoint/2010/main" val="275364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149"/>
    </mc:Choice>
    <mc:Fallback xmlns="">
      <p:transition advTm="3149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/>
          <a:lstStyle/>
          <a:p>
            <a:r>
              <a:rPr lang="en-US" dirty="0"/>
              <a:t>Power: Active and Idle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>
              <a:xfrm>
                <a:off x="-1" y="1825625"/>
                <a:ext cx="12191999" cy="5032374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Active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Power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𝑑𝑑</m:t>
                            </m:r>
                          </m:sub>
                        </m:sSub>
                      </m:e>
                      <m:sup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  <a:p>
                <a:pPr lvl="1"/>
                <a:endParaRPr lang="en-US" sz="1600" dirty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" y="1825625"/>
                <a:ext cx="12191999" cy="5032374"/>
              </a:xfr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70" y="2256865"/>
            <a:ext cx="7509480" cy="4164605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91751" y="2667000"/>
            <a:ext cx="609600" cy="6096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237471" y="2557850"/>
            <a:ext cx="358345" cy="37070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538519" y="3311611"/>
            <a:ext cx="1037967" cy="215007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150973" y="5362831"/>
            <a:ext cx="543697" cy="790833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83641" y="5255739"/>
            <a:ext cx="543697" cy="790833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976388">
            <a:off x="4983893" y="2786448"/>
            <a:ext cx="836994" cy="61166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 rot="976388">
            <a:off x="6425277" y="2594934"/>
            <a:ext cx="836994" cy="61166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40874" y="5362831"/>
            <a:ext cx="543697" cy="790833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293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820"/>
    </mc:Choice>
    <mc:Fallback xmlns="">
      <p:transition advTm="608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4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  <p:extLst mod="1">
    <p:ext uri="{E180D4A7-C9FB-4DFB-919C-405C955672EB}">
      <p14:showEvtLst xmlns:p14="http://schemas.microsoft.com/office/powerpoint/2010/main">
        <p14:playEvt time="1" objId="3"/>
        <p14:stopEvt time="56469" objId="3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/>
          <a:lstStyle/>
          <a:p>
            <a:r>
              <a:rPr lang="en-US" dirty="0"/>
              <a:t>Power: </a:t>
            </a:r>
            <a:r>
              <a:rPr lang="el-GR" b="1" dirty="0">
                <a:solidFill>
                  <a:srgbClr val="00B0F0"/>
                </a:solidFill>
              </a:rPr>
              <a:t>α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>
              <a:xfrm>
                <a:off x="-1" y="1690689"/>
                <a:ext cx="12191999" cy="516731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𝐀𝐜𝐭𝐢𝐯𝐞</m:t>
                    </m:r>
                    <m:r>
                      <a:rPr lang="en-US" sz="2400" b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𝐋𝐨𝐚𝐝</m:t>
                    </m:r>
                    <m:r>
                      <a:rPr lang="en-US" sz="24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𝐂𝐚𝐩𝐚𝐜𝐢𝐭𝐚𝐧𝐜𝐞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ea typeface="Cambria Math" panose="02040503050406030204" pitchFamily="18" charset="0"/>
                  </a:rPr>
                  <a:t> </a:t>
                </a:r>
              </a:p>
              <a:p>
                <a:endParaRPr lang="en-US" sz="2400" dirty="0" smtClean="0"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ea typeface="Cambria Math" panose="02040503050406030204" pitchFamily="18" charset="0"/>
                  </a:rPr>
                  <a:t>Unit</a:t>
                </a:r>
                <a:r>
                  <a:rPr lang="en-US" sz="2400" dirty="0" smtClean="0">
                    <a:ea typeface="Cambria Math" panose="02040503050406030204" pitchFamily="18" charset="0"/>
                  </a:rPr>
                  <a:t>: </a:t>
                </a:r>
                <a:r>
                  <a:rPr lang="en-US" sz="2400" b="1" i="1" dirty="0" smtClean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farads per second</a:t>
                </a:r>
                <a:endParaRPr lang="en-US" sz="2400" b="1" i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b="1" i="1" dirty="0" smtClean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:r>
                  <a:rPr lang="en-US" sz="2400" dirty="0" smtClean="0">
                    <a:ea typeface="Cambria Math" panose="02040503050406030204" pitchFamily="18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𝑳</m:t>
                        </m:r>
                      </m:sub>
                    </m:sSub>
                  </m:oMath>
                </a14:m>
                <a:r>
                  <a:rPr lang="en-US" sz="2400" dirty="0" smtClean="0">
                    <a:ea typeface="Cambria Math" panose="02040503050406030204" pitchFamily="18" charset="0"/>
                  </a:rPr>
                  <a:t>are constant</a:t>
                </a:r>
                <a:endParaRPr lang="en-US" sz="2400" dirty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" y="1690689"/>
                <a:ext cx="12191999" cy="5167310"/>
              </a:xfrm>
              <a:blipFill>
                <a:blip r:embed="rId6"/>
                <a:stretch>
                  <a:fillRect l="-650" t="-1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929" y="2505852"/>
            <a:ext cx="6611770" cy="3781933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871621" y="3787219"/>
            <a:ext cx="609600" cy="6096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566451" y="5280452"/>
            <a:ext cx="543697" cy="790833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959177">
            <a:off x="7427053" y="3703342"/>
            <a:ext cx="2619632" cy="44471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152769" y="2594920"/>
            <a:ext cx="2561681" cy="593123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153664" y="2133255"/>
            <a:ext cx="1000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&lt;3%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2861955">
            <a:off x="8786974" y="3432979"/>
            <a:ext cx="737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14%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Right Brace 15"/>
          <p:cNvSpPr/>
          <p:nvPr/>
        </p:nvSpPr>
        <p:spPr>
          <a:xfrm rot="16200000">
            <a:off x="8461236" y="1547481"/>
            <a:ext cx="281890" cy="1634849"/>
          </a:xfrm>
          <a:prstGeom prst="rightBrace">
            <a:avLst>
              <a:gd name="adj1" fmla="val 120336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966046" y="1693497"/>
            <a:ext cx="1272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Bit Flips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21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68497"/>
    </mc:Choice>
    <mc:Fallback xmlns="">
      <p:transition advTm="684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5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 animBg="1"/>
      <p:bldP spid="12" grpId="0" animBg="1"/>
      <p:bldP spid="13" grpId="0" animBg="1"/>
      <p:bldP spid="14" grpId="0"/>
      <p:bldP spid="15" grpId="0"/>
      <p:bldP spid="16" grpId="0" animBg="1"/>
      <p:bldP spid="17" grpId="0"/>
    </p:bldLst>
  </p:timing>
  <p:extLst mod="1">
    <p:ext uri="{E180D4A7-C9FB-4DFB-919C-405C955672EB}">
      <p14:showEvtLst xmlns:p14="http://schemas.microsoft.com/office/powerpoint/2010/main">
        <p14:playEvt time="0" objId="3"/>
        <p14:stopEvt time="67625" objId="3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</p:spPr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0689"/>
            <a:ext cx="12192000" cy="455771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2"/>
                </a:solidFill>
              </a:rPr>
              <a:t>Why HBM?</a:t>
            </a:r>
          </a:p>
          <a:p>
            <a:r>
              <a:rPr lang="en-US" sz="3200" dirty="0">
                <a:solidFill>
                  <a:schemeClr val="bg2"/>
                </a:solidFill>
              </a:rPr>
              <a:t>What is HBM?</a:t>
            </a:r>
          </a:p>
          <a:p>
            <a:r>
              <a:rPr lang="en-US" sz="3200" dirty="0">
                <a:solidFill>
                  <a:schemeClr val="bg2"/>
                </a:solidFill>
              </a:rPr>
              <a:t>Undervolting</a:t>
            </a:r>
          </a:p>
          <a:p>
            <a:r>
              <a:rPr lang="en-US" sz="3200" dirty="0">
                <a:solidFill>
                  <a:schemeClr val="bg2"/>
                </a:solidFill>
              </a:rPr>
              <a:t>Methodology</a:t>
            </a:r>
          </a:p>
          <a:p>
            <a:r>
              <a:rPr lang="en-US" sz="3200" dirty="0"/>
              <a:t>Results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Power</a:t>
            </a:r>
          </a:p>
          <a:p>
            <a:pPr lvl="1"/>
            <a:r>
              <a:rPr lang="en-US" dirty="0"/>
              <a:t>Reliability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The Trade-off</a:t>
            </a:r>
          </a:p>
        </p:txBody>
      </p:sp>
    </p:spTree>
    <p:extLst>
      <p:ext uri="{BB962C8B-B14F-4D97-AF65-F5344CB8AC3E}">
        <p14:creationId xmlns:p14="http://schemas.microsoft.com/office/powerpoint/2010/main" val="368645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724"/>
    </mc:Choice>
    <mc:Fallback xmlns="">
      <p:transition advTm="1724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/>
          <a:lstStyle/>
          <a:p>
            <a:r>
              <a:rPr lang="en-US" sz="4400" dirty="0"/>
              <a:t>Reliability: the Regions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13"/>
              <p:cNvSpPr>
                <a:spLocks noGrp="1"/>
              </p:cNvSpPr>
              <p:nvPr>
                <p:ph idx="1"/>
              </p:nvPr>
            </p:nvSpPr>
            <p:spPr>
              <a:xfrm>
                <a:off x="0" y="1825625"/>
                <a:ext cx="12192000" cy="5032374"/>
              </a:xfrm>
            </p:spPr>
            <p:txBody>
              <a:bodyPr/>
              <a:lstStyle/>
              <a:p>
                <a:pPr marL="285750" indent="-285750"/>
                <a:r>
                  <a:rPr lang="en-US" sz="2400" b="1" u="sng" dirty="0">
                    <a:solidFill>
                      <a:srgbClr val="00B050"/>
                    </a:solidFill>
                    <a:ea typeface="Cambria" panose="02040503050406030204" pitchFamily="18" charset="0"/>
                  </a:rPr>
                  <a:t>Guardband</a:t>
                </a:r>
                <a:r>
                  <a:rPr lang="en-US" sz="2000" dirty="0">
                    <a:solidFill>
                      <a:srgbClr val="00B050"/>
                    </a:solidFill>
                    <a:ea typeface="Cambria" panose="02040503050406030204" pitchFamily="18" charset="0"/>
                  </a:rPr>
                  <a:t>: </a:t>
                </a:r>
              </a:p>
              <a:p>
                <a:pPr lvl="1"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solidFill>
                      <a:srgbClr val="00B050"/>
                    </a:solidFill>
                    <a:ea typeface="Cambria" panose="02040503050406030204" pitchFamily="18" charset="0"/>
                  </a:rPr>
                  <a:t>Below nominal level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sz="18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𝒏𝒐𝒎</m:t>
                        </m:r>
                      </m:sub>
                    </m:sSub>
                    <m:r>
                      <a:rPr lang="en-US" sz="18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18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18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en-US" sz="1800" dirty="0">
                    <a:solidFill>
                      <a:srgbClr val="00B050"/>
                    </a:solidFill>
                    <a:ea typeface="Cambria" panose="02040503050406030204" pitchFamily="18" charset="0"/>
                  </a:rPr>
                  <a:t>)</a:t>
                </a:r>
              </a:p>
              <a:p>
                <a:pPr lvl="1"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solidFill>
                      <a:srgbClr val="00B050"/>
                    </a:solidFill>
                    <a:ea typeface="Cambria" panose="02040503050406030204" pitchFamily="18" charset="0"/>
                  </a:rPr>
                  <a:t>No </a:t>
                </a:r>
                <a:r>
                  <a:rPr lang="en-US" sz="1800" dirty="0" smtClean="0">
                    <a:solidFill>
                      <a:srgbClr val="00B050"/>
                    </a:solidFill>
                    <a:ea typeface="Cambria" panose="02040503050406030204" pitchFamily="18" charset="0"/>
                  </a:rPr>
                  <a:t>faults</a:t>
                </a:r>
              </a:p>
              <a:p>
                <a:pPr marL="742950" lvl="1" indent="-285750"/>
                <a:endParaRPr lang="en-US" sz="1800" dirty="0">
                  <a:solidFill>
                    <a:srgbClr val="00B050"/>
                  </a:solidFill>
                  <a:ea typeface="Cambria" panose="02040503050406030204" pitchFamily="18" charset="0"/>
                </a:endParaRPr>
              </a:p>
              <a:p>
                <a:pPr marL="285750" indent="-285750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b="1" u="sng" dirty="0">
                    <a:solidFill>
                      <a:schemeClr val="accent2"/>
                    </a:solidFill>
                    <a:ea typeface="Cambria" panose="02040503050406030204" pitchFamily="18" charset="0"/>
                  </a:rPr>
                  <a:t>Unsafe</a:t>
                </a:r>
                <a:r>
                  <a:rPr lang="en-US" sz="2000" dirty="0">
                    <a:solidFill>
                      <a:schemeClr val="accent2"/>
                    </a:solidFill>
                    <a:ea typeface="Cambria" panose="02040503050406030204" pitchFamily="18" charset="0"/>
                  </a:rPr>
                  <a:t>: </a:t>
                </a:r>
              </a:p>
              <a:p>
                <a:pPr lvl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solidFill>
                      <a:schemeClr val="accent2"/>
                    </a:solidFill>
                    <a:ea typeface="Cambria" panose="02040503050406030204" pitchFamily="18" charset="0"/>
                  </a:rPr>
                  <a:t>Below guardband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sz="1800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𝒎𝒊𝒏</m:t>
                        </m:r>
                      </m:sub>
                    </m:sSub>
                    <m:r>
                      <a:rPr lang="en-US" sz="1800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800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𝟗𝟖</m:t>
                    </m:r>
                    <m:r>
                      <a:rPr lang="en-US" sz="1800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en-US" sz="1800" dirty="0">
                    <a:solidFill>
                      <a:schemeClr val="accent2"/>
                    </a:solidFill>
                    <a:ea typeface="Cambria" panose="02040503050406030204" pitchFamily="18" charset="0"/>
                  </a:rPr>
                  <a:t>)</a:t>
                </a:r>
              </a:p>
              <a:p>
                <a:pPr lvl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ü"/>
                </a:pPr>
                <a:r>
                  <a:rPr lang="en-US" sz="1800" b="1" dirty="0">
                    <a:solidFill>
                      <a:schemeClr val="accent2"/>
                    </a:solidFill>
                    <a:ea typeface="Cambria" panose="02040503050406030204" pitchFamily="18" charset="0"/>
                  </a:rPr>
                  <a:t>Exponential</a:t>
                </a:r>
                <a:r>
                  <a:rPr lang="en-US" sz="1800" dirty="0">
                    <a:solidFill>
                      <a:schemeClr val="accent2"/>
                    </a:solidFill>
                    <a:ea typeface="Cambria" panose="02040503050406030204" pitchFamily="18" charset="0"/>
                  </a:rPr>
                  <a:t> growth in bit-flips</a:t>
                </a:r>
              </a:p>
              <a:p>
                <a:pPr lvl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solidFill>
                      <a:schemeClr val="accent2"/>
                    </a:solidFill>
                    <a:ea typeface="Cambria" panose="02040503050406030204" pitchFamily="18" charset="0"/>
                  </a:rPr>
                  <a:t>Max out at </a:t>
                </a:r>
                <a:r>
                  <a:rPr lang="en-US" sz="1800" b="1" dirty="0" err="1" smtClean="0">
                    <a:solidFill>
                      <a:schemeClr val="accent2"/>
                    </a:solidFill>
                    <a:ea typeface="Cambria" panose="02040503050406030204" pitchFamily="18" charset="0"/>
                  </a:rPr>
                  <a:t>0.84V</a:t>
                </a:r>
                <a:endParaRPr lang="en-US" sz="1800" b="1" dirty="0" smtClean="0">
                  <a:solidFill>
                    <a:schemeClr val="accent2"/>
                  </a:solidFill>
                  <a:ea typeface="Cambria" panose="02040503050406030204" pitchFamily="18" charset="0"/>
                </a:endParaRPr>
              </a:p>
              <a:p>
                <a:pPr marL="742950" lvl="1" indent="-285750">
                  <a:lnSpc>
                    <a:spcPct val="100000"/>
                  </a:lnSpc>
                  <a:spcBef>
                    <a:spcPts val="0"/>
                  </a:spcBef>
                </a:pPr>
                <a:endParaRPr lang="en-US" sz="1800" b="1" dirty="0">
                  <a:solidFill>
                    <a:schemeClr val="accent2"/>
                  </a:solidFill>
                  <a:ea typeface="Cambria" panose="02040503050406030204" pitchFamily="18" charset="0"/>
                </a:endParaRPr>
              </a:p>
              <a:p>
                <a:pPr marL="285750" indent="-285750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b="1" u="sng" dirty="0">
                    <a:solidFill>
                      <a:srgbClr val="FF0000"/>
                    </a:solidFill>
                    <a:ea typeface="Cambria" panose="02040503050406030204" pitchFamily="18" charset="0"/>
                  </a:rPr>
                  <a:t>Failure</a:t>
                </a:r>
                <a:r>
                  <a:rPr lang="en-US" sz="2000" dirty="0">
                    <a:solidFill>
                      <a:srgbClr val="FF0000"/>
                    </a:solidFill>
                    <a:ea typeface="Cambria" panose="02040503050406030204" pitchFamily="18" charset="0"/>
                  </a:rPr>
                  <a:t>: </a:t>
                </a:r>
              </a:p>
              <a:p>
                <a:pPr lvl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solidFill>
                      <a:srgbClr val="FF0000"/>
                    </a:solidFill>
                    <a:ea typeface="Cambria" panose="02040503050406030204" pitchFamily="18" charset="0"/>
                  </a:rPr>
                  <a:t>HBM </a:t>
                </a:r>
                <a:r>
                  <a:rPr lang="en-US" sz="1800" b="1" dirty="0">
                    <a:solidFill>
                      <a:srgbClr val="FF0000"/>
                    </a:solidFill>
                    <a:ea typeface="Cambria" panose="02040503050406030204" pitchFamily="18" charset="0"/>
                  </a:rPr>
                  <a:t>crash</a:t>
                </a:r>
                <a:r>
                  <a:rPr lang="en-US" sz="1800" dirty="0">
                    <a:solidFill>
                      <a:srgbClr val="FF0000"/>
                    </a:solidFill>
                    <a:ea typeface="Cambria" panose="02040503050406030204" pitchFamily="18" charset="0"/>
                  </a:rPr>
                  <a:t> point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sz="1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𝒄𝒓𝒊𝒕𝒊𝒄𝒂𝒍</m:t>
                        </m:r>
                      </m:sub>
                    </m:sSub>
                    <m:r>
                      <a:rPr lang="en-US" sz="1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𝟖𝟏</m:t>
                    </m:r>
                    <m:r>
                      <a:rPr lang="en-US" sz="1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en-US" sz="1800" dirty="0">
                    <a:solidFill>
                      <a:srgbClr val="FF0000"/>
                    </a:solidFill>
                    <a:ea typeface="Cambria" panose="02040503050406030204" pitchFamily="18" charset="0"/>
                  </a:rPr>
                  <a:t>)</a:t>
                </a:r>
                <a:endParaRPr lang="en-US" sz="1800" dirty="0">
                  <a:solidFill>
                    <a:prstClr val="black"/>
                  </a:solidFill>
                  <a:ea typeface="Cambria" panose="02040503050406030204" pitchFamily="18" charset="0"/>
                </a:endParaRPr>
              </a:p>
              <a:p>
                <a:pPr lvl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solidFill>
                      <a:srgbClr val="FF0000"/>
                    </a:solidFill>
                    <a:ea typeface="Cambria" panose="02040503050406030204" pitchFamily="18" charset="0"/>
                  </a:rPr>
                  <a:t>Restart with nominal voltage</a:t>
                </a:r>
              </a:p>
            </p:txBody>
          </p:sp>
        </mc:Choice>
        <mc:Fallback xmlns="">
          <p:sp>
            <p:nvSpPr>
              <p:cNvPr id="14" name="Content Placeholder 1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825625"/>
                <a:ext cx="12192000" cy="5032374"/>
              </a:xfrm>
              <a:blipFill>
                <a:blip r:embed="rId6"/>
                <a:stretch>
                  <a:fillRect l="-650" t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062" y="1944547"/>
            <a:ext cx="7453618" cy="36228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535828" y="2152354"/>
            <a:ext cx="3089188" cy="244436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258697" y="1713714"/>
            <a:ext cx="1643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No Bit Flips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625016" y="2139599"/>
            <a:ext cx="2397211" cy="2444360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18488" y="1665179"/>
            <a:ext cx="1810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Exponential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022228" y="2125580"/>
            <a:ext cx="877330" cy="24443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8241736" y="4741685"/>
            <a:ext cx="780443" cy="461665"/>
          </a:xfrm>
          <a:prstGeom prst="rect">
            <a:avLst/>
          </a:prstGeom>
          <a:noFill/>
          <a:ln w="57150">
            <a:solidFill>
              <a:srgbClr val="3CC22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00B050"/>
                </a:solidFill>
              </a:rPr>
              <a:t>0.98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flipH="1" flipV="1">
            <a:off x="5338119" y="4662615"/>
            <a:ext cx="362466" cy="55193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10511895" y="4724180"/>
            <a:ext cx="766026" cy="461665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accent2"/>
                </a:solidFill>
              </a:rPr>
              <a:t>0.81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pic>
        <p:nvPicPr>
          <p:cNvPr id="18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378249" y="304296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498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6036"/>
    </mc:Choice>
    <mc:Fallback xmlns="">
      <p:transition advTm="460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8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3" grpId="0" animBg="1"/>
      <p:bldP spid="15" grpId="0" animBg="1"/>
      <p:bldP spid="16" grpId="0" animBg="1"/>
    </p:bldLst>
  </p:timing>
  <p:extLst mod="1">
    <p:ext uri="{E180D4A7-C9FB-4DFB-919C-405C955672EB}">
      <p14:showEvtLst xmlns:p14="http://schemas.microsoft.com/office/powerpoint/2010/main">
        <p14:playEvt time="0" objId="18"/>
        <p14:stopEvt time="43999" objId="18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/>
          <a:lstStyle/>
          <a:p>
            <a:r>
              <a:rPr lang="en-US" sz="4400" dirty="0"/>
              <a:t>Reliability: the Variations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endParaRPr lang="en-US" sz="2000" dirty="0">
              <a:solidFill>
                <a:srgbClr val="00B050"/>
              </a:solidFill>
              <a:ea typeface="Cambria" panose="0204050305040603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11" y="1154880"/>
            <a:ext cx="10304990" cy="553115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346888" y="1500811"/>
            <a:ext cx="4621426" cy="4825847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968314" y="1495177"/>
            <a:ext cx="4621426" cy="4831481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483708" y="1260389"/>
            <a:ext cx="605481" cy="5425647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960699" y="6017742"/>
            <a:ext cx="9916373" cy="208650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49413" y="3527856"/>
            <a:ext cx="9916373" cy="208650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346888" y="1495177"/>
            <a:ext cx="9242852" cy="2241329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371603" y="3860724"/>
            <a:ext cx="9242852" cy="2451175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054913" y="2615841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403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8471"/>
    </mc:Choice>
    <mc:Fallback xmlns="">
      <p:transition advTm="484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  <p:extLst mod="1">
    <p:ext uri="{E180D4A7-C9FB-4DFB-919C-405C955672EB}">
      <p14:showEvtLst xmlns:p14="http://schemas.microsoft.com/office/powerpoint/2010/main">
        <p14:playEvt time="0" objId="8"/>
        <p14:stopEvt time="45368" objId="8"/>
      </p14:showEvt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</p:spPr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0689"/>
            <a:ext cx="12192000" cy="455771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2"/>
                </a:solidFill>
              </a:rPr>
              <a:t>Why HBM?</a:t>
            </a:r>
          </a:p>
          <a:p>
            <a:r>
              <a:rPr lang="en-US" sz="3200" dirty="0">
                <a:solidFill>
                  <a:schemeClr val="bg2"/>
                </a:solidFill>
              </a:rPr>
              <a:t>What is HBM?</a:t>
            </a:r>
          </a:p>
          <a:p>
            <a:r>
              <a:rPr lang="en-US" sz="3200" dirty="0">
                <a:solidFill>
                  <a:schemeClr val="bg2"/>
                </a:solidFill>
              </a:rPr>
              <a:t>Undervolting</a:t>
            </a:r>
          </a:p>
          <a:p>
            <a:r>
              <a:rPr lang="en-US" sz="3200" dirty="0">
                <a:solidFill>
                  <a:schemeClr val="bg2"/>
                </a:solidFill>
              </a:rPr>
              <a:t>Methodology</a:t>
            </a:r>
          </a:p>
          <a:p>
            <a:r>
              <a:rPr lang="en-US" sz="3200" dirty="0"/>
              <a:t>Results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Power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Reliability</a:t>
            </a:r>
          </a:p>
          <a:p>
            <a:pPr lvl="1"/>
            <a:r>
              <a:rPr lang="en-US" dirty="0"/>
              <a:t>The Trade-off</a:t>
            </a:r>
          </a:p>
        </p:txBody>
      </p:sp>
    </p:spTree>
    <p:extLst>
      <p:ext uri="{BB962C8B-B14F-4D97-AF65-F5344CB8AC3E}">
        <p14:creationId xmlns:p14="http://schemas.microsoft.com/office/powerpoint/2010/main" val="67116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84"/>
    </mc:Choice>
    <mc:Fallback xmlns="">
      <p:transition advTm="1684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/>
          <a:lstStyle/>
          <a:p>
            <a:r>
              <a:rPr lang="en-US" sz="4400" dirty="0"/>
              <a:t>The Trade-Off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000" dirty="0">
              <a:solidFill>
                <a:srgbClr val="00B050"/>
              </a:solidFill>
              <a:ea typeface="Cambria" panose="0204050305040603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227" y="1690689"/>
            <a:ext cx="6707437" cy="460851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497118" y="2616409"/>
            <a:ext cx="1299219" cy="248686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cxnSpLocks/>
            <a:stCxn id="4" idx="3"/>
            <a:endCxn id="8" idx="1"/>
          </p:cNvCxnSpPr>
          <p:nvPr/>
        </p:nvCxnSpPr>
        <p:spPr>
          <a:xfrm>
            <a:off x="8796337" y="2740752"/>
            <a:ext cx="353403" cy="145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149740" y="2511375"/>
            <a:ext cx="834519" cy="46166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2.3X</a:t>
            </a:r>
            <a:endParaRPr lang="en-US" sz="2400" b="1" dirty="0">
              <a:solidFill>
                <a:srgbClr val="00B050"/>
              </a:solidFill>
            </a:endParaRPr>
          </a:p>
        </p:txBody>
      </p:sp>
      <p:pic>
        <p:nvPicPr>
          <p:cNvPr id="9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277227" y="3416236"/>
            <a:ext cx="609600" cy="6096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 flipH="1">
            <a:off x="3188042" y="1800911"/>
            <a:ext cx="704336" cy="4179759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flipH="1">
            <a:off x="2607276" y="4720282"/>
            <a:ext cx="1272745" cy="30891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0962" y="4831492"/>
            <a:ext cx="803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1.6X</a:t>
            </a:r>
            <a:endParaRPr lang="en-US" b="1" dirty="0">
              <a:solidFill>
                <a:srgbClr val="00B050"/>
              </a:solidFill>
            </a:endParaRPr>
          </a:p>
        </p:txBody>
      </p:sp>
      <p:cxnSp>
        <p:nvCxnSpPr>
          <p:cNvPr id="16" name="Straight Arrow Connector 15"/>
          <p:cNvCxnSpPr>
            <a:stCxn id="10" idx="3"/>
            <a:endCxn id="13" idx="3"/>
          </p:cNvCxnSpPr>
          <p:nvPr/>
        </p:nvCxnSpPr>
        <p:spPr>
          <a:xfrm flipV="1">
            <a:off x="2014151" y="4874741"/>
            <a:ext cx="593125" cy="18758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64222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442"/>
    </mc:Choice>
    <mc:Fallback xmlns="">
      <p:transition advTm="404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 animBg="1"/>
      <p:bldP spid="8" grpId="0" animBg="1"/>
      <p:bldP spid="12" grpId="0" animBg="1"/>
      <p:bldP spid="12" grpId="1" animBg="1"/>
      <p:bldP spid="13" grpId="0" animBg="1"/>
      <p:bldP spid="13" grpId="1" animBg="1"/>
      <p:bldP spid="10" grpId="0"/>
      <p:bldP spid="10" grpId="1"/>
    </p:bldLst>
  </p:timing>
  <p:extLst mod="1">
    <p:ext uri="{E180D4A7-C9FB-4DFB-919C-405C955672EB}">
      <p14:showEvtLst xmlns:p14="http://schemas.microsoft.com/office/powerpoint/2010/main">
        <p14:playEvt time="0" objId="9"/>
        <p14:stopEvt time="35655" objId="9"/>
      </p14:showEvt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20"/>
            <a:ext cx="12192000" cy="226958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1113"/>
            <a:ext cx="12192000" cy="2211387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Understanding Power Consumption and Reliability of High-Bandwidth Memory with Voltage </a:t>
            </a:r>
            <a:r>
              <a:rPr lang="en-US" sz="3400" b="1" i="1" dirty="0" err="1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Underscaling</a:t>
            </a:r>
            <a:endParaRPr lang="en-US" sz="34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860" y="5563433"/>
            <a:ext cx="1968533" cy="40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891" y="4297853"/>
            <a:ext cx="3460174" cy="9248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650" y="5394709"/>
            <a:ext cx="974249" cy="95279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03" y="4825636"/>
            <a:ext cx="2599725" cy="187996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09498" y="2395194"/>
          <a:ext cx="8729754" cy="1008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6460">
                  <a:extLst>
                    <a:ext uri="{9D8B030D-6E8A-4147-A177-3AD203B41FA5}">
                      <a16:colId xmlns:a16="http://schemas.microsoft.com/office/drawing/2014/main" val="3883309094"/>
                    </a:ext>
                  </a:extLst>
                </a:gridCol>
                <a:gridCol w="3451969">
                  <a:extLst>
                    <a:ext uri="{9D8B030D-6E8A-4147-A177-3AD203B41FA5}">
                      <a16:colId xmlns:a16="http://schemas.microsoft.com/office/drawing/2014/main" val="750203917"/>
                    </a:ext>
                  </a:extLst>
                </a:gridCol>
                <a:gridCol w="2431325">
                  <a:extLst>
                    <a:ext uri="{9D8B030D-6E8A-4147-A177-3AD203B41FA5}">
                      <a16:colId xmlns:a16="http://schemas.microsoft.com/office/drawing/2014/main" val="267273905"/>
                    </a:ext>
                  </a:extLst>
                </a:gridCol>
              </a:tblGrid>
              <a:tr h="504225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Saber</a:t>
                      </a:r>
                      <a:r>
                        <a:rPr lang="en-US" sz="2400" b="1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Nabavi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Behzad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Salami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Osman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Unsal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59757242"/>
                  </a:ext>
                </a:extLst>
              </a:tr>
              <a:tr h="504225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Adrian Cristal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Hamid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Sarbazi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-Azad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Onur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Mutlu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6930944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068" y="4071487"/>
            <a:ext cx="4413335" cy="13232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C66505-575F-48AF-8E7E-3297443B956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0" t="24652" r="12221" b="24284"/>
          <a:stretch/>
        </p:blipFill>
        <p:spPr>
          <a:xfrm>
            <a:off x="5743998" y="5505134"/>
            <a:ext cx="1957384" cy="520964"/>
          </a:xfrm>
          <a:prstGeom prst="rect">
            <a:avLst/>
          </a:prstGeom>
        </p:spPr>
      </p:pic>
      <p:pic>
        <p:nvPicPr>
          <p:cNvPr id="9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850623" y="200396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26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403"/>
    </mc:Choice>
    <mc:Fallback xmlns="">
      <p:transition advTm="64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9"/>
        <p14:stopEvt time="4764" objId="9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3.4|4.8|3.9|6.4|2.3|11.3|3.9|2.3|3.6|4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4.7|5.8|5.5|3.5|3.8|4.9|4.2|2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6|3.7|6.7|0.5|1.9|1.3|2.5|0.8|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6.5|-14.1|17.7|6.2|2.3|4.1|4|2.9|0.6|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4.9|9.9|2.9|1.1|5.5|5.8|2.5|2.3|3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5.6|1.5|0.6|0.8|0.2|0.3|0.3|0.2|0.2|34.7|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|7.4|7|4|3|6.5|5.3|2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|7.4|8.2|11.2|1.4|4.2|11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2.8|0.9|2.2|11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|1.1|4.5|3.4|7.4|1.7|3.4|4.5|0.9|2.1|3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8|5.1|6.7|1.2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133893</TotalTime>
  <Words>2417</Words>
  <Application>Microsoft Office PowerPoint</Application>
  <PresentationFormat>Widescreen</PresentationFormat>
  <Paragraphs>336</Paragraphs>
  <Slides>21</Slides>
  <Notes>21</Notes>
  <HiddenSlides>0</HiddenSlides>
  <MMClips>14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Calibri Light</vt:lpstr>
      <vt:lpstr>Arial</vt:lpstr>
      <vt:lpstr>Calibri</vt:lpstr>
      <vt:lpstr>Wingdings</vt:lpstr>
      <vt:lpstr>Times New Roman</vt:lpstr>
      <vt:lpstr>Cambria Math</vt:lpstr>
      <vt:lpstr>Cambria</vt:lpstr>
      <vt:lpstr>Office Theme</vt:lpstr>
      <vt:lpstr>Understanding Power Consumption and Reliability of High-Bandwidth Memory with Voltage Underscaling</vt:lpstr>
      <vt:lpstr>Executive Summary</vt:lpstr>
      <vt:lpstr>Outline</vt:lpstr>
      <vt:lpstr>Outline</vt:lpstr>
      <vt:lpstr>Why HBM?</vt:lpstr>
      <vt:lpstr>Outline</vt:lpstr>
      <vt:lpstr>What is HBM?</vt:lpstr>
      <vt:lpstr>Xilinx VCU128</vt:lpstr>
      <vt:lpstr>Outline</vt:lpstr>
      <vt:lpstr>Undervolting</vt:lpstr>
      <vt:lpstr>Outline</vt:lpstr>
      <vt:lpstr>Methodology</vt:lpstr>
      <vt:lpstr>Outline</vt:lpstr>
      <vt:lpstr>Power: Active and Idle</vt:lpstr>
      <vt:lpstr>Power: α</vt:lpstr>
      <vt:lpstr>Outline</vt:lpstr>
      <vt:lpstr>Reliability: the Regions</vt:lpstr>
      <vt:lpstr>Reliability: the Variations</vt:lpstr>
      <vt:lpstr>Outline</vt:lpstr>
      <vt:lpstr>The Trade-Off</vt:lpstr>
      <vt:lpstr>Understanding Power Consumption and Reliability of High-Bandwidth Memory with Voltage Underscaling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bscuser</cp:lastModifiedBy>
  <cp:revision>5422</cp:revision>
  <cp:lastPrinted>2018-02-26T17:35:43Z</cp:lastPrinted>
  <dcterms:created xsi:type="dcterms:W3CDTF">2017-06-05T15:22:10Z</dcterms:created>
  <dcterms:modified xsi:type="dcterms:W3CDTF">2021-02-08T14:00:31Z</dcterms:modified>
</cp:coreProperties>
</file>